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03" r:id="rId12"/>
    <p:sldId id="352" r:id="rId13"/>
    <p:sldId id="305" r:id="rId14"/>
    <p:sldId id="341" r:id="rId15"/>
    <p:sldId id="318" r:id="rId16"/>
    <p:sldId id="319" r:id="rId17"/>
    <p:sldId id="300" r:id="rId18"/>
    <p:sldId id="342" r:id="rId19"/>
    <p:sldId id="315" r:id="rId20"/>
    <p:sldId id="323" r:id="rId21"/>
    <p:sldId id="325" r:id="rId22"/>
    <p:sldId id="361" r:id="rId23"/>
    <p:sldId id="324" r:id="rId24"/>
    <p:sldId id="344" r:id="rId25"/>
    <p:sldId id="364" r:id="rId26"/>
    <p:sldId id="331" r:id="rId27"/>
    <p:sldId id="261" r:id="rId28"/>
    <p:sldId id="368" r:id="rId29"/>
    <p:sldId id="308" r:id="rId30"/>
    <p:sldId id="284" r:id="rId31"/>
    <p:sldId id="292" r:id="rId32"/>
    <p:sldId id="307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4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5DF64-34A8-4E4E-81B9-4FC5C2AA9EBB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43F8EECA-386B-4BFD-9FEC-8EF74F007629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Airway Inflammation</a:t>
          </a:r>
          <a:endParaRPr lang="en-US" b="1" dirty="0">
            <a:latin typeface="Comic Sans MS" pitchFamily="66" charset="0"/>
          </a:endParaRPr>
        </a:p>
      </dgm:t>
    </dgm:pt>
    <dgm:pt modelId="{B83DFE47-769B-47B2-9149-D55987AACBD9}" type="parTrans" cxnId="{A58235EB-E594-4C5C-A844-44D17DB42495}">
      <dgm:prSet/>
      <dgm:spPr/>
      <dgm:t>
        <a:bodyPr/>
        <a:lstStyle/>
        <a:p>
          <a:endParaRPr lang="en-US"/>
        </a:p>
      </dgm:t>
    </dgm:pt>
    <dgm:pt modelId="{92021ACA-3331-4BBB-B642-8F6B1D4D8106}" type="sibTrans" cxnId="{A58235EB-E594-4C5C-A844-44D17DB42495}">
      <dgm:prSet/>
      <dgm:spPr/>
      <dgm:t>
        <a:bodyPr/>
        <a:lstStyle/>
        <a:p>
          <a:endParaRPr lang="en-US"/>
        </a:p>
      </dgm:t>
    </dgm:pt>
    <dgm:pt modelId="{CBF1BB65-6DE7-474A-86B7-B8B369C0768A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Increased Bronchial Reactivity</a:t>
          </a:r>
        </a:p>
        <a:p>
          <a:r>
            <a:rPr lang="en-US" dirty="0" smtClean="0">
              <a:latin typeface="Comic Sans MS" pitchFamily="66" charset="0"/>
            </a:rPr>
            <a:t>(Bronchial Hyper-responsiveness)</a:t>
          </a:r>
          <a:endParaRPr lang="en-US" dirty="0">
            <a:latin typeface="Comic Sans MS" pitchFamily="66" charset="0"/>
          </a:endParaRPr>
        </a:p>
      </dgm:t>
    </dgm:pt>
    <dgm:pt modelId="{2B510449-7F4E-4948-874B-C8D6DCCC3290}" type="parTrans" cxnId="{B0D525C1-EBF3-4073-B489-9138D0823BC2}">
      <dgm:prSet/>
      <dgm:spPr/>
      <dgm:t>
        <a:bodyPr/>
        <a:lstStyle/>
        <a:p>
          <a:endParaRPr lang="en-US"/>
        </a:p>
      </dgm:t>
    </dgm:pt>
    <dgm:pt modelId="{0AC6E595-1ADF-4098-A3D3-D3457D827D45}" type="sibTrans" cxnId="{B0D525C1-EBF3-4073-B489-9138D0823BC2}">
      <dgm:prSet/>
      <dgm:spPr/>
      <dgm:t>
        <a:bodyPr/>
        <a:lstStyle/>
        <a:p>
          <a:endParaRPr lang="en-US"/>
        </a:p>
      </dgm:t>
    </dgm:pt>
    <dgm:pt modelId="{D3377349-53FA-4EBC-8FEA-CCDF344D5AE5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Airway re-modeling</a:t>
          </a:r>
          <a:endParaRPr lang="en-US" dirty="0">
            <a:latin typeface="Comic Sans MS" pitchFamily="66" charset="0"/>
          </a:endParaRPr>
        </a:p>
      </dgm:t>
    </dgm:pt>
    <dgm:pt modelId="{94169E7B-DECC-483E-A4C8-9066F8189C36}" type="parTrans" cxnId="{738EA33D-4994-4BEE-A440-C1EC2AF2EF44}">
      <dgm:prSet/>
      <dgm:spPr/>
      <dgm:t>
        <a:bodyPr/>
        <a:lstStyle/>
        <a:p>
          <a:endParaRPr lang="en-US"/>
        </a:p>
      </dgm:t>
    </dgm:pt>
    <dgm:pt modelId="{3ED91BA8-BA61-4E0E-A608-C4C28AA132C3}" type="sibTrans" cxnId="{738EA33D-4994-4BEE-A440-C1EC2AF2EF44}">
      <dgm:prSet/>
      <dgm:spPr/>
      <dgm:t>
        <a:bodyPr/>
        <a:lstStyle/>
        <a:p>
          <a:endParaRPr lang="en-US"/>
        </a:p>
      </dgm:t>
    </dgm:pt>
    <dgm:pt modelId="{9F782CEA-A8BA-4F3D-AFBE-71C9A99D5D7A}" type="pres">
      <dgm:prSet presAssocID="{50C5DF64-34A8-4E4E-81B9-4FC5C2AA9E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7A5B8D-EBE8-4E5F-B594-8D6E71B91330}" type="pres">
      <dgm:prSet presAssocID="{43F8EECA-386B-4BFD-9FEC-8EF74F007629}" presName="hierRoot1" presStyleCnt="0"/>
      <dgm:spPr/>
    </dgm:pt>
    <dgm:pt modelId="{A4E1CDC1-DB9D-4402-B354-3570C65959F4}" type="pres">
      <dgm:prSet presAssocID="{43F8EECA-386B-4BFD-9FEC-8EF74F007629}" presName="composite" presStyleCnt="0"/>
      <dgm:spPr/>
    </dgm:pt>
    <dgm:pt modelId="{4479EE4D-93C3-48F7-B736-490200870FB3}" type="pres">
      <dgm:prSet presAssocID="{43F8EECA-386B-4BFD-9FEC-8EF74F007629}" presName="background" presStyleLbl="node0" presStyleIdx="0" presStyleCnt="1"/>
      <dgm:spPr/>
    </dgm:pt>
    <dgm:pt modelId="{7A4CB1F5-EBF7-4EA1-A487-81DE5E2F4DF2}" type="pres">
      <dgm:prSet presAssocID="{43F8EECA-386B-4BFD-9FEC-8EF74F0076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AF385-A1F9-4415-9E04-237259E2C695}" type="pres">
      <dgm:prSet presAssocID="{43F8EECA-386B-4BFD-9FEC-8EF74F007629}" presName="hierChild2" presStyleCnt="0"/>
      <dgm:spPr/>
    </dgm:pt>
    <dgm:pt modelId="{34EFFF08-A819-40F0-8246-FEC3B358B2E0}" type="pres">
      <dgm:prSet presAssocID="{2B510449-7F4E-4948-874B-C8D6DCCC329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0D88028-D7BF-47A2-A97F-B2F090AA2F8D}" type="pres">
      <dgm:prSet presAssocID="{CBF1BB65-6DE7-474A-86B7-B8B369C0768A}" presName="hierRoot2" presStyleCnt="0"/>
      <dgm:spPr/>
    </dgm:pt>
    <dgm:pt modelId="{4569AF5E-24EC-4A41-B8AC-4AD413BE3B03}" type="pres">
      <dgm:prSet presAssocID="{CBF1BB65-6DE7-474A-86B7-B8B369C0768A}" presName="composite2" presStyleCnt="0"/>
      <dgm:spPr/>
    </dgm:pt>
    <dgm:pt modelId="{7029A38B-6B82-4D71-831B-EF8CDA82BCBA}" type="pres">
      <dgm:prSet presAssocID="{CBF1BB65-6DE7-474A-86B7-B8B369C0768A}" presName="background2" presStyleLbl="node2" presStyleIdx="0" presStyleCnt="2"/>
      <dgm:spPr/>
    </dgm:pt>
    <dgm:pt modelId="{7BF6615A-0185-401E-8396-B839403C5086}" type="pres">
      <dgm:prSet presAssocID="{CBF1BB65-6DE7-474A-86B7-B8B369C0768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71582-367B-4C27-91D2-2C03D22FBFA4}" type="pres">
      <dgm:prSet presAssocID="{CBF1BB65-6DE7-474A-86B7-B8B369C0768A}" presName="hierChild3" presStyleCnt="0"/>
      <dgm:spPr/>
    </dgm:pt>
    <dgm:pt modelId="{F0E24372-1145-4436-A76E-39A6F0DC2031}" type="pres">
      <dgm:prSet presAssocID="{94169E7B-DECC-483E-A4C8-9066F8189C3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05B52A0-FBA8-4892-921B-9EAF4B7F5CB7}" type="pres">
      <dgm:prSet presAssocID="{D3377349-53FA-4EBC-8FEA-CCDF344D5AE5}" presName="hierRoot2" presStyleCnt="0"/>
      <dgm:spPr/>
    </dgm:pt>
    <dgm:pt modelId="{E6691B3C-D32E-4FFF-AE9C-21D460D6F26B}" type="pres">
      <dgm:prSet presAssocID="{D3377349-53FA-4EBC-8FEA-CCDF344D5AE5}" presName="composite2" presStyleCnt="0"/>
      <dgm:spPr/>
    </dgm:pt>
    <dgm:pt modelId="{2EC0FB0C-3765-476E-9926-1B1F11CEA535}" type="pres">
      <dgm:prSet presAssocID="{D3377349-53FA-4EBC-8FEA-CCDF344D5AE5}" presName="background2" presStyleLbl="node2" presStyleIdx="1" presStyleCnt="2"/>
      <dgm:spPr/>
    </dgm:pt>
    <dgm:pt modelId="{A65AA9C2-C087-4CEF-B796-046FC97D941C}" type="pres">
      <dgm:prSet presAssocID="{D3377349-53FA-4EBC-8FEA-CCDF344D5AE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EF2B5-6968-4843-9839-0A17C47E71D9}" type="pres">
      <dgm:prSet presAssocID="{D3377349-53FA-4EBC-8FEA-CCDF344D5AE5}" presName="hierChild3" presStyleCnt="0"/>
      <dgm:spPr/>
    </dgm:pt>
  </dgm:ptLst>
  <dgm:cxnLst>
    <dgm:cxn modelId="{98145163-AB3E-4D10-95C8-A8F9DF9157D2}" type="presOf" srcId="{2B510449-7F4E-4948-874B-C8D6DCCC3290}" destId="{34EFFF08-A819-40F0-8246-FEC3B358B2E0}" srcOrd="0" destOrd="0" presId="urn:microsoft.com/office/officeart/2005/8/layout/hierarchy1"/>
    <dgm:cxn modelId="{D288C5F7-8539-4862-83FA-FA1B5AE69E86}" type="presOf" srcId="{CBF1BB65-6DE7-474A-86B7-B8B369C0768A}" destId="{7BF6615A-0185-401E-8396-B839403C5086}" srcOrd="0" destOrd="0" presId="urn:microsoft.com/office/officeart/2005/8/layout/hierarchy1"/>
    <dgm:cxn modelId="{B0D525C1-EBF3-4073-B489-9138D0823BC2}" srcId="{43F8EECA-386B-4BFD-9FEC-8EF74F007629}" destId="{CBF1BB65-6DE7-474A-86B7-B8B369C0768A}" srcOrd="0" destOrd="0" parTransId="{2B510449-7F4E-4948-874B-C8D6DCCC3290}" sibTransId="{0AC6E595-1ADF-4098-A3D3-D3457D827D45}"/>
    <dgm:cxn modelId="{87290742-D473-4BBB-B195-CB814D894782}" type="presOf" srcId="{94169E7B-DECC-483E-A4C8-9066F8189C36}" destId="{F0E24372-1145-4436-A76E-39A6F0DC2031}" srcOrd="0" destOrd="0" presId="urn:microsoft.com/office/officeart/2005/8/layout/hierarchy1"/>
    <dgm:cxn modelId="{27E9C979-9080-402F-80B1-C436BD4F2736}" type="presOf" srcId="{43F8EECA-386B-4BFD-9FEC-8EF74F007629}" destId="{7A4CB1F5-EBF7-4EA1-A487-81DE5E2F4DF2}" srcOrd="0" destOrd="0" presId="urn:microsoft.com/office/officeart/2005/8/layout/hierarchy1"/>
    <dgm:cxn modelId="{738EA33D-4994-4BEE-A440-C1EC2AF2EF44}" srcId="{43F8EECA-386B-4BFD-9FEC-8EF74F007629}" destId="{D3377349-53FA-4EBC-8FEA-CCDF344D5AE5}" srcOrd="1" destOrd="0" parTransId="{94169E7B-DECC-483E-A4C8-9066F8189C36}" sibTransId="{3ED91BA8-BA61-4E0E-A608-C4C28AA132C3}"/>
    <dgm:cxn modelId="{4D5703C8-39F5-4CF5-8486-864A4C756707}" type="presOf" srcId="{50C5DF64-34A8-4E4E-81B9-4FC5C2AA9EBB}" destId="{9F782CEA-A8BA-4F3D-AFBE-71C9A99D5D7A}" srcOrd="0" destOrd="0" presId="urn:microsoft.com/office/officeart/2005/8/layout/hierarchy1"/>
    <dgm:cxn modelId="{F9486D2A-2ECE-41CA-8F6E-B9C62CDB2C01}" type="presOf" srcId="{D3377349-53FA-4EBC-8FEA-CCDF344D5AE5}" destId="{A65AA9C2-C087-4CEF-B796-046FC97D941C}" srcOrd="0" destOrd="0" presId="urn:microsoft.com/office/officeart/2005/8/layout/hierarchy1"/>
    <dgm:cxn modelId="{A58235EB-E594-4C5C-A844-44D17DB42495}" srcId="{50C5DF64-34A8-4E4E-81B9-4FC5C2AA9EBB}" destId="{43F8EECA-386B-4BFD-9FEC-8EF74F007629}" srcOrd="0" destOrd="0" parTransId="{B83DFE47-769B-47B2-9149-D55987AACBD9}" sibTransId="{92021ACA-3331-4BBB-B642-8F6B1D4D8106}"/>
    <dgm:cxn modelId="{F7FD36D0-72CD-440E-A2FE-F5507A1C8BB3}" type="presParOf" srcId="{9F782CEA-A8BA-4F3D-AFBE-71C9A99D5D7A}" destId="{2D7A5B8D-EBE8-4E5F-B594-8D6E71B91330}" srcOrd="0" destOrd="0" presId="urn:microsoft.com/office/officeart/2005/8/layout/hierarchy1"/>
    <dgm:cxn modelId="{76C8124B-4F57-46D5-980A-8B4F51D27EA4}" type="presParOf" srcId="{2D7A5B8D-EBE8-4E5F-B594-8D6E71B91330}" destId="{A4E1CDC1-DB9D-4402-B354-3570C65959F4}" srcOrd="0" destOrd="0" presId="urn:microsoft.com/office/officeart/2005/8/layout/hierarchy1"/>
    <dgm:cxn modelId="{A1D80952-EF8F-4562-B7B3-5F567FC30711}" type="presParOf" srcId="{A4E1CDC1-DB9D-4402-B354-3570C65959F4}" destId="{4479EE4D-93C3-48F7-B736-490200870FB3}" srcOrd="0" destOrd="0" presId="urn:microsoft.com/office/officeart/2005/8/layout/hierarchy1"/>
    <dgm:cxn modelId="{B32867F8-056A-4FA1-854F-B5DD88079378}" type="presParOf" srcId="{A4E1CDC1-DB9D-4402-B354-3570C65959F4}" destId="{7A4CB1F5-EBF7-4EA1-A487-81DE5E2F4DF2}" srcOrd="1" destOrd="0" presId="urn:microsoft.com/office/officeart/2005/8/layout/hierarchy1"/>
    <dgm:cxn modelId="{62D2CB57-AB61-4855-AE99-D81D39BA0012}" type="presParOf" srcId="{2D7A5B8D-EBE8-4E5F-B594-8D6E71B91330}" destId="{818AF385-A1F9-4415-9E04-237259E2C695}" srcOrd="1" destOrd="0" presId="urn:microsoft.com/office/officeart/2005/8/layout/hierarchy1"/>
    <dgm:cxn modelId="{77A40465-E983-4480-AE2B-0079292E8F78}" type="presParOf" srcId="{818AF385-A1F9-4415-9E04-237259E2C695}" destId="{34EFFF08-A819-40F0-8246-FEC3B358B2E0}" srcOrd="0" destOrd="0" presId="urn:microsoft.com/office/officeart/2005/8/layout/hierarchy1"/>
    <dgm:cxn modelId="{EBACAA95-957D-440D-914B-82967091341D}" type="presParOf" srcId="{818AF385-A1F9-4415-9E04-237259E2C695}" destId="{40D88028-D7BF-47A2-A97F-B2F090AA2F8D}" srcOrd="1" destOrd="0" presId="urn:microsoft.com/office/officeart/2005/8/layout/hierarchy1"/>
    <dgm:cxn modelId="{BD70051B-D05C-4C61-B24C-A85A8E66B65E}" type="presParOf" srcId="{40D88028-D7BF-47A2-A97F-B2F090AA2F8D}" destId="{4569AF5E-24EC-4A41-B8AC-4AD413BE3B03}" srcOrd="0" destOrd="0" presId="urn:microsoft.com/office/officeart/2005/8/layout/hierarchy1"/>
    <dgm:cxn modelId="{5947175E-FE09-46E5-A222-F4224626834A}" type="presParOf" srcId="{4569AF5E-24EC-4A41-B8AC-4AD413BE3B03}" destId="{7029A38B-6B82-4D71-831B-EF8CDA82BCBA}" srcOrd="0" destOrd="0" presId="urn:microsoft.com/office/officeart/2005/8/layout/hierarchy1"/>
    <dgm:cxn modelId="{4D04BFEF-B78D-4679-98DB-7D2A7459824D}" type="presParOf" srcId="{4569AF5E-24EC-4A41-B8AC-4AD413BE3B03}" destId="{7BF6615A-0185-401E-8396-B839403C5086}" srcOrd="1" destOrd="0" presId="urn:microsoft.com/office/officeart/2005/8/layout/hierarchy1"/>
    <dgm:cxn modelId="{439CF746-6BCD-48D0-A60F-186FD8CC6A40}" type="presParOf" srcId="{40D88028-D7BF-47A2-A97F-B2F090AA2F8D}" destId="{88971582-367B-4C27-91D2-2C03D22FBFA4}" srcOrd="1" destOrd="0" presId="urn:microsoft.com/office/officeart/2005/8/layout/hierarchy1"/>
    <dgm:cxn modelId="{DB41280E-D6E3-4617-9316-39504821D210}" type="presParOf" srcId="{818AF385-A1F9-4415-9E04-237259E2C695}" destId="{F0E24372-1145-4436-A76E-39A6F0DC2031}" srcOrd="2" destOrd="0" presId="urn:microsoft.com/office/officeart/2005/8/layout/hierarchy1"/>
    <dgm:cxn modelId="{910A550B-88FD-4E62-A19A-8710761CA790}" type="presParOf" srcId="{818AF385-A1F9-4415-9E04-237259E2C695}" destId="{205B52A0-FBA8-4892-921B-9EAF4B7F5CB7}" srcOrd="3" destOrd="0" presId="urn:microsoft.com/office/officeart/2005/8/layout/hierarchy1"/>
    <dgm:cxn modelId="{E5D4A8B7-D54F-4101-8A57-9D4DC6C8134F}" type="presParOf" srcId="{205B52A0-FBA8-4892-921B-9EAF4B7F5CB7}" destId="{E6691B3C-D32E-4FFF-AE9C-21D460D6F26B}" srcOrd="0" destOrd="0" presId="urn:microsoft.com/office/officeart/2005/8/layout/hierarchy1"/>
    <dgm:cxn modelId="{69D414C5-053C-4050-9FFA-7D845615BA56}" type="presParOf" srcId="{E6691B3C-D32E-4FFF-AE9C-21D460D6F26B}" destId="{2EC0FB0C-3765-476E-9926-1B1F11CEA535}" srcOrd="0" destOrd="0" presId="urn:microsoft.com/office/officeart/2005/8/layout/hierarchy1"/>
    <dgm:cxn modelId="{BF762F0D-4641-4F89-8120-4C37606FFC14}" type="presParOf" srcId="{E6691B3C-D32E-4FFF-AE9C-21D460D6F26B}" destId="{A65AA9C2-C087-4CEF-B796-046FC97D941C}" srcOrd="1" destOrd="0" presId="urn:microsoft.com/office/officeart/2005/8/layout/hierarchy1"/>
    <dgm:cxn modelId="{F53C9064-F43E-438E-856C-63E92D6650FB}" type="presParOf" srcId="{205B52A0-FBA8-4892-921B-9EAF4B7F5CB7}" destId="{7D5EF2B5-6968-4843-9839-0A17C47E7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24372-1145-4436-A76E-39A6F0DC2031}">
      <dsp:nvSpPr>
        <dsp:cNvPr id="0" name=""/>
        <dsp:cNvSpPr/>
      </dsp:nvSpPr>
      <dsp:spPr>
        <a:xfrm>
          <a:off x="3955191" y="2304573"/>
          <a:ext cx="2174797" cy="103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326"/>
              </a:lnTo>
              <a:lnTo>
                <a:pt x="2174797" y="705326"/>
              </a:lnTo>
              <a:lnTo>
                <a:pt x="2174797" y="103500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FFF08-A819-40F0-8246-FEC3B358B2E0}">
      <dsp:nvSpPr>
        <dsp:cNvPr id="0" name=""/>
        <dsp:cNvSpPr/>
      </dsp:nvSpPr>
      <dsp:spPr>
        <a:xfrm>
          <a:off x="1780393" y="2304573"/>
          <a:ext cx="2174797" cy="1035005"/>
        </a:xfrm>
        <a:custGeom>
          <a:avLst/>
          <a:gdLst/>
          <a:ahLst/>
          <a:cxnLst/>
          <a:rect l="0" t="0" r="0" b="0"/>
          <a:pathLst>
            <a:path>
              <a:moveTo>
                <a:pt x="2174797" y="0"/>
              </a:moveTo>
              <a:lnTo>
                <a:pt x="2174797" y="705326"/>
              </a:lnTo>
              <a:lnTo>
                <a:pt x="0" y="705326"/>
              </a:lnTo>
              <a:lnTo>
                <a:pt x="0" y="103500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EE4D-93C3-48F7-B736-490200870FB3}">
      <dsp:nvSpPr>
        <dsp:cNvPr id="0" name=""/>
        <dsp:cNvSpPr/>
      </dsp:nvSpPr>
      <dsp:spPr>
        <a:xfrm>
          <a:off x="2175811" y="44761"/>
          <a:ext cx="3558759" cy="2259812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CB1F5-EBF7-4EA1-A487-81DE5E2F4DF2}">
      <dsp:nvSpPr>
        <dsp:cNvPr id="0" name=""/>
        <dsp:cNvSpPr/>
      </dsp:nvSpPr>
      <dsp:spPr>
        <a:xfrm>
          <a:off x="2571229" y="420408"/>
          <a:ext cx="3558759" cy="225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Comic Sans MS" pitchFamily="66" charset="0"/>
            </a:rPr>
            <a:t>Airway Inflammation</a:t>
          </a:r>
          <a:endParaRPr lang="en-US" sz="2700" b="1" kern="1200" dirty="0">
            <a:latin typeface="Comic Sans MS" pitchFamily="66" charset="0"/>
          </a:endParaRPr>
        </a:p>
      </dsp:txBody>
      <dsp:txXfrm>
        <a:off x="2571229" y="420408"/>
        <a:ext cx="3558759" cy="2259812"/>
      </dsp:txXfrm>
    </dsp:sp>
    <dsp:sp modelId="{7029A38B-6B82-4D71-831B-EF8CDA82BCBA}">
      <dsp:nvSpPr>
        <dsp:cNvPr id="0" name=""/>
        <dsp:cNvSpPr/>
      </dsp:nvSpPr>
      <dsp:spPr>
        <a:xfrm>
          <a:off x="1013" y="3339579"/>
          <a:ext cx="3558759" cy="225981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6615A-0185-401E-8396-B839403C5086}">
      <dsp:nvSpPr>
        <dsp:cNvPr id="0" name=""/>
        <dsp:cNvSpPr/>
      </dsp:nvSpPr>
      <dsp:spPr>
        <a:xfrm>
          <a:off x="396431" y="3715226"/>
          <a:ext cx="3558759" cy="225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 pitchFamily="66" charset="0"/>
            </a:rPr>
            <a:t>Increased Bronchial Reactivity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 pitchFamily="66" charset="0"/>
            </a:rPr>
            <a:t>(Bronchial Hyper-responsiveness)</a:t>
          </a:r>
          <a:endParaRPr lang="en-US" sz="2700" kern="1200" dirty="0">
            <a:latin typeface="Comic Sans MS" pitchFamily="66" charset="0"/>
          </a:endParaRPr>
        </a:p>
      </dsp:txBody>
      <dsp:txXfrm>
        <a:off x="396431" y="3715226"/>
        <a:ext cx="3558759" cy="2259812"/>
      </dsp:txXfrm>
    </dsp:sp>
    <dsp:sp modelId="{2EC0FB0C-3765-476E-9926-1B1F11CEA535}">
      <dsp:nvSpPr>
        <dsp:cNvPr id="0" name=""/>
        <dsp:cNvSpPr/>
      </dsp:nvSpPr>
      <dsp:spPr>
        <a:xfrm>
          <a:off x="4350608" y="3339579"/>
          <a:ext cx="3558759" cy="2259812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A9C2-C087-4CEF-B796-046FC97D941C}">
      <dsp:nvSpPr>
        <dsp:cNvPr id="0" name=""/>
        <dsp:cNvSpPr/>
      </dsp:nvSpPr>
      <dsp:spPr>
        <a:xfrm>
          <a:off x="4746026" y="3715226"/>
          <a:ext cx="3558759" cy="2259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Comic Sans MS" pitchFamily="66" charset="0"/>
            </a:rPr>
            <a:t>Airway re-modeling</a:t>
          </a:r>
          <a:endParaRPr lang="en-US" sz="2700" kern="1200" dirty="0">
            <a:latin typeface="Comic Sans MS" pitchFamily="66" charset="0"/>
          </a:endParaRPr>
        </a:p>
      </dsp:txBody>
      <dsp:txXfrm>
        <a:off x="4746026" y="3715226"/>
        <a:ext cx="3558759" cy="225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p:oleObj spid="_x0000_s29698" name="Bitmap Image" r:id="rId5" imgW="1476190" imgH="1238423" progId="PBrush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295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Induction of Allergic Inflammation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3800" b="1" u="sng" dirty="0" smtClean="0">
                <a:solidFill>
                  <a:srgbClr val="FFFF00"/>
                </a:solidFill>
                <a:cs typeface="Times New Roman" pitchFamily="18" charset="0"/>
              </a:rPr>
              <a:t>In predisposed individuals: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First encounter with allergens stimulates production of allergen specific </a:t>
            </a:r>
            <a:r>
              <a:rPr lang="en-US" dirty="0" err="1" smtClean="0">
                <a:cs typeface="Times New Roman" pitchFamily="18" charset="0"/>
              </a:rPr>
              <a:t>IgE</a:t>
            </a:r>
            <a:r>
              <a:rPr lang="en-US" dirty="0" smtClean="0">
                <a:cs typeface="Times New Roman" pitchFamily="18" charset="0"/>
              </a:rPr>
              <a:t> antibodies by B cells (allergic sensitization)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3600" b="1" u="sng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3600" b="1" u="sng" dirty="0" smtClean="0">
                <a:solidFill>
                  <a:srgbClr val="FFFF00"/>
                </a:solidFill>
                <a:cs typeface="Times New Roman" pitchFamily="18" charset="0"/>
              </a:rPr>
              <a:t>Subsequently: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	</a:t>
            </a:r>
            <a:r>
              <a:rPr lang="en-US" b="1" dirty="0" smtClean="0">
                <a:cs typeface="Times New Roman" pitchFamily="18" charset="0"/>
              </a:rPr>
              <a:t>Inhaled allergens </a:t>
            </a:r>
            <a:r>
              <a:rPr lang="en-US" dirty="0" smtClean="0">
                <a:cs typeface="Times New Roman" pitchFamily="18" charset="0"/>
              </a:rPr>
              <a:t>activate sub-mucosal mast cells in the lower airways  resulting in release of mediators instantly causing: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	1. Recruitment of </a:t>
            </a:r>
            <a:r>
              <a:rPr lang="en-US" dirty="0" err="1" smtClean="0">
                <a:cs typeface="Times New Roman" pitchFamily="18" charset="0"/>
              </a:rPr>
              <a:t>eosinophils</a:t>
            </a:r>
            <a:r>
              <a:rPr lang="en-US" dirty="0" smtClean="0">
                <a:cs typeface="Times New Roman" pitchFamily="18" charset="0"/>
              </a:rPr>
              <a:t> &amp; pro-inflammatory cells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cs typeface="Times New Roman" pitchFamily="18" charset="0"/>
              </a:rPr>
              <a:t>	2. </a:t>
            </a:r>
            <a:r>
              <a:rPr lang="en-US" dirty="0" err="1" smtClean="0">
                <a:cs typeface="Times New Roman" pitchFamily="18" charset="0"/>
              </a:rPr>
              <a:t>Bronchoconstriction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1201-1095-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567" y="0"/>
            <a:ext cx="91911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8100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343400" y="3657600"/>
            <a:ext cx="1066798" cy="2286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267200" y="4343400"/>
            <a:ext cx="1219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048000" y="4800600"/>
            <a:ext cx="2438400" cy="9128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2743200" cy="3916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4" descr="Topic726NotesIm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-1579"/>
            <a:ext cx="6248400" cy="685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Th2 cells and role of   cytokines in allergic asthma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recognize the </a:t>
            </a:r>
            <a:r>
              <a:rPr lang="en-US" dirty="0" smtClean="0"/>
              <a:t>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IL-9 and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Associated with </a:t>
            </a:r>
            <a:r>
              <a:rPr lang="en-US" dirty="0" smtClean="0">
                <a:solidFill>
                  <a:srgbClr val="FFFF00"/>
                </a:solidFill>
              </a:rPr>
              <a:t>bronchial hyper-responsiveness</a:t>
            </a:r>
          </a:p>
          <a:p>
            <a:endParaRPr lang="en-US" dirty="0" smtClean="0"/>
          </a:p>
          <a:p>
            <a:r>
              <a:rPr lang="en-US" dirty="0" smtClean="0"/>
              <a:t>In mice it increases: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Lung </a:t>
            </a:r>
            <a:r>
              <a:rPr lang="en-US" dirty="0" err="1" smtClean="0">
                <a:solidFill>
                  <a:srgbClr val="FFFF00"/>
                </a:solidFill>
              </a:rPr>
              <a:t>eosinophilia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Serum </a:t>
            </a:r>
            <a:r>
              <a:rPr lang="en-US" dirty="0" err="1" smtClean="0">
                <a:solidFill>
                  <a:srgbClr val="FFFF00"/>
                </a:solidFill>
              </a:rPr>
              <a:t>IgE</a:t>
            </a:r>
            <a:r>
              <a:rPr lang="en-US" dirty="0" smtClean="0">
                <a:solidFill>
                  <a:srgbClr val="FFFF00"/>
                </a:solidFill>
              </a:rPr>
              <a:t> levels</a:t>
            </a:r>
          </a:p>
          <a:p>
            <a:endParaRPr lang="en-US" dirty="0" smtClean="0"/>
          </a:p>
          <a:p>
            <a:r>
              <a:rPr lang="en-US" dirty="0" smtClean="0"/>
              <a:t>Both are clinical features of asthma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increased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production,  terminal differentiation and activation of </a:t>
            </a:r>
            <a:r>
              <a:rPr lang="en-US" sz="36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3.	B-cell growth factor and increases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Ig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secretion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i1101-108a-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004" y="0"/>
            <a:ext cx="9185004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086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FFFF00"/>
                </a:solidFill>
                <a:cs typeface="Times New Roman" pitchFamily="18" charset="0"/>
              </a:rPr>
              <a:t>Airway inflammation</a:t>
            </a:r>
            <a:endParaRPr lang="en-US" sz="3600" u="sng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2783" cy="68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81000" y="6172200"/>
            <a:ext cx="8839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Airway  remodeling </a:t>
            </a:r>
            <a:endParaRPr lang="ar-SA" sz="3600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irreversible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p:oleObj spid="_x0000_s6149" name="Bitmap Image" r:id="rId3" imgW="2066667" imgH="1428949" progId="PBrush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p:oleObj spid="_x0000_s6150" name="Bitmap Image" r:id="rId4" imgW="1123810" imgH="704948" progId="PBrush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9563</TotalTime>
  <Words>617</Words>
  <Application>Microsoft Office PowerPoint</Application>
  <PresentationFormat>On-screen Show (4:3)</PresentationFormat>
  <Paragraphs>178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Induction of Allergic Inflammation</vt:lpstr>
      <vt:lpstr>Slide 12</vt:lpstr>
      <vt:lpstr>Slide 13</vt:lpstr>
      <vt:lpstr>Response to allergen  occur in two phases</vt:lpstr>
      <vt:lpstr>Early allergic response </vt:lpstr>
      <vt:lpstr>Late allergic response:</vt:lpstr>
      <vt:lpstr>Slide 17</vt:lpstr>
      <vt:lpstr>Slide 18</vt:lpstr>
      <vt:lpstr>Allergens drive T-cells towards Th 2 type:</vt:lpstr>
      <vt:lpstr> Role of IL-4  in allergic asthma</vt:lpstr>
      <vt:lpstr> Role of IL-13 in allergic asthma </vt:lpstr>
      <vt:lpstr>IL-9 and asthma</vt:lpstr>
      <vt:lpstr>Role of IL-5 in allergic asthma </vt:lpstr>
      <vt:lpstr> Role of eosinophils in allergic asthma </vt:lpstr>
      <vt:lpstr>Slide 25</vt:lpstr>
      <vt:lpstr>Role of regulatory T – cells:</vt:lpstr>
      <vt:lpstr>Activation of inflammatory cells (mast cells, eosinophils etc,) is a major inducer   of  Airway inflammation</vt:lpstr>
      <vt:lpstr>Slide 28</vt:lpstr>
      <vt:lpstr>Outcome of increased airway reactivity</vt:lpstr>
      <vt:lpstr>Products of the inflammatory cells act on :</vt:lpstr>
      <vt:lpstr>Slide 31</vt:lpstr>
      <vt:lpstr> Outcome of airway remodeling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Immunology of asthma.</dc:title>
  <dc:creator>Dr.Hazem</dc:creator>
  <cp:lastModifiedBy>ALMOGREN</cp:lastModifiedBy>
  <cp:revision>938</cp:revision>
  <dcterms:created xsi:type="dcterms:W3CDTF">2011-01-13T07:14:51Z</dcterms:created>
  <dcterms:modified xsi:type="dcterms:W3CDTF">2015-01-18T07:32:50Z</dcterms:modified>
</cp:coreProperties>
</file>