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9"/>
  </p:notesMasterIdLst>
  <p:sldIdLst>
    <p:sldId id="256" r:id="rId2"/>
    <p:sldId id="273" r:id="rId3"/>
    <p:sldId id="276" r:id="rId4"/>
    <p:sldId id="275" r:id="rId5"/>
    <p:sldId id="277" r:id="rId6"/>
    <p:sldId id="301" r:id="rId7"/>
    <p:sldId id="293" r:id="rId8"/>
    <p:sldId id="279" r:id="rId9"/>
    <p:sldId id="280" r:id="rId10"/>
    <p:sldId id="302" r:id="rId11"/>
    <p:sldId id="281" r:id="rId12"/>
    <p:sldId id="296" r:id="rId13"/>
    <p:sldId id="282" r:id="rId14"/>
    <p:sldId id="297" r:id="rId15"/>
    <p:sldId id="287" r:id="rId16"/>
    <p:sldId id="292" r:id="rId17"/>
    <p:sldId id="257" r:id="rId18"/>
    <p:sldId id="288" r:id="rId19"/>
    <p:sldId id="283" r:id="rId20"/>
    <p:sldId id="298" r:id="rId21"/>
    <p:sldId id="294" r:id="rId22"/>
    <p:sldId id="258" r:id="rId23"/>
    <p:sldId id="262" r:id="rId24"/>
    <p:sldId id="263" r:id="rId25"/>
    <p:sldId id="264" r:id="rId26"/>
    <p:sldId id="299" r:id="rId27"/>
    <p:sldId id="300" r:id="rId28"/>
    <p:sldId id="265" r:id="rId29"/>
    <p:sldId id="267" r:id="rId30"/>
    <p:sldId id="259" r:id="rId31"/>
    <p:sldId id="260" r:id="rId32"/>
    <p:sldId id="295" r:id="rId33"/>
    <p:sldId id="285" r:id="rId34"/>
    <p:sldId id="286" r:id="rId35"/>
    <p:sldId id="303" r:id="rId36"/>
    <p:sldId id="304" r:id="rId37"/>
    <p:sldId id="306" r:id="rId3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CC3300"/>
    <a:srgbClr val="F93D17"/>
    <a:srgbClr val="F71929"/>
    <a:srgbClr val="4343E7"/>
    <a:srgbClr val="EAFA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200" y="-6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B5680E-7752-4D4E-90F0-43AF824C22C7}" type="datetimeFigureOut">
              <a:rPr lang="en-US" smtClean="0"/>
              <a:pPr/>
              <a:t>2/15/2015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F4383F-90EA-4852-909F-E885D910FFE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1078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dirty="0" smtClean="0">
                <a:latin typeface="Baskerville Old Face" pitchFamily="18" charset="0"/>
              </a:rPr>
              <a:t>Associated with M.E. in some literature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4383F-90EA-4852-909F-E885D910FFE5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85195-743B-4D42-811F-F78F024ACA62}" type="datetimeFigureOut">
              <a:rPr lang="en-US" smtClean="0"/>
              <a:pPr/>
              <a:t>2/15/2015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4E714-DDAA-4144-8125-F76EBC9110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85195-743B-4D42-811F-F78F024ACA62}" type="datetimeFigureOut">
              <a:rPr lang="en-US" smtClean="0"/>
              <a:pPr/>
              <a:t>2/15/2015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4E714-DDAA-4144-8125-F76EBC9110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85195-743B-4D42-811F-F78F024ACA62}" type="datetimeFigureOut">
              <a:rPr lang="en-US" smtClean="0"/>
              <a:pPr/>
              <a:t>2/15/2015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4E714-DDAA-4144-8125-F76EBC9110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85195-743B-4D42-811F-F78F024ACA62}" type="datetimeFigureOut">
              <a:rPr lang="en-US" smtClean="0"/>
              <a:pPr/>
              <a:t>2/15/2015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4E714-DDAA-4144-8125-F76EBC9110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85195-743B-4D42-811F-F78F024ACA62}" type="datetimeFigureOut">
              <a:rPr lang="en-US" smtClean="0"/>
              <a:pPr/>
              <a:t>2/15/2015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4E714-DDAA-4144-8125-F76EBC9110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85195-743B-4D42-811F-F78F024ACA62}" type="datetimeFigureOut">
              <a:rPr lang="en-US" smtClean="0"/>
              <a:pPr/>
              <a:t>2/15/2015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4E714-DDAA-4144-8125-F76EBC9110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85195-743B-4D42-811F-F78F024ACA62}" type="datetimeFigureOut">
              <a:rPr lang="en-US" smtClean="0"/>
              <a:pPr/>
              <a:t>2/15/2015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4E714-DDAA-4144-8125-F76EBC9110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85195-743B-4D42-811F-F78F024ACA62}" type="datetimeFigureOut">
              <a:rPr lang="en-US" smtClean="0"/>
              <a:pPr/>
              <a:t>2/15/2015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4E714-DDAA-4144-8125-F76EBC9110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85195-743B-4D42-811F-F78F024ACA62}" type="datetimeFigureOut">
              <a:rPr lang="en-US" smtClean="0"/>
              <a:pPr/>
              <a:t>2/15/2015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4E714-DDAA-4144-8125-F76EBC9110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85195-743B-4D42-811F-F78F024ACA62}" type="datetimeFigureOut">
              <a:rPr lang="en-US" smtClean="0"/>
              <a:pPr/>
              <a:t>2/15/2015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4E714-DDAA-4144-8125-F76EBC9110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85195-743B-4D42-811F-F78F024ACA62}" type="datetimeFigureOut">
              <a:rPr lang="en-US" smtClean="0"/>
              <a:pPr/>
              <a:t>2/15/2015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4E714-DDAA-4144-8125-F76EBC9110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F85195-743B-4D42-811F-F78F024ACA62}" type="datetimeFigureOut">
              <a:rPr lang="en-US" smtClean="0"/>
              <a:pPr/>
              <a:t>2/15/2015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44E714-DDAA-4144-8125-F76EBC9110E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://upload.wikimedia.org/wikipedia/commons/7/7f/Farm_animals_in_spring_8a07.JPG" TargetMode="Externa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solidFill>
            <a:srgbClr val="0066FF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>
                <a:latin typeface="Baskerville Old Face" pitchFamily="18" charset="0"/>
              </a:rPr>
              <a:t>Pneumonia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Baskerville Old Face" pitchFamily="18" charset="0"/>
              </a:rPr>
              <a:t>Community acquired </a:t>
            </a:r>
            <a:r>
              <a:rPr lang="en-US" dirty="0" smtClean="0">
                <a:solidFill>
                  <a:schemeClr val="tx1"/>
                </a:solidFill>
                <a:latin typeface="Baskerville Old Face" pitchFamily="18" charset="0"/>
              </a:rPr>
              <a:t>pneumonia</a:t>
            </a:r>
          </a:p>
          <a:p>
            <a:r>
              <a:rPr lang="en-US" dirty="0" smtClean="0">
                <a:solidFill>
                  <a:schemeClr val="tx1"/>
                </a:solidFill>
                <a:latin typeface="Baskerville Old Face" pitchFamily="18" charset="0"/>
              </a:rPr>
              <a:t>(CAP)</a:t>
            </a:r>
            <a:r>
              <a:rPr lang="en-US" dirty="0" smtClean="0">
                <a:solidFill>
                  <a:schemeClr val="tx1"/>
                </a:solidFill>
                <a:latin typeface="Baskerville Old Face" pitchFamily="18" charset="0"/>
              </a:rPr>
              <a:t> </a:t>
            </a:r>
            <a:endParaRPr lang="en-US" dirty="0">
              <a:solidFill>
                <a:schemeClr val="tx1"/>
              </a:solidFill>
              <a:latin typeface="Baskerville Old Fac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CAP and bioterrorism agents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0066FF"/>
          </a:solidFill>
        </p:spPr>
        <p:txBody>
          <a:bodyPr>
            <a:normAutofit/>
          </a:bodyPr>
          <a:lstStyle/>
          <a:p>
            <a:r>
              <a:rPr lang="en-US" sz="20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Bacillus </a:t>
            </a:r>
            <a:r>
              <a:rPr lang="en-US" sz="2000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anthracis</a:t>
            </a:r>
            <a:r>
              <a:rPr lang="en-US" sz="20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(anthrax)</a:t>
            </a:r>
          </a:p>
          <a:p>
            <a:r>
              <a:rPr lang="en-US" sz="2000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Yersinia</a:t>
            </a:r>
            <a:r>
              <a:rPr lang="en-US" sz="20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pestis</a:t>
            </a:r>
            <a:r>
              <a:rPr lang="en-US" sz="20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(plague) </a:t>
            </a:r>
          </a:p>
          <a:p>
            <a:r>
              <a:rPr lang="en-US" sz="2000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Francisella</a:t>
            </a:r>
            <a:r>
              <a:rPr lang="en-US" sz="20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tularensis</a:t>
            </a:r>
            <a:r>
              <a:rPr lang="en-US" sz="20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(tularemia)</a:t>
            </a:r>
          </a:p>
          <a:p>
            <a:r>
              <a:rPr lang="en-US" sz="2000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Coxialla</a:t>
            </a:r>
            <a:r>
              <a:rPr lang="en-US" sz="20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. </a:t>
            </a:r>
            <a:r>
              <a:rPr lang="en-US" sz="2000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burnetii</a:t>
            </a:r>
            <a:r>
              <a:rPr lang="en-US" sz="20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(Q fever)</a:t>
            </a:r>
          </a:p>
          <a:p>
            <a:endParaRPr lang="en-US" sz="2000" i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Level three agents</a:t>
            </a:r>
            <a:endParaRPr lang="en-US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63688" y="188640"/>
            <a:ext cx="5400600" cy="11430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altLang="zh-CN" sz="4000" b="1" dirty="0" smtClean="0">
                <a:latin typeface="Baskerville Old Face" pitchFamily="18" charset="0"/>
              </a:rPr>
              <a:t>Classification by anatomy</a:t>
            </a:r>
            <a:endParaRPr lang="en-US" sz="4000" dirty="0">
              <a:latin typeface="Baskerville Old Fac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63688" y="1340768"/>
            <a:ext cx="5400600" cy="1800199"/>
          </a:xfrm>
          <a:solidFill>
            <a:srgbClr val="0066FF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just">
              <a:buFont typeface="Monotype Sorts" pitchFamily="2" charset="2"/>
              <a:buNone/>
            </a:pPr>
            <a:r>
              <a:rPr lang="en-US" altLang="zh-CN" sz="2800" dirty="0" smtClean="0">
                <a:solidFill>
                  <a:schemeClr val="bg1"/>
                </a:solidFill>
                <a:latin typeface="Baskerville Old Face" pitchFamily="18" charset="0"/>
              </a:rPr>
              <a:t>1.  </a:t>
            </a:r>
            <a:r>
              <a:rPr lang="en-US" altLang="zh-CN" sz="2800" b="1" dirty="0" smtClean="0">
                <a:solidFill>
                  <a:schemeClr val="bg1"/>
                </a:solidFill>
                <a:latin typeface="Baskerville Old Face" pitchFamily="18" charset="0"/>
              </a:rPr>
              <a:t>Lobar:  entire lobe</a:t>
            </a:r>
            <a:endParaRPr lang="en-US" altLang="zh-CN" sz="2800" dirty="0" smtClean="0">
              <a:solidFill>
                <a:schemeClr val="bg1"/>
              </a:solidFill>
              <a:latin typeface="Baskerville Old Face" pitchFamily="18" charset="0"/>
            </a:endParaRPr>
          </a:p>
          <a:p>
            <a:pPr algn="just">
              <a:buFont typeface="Monotype Sorts" pitchFamily="2" charset="2"/>
              <a:buNone/>
            </a:pPr>
            <a:r>
              <a:rPr lang="en-US" altLang="zh-CN" sz="2800" dirty="0" smtClean="0">
                <a:solidFill>
                  <a:schemeClr val="bg1"/>
                </a:solidFill>
                <a:latin typeface="Baskerville Old Face" pitchFamily="18" charset="0"/>
              </a:rPr>
              <a:t>2.  </a:t>
            </a:r>
            <a:r>
              <a:rPr lang="en-US" altLang="zh-CN" sz="2800" b="1" dirty="0" smtClean="0">
                <a:solidFill>
                  <a:schemeClr val="bg1"/>
                </a:solidFill>
                <a:latin typeface="Baskerville Old Face" pitchFamily="18" charset="0"/>
              </a:rPr>
              <a:t>Lobular: (bronchopneumonia).</a:t>
            </a:r>
          </a:p>
          <a:p>
            <a:pPr algn="just">
              <a:buFont typeface="Monotype Sorts" pitchFamily="2" charset="2"/>
              <a:buNone/>
            </a:pPr>
            <a:r>
              <a:rPr lang="en-US" altLang="zh-CN" sz="2800" dirty="0" smtClean="0">
                <a:solidFill>
                  <a:schemeClr val="bg1"/>
                </a:solidFill>
                <a:latin typeface="Baskerville Old Face" pitchFamily="18" charset="0"/>
              </a:rPr>
              <a:t>3.  </a:t>
            </a:r>
            <a:r>
              <a:rPr lang="en-US" altLang="zh-CN" sz="2800" b="1" dirty="0" smtClean="0">
                <a:solidFill>
                  <a:schemeClr val="bg1"/>
                </a:solidFill>
                <a:latin typeface="Baskerville Old Face" pitchFamily="18" charset="0"/>
              </a:rPr>
              <a:t>Interstitial</a:t>
            </a:r>
            <a:endParaRPr lang="zh-CN" altLang="en-US" sz="2800" b="1" dirty="0" smtClean="0">
              <a:solidFill>
                <a:schemeClr val="bg1"/>
              </a:solidFill>
              <a:latin typeface="Baskerville Old Face" pitchFamily="18" charset="0"/>
            </a:endParaRPr>
          </a:p>
          <a:p>
            <a:endParaRPr lang="en-US" dirty="0"/>
          </a:p>
        </p:txBody>
      </p:sp>
      <p:pic>
        <p:nvPicPr>
          <p:cNvPr id="4" name="Picture 7" descr="pp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3356992"/>
            <a:ext cx="3096344" cy="3312368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</p:pic>
      <p:pic>
        <p:nvPicPr>
          <p:cNvPr id="5" name="Picture 6" descr="pneumonias 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3848" y="3356992"/>
            <a:ext cx="2808313" cy="3289697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</p:pic>
      <p:pic>
        <p:nvPicPr>
          <p:cNvPr id="6" name="Picture 5" descr="ipf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12160" y="3356992"/>
            <a:ext cx="2952328" cy="3299470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Documents and Settings\Dr.Fauzia\My Documents\My Pictures\pneumonia-1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88640"/>
            <a:ext cx="8064896" cy="5904656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pic>
      <p:sp>
        <p:nvSpPr>
          <p:cNvPr id="3" name="TextBox 2"/>
          <p:cNvSpPr txBox="1"/>
          <p:nvPr/>
        </p:nvSpPr>
        <p:spPr>
          <a:xfrm>
            <a:off x="3275856" y="6165304"/>
            <a:ext cx="2448272" cy="461665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>
                <a:latin typeface="Baskerville Old Face" pitchFamily="18" charset="0"/>
              </a:rPr>
              <a:t>Lobar pneumonia </a:t>
            </a:r>
            <a:endParaRPr lang="en-US" sz="2400" dirty="0">
              <a:latin typeface="Baskerville Old Fac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908720"/>
            <a:ext cx="8229600" cy="11430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altLang="zh-CN" sz="3600" dirty="0" smtClean="0">
                <a:latin typeface="Baskerville Old Face" pitchFamily="18" charset="0"/>
              </a:rPr>
              <a:t>Classification by acquired environment</a:t>
            </a:r>
            <a:endParaRPr lang="en-US" sz="3600" dirty="0">
              <a:latin typeface="Baskerville Old Fac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132856"/>
            <a:ext cx="8229600" cy="2764904"/>
          </a:xfrm>
          <a:solidFill>
            <a:srgbClr val="0066FF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buFont typeface="Wingdings" pitchFamily="2" charset="2"/>
              <a:buChar char="u"/>
            </a:pPr>
            <a:r>
              <a:rPr lang="en-US" altLang="zh-CN" sz="2000" dirty="0" smtClean="0">
                <a:latin typeface="Baskerville Old Face" pitchFamily="18" charset="0"/>
              </a:rPr>
              <a:t>Community acquired pneumonia</a:t>
            </a:r>
            <a:r>
              <a:rPr lang="zh-CN" altLang="en-US" sz="2000" dirty="0">
                <a:latin typeface="Baskerville Old Face" pitchFamily="18" charset="0"/>
              </a:rPr>
              <a:t> </a:t>
            </a:r>
            <a:r>
              <a:rPr lang="en-US" altLang="zh-CN" sz="2000" dirty="0" smtClean="0">
                <a:latin typeface="Baskerville Old Face" pitchFamily="18" charset="0"/>
              </a:rPr>
              <a:t>(CAP)</a:t>
            </a:r>
          </a:p>
          <a:p>
            <a:pPr>
              <a:buFont typeface="Wingdings" pitchFamily="2" charset="2"/>
              <a:buChar char="u"/>
            </a:pPr>
            <a:r>
              <a:rPr lang="en-US" altLang="zh-CN" sz="2000" dirty="0" smtClean="0">
                <a:latin typeface="Baskerville Old Face" pitchFamily="18" charset="0"/>
              </a:rPr>
              <a:t>Hospital acquired pneumonia</a:t>
            </a:r>
            <a:r>
              <a:rPr lang="zh-CN" altLang="en-US" sz="2000" dirty="0">
                <a:latin typeface="Baskerville Old Face" pitchFamily="18" charset="0"/>
              </a:rPr>
              <a:t> </a:t>
            </a:r>
            <a:r>
              <a:rPr lang="en-US" altLang="zh-CN" sz="2000" dirty="0" smtClean="0">
                <a:latin typeface="Baskerville Old Face" pitchFamily="18" charset="0"/>
              </a:rPr>
              <a:t>(HAP)</a:t>
            </a:r>
          </a:p>
          <a:p>
            <a:pPr>
              <a:buFont typeface="Wingdings" pitchFamily="2" charset="2"/>
              <a:buChar char="u"/>
            </a:pPr>
            <a:r>
              <a:rPr lang="en-US" altLang="zh-CN" sz="2000" dirty="0" smtClean="0">
                <a:latin typeface="Baskerville Old Face" pitchFamily="18" charset="0"/>
              </a:rPr>
              <a:t>Nursing home acquired pneumonia (NHAP)</a:t>
            </a:r>
          </a:p>
          <a:p>
            <a:pPr>
              <a:buFont typeface="Wingdings" pitchFamily="2" charset="2"/>
              <a:buChar char="u"/>
            </a:pPr>
            <a:r>
              <a:rPr lang="en-US" altLang="zh-CN" sz="2000" dirty="0" err="1" smtClean="0">
                <a:latin typeface="Baskerville Old Face" pitchFamily="18" charset="0"/>
              </a:rPr>
              <a:t>Immunocompromised</a:t>
            </a:r>
            <a:r>
              <a:rPr lang="en-US" altLang="zh-CN" sz="2000" dirty="0" smtClean="0">
                <a:latin typeface="Baskerville Old Face" pitchFamily="18" charset="0"/>
              </a:rPr>
              <a:t> host pneumonia (ICAP</a:t>
            </a:r>
            <a:r>
              <a:rPr lang="en-US" altLang="zh-CN" dirty="0" smtClean="0"/>
              <a:t>)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oup 7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1656854"/>
              </p:ext>
            </p:extLst>
          </p:nvPr>
        </p:nvGraphicFramePr>
        <p:xfrm>
          <a:off x="899592" y="404664"/>
          <a:ext cx="7200800" cy="5931242"/>
        </p:xfrm>
        <a:graphic>
          <a:graphicData uri="http://schemas.openxmlformats.org/drawingml/2006/table">
            <a:tbl>
              <a:tblPr/>
              <a:tblGrid>
                <a:gridCol w="2342726"/>
                <a:gridCol w="4858074"/>
              </a:tblGrid>
              <a:tr h="19442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charset="0"/>
                        </a:rPr>
                        <a:t>Outpatient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Times New Roman" charset="0"/>
                        </a:rPr>
                        <a:t>Streptococcus pneumoniae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charset="0"/>
                        </a:rPr>
                        <a:t>Mycoplasma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charset="0"/>
                        </a:rPr>
                        <a:t> / </a:t>
                      </a:r>
                      <a:r>
                        <a:rPr kumimoji="0" lang="en-US" sz="2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charset="0"/>
                        </a:rPr>
                        <a:t>Chlamydophila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charset="0"/>
                        </a:rPr>
                        <a:t>H. </a:t>
                      </a:r>
                      <a:r>
                        <a:rPr kumimoji="0" lang="en-US" sz="2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charset="0"/>
                        </a:rPr>
                        <a:t>influenzae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charset="0"/>
                        </a:rPr>
                        <a:t>, </a:t>
                      </a:r>
                      <a:r>
                        <a:rPr kumimoji="0" lang="en-US" sz="2200" b="0" i="1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charset="0"/>
                          <a:ea typeface="+mn-ea"/>
                          <a:cs typeface="+mn-cs"/>
                        </a:rPr>
                        <a:t>Staph </a:t>
                      </a:r>
                      <a:r>
                        <a:rPr kumimoji="0" lang="en-US" sz="2200" b="0" i="1" u="sng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charset="0"/>
                          <a:ea typeface="+mn-ea"/>
                          <a:cs typeface="+mn-cs"/>
                        </a:rPr>
                        <a:t>aureus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charset="0"/>
                        </a:rPr>
                        <a:t>Respiratory viruses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FF"/>
                    </a:solidFill>
                  </a:tcPr>
                </a:tc>
              </a:tr>
              <a:tr h="23762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charset="0"/>
                        </a:rPr>
                        <a:t>Inpatient, non-ICU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Times New Roman" charset="0"/>
                        </a:rPr>
                        <a:t>Streptococcus pneumoniae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charset="0"/>
                        </a:rPr>
                        <a:t>Mycoplasma</a:t>
                      </a:r>
                      <a:r>
                        <a:rPr kumimoji="0" lang="en-US" sz="2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charset="0"/>
                        </a:rPr>
                        <a:t> / </a:t>
                      </a:r>
                      <a:r>
                        <a:rPr kumimoji="0" lang="en-US" sz="22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charset="0"/>
                        </a:rPr>
                        <a:t>Chlamydophila</a:t>
                      </a:r>
                      <a:endParaRPr kumimoji="0" lang="en-US" sz="22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charset="0"/>
                        </a:rPr>
                        <a:t>H. </a:t>
                      </a:r>
                      <a:r>
                        <a:rPr kumimoji="0" lang="en-US" sz="22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charset="0"/>
                        </a:rPr>
                        <a:t>influenzae</a:t>
                      </a:r>
                      <a:r>
                        <a:rPr kumimoji="0" lang="en-US" sz="2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charset="0"/>
                        </a:rPr>
                        <a:t>, </a:t>
                      </a:r>
                      <a:r>
                        <a:rPr kumimoji="0" lang="en-US" sz="2200" b="0" i="1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charset="0"/>
                          <a:ea typeface="+mn-ea"/>
                          <a:cs typeface="+mn-cs"/>
                        </a:rPr>
                        <a:t>Staph </a:t>
                      </a:r>
                      <a:r>
                        <a:rPr kumimoji="0" lang="en-US" sz="2200" b="0" i="1" u="sng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charset="0"/>
                          <a:ea typeface="+mn-ea"/>
                          <a:cs typeface="+mn-cs"/>
                        </a:rPr>
                        <a:t>aureus</a:t>
                      </a:r>
                      <a:endParaRPr kumimoji="0" lang="en-US" sz="22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1" u="sng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92D050"/>
                          </a:solidFill>
                          <a:effectLst/>
                          <a:latin typeface="Times New Roman" charset="0"/>
                        </a:rPr>
                        <a:t>Legionella</a:t>
                      </a:r>
                      <a:endParaRPr kumimoji="0" lang="en-US" sz="2200" b="0" i="1" u="sng" strike="noStrike" cap="none" normalizeH="0" baseline="0" dirty="0" smtClean="0">
                        <a:ln>
                          <a:noFill/>
                        </a:ln>
                        <a:solidFill>
                          <a:srgbClr val="92D050"/>
                        </a:solidFill>
                        <a:effectLst/>
                        <a:latin typeface="Times New Roman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charset="0"/>
                        </a:rPr>
                        <a:t>Respiratory viruses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FF"/>
                    </a:solidFill>
                  </a:tcPr>
                </a:tc>
              </a:tr>
              <a:tr h="16107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charset="0"/>
                        </a:rPr>
                        <a:t>ICU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Times New Roman" charset="0"/>
                        </a:rPr>
                        <a:t>Streptococcus pneumoniae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1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charset="0"/>
                        </a:rPr>
                        <a:t>Staph aureus</a:t>
                      </a:r>
                      <a:r>
                        <a:rPr kumimoji="0" lang="en-US" sz="2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charset="0"/>
                        </a:rPr>
                        <a:t>, </a:t>
                      </a:r>
                      <a:r>
                        <a:rPr kumimoji="0" lang="en-US" sz="2200" b="0" i="1" u="sng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92D050"/>
                          </a:solidFill>
                          <a:effectLst/>
                          <a:latin typeface="Times New Roman" charset="0"/>
                        </a:rPr>
                        <a:t>Legionella</a:t>
                      </a:r>
                      <a:endParaRPr kumimoji="0" lang="en-US" sz="2200" b="0" i="1" u="sng" strike="noStrike" cap="none" normalizeH="0" baseline="0" dirty="0" smtClean="0">
                        <a:ln>
                          <a:noFill/>
                        </a:ln>
                        <a:solidFill>
                          <a:srgbClr val="92D050"/>
                        </a:solidFill>
                        <a:effectLst/>
                        <a:latin typeface="Times New Roman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charset="0"/>
                        </a:rPr>
                        <a:t>Gram </a:t>
                      </a:r>
                      <a:r>
                        <a:rPr kumimoji="0" lang="en-US" sz="2200" b="0" i="0" u="sng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charset="0"/>
                        </a:rPr>
                        <a:t>neg</a:t>
                      </a:r>
                      <a:r>
                        <a:rPr kumimoji="0" lang="en-US" sz="22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charset="0"/>
                        </a:rPr>
                        <a:t> bacilli(</a:t>
                      </a:r>
                      <a:r>
                        <a:rPr lang="en-US" sz="1800" b="0" i="0" kern="1200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Enterobacteriaceae, and Pseudomonas aeruginosa</a:t>
                      </a:r>
                      <a:r>
                        <a:rPr lang="en-US" sz="1800" b="0" i="0" kern="1200" dirty="0" smtClean="0">
                          <a:solidFill>
                            <a:srgbClr val="FFFF00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charset="0"/>
                        </a:rPr>
                        <a:t>, </a:t>
                      </a:r>
                      <a:r>
                        <a:rPr kumimoji="0" lang="en-US" sz="2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charset="0"/>
                        </a:rPr>
                        <a:t>H. </a:t>
                      </a:r>
                      <a:r>
                        <a:rPr kumimoji="0" lang="en-US" sz="22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charset="0"/>
                        </a:rPr>
                        <a:t>influenzae</a:t>
                      </a:r>
                      <a:endParaRPr kumimoji="0" lang="en-US" sz="22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08912" cy="836712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l"/>
            <a:r>
              <a:rPr lang="en-US" altLang="zh-CN" dirty="0" smtClean="0">
                <a:latin typeface="Baskerville Old Face" pitchFamily="18" charset="0"/>
              </a:rPr>
              <a:t/>
            </a:r>
            <a:br>
              <a:rPr lang="en-US" altLang="zh-CN" dirty="0" smtClean="0">
                <a:latin typeface="Baskerville Old Face" pitchFamily="18" charset="0"/>
              </a:rPr>
            </a:br>
            <a:r>
              <a:rPr lang="en-US" altLang="zh-CN" dirty="0" smtClean="0">
                <a:latin typeface="Baskerville Old Face" pitchFamily="18" charset="0"/>
              </a:rPr>
              <a:t>CAP-</a:t>
            </a:r>
            <a:r>
              <a:rPr lang="en-US" dirty="0" smtClean="0"/>
              <a:t> </a:t>
            </a:r>
            <a:r>
              <a:rPr lang="en-US" sz="3100" dirty="0" smtClean="0">
                <a:latin typeface="Baskerville Old Face" pitchFamily="18" charset="0"/>
              </a:rPr>
              <a:t>Cough/fever/sputum production + infiltrate </a:t>
            </a:r>
            <a:r>
              <a:rPr lang="en-US" altLang="zh-CN" dirty="0" smtClean="0">
                <a:latin typeface="Baskerville Old Face" pitchFamily="18" charset="0"/>
              </a:rPr>
              <a:t/>
            </a:r>
            <a:br>
              <a:rPr lang="en-US" altLang="zh-CN" dirty="0" smtClean="0">
                <a:latin typeface="Baskerville Old Face" pitchFamily="18" charset="0"/>
              </a:rPr>
            </a:br>
            <a:endParaRPr lang="en-US" dirty="0">
              <a:latin typeface="Baskerville Old Fac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544616"/>
          </a:xfrm>
          <a:solidFill>
            <a:srgbClr val="0066FF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r>
              <a:rPr lang="en-US" altLang="zh-CN" b="1" u="sng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Baskerville Old Face" pitchFamily="18" charset="0"/>
              </a:rPr>
              <a:t>CAP</a:t>
            </a:r>
            <a:r>
              <a:rPr lang="en-US" altLang="zh-CN" dirty="0" smtClean="0">
                <a:latin typeface="Baskerville Old Face" pitchFamily="18" charset="0"/>
              </a:rPr>
              <a:t> :  </a:t>
            </a:r>
            <a:r>
              <a:rPr lang="en-US" altLang="zh-CN" dirty="0" smtClean="0">
                <a:solidFill>
                  <a:srgbClr val="FFFF00"/>
                </a:solidFill>
                <a:latin typeface="Baskerville Old Face" pitchFamily="18" charset="0"/>
              </a:rPr>
              <a:t>pneumonia acquired outside of hospitals or extended-care facilities </a:t>
            </a:r>
            <a:r>
              <a:rPr lang="en-US" dirty="0" smtClean="0">
                <a:solidFill>
                  <a:srgbClr val="FFFF00"/>
                </a:solidFill>
                <a:latin typeface="Baskerville Old Face" pitchFamily="18" charset="0"/>
              </a:rPr>
              <a:t>for &gt; 14 days before onset of symptoms.</a:t>
            </a:r>
            <a:endParaRPr lang="en-US" dirty="0">
              <a:solidFill>
                <a:srgbClr val="FFFF00"/>
              </a:solidFill>
              <a:latin typeface="Baskerville Old Face" pitchFamily="18" charset="0"/>
            </a:endParaRPr>
          </a:p>
          <a:p>
            <a:pPr lvl="1"/>
            <a:r>
              <a:rPr lang="en-US" altLang="zh-CN" i="1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Baskerville Old Face" pitchFamily="18" charset="0"/>
              </a:rPr>
              <a:t>Streptococcus </a:t>
            </a:r>
            <a:r>
              <a:rPr lang="en-US" altLang="zh-CN" i="1" dirty="0" err="1" smtClean="0">
                <a:solidFill>
                  <a:schemeClr val="accent5">
                    <a:lumMod val="20000"/>
                    <a:lumOff val="80000"/>
                  </a:schemeClr>
                </a:solidFill>
                <a:latin typeface="Baskerville Old Face" pitchFamily="18" charset="0"/>
              </a:rPr>
              <a:t>pneumoniae</a:t>
            </a:r>
            <a:r>
              <a:rPr lang="en-US" altLang="zh-CN" i="1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Baskerville Old Face" pitchFamily="18" charset="0"/>
              </a:rPr>
              <a:t> </a:t>
            </a:r>
            <a:r>
              <a:rPr lang="en-US" altLang="zh-CN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Baskerville Old Face" pitchFamily="18" charset="0"/>
              </a:rPr>
              <a:t>(most common)</a:t>
            </a:r>
            <a:endParaRPr lang="en-US" altLang="zh-CN" dirty="0">
              <a:solidFill>
                <a:schemeClr val="accent5">
                  <a:lumMod val="20000"/>
                  <a:lumOff val="80000"/>
                </a:schemeClr>
              </a:solidFill>
              <a:latin typeface="Baskerville Old Face" pitchFamily="18" charset="0"/>
            </a:endParaRPr>
          </a:p>
          <a:p>
            <a:pPr lvl="1"/>
            <a:r>
              <a:rPr lang="en-US" altLang="zh-CN" i="1" dirty="0" err="1" smtClean="0">
                <a:solidFill>
                  <a:schemeClr val="accent5">
                    <a:lumMod val="20000"/>
                    <a:lumOff val="80000"/>
                  </a:schemeClr>
                </a:solidFill>
                <a:latin typeface="Baskerville Old Face" pitchFamily="18" charset="0"/>
              </a:rPr>
              <a:t>Haemophilus</a:t>
            </a:r>
            <a:r>
              <a:rPr lang="en-US" altLang="zh-CN" i="1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Baskerville Old Face" pitchFamily="18" charset="0"/>
              </a:rPr>
              <a:t> </a:t>
            </a:r>
            <a:r>
              <a:rPr lang="en-US" altLang="zh-CN" i="1" dirty="0" err="1" smtClean="0">
                <a:solidFill>
                  <a:schemeClr val="accent5">
                    <a:lumMod val="20000"/>
                    <a:lumOff val="80000"/>
                  </a:schemeClr>
                </a:solidFill>
                <a:latin typeface="Baskerville Old Face" pitchFamily="18" charset="0"/>
              </a:rPr>
              <a:t>influenzae</a:t>
            </a:r>
            <a:endParaRPr lang="en-US" altLang="zh-CN" i="1" dirty="0" smtClean="0">
              <a:solidFill>
                <a:schemeClr val="accent5">
                  <a:lumMod val="20000"/>
                  <a:lumOff val="80000"/>
                </a:schemeClr>
              </a:solidFill>
              <a:latin typeface="Baskerville Old Face" pitchFamily="18" charset="0"/>
            </a:endParaRPr>
          </a:p>
          <a:p>
            <a:pPr lvl="1"/>
            <a:r>
              <a:rPr lang="en-US" altLang="zh-CN" i="1" dirty="0" err="1" smtClean="0">
                <a:solidFill>
                  <a:schemeClr val="accent5">
                    <a:lumMod val="20000"/>
                    <a:lumOff val="80000"/>
                  </a:schemeClr>
                </a:solidFill>
                <a:latin typeface="Baskerville Old Face" pitchFamily="18" charset="0"/>
              </a:rPr>
              <a:t>mycoplasma</a:t>
            </a:r>
            <a:r>
              <a:rPr lang="en-US" altLang="zh-CN" i="1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Baskerville Old Face" pitchFamily="18" charset="0"/>
              </a:rPr>
              <a:t> </a:t>
            </a:r>
            <a:r>
              <a:rPr lang="en-US" altLang="zh-CN" i="1" dirty="0" err="1" smtClean="0">
                <a:solidFill>
                  <a:schemeClr val="accent5">
                    <a:lumMod val="20000"/>
                    <a:lumOff val="80000"/>
                  </a:schemeClr>
                </a:solidFill>
                <a:latin typeface="Baskerville Old Face" pitchFamily="18" charset="0"/>
              </a:rPr>
              <a:t>pneumoniae</a:t>
            </a:r>
            <a:endParaRPr lang="en-US" altLang="zh-CN" i="1" dirty="0" smtClean="0">
              <a:solidFill>
                <a:schemeClr val="accent5">
                  <a:lumMod val="20000"/>
                  <a:lumOff val="80000"/>
                </a:schemeClr>
              </a:solidFill>
              <a:latin typeface="Baskerville Old Face" pitchFamily="18" charset="0"/>
            </a:endParaRPr>
          </a:p>
          <a:p>
            <a:pPr lvl="1"/>
            <a:r>
              <a:rPr lang="en-US" altLang="zh-CN" i="1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Baskerville Old Face" pitchFamily="18" charset="0"/>
              </a:rPr>
              <a:t>Chlamydia </a:t>
            </a:r>
            <a:r>
              <a:rPr lang="en-US" altLang="zh-CN" i="1" dirty="0" err="1" smtClean="0">
                <a:solidFill>
                  <a:schemeClr val="accent5">
                    <a:lumMod val="20000"/>
                    <a:lumOff val="80000"/>
                  </a:schemeClr>
                </a:solidFill>
                <a:latin typeface="Baskerville Old Face" pitchFamily="18" charset="0"/>
              </a:rPr>
              <a:t>pneumoniae</a:t>
            </a:r>
            <a:endParaRPr lang="en-US" altLang="zh-CN" i="1" dirty="0" smtClean="0">
              <a:solidFill>
                <a:schemeClr val="accent5">
                  <a:lumMod val="20000"/>
                  <a:lumOff val="80000"/>
                </a:schemeClr>
              </a:solidFill>
              <a:latin typeface="Baskerville Old Face" pitchFamily="18" charset="0"/>
            </a:endParaRPr>
          </a:p>
          <a:p>
            <a:pPr lvl="1"/>
            <a:r>
              <a:rPr lang="en-US" altLang="zh-CN" i="1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Baskerville Old Face" pitchFamily="18" charset="0"/>
              </a:rPr>
              <a:t>Moraxella </a:t>
            </a:r>
            <a:r>
              <a:rPr lang="en-US" altLang="zh-CN" i="1" dirty="0" err="1" smtClean="0">
                <a:solidFill>
                  <a:schemeClr val="accent5">
                    <a:lumMod val="20000"/>
                    <a:lumOff val="80000"/>
                  </a:schemeClr>
                </a:solidFill>
                <a:latin typeface="Baskerville Old Face" pitchFamily="18" charset="0"/>
              </a:rPr>
              <a:t>catarrhalis</a:t>
            </a:r>
            <a:endParaRPr lang="en-US" altLang="zh-CN" i="1" dirty="0" smtClean="0">
              <a:solidFill>
                <a:schemeClr val="accent5">
                  <a:lumMod val="20000"/>
                  <a:lumOff val="80000"/>
                </a:schemeClr>
              </a:solidFill>
              <a:latin typeface="Baskerville Old Face" pitchFamily="18" charset="0"/>
            </a:endParaRPr>
          </a:p>
          <a:p>
            <a:pPr lvl="1"/>
            <a:r>
              <a:rPr lang="en-US" altLang="zh-CN" i="1" dirty="0" err="1" smtClean="0">
                <a:solidFill>
                  <a:schemeClr val="accent5">
                    <a:lumMod val="20000"/>
                    <a:lumOff val="80000"/>
                  </a:schemeClr>
                </a:solidFill>
                <a:latin typeface="Baskerville Old Face" pitchFamily="18" charset="0"/>
              </a:rPr>
              <a:t>Staph.aureus</a:t>
            </a:r>
            <a:r>
              <a:rPr lang="en-US" altLang="zh-CN" i="1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Baskerville Old Face" pitchFamily="18" charset="0"/>
              </a:rPr>
              <a:t> </a:t>
            </a:r>
          </a:p>
          <a:p>
            <a:r>
              <a:rPr lang="en-US" altLang="zh-CN" sz="2800" dirty="0" smtClean="0">
                <a:solidFill>
                  <a:srgbClr val="92D050"/>
                </a:solidFill>
                <a:latin typeface="Baskerville Old Face" pitchFamily="18" charset="0"/>
              </a:rPr>
              <a:t>Drug resistance streptococcus </a:t>
            </a:r>
            <a:r>
              <a:rPr lang="en-US" altLang="zh-CN" sz="2800" dirty="0" err="1" smtClean="0">
                <a:solidFill>
                  <a:srgbClr val="92D050"/>
                </a:solidFill>
                <a:latin typeface="Baskerville Old Face" pitchFamily="18" charset="0"/>
              </a:rPr>
              <a:t>pneumoniae</a:t>
            </a:r>
            <a:r>
              <a:rPr lang="en-US" altLang="zh-CN" sz="2800" dirty="0" smtClean="0">
                <a:solidFill>
                  <a:srgbClr val="92D050"/>
                </a:solidFill>
                <a:latin typeface="Baskerville Old Face" pitchFamily="18" charset="0"/>
              </a:rPr>
              <a:t>(DRSP) is a major concern</a:t>
            </a:r>
            <a:r>
              <a:rPr lang="en-US" altLang="zh-CN" dirty="0" smtClean="0">
                <a:solidFill>
                  <a:srgbClr val="92D050"/>
                </a:solidFill>
                <a:latin typeface="Baskerville Old Face" pitchFamily="18" charset="0"/>
              </a:rPr>
              <a:t>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7704" y="260648"/>
            <a:ext cx="4680520" cy="1143000"/>
          </a:xfrm>
        </p:spPr>
        <p:txBody>
          <a:bodyPr/>
          <a:lstStyle/>
          <a:p>
            <a:r>
              <a:rPr lang="en-US" dirty="0" smtClean="0">
                <a:latin typeface="Baskerville Old Face" pitchFamily="18" charset="0"/>
              </a:rPr>
              <a:t>Classifications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39552" y="1412776"/>
            <a:ext cx="1368152" cy="639762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sz="2800" dirty="0" smtClean="0">
                <a:solidFill>
                  <a:schemeClr val="tx2"/>
                </a:solidFill>
                <a:latin typeface="Baskerville Old Face" pitchFamily="18" charset="0"/>
              </a:rPr>
              <a:t>Typical</a:t>
            </a:r>
            <a:r>
              <a:rPr lang="en-US" dirty="0" smtClean="0">
                <a:solidFill>
                  <a:srgbClr val="FF0000"/>
                </a:solidFill>
                <a:latin typeface="Baskerville Old Face" pitchFamily="18" charset="0"/>
              </a:rPr>
              <a:t> </a:t>
            </a:r>
            <a:endParaRPr lang="en-US" dirty="0">
              <a:solidFill>
                <a:srgbClr val="FF0000"/>
              </a:solidFill>
              <a:latin typeface="Baskerville Old Face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3898776" cy="3774405"/>
          </a:xfrm>
          <a:solidFill>
            <a:srgbClr val="0066FF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>
                <a:solidFill>
                  <a:srgbClr val="FFFF00"/>
                </a:solidFill>
                <a:latin typeface="Baskerville Old Face" pitchFamily="18" charset="0"/>
              </a:rPr>
              <a:t>Typical pneumonia usually is caused by </a:t>
            </a:r>
            <a:r>
              <a:rPr lang="en-US" u="sng" dirty="0" smtClean="0">
                <a:solidFill>
                  <a:srgbClr val="FFFF00"/>
                </a:solidFill>
                <a:latin typeface="Baskerville Old Face" pitchFamily="18" charset="0"/>
              </a:rPr>
              <a:t>bacteria </a:t>
            </a:r>
            <a:r>
              <a:rPr lang="en-US" dirty="0" smtClean="0">
                <a:solidFill>
                  <a:srgbClr val="FFFF00"/>
                </a:solidFill>
                <a:latin typeface="Baskerville Old Face" pitchFamily="18" charset="0"/>
              </a:rPr>
              <a:t> </a:t>
            </a:r>
          </a:p>
          <a:p>
            <a:r>
              <a:rPr lang="en-US" i="1" dirty="0" err="1" smtClean="0">
                <a:latin typeface="Baskerville Old Face" pitchFamily="18" charset="0"/>
              </a:rPr>
              <a:t>Strept</a:t>
            </a:r>
            <a:r>
              <a:rPr lang="en-US" i="1" dirty="0" smtClean="0">
                <a:latin typeface="Baskerville Old Face" pitchFamily="18" charset="0"/>
              </a:rPr>
              <a:t>. </a:t>
            </a:r>
            <a:r>
              <a:rPr lang="en-US" i="1" dirty="0" err="1" smtClean="0">
                <a:latin typeface="Baskerville Old Face" pitchFamily="18" charset="0"/>
              </a:rPr>
              <a:t>Pneumoniae</a:t>
            </a:r>
            <a:endParaRPr lang="en-US" i="1" dirty="0" smtClean="0">
              <a:latin typeface="Baskerville Old Face" pitchFamily="18" charset="0"/>
            </a:endParaRPr>
          </a:p>
          <a:p>
            <a:pPr lvl="1"/>
            <a:r>
              <a:rPr lang="en-US" i="1" dirty="0" smtClean="0">
                <a:latin typeface="Baskerville Old Face" pitchFamily="18" charset="0"/>
              </a:rPr>
              <a:t>(lobar pneumonia)</a:t>
            </a:r>
          </a:p>
          <a:p>
            <a:r>
              <a:rPr lang="en-US" i="1" dirty="0" err="1" smtClean="0">
                <a:latin typeface="Baskerville Old Face" pitchFamily="18" charset="0"/>
              </a:rPr>
              <a:t>Haemophilus</a:t>
            </a:r>
            <a:r>
              <a:rPr lang="en-US" i="1" dirty="0" smtClean="0">
                <a:latin typeface="Baskerville Old Face" pitchFamily="18" charset="0"/>
              </a:rPr>
              <a:t> </a:t>
            </a:r>
            <a:r>
              <a:rPr lang="en-US" i="1" dirty="0" err="1" smtClean="0">
                <a:latin typeface="Baskerville Old Face" pitchFamily="18" charset="0"/>
              </a:rPr>
              <a:t>influenzae</a:t>
            </a:r>
            <a:endParaRPr lang="en-US" i="1" dirty="0" smtClean="0">
              <a:latin typeface="Baskerville Old Face" pitchFamily="18" charset="0"/>
            </a:endParaRPr>
          </a:p>
          <a:p>
            <a:r>
              <a:rPr lang="en-US" dirty="0" smtClean="0">
                <a:latin typeface="Baskerville Old Face" pitchFamily="18" charset="0"/>
              </a:rPr>
              <a:t>Gram-negative organisms</a:t>
            </a:r>
          </a:p>
          <a:p>
            <a:r>
              <a:rPr lang="en-US" i="1" dirty="0" smtClean="0">
                <a:latin typeface="Baskerville Old Face" pitchFamily="18" charset="0"/>
              </a:rPr>
              <a:t>Moraxella </a:t>
            </a:r>
            <a:r>
              <a:rPr lang="en-US" i="1" dirty="0" err="1" smtClean="0">
                <a:latin typeface="Baskerville Old Face" pitchFamily="18" charset="0"/>
              </a:rPr>
              <a:t>catarrhalis</a:t>
            </a:r>
            <a:endParaRPr lang="en-US" i="1" dirty="0" smtClean="0">
              <a:latin typeface="Baskerville Old Face" pitchFamily="18" charset="0"/>
            </a:endParaRPr>
          </a:p>
          <a:p>
            <a:pPr lvl="0"/>
            <a:r>
              <a:rPr lang="en-US" i="1" dirty="0" smtClean="0">
                <a:solidFill>
                  <a:prstClr val="white"/>
                </a:solidFill>
                <a:latin typeface="Baskerville Old Face" pitchFamily="18" charset="0"/>
              </a:rPr>
              <a:t>S</a:t>
            </a:r>
            <a:r>
              <a:rPr lang="en-US" i="1" dirty="0">
                <a:solidFill>
                  <a:prstClr val="white"/>
                </a:solidFill>
                <a:latin typeface="Baskerville Old Face" pitchFamily="18" charset="0"/>
              </a:rPr>
              <a:t>. </a:t>
            </a:r>
            <a:r>
              <a:rPr lang="en-US" i="1" dirty="0" err="1">
                <a:solidFill>
                  <a:prstClr val="white"/>
                </a:solidFill>
                <a:latin typeface="Baskerville Old Face" pitchFamily="18" charset="0"/>
              </a:rPr>
              <a:t>aureus</a:t>
            </a:r>
            <a:endParaRPr lang="en-US" i="1" dirty="0">
              <a:solidFill>
                <a:prstClr val="white"/>
              </a:solidFill>
              <a:latin typeface="Baskerville Old Face" pitchFamily="18" charset="0"/>
            </a:endParaRPr>
          </a:p>
          <a:p>
            <a:endParaRPr lang="en-US" i="1" dirty="0" smtClean="0">
              <a:latin typeface="Baskerville Old Face" pitchFamily="18" charset="0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5076057" y="1412776"/>
            <a:ext cx="1440160" cy="639762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tx2"/>
                </a:solidFill>
                <a:latin typeface="Baskerville Old Face" pitchFamily="18" charset="0"/>
              </a:rPr>
              <a:t>Atypical </a:t>
            </a:r>
            <a:endParaRPr lang="en-US" sz="2800" dirty="0">
              <a:solidFill>
                <a:schemeClr val="tx2"/>
              </a:solidFill>
              <a:latin typeface="Baskerville Old Face" pitchFamily="18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4932041" y="2204864"/>
            <a:ext cx="3600400" cy="3744416"/>
          </a:xfrm>
          <a:solidFill>
            <a:srgbClr val="0066FF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 fontScale="92500"/>
          </a:bodyPr>
          <a:lstStyle/>
          <a:p>
            <a:r>
              <a:rPr lang="en-US" dirty="0">
                <a:solidFill>
                  <a:srgbClr val="FFFF00"/>
                </a:solidFill>
                <a:latin typeface="Baskerville Old Face" pitchFamily="18" charset="0"/>
              </a:rPr>
              <a:t>Atypical’: </a:t>
            </a:r>
            <a:r>
              <a:rPr lang="en-US" u="sng" dirty="0">
                <a:solidFill>
                  <a:srgbClr val="FFFF00"/>
                </a:solidFill>
                <a:latin typeface="Baskerville Old Face" pitchFamily="18" charset="0"/>
              </a:rPr>
              <a:t>not detectable on gram stain</a:t>
            </a:r>
            <a:r>
              <a:rPr lang="en-US" dirty="0">
                <a:solidFill>
                  <a:srgbClr val="FFFF00"/>
                </a:solidFill>
                <a:latin typeface="Baskerville Old Face" pitchFamily="18" charset="0"/>
              </a:rPr>
              <a:t>; won’t grow on standard media</a:t>
            </a:r>
            <a:endParaRPr lang="en-US" dirty="0" smtClean="0">
              <a:solidFill>
                <a:srgbClr val="FFFF00"/>
              </a:solidFill>
              <a:latin typeface="Baskerville Old Face" pitchFamily="18" charset="0"/>
            </a:endParaRPr>
          </a:p>
          <a:p>
            <a:r>
              <a:rPr lang="en-US" sz="2200" i="1" dirty="0" err="1" smtClean="0">
                <a:latin typeface="Times New Roman" pitchFamily="18" charset="0"/>
                <a:cs typeface="Times New Roman" pitchFamily="18" charset="0"/>
              </a:rPr>
              <a:t>Mycoplasma</a:t>
            </a:r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 pneumoniae</a:t>
            </a:r>
          </a:p>
          <a:p>
            <a:r>
              <a:rPr lang="en-US" sz="2200" i="1" dirty="0" err="1" smtClean="0">
                <a:latin typeface="Times New Roman" pitchFamily="18" charset="0"/>
                <a:cs typeface="Times New Roman" pitchFamily="18" charset="0"/>
              </a:rPr>
              <a:t>Chlamydophilla</a:t>
            </a:r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 pneumoniae</a:t>
            </a:r>
          </a:p>
          <a:p>
            <a:r>
              <a:rPr lang="en-US" sz="2200" i="1" dirty="0" err="1" smtClean="0">
                <a:latin typeface="Times New Roman" pitchFamily="18" charset="0"/>
                <a:cs typeface="Times New Roman" pitchFamily="18" charset="0"/>
              </a:rPr>
              <a:t>Legionella</a:t>
            </a:r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i="1" dirty="0" err="1" smtClean="0">
                <a:latin typeface="Times New Roman" pitchFamily="18" charset="0"/>
                <a:cs typeface="Times New Roman" pitchFamily="18" charset="0"/>
              </a:rPr>
              <a:t>pneumophila</a:t>
            </a:r>
            <a:endParaRPr lang="en-US" sz="2200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Influenza virus</a:t>
            </a:r>
          </a:p>
          <a:p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Adenovirus</a:t>
            </a:r>
          </a:p>
          <a:p>
            <a:r>
              <a:rPr lang="en-US" dirty="0" smtClean="0">
                <a:latin typeface="Baskerville Old Face" pitchFamily="18" charset="0"/>
              </a:rPr>
              <a:t>TB </a:t>
            </a:r>
          </a:p>
          <a:p>
            <a:r>
              <a:rPr lang="en-US" dirty="0" smtClean="0">
                <a:latin typeface="Baskerville Old Face" pitchFamily="18" charset="0"/>
              </a:rPr>
              <a:t>Fungi </a:t>
            </a:r>
            <a:endParaRPr lang="en-US" dirty="0">
              <a:latin typeface="Baskerville Old Fac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19672" y="260648"/>
            <a:ext cx="5832648" cy="1008112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3200" dirty="0" smtClean="0">
                <a:latin typeface="Baskerville Old Face" pitchFamily="18" charset="0"/>
              </a:rPr>
              <a:t>Community acquired pneumonia </a:t>
            </a:r>
            <a:endParaRPr lang="en-US" sz="3200" dirty="0">
              <a:latin typeface="Baskerville Old Fac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19672" y="1340768"/>
            <a:ext cx="5904656" cy="5184576"/>
          </a:xfrm>
          <a:solidFill>
            <a:srgbClr val="0066FF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 fontScale="40000" lnSpcReduction="20000"/>
          </a:bodyPr>
          <a:lstStyle/>
          <a:p>
            <a:r>
              <a:rPr lang="en-US" sz="6000" i="1" dirty="0" smtClean="0">
                <a:latin typeface="Baskerville Old Face" pitchFamily="18" charset="0"/>
              </a:rPr>
              <a:t>Strep pneumonia</a:t>
            </a:r>
            <a:r>
              <a:rPr lang="en-US" sz="6000" dirty="0" smtClean="0">
                <a:latin typeface="Baskerville Old Face" pitchFamily="18" charset="0"/>
              </a:rPr>
              <a:t>		            48%</a:t>
            </a:r>
            <a:br>
              <a:rPr lang="en-US" sz="6000" dirty="0" smtClean="0">
                <a:latin typeface="Baskerville Old Face" pitchFamily="18" charset="0"/>
              </a:rPr>
            </a:br>
            <a:endParaRPr lang="en-US" sz="6000" dirty="0" smtClean="0">
              <a:latin typeface="Baskerville Old Face" pitchFamily="18" charset="0"/>
            </a:endParaRPr>
          </a:p>
          <a:p>
            <a:r>
              <a:rPr lang="en-US" sz="6000" dirty="0" smtClean="0">
                <a:latin typeface="Baskerville Old Face" pitchFamily="18" charset="0"/>
              </a:rPr>
              <a:t>Viral				23%</a:t>
            </a:r>
            <a:br>
              <a:rPr lang="en-US" sz="6000" dirty="0" smtClean="0">
                <a:latin typeface="Baskerville Old Face" pitchFamily="18" charset="0"/>
              </a:rPr>
            </a:br>
            <a:endParaRPr lang="en-US" sz="6000" dirty="0" smtClean="0">
              <a:latin typeface="Baskerville Old Face" pitchFamily="18" charset="0"/>
            </a:endParaRPr>
          </a:p>
          <a:p>
            <a:r>
              <a:rPr lang="en-US" sz="6000" dirty="0" smtClean="0">
                <a:latin typeface="Baskerville Old Face" pitchFamily="18" charset="0"/>
              </a:rPr>
              <a:t>Atypical orgs(MP,LG,CP)          	22%</a:t>
            </a:r>
            <a:br>
              <a:rPr lang="en-US" sz="6000" dirty="0" smtClean="0">
                <a:latin typeface="Baskerville Old Face" pitchFamily="18" charset="0"/>
              </a:rPr>
            </a:br>
            <a:endParaRPr lang="en-US" sz="6000" dirty="0" smtClean="0">
              <a:latin typeface="Baskerville Old Face" pitchFamily="18" charset="0"/>
            </a:endParaRPr>
          </a:p>
          <a:p>
            <a:r>
              <a:rPr lang="en-US" sz="6000" i="1" dirty="0" err="1" smtClean="0">
                <a:latin typeface="Baskerville Old Face" pitchFamily="18" charset="0"/>
              </a:rPr>
              <a:t>Haemophilus</a:t>
            </a:r>
            <a:r>
              <a:rPr lang="en-US" sz="6000" i="1" dirty="0" smtClean="0">
                <a:latin typeface="Baskerville Old Face" pitchFamily="18" charset="0"/>
              </a:rPr>
              <a:t> influenza</a:t>
            </a:r>
            <a:r>
              <a:rPr lang="en-US" sz="6000" dirty="0" smtClean="0">
                <a:latin typeface="Baskerville Old Face" pitchFamily="18" charset="0"/>
              </a:rPr>
              <a:t>	            7%</a:t>
            </a:r>
            <a:br>
              <a:rPr lang="en-US" sz="6000" dirty="0" smtClean="0">
                <a:latin typeface="Baskerville Old Face" pitchFamily="18" charset="0"/>
              </a:rPr>
            </a:br>
            <a:endParaRPr lang="en-US" sz="6000" dirty="0" smtClean="0">
              <a:latin typeface="Baskerville Old Face" pitchFamily="18" charset="0"/>
            </a:endParaRPr>
          </a:p>
          <a:p>
            <a:r>
              <a:rPr lang="en-US" sz="6000" i="1" dirty="0" smtClean="0">
                <a:latin typeface="Baskerville Old Face" pitchFamily="18" charset="0"/>
              </a:rPr>
              <a:t>Moraxella </a:t>
            </a:r>
            <a:r>
              <a:rPr lang="en-US" sz="6000" i="1" dirty="0" err="1" smtClean="0">
                <a:latin typeface="Baskerville Old Face" pitchFamily="18" charset="0"/>
              </a:rPr>
              <a:t>catharralis</a:t>
            </a:r>
            <a:r>
              <a:rPr lang="en-US" sz="6000" dirty="0" smtClean="0">
                <a:latin typeface="Baskerville Old Face" pitchFamily="18" charset="0"/>
              </a:rPr>
              <a:t>		2%</a:t>
            </a:r>
            <a:br>
              <a:rPr lang="en-US" sz="6000" dirty="0" smtClean="0">
                <a:latin typeface="Baskerville Old Face" pitchFamily="18" charset="0"/>
              </a:rPr>
            </a:br>
            <a:endParaRPr lang="en-US" sz="6000" dirty="0" smtClean="0">
              <a:latin typeface="Baskerville Old Face" pitchFamily="18" charset="0"/>
            </a:endParaRPr>
          </a:p>
          <a:p>
            <a:r>
              <a:rPr lang="en-US" sz="6000" i="1" dirty="0" smtClean="0">
                <a:latin typeface="Baskerville Old Face" pitchFamily="18" charset="0"/>
              </a:rPr>
              <a:t>Staph aureus</a:t>
            </a:r>
            <a:r>
              <a:rPr lang="en-US" sz="6000" dirty="0" smtClean="0">
                <a:latin typeface="Baskerville Old Face" pitchFamily="18" charset="0"/>
              </a:rPr>
              <a:t>			1.5%</a:t>
            </a:r>
            <a:br>
              <a:rPr lang="en-US" sz="6000" dirty="0" smtClean="0">
                <a:latin typeface="Baskerville Old Face" pitchFamily="18" charset="0"/>
              </a:rPr>
            </a:br>
            <a:endParaRPr lang="en-US" sz="6000" dirty="0" smtClean="0">
              <a:latin typeface="Baskerville Old Face" pitchFamily="18" charset="0"/>
            </a:endParaRPr>
          </a:p>
          <a:p>
            <a:r>
              <a:rPr lang="en-US" sz="6000" dirty="0" smtClean="0">
                <a:latin typeface="Baskerville Old Face" pitchFamily="18" charset="0"/>
              </a:rPr>
              <a:t>Gram –</a:t>
            </a:r>
            <a:r>
              <a:rPr lang="en-US" sz="6000" dirty="0" err="1" smtClean="0">
                <a:latin typeface="Baskerville Old Face" pitchFamily="18" charset="0"/>
              </a:rPr>
              <a:t>ive</a:t>
            </a:r>
            <a:r>
              <a:rPr lang="en-US" sz="6000" dirty="0" smtClean="0">
                <a:latin typeface="Baskerville Old Face" pitchFamily="18" charset="0"/>
              </a:rPr>
              <a:t> orgs		           1.4%</a:t>
            </a:r>
            <a:br>
              <a:rPr lang="en-US" sz="6000" dirty="0" smtClean="0">
                <a:latin typeface="Baskerville Old Face" pitchFamily="18" charset="0"/>
              </a:rPr>
            </a:br>
            <a:endParaRPr lang="en-US" sz="6000" dirty="0" smtClean="0">
              <a:latin typeface="Baskerville Old Face" pitchFamily="18" charset="0"/>
            </a:endParaRPr>
          </a:p>
          <a:p>
            <a:r>
              <a:rPr lang="en-US" sz="6000" dirty="0" smtClean="0">
                <a:latin typeface="Baskerville Old Face" pitchFamily="18" charset="0"/>
              </a:rPr>
              <a:t>Anaerobes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08912" cy="11430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altLang="zh-CN" dirty="0" smtClean="0">
                <a:latin typeface="Baskerville Old Face" pitchFamily="18" charset="0"/>
              </a:rPr>
              <a:t>Clinical manifestation</a:t>
            </a:r>
            <a:br>
              <a:rPr lang="en-US" altLang="zh-CN" dirty="0" smtClean="0">
                <a:latin typeface="Baskerville Old Face" pitchFamily="18" charset="0"/>
              </a:rPr>
            </a:br>
            <a:r>
              <a:rPr lang="en-US" altLang="zh-CN" sz="4000" dirty="0" smtClean="0">
                <a:latin typeface="Baskerville Old Face" pitchFamily="18" charset="0"/>
              </a:rPr>
              <a:t>lobar pneumonia </a:t>
            </a:r>
            <a:endParaRPr lang="en-US" dirty="0">
              <a:latin typeface="Baskerville Old Fac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968552"/>
          </a:xfrm>
          <a:solidFill>
            <a:srgbClr val="0066FF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altLang="zh-CN" dirty="0" smtClean="0">
                <a:latin typeface="Baskerville Old Face" pitchFamily="18" charset="0"/>
              </a:rPr>
              <a:t>The onset is acute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u="sng" dirty="0" smtClean="0">
                <a:solidFill>
                  <a:schemeClr val="bg1"/>
                </a:solidFill>
                <a:latin typeface="Baskerville Old Face" pitchFamily="18" charset="0"/>
              </a:rPr>
              <a:t>Prior viral upper respiratory infection</a:t>
            </a:r>
            <a:endParaRPr lang="en-US" altLang="zh-CN" u="sng" dirty="0" smtClean="0">
              <a:solidFill>
                <a:schemeClr val="bg1"/>
              </a:solidFill>
              <a:latin typeface="Baskerville Old Face" pitchFamily="18" charset="0"/>
            </a:endParaRPr>
          </a:p>
          <a:p>
            <a:r>
              <a:rPr lang="en-US" altLang="zh-CN" dirty="0" smtClean="0">
                <a:solidFill>
                  <a:srgbClr val="FFFF00"/>
                </a:solidFill>
                <a:latin typeface="Baskerville Old Face" pitchFamily="18" charset="0"/>
              </a:rPr>
              <a:t>Respiratory symptoms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  <a:latin typeface="Baskerville Old Face" pitchFamily="18" charset="0"/>
              </a:rPr>
              <a:t>Fever</a:t>
            </a:r>
            <a:endParaRPr lang="en-US" dirty="0">
              <a:solidFill>
                <a:srgbClr val="FFFF00"/>
              </a:solidFill>
              <a:latin typeface="Baskerville Old Face" pitchFamily="18" charset="0"/>
            </a:endParaRPr>
          </a:p>
          <a:p>
            <a:pPr lvl="1"/>
            <a:r>
              <a:rPr lang="en-US" dirty="0" smtClean="0">
                <a:solidFill>
                  <a:srgbClr val="FFFF00"/>
                </a:solidFill>
                <a:latin typeface="Baskerville Old Face" pitchFamily="18" charset="0"/>
              </a:rPr>
              <a:t>Shaking </a:t>
            </a:r>
            <a:r>
              <a:rPr lang="en-US" dirty="0" smtClean="0">
                <a:solidFill>
                  <a:srgbClr val="FFFF00"/>
                </a:solidFill>
                <a:latin typeface="Baskerville Old Face" pitchFamily="18" charset="0"/>
              </a:rPr>
              <a:t>chills</a:t>
            </a:r>
            <a:endParaRPr lang="en-US" dirty="0">
              <a:solidFill>
                <a:srgbClr val="FFFF00"/>
              </a:solidFill>
              <a:latin typeface="Baskerville Old Face" pitchFamily="18" charset="0"/>
            </a:endParaRPr>
          </a:p>
          <a:p>
            <a:pPr lvl="1"/>
            <a:r>
              <a:rPr lang="en-US" dirty="0" smtClean="0">
                <a:solidFill>
                  <a:srgbClr val="FFFF00"/>
                </a:solidFill>
                <a:latin typeface="Baskerville Old Face" pitchFamily="18" charset="0"/>
              </a:rPr>
              <a:t>Cough </a:t>
            </a:r>
            <a:r>
              <a:rPr lang="en-US" dirty="0" smtClean="0">
                <a:solidFill>
                  <a:srgbClr val="FFFF00"/>
                </a:solidFill>
                <a:latin typeface="Baskerville Old Face" pitchFamily="18" charset="0"/>
              </a:rPr>
              <a:t>with sputum production (rusty-sputum)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  <a:latin typeface="Baskerville Old Face" pitchFamily="18" charset="0"/>
              </a:rPr>
              <a:t>Chest pain- or pleurisy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  <a:latin typeface="Baskerville Old Face" pitchFamily="18" charset="0"/>
              </a:rPr>
              <a:t>Shortness of breath </a:t>
            </a:r>
            <a:endParaRPr lang="en-US" altLang="zh-CN" dirty="0" smtClean="0">
              <a:solidFill>
                <a:srgbClr val="FFFF00"/>
              </a:solidFill>
              <a:latin typeface="Baskerville Old Face" pitchFamily="18" charset="0"/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88640"/>
            <a:ext cx="4248472" cy="3456384"/>
          </a:xfrm>
          <a:solidFill>
            <a:srgbClr val="0066FF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 fontScale="32500" lnSpcReduction="20000"/>
          </a:bodyPr>
          <a:lstStyle/>
          <a:p>
            <a:pPr>
              <a:buNone/>
            </a:pPr>
            <a:r>
              <a:rPr lang="en-US" altLang="zh-CN" sz="8600" dirty="0" smtClean="0">
                <a:solidFill>
                  <a:schemeClr val="tx2"/>
                </a:solidFill>
                <a:latin typeface="Baskerville Old Face" pitchFamily="18" charset="0"/>
              </a:rPr>
              <a:t>Diagnosis </a:t>
            </a:r>
          </a:p>
          <a:p>
            <a:r>
              <a:rPr lang="en-US" sz="7400" dirty="0" smtClean="0">
                <a:latin typeface="Baskerville Old Face" pitchFamily="18" charset="0"/>
              </a:rPr>
              <a:t>Clinical</a:t>
            </a:r>
          </a:p>
          <a:p>
            <a:pPr lvl="1"/>
            <a:r>
              <a:rPr lang="en-US" sz="4900" dirty="0" smtClean="0">
                <a:latin typeface="Baskerville Old Face" pitchFamily="18" charset="0"/>
              </a:rPr>
              <a:t> </a:t>
            </a:r>
            <a:r>
              <a:rPr lang="en-US" altLang="zh-CN" sz="5500" dirty="0" smtClean="0">
                <a:latin typeface="Baskerville Old Face" pitchFamily="18" charset="0"/>
              </a:rPr>
              <a:t>History &amp; physical</a:t>
            </a:r>
            <a:endParaRPr lang="en-US" altLang="zh-CN" sz="4900" dirty="0" smtClean="0">
              <a:latin typeface="Baskerville Old Face" pitchFamily="18" charset="0"/>
            </a:endParaRPr>
          </a:p>
          <a:p>
            <a:r>
              <a:rPr lang="en-US" altLang="zh-CN" sz="8600" dirty="0" smtClean="0">
                <a:latin typeface="Baskerville Old Face" pitchFamily="18" charset="0"/>
              </a:rPr>
              <a:t>X-ray examination</a:t>
            </a:r>
          </a:p>
          <a:p>
            <a:r>
              <a:rPr lang="en-US" sz="8600" dirty="0" smtClean="0">
                <a:latin typeface="Baskerville Old Face" pitchFamily="18" charset="0"/>
              </a:rPr>
              <a:t>Laboratory</a:t>
            </a:r>
          </a:p>
          <a:p>
            <a:pPr lvl="1"/>
            <a:r>
              <a:rPr lang="en-US" sz="5500" dirty="0" smtClean="0">
                <a:latin typeface="Baskerville Old Face" pitchFamily="18" charset="0"/>
              </a:rPr>
              <a:t>CBC- leukocytosis</a:t>
            </a:r>
          </a:p>
          <a:p>
            <a:pPr lvl="1"/>
            <a:r>
              <a:rPr lang="en-US" sz="5500" dirty="0" smtClean="0">
                <a:latin typeface="Baskerville Old Face" pitchFamily="18" charset="0"/>
              </a:rPr>
              <a:t>Sputum Gram stain-</a:t>
            </a:r>
            <a:r>
              <a:rPr lang="en-US" sz="5500" dirty="0" smtClean="0"/>
              <a:t> 15%</a:t>
            </a:r>
            <a:endParaRPr lang="en-US" sz="5500" dirty="0" smtClean="0">
              <a:latin typeface="Baskerville Old Face" pitchFamily="18" charset="0"/>
            </a:endParaRPr>
          </a:p>
          <a:p>
            <a:pPr lvl="1"/>
            <a:r>
              <a:rPr lang="en-US" sz="5500" dirty="0" smtClean="0">
                <a:latin typeface="Baskerville Old Face" pitchFamily="18" charset="0"/>
              </a:rPr>
              <a:t> </a:t>
            </a:r>
            <a:r>
              <a:rPr lang="en-US" altLang="zh-CN" sz="5500" dirty="0" smtClean="0">
                <a:latin typeface="Baskerville Old Face" pitchFamily="18" charset="0"/>
              </a:rPr>
              <a:t>Blood culture-</a:t>
            </a:r>
            <a:r>
              <a:rPr lang="en-US" sz="5500" dirty="0" smtClean="0"/>
              <a:t> </a:t>
            </a:r>
            <a:r>
              <a:rPr lang="en-US" sz="5500" dirty="0" smtClean="0">
                <a:latin typeface="Baskerville Old Face" pitchFamily="18" charset="0"/>
              </a:rPr>
              <a:t>5-14%</a:t>
            </a:r>
            <a:r>
              <a:rPr lang="en-US" altLang="zh-CN" sz="5500" dirty="0" smtClean="0">
                <a:latin typeface="Baskerville Old Face" pitchFamily="18" charset="0"/>
              </a:rPr>
              <a:t> </a:t>
            </a:r>
          </a:p>
          <a:p>
            <a:pPr lvl="1"/>
            <a:r>
              <a:rPr lang="en-US" altLang="zh-CN" sz="5500" dirty="0" smtClean="0">
                <a:latin typeface="Baskerville Old Face" pitchFamily="18" charset="0"/>
              </a:rPr>
              <a:t>Pleural effusion culture</a:t>
            </a:r>
          </a:p>
          <a:p>
            <a:pPr lvl="1"/>
            <a:endParaRPr lang="en-US" altLang="zh-CN" dirty="0" smtClean="0">
              <a:latin typeface="Baskerville Old Face" pitchFamily="18" charset="0"/>
            </a:endParaRPr>
          </a:p>
          <a:p>
            <a:pPr lvl="1"/>
            <a:endParaRPr lang="en-US" altLang="zh-CN" dirty="0" smtClean="0">
              <a:latin typeface="Baskerville Old Face" pitchFamily="18" charset="0"/>
            </a:endParaRP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</a:t>
            </a:r>
            <a:endParaRPr lang="en-US" altLang="zh-CN" dirty="0" smtClean="0"/>
          </a:p>
          <a:p>
            <a:endParaRPr lang="en-US" dirty="0"/>
          </a:p>
        </p:txBody>
      </p:sp>
      <p:pic>
        <p:nvPicPr>
          <p:cNvPr id="5122" name="Picture 2" descr="C:\Documents and Settings\Dr.Fauzia\My Documents\My Pictures\pne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188640"/>
            <a:ext cx="4176464" cy="352839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</p:pic>
      <p:pic>
        <p:nvPicPr>
          <p:cNvPr id="7" name="Picture 2" descr="C:\Documents and Settings\Dr.Fauzia\My Documents\My Pictures\Spalph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3789040"/>
            <a:ext cx="4248472" cy="278636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pic>
      <p:pic>
        <p:nvPicPr>
          <p:cNvPr id="8" name="Picture 3" descr="C:\Documents and Settings\Dr.Fauzia\My Documents\My Pictures\s-pneumoniae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0" y="3717032"/>
            <a:ext cx="4305672" cy="2996952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5220072" y="3717032"/>
            <a:ext cx="3024336" cy="40011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Baskerville Old Face" pitchFamily="18" charset="0"/>
              </a:rPr>
              <a:t>Pneumococcal pneumonia </a:t>
            </a:r>
            <a:endParaRPr lang="en-US" sz="2000" b="1" dirty="0">
              <a:latin typeface="Baskerville Old Fac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27784" y="188640"/>
            <a:ext cx="3456384" cy="882352"/>
          </a:xfrm>
        </p:spPr>
        <p:txBody>
          <a:bodyPr/>
          <a:lstStyle/>
          <a:p>
            <a:r>
              <a:rPr lang="en-US" dirty="0" smtClean="0">
                <a:latin typeface="Baskerville Old Face" pitchFamily="18" charset="0"/>
              </a:rPr>
              <a:t>Definition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124744"/>
            <a:ext cx="8075240" cy="5400600"/>
          </a:xfrm>
          <a:solidFill>
            <a:srgbClr val="0066FF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2800" dirty="0" smtClean="0">
                <a:latin typeface="Baskerville Old Face" pitchFamily="18" charset="0"/>
              </a:rPr>
              <a:t>Pneumonia is acute infection leads to inflammation of the parenchyma of the lung </a:t>
            </a:r>
            <a:r>
              <a:rPr lang="en-US" sz="2800" dirty="0" smtClean="0"/>
              <a:t>(</a:t>
            </a:r>
            <a:r>
              <a:rPr lang="en-US" sz="2800" dirty="0" smtClean="0">
                <a:latin typeface="Baskerville Old Face" pitchFamily="18" charset="0"/>
              </a:rPr>
              <a:t>the alveoli</a:t>
            </a:r>
            <a:r>
              <a:rPr lang="en-US" sz="2800" dirty="0" smtClean="0">
                <a:solidFill>
                  <a:schemeClr val="bg1"/>
                </a:solidFill>
                <a:latin typeface="Baskerville Old Face" pitchFamily="18" charset="0"/>
              </a:rPr>
              <a:t>)</a:t>
            </a:r>
            <a:r>
              <a:rPr lang="en-US" sz="2800" dirty="0" smtClean="0">
                <a:latin typeface="Baskerville Old Face" pitchFamily="18" charset="0"/>
              </a:rPr>
              <a:t> (consolidation and exudation</a:t>
            </a:r>
            <a:r>
              <a:rPr lang="en-US" sz="2800" dirty="0" smtClean="0"/>
              <a:t>) </a:t>
            </a:r>
            <a:endParaRPr lang="en-US" sz="2800" dirty="0" smtClean="0">
              <a:solidFill>
                <a:schemeClr val="bg1"/>
              </a:solidFill>
              <a:latin typeface="Baskerville Old Face" pitchFamily="18" charset="0"/>
            </a:endParaRPr>
          </a:p>
          <a:p>
            <a:r>
              <a:rPr lang="en-US" sz="2800" dirty="0" smtClean="0">
                <a:solidFill>
                  <a:schemeClr val="bg1"/>
                </a:solidFill>
                <a:latin typeface="Baskerville Old Face" pitchFamily="18" charset="0"/>
              </a:rPr>
              <a:t>The histologically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 err="1" smtClean="0">
                <a:solidFill>
                  <a:srgbClr val="FFFF00"/>
                </a:solidFill>
                <a:latin typeface="Baskerville Old Face" pitchFamily="18" charset="0"/>
              </a:rPr>
              <a:t>Fibrinopurulent</a:t>
            </a:r>
            <a:r>
              <a:rPr lang="en-US" sz="2400" dirty="0" smtClean="0">
                <a:solidFill>
                  <a:schemeClr val="bg1"/>
                </a:solidFill>
                <a:latin typeface="Baskerville Old Face" pitchFamily="18" charset="0"/>
              </a:rPr>
              <a:t> alveolar exudate seen in acute bacterial pneumonias.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 smtClean="0">
                <a:solidFill>
                  <a:srgbClr val="FFFF00"/>
                </a:solidFill>
                <a:latin typeface="Baskerville Old Face" pitchFamily="18" charset="0"/>
              </a:rPr>
              <a:t>Mononuclear interstitial infiltrates </a:t>
            </a:r>
            <a:r>
              <a:rPr lang="en-US" sz="2400" dirty="0" smtClean="0">
                <a:solidFill>
                  <a:schemeClr val="bg1"/>
                </a:solidFill>
                <a:latin typeface="Baskerville Old Face" pitchFamily="18" charset="0"/>
              </a:rPr>
              <a:t>in viral and other atypical pneumonias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 err="1" smtClean="0">
                <a:solidFill>
                  <a:srgbClr val="FFFF00"/>
                </a:solidFill>
                <a:latin typeface="Baskerville Old Face" pitchFamily="18" charset="0"/>
              </a:rPr>
              <a:t>Granulomas</a:t>
            </a:r>
            <a:r>
              <a:rPr lang="en-US" sz="2400" dirty="0" smtClean="0">
                <a:solidFill>
                  <a:srgbClr val="FFFF00"/>
                </a:solidFill>
                <a:latin typeface="Baskerville Old Face" pitchFamily="18" charset="0"/>
              </a:rPr>
              <a:t> and </a:t>
            </a:r>
            <a:r>
              <a:rPr lang="en-US" sz="2400" dirty="0" err="1" smtClean="0">
                <a:solidFill>
                  <a:srgbClr val="FFFF00"/>
                </a:solidFill>
                <a:latin typeface="Baskerville Old Face" pitchFamily="18" charset="0"/>
              </a:rPr>
              <a:t>cavitation</a:t>
            </a:r>
            <a:r>
              <a:rPr lang="en-US" sz="2400" dirty="0" smtClean="0">
                <a:solidFill>
                  <a:srgbClr val="FFFF00"/>
                </a:solidFill>
                <a:latin typeface="Baskerville Old Face" pitchFamily="18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Baskerville Old Face" pitchFamily="18" charset="0"/>
              </a:rPr>
              <a:t>seen in chronic pneumonias</a:t>
            </a:r>
          </a:p>
          <a:p>
            <a:r>
              <a:rPr lang="en-US" sz="2800" dirty="0" smtClean="0">
                <a:solidFill>
                  <a:schemeClr val="bg1"/>
                </a:solidFill>
                <a:latin typeface="Baskerville Old Face" pitchFamily="18" charset="0"/>
              </a:rPr>
              <a:t>It may present as acute, fulminant clinical disease or  as chronic disease with a more protracted course</a:t>
            </a:r>
            <a:endParaRPr lang="en-US" sz="2800" dirty="0">
              <a:solidFill>
                <a:schemeClr val="bg1"/>
              </a:solidFill>
              <a:latin typeface="Baskerville Old Fac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oup 159"/>
          <p:cNvGraphicFramePr>
            <a:graphicFrameLocks noGrp="1"/>
          </p:cNvGraphicFramePr>
          <p:nvPr/>
        </p:nvGraphicFramePr>
        <p:xfrm>
          <a:off x="323528" y="692696"/>
          <a:ext cx="8382000" cy="2532063"/>
        </p:xfrm>
        <a:graphic>
          <a:graphicData uri="http://schemas.openxmlformats.org/drawingml/2006/table">
            <a:tbl>
              <a:tblPr/>
              <a:tblGrid>
                <a:gridCol w="1581150"/>
                <a:gridCol w="1978025"/>
                <a:gridCol w="2390775"/>
                <a:gridCol w="2432050"/>
              </a:tblGrid>
              <a:tr h="500063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A50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PCN Minimum Inhibitory Concentration (MIC) mcg/mL to </a:t>
                      </a:r>
                      <a:r>
                        <a:rPr kumimoji="0" lang="en-US" sz="2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Streptococcus Pneumonmoniae</a:t>
                      </a: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: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A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5086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Susceptible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A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Intermediate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A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Resistant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A50"/>
                    </a:solidFill>
                  </a:tcPr>
                </a:tc>
              </a:tr>
              <a:tr h="762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2011CAP Guidelines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A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MIC &lt;2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A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4</a:t>
                      </a:r>
                      <a:endParaRPr kumimoji="0" lang="en-US" sz="22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A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MIC </a:t>
                      </a:r>
                      <a:r>
                        <a:rPr kumimoji="0" lang="en-US" sz="2200" b="0" i="1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&gt;</a:t>
                      </a:r>
                      <a:r>
                        <a:rPr kumimoji="0" lang="en-US" sz="2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 0.12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A50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Meningitis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A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MIC &lt;0.06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A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---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A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MIC </a:t>
                      </a:r>
                      <a:r>
                        <a:rPr kumimoji="0" lang="en-US" sz="22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&gt;</a:t>
                      </a: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0.12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A50"/>
                    </a:solidFill>
                  </a:tcPr>
                </a:tc>
              </a:tr>
            </a:tbl>
          </a:graphicData>
        </a:graphic>
      </p:graphicFrame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457200" y="4029075"/>
            <a:ext cx="8153400" cy="20128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  <a:buFontTx/>
              <a:buChar char="•"/>
            </a:pPr>
            <a:r>
              <a:rPr lang="en-US" sz="2400" dirty="0">
                <a:solidFill>
                  <a:srgbClr val="4343E7"/>
                </a:solidFill>
                <a:latin typeface="Baskerville Old Face" pitchFamily="18" charset="0"/>
              </a:rPr>
              <a:t>  Pneumococcal CAP:  Be cautious if using PCN if MIC &gt;4.  Avoid using PCN if MIC </a:t>
            </a:r>
            <a:r>
              <a:rPr lang="en-US" sz="2400" u="sng" dirty="0">
                <a:solidFill>
                  <a:srgbClr val="4343E7"/>
                </a:solidFill>
                <a:latin typeface="Baskerville Old Face" pitchFamily="18" charset="0"/>
              </a:rPr>
              <a:t>&gt;</a:t>
            </a:r>
            <a:r>
              <a:rPr lang="en-US" sz="2400" dirty="0">
                <a:solidFill>
                  <a:srgbClr val="4343E7"/>
                </a:solidFill>
                <a:latin typeface="Baskerville Old Face" pitchFamily="18" charset="0"/>
              </a:rPr>
              <a:t>8.  </a:t>
            </a:r>
          </a:p>
          <a:p>
            <a:pPr>
              <a:spcBef>
                <a:spcPct val="20000"/>
              </a:spcBef>
              <a:buFontTx/>
              <a:buChar char="•"/>
            </a:pPr>
            <a:r>
              <a:rPr lang="en-US" sz="2400" dirty="0">
                <a:solidFill>
                  <a:srgbClr val="4343E7"/>
                </a:solidFill>
                <a:latin typeface="Baskerville Old Face" pitchFamily="18" charset="0"/>
              </a:rPr>
              <a:t>  Remember that if MIC &lt;1, </a:t>
            </a:r>
            <a:r>
              <a:rPr lang="en-US" sz="2400" dirty="0" err="1">
                <a:solidFill>
                  <a:srgbClr val="4343E7"/>
                </a:solidFill>
                <a:latin typeface="Baskerville Old Face" pitchFamily="18" charset="0"/>
              </a:rPr>
              <a:t>pneumococcus</a:t>
            </a:r>
            <a:r>
              <a:rPr lang="en-US" sz="2400" dirty="0">
                <a:solidFill>
                  <a:srgbClr val="4343E7"/>
                </a:solidFill>
                <a:latin typeface="Baskerville Old Face" pitchFamily="18" charset="0"/>
              </a:rPr>
              <a:t> is PCN-sensitive in sputum or blood (but need MIC &lt;0.06 for PCN-sensitivity in CSF).</a:t>
            </a:r>
          </a:p>
        </p:txBody>
      </p:sp>
      <p:sp>
        <p:nvSpPr>
          <p:cNvPr id="4" name="Text Box 147"/>
          <p:cNvSpPr txBox="1">
            <a:spLocks noChangeArrowheads="1"/>
          </p:cNvSpPr>
          <p:nvPr/>
        </p:nvSpPr>
        <p:spPr bwMode="auto">
          <a:xfrm>
            <a:off x="0" y="6237312"/>
            <a:ext cx="9144000" cy="31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1600" dirty="0"/>
              <a:t>MIC Interpretive Standards for S. </a:t>
            </a:r>
            <a:r>
              <a:rPr lang="en-US" sz="1600" dirty="0" err="1"/>
              <a:t>pneumoniae</a:t>
            </a:r>
            <a:r>
              <a:rPr lang="en-US" sz="1600" dirty="0"/>
              <a:t>. Clinical Laboratory Standards Institute (CLSI) </a:t>
            </a:r>
            <a:r>
              <a:rPr lang="en-US" sz="1600" dirty="0" smtClean="0"/>
              <a:t>2011; </a:t>
            </a:r>
            <a:r>
              <a:rPr lang="en-US" sz="1600" dirty="0"/>
              <a:t>28:123. 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en-US" sz="4000" dirty="0" smtClean="0">
                <a:latin typeface="Baskerville Old Face" pitchFamily="18" charset="0"/>
              </a:rPr>
              <a:t>Drug Resistant Strep </a:t>
            </a:r>
            <a:r>
              <a:rPr lang="en-US" sz="4000" dirty="0" err="1" smtClean="0">
                <a:latin typeface="Baskerville Old Face" pitchFamily="18" charset="0"/>
              </a:rPr>
              <a:t>Pneumoniae</a:t>
            </a:r>
            <a:endParaRPr lang="en-US" sz="4000" dirty="0">
              <a:latin typeface="Baskerville Old Face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755576" y="1268760"/>
            <a:ext cx="7560840" cy="5112568"/>
          </a:xfrm>
          <a:solidFill>
            <a:srgbClr val="0066FF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sz="2400" dirty="0" smtClean="0">
                <a:latin typeface="Baskerville Old Face" pitchFamily="18" charset="0"/>
              </a:rPr>
              <a:t>40% of U.S. </a:t>
            </a:r>
            <a:r>
              <a:rPr lang="en-US" sz="2400" i="1" dirty="0" smtClean="0">
                <a:latin typeface="Baskerville Old Face" pitchFamily="18" charset="0"/>
              </a:rPr>
              <a:t>Strep </a:t>
            </a:r>
            <a:r>
              <a:rPr lang="en-US" sz="2400" i="1" dirty="0" err="1" smtClean="0">
                <a:latin typeface="Baskerville Old Face" pitchFamily="18" charset="0"/>
              </a:rPr>
              <a:t>pneumo</a:t>
            </a:r>
            <a:r>
              <a:rPr lang="en-US" sz="2400" i="1" dirty="0" smtClean="0">
                <a:latin typeface="Baskerville Old Face" pitchFamily="18" charset="0"/>
              </a:rPr>
              <a:t> </a:t>
            </a:r>
            <a:r>
              <a:rPr lang="en-US" sz="2400" dirty="0" smtClean="0">
                <a:latin typeface="Baskerville Old Face" pitchFamily="18" charset="0"/>
              </a:rPr>
              <a:t>CAP has some antibiotic resistance: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>
                <a:latin typeface="Baskerville Old Face" pitchFamily="18" charset="0"/>
              </a:rPr>
              <a:t>PCN, </a:t>
            </a:r>
            <a:r>
              <a:rPr lang="en-US" sz="2400" dirty="0" err="1" smtClean="0">
                <a:latin typeface="Baskerville Old Face" pitchFamily="18" charset="0"/>
              </a:rPr>
              <a:t>cephalosporins</a:t>
            </a:r>
            <a:r>
              <a:rPr lang="en-US" sz="2400" dirty="0" smtClean="0">
                <a:latin typeface="Baskerville Old Face" pitchFamily="18" charset="0"/>
              </a:rPr>
              <a:t>, </a:t>
            </a:r>
            <a:r>
              <a:rPr lang="en-US" sz="2400" dirty="0" err="1" smtClean="0">
                <a:latin typeface="Baskerville Old Face" pitchFamily="18" charset="0"/>
              </a:rPr>
              <a:t>macrolides</a:t>
            </a:r>
            <a:r>
              <a:rPr lang="en-US" sz="2400" dirty="0" smtClean="0">
                <a:latin typeface="Baskerville Old Face" pitchFamily="18" charset="0"/>
              </a:rPr>
              <a:t>, </a:t>
            </a:r>
            <a:r>
              <a:rPr lang="en-US" sz="2400" dirty="0" err="1" smtClean="0">
                <a:latin typeface="Baskerville Old Face" pitchFamily="18" charset="0"/>
              </a:rPr>
              <a:t>tetracyclines</a:t>
            </a:r>
            <a:r>
              <a:rPr lang="en-US" sz="2400" dirty="0" smtClean="0">
                <a:latin typeface="Baskerville Old Face" pitchFamily="18" charset="0"/>
              </a:rPr>
              <a:t>, </a:t>
            </a:r>
            <a:r>
              <a:rPr lang="en-US" sz="2400" dirty="0" err="1" smtClean="0">
                <a:latin typeface="Baskerville Old Face" pitchFamily="18" charset="0"/>
              </a:rPr>
              <a:t>clindamycin</a:t>
            </a:r>
            <a:r>
              <a:rPr lang="en-US" sz="2400" dirty="0" smtClean="0">
                <a:latin typeface="Baskerville Old Face" pitchFamily="18" charset="0"/>
              </a:rPr>
              <a:t>, </a:t>
            </a:r>
            <a:r>
              <a:rPr lang="en-US" sz="2400" dirty="0" err="1" smtClean="0">
                <a:latin typeface="Baskerville Old Face" pitchFamily="18" charset="0"/>
              </a:rPr>
              <a:t>bactrim</a:t>
            </a:r>
            <a:r>
              <a:rPr lang="en-US" sz="2400" dirty="0" smtClean="0">
                <a:latin typeface="Baskerville Old Face" pitchFamily="18" charset="0"/>
              </a:rPr>
              <a:t>, </a:t>
            </a:r>
            <a:r>
              <a:rPr lang="en-US" sz="2400" dirty="0" err="1" smtClean="0">
                <a:latin typeface="Baskerville Old Face" pitchFamily="18" charset="0"/>
              </a:rPr>
              <a:t>quinolones</a:t>
            </a:r>
            <a:endParaRPr lang="en-US" sz="2400" dirty="0" smtClean="0">
              <a:latin typeface="Baskerville Old Face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2400" dirty="0" smtClean="0">
                <a:latin typeface="Baskerville Old Face" pitchFamily="18" charset="0"/>
              </a:rPr>
              <a:t>All MDR strains are sensitive to </a:t>
            </a:r>
            <a:r>
              <a:rPr lang="en-US" sz="2400" dirty="0" err="1" smtClean="0">
                <a:latin typeface="Baskerville Old Face" pitchFamily="18" charset="0"/>
              </a:rPr>
              <a:t>vancomycin</a:t>
            </a:r>
            <a:r>
              <a:rPr lang="en-US" sz="2400" dirty="0" smtClean="0">
                <a:latin typeface="Baskerville Old Face" pitchFamily="18" charset="0"/>
              </a:rPr>
              <a:t> or </a:t>
            </a:r>
            <a:r>
              <a:rPr lang="en-US" sz="2400" dirty="0" err="1" smtClean="0">
                <a:latin typeface="Baskerville Old Face" pitchFamily="18" charset="0"/>
              </a:rPr>
              <a:t>linezolid</a:t>
            </a:r>
            <a:r>
              <a:rPr lang="en-US" sz="2400" dirty="0" smtClean="0">
                <a:latin typeface="Baskerville Old Face" pitchFamily="18" charset="0"/>
              </a:rPr>
              <a:t>; most are sensitive to respiratory </a:t>
            </a:r>
            <a:r>
              <a:rPr lang="en-US" sz="2400" dirty="0" err="1" smtClean="0">
                <a:latin typeface="Baskerville Old Face" pitchFamily="18" charset="0"/>
              </a:rPr>
              <a:t>quinolones</a:t>
            </a:r>
            <a:r>
              <a:rPr lang="en-US" sz="2400" dirty="0" smtClean="0">
                <a:latin typeface="Baskerville Old Face" pitchFamily="18" charset="0"/>
              </a:rPr>
              <a:t> </a:t>
            </a:r>
          </a:p>
          <a:p>
            <a:pPr>
              <a:lnSpc>
                <a:spcPct val="90000"/>
              </a:lnSpc>
            </a:pPr>
            <a:r>
              <a:rPr lang="en-US" sz="2400" dirty="0" smtClean="0">
                <a:latin typeface="Baskerville Old Face" pitchFamily="18" charset="0"/>
              </a:rPr>
              <a:t>For Pneumonia, pneumococcal resistance to β-lactams is relative and can usually be overcome by increasing β-lactam doses (not for meningitis!)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424936" cy="1008112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4000" dirty="0" smtClean="0">
                <a:latin typeface="Baskerville Old Face" pitchFamily="18" charset="0"/>
              </a:rPr>
              <a:t>Atypical pneumonia </a:t>
            </a:r>
            <a:endParaRPr lang="en-US" sz="4000" dirty="0">
              <a:latin typeface="Baskerville Old Fac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323528" y="1268760"/>
            <a:ext cx="3672408" cy="5400600"/>
          </a:xfrm>
          <a:solidFill>
            <a:srgbClr val="0066FF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 fontScale="25000" lnSpcReduction="20000"/>
          </a:bodyPr>
          <a:lstStyle/>
          <a:p>
            <a:r>
              <a:rPr lang="en-US" sz="8000" i="1" dirty="0" smtClean="0">
                <a:latin typeface="Baskerville Old Face" pitchFamily="18" charset="0"/>
              </a:rPr>
              <a:t>Chlamydia pneumonia</a:t>
            </a:r>
            <a:br>
              <a:rPr lang="en-US" sz="8000" i="1" dirty="0" smtClean="0">
                <a:latin typeface="Baskerville Old Face" pitchFamily="18" charset="0"/>
              </a:rPr>
            </a:br>
            <a:endParaRPr lang="en-US" sz="8000" dirty="0" smtClean="0">
              <a:latin typeface="Baskerville Old Face" pitchFamily="18" charset="0"/>
            </a:endParaRPr>
          </a:p>
          <a:p>
            <a:r>
              <a:rPr lang="en-US" sz="8000" i="1" dirty="0" err="1" smtClean="0">
                <a:latin typeface="Baskerville Old Face" pitchFamily="18" charset="0"/>
              </a:rPr>
              <a:t>Mycoplasma</a:t>
            </a:r>
            <a:r>
              <a:rPr lang="en-US" sz="8000" i="1" dirty="0" smtClean="0">
                <a:latin typeface="Baskerville Old Face" pitchFamily="18" charset="0"/>
              </a:rPr>
              <a:t> pneumonia</a:t>
            </a:r>
            <a:br>
              <a:rPr lang="en-US" sz="8000" i="1" dirty="0" smtClean="0">
                <a:latin typeface="Baskerville Old Face" pitchFamily="18" charset="0"/>
              </a:rPr>
            </a:br>
            <a:endParaRPr lang="en-US" sz="8000" dirty="0" smtClean="0">
              <a:latin typeface="Baskerville Old Face" pitchFamily="18" charset="0"/>
            </a:endParaRPr>
          </a:p>
          <a:p>
            <a:r>
              <a:rPr lang="en-US" sz="8000" i="1" dirty="0" err="1" smtClean="0">
                <a:latin typeface="Baskerville Old Face" pitchFamily="18" charset="0"/>
              </a:rPr>
              <a:t>Legionella</a:t>
            </a:r>
            <a:r>
              <a:rPr lang="en-US" sz="8000" i="1" dirty="0" smtClean="0">
                <a:latin typeface="Baskerville Old Face" pitchFamily="18" charset="0"/>
              </a:rPr>
              <a:t> </a:t>
            </a:r>
            <a:r>
              <a:rPr lang="en-US" sz="8000" i="1" dirty="0" err="1" smtClean="0">
                <a:latin typeface="Baskerville Old Face" pitchFamily="18" charset="0"/>
              </a:rPr>
              <a:t>spp</a:t>
            </a:r>
            <a:r>
              <a:rPr lang="en-US" sz="8000" dirty="0" smtClean="0">
                <a:latin typeface="Baskerville Old Face" pitchFamily="18" charset="0"/>
              </a:rPr>
              <a:t/>
            </a:r>
            <a:br>
              <a:rPr lang="en-US" sz="8000" dirty="0" smtClean="0">
                <a:latin typeface="Baskerville Old Face" pitchFamily="18" charset="0"/>
              </a:rPr>
            </a:br>
            <a:endParaRPr lang="en-US" sz="8000" dirty="0" smtClean="0">
              <a:latin typeface="Baskerville Old Face" pitchFamily="18" charset="0"/>
            </a:endParaRPr>
          </a:p>
          <a:p>
            <a:r>
              <a:rPr lang="en-US" sz="8000" dirty="0" smtClean="0">
                <a:latin typeface="Baskerville Old Face" pitchFamily="18" charset="0"/>
              </a:rPr>
              <a:t>Psittacosis (parrots) </a:t>
            </a:r>
            <a:br>
              <a:rPr lang="en-US" sz="8000" dirty="0" smtClean="0">
                <a:latin typeface="Baskerville Old Face" pitchFamily="18" charset="0"/>
              </a:rPr>
            </a:br>
            <a:endParaRPr lang="en-US" sz="8000" dirty="0" smtClean="0">
              <a:latin typeface="Baskerville Old Face" pitchFamily="18" charset="0"/>
            </a:endParaRPr>
          </a:p>
          <a:p>
            <a:r>
              <a:rPr lang="en-US" sz="8000" dirty="0" smtClean="0">
                <a:latin typeface="Baskerville Old Face" pitchFamily="18" charset="0"/>
              </a:rPr>
              <a:t>Q fever (</a:t>
            </a:r>
            <a:r>
              <a:rPr lang="en-US" sz="8000" i="1" dirty="0" err="1" smtClean="0">
                <a:latin typeface="Baskerville Old Face" pitchFamily="18" charset="0"/>
              </a:rPr>
              <a:t>Coxiella</a:t>
            </a:r>
            <a:r>
              <a:rPr lang="en-US" sz="8000" i="1" dirty="0" smtClean="0">
                <a:latin typeface="Baskerville Old Face" pitchFamily="18" charset="0"/>
              </a:rPr>
              <a:t> </a:t>
            </a:r>
            <a:r>
              <a:rPr lang="en-US" sz="8000" i="1" dirty="0" err="1" smtClean="0">
                <a:latin typeface="Baskerville Old Face" pitchFamily="18" charset="0"/>
              </a:rPr>
              <a:t>burnettii</a:t>
            </a:r>
            <a:r>
              <a:rPr lang="en-US" sz="8000" dirty="0" smtClean="0">
                <a:latin typeface="Baskerville Old Face" pitchFamily="18" charset="0"/>
              </a:rPr>
              <a:t>)</a:t>
            </a:r>
            <a:br>
              <a:rPr lang="en-US" sz="8000" dirty="0" smtClean="0">
                <a:latin typeface="Baskerville Old Face" pitchFamily="18" charset="0"/>
              </a:rPr>
            </a:br>
            <a:endParaRPr lang="en-US" sz="8000" dirty="0" smtClean="0">
              <a:latin typeface="Baskerville Old Face" pitchFamily="18" charset="0"/>
            </a:endParaRPr>
          </a:p>
          <a:p>
            <a:r>
              <a:rPr lang="en-US" sz="8000" dirty="0" smtClean="0">
                <a:latin typeface="Baskerville Old Face" pitchFamily="18" charset="0"/>
              </a:rPr>
              <a:t>Viral (</a:t>
            </a:r>
            <a:r>
              <a:rPr lang="en-US" sz="8000" i="1" dirty="0" smtClean="0">
                <a:latin typeface="Baskerville Old Face" pitchFamily="18" charset="0"/>
              </a:rPr>
              <a:t>Influenza, Adenovirus</a:t>
            </a:r>
            <a:r>
              <a:rPr lang="en-US" sz="8000" dirty="0" smtClean="0">
                <a:latin typeface="Baskerville Old Face" pitchFamily="18" charset="0"/>
              </a:rPr>
              <a:t>)</a:t>
            </a:r>
            <a:br>
              <a:rPr lang="en-US" sz="8000" dirty="0" smtClean="0">
                <a:latin typeface="Baskerville Old Face" pitchFamily="18" charset="0"/>
              </a:rPr>
            </a:br>
            <a:endParaRPr lang="en-US" sz="8000" dirty="0" smtClean="0">
              <a:latin typeface="Baskerville Old Face" pitchFamily="18" charset="0"/>
            </a:endParaRPr>
          </a:p>
          <a:p>
            <a:r>
              <a:rPr lang="en-US" sz="8000" dirty="0" smtClean="0">
                <a:latin typeface="Baskerville Old Face" pitchFamily="18" charset="0"/>
              </a:rPr>
              <a:t>AIDS</a:t>
            </a:r>
          </a:p>
          <a:p>
            <a:pPr lvl="1"/>
            <a:r>
              <a:rPr lang="en-US" sz="7600" dirty="0" smtClean="0">
                <a:latin typeface="Baskerville Old Face" pitchFamily="18" charset="0"/>
              </a:rPr>
              <a:t> PCP</a:t>
            </a:r>
            <a:endParaRPr lang="en-US" sz="7600" dirty="0">
              <a:latin typeface="Baskerville Old Face" pitchFamily="18" charset="0"/>
            </a:endParaRPr>
          </a:p>
          <a:p>
            <a:pPr lvl="1"/>
            <a:r>
              <a:rPr lang="en-US" sz="7600" dirty="0" smtClean="0">
                <a:latin typeface="Baskerville Old Face" pitchFamily="18" charset="0"/>
              </a:rPr>
              <a:t> TB (M. </a:t>
            </a:r>
            <a:r>
              <a:rPr lang="en-US" sz="7600" dirty="0" err="1" smtClean="0">
                <a:latin typeface="Baskerville Old Face" pitchFamily="18" charset="0"/>
              </a:rPr>
              <a:t>intracellulare</a:t>
            </a:r>
            <a:r>
              <a:rPr lang="en-US" sz="7600" dirty="0" smtClean="0">
                <a:latin typeface="Baskerville Old Face" pitchFamily="18" charset="0"/>
              </a:rPr>
              <a:t>)</a:t>
            </a:r>
          </a:p>
          <a:p>
            <a:endParaRPr lang="en-US" dirty="0">
              <a:latin typeface="Baskerville Old Face" pitchFamily="18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95936" y="1268760"/>
            <a:ext cx="4752528" cy="5400600"/>
          </a:xfrm>
          <a:solidFill>
            <a:srgbClr val="0066FF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 fontScale="92500" lnSpcReduction="10000"/>
          </a:bodyPr>
          <a:lstStyle/>
          <a:p>
            <a:r>
              <a:rPr lang="en-US" sz="2600" dirty="0">
                <a:latin typeface="Baskerville Old Face" pitchFamily="18" charset="0"/>
              </a:rPr>
              <a:t>Approximately 15% of all CAP</a:t>
            </a:r>
          </a:p>
          <a:p>
            <a:r>
              <a:rPr lang="en-US" sz="2600" dirty="0" smtClean="0">
                <a:latin typeface="Baskerville Old Face" pitchFamily="18" charset="0"/>
              </a:rPr>
              <a:t>Not </a:t>
            </a:r>
            <a:r>
              <a:rPr lang="en-US" sz="2600" dirty="0">
                <a:latin typeface="Baskerville Old Face" pitchFamily="18" charset="0"/>
              </a:rPr>
              <a:t>detectable on gram </a:t>
            </a:r>
            <a:r>
              <a:rPr lang="en-US" sz="2600" dirty="0" smtClean="0">
                <a:latin typeface="Baskerville Old Face" pitchFamily="18" charset="0"/>
              </a:rPr>
              <a:t>stain</a:t>
            </a:r>
          </a:p>
          <a:p>
            <a:r>
              <a:rPr lang="en-US" sz="2600" dirty="0" smtClean="0">
                <a:latin typeface="Baskerville Old Face" pitchFamily="18" charset="0"/>
              </a:rPr>
              <a:t>Won’t </a:t>
            </a:r>
            <a:r>
              <a:rPr lang="en-US" sz="2600" dirty="0">
                <a:latin typeface="Baskerville Old Face" pitchFamily="18" charset="0"/>
              </a:rPr>
              <a:t>grow on standard </a:t>
            </a:r>
            <a:r>
              <a:rPr lang="en-US" sz="2600" dirty="0" smtClean="0">
                <a:latin typeface="Baskerville Old Face" pitchFamily="18" charset="0"/>
              </a:rPr>
              <a:t>media</a:t>
            </a:r>
          </a:p>
          <a:p>
            <a:pPr>
              <a:lnSpc>
                <a:spcPct val="90000"/>
              </a:lnSpc>
            </a:pPr>
            <a:r>
              <a:rPr lang="en-US" sz="2600" dirty="0" smtClean="0">
                <a:latin typeface="Baskerville Old Face" pitchFamily="18" charset="0"/>
              </a:rPr>
              <a:t>Often </a:t>
            </a:r>
            <a:r>
              <a:rPr lang="en-US" sz="2600" dirty="0">
                <a:latin typeface="Baskerville Old Face" pitchFamily="18" charset="0"/>
              </a:rPr>
              <a:t>extrapulmonary manifestations:</a:t>
            </a:r>
          </a:p>
          <a:p>
            <a:pPr lvl="1">
              <a:lnSpc>
                <a:spcPct val="90000"/>
              </a:lnSpc>
            </a:pPr>
            <a:r>
              <a:rPr lang="en-US" sz="2200" i="1" dirty="0" err="1">
                <a:solidFill>
                  <a:schemeClr val="bg1"/>
                </a:solidFill>
                <a:latin typeface="Baskerville Old Face" pitchFamily="18" charset="0"/>
              </a:rPr>
              <a:t>Mycoplasma</a:t>
            </a:r>
            <a:r>
              <a:rPr lang="en-US" sz="2200" dirty="0">
                <a:latin typeface="Baskerville Old Face" pitchFamily="18" charset="0"/>
              </a:rPr>
              <a:t>:  </a:t>
            </a:r>
            <a:r>
              <a:rPr lang="en-US" sz="2200" dirty="0" err="1">
                <a:latin typeface="Baskerville Old Face" pitchFamily="18" charset="0"/>
              </a:rPr>
              <a:t>otitis</a:t>
            </a:r>
            <a:r>
              <a:rPr lang="en-US" sz="2200" dirty="0">
                <a:latin typeface="Baskerville Old Face" pitchFamily="18" charset="0"/>
              </a:rPr>
              <a:t>, </a:t>
            </a:r>
            <a:r>
              <a:rPr lang="en-US" sz="2200" dirty="0" err="1">
                <a:latin typeface="Baskerville Old Face" pitchFamily="18" charset="0"/>
              </a:rPr>
              <a:t>nonexudative</a:t>
            </a:r>
            <a:r>
              <a:rPr lang="en-US" sz="2200" dirty="0">
                <a:latin typeface="Baskerville Old Face" pitchFamily="18" charset="0"/>
              </a:rPr>
              <a:t> </a:t>
            </a:r>
            <a:r>
              <a:rPr lang="en-US" sz="2200" dirty="0" err="1">
                <a:latin typeface="Baskerville Old Face" pitchFamily="18" charset="0"/>
              </a:rPr>
              <a:t>pharyngitis</a:t>
            </a:r>
            <a:r>
              <a:rPr lang="en-US" sz="2200" dirty="0">
                <a:latin typeface="Baskerville Old Face" pitchFamily="18" charset="0"/>
              </a:rPr>
              <a:t>, watery diarrhea, </a:t>
            </a:r>
            <a:r>
              <a:rPr lang="en-US" sz="2200" dirty="0" err="1">
                <a:latin typeface="Baskerville Old Face" pitchFamily="18" charset="0"/>
              </a:rPr>
              <a:t>erythema</a:t>
            </a:r>
            <a:r>
              <a:rPr lang="en-US" sz="2200" dirty="0">
                <a:latin typeface="Baskerville Old Face" pitchFamily="18" charset="0"/>
              </a:rPr>
              <a:t> </a:t>
            </a:r>
            <a:r>
              <a:rPr lang="en-US" sz="2200" dirty="0" err="1">
                <a:latin typeface="Baskerville Old Face" pitchFamily="18" charset="0"/>
              </a:rPr>
              <a:t>multiforme</a:t>
            </a:r>
            <a:r>
              <a:rPr lang="en-US" sz="2200" dirty="0">
                <a:latin typeface="Baskerville Old Face" pitchFamily="18" charset="0"/>
              </a:rPr>
              <a:t>, increased cold agglutinin </a:t>
            </a:r>
            <a:r>
              <a:rPr lang="en-US" sz="2200" dirty="0" err="1">
                <a:latin typeface="Baskerville Old Face" pitchFamily="18" charset="0"/>
              </a:rPr>
              <a:t>titre</a:t>
            </a:r>
            <a:endParaRPr lang="en-US" sz="2200" dirty="0">
              <a:latin typeface="Baskerville Old Face" pitchFamily="18" charset="0"/>
            </a:endParaRPr>
          </a:p>
          <a:p>
            <a:pPr lvl="1">
              <a:lnSpc>
                <a:spcPct val="90000"/>
              </a:lnSpc>
            </a:pPr>
            <a:r>
              <a:rPr lang="en-US" sz="2200" dirty="0" err="1" smtClean="0">
                <a:solidFill>
                  <a:schemeClr val="bg1"/>
                </a:solidFill>
                <a:latin typeface="Baskerville Old Face" pitchFamily="18" charset="0"/>
              </a:rPr>
              <a:t>Chlamydophilla</a:t>
            </a:r>
            <a:r>
              <a:rPr lang="en-US" sz="2200" dirty="0" smtClean="0">
                <a:latin typeface="Baskerville Old Face" pitchFamily="18" charset="0"/>
              </a:rPr>
              <a:t>: laryngitis</a:t>
            </a:r>
          </a:p>
          <a:p>
            <a:pPr>
              <a:lnSpc>
                <a:spcPct val="90000"/>
              </a:lnSpc>
            </a:pPr>
            <a:r>
              <a:rPr lang="en-US" sz="2600" dirty="0">
                <a:latin typeface="Baskerville Old Face" pitchFamily="18" charset="0"/>
              </a:rPr>
              <a:t>Most don’t have a bacterial cell wall</a:t>
            </a:r>
            <a:r>
              <a:rPr lang="en-US" sz="2600" dirty="0">
                <a:latin typeface="Baskerville Old Face" pitchFamily="18" charset="0"/>
                <a:sym typeface="Wingdings" pitchFamily="2" charset="2"/>
              </a:rPr>
              <a:t></a:t>
            </a:r>
            <a:r>
              <a:rPr lang="en-US" sz="2600" dirty="0">
                <a:solidFill>
                  <a:srgbClr val="EAFA50"/>
                </a:solidFill>
                <a:latin typeface="Baskerville Old Face" pitchFamily="18" charset="0"/>
              </a:rPr>
              <a:t> Don’t respond to β-</a:t>
            </a:r>
            <a:r>
              <a:rPr lang="en-US" sz="2600" dirty="0" err="1">
                <a:solidFill>
                  <a:srgbClr val="EAFA50"/>
                </a:solidFill>
                <a:latin typeface="Baskerville Old Face" pitchFamily="18" charset="0"/>
              </a:rPr>
              <a:t>lactams</a:t>
            </a:r>
            <a:r>
              <a:rPr lang="en-US" sz="2600" dirty="0">
                <a:solidFill>
                  <a:srgbClr val="EAFA50"/>
                </a:solidFill>
                <a:latin typeface="Baskerville Old Face" pitchFamily="18" charset="0"/>
              </a:rPr>
              <a:t> </a:t>
            </a:r>
          </a:p>
          <a:p>
            <a:pPr>
              <a:lnSpc>
                <a:spcPct val="90000"/>
              </a:lnSpc>
            </a:pPr>
            <a:r>
              <a:rPr lang="en-US" sz="2600" dirty="0">
                <a:solidFill>
                  <a:schemeClr val="tx1"/>
                </a:solidFill>
                <a:latin typeface="Baskerville Old Face" pitchFamily="18" charset="0"/>
              </a:rPr>
              <a:t>Therapy: </a:t>
            </a:r>
            <a:r>
              <a:rPr lang="en-US" sz="2600" dirty="0" err="1">
                <a:latin typeface="Baskerville Old Face" pitchFamily="18" charset="0"/>
              </a:rPr>
              <a:t>macrolides</a:t>
            </a:r>
            <a:r>
              <a:rPr lang="en-US" sz="2600" dirty="0">
                <a:latin typeface="Baskerville Old Face" pitchFamily="18" charset="0"/>
              </a:rPr>
              <a:t>, </a:t>
            </a:r>
            <a:r>
              <a:rPr lang="en-US" sz="2600" dirty="0" err="1">
                <a:latin typeface="Baskerville Old Face" pitchFamily="18" charset="0"/>
              </a:rPr>
              <a:t>tetracyclines</a:t>
            </a:r>
            <a:r>
              <a:rPr lang="en-US" sz="2600" dirty="0">
                <a:latin typeface="Baskerville Old Face" pitchFamily="18" charset="0"/>
              </a:rPr>
              <a:t>, </a:t>
            </a:r>
            <a:r>
              <a:rPr lang="en-US" sz="2600" dirty="0" err="1">
                <a:latin typeface="Baskerville Old Face" pitchFamily="18" charset="0"/>
              </a:rPr>
              <a:t>quinolones</a:t>
            </a:r>
            <a:r>
              <a:rPr lang="en-US" sz="2600" dirty="0">
                <a:latin typeface="Baskerville Old Face" pitchFamily="18" charset="0"/>
              </a:rPr>
              <a:t> (intracellular penetration, interfere with bacterial protein synthesis</a:t>
            </a:r>
            <a:r>
              <a:rPr lang="en-US" sz="2600" dirty="0" smtClean="0">
                <a:latin typeface="Baskerville Old Face" pitchFamily="18" charset="0"/>
              </a:rPr>
              <a:t>)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err="1" smtClean="0">
                <a:latin typeface="Baskerville Old Face" pitchFamily="18" charset="0"/>
              </a:rPr>
              <a:t>Mycoplasma</a:t>
            </a:r>
            <a:r>
              <a:rPr lang="en-US" i="1" dirty="0" smtClean="0">
                <a:latin typeface="Baskerville Old Face" pitchFamily="18" charset="0"/>
              </a:rPr>
              <a:t> pneumonia</a:t>
            </a:r>
            <a:endParaRPr lang="en-US" i="1" dirty="0">
              <a:latin typeface="Baskerville Old Fac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57200" y="1484784"/>
            <a:ext cx="4040188" cy="4641379"/>
          </a:xfrm>
          <a:solidFill>
            <a:srgbClr val="0066FF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dirty="0" smtClean="0">
                <a:latin typeface="Baskerville Old Face" pitchFamily="18" charset="0"/>
              </a:rPr>
              <a:t>Eaton agent (1944)</a:t>
            </a:r>
          </a:p>
          <a:p>
            <a:r>
              <a:rPr lang="en-US" dirty="0">
                <a:latin typeface="Baskerville Old Face" pitchFamily="18" charset="0"/>
              </a:rPr>
              <a:t>No cell wall</a:t>
            </a:r>
          </a:p>
          <a:p>
            <a:r>
              <a:rPr lang="en-US" dirty="0" smtClean="0">
                <a:latin typeface="Baskerville Old Face" pitchFamily="18" charset="0"/>
              </a:rPr>
              <a:t>Common</a:t>
            </a:r>
            <a:endParaRPr lang="en-US" dirty="0">
              <a:latin typeface="Baskerville Old Face" pitchFamily="18" charset="0"/>
            </a:endParaRPr>
          </a:p>
          <a:p>
            <a:r>
              <a:rPr lang="en-US" dirty="0" smtClean="0">
                <a:latin typeface="Baskerville Old Face" pitchFamily="18" charset="0"/>
              </a:rPr>
              <a:t>Rare </a:t>
            </a:r>
            <a:r>
              <a:rPr lang="en-US" dirty="0" smtClean="0">
                <a:latin typeface="Baskerville Old Face" pitchFamily="18" charset="0"/>
              </a:rPr>
              <a:t>in children and in &gt; 65</a:t>
            </a:r>
          </a:p>
          <a:p>
            <a:r>
              <a:rPr lang="en-US" dirty="0" smtClean="0">
                <a:latin typeface="Baskerville Old Face" pitchFamily="18" charset="0"/>
              </a:rPr>
              <a:t>People </a:t>
            </a:r>
            <a:r>
              <a:rPr lang="en-US" dirty="0">
                <a:latin typeface="Baskerville Old Face" pitchFamily="18" charset="0"/>
              </a:rPr>
              <a:t>younger than 40.</a:t>
            </a:r>
          </a:p>
          <a:p>
            <a:r>
              <a:rPr lang="en-US" dirty="0">
                <a:latin typeface="Baskerville Old Face" pitchFamily="18" charset="0"/>
              </a:rPr>
              <a:t>Crowded places like schools, homeless shelters, prisons</a:t>
            </a:r>
            <a:r>
              <a:rPr lang="en-US" sz="3200" dirty="0" smtClean="0">
                <a:latin typeface="Baskerville Old Face" pitchFamily="18" charset="0"/>
              </a:rPr>
              <a:t>.</a:t>
            </a:r>
            <a:endParaRPr lang="en-US" sz="4200" dirty="0" smtClean="0">
              <a:latin typeface="Baskerville Old Face" pitchFamily="18" charset="0"/>
            </a:endParaRPr>
          </a:p>
          <a:p>
            <a:r>
              <a:rPr lang="en-US" dirty="0">
                <a:latin typeface="Baskerville Old Face" pitchFamily="18" charset="0"/>
              </a:rPr>
              <a:t>Mortality rate 1.4%</a:t>
            </a:r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84784"/>
            <a:ext cx="4041775" cy="4641379"/>
          </a:xfrm>
          <a:solidFill>
            <a:srgbClr val="0066FF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dirty="0" smtClean="0">
                <a:latin typeface="Baskerville Old Face" pitchFamily="18" charset="0"/>
              </a:rPr>
              <a:t>Usually mild and responds well to antibiotics.</a:t>
            </a:r>
          </a:p>
          <a:p>
            <a:r>
              <a:rPr lang="en-US" dirty="0" smtClean="0">
                <a:latin typeface="Baskerville Old Face" pitchFamily="18" charset="0"/>
              </a:rPr>
              <a:t>Can be very serious </a:t>
            </a:r>
          </a:p>
          <a:p>
            <a:r>
              <a:rPr lang="en-US" dirty="0" smtClean="0">
                <a:latin typeface="Baskerville Old Face" pitchFamily="18" charset="0"/>
              </a:rPr>
              <a:t>May be associated with a skin rash, hemolysis, myocarditis or pancreatitis</a:t>
            </a:r>
            <a:endParaRPr lang="en-US" dirty="0">
              <a:latin typeface="Baskerville Old Face" pitchFamily="18" charset="0"/>
            </a:endParaRPr>
          </a:p>
          <a:p>
            <a:endParaRPr lang="en-US" dirty="0">
              <a:latin typeface="Baskerville Old Fac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08104" y="1916832"/>
            <a:ext cx="2952328" cy="1800200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dirty="0" err="1" smtClean="0">
                <a:latin typeface="Baskerville Old Face" pitchFamily="18" charset="0"/>
              </a:rPr>
              <a:t>Mycoplasma</a:t>
            </a:r>
            <a:r>
              <a:rPr lang="en-US" dirty="0" smtClean="0">
                <a:latin typeface="Baskerville Old Face" pitchFamily="18" charset="0"/>
              </a:rPr>
              <a:t/>
            </a:r>
            <a:br>
              <a:rPr lang="en-US" dirty="0" smtClean="0">
                <a:latin typeface="Baskerville Old Face" pitchFamily="18" charset="0"/>
              </a:rPr>
            </a:br>
            <a:r>
              <a:rPr lang="en-US" dirty="0" smtClean="0">
                <a:latin typeface="Baskerville Old Face" pitchFamily="18" charset="0"/>
              </a:rPr>
              <a:t>pneumonia</a:t>
            </a:r>
            <a:br>
              <a:rPr lang="en-US" dirty="0" smtClean="0">
                <a:latin typeface="Baskerville Old Face" pitchFamily="18" charset="0"/>
              </a:rPr>
            </a:br>
            <a:r>
              <a:rPr lang="en-US" dirty="0" err="1" smtClean="0">
                <a:latin typeface="Baskerville Old Face" pitchFamily="18" charset="0"/>
              </a:rPr>
              <a:t>Cx</a:t>
            </a:r>
            <a:r>
              <a:rPr lang="en-US" dirty="0" smtClean="0">
                <a:latin typeface="Baskerville Old Face" pitchFamily="18" charset="0"/>
              </a:rPr>
              <a:t>-ray 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1027" name="Picture 3" descr="C:\Documents and Settings\Dr.Fauzia\My Documents\My Pictures\mycoplasm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188640"/>
            <a:ext cx="4248472" cy="66693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600" y="274638"/>
            <a:ext cx="6912768" cy="11430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>
                <a:latin typeface="Baskerville Old Face" pitchFamily="18" charset="0"/>
              </a:rPr>
              <a:t>Chlamydia pneumonia</a:t>
            </a:r>
            <a:endParaRPr lang="en-US" dirty="0">
              <a:latin typeface="Baskerville Old Fac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1412776"/>
            <a:ext cx="6912768" cy="5328592"/>
          </a:xfrm>
          <a:solidFill>
            <a:srgbClr val="0066FF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 fontScale="55000" lnSpcReduction="20000"/>
          </a:bodyPr>
          <a:lstStyle/>
          <a:p>
            <a:r>
              <a:rPr lang="en-US" sz="6000" dirty="0" smtClean="0">
                <a:latin typeface="Baskerville Old Face" pitchFamily="18" charset="0"/>
              </a:rPr>
              <a:t>Obligate intracellular organism </a:t>
            </a:r>
          </a:p>
          <a:p>
            <a:endParaRPr lang="en-US" sz="6000" dirty="0" smtClean="0">
              <a:latin typeface="Baskerville Old Face" pitchFamily="18" charset="0"/>
            </a:endParaRPr>
          </a:p>
          <a:p>
            <a:r>
              <a:rPr lang="en-US" sz="6000" dirty="0" smtClean="0">
                <a:latin typeface="Baskerville Old Face" pitchFamily="18" charset="0"/>
              </a:rPr>
              <a:t>50% of adults </a:t>
            </a:r>
            <a:r>
              <a:rPr lang="en-US" sz="6000" dirty="0" err="1" smtClean="0">
                <a:latin typeface="Baskerville Old Face" pitchFamily="18" charset="0"/>
              </a:rPr>
              <a:t>sero</a:t>
            </a:r>
            <a:r>
              <a:rPr lang="en-US" sz="6000" dirty="0" smtClean="0">
                <a:latin typeface="Baskerville Old Face" pitchFamily="18" charset="0"/>
              </a:rPr>
              <a:t>-positive</a:t>
            </a:r>
          </a:p>
          <a:p>
            <a:endParaRPr lang="en-US" sz="5100" dirty="0" smtClean="0">
              <a:latin typeface="Baskerville Old Face" pitchFamily="18" charset="0"/>
            </a:endParaRPr>
          </a:p>
          <a:p>
            <a:r>
              <a:rPr lang="en-US" sz="6000" dirty="0" smtClean="0">
                <a:latin typeface="Baskerville Old Face" pitchFamily="18" charset="0"/>
              </a:rPr>
              <a:t>Mild disease </a:t>
            </a:r>
            <a:r>
              <a:rPr lang="en-US" sz="5100" dirty="0" smtClean="0">
                <a:latin typeface="Baskerville Old Face" pitchFamily="18" charset="0"/>
              </a:rPr>
              <a:t/>
            </a:r>
            <a:br>
              <a:rPr lang="en-US" sz="5100" dirty="0" smtClean="0">
                <a:latin typeface="Baskerville Old Face" pitchFamily="18" charset="0"/>
              </a:rPr>
            </a:br>
            <a:endParaRPr lang="en-US" sz="5100" dirty="0" smtClean="0">
              <a:latin typeface="Baskerville Old Face" pitchFamily="18" charset="0"/>
            </a:endParaRPr>
          </a:p>
          <a:p>
            <a:r>
              <a:rPr lang="en-US" sz="6000" dirty="0" smtClean="0">
                <a:latin typeface="Baskerville Old Face" pitchFamily="18" charset="0"/>
              </a:rPr>
              <a:t>Sub clinical infections common</a:t>
            </a:r>
            <a:r>
              <a:rPr lang="en-US" sz="5100" dirty="0" smtClean="0">
                <a:latin typeface="Baskerville Old Face" pitchFamily="18" charset="0"/>
              </a:rPr>
              <a:t/>
            </a:r>
            <a:br>
              <a:rPr lang="en-US" sz="5100" dirty="0" smtClean="0">
                <a:latin typeface="Baskerville Old Face" pitchFamily="18" charset="0"/>
              </a:rPr>
            </a:br>
            <a:endParaRPr lang="en-US" sz="5100" dirty="0" smtClean="0">
              <a:latin typeface="Baskerville Old Face" pitchFamily="18" charset="0"/>
            </a:endParaRPr>
          </a:p>
          <a:p>
            <a:r>
              <a:rPr lang="en-US" sz="6000" dirty="0" smtClean="0">
                <a:latin typeface="Baskerville Old Face" pitchFamily="18" charset="0"/>
              </a:rPr>
              <a:t>5-10% of community acquired pneumonia</a:t>
            </a:r>
            <a:r>
              <a:rPr lang="en-US" sz="5100" dirty="0" smtClean="0">
                <a:latin typeface="Baskerville Old Face" pitchFamily="18" charset="0"/>
              </a:rPr>
              <a:t/>
            </a:r>
            <a:br>
              <a:rPr lang="en-US" sz="5100" dirty="0" smtClean="0">
                <a:latin typeface="Baskerville Old Face" pitchFamily="18" charset="0"/>
              </a:rPr>
            </a:br>
            <a:endParaRPr lang="en-US" sz="5100" dirty="0" smtClean="0">
              <a:latin typeface="Baskerville Old Face" pitchFamily="18" charset="0"/>
            </a:endParaRPr>
          </a:p>
          <a:p>
            <a:endParaRPr lang="en-US" sz="6000" dirty="0" smtClean="0">
              <a:latin typeface="Baskerville Old Fac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 Alex the African Grey parro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1628800"/>
            <a:ext cx="3490913" cy="432048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</p:pic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2075" tIns="46038" rIns="92075" bIns="46038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Baskerville Old Face" pitchFamily="18" charset="0"/>
                <a:ea typeface="+mj-ea"/>
                <a:cs typeface="+mj-cs"/>
              </a:rPr>
              <a:t>Psittacosis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4644008" y="1628800"/>
            <a:ext cx="3657600" cy="4343400"/>
          </a:xfrm>
          <a:prstGeom prst="rect">
            <a:avLst/>
          </a:prstGeom>
          <a:solidFill>
            <a:srgbClr val="0066FF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lIns="92075" tIns="46038" rIns="92075" bIns="46038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1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Baskerville Old Face" pitchFamily="18" charset="0"/>
              </a:rPr>
              <a:t>Chlamydophila</a:t>
            </a:r>
            <a:r>
              <a:rPr kumimoji="0" lang="en-US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Baskerville Old Face" pitchFamily="18" charset="0"/>
              </a:rPr>
              <a:t> psittaci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Baskerville Old Face" pitchFamily="18" charset="0"/>
              </a:rPr>
              <a:t>Exposure to birds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Baskerville Old Face" pitchFamily="18" charset="0"/>
              </a:rPr>
              <a:t>Bird owners, pet shop employees, vets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 dirty="0">
                <a:solidFill>
                  <a:prstClr val="white"/>
                </a:solidFill>
                <a:latin typeface="Baskerville Old Face" pitchFamily="18" charset="0"/>
              </a:rPr>
              <a:t>Parrots, pigeons and </a:t>
            </a:r>
            <a:r>
              <a:rPr lang="en-US" sz="2400" dirty="0" smtClean="0">
                <a:solidFill>
                  <a:prstClr val="white"/>
                </a:solidFill>
                <a:latin typeface="Baskerville Old Face" pitchFamily="18" charset="0"/>
              </a:rPr>
              <a:t>poultry</a:t>
            </a:r>
            <a:endParaRPr lang="en-US" sz="2400" dirty="0">
              <a:solidFill>
                <a:prstClr val="white"/>
              </a:solidFill>
              <a:latin typeface="Baskerville Old Face" pitchFamily="18" charset="0"/>
            </a:endParaRP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 dirty="0">
                <a:solidFill>
                  <a:prstClr val="white"/>
                </a:solidFill>
                <a:latin typeface="Baskerville Old Face" pitchFamily="18" charset="0"/>
              </a:rPr>
              <a:t>Birds often </a:t>
            </a:r>
            <a:r>
              <a:rPr lang="en-US" sz="2400" dirty="0" smtClean="0">
                <a:solidFill>
                  <a:prstClr val="white"/>
                </a:solidFill>
                <a:latin typeface="Baskerville Old Face" pitchFamily="18" charset="0"/>
              </a:rPr>
              <a:t>asymptomatic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Baskerville Old Face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Baskerville Old Face" pitchFamily="18" charset="0"/>
              </a:rPr>
              <a:t>1</a:t>
            </a:r>
            <a:r>
              <a:rPr kumimoji="0" lang="en-US" sz="2400" b="0" i="0" u="none" strike="noStrike" kern="1200" cap="none" spc="0" normalizeH="0" baseline="3000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Baskerville Old Face" pitchFamily="18" charset="0"/>
              </a:rPr>
              <a:t>st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Baskerville Old Face" pitchFamily="18" charset="0"/>
              </a:rPr>
              <a:t>: Tetracycline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Baskerville Old Face" pitchFamily="18" charset="0"/>
              </a:rPr>
              <a:t>Alt: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Baskerville Old Face" pitchFamily="18" charset="0"/>
              </a:rPr>
              <a:t>Macrolide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Baskerville Old Fac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Image:Farm animals in spring 8a07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1720" y="2852936"/>
            <a:ext cx="5181600" cy="3741738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</p:pic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683568" y="1124744"/>
            <a:ext cx="7772400" cy="1656184"/>
          </a:xfrm>
          <a:prstGeom prst="rect">
            <a:avLst/>
          </a:prstGeom>
          <a:solidFill>
            <a:srgbClr val="0066FF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lIns="92075" tIns="46038" rIns="92075" bIns="46038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1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Baskerville Old Face" pitchFamily="18" charset="0"/>
              </a:rPr>
              <a:t>Coxiella</a:t>
            </a:r>
            <a:r>
              <a:rPr kumimoji="0" lang="en-US" sz="2800" b="0" i="1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Baskerville Old Face" pitchFamily="18" charset="0"/>
              </a:rPr>
              <a:t> </a:t>
            </a:r>
            <a:r>
              <a:rPr kumimoji="0" lang="en-US" sz="2800" b="0" i="1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Baskerville Old Face" pitchFamily="18" charset="0"/>
              </a:rPr>
              <a:t>burnetti</a:t>
            </a:r>
            <a:endParaRPr kumimoji="0" lang="en-US" sz="2800" b="0" i="1" u="none" strike="noStrike" kern="120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Baskerville Old Face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Baskerville Old Face" pitchFamily="18" charset="0"/>
              </a:rPr>
              <a:t>Exposure to farm animals mainly sheep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Baskerville Old Face" pitchFamily="18" charset="0"/>
              </a:rPr>
              <a:t>1</a:t>
            </a:r>
            <a:r>
              <a:rPr kumimoji="0" lang="en-US" sz="2800" b="0" i="0" u="none" strike="noStrike" kern="1200" cap="none" spc="0" normalizeH="0" baseline="3000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Baskerville Old Face" pitchFamily="18" charset="0"/>
              </a:rPr>
              <a:t>st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Baskerville Old Face" pitchFamily="18" charset="0"/>
              </a:rPr>
              <a:t>: Tetracycline, 2</a:t>
            </a:r>
            <a:r>
              <a:rPr kumimoji="0" lang="en-US" sz="2800" b="0" i="0" u="none" strike="noStrike" kern="1200" cap="none" spc="0" normalizeH="0" baseline="3000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Baskerville Old Face" pitchFamily="18" charset="0"/>
              </a:rPr>
              <a:t>nd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Baskerville Old Face" pitchFamily="18" charset="0"/>
              </a:rPr>
              <a:t>: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Baskerville Old Face" pitchFamily="18" charset="0"/>
              </a:rPr>
              <a:t>Macrolide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Baskerville Old Face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800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83568" y="188640"/>
            <a:ext cx="7776864" cy="93610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2075" tIns="46038" rIns="92075" bIns="46038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Baskerville Old Face" pitchFamily="18" charset="0"/>
                <a:ea typeface="+mj-ea"/>
                <a:cs typeface="+mj-cs"/>
              </a:rPr>
              <a:t>Q fever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>
                <a:latin typeface="Baskerville Old Face" pitchFamily="18" charset="0"/>
              </a:rPr>
              <a:t>Legionella </a:t>
            </a:r>
            <a:r>
              <a:rPr lang="en-US" i="1" dirty="0" err="1" smtClean="0">
                <a:latin typeface="Baskerville Old Face" pitchFamily="18" charset="0"/>
              </a:rPr>
              <a:t>pneumophila</a:t>
            </a:r>
            <a:endParaRPr lang="en-US" dirty="0">
              <a:latin typeface="Baskerville Old Fac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716016" y="1988840"/>
            <a:ext cx="3744416" cy="4320480"/>
          </a:xfrm>
          <a:solidFill>
            <a:srgbClr val="0066FF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 fontScale="25000" lnSpcReduction="20000"/>
          </a:bodyPr>
          <a:lstStyle/>
          <a:p>
            <a:r>
              <a:rPr lang="en-US" sz="9600" dirty="0" err="1" smtClean="0">
                <a:latin typeface="Baskerville Old Face" pitchFamily="18" charset="0"/>
              </a:rPr>
              <a:t>Hyponatraemia</a:t>
            </a:r>
            <a:r>
              <a:rPr lang="en-US" sz="9600" dirty="0" smtClean="0">
                <a:latin typeface="Baskerville Old Face" pitchFamily="18" charset="0"/>
              </a:rPr>
              <a:t> common </a:t>
            </a:r>
          </a:p>
          <a:p>
            <a:pPr lvl="1"/>
            <a:r>
              <a:rPr lang="en-US" sz="8000" dirty="0" smtClean="0">
                <a:latin typeface="Baskerville Old Face" pitchFamily="18" charset="0"/>
              </a:rPr>
              <a:t>(&lt;130mMol)</a:t>
            </a:r>
            <a:r>
              <a:rPr lang="en-US" sz="5500" dirty="0" smtClean="0">
                <a:latin typeface="Baskerville Old Face" pitchFamily="18" charset="0"/>
              </a:rPr>
              <a:t/>
            </a:r>
            <a:br>
              <a:rPr lang="en-US" sz="5500" dirty="0" smtClean="0">
                <a:latin typeface="Baskerville Old Face" pitchFamily="18" charset="0"/>
              </a:rPr>
            </a:br>
            <a:endParaRPr lang="en-US" sz="5500" dirty="0" smtClean="0">
              <a:latin typeface="Baskerville Old Face" pitchFamily="18" charset="0"/>
            </a:endParaRPr>
          </a:p>
          <a:p>
            <a:r>
              <a:rPr lang="en-US" sz="8000" dirty="0" err="1" smtClean="0">
                <a:latin typeface="Baskerville Old Face" pitchFamily="18" charset="0"/>
              </a:rPr>
              <a:t>Bradycardia</a:t>
            </a:r>
            <a:r>
              <a:rPr lang="en-US" sz="8000" dirty="0" smtClean="0">
                <a:latin typeface="Baskerville Old Face" pitchFamily="18" charset="0"/>
              </a:rPr>
              <a:t/>
            </a:r>
            <a:br>
              <a:rPr lang="en-US" sz="8000" dirty="0" smtClean="0">
                <a:latin typeface="Baskerville Old Face" pitchFamily="18" charset="0"/>
              </a:rPr>
            </a:br>
            <a:endParaRPr lang="en-US" sz="8000" dirty="0" smtClean="0">
              <a:latin typeface="Baskerville Old Face" pitchFamily="18" charset="0"/>
            </a:endParaRPr>
          </a:p>
          <a:p>
            <a:r>
              <a:rPr lang="en-US" sz="8000" dirty="0" smtClean="0">
                <a:latin typeface="Baskerville Old Face" pitchFamily="18" charset="0"/>
              </a:rPr>
              <a:t>WBC &lt; 15,000</a:t>
            </a:r>
            <a:br>
              <a:rPr lang="en-US" sz="8000" dirty="0" smtClean="0">
                <a:latin typeface="Baskerville Old Face" pitchFamily="18" charset="0"/>
              </a:rPr>
            </a:br>
            <a:endParaRPr lang="en-US" sz="8000" dirty="0" smtClean="0">
              <a:latin typeface="Baskerville Old Face" pitchFamily="18" charset="0"/>
            </a:endParaRPr>
          </a:p>
          <a:p>
            <a:r>
              <a:rPr lang="en-US" sz="8000" dirty="0" smtClean="0">
                <a:latin typeface="Baskerville Old Face" pitchFamily="18" charset="0"/>
              </a:rPr>
              <a:t>Abnormal LFTs</a:t>
            </a:r>
            <a:br>
              <a:rPr lang="en-US" sz="8000" dirty="0" smtClean="0">
                <a:latin typeface="Baskerville Old Face" pitchFamily="18" charset="0"/>
              </a:rPr>
            </a:br>
            <a:endParaRPr lang="en-US" sz="8000" dirty="0" smtClean="0">
              <a:latin typeface="Baskerville Old Face" pitchFamily="18" charset="0"/>
            </a:endParaRPr>
          </a:p>
          <a:p>
            <a:r>
              <a:rPr lang="en-US" sz="8000" dirty="0" smtClean="0">
                <a:latin typeface="Baskerville Old Face" pitchFamily="18" charset="0"/>
              </a:rPr>
              <a:t>Raised CPK</a:t>
            </a:r>
            <a:br>
              <a:rPr lang="en-US" sz="8000" dirty="0" smtClean="0">
                <a:latin typeface="Baskerville Old Face" pitchFamily="18" charset="0"/>
              </a:rPr>
            </a:br>
            <a:endParaRPr lang="en-US" sz="8000" dirty="0" smtClean="0">
              <a:latin typeface="Baskerville Old Face" pitchFamily="18" charset="0"/>
            </a:endParaRPr>
          </a:p>
          <a:p>
            <a:r>
              <a:rPr lang="en-US" sz="8000" dirty="0" smtClean="0">
                <a:latin typeface="Baskerville Old Face" pitchFamily="18" charset="0"/>
              </a:rPr>
              <a:t>Acute Renal failure</a:t>
            </a:r>
            <a:br>
              <a:rPr lang="en-US" sz="8000" dirty="0" smtClean="0">
                <a:latin typeface="Baskerville Old Face" pitchFamily="18" charset="0"/>
              </a:rPr>
            </a:br>
            <a:endParaRPr lang="en-US" sz="8000" dirty="0" smtClean="0">
              <a:latin typeface="Baskerville Old Face" pitchFamily="18" charset="0"/>
            </a:endParaRPr>
          </a:p>
          <a:p>
            <a:r>
              <a:rPr lang="en-US" sz="8000" dirty="0" smtClean="0">
                <a:latin typeface="Baskerville Old Face" pitchFamily="18" charset="0"/>
              </a:rPr>
              <a:t>Positive urinary antigen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7545" y="1988840"/>
            <a:ext cx="4032447" cy="4320480"/>
          </a:xfrm>
          <a:solidFill>
            <a:srgbClr val="0066FF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2800" dirty="0" smtClean="0">
                <a:latin typeface="Baskerville Old Face" pitchFamily="18" charset="0"/>
              </a:rPr>
              <a:t>Legionnaire's disease.</a:t>
            </a:r>
          </a:p>
          <a:p>
            <a:r>
              <a:rPr lang="en-US" sz="2800" dirty="0" smtClean="0">
                <a:latin typeface="Baskerville Old Face" pitchFamily="18" charset="0"/>
              </a:rPr>
              <a:t>Serious </a:t>
            </a:r>
            <a:r>
              <a:rPr lang="en-US" sz="2800" dirty="0" smtClean="0">
                <a:latin typeface="Baskerville Old Face" pitchFamily="18" charset="0"/>
              </a:rPr>
              <a:t>outbreaks linked to exposure to cooling towers</a:t>
            </a:r>
          </a:p>
          <a:p>
            <a:r>
              <a:rPr lang="en-US" sz="2800" dirty="0" smtClean="0">
                <a:latin typeface="Baskerville Old Face" pitchFamily="18" charset="0"/>
              </a:rPr>
              <a:t>ICU admissions. </a:t>
            </a:r>
            <a:endParaRPr lang="en-US" sz="2800" dirty="0">
              <a:latin typeface="Baskerville Old Fac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548680"/>
            <a:ext cx="7787208" cy="792088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203848" y="5661248"/>
            <a:ext cx="2880320" cy="461665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2400" dirty="0" smtClean="0">
                <a:latin typeface="Baskerville Old Face" pitchFamily="18" charset="0"/>
              </a:rPr>
              <a:t>Legionnaires on ICU</a:t>
            </a:r>
            <a:endParaRPr lang="en-US" sz="2400" dirty="0"/>
          </a:p>
        </p:txBody>
      </p:sp>
      <p:pic>
        <p:nvPicPr>
          <p:cNvPr id="2050" name="Picture 2" descr="C:\Documents and Settings\Dr.Fauzia\My Documents\My Pictures\leginell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784" y="548680"/>
            <a:ext cx="3923928" cy="43204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Baskerville Old Face" pitchFamily="18" charset="0"/>
              </a:rPr>
              <a:t>Epidemiology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solidFill>
            <a:srgbClr val="0066FF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 fontScale="85000" lnSpcReduction="20000"/>
          </a:bodyPr>
          <a:lstStyle/>
          <a:p>
            <a:endParaRPr lang="en-US" sz="29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Overall 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the rate of CAP 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5-6 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cases per 1000 persons per year</a:t>
            </a:r>
          </a:p>
          <a:p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Mortality 23%</a:t>
            </a:r>
          </a:p>
          <a:p>
            <a:r>
              <a:rPr lang="en-US" altLang="zh-CN" dirty="0" smtClean="0">
                <a:latin typeface="Baskerville Old Face" pitchFamily="18" charset="0"/>
              </a:rPr>
              <a:t>Pneumonia </a:t>
            </a:r>
            <a:r>
              <a:rPr lang="en-US" altLang="zh-CN" dirty="0" smtClean="0">
                <a:latin typeface="Baskerville Old Face" pitchFamily="18" charset="0"/>
              </a:rPr>
              <a:t>are high especially in </a:t>
            </a:r>
            <a:r>
              <a:rPr lang="en-US" altLang="zh-CN" u="sng" dirty="0" smtClean="0">
                <a:solidFill>
                  <a:srgbClr val="FF0000"/>
                </a:solidFill>
                <a:latin typeface="Baskerville Old Face" pitchFamily="18" charset="0"/>
              </a:rPr>
              <a:t>old people</a:t>
            </a:r>
          </a:p>
          <a:p>
            <a:r>
              <a:rPr lang="en-US" sz="3000" dirty="0" smtClean="0">
                <a:latin typeface="Baskerville Old Face" pitchFamily="18" charset="0"/>
              </a:rPr>
              <a:t>Almost 1 million annual episodes of CAP in adults </a:t>
            </a:r>
            <a:r>
              <a:rPr lang="en-US" sz="3000" u="sng" dirty="0" smtClean="0">
                <a:latin typeface="Baskerville Old Face" pitchFamily="18" charset="0"/>
              </a:rPr>
              <a:t>&gt;</a:t>
            </a:r>
            <a:r>
              <a:rPr lang="en-US" sz="3000" dirty="0" smtClean="0">
                <a:latin typeface="Baskerville Old Face" pitchFamily="18" charset="0"/>
              </a:rPr>
              <a:t> 65 yrs in the US</a:t>
            </a:r>
            <a:endParaRPr lang="en-US" altLang="zh-CN" sz="3000" u="sng" dirty="0" smtClean="0">
              <a:solidFill>
                <a:schemeClr val="tx1"/>
              </a:solidFill>
              <a:latin typeface="Baskerville Old Face" pitchFamily="18" charset="0"/>
            </a:endParaRP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solidFill>
            <a:srgbClr val="0066FF"/>
          </a:solidFill>
          <a:ln>
            <a:solidFill>
              <a:srgbClr val="0066FF"/>
            </a:solidFill>
          </a:ln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altLang="zh-CN" b="1" u="sng" dirty="0">
                <a:solidFill>
                  <a:schemeClr val="accent3">
                    <a:lumMod val="60000"/>
                    <a:lumOff val="40000"/>
                  </a:schemeClr>
                </a:solidFill>
                <a:latin typeface="Baskerville Old Face" pitchFamily="18" charset="0"/>
              </a:rPr>
              <a:t>Risk factors </a:t>
            </a:r>
          </a:p>
          <a:p>
            <a:pPr lvl="1"/>
            <a:r>
              <a:rPr lang="en-US" dirty="0">
                <a:solidFill>
                  <a:schemeClr val="bg1"/>
                </a:solidFill>
                <a:latin typeface="Baskerville Old Face" pitchFamily="18" charset="0"/>
              </a:rPr>
              <a:t>Age &lt; 2 </a:t>
            </a:r>
            <a:r>
              <a:rPr lang="en-US" dirty="0" err="1">
                <a:solidFill>
                  <a:schemeClr val="bg1"/>
                </a:solidFill>
                <a:latin typeface="Baskerville Old Face" pitchFamily="18" charset="0"/>
              </a:rPr>
              <a:t>yrs</a:t>
            </a:r>
            <a:r>
              <a:rPr lang="en-US" dirty="0">
                <a:solidFill>
                  <a:schemeClr val="bg1"/>
                </a:solidFill>
                <a:latin typeface="Baskerville Old Face" pitchFamily="18" charset="0"/>
              </a:rPr>
              <a:t>, &gt; 65 </a:t>
            </a:r>
            <a:r>
              <a:rPr lang="en-US" dirty="0" err="1">
                <a:solidFill>
                  <a:schemeClr val="bg1"/>
                </a:solidFill>
                <a:latin typeface="Baskerville Old Face" pitchFamily="18" charset="0"/>
              </a:rPr>
              <a:t>yrs</a:t>
            </a:r>
            <a:endParaRPr lang="en-US" dirty="0">
              <a:solidFill>
                <a:schemeClr val="bg1"/>
              </a:solidFill>
              <a:latin typeface="Baskerville Old Face" pitchFamily="18" charset="0"/>
            </a:endParaRPr>
          </a:p>
          <a:p>
            <a:pPr lvl="1"/>
            <a:r>
              <a:rPr lang="en-US" dirty="0">
                <a:solidFill>
                  <a:schemeClr val="bg1"/>
                </a:solidFill>
                <a:latin typeface="Baskerville Old Face" pitchFamily="18" charset="0"/>
              </a:rPr>
              <a:t>alcoholism </a:t>
            </a:r>
          </a:p>
          <a:p>
            <a:pPr lvl="1"/>
            <a:r>
              <a:rPr lang="en-US" dirty="0">
                <a:solidFill>
                  <a:schemeClr val="bg1"/>
                </a:solidFill>
                <a:latin typeface="Baskerville Old Face" pitchFamily="18" charset="0"/>
              </a:rPr>
              <a:t>smoking 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  <a:latin typeface="Baskerville Old Face" pitchFamily="18" charset="0"/>
              </a:rPr>
              <a:t>Asthma and COPD</a:t>
            </a:r>
            <a:endParaRPr lang="en-US" dirty="0">
              <a:solidFill>
                <a:schemeClr val="bg1"/>
              </a:solidFill>
              <a:latin typeface="Baskerville Old Face" pitchFamily="18" charset="0"/>
            </a:endParaRPr>
          </a:p>
          <a:p>
            <a:pPr lvl="1"/>
            <a:r>
              <a:rPr lang="en-US" dirty="0">
                <a:solidFill>
                  <a:schemeClr val="bg1"/>
                </a:solidFill>
                <a:latin typeface="Baskerville Old Face" pitchFamily="18" charset="0"/>
              </a:rPr>
              <a:t>Aspiration</a:t>
            </a:r>
          </a:p>
          <a:p>
            <a:pPr lvl="1"/>
            <a:r>
              <a:rPr lang="en-US" dirty="0">
                <a:solidFill>
                  <a:schemeClr val="bg1"/>
                </a:solidFill>
                <a:latin typeface="Baskerville Old Face" pitchFamily="18" charset="0"/>
              </a:rPr>
              <a:t>Dementia</a:t>
            </a:r>
            <a:endParaRPr lang="en-US" altLang="zh-CN" dirty="0">
              <a:solidFill>
                <a:schemeClr val="bg1"/>
              </a:solidFill>
              <a:latin typeface="Baskerville Old Face" pitchFamily="18" charset="0"/>
            </a:endParaRPr>
          </a:p>
          <a:p>
            <a:pPr lvl="1"/>
            <a:r>
              <a:rPr lang="en-US" dirty="0" smtClean="0">
                <a:solidFill>
                  <a:schemeClr val="bg1"/>
                </a:solidFill>
                <a:latin typeface="Baskerville Old Face" pitchFamily="18" charset="0"/>
              </a:rPr>
              <a:t>prior </a:t>
            </a:r>
            <a:r>
              <a:rPr lang="en-US" dirty="0">
                <a:solidFill>
                  <a:schemeClr val="bg1"/>
                </a:solidFill>
                <a:latin typeface="Baskerville Old Face" pitchFamily="18" charset="0"/>
              </a:rPr>
              <a:t>influenza</a:t>
            </a:r>
          </a:p>
          <a:p>
            <a:pPr lvl="1"/>
            <a:r>
              <a:rPr lang="en-US" dirty="0">
                <a:solidFill>
                  <a:schemeClr val="bg1"/>
                </a:solidFill>
                <a:latin typeface="Baskerville Old Face" pitchFamily="18" charset="0"/>
              </a:rPr>
              <a:t>HIV</a:t>
            </a:r>
          </a:p>
          <a:p>
            <a:pPr lvl="1"/>
            <a:r>
              <a:rPr lang="en-US" dirty="0">
                <a:solidFill>
                  <a:schemeClr val="bg1"/>
                </a:solidFill>
                <a:latin typeface="Baskerville Old Face" pitchFamily="18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Baskerville Old Face" pitchFamily="18" charset="0"/>
              </a:rPr>
              <a:t>Immunosuppression</a:t>
            </a:r>
            <a:endParaRPr lang="en-US" dirty="0">
              <a:solidFill>
                <a:schemeClr val="bg1"/>
              </a:solidFill>
              <a:latin typeface="Baskerville Old Face" pitchFamily="18" charset="0"/>
            </a:endParaRPr>
          </a:p>
          <a:p>
            <a:pPr lvl="1"/>
            <a:r>
              <a:rPr lang="en-US" dirty="0">
                <a:solidFill>
                  <a:schemeClr val="bg1"/>
                </a:solidFill>
                <a:latin typeface="Baskerville Old Face" pitchFamily="18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Baskerville Old Face" pitchFamily="18" charset="0"/>
              </a:rPr>
              <a:t>Institutionalization</a:t>
            </a:r>
            <a:endParaRPr lang="en-US" dirty="0">
              <a:solidFill>
                <a:schemeClr val="bg1"/>
              </a:solidFill>
              <a:latin typeface="Baskerville Old Face" pitchFamily="18" charset="0"/>
            </a:endParaRPr>
          </a:p>
          <a:p>
            <a:pPr lvl="1"/>
            <a:r>
              <a:rPr lang="en-US" dirty="0">
                <a:solidFill>
                  <a:schemeClr val="bg1"/>
                </a:solidFill>
                <a:latin typeface="Baskerville Old Face" pitchFamily="18" charset="0"/>
              </a:rPr>
              <a:t> Recent hotel : </a:t>
            </a:r>
            <a:r>
              <a:rPr lang="en-US" i="1" dirty="0">
                <a:solidFill>
                  <a:schemeClr val="bg1"/>
                </a:solidFill>
                <a:latin typeface="Baskerville Old Face" pitchFamily="18" charset="0"/>
              </a:rPr>
              <a:t>Legionella</a:t>
            </a:r>
          </a:p>
          <a:p>
            <a:pPr lvl="1"/>
            <a:r>
              <a:rPr lang="en-US" dirty="0">
                <a:solidFill>
                  <a:schemeClr val="bg1"/>
                </a:solidFill>
                <a:latin typeface="Book Antiqua" pitchFamily="18" charset="0"/>
                <a:cs typeface="Times New Roman" charset="0"/>
              </a:rPr>
              <a:t>Travel, pets, occupational exposures-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>
                <a:solidFill>
                  <a:schemeClr val="bg1"/>
                </a:solidFill>
                <a:latin typeface="Baskerville Old Face" pitchFamily="18" charset="0"/>
              </a:rPr>
              <a:t>birds</a:t>
            </a:r>
            <a:r>
              <a:rPr lang="en-US" dirty="0">
                <a:solidFill>
                  <a:schemeClr val="bg1"/>
                </a:solidFill>
              </a:rPr>
              <a:t>(C-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Baskerville Old Face" pitchFamily="18" charset="0"/>
              </a:rPr>
              <a:t>psittaci</a:t>
            </a:r>
            <a:r>
              <a:rPr lang="en-US" dirty="0">
                <a:solidFill>
                  <a:schemeClr val="bg1"/>
                </a:solidFill>
              </a:rPr>
              <a:t> )</a:t>
            </a:r>
            <a:endParaRPr lang="en-US" i="1" dirty="0">
              <a:solidFill>
                <a:schemeClr val="bg1"/>
              </a:solidFill>
              <a:latin typeface="Baskerville Old Face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395536" y="836712"/>
            <a:ext cx="1584176" cy="639762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>
                <a:latin typeface="Baskerville Old Face" pitchFamily="18" charset="0"/>
              </a:rPr>
              <a:t>Symptoms </a:t>
            </a:r>
            <a:endParaRPr lang="en-US" dirty="0">
              <a:latin typeface="Baskerville Old Fac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323528" y="1700808"/>
            <a:ext cx="4040188" cy="4320480"/>
          </a:xfrm>
          <a:solidFill>
            <a:srgbClr val="0066FF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 fontScale="55000" lnSpcReduction="20000"/>
          </a:bodyPr>
          <a:lstStyle/>
          <a:p>
            <a:r>
              <a:rPr lang="en-US" sz="3800" dirty="0" smtClean="0">
                <a:latin typeface="Baskerville Old Face" pitchFamily="18" charset="0"/>
              </a:rPr>
              <a:t>Insidious onset</a:t>
            </a:r>
            <a:br>
              <a:rPr lang="en-US" sz="3800" dirty="0" smtClean="0">
                <a:latin typeface="Baskerville Old Face" pitchFamily="18" charset="0"/>
              </a:rPr>
            </a:br>
            <a:endParaRPr lang="en-US" sz="3800" dirty="0" smtClean="0">
              <a:latin typeface="Baskerville Old Face" pitchFamily="18" charset="0"/>
            </a:endParaRPr>
          </a:p>
          <a:p>
            <a:r>
              <a:rPr lang="en-US" sz="3800" dirty="0" smtClean="0">
                <a:latin typeface="Baskerville Old Face" pitchFamily="18" charset="0"/>
              </a:rPr>
              <a:t>Mild URTI to severe pneumonia</a:t>
            </a:r>
            <a:br>
              <a:rPr lang="en-US" sz="3800" dirty="0" smtClean="0">
                <a:latin typeface="Baskerville Old Face" pitchFamily="18" charset="0"/>
              </a:rPr>
            </a:br>
            <a:endParaRPr lang="en-US" sz="3800" dirty="0" smtClean="0">
              <a:latin typeface="Baskerville Old Face" pitchFamily="18" charset="0"/>
            </a:endParaRPr>
          </a:p>
          <a:p>
            <a:r>
              <a:rPr lang="en-US" sz="3800" dirty="0" smtClean="0">
                <a:latin typeface="Baskerville Old Face" pitchFamily="18" charset="0"/>
              </a:rPr>
              <a:t>Headache</a:t>
            </a:r>
            <a:br>
              <a:rPr lang="en-US" sz="3800" dirty="0" smtClean="0">
                <a:latin typeface="Baskerville Old Face" pitchFamily="18" charset="0"/>
              </a:rPr>
            </a:br>
            <a:endParaRPr lang="en-US" sz="3800" dirty="0" smtClean="0">
              <a:latin typeface="Baskerville Old Face" pitchFamily="18" charset="0"/>
            </a:endParaRPr>
          </a:p>
          <a:p>
            <a:r>
              <a:rPr lang="en-US" sz="3800" dirty="0" smtClean="0">
                <a:latin typeface="Baskerville Old Face" pitchFamily="18" charset="0"/>
              </a:rPr>
              <a:t>Malaise</a:t>
            </a:r>
            <a:br>
              <a:rPr lang="en-US" sz="3800" dirty="0" smtClean="0">
                <a:latin typeface="Baskerville Old Face" pitchFamily="18" charset="0"/>
              </a:rPr>
            </a:br>
            <a:endParaRPr lang="en-US" sz="3800" dirty="0" smtClean="0">
              <a:latin typeface="Baskerville Old Face" pitchFamily="18" charset="0"/>
            </a:endParaRPr>
          </a:p>
          <a:p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Fever</a:t>
            </a:r>
            <a:r>
              <a:rPr lang="en-US" sz="3800" dirty="0" smtClean="0">
                <a:latin typeface="Baskerville Old Face" pitchFamily="18" charset="0"/>
              </a:rPr>
              <a:t/>
            </a:r>
            <a:br>
              <a:rPr lang="en-US" sz="3800" dirty="0" smtClean="0">
                <a:latin typeface="Baskerville Old Face" pitchFamily="18" charset="0"/>
              </a:rPr>
            </a:br>
            <a:endParaRPr lang="en-US" sz="3800" dirty="0" smtClean="0">
              <a:latin typeface="Baskerville Old Face" pitchFamily="18" charset="0"/>
            </a:endParaRPr>
          </a:p>
          <a:p>
            <a:r>
              <a:rPr lang="en-US" sz="3800" dirty="0" smtClean="0">
                <a:latin typeface="Baskerville Old Face" pitchFamily="18" charset="0"/>
              </a:rPr>
              <a:t>Dry </a:t>
            </a:r>
            <a:r>
              <a:rPr lang="en-US" sz="3800" dirty="0" smtClean="0">
                <a:latin typeface="Baskerville Old Face" pitchFamily="18" charset="0"/>
              </a:rPr>
              <a:t>cough</a:t>
            </a:r>
            <a:br>
              <a:rPr lang="en-US" sz="3800" dirty="0" smtClean="0">
                <a:latin typeface="Baskerville Old Face" pitchFamily="18" charset="0"/>
              </a:rPr>
            </a:br>
            <a:endParaRPr lang="en-US" sz="3800" dirty="0" smtClean="0">
              <a:latin typeface="Baskerville Old Face" pitchFamily="18" charset="0"/>
            </a:endParaRPr>
          </a:p>
          <a:p>
            <a:r>
              <a:rPr lang="en-US" sz="3800" dirty="0" err="1" smtClean="0">
                <a:latin typeface="Baskerville Old Face" pitchFamily="18" charset="0"/>
              </a:rPr>
              <a:t>Arthralgia</a:t>
            </a:r>
            <a:r>
              <a:rPr lang="en-US" sz="3800" dirty="0" smtClean="0">
                <a:latin typeface="Baskerville Old Face" pitchFamily="18" charset="0"/>
              </a:rPr>
              <a:t> / </a:t>
            </a:r>
            <a:r>
              <a:rPr lang="en-US" sz="3800" dirty="0" err="1" smtClean="0">
                <a:latin typeface="Baskerville Old Face" pitchFamily="18" charset="0"/>
              </a:rPr>
              <a:t>myalgia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16016" y="908720"/>
            <a:ext cx="1008112" cy="639762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>
                <a:latin typeface="Baskerville Old Face" pitchFamily="18" charset="0"/>
              </a:rPr>
              <a:t>Signs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4008" y="1700808"/>
            <a:ext cx="4041775" cy="4278461"/>
          </a:xfrm>
          <a:solidFill>
            <a:srgbClr val="0066FF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>
                <a:latin typeface="Baskerville Old Face" pitchFamily="18" charset="0"/>
              </a:rPr>
              <a:t>Minimal</a:t>
            </a:r>
            <a:br>
              <a:rPr lang="en-US" dirty="0" smtClean="0">
                <a:latin typeface="Baskerville Old Face" pitchFamily="18" charset="0"/>
              </a:rPr>
            </a:br>
            <a:endParaRPr lang="en-US" dirty="0" smtClean="0">
              <a:latin typeface="Baskerville Old Face" pitchFamily="18" charset="0"/>
            </a:endParaRPr>
          </a:p>
          <a:p>
            <a:r>
              <a:rPr lang="en-US" dirty="0" smtClean="0">
                <a:latin typeface="Baskerville Old Face" pitchFamily="18" charset="0"/>
              </a:rPr>
              <a:t>Few crackles</a:t>
            </a:r>
            <a:br>
              <a:rPr lang="en-US" dirty="0" smtClean="0">
                <a:latin typeface="Baskerville Old Face" pitchFamily="18" charset="0"/>
              </a:rPr>
            </a:br>
            <a:endParaRPr lang="en-US" dirty="0" smtClean="0">
              <a:latin typeface="Baskerville Old Face" pitchFamily="18" charset="0"/>
            </a:endParaRPr>
          </a:p>
          <a:p>
            <a:r>
              <a:rPr lang="en-US" dirty="0" err="1" smtClean="0">
                <a:latin typeface="Baskerville Old Face" pitchFamily="18" charset="0"/>
              </a:rPr>
              <a:t>Rhonchi</a:t>
            </a:r>
            <a:r>
              <a:rPr lang="en-US" dirty="0" smtClean="0">
                <a:latin typeface="Baskerville Old Face" pitchFamily="18" charset="0"/>
              </a:rPr>
              <a:t/>
            </a:r>
            <a:br>
              <a:rPr lang="en-US" dirty="0" smtClean="0">
                <a:latin typeface="Baskerville Old Face" pitchFamily="18" charset="0"/>
              </a:rPr>
            </a:br>
            <a:endParaRPr lang="en-US" dirty="0" smtClean="0">
              <a:latin typeface="Baskerville Old Face" pitchFamily="18" charset="0"/>
            </a:endParaRPr>
          </a:p>
          <a:p>
            <a:r>
              <a:rPr lang="en-US" dirty="0" smtClean="0">
                <a:latin typeface="Baskerville Old Face" pitchFamily="18" charset="0"/>
              </a:rPr>
              <a:t>Low grade fever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188640"/>
            <a:ext cx="7920880" cy="76572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>
                <a:latin typeface="Baskerville Old Face" pitchFamily="18" charset="0"/>
              </a:rPr>
              <a:t>Diagnosis &amp; Treatment 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052736"/>
            <a:ext cx="4320480" cy="5616624"/>
          </a:xfrm>
          <a:solidFill>
            <a:srgbClr val="0066FF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 fontScale="40000" lnSpcReduction="20000"/>
          </a:bodyPr>
          <a:lstStyle/>
          <a:p>
            <a:r>
              <a:rPr lang="en-US" sz="4500" dirty="0" smtClean="0">
                <a:latin typeface="Baskerville Old Face" pitchFamily="18" charset="0"/>
              </a:rPr>
              <a:t>CBC</a:t>
            </a:r>
            <a:br>
              <a:rPr lang="en-US" sz="4500" dirty="0" smtClean="0">
                <a:latin typeface="Baskerville Old Face" pitchFamily="18" charset="0"/>
              </a:rPr>
            </a:br>
            <a:endParaRPr lang="en-US" sz="4500" dirty="0" smtClean="0">
              <a:latin typeface="Baskerville Old Face" pitchFamily="18" charset="0"/>
            </a:endParaRPr>
          </a:p>
          <a:p>
            <a:r>
              <a:rPr lang="en-US" sz="4500" dirty="0" smtClean="0">
                <a:latin typeface="Baskerville Old Face" pitchFamily="18" charset="0"/>
              </a:rPr>
              <a:t>Mild elevation WBC</a:t>
            </a:r>
            <a:br>
              <a:rPr lang="en-US" sz="4500" dirty="0" smtClean="0">
                <a:latin typeface="Baskerville Old Face" pitchFamily="18" charset="0"/>
              </a:rPr>
            </a:br>
            <a:endParaRPr lang="en-US" sz="4500" dirty="0" smtClean="0">
              <a:latin typeface="Baskerville Old Face" pitchFamily="18" charset="0"/>
            </a:endParaRPr>
          </a:p>
          <a:p>
            <a:r>
              <a:rPr lang="en-US" sz="4500" dirty="0" smtClean="0">
                <a:latin typeface="Baskerville Old Face" pitchFamily="18" charset="0"/>
              </a:rPr>
              <a:t>U&amp;Es</a:t>
            </a:r>
            <a:br>
              <a:rPr lang="en-US" sz="4500" dirty="0" smtClean="0">
                <a:latin typeface="Baskerville Old Face" pitchFamily="18" charset="0"/>
              </a:rPr>
            </a:br>
            <a:endParaRPr lang="en-US" sz="4500" dirty="0" smtClean="0">
              <a:latin typeface="Baskerville Old Face" pitchFamily="18" charset="0"/>
            </a:endParaRPr>
          </a:p>
          <a:p>
            <a:r>
              <a:rPr lang="en-US" sz="4500" u="sng" dirty="0" smtClean="0">
                <a:latin typeface="Baskerville Old Face" pitchFamily="18" charset="0"/>
              </a:rPr>
              <a:t>Low  serum Na (</a:t>
            </a:r>
            <a:r>
              <a:rPr lang="en-US" sz="4500" u="sng" dirty="0" err="1" smtClean="0">
                <a:latin typeface="Baskerville Old Face" pitchFamily="18" charset="0"/>
              </a:rPr>
              <a:t>Legionalla</a:t>
            </a:r>
            <a:r>
              <a:rPr lang="en-US" sz="4500" u="sng" dirty="0" smtClean="0">
                <a:latin typeface="Baskerville Old Face" pitchFamily="18" charset="0"/>
              </a:rPr>
              <a:t>)</a:t>
            </a:r>
            <a:r>
              <a:rPr lang="en-US" sz="4500" dirty="0" smtClean="0">
                <a:latin typeface="Baskerville Old Face" pitchFamily="18" charset="0"/>
              </a:rPr>
              <a:t/>
            </a:r>
            <a:br>
              <a:rPr lang="en-US" sz="4500" dirty="0" smtClean="0">
                <a:latin typeface="Baskerville Old Face" pitchFamily="18" charset="0"/>
              </a:rPr>
            </a:br>
            <a:endParaRPr lang="en-US" sz="4500" dirty="0" smtClean="0">
              <a:latin typeface="Baskerville Old Face" pitchFamily="18" charset="0"/>
            </a:endParaRPr>
          </a:p>
          <a:p>
            <a:r>
              <a:rPr lang="en-US" sz="4500" dirty="0" smtClean="0">
                <a:latin typeface="Baskerville Old Face" pitchFamily="18" charset="0"/>
              </a:rPr>
              <a:t>Deranged LFTS</a:t>
            </a:r>
            <a:br>
              <a:rPr lang="en-US" sz="4500" dirty="0" smtClean="0">
                <a:latin typeface="Baskerville Old Face" pitchFamily="18" charset="0"/>
              </a:rPr>
            </a:br>
            <a:endParaRPr lang="en-US" sz="4500" dirty="0" smtClean="0">
              <a:latin typeface="Baskerville Old Face" pitchFamily="18" charset="0"/>
            </a:endParaRPr>
          </a:p>
          <a:p>
            <a:r>
              <a:rPr lang="en-US" sz="4500" dirty="0">
                <a:latin typeface="Baskerville Old Face" pitchFamily="18" charset="0"/>
              </a:rPr>
              <a:t>↑ </a:t>
            </a:r>
            <a:r>
              <a:rPr lang="en-US" sz="4500" dirty="0" smtClean="0">
                <a:latin typeface="Baskerville Old Face" pitchFamily="18" charset="0"/>
              </a:rPr>
              <a:t>ALT</a:t>
            </a:r>
            <a:br>
              <a:rPr lang="en-US" sz="4500" dirty="0" smtClean="0">
                <a:latin typeface="Baskerville Old Face" pitchFamily="18" charset="0"/>
              </a:rPr>
            </a:br>
            <a:endParaRPr lang="en-US" sz="4500" dirty="0" smtClean="0">
              <a:latin typeface="Baskerville Old Face" pitchFamily="18" charset="0"/>
            </a:endParaRPr>
          </a:p>
          <a:p>
            <a:r>
              <a:rPr lang="en-US" sz="4500" dirty="0">
                <a:latin typeface="Baskerville Old Face" pitchFamily="18" charset="0"/>
              </a:rPr>
              <a:t>↑</a:t>
            </a:r>
            <a:r>
              <a:rPr lang="en-US" sz="4500" dirty="0" smtClean="0">
                <a:latin typeface="Baskerville Old Face" pitchFamily="18" charset="0"/>
              </a:rPr>
              <a:t> </a:t>
            </a:r>
            <a:r>
              <a:rPr lang="en-US" sz="4500" dirty="0" err="1" smtClean="0">
                <a:latin typeface="Baskerville Old Face" pitchFamily="18" charset="0"/>
              </a:rPr>
              <a:t>Alk</a:t>
            </a:r>
            <a:r>
              <a:rPr lang="en-US" sz="4500" dirty="0" smtClean="0">
                <a:latin typeface="Baskerville Old Face" pitchFamily="18" charset="0"/>
              </a:rPr>
              <a:t> </a:t>
            </a:r>
            <a:r>
              <a:rPr lang="en-US" sz="4500" dirty="0" err="1" smtClean="0">
                <a:latin typeface="Baskerville Old Face" pitchFamily="18" charset="0"/>
              </a:rPr>
              <a:t>Phos</a:t>
            </a:r>
            <a:endParaRPr lang="en-US" sz="4500" dirty="0" smtClean="0">
              <a:latin typeface="Baskerville Old Face" pitchFamily="18" charset="0"/>
            </a:endParaRPr>
          </a:p>
          <a:p>
            <a:r>
              <a:rPr lang="en-US" sz="4500" dirty="0" smtClean="0">
                <a:latin typeface="Baskerville Old Face" pitchFamily="18" charset="0"/>
              </a:rPr>
              <a:t>Culture on special media BCYE </a:t>
            </a:r>
            <a:br>
              <a:rPr lang="en-US" sz="4500" dirty="0" smtClean="0">
                <a:latin typeface="Baskerville Old Face" pitchFamily="18" charset="0"/>
              </a:rPr>
            </a:br>
            <a:endParaRPr lang="en-US" sz="4500" dirty="0" smtClean="0">
              <a:latin typeface="Baskerville Old Face" pitchFamily="18" charset="0"/>
            </a:endParaRPr>
          </a:p>
          <a:p>
            <a:r>
              <a:rPr lang="en-US" sz="4500" dirty="0" smtClean="0">
                <a:solidFill>
                  <a:srgbClr val="FFFF00"/>
                </a:solidFill>
                <a:latin typeface="Baskerville Old Face" pitchFamily="18" charset="0"/>
              </a:rPr>
              <a:t>Cold agglutinins (</a:t>
            </a:r>
            <a:r>
              <a:rPr lang="en-US" sz="4500" i="1" dirty="0" err="1" smtClean="0">
                <a:solidFill>
                  <a:srgbClr val="FFFF00"/>
                </a:solidFill>
                <a:latin typeface="Baskerville Old Face" pitchFamily="18" charset="0"/>
              </a:rPr>
              <a:t>Mycoplasma</a:t>
            </a:r>
            <a:r>
              <a:rPr lang="en-US" sz="4500" dirty="0" smtClean="0">
                <a:solidFill>
                  <a:srgbClr val="FFFF00"/>
                </a:solidFill>
                <a:latin typeface="Baskerville Old Face" pitchFamily="18" charset="0"/>
              </a:rPr>
              <a:t>)</a:t>
            </a:r>
            <a:br>
              <a:rPr lang="en-US" sz="4500" dirty="0" smtClean="0">
                <a:solidFill>
                  <a:srgbClr val="FFFF00"/>
                </a:solidFill>
                <a:latin typeface="Baskerville Old Face" pitchFamily="18" charset="0"/>
              </a:rPr>
            </a:br>
            <a:endParaRPr lang="en-US" sz="4500" dirty="0" smtClean="0">
              <a:solidFill>
                <a:srgbClr val="FFFF00"/>
              </a:solidFill>
              <a:latin typeface="Baskerville Old Face" pitchFamily="18" charset="0"/>
            </a:endParaRPr>
          </a:p>
          <a:p>
            <a:r>
              <a:rPr lang="en-US" sz="4500" dirty="0" smtClean="0">
                <a:solidFill>
                  <a:srgbClr val="FFFF00"/>
                </a:solidFill>
                <a:latin typeface="Baskerville Old Face" pitchFamily="18" charset="0"/>
              </a:rPr>
              <a:t>Serology</a:t>
            </a:r>
            <a:endParaRPr lang="en-US" sz="3800" dirty="0" smtClean="0">
              <a:latin typeface="Baskerville Old Face" pitchFamily="18" charset="0"/>
            </a:endParaRPr>
          </a:p>
          <a:p>
            <a:r>
              <a:rPr lang="en-US" sz="3800" dirty="0" smtClean="0">
                <a:latin typeface="Baskerville Old Face" pitchFamily="18" charset="0"/>
              </a:rPr>
              <a:t>DNA detection</a:t>
            </a:r>
            <a:r>
              <a:rPr lang="en-US" sz="7600" dirty="0" smtClean="0">
                <a:latin typeface="Baskerville Old Face" pitchFamily="18" charset="0"/>
              </a:rPr>
              <a:t> </a:t>
            </a:r>
            <a:endParaRPr lang="en-US" sz="8400" dirty="0" smtClean="0">
              <a:latin typeface="Baskerville Old Face" pitchFamily="18" charset="0"/>
            </a:endParaRPr>
          </a:p>
          <a:p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076056" y="1052736"/>
            <a:ext cx="3610744" cy="4525963"/>
          </a:xfrm>
          <a:prstGeom prst="rect">
            <a:avLst/>
          </a:prstGeom>
          <a:solidFill>
            <a:srgbClr val="0066FF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fontScale="850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Baskerville Old Face" pitchFamily="18" charset="0"/>
                <a:ea typeface="+mn-ea"/>
                <a:cs typeface="+mn-cs"/>
              </a:rPr>
              <a:t>Macrolide</a:t>
            </a:r>
            <a:b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Baskerville Old Face" pitchFamily="18" charset="0"/>
                <a:ea typeface="+mn-ea"/>
                <a:cs typeface="+mn-cs"/>
              </a:rPr>
            </a:br>
            <a:endParaRPr kumimoji="0" lang="en-US" sz="3200" b="0" i="0" u="none" strike="noStrike" kern="1200" cap="none" spc="0" normalizeH="0" baseline="0" noProof="0" smtClean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Baskerville Old Face" pitchFamily="18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Baskerville Old Face" pitchFamily="18" charset="0"/>
                <a:ea typeface="+mn-ea"/>
                <a:cs typeface="+mn-cs"/>
              </a:rPr>
              <a:t>Rifampicicn</a:t>
            </a:r>
            <a:b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Baskerville Old Face" pitchFamily="18" charset="0"/>
                <a:ea typeface="+mn-ea"/>
                <a:cs typeface="+mn-cs"/>
              </a:rPr>
            </a:br>
            <a:endParaRPr kumimoji="0" lang="en-US" sz="3200" b="0" i="0" u="none" strike="noStrike" kern="1200" cap="none" spc="0" normalizeH="0" baseline="0" noProof="0" smtClean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Baskerville Old Face" pitchFamily="18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Baskerville Old Face" pitchFamily="18" charset="0"/>
                <a:ea typeface="+mn-ea"/>
                <a:cs typeface="+mn-cs"/>
              </a:rPr>
              <a:t>Quinolones</a:t>
            </a:r>
            <a:b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Baskerville Old Face" pitchFamily="18" charset="0"/>
                <a:ea typeface="+mn-ea"/>
                <a:cs typeface="+mn-cs"/>
              </a:rPr>
            </a:br>
            <a:endParaRPr kumimoji="0" lang="en-US" sz="3200" b="0" i="0" u="none" strike="noStrike" kern="1200" cap="none" spc="0" normalizeH="0" baseline="0" noProof="0" smtClean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Baskerville Old Face" pitchFamily="18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Baskerville Old Face" pitchFamily="18" charset="0"/>
                <a:ea typeface="+mn-ea"/>
                <a:cs typeface="+mn-cs"/>
              </a:rPr>
              <a:t>Tetracycline</a:t>
            </a:r>
            <a:b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Baskerville Old Face" pitchFamily="18" charset="0"/>
                <a:ea typeface="+mn-ea"/>
                <a:cs typeface="+mn-cs"/>
              </a:rPr>
            </a:br>
            <a:endParaRPr kumimoji="0" lang="en-US" sz="3200" b="0" i="0" u="none" strike="noStrike" kern="1200" cap="none" spc="0" normalizeH="0" baseline="0" noProof="0" smtClean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Baskerville Old Face" pitchFamily="18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Baskerville Old Face" pitchFamily="18" charset="0"/>
                <a:ea typeface="+mn-ea"/>
                <a:cs typeface="+mn-cs"/>
              </a:rPr>
              <a:t>Treat for 10-14 days </a:t>
            </a:r>
            <a:b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Baskerville Old Face" pitchFamily="18" charset="0"/>
                <a:ea typeface="+mn-ea"/>
                <a:cs typeface="+mn-cs"/>
              </a:rPr>
            </a:br>
            <a:endParaRPr kumimoji="0" lang="en-US" sz="3200" b="0" i="0" u="none" strike="noStrike" kern="1200" cap="none" spc="0" normalizeH="0" baseline="0" noProof="0" smtClean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Baskerville Old Face" pitchFamily="18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Baskerville Old Face" pitchFamily="18" charset="0"/>
                <a:ea typeface="+mn-ea"/>
                <a:cs typeface="+mn-cs"/>
              </a:rPr>
              <a:t>(21 in immunosupressed)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51720" y="1196752"/>
            <a:ext cx="4968552" cy="3970318"/>
          </a:xfrm>
          <a:prstGeom prst="rect">
            <a:avLst/>
          </a:prstGeom>
          <a:solidFill>
            <a:srgbClr val="0066FF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altLang="zh-CN" sz="3600" dirty="0" smtClean="0">
                <a:solidFill>
                  <a:schemeClr val="tx2"/>
                </a:solidFill>
                <a:latin typeface="Baskerville Old Face" pitchFamily="18" charset="0"/>
              </a:rPr>
              <a:t>Differential diagnosis </a:t>
            </a:r>
          </a:p>
          <a:p>
            <a:pPr>
              <a:buFont typeface="Arial" pitchFamily="34" charset="0"/>
              <a:buChar char="•"/>
            </a:pPr>
            <a:r>
              <a:rPr lang="en-US" altLang="zh-CN" sz="3600" dirty="0" smtClean="0">
                <a:latin typeface="Baskerville Old Face" pitchFamily="18" charset="0"/>
              </a:rPr>
              <a:t>Pulmonary tuberculosis</a:t>
            </a:r>
          </a:p>
          <a:p>
            <a:pPr>
              <a:buFont typeface="Arial" pitchFamily="34" charset="0"/>
              <a:buChar char="•"/>
            </a:pPr>
            <a:r>
              <a:rPr lang="en-US" altLang="zh-CN" sz="3600" dirty="0" smtClean="0">
                <a:latin typeface="Baskerville Old Face" pitchFamily="18" charset="0"/>
              </a:rPr>
              <a:t>Lung cancer</a:t>
            </a:r>
          </a:p>
          <a:p>
            <a:pPr>
              <a:buFont typeface="Arial" pitchFamily="34" charset="0"/>
              <a:buChar char="•"/>
            </a:pPr>
            <a:r>
              <a:rPr lang="en-US" altLang="zh-CN" sz="3600" dirty="0" smtClean="0">
                <a:latin typeface="Baskerville Old Face" pitchFamily="18" charset="0"/>
              </a:rPr>
              <a:t>Acute lung </a:t>
            </a:r>
            <a:r>
              <a:rPr lang="en-US" altLang="zh-CN" sz="3600" dirty="0" err="1" smtClean="0">
                <a:latin typeface="Baskerville Old Face" pitchFamily="18" charset="0"/>
              </a:rPr>
              <a:t>abecess</a:t>
            </a:r>
            <a:endParaRPr lang="en-US" altLang="zh-CN" sz="3600" dirty="0" smtClean="0">
              <a:latin typeface="Baskerville Old Face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US" altLang="zh-CN" sz="3600" dirty="0" smtClean="0">
                <a:latin typeface="Baskerville Old Face" pitchFamily="18" charset="0"/>
              </a:rPr>
              <a:t>Pulmonary embolism</a:t>
            </a:r>
          </a:p>
          <a:p>
            <a:pPr>
              <a:buFont typeface="Arial" pitchFamily="34" charset="0"/>
              <a:buChar char="•"/>
            </a:pPr>
            <a:r>
              <a:rPr lang="en-US" altLang="zh-CN" sz="3600" dirty="0" smtClean="0">
                <a:latin typeface="Baskerville Old Face" pitchFamily="18" charset="0"/>
              </a:rPr>
              <a:t>Noninfectious       pulmonary infiltration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620688"/>
            <a:ext cx="7704856" cy="1354162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altLang="zh-CN" dirty="0">
                <a:latin typeface="Baskerville Old Face" pitchFamily="18" charset="0"/>
              </a:rPr>
              <a:t>E</a:t>
            </a:r>
            <a:r>
              <a:rPr lang="en-US" altLang="zh-CN" dirty="0" smtClean="0">
                <a:latin typeface="Baskerville Old Face" pitchFamily="18" charset="0"/>
              </a:rPr>
              <a:t>valuate the severity &amp; degree of pneumonia</a:t>
            </a:r>
            <a:endParaRPr lang="en-US" dirty="0">
              <a:latin typeface="Baskerville Old Fac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988840"/>
            <a:ext cx="7715200" cy="3629000"/>
          </a:xfrm>
          <a:solidFill>
            <a:srgbClr val="0066FF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>
              <a:buNone/>
            </a:pPr>
            <a:r>
              <a:rPr lang="en-US" altLang="zh-CN" dirty="0">
                <a:solidFill>
                  <a:srgbClr val="92D050"/>
                </a:solidFill>
                <a:latin typeface="Baskerville Old Face" pitchFamily="18" charset="0"/>
              </a:rPr>
              <a:t>I</a:t>
            </a:r>
            <a:r>
              <a:rPr lang="en-US" altLang="zh-CN" dirty="0" smtClean="0">
                <a:solidFill>
                  <a:srgbClr val="92D050"/>
                </a:solidFill>
                <a:latin typeface="Baskerville Old Face" pitchFamily="18" charset="0"/>
              </a:rPr>
              <a:t>s the patient will require hospital admission? </a:t>
            </a:r>
          </a:p>
          <a:p>
            <a:pPr lvl="1"/>
            <a:r>
              <a:rPr lang="en-US" altLang="zh-CN" dirty="0" smtClean="0">
                <a:latin typeface="Baskerville Old Face" pitchFamily="18" charset="0"/>
              </a:rPr>
              <a:t>Patient characteristics</a:t>
            </a:r>
          </a:p>
          <a:p>
            <a:pPr lvl="1"/>
            <a:r>
              <a:rPr lang="en-US" altLang="zh-CN" dirty="0" smtClean="0">
                <a:latin typeface="Baskerville Old Face" pitchFamily="18" charset="0"/>
              </a:rPr>
              <a:t>Co-morbid illness</a:t>
            </a:r>
          </a:p>
          <a:p>
            <a:pPr lvl="1"/>
            <a:r>
              <a:rPr lang="en-US" altLang="zh-CN" dirty="0" smtClean="0">
                <a:latin typeface="Baskerville Old Face" pitchFamily="18" charset="0"/>
              </a:rPr>
              <a:t> Physical examinations</a:t>
            </a:r>
          </a:p>
          <a:p>
            <a:pPr lvl="1"/>
            <a:r>
              <a:rPr lang="en-US" altLang="zh-CN" dirty="0" smtClean="0">
                <a:latin typeface="Baskerville Old Face" pitchFamily="18" charset="0"/>
              </a:rPr>
              <a:t>Basic laboratory findings</a:t>
            </a:r>
            <a:endParaRPr lang="en-US" dirty="0">
              <a:latin typeface="Baskerville Old Fac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08912" cy="1296144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altLang="zh-CN" dirty="0" smtClean="0">
                <a:latin typeface="Baskerville Old Face" pitchFamily="18" charset="0"/>
              </a:rPr>
              <a:t>The diagnostic standard of sever </a:t>
            </a:r>
            <a:r>
              <a:rPr lang="en-US" altLang="zh-CN" dirty="0" smtClean="0">
                <a:latin typeface="Baskerville Old Face" pitchFamily="18" charset="0"/>
              </a:rPr>
              <a:t>pneumonia (Do not memorize)</a:t>
            </a:r>
            <a:endParaRPr lang="en-US" dirty="0">
              <a:latin typeface="Baskerville Old Fac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0066FF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>
              <a:lnSpc>
                <a:spcPct val="90000"/>
              </a:lnSpc>
            </a:pPr>
            <a:r>
              <a:rPr lang="en-US" altLang="zh-CN" dirty="0" smtClean="0">
                <a:latin typeface="Baskerville Old Face" pitchFamily="18" charset="0"/>
              </a:rPr>
              <a:t>Altered mental status</a:t>
            </a:r>
          </a:p>
          <a:p>
            <a:pPr>
              <a:lnSpc>
                <a:spcPct val="90000"/>
              </a:lnSpc>
            </a:pPr>
            <a:r>
              <a:rPr lang="en-US" altLang="zh-CN" dirty="0" smtClean="0">
                <a:latin typeface="Baskerville Old Face" pitchFamily="18" charset="0"/>
              </a:rPr>
              <a:t>Pa02&lt;60mmHg. PaO2/FiO2&lt;300, needing MV</a:t>
            </a:r>
          </a:p>
          <a:p>
            <a:pPr>
              <a:lnSpc>
                <a:spcPct val="90000"/>
              </a:lnSpc>
            </a:pPr>
            <a:r>
              <a:rPr lang="en-US" altLang="zh-CN" dirty="0" smtClean="0">
                <a:latin typeface="Baskerville Old Face" pitchFamily="18" charset="0"/>
              </a:rPr>
              <a:t>Respiratory rate&gt;30/min</a:t>
            </a:r>
          </a:p>
          <a:p>
            <a:pPr>
              <a:lnSpc>
                <a:spcPct val="90000"/>
              </a:lnSpc>
            </a:pPr>
            <a:r>
              <a:rPr lang="en-US" altLang="zh-CN" dirty="0" smtClean="0">
                <a:latin typeface="Baskerville Old Face" pitchFamily="18" charset="0"/>
              </a:rPr>
              <a:t> Blood pressure&lt;90/60mmHg</a:t>
            </a:r>
          </a:p>
          <a:p>
            <a:pPr>
              <a:lnSpc>
                <a:spcPct val="90000"/>
              </a:lnSpc>
            </a:pPr>
            <a:r>
              <a:rPr lang="en-US" altLang="zh-CN" dirty="0" smtClean="0">
                <a:latin typeface="Baskerville Old Face" pitchFamily="18" charset="0"/>
              </a:rPr>
              <a:t>Chest X-ray shows that bilateral infiltration, </a:t>
            </a:r>
            <a:r>
              <a:rPr lang="en-US" altLang="zh-CN" dirty="0" err="1" smtClean="0">
                <a:latin typeface="Baskerville Old Face" pitchFamily="18" charset="0"/>
              </a:rPr>
              <a:t>multilobar</a:t>
            </a:r>
            <a:r>
              <a:rPr lang="en-US" altLang="zh-CN" dirty="0" smtClean="0">
                <a:latin typeface="Baskerville Old Face" pitchFamily="18" charset="0"/>
              </a:rPr>
              <a:t> infiltration and  the infiltrations enlarge more than 50% within 48h.</a:t>
            </a:r>
          </a:p>
          <a:p>
            <a:pPr>
              <a:lnSpc>
                <a:spcPct val="90000"/>
              </a:lnSpc>
            </a:pPr>
            <a:r>
              <a:rPr lang="en-US" altLang="zh-CN" dirty="0" smtClean="0">
                <a:latin typeface="Baskerville Old Face" pitchFamily="18" charset="0"/>
              </a:rPr>
              <a:t>Renal function: U&lt;20ml/h, and &lt;80ml/4h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0066FF"/>
          </a:solidFill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Outpatient, healthy patient  with no exposure to antibiotics in the last 3 months </a:t>
            </a:r>
          </a:p>
          <a:p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Outpatient, patient  with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comorbidity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or  exposure to antibiotics in the last 3 months </a:t>
            </a:r>
          </a:p>
          <a:p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Inpatient : Not ICU</a:t>
            </a:r>
          </a:p>
          <a:p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Inpatient : ICU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67544" y="260648"/>
            <a:ext cx="8208912" cy="129614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7500"/>
          </a:bodyPr>
          <a:lstStyle/>
          <a:p>
            <a:pPr lvl="0" algn="ctr">
              <a:spcBef>
                <a:spcPct val="0"/>
              </a:spcBef>
            </a:pP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Patient Management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Baskerville Old Face" pitchFamily="18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0066FF"/>
          </a:solidFill>
        </p:spPr>
        <p:txBody>
          <a:bodyPr>
            <a:normAutofit/>
          </a:bodyPr>
          <a:lstStyle/>
          <a:p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Macrolide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u="sng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Azithromycin</a:t>
            </a:r>
            <a:r>
              <a:rPr lang="en-US" sz="2800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u="sng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Clarithromycin</a:t>
            </a:r>
            <a:endParaRPr lang="en-US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Doxycycline</a:t>
            </a:r>
            <a:endParaRPr lang="en-US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Beta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Lactam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:Amoxicillin/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clavulinic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acid,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Cefuroxime</a:t>
            </a:r>
            <a:endParaRPr lang="en-US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Respiratory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Flouroquinolone:Gatifloxacin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Levofloxacin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or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Moxifloxacin</a:t>
            </a:r>
            <a:endParaRPr lang="en-US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Antipeudomonas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Beta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lactam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Cetazidime</a:t>
            </a:r>
            <a:endParaRPr lang="en-US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Antipneumococcal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Beta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lactam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: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Cefotaxime</a:t>
            </a:r>
            <a:endParaRPr lang="en-US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67544" y="260648"/>
            <a:ext cx="8208912" cy="129614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7500"/>
          </a:bodyPr>
          <a:lstStyle/>
          <a:p>
            <a:pPr lvl="0" algn="ctr">
              <a:spcBef>
                <a:spcPct val="0"/>
              </a:spcBef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Baskerville Old Face" pitchFamily="18" charset="0"/>
                <a:ea typeface="+mn-ea"/>
                <a:cs typeface="+mn-cs"/>
              </a:rPr>
              <a:t>Antibiotic Treatment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Baskerville Old Face" pitchFamily="18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74992751"/>
              </p:ext>
            </p:extLst>
          </p:nvPr>
        </p:nvGraphicFramePr>
        <p:xfrm>
          <a:off x="467544" y="103894"/>
          <a:ext cx="8075240" cy="66502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74640"/>
                <a:gridCol w="1789856"/>
                <a:gridCol w="802432"/>
                <a:gridCol w="648072"/>
                <a:gridCol w="565720"/>
                <a:gridCol w="874440"/>
                <a:gridCol w="720080"/>
              </a:tblGrid>
              <a:tr h="1524906">
                <a:tc>
                  <a:txBody>
                    <a:bodyPr/>
                    <a:lstStyle/>
                    <a:p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Macrolides</a:t>
                      </a:r>
                    </a:p>
                    <a:p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Doxycycline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Levofloxacin</a:t>
                      </a:r>
                    </a:p>
                    <a:p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B-lactam</a:t>
                      </a:r>
                    </a:p>
                    <a:p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And Macrolide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B-lactam</a:t>
                      </a:r>
                      <a:r>
                        <a:rPr lang="en-US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And </a:t>
                      </a:r>
                    </a:p>
                    <a:p>
                      <a:r>
                        <a:rPr lang="en-US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Levo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vert="vert270"/>
                </a:tc>
              </a:tr>
              <a:tr h="1296144">
                <a:tc>
                  <a:txBody>
                    <a:bodyPr/>
                    <a:lstStyle/>
                    <a:p>
                      <a:pPr marL="22860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Outpatient, healthy patient  with no exposure to antibiotics in the last 3 months </a:t>
                      </a:r>
                      <a:endParaRPr kumimoji="0" lang="en-US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66FF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S </a:t>
                      </a:r>
                      <a:r>
                        <a:rPr lang="en-US" sz="1600" dirty="0" err="1">
                          <a:solidFill>
                            <a:srgbClr val="0066FF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pneumoniaes</a:t>
                      </a:r>
                      <a:r>
                        <a:rPr lang="en-US" sz="1600" dirty="0">
                          <a:solidFill>
                            <a:srgbClr val="0066FF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,        </a:t>
                      </a:r>
                    </a:p>
                    <a:p>
                      <a:pPr marL="2286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66FF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M pneumoniae,        </a:t>
                      </a:r>
                      <a:endParaRPr lang="en-US" sz="1600" dirty="0" smtClean="0">
                        <a:solidFill>
                          <a:srgbClr val="0066FF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marL="2286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rgbClr val="0066FF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Viral</a:t>
                      </a:r>
                      <a:endParaRPr lang="en-US" sz="1600" dirty="0">
                        <a:solidFill>
                          <a:srgbClr val="0066FF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7456" marR="67456" marT="0" marB="0"/>
                </a:tc>
                <a:tc>
                  <a:txBody>
                    <a:bodyPr/>
                    <a:lstStyle/>
                    <a:p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230178">
                <a:tc>
                  <a:txBody>
                    <a:bodyPr/>
                    <a:lstStyle/>
                    <a:p>
                      <a:pPr marL="22860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Outpatient, patient  with comorbidity  or  exposure to antibiotics in the last 3 months </a:t>
                      </a:r>
                      <a:endParaRPr kumimoji="0" lang="en-US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i="1" dirty="0" smtClean="0">
                          <a:solidFill>
                            <a:srgbClr val="0066FF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S </a:t>
                      </a:r>
                      <a:r>
                        <a:rPr lang="en-US" sz="1600" i="1" dirty="0" err="1" smtClean="0">
                          <a:solidFill>
                            <a:srgbClr val="0066FF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pneumoniaes</a:t>
                      </a:r>
                      <a:r>
                        <a:rPr lang="en-US" sz="1600" i="1" dirty="0" smtClean="0">
                          <a:solidFill>
                            <a:srgbClr val="0066FF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,        </a:t>
                      </a:r>
                    </a:p>
                    <a:p>
                      <a:pPr marL="2286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i="1" dirty="0" smtClean="0">
                          <a:solidFill>
                            <a:srgbClr val="0066FF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M pneumoniae,        </a:t>
                      </a:r>
                    </a:p>
                    <a:p>
                      <a:pPr marL="2286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i="1" dirty="0" smtClean="0">
                          <a:solidFill>
                            <a:srgbClr val="0066FF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C. pneumoniae,         </a:t>
                      </a:r>
                    </a:p>
                    <a:p>
                      <a:pPr marL="2286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i="1" dirty="0" smtClean="0">
                          <a:solidFill>
                            <a:srgbClr val="0066FF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H </a:t>
                      </a:r>
                      <a:r>
                        <a:rPr lang="en-US" sz="1600" i="1" dirty="0" err="1" smtClean="0">
                          <a:solidFill>
                            <a:srgbClr val="0066FF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influenzae</a:t>
                      </a:r>
                      <a:r>
                        <a:rPr lang="en-US" sz="1600" i="1" dirty="0" smtClean="0">
                          <a:solidFill>
                            <a:srgbClr val="0066FF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marL="2286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i="1" dirty="0" err="1" smtClean="0">
                          <a:solidFill>
                            <a:srgbClr val="0066FF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M.catarrhalis</a:t>
                      </a:r>
                      <a:r>
                        <a:rPr lang="en-US" sz="1600" i="1" dirty="0" smtClean="0">
                          <a:solidFill>
                            <a:srgbClr val="0066FF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marL="2286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i="1" dirty="0" smtClean="0">
                          <a:solidFill>
                            <a:srgbClr val="0066FF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anaerobes</a:t>
                      </a:r>
                    </a:p>
                    <a:p>
                      <a:pPr marL="2286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i="1" dirty="0" smtClean="0">
                          <a:solidFill>
                            <a:srgbClr val="0066FF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S </a:t>
                      </a:r>
                      <a:r>
                        <a:rPr lang="en-US" sz="1600" i="1" dirty="0">
                          <a:solidFill>
                            <a:srgbClr val="0066FF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aureus</a:t>
                      </a:r>
                    </a:p>
                  </a:txBody>
                  <a:tcPr marL="67456" marR="67456" marT="0" marB="0"/>
                </a:tc>
                <a:tc>
                  <a:txBody>
                    <a:bodyPr/>
                    <a:lstStyle/>
                    <a:p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75473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Inpatient : Not ICU</a:t>
                      </a:r>
                      <a:endParaRPr kumimoji="0" lang="en-US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66FF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Same as above </a:t>
                      </a:r>
                      <a:r>
                        <a:rPr lang="en-US" sz="1600" dirty="0" smtClean="0">
                          <a:solidFill>
                            <a:srgbClr val="0066FF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+</a:t>
                      </a:r>
                      <a:r>
                        <a:rPr lang="en-US" sz="1600" dirty="0" err="1" smtClean="0">
                          <a:solidFill>
                            <a:srgbClr val="0066FF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legionella</a:t>
                      </a:r>
                      <a:endParaRPr lang="en-US" sz="1600" dirty="0">
                        <a:solidFill>
                          <a:srgbClr val="0066FF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7456" marR="67456" marT="0" marB="0"/>
                </a:tc>
                <a:tc>
                  <a:txBody>
                    <a:bodyPr/>
                    <a:lstStyle/>
                    <a:p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652974">
                <a:tc>
                  <a:txBody>
                    <a:bodyPr/>
                    <a:lstStyle/>
                    <a:p>
                      <a:r>
                        <a:rPr kumimoji="0" lang="en-US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Inpatient : ICU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66FF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Same as above + </a:t>
                      </a:r>
                      <a:r>
                        <a:rPr lang="en-US" sz="1600" i="1" dirty="0" smtClean="0">
                          <a:solidFill>
                            <a:srgbClr val="0066FF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Pseudomonas</a:t>
                      </a:r>
                      <a:endParaRPr lang="en-US" sz="1600" i="1" dirty="0">
                        <a:solidFill>
                          <a:srgbClr val="0066FF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7456" marR="67456" marT="0" marB="0"/>
                </a:tc>
                <a:tc>
                  <a:txBody>
                    <a:bodyPr/>
                    <a:lstStyle/>
                    <a:p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57300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latin typeface="Baskerville Old Face" pitchFamily="18" charset="0"/>
              </a:rPr>
              <a:t>Etiological agents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6792"/>
            <a:ext cx="3754760" cy="4569371"/>
          </a:xfrm>
          <a:solidFill>
            <a:srgbClr val="0066FF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altLang="zh-CN" sz="3600" b="1" dirty="0" smtClean="0">
                <a:solidFill>
                  <a:schemeClr val="bg1"/>
                </a:solidFill>
              </a:rPr>
              <a:t>• </a:t>
            </a:r>
            <a:r>
              <a:rPr lang="en-US" altLang="zh-CN" dirty="0" smtClean="0">
                <a:solidFill>
                  <a:schemeClr val="bg1"/>
                </a:solidFill>
                <a:latin typeface="Baskerville Old Face" pitchFamily="18" charset="0"/>
              </a:rPr>
              <a:t>Bacterial</a:t>
            </a:r>
          </a:p>
          <a:p>
            <a:pPr>
              <a:lnSpc>
                <a:spcPct val="90000"/>
              </a:lnSpc>
            </a:pPr>
            <a:r>
              <a:rPr lang="en-US" altLang="zh-CN" dirty="0" smtClean="0">
                <a:solidFill>
                  <a:schemeClr val="bg1"/>
                </a:solidFill>
                <a:latin typeface="Baskerville Old Face" pitchFamily="18" charset="0"/>
              </a:rPr>
              <a:t>Fungal</a:t>
            </a:r>
          </a:p>
          <a:p>
            <a:pPr>
              <a:lnSpc>
                <a:spcPct val="90000"/>
              </a:lnSpc>
            </a:pPr>
            <a:r>
              <a:rPr lang="en-US" altLang="zh-CN" dirty="0" smtClean="0">
                <a:solidFill>
                  <a:schemeClr val="bg1"/>
                </a:solidFill>
                <a:latin typeface="Baskerville Old Face" pitchFamily="18" charset="0"/>
              </a:rPr>
              <a:t>Viral    </a:t>
            </a:r>
          </a:p>
          <a:p>
            <a:pPr>
              <a:lnSpc>
                <a:spcPct val="90000"/>
              </a:lnSpc>
            </a:pPr>
            <a:r>
              <a:rPr lang="en-US" altLang="zh-CN" dirty="0" smtClean="0">
                <a:solidFill>
                  <a:schemeClr val="bg1"/>
                </a:solidFill>
                <a:latin typeface="Baskerville Old Face" pitchFamily="18" charset="0"/>
              </a:rPr>
              <a:t>Parasitic  </a:t>
            </a:r>
          </a:p>
          <a:p>
            <a:pPr>
              <a:lnSpc>
                <a:spcPct val="90000"/>
              </a:lnSpc>
            </a:pPr>
            <a:r>
              <a:rPr lang="en-US" altLang="zh-CN" dirty="0" smtClean="0">
                <a:solidFill>
                  <a:schemeClr val="bg1"/>
                </a:solidFill>
                <a:latin typeface="Baskerville Old Face" pitchFamily="18" charset="0"/>
              </a:rPr>
              <a:t>Other non-infectious factors like </a:t>
            </a:r>
          </a:p>
          <a:p>
            <a:pPr lvl="1">
              <a:lnSpc>
                <a:spcPct val="90000"/>
              </a:lnSpc>
            </a:pPr>
            <a:r>
              <a:rPr lang="en-US" altLang="zh-CN" dirty="0" smtClean="0">
                <a:solidFill>
                  <a:schemeClr val="bg1"/>
                </a:solidFill>
                <a:latin typeface="Baskerville Old Face" pitchFamily="18" charset="0"/>
              </a:rPr>
              <a:t>Chemical</a:t>
            </a:r>
          </a:p>
          <a:p>
            <a:pPr lvl="1">
              <a:lnSpc>
                <a:spcPct val="90000"/>
              </a:lnSpc>
            </a:pPr>
            <a:r>
              <a:rPr lang="en-US" altLang="zh-CN" dirty="0" smtClean="0">
                <a:solidFill>
                  <a:schemeClr val="bg1"/>
                </a:solidFill>
                <a:latin typeface="Baskerville Old Face" pitchFamily="18" charset="0"/>
              </a:rPr>
              <a:t>Allergen </a:t>
            </a:r>
          </a:p>
          <a:p>
            <a:endParaRPr lang="en-US" dirty="0"/>
          </a:p>
        </p:txBody>
      </p:sp>
      <p:pic>
        <p:nvPicPr>
          <p:cNvPr id="4" name="Picture 6" descr="pneumonias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55976" y="1844824"/>
            <a:ext cx="4320480" cy="374441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Baskerville Old Face" pitchFamily="18" charset="0"/>
              </a:rPr>
              <a:t>Pathogenesis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700808"/>
            <a:ext cx="3754760" cy="3096345"/>
          </a:xfrm>
          <a:solidFill>
            <a:srgbClr val="0066FF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>
              <a:buNone/>
            </a:pPr>
            <a:r>
              <a:rPr lang="en-US" altLang="zh-CN" dirty="0">
                <a:latin typeface="Baskerville Old Face" pitchFamily="18" charset="0"/>
              </a:rPr>
              <a:t>T</a:t>
            </a:r>
            <a:r>
              <a:rPr lang="en-US" altLang="zh-CN" dirty="0" smtClean="0">
                <a:latin typeface="Baskerville Old Face" pitchFamily="18" charset="0"/>
              </a:rPr>
              <a:t>wo factors involved in the formation of pneumonia</a:t>
            </a:r>
          </a:p>
          <a:p>
            <a:pPr lvl="1"/>
            <a:r>
              <a:rPr lang="en-US" altLang="zh-CN" dirty="0" smtClean="0">
                <a:latin typeface="Baskerville Old Face" pitchFamily="18" charset="0"/>
              </a:rPr>
              <a:t>Pathogens</a:t>
            </a:r>
          </a:p>
          <a:p>
            <a:pPr lvl="1"/>
            <a:r>
              <a:rPr lang="en-US" altLang="zh-CN" dirty="0" smtClean="0">
                <a:latin typeface="Baskerville Old Face" pitchFamily="18" charset="0"/>
              </a:rPr>
              <a:t>Host defenses. 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" name="Picture 7" descr="pneumonias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67944" y="1268760"/>
            <a:ext cx="4896544" cy="525658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Defense mechanism of respiratory tract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0066FF"/>
          </a:solidFill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Filtration and deposition of environmental pathogens in the upper airways</a:t>
            </a:r>
          </a:p>
          <a:p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Cough reflux</a:t>
            </a:r>
          </a:p>
          <a:p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Mucociliary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clearance </a:t>
            </a:r>
          </a:p>
          <a:p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Alveolar macrophages</a:t>
            </a:r>
          </a:p>
          <a:p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Humoral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and cellular immunity</a:t>
            </a:r>
          </a:p>
          <a:p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Oxidative metabolism of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neutrophils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Baskerville Old Face" pitchFamily="18" charset="0"/>
              </a:rPr>
              <a:t>Pathophysiology : </a:t>
            </a:r>
            <a:br>
              <a:rPr lang="en-US" dirty="0">
                <a:latin typeface="Baskerville Old Face" pitchFamily="18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0066FF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Baskerville Old Face" pitchFamily="18" charset="0"/>
              </a:rPr>
              <a:t>Inhalation </a:t>
            </a:r>
            <a:r>
              <a:rPr lang="en-US" dirty="0" smtClean="0">
                <a:latin typeface="Baskerville Old Face" pitchFamily="18" charset="0"/>
              </a:rPr>
              <a:t>or aspiration of pulmonary pathogenic organisms into a lung segment or lobe.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Baskerville Old Face" pitchFamily="18" charset="0"/>
              </a:rPr>
              <a:t>Results from secondary </a:t>
            </a:r>
            <a:r>
              <a:rPr lang="en-US" dirty="0" err="1" smtClean="0">
                <a:latin typeface="Baskerville Old Face" pitchFamily="18" charset="0"/>
              </a:rPr>
              <a:t>bacteraemia</a:t>
            </a:r>
            <a:r>
              <a:rPr lang="en-US" dirty="0" smtClean="0">
                <a:latin typeface="Baskerville Old Face" pitchFamily="18" charset="0"/>
              </a:rPr>
              <a:t> from a distant source, such as Escherichia coli urinary tract infection and/or </a:t>
            </a:r>
            <a:r>
              <a:rPr lang="en-US" dirty="0" err="1" smtClean="0">
                <a:latin typeface="Baskerville Old Face" pitchFamily="18" charset="0"/>
              </a:rPr>
              <a:t>bacteraemia</a:t>
            </a:r>
            <a:r>
              <a:rPr lang="en-US" dirty="0" smtClean="0">
                <a:latin typeface="Baskerville Old Face" pitchFamily="18" charset="0"/>
              </a:rPr>
              <a:t>(less commonly).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Baskerville Old Face" pitchFamily="18" charset="0"/>
              </a:rPr>
              <a:t>Aspiration of </a:t>
            </a:r>
            <a:r>
              <a:rPr lang="en-US" dirty="0" err="1" smtClean="0">
                <a:latin typeface="Baskerville Old Face" pitchFamily="18" charset="0"/>
              </a:rPr>
              <a:t>Oropharyngeal</a:t>
            </a:r>
            <a:r>
              <a:rPr lang="en-US" dirty="0" smtClean="0">
                <a:latin typeface="Baskerville Old Face" pitchFamily="18" charset="0"/>
              </a:rPr>
              <a:t> contents (multiple pathogens).</a:t>
            </a:r>
            <a:endParaRPr lang="en-US" dirty="0">
              <a:latin typeface="Baskerville Old Fac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103238"/>
            <a:ext cx="7139136" cy="733474"/>
          </a:xfrm>
        </p:spPr>
        <p:txBody>
          <a:bodyPr>
            <a:normAutofit fontScale="90000"/>
          </a:bodyPr>
          <a:lstStyle/>
          <a:p>
            <a:r>
              <a:rPr lang="en-US" altLang="zh-CN" sz="2700" dirty="0" smtClean="0"/>
              <a:t/>
            </a:r>
            <a:br>
              <a:rPr lang="en-US" altLang="zh-CN" sz="2700" dirty="0" smtClean="0"/>
            </a:br>
            <a:r>
              <a:rPr lang="en-US" altLang="zh-CN" sz="2700" dirty="0" smtClean="0"/>
              <a:t/>
            </a:r>
            <a:br>
              <a:rPr lang="en-US" altLang="zh-CN" sz="2700" dirty="0" smtClean="0"/>
            </a:br>
            <a:r>
              <a:rPr lang="en-US" altLang="zh-CN" sz="3600" dirty="0" smtClean="0">
                <a:latin typeface="Baskerville Old Face" pitchFamily="18" charset="0"/>
              </a:rPr>
              <a:t>Classification</a:t>
            </a:r>
            <a:r>
              <a:rPr lang="en-US" altLang="zh-CN" sz="2700" dirty="0" smtClean="0"/>
              <a:t/>
            </a:r>
            <a:br>
              <a:rPr lang="en-US" altLang="zh-CN" sz="2700" dirty="0" smtClean="0"/>
            </a:br>
            <a:r>
              <a:rPr lang="en-US" altLang="zh-CN" dirty="0" smtClean="0"/>
              <a:t/>
            </a:r>
            <a:br>
              <a:rPr lang="en-US" altLang="zh-CN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548680"/>
            <a:ext cx="7632848" cy="6120680"/>
          </a:xfrm>
          <a:solidFill>
            <a:srgbClr val="0066FF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 fontScale="85000" lnSpcReduction="10000"/>
          </a:bodyPr>
          <a:lstStyle/>
          <a:p>
            <a:r>
              <a:rPr lang="en-US" altLang="zh-CN" b="1" dirty="0">
                <a:solidFill>
                  <a:srgbClr val="FFFF00"/>
                </a:solidFill>
                <a:latin typeface="Baskerville Old Face" pitchFamily="18" charset="0"/>
              </a:rPr>
              <a:t>Bacterial </a:t>
            </a:r>
            <a:r>
              <a:rPr lang="en-US" altLang="zh-CN" b="1" dirty="0" smtClean="0">
                <a:solidFill>
                  <a:srgbClr val="FFFF00"/>
                </a:solidFill>
                <a:latin typeface="Baskerville Old Face" pitchFamily="18" charset="0"/>
              </a:rPr>
              <a:t>pneumonia classified  according to:</a:t>
            </a:r>
            <a:endParaRPr lang="en-US" altLang="zh-CN" dirty="0" smtClean="0">
              <a:latin typeface="Baskerville Old Face" pitchFamily="18" charset="0"/>
            </a:endParaRPr>
          </a:p>
          <a:p>
            <a:pPr marL="971550" lvl="1" indent="-514350">
              <a:buFont typeface="+mj-lt"/>
              <a:buAutoNum type="arabicPeriod"/>
            </a:pPr>
            <a:r>
              <a:rPr lang="en-US" altLang="zh-CN" dirty="0" smtClean="0">
                <a:latin typeface="Baskerville Old Face" pitchFamily="18" charset="0"/>
              </a:rPr>
              <a:t>Pathogen-</a:t>
            </a:r>
            <a:r>
              <a:rPr lang="en-US" altLang="zh-CN" dirty="0">
                <a:latin typeface="Baskerville Old Face" pitchFamily="18" charset="0"/>
              </a:rPr>
              <a:t>(most useful-choose antimicrobial </a:t>
            </a:r>
            <a:r>
              <a:rPr lang="en-US" altLang="zh-CN" dirty="0" smtClean="0">
                <a:latin typeface="Baskerville Old Face" pitchFamily="18" charset="0"/>
              </a:rPr>
              <a:t>agents)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altLang="zh-CN" dirty="0" smtClean="0">
                <a:latin typeface="Baskerville Old Face" pitchFamily="18" charset="0"/>
              </a:rPr>
              <a:t>Anatomy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altLang="zh-CN" dirty="0" smtClean="0">
                <a:latin typeface="Baskerville Old Face" pitchFamily="18" charset="0"/>
              </a:rPr>
              <a:t>Acquired environment 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CN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Baskerville Old Face" pitchFamily="18" charset="0"/>
              </a:rPr>
              <a:t>Gram-positive bacteria as </a:t>
            </a:r>
          </a:p>
          <a:p>
            <a:pPr marL="914400" lvl="1" indent="-514350" algn="just">
              <a:buFontTx/>
              <a:buChar char="-"/>
            </a:pPr>
            <a:r>
              <a:rPr lang="en-US" altLang="zh-CN" b="1" i="1" dirty="0">
                <a:solidFill>
                  <a:srgbClr val="FFFF00"/>
                </a:solidFill>
                <a:latin typeface="Baskerville Old Face" pitchFamily="18" charset="0"/>
              </a:rPr>
              <a:t>S</a:t>
            </a:r>
            <a:r>
              <a:rPr lang="en-US" altLang="zh-CN" b="1" i="1" dirty="0" smtClean="0">
                <a:solidFill>
                  <a:srgbClr val="FFFF00"/>
                </a:solidFill>
                <a:latin typeface="Baskerville Old Face" pitchFamily="18" charset="0"/>
              </a:rPr>
              <a:t>treptococcus pneumoniae  is the most common cause of  typical pneumonia </a:t>
            </a:r>
          </a:p>
          <a:p>
            <a:pPr marL="914400" lvl="1" indent="-514350" algn="just">
              <a:buFontTx/>
              <a:buChar char="-"/>
            </a:pPr>
            <a:r>
              <a:rPr lang="en-US" altLang="zh-CN" b="1" i="1" dirty="0" smtClean="0">
                <a:solidFill>
                  <a:schemeClr val="bg1"/>
                </a:solidFill>
                <a:latin typeface="Baskerville Old Face" pitchFamily="18" charset="0"/>
              </a:rPr>
              <a:t>Staphylococcus aureus</a:t>
            </a:r>
          </a:p>
          <a:p>
            <a:pPr marL="914400" lvl="1" indent="-514350" algn="just">
              <a:buFontTx/>
              <a:buChar char="-"/>
            </a:pPr>
            <a:r>
              <a:rPr lang="en-US" altLang="zh-CN" b="1" dirty="0" smtClean="0">
                <a:solidFill>
                  <a:schemeClr val="bg1"/>
                </a:solidFill>
                <a:latin typeface="Baskerville Old Face" pitchFamily="18" charset="0"/>
              </a:rPr>
              <a:t>Group A hemolytic streptococci</a:t>
            </a:r>
            <a:endParaRPr lang="en-US" altLang="zh-CN" dirty="0" smtClean="0">
              <a:solidFill>
                <a:schemeClr val="bg1"/>
              </a:solidFill>
              <a:latin typeface="Baskerville Old Face" pitchFamily="18" charset="0"/>
            </a:endParaRPr>
          </a:p>
          <a:p>
            <a:pPr algn="just">
              <a:buFont typeface="Monotype Sorts" pitchFamily="2" charset="2"/>
              <a:buNone/>
            </a:pPr>
            <a:r>
              <a:rPr lang="en-US" altLang="zh-CN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Baskerville Old Face" pitchFamily="18" charset="0"/>
              </a:rPr>
              <a:t>2. Gram-negative bacteria</a:t>
            </a:r>
          </a:p>
          <a:p>
            <a:pPr algn="just">
              <a:buFont typeface="Monotype Sorts" pitchFamily="2" charset="2"/>
              <a:buNone/>
            </a:pPr>
            <a:r>
              <a:rPr lang="en-US" altLang="zh-CN" sz="2600" b="1" dirty="0" smtClean="0">
                <a:solidFill>
                  <a:schemeClr val="bg1"/>
                </a:solidFill>
                <a:latin typeface="Baskerville Old Face" pitchFamily="18" charset="0"/>
              </a:rPr>
              <a:t>       -     </a:t>
            </a:r>
            <a:r>
              <a:rPr lang="en-US" altLang="zh-CN" sz="2600" i="1" dirty="0" err="1" smtClean="0">
                <a:solidFill>
                  <a:schemeClr val="bg1"/>
                </a:solidFill>
                <a:latin typeface="Baskerville Old Face" pitchFamily="18" charset="0"/>
              </a:rPr>
              <a:t>Klebsiella</a:t>
            </a:r>
            <a:r>
              <a:rPr lang="en-US" altLang="zh-CN" sz="2600" i="1" dirty="0" smtClean="0">
                <a:solidFill>
                  <a:schemeClr val="bg1"/>
                </a:solidFill>
                <a:latin typeface="Baskerville Old Face" pitchFamily="18" charset="0"/>
              </a:rPr>
              <a:t>  </a:t>
            </a:r>
            <a:r>
              <a:rPr lang="en-US" altLang="zh-CN" sz="2600" i="1" dirty="0" err="1" smtClean="0">
                <a:solidFill>
                  <a:schemeClr val="bg1"/>
                </a:solidFill>
                <a:latin typeface="Baskerville Old Face" pitchFamily="18" charset="0"/>
              </a:rPr>
              <a:t>pneumoniae</a:t>
            </a:r>
            <a:endParaRPr lang="en-US" altLang="zh-CN" sz="2600" i="1" dirty="0" smtClean="0">
              <a:solidFill>
                <a:schemeClr val="bg1"/>
              </a:solidFill>
              <a:latin typeface="Baskerville Old Face" pitchFamily="18" charset="0"/>
            </a:endParaRPr>
          </a:p>
          <a:p>
            <a:pPr algn="just">
              <a:buFont typeface="Monotype Sorts" pitchFamily="2" charset="2"/>
              <a:buNone/>
            </a:pPr>
            <a:r>
              <a:rPr lang="en-US" altLang="zh-CN" sz="2600" i="1" dirty="0">
                <a:solidFill>
                  <a:schemeClr val="bg1"/>
                </a:solidFill>
                <a:latin typeface="Baskerville Old Face" pitchFamily="18" charset="0"/>
              </a:rPr>
              <a:t> </a:t>
            </a:r>
            <a:r>
              <a:rPr lang="en-US" altLang="zh-CN" sz="2600" i="1" dirty="0" smtClean="0">
                <a:solidFill>
                  <a:schemeClr val="bg1"/>
                </a:solidFill>
                <a:latin typeface="Baskerville Old Face" pitchFamily="18" charset="0"/>
              </a:rPr>
              <a:t>      -     </a:t>
            </a:r>
            <a:r>
              <a:rPr lang="en-US" altLang="zh-CN" sz="2600" i="1" dirty="0" err="1" smtClean="0">
                <a:solidFill>
                  <a:schemeClr val="bg1"/>
                </a:solidFill>
                <a:latin typeface="Baskerville Old Face" pitchFamily="18" charset="0"/>
              </a:rPr>
              <a:t>Hemophilus</a:t>
            </a:r>
            <a:r>
              <a:rPr lang="en-US" altLang="zh-CN" sz="2600" i="1" dirty="0" smtClean="0">
                <a:solidFill>
                  <a:schemeClr val="bg1"/>
                </a:solidFill>
                <a:latin typeface="Baskerville Old Face" pitchFamily="18" charset="0"/>
              </a:rPr>
              <a:t>  </a:t>
            </a:r>
            <a:r>
              <a:rPr lang="en-US" altLang="zh-CN" sz="2600" i="1" dirty="0" err="1" smtClean="0">
                <a:solidFill>
                  <a:schemeClr val="bg1"/>
                </a:solidFill>
                <a:latin typeface="Baskerville Old Face" pitchFamily="18" charset="0"/>
              </a:rPr>
              <a:t>influenzae</a:t>
            </a:r>
            <a:endParaRPr lang="en-US" altLang="zh-CN" sz="2600" i="1" dirty="0" smtClean="0">
              <a:solidFill>
                <a:schemeClr val="bg1"/>
              </a:solidFill>
              <a:latin typeface="Baskerville Old Face" pitchFamily="18" charset="0"/>
            </a:endParaRPr>
          </a:p>
          <a:p>
            <a:pPr algn="just">
              <a:buNone/>
            </a:pPr>
            <a:r>
              <a:rPr lang="en-US" altLang="zh-CN" sz="2600" i="1" dirty="0">
                <a:solidFill>
                  <a:schemeClr val="bg1"/>
                </a:solidFill>
                <a:latin typeface="Baskerville Old Face" pitchFamily="18" charset="0"/>
              </a:rPr>
              <a:t> </a:t>
            </a:r>
            <a:r>
              <a:rPr lang="en-US" altLang="zh-CN" sz="2600" i="1" dirty="0" smtClean="0">
                <a:solidFill>
                  <a:schemeClr val="bg1"/>
                </a:solidFill>
                <a:latin typeface="Baskerville Old Face" pitchFamily="18" charset="0"/>
              </a:rPr>
              <a:t>      -     </a:t>
            </a:r>
            <a:r>
              <a:rPr lang="en-US" sz="2800" i="1" dirty="0" smtClean="0">
                <a:latin typeface="Baskerville Old Face" pitchFamily="18" charset="0"/>
              </a:rPr>
              <a:t>Moraxella catarrhal</a:t>
            </a:r>
            <a:endParaRPr lang="en-US" altLang="zh-CN" sz="2600" i="1" dirty="0" smtClean="0">
              <a:solidFill>
                <a:schemeClr val="bg1"/>
              </a:solidFill>
              <a:latin typeface="Baskerville Old Face" pitchFamily="18" charset="0"/>
            </a:endParaRPr>
          </a:p>
          <a:p>
            <a:pPr algn="just">
              <a:buFont typeface="Monotype Sorts" pitchFamily="2" charset="2"/>
              <a:buNone/>
            </a:pPr>
            <a:r>
              <a:rPr lang="en-US" altLang="zh-CN" sz="2600" i="1" dirty="0">
                <a:solidFill>
                  <a:schemeClr val="bg1"/>
                </a:solidFill>
                <a:latin typeface="Baskerville Old Face" pitchFamily="18" charset="0"/>
              </a:rPr>
              <a:t> </a:t>
            </a:r>
            <a:r>
              <a:rPr lang="en-US" altLang="zh-CN" sz="2600" i="1" dirty="0" smtClean="0">
                <a:solidFill>
                  <a:schemeClr val="bg1"/>
                </a:solidFill>
                <a:latin typeface="Baskerville Old Face" pitchFamily="18" charset="0"/>
              </a:rPr>
              <a:t>      -     Escherichia  coli</a:t>
            </a:r>
          </a:p>
          <a:p>
            <a:pPr algn="just">
              <a:buFont typeface="Monotype Sorts" pitchFamily="2" charset="2"/>
              <a:buNone/>
            </a:pPr>
            <a:r>
              <a:rPr lang="en-US" altLang="zh-CN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Baskerville Old Face" pitchFamily="18" charset="0"/>
              </a:rPr>
              <a:t>3.  </a:t>
            </a:r>
            <a:r>
              <a:rPr lang="en-US" altLang="zh-CN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Baskerville Old Face" pitchFamily="18" charset="0"/>
              </a:rPr>
              <a:t>Anaerobic bacteria</a:t>
            </a:r>
            <a:r>
              <a:rPr lang="en-US" altLang="zh-CN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Baskerville Old Face" pitchFamily="18" charset="0"/>
              </a:rPr>
              <a:t>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2656"/>
            <a:ext cx="4618856" cy="5832648"/>
          </a:xfrm>
          <a:solidFill>
            <a:srgbClr val="0066FF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 fontScale="92500"/>
          </a:bodyPr>
          <a:lstStyle/>
          <a:p>
            <a:r>
              <a:rPr lang="en-US" altLang="zh-CN" b="1" dirty="0" smtClean="0">
                <a:solidFill>
                  <a:srgbClr val="FFFF00"/>
                </a:solidFill>
                <a:latin typeface="Baskerville Old Face" pitchFamily="18" charset="0"/>
              </a:rPr>
              <a:t>Atypical pneumonia</a:t>
            </a:r>
          </a:p>
          <a:p>
            <a:pPr lvl="1"/>
            <a:r>
              <a:rPr lang="en-US" altLang="zh-CN" sz="2200" i="1" dirty="0" smtClean="0">
                <a:latin typeface="Baskerville Old Face" pitchFamily="18" charset="0"/>
              </a:rPr>
              <a:t>Legionnaies pneumonia </a:t>
            </a:r>
          </a:p>
          <a:p>
            <a:pPr lvl="1"/>
            <a:r>
              <a:rPr lang="en-US" altLang="zh-CN" sz="2200" i="1" dirty="0" err="1" smtClean="0">
                <a:latin typeface="Baskerville Old Face" pitchFamily="18" charset="0"/>
              </a:rPr>
              <a:t>Mycoplasma</a:t>
            </a:r>
            <a:r>
              <a:rPr lang="en-US" altLang="zh-CN" sz="2200" i="1" dirty="0" smtClean="0">
                <a:latin typeface="Baskerville Old Face" pitchFamily="18" charset="0"/>
              </a:rPr>
              <a:t> pneumonia </a:t>
            </a:r>
          </a:p>
          <a:p>
            <a:pPr lvl="1"/>
            <a:r>
              <a:rPr lang="en-US" altLang="zh-CN" sz="2200" i="1" dirty="0" err="1" smtClean="0">
                <a:latin typeface="Baskerville Old Face" pitchFamily="18" charset="0"/>
              </a:rPr>
              <a:t>Chlamydophila</a:t>
            </a:r>
            <a:r>
              <a:rPr lang="en-US" altLang="zh-CN" sz="2200" i="1" dirty="0" smtClean="0">
                <a:latin typeface="Baskerville Old Face" pitchFamily="18" charset="0"/>
              </a:rPr>
              <a:t> pneumonia</a:t>
            </a:r>
          </a:p>
          <a:p>
            <a:pPr lvl="1"/>
            <a:r>
              <a:rPr lang="en-US" altLang="zh-CN" sz="2200" i="1" dirty="0" err="1" smtClean="0">
                <a:solidFill>
                  <a:prstClr val="white"/>
                </a:solidFill>
                <a:latin typeface="Baskerville Old Face" pitchFamily="18" charset="0"/>
              </a:rPr>
              <a:t>Chlamydophila</a:t>
            </a:r>
            <a:r>
              <a:rPr lang="en-US" altLang="zh-CN" sz="2200" i="1" dirty="0" smtClean="0">
                <a:solidFill>
                  <a:prstClr val="white"/>
                </a:solidFill>
                <a:latin typeface="Baskerville Old Face" pitchFamily="18" charset="0"/>
              </a:rPr>
              <a:t> </a:t>
            </a:r>
            <a:r>
              <a:rPr lang="en-US" altLang="zh-CN" sz="2200" i="1" dirty="0" err="1" smtClean="0">
                <a:solidFill>
                  <a:prstClr val="white"/>
                </a:solidFill>
                <a:latin typeface="Baskerville Old Face" pitchFamily="18" charset="0"/>
              </a:rPr>
              <a:t>Psittaci</a:t>
            </a:r>
            <a:endParaRPr lang="en-US" altLang="zh-CN" sz="2200" i="1" dirty="0" smtClean="0">
              <a:solidFill>
                <a:prstClr val="white"/>
              </a:solidFill>
              <a:latin typeface="Baskerville Old Face" pitchFamily="18" charset="0"/>
            </a:endParaRPr>
          </a:p>
          <a:p>
            <a:pPr lvl="1"/>
            <a:r>
              <a:rPr lang="en-US" altLang="zh-CN" sz="2200" i="1" dirty="0" err="1" smtClean="0">
                <a:latin typeface="Baskerville Old Face" pitchFamily="18" charset="0"/>
              </a:rPr>
              <a:t>Rickettsias</a:t>
            </a:r>
            <a:endParaRPr lang="en-US" altLang="zh-CN" sz="2200" i="1" dirty="0" smtClean="0">
              <a:latin typeface="Baskerville Old Face" pitchFamily="18" charset="0"/>
            </a:endParaRPr>
          </a:p>
          <a:p>
            <a:pPr lvl="1"/>
            <a:r>
              <a:rPr lang="en-US" sz="2200" i="1" dirty="0" err="1" smtClean="0">
                <a:latin typeface="Times New Roman" pitchFamily="18" charset="0"/>
                <a:cs typeface="Times New Roman" pitchFamily="18" charset="0"/>
              </a:rPr>
              <a:t>Francisella</a:t>
            </a:r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i="1" dirty="0" err="1" smtClean="0">
                <a:latin typeface="Times New Roman" pitchFamily="18" charset="0"/>
                <a:cs typeface="Times New Roman" pitchFamily="18" charset="0"/>
              </a:rPr>
              <a:t>tularensis</a:t>
            </a:r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 (tularemia),</a:t>
            </a:r>
            <a:endParaRPr lang="en-US" altLang="zh-CN" sz="2200" i="1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None/>
            </a:pPr>
            <a:endParaRPr lang="en-US" altLang="zh-CN" b="1" dirty="0" smtClean="0">
              <a:latin typeface="Baskerville Old Face" pitchFamily="18" charset="0"/>
            </a:endParaRPr>
          </a:p>
          <a:p>
            <a:r>
              <a:rPr lang="en-US" altLang="zh-CN" b="1" dirty="0" smtClean="0">
                <a:solidFill>
                  <a:srgbClr val="FFFF00"/>
                </a:solidFill>
                <a:latin typeface="Baskerville Old Face" pitchFamily="18" charset="0"/>
              </a:rPr>
              <a:t>Fungal pneumonia</a:t>
            </a:r>
          </a:p>
          <a:p>
            <a:pPr lvl="1"/>
            <a:r>
              <a:rPr lang="en-US" altLang="zh-CN" i="1" dirty="0" smtClean="0">
                <a:latin typeface="Baskerville Old Face" pitchFamily="18" charset="0"/>
              </a:rPr>
              <a:t>Candida</a:t>
            </a:r>
          </a:p>
          <a:p>
            <a:pPr lvl="1"/>
            <a:r>
              <a:rPr lang="en-US" altLang="zh-CN" i="1" dirty="0" err="1">
                <a:latin typeface="Baskerville Old Face" pitchFamily="18" charset="0"/>
              </a:rPr>
              <a:t>A</a:t>
            </a:r>
            <a:r>
              <a:rPr lang="en-US" altLang="zh-CN" i="1" dirty="0" err="1" smtClean="0">
                <a:latin typeface="Baskerville Old Face" pitchFamily="18" charset="0"/>
              </a:rPr>
              <a:t>spergilosis</a:t>
            </a:r>
            <a:endParaRPr lang="en-US" altLang="zh-CN" i="1" dirty="0" smtClean="0">
              <a:latin typeface="Baskerville Old Face" pitchFamily="18" charset="0"/>
            </a:endParaRPr>
          </a:p>
          <a:p>
            <a:pPr lvl="1" algn="just"/>
            <a:r>
              <a:rPr lang="en-US" altLang="zh-CN" i="1" dirty="0" smtClean="0">
                <a:latin typeface="Baskerville Old Face" pitchFamily="18" charset="0"/>
              </a:rPr>
              <a:t>Pneumocystis </a:t>
            </a:r>
            <a:r>
              <a:rPr lang="en-US" altLang="zh-CN" i="1" dirty="0" err="1" smtClean="0">
                <a:latin typeface="Baskerville Old Face" pitchFamily="18" charset="0"/>
              </a:rPr>
              <a:t>jirvocii</a:t>
            </a:r>
            <a:r>
              <a:rPr lang="en-US" altLang="zh-CN" i="1" dirty="0" smtClean="0">
                <a:latin typeface="Baskerville Old Face" pitchFamily="18" charset="0"/>
              </a:rPr>
              <a:t> (</a:t>
            </a:r>
            <a:r>
              <a:rPr lang="en-US" altLang="zh-CN" i="1" dirty="0" err="1" smtClean="0">
                <a:latin typeface="Baskerville Old Face" pitchFamily="18" charset="0"/>
              </a:rPr>
              <a:t>carnii</a:t>
            </a:r>
            <a:r>
              <a:rPr lang="en-US" altLang="zh-CN" i="1" dirty="0" smtClean="0">
                <a:latin typeface="Baskerville Old Face" pitchFamily="18" charset="0"/>
              </a:rPr>
              <a:t>) PCP</a:t>
            </a:r>
            <a:endParaRPr lang="en-US" sz="3200" i="1" dirty="0">
              <a:latin typeface="Baskerville Old Face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148064" y="332656"/>
            <a:ext cx="3672408" cy="3939540"/>
          </a:xfrm>
          <a:prstGeom prst="rect">
            <a:avLst/>
          </a:prstGeom>
          <a:solidFill>
            <a:srgbClr val="0066FF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>
              <a:buFont typeface="Monotype Sorts" pitchFamily="2" charset="2"/>
              <a:buNone/>
            </a:pPr>
            <a:endParaRPr lang="en-US" altLang="zh-CN" b="1" dirty="0" smtClean="0"/>
          </a:p>
          <a:p>
            <a:pPr>
              <a:buFont typeface="Monotype Sorts" pitchFamily="2" charset="2"/>
              <a:buNone/>
            </a:pPr>
            <a:r>
              <a:rPr lang="en-US" altLang="zh-CN" sz="2800" b="1" dirty="0" smtClean="0">
                <a:solidFill>
                  <a:srgbClr val="FFFF00"/>
                </a:solidFill>
                <a:latin typeface="Baskerville Old Face" pitchFamily="18" charset="0"/>
              </a:rPr>
              <a:t>Viral pneumonia</a:t>
            </a:r>
          </a:p>
          <a:p>
            <a:pPr>
              <a:buFont typeface="Monotype Sorts" pitchFamily="2" charset="2"/>
              <a:buNone/>
            </a:pPr>
            <a:r>
              <a:rPr lang="en-US" sz="2000" dirty="0" smtClean="0">
                <a:latin typeface="Baskerville Old Face" pitchFamily="18" charset="0"/>
              </a:rPr>
              <a:t>the most common cause of pneumonia in children &lt; than 5 years</a:t>
            </a:r>
            <a:endParaRPr lang="en-US" altLang="zh-CN" sz="2000" b="1" dirty="0" smtClean="0">
              <a:solidFill>
                <a:schemeClr val="tx1"/>
              </a:solidFill>
              <a:latin typeface="Baskerville Old Face" pitchFamily="18" charset="0"/>
            </a:endParaRPr>
          </a:p>
          <a:p>
            <a:pPr>
              <a:buFont typeface="Monotype Sorts" pitchFamily="2" charset="2"/>
              <a:buNone/>
            </a:pPr>
            <a:r>
              <a:rPr lang="en-US" altLang="zh-CN" sz="2400" b="1" dirty="0" smtClean="0">
                <a:latin typeface="Baskerville Old Face" pitchFamily="18" charset="0"/>
              </a:rPr>
              <a:t>-</a:t>
            </a:r>
            <a:r>
              <a:rPr lang="en-US" altLang="zh-CN" sz="2000" i="1" dirty="0" smtClean="0">
                <a:latin typeface="Baskerville Old Face" pitchFamily="18" charset="0"/>
              </a:rPr>
              <a:t>Respiratory syncytial virus </a:t>
            </a:r>
          </a:p>
          <a:p>
            <a:pPr>
              <a:buFontTx/>
              <a:buChar char="-"/>
            </a:pPr>
            <a:r>
              <a:rPr lang="en-US" altLang="zh-CN" sz="2000" i="1" dirty="0" smtClean="0">
                <a:latin typeface="Baskerville Old Face" pitchFamily="18" charset="0"/>
              </a:rPr>
              <a:t>Influenza virus </a:t>
            </a:r>
          </a:p>
          <a:p>
            <a:pPr>
              <a:buFontTx/>
              <a:buChar char="-"/>
            </a:pPr>
            <a:r>
              <a:rPr lang="en-US" altLang="zh-CN" sz="2000" i="1" dirty="0">
                <a:latin typeface="Baskerville Old Face" pitchFamily="18" charset="0"/>
              </a:rPr>
              <a:t>Adenoviruses </a:t>
            </a:r>
          </a:p>
          <a:p>
            <a:pPr>
              <a:buFontTx/>
              <a:buChar char="-"/>
            </a:pP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Human 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metapneumovirus</a:t>
            </a:r>
            <a:endParaRPr lang="en-US" sz="20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en-US" altLang="zh-CN" sz="2000" i="1" dirty="0" smtClean="0">
                <a:latin typeface="Times New Roman" pitchFamily="18" charset="0"/>
                <a:cs typeface="Times New Roman" pitchFamily="18" charset="0"/>
              </a:rPr>
              <a:t>SARS and </a:t>
            </a:r>
            <a:r>
              <a:rPr lang="en-US" altLang="zh-CN" sz="20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MERS </a:t>
            </a:r>
            <a:r>
              <a:rPr lang="en-US" altLang="zh-CN" sz="2000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CoV</a:t>
            </a:r>
            <a:endParaRPr lang="en-US" altLang="zh-CN" sz="2000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Monotype Sorts" pitchFamily="2" charset="2"/>
              <a:buNone/>
            </a:pPr>
            <a:r>
              <a:rPr lang="en-US" altLang="zh-CN" sz="2000" i="1" dirty="0" smtClean="0">
                <a:latin typeface="Baskerville Old Face" pitchFamily="18" charset="0"/>
              </a:rPr>
              <a:t>- Cytomegalovirus</a:t>
            </a:r>
          </a:p>
          <a:p>
            <a:pPr>
              <a:buFont typeface="Monotype Sorts" pitchFamily="2" charset="2"/>
              <a:buNone/>
            </a:pPr>
            <a:r>
              <a:rPr lang="en-US" altLang="zh-CN" sz="2000" i="1" dirty="0" smtClean="0">
                <a:latin typeface="Baskerville Old Face" pitchFamily="18" charset="0"/>
              </a:rPr>
              <a:t>- Herpes simplex virus </a:t>
            </a:r>
            <a:endParaRPr lang="en-US" altLang="zh-CN" sz="2000" i="1" dirty="0">
              <a:latin typeface="Baskerville Old Face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508104" y="4581128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5150746" y="4285268"/>
            <a:ext cx="3672408" cy="2160240"/>
          </a:xfrm>
          <a:prstGeom prst="rect">
            <a:avLst/>
          </a:prstGeom>
          <a:solidFill>
            <a:srgbClr val="0066FF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25000" lnSpcReduction="20000"/>
          </a:bodyPr>
          <a:lstStyle/>
          <a:p>
            <a:pPr marL="0" marR="0" lvl="0" indent="0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9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Baskerville Old Face" pitchFamily="18" charset="0"/>
                <a:ea typeface="+mj-ea"/>
                <a:cs typeface="+mj-cs"/>
              </a:rPr>
              <a:t>Pneumonia caused by </a:t>
            </a:r>
            <a:br>
              <a:rPr kumimoji="0" lang="en-US" altLang="zh-CN" sz="9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Baskerville Old Face" pitchFamily="18" charset="0"/>
                <a:ea typeface="+mj-ea"/>
                <a:cs typeface="+mj-cs"/>
              </a:rPr>
            </a:br>
            <a:r>
              <a:rPr kumimoji="0" lang="en-US" altLang="zh-CN" sz="9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Baskerville Old Face" pitchFamily="18" charset="0"/>
                <a:ea typeface="+mj-ea"/>
                <a:cs typeface="+mj-cs"/>
              </a:rPr>
              <a:t>other pathogen</a:t>
            </a:r>
          </a:p>
          <a:p>
            <a:pPr algn="just">
              <a:lnSpc>
                <a:spcPct val="120000"/>
              </a:lnSpc>
              <a:buFontTx/>
              <a:buChar char="-"/>
            </a:pPr>
            <a:r>
              <a:rPr lang="en-US" altLang="zh-CN" sz="9600" b="1" dirty="0" smtClean="0">
                <a:latin typeface="Baskerville Old Face" pitchFamily="18" charset="0"/>
              </a:rPr>
              <a:t>Parasites</a:t>
            </a:r>
          </a:p>
          <a:p>
            <a:pPr algn="just">
              <a:lnSpc>
                <a:spcPct val="120000"/>
              </a:lnSpc>
              <a:buFont typeface="Monotype Sorts" pitchFamily="2" charset="2"/>
              <a:buNone/>
            </a:pPr>
            <a:r>
              <a:rPr lang="en-US" altLang="zh-CN" sz="9600" b="1" dirty="0" smtClean="0">
                <a:latin typeface="Baskerville Old Face" pitchFamily="18" charset="0"/>
              </a:rPr>
              <a:t>- protozoa</a:t>
            </a:r>
            <a:endParaRPr kumimoji="0" lang="en-US" altLang="zh-CN" sz="80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Baskerville Old Face" pitchFamily="18" charset="0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49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40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altLang="zh-CN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altLang="zh-CN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18722</TotalTime>
  <Words>1226</Words>
  <Application>Microsoft Office PowerPoint</Application>
  <PresentationFormat>On-screen Show (4:3)</PresentationFormat>
  <Paragraphs>356</Paragraphs>
  <Slides>37</Slides>
  <Notes>1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8" baseType="lpstr">
      <vt:lpstr>Office Theme</vt:lpstr>
      <vt:lpstr>Pneumonia </vt:lpstr>
      <vt:lpstr>Definition </vt:lpstr>
      <vt:lpstr>Epidemiology </vt:lpstr>
      <vt:lpstr>Etiological agents</vt:lpstr>
      <vt:lpstr>Pathogenesis </vt:lpstr>
      <vt:lpstr>Defense mechanism of respiratory tract </vt:lpstr>
      <vt:lpstr>Pathophysiology :  </vt:lpstr>
      <vt:lpstr>  Classification  </vt:lpstr>
      <vt:lpstr>PowerPoint Presentation</vt:lpstr>
      <vt:lpstr>CAP and bioterrorism agents</vt:lpstr>
      <vt:lpstr>Classification by anatomy</vt:lpstr>
      <vt:lpstr>PowerPoint Presentation</vt:lpstr>
      <vt:lpstr>Classification by acquired environment</vt:lpstr>
      <vt:lpstr>PowerPoint Presentation</vt:lpstr>
      <vt:lpstr> CAP- Cough/fever/sputum production + infiltrate  </vt:lpstr>
      <vt:lpstr>Classifications </vt:lpstr>
      <vt:lpstr>Community acquired pneumonia </vt:lpstr>
      <vt:lpstr>Clinical manifestation lobar pneumonia </vt:lpstr>
      <vt:lpstr>PowerPoint Presentation</vt:lpstr>
      <vt:lpstr>PowerPoint Presentation</vt:lpstr>
      <vt:lpstr>Drug Resistant Strep Pneumoniae</vt:lpstr>
      <vt:lpstr>Atypical pneumonia </vt:lpstr>
      <vt:lpstr>Mycoplasma pneumonia</vt:lpstr>
      <vt:lpstr>Mycoplasma pneumonia Cx-ray  </vt:lpstr>
      <vt:lpstr>Chlamydia pneumonia</vt:lpstr>
      <vt:lpstr>PowerPoint Presentation</vt:lpstr>
      <vt:lpstr>PowerPoint Presentation</vt:lpstr>
      <vt:lpstr>Legionella pneumophila</vt:lpstr>
      <vt:lpstr>       </vt:lpstr>
      <vt:lpstr>PowerPoint Presentation</vt:lpstr>
      <vt:lpstr>Diagnosis &amp; Treatment  </vt:lpstr>
      <vt:lpstr>PowerPoint Presentation</vt:lpstr>
      <vt:lpstr>Evaluate the severity &amp; degree of pneumonia</vt:lpstr>
      <vt:lpstr>The diagnostic standard of sever pneumonia (Do not memorize)</vt:lpstr>
      <vt:lpstr>PowerPoint Presentation</vt:lpstr>
      <vt:lpstr>PowerPoint Presentation</vt:lpstr>
      <vt:lpstr>PowerPoint Presentation</vt:lpstr>
    </vt:vector>
  </TitlesOfParts>
  <Company> 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Pneumonia </dc:title>
  <dc:creator>Dr.Fauzia</dc:creator>
  <cp:lastModifiedBy>DRSUMAILI</cp:lastModifiedBy>
  <cp:revision>58</cp:revision>
  <dcterms:created xsi:type="dcterms:W3CDTF">2011-02-16T08:38:47Z</dcterms:created>
  <dcterms:modified xsi:type="dcterms:W3CDTF">2015-02-14T22:24:27Z</dcterms:modified>
</cp:coreProperties>
</file>