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4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5" r:id="rId23"/>
    <p:sldId id="278" r:id="rId24"/>
    <p:sldId id="279" r:id="rId25"/>
    <p:sldId id="287" r:id="rId26"/>
    <p:sldId id="286" r:id="rId27"/>
    <p:sldId id="280" r:id="rId28"/>
    <p:sldId id="281" r:id="rId29"/>
    <p:sldId id="282" r:id="rId30"/>
    <p:sldId id="28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1/Mycobacterium_tuberculosis_Ziehl-Neelsen_stain_0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7/74/Aspergillus_niger_01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undacionio.org/img/bacteriology/img/Streptococcus_pyogenes_04.jpg&amp;imgrefurl=http://lyricsdog.in/s/streptococcus%20pyogenes%20bacteria&amp;usg=__9s-KG6QWnc3NjjPtjmtYhitn7d4=&amp;h=445&amp;w=491&amp;sz=19&amp;hl=en&amp;start=61&amp;zoom=1&amp;tbnid=zK6zvBrlODtczM:&amp;tbnh=118&amp;tbnw=130&amp;ei=kzBWTfDMOM3Dswa5js26DQ&amp;prev=/images?q=streptococcus+pyogenes+images&amp;start=60&amp;hl=en&amp;safe=active&amp;sa=N&amp;tbs=isch:1&amp;prmd=ivns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6002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70C0"/>
                </a:solidFill>
              </a:rPr>
              <a:t>2015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BLOCK </a:t>
            </a:r>
            <a:br>
              <a:rPr lang="en-US" dirty="0" smtClean="0"/>
            </a:br>
            <a:r>
              <a:rPr lang="en-US" dirty="0" smtClean="0"/>
              <a:t>Practical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Pneumococci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91582"/>
            <a:ext cx="6840760" cy="46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Alpha-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hemolysis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treptococcus%20species%20Viridans%20group%20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39900"/>
            <a:ext cx="3817938" cy="4251325"/>
          </a:xfrm>
          <a:prstGeom prst="rect">
            <a:avLst/>
          </a:prstGeom>
          <a:noFill/>
        </p:spPr>
      </p:pic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868863" y="1600200"/>
            <a:ext cx="3817937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Alpha-hemolytic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"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group" streptococci, including species such as the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mutans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mitis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salivarius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display alpha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hemolysis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Optochin Susceptibility Test</a:t>
            </a:r>
          </a:p>
        </p:txBody>
      </p:sp>
      <p:pic>
        <p:nvPicPr>
          <p:cNvPr id="3" name="Picture 3" descr="opto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2038" y="1846263"/>
            <a:ext cx="3814762" cy="4038600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852863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3350" y="35210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susceptible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pneumoniae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635375" y="2420938"/>
            <a:ext cx="40322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8588" y="2205038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resistant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viridans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115616" y="188640"/>
          <a:ext cx="7215238" cy="1188720"/>
        </p:xfrm>
        <a:graphic>
          <a:graphicData uri="http://schemas.openxmlformats.org/drawingml/2006/table">
            <a:tbl>
              <a:tblPr/>
              <a:tblGrid>
                <a:gridCol w="3607619"/>
                <a:gridCol w="3607619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Optochin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/>
                        <a:t>Sensitive </a:t>
                      </a:r>
                      <a:endParaRPr lang="en-US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www.atsu.edu/faculty/chamberlain/Website/lab/idlab/p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2368"/>
            <a:ext cx="5284132" cy="5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A 28 Year Old Female presented to the accident and emergency of KKUH with a sudden onset of fever, right sided chest pain and productive cough of purulent sputum. On examination her temperature was 39 °C.  There were </a:t>
            </a:r>
            <a:r>
              <a:rPr lang="en-US" sz="2400" b="1" dirty="0" err="1" smtClean="0">
                <a:latin typeface="Book Antiqua" pitchFamily="18" charset="0"/>
              </a:rPr>
              <a:t>Rhonci</a:t>
            </a:r>
            <a:r>
              <a:rPr lang="en-US" sz="2400" b="1" dirty="0" smtClean="0">
                <a:latin typeface="Book Antiqua" pitchFamily="18" charset="0"/>
              </a:rPr>
              <a:t> and dullness on the right side of the chest. X-ray showed massive consolidation on the right side of the chest.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3" name="Picture 2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44416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99592" y="332656"/>
            <a:ext cx="2371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 2 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556792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most likely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260648"/>
            <a:ext cx="1656184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81444" y="908721"/>
            <a:ext cx="4362564" cy="50405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blood counts showed a total white cell count 45,000/ ml 90% of the cells were neutrophils. The sputum culture showed   alpha haemolytic colonies on blood agar. The gram stain showed gram positive diplococcic.</a:t>
            </a: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which were catalase negative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This organism was confirmed to be optician susceptible.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27500" cy="407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5" descr="C:\Documents and Settings\Dr.Fauzia\My Documents\My Pictures\micr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4104456" cy="292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مستطيل 5"/>
          <p:cNvSpPr/>
          <p:nvPr/>
        </p:nvSpPr>
        <p:spPr>
          <a:xfrm>
            <a:off x="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3. What should have been the empirical therapy for this case and why?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ycobacterium tuberculosis Ziehl-Neelsen stain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143800" cy="460775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928662" y="557214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Mycobacterium tuberculosis:  </a:t>
            </a:r>
            <a:r>
              <a:rPr lang="en-US" sz="3200" b="1" dirty="0" err="1" smtClean="0"/>
              <a:t>Ziehl-Neelsen</a:t>
            </a:r>
            <a:r>
              <a:rPr lang="en-US" sz="3200" b="1" dirty="0" smtClean="0"/>
              <a:t> stain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571604" y="0"/>
            <a:ext cx="4323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Sputum Microscopy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absoluteastronomy.com/images/topicimages/l/lo/lowenstein-jensen_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228185" cy="417646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23528" y="332656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latin typeface="Arial" pitchFamily="34" charset="0"/>
                <a:cs typeface="Arial" pitchFamily="34" charset="0"/>
              </a:rPr>
              <a:t>Mycobacterium tuberculosis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91257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image.absoluteastronomy.com/images/topicimages/m/my/mycobacterium_tuberculo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996" y="3717032"/>
            <a:ext cx="2925004" cy="193781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4283968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Growth on L.J medium( selective for </a:t>
            </a:r>
            <a:r>
              <a:rPr lang="en-US" sz="2400" dirty="0" err="1" smtClean="0"/>
              <a:t>mycobacteria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34076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Book Antiqua" pitchFamily="18" charset="0"/>
              </a:rPr>
              <a:t>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a 45 year old Saudi man who was admitted to King Khalid University Hospital because of 2-3 month history of loss of appetite, weight loss, and on and off fever with attacks of cough. Two days before admission .he coughed blood (haemoptysis) 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diabetic for the last 5 years. His father died of tuberculosis at the age of 45 yrs.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548680"/>
            <a:ext cx="2230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3 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-1143000" y="260648"/>
            <a:ext cx="1028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Streptococcus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pyogenes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= Group A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Strep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000628" y="2285992"/>
            <a:ext cx="3819844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Carried by 10-25% of many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throat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often no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it is Cause of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 throat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impetigo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Necrotizing fasciitis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1029"/>
          <p:cNvGraphicFramePr>
            <a:graphicFrameLocks noChangeAspect="1"/>
          </p:cNvGraphicFramePr>
          <p:nvPr/>
        </p:nvGraphicFramePr>
        <p:xfrm>
          <a:off x="0" y="2350612"/>
          <a:ext cx="4785808" cy="4507388"/>
        </p:xfrm>
        <a:graphic>
          <a:graphicData uri="http://schemas.openxmlformats.org/presentationml/2006/ole">
            <p:oleObj spid="_x0000_s2050" name="Image" r:id="rId3" imgW="6501587" imgH="61206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340768"/>
            <a:ext cx="3763144" cy="48245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On examination Abdul Karim looked weak with a temperature 38.6 °C, CVS and Respiratory system examinnation was unremarkable.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chest X- ray done showed multiple opacities and cavities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ESR was increased (85 m /hour)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further tests should be done?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5040560" cy="551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995937" y="764704"/>
            <a:ext cx="252028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Sputum AFB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smear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1484784"/>
            <a:ext cx="3138428" cy="44172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Sputum smear showed AFB 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is the probable diagnosis?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How can the diagnosis be confirmed?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6159624" cy="466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>
          <a:xfrm>
            <a:off x="827584" y="476672"/>
            <a:ext cx="7416824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positive, cocci, 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clusters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microbelibrary.org/microbelibrary/files/ccImages/Articleimages/Atlas-Gram/Staphylococcus%20species%20fig2.jpg"/>
          <p:cNvPicPr>
            <a:picLocks noChangeAspect="1" noChangeArrowheads="1"/>
          </p:cNvPicPr>
          <p:nvPr/>
        </p:nvPicPr>
        <p:blipFill>
          <a:blip r:embed="rId2" cstate="print"/>
          <a:srcRect b="5551"/>
          <a:stretch>
            <a:fillRect/>
          </a:stretch>
        </p:blipFill>
        <p:spPr bwMode="auto">
          <a:xfrm>
            <a:off x="755576" y="1700808"/>
            <a:ext cx="7444124" cy="47276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ntitled-5"/>
          <p:cNvPicPr>
            <a:picLocks noChangeAspect="1" noChangeArrowheads="1"/>
          </p:cNvPicPr>
          <p:nvPr/>
        </p:nvPicPr>
        <p:blipFill>
          <a:blip r:embed="rId3" cstate="print"/>
          <a:srcRect l="5069" t="14041" r="20766" b="13516"/>
          <a:stretch>
            <a:fillRect/>
          </a:stretch>
        </p:blipFill>
        <p:spPr bwMode="auto">
          <a:xfrm rot="16200000">
            <a:off x="1400053" y="542777"/>
            <a:ext cx="5915272" cy="671517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71538" y="21429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Staphylococci</a:t>
            </a:r>
            <a:endParaRPr lang="en-US" sz="4000" dirty="0"/>
          </a:p>
        </p:txBody>
      </p:sp>
      <p:sp>
        <p:nvSpPr>
          <p:cNvPr id="7" name="مستطيل 6"/>
          <p:cNvSpPr/>
          <p:nvPr/>
        </p:nvSpPr>
        <p:spPr>
          <a:xfrm>
            <a:off x="4071934" y="21429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Stained in Pus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rint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pic>
        <p:nvPicPr>
          <p:cNvPr id="6" name="Picture 4" descr="close 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09563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Vaginal Smear of a Person with </a:t>
            </a:r>
            <a:r>
              <a:rPr lang="en-US" sz="2800" b="1" i="1">
                <a:latin typeface="Arial" charset="0"/>
                <a:cs typeface="Arial" charset="0"/>
              </a:rPr>
              <a:t>Candida</a:t>
            </a:r>
            <a:r>
              <a:rPr lang="en-US" sz="2800" b="1">
                <a:latin typeface="Arial" charset="0"/>
                <a:cs typeface="Arial" charset="0"/>
              </a:rPr>
              <a:t> Vaginit</a:t>
            </a:r>
            <a:r>
              <a:rPr lang="en-US" sz="800" b="1">
                <a:latin typeface="Arial" charset="0"/>
                <a:cs typeface="Arial" charset="0"/>
              </a:rPr>
              <a:t>is </a:t>
            </a:r>
          </a:p>
          <a:p>
            <a:endParaRPr lang="en-US" sz="800" b="1">
              <a:latin typeface="Arial" charset="0"/>
              <a:cs typeface="Arial" charset="0"/>
            </a:endParaRPr>
          </a:p>
        </p:txBody>
      </p:sp>
      <p:pic>
        <p:nvPicPr>
          <p:cNvPr id="11" name="Picture 2" descr="http://student.ccbcmd.edu/courses/bio141/labmanua/lab9/images/candida_vaginal.jpg"/>
          <p:cNvPicPr>
            <a:picLocks noChangeAspect="1" noChangeArrowheads="1"/>
          </p:cNvPicPr>
          <p:nvPr/>
        </p:nvPicPr>
        <p:blipFill>
          <a:blip r:embed="rId4" cstate="print"/>
          <a:srcRect b="4915"/>
          <a:stretch>
            <a:fillRect/>
          </a:stretch>
        </p:blipFill>
        <p:spPr bwMode="auto">
          <a:xfrm>
            <a:off x="1331913" y="1196975"/>
            <a:ext cx="6581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6"/>
          <p:cNvSpPr>
            <a:spLocks noChangeArrowheads="1"/>
          </p:cNvSpPr>
          <p:nvPr/>
        </p:nvSpPr>
        <p:spPr bwMode="auto">
          <a:xfrm>
            <a:off x="755650" y="5373688"/>
            <a:ext cx="74882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 </a:t>
            </a:r>
            <a:endParaRPr lang="en-US" sz="42500" b="1">
              <a:latin typeface="Arial" charset="0"/>
              <a:cs typeface="Arial" charset="0"/>
            </a:endParaRPr>
          </a:p>
          <a:p>
            <a:r>
              <a:rPr lang="en-US" b="1">
                <a:latin typeface="Arial" charset="0"/>
                <a:cs typeface="Arial" charset="0"/>
              </a:rPr>
              <a:t>Note epithelial cells, rod-shaped bacteria, and </a:t>
            </a:r>
            <a:r>
              <a:rPr lang="en-US" b="1" i="1">
                <a:latin typeface="Arial" charset="0"/>
                <a:cs typeface="Arial" charset="0"/>
              </a:rPr>
              <a:t>Candida albicans</a:t>
            </a:r>
            <a:r>
              <a:rPr lang="en-US" b="1">
                <a:latin typeface="Arial" charset="0"/>
                <a:cs typeface="Arial" charset="0"/>
              </a:rPr>
              <a:t> in its hyphal form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6255" y="259824"/>
            <a:ext cx="63914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600" b="1" i="1" dirty="0">
                <a:latin typeface="Arial" charset="0"/>
                <a:cs typeface="Arial" charset="0"/>
              </a:rPr>
              <a:t>Candida </a:t>
            </a:r>
            <a:r>
              <a:rPr lang="en-US" sz="3600" b="1" i="1" dirty="0" err="1">
                <a:latin typeface="Arial" charset="0"/>
                <a:cs typeface="Arial" charset="0"/>
              </a:rPr>
              <a:t>albicans</a:t>
            </a:r>
            <a:r>
              <a:rPr lang="en-US" sz="3600" b="1" i="1" dirty="0"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latin typeface="Arial" charset="0"/>
                <a:cs typeface="Arial" charset="0"/>
              </a:rPr>
              <a:t>Producing</a:t>
            </a:r>
          </a:p>
          <a:p>
            <a:pPr algn="ctr" eaLnBrk="1" hangingPunct="1"/>
            <a:r>
              <a:rPr lang="en-US" sz="3600" b="1" dirty="0" smtClean="0">
                <a:latin typeface="Arial" charset="0"/>
                <a:cs typeface="Arial" charset="0"/>
              </a:rPr>
              <a:t>Germ tube</a:t>
            </a:r>
            <a:endParaRPr lang="en-US" sz="3600" b="1" dirty="0">
              <a:latin typeface="Arial" charset="0"/>
              <a:cs typeface="Arial" charset="0"/>
            </a:endParaRPr>
          </a:p>
          <a:p>
            <a:pPr algn="ctr"/>
            <a:r>
              <a:rPr lang="en-US" sz="800" b="1" dirty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" name="Picture 2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482441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971550" y="682625"/>
            <a:ext cx="748823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1500" b="1">
              <a:latin typeface="Arial" charset="0"/>
              <a:cs typeface="Arial" charset="0"/>
            </a:endParaRP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Dimorphic </a:t>
            </a:r>
            <a:r>
              <a:rPr lang="en-US" sz="2800" b="1" i="1">
                <a:latin typeface="Arial" charset="0"/>
                <a:cs typeface="Arial" charset="0"/>
              </a:rPr>
              <a:t>Candida albicans</a:t>
            </a:r>
            <a:r>
              <a:rPr lang="en-US" sz="2800" b="1">
                <a:latin typeface="Arial" charset="0"/>
                <a:cs typeface="Arial" charset="0"/>
              </a:rPr>
              <a:t> switching from a yeast form to a filamentous form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rush"/>
          <p:cNvPicPr>
            <a:picLocks noChangeAspect="1" noChangeArrowheads="1"/>
          </p:cNvPicPr>
          <p:nvPr/>
        </p:nvPicPr>
        <p:blipFill>
          <a:blip r:embed="rId3" cstate="print"/>
          <a:srcRect l="6680" t="7544" b="9567"/>
          <a:stretch>
            <a:fillRect/>
          </a:stretch>
        </p:blipFill>
        <p:spPr bwMode="auto">
          <a:xfrm>
            <a:off x="2195736" y="2996952"/>
            <a:ext cx="6262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tudent.ccbcmd.edu/courses/bio141/labmanua/lab9/images/cand01.jpg"/>
          <p:cNvPicPr>
            <a:picLocks noChangeAspect="1" noChangeArrowheads="1"/>
          </p:cNvPicPr>
          <p:nvPr/>
        </p:nvPicPr>
        <p:blipFill>
          <a:blip r:embed="rId4" cstate="print"/>
          <a:srcRect t="16073" r="3588"/>
          <a:stretch>
            <a:fillRect/>
          </a:stretch>
        </p:blipFill>
        <p:spPr bwMode="auto">
          <a:xfrm>
            <a:off x="395536" y="0"/>
            <a:ext cx="3888432" cy="27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71800" y="6237312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Chlamydospore</a:t>
            </a:r>
            <a:r>
              <a:rPr lang="en-US" dirty="0" smtClean="0"/>
              <a:t>                                             Oral Candida or oral thrush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11560" y="1268760"/>
            <a:ext cx="360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Gram stain of </a:t>
            </a:r>
            <a:r>
              <a:rPr lang="en-US" dirty="0" err="1" smtClean="0"/>
              <a:t>candida</a:t>
            </a:r>
            <a:r>
              <a:rPr lang="en-US" dirty="0" smtClean="0"/>
              <a:t>: ovoid </a:t>
            </a:r>
            <a:r>
              <a:rPr lang="en-US" dirty="0" err="1" smtClean="0"/>
              <a:t>budingYeast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on Sabouraud's Dextrose Media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atsu.edu/faculty/chamberlain/Website/lab/idlab/Can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4929222" cy="45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stain of Candida albicans Showing budding yeast celols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student.ccbcmd.edu/courses/bio141/labmanua/lab9/images/sac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lture of Aspergillus ni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2984"/>
            <a:ext cx="5299925" cy="4357718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/>
              <a:t>Aspergillus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niger</a:t>
            </a:r>
            <a:endParaRPr lang="en-US" sz="4000" dirty="0"/>
          </a:p>
        </p:txBody>
      </p:sp>
      <p:pic>
        <p:nvPicPr>
          <p:cNvPr id="4" name="Picture 4" descr="Conidial head of A. ni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1990"/>
            <a:ext cx="3304442" cy="531302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5780782"/>
            <a:ext cx="521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Culture of </a:t>
            </a:r>
            <a:r>
              <a:rPr lang="en-US" sz="3200" i="1" dirty="0" err="1" smtClean="0"/>
              <a:t>Aspergillus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niger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5929330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Conidial head of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niger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391876" cy="4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23528" y="5473005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smtClean="0"/>
              <a:t>Left</a:t>
            </a:r>
            <a:r>
              <a:rPr lang="en-US" sz="2400" b="1" dirty="0"/>
              <a:t>. Gram stain of </a:t>
            </a:r>
            <a:r>
              <a:rPr lang="en-US" sz="2400" b="1" i="1" dirty="0"/>
              <a:t>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in a clinical specimen. Right. Colonies of</a:t>
            </a:r>
            <a:r>
              <a:rPr lang="en-US" sz="2400" b="1" i="1" dirty="0"/>
              <a:t> 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on blood agar exhibiting beta (clear) </a:t>
            </a:r>
            <a:r>
              <a:rPr lang="en-US" sz="2400" b="1" dirty="0" err="1"/>
              <a:t>hemolysis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4033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7544" y="404664"/>
            <a:ext cx="6500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Streptococcus </a:t>
            </a:r>
            <a:r>
              <a:rPr lang="en-US" sz="3200" b="1" i="1" dirty="0" err="1" smtClean="0"/>
              <a:t>pyogenes</a:t>
            </a:r>
            <a:r>
              <a:rPr lang="en-US" sz="3200" b="1" i="1" dirty="0" smtClean="0"/>
              <a:t>.</a:t>
            </a:r>
            <a:r>
              <a:rPr lang="en-US" sz="3200" b="1" dirty="0" smtClean="0"/>
              <a:t> </a:t>
            </a:r>
            <a:r>
              <a:rPr lang="en-US" sz="3200" dirty="0" smtClean="0"/>
              <a:t>= Group 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Strept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لف:Aspergillus niger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9"/>
            <a:ext cx="6966838" cy="482453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4414" y="36933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Aspergillus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niger</a:t>
            </a:r>
            <a:endParaRPr lang="en-US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4407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55576" y="602128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Methenamine</a:t>
            </a:r>
            <a:r>
              <a:rPr lang="en-US" sz="2400" dirty="0" smtClean="0"/>
              <a:t> silver (GMS) stained tissue section of lung showing dichotomously branched</a:t>
            </a:r>
            <a:endParaRPr lang="en-US" sz="2400" dirty="0"/>
          </a:p>
        </p:txBody>
      </p:sp>
      <p:sp>
        <p:nvSpPr>
          <p:cNvPr id="4" name="مستطيل 3"/>
          <p:cNvSpPr/>
          <p:nvPr/>
        </p:nvSpPr>
        <p:spPr>
          <a:xfrm>
            <a:off x="539552" y="260648"/>
            <a:ext cx="2530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Aspergillosis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717675"/>
            <a:ext cx="3817937" cy="4295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692696"/>
            <a:ext cx="457200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00"/>
                </a:solidFill>
              </a:rPr>
              <a:t>Principle: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test is used for presumptive identification of group 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To distinguish between </a:t>
            </a:r>
            <a:r>
              <a:rPr lang="en-US" sz="2000" i="1" dirty="0"/>
              <a:t>S. </a:t>
            </a:r>
            <a:r>
              <a:rPr lang="en-US" sz="2000" i="1" dirty="0" err="1"/>
              <a:t>pyogenes</a:t>
            </a:r>
            <a:r>
              <a:rPr lang="en-US" sz="2000" dirty="0"/>
              <a:t> (susceptible to B) &amp; non group A such as </a:t>
            </a:r>
            <a:r>
              <a:rPr lang="en-US" sz="2000" i="1" dirty="0"/>
              <a:t>S. </a:t>
            </a:r>
            <a:r>
              <a:rPr lang="en-US" sz="2000" i="1" dirty="0" err="1"/>
              <a:t>agalactiae</a:t>
            </a:r>
            <a:r>
              <a:rPr lang="en-US" sz="2000" dirty="0"/>
              <a:t> (Resistant to 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will inhibit the growth of </a:t>
            </a:r>
            <a:r>
              <a:rPr lang="en-US" sz="2000" dirty="0" err="1"/>
              <a:t>gp</a:t>
            </a:r>
            <a:r>
              <a:rPr lang="en-US" sz="2000" dirty="0"/>
              <a:t> A </a:t>
            </a:r>
            <a:r>
              <a:rPr lang="en-US" sz="2000" i="1" dirty="0"/>
              <a:t>Strep. </a:t>
            </a:r>
            <a:r>
              <a:rPr lang="en-US" sz="2000" i="1" dirty="0" err="1"/>
              <a:t>pyogenes</a:t>
            </a:r>
            <a:r>
              <a:rPr lang="en-US" sz="2000" dirty="0"/>
              <a:t> giving zone of inhibition around the disk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C0000"/>
                </a:solidFill>
              </a:rPr>
              <a:t>Procedure: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Inoculate BAP with heavy suspension of tested organism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disk (0.04 U) is applied to inoculated BAP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After incubation, any zone of inhibition around the disk is considered as susceptible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tsu.edu/faculty/chamberlain/Website/lab/idlab/a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23868"/>
            <a:ext cx="6000792" cy="60341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35716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rgbClr val="CC0000"/>
                </a:solidFill>
              </a:rPr>
              <a:t>Bacitracin</a:t>
            </a:r>
            <a:r>
              <a:rPr lang="en-US" sz="4800" dirty="0" smtClean="0">
                <a:solidFill>
                  <a:srgbClr val="CC0000"/>
                </a:solidFill>
              </a:rPr>
              <a:t> sensitivity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  <a:cs typeface="Andalus" pitchFamily="2" charset="-78"/>
              </a:rPr>
              <a:t>A 5 year boy was brought to king Khalid University hospital, outpatient department complaining of fever and sore throat. He had regular vaccination history. On examination his temperature was 38.5° c, the tonsil area and pharynx were obviously inflamed with some foci of pus.</a:t>
            </a:r>
            <a:endParaRPr lang="en-US" sz="2400" dirty="0">
              <a:latin typeface="Book Antiqua" pitchFamily="18" charset="0"/>
              <a:cs typeface="Andalus" pitchFamily="2" charset="-78"/>
            </a:endParaRPr>
          </a:p>
        </p:txBody>
      </p:sp>
      <p:pic>
        <p:nvPicPr>
          <p:cNvPr id="3" name="Picture 2" descr="C:\Documents and Settings\Dr.Fauzia\My Documents\My Pictures\strep-t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384376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27584" y="476672"/>
            <a:ext cx="1941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1 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12474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differential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76056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716016" y="908720"/>
            <a:ext cx="4104456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full blood count showed a total white cell count of 15000ml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Throat swab culture showed colonies with clear haemolysis on blood agar. They were catalase negative .The gram stain of these colonies showed gram positive cocci in chains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0292_Beta_haemolytic_st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92488" cy="4121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11" descr="http://t2.gstatic.com/images?q=tbn:zK6zvBrlODtczM:http://fundacionio.org/img/bacteriology/img/Streptococcus_pyogenes_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3" descr="C:\Documents and Settings\Dr.Fauzia\My Documents\My Pictures\ca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6916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likely identity of the organism?</a:t>
            </a:r>
          </a:p>
          <a:p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is the best antibiotic therapy for this child?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Book Antiqua" pitchFamily="18" charset="0"/>
              </a:rPr>
              <a:t>3.</a:t>
            </a:r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 If not treated what complication may this child have after 6 weeks period?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615</TotalTime>
  <Words>747</Words>
  <Application>Microsoft Office PowerPoint</Application>
  <PresentationFormat>On-screen Show (4:3)</PresentationFormat>
  <Paragraphs>88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موازنة</vt:lpstr>
      <vt:lpstr>Image</vt:lpstr>
      <vt:lpstr>RESPIRATORY BLOCK  Practical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Streptococcus pneumoniae (Pneumococci)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Jenadi</cp:lastModifiedBy>
  <cp:revision>8</cp:revision>
  <dcterms:created xsi:type="dcterms:W3CDTF">2011-03-06T05:04:06Z</dcterms:created>
  <dcterms:modified xsi:type="dcterms:W3CDTF">2015-02-15T06:52:57Z</dcterms:modified>
</cp:coreProperties>
</file>