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124"/>
  </p:notesMasterIdLst>
  <p:sldIdLst>
    <p:sldId id="390" r:id="rId2"/>
    <p:sldId id="456" r:id="rId3"/>
    <p:sldId id="275" r:id="rId4"/>
    <p:sldId id="301" r:id="rId5"/>
    <p:sldId id="522" r:id="rId6"/>
    <p:sldId id="294" r:id="rId7"/>
    <p:sldId id="397" r:id="rId8"/>
    <p:sldId id="398" r:id="rId9"/>
    <p:sldId id="525" r:id="rId10"/>
    <p:sldId id="537" r:id="rId11"/>
    <p:sldId id="530" r:id="rId12"/>
    <p:sldId id="531" r:id="rId13"/>
    <p:sldId id="532" r:id="rId14"/>
    <p:sldId id="534" r:id="rId15"/>
    <p:sldId id="535" r:id="rId16"/>
    <p:sldId id="536" r:id="rId17"/>
    <p:sldId id="526" r:id="rId18"/>
    <p:sldId id="528" r:id="rId19"/>
    <p:sldId id="392" r:id="rId20"/>
    <p:sldId id="426" r:id="rId21"/>
    <p:sldId id="395" r:id="rId22"/>
    <p:sldId id="402" r:id="rId23"/>
    <p:sldId id="475" r:id="rId24"/>
    <p:sldId id="473" r:id="rId25"/>
    <p:sldId id="469" r:id="rId26"/>
    <p:sldId id="470" r:id="rId27"/>
    <p:sldId id="471" r:id="rId28"/>
    <p:sldId id="496" r:id="rId29"/>
    <p:sldId id="476" r:id="rId30"/>
    <p:sldId id="479" r:id="rId31"/>
    <p:sldId id="524" r:id="rId32"/>
    <p:sldId id="483" r:id="rId33"/>
    <p:sldId id="482" r:id="rId34"/>
    <p:sldId id="480" r:id="rId35"/>
    <p:sldId id="481" r:id="rId36"/>
    <p:sldId id="457" r:id="rId37"/>
    <p:sldId id="547" r:id="rId38"/>
    <p:sldId id="477" r:id="rId39"/>
    <p:sldId id="458" r:id="rId40"/>
    <p:sldId id="460" r:id="rId41"/>
    <p:sldId id="494" r:id="rId42"/>
    <p:sldId id="495" r:id="rId43"/>
    <p:sldId id="463" r:id="rId44"/>
    <p:sldId id="464" r:id="rId45"/>
    <p:sldId id="465" r:id="rId46"/>
    <p:sldId id="391" r:id="rId47"/>
    <p:sldId id="377" r:id="rId48"/>
    <p:sldId id="365" r:id="rId49"/>
    <p:sldId id="490" r:id="rId50"/>
    <p:sldId id="409" r:id="rId51"/>
    <p:sldId id="371" r:id="rId52"/>
    <p:sldId id="491" r:id="rId53"/>
    <p:sldId id="372" r:id="rId54"/>
    <p:sldId id="410" r:id="rId55"/>
    <p:sldId id="325" r:id="rId56"/>
    <p:sldId id="453" r:id="rId57"/>
    <p:sldId id="540" r:id="rId58"/>
    <p:sldId id="406" r:id="rId59"/>
    <p:sldId id="262" r:id="rId60"/>
    <p:sldId id="316" r:id="rId61"/>
    <p:sldId id="497" r:id="rId62"/>
    <p:sldId id="498" r:id="rId63"/>
    <p:sldId id="499" r:id="rId64"/>
    <p:sldId id="500" r:id="rId65"/>
    <p:sldId id="543" r:id="rId66"/>
    <p:sldId id="501" r:id="rId67"/>
    <p:sldId id="503" r:id="rId68"/>
    <p:sldId id="504" r:id="rId69"/>
    <p:sldId id="455" r:id="rId70"/>
    <p:sldId id="454" r:id="rId71"/>
    <p:sldId id="421" r:id="rId72"/>
    <p:sldId id="422" r:id="rId73"/>
    <p:sldId id="388" r:id="rId74"/>
    <p:sldId id="415" r:id="rId75"/>
    <p:sldId id="541" r:id="rId76"/>
    <p:sldId id="542" r:id="rId77"/>
    <p:sldId id="423" r:id="rId78"/>
    <p:sldId id="341" r:id="rId79"/>
    <p:sldId id="417" r:id="rId80"/>
    <p:sldId id="424" r:id="rId81"/>
    <p:sldId id="364" r:id="rId82"/>
    <p:sldId id="425" r:id="rId83"/>
    <p:sldId id="485" r:id="rId84"/>
    <p:sldId id="354" r:id="rId85"/>
    <p:sldId id="266" r:id="rId86"/>
    <p:sldId id="439" r:id="rId87"/>
    <p:sldId id="440" r:id="rId88"/>
    <p:sldId id="544" r:id="rId89"/>
    <p:sldId id="384" r:id="rId90"/>
    <p:sldId id="292" r:id="rId91"/>
    <p:sldId id="505" r:id="rId92"/>
    <p:sldId id="442" r:id="rId93"/>
    <p:sldId id="355" r:id="rId94"/>
    <p:sldId id="347" r:id="rId95"/>
    <p:sldId id="362" r:id="rId96"/>
    <p:sldId id="444" r:id="rId97"/>
    <p:sldId id="349" r:id="rId98"/>
    <p:sldId id="506" r:id="rId99"/>
    <p:sldId id="508" r:id="rId100"/>
    <p:sldId id="539" r:id="rId101"/>
    <p:sldId id="515" r:id="rId102"/>
    <p:sldId id="509" r:id="rId103"/>
    <p:sldId id="513" r:id="rId104"/>
    <p:sldId id="514" r:id="rId105"/>
    <p:sldId id="357" r:id="rId106"/>
    <p:sldId id="445" r:id="rId107"/>
    <p:sldId id="446" r:id="rId108"/>
    <p:sldId id="545" r:id="rId109"/>
    <p:sldId id="447" r:id="rId110"/>
    <p:sldId id="350" r:id="rId111"/>
    <p:sldId id="274" r:id="rId112"/>
    <p:sldId id="358" r:id="rId113"/>
    <p:sldId id="448" r:id="rId114"/>
    <p:sldId id="359" r:id="rId115"/>
    <p:sldId id="449" r:id="rId116"/>
    <p:sldId id="387" r:id="rId117"/>
    <p:sldId id="516" r:id="rId118"/>
    <p:sldId id="517" r:id="rId119"/>
    <p:sldId id="518" r:id="rId120"/>
    <p:sldId id="519" r:id="rId121"/>
    <p:sldId id="521" r:id="rId122"/>
    <p:sldId id="538"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44C"/>
    <a:srgbClr val="FE6802"/>
    <a:srgbClr val="000099"/>
    <a:srgbClr val="781D0E"/>
    <a:srgbClr val="4C216D"/>
    <a:srgbClr val="AF4701"/>
    <a:srgbClr val="C75101"/>
    <a:srgbClr val="E55D01"/>
    <a:srgbClr val="563C9E"/>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6" autoAdjust="0"/>
    <p:restoredTop sz="96774" autoAdjust="0"/>
  </p:normalViewPr>
  <p:slideViewPr>
    <p:cSldViewPr>
      <p:cViewPr varScale="1">
        <p:scale>
          <a:sx n="72" d="100"/>
          <a:sy n="72" d="100"/>
        </p:scale>
        <p:origin x="-16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9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xmlns=""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xmlns=""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248277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49</a:t>
            </a:fld>
            <a:endParaRPr lang="en-US">
              <a:solidFill>
                <a:prstClr val="black"/>
              </a:solidFill>
            </a:endParaRPr>
          </a:p>
        </p:txBody>
      </p:sp>
    </p:spTree>
    <p:extLst>
      <p:ext uri="{BB962C8B-B14F-4D97-AF65-F5344CB8AC3E}">
        <p14:creationId xmlns:p14="http://schemas.microsoft.com/office/powerpoint/2010/main" xmlns="" val="18409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53</a:t>
            </a:fld>
            <a:endParaRPr lang="en-US"/>
          </a:p>
        </p:txBody>
      </p:sp>
    </p:spTree>
    <p:extLst>
      <p:ext uri="{BB962C8B-B14F-4D97-AF65-F5344CB8AC3E}">
        <p14:creationId xmlns:p14="http://schemas.microsoft.com/office/powerpoint/2010/main" xmlns="" val="294619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55</a:t>
            </a:fld>
            <a:endParaRPr lang="en-US"/>
          </a:p>
        </p:txBody>
      </p:sp>
    </p:spTree>
    <p:extLst>
      <p:ext uri="{BB962C8B-B14F-4D97-AF65-F5344CB8AC3E}">
        <p14:creationId xmlns:p14="http://schemas.microsoft.com/office/powerpoint/2010/main" xmlns="" val="262174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64</a:t>
            </a:fld>
            <a:endParaRPr lang="en-US">
              <a:solidFill>
                <a:prstClr val="black"/>
              </a:solidFill>
            </a:endParaRPr>
          </a:p>
        </p:txBody>
      </p:sp>
    </p:spTree>
    <p:extLst>
      <p:ext uri="{BB962C8B-B14F-4D97-AF65-F5344CB8AC3E}">
        <p14:creationId xmlns:p14="http://schemas.microsoft.com/office/powerpoint/2010/main" xmlns="" val="317389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81</a:t>
            </a:fld>
            <a:endParaRPr lang="en-US"/>
          </a:p>
        </p:txBody>
      </p:sp>
      <p:sp>
        <p:nvSpPr>
          <p:cNvPr id="19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xmlns="" val="155846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84</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417575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97</a:t>
            </a:fld>
            <a:endParaRPr lang="en-US"/>
          </a:p>
        </p:txBody>
      </p:sp>
    </p:spTree>
    <p:extLst>
      <p:ext uri="{BB962C8B-B14F-4D97-AF65-F5344CB8AC3E}">
        <p14:creationId xmlns:p14="http://schemas.microsoft.com/office/powerpoint/2010/main" xmlns="" val="3388762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110</a:t>
            </a:fld>
            <a:endParaRPr lang="en-US"/>
          </a:p>
        </p:txBody>
      </p:sp>
    </p:spTree>
    <p:extLst>
      <p:ext uri="{BB962C8B-B14F-4D97-AF65-F5344CB8AC3E}">
        <p14:creationId xmlns:p14="http://schemas.microsoft.com/office/powerpoint/2010/main" xmlns="" val="268943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112</a:t>
            </a:fld>
            <a:endParaRPr lang="en-US" smtClean="0"/>
          </a:p>
        </p:txBody>
      </p:sp>
    </p:spTree>
    <p:extLst>
      <p:ext uri="{BB962C8B-B14F-4D97-AF65-F5344CB8AC3E}">
        <p14:creationId xmlns:p14="http://schemas.microsoft.com/office/powerpoint/2010/main" xmlns="" val="32511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xmlns="" val="428782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113</a:t>
            </a:fld>
            <a:endParaRPr lang="en-US"/>
          </a:p>
        </p:txBody>
      </p:sp>
    </p:spTree>
    <p:extLst>
      <p:ext uri="{BB962C8B-B14F-4D97-AF65-F5344CB8AC3E}">
        <p14:creationId xmlns:p14="http://schemas.microsoft.com/office/powerpoint/2010/main" xmlns="" val="1155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114</a:t>
            </a:fld>
            <a:endParaRPr lang="en-US"/>
          </a:p>
        </p:txBody>
      </p:sp>
      <p:sp>
        <p:nvSpPr>
          <p:cNvPr id="275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xmlns="" val="367582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xmlns="" val="345708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7</a:t>
            </a:fld>
            <a:endParaRPr lang="en-US"/>
          </a:p>
        </p:txBody>
      </p:sp>
    </p:spTree>
    <p:extLst>
      <p:ext uri="{BB962C8B-B14F-4D97-AF65-F5344CB8AC3E}">
        <p14:creationId xmlns:p14="http://schemas.microsoft.com/office/powerpoint/2010/main" xmlns="" val="374269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19</a:t>
            </a:fld>
            <a:endParaRPr lang="en-US"/>
          </a:p>
        </p:txBody>
      </p:sp>
    </p:spTree>
    <p:extLst>
      <p:ext uri="{BB962C8B-B14F-4D97-AF65-F5344CB8AC3E}">
        <p14:creationId xmlns:p14="http://schemas.microsoft.com/office/powerpoint/2010/main" xmlns="" val="213138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33099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26</a:t>
            </a:fld>
            <a:endParaRPr lang="en-US">
              <a:solidFill>
                <a:prstClr val="black"/>
              </a:solidFill>
            </a:endParaRPr>
          </a:p>
        </p:txBody>
      </p:sp>
    </p:spTree>
    <p:extLst>
      <p:ext uri="{BB962C8B-B14F-4D97-AF65-F5344CB8AC3E}">
        <p14:creationId xmlns:p14="http://schemas.microsoft.com/office/powerpoint/2010/main" xmlns="" val="196791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417290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117577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2/5/2015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2/5/2015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2/5/2015</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xmlns="" val="149146912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2/5/2015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13883114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2/5/2015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xmlns=""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2/5/2015</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xmlns=""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2/5/2015</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2/5/2015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xmlns=""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2/5/2015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xmlns=""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www.sciencephoto.com/media/251778/enlarge"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1547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
        <p:nvSpPr>
          <p:cNvPr id="8" name="TextBox 7"/>
          <p:cNvSpPr txBox="1"/>
          <p:nvPr/>
        </p:nvSpPr>
        <p:spPr>
          <a:xfrm>
            <a:off x="762000" y="6260068"/>
            <a:ext cx="1447800" cy="369332"/>
          </a:xfrm>
          <a:prstGeom prst="rect">
            <a:avLst/>
          </a:prstGeom>
          <a:noFill/>
        </p:spPr>
        <p:txBody>
          <a:bodyPr wrap="square" rtlCol="0">
            <a:spAutoFit/>
          </a:bodyPr>
          <a:lstStyle/>
          <a:p>
            <a:pPr algn="r"/>
            <a:r>
              <a:rPr lang="en-US" dirty="0" smtClean="0"/>
              <a:t>Prepared by:</a:t>
            </a:r>
            <a:endParaRPr lang="en-US" dirty="0"/>
          </a:p>
        </p:txBody>
      </p:sp>
      <p:sp>
        <p:nvSpPr>
          <p:cNvPr id="9" name="TextBox 8"/>
          <p:cNvSpPr txBox="1"/>
          <p:nvPr/>
        </p:nvSpPr>
        <p:spPr>
          <a:xfrm>
            <a:off x="2362200" y="6019800"/>
            <a:ext cx="1600200" cy="738664"/>
          </a:xfrm>
          <a:prstGeom prst="rect">
            <a:avLst/>
          </a:prstGeom>
          <a:noFill/>
        </p:spPr>
        <p:txBody>
          <a:bodyPr wrap="square" rtlCol="0">
            <a:spAutoFit/>
          </a:body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10" name="Rectangle 9"/>
          <p:cNvSpPr/>
          <p:nvPr/>
        </p:nvSpPr>
        <p:spPr>
          <a:xfrm>
            <a:off x="5486400" y="6494671"/>
            <a:ext cx="3724469" cy="276999"/>
          </a:xfrm>
          <a:prstGeom prst="rect">
            <a:avLst/>
          </a:prstGeom>
        </p:spPr>
        <p:txBody>
          <a:bodyPr wrap="square">
            <a:spAutoFit/>
          </a:bodyPr>
          <a:lstStyle/>
          <a:p>
            <a:r>
              <a:rPr lang="en-US" sz="1200" b="1" i="1" dirty="0"/>
              <a:t>Head of Pathology Department: Dr. Abdulmalik Al Sheikh</a:t>
            </a:r>
          </a:p>
        </p:txBody>
      </p:sp>
    </p:spTree>
    <p:extLst>
      <p:ext uri="{BB962C8B-B14F-4D97-AF65-F5344CB8AC3E}">
        <p14:creationId xmlns:p14="http://schemas.microsoft.com/office/powerpoint/2010/main" xmlns=""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595858540"/>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71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Gross</a:t>
            </a:r>
            <a:endParaRPr lang="en-US" sz="2800" b="1" i="1" dirty="0">
              <a:effectLst>
                <a:outerShdw blurRad="38100" dist="38100" dir="2700000" algn="tl">
                  <a:srgbClr val="000000">
                    <a:alpha val="43137"/>
                  </a:srgbClr>
                </a:outerShdw>
              </a:effectLst>
            </a:endParaRP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1043608" y="1196752"/>
            <a:ext cx="7056784" cy="4824536"/>
          </a:xfrm>
          <a:prstGeom prst="rect">
            <a:avLst/>
          </a:prstGeom>
          <a:noFill/>
          <a:ln>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2339752" y="1268760"/>
            <a:ext cx="4176464" cy="4824536"/>
          </a:xfrm>
          <a:prstGeom prst="rect">
            <a:avLst/>
          </a:prstGeom>
          <a:noFill/>
          <a:ln w="38100">
            <a:solidFill>
              <a:schemeClr val="tx1"/>
            </a:solidFill>
          </a:ln>
        </p:spPr>
      </p:pic>
      <p:sp>
        <p:nvSpPr>
          <p:cNvPr id="5" name="Rounded Rectangle 4"/>
          <p:cNvSpPr/>
          <p:nvPr/>
        </p:nvSpPr>
        <p:spPr>
          <a:xfrm>
            <a:off x="467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Undifferentiated Large Cell Carcinoma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pic>
        <p:nvPicPr>
          <p:cNvPr id="277506" name="Picture 2" descr="  Fig. 3E "/>
          <p:cNvPicPr>
            <a:picLocks noChangeAspect="1" noChangeArrowheads="1"/>
          </p:cNvPicPr>
          <p:nvPr/>
        </p:nvPicPr>
        <p:blipFill>
          <a:blip r:embed="rId2" cstate="print"/>
          <a:srcRect/>
          <a:stretch>
            <a:fillRect/>
          </a:stretch>
        </p:blipFill>
        <p:spPr bwMode="auto">
          <a:xfrm>
            <a:off x="395536" y="836712"/>
            <a:ext cx="8352928" cy="4896544"/>
          </a:xfrm>
          <a:prstGeom prst="rect">
            <a:avLst/>
          </a:prstGeom>
          <a:noFill/>
          <a:ln w="38100">
            <a:solidFill>
              <a:schemeClr val="tx1"/>
            </a:solidFill>
          </a:ln>
        </p:spPr>
      </p:pic>
      <p:sp>
        <p:nvSpPr>
          <p:cNvPr id="8" name="Rectangle 7"/>
          <p:cNvSpPr/>
          <p:nvPr/>
        </p:nvSpPr>
        <p:spPr>
          <a:xfrm>
            <a:off x="395536" y="5797713"/>
            <a:ext cx="8424936" cy="923330"/>
          </a:xfrm>
          <a:prstGeom prst="rect">
            <a:avLst/>
          </a:prstGeom>
        </p:spPr>
        <p:txBody>
          <a:bodyPr wrap="square">
            <a:spAutoFit/>
          </a:bodyPr>
          <a:lstStyle/>
          <a:p>
            <a:pPr algn="ctr"/>
            <a:r>
              <a:rPr lang="en-US" b="1" i="1" dirty="0" smtClean="0"/>
              <a:t>Pleomorphic carcinoma of lung (large cell and giant cell subtype). It shows mixed composition of large cell carcinoma and pleomorphic multinucleated giant cells (arrows). (H and E, ×200)</a:t>
            </a:r>
            <a:endParaRPr lang="en-US" b="1" i="1" dirty="0"/>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50632070"/>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395536" y="836712"/>
            <a:ext cx="8352928" cy="5184576"/>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21288"/>
            <a:ext cx="8496944" cy="677108"/>
          </a:xfrm>
          <a:prstGeom prst="rect">
            <a:avLst/>
          </a:prstGeom>
        </p:spPr>
        <p:txBody>
          <a:bodyPr wrap="square">
            <a:spAutoFit/>
          </a:bodyPr>
          <a:lstStyle/>
          <a:p>
            <a:pPr algn="ctr"/>
            <a:r>
              <a:rPr lang="en-US" sz="1900" b="1" i="1" dirty="0" smtClean="0"/>
              <a:t>This section from lower respiratory tract shows neoplastic cells with abundant pale eosinophilic cytoplasm and a surrounding infiltrate of inflammatory cells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539552" y="836712"/>
            <a:ext cx="8208912" cy="5256584"/>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93296"/>
            <a:ext cx="8496944" cy="646331"/>
          </a:xfrm>
          <a:prstGeom prst="rect">
            <a:avLst/>
          </a:prstGeom>
        </p:spPr>
        <p:txBody>
          <a:bodyPr wrap="square">
            <a:spAutoFit/>
          </a:bodyPr>
          <a:lstStyle/>
          <a:p>
            <a:pPr algn="ctr"/>
            <a:r>
              <a:rPr lang="en-US" b="1" i="1" dirty="0" smtClean="0"/>
              <a:t>This section shows neoplastic cells with abundant pale eosinophilic cytoplasm and pleomorphic multinucleated giant cells</a:t>
            </a:r>
          </a:p>
        </p:txBody>
      </p:sp>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38200" y="228600"/>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755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609600" y="1524000"/>
            <a:ext cx="7992888" cy="5463034"/>
          </a:xfrm>
          <a:prstGeom prst="rect">
            <a:avLst/>
          </a:prstGeom>
          <a:ln w="38100">
            <a:solidFill>
              <a:schemeClr val="tx1"/>
            </a:solidFill>
          </a:ln>
        </p:spPr>
        <p:txBody>
          <a:bodyPr wrap="square">
            <a:spAutoFit/>
          </a:bodyPr>
          <a:lstStyle/>
          <a:p>
            <a:pPr lvl="0" fontAlgn="base">
              <a:spcBef>
                <a:spcPct val="0"/>
              </a:spcBef>
              <a:spcAft>
                <a:spcPct val="0"/>
              </a:spcAft>
              <a:buFontTx/>
              <a:buChar char="•"/>
            </a:pPr>
            <a:r>
              <a:rPr lang="en-US" sz="2000" b="1" dirty="0" smtClean="0">
                <a:solidFill>
                  <a:prstClr val="black"/>
                </a:solidFill>
                <a:latin typeface="Arial" charset="0"/>
                <a:cs typeface="Arial" charset="0"/>
              </a:rPr>
              <a:t>  Highly Malignant Tumor. </a:t>
            </a:r>
          </a:p>
          <a:p>
            <a:pPr lvl="0" fontAlgn="base">
              <a:spcBef>
                <a:spcPct val="0"/>
              </a:spcBef>
              <a:spcAft>
                <a:spcPct val="0"/>
              </a:spcAft>
              <a:buFontTx/>
              <a:buChar char="•"/>
            </a:pPr>
            <a:r>
              <a:rPr lang="en-US" sz="2000" b="1" dirty="0" smtClean="0">
                <a:solidFill>
                  <a:prstClr val="black"/>
                </a:solidFill>
                <a:latin typeface="Arial" charset="0"/>
                <a:cs typeface="Arial" charset="0"/>
              </a:rPr>
              <a:t>  Cells are small, with scant cytoplasm, ill-defined borders,        </a:t>
            </a:r>
          </a:p>
          <a:p>
            <a:pPr lvl="0" fontAlgn="base">
              <a:spcBef>
                <a:spcPct val="0"/>
              </a:spcBef>
              <a:spcAft>
                <a:spcPct val="0"/>
              </a:spcAft>
            </a:pPr>
            <a:r>
              <a:rPr lang="en-US" sz="2000" b="1" dirty="0" smtClean="0">
                <a:solidFill>
                  <a:prstClr val="black"/>
                </a:solidFill>
                <a:latin typeface="Arial" charset="0"/>
                <a:cs typeface="Arial" charset="0"/>
              </a:rPr>
              <a:t>    finely granular chromatin (salt &amp; pepper pattern) and absent      </a:t>
            </a:r>
          </a:p>
          <a:p>
            <a:pPr lvl="0" fontAlgn="base">
              <a:spcBef>
                <a:spcPct val="0"/>
              </a:spcBef>
              <a:spcAft>
                <a:spcPct val="0"/>
              </a:spcAft>
            </a:pPr>
            <a:r>
              <a:rPr lang="en-US" sz="2000" b="1" dirty="0" smtClean="0">
                <a:solidFill>
                  <a:prstClr val="black"/>
                </a:solidFill>
                <a:latin typeface="Arial" charset="0"/>
                <a:cs typeface="Arial" charset="0"/>
              </a:rPr>
              <a:t>    or inconspicious nucleoli. </a:t>
            </a:r>
          </a:p>
          <a:p>
            <a:pPr lvl="0" fontAlgn="base">
              <a:spcBef>
                <a:spcPct val="0"/>
              </a:spcBef>
              <a:spcAft>
                <a:spcPct val="0"/>
              </a:spcAft>
              <a:buFontTx/>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High </a:t>
            </a:r>
            <a:r>
              <a:rPr lang="en-US" sz="2000" b="1" dirty="0" smtClean="0">
                <a:solidFill>
                  <a:prstClr val="black"/>
                </a:solidFill>
                <a:latin typeface="Arial" charset="0"/>
                <a:cs typeface="Arial" charset="0"/>
              </a:rPr>
              <a:t>mitotic count and often extensive necrosis. </a:t>
            </a:r>
          </a:p>
          <a:p>
            <a:pPr lvl="0" fontAlgn="base">
              <a:spcBef>
                <a:spcPct val="0"/>
              </a:spcBef>
              <a:spcAft>
                <a:spcPct val="0"/>
              </a:spcAft>
              <a:buFontTx/>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Typically </a:t>
            </a:r>
            <a:r>
              <a:rPr lang="en-US" sz="2000" b="1" dirty="0" smtClean="0">
                <a:solidFill>
                  <a:prstClr val="black"/>
                </a:solidFill>
                <a:latin typeface="Arial" charset="0"/>
                <a:cs typeface="Arial" charset="0"/>
              </a:rPr>
              <a:t>not graded as all SCLC are considered High Grade. </a:t>
            </a:r>
          </a:p>
          <a:p>
            <a:pPr lvl="0" fontAlgn="base">
              <a:spcBef>
                <a:spcPct val="0"/>
              </a:spcBef>
              <a:spcAft>
                <a:spcPct val="0"/>
              </a:spcAft>
              <a:buFontTx/>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Very </a:t>
            </a:r>
            <a:r>
              <a:rPr lang="en-US" sz="2000" b="1" dirty="0" smtClean="0">
                <a:solidFill>
                  <a:prstClr val="black"/>
                </a:solidFill>
                <a:latin typeface="Arial" charset="0"/>
                <a:cs typeface="Arial" charset="0"/>
              </a:rPr>
              <a:t>strong relationship with smoking. </a:t>
            </a:r>
          </a:p>
          <a:p>
            <a:pPr lvl="0" fontAlgn="base">
              <a:spcBef>
                <a:spcPct val="0"/>
              </a:spcBef>
              <a:spcAft>
                <a:spcPct val="0"/>
              </a:spcAft>
              <a:buFontTx/>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Often </a:t>
            </a:r>
            <a:r>
              <a:rPr lang="en-US" sz="2000" b="1" dirty="0" smtClean="0">
                <a:solidFill>
                  <a:prstClr val="black"/>
                </a:solidFill>
                <a:latin typeface="Arial" charset="0"/>
                <a:cs typeface="Arial" charset="0"/>
              </a:rPr>
              <a:t>lead to </a:t>
            </a:r>
            <a:r>
              <a:rPr lang="en-US" sz="2000" b="1" dirty="0" err="1" smtClean="0">
                <a:solidFill>
                  <a:prstClr val="black"/>
                </a:solidFill>
                <a:latin typeface="Arial" charset="0"/>
                <a:cs typeface="Arial" charset="0"/>
              </a:rPr>
              <a:t>paraneoplastic</a:t>
            </a: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syndromes</a:t>
            </a: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with</a:t>
            </a:r>
            <a:r>
              <a:rPr lang="en-US" sz="2000" b="1" dirty="0" smtClean="0">
                <a:solidFill>
                  <a:prstClr val="black"/>
                </a:solidFill>
                <a:latin typeface="Arial" charset="0"/>
                <a:cs typeface="Arial" charset="0"/>
              </a:rPr>
              <a:t> hormones  </a:t>
            </a:r>
          </a:p>
          <a:p>
            <a:pPr lvl="0" fontAlgn="base">
              <a:spcBef>
                <a:spcPct val="0"/>
              </a:spcBef>
              <a:spcAft>
                <a:spcPct val="0"/>
              </a:spcAft>
            </a:pPr>
            <a:r>
              <a:rPr lang="en-US" sz="2000" b="1" dirty="0" smtClean="0">
                <a:solidFill>
                  <a:prstClr val="black"/>
                </a:solidFill>
                <a:latin typeface="Arial" charset="0"/>
                <a:cs typeface="Arial" charset="0"/>
              </a:rPr>
              <a:t>     elaborated include: </a:t>
            </a:r>
            <a:r>
              <a:rPr lang="en-US" sz="2000" b="1" dirty="0" err="1" smtClean="0">
                <a:solidFill>
                  <a:prstClr val="black"/>
                </a:solidFill>
                <a:latin typeface="Arial" charset="0"/>
                <a:cs typeface="Arial" charset="0"/>
              </a:rPr>
              <a:t>Antiduretic</a:t>
            </a:r>
            <a:r>
              <a:rPr lang="en-US" sz="2000" b="1" dirty="0" smtClean="0">
                <a:solidFill>
                  <a:prstClr val="black"/>
                </a:solidFill>
                <a:latin typeface="Arial" charset="0"/>
                <a:cs typeface="Arial" charset="0"/>
              </a:rPr>
              <a:t> hormone (ADH),   </a:t>
            </a:r>
          </a:p>
          <a:p>
            <a:pPr lvl="0" fontAlgn="base">
              <a:spcBef>
                <a:spcPct val="0"/>
              </a:spcBef>
              <a:spcAft>
                <a:spcPct val="0"/>
              </a:spcAft>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a:t>
            </a:r>
            <a:r>
              <a:rPr lang="en-US" sz="2000" b="1" dirty="0" err="1" smtClean="0">
                <a:solidFill>
                  <a:prstClr val="black"/>
                </a:solidFill>
                <a:latin typeface="Arial" charset="0"/>
                <a:cs typeface="Arial" charset="0"/>
              </a:rPr>
              <a:t>Adrenocorticotropic</a:t>
            </a:r>
            <a:r>
              <a:rPr lang="en-US" sz="2000" b="1" dirty="0" smtClean="0">
                <a:solidFill>
                  <a:prstClr val="black"/>
                </a:solidFill>
                <a:latin typeface="Arial" charset="0"/>
                <a:cs typeface="Arial" charset="0"/>
              </a:rPr>
              <a:t> hormone (ACTH), </a:t>
            </a:r>
            <a:r>
              <a:rPr lang="en-US" sz="2000" b="1" dirty="0" err="1" smtClean="0">
                <a:solidFill>
                  <a:prstClr val="black"/>
                </a:solidFill>
                <a:latin typeface="Arial" charset="0"/>
                <a:cs typeface="Arial" charset="0"/>
              </a:rPr>
              <a:t>Parathormone</a:t>
            </a:r>
            <a:r>
              <a:rPr lang="en-US" sz="2000" b="1" dirty="0" smtClean="0">
                <a:solidFill>
                  <a:prstClr val="black"/>
                </a:solidFill>
                <a:latin typeface="Arial" charset="0"/>
                <a:cs typeface="Arial" charset="0"/>
              </a:rPr>
              <a:t>, </a:t>
            </a:r>
          </a:p>
          <a:p>
            <a:pPr lvl="0" fontAlgn="base">
              <a:spcBef>
                <a:spcPct val="0"/>
              </a:spcBef>
              <a:spcAft>
                <a:spcPct val="0"/>
              </a:spcAft>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a:t>
            </a:r>
            <a:r>
              <a:rPr lang="en-US" sz="2000" b="1" dirty="0" err="1" smtClean="0">
                <a:solidFill>
                  <a:prstClr val="black"/>
                </a:solidFill>
                <a:latin typeface="Arial" charset="0"/>
                <a:cs typeface="Arial" charset="0"/>
              </a:rPr>
              <a:t>Calcitonin</a:t>
            </a:r>
            <a:r>
              <a:rPr lang="en-US" sz="2000" b="1" dirty="0" smtClean="0">
                <a:solidFill>
                  <a:prstClr val="black"/>
                </a:solidFill>
                <a:latin typeface="Arial" charset="0"/>
                <a:cs typeface="Arial" charset="0"/>
              </a:rPr>
              <a:t>, and </a:t>
            </a:r>
            <a:r>
              <a:rPr lang="en-US" sz="2000" b="1" dirty="0" err="1" smtClean="0">
                <a:solidFill>
                  <a:prstClr val="black"/>
                </a:solidFill>
                <a:latin typeface="Arial" charset="0"/>
                <a:cs typeface="Arial" charset="0"/>
              </a:rPr>
              <a:t>Gonadoropin</a:t>
            </a:r>
            <a:r>
              <a:rPr lang="en-US" sz="2000" b="1" dirty="0" smtClean="0">
                <a:solidFill>
                  <a:prstClr val="black"/>
                </a:solidFill>
                <a:latin typeface="Arial" charset="0"/>
                <a:cs typeface="Arial" charset="0"/>
              </a:rPr>
              <a:t>.</a:t>
            </a:r>
          </a:p>
          <a:p>
            <a:pPr lvl="0" fontAlgn="base">
              <a:spcBef>
                <a:spcPct val="0"/>
              </a:spcBef>
              <a:spcAft>
                <a:spcPct val="0"/>
              </a:spcAft>
              <a:buFont typeface="Arial" pitchFamily="34" charset="0"/>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Treatment of small cell carcinoma is radiation therapy and  </a:t>
            </a:r>
          </a:p>
          <a:p>
            <a:pPr lvl="0" fontAlgn="base">
              <a:spcBef>
                <a:spcPct val="0"/>
              </a:spcBef>
              <a:spcAft>
                <a:spcPct val="0"/>
              </a:spcAft>
            </a:pPr>
            <a:r>
              <a:rPr lang="en-US" sz="2000" b="1" dirty="0" smtClean="0">
                <a:solidFill>
                  <a:prstClr val="black"/>
                </a:solidFill>
                <a:latin typeface="Arial" charset="0"/>
                <a:cs typeface="Arial" charset="0"/>
              </a:rPr>
              <a:t>     chemotherapy.</a:t>
            </a:r>
          </a:p>
          <a:p>
            <a:pPr lvl="0" fontAlgn="base">
              <a:spcBef>
                <a:spcPct val="0"/>
              </a:spcBef>
              <a:spcAft>
                <a:spcPct val="0"/>
              </a:spcAft>
              <a:buFont typeface="Arial" pitchFamily="34" charset="0"/>
              <a:buChar char="•"/>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The prognosis is bad as most of the patients have distant </a:t>
            </a:r>
          </a:p>
          <a:p>
            <a:pPr lvl="0" fontAlgn="base">
              <a:spcBef>
                <a:spcPct val="0"/>
              </a:spcBef>
              <a:spcAft>
                <a:spcPct val="0"/>
              </a:spcAft>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metastasis at diagnosis and even with treatment the mean  </a:t>
            </a:r>
          </a:p>
          <a:p>
            <a:pPr lvl="0" fontAlgn="base">
              <a:spcBef>
                <a:spcPct val="0"/>
              </a:spcBef>
              <a:spcAft>
                <a:spcPct val="0"/>
              </a:spcAft>
            </a:pPr>
            <a:r>
              <a:rPr lang="en-US" sz="2000" b="1" dirty="0" smtClean="0">
                <a:solidFill>
                  <a:prstClr val="black"/>
                </a:solidFill>
                <a:latin typeface="Arial" charset="0"/>
                <a:cs typeface="Arial" charset="0"/>
              </a:rPr>
              <a:t> </a:t>
            </a:r>
            <a:r>
              <a:rPr lang="en-US" sz="2000" b="1" dirty="0" smtClean="0">
                <a:solidFill>
                  <a:prstClr val="black"/>
                </a:solidFill>
                <a:latin typeface="Arial" charset="0"/>
                <a:cs typeface="Arial" charset="0"/>
              </a:rPr>
              <a:t>    survival is 1 year after diagnosis.</a:t>
            </a:r>
            <a:endParaRPr lang="en-US" sz="2000" b="1" dirty="0" smtClean="0">
              <a:solidFill>
                <a:prstClr val="black"/>
              </a:solidFill>
              <a:latin typeface="Arial" charset="0"/>
              <a:cs typeface="Arial" charset="0"/>
            </a:endParaRPr>
          </a:p>
          <a:p>
            <a:pPr lvl="0" fontAlgn="base">
              <a:spcBef>
                <a:spcPct val="0"/>
              </a:spcBef>
              <a:spcAft>
                <a:spcPct val="0"/>
              </a:spcAft>
              <a:buFontTx/>
              <a:buChar char="•"/>
            </a:pPr>
            <a:endParaRPr lang="en-US" sz="2000" b="1" dirty="0" smtClean="0">
              <a:solidFill>
                <a:prstClr val="black"/>
              </a:solidFill>
              <a:latin typeface="Arial" charset="0"/>
              <a:cs typeface="Arial" charset="0"/>
            </a:endParaRPr>
          </a:p>
          <a:p>
            <a:pPr lvl="0" fontAlgn="base">
              <a:spcBef>
                <a:spcPct val="0"/>
              </a:spcBef>
              <a:spcAft>
                <a:spcPct val="0"/>
              </a:spcAft>
              <a:buFontTx/>
              <a:buChar char="•"/>
            </a:pPr>
            <a:endParaRPr lang="en-US" sz="900" b="1" dirty="0" smtClean="0">
              <a:solidFill>
                <a:prstClr val="black"/>
              </a:solidFill>
              <a:latin typeface="Arial" charset="0"/>
              <a:cs typeface="Arial" charset="0"/>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a:t>
            </a:r>
            <a:r>
              <a:rPr lang="en-US" sz="1000" i="1" dirty="0" smtClean="0">
                <a:solidFill>
                  <a:srgbClr val="000099"/>
                </a:solidFill>
              </a:rPr>
              <a:t>Dept</a:t>
            </a:r>
            <a:r>
              <a:rPr lang="en-US" sz="1000" i="1" dirty="0" smtClean="0">
                <a:solidFill>
                  <a:srgbClr val="000099"/>
                </a:solidFill>
              </a:rPr>
              <a:t>. KSU</a:t>
            </a:r>
            <a:endParaRPr lang="en-US" sz="1000" i="1" dirty="0">
              <a:solidFill>
                <a:srgbClr val="000099"/>
              </a:solidFill>
            </a:endParaRPr>
          </a:p>
        </p:txBody>
      </p:sp>
    </p:spTree>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51520" y="5417929"/>
            <a:ext cx="8640960" cy="1200329"/>
          </a:xfrm>
          <a:prstGeom prst="rect">
            <a:avLst/>
          </a:prstGeom>
        </p:spPr>
        <p:txBody>
          <a:bodyPr wrap="square">
            <a:spAutoFit/>
          </a:bodyPr>
          <a:lstStyle/>
          <a:p>
            <a:pPr algn="ctr"/>
            <a:r>
              <a:rPr lang="en-US" b="1" i="1" dirty="0"/>
              <a:t>Arising centrally in this lung and spreading extensively is a small cell anaplastic (oat cell) carcinoma. The cut surface of this tumor has a soft, lobulated, white to tan appearance. 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864979"/>
            <a:ext cx="3960440" cy="45529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539552" y="188640"/>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50632070"/>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9792" y="836712"/>
            <a:ext cx="4032448" cy="489654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539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763688" y="5733256"/>
            <a:ext cx="5856057" cy="923330"/>
          </a:xfrm>
          <a:prstGeom prst="rect">
            <a:avLst/>
          </a:prstGeom>
        </p:spPr>
        <p:txBody>
          <a:bodyPr wrap="square">
            <a:spAutoFit/>
          </a:bodyPr>
          <a:lstStyle/>
          <a:p>
            <a:pPr algn="ctr"/>
            <a:r>
              <a:rPr lang="en-US" b="1" i="1" dirty="0" smtClean="0"/>
              <a:t>  Oat </a:t>
            </a:r>
            <a:r>
              <a:rPr lang="en-US" b="1" i="1" dirty="0"/>
              <a:t>cell carcinoma which is spreading along the bronchi. The speckled black rounded areas represent </a:t>
            </a:r>
            <a:r>
              <a:rPr lang="en-US" b="1" i="1" dirty="0" err="1"/>
              <a:t>hilar</a:t>
            </a:r>
            <a:r>
              <a:rPr lang="en-US" b="1" i="1" dirty="0"/>
              <a:t> lymph nodes with metastatic carcinoma</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902746411"/>
      </p:ext>
    </p:extLst>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3400" y="5228272"/>
            <a:ext cx="8077200" cy="1477328"/>
          </a:xfrm>
          <a:prstGeom prst="rect">
            <a:avLst/>
          </a:prstGeom>
        </p:spPr>
        <p:txBody>
          <a:bodyPr wrap="square">
            <a:spAutoFit/>
          </a:bodyPr>
          <a:lstStyle/>
          <a:p>
            <a:pPr algn="ctr"/>
            <a:r>
              <a:rPr lang="en-US" b="1" i="1" dirty="0" smtClean="0"/>
              <a:t>This chest radiograph demonstrates a mass lesion in the right upper lobe. This was an oat cell carcinoma (yellow arrow). It obstructed the right main bronchus, leading to </a:t>
            </a:r>
            <a:r>
              <a:rPr lang="en-US" b="1" i="1" dirty="0" err="1" smtClean="0"/>
              <a:t>atelectasis</a:t>
            </a:r>
            <a:r>
              <a:rPr lang="en-US" b="1" i="1" dirty="0" smtClean="0"/>
              <a:t> on the right, evidenced by a raised right </a:t>
            </a:r>
            <a:r>
              <a:rPr lang="en-US" b="1" i="1" dirty="0" err="1" smtClean="0"/>
              <a:t>hemidiaphragm</a:t>
            </a:r>
            <a:r>
              <a:rPr lang="en-US" b="1" i="1" dirty="0" smtClean="0"/>
              <a:t>. The patient aspirated gastric contents, producing a diffuse pneumonia (blue arrow) on the left (since aspirated material could not pass the obstruction on the right).</a:t>
            </a:r>
            <a:endParaRPr lang="en-US" b="1" i="1" dirty="0"/>
          </a:p>
        </p:txBody>
      </p:sp>
      <p:sp>
        <p:nvSpPr>
          <p:cNvPr id="5" name="Rounded Rectangle 4"/>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X-Ray</a:t>
            </a:r>
            <a:endParaRPr lang="en-US" sz="2800" b="1" i="1" dirty="0">
              <a:effectLst>
                <a:outerShdw blurRad="38100" dist="38100" dir="2700000" algn="tl">
                  <a:srgbClr val="000000">
                    <a:alpha val="43137"/>
                  </a:srgbClr>
                </a:outerShdw>
              </a:effectLst>
            </a:endParaRPr>
          </a:p>
        </p:txBody>
      </p:sp>
      <p:pic>
        <p:nvPicPr>
          <p:cNvPr id="167938" name="Picture 2" descr="http://missinglink.ucsf.edu/lm/ids_103_lung_cancer/images/Path%20images/small%20cell/x-ray.jpg"/>
          <p:cNvPicPr>
            <a:picLocks noChangeAspect="1" noChangeArrowheads="1"/>
          </p:cNvPicPr>
          <p:nvPr/>
        </p:nvPicPr>
        <p:blipFill>
          <a:blip r:embed="rId2" cstate="print"/>
          <a:srcRect/>
          <a:stretch>
            <a:fillRect/>
          </a:stretch>
        </p:blipFill>
        <p:spPr bwMode="auto">
          <a:xfrm>
            <a:off x="1981201" y="965608"/>
            <a:ext cx="5482078" cy="4254094"/>
          </a:xfrm>
          <a:prstGeom prst="rect">
            <a:avLst/>
          </a:prstGeom>
          <a:noFill/>
        </p:spPr>
      </p:pic>
      <p:cxnSp>
        <p:nvCxnSpPr>
          <p:cNvPr id="8" name="Straight Arrow Connector 7"/>
          <p:cNvCxnSpPr/>
          <p:nvPr/>
        </p:nvCxnSpPr>
        <p:spPr>
          <a:xfrm flipV="1">
            <a:off x="2971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248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36712"/>
            <a:ext cx="8280920" cy="496855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HPF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379549297"/>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t>Interstitial </a:t>
            </a:r>
            <a:r>
              <a:rPr lang="en-US" b="1" i="1" dirty="0"/>
              <a:t>lung disease (interstitial pneumonia), Idiopathic pulmonary </a:t>
            </a:r>
            <a:r>
              <a:rPr lang="en-US" b="1" i="1" dirty="0" smtClean="0"/>
              <a:t>fibrosis.</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23550044"/>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395536" y="908720"/>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899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a:t>
            </a:r>
            <a:r>
              <a:rPr lang="en-AU" sz="2800" b="1" i="1" dirty="0" smtClean="0">
                <a:solidFill>
                  <a:schemeClr val="bg1"/>
                </a:solidFill>
                <a:effectLst>
                  <a:outerShdw blurRad="38100" dist="38100" dir="2700000" algn="tl">
                    <a:srgbClr val="000000">
                      <a:alpha val="43137"/>
                    </a:srgbClr>
                  </a:outerShdw>
                </a:effectLst>
              </a:rPr>
              <a:t>carcinoma </a:t>
            </a:r>
            <a:r>
              <a:rPr lang="en-US" sz="2800" b="1" i="1" dirty="0">
                <a:solidFill>
                  <a:srgbClr val="FFFF00"/>
                </a:solidFill>
                <a:effectLst>
                  <a:outerShdw blurRad="38100" dist="38100" dir="2700000" algn="tl">
                    <a:srgbClr val="000000">
                      <a:alpha val="43137"/>
                    </a:srgbClr>
                  </a:outerShdw>
                </a:effectLst>
              </a:rPr>
              <a:t>“Oat cell</a:t>
            </a:r>
            <a:r>
              <a:rPr lang="en-US" sz="2800" b="1" i="1" dirty="0" smtClean="0">
                <a:solidFill>
                  <a:srgbClr val="FFFF00"/>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62050" y="5561945"/>
            <a:ext cx="8640960" cy="923330"/>
          </a:xfrm>
          <a:prstGeom prst="rect">
            <a:avLst/>
          </a:prstGeom>
        </p:spPr>
        <p:txBody>
          <a:bodyPr wrap="square">
            <a:spAutoFit/>
          </a:bodyPr>
          <a:lstStyle/>
          <a:p>
            <a:pPr algn="ctr"/>
            <a:r>
              <a:rPr lang="en-US" b="1" i="1" dirty="0" smtClean="0"/>
              <a:t>Section of the tumor shows clusters of malignant cells which are small , round , </a:t>
            </a:r>
            <a:r>
              <a:rPr lang="en-US" b="1" i="1" dirty="0" err="1" smtClean="0"/>
              <a:t>ovale</a:t>
            </a:r>
            <a:r>
              <a:rPr lang="en-US" b="1" i="1" dirty="0" smtClean="0"/>
              <a:t> , or spindle shaped with prominent nuclear molding , finely granular nuclear chromatin (salt and pepper pattern ) , high mitotic count and focal necrosis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7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47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827584" y="1772816"/>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a:t>
            </a:r>
            <a:r>
              <a:rPr lang="en-US" sz="2800" b="1" dirty="0" smtClean="0">
                <a:solidFill>
                  <a:srgbClr val="000099"/>
                </a:solidFill>
              </a:rPr>
              <a:t>the site </a:t>
            </a:r>
            <a:r>
              <a:rPr lang="en-US" sz="2800" b="1" dirty="0">
                <a:solidFill>
                  <a:srgbClr val="000099"/>
                </a:solidFill>
              </a:rPr>
              <a:t>of </a:t>
            </a:r>
            <a:r>
              <a:rPr lang="en-US" sz="2800" b="1" dirty="0" smtClean="0">
                <a:solidFill>
                  <a:srgbClr val="000099"/>
                </a:solidFill>
              </a:rPr>
              <a:t>origin.</a:t>
            </a:r>
            <a:endParaRPr lang="en-US" sz="2800" b="1" dirty="0">
              <a:solidFill>
                <a:srgbClr val="000099"/>
              </a:solidFill>
            </a:endParaRPr>
          </a:p>
          <a:p>
            <a:pPr marL="457200" indent="-457200">
              <a:buFont typeface="Arial" pitchFamily="34" charset="0"/>
              <a:buChar char="•"/>
            </a:pPr>
            <a:endParaRPr lang="en-US" sz="2800" b="1" dirty="0">
              <a:solidFill>
                <a:srgbClr val="CC00CC"/>
              </a:solidFill>
            </a:endParaRPr>
          </a:p>
          <a:p>
            <a:pPr marL="457200" indent="-45720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a:t>
            </a:r>
            <a:r>
              <a:rPr lang="en-US" sz="2800" b="1" dirty="0" smtClean="0">
                <a:solidFill>
                  <a:srgbClr val="000099"/>
                </a:solidFill>
              </a:rPr>
              <a:t>reasons </a:t>
            </a:r>
            <a:r>
              <a:rPr lang="en-US" sz="2800" b="1" dirty="0" smtClean="0">
                <a:solidFill>
                  <a:srgbClr val="CC00CC"/>
                </a:solidFill>
              </a:rPr>
              <a:t>!</a:t>
            </a:r>
            <a:endParaRPr lang="en-US" sz="2800" b="1" dirty="0">
              <a:solidFill>
                <a:srgbClr val="CC00CC"/>
              </a:solidFill>
            </a:endParaRP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764704"/>
            <a:ext cx="3960440" cy="43204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81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4926360" y="5085184"/>
            <a:ext cx="3798168" cy="1015663"/>
          </a:xfrm>
          <a:prstGeom prst="rect">
            <a:avLst/>
          </a:prstGeom>
        </p:spPr>
        <p:txBody>
          <a:bodyPr wrap="square">
            <a:spAutoFit/>
          </a:bodyPr>
          <a:lstStyle/>
          <a:p>
            <a:pPr algn="ctr"/>
            <a:r>
              <a:rPr lang="en-US" sz="2000" b="1" i="1" dirty="0" smtClean="0"/>
              <a:t> Chest X-ray showing multiple cannon ball opacities in both lung fields. </a:t>
            </a:r>
            <a:endParaRPr lang="en-US" sz="2000" b="1" i="1" dirty="0">
              <a:solidFill>
                <a:srgbClr val="FF0000"/>
              </a:solidFill>
            </a:endParaRPr>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X-ray</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3314" name="Picture 2" descr="http://images.radiopaedia.org/images/5635055/e1f7f9cadd361dc8f452ace31700fe.PNG"/>
          <p:cNvPicPr>
            <a:picLocks noChangeAspect="1" noChangeArrowheads="1"/>
          </p:cNvPicPr>
          <p:nvPr/>
        </p:nvPicPr>
        <p:blipFill>
          <a:blip r:embed="rId4" cstate="print"/>
          <a:srcRect/>
          <a:stretch>
            <a:fillRect/>
          </a:stretch>
        </p:blipFill>
        <p:spPr bwMode="auto">
          <a:xfrm>
            <a:off x="4648200" y="838200"/>
            <a:ext cx="4343400" cy="4162425"/>
          </a:xfrm>
          <a:prstGeom prst="rect">
            <a:avLst/>
          </a:prstGeom>
          <a:noFill/>
        </p:spPr>
      </p:pic>
    </p:spTree>
    <p:extLst>
      <p:ext uri="{BB962C8B-B14F-4D97-AF65-F5344CB8AC3E}">
        <p14:creationId xmlns:p14="http://schemas.microsoft.com/office/powerpoint/2010/main" xmlns="" val="422313583"/>
      </p:ext>
    </p:extLst>
  </p:cSld>
  <p:clrMapOvr>
    <a:masterClrMapping/>
  </p:clrMapOvr>
  <p:transition advClick="0"/>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457200" y="1066800"/>
            <a:ext cx="3797021" cy="4267200"/>
          </a:xfrm>
          <a:prstGeom prst="rect">
            <a:avLst/>
          </a:prstGeom>
          <a:noFill/>
        </p:spPr>
      </p:pic>
      <p:sp>
        <p:nvSpPr>
          <p:cNvPr id="2" name="Rectangle 1"/>
          <p:cNvSpPr/>
          <p:nvPr/>
        </p:nvSpPr>
        <p:spPr>
          <a:xfrm>
            <a:off x="457199" y="5486400"/>
            <a:ext cx="3810001" cy="646331"/>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4648200" y="5334000"/>
            <a:ext cx="4244280" cy="1200329"/>
          </a:xfrm>
          <a:prstGeom prst="rect">
            <a:avLst/>
          </a:prstGeom>
        </p:spPr>
        <p:txBody>
          <a:bodyPr wrap="square">
            <a:spAutoFit/>
          </a:bodyPr>
          <a:lstStyle/>
          <a:p>
            <a:pPr algn="ctr"/>
            <a:r>
              <a:rPr lang="en-US" b="1" i="1" dirty="0" smtClean="0"/>
              <a:t>CT Lung shows Cannonball  Metastases-large, hematogenously spread metastatic lesions in the lungs of varying sizes most often from colon, breast, renal, thyroid primaries</a:t>
            </a:r>
            <a:endParaRPr lang="en-US" b="1" i="1" dirty="0"/>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CT scan</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1267" name="Picture 3"/>
          <p:cNvPicPr>
            <a:picLocks noChangeAspect="1" noChangeArrowheads="1"/>
          </p:cNvPicPr>
          <p:nvPr/>
        </p:nvPicPr>
        <p:blipFill>
          <a:blip r:embed="rId4" cstate="print"/>
          <a:srcRect/>
          <a:stretch>
            <a:fillRect/>
          </a:stretch>
        </p:blipFill>
        <p:spPr bwMode="auto">
          <a:xfrm>
            <a:off x="4371975" y="1066800"/>
            <a:ext cx="4619625" cy="4191000"/>
          </a:xfrm>
          <a:prstGeom prst="rect">
            <a:avLst/>
          </a:prstGeom>
          <a:noFill/>
          <a:ln w="9525">
            <a:noFill/>
            <a:miter lim="800000"/>
            <a:headEnd/>
            <a:tailEnd/>
          </a:ln>
          <a:effectLst/>
        </p:spPr>
      </p:pic>
    </p:spTree>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89474" y="5877272"/>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36711"/>
            <a:ext cx="8352928" cy="504056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115616" y="190380"/>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00977230"/>
      </p:ext>
    </p:extLst>
  </p:cSld>
  <p:clrMapOvr>
    <a:masterClrMapping/>
  </p:clrMapOvr>
  <p:transition advClick="0"/>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36712"/>
            <a:ext cx="8352928" cy="472523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187624" y="260648"/>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latin typeface="Arial Black" pitchFamily="34" charset="0"/>
              </a:rPr>
              <a:t>Mesothelioma of </a:t>
            </a:r>
            <a:r>
              <a:rPr lang="en-US" sz="3600" b="1" dirty="0">
                <a:solidFill>
                  <a:srgbClr val="FFFF00"/>
                </a:solidFill>
                <a:latin typeface="Arial Black" pitchFamily="34" charset="0"/>
              </a:rPr>
              <a:t>the lung</a:t>
            </a:r>
          </a:p>
        </p:txBody>
      </p:sp>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a:t>
            </a:r>
            <a:r>
              <a:rPr lang="en-US" b="1" i="1" dirty="0" smtClean="0"/>
              <a:t>. The </a:t>
            </a:r>
            <a:r>
              <a:rPr lang="en-US" b="1" i="1" dirty="0"/>
              <a:t>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868013"/>
            <a:ext cx="4680520" cy="4865243"/>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96961793"/>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611559" y="908720"/>
            <a:ext cx="7776865" cy="5040560"/>
          </a:xfrm>
          <a:prstGeom prst="rect">
            <a:avLst/>
          </a:prstGeom>
          <a:noFill/>
          <a:ln w="38100">
            <a:solidFill>
              <a:schemeClr val="tx1"/>
            </a:solidFill>
          </a:ln>
        </p:spPr>
      </p:pic>
      <p:sp>
        <p:nvSpPr>
          <p:cNvPr id="3" name="Rectangle 2"/>
          <p:cNvSpPr/>
          <p:nvPr/>
        </p:nvSpPr>
        <p:spPr>
          <a:xfrm>
            <a:off x="395536" y="6033482"/>
            <a:ext cx="8280920" cy="646331"/>
          </a:xfrm>
          <a:prstGeom prst="rect">
            <a:avLst/>
          </a:prstGeom>
        </p:spPr>
        <p:txBody>
          <a:bodyPr wrap="square">
            <a:spAutoFit/>
          </a:bodyPr>
          <a:lstStyle/>
          <a:p>
            <a:pPr algn="ctr"/>
            <a:r>
              <a:rPr lang="en-US" b="1" i="1" dirty="0" smtClean="0"/>
              <a:t>RESPIRATORY: Pleura: Mesothelioma: Gross natural color external view of lung with nodules of tumor on pleura</a:t>
            </a:r>
            <a:endParaRPr lang="en-US" b="1" i="1" dirty="0"/>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868161881"/>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818038"/>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MPF</a:t>
            </a:r>
            <a:endParaRPr lang="en-US" sz="2800" b="1" i="1" dirty="0">
              <a:effectLst>
                <a:outerShdw blurRad="38100" dist="38100" dir="2700000" algn="tl">
                  <a:srgbClr val="000000">
                    <a:alpha val="43137"/>
                  </a:srgbClr>
                </a:outerShdw>
              </a:effectLst>
            </a:endParaRPr>
          </a:p>
        </p:txBody>
      </p:sp>
      <p:pic>
        <p:nvPicPr>
          <p:cNvPr id="15362" name="Picture 2" descr="8913"/>
          <p:cNvPicPr>
            <a:picLocks noChangeAspect="1" noChangeArrowheads="1"/>
          </p:cNvPicPr>
          <p:nvPr/>
        </p:nvPicPr>
        <p:blipFill>
          <a:blip r:embed="rId2" cstate="print"/>
          <a:srcRect/>
          <a:stretch>
            <a:fillRect/>
          </a:stretch>
        </p:blipFill>
        <p:spPr bwMode="auto">
          <a:xfrm>
            <a:off x="403040" y="913723"/>
            <a:ext cx="8345424" cy="4891541"/>
          </a:xfrm>
          <a:prstGeom prst="rect">
            <a:avLst/>
          </a:prstGeom>
          <a:noFill/>
          <a:ln w="38100">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966896527"/>
      </p:ext>
    </p:extLst>
  </p:cSld>
  <p:clrMapOvr>
    <a:masterClrMapping/>
  </p:clrMapOvr>
  <p:transition advClick="0"/>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467544" y="836712"/>
            <a:ext cx="8208912" cy="5256584"/>
          </a:xfrm>
          <a:prstGeom prst="rect">
            <a:avLst/>
          </a:prstGeom>
          <a:noFill/>
          <a:ln w="38100">
            <a:solidFill>
              <a:schemeClr val="tx1"/>
            </a:solidFill>
          </a:ln>
        </p:spPr>
      </p:pic>
      <p:sp>
        <p:nvSpPr>
          <p:cNvPr id="3" name="Rounded Rectangle 2"/>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9552" y="6093296"/>
            <a:ext cx="8064896" cy="646331"/>
          </a:xfrm>
          <a:prstGeom prst="rect">
            <a:avLst/>
          </a:prstGeom>
        </p:spPr>
        <p:txBody>
          <a:bodyPr wrap="square">
            <a:spAutoFit/>
          </a:bodyPr>
          <a:lstStyle/>
          <a:p>
            <a:pPr algn="ctr"/>
            <a:r>
              <a:rPr lang="en-US" b="1" i="1" dirty="0" smtClean="0"/>
              <a:t>Mesothelioma: Micro epithelial pattern spindle cells or plump rounded cells forming gland-like configurations</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636912"/>
            <a:ext cx="6120680" cy="1323439"/>
          </a:xfrm>
          <a:prstGeom prst="rect">
            <a:avLst/>
          </a:prstGeom>
          <a:noFill/>
        </p:spPr>
        <p:txBody>
          <a:bodyPr wrap="square" rtlCol="0">
            <a:spAutoFit/>
          </a:bodyPr>
          <a:lstStyle/>
          <a:p>
            <a:pPr algn="ctr"/>
            <a:r>
              <a:rPr lang="en-US" sz="8000" b="1" i="1" dirty="0" smtClean="0">
                <a:solidFill>
                  <a:srgbClr val="00B0F0"/>
                </a:solidFill>
                <a:effectLst>
                  <a:outerShdw blurRad="38100" dist="38100" dir="2700000" algn="tl">
                    <a:srgbClr val="000000">
                      <a:alpha val="43137"/>
                    </a:srgbClr>
                  </a:outerShdw>
                </a:effectLst>
              </a:rPr>
              <a:t>GOOD LUCK</a:t>
            </a:r>
            <a:endParaRPr lang="en-US" sz="8000" b="1" i="1" dirty="0">
              <a:solidFill>
                <a:srgbClr val="00B0F0"/>
              </a:solidFill>
              <a:effectLst>
                <a:outerShdw blurRad="38100" dist="38100" dir="2700000" algn="tl">
                  <a:srgbClr val="000000">
                    <a:alpha val="43137"/>
                  </a:srgbClr>
                </a:outerShdw>
              </a:effectLst>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92947253"/>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cstate="print"/>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7182553"/>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456402496"/>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54746314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59585854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59585854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77859906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9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smtClean="0">
                <a:solidFill>
                  <a:prstClr val="white"/>
                </a:solidFill>
                <a:effectLst>
                  <a:outerShdw blurRad="38100" dist="38100" dir="2700000" algn="tl">
                    <a:srgbClr val="000000">
                      <a:alpha val="43137"/>
                    </a:srgbClr>
                  </a:outerShdw>
                </a:effectLst>
              </a:rPr>
              <a:t>First Practical </a:t>
            </a:r>
          </a:p>
          <a:p>
            <a:pPr algn="ctr"/>
            <a:r>
              <a:rPr lang="en-US" sz="3600" b="1" i="1" dirty="0" smtClean="0">
                <a:solidFill>
                  <a:prstClr val="white"/>
                </a:solidFill>
                <a:effectLst>
                  <a:outerShdw blurRad="38100" dist="38100" dir="2700000" algn="tl">
                    <a:srgbClr val="000000">
                      <a:alpha val="43137"/>
                    </a:srgbClr>
                  </a:outerShdw>
                </a:effectLst>
              </a:rPr>
              <a:t>Session</a:t>
            </a:r>
            <a:endParaRPr lang="en-US" sz="3600" b="1" i="1" dirty="0">
              <a:solidFill>
                <a:prstClr val="white"/>
              </a:solidFill>
              <a:effectLst>
                <a:outerShdw blurRad="38100" dist="38100" dir="2700000" algn="tl">
                  <a:srgbClr val="000000">
                    <a:alpha val="43137"/>
                  </a:srgbClr>
                </a:outerShdw>
              </a:effectLst>
            </a:endParaRPr>
          </a:p>
        </p:txBody>
      </p:sp>
      <p:sp>
        <p:nvSpPr>
          <p:cNvPr id="7" name="Rounded Rectangle 6"/>
          <p:cNvSpPr/>
          <p:nvPr/>
        </p:nvSpPr>
        <p:spPr>
          <a:xfrm>
            <a:off x="1331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itchFamily="34" charset="0"/>
              <a:buChar char="•"/>
            </a:pPr>
            <a:r>
              <a:rPr lang="en-US" sz="2800" b="1" dirty="0" smtClean="0">
                <a:effectLst>
                  <a:outerShdw blurRad="38100" dist="38100" dir="2700000" algn="tl">
                    <a:srgbClr val="000000">
                      <a:alpha val="43137"/>
                    </a:srgbClr>
                  </a:outerShdw>
                </a:effectLst>
              </a:rPr>
              <a:t> Allergic Alveolitis</a:t>
            </a:r>
          </a:p>
          <a:p>
            <a:pPr marL="342900" indent="-342900">
              <a:buFont typeface="Arial" pitchFamily="34" charset="0"/>
              <a:buChar char="•"/>
            </a:pPr>
            <a:r>
              <a:rPr lang="en-US" sz="2800" b="1" dirty="0" smtClean="0">
                <a:effectLst>
                  <a:outerShdw blurRad="38100" dist="38100" dir="2700000" algn="tl">
                    <a:srgbClr val="000000">
                      <a:alpha val="43137"/>
                    </a:srgbClr>
                  </a:outerShdw>
                </a:effectLst>
              </a:rPr>
              <a:t> Bronchial asthma</a:t>
            </a:r>
          </a:p>
          <a:p>
            <a:pPr>
              <a:buFont typeface="Arial" pitchFamily="34" charset="0"/>
              <a:buChar char="•"/>
            </a:pPr>
            <a:r>
              <a:rPr lang="en-US" sz="2800" b="1" dirty="0" smtClean="0">
                <a:effectLst>
                  <a:outerShdw blurRad="38100" dist="38100" dir="2700000" algn="tl">
                    <a:srgbClr val="000000">
                      <a:alpha val="43137"/>
                    </a:srgbClr>
                  </a:outerShdw>
                </a:effectLst>
              </a:rPr>
              <a:t>   Bronchiectasis</a:t>
            </a:r>
          </a:p>
          <a:p>
            <a:pPr>
              <a:buFont typeface="Arial" pitchFamily="34" charset="0"/>
              <a:buChar char="•"/>
            </a:pPr>
            <a:r>
              <a:rPr lang="en-US" sz="2800" b="1" dirty="0" smtClean="0">
                <a:effectLst>
                  <a:outerShdw blurRad="38100" dist="38100" dir="2700000" algn="tl">
                    <a:srgbClr val="000000">
                      <a:alpha val="43137"/>
                    </a:srgbClr>
                  </a:outerShdw>
                </a:effectLst>
              </a:rPr>
              <a:t>   Chronic Bronchitis</a:t>
            </a:r>
          </a:p>
          <a:p>
            <a:pPr>
              <a:buFont typeface="Arial" pitchFamily="34" charset="0"/>
              <a:buChar char="•"/>
            </a:pPr>
            <a:r>
              <a:rPr lang="en-US" sz="2800" b="1" dirty="0" smtClean="0">
                <a:effectLst>
                  <a:outerShdw blurRad="38100" dist="38100" dir="2700000" algn="tl">
                    <a:srgbClr val="000000">
                      <a:alpha val="43137"/>
                    </a:srgbClr>
                  </a:outerShdw>
                </a:effectLst>
              </a:rPr>
              <a:t>   Emphysema</a:t>
            </a:r>
          </a:p>
          <a:p>
            <a:pPr>
              <a:buFont typeface="Arial" pitchFamily="34" charset="0"/>
              <a:buChar char="•"/>
            </a:pPr>
            <a:r>
              <a:rPr lang="en-US" sz="2800" b="1" dirty="0" smtClean="0">
                <a:effectLst>
                  <a:outerShdw blurRad="38100" dist="38100" dir="2700000" algn="tl">
                    <a:srgbClr val="000000">
                      <a:alpha val="43137"/>
                    </a:srgbClr>
                  </a:outerShdw>
                </a:effectLst>
              </a:rPr>
              <a:t>   Lobar Pneumonia</a:t>
            </a:r>
          </a:p>
          <a:p>
            <a:pPr>
              <a:buFont typeface="Arial" pitchFamily="34" charset="0"/>
              <a:buChar char="•"/>
            </a:pPr>
            <a:r>
              <a:rPr lang="en-US" sz="2800" b="1" dirty="0" smtClean="0">
                <a:effectLst>
                  <a:outerShdw blurRad="38100" dist="38100" dir="2700000" algn="tl">
                    <a:srgbClr val="000000">
                      <a:alpha val="43137"/>
                    </a:srgbClr>
                  </a:outerShdw>
                </a:effectLst>
              </a:rPr>
              <a:t>   Bronchopneumonia</a:t>
            </a:r>
          </a:p>
          <a:p>
            <a:pPr>
              <a:buFont typeface="Arial" pitchFamily="34" charset="0"/>
              <a:buChar char="•"/>
            </a:pPr>
            <a:r>
              <a:rPr lang="en-US" sz="2800" b="1" dirty="0" smtClean="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832565725"/>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23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908720"/>
            <a:ext cx="7992888" cy="4427327"/>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84044560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454918900"/>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5715000"/>
            <a:ext cx="7650674" cy="990600"/>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t>
            </a:r>
            <a:r>
              <a:rPr lang="en-US" b="1" i="1" dirty="0" smtClean="0"/>
              <a:t>asthma</a:t>
            </a:r>
          </a:p>
          <a:p>
            <a:pPr algn="ctr"/>
            <a:r>
              <a:rPr lang="en-US" b="1" i="1" dirty="0" smtClean="0"/>
              <a:t>Mucous and edema are features seen in the bronchial wall.</a:t>
            </a:r>
            <a:endParaRPr lang="en-US" b="1" i="1" dirty="0" smtClean="0"/>
          </a:p>
          <a:p>
            <a:pPr algn="ctr"/>
            <a:endParaRPr lang="en-US" b="1" i="1" dirty="0" smtClean="0"/>
          </a:p>
          <a:p>
            <a:pPr algn="ctr"/>
            <a:endParaRPr lang="en-US" b="1" i="1" dirty="0"/>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838200"/>
            <a:ext cx="7650674" cy="475252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65698324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683171576"/>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324239665"/>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destruction of muscle and elastic tissue resulting from or associated with chronic necrotizing infection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171358654"/>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214676355"/>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78487230"/>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074850458"/>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ulceration of bronchial wall, ossification of bronchial cartilage, thickened </a:t>
            </a:r>
            <a:r>
              <a:rPr lang="en-US" b="1" i="1" dirty="0" smtClean="0"/>
              <a:t>pleura .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3191158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331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Respiratory System</a:t>
            </a:r>
            <a:endParaRPr lang="en-US" sz="2800" b="1" i="1" dirty="0">
              <a:effectLst>
                <a:outerShdw blurRad="38100" dist="38100" dir="2700000" algn="tl">
                  <a:srgbClr val="000000">
                    <a:alpha val="43137"/>
                  </a:srgbClr>
                </a:outerShdw>
              </a:effectLst>
            </a:endParaRP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692390378"/>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692390378"/>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155568855"/>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20081090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1585480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as measured by Reid index; this 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995581671"/>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403765967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923330"/>
          </a:xfrm>
          <a:prstGeom prst="rect">
            <a:avLst/>
          </a:prstGeom>
        </p:spPr>
        <p:txBody>
          <a:bodyPr wrap="square">
            <a:spAutoFit/>
          </a:bodyPr>
          <a:lstStyle/>
          <a:p>
            <a:pPr algn="ctr"/>
            <a:r>
              <a:rPr lang="en-US" b="1" i="1" dirty="0" smtClean="0"/>
              <a:t> Emphysema patient (so-called pink puffers) exhibit dyspnea without significant hypoxemia and tend to be thin, to have hyperinflated lung fields at total lung capacity, and to be free of signs of right heart failure</a:t>
            </a:r>
            <a:endParaRPr lang="en-US" b="1" i="1" dirty="0"/>
          </a:p>
        </p:txBody>
      </p:sp>
      <p:sp>
        <p:nvSpPr>
          <p:cNvPr id="11" name="TextBox 10"/>
          <p:cNvSpPr txBox="1"/>
          <p:nvPr/>
        </p:nvSpPr>
        <p:spPr>
          <a:xfrm>
            <a:off x="228600" y="1219200"/>
            <a:ext cx="2514600" cy="3416320"/>
          </a:xfrm>
          <a:prstGeom prst="rect">
            <a:avLst/>
          </a:prstGeom>
          <a:noFill/>
        </p:spPr>
        <p:txBody>
          <a:bodyPr wrap="square" rtlCol="0">
            <a:spAutoFit/>
          </a:bodyPr>
          <a:lstStyle/>
          <a:p>
            <a:r>
              <a:rPr lang="en-US" b="1" u="sng" dirty="0" smtClean="0"/>
              <a:t>Complications:</a:t>
            </a:r>
          </a:p>
          <a:p>
            <a:pPr>
              <a:buFont typeface="Arial" pitchFamily="34" charset="0"/>
              <a:buChar char="•"/>
            </a:pPr>
            <a:r>
              <a:rPr lang="en-US" dirty="0" smtClean="0"/>
              <a:t>Corpulmonale</a:t>
            </a:r>
          </a:p>
          <a:p>
            <a:pPr>
              <a:buFont typeface="Arial" pitchFamily="34" charset="0"/>
              <a:buChar char="•"/>
            </a:pPr>
            <a:r>
              <a:rPr lang="en-US" dirty="0" smtClean="0"/>
              <a:t>Congestive heart disease</a:t>
            </a:r>
          </a:p>
          <a:p>
            <a:pPr>
              <a:buFont typeface="Arial" pitchFamily="34" charset="0"/>
              <a:buChar char="•"/>
            </a:pPr>
            <a:r>
              <a:rPr lang="en-US" dirty="0" smtClean="0"/>
              <a:t>Pulmonary hypertension</a:t>
            </a:r>
          </a:p>
          <a:p>
            <a:pPr>
              <a:buFont typeface="Arial" pitchFamily="34" charset="0"/>
              <a:buChar char="•"/>
            </a:pPr>
            <a:r>
              <a:rPr lang="en-US" dirty="0" smtClean="0"/>
              <a:t>Death due to:</a:t>
            </a:r>
          </a:p>
          <a:p>
            <a:pPr marL="342900" indent="-342900">
              <a:buFont typeface="+mj-lt"/>
              <a:buAutoNum type="arabicPeriod"/>
            </a:pPr>
            <a:r>
              <a:rPr lang="en-US" dirty="0" smtClean="0"/>
              <a:t>Respiratory acidosis and coma</a:t>
            </a:r>
          </a:p>
          <a:p>
            <a:pPr marL="342900" indent="-342900">
              <a:buFont typeface="+mj-lt"/>
              <a:buAutoNum type="arabicPeriod"/>
            </a:pPr>
            <a:r>
              <a:rPr lang="en-US" dirty="0" smtClean="0"/>
              <a:t>Right side heart failure</a:t>
            </a:r>
          </a:p>
          <a:p>
            <a:pPr marL="342900" indent="-342900">
              <a:buFont typeface="+mj-lt"/>
              <a:buAutoNum type="arabicPeriod"/>
            </a:pPr>
            <a:r>
              <a:rPr lang="en-US" dirty="0" smtClean="0"/>
              <a:t>Massive collapse due to Pneumothorax</a:t>
            </a:r>
            <a:endParaRPr lang="en-US" dirty="0"/>
          </a:p>
        </p:txBody>
      </p:sp>
      <p:sp>
        <p:nvSpPr>
          <p:cNvPr id="12" name="TextBox 11"/>
          <p:cNvSpPr txBox="1"/>
          <p:nvPr/>
        </p:nvSpPr>
        <p:spPr>
          <a:xfrm>
            <a:off x="6781800" y="1219200"/>
            <a:ext cx="2209800" cy="1631216"/>
          </a:xfrm>
          <a:prstGeom prst="rect">
            <a:avLst/>
          </a:prstGeom>
          <a:noFill/>
        </p:spPr>
        <p:txBody>
          <a:bodyPr wrap="square" rtlCol="0">
            <a:spAutoFit/>
          </a:bodyPr>
          <a:lstStyle/>
          <a:p>
            <a:r>
              <a:rPr lang="en-US" sz="2000" dirty="0" smtClean="0"/>
              <a:t>Alpha 1- antitrypsin enzyme deficiency in some patients is seen as a result of Emphysema </a:t>
            </a:r>
            <a:endParaRPr lang="en-US" sz="2000" dirty="0"/>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5192" y="908720"/>
            <a:ext cx="7299216" cy="3960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4509120"/>
            <a:ext cx="7560840" cy="206315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98232149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a:t>
            </a:r>
            <a:r>
              <a:rPr lang="en-US" b="1" i="1" dirty="0" smtClean="0">
                <a:solidFill>
                  <a:prstClr val="black"/>
                </a:solidFill>
              </a:rPr>
              <a:t>. 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072443945"/>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99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smtClean="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07504" y="2492897"/>
            <a:ext cx="2317036" cy="1440160"/>
          </a:xfrm>
        </p:spPr>
        <p:txBody>
          <a:bodyPr>
            <a:noAutofit/>
          </a:bodyPr>
          <a:lstStyle/>
          <a:p>
            <a:pPr eaLnBrk="1" hangingPunct="1">
              <a:lnSpc>
                <a:spcPct val="90000"/>
              </a:lnSpc>
            </a:pPr>
            <a:r>
              <a:rPr lang="en-GB" sz="2000" b="1" dirty="0" smtClean="0">
                <a:cs typeface="Arial" pitchFamily="34" charset="0"/>
              </a:rPr>
              <a:t>Cartilage is present to the level of proximal bronchioles.</a:t>
            </a:r>
          </a:p>
          <a:p>
            <a:pPr eaLnBrk="1" hangingPunct="1">
              <a:lnSpc>
                <a:spcPct val="90000"/>
              </a:lnSpc>
            </a:pPr>
            <a:r>
              <a:rPr lang="en-GB" sz="2000" b="1" dirty="0" smtClean="0">
                <a:cs typeface="Arial" pitchFamily="34" charset="0"/>
              </a:rPr>
              <a:t>Beyond terminal bronchiole gas exchange occurs.</a:t>
            </a:r>
          </a:p>
          <a:p>
            <a:pPr eaLnBrk="1" hangingPunct="1">
              <a:lnSpc>
                <a:spcPct val="90000"/>
              </a:lnSpc>
            </a:pPr>
            <a:r>
              <a:rPr lang="en-GB" sz="2000" b="1" dirty="0" smtClean="0">
                <a:cs typeface="Arial" pitchFamily="34" charset="0"/>
              </a:rPr>
              <a:t>The distal airspaces are kept open by elastic tension in alveolar walls.</a:t>
            </a:r>
            <a:endParaRPr lang="en-US" sz="2000" b="1" dirty="0" smtClean="0">
              <a:cs typeface="Arial" pitchFamily="34" charset="0"/>
            </a:endParaRPr>
          </a:p>
        </p:txBody>
      </p:sp>
      <p:pic>
        <p:nvPicPr>
          <p:cNvPr id="3" name="Picture 2"/>
          <p:cNvPicPr>
            <a:picLocks noChangeAspect="1"/>
          </p:cNvPicPr>
          <p:nvPr/>
        </p:nvPicPr>
        <p:blipFill>
          <a:blip r:embed="rId3" cstate="print"/>
          <a:stretch>
            <a:fillRect/>
          </a:stretch>
        </p:blipFill>
        <p:spPr>
          <a:xfrm>
            <a:off x="2699792" y="980728"/>
            <a:ext cx="6268423" cy="4638675"/>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5052247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847838805"/>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284702963"/>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972095364"/>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853846837"/>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947780888"/>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21881220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cstate="print"/>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cstate="print"/>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xmlns="" val="1826466247"/>
              </p:ext>
            </p:extLst>
          </p:nvPr>
        </p:nvGraphicFramePr>
        <p:xfrm>
          <a:off x="304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cstate="print"/>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xmlns="" val="387891040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1835696" y="188640"/>
            <a:ext cx="6048672" cy="6408712"/>
          </a:xfrm>
          <a:prstGeom prst="rect">
            <a:avLst/>
          </a:prstGeom>
          <a:noFill/>
          <a:ln>
            <a:solidFill>
              <a:schemeClr val="tx1"/>
            </a:solidFill>
          </a:ln>
        </p:spPr>
      </p:pic>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414902370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112509091"/>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High power field of alveolar exudate 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05789466"/>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395061228"/>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904590956"/>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5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611560" y="1089248"/>
            <a:ext cx="7547307" cy="4572000"/>
          </a:xfrm>
          <a:prstGeom prst="rect">
            <a:avLst/>
          </a:prstGeom>
          <a:noFill/>
          <a:ln w="28575">
            <a:solidFill>
              <a:schemeClr val="tx1"/>
            </a:solidFill>
          </a:ln>
        </p:spPr>
      </p:pic>
      <p:sp>
        <p:nvSpPr>
          <p:cNvPr id="6" name="TextBox 5"/>
          <p:cNvSpPr txBox="1"/>
          <p:nvPr/>
        </p:nvSpPr>
        <p:spPr>
          <a:xfrm>
            <a:off x="617317" y="2823801"/>
            <a:ext cx="428628" cy="461665"/>
          </a:xfrm>
          <a:prstGeom prst="rect">
            <a:avLst/>
          </a:prstGeom>
          <a:noFill/>
        </p:spPr>
        <p:txBody>
          <a:bodyPr wrap="square" rtlCol="0">
            <a:spAutoFit/>
          </a:bodyPr>
          <a:lstStyle/>
          <a:p>
            <a:r>
              <a:rPr lang="en-US" sz="2400" b="1" dirty="0" smtClean="0"/>
              <a:t>T</a:t>
            </a:r>
            <a:endParaRPr lang="en-US" sz="2400" b="1" dirty="0"/>
          </a:p>
        </p:txBody>
      </p:sp>
      <p:sp>
        <p:nvSpPr>
          <p:cNvPr id="7" name="TextBox 6"/>
          <p:cNvSpPr txBox="1"/>
          <p:nvPr/>
        </p:nvSpPr>
        <p:spPr>
          <a:xfrm>
            <a:off x="2524315" y="3212494"/>
            <a:ext cx="357790" cy="461665"/>
          </a:xfrm>
          <a:prstGeom prst="rect">
            <a:avLst/>
          </a:prstGeom>
          <a:noFill/>
        </p:spPr>
        <p:txBody>
          <a:bodyPr wrap="none" rtlCol="0">
            <a:spAutoFit/>
          </a:bodyPr>
          <a:lstStyle/>
          <a:p>
            <a:r>
              <a:rPr lang="en-US" sz="2400" b="1" dirty="0" smtClean="0"/>
              <a:t>R</a:t>
            </a:r>
            <a:endParaRPr lang="en-US" sz="2400" b="1" dirty="0"/>
          </a:p>
        </p:txBody>
      </p:sp>
      <p:sp>
        <p:nvSpPr>
          <p:cNvPr id="10" name="TextBox 9"/>
          <p:cNvSpPr txBox="1"/>
          <p:nvPr/>
        </p:nvSpPr>
        <p:spPr>
          <a:xfrm flipH="1">
            <a:off x="5076056" y="3279932"/>
            <a:ext cx="777267" cy="461665"/>
          </a:xfrm>
          <a:prstGeom prst="rect">
            <a:avLst/>
          </a:prstGeom>
          <a:noFill/>
        </p:spPr>
        <p:txBody>
          <a:bodyPr wrap="square" rtlCol="0">
            <a:spAutoFit/>
          </a:bodyPr>
          <a:lstStyle/>
          <a:p>
            <a:pPr algn="ctr"/>
            <a:r>
              <a:rPr lang="en-US" sz="2400" b="1" dirty="0" smtClean="0"/>
              <a:t>AD </a:t>
            </a:r>
            <a:endParaRPr lang="en-US" sz="2400" b="1" dirty="0"/>
          </a:p>
        </p:txBody>
      </p:sp>
      <p:sp>
        <p:nvSpPr>
          <p:cNvPr id="12" name="TextBox 11"/>
          <p:cNvSpPr txBox="1"/>
          <p:nvPr/>
        </p:nvSpPr>
        <p:spPr>
          <a:xfrm>
            <a:off x="7182007" y="3365541"/>
            <a:ext cx="624702" cy="461665"/>
          </a:xfrm>
          <a:prstGeom prst="rect">
            <a:avLst/>
          </a:prstGeom>
          <a:noFill/>
        </p:spPr>
        <p:txBody>
          <a:bodyPr wrap="square" rtlCol="0">
            <a:spAutoFit/>
          </a:bodyPr>
          <a:lstStyle/>
          <a:p>
            <a:pPr algn="ctr"/>
            <a:r>
              <a:rPr lang="en-US" sz="2400" b="1" dirty="0" smtClean="0"/>
              <a:t>AS</a:t>
            </a:r>
            <a:endParaRPr lang="en-US" sz="2400" b="1" dirty="0"/>
          </a:p>
        </p:txBody>
      </p:sp>
      <p:sp>
        <p:nvSpPr>
          <p:cNvPr id="13" name="TextBox 12"/>
          <p:cNvSpPr txBox="1"/>
          <p:nvPr/>
        </p:nvSpPr>
        <p:spPr>
          <a:xfrm>
            <a:off x="7628114" y="4530218"/>
            <a:ext cx="357190" cy="461665"/>
          </a:xfrm>
          <a:prstGeom prst="rect">
            <a:avLst/>
          </a:prstGeom>
          <a:noFill/>
        </p:spPr>
        <p:txBody>
          <a:bodyPr wrap="square" rtlCol="0">
            <a:spAutoFit/>
          </a:bodyPr>
          <a:lstStyle/>
          <a:p>
            <a:r>
              <a:rPr lang="en-US" sz="2400" b="1" dirty="0" smtClean="0"/>
              <a:t>A</a:t>
            </a:r>
            <a:endParaRPr lang="en-US" sz="2400" b="1" dirty="0"/>
          </a:p>
        </p:txBody>
      </p:sp>
      <p:sp>
        <p:nvSpPr>
          <p:cNvPr id="2" name="Rounded Rectangle 1"/>
          <p:cNvSpPr/>
          <p:nvPr/>
        </p:nvSpPr>
        <p:spPr>
          <a:xfrm>
            <a:off x="1946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a:t>
            </a:r>
            <a:endParaRPr lang="en-US" sz="2800" b="1" i="1" dirty="0">
              <a:effectLst>
                <a:outerShdw blurRad="38100" dist="38100" dir="2700000" algn="tl">
                  <a:srgbClr val="000000">
                    <a:alpha val="43137"/>
                  </a:srgbClr>
                </a:outerShdw>
              </a:effectLst>
            </a:endParaRPr>
          </a:p>
        </p:txBody>
      </p:sp>
      <p:sp>
        <p:nvSpPr>
          <p:cNvPr id="15" name="TextBox 1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6" name="TextBox 1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019639738"/>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9058783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639467095"/>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37395086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80492515"/>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5560638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137797755"/>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8919" y="2060848"/>
            <a:ext cx="6660232" cy="2304256"/>
          </a:xfrm>
        </p:spPr>
        <p:txBody>
          <a:bodyPr>
            <a:noAutofit/>
          </a:bodyPr>
          <a:lstStyle/>
          <a:p>
            <a:pPr algn="l" rtl="0"/>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smtClean="0">
                <a:solidFill>
                  <a:srgbClr val="000099"/>
                </a:solidFill>
                <a:effectLst>
                  <a:outerShdw blurRad="38100" dist="38100" dir="2700000" algn="tl">
                    <a:srgbClr val="000000">
                      <a:alpha val="43137"/>
                    </a:srgbClr>
                  </a:outerShdw>
                </a:effectLst>
                <a:latin typeface="+mn-lt"/>
              </a:rPr>
              <a:t>1. TUBERCULOSIS</a:t>
            </a:r>
            <a:br>
              <a:rPr lang="en-US" sz="3600" b="1" i="1" dirty="0" smtClean="0">
                <a:solidFill>
                  <a:srgbClr val="000099"/>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660066"/>
                </a:solidFill>
                <a:effectLst>
                  <a:outerShdw blurRad="38100" dist="38100" dir="2700000" algn="tl">
                    <a:srgbClr val="000000">
                      <a:alpha val="43137"/>
                    </a:srgbClr>
                  </a:outerShdw>
                </a:effectLst>
                <a:latin typeface="+mn-lt"/>
              </a:rPr>
              <a:t>2. CANCER OF THE LUNG</a:t>
            </a:r>
            <a:endParaRPr lang="en-US" sz="3600" b="1" i="1" dirty="0">
              <a:solidFill>
                <a:srgbClr val="660066"/>
              </a:solidFill>
              <a:effectLst>
                <a:outerShdw blurRad="38100" dist="38100" dir="2700000" algn="tl">
                  <a:srgbClr val="000000">
                    <a:alpha val="43137"/>
                  </a:srgbClr>
                </a:outerShdw>
              </a:effectLst>
              <a:latin typeface="+mn-lt"/>
            </a:endParaRPr>
          </a:p>
        </p:txBody>
      </p:sp>
      <p:sp>
        <p:nvSpPr>
          <p:cNvPr id="3" name="Rounded Rectangle 2"/>
          <p:cNvSpPr/>
          <p:nvPr/>
        </p:nvSpPr>
        <p:spPr>
          <a:xfrm>
            <a:off x="2051720" y="578877"/>
            <a:ext cx="5184576" cy="9361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SECOND PRACTICAL</a:t>
            </a:r>
            <a:endParaRPr lang="en-US" sz="40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005123033"/>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153" y="5250105"/>
            <a:ext cx="7056784" cy="1512168"/>
          </a:xfrm>
        </p:spPr>
        <p:txBody>
          <a:bodyPr>
            <a:noAutofit/>
          </a:bodyPr>
          <a:lstStyle/>
          <a:p>
            <a:pPr algn="ctr"/>
            <a:r>
              <a:rPr lang="en-US" sz="1800" b="1" i="1" dirty="0">
                <a:solidFill>
                  <a:schemeClr val="tx1"/>
                </a:solidFill>
              </a:rPr>
              <a:t>This view shows a </a:t>
            </a:r>
            <a:r>
              <a:rPr lang="en-US" sz="1800" b="1" i="1" dirty="0">
                <a:solidFill>
                  <a:srgbClr val="FF0000"/>
                </a:solidFill>
              </a:rPr>
              <a:t>BRONCHIOLE (right) </a:t>
            </a:r>
            <a:r>
              <a:rPr lang="en-US" sz="1800" b="1" i="1" dirty="0" smtClean="0">
                <a:solidFill>
                  <a:schemeClr val="tx1"/>
                </a:solidFill>
              </a:rPr>
              <a:t>and </a:t>
            </a:r>
            <a:r>
              <a:rPr lang="en-US" sz="1800" b="1" i="1" dirty="0" smtClean="0">
                <a:solidFill>
                  <a:srgbClr val="FF0000"/>
                </a:solidFill>
              </a:rPr>
              <a:t>Blood Vessel (</a:t>
            </a:r>
            <a:r>
              <a:rPr lang="en-US" sz="1800" b="1" i="1" dirty="0">
                <a:solidFill>
                  <a:srgbClr val="FF0000"/>
                </a:solidFill>
              </a:rPr>
              <a:t>left) </a:t>
            </a:r>
            <a:r>
              <a:rPr lang="en-US" sz="1800" b="1" i="1" dirty="0" smtClean="0">
                <a:solidFill>
                  <a:schemeClr val="tx1"/>
                </a:solidFill>
              </a:rPr>
              <a:t>in </a:t>
            </a:r>
            <a:r>
              <a:rPr lang="en-US" sz="1800" b="1" i="1" dirty="0">
                <a:solidFill>
                  <a:schemeClr val="tx1"/>
                </a:solidFill>
              </a:rPr>
              <a:t>cross-section as well as numerous </a:t>
            </a:r>
            <a:r>
              <a:rPr lang="en-US" sz="1800" b="1" i="1" dirty="0">
                <a:solidFill>
                  <a:srgbClr val="FF0000"/>
                </a:solidFill>
              </a:rPr>
              <a:t>ALVEOLI</a:t>
            </a:r>
            <a:r>
              <a:rPr lang="en-US" sz="1800" b="1" i="1" dirty="0">
                <a:solidFill>
                  <a:schemeClr val="tx1"/>
                </a:solidFill>
              </a:rPr>
              <a:t> in normal lung at 100X magnification. </a:t>
            </a:r>
            <a:br>
              <a:rPr lang="en-US" sz="1800" b="1" i="1" dirty="0">
                <a:solidFill>
                  <a:schemeClr val="tx1"/>
                </a:solidFill>
              </a:rPr>
            </a:br>
            <a:r>
              <a:rPr lang="en-US" sz="1800" b="1" i="1" dirty="0" smtClean="0">
                <a:solidFill>
                  <a:schemeClr val="tx1"/>
                </a:solidFill>
              </a:rPr>
              <a:t> </a:t>
            </a:r>
            <a:r>
              <a:rPr lang="en-US" sz="1800" b="1" i="1" dirty="0">
                <a:solidFill>
                  <a:schemeClr val="tx1"/>
                </a:solidFill>
              </a:rPr>
              <a:t>The bronchiole inner membrane is composed of </a:t>
            </a:r>
            <a:r>
              <a:rPr lang="en-US" sz="1800" b="1" i="1" dirty="0" err="1">
                <a:solidFill>
                  <a:schemeClr val="tx1"/>
                </a:solidFill>
              </a:rPr>
              <a:t>pseudostratified</a:t>
            </a:r>
            <a:r>
              <a:rPr lang="en-US" sz="1800" b="1" i="1" dirty="0">
                <a:solidFill>
                  <a:schemeClr val="tx1"/>
                </a:solidFill>
              </a:rPr>
              <a:t> columnar epithelial tissue. Portions of hyaline cartilage rings can also be seen outside of the bronchiole. </a:t>
            </a:r>
          </a:p>
        </p:txBody>
      </p:sp>
      <p:pic>
        <p:nvPicPr>
          <p:cNvPr id="4100" name="Picture 4" descr="image 1"/>
          <p:cNvPicPr>
            <a:picLocks noGrp="1" noChangeAspect="1" noChangeArrowheads="1"/>
          </p:cNvPicPr>
          <p:nvPr>
            <p:ph type="pic" idx="1"/>
          </p:nvPr>
        </p:nvPicPr>
        <p:blipFill>
          <a:blip r:embed="rId3" cstate="print">
            <a:extLst>
              <a:ext uri="{28A0092B-C50C-407E-A947-70E740481C1C}">
                <a14:useLocalDpi xmlns:a14="http://schemas.microsoft.com/office/drawing/2010/main" xmlns="" val="0"/>
              </a:ext>
            </a:extLst>
          </a:blip>
          <a:srcRect l="29798" r="29798"/>
          <a:stretch>
            <a:fillRect/>
          </a:stretch>
        </p:blipFill>
        <p:spPr bwMode="auto">
          <a:xfrm>
            <a:off x="1115616" y="914399"/>
            <a:ext cx="6912768" cy="431480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1115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Bronchiole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758498055"/>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2627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rPr>
              <a:t> TUBERCULOSIS</a:t>
            </a:r>
            <a:endParaRPr lang="en-US" sz="4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75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pitchFamily="34" charset="0"/>
              <a:buChar char="•"/>
              <a:defRPr/>
            </a:pPr>
            <a:r>
              <a:rPr lang="en-US" sz="2400" b="1" dirty="0" smtClean="0">
                <a:effectLst>
                  <a:outerShdw blurRad="38100" dist="38100" dir="2700000" algn="tl">
                    <a:srgbClr val="000000">
                      <a:alpha val="43137"/>
                    </a:srgbClr>
                  </a:outerShdw>
                </a:effectLst>
              </a:rPr>
              <a:t> Epithelioid and giant cell Granuloma, </a:t>
            </a:r>
            <a:r>
              <a:rPr lang="en-US" sz="2400" b="1" dirty="0" err="1" smtClean="0">
                <a:effectLst>
                  <a:outerShdw blurRad="38100" dist="38100" dir="2700000" algn="tl">
                    <a:srgbClr val="000000">
                      <a:alpha val="43137"/>
                    </a:srgbClr>
                  </a:outerShdw>
                </a:effectLst>
              </a:rPr>
              <a:t>Ghon’s</a:t>
            </a:r>
            <a:r>
              <a:rPr lang="en-US" sz="2400" b="1" dirty="0" smtClean="0">
                <a:effectLst>
                  <a:outerShdw blurRad="38100" dist="38100" dir="2700000" algn="tl">
                    <a:srgbClr val="000000">
                      <a:alpha val="43137"/>
                    </a:srgbClr>
                  </a:outerShdw>
                </a:effectLst>
              </a:rPr>
              <a:t>       </a:t>
            </a:r>
          </a:p>
          <a:p>
            <a:pPr>
              <a:defRPr/>
            </a:pPr>
            <a:r>
              <a:rPr lang="en-US" sz="2400" b="1" dirty="0" smtClean="0">
                <a:effectLst>
                  <a:outerShdw blurRad="38100" dist="38100" dir="2700000" algn="tl">
                    <a:srgbClr val="000000">
                      <a:alpha val="43137"/>
                    </a:srgbClr>
                  </a:outerShdw>
                </a:effectLst>
              </a:rPr>
              <a:t>   complex or caseation is present</a:t>
            </a:r>
          </a:p>
          <a:p>
            <a:pPr>
              <a:buFont typeface="Arial" pitchFamily="34" charset="0"/>
              <a:buChar char="•"/>
              <a:defRPr/>
            </a:pPr>
            <a:r>
              <a:rPr lang="en-US" sz="2400" b="1" dirty="0" smtClean="0">
                <a:effectLst>
                  <a:outerShdw blurRad="38100" dist="38100" dir="2700000" algn="tl">
                    <a:srgbClr val="000000">
                      <a:alpha val="43137"/>
                    </a:srgbClr>
                  </a:outerShdw>
                </a:effectLst>
              </a:rPr>
              <a:t> Complications of TB are: </a:t>
            </a:r>
          </a:p>
          <a:p>
            <a:pPr>
              <a:defRPr/>
            </a:pPr>
            <a:r>
              <a:rPr lang="en-US" sz="2400" dirty="0" smtClean="0">
                <a:effectLst>
                  <a:outerShdw blurRad="38100" dist="38100" dir="2700000" algn="tl">
                    <a:srgbClr val="000000">
                      <a:alpha val="43137"/>
                    </a:srgbClr>
                  </a:outerShdw>
                </a:effectLst>
              </a:rPr>
              <a:t>   - Amyloidosis , </a:t>
            </a:r>
          </a:p>
          <a:p>
            <a:pPr>
              <a:defRPr/>
            </a:pPr>
            <a:r>
              <a:rPr lang="en-US" sz="2400" dirty="0" smtClean="0">
                <a:effectLst>
                  <a:outerShdw blurRad="38100" dist="38100" dir="2700000" algn="tl">
                    <a:srgbClr val="000000">
                      <a:alpha val="43137"/>
                    </a:srgbClr>
                  </a:outerShdw>
                </a:effectLst>
              </a:rPr>
              <a:t>   - Tuberculous pneumonia </a:t>
            </a:r>
          </a:p>
          <a:p>
            <a:pPr>
              <a:defRPr/>
            </a:pPr>
            <a:r>
              <a:rPr lang="en-US" sz="2400" dirty="0" smtClean="0">
                <a:effectLst>
                  <a:outerShdw blurRad="38100" dist="38100" dir="2700000" algn="tl">
                    <a:srgbClr val="000000">
                      <a:alpha val="43137"/>
                    </a:srgbClr>
                  </a:outerShdw>
                </a:effectLst>
              </a:rPr>
              <a:t>   -  Miliary tuberculosis </a:t>
            </a:r>
          </a:p>
          <a:p>
            <a:pPr>
              <a:defRPr/>
            </a:pPr>
            <a:r>
              <a:rPr lang="en-US" sz="2400" dirty="0" smtClean="0">
                <a:effectLst>
                  <a:outerShdw blurRad="38100" dist="38100" dir="2700000" algn="tl">
                    <a:srgbClr val="000000">
                      <a:alpha val="43137"/>
                    </a:srgbClr>
                  </a:outerShdw>
                </a:effectLst>
              </a:rPr>
              <a:t>   -  Tuberculous meningitis </a:t>
            </a:r>
          </a:p>
          <a:p>
            <a:pPr>
              <a:defRPr/>
            </a:pPr>
            <a:r>
              <a:rPr lang="en-US" sz="2400" dirty="0" smtClean="0">
                <a:effectLst>
                  <a:outerShdw blurRad="38100" dist="38100" dir="2700000" algn="tl">
                    <a:srgbClr val="000000">
                      <a:alpha val="43137"/>
                    </a:srgbClr>
                  </a:outerShdw>
                </a:effectLst>
              </a:rPr>
              <a:t>   -  Addison disease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23847403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198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endParaRPr lang="en-US" b="1" i="1" dirty="0" smtClean="0"/>
          </a:p>
          <a:p>
            <a:pPr algn="ctr">
              <a:lnSpc>
                <a:spcPts val="2000"/>
              </a:lnSpc>
            </a:pPr>
            <a:r>
              <a:rPr lang="en-US" b="1" i="1" dirty="0" smtClean="0"/>
              <a:t>This </a:t>
            </a:r>
            <a:r>
              <a:rPr lang="en-US" b="1" i="1" dirty="0"/>
              <a:t>pattern of multiple </a:t>
            </a:r>
            <a:r>
              <a:rPr lang="en-US" b="1" i="1" dirty="0" smtClean="0"/>
              <a:t>caseating  </a:t>
            </a:r>
            <a:r>
              <a:rPr lang="en-US" b="1" i="1" dirty="0"/>
              <a:t>granulomas primarily in the </a:t>
            </a:r>
            <a:r>
              <a:rPr lang="en-US" b="1" i="1" dirty="0" smtClean="0"/>
              <a:t>upper</a:t>
            </a:r>
          </a:p>
          <a:p>
            <a:pPr algn="ctr">
              <a:lnSpc>
                <a:spcPts val="2000"/>
              </a:lnSpc>
            </a:pPr>
            <a:r>
              <a:rPr lang="en-US" b="1" i="1" dirty="0" smtClean="0"/>
              <a:t> </a:t>
            </a:r>
            <a:r>
              <a:rPr lang="en-US" b="1" i="1" dirty="0"/>
              <a:t>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836713"/>
            <a:ext cx="3816424" cy="482453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043608" y="188640"/>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558845812"/>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512" y="5653697"/>
            <a:ext cx="8712968" cy="900631"/>
          </a:xfrm>
          <a:prstGeom prst="rect">
            <a:avLst/>
          </a:prstGeom>
        </p:spPr>
        <p:txBody>
          <a:bodyPr wrap="square">
            <a:spAutoFit/>
          </a:bodyPr>
          <a:lstStyle/>
          <a:p>
            <a:pPr algn="ctr">
              <a:lnSpc>
                <a:spcPts val="2100"/>
              </a:lnSpc>
            </a:pPr>
            <a:r>
              <a:rPr lang="en-US" b="1" i="1" dirty="0" smtClean="0"/>
              <a:t>Extensive </a:t>
            </a:r>
            <a:r>
              <a:rPr lang="en-US" b="1" i="1" dirty="0"/>
              <a:t>caseation and the granulomas involve a larger </a:t>
            </a:r>
            <a:r>
              <a:rPr lang="en-US" b="1" i="1" dirty="0" smtClean="0"/>
              <a:t>bronchus causing </a:t>
            </a:r>
            <a:r>
              <a:rPr lang="en-US" b="1" i="1" dirty="0"/>
              <a:t>soft, necrotic center to drain out and leave behind a cavity. Cavitation is typical for large granulomas with </a:t>
            </a:r>
            <a:r>
              <a:rPr lang="en-US" b="1" i="1" dirty="0" smtClean="0"/>
              <a:t>TB. </a:t>
            </a:r>
            <a:r>
              <a:rPr lang="en-US" b="1" i="1" dirty="0"/>
              <a:t>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810741"/>
            <a:ext cx="4032448" cy="4842956"/>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539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893043287"/>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208912" cy="4896545"/>
          </a:xfrm>
          <a:noFill/>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12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23528" y="5733256"/>
            <a:ext cx="8424936" cy="90063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sz="2000" b="1" i="1" dirty="0" err="1">
                <a:solidFill>
                  <a:prstClr val="black"/>
                </a:solidFill>
              </a:rPr>
              <a:t>Miliary</a:t>
            </a:r>
            <a:r>
              <a:rPr lang="en-GB" sz="2000" b="1" i="1" dirty="0">
                <a:solidFill>
                  <a:prstClr val="black"/>
                </a:solidFill>
              </a:rPr>
              <a:t> </a:t>
            </a:r>
            <a:r>
              <a:rPr lang="en-GB" sz="2000" b="1" i="1" dirty="0" smtClean="0">
                <a:solidFill>
                  <a:prstClr val="black"/>
                </a:solidFill>
              </a:rPr>
              <a:t>TB </a:t>
            </a:r>
            <a:r>
              <a:rPr lang="en-GB" sz="2000" b="1" i="1" dirty="0">
                <a:solidFill>
                  <a:prstClr val="black"/>
                </a:solidFill>
              </a:rPr>
              <a:t>can occur when </a:t>
            </a:r>
            <a:r>
              <a:rPr lang="en-GB" sz="2000" b="1" i="1" dirty="0" smtClean="0">
                <a:solidFill>
                  <a:prstClr val="black"/>
                </a:solidFill>
              </a:rPr>
              <a:t>TB </a:t>
            </a:r>
            <a:r>
              <a:rPr lang="en-GB" sz="2000" b="1" i="1" dirty="0">
                <a:solidFill>
                  <a:prstClr val="black"/>
                </a:solidFill>
              </a:rPr>
              <a:t>lung lesions erode pulmonary veins or when </a:t>
            </a:r>
            <a:r>
              <a:rPr lang="en-GB" sz="2000" b="1" i="1" dirty="0" err="1" smtClean="0">
                <a:solidFill>
                  <a:prstClr val="black"/>
                </a:solidFill>
              </a:rPr>
              <a:t>extrapulmonary</a:t>
            </a:r>
            <a:r>
              <a:rPr lang="en-GB" sz="2000" b="1" i="1" dirty="0" smtClean="0">
                <a:solidFill>
                  <a:prstClr val="black"/>
                </a:solidFill>
              </a:rPr>
              <a:t> TB </a:t>
            </a:r>
            <a:r>
              <a:rPr lang="en-GB" sz="2000" b="1" i="1" dirty="0">
                <a:solidFill>
                  <a:prstClr val="black"/>
                </a:solidFill>
              </a:rPr>
              <a:t>lesions erode systemic veins</a:t>
            </a:r>
            <a:r>
              <a:rPr lang="en-GB" sz="2000" b="1" i="1" dirty="0" smtClean="0">
                <a:solidFill>
                  <a:prstClr val="black"/>
                </a:solidFill>
              </a:rPr>
              <a:t>. </a:t>
            </a: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smtClean="0">
                <a:solidFill>
                  <a:prstClr val="black"/>
                </a:solidFill>
              </a:rPr>
              <a:t>This </a:t>
            </a:r>
            <a:r>
              <a:rPr lang="en-GB" sz="2000" b="1" i="1" dirty="0">
                <a:solidFill>
                  <a:prstClr val="black"/>
                </a:solidFill>
              </a:rPr>
              <a:t>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err="1" smtClean="0">
                <a:solidFill>
                  <a:prstClr val="black"/>
                </a:solidFill>
              </a:rPr>
              <a:t>Miliary</a:t>
            </a:r>
            <a:r>
              <a:rPr lang="en-GB" sz="2000" b="1" i="1" dirty="0" smtClean="0">
                <a:solidFill>
                  <a:prstClr val="black"/>
                </a:solidFill>
              </a:rPr>
              <a:t> </a:t>
            </a:r>
            <a:r>
              <a:rPr lang="en-GB" sz="2000" b="1" i="1" dirty="0">
                <a:solidFill>
                  <a:prstClr val="black"/>
                </a:solidFill>
              </a:rPr>
              <a:t>spread limited to the </a:t>
            </a:r>
            <a:r>
              <a:rPr lang="en-GB" sz="2000" i="1" dirty="0">
                <a:solidFill>
                  <a:prstClr val="black"/>
                </a:solidFill>
              </a:rPr>
              <a:t>l</a:t>
            </a:r>
            <a:r>
              <a:rPr lang="en-GB" sz="2000" b="1" i="1" dirty="0">
                <a:solidFill>
                  <a:prstClr val="black"/>
                </a:solidFill>
              </a:rPr>
              <a:t>ungs can occur following erosion of pulmonary arteries by </a:t>
            </a:r>
            <a:r>
              <a:rPr lang="en-GB" sz="2000" b="1" i="1" dirty="0" smtClean="0">
                <a:solidFill>
                  <a:prstClr val="black"/>
                </a:solidFill>
              </a:rPr>
              <a:t>TB </a:t>
            </a:r>
            <a:r>
              <a:rPr lang="en-GB" sz="2000" b="1" i="1" dirty="0">
                <a:solidFill>
                  <a:prstClr val="black"/>
                </a:solidFill>
              </a:rPr>
              <a:t>lung lesions.</a:t>
            </a:r>
            <a:endParaRPr lang="ar-SA" sz="2000"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a:t>
            </a:r>
            <a:endParaRPr lang="en-US" sz="28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36415812"/>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cstate="print"/>
          <a:srcRect/>
          <a:stretch>
            <a:fillRect/>
          </a:stretch>
        </p:blipFill>
        <p:spPr bwMode="auto">
          <a:xfrm>
            <a:off x="990600" y="1066800"/>
            <a:ext cx="3276600" cy="4476751"/>
          </a:xfrm>
          <a:prstGeom prst="rect">
            <a:avLst/>
          </a:prstGeom>
          <a:noFill/>
        </p:spPr>
      </p:pic>
      <p:sp>
        <p:nvSpPr>
          <p:cNvPr id="5" name="Rounded Rectangle 4"/>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Cut section</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685800" y="5638800"/>
            <a:ext cx="8077200" cy="923330"/>
          </a:xfrm>
          <a:prstGeom prst="rect">
            <a:avLst/>
          </a:prstGeom>
        </p:spPr>
        <p:txBody>
          <a:bodyPr wrap="square">
            <a:spAutoFit/>
          </a:bodyPr>
          <a:lstStyle/>
          <a:p>
            <a:r>
              <a:rPr lang="en-US" b="1" i="1" dirty="0" smtClean="0"/>
              <a:t>This is a "</a:t>
            </a:r>
            <a:r>
              <a:rPr lang="en-US" b="1" i="1" dirty="0" err="1" smtClean="0"/>
              <a:t>miliary</a:t>
            </a:r>
            <a:r>
              <a:rPr lang="en-US" b="1" i="1" dirty="0" smtClean="0"/>
              <a:t>" pattern of </a:t>
            </a:r>
            <a:r>
              <a:rPr lang="en-US" b="1" i="1" dirty="0" err="1" smtClean="0"/>
              <a:t>granulomas</a:t>
            </a:r>
            <a:r>
              <a:rPr lang="en-US" b="1" i="1" dirty="0" smtClean="0"/>
              <a:t> because there are a multitude of small tan </a:t>
            </a:r>
            <a:r>
              <a:rPr lang="en-US" b="1" i="1" dirty="0" err="1" smtClean="0"/>
              <a:t>granulomas</a:t>
            </a:r>
            <a:r>
              <a:rPr lang="en-US" b="1" i="1" dirty="0" smtClean="0"/>
              <a:t>, about 2 to 4 mm in size, scattered throughout the lung parenchyma. The </a:t>
            </a:r>
            <a:r>
              <a:rPr lang="en-US" b="1" i="1" dirty="0" err="1" smtClean="0"/>
              <a:t>miliary</a:t>
            </a:r>
            <a:r>
              <a:rPr lang="en-US" b="1" i="1" dirty="0" smtClean="0"/>
              <a:t> pattern gets its name from the </a:t>
            </a:r>
            <a:r>
              <a:rPr lang="en-US" b="1" i="1" dirty="0" err="1" smtClean="0"/>
              <a:t>resemblence</a:t>
            </a:r>
            <a:r>
              <a:rPr lang="en-US" b="1" i="1" dirty="0" smtClean="0"/>
              <a:t> of the </a:t>
            </a:r>
            <a:r>
              <a:rPr lang="en-US" b="1" i="1" dirty="0" err="1" smtClean="0"/>
              <a:t>granulomas</a:t>
            </a:r>
            <a:r>
              <a:rPr lang="en-US" b="1" i="1" dirty="0" smtClean="0"/>
              <a:t> to millet seeds.</a:t>
            </a:r>
            <a:endParaRPr lang="en-US" b="1" i="1" dirty="0"/>
          </a:p>
        </p:txBody>
      </p:sp>
      <p:pic>
        <p:nvPicPr>
          <p:cNvPr id="163844" name="Picture 4" descr="http://library.med.utah.edu/WebPath/jpeg1/LUNG040.jpg"/>
          <p:cNvPicPr>
            <a:picLocks noChangeAspect="1" noChangeArrowheads="1"/>
          </p:cNvPicPr>
          <p:nvPr/>
        </p:nvPicPr>
        <p:blipFill>
          <a:blip r:embed="rId3" cstate="print"/>
          <a:srcRect/>
          <a:stretch>
            <a:fillRect/>
          </a:stretch>
        </p:blipFill>
        <p:spPr bwMode="auto">
          <a:xfrm>
            <a:off x="4572000" y="1066800"/>
            <a:ext cx="3962400" cy="4495800"/>
          </a:xfrm>
          <a:prstGeom prst="rect">
            <a:avLst/>
          </a:prstGeom>
          <a:noFill/>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X-Ray</a:t>
            </a:r>
            <a:endParaRPr lang="en-US" sz="2800" b="1" i="1" dirty="0">
              <a:effectLst>
                <a:outerShdw blurRad="38100" dist="38100" dir="2700000" algn="tl">
                  <a:srgbClr val="000000">
                    <a:alpha val="43137"/>
                  </a:srgbClr>
                </a:outerShdw>
              </a:effectLst>
            </a:endParaRPr>
          </a:p>
        </p:txBody>
      </p:sp>
      <p:pic>
        <p:nvPicPr>
          <p:cNvPr id="164870" name="Picture 6" descr="http://www.sharinginhealth.ca/images/CXR_TB_miliary_Bwanika.jpg"/>
          <p:cNvPicPr>
            <a:picLocks noChangeAspect="1" noChangeArrowheads="1"/>
          </p:cNvPicPr>
          <p:nvPr/>
        </p:nvPicPr>
        <p:blipFill>
          <a:blip r:embed="rId2" cstate="print"/>
          <a:srcRect/>
          <a:stretch>
            <a:fillRect/>
          </a:stretch>
        </p:blipFill>
        <p:spPr bwMode="auto">
          <a:xfrm>
            <a:off x="2590800" y="1066800"/>
            <a:ext cx="3810000" cy="4019550"/>
          </a:xfrm>
          <a:prstGeom prst="rect">
            <a:avLst/>
          </a:prstGeom>
          <a:noFill/>
        </p:spPr>
      </p:pic>
      <p:sp>
        <p:nvSpPr>
          <p:cNvPr id="8" name="Rectangle 7"/>
          <p:cNvSpPr/>
          <p:nvPr/>
        </p:nvSpPr>
        <p:spPr>
          <a:xfrm>
            <a:off x="2286000" y="5562600"/>
            <a:ext cx="4863832" cy="400110"/>
          </a:xfrm>
          <a:prstGeom prst="rect">
            <a:avLst/>
          </a:prstGeom>
        </p:spPr>
        <p:txBody>
          <a:bodyPr wrap="none">
            <a:spAutoFit/>
          </a:bodyPr>
          <a:lstStyle/>
          <a:p>
            <a:r>
              <a:rPr lang="en-US" sz="2000" b="1" i="1" dirty="0" smtClean="0"/>
              <a:t>This chest x-ray shows a patient with </a:t>
            </a:r>
            <a:r>
              <a:rPr lang="en-US" sz="2000" b="1" i="1" dirty="0" err="1" smtClean="0"/>
              <a:t>miliary</a:t>
            </a:r>
            <a:r>
              <a:rPr lang="en-US" sz="2000" b="1" i="1" dirty="0" smtClean="0"/>
              <a:t> TB.</a:t>
            </a:r>
            <a:endParaRPr lang="en-US" sz="2000"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905389"/>
            <a:ext cx="8280920" cy="4798066"/>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07504" y="5805264"/>
            <a:ext cx="8784976" cy="646331"/>
          </a:xfrm>
          <a:prstGeom prst="rect">
            <a:avLst/>
          </a:prstGeom>
        </p:spPr>
        <p:txBody>
          <a:bodyPr wrap="square">
            <a:spAutoFit/>
          </a:bodyPr>
          <a:lstStyle/>
          <a:p>
            <a:pPr algn="ctr"/>
            <a:r>
              <a:rPr lang="en-US" b="1" i="1" dirty="0"/>
              <a:t>At low magnification, this </a:t>
            </a:r>
            <a:r>
              <a:rPr lang="en-US" b="1" i="1" dirty="0" smtClean="0"/>
              <a:t>micrograph </a:t>
            </a:r>
            <a:r>
              <a:rPr lang="en-US" b="1" i="1" dirty="0"/>
              <a:t>reveals multiple granulomas. Granulomatous disease by chest radiograph </a:t>
            </a:r>
            <a:r>
              <a:rPr lang="en-US" b="1" i="1" dirty="0" smtClean="0"/>
              <a:t>appear </a:t>
            </a:r>
            <a:r>
              <a:rPr lang="en-US" b="1" i="1" dirty="0"/>
              <a:t>as </a:t>
            </a:r>
            <a:r>
              <a:rPr lang="en-US" b="1" i="1" dirty="0" err="1"/>
              <a:t>reticulonodular</a:t>
            </a:r>
            <a:r>
              <a:rPr lang="en-US" b="1" i="1" dirty="0"/>
              <a:t> densities.</a:t>
            </a:r>
          </a:p>
        </p:txBody>
      </p:sp>
      <p:sp>
        <p:nvSpPr>
          <p:cNvPr id="7" name="Rounded Rectangle 6"/>
          <p:cNvSpPr/>
          <p:nvPr/>
        </p:nvSpPr>
        <p:spPr>
          <a:xfrm>
            <a:off x="1727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476620844"/>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280920" cy="4608512"/>
          </a:xfrm>
          <a:noFill/>
          <a:ln w="28575">
            <a:solidFill>
              <a:schemeClr val="tx1"/>
            </a:solidFill>
          </a:ln>
        </p:spPr>
      </p:pic>
      <p:sp>
        <p:nvSpPr>
          <p:cNvPr id="153604" name="AutoShape 4"/>
          <p:cNvSpPr>
            <a:spLocks noChangeArrowheads="1"/>
          </p:cNvSpPr>
          <p:nvPr/>
        </p:nvSpPr>
        <p:spPr bwMode="auto">
          <a:xfrm>
            <a:off x="3742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755576" y="5469031"/>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500034" y="5973031"/>
            <a:ext cx="8229600" cy="768337"/>
          </a:xfrm>
        </p:spPr>
        <p:txBody>
          <a:bodyPr>
            <a:noAutofit/>
          </a:bodyPr>
          <a:lstStyle/>
          <a:p>
            <a:pPr marL="0" indent="0" algn="ctr" rtl="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08720"/>
            <a:ext cx="8352928" cy="5040560"/>
          </a:xfrm>
          <a:prstGeom prst="rect">
            <a:avLst/>
          </a:prstGeom>
          <a:noFill/>
          <a:ln w="28575">
            <a:solidFill>
              <a:schemeClr val="tx1"/>
            </a:solidFill>
          </a:ln>
        </p:spPr>
      </p:pic>
      <p:sp>
        <p:nvSpPr>
          <p:cNvPr id="5" name="مستطيل 4"/>
          <p:cNvSpPr/>
          <p:nvPr/>
        </p:nvSpPr>
        <p:spPr>
          <a:xfrm>
            <a:off x="395536"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a:t>
            </a:r>
            <a:r>
              <a:rPr lang="en-GB" sz="2800" b="1" i="1" dirty="0" smtClean="0">
                <a:solidFill>
                  <a:schemeClr val="bg1"/>
                </a:solidFill>
              </a:rPr>
              <a:t>TB  </a:t>
            </a:r>
            <a:r>
              <a:rPr lang="en-GB" sz="2800" b="1" i="1" dirty="0">
                <a:solidFill>
                  <a:schemeClr val="bg1"/>
                </a:solidFill>
              </a:rPr>
              <a:t>- Granuloma with central </a:t>
            </a:r>
            <a:r>
              <a:rPr lang="en-GB" sz="2800" b="1" i="1" dirty="0" smtClean="0">
                <a:solidFill>
                  <a:schemeClr val="bg1"/>
                </a:solidFill>
              </a:rPr>
              <a:t>early necrosis</a:t>
            </a:r>
            <a:endParaRPr lang="ar-SA" sz="2800" b="1" i="1" dirty="0">
              <a:solidFill>
                <a:schemeClr val="bg1"/>
              </a:solidFill>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376189302"/>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5589240"/>
            <a:ext cx="8136904" cy="1008112"/>
          </a:xfrm>
        </p:spPr>
        <p:txBody>
          <a:bodyPr>
            <a:normAutofit/>
          </a:bodyPr>
          <a:lstStyle/>
          <a:p>
            <a:pPr algn="ctr"/>
            <a:r>
              <a:rPr lang="en-US" sz="1800" b="1" i="1" dirty="0" smtClean="0">
                <a:solidFill>
                  <a:schemeClr val="tx1"/>
                </a:solidFill>
              </a:rPr>
              <a:t> </a:t>
            </a:r>
            <a:r>
              <a:rPr lang="en-US" sz="1800" b="1" i="1" dirty="0" smtClean="0">
                <a:solidFill>
                  <a:srgbClr val="FF0000"/>
                </a:solidFill>
              </a:rPr>
              <a:t>Normal Alveoli: </a:t>
            </a:r>
            <a:r>
              <a:rPr lang="en-US" sz="1800" b="1" i="1" dirty="0" smtClean="0">
                <a:solidFill>
                  <a:schemeClr val="tx1"/>
                </a:solidFill>
              </a:rPr>
              <a:t>These </a:t>
            </a:r>
            <a:r>
              <a:rPr lang="en-US" sz="1800" b="1" i="1" dirty="0">
                <a:solidFill>
                  <a:schemeClr val="tx1"/>
                </a:solidFill>
              </a:rPr>
              <a:t>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908720"/>
            <a:ext cx="8136904" cy="475252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1187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Alveoli</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885491759"/>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445224"/>
            <a:ext cx="8496944" cy="1200329"/>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19871"/>
            <a:ext cx="8352928" cy="4625354"/>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854312965"/>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323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1676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323528" y="5517232"/>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smtClean="0"/>
              <a:t>Langhan’s </a:t>
            </a:r>
            <a:r>
              <a:rPr lang="en-US" b="1" i="1" dirty="0"/>
              <a:t>giant cell and has the nuclei lined up along one edge of the cell</a:t>
            </a:r>
          </a:p>
        </p:txBody>
      </p:sp>
      <p:cxnSp>
        <p:nvCxnSpPr>
          <p:cNvPr id="5" name="Straight Arrow Connector 4"/>
          <p:cNvCxnSpPr/>
          <p:nvPr/>
        </p:nvCxnSpPr>
        <p:spPr>
          <a:xfrm flipH="1">
            <a:off x="4788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08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08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7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Epithelioid &amp; Giant cell Granulomas in </a:t>
            </a:r>
            <a:r>
              <a:rPr lang="en-US" sz="2800" b="1" i="1" dirty="0" smtClean="0">
                <a:effectLst>
                  <a:outerShdw blurRad="38100" dist="38100" dir="2700000" algn="tl">
                    <a:srgbClr val="000000">
                      <a:alpha val="43137"/>
                    </a:srgbClr>
                  </a:outerShdw>
                </a:effectLst>
              </a:rPr>
              <a:t>Tuberculosis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4" name="TextBox 1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889466"/>
            <a:ext cx="8064896"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a:t>
            </a:r>
          </a:p>
          <a:p>
            <a:pPr algn="ctr"/>
            <a:r>
              <a:rPr lang="en-US" b="1" i="1" dirty="0" smtClean="0"/>
              <a:t>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798033"/>
            <a:ext cx="8352928" cy="500723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611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Acid Fast bacilli of Mycobacterium TB in the Lung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719483311"/>
      </p:ext>
    </p:extLst>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1601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smtClean="0">
                <a:solidFill>
                  <a:prstClr val="white"/>
                </a:solidFill>
                <a:effectLst>
                  <a:outerShdw blurRad="38100" dist="38100" dir="2700000" algn="tl">
                    <a:srgbClr val="000000">
                      <a:alpha val="43137"/>
                    </a:srgbClr>
                  </a:outerShdw>
                </a:effectLst>
              </a:rPr>
              <a:t>LUNG CARCINOMA</a:t>
            </a:r>
            <a:endParaRPr lang="en-US" sz="4400" b="1"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906276370"/>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smtClean="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971600" y="1268760"/>
            <a:ext cx="7272808" cy="3384376"/>
          </a:xfrm>
        </p:spPr>
        <p:txBody>
          <a:bodyPr>
            <a:noAutofit/>
          </a:bodyPr>
          <a:lstStyle/>
          <a:p>
            <a:pPr marL="342900" lvl="1" indent="-342900">
              <a:buFont typeface="Arial" pitchFamily="34" charset="0"/>
              <a:buChar char="•"/>
            </a:pPr>
            <a:r>
              <a:rPr lang="en-US" sz="2800" b="1" dirty="0" smtClean="0">
                <a:solidFill>
                  <a:srgbClr val="990000"/>
                </a:solidFill>
                <a:effectLst>
                  <a:outerShdw blurRad="38100" dist="38100" dir="2700000" algn="tl">
                    <a:srgbClr val="000000">
                      <a:alpha val="43137"/>
                    </a:srgbClr>
                  </a:outerShdw>
                </a:effectLst>
              </a:rPr>
              <a:t>NON-SMALL CELL </a:t>
            </a:r>
            <a:r>
              <a:rPr lang="en-US" sz="2800" b="1" dirty="0">
                <a:solidFill>
                  <a:srgbClr val="990000"/>
                </a:solidFill>
                <a:effectLst>
                  <a:outerShdw blurRad="38100" dist="38100" dir="2700000" algn="tl">
                    <a:srgbClr val="000000">
                      <a:alpha val="43137"/>
                    </a:srgbClr>
                  </a:outerShdw>
                </a:effectLst>
              </a:rPr>
              <a:t>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SQUAMOUS CELL 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ADENOCARCINOMA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smtClean="0">
              <a:solidFill>
                <a:srgbClr val="CC00CC"/>
              </a:solidFill>
              <a:effectLst>
                <a:outerShdw blurRad="38100" dist="38100" dir="2700000" algn="tl">
                  <a:srgbClr val="000000">
                    <a:alpha val="43137"/>
                  </a:srgbClr>
                </a:outerShdw>
              </a:effectLst>
            </a:endParaRPr>
          </a:p>
          <a:p>
            <a:pPr eaLnBrk="1" hangingPunct="1"/>
            <a:r>
              <a:rPr lang="en-US" sz="2800" b="1" dirty="0" smtClean="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smtClean="0">
              <a:solidFill>
                <a:srgbClr val="CC00CC"/>
              </a:solidFill>
              <a:effectLst>
                <a:outerShdw blurRad="38100" dist="38100" dir="2700000" algn="tl">
                  <a:srgbClr val="000000">
                    <a:alpha val="43137"/>
                  </a:srgbClr>
                </a:outerShdw>
              </a:effectLst>
            </a:endParaRPr>
          </a:p>
        </p:txBody>
      </p:sp>
      <p:sp>
        <p:nvSpPr>
          <p:cNvPr id="5" name="Rectangle 4"/>
          <p:cNvSpPr/>
          <p:nvPr/>
        </p:nvSpPr>
        <p:spPr>
          <a:xfrm>
            <a:off x="971600" y="4811668"/>
            <a:ext cx="7200800" cy="1569660"/>
          </a:xfrm>
          <a:prstGeom prst="rect">
            <a:avLst/>
          </a:prstGeom>
          <a:ln>
            <a:solidFill>
              <a:srgbClr val="C00000"/>
            </a:solidFill>
          </a:ln>
        </p:spPr>
        <p:txBody>
          <a:bodyPr wrap="square">
            <a:spAutoFit/>
          </a:bodyPr>
          <a:lstStyle/>
          <a:p>
            <a:pPr algn="ctr"/>
            <a:r>
              <a:rPr lang="en-US" sz="2400" b="1" dirty="0" smtClean="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39552" y="2708920"/>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1. Squamous Cell Carcinoma </a:t>
            </a:r>
            <a:r>
              <a:rPr lang="en-US" sz="3600" b="1" dirty="0">
                <a:solidFill>
                  <a:srgbClr val="FFFF00"/>
                </a:solidFill>
                <a:effectLst>
                  <a:outerShdw blurRad="38100" dist="38100" dir="2700000" algn="tl">
                    <a:srgbClr val="000000">
                      <a:alpha val="43137"/>
                    </a:srgbClr>
                  </a:outerShdw>
                </a:effectLst>
              </a:rPr>
              <a:t>of the </a:t>
            </a:r>
            <a:r>
              <a:rPr lang="en-US" sz="3600" b="1" dirty="0" smtClean="0">
                <a:solidFill>
                  <a:srgbClr val="FFFF00"/>
                </a:solidFill>
                <a:effectLst>
                  <a:outerShdw blurRad="38100" dist="38100" dir="2700000" algn="tl">
                    <a:srgbClr val="000000">
                      <a:alpha val="43137"/>
                    </a:srgbClr>
                  </a:outerShdw>
                </a:effectLst>
              </a:rPr>
              <a:t>lung</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01744" y="3933056"/>
            <a:ext cx="8318728" cy="2308324"/>
          </a:xfrm>
          <a:prstGeom prst="rect">
            <a:avLst/>
          </a:prstGeom>
          <a:ln>
            <a:solidFill>
              <a:schemeClr val="tx1"/>
            </a:solidFill>
          </a:ln>
        </p:spPr>
        <p:txBody>
          <a:bodyPr wrap="square">
            <a:spAutoFit/>
          </a:bodyPr>
          <a:lstStyle/>
          <a:p>
            <a:pPr>
              <a:buFont typeface="Arial" pitchFamily="34" charset="0"/>
              <a:buChar char="•"/>
            </a:pPr>
            <a:r>
              <a:rPr lang="en-US" sz="2400" b="1" dirty="0" smtClean="0"/>
              <a:t>  Most commonly found in men and correlated with smoking.</a:t>
            </a:r>
          </a:p>
          <a:p>
            <a:pPr marL="339725" indent="-339725">
              <a:buFont typeface="Arial" pitchFamily="34" charset="0"/>
              <a:buChar char="•"/>
            </a:pPr>
            <a:r>
              <a:rPr lang="en-US" sz="2400" b="1" dirty="0" smtClean="0"/>
              <a:t>Pathology: more differentiated, more cytoplasm, keratin whorls.</a:t>
            </a:r>
          </a:p>
          <a:p>
            <a:pPr>
              <a:buFont typeface="Arial" pitchFamily="34" charset="0"/>
              <a:buChar char="•"/>
            </a:pPr>
            <a:r>
              <a:rPr lang="en-US" sz="2400" b="1" dirty="0" smtClean="0"/>
              <a:t>  Transforms to carcinoma in situ.</a:t>
            </a:r>
          </a:p>
          <a:p>
            <a:pPr>
              <a:buFont typeface="Arial" pitchFamily="34" charset="0"/>
              <a:buChar char="•"/>
            </a:pPr>
            <a:r>
              <a:rPr lang="en-US" sz="2400" b="1" dirty="0" smtClean="0"/>
              <a:t>   Grading is based on the amount of keratin &amp; cytoplasm.</a:t>
            </a:r>
          </a:p>
          <a:p>
            <a:r>
              <a:rPr lang="en-US" sz="2400" b="1" dirty="0" smtClean="0"/>
              <a:t> </a:t>
            </a:r>
            <a:endParaRPr lang="en-US" sz="24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5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4788024" y="908721"/>
            <a:ext cx="3878619" cy="4608512"/>
          </a:xfrm>
          <a:prstGeom prst="rect">
            <a:avLst/>
          </a:prstGeom>
          <a:noFill/>
          <a:ln w="28575">
            <a:solidFill>
              <a:schemeClr val="tx1"/>
            </a:solidFill>
          </a:ln>
        </p:spPr>
      </p:pic>
      <p:sp>
        <p:nvSpPr>
          <p:cNvPr id="5" name="Rounded Rectangle 4"/>
          <p:cNvSpPr/>
          <p:nvPr/>
        </p:nvSpPr>
        <p:spPr>
          <a:xfrm>
            <a:off x="914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1"/>
          <p:cNvPicPr>
            <a:picLocks noChangeAspect="1"/>
          </p:cNvPicPr>
          <p:nvPr/>
        </p:nvPicPr>
        <p:blipFill>
          <a:blip r:embed="rId3" cstate="print"/>
          <a:srcRect/>
          <a:stretch>
            <a:fillRect/>
          </a:stretch>
        </p:blipFill>
        <p:spPr bwMode="auto">
          <a:xfrm>
            <a:off x="467544" y="908720"/>
            <a:ext cx="4022951" cy="4680520"/>
          </a:xfrm>
          <a:prstGeom prst="rect">
            <a:avLst/>
          </a:prstGeom>
          <a:noFill/>
          <a:ln w="38100">
            <a:solidFill>
              <a:schemeClr val="tx1"/>
            </a:solidFill>
            <a:miter lim="800000"/>
            <a:headEnd/>
            <a:tailEnd/>
          </a:ln>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883857374"/>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908720"/>
            <a:ext cx="4078772" cy="4816985"/>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259632" y="5725705"/>
            <a:ext cx="6696744"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a:t>
            </a:r>
            <a:r>
              <a:rPr lang="en-US" sz="2000" b="1" i="1" dirty="0" smtClean="0"/>
              <a:t>. </a:t>
            </a:r>
            <a:endParaRPr lang="en-US" sz="2000" b="1" i="1" dirty="0"/>
          </a:p>
        </p:txBody>
      </p:sp>
      <p:sp>
        <p:nvSpPr>
          <p:cNvPr id="5" name="Rounded Rectangle 4"/>
          <p:cNvSpPr/>
          <p:nvPr/>
        </p:nvSpPr>
        <p:spPr>
          <a:xfrm>
            <a:off x="1143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908720"/>
            <a:ext cx="3986631" cy="4822669"/>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3640573101"/>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990600"/>
            <a:ext cx="4876800" cy="446449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752600" y="5486400"/>
            <a:ext cx="5943600" cy="1200329"/>
          </a:xfrm>
          <a:prstGeom prst="rect">
            <a:avLst/>
          </a:prstGeom>
        </p:spPr>
        <p:txBody>
          <a:bodyPr wrap="square">
            <a:spAutoFit/>
          </a:bodyPr>
          <a:lstStyle/>
          <a:p>
            <a:pPr algn="ctr"/>
            <a:r>
              <a:rPr lang="en-US" b="1" i="1" dirty="0" smtClean="0"/>
              <a:t>This chest CT scan view demonstrates a large </a:t>
            </a:r>
            <a:r>
              <a:rPr lang="en-US" b="1" i="1" dirty="0" err="1" smtClean="0"/>
              <a:t>squamous</a:t>
            </a:r>
            <a:r>
              <a:rPr lang="en-US" b="1" i="1" dirty="0" smtClean="0"/>
              <a:t> cell carcinoma of the right upper lobe that extends around the right main bronchus and also invades into the </a:t>
            </a:r>
            <a:r>
              <a:rPr lang="en-US" b="1" i="1" dirty="0" err="1" smtClean="0"/>
              <a:t>mediastinum</a:t>
            </a:r>
            <a:r>
              <a:rPr lang="en-US" b="1" i="1" dirty="0" smtClean="0"/>
              <a:t> and involves </a:t>
            </a:r>
            <a:r>
              <a:rPr lang="en-US" b="1" i="1" dirty="0" err="1" smtClean="0"/>
              <a:t>hilar</a:t>
            </a:r>
            <a:r>
              <a:rPr lang="en-US" b="1" i="1" dirty="0" smtClean="0"/>
              <a:t> lymph nodes.</a:t>
            </a:r>
            <a:endParaRPr lang="en-US" b="1" i="1" dirty="0"/>
          </a:p>
        </p:txBody>
      </p:sp>
      <p:sp>
        <p:nvSpPr>
          <p:cNvPr id="4" name="Rounded Rectangle 3"/>
          <p:cNvSpPr/>
          <p:nvPr/>
        </p:nvSpPr>
        <p:spPr>
          <a:xfrm>
            <a:off x="990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CT scan </a:t>
            </a:r>
            <a:endParaRPr lang="en-US" sz="2800" b="1" i="1" dirty="0">
              <a:effectLst>
                <a:outerShdw blurRad="38100" dist="38100" dir="2700000" algn="tl">
                  <a:srgbClr val="000000">
                    <a:alpha val="43137"/>
                  </a:srgbClr>
                </a:outerShdw>
              </a:effectLst>
            </a:endParaRPr>
          </a:p>
        </p:txBody>
      </p:sp>
      <p:sp>
        <p:nvSpPr>
          <p:cNvPr id="5" name="Right Arrow 4"/>
          <p:cNvSpPr/>
          <p:nvPr/>
        </p:nvSpPr>
        <p:spPr>
          <a:xfrm rot="19106453">
            <a:off x="2983591" y="3351023"/>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797713"/>
            <a:ext cx="8208912" cy="1015663"/>
          </a:xfrm>
          <a:prstGeom prst="rect">
            <a:avLst/>
          </a:prstGeom>
        </p:spPr>
        <p:txBody>
          <a:bodyPr wrap="square">
            <a:spAutoFit/>
          </a:bodyPr>
          <a:lstStyle/>
          <a:p>
            <a:pPr algn="ctr"/>
            <a:r>
              <a:rPr lang="en-US" sz="2000" b="1" dirty="0" smtClean="0"/>
              <a:t>Microscopic </a:t>
            </a:r>
            <a:r>
              <a:rPr lang="en-US" sz="2000" b="1" dirty="0"/>
              <a:t>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48969"/>
            <a:ext cx="8280920" cy="4956295"/>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764704"/>
            <a:ext cx="8280920" cy="501284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23528" y="5805264"/>
            <a:ext cx="8208912" cy="1015663"/>
          </a:xfrm>
          <a:prstGeom prst="rect">
            <a:avLst/>
          </a:prstGeom>
        </p:spPr>
        <p:txBody>
          <a:bodyPr wrap="square">
            <a:spAutoFit/>
          </a:bodyPr>
          <a:lstStyle/>
          <a:p>
            <a:pPr algn="ctr"/>
            <a:r>
              <a:rPr lang="en-US" sz="2000" b="1" i="1" dirty="0"/>
              <a:t>In this squamous cell carcinoma at the </a:t>
            </a:r>
            <a:r>
              <a:rPr lang="en-US" sz="2000" b="1" i="1" dirty="0" smtClean="0"/>
              <a:t>upper </a:t>
            </a:r>
            <a:r>
              <a:rPr lang="en-US" sz="2000" b="1" i="1" dirty="0"/>
              <a:t>right</a:t>
            </a:r>
            <a:r>
              <a:rPr lang="en-US" sz="2000" b="1" i="1" dirty="0" smtClean="0"/>
              <a:t> is </a:t>
            </a:r>
            <a:r>
              <a:rPr lang="en-US" sz="2000" b="1" i="1" dirty="0"/>
              <a:t>a squamous eddy with a keratin pearl. At </a:t>
            </a:r>
            <a:r>
              <a:rPr lang="en-US" sz="2000" b="1" i="1" dirty="0" smtClean="0"/>
              <a:t>the left, </a:t>
            </a:r>
            <a:r>
              <a:rPr lang="en-US" sz="2000" b="1" i="1" dirty="0"/>
              <a:t>the tumor is less differentiated and several dark mitotic figures are seen</a:t>
            </a:r>
          </a:p>
        </p:txBody>
      </p:sp>
      <p:sp>
        <p:nvSpPr>
          <p:cNvPr id="7" name="Rounded Rectangle 6"/>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2" name="TextBox 1"/>
          <p:cNvSpPr txBox="1"/>
          <p:nvPr/>
        </p:nvSpPr>
        <p:spPr>
          <a:xfrm>
            <a:off x="513144" y="795537"/>
            <a:ext cx="432048" cy="523220"/>
          </a:xfrm>
          <a:prstGeom prst="rect">
            <a:avLst/>
          </a:prstGeom>
          <a:noFill/>
        </p:spPr>
        <p:txBody>
          <a:bodyPr wrap="square" rtlCol="0">
            <a:spAutoFit/>
          </a:bodyPr>
          <a:lstStyle/>
          <a:p>
            <a:r>
              <a:rPr lang="en-US" sz="2800" b="1" dirty="0" smtClean="0"/>
              <a:t>R</a:t>
            </a:r>
            <a:endParaRPr lang="en-US" sz="2800" b="1" dirty="0"/>
          </a:p>
        </p:txBody>
      </p:sp>
      <p:sp>
        <p:nvSpPr>
          <p:cNvPr id="9" name="TextBox 8"/>
          <p:cNvSpPr txBox="1"/>
          <p:nvPr/>
        </p:nvSpPr>
        <p:spPr>
          <a:xfrm>
            <a:off x="8293420" y="795537"/>
            <a:ext cx="432048" cy="523220"/>
          </a:xfrm>
          <a:prstGeom prst="rect">
            <a:avLst/>
          </a:prstGeom>
          <a:noFill/>
        </p:spPr>
        <p:txBody>
          <a:bodyPr wrap="square" rtlCol="0">
            <a:spAutoFit/>
          </a:bodyPr>
          <a:lstStyle/>
          <a:p>
            <a:r>
              <a:rPr lang="en-US" sz="2800" b="1" dirty="0" smtClean="0"/>
              <a:t>L</a:t>
            </a:r>
            <a:endParaRPr lang="en-US" sz="2800" b="1" dirty="0"/>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42721"/>
            <a:ext cx="8208912" cy="525057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467544" y="6095037"/>
            <a:ext cx="8208912" cy="646331"/>
          </a:xfrm>
          <a:prstGeom prst="rect">
            <a:avLst/>
          </a:prstGeom>
        </p:spPr>
        <p:txBody>
          <a:bodyPr wrap="square">
            <a:spAutoFit/>
          </a:bodyPr>
          <a:lstStyle/>
          <a:p>
            <a:pPr marL="457200" indent="-457200" algn="ctr"/>
            <a:r>
              <a:rPr lang="en-US" dirty="0" smtClean="0">
                <a:latin typeface="Franklin Gothic Demi" pitchFamily="34" charset="0"/>
              </a:rPr>
              <a:t>Neoplastic squamous cells show pleomorphism, hyperchromatism, individual cell keratinization, mitoses and areas of necrosis.</a:t>
            </a:r>
            <a:endParaRPr lang="en-US" dirty="0">
              <a:latin typeface="Franklin Gothic Demi" pitchFamily="34" charset="0"/>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2747134590"/>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a:t>
            </a:r>
            <a:r>
              <a:rPr lang="en-US" sz="2000" b="1" i="1" dirty="0" smtClean="0"/>
              <a:t>carcinoma of the lung</a:t>
            </a:r>
            <a:endParaRPr lang="en-US" sz="2000" b="1" i="1" dirty="0"/>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836713"/>
            <a:ext cx="8280920" cy="508063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504656998"/>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971600" y="270892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2. Adenocarcinoma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611560" y="3906922"/>
            <a:ext cx="7920880" cy="2554545"/>
          </a:xfrm>
          <a:prstGeom prst="rect">
            <a:avLst/>
          </a:prstGeom>
          <a:ln w="28575">
            <a:solidFill>
              <a:schemeClr val="tx1"/>
            </a:solidFill>
          </a:ln>
        </p:spPr>
        <p:txBody>
          <a:bodyPr wrap="square">
            <a:spAutoFit/>
          </a:bodyPr>
          <a:lstStyle/>
          <a:p>
            <a:pPr marL="233363" indent="-233363">
              <a:buFont typeface="Arial" pitchFamily="34" charset="0"/>
              <a:buChar char="•"/>
            </a:pPr>
            <a:r>
              <a:rPr lang="en-US" sz="2000" b="1" dirty="0" smtClean="0"/>
              <a:t>The most common type of lung cancer, making up 30-40% of all cases. </a:t>
            </a:r>
          </a:p>
          <a:p>
            <a:pPr marL="233363" indent="-233363">
              <a:buFont typeface="Arial" pitchFamily="34" charset="0"/>
              <a:buChar char="•"/>
            </a:pPr>
            <a:r>
              <a:rPr lang="en-US" sz="2000" b="1" dirty="0" smtClean="0"/>
              <a:t>Glandular differentiation by tumor cells and 80% of those cells produce mucin. </a:t>
            </a:r>
          </a:p>
          <a:p>
            <a:pPr marL="169863" indent="-169863">
              <a:buFont typeface="Arial" pitchFamily="34" charset="0"/>
              <a:buChar char="•"/>
            </a:pPr>
            <a:r>
              <a:rPr lang="en-US" sz="2000" b="1" dirty="0" smtClean="0"/>
              <a:t>Not as strongly associated with a smoking history as compared to Squamous or  Small Cell Carcinomas</a:t>
            </a:r>
          </a:p>
          <a:p>
            <a:pPr>
              <a:buFont typeface="Arial" pitchFamily="34" charset="0"/>
              <a:buChar char="•"/>
            </a:pPr>
            <a:r>
              <a:rPr lang="en-US" sz="2000" b="1" dirty="0" smtClean="0"/>
              <a:t>  Adenocarcinoma in situ - called bronchoalveolar carcinoma</a:t>
            </a:r>
          </a:p>
          <a:p>
            <a:pPr>
              <a:buFont typeface="Arial" pitchFamily="34" charset="0"/>
              <a:buChar char="•"/>
            </a:pPr>
            <a:r>
              <a:rPr lang="en-US" sz="2000" b="1" dirty="0" smtClean="0"/>
              <a:t>  Early and distant metastases </a:t>
            </a:r>
            <a:endParaRPr lang="en-US" sz="2000" b="1" dirty="0"/>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36712"/>
            <a:ext cx="4032448" cy="468052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Lung – Gross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251520" y="5517232"/>
            <a:ext cx="8712968" cy="1169936"/>
          </a:xfrm>
          <a:prstGeom prst="rect">
            <a:avLst/>
          </a:prstGeom>
        </p:spPr>
        <p:txBody>
          <a:bodyPr wrap="square">
            <a:spAutoFit/>
          </a:bodyPr>
          <a:lstStyle/>
          <a:p>
            <a:pPr algn="ctr">
              <a:lnSpc>
                <a:spcPts val="2100"/>
              </a:lnSpc>
            </a:pPr>
            <a:r>
              <a:rPr lang="en-US" b="1" i="1" dirty="0" smtClean="0"/>
              <a:t>A </a:t>
            </a:r>
            <a:r>
              <a:rPr lang="en-US" b="1" i="1" dirty="0"/>
              <a:t>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4644009" y="836712"/>
            <a:ext cx="4104456" cy="4680519"/>
          </a:xfrm>
          <a:prstGeom prst="rect">
            <a:avLst/>
          </a:prstGeom>
          <a:noFill/>
          <a:ln w="38100">
            <a:solidFill>
              <a:schemeClr val="tx1"/>
            </a:solidFill>
            <a:miter lim="800000"/>
            <a:headEnd/>
            <a:tailEnd/>
          </a:ln>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578114"/>
            <a:ext cx="4199021" cy="366725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209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a:t>
            </a:r>
            <a:endParaRPr lang="en-US" sz="2800" b="1" i="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4724400" y="5464314"/>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33794" name="Picture 2" descr="http://missinglink.ucsf.edu/lm/ids_103_lung_cancer/images/Path%20images/adenocarcinoma/xray.jpg"/>
          <p:cNvPicPr>
            <a:picLocks noChangeAspect="1" noChangeArrowheads="1"/>
          </p:cNvPicPr>
          <p:nvPr/>
        </p:nvPicPr>
        <p:blipFill>
          <a:blip r:embed="rId3" cstate="print"/>
          <a:srcRect/>
          <a:stretch>
            <a:fillRect/>
          </a:stretch>
        </p:blipFill>
        <p:spPr bwMode="auto">
          <a:xfrm>
            <a:off x="304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6400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CT scan</a:t>
            </a:r>
            <a:endParaRPr lang="en-US" sz="2800" b="1" i="1" dirty="0">
              <a:solidFill>
                <a:srgbClr val="FFFF00"/>
              </a:solidFill>
              <a:effectLst>
                <a:outerShdw blurRad="38100" dist="38100" dir="2700000" algn="tl">
                  <a:srgbClr val="000000">
                    <a:alpha val="43137"/>
                  </a:srgbClr>
                </a:outerShdw>
              </a:effectLst>
            </a:endParaRPr>
          </a:p>
        </p:txBody>
      </p:sp>
      <p:sp>
        <p:nvSpPr>
          <p:cNvPr id="11" name="Rounded Rectangle 10"/>
          <p:cNvSpPr/>
          <p:nvPr/>
        </p:nvSpPr>
        <p:spPr>
          <a:xfrm>
            <a:off x="1676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X-Ray</a:t>
            </a:r>
            <a:endParaRPr lang="en-US" sz="2800" b="1" i="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381000" y="5461337"/>
            <a:ext cx="4191000" cy="1015663"/>
          </a:xfrm>
          <a:prstGeom prst="rect">
            <a:avLst/>
          </a:prstGeom>
        </p:spPr>
        <p:txBody>
          <a:bodyPr wrap="square">
            <a:spAutoFit/>
          </a:bodyPr>
          <a:lstStyle/>
          <a:p>
            <a:pPr algn="ctr"/>
            <a:r>
              <a:rPr lang="en-US" sz="2000" b="1" i="1" dirty="0" smtClean="0"/>
              <a:t>A peripheral adenocarcinoma of the lung appears in this chest radiograph of an elderly non-smoker woman.</a:t>
            </a:r>
            <a:endParaRPr lang="en-US" sz="2000" b="1" i="1" dirty="0"/>
          </a:p>
        </p:txBody>
      </p:sp>
      <p:cxnSp>
        <p:nvCxnSpPr>
          <p:cNvPr id="14" name="Straight Arrow Connector 13"/>
          <p:cNvCxnSpPr/>
          <p:nvPr/>
        </p:nvCxnSpPr>
        <p:spPr>
          <a:xfrm rot="16200000" flipV="1">
            <a:off x="3467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836712"/>
            <a:ext cx="7772400" cy="4896544"/>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67544" y="5768729"/>
            <a:ext cx="7990656" cy="900246"/>
          </a:xfrm>
          <a:prstGeom prst="rect">
            <a:avLst/>
          </a:prstGeom>
        </p:spPr>
        <p:txBody>
          <a:bodyPr wrap="square">
            <a:spAutoFit/>
          </a:bodyPr>
          <a:lstStyle/>
          <a:p>
            <a:pPr algn="ctr">
              <a:lnSpc>
                <a:spcPts val="2100"/>
              </a:lnSpc>
            </a:pPr>
            <a:r>
              <a:rPr lang="en-US" b="1" i="1" dirty="0"/>
              <a:t>Microscopically, the </a:t>
            </a:r>
            <a:r>
              <a:rPr lang="en-US" b="1" i="1" dirty="0" smtClean="0">
                <a:solidFill>
                  <a:srgbClr val="FF0000"/>
                </a:solidFill>
              </a:rPr>
              <a:t>Adenocarcinoma in Situ ( </a:t>
            </a:r>
            <a:r>
              <a:rPr lang="en-US" b="1" i="1" dirty="0" smtClean="0"/>
              <a:t>Previously named </a:t>
            </a:r>
            <a:r>
              <a:rPr lang="en-US" b="1" i="1" dirty="0" err="1" smtClean="0">
                <a:solidFill>
                  <a:srgbClr val="FF0000"/>
                </a:solidFill>
              </a:rPr>
              <a:t>Bronchioloalveolar</a:t>
            </a:r>
            <a:r>
              <a:rPr lang="en-US" b="1" i="1" dirty="0" smtClean="0">
                <a:solidFill>
                  <a:srgbClr val="FF0000"/>
                </a:solidFill>
              </a:rPr>
              <a:t> Carcinoma)</a:t>
            </a:r>
            <a:r>
              <a:rPr lang="en-US" b="1" i="1" dirty="0" smtClean="0"/>
              <a:t>  </a:t>
            </a:r>
            <a:r>
              <a:rPr lang="en-US" b="1" i="1" dirty="0"/>
              <a:t>is composed of columnar cells that proliferate along the framework of alveolar septae. The cells are well-differentiated. </a:t>
            </a:r>
          </a:p>
        </p:txBody>
      </p:sp>
      <p:sp>
        <p:nvSpPr>
          <p:cNvPr id="4" name="Rounded Rectangle 3"/>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LPF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xmlns="" val="1047434654"/>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609600" y="908720"/>
            <a:ext cx="7924800" cy="4824536"/>
          </a:xfrm>
          <a:prstGeom prst="rect">
            <a:avLst/>
          </a:prstGeom>
          <a:noFill/>
          <a:ln w="28575">
            <a:solidFill>
              <a:schemeClr val="tx1"/>
            </a:solidFill>
            <a:miter lim="800000"/>
            <a:headEnd/>
            <a:tailEnd/>
          </a:ln>
        </p:spPr>
      </p:pic>
      <p:sp>
        <p:nvSpPr>
          <p:cNvPr id="4" name="Rectangle 3"/>
          <p:cNvSpPr/>
          <p:nvPr/>
        </p:nvSpPr>
        <p:spPr>
          <a:xfrm>
            <a:off x="609600" y="5805264"/>
            <a:ext cx="7848600" cy="865365"/>
          </a:xfrm>
          <a:prstGeom prst="rect">
            <a:avLst/>
          </a:prstGeom>
        </p:spPr>
        <p:txBody>
          <a:bodyPr wrap="square">
            <a:spAutoFit/>
          </a:bodyPr>
          <a:lstStyle/>
          <a:p>
            <a:pPr algn="ctr">
              <a:lnSpc>
                <a:spcPts val="2000"/>
              </a:lnSpc>
            </a:pPr>
            <a:r>
              <a:rPr lang="en-US" b="1" i="1" dirty="0" smtClean="0"/>
              <a:t>Section of the tumor shows moderately differentiated malignant glands lined by pleomorphic and hyperchromatic malignant cells showing conspicuous nucleoli . Note the presence of tissue desmoplasia around the neoplastic glands . </a:t>
            </a:r>
            <a:endParaRPr lang="en-US" b="1" i="1" dirty="0"/>
          </a:p>
        </p:txBody>
      </p:sp>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2" cstate="print"/>
          <a:srcRect/>
          <a:stretch>
            <a:fillRect/>
          </a:stretch>
        </p:blipFill>
        <p:spPr bwMode="auto">
          <a:xfrm>
            <a:off x="609600" y="845021"/>
            <a:ext cx="8001000" cy="5248275"/>
          </a:xfrm>
          <a:prstGeom prst="rect">
            <a:avLst/>
          </a:prstGeom>
          <a:noFill/>
          <a:ln w="38100">
            <a:solidFill>
              <a:schemeClr val="tx1"/>
            </a:solidFill>
            <a:miter lim="800000"/>
            <a:headEnd/>
            <a:tailEnd/>
          </a:ln>
        </p:spPr>
      </p:pic>
      <p:sp>
        <p:nvSpPr>
          <p:cNvPr id="8" name="Rectangle 7"/>
          <p:cNvSpPr/>
          <p:nvPr/>
        </p:nvSpPr>
        <p:spPr>
          <a:xfrm>
            <a:off x="323528" y="6093296"/>
            <a:ext cx="8424936" cy="646331"/>
          </a:xfrm>
          <a:prstGeom prst="rect">
            <a:avLst/>
          </a:prstGeom>
        </p:spPr>
        <p:txBody>
          <a:bodyPr wrap="square">
            <a:spAutoFit/>
          </a:bodyPr>
          <a:lstStyle/>
          <a:p>
            <a:pPr algn="ctr"/>
            <a:r>
              <a:rPr lang="en-US" b="1" i="1" dirty="0" smtClean="0"/>
              <a:t>Differentiated malignant glands lined by pleomorphic and hyperchromatic malignant cells showing conspicuous nucleoli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971600" y="2492896"/>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3. Large Cell 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1187624" y="3717032"/>
            <a:ext cx="6624736" cy="2246769"/>
          </a:xfrm>
          <a:prstGeom prst="rect">
            <a:avLst/>
          </a:prstGeom>
          <a:ln w="28575">
            <a:solidFill>
              <a:schemeClr val="tx1"/>
            </a:solidFill>
          </a:ln>
        </p:spPr>
        <p:txBody>
          <a:bodyPr wrap="square">
            <a:spAutoFit/>
          </a:bodyPr>
          <a:lstStyle/>
          <a:p>
            <a:pPr>
              <a:buFont typeface="Arial" pitchFamily="34" charset="0"/>
              <a:buChar char="•"/>
            </a:pPr>
            <a:r>
              <a:rPr lang="en-US" sz="2000" b="1" dirty="0" smtClean="0"/>
              <a:t>  Can be a neuroendocrine carcinoma. Probably represents       </a:t>
            </a:r>
          </a:p>
          <a:p>
            <a:r>
              <a:rPr lang="en-US" sz="2000" b="1" dirty="0" smtClean="0"/>
              <a:t>    undifferentiated SCC and adenocarcinomas.</a:t>
            </a:r>
          </a:p>
          <a:p>
            <a:pPr>
              <a:buFont typeface="Arial" pitchFamily="34" charset="0"/>
              <a:buChar char="•"/>
            </a:pPr>
            <a:r>
              <a:rPr lang="en-US" sz="2000" b="1" dirty="0" smtClean="0"/>
              <a:t>  Large nuclei, prominent nucleoli.</a:t>
            </a:r>
          </a:p>
          <a:p>
            <a:pPr>
              <a:buFont typeface="Arial" pitchFamily="34" charset="0"/>
              <a:buChar char="•"/>
            </a:pPr>
            <a:r>
              <a:rPr lang="en-US" sz="2000" b="1" dirty="0" smtClean="0"/>
              <a:t>  Variation in size and shape. </a:t>
            </a:r>
          </a:p>
          <a:p>
            <a:pPr>
              <a:buFont typeface="Arial" pitchFamily="34" charset="0"/>
              <a:buChar char="•"/>
            </a:pPr>
            <a:r>
              <a:rPr lang="en-US" sz="2000" b="1" dirty="0" smtClean="0"/>
              <a:t>  Nuclei normally do not touch due to more cytoplasm.</a:t>
            </a:r>
          </a:p>
          <a:p>
            <a:pPr>
              <a:buFont typeface="Arial" pitchFamily="34" charset="0"/>
              <a:buChar char="•"/>
            </a:pPr>
            <a:r>
              <a:rPr lang="en-US" sz="2000" b="1" dirty="0" smtClean="0"/>
              <a:t>  Moderate amount of cytoplasm.</a:t>
            </a:r>
          </a:p>
          <a:p>
            <a:pPr>
              <a:buFont typeface="Arial" pitchFamily="34" charset="0"/>
              <a:buChar char="•"/>
            </a:pPr>
            <a:r>
              <a:rPr lang="en-US" sz="2000" b="1" dirty="0" smtClean="0"/>
              <a:t>  Early and distant metastases, sometimes cavitating. </a:t>
            </a:r>
            <a:endParaRPr lang="en-US" sz="20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3228</TotalTime>
  <Words>5063</Words>
  <Application>Microsoft Office PowerPoint</Application>
  <PresentationFormat>On-screen Show (4:3)</PresentationFormat>
  <Paragraphs>636</Paragraphs>
  <Slides>122</Slides>
  <Notes>21</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Median</vt:lpstr>
      <vt:lpstr>Slide 1</vt:lpstr>
      <vt:lpstr>Slide 2</vt:lpstr>
      <vt:lpstr>Slide 3</vt:lpstr>
      <vt:lpstr>Lung Anatomy</vt:lpstr>
      <vt:lpstr>Slide 5</vt:lpstr>
      <vt:lpstr>Slide 6</vt:lpstr>
      <vt:lpstr>This view shows a BRONCHIOLE (right) and Blood Vessel (left) in cross-section as well as numerous ALVEOLI in normal lung at 100X magnification.   The bronchiole inner membrane is composed of pseudostratified columnar epithelial tissue. Portions of hyaline cartilage rings can also be seen outside of the bronchiole. </vt:lpstr>
      <vt:lpstr> Normal Alveoli: These oval-shaped alveoli expand with air during inspiration, have very thin epithelial walls and are surrounded by capillaries creating the respiratory membrane where gas exchange occurs between air and blood</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 </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 </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    1. TUBERCULOSIS  2. CANCER OF THE LUNG</vt:lpstr>
      <vt:lpstr> </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 </vt:lpstr>
      <vt:lpstr>TWO TYPES OF LUNG CARCINOMA</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METASTATIC TUMORS</vt:lpstr>
      <vt:lpstr>Slide 113</vt:lpstr>
      <vt:lpstr>Slide 114</vt:lpstr>
      <vt:lpstr>Slide 115</vt:lpstr>
      <vt:lpstr>Slide 116</vt:lpstr>
      <vt:lpstr>Slide 117</vt:lpstr>
      <vt:lpstr>Slide 118</vt:lpstr>
      <vt:lpstr>Slide 119</vt:lpstr>
      <vt:lpstr>Slide 120</vt:lpstr>
      <vt:lpstr>Slide 121</vt:lpstr>
      <vt:lpstr>Slide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Mr. Amer Shafie</cp:lastModifiedBy>
  <cp:revision>227</cp:revision>
  <dcterms:created xsi:type="dcterms:W3CDTF">2010-01-09T06:42:34Z</dcterms:created>
  <dcterms:modified xsi:type="dcterms:W3CDTF">2015-02-05T08:30:28Z</dcterms:modified>
</cp:coreProperties>
</file>