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25"/>
  </p:notesMasterIdLst>
  <p:sldIdLst>
    <p:sldId id="279" r:id="rId2"/>
    <p:sldId id="278" r:id="rId3"/>
    <p:sldId id="257" r:id="rId4"/>
    <p:sldId id="259" r:id="rId5"/>
    <p:sldId id="260" r:id="rId6"/>
    <p:sldId id="261" r:id="rId7"/>
    <p:sldId id="262" r:id="rId8"/>
    <p:sldId id="263" r:id="rId9"/>
    <p:sldId id="264" r:id="rId10"/>
    <p:sldId id="265" r:id="rId11"/>
    <p:sldId id="258" r:id="rId12"/>
    <p:sldId id="266" r:id="rId13"/>
    <p:sldId id="267" r:id="rId14"/>
    <p:sldId id="268" r:id="rId15"/>
    <p:sldId id="269" r:id="rId16"/>
    <p:sldId id="274" r:id="rId17"/>
    <p:sldId id="270" r:id="rId18"/>
    <p:sldId id="271" r:id="rId19"/>
    <p:sldId id="272" r:id="rId20"/>
    <p:sldId id="277" r:id="rId21"/>
    <p:sldId id="273" r:id="rId22"/>
    <p:sldId id="275" r:id="rId23"/>
    <p:sldId id="276"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96" y="-42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507DE8-3EAE-41E1-BD3E-C10024016D36}" type="datetimeFigureOut">
              <a:rPr lang="en-US" smtClean="0"/>
              <a:pPr/>
              <a:t>1/27/2015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FEFDFC6-B978-418D-8FA6-BA1B82E12EE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FEFDFC6-B978-418D-8FA6-BA1B82E12EEE}"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FEFDFC6-B978-418D-8FA6-BA1B82E12EEE}"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4D22DB4-8F13-4794-80A1-27360D96B1E0}" type="datetimeFigureOut">
              <a:rPr lang="en-US" smtClean="0"/>
              <a:pPr/>
              <a:t>1/27/2015</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EE9B4660-8023-4CB9-A8AD-D9EBE3EC962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4D22DB4-8F13-4794-80A1-27360D96B1E0}" type="datetimeFigureOut">
              <a:rPr lang="en-US" smtClean="0"/>
              <a:pPr/>
              <a:t>1/27/2015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9B4660-8023-4CB9-A8AD-D9EBE3EC962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4D22DB4-8F13-4794-80A1-27360D96B1E0}" type="datetimeFigureOut">
              <a:rPr lang="en-US" smtClean="0"/>
              <a:pPr/>
              <a:t>1/27/2015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9B4660-8023-4CB9-A8AD-D9EBE3EC962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4D22DB4-8F13-4794-80A1-27360D96B1E0}" type="datetimeFigureOut">
              <a:rPr lang="en-US" smtClean="0"/>
              <a:pPr/>
              <a:t>1/27/2015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9B4660-8023-4CB9-A8AD-D9EBE3EC962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4D22DB4-8F13-4794-80A1-27360D96B1E0}" type="datetimeFigureOut">
              <a:rPr lang="en-US" smtClean="0"/>
              <a:pPr/>
              <a:t>1/27/2015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9B4660-8023-4CB9-A8AD-D9EBE3EC962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4D22DB4-8F13-4794-80A1-27360D96B1E0}" type="datetimeFigureOut">
              <a:rPr lang="en-US" smtClean="0"/>
              <a:pPr/>
              <a:t>1/27/2015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9B4660-8023-4CB9-A8AD-D9EBE3EC962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4D22DB4-8F13-4794-80A1-27360D96B1E0}" type="datetimeFigureOut">
              <a:rPr lang="en-US" smtClean="0"/>
              <a:pPr/>
              <a:t>1/27/2015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E9B4660-8023-4CB9-A8AD-D9EBE3EC962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4D22DB4-8F13-4794-80A1-27360D96B1E0}" type="datetimeFigureOut">
              <a:rPr lang="en-US" smtClean="0"/>
              <a:pPr/>
              <a:t>1/27/2015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E9B4660-8023-4CB9-A8AD-D9EBE3EC962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D22DB4-8F13-4794-80A1-27360D96B1E0}" type="datetimeFigureOut">
              <a:rPr lang="en-US" smtClean="0"/>
              <a:pPr/>
              <a:t>1/27/2015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E9B4660-8023-4CB9-A8AD-D9EBE3EC962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4D22DB4-8F13-4794-80A1-27360D96B1E0}" type="datetimeFigureOut">
              <a:rPr lang="en-US" smtClean="0"/>
              <a:pPr/>
              <a:t>1/27/2015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9B4660-8023-4CB9-A8AD-D9EBE3EC962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4D22DB4-8F13-4794-80A1-27360D96B1E0}" type="datetimeFigureOut">
              <a:rPr lang="en-US" smtClean="0"/>
              <a:pPr/>
              <a:t>1/27/2015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EE9B4660-8023-4CB9-A8AD-D9EBE3EC9627}"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4D22DB4-8F13-4794-80A1-27360D96B1E0}" type="datetimeFigureOut">
              <a:rPr lang="en-US" smtClean="0"/>
              <a:pPr/>
              <a:t>1/27/2015</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EE9B4660-8023-4CB9-A8AD-D9EBE3EC9627}"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w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7.xml"/><Relationship Id="rId1" Type="http://schemas.openxmlformats.org/officeDocument/2006/relationships/themeOverride" Target="../theme/themeOverride2.xml"/></Relationships>
</file>

<file path=ppt/slides/_rels/slide1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www.eyetumour.com/images/large/binocular_ophthalmoscopy.jpg" TargetMode="External"/><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jewimpharma.hisupplier.com/product/29735/Ipratropium-Bromide-Aerosols/images.html" TargetMode="External"/><Relationship Id="rId2" Type="http://schemas.openxmlformats.org/officeDocument/2006/relationships/image" Target="../media/image29.jpeg"/><Relationship Id="rId1" Type="http://schemas.openxmlformats.org/officeDocument/2006/relationships/slideLayout" Target="../slideLayouts/slideLayout7.xml"/><Relationship Id="rId4" Type="http://schemas.openxmlformats.org/officeDocument/2006/relationships/image" Target="../media/image30.jpeg"/></Relationships>
</file>

<file path=ppt/slides/_rels/slide1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http://www.google.com.eg/url?sa=i&amp;rct=j&amp;q=amanita+muscaria&amp;source=images&amp;cd=&amp;cad=rja&amp;uact=8&amp;ved=0CAcQjRw&amp;url=http://www.herbmuseum.ca/content/amanita-muscaria-identification&amp;ei=Z6SzVJKmGYivPM2rgNAO&amp;bvm=bv.83339334,d.ZWU&amp;psig=AFQjCNG_AMydVR8Nj83QrBXt9yGgfsxYtw&amp;ust=1421145546520044" TargetMode="External"/><Relationship Id="rId2" Type="http://schemas.openxmlformats.org/officeDocument/2006/relationships/image" Target="../media/image32.gif"/><Relationship Id="rId1" Type="http://schemas.openxmlformats.org/officeDocument/2006/relationships/slideLayout" Target="../slideLayouts/slideLayout7.xml"/><Relationship Id="rId4" Type="http://schemas.openxmlformats.org/officeDocument/2006/relationships/image" Target="../media/image33.jpeg"/></Relationships>
</file>

<file path=ppt/slides/_rels/slide1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8" Type="http://schemas.openxmlformats.org/officeDocument/2006/relationships/image" Target="../media/image40.jpeg"/><Relationship Id="rId3" Type="http://schemas.openxmlformats.org/officeDocument/2006/relationships/image" Target="../media/image36.jpeg"/><Relationship Id="rId7" Type="http://schemas.openxmlformats.org/officeDocument/2006/relationships/image" Target="../media/image39.jpeg"/><Relationship Id="rId2" Type="http://schemas.openxmlformats.org/officeDocument/2006/relationships/image" Target="../media/image35.jpeg"/><Relationship Id="rId1" Type="http://schemas.openxmlformats.org/officeDocument/2006/relationships/slideLayout" Target="../slideLayouts/slideLayout7.xml"/><Relationship Id="rId6" Type="http://schemas.openxmlformats.org/officeDocument/2006/relationships/hyperlink" Target="http://www.google.com.eg/url?sa=i&amp;rct=j&amp;q=hell&amp;source=images&amp;cd=&amp;cad=rja&amp;uact=8&amp;ved=0CAQQjRw&amp;url=http://patversme.lv/wp-content/two-steps-from-hell-u.htm&amp;ei=JrSzVLaoNYivPM2rgNAO&amp;bvm=bv.83339334,d.ZWU&amp;psig=AFQjCNEAsF4wa3X6jFWLEqSpaZUVNcB4vQ&amp;ust=1421149606910317" TargetMode="External"/><Relationship Id="rId5" Type="http://schemas.openxmlformats.org/officeDocument/2006/relationships/image" Target="../media/image38.gif"/><Relationship Id="rId4" Type="http://schemas.openxmlformats.org/officeDocument/2006/relationships/image" Target="../media/image37.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7.xml"/><Relationship Id="rId1" Type="http://schemas.openxmlformats.org/officeDocument/2006/relationships/themeOverride" Target="../theme/themeOverride1.xml"/><Relationship Id="rId4" Type="http://schemas.openxmlformats.org/officeDocument/2006/relationships/image" Target="../media/image7.wmf"/></Relationships>
</file>

<file path=ppt/slides/_rels/slide4.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11.gif"/><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gif"/><Relationship Id="rId2" Type="http://schemas.openxmlformats.org/officeDocument/2006/relationships/hyperlink" Target="http://en.wikipedia.org/wiki/File:Accommodation_(PSF).svg" TargetMode="Externa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wmf"/></Relationships>
</file>

<file path=ppt/slides/_rels/slide7.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image" Target="../media/image17.w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w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cstate="prin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1371600" y="533400"/>
            <a:ext cx="5715000" cy="707886"/>
          </a:xfrm>
          <a:prstGeom prst="rect">
            <a:avLst/>
          </a:prstGeom>
          <a:solidFill>
            <a:schemeClr val="accent3">
              <a:lumMod val="75000"/>
            </a:schemeClr>
          </a:solidFill>
          <a:ln>
            <a:solidFill>
              <a:srgbClr val="7030A0"/>
            </a:solidFill>
          </a:ln>
          <a:scene3d>
            <a:camera prst="orthographicFront"/>
            <a:lightRig rig="threePt" dir="t"/>
          </a:scene3d>
          <a:sp3d>
            <a:bevelT prst="angle"/>
          </a:sp3d>
        </p:spPr>
        <p:txBody>
          <a:bodyPr wrap="square" rtlCol="0">
            <a:spAutoFit/>
          </a:bodyPr>
          <a:lstStyle/>
          <a:p>
            <a:r>
              <a:rPr lang="en-US" sz="4000" b="1" dirty="0" err="1" smtClean="0">
                <a:solidFill>
                  <a:srgbClr val="FF0000"/>
                </a:solidFill>
              </a:rPr>
              <a:t>Anticholinergic</a:t>
            </a:r>
            <a:r>
              <a:rPr lang="en-US" sz="4000" b="1" dirty="0" smtClean="0">
                <a:solidFill>
                  <a:srgbClr val="FF0000"/>
                </a:solidFill>
              </a:rPr>
              <a:t> Drugs</a:t>
            </a:r>
            <a:endParaRPr lang="en-US" sz="4000" b="1" dirty="0">
              <a:solidFill>
                <a:srgbClr val="FF0000"/>
              </a:solidFill>
            </a:endParaRPr>
          </a:p>
        </p:txBody>
      </p:sp>
      <p:sp>
        <p:nvSpPr>
          <p:cNvPr id="3" name="TextBox 2"/>
          <p:cNvSpPr txBox="1"/>
          <p:nvPr/>
        </p:nvSpPr>
        <p:spPr>
          <a:xfrm>
            <a:off x="304800" y="1447800"/>
            <a:ext cx="5715000" cy="584775"/>
          </a:xfrm>
          <a:prstGeom prst="rect">
            <a:avLst/>
          </a:prstGeom>
          <a:solidFill>
            <a:schemeClr val="accent3">
              <a:lumMod val="75000"/>
            </a:schemeClr>
          </a:solidFill>
          <a:ln>
            <a:solidFill>
              <a:srgbClr val="7030A0"/>
            </a:solidFill>
          </a:ln>
          <a:scene3d>
            <a:camera prst="orthographicFront"/>
            <a:lightRig rig="threePt" dir="t"/>
          </a:scene3d>
          <a:sp3d>
            <a:bevelT prst="angle"/>
          </a:sp3d>
        </p:spPr>
        <p:txBody>
          <a:bodyPr wrap="square" rtlCol="0">
            <a:spAutoFit/>
          </a:bodyPr>
          <a:lstStyle/>
          <a:p>
            <a:r>
              <a:rPr lang="en-US" sz="3200" b="1" dirty="0" err="1" smtClean="0">
                <a:solidFill>
                  <a:srgbClr val="FF0000"/>
                </a:solidFill>
              </a:rPr>
              <a:t>Learninig</a:t>
            </a:r>
            <a:r>
              <a:rPr lang="en-US" sz="3200" b="1" dirty="0" smtClean="0">
                <a:solidFill>
                  <a:srgbClr val="FF0000"/>
                </a:solidFill>
              </a:rPr>
              <a:t> Outcomes</a:t>
            </a:r>
            <a:endParaRPr lang="en-US" sz="3200" b="1" dirty="0">
              <a:solidFill>
                <a:srgbClr val="FF0000"/>
              </a:solidFill>
            </a:endParaRPr>
          </a:p>
        </p:txBody>
      </p:sp>
      <p:sp>
        <p:nvSpPr>
          <p:cNvPr id="4" name="TextBox 3"/>
          <p:cNvSpPr txBox="1"/>
          <p:nvPr/>
        </p:nvSpPr>
        <p:spPr>
          <a:xfrm>
            <a:off x="304800" y="2209800"/>
            <a:ext cx="5715000" cy="523220"/>
          </a:xfrm>
          <a:prstGeom prst="rect">
            <a:avLst/>
          </a:prstGeom>
          <a:solidFill>
            <a:schemeClr val="accent3">
              <a:lumMod val="75000"/>
            </a:schemeClr>
          </a:solidFill>
          <a:ln>
            <a:solidFill>
              <a:srgbClr val="7030A0"/>
            </a:solidFill>
          </a:ln>
          <a:scene3d>
            <a:camera prst="orthographicFront"/>
            <a:lightRig rig="threePt" dir="t"/>
          </a:scene3d>
          <a:sp3d>
            <a:bevelT prst="angle"/>
          </a:sp3d>
        </p:spPr>
        <p:txBody>
          <a:bodyPr wrap="square" rtlCol="0">
            <a:spAutoFit/>
          </a:bodyPr>
          <a:lstStyle/>
          <a:p>
            <a:r>
              <a:rPr lang="en-US" sz="2800" b="1" dirty="0" smtClean="0">
                <a:solidFill>
                  <a:srgbClr val="FF0000"/>
                </a:solidFill>
              </a:rPr>
              <a:t>Classify </a:t>
            </a:r>
            <a:r>
              <a:rPr lang="en-US" sz="2800" b="1" dirty="0" err="1" smtClean="0">
                <a:solidFill>
                  <a:srgbClr val="FF0000"/>
                </a:solidFill>
              </a:rPr>
              <a:t>anticholinergic</a:t>
            </a:r>
            <a:r>
              <a:rPr lang="en-US" sz="2800" b="1" dirty="0" smtClean="0">
                <a:solidFill>
                  <a:srgbClr val="FF0000"/>
                </a:solidFill>
              </a:rPr>
              <a:t> drugs </a:t>
            </a:r>
            <a:endParaRPr lang="en-US" sz="2800" b="1" dirty="0">
              <a:solidFill>
                <a:srgbClr val="FF0000"/>
              </a:solidFill>
            </a:endParaRPr>
          </a:p>
        </p:txBody>
      </p:sp>
      <p:sp>
        <p:nvSpPr>
          <p:cNvPr id="5" name="TextBox 4"/>
          <p:cNvSpPr txBox="1"/>
          <p:nvPr/>
        </p:nvSpPr>
        <p:spPr>
          <a:xfrm>
            <a:off x="381000" y="4953000"/>
            <a:ext cx="5715000" cy="523220"/>
          </a:xfrm>
          <a:prstGeom prst="rect">
            <a:avLst/>
          </a:prstGeom>
          <a:solidFill>
            <a:schemeClr val="accent3">
              <a:lumMod val="75000"/>
            </a:schemeClr>
          </a:solidFill>
          <a:ln>
            <a:solidFill>
              <a:srgbClr val="7030A0"/>
            </a:solidFill>
          </a:ln>
          <a:scene3d>
            <a:camera prst="orthographicFront"/>
            <a:lightRig rig="threePt" dir="t"/>
          </a:scene3d>
          <a:sp3d>
            <a:bevelT prst="angle"/>
          </a:sp3d>
        </p:spPr>
        <p:txBody>
          <a:bodyPr wrap="square" rtlCol="0">
            <a:spAutoFit/>
          </a:bodyPr>
          <a:lstStyle/>
          <a:p>
            <a:r>
              <a:rPr lang="en-US" sz="2800" b="1" dirty="0" smtClean="0">
                <a:solidFill>
                  <a:srgbClr val="FF0000"/>
                </a:solidFill>
              </a:rPr>
              <a:t>Define their clinical uses</a:t>
            </a:r>
            <a:endParaRPr lang="en-US" sz="2800" b="1" dirty="0">
              <a:solidFill>
                <a:srgbClr val="FF0000"/>
              </a:solidFill>
            </a:endParaRPr>
          </a:p>
        </p:txBody>
      </p:sp>
      <p:sp>
        <p:nvSpPr>
          <p:cNvPr id="6" name="TextBox 5"/>
          <p:cNvSpPr txBox="1"/>
          <p:nvPr/>
        </p:nvSpPr>
        <p:spPr>
          <a:xfrm>
            <a:off x="381000" y="4191000"/>
            <a:ext cx="7543800" cy="523220"/>
          </a:xfrm>
          <a:prstGeom prst="rect">
            <a:avLst/>
          </a:prstGeom>
          <a:solidFill>
            <a:schemeClr val="accent3">
              <a:lumMod val="75000"/>
            </a:schemeClr>
          </a:solidFill>
          <a:ln>
            <a:solidFill>
              <a:srgbClr val="7030A0"/>
            </a:solidFill>
          </a:ln>
          <a:scene3d>
            <a:camera prst="orthographicFront"/>
            <a:lightRig rig="threePt" dir="t"/>
          </a:scene3d>
          <a:sp3d>
            <a:bevelT prst="angle"/>
          </a:sp3d>
        </p:spPr>
        <p:txBody>
          <a:bodyPr wrap="square" rtlCol="0">
            <a:spAutoFit/>
          </a:bodyPr>
          <a:lstStyle/>
          <a:p>
            <a:r>
              <a:rPr lang="en-US" sz="2800" b="1" dirty="0" smtClean="0">
                <a:solidFill>
                  <a:srgbClr val="FF0000"/>
                </a:solidFill>
              </a:rPr>
              <a:t>Discuss their pharmacokinetic properties</a:t>
            </a:r>
            <a:endParaRPr lang="en-US" sz="2800" b="1" dirty="0">
              <a:solidFill>
                <a:srgbClr val="FF0000"/>
              </a:solidFill>
            </a:endParaRPr>
          </a:p>
        </p:txBody>
      </p:sp>
      <p:sp>
        <p:nvSpPr>
          <p:cNvPr id="7" name="TextBox 6"/>
          <p:cNvSpPr txBox="1"/>
          <p:nvPr/>
        </p:nvSpPr>
        <p:spPr>
          <a:xfrm>
            <a:off x="304800" y="3048000"/>
            <a:ext cx="8458200" cy="954107"/>
          </a:xfrm>
          <a:prstGeom prst="rect">
            <a:avLst/>
          </a:prstGeom>
          <a:solidFill>
            <a:schemeClr val="accent3">
              <a:lumMod val="75000"/>
            </a:schemeClr>
          </a:solidFill>
          <a:ln>
            <a:solidFill>
              <a:srgbClr val="7030A0"/>
            </a:solidFill>
          </a:ln>
          <a:scene3d>
            <a:camera prst="orthographicFront"/>
            <a:lightRig rig="threePt" dir="t"/>
          </a:scene3d>
          <a:sp3d>
            <a:bevelT prst="angle"/>
          </a:sp3d>
        </p:spPr>
        <p:txBody>
          <a:bodyPr wrap="square" rtlCol="0">
            <a:spAutoFit/>
          </a:bodyPr>
          <a:lstStyle/>
          <a:p>
            <a:r>
              <a:rPr lang="en-US" sz="2800" b="1" dirty="0" smtClean="0">
                <a:solidFill>
                  <a:srgbClr val="FF0000"/>
                </a:solidFill>
              </a:rPr>
              <a:t>Outline </a:t>
            </a:r>
            <a:r>
              <a:rPr lang="en-US" sz="2800" b="1" dirty="0" err="1" smtClean="0">
                <a:solidFill>
                  <a:srgbClr val="FF0000"/>
                </a:solidFill>
              </a:rPr>
              <a:t>pharmacodynamic</a:t>
            </a:r>
            <a:r>
              <a:rPr lang="en-US" sz="2800" b="1" dirty="0" smtClean="0">
                <a:solidFill>
                  <a:srgbClr val="FF0000"/>
                </a:solidFill>
              </a:rPr>
              <a:t> actions of </a:t>
            </a:r>
            <a:r>
              <a:rPr lang="en-US" sz="2800" b="1" dirty="0" err="1" smtClean="0">
                <a:solidFill>
                  <a:srgbClr val="FF0000"/>
                </a:solidFill>
              </a:rPr>
              <a:t>anticholinergic</a:t>
            </a:r>
            <a:r>
              <a:rPr lang="en-US" sz="2800" b="1" dirty="0" smtClean="0">
                <a:solidFill>
                  <a:srgbClr val="FF0000"/>
                </a:solidFill>
              </a:rPr>
              <a:t> drugs</a:t>
            </a:r>
            <a:endParaRPr lang="en-US" sz="2800" b="1" dirty="0">
              <a:solidFill>
                <a:srgbClr val="FF0000"/>
              </a:solidFill>
            </a:endParaRPr>
          </a:p>
        </p:txBody>
      </p:sp>
      <p:sp>
        <p:nvSpPr>
          <p:cNvPr id="8" name="TextBox 7"/>
          <p:cNvSpPr txBox="1"/>
          <p:nvPr/>
        </p:nvSpPr>
        <p:spPr>
          <a:xfrm>
            <a:off x="381000" y="5638800"/>
            <a:ext cx="8077200" cy="523220"/>
          </a:xfrm>
          <a:prstGeom prst="rect">
            <a:avLst/>
          </a:prstGeom>
          <a:solidFill>
            <a:schemeClr val="accent3">
              <a:lumMod val="75000"/>
            </a:schemeClr>
          </a:solidFill>
          <a:ln>
            <a:solidFill>
              <a:srgbClr val="7030A0"/>
            </a:solidFill>
          </a:ln>
          <a:scene3d>
            <a:camera prst="orthographicFront"/>
            <a:lightRig rig="threePt" dir="t"/>
          </a:scene3d>
          <a:sp3d>
            <a:bevelT prst="angle"/>
          </a:sp3d>
        </p:spPr>
        <p:txBody>
          <a:bodyPr wrap="square" rtlCol="0">
            <a:spAutoFit/>
          </a:bodyPr>
          <a:lstStyle/>
          <a:p>
            <a:r>
              <a:rPr lang="en-US" sz="2800" b="1" dirty="0" smtClean="0">
                <a:solidFill>
                  <a:srgbClr val="FF0000"/>
                </a:solidFill>
              </a:rPr>
              <a:t>List their ADRs &amp; contraindications</a:t>
            </a:r>
            <a:endParaRPr lang="en-US" sz="2800" b="1" dirty="0">
              <a:solidFill>
                <a:srgbClr val="FF0000"/>
              </a:solidFil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linds(horizontal)">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linds(horizontal)">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609600"/>
            <a:ext cx="7391400" cy="646331"/>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pPr algn="ctr"/>
            <a:r>
              <a:rPr lang="en-US" sz="3600" b="1" dirty="0" err="1" smtClean="0">
                <a:solidFill>
                  <a:schemeClr val="tx1">
                    <a:lumMod val="95000"/>
                    <a:lumOff val="5000"/>
                  </a:schemeClr>
                </a:solidFill>
                <a:latin typeface="Arial Narrow" pitchFamily="34" charset="0"/>
              </a:rPr>
              <a:t>Pharmacodynamic</a:t>
            </a:r>
            <a:r>
              <a:rPr lang="en-US" sz="3600" b="1" dirty="0" smtClean="0">
                <a:solidFill>
                  <a:schemeClr val="tx1">
                    <a:lumMod val="95000"/>
                    <a:lumOff val="5000"/>
                  </a:schemeClr>
                </a:solidFill>
                <a:latin typeface="Arial Narrow" pitchFamily="34" charset="0"/>
              </a:rPr>
              <a:t> Actions</a:t>
            </a:r>
            <a:endParaRPr lang="en-US" sz="3600" b="1" dirty="0">
              <a:solidFill>
                <a:schemeClr val="tx1">
                  <a:lumMod val="95000"/>
                  <a:lumOff val="5000"/>
                </a:schemeClr>
              </a:solidFill>
              <a:latin typeface="Arial Narrow" pitchFamily="34" charset="0"/>
            </a:endParaRPr>
          </a:p>
        </p:txBody>
      </p:sp>
      <p:sp>
        <p:nvSpPr>
          <p:cNvPr id="3" name="TextBox 2"/>
          <p:cNvSpPr txBox="1"/>
          <p:nvPr/>
        </p:nvSpPr>
        <p:spPr>
          <a:xfrm>
            <a:off x="457200" y="1676400"/>
            <a:ext cx="7391400" cy="584775"/>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3200" b="1" dirty="0" smtClean="0">
                <a:solidFill>
                  <a:srgbClr val="FF0066"/>
                </a:solidFill>
              </a:rPr>
              <a:t>Sweat glands:-</a:t>
            </a:r>
            <a:endParaRPr lang="en-US" sz="3200" b="1" dirty="0">
              <a:solidFill>
                <a:schemeClr val="tx1">
                  <a:lumMod val="95000"/>
                  <a:lumOff val="5000"/>
                </a:schemeClr>
              </a:solidFill>
              <a:latin typeface="Arial Narrow" pitchFamily="34" charset="0"/>
            </a:endParaRPr>
          </a:p>
        </p:txBody>
      </p:sp>
      <p:sp>
        <p:nvSpPr>
          <p:cNvPr id="4" name="TextBox 3"/>
          <p:cNvSpPr txBox="1"/>
          <p:nvPr/>
        </p:nvSpPr>
        <p:spPr>
          <a:xfrm>
            <a:off x="457200" y="24384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latin typeface="Arial Narrow" pitchFamily="34" charset="0"/>
              </a:rPr>
              <a:t>Atropine decreases sweat secretion (</a:t>
            </a:r>
            <a:r>
              <a:rPr lang="en-US" sz="2800" i="1" dirty="0" smtClean="0">
                <a:latin typeface="Arial Narrow" pitchFamily="34" charset="0"/>
              </a:rPr>
              <a:t>M</a:t>
            </a:r>
            <a:r>
              <a:rPr lang="en-US" sz="2800" i="1" baseline="-25000" dirty="0" smtClean="0">
                <a:latin typeface="Arial Narrow" pitchFamily="34" charset="0"/>
              </a:rPr>
              <a:t>3</a:t>
            </a:r>
            <a:r>
              <a:rPr lang="en-US" sz="2800" i="1" dirty="0" smtClean="0">
                <a:latin typeface="Arial Narrow" pitchFamily="34" charset="0"/>
              </a:rPr>
              <a:t>-blockade</a:t>
            </a:r>
            <a:r>
              <a:rPr lang="en-US" sz="2800" dirty="0" smtClean="0">
                <a:latin typeface="Arial Narrow" pitchFamily="34" charset="0"/>
              </a:rPr>
              <a:t>)</a:t>
            </a:r>
            <a:endParaRPr lang="en-US" sz="2800" b="1" dirty="0">
              <a:solidFill>
                <a:schemeClr val="tx1">
                  <a:lumMod val="95000"/>
                  <a:lumOff val="5000"/>
                </a:schemeClr>
              </a:solidFill>
              <a:latin typeface="Arial Narrow" pitchFamily="34" charset="0"/>
            </a:endParaRPr>
          </a:p>
        </p:txBody>
      </p:sp>
      <p:sp>
        <p:nvSpPr>
          <p:cNvPr id="5" name="TextBox 4"/>
          <p:cNvSpPr txBox="1"/>
          <p:nvPr/>
        </p:nvSpPr>
        <p:spPr>
          <a:xfrm>
            <a:off x="457200" y="31242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sym typeface="Symbol" pitchFamily="18" charset="2"/>
              </a:rPr>
              <a:t>In children modest doses </a:t>
            </a:r>
            <a:r>
              <a:rPr lang="en-US" sz="2800" b="1" dirty="0" smtClean="0">
                <a:sym typeface="Symbol" pitchFamily="18" charset="2"/>
              </a:rPr>
              <a:t>”atropine fever”</a:t>
            </a:r>
            <a:endParaRPr lang="en-US" sz="2800" b="1" dirty="0"/>
          </a:p>
        </p:txBody>
      </p:sp>
      <p:pic>
        <p:nvPicPr>
          <p:cNvPr id="6" name="Picture 4"/>
          <p:cNvPicPr>
            <a:picLocks noChangeAspect="1" noChangeArrowheads="1"/>
          </p:cNvPicPr>
          <p:nvPr/>
        </p:nvPicPr>
        <p:blipFill>
          <a:blip r:embed="rId2" cstate="print"/>
          <a:srcRect/>
          <a:stretch>
            <a:fillRect/>
          </a:stretch>
        </p:blipFill>
        <p:spPr bwMode="auto">
          <a:xfrm>
            <a:off x="2209800" y="1447800"/>
            <a:ext cx="4114800" cy="5257800"/>
          </a:xfrm>
          <a:prstGeom prst="rect">
            <a:avLst/>
          </a:prstGeom>
          <a:noFill/>
          <a:ln w="9525">
            <a:noFill/>
            <a:miter lim="800000"/>
            <a:headEnd/>
            <a:tailEnd/>
          </a:ln>
          <a:effectLst/>
        </p:spPr>
      </p:pic>
      <p:pic>
        <p:nvPicPr>
          <p:cNvPr id="7" name="Picture 6"/>
          <p:cNvPicPr>
            <a:picLocks noChangeAspect="1" noChangeArrowheads="1"/>
          </p:cNvPicPr>
          <p:nvPr/>
        </p:nvPicPr>
        <p:blipFill>
          <a:blip r:embed="rId3" cstate="print"/>
          <a:srcRect t="1419" r="1750"/>
          <a:stretch>
            <a:fillRect/>
          </a:stretch>
        </p:blipFill>
        <p:spPr bwMode="auto">
          <a:xfrm>
            <a:off x="838200" y="1905000"/>
            <a:ext cx="7315200" cy="4953000"/>
          </a:xfrm>
          <a:prstGeom prst="rect">
            <a:avLst/>
          </a:prstGeom>
          <a:noFill/>
          <a:ln w="9525">
            <a:noFill/>
            <a:miter lim="800000"/>
            <a:headEnd/>
            <a:tailEnd/>
          </a:ln>
          <a:effectLst/>
        </p:spPr>
      </p:pic>
      <p:sp>
        <p:nvSpPr>
          <p:cNvPr id="8" name="TextBox 7"/>
          <p:cNvSpPr txBox="1"/>
          <p:nvPr/>
        </p:nvSpPr>
        <p:spPr>
          <a:xfrm>
            <a:off x="381000" y="1371600"/>
            <a:ext cx="7391400" cy="584775"/>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3200" dirty="0" smtClean="0">
                <a:sym typeface="Symbol" pitchFamily="18" charset="2"/>
              </a:rPr>
              <a:t>Summary of Effects</a:t>
            </a:r>
            <a:endParaRPr lang="en-US" sz="3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linds(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xit" presetSubtype="16" fill="hold" grpId="1" nodeType="clickEffect">
                                  <p:stCondLst>
                                    <p:cond delay="0"/>
                                  </p:stCondLst>
                                  <p:childTnLst>
                                    <p:animEffect transition="out" filter="box(in)">
                                      <p:cBhvr>
                                        <p:cTn id="26" dur="500"/>
                                        <p:tgtEl>
                                          <p:spTgt spid="3"/>
                                        </p:tgtEl>
                                      </p:cBhvr>
                                    </p:animEffect>
                                    <p:set>
                                      <p:cBhvr>
                                        <p:cTn id="27" dur="1" fill="hold">
                                          <p:stCondLst>
                                            <p:cond delay="499"/>
                                          </p:stCondLst>
                                        </p:cTn>
                                        <p:tgtEl>
                                          <p:spTgt spid="3"/>
                                        </p:tgtEl>
                                        <p:attrNameLst>
                                          <p:attrName>style.visibility</p:attrName>
                                        </p:attrNameLst>
                                      </p:cBhvr>
                                      <p:to>
                                        <p:strVal val="hidden"/>
                                      </p:to>
                                    </p:set>
                                  </p:childTnLst>
                                </p:cTn>
                              </p:par>
                              <p:par>
                                <p:cTn id="28" presetID="4" presetClass="exit" presetSubtype="16" fill="hold" grpId="1" nodeType="withEffect">
                                  <p:stCondLst>
                                    <p:cond delay="0"/>
                                  </p:stCondLst>
                                  <p:childTnLst>
                                    <p:animEffect transition="out" filter="box(in)">
                                      <p:cBhvr>
                                        <p:cTn id="29" dur="500"/>
                                        <p:tgtEl>
                                          <p:spTgt spid="4"/>
                                        </p:tgtEl>
                                      </p:cBhvr>
                                    </p:animEffect>
                                    <p:set>
                                      <p:cBhvr>
                                        <p:cTn id="30" dur="1" fill="hold">
                                          <p:stCondLst>
                                            <p:cond delay="499"/>
                                          </p:stCondLst>
                                        </p:cTn>
                                        <p:tgtEl>
                                          <p:spTgt spid="4"/>
                                        </p:tgtEl>
                                        <p:attrNameLst>
                                          <p:attrName>style.visibility</p:attrName>
                                        </p:attrNameLst>
                                      </p:cBhvr>
                                      <p:to>
                                        <p:strVal val="hidden"/>
                                      </p:to>
                                    </p:set>
                                  </p:childTnLst>
                                </p:cTn>
                              </p:par>
                              <p:par>
                                <p:cTn id="31" presetID="4" presetClass="exit" presetSubtype="16" fill="hold" grpId="1" nodeType="withEffect">
                                  <p:stCondLst>
                                    <p:cond delay="0"/>
                                  </p:stCondLst>
                                  <p:childTnLst>
                                    <p:animEffect transition="out" filter="box(in)">
                                      <p:cBhvr>
                                        <p:cTn id="32" dur="500"/>
                                        <p:tgtEl>
                                          <p:spTgt spid="5"/>
                                        </p:tgtEl>
                                      </p:cBhvr>
                                    </p:animEffect>
                                    <p:set>
                                      <p:cBhvr>
                                        <p:cTn id="33" dur="1" fill="hold">
                                          <p:stCondLst>
                                            <p:cond delay="499"/>
                                          </p:stCondLst>
                                        </p:cTn>
                                        <p:tgtEl>
                                          <p:spTgt spid="5"/>
                                        </p:tgtEl>
                                        <p:attrNameLst>
                                          <p:attrName>style.visibility</p:attrName>
                                        </p:attrNameLst>
                                      </p:cBhvr>
                                      <p:to>
                                        <p:strVal val="hidden"/>
                                      </p:to>
                                    </p:set>
                                  </p:childTnLst>
                                </p:cTn>
                              </p:par>
                              <p:par>
                                <p:cTn id="34" presetID="4" presetClass="exit" presetSubtype="16" fill="hold" nodeType="withEffect">
                                  <p:stCondLst>
                                    <p:cond delay="0"/>
                                  </p:stCondLst>
                                  <p:childTnLst>
                                    <p:animEffect transition="out" filter="box(in)">
                                      <p:cBhvr>
                                        <p:cTn id="35" dur="500"/>
                                        <p:tgtEl>
                                          <p:spTgt spid="6"/>
                                        </p:tgtEl>
                                      </p:cBhvr>
                                    </p:animEffect>
                                    <p:set>
                                      <p:cBhvr>
                                        <p:cTn id="36" dur="1" fill="hold">
                                          <p:stCondLst>
                                            <p:cond delay="499"/>
                                          </p:stCondLst>
                                        </p:cTn>
                                        <p:tgtEl>
                                          <p:spTgt spid="6"/>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3" presetClass="entr" presetSubtype="10" fill="hold" grpId="0" nodeType="click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blinds(horizontal)">
                                      <p:cBhvr>
                                        <p:cTn id="41" dur="500"/>
                                        <p:tgtEl>
                                          <p:spTgt spid="8"/>
                                        </p:tgtEl>
                                      </p:cBhvr>
                                    </p:animEffect>
                                  </p:childTnLst>
                                </p:cTn>
                              </p:par>
                              <p:par>
                                <p:cTn id="42" presetID="3" presetClass="entr" presetSubtype="10" fill="hold" nodeType="with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blinds(horizontal)">
                                      <p:cBhvr>
                                        <p:cTn id="4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animBg="1"/>
      <p:bldP spid="5" grpId="1" animBg="1"/>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sp>
        <p:nvSpPr>
          <p:cNvPr id="2" name="TextBox 1"/>
          <p:cNvSpPr txBox="1"/>
          <p:nvPr/>
        </p:nvSpPr>
        <p:spPr>
          <a:xfrm>
            <a:off x="762000" y="609600"/>
            <a:ext cx="7391400" cy="646331"/>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pPr algn="ctr"/>
            <a:r>
              <a:rPr lang="en-US" sz="3600" b="1" dirty="0" smtClean="0">
                <a:solidFill>
                  <a:schemeClr val="tx1">
                    <a:lumMod val="95000"/>
                    <a:lumOff val="5000"/>
                  </a:schemeClr>
                </a:solidFill>
                <a:latin typeface="Arial Narrow" pitchFamily="34" charset="0"/>
              </a:rPr>
              <a:t>Pharmacokinetics</a:t>
            </a:r>
            <a:endParaRPr lang="en-US" sz="3600" b="1" dirty="0">
              <a:solidFill>
                <a:schemeClr val="tx1">
                  <a:lumMod val="95000"/>
                  <a:lumOff val="5000"/>
                </a:schemeClr>
              </a:solidFill>
              <a:latin typeface="Arial Narrow" pitchFamily="34" charset="0"/>
            </a:endParaRPr>
          </a:p>
        </p:txBody>
      </p:sp>
      <p:sp>
        <p:nvSpPr>
          <p:cNvPr id="3" name="TextBox 2"/>
          <p:cNvSpPr txBox="1"/>
          <p:nvPr/>
        </p:nvSpPr>
        <p:spPr>
          <a:xfrm>
            <a:off x="533400" y="1600200"/>
            <a:ext cx="7391400" cy="954107"/>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t>Atropine and </a:t>
            </a:r>
            <a:r>
              <a:rPr lang="en-US" sz="2800" dirty="0" err="1" smtClean="0"/>
              <a:t>hyoscine</a:t>
            </a:r>
            <a:r>
              <a:rPr lang="en-US" sz="2800" dirty="0" smtClean="0"/>
              <a:t> are rapidly absorbed from the GIT</a:t>
            </a:r>
            <a:endParaRPr lang="en-US" sz="2800" b="1" dirty="0">
              <a:solidFill>
                <a:schemeClr val="tx1">
                  <a:lumMod val="95000"/>
                  <a:lumOff val="5000"/>
                </a:schemeClr>
              </a:solidFill>
              <a:latin typeface="Arial Narrow" pitchFamily="34" charset="0"/>
            </a:endParaRPr>
          </a:p>
        </p:txBody>
      </p:sp>
      <p:sp>
        <p:nvSpPr>
          <p:cNvPr id="4" name="TextBox 3"/>
          <p:cNvSpPr txBox="1"/>
          <p:nvPr/>
        </p:nvSpPr>
        <p:spPr>
          <a:xfrm>
            <a:off x="533400" y="2667000"/>
            <a:ext cx="8153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t>When applied to the eyes they penetrate the cornea.</a:t>
            </a:r>
            <a:endParaRPr lang="en-US" sz="2800" b="1" dirty="0">
              <a:solidFill>
                <a:schemeClr val="tx1">
                  <a:lumMod val="95000"/>
                  <a:lumOff val="5000"/>
                </a:schemeClr>
              </a:solidFill>
              <a:latin typeface="Arial Narrow" pitchFamily="34" charset="0"/>
            </a:endParaRPr>
          </a:p>
        </p:txBody>
      </p:sp>
      <p:sp>
        <p:nvSpPr>
          <p:cNvPr id="5" name="TextBox 4"/>
          <p:cNvSpPr txBox="1"/>
          <p:nvPr/>
        </p:nvSpPr>
        <p:spPr>
          <a:xfrm>
            <a:off x="533400" y="32766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t>Passage of atropine across BBB is restricted.</a:t>
            </a:r>
            <a:endParaRPr lang="en-US" sz="2800" b="1" dirty="0">
              <a:solidFill>
                <a:schemeClr val="tx1">
                  <a:lumMod val="95000"/>
                  <a:lumOff val="5000"/>
                </a:schemeClr>
              </a:solidFill>
              <a:latin typeface="Arial Narrow" pitchFamily="34" charset="0"/>
            </a:endParaRPr>
          </a:p>
        </p:txBody>
      </p:sp>
      <p:sp>
        <p:nvSpPr>
          <p:cNvPr id="6" name="TextBox 5"/>
          <p:cNvSpPr txBox="1"/>
          <p:nvPr/>
        </p:nvSpPr>
        <p:spPr>
          <a:xfrm>
            <a:off x="533400" y="3886200"/>
            <a:ext cx="7467600" cy="954107"/>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t>50% of atropine is metabolized in the liver and excreted unchanged in urine.</a:t>
            </a:r>
            <a:endParaRPr lang="en-US" sz="2800" b="1" dirty="0">
              <a:solidFill>
                <a:schemeClr val="tx1">
                  <a:lumMod val="95000"/>
                  <a:lumOff val="5000"/>
                </a:schemeClr>
              </a:solidFill>
              <a:latin typeface="Arial Narrow" pitchFamily="34" charset="0"/>
            </a:endParaRPr>
          </a:p>
        </p:txBody>
      </p:sp>
      <p:sp>
        <p:nvSpPr>
          <p:cNvPr id="7" name="TextBox 6"/>
          <p:cNvSpPr txBox="1"/>
          <p:nvPr/>
        </p:nvSpPr>
        <p:spPr>
          <a:xfrm>
            <a:off x="533400" y="5715000"/>
            <a:ext cx="7543800" cy="954107"/>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err="1" smtClean="0"/>
              <a:t>Hyoscine</a:t>
            </a:r>
            <a:r>
              <a:rPr lang="en-US" sz="2800" dirty="0" smtClean="0"/>
              <a:t> is more completely metabolized and has better BBB penetration.</a:t>
            </a:r>
            <a:endParaRPr lang="en-US" sz="2800" b="1" dirty="0">
              <a:solidFill>
                <a:schemeClr val="tx1">
                  <a:lumMod val="95000"/>
                  <a:lumOff val="5000"/>
                </a:schemeClr>
              </a:solidFill>
              <a:latin typeface="Arial Narrow" pitchFamily="34" charset="0"/>
            </a:endParaRPr>
          </a:p>
        </p:txBody>
      </p:sp>
      <p:sp>
        <p:nvSpPr>
          <p:cNvPr id="8" name="TextBox 7"/>
          <p:cNvSpPr txBox="1"/>
          <p:nvPr/>
        </p:nvSpPr>
        <p:spPr>
          <a:xfrm>
            <a:off x="533400" y="5029200"/>
            <a:ext cx="74676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t>Atropine has t</a:t>
            </a:r>
            <a:r>
              <a:rPr lang="en-US" sz="2800" baseline="-25000" dirty="0" smtClean="0"/>
              <a:t>1/2 of </a:t>
            </a:r>
            <a:r>
              <a:rPr lang="en-US" sz="2800" dirty="0" smtClean="0"/>
              <a:t> 3–4 h</a:t>
            </a:r>
            <a:endParaRPr lang="en-US" sz="2800" b="1" dirty="0">
              <a:solidFill>
                <a:schemeClr val="tx1">
                  <a:lumMod val="95000"/>
                  <a:lumOff val="5000"/>
                </a:schemeClr>
              </a:solidFill>
              <a:latin typeface="Arial Narrow" pitchFamily="34"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horizont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linds(horizont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linds(horizontal)">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blinds(horizontal)">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blinds(horizontal)">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blinds(horizontal)">
                                      <p:cBhvr>
                                        <p:cTn id="3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609600"/>
            <a:ext cx="7391400" cy="646331"/>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pPr algn="ctr"/>
            <a:r>
              <a:rPr lang="en-US" sz="3600" b="1" dirty="0" smtClean="0">
                <a:solidFill>
                  <a:schemeClr val="tx1">
                    <a:lumMod val="95000"/>
                    <a:lumOff val="5000"/>
                  </a:schemeClr>
                </a:solidFill>
                <a:latin typeface="Arial Narrow" pitchFamily="34" charset="0"/>
              </a:rPr>
              <a:t>Clinical Uses</a:t>
            </a:r>
            <a:endParaRPr lang="en-US" sz="3600" b="1" dirty="0">
              <a:solidFill>
                <a:schemeClr val="tx1">
                  <a:lumMod val="95000"/>
                  <a:lumOff val="5000"/>
                </a:schemeClr>
              </a:solidFill>
              <a:latin typeface="Arial Narrow" pitchFamily="34" charset="0"/>
            </a:endParaRPr>
          </a:p>
        </p:txBody>
      </p:sp>
      <p:sp>
        <p:nvSpPr>
          <p:cNvPr id="3" name="TextBox 2"/>
          <p:cNvSpPr txBox="1"/>
          <p:nvPr/>
        </p:nvSpPr>
        <p:spPr>
          <a:xfrm>
            <a:off x="533400" y="1524000"/>
            <a:ext cx="7391400" cy="584775"/>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3200" b="1" dirty="0" smtClean="0">
                <a:solidFill>
                  <a:srgbClr val="FF0066"/>
                </a:solidFill>
              </a:rPr>
              <a:t>CNS</a:t>
            </a:r>
            <a:r>
              <a:rPr lang="en-US" sz="3200" dirty="0" smtClean="0"/>
              <a:t>:-</a:t>
            </a:r>
            <a:endParaRPr lang="en-US" sz="3200" dirty="0"/>
          </a:p>
        </p:txBody>
      </p:sp>
      <p:sp>
        <p:nvSpPr>
          <p:cNvPr id="4" name="TextBox 3"/>
          <p:cNvSpPr txBox="1"/>
          <p:nvPr/>
        </p:nvSpPr>
        <p:spPr>
          <a:xfrm>
            <a:off x="533400" y="22860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err="1" smtClean="0"/>
              <a:t>i</a:t>
            </a:r>
            <a:r>
              <a:rPr lang="en-US" sz="2800" dirty="0" smtClean="0"/>
              <a:t>-Parkinsonism:-</a:t>
            </a:r>
          </a:p>
        </p:txBody>
      </p:sp>
      <p:sp>
        <p:nvSpPr>
          <p:cNvPr id="5" name="TextBox 4"/>
          <p:cNvSpPr txBox="1"/>
          <p:nvPr/>
        </p:nvSpPr>
        <p:spPr>
          <a:xfrm>
            <a:off x="533400" y="29718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err="1" smtClean="0"/>
              <a:t>Benzhexol</a:t>
            </a:r>
            <a:r>
              <a:rPr lang="en-US" sz="2800" dirty="0" smtClean="0"/>
              <a:t>, </a:t>
            </a:r>
            <a:r>
              <a:rPr lang="en-US" sz="2800" dirty="0" err="1" smtClean="0"/>
              <a:t>benztropine</a:t>
            </a:r>
            <a:endParaRPr lang="en-US" sz="2800" dirty="0"/>
          </a:p>
        </p:txBody>
      </p:sp>
      <p:pic>
        <p:nvPicPr>
          <p:cNvPr id="6" name="Picture 4" descr="img43"/>
          <p:cNvPicPr>
            <a:picLocks noChangeAspect="1" noChangeArrowheads="1"/>
          </p:cNvPicPr>
          <p:nvPr/>
        </p:nvPicPr>
        <p:blipFill>
          <a:blip r:embed="rId2" cstate="print"/>
          <a:srcRect/>
          <a:stretch>
            <a:fillRect/>
          </a:stretch>
        </p:blipFill>
        <p:spPr bwMode="auto">
          <a:xfrm>
            <a:off x="2286000" y="2971800"/>
            <a:ext cx="3657600" cy="3657600"/>
          </a:xfrm>
          <a:prstGeom prst="rect">
            <a:avLst/>
          </a:prstGeom>
          <a:noFill/>
        </p:spPr>
      </p:pic>
      <p:sp>
        <p:nvSpPr>
          <p:cNvPr id="7" name="TextBox 6"/>
          <p:cNvSpPr txBox="1"/>
          <p:nvPr/>
        </p:nvSpPr>
        <p:spPr>
          <a:xfrm>
            <a:off x="609600" y="4495800"/>
            <a:ext cx="73152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err="1" smtClean="0"/>
              <a:t>Hyoscine</a:t>
            </a:r>
            <a:endParaRPr lang="en-US" sz="2800" dirty="0"/>
          </a:p>
        </p:txBody>
      </p:sp>
      <p:sp>
        <p:nvSpPr>
          <p:cNvPr id="8" name="TextBox 7"/>
          <p:cNvSpPr txBox="1"/>
          <p:nvPr/>
        </p:nvSpPr>
        <p:spPr>
          <a:xfrm>
            <a:off x="533400" y="29718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t>ii-Motion sickness</a:t>
            </a:r>
            <a:endParaRPr lang="en-US" sz="2800" dirty="0"/>
          </a:p>
        </p:txBody>
      </p:sp>
      <p:pic>
        <p:nvPicPr>
          <p:cNvPr id="9" name="Picture 8" descr="sea_sick_railing_cartoon"/>
          <p:cNvPicPr>
            <a:picLocks noChangeAspect="1" noChangeArrowheads="1"/>
          </p:cNvPicPr>
          <p:nvPr/>
        </p:nvPicPr>
        <p:blipFill>
          <a:blip r:embed="rId3" cstate="print"/>
          <a:srcRect/>
          <a:stretch>
            <a:fillRect/>
          </a:stretch>
        </p:blipFill>
        <p:spPr bwMode="auto">
          <a:xfrm>
            <a:off x="2057400" y="3581399"/>
            <a:ext cx="3733800" cy="3124201"/>
          </a:xfrm>
          <a:prstGeom prst="rect">
            <a:avLst/>
          </a:prstGeom>
          <a:noFill/>
        </p:spPr>
      </p:pic>
      <p:sp>
        <p:nvSpPr>
          <p:cNvPr id="10" name="TextBox 9"/>
          <p:cNvSpPr txBox="1"/>
          <p:nvPr/>
        </p:nvSpPr>
        <p:spPr>
          <a:xfrm>
            <a:off x="457200" y="51816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t>iii- </a:t>
            </a:r>
            <a:r>
              <a:rPr lang="en-US" sz="2800" dirty="0" err="1" smtClean="0"/>
              <a:t>Antemetic</a:t>
            </a:r>
            <a:r>
              <a:rPr lang="en-US" sz="2800" dirty="0" smtClean="0"/>
              <a:t> effect, blocking vomiting </a:t>
            </a:r>
            <a:r>
              <a:rPr lang="en-US" sz="2800" dirty="0" err="1" smtClean="0"/>
              <a:t>centres</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xit" presetSubtype="16" fill="hold" nodeType="clickEffect">
                                  <p:stCondLst>
                                    <p:cond delay="0"/>
                                  </p:stCondLst>
                                  <p:childTnLst>
                                    <p:animEffect transition="out" filter="box(in)">
                                      <p:cBhvr>
                                        <p:cTn id="21" dur="500"/>
                                        <p:tgtEl>
                                          <p:spTgt spid="6"/>
                                        </p:tgtEl>
                                      </p:cBhvr>
                                    </p:animEffect>
                                    <p:set>
                                      <p:cBhvr>
                                        <p:cTn id="22" dur="1" fill="hold">
                                          <p:stCondLst>
                                            <p:cond delay="499"/>
                                          </p:stCondLst>
                                        </p:cTn>
                                        <p:tgtEl>
                                          <p:spTgt spid="6"/>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blinds(horizontal)">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xit" presetSubtype="16" fill="hold" grpId="1" nodeType="clickEffect">
                                  <p:stCondLst>
                                    <p:cond delay="0"/>
                                  </p:stCondLst>
                                  <p:childTnLst>
                                    <p:animEffect transition="out" filter="box(in)">
                                      <p:cBhvr>
                                        <p:cTn id="31" dur="500"/>
                                        <p:tgtEl>
                                          <p:spTgt spid="5"/>
                                        </p:tgtEl>
                                      </p:cBhvr>
                                    </p:animEffect>
                                    <p:set>
                                      <p:cBhvr>
                                        <p:cTn id="32" dur="1" fill="hold">
                                          <p:stCondLst>
                                            <p:cond delay="499"/>
                                          </p:stCondLst>
                                        </p:cTn>
                                        <p:tgtEl>
                                          <p:spTgt spid="5"/>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blinds(horizontal)">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blinds(horizontal)">
                                      <p:cBhvr>
                                        <p:cTn id="42" dur="500"/>
                                        <p:tgtEl>
                                          <p:spTgt spid="9"/>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xit" presetSubtype="16" fill="hold" nodeType="clickEffect">
                                  <p:stCondLst>
                                    <p:cond delay="0"/>
                                  </p:stCondLst>
                                  <p:childTnLst>
                                    <p:animEffect transition="out" filter="box(in)">
                                      <p:cBhvr>
                                        <p:cTn id="46" dur="500"/>
                                        <p:tgtEl>
                                          <p:spTgt spid="9"/>
                                        </p:tgtEl>
                                      </p:cBhvr>
                                    </p:animEffect>
                                    <p:set>
                                      <p:cBhvr>
                                        <p:cTn id="47" dur="1" fill="hold">
                                          <p:stCondLst>
                                            <p:cond delay="499"/>
                                          </p:stCondLst>
                                        </p:cTn>
                                        <p:tgtEl>
                                          <p:spTgt spid="9"/>
                                        </p:tgtEl>
                                        <p:attrNameLst>
                                          <p:attrName>style.visibility</p:attrName>
                                        </p:attrNameLst>
                                      </p:cBhvr>
                                      <p:to>
                                        <p:strVal val="hidden"/>
                                      </p:to>
                                    </p:se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blinds(horizontal)">
                                      <p:cBhvr>
                                        <p:cTn id="52" dur="500"/>
                                        <p:tgtEl>
                                          <p:spTgt spid="7"/>
                                        </p:tgtEl>
                                      </p:cBhvr>
                                    </p:animEffect>
                                  </p:childTnLst>
                                </p:cTn>
                              </p:par>
                            </p:childTnLst>
                          </p:cTn>
                        </p:par>
                      </p:childTnLst>
                    </p:cTn>
                  </p:par>
                  <p:par>
                    <p:cTn id="53" fill="hold">
                      <p:stCondLst>
                        <p:cond delay="indefinite"/>
                      </p:stCondLst>
                      <p:childTnLst>
                        <p:par>
                          <p:cTn id="54" fill="hold">
                            <p:stCondLst>
                              <p:cond delay="0"/>
                            </p:stCondLst>
                            <p:childTnLst>
                              <p:par>
                                <p:cTn id="55" presetID="4" presetClass="exit" presetSubtype="16" fill="hold" grpId="1" nodeType="clickEffect">
                                  <p:stCondLst>
                                    <p:cond delay="0"/>
                                  </p:stCondLst>
                                  <p:childTnLst>
                                    <p:animEffect transition="out" filter="box(in)">
                                      <p:cBhvr>
                                        <p:cTn id="56" dur="500"/>
                                        <p:tgtEl>
                                          <p:spTgt spid="7"/>
                                        </p:tgtEl>
                                      </p:cBhvr>
                                    </p:animEffect>
                                    <p:set>
                                      <p:cBhvr>
                                        <p:cTn id="57" dur="1" fill="hold">
                                          <p:stCondLst>
                                            <p:cond delay="499"/>
                                          </p:stCondLst>
                                        </p:cTn>
                                        <p:tgtEl>
                                          <p:spTgt spid="7"/>
                                        </p:tgtEl>
                                        <p:attrNameLst>
                                          <p:attrName>style.visibility</p:attrName>
                                        </p:attrNameLst>
                                      </p:cBhvr>
                                      <p:to>
                                        <p:strVal val="hidden"/>
                                      </p:to>
                                    </p:se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grpId="0" nodeType="click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blinds(horizontal)">
                                      <p:cBhvr>
                                        <p:cTn id="6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5" grpId="1" animBg="1"/>
      <p:bldP spid="7" grpId="0" animBg="1"/>
      <p:bldP spid="7" grpId="1" animBg="1"/>
      <p:bldP spid="8" grpId="0" animBg="1"/>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609600"/>
            <a:ext cx="7391400" cy="646331"/>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pPr algn="ctr"/>
            <a:r>
              <a:rPr lang="en-US" sz="3600" b="1" dirty="0" smtClean="0">
                <a:solidFill>
                  <a:schemeClr val="tx1">
                    <a:lumMod val="95000"/>
                    <a:lumOff val="5000"/>
                  </a:schemeClr>
                </a:solidFill>
                <a:latin typeface="Arial Narrow" pitchFamily="34" charset="0"/>
              </a:rPr>
              <a:t>Clinical Uses</a:t>
            </a:r>
            <a:endParaRPr lang="en-US" sz="3600" b="1" dirty="0">
              <a:solidFill>
                <a:schemeClr val="tx1">
                  <a:lumMod val="95000"/>
                  <a:lumOff val="5000"/>
                </a:schemeClr>
              </a:solidFill>
              <a:latin typeface="Arial Narrow" pitchFamily="34" charset="0"/>
            </a:endParaRPr>
          </a:p>
        </p:txBody>
      </p:sp>
      <p:sp>
        <p:nvSpPr>
          <p:cNvPr id="3" name="TextBox 2"/>
          <p:cNvSpPr txBox="1"/>
          <p:nvPr/>
        </p:nvSpPr>
        <p:spPr>
          <a:xfrm>
            <a:off x="457200" y="1524000"/>
            <a:ext cx="7391400" cy="584775"/>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3200" b="1" dirty="0" smtClean="0">
                <a:solidFill>
                  <a:srgbClr val="FF0066"/>
                </a:solidFill>
              </a:rPr>
              <a:t>Ophthalmic disorders</a:t>
            </a:r>
            <a:r>
              <a:rPr lang="en-US" sz="3200" dirty="0" smtClean="0"/>
              <a:t>:-</a:t>
            </a:r>
            <a:endParaRPr lang="en-US" sz="3200" dirty="0"/>
          </a:p>
        </p:txBody>
      </p:sp>
      <p:sp>
        <p:nvSpPr>
          <p:cNvPr id="4" name="TextBox 3"/>
          <p:cNvSpPr txBox="1"/>
          <p:nvPr/>
        </p:nvSpPr>
        <p:spPr>
          <a:xfrm>
            <a:off x="533400" y="23622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err="1" smtClean="0"/>
              <a:t>Ophthalmoscopic</a:t>
            </a:r>
            <a:r>
              <a:rPr lang="en-US" sz="2800" dirty="0" smtClean="0"/>
              <a:t> examination of retina</a:t>
            </a:r>
            <a:endParaRPr lang="en-US" sz="2800" dirty="0"/>
          </a:p>
        </p:txBody>
      </p:sp>
      <p:pic>
        <p:nvPicPr>
          <p:cNvPr id="6" name="Picture 5" descr="Binocular indirect ophthalmoscopy">
            <a:hlinkClick r:id="rId2" tooltip="Click for larger image"/>
          </p:cNvPr>
          <p:cNvPicPr>
            <a:picLocks noChangeAspect="1" noChangeArrowheads="1"/>
          </p:cNvPicPr>
          <p:nvPr/>
        </p:nvPicPr>
        <p:blipFill>
          <a:blip r:embed="rId3" cstate="print"/>
          <a:srcRect/>
          <a:stretch>
            <a:fillRect/>
          </a:stretch>
        </p:blipFill>
        <p:spPr bwMode="auto">
          <a:xfrm>
            <a:off x="3657600" y="3200400"/>
            <a:ext cx="3844925" cy="3429000"/>
          </a:xfrm>
          <a:prstGeom prst="rect">
            <a:avLst/>
          </a:prstGeom>
          <a:noFill/>
        </p:spPr>
      </p:pic>
      <p:pic>
        <p:nvPicPr>
          <p:cNvPr id="7" name="Picture 3"/>
          <p:cNvPicPr>
            <a:picLocks noChangeAspect="1" noChangeArrowheads="1"/>
          </p:cNvPicPr>
          <p:nvPr/>
        </p:nvPicPr>
        <p:blipFill>
          <a:blip r:embed="rId4" cstate="print"/>
          <a:srcRect/>
          <a:stretch>
            <a:fillRect/>
          </a:stretch>
        </p:blipFill>
        <p:spPr bwMode="auto">
          <a:xfrm>
            <a:off x="381000" y="3124200"/>
            <a:ext cx="8642350" cy="30480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xit" presetSubtype="16" fill="hold" nodeType="clickEffect">
                                  <p:stCondLst>
                                    <p:cond delay="0"/>
                                  </p:stCondLst>
                                  <p:childTnLst>
                                    <p:animEffect transition="out" filter="box(in)">
                                      <p:cBhvr>
                                        <p:cTn id="21" dur="500"/>
                                        <p:tgtEl>
                                          <p:spTgt spid="6"/>
                                        </p:tgtEl>
                                      </p:cBhvr>
                                    </p:animEffect>
                                    <p:set>
                                      <p:cBhvr>
                                        <p:cTn id="22" dur="1" fill="hold">
                                          <p:stCondLst>
                                            <p:cond delay="499"/>
                                          </p:stCondLst>
                                        </p:cTn>
                                        <p:tgtEl>
                                          <p:spTgt spid="6"/>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linds(horizontal)">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609600"/>
            <a:ext cx="7391400" cy="646331"/>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pPr algn="ctr"/>
            <a:r>
              <a:rPr lang="en-US" sz="3600" b="1" dirty="0" smtClean="0">
                <a:solidFill>
                  <a:schemeClr val="tx1">
                    <a:lumMod val="95000"/>
                    <a:lumOff val="5000"/>
                  </a:schemeClr>
                </a:solidFill>
                <a:latin typeface="Arial Narrow" pitchFamily="34" charset="0"/>
              </a:rPr>
              <a:t>Clinical uses</a:t>
            </a:r>
            <a:endParaRPr lang="en-US" sz="3600" b="1" dirty="0">
              <a:solidFill>
                <a:schemeClr val="tx1">
                  <a:lumMod val="95000"/>
                  <a:lumOff val="5000"/>
                </a:schemeClr>
              </a:solidFill>
              <a:latin typeface="Arial Narrow" pitchFamily="34" charset="0"/>
            </a:endParaRPr>
          </a:p>
        </p:txBody>
      </p:sp>
      <p:sp>
        <p:nvSpPr>
          <p:cNvPr id="3" name="TextBox 2"/>
          <p:cNvSpPr txBox="1"/>
          <p:nvPr/>
        </p:nvSpPr>
        <p:spPr>
          <a:xfrm>
            <a:off x="457200" y="1524000"/>
            <a:ext cx="7391400" cy="584775"/>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3200" b="1" dirty="0" smtClean="0">
                <a:solidFill>
                  <a:srgbClr val="FF0066"/>
                </a:solidFill>
              </a:rPr>
              <a:t>GIT</a:t>
            </a:r>
            <a:r>
              <a:rPr lang="en-US" sz="3200" dirty="0" smtClean="0"/>
              <a:t>:-</a:t>
            </a:r>
            <a:endParaRPr lang="en-US" sz="3200" dirty="0"/>
          </a:p>
        </p:txBody>
      </p:sp>
      <p:sp>
        <p:nvSpPr>
          <p:cNvPr id="4" name="TextBox 3"/>
          <p:cNvSpPr txBox="1"/>
          <p:nvPr/>
        </p:nvSpPr>
        <p:spPr>
          <a:xfrm>
            <a:off x="457200" y="25146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b="1" dirty="0" smtClean="0"/>
              <a:t>Ulcer</a:t>
            </a:r>
            <a:r>
              <a:rPr lang="en-US" sz="2800" dirty="0" smtClean="0">
                <a:sym typeface="Symbol" pitchFamily="18" charset="2"/>
              </a:rPr>
              <a:t>              </a:t>
            </a:r>
            <a:r>
              <a:rPr lang="en-US" sz="2800" b="1" dirty="0" err="1" smtClean="0">
                <a:solidFill>
                  <a:srgbClr val="003300"/>
                </a:solidFill>
                <a:sym typeface="Symbol" pitchFamily="18" charset="2"/>
              </a:rPr>
              <a:t>Pirenzepine</a:t>
            </a:r>
            <a:r>
              <a:rPr lang="en-US" sz="2800" dirty="0" smtClean="0">
                <a:sym typeface="Symbol" pitchFamily="18" charset="2"/>
              </a:rPr>
              <a:t> </a:t>
            </a:r>
            <a:endParaRPr lang="en-US" sz="2800" dirty="0">
              <a:sym typeface="Symbol" pitchFamily="18" charset="2"/>
            </a:endParaRPr>
          </a:p>
        </p:txBody>
      </p:sp>
      <p:sp>
        <p:nvSpPr>
          <p:cNvPr id="5" name="TextBox 4"/>
          <p:cNvSpPr txBox="1"/>
          <p:nvPr/>
        </p:nvSpPr>
        <p:spPr>
          <a:xfrm>
            <a:off x="457200" y="3276600"/>
            <a:ext cx="8382000" cy="954107"/>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t>Irritable bowel syndrome, colonic </a:t>
            </a:r>
            <a:r>
              <a:rPr lang="en-US" sz="2800" dirty="0" err="1" smtClean="0"/>
              <a:t>diverticular</a:t>
            </a:r>
            <a:r>
              <a:rPr lang="en-US" sz="2800" dirty="0" smtClean="0"/>
              <a:t> disease e.g. </a:t>
            </a:r>
            <a:r>
              <a:rPr lang="en-US" sz="2800" dirty="0" err="1" smtClean="0"/>
              <a:t>dicyclomine</a:t>
            </a:r>
            <a:endParaRPr lang="en-US" sz="2800" dirty="0" smtClean="0"/>
          </a:p>
        </p:txBody>
      </p:sp>
      <p:sp>
        <p:nvSpPr>
          <p:cNvPr id="6" name="TextBox 5"/>
          <p:cNvSpPr txBox="1"/>
          <p:nvPr/>
        </p:nvSpPr>
        <p:spPr>
          <a:xfrm>
            <a:off x="457200" y="4419600"/>
            <a:ext cx="80772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t>Traveler's </a:t>
            </a:r>
            <a:r>
              <a:rPr lang="en-US" sz="2800" dirty="0" err="1" smtClean="0"/>
              <a:t>diarrhoea</a:t>
            </a:r>
            <a:r>
              <a:rPr lang="en-US" sz="2800" dirty="0" smtClean="0"/>
              <a:t> with </a:t>
            </a:r>
            <a:r>
              <a:rPr lang="en-US" sz="2800" dirty="0" err="1" smtClean="0"/>
              <a:t>opioid</a:t>
            </a:r>
            <a:r>
              <a:rPr lang="en-US" sz="2800" dirty="0" smtClean="0"/>
              <a:t> [</a:t>
            </a:r>
            <a:r>
              <a:rPr lang="en-US" sz="2800" dirty="0" err="1" smtClean="0"/>
              <a:t>diphenoxylate</a:t>
            </a:r>
            <a:r>
              <a:rPr lang="en-US" sz="2800" dirty="0" smtClean="0"/>
              <a:t>]</a:t>
            </a:r>
          </a:p>
        </p:txBody>
      </p:sp>
      <p:sp>
        <p:nvSpPr>
          <p:cNvPr id="7" name="TextBox 6"/>
          <p:cNvSpPr txBox="1"/>
          <p:nvPr/>
        </p:nvSpPr>
        <p:spPr>
          <a:xfrm>
            <a:off x="457200" y="22098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err="1" smtClean="0"/>
              <a:t>Biliary</a:t>
            </a:r>
            <a:r>
              <a:rPr lang="en-US" sz="2800" dirty="0" smtClean="0"/>
              <a:t> &amp; renal colic.</a:t>
            </a:r>
            <a:endParaRPr lang="en-US" sz="2800" dirty="0"/>
          </a:p>
        </p:txBody>
      </p:sp>
      <p:sp>
        <p:nvSpPr>
          <p:cNvPr id="8" name="TextBox 7"/>
          <p:cNvSpPr txBox="1"/>
          <p:nvPr/>
        </p:nvSpPr>
        <p:spPr>
          <a:xfrm>
            <a:off x="381000" y="3276600"/>
            <a:ext cx="8534400" cy="954107"/>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t>Urinary urgency caused by minor inflammatory bladder </a:t>
            </a:r>
            <a:r>
              <a:rPr lang="en-US" sz="2800" dirty="0" smtClean="0"/>
              <a:t>disorders. Urinary incontinence (</a:t>
            </a:r>
            <a:r>
              <a:rPr lang="en-US" sz="2800" dirty="0" err="1" smtClean="0"/>
              <a:t>oxybutynin</a:t>
            </a:r>
            <a:r>
              <a:rPr lang="en-US" sz="2800" dirty="0" smtClean="0"/>
              <a:t>)</a:t>
            </a:r>
            <a:endParaRPr lang="en-US" sz="2800" dirty="0"/>
          </a:p>
        </p:txBody>
      </p:sp>
      <p:sp>
        <p:nvSpPr>
          <p:cNvPr id="10" name="Notched Right Arrow 9"/>
          <p:cNvSpPr/>
          <p:nvPr/>
        </p:nvSpPr>
        <p:spPr>
          <a:xfrm>
            <a:off x="1752600" y="2667000"/>
            <a:ext cx="978408" cy="228600"/>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7"/>
          <p:cNvPicPr>
            <a:picLocks noChangeAspect="1" noChangeArrowheads="1"/>
          </p:cNvPicPr>
          <p:nvPr/>
        </p:nvPicPr>
        <p:blipFill>
          <a:blip r:embed="rId2" cstate="print"/>
          <a:srcRect/>
          <a:stretch>
            <a:fillRect/>
          </a:stretch>
        </p:blipFill>
        <p:spPr>
          <a:xfrm>
            <a:off x="2057400" y="2743201"/>
            <a:ext cx="5257800" cy="3962400"/>
          </a:xfrm>
          <a:prstGeom prst="rect">
            <a:avLst/>
          </a:prstGeo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linds(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xit" presetSubtype="16" fill="hold" grpId="1" nodeType="clickEffect">
                                  <p:stCondLst>
                                    <p:cond delay="0"/>
                                  </p:stCondLst>
                                  <p:childTnLst>
                                    <p:animEffect transition="out" filter="box(in)">
                                      <p:cBhvr>
                                        <p:cTn id="26" dur="500"/>
                                        <p:tgtEl>
                                          <p:spTgt spid="3"/>
                                        </p:tgtEl>
                                      </p:cBhvr>
                                    </p:animEffect>
                                    <p:set>
                                      <p:cBhvr>
                                        <p:cTn id="27" dur="1" fill="hold">
                                          <p:stCondLst>
                                            <p:cond delay="499"/>
                                          </p:stCondLst>
                                        </p:cTn>
                                        <p:tgtEl>
                                          <p:spTgt spid="3"/>
                                        </p:tgtEl>
                                        <p:attrNameLst>
                                          <p:attrName>style.visibility</p:attrName>
                                        </p:attrNameLst>
                                      </p:cBhvr>
                                      <p:to>
                                        <p:strVal val="hidden"/>
                                      </p:to>
                                    </p:set>
                                  </p:childTnLst>
                                </p:cTn>
                              </p:par>
                              <p:par>
                                <p:cTn id="28" presetID="4" presetClass="exit" presetSubtype="16" fill="hold" grpId="1" nodeType="withEffect">
                                  <p:stCondLst>
                                    <p:cond delay="0"/>
                                  </p:stCondLst>
                                  <p:childTnLst>
                                    <p:animEffect transition="out" filter="box(in)">
                                      <p:cBhvr>
                                        <p:cTn id="29" dur="500"/>
                                        <p:tgtEl>
                                          <p:spTgt spid="4"/>
                                        </p:tgtEl>
                                      </p:cBhvr>
                                    </p:animEffect>
                                    <p:set>
                                      <p:cBhvr>
                                        <p:cTn id="30" dur="1" fill="hold">
                                          <p:stCondLst>
                                            <p:cond delay="499"/>
                                          </p:stCondLst>
                                        </p:cTn>
                                        <p:tgtEl>
                                          <p:spTgt spid="4"/>
                                        </p:tgtEl>
                                        <p:attrNameLst>
                                          <p:attrName>style.visibility</p:attrName>
                                        </p:attrNameLst>
                                      </p:cBhvr>
                                      <p:to>
                                        <p:strVal val="hidden"/>
                                      </p:to>
                                    </p:set>
                                  </p:childTnLst>
                                </p:cTn>
                              </p:par>
                              <p:par>
                                <p:cTn id="31" presetID="4" presetClass="exit" presetSubtype="16" fill="hold" grpId="1" nodeType="withEffect">
                                  <p:stCondLst>
                                    <p:cond delay="0"/>
                                  </p:stCondLst>
                                  <p:childTnLst>
                                    <p:animEffect transition="out" filter="box(in)">
                                      <p:cBhvr>
                                        <p:cTn id="32" dur="500"/>
                                        <p:tgtEl>
                                          <p:spTgt spid="5"/>
                                        </p:tgtEl>
                                      </p:cBhvr>
                                    </p:animEffect>
                                    <p:set>
                                      <p:cBhvr>
                                        <p:cTn id="33" dur="1" fill="hold">
                                          <p:stCondLst>
                                            <p:cond delay="499"/>
                                          </p:stCondLst>
                                        </p:cTn>
                                        <p:tgtEl>
                                          <p:spTgt spid="5"/>
                                        </p:tgtEl>
                                        <p:attrNameLst>
                                          <p:attrName>style.visibility</p:attrName>
                                        </p:attrNameLst>
                                      </p:cBhvr>
                                      <p:to>
                                        <p:strVal val="hidden"/>
                                      </p:to>
                                    </p:set>
                                  </p:childTnLst>
                                </p:cTn>
                              </p:par>
                              <p:par>
                                <p:cTn id="34" presetID="4" presetClass="exit" presetSubtype="16" fill="hold" grpId="1" nodeType="withEffect">
                                  <p:stCondLst>
                                    <p:cond delay="0"/>
                                  </p:stCondLst>
                                  <p:childTnLst>
                                    <p:animEffect transition="out" filter="box(in)">
                                      <p:cBhvr>
                                        <p:cTn id="35" dur="500"/>
                                        <p:tgtEl>
                                          <p:spTgt spid="6"/>
                                        </p:tgtEl>
                                      </p:cBhvr>
                                    </p:animEffect>
                                    <p:set>
                                      <p:cBhvr>
                                        <p:cTn id="36" dur="1" fill="hold">
                                          <p:stCondLst>
                                            <p:cond delay="499"/>
                                          </p:stCondLst>
                                        </p:cTn>
                                        <p:tgtEl>
                                          <p:spTgt spid="6"/>
                                        </p:tgtEl>
                                        <p:attrNameLst>
                                          <p:attrName>style.visibility</p:attrName>
                                        </p:attrNameLst>
                                      </p:cBhvr>
                                      <p:to>
                                        <p:strVal val="hidden"/>
                                      </p:to>
                                    </p:set>
                                  </p:childTnLst>
                                </p:cTn>
                              </p:par>
                              <p:par>
                                <p:cTn id="37" presetID="4" presetClass="exit" presetSubtype="16" fill="hold" grpId="0" nodeType="withEffect">
                                  <p:stCondLst>
                                    <p:cond delay="0"/>
                                  </p:stCondLst>
                                  <p:childTnLst>
                                    <p:animEffect transition="out" filter="box(in)">
                                      <p:cBhvr>
                                        <p:cTn id="38" dur="500"/>
                                        <p:tgtEl>
                                          <p:spTgt spid="10"/>
                                        </p:tgtEl>
                                      </p:cBhvr>
                                    </p:animEffect>
                                    <p:set>
                                      <p:cBhvr>
                                        <p:cTn id="39" dur="1" fill="hold">
                                          <p:stCondLst>
                                            <p:cond delay="499"/>
                                          </p:stCondLst>
                                        </p:cTn>
                                        <p:tgtEl>
                                          <p:spTgt spid="10"/>
                                        </p:tgtEl>
                                        <p:attrNameLst>
                                          <p:attrName>style.visibility</p:attrName>
                                        </p:attrNameLst>
                                      </p:cBhvr>
                                      <p:to>
                                        <p:strVal val="hidden"/>
                                      </p:to>
                                    </p:set>
                                  </p:childTnLst>
                                </p:cTn>
                              </p:par>
                            </p:childTnLst>
                          </p:cTn>
                        </p:par>
                      </p:childTnLst>
                    </p:cTn>
                  </p:par>
                  <p:par>
                    <p:cTn id="40" fill="hold">
                      <p:stCondLst>
                        <p:cond delay="indefinite"/>
                      </p:stCondLst>
                      <p:childTnLst>
                        <p:par>
                          <p:cTn id="41" fill="hold">
                            <p:stCondLst>
                              <p:cond delay="0"/>
                            </p:stCondLst>
                            <p:childTnLst>
                              <p:par>
                                <p:cTn id="42" presetID="3" presetClass="entr" presetSubtype="10" fill="hold" grpId="0" nodeType="click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blinds(horizontal)">
                                      <p:cBhvr>
                                        <p:cTn id="44" dur="500"/>
                                        <p:tgtEl>
                                          <p:spTgt spid="7"/>
                                        </p:tgtEl>
                                      </p:cBhvr>
                                    </p:animEffect>
                                  </p:childTnLst>
                                </p:cTn>
                              </p:par>
                            </p:childTnLst>
                          </p:cTn>
                        </p:par>
                      </p:childTnLst>
                    </p:cTn>
                  </p:par>
                  <p:par>
                    <p:cTn id="45" fill="hold">
                      <p:stCondLst>
                        <p:cond delay="indefinite"/>
                      </p:stCondLst>
                      <p:childTnLst>
                        <p:par>
                          <p:cTn id="46" fill="hold">
                            <p:stCondLst>
                              <p:cond delay="0"/>
                            </p:stCondLst>
                            <p:childTnLst>
                              <p:par>
                                <p:cTn id="47" presetID="3" presetClass="entr" presetSubtype="10" fill="hold" nodeType="click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blinds(horizontal)">
                                      <p:cBhvr>
                                        <p:cTn id="49" dur="500"/>
                                        <p:tgtEl>
                                          <p:spTgt spid="14"/>
                                        </p:tgtEl>
                                      </p:cBhvr>
                                    </p:animEffect>
                                  </p:childTnLst>
                                </p:cTn>
                              </p:par>
                            </p:childTnLst>
                          </p:cTn>
                        </p:par>
                      </p:childTnLst>
                    </p:cTn>
                  </p:par>
                  <p:par>
                    <p:cTn id="50" fill="hold">
                      <p:stCondLst>
                        <p:cond delay="indefinite"/>
                      </p:stCondLst>
                      <p:childTnLst>
                        <p:par>
                          <p:cTn id="51" fill="hold">
                            <p:stCondLst>
                              <p:cond delay="0"/>
                            </p:stCondLst>
                            <p:childTnLst>
                              <p:par>
                                <p:cTn id="52" presetID="4" presetClass="exit" presetSubtype="16" fill="hold" nodeType="clickEffect">
                                  <p:stCondLst>
                                    <p:cond delay="0"/>
                                  </p:stCondLst>
                                  <p:childTnLst>
                                    <p:animEffect transition="out" filter="box(in)">
                                      <p:cBhvr>
                                        <p:cTn id="53" dur="500"/>
                                        <p:tgtEl>
                                          <p:spTgt spid="14"/>
                                        </p:tgtEl>
                                      </p:cBhvr>
                                    </p:animEffect>
                                    <p:set>
                                      <p:cBhvr>
                                        <p:cTn id="54" dur="1" fill="hold">
                                          <p:stCondLst>
                                            <p:cond delay="499"/>
                                          </p:stCondLst>
                                        </p:cTn>
                                        <p:tgtEl>
                                          <p:spTgt spid="14"/>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3" presetClass="entr" presetSubtype="10" fill="hold" grpId="0" nodeType="click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blinds(horizontal)">
                                      <p:cBhvr>
                                        <p:cTn id="5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animBg="1"/>
      <p:bldP spid="5" grpId="1" animBg="1"/>
      <p:bldP spid="6" grpId="0" animBg="1"/>
      <p:bldP spid="6" grpId="1" animBg="1"/>
      <p:bldP spid="7" grpId="0" animBg="1"/>
      <p:bldP spid="8" grpId="0" animBg="1"/>
      <p:bldP spid="1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609600"/>
            <a:ext cx="7391400" cy="646331"/>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pPr algn="ctr"/>
            <a:r>
              <a:rPr lang="en-US" sz="3600" b="1" dirty="0" smtClean="0">
                <a:solidFill>
                  <a:schemeClr val="tx1">
                    <a:lumMod val="95000"/>
                    <a:lumOff val="5000"/>
                  </a:schemeClr>
                </a:solidFill>
                <a:latin typeface="Arial Narrow" pitchFamily="34" charset="0"/>
              </a:rPr>
              <a:t>Clinical Uses</a:t>
            </a:r>
            <a:endParaRPr lang="en-US" sz="3600" b="1" dirty="0">
              <a:solidFill>
                <a:schemeClr val="tx1">
                  <a:lumMod val="95000"/>
                  <a:lumOff val="5000"/>
                </a:schemeClr>
              </a:solidFill>
              <a:latin typeface="Arial Narrow" pitchFamily="34" charset="0"/>
            </a:endParaRPr>
          </a:p>
        </p:txBody>
      </p:sp>
      <p:sp>
        <p:nvSpPr>
          <p:cNvPr id="3" name="TextBox 2"/>
          <p:cNvSpPr txBox="1"/>
          <p:nvPr/>
        </p:nvSpPr>
        <p:spPr>
          <a:xfrm>
            <a:off x="381000" y="1524000"/>
            <a:ext cx="7391400" cy="584775"/>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3200" b="1" dirty="0" smtClean="0">
                <a:solidFill>
                  <a:srgbClr val="FF0066"/>
                </a:solidFill>
                <a:sym typeface="Symbol" pitchFamily="18" charset="2"/>
              </a:rPr>
              <a:t>Respiratory disorders</a:t>
            </a:r>
            <a:r>
              <a:rPr lang="en-US" sz="3200" dirty="0" smtClean="0">
                <a:sym typeface="Symbol" pitchFamily="18" charset="2"/>
              </a:rPr>
              <a:t>:- </a:t>
            </a:r>
            <a:endParaRPr lang="en-US" sz="3200" dirty="0">
              <a:sym typeface="Symbol" pitchFamily="18" charset="2"/>
            </a:endParaRPr>
          </a:p>
        </p:txBody>
      </p:sp>
      <p:sp>
        <p:nvSpPr>
          <p:cNvPr id="4" name="TextBox 3"/>
          <p:cNvSpPr txBox="1"/>
          <p:nvPr/>
        </p:nvSpPr>
        <p:spPr>
          <a:xfrm>
            <a:off x="533400" y="2286000"/>
            <a:ext cx="7391400" cy="954107"/>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sym typeface="Symbol" pitchFamily="18" charset="2"/>
              </a:rPr>
              <a:t>Pre- operative medication when </a:t>
            </a:r>
            <a:r>
              <a:rPr lang="en-US" sz="2800" dirty="0" err="1" smtClean="0">
                <a:sym typeface="Symbol" pitchFamily="18" charset="2"/>
              </a:rPr>
              <a:t>anaesthetic</a:t>
            </a:r>
            <a:r>
              <a:rPr lang="en-US" sz="2800" dirty="0" smtClean="0">
                <a:sym typeface="Symbol" pitchFamily="18" charset="2"/>
              </a:rPr>
              <a:t> secretion &amp; </a:t>
            </a:r>
            <a:r>
              <a:rPr lang="en-US" sz="2800" dirty="0" err="1" smtClean="0">
                <a:sym typeface="Symbol" pitchFamily="18" charset="2"/>
              </a:rPr>
              <a:t>laryngospasm</a:t>
            </a:r>
            <a:endParaRPr lang="en-US" sz="2800" dirty="0">
              <a:sym typeface="Symbol" pitchFamily="18" charset="2"/>
            </a:endParaRPr>
          </a:p>
        </p:txBody>
      </p:sp>
      <p:sp>
        <p:nvSpPr>
          <p:cNvPr id="5" name="TextBox 4"/>
          <p:cNvSpPr txBox="1"/>
          <p:nvPr/>
        </p:nvSpPr>
        <p:spPr>
          <a:xfrm>
            <a:off x="381000" y="39624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i="1" dirty="0" err="1" smtClean="0">
                <a:sym typeface="Symbol" pitchFamily="18" charset="2"/>
              </a:rPr>
              <a:t>Hyoscine</a:t>
            </a:r>
            <a:r>
              <a:rPr lang="en-US" sz="2800" dirty="0" smtClean="0">
                <a:sym typeface="Symbol" pitchFamily="18" charset="2"/>
              </a:rPr>
              <a:t> </a:t>
            </a:r>
            <a:r>
              <a:rPr lang="en-US" sz="2800" b="1" dirty="0" smtClean="0">
                <a:solidFill>
                  <a:schemeClr val="accent2"/>
                </a:solidFill>
                <a:sym typeface="Symbol" pitchFamily="18" charset="2"/>
              </a:rPr>
              <a:t>amnesia,</a:t>
            </a:r>
            <a:r>
              <a:rPr lang="en-US" sz="2800" dirty="0" smtClean="0">
                <a:sym typeface="Symbol" pitchFamily="18" charset="2"/>
              </a:rPr>
              <a:t> </a:t>
            </a:r>
            <a:endParaRPr lang="en-US" sz="2800" dirty="0">
              <a:sym typeface="Symbol" pitchFamily="18" charset="2"/>
            </a:endParaRPr>
          </a:p>
        </p:txBody>
      </p:sp>
      <p:sp>
        <p:nvSpPr>
          <p:cNvPr id="6" name="TextBox 5"/>
          <p:cNvSpPr txBox="1"/>
          <p:nvPr/>
        </p:nvSpPr>
        <p:spPr>
          <a:xfrm>
            <a:off x="381000" y="2286000"/>
            <a:ext cx="7391400" cy="954107"/>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sym typeface="Symbol" pitchFamily="18" charset="2"/>
              </a:rPr>
              <a:t>Bronchial asthma &amp; chronic obstructive pulmonary disease (COPD)</a:t>
            </a:r>
            <a:endParaRPr lang="en-US" sz="2800" dirty="0">
              <a:sym typeface="Symbol" pitchFamily="18" charset="2"/>
            </a:endParaRPr>
          </a:p>
        </p:txBody>
      </p:sp>
      <p:sp>
        <p:nvSpPr>
          <p:cNvPr id="7" name="TextBox 6"/>
          <p:cNvSpPr txBox="1"/>
          <p:nvPr/>
        </p:nvSpPr>
        <p:spPr>
          <a:xfrm>
            <a:off x="381000" y="33528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err="1" smtClean="0">
                <a:sym typeface="Symbol" pitchFamily="18" charset="2"/>
              </a:rPr>
              <a:t>Ipratropium</a:t>
            </a:r>
            <a:r>
              <a:rPr lang="en-US" sz="2800" dirty="0" smtClean="0">
                <a:sym typeface="Symbol" pitchFamily="18" charset="2"/>
              </a:rPr>
              <a:t>(inhalation) </a:t>
            </a:r>
            <a:endParaRPr lang="en-US" sz="2800" dirty="0">
              <a:sym typeface="Symbol" pitchFamily="18" charset="2"/>
            </a:endParaRPr>
          </a:p>
        </p:txBody>
      </p:sp>
      <p:pic>
        <p:nvPicPr>
          <p:cNvPr id="8" name="Picture 5" descr="ACF242"/>
          <p:cNvPicPr>
            <a:picLocks noChangeAspect="1" noChangeArrowheads="1"/>
          </p:cNvPicPr>
          <p:nvPr/>
        </p:nvPicPr>
        <p:blipFill>
          <a:blip r:embed="rId2" cstate="print"/>
          <a:srcRect/>
          <a:stretch>
            <a:fillRect/>
          </a:stretch>
        </p:blipFill>
        <p:spPr bwMode="auto">
          <a:xfrm>
            <a:off x="2286000" y="3276600"/>
            <a:ext cx="4032250" cy="3241675"/>
          </a:xfrm>
          <a:prstGeom prst="rect">
            <a:avLst/>
          </a:prstGeom>
          <a:noFill/>
        </p:spPr>
      </p:pic>
      <p:pic>
        <p:nvPicPr>
          <p:cNvPr id="9" name="Picture 7" descr="Ipratropium Bromide Aerosols">
            <a:hlinkClick r:id="rId3"/>
          </p:cNvPr>
          <p:cNvPicPr>
            <a:picLocks noChangeAspect="1" noChangeArrowheads="1"/>
          </p:cNvPicPr>
          <p:nvPr/>
        </p:nvPicPr>
        <p:blipFill>
          <a:blip r:embed="rId4" cstate="print"/>
          <a:srcRect/>
          <a:stretch>
            <a:fillRect/>
          </a:stretch>
        </p:blipFill>
        <p:spPr bwMode="auto">
          <a:xfrm>
            <a:off x="2819400" y="3886200"/>
            <a:ext cx="2611437" cy="28543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linds(horizontal)">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xit" presetSubtype="16" fill="hold" nodeType="clickEffect">
                                  <p:stCondLst>
                                    <p:cond delay="0"/>
                                  </p:stCondLst>
                                  <p:childTnLst>
                                    <p:animEffect transition="out" filter="box(in)">
                                      <p:cBhvr>
                                        <p:cTn id="21" dur="500"/>
                                        <p:tgtEl>
                                          <p:spTgt spid="8"/>
                                        </p:tgtEl>
                                      </p:cBhvr>
                                    </p:animEffect>
                                    <p:set>
                                      <p:cBhvr>
                                        <p:cTn id="22" dur="1" fill="hold">
                                          <p:stCondLst>
                                            <p:cond delay="499"/>
                                          </p:stCondLst>
                                        </p:cTn>
                                        <p:tgtEl>
                                          <p:spTgt spid="8"/>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blinds(horizontal)">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xit" presetSubtype="16" fill="hold" grpId="1" nodeType="clickEffect">
                                  <p:stCondLst>
                                    <p:cond delay="0"/>
                                  </p:stCondLst>
                                  <p:childTnLst>
                                    <p:animEffect transition="out" filter="box(in)">
                                      <p:cBhvr>
                                        <p:cTn id="31" dur="500"/>
                                        <p:tgtEl>
                                          <p:spTgt spid="4"/>
                                        </p:tgtEl>
                                      </p:cBhvr>
                                    </p:animEffect>
                                    <p:set>
                                      <p:cBhvr>
                                        <p:cTn id="32" dur="1" fill="hold">
                                          <p:stCondLst>
                                            <p:cond delay="499"/>
                                          </p:stCondLst>
                                        </p:cTn>
                                        <p:tgtEl>
                                          <p:spTgt spid="4"/>
                                        </p:tgtEl>
                                        <p:attrNameLst>
                                          <p:attrName>style.visibility</p:attrName>
                                        </p:attrNameLst>
                                      </p:cBhvr>
                                      <p:to>
                                        <p:strVal val="hidden"/>
                                      </p:to>
                                    </p:set>
                                  </p:childTnLst>
                                </p:cTn>
                              </p:par>
                              <p:par>
                                <p:cTn id="33" presetID="4" presetClass="exit" presetSubtype="16" fill="hold" grpId="1" nodeType="withEffect">
                                  <p:stCondLst>
                                    <p:cond delay="0"/>
                                  </p:stCondLst>
                                  <p:childTnLst>
                                    <p:animEffect transition="out" filter="box(in)">
                                      <p:cBhvr>
                                        <p:cTn id="34" dur="500"/>
                                        <p:tgtEl>
                                          <p:spTgt spid="5"/>
                                        </p:tgtEl>
                                      </p:cBhvr>
                                    </p:animEffect>
                                    <p:set>
                                      <p:cBhvr>
                                        <p:cTn id="35" dur="1" fill="hold">
                                          <p:stCondLst>
                                            <p:cond delay="499"/>
                                          </p:stCondLst>
                                        </p:cTn>
                                        <p:tgtEl>
                                          <p:spTgt spid="5"/>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grpId="0" nodeType="click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blinds(horizontal)">
                                      <p:cBhvr>
                                        <p:cTn id="40" dur="500"/>
                                        <p:tgtEl>
                                          <p:spTgt spid="6"/>
                                        </p:tgtEl>
                                      </p:cBhvr>
                                    </p:animEffect>
                                  </p:childTnLst>
                                </p:cTn>
                              </p:par>
                            </p:childTnLst>
                          </p:cTn>
                        </p:par>
                      </p:childTnLst>
                    </p:cTn>
                  </p:par>
                  <p:par>
                    <p:cTn id="41" fill="hold">
                      <p:stCondLst>
                        <p:cond delay="indefinite"/>
                      </p:stCondLst>
                      <p:childTnLst>
                        <p:par>
                          <p:cTn id="42" fill="hold">
                            <p:stCondLst>
                              <p:cond delay="0"/>
                            </p:stCondLst>
                            <p:childTnLst>
                              <p:par>
                                <p:cTn id="43" presetID="3" presetClass="entr" presetSubtype="10" fill="hold" grpId="0" nodeType="click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blinds(horizontal)">
                                      <p:cBhvr>
                                        <p:cTn id="45" dur="500"/>
                                        <p:tgtEl>
                                          <p:spTgt spid="7"/>
                                        </p:tgtEl>
                                      </p:cBhvr>
                                    </p:animEffect>
                                  </p:childTnLst>
                                </p:cTn>
                              </p:par>
                              <p:par>
                                <p:cTn id="46" presetID="3" presetClass="entr" presetSubtype="10" fill="hold" nodeType="with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blinds(horizontal)">
                                      <p:cBhvr>
                                        <p:cTn id="4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4" grpId="1" animBg="1"/>
      <p:bldP spid="5" grpId="0" animBg="1"/>
      <p:bldP spid="5" grpId="1" animBg="1"/>
      <p:bldP spid="6" grpId="0" animBg="1"/>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609600"/>
            <a:ext cx="7391400" cy="646331"/>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pPr algn="ctr"/>
            <a:r>
              <a:rPr lang="en-US" sz="3600" b="1" dirty="0" smtClean="0">
                <a:solidFill>
                  <a:schemeClr val="tx1">
                    <a:lumMod val="95000"/>
                    <a:lumOff val="5000"/>
                  </a:schemeClr>
                </a:solidFill>
                <a:latin typeface="Arial Narrow" pitchFamily="34" charset="0"/>
              </a:rPr>
              <a:t>Clinical Uses</a:t>
            </a:r>
            <a:endParaRPr lang="en-US" sz="3600" b="1" dirty="0">
              <a:solidFill>
                <a:schemeClr val="tx1">
                  <a:lumMod val="95000"/>
                  <a:lumOff val="5000"/>
                </a:schemeClr>
              </a:solidFill>
              <a:latin typeface="Arial Narrow" pitchFamily="34" charset="0"/>
            </a:endParaRPr>
          </a:p>
        </p:txBody>
      </p:sp>
      <p:sp>
        <p:nvSpPr>
          <p:cNvPr id="3" name="TextBox 2"/>
          <p:cNvSpPr txBox="1"/>
          <p:nvPr/>
        </p:nvSpPr>
        <p:spPr>
          <a:xfrm>
            <a:off x="533400" y="1600200"/>
            <a:ext cx="7391400" cy="584775"/>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3200" b="1" dirty="0" smtClean="0">
                <a:solidFill>
                  <a:srgbClr val="FF0066"/>
                </a:solidFill>
              </a:rPr>
              <a:t>Cardiovascular effects:-</a:t>
            </a:r>
            <a:endParaRPr lang="en-US" sz="3200" b="1" dirty="0">
              <a:solidFill>
                <a:schemeClr val="tx1">
                  <a:lumMod val="95000"/>
                  <a:lumOff val="5000"/>
                </a:schemeClr>
              </a:solidFill>
              <a:latin typeface="Arial Narrow" pitchFamily="34" charset="0"/>
            </a:endParaRPr>
          </a:p>
        </p:txBody>
      </p:sp>
      <p:sp>
        <p:nvSpPr>
          <p:cNvPr id="4" name="TextBox 3"/>
          <p:cNvSpPr txBox="1"/>
          <p:nvPr/>
        </p:nvSpPr>
        <p:spPr>
          <a:xfrm>
            <a:off x="457200" y="2438400"/>
            <a:ext cx="7391400" cy="954107"/>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t>Pain of myocardial infarction]</a:t>
            </a:r>
            <a:r>
              <a:rPr lang="en-US" sz="2800" dirty="0" smtClean="0">
                <a:sym typeface="Symbol" pitchFamily="18" charset="2"/>
              </a:rPr>
              <a:t> depression of SA, AV node </a:t>
            </a:r>
            <a:endParaRPr lang="en-US" sz="2800" dirty="0">
              <a:sym typeface="Symbol" pitchFamily="18" charset="2"/>
            </a:endParaRPr>
          </a:p>
        </p:txBody>
      </p:sp>
      <p:sp>
        <p:nvSpPr>
          <p:cNvPr id="6" name="TextBox 5"/>
          <p:cNvSpPr txBox="1"/>
          <p:nvPr/>
        </p:nvSpPr>
        <p:spPr>
          <a:xfrm>
            <a:off x="457200" y="38100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t>Sinus </a:t>
            </a:r>
            <a:r>
              <a:rPr lang="en-US" sz="2800" dirty="0" err="1" smtClean="0"/>
              <a:t>bradycardia</a:t>
            </a:r>
            <a:endParaRPr lang="en-US" sz="3600" dirty="0">
              <a:solidFill>
                <a:schemeClr val="tx1">
                  <a:lumMod val="95000"/>
                  <a:lumOff val="5000"/>
                </a:schemeClr>
              </a:solidFill>
              <a:latin typeface="Arial Narrow" pitchFamily="34" charset="0"/>
            </a:endParaRPr>
          </a:p>
        </p:txBody>
      </p:sp>
      <p:pic>
        <p:nvPicPr>
          <p:cNvPr id="8194" name="Picture 2" descr="Sinus bradycardia lead2.svg"/>
          <p:cNvPicPr>
            <a:picLocks noChangeAspect="1" noChangeArrowheads="1"/>
          </p:cNvPicPr>
          <p:nvPr/>
        </p:nvPicPr>
        <p:blipFill>
          <a:blip r:embed="rId2" cstate="print"/>
          <a:srcRect/>
          <a:stretch>
            <a:fillRect/>
          </a:stretch>
        </p:blipFill>
        <p:spPr bwMode="auto">
          <a:xfrm>
            <a:off x="457201" y="4724400"/>
            <a:ext cx="7772400" cy="1752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par>
                                <p:cTn id="13" presetID="3" presetClass="entr" presetSubtype="10" fill="hold" nodeType="withEffect">
                                  <p:stCondLst>
                                    <p:cond delay="0"/>
                                  </p:stCondLst>
                                  <p:childTnLst>
                                    <p:set>
                                      <p:cBhvr>
                                        <p:cTn id="14" dur="1" fill="hold">
                                          <p:stCondLst>
                                            <p:cond delay="0"/>
                                          </p:stCondLst>
                                        </p:cTn>
                                        <p:tgtEl>
                                          <p:spTgt spid="8194"/>
                                        </p:tgtEl>
                                        <p:attrNameLst>
                                          <p:attrName>style.visibility</p:attrName>
                                        </p:attrNameLst>
                                      </p:cBhvr>
                                      <p:to>
                                        <p:strVal val="visible"/>
                                      </p:to>
                                    </p:set>
                                    <p:animEffect transition="in" filter="blinds(horizontal)">
                                      <p:cBhvr>
                                        <p:cTn id="15" dur="500"/>
                                        <p:tgtEl>
                                          <p:spTgt spid="8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609600"/>
            <a:ext cx="7391400" cy="646331"/>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pPr algn="ctr"/>
            <a:r>
              <a:rPr lang="en-US" sz="3600" b="1" dirty="0" smtClean="0">
                <a:solidFill>
                  <a:schemeClr val="tx1">
                    <a:lumMod val="95000"/>
                    <a:lumOff val="5000"/>
                  </a:schemeClr>
                </a:solidFill>
                <a:latin typeface="Arial Narrow" pitchFamily="34" charset="0"/>
              </a:rPr>
              <a:t>Clinical Uses</a:t>
            </a:r>
            <a:endParaRPr lang="en-US" sz="3600" b="1" dirty="0">
              <a:solidFill>
                <a:schemeClr val="tx1">
                  <a:lumMod val="95000"/>
                  <a:lumOff val="5000"/>
                </a:schemeClr>
              </a:solidFill>
              <a:latin typeface="Arial Narrow" pitchFamily="34" charset="0"/>
            </a:endParaRPr>
          </a:p>
        </p:txBody>
      </p:sp>
      <p:sp>
        <p:nvSpPr>
          <p:cNvPr id="3" name="TextBox 2"/>
          <p:cNvSpPr txBox="1"/>
          <p:nvPr/>
        </p:nvSpPr>
        <p:spPr>
          <a:xfrm>
            <a:off x="457200" y="1524000"/>
            <a:ext cx="7391400" cy="584775"/>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3200" b="1" dirty="0" smtClean="0">
                <a:solidFill>
                  <a:srgbClr val="FF0066"/>
                </a:solidFill>
                <a:sym typeface="Symbol" pitchFamily="18" charset="2"/>
              </a:rPr>
              <a:t>Cholinergic poisoning</a:t>
            </a:r>
            <a:r>
              <a:rPr lang="en-US" sz="3200" dirty="0" smtClean="0">
                <a:sym typeface="Symbol" pitchFamily="18" charset="2"/>
              </a:rPr>
              <a:t>:-</a:t>
            </a:r>
            <a:endParaRPr lang="en-US" sz="3200" dirty="0"/>
          </a:p>
        </p:txBody>
      </p:sp>
      <p:sp>
        <p:nvSpPr>
          <p:cNvPr id="4" name="TextBox 3"/>
          <p:cNvSpPr txBox="1"/>
          <p:nvPr/>
        </p:nvSpPr>
        <p:spPr>
          <a:xfrm>
            <a:off x="457200" y="25146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sym typeface="Symbol" pitchFamily="18" charset="2"/>
              </a:rPr>
              <a:t>Cholinesterase inhibitors “insecticides”.</a:t>
            </a:r>
            <a:endParaRPr lang="en-US" sz="2800" dirty="0"/>
          </a:p>
        </p:txBody>
      </p:sp>
      <p:sp>
        <p:nvSpPr>
          <p:cNvPr id="5" name="TextBox 4"/>
          <p:cNvSpPr txBox="1"/>
          <p:nvPr/>
        </p:nvSpPr>
        <p:spPr>
          <a:xfrm>
            <a:off x="457200" y="25146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sym typeface="Symbol" pitchFamily="18" charset="2"/>
              </a:rPr>
              <a:t>Mushroom poisoning.</a:t>
            </a:r>
            <a:endParaRPr lang="en-US" sz="2800" dirty="0">
              <a:sym typeface="Symbol" pitchFamily="18" charset="2"/>
            </a:endParaRPr>
          </a:p>
        </p:txBody>
      </p:sp>
      <p:pic>
        <p:nvPicPr>
          <p:cNvPr id="6" name="Picture 7" descr="achat"/>
          <p:cNvPicPr>
            <a:picLocks noChangeAspect="1" noChangeArrowheads="1" noCrop="1"/>
          </p:cNvPicPr>
          <p:nvPr/>
        </p:nvPicPr>
        <p:blipFill>
          <a:blip r:embed="rId2" cstate="print"/>
          <a:srcRect/>
          <a:stretch>
            <a:fillRect/>
          </a:stretch>
        </p:blipFill>
        <p:spPr>
          <a:xfrm>
            <a:off x="2514600" y="2297112"/>
            <a:ext cx="4249737" cy="4332288"/>
          </a:xfrm>
          <a:prstGeom prst="rect">
            <a:avLst/>
          </a:prstGeom>
          <a:noFill/>
          <a:ln/>
        </p:spPr>
      </p:pic>
      <p:sp>
        <p:nvSpPr>
          <p:cNvPr id="17410" name="AutoShape 2" descr="data:image/jpeg;base64,/9j/4AAQSkZJRgABAQAAAQABAAD/2wCEAAkGBxQSEhUUExQWFhUXGCAZGRgYGBsdHxohIB0bIR4gIR8fHCggHxwlHh4gIjEiJSkrLi8uHB8zODMsNygtLisBCgoKDg0OGxAQGy8lICQwLCwsNC8sNCwsNCwsLCwsLCwsLC8vLCwsLCwvLCwsLCwsLCwsLCwsLCwsLCwsLCwsLP/AABEIAMIBAwMBIgACEQEDEQH/xAAbAAACAwEBAQAAAAAAAAAAAAAEBQADBgIBB//EAD0QAAIBAgQEBAMGBQMFAAMAAAECEQMhAAQSMQVBUWEGEyJxMoGRFCNCobHBUnLh8PEHYtEVJDOCskNjkv/EABoBAAMBAQEBAAAAAAAAAAAAAAECAwAEBQb/xAAxEQABAwMDAgQEBgMBAAAAAAABAAIRAxIhMUFRBGETIjJxgZGh8AUUQrHR8SPB4RX/2gAMAwEAAhEDEQA/AMdml/7c6vSCBA3gcie5F/nhKlBDIRS56t/wMbBcmK+VCiNTbk7C/M9AMZukxoVGCX5TG46+2INODCJBQuVpsrQRB9owxOWqDmvWJvhvQPnU5Kwy8/8AjCzIV6SVS1ZS/QDC3k/BICUKax0yeR5Y78r065Pz54ZcQ4lTqIFSjpYmPl1wP5BGmFkR6R3wQ4xJEKgO6GoZWrUsqmRfBBru5Sm6AqLbQfrh7kOIVKCeoKWO4kYGNda76mUCxspi+JmoZyEHAQguI0KA9KIxI5zjw5VSy6VMARB5YOylIBxF+cHl7xywI/CnqVvUxhjMC1sZmd0WgKykjUyCoVr7HB/EA1Vw3lgGwUAXOKMtlBTOkPN7TcjD3gSOtbUoDsuwPU7HGc1o8xXS0kYCQk1g5Vk0dSbRhtw1csLHW9Um4prMe5xqzw85m9YF3a5Cn0jFWcynkqKaPTW+wUz8yBiRc2IQd5jJyUmTLVXZgIo0Y3cam+in98ZXxXwmtQ0iKhBGoNcBh/LuMfWqZ00AaaKXmWgfDbvfHzrPZmpUqqKtR2dDABm8nvh6RIyo3Om0pH4YFTWCaACgXZl37SeeHHHBXqrCJ5VM76eZ5kld8Nc94rYTTbSqUjBIWZONDwfPedRpuEtVbRTJBGprgjpyO/Q4EG66FUuAGV8qylbytQJUuFiZ298BLxN40E0yWsB+mPoPEP8ATivmarMEWmDcqxAm/KCRJxkM34Urw1U0XSmj+XJEaSCR7m4+uOnG6kQFXxF85mKZpCgj6Yl0QDSe198ZnzK2XqaSpVh+Fp59v3xushn8xSCqWUKebDAmdySVn82s7O0bKsADtPLAY4jBGFMMdvospTQ1KgKAswuYBg2/sYspcKN/NJVgJAn9caCrlUVfuwaZOzTJPTFpzStDMp1AgEtsfykbYZzyBhYghK8vwlRTRwHqqxIKkwAw7DruMNQ9QKhXRTLqSIF1AMAyQeh6Y6pZNtVj6fjaJABHbqdsd/aNJACwIg/5O3XCFwVg3EqgUDXCCp6lD3qGSZKgAAc73wRw56lBtJGkawNVMXcTBB5j2HfA3CssFeq7VCqaee7H8AC9e/LHJ40ZIUlSRKxdgf5iZE9u2NdOiQOEpkaq0mJMKDINMQGIvvFk5jfltgLNcYDHRJVdoW2kdj/c4z9auT39+uO14j5Z2Q2AIZQbjmJ225YUNJS+IUyr+ayhwrrTW8zyECTfmYG2B83XAX0kvoMEG46/udscHja1I8ylsLaWItzsZGAszTQ6mRyATdXEX9wSJw4HK12VRmM36jy7atu2JjQU8miqAaCVbD7yWGq2+JilzUYK02XpgUXoBpaCWbv/AA/L9cIs7Qan6WUSI+QNxg7g2a9RGxBMyN5n95xHrr6kdgb8xsOV+gxz5BTFpxC5o0WWmF1BS3qPUDkMcHhg9NxMT74IVEYyfUSRcHb5dOWPKL0abAOAZnckR9MJJmQh4brkPlKCBxcTz7Dng3Les2U6WJ0kcrx8r49zdanoKijTViJDIZ1AdCd8LhnWZQAk8gLjTcG3zvhiZVCIXqcJc1dFRwoDmWawFvywxy3C6am7AnsYBwOpaqz6/iIAJOwjmeWCeG5BmdEU/jAJsZJMD1AGCdhOA4mUwYdV1kMurVGRGAuI/c402W8Jq7ajUMjaBthdwvw5XNRqqU9KVHKUyxj4QSxNpC2MdSPadXU4d5NOqRXUtSUsVuCYBO3xdLxHq+vO8VQ7y6KlNjLZJykWe4D5ezrpIvIuMZ/K1xRqKKTuykku8SRjT8QoPXylJjUp0atcwtFjdwbAE8ibGI5i4xleJ+Es3SUmnR1Gbmixb3kD4f0xWmHObD1qrQ0yE/8ADHGywLq4069JVoB+RO+Hua4xl6kCAGmCZHLp1x8cyuVzYBQqyIYaWEb7GTyPIjDE8Ob4qjxpEkjfoAANyeuC6m0YlRDoX1XI5+lSDMhJ6z/e2E3FeGnMjz6YphA51s7aSu1x1Htivg2ZTL5EvXpVDVI+7Z5gj8BJBsDffeOmC8jxjLZqhNSgjZnzNIpLK+YxAEkCAQbzO0Y0NbjddVPp3vF8GJj7/lM3y9LKUqvlU1zIK/ekgE6W6jYjf2BvjqhxrKtTZKRq0lA9KU0MJF9QhSoubzbGNzyV8tXei7eWahUEBiVIYwLjkNuu+HtcZzhqKQ1B6UwCBczuCJH74mar5PA1Xpf+dSa1oBBc705iR9R7QrOFcVq5qKVRgGU6xVnSRH5XnbBuY4kFp1Mq5DiGipMgzJBb/dO/fGY4Yy6w9UMVYnUF6H2vExthrnDSJVqKkLpupmxB73vvhWuMarrrdHSFWy3GuBiff/Wic8W4hQbKCkIqMU0hiqyp5Ha0HkMZTjnBJorVyzNU0wrIP/IJ5mBBSegtIxpuI5yhWojQoV9Q9OmDG0GLe2C8vxr7InlPTBYL6WQCL8mmDM8xOK35ycLy39K00/I03ScFfJMy2tkBQyDGq/0+vbAtRmAHpNjbV877zj6XxvhQzxFajpDrS+8VSqgRMGSBfcE9AMfKc88ajYgjlMb7g88XEESvNqgsNpEEKylnwHIMSRptJ9vkMejiApgFfUwJsYKgcp5kzhKM5q+EATbAlfMEE254Ysk6LnLiU6bM6iWIn32GB81lTbSskqD9dx7yPzGF9LNMzAKpJI2A6c8azhtRKkFl0GYtsYj6b7YQgtykg7BZr7IxbSQUsDJmOVhbeT+RwABolqi2UgEAwTM3/LG+46tJ6YdXDabEK3I2kgXtjviXDMsaKKAACoAYb9ieu/PDh4CYuaAsNkVDEG4F/wAr4Ynh6Kja3ZZEgC89PfAwybgyDttYjoeeGVCqMwNFYH0rJvEw0CD7zJGwDHBMzIWDDKzQeLeYR2/s4mHdV0Q6WVFIAkDRAsLCbkd+eJh5CrYFo+IcOq0nVmV1YrLCN45g/thfXJkM5sxgATJw5q/6mVcygp16CMRYEEi+0wdjOKjTpEpUnl6RFheDB6g4gcahFkuQWZNUrpUpRUCN4aeXzxwnCwiU2LRuzMTPTb6YtrKZgAAM0bTziPc9ce1stpEyRABIM3nvvPXpbAkqwAGyMoJTaNCayYi4Eb3A5c/piHKmowCAhoja5O57zz7RicMd3qU0FtRAJMQZ2gnljd8OAy1epSqGnTzZQmgzToC+8RqsSY5YSDKptACV8N8OinXVc+lRQ9k8v1eaeanRJEC/LDvhnEqeWOcWkaQo00QpIIBqaSCGJF39IJWNzPPC7jHibO5cB8xQpmm7ny3UgwZkMvOYFpieeFx8Tijmqr0yauXzIGo10tq2nb1Ko5AYN0aLqo9E94kicbHGCJ9jCZ1OIipR4eKyuA9TzdaEEszT6dIEiSRI2g88ccTzDtnKtYl1fLoGSlWWS4BYkeiJQbi574S5tKaLS8inX+0eZ5iVfL0IxmSqq34REi3vhn9uptTFZq9V88wKQgAYE/g06fhuVnfphJXot6cNgtGsjTk67wIwT9FaK7VM6mYVadVzQFQqrBAp23vLDvfFvAqy+foWpUZa5LVFpll0NJO9iQBz/wAYEyGSrNQZypGin5RChBCq3qD6r6r2jHeY4mopLSoSFgBtSrMgyDIvIOB3VjRDpptz+nsI59toj3TGtmqNf0VstVqVykGqolgB8JA2X6RcycZ3w/wmmtCrmc9TqiCDRDSqOOxBuSdvab3jRLSfLUTFOXq+lKytqmRMQeRE+98V8QzVLysrRrp5rJUGqmCYAAZYIH44Iseh64a6NV5tXoWPcDSGJ2OsansNl7T47Qzv3TkplKSa2UkyTJAE9FF4G8DpjF5LOtlqwqUlDaSY1dOvYxzxrfE/BcvRzFF2DItViCD8I9I0CAAAOXPl1x3maI4h5lVHSlSoUtK+gDWYJPsoiO2Fc0k51XX0tWlTbABscMzoNviSUl4xnK/EW8zyj92oHoBMC5kn354mQymYzpI1Gp5Y1ephb2nrHLAXDeLV6SNTVtKVRJte43B9rYb8LXJCiHqPUFYTqVGguJMLA9gZxO0HJXpVCaDIawYwyBJ7zoi/DmcyxGiuoUgg6tUFhtA/K39cF0KlFswQSEpyYg7gdJ674zdOizl3p02KJLHnpXueww14JwWrmab1EZCqkiGmTG+GbOgUq9FjLqjqkTjXQlMmyger5dJtQY+kk8u8YuHDHQnUA4p/g1TqFz6e3a2F3DcrUzQ+5ABSJ9UGbmRiqkrszIrOXUQQJJMNEW33J+uMewUHNdNoeMDM6++NJRlTjzCaeVphZIIMEmLFgQZ9J54xn+pnBfKzErBpVUlQKuszKljcAqstA3Hp5TGNfwDzqdSq1JZq01vSYEMyneLWIgHbCjjijiNZwU8uqaZWjLQAykmHtENcbbx3waby3B3XB1/SXz4Qw0STMk6a/fK+X0eHo0i6sBM9cdZrhLJGuQSs/I7fUYZZijV1MlYKrIxXTEkmeoOw7Ti/jISpW1UyXVURQuwMKBPUmbAY7bivEtSTKekQCdIuVSAW92InDfIZjzT5awhcqumTz57C8A4ryyMupnIVBb1DryGLnq06NcNTBJk6dzaxBE7GCJOA7KJBDcLT5nhlGkohNTAQGMz/AI7YTcYo6EOoVNEWcEWk/pFsAZvxUz+lUPOST0/bCivXr5kooL6XPpAkho3mOmEFM7rma105VtRGYqFq+YskE7kGJX8h7Yu4nwapQKAvTZj6kKnZSxMm1usXiTjnhrlS0xYAEDax35fhH54YO/mM9WowKBdgJLemYA5Abcrk9cPortGyAFFjcLSIkgGostYxe/8AYjEwxy2cRlBamJ/uPyx7gXO4VLByg89SUVoEHU9veb9owz4pRQ0jDj0NqAWZgmI95E4Q8TpzV3lJAGnkLbfI4a8Hq6KhJFgLDtb88CMApQZWi8O8DqV4JlYgrKxA/wCffGkreBmKkrUOqJi8byJvi3g3HaKFdVQDVFzYSe+2NFn+LGkyHUmhmClibSxhdr79up2GOY5MyqXHQLI5bwzXyqOTSNWvpJoEaSFNvUQYOoXIAnbA3H61biGWZ6uUcZjLgK9X4VVQAzWJHqO8XgHDri/DxmRTNTNtScVGUsJKMV+Jk2AACn2Jueud4dSzLtmKdHMr5XmS1RmILQTpYEAkzE97Ys7heh0bBF8iRzPt8fZe5zjdZstTSvRctq0M/wAJZBBNMKORWPVGxtgnjvEa+aoUMwBQSlTqAU6Wos2qYlgQLCNhbFdHimfpH7cya1dfL8xxYgG1hB35kXxxwvwrTq0ErPU9dWpC01gW1eqCbTAJjYAYmQV6bW0qYD3ACDtnJ1Ebe6J4jnM/WqDLHySwioGpRYDnqJtMCQYm2KWWnTatreqmbSpKuxB1yBMlbDmcUcb4aMlmFXLZg+oEG8FAbQxFu8/PFxydCi4Vf+6apSEETKuSdoJm3v8ALE4IK6qQYGtLPSRIgQTnMziO26drTpigVpvVzD19RaCbFIJbTyEwb7iMVZLi3l0DR8pSGmSe/aJ+fbHnDsxXJWgo8uqDpLRpMCbMI/DvO+C8tmzlarAqlQ8yL7wZB/5xZcxZFzHC4zcBOTsDjEcJZl8uzI33oGi4RmN/5R1/5wbQXQKZpVKdWrXYDS6yyEc5JsR3F+WBc3mPNqCpVssgEgWA/wAYIrcJoVMyEo1SEKatYIJBE7EEdAeonCHsrVHYioYwScSMbE++V5x/M1c8xydUHLoACSFmGF9Tf/rnlaLGcYnhOSzL1nytPzioM6CCkid2BPpBBnny3xtnzlVQi0vvVfWKhOnU+lwrf+hEafc4N8Xedl6lDO0svqFGky1QCFbSYILaVIhSpm5F/eF9Wq5PF8GGsaADpn9Q3znKW8BylCnmvJrUlbVlk9JJYh76rm4O/wC2EnFaCDNPSywZxqhREmeY7wZE4Hp5fN50tnHECVGv4f8AaIi5HKRzxqPCmX+zZqrTqqhrhVNJnZlGxJIOmYiBMdsECcbLoFQ0Lqpdc6MtnfH7JJwniObpebSpqIf0sHABUn0wSSBcAiOuNd4ZyH2UmkXavfX9yQFAKmzGZJJWfkBzjGe4lVrVnarUWk4800QRUQorMNSr6lteCW/ET0EYtzgZqdKvS8umyN5VSnTq6SCG0gTOmYm/fnE4GhUa81hGG3axnMYk69tu6c8NShQepRIZatRzpLMPT/BpaYYX1f4xOB5sZNj6PMrN8ZWpMdyI0gT3wJRrCvmVahTfyvL0VVdNQSYmLkz2+eOvDuY8mlmFFRQNW5u28TB3gX3NxthgcyovpGx10kkNkTnjMccb4T7PUC+vN5UlqhXQEYWMWB9wRaTGEjRkEpvVpN9sZ2aVhg4MlgQDGnSYtEHtimtNOmXXX5LRok/EZ5gGYtquLnAuS8QVKTq5JYAzpNwJBBj+EgGOmA8iZ+/dNS6WoWEMMj5EgDDZ7biFnfGFKm1U5ilTCUqialIA9ZgaoE+m9jAF554xtVKxEU0NOd4G/wA9xGPq3jPK0K+RWrlkpnTUvPpalrNwIGxNyDA5za/zVq7BCusLE+o8i07HbYb46WnAOq8R7YcWwRHOqWGgWkVCQF2Ynf3HXpfDCnS8w06adANRP4d5/IiMDcSB8umAL+o6ulwBHKd/rijLZgqTpPIwTy2BJ7YfUYUDjRPMzl8vQKhS0sQHNoHUi07ctr4M4pkRSoM1ECwDKyWmL2+WMVVzJMsDtENfft0ww4ZxyoKTqKkkqfuyurUfxEGfSwBnocCw6qPm5QOdzpCgAetjduvPF06su6zpdDq/nXYj3BIMcx7YV5xCSpXnYKJkH6RflgvI5RiYOqJjVpkT0HXFSBCcHK8TL6xqsZ6m+Jg9uHRvJPOAYxMC4JrSrq7QCRTGlTYnv/XlimlWJtteMXvQca7wFJDKexj+uOOGZVAXZ229QIO19z19sICE5BMIvgy1KmYTVLjZgObbAxj6fxEZfMZf7E80q9FiSgTUzETGk2HqkHeQDtjGeHKQrPUrCUpUCr1GT4vVyUC5MTJ2EHDCtxjL0axfLKzq9Iq5qn16mJ1MGgw2kxa3viZxldPTUS90tnH7q6lwZaH3Gc87zI1UqdNlKHVACyJhmYQYt6cWf9LSnUoU69OvRctDPK35DQItcj1Gfni3PeHqy6HRzUfy/OYq0ikoI0QxMmL3/wBuBs3ls1XSnXfU4ZvLpsImRJgAd5v2OEhe1RdfBvEHXbOYgfXKt4/wSplKaK1fWHJimrNaL7bG8YFzvhnM0Vpara3imocE6iJ2Bt/THq8MzOYSpWCvUWnZnJkiOQvJjtjrh+ao1XZs89UlUAplNwZ3sN9vzxN3cLtpuqMZghxHqgSZOkAfXsucnlqFCrUTOLV1ARCRZr7mb8vqcW0MyKVYvlWbSBALqJgi8xtfmIx5wfilNBWFal5jVFMO0Egw0XOxkzOGfhnxH9lpOi09Ts1pUQRAETvYyfnhZaq1DVAcS0u0ET5TOpA2hdZVq2aqNUhneASUmQAI5dsXZTM0ArColQuZAKxC9+5nlgbgfEqmTd/u/UQBBOkjc9Ohx7l+IuKrVaShOZHxAA73Itfnhg4Ad1Kox5Lg1sNAFpBie3siU4jU8nyAF0GSbXP+OuKeH5KqStWmVRadQDzG2U7+qAYXkSbXwRlOPmnmPPYaiRpISByAty5YWZ/izEV0VQq1m1Ec1vcA9DzwrnN1KLadXLWMAmCTqM4PyC0OT4fDZmpqWq+krUQU9OhiJEOTpkOCJB/hvhdmcjmhUXLZ2oWp5ldOpSGEjSbWsbdOZjAnHc2+TofZ6eYp1qdVZOkepSdJ3mIMfnyxmeJ+I3rPlywKmiAupWMsJBns3t+2JuOfZTpdJVeC/BaZAMZEDBGkZ7LTtwPMZIa2zDPl6B+6oj4izH0g2uJM89rAcvfETBc5Sq1sqzBk0gOSyVX0jSE1fCskRaQcGZrxRSr0yiI9IK3mM6EAFUMxYfEz+npNzjMZTMNV8hM49Snl6ZJSpBlVUEwloYkhRN4ti2Nlw0GVCbqgyJB5gjaNTPx+iYNk6+QzHmNlFaldmBhlgt8W7AQIAJvE++LODVKgqtm6eUSpSZivlpfQbD4bm8xPcxGO+L0844RGziVBVcIlNWAsdmaAIHXfFr8HXKp9pyuaDBYFRVZTJ2/lN+owhC62vaWQ4gvdj9UEcHgk7r3guczGWqvTSk0n1eU269DtaxuYwWuVZ827VTSBsxBujEKo035kC59zhdloK+e2Zmu8alEyFNjfsOQw4RKIqoFJZCRJJEzfnERMfXBaJTVrQ8uA80EEgHUa6/TldtQLFtGnyaZLhKnWLqIJJAv2wHnOGO9M1hoAjZSBtYnT7jDHizUKbRTQNHPUSL/Pe/LFHCaDNTzC09OshZB3KjVIH5YcgTCjTqOawVG4GNRtOd/jKx2aLorhWZQ6lGAO4PLuMIeJLTKhWDSYuOvPa5xos/VLHREkm0b+2FXFMs9LUHV0YCSIIP0O+IUn2u7Lv/EujbXo3iLwJ9wldakulTyBjT+I3kdYsffAed4SzH0uABe4gxz1W5fTpfHtDMkgEWkkAc7j+74Fzq1YYyzRE6ZMC9zHIEb98dzbp1XwxJKM4hwzVSXywIRo3jUCoOodDqkRbfChOGvT01Nap6rHUJEe2D8vmakUhIipAKttIbTdeYsDhdxH754p3glQDyEmAPfeepxVs6FEwcq6pVFQ6ra2tABAAEzFyOn0wdSJJQDYQRefyxM9k1pEUxvTEOR+JiLn9sX8PyomzQwuAO18KSs0GU+p0ARJZp523xMD5qQxhli2/tiYhBXTDUtpVPNcFoHmG3L8UsfzwY2WUkgk6QZAUctrj3wJxKt5SUVF2UGT3NyPlYfI4GocSf8ACQGJ/h5G+/ScUtM4UmvAwVsuAV6VFGYIawdkpBQWUczBmJnpsedsN8pxNMxRellckquaelmsQoJJJLHbrO5IHTA3BuKrw8UHP36VULVCsQlQxIWRyAAiR1x5m69J6NM5XV9qql2qrTDSVbUWUgW0gW+U88K8xiV3dO2WzGpwZx8QqshmK2VKGrTZqdSmD5bkw6bD2A6Hr0OLgucaj51NCKK1GrKV0+kyQY5wJI2i2LGz2YK+dTfzj5B8wlf/AAqSQV3AkkTNz6QdsDZHO5hlXJmr5FMhgdfpGkgk6p5GTEXviRcAvTaCRcA2d/bM45/dXcK8W1sukU49RLMCAFUnbSB9b4W8Mq0/OWpmAXTUSwHOf0EnlywRxHPUzSTLUgrhG1GqFgsYuBYErfc3MDACNyxNz8jK9Dp6TC1zmttLt9457J74m4jlappjK0tAUHUQsTtG+/Plzxzm6VN8yq5EVLxpnfVeYnlEb98L8vQZp0IzAb6VJj3gWwZw/MZnJ1BVC6dYga0sRY2J2OMXTkotp+Ey2m6SAYBOpPKZcEZPtb088pLAX1NFxG/X07YoyfGGojMJTAFOsWid1FwAN+RHPC3ieeevXLt66jnZROwsAN7AYuo+IXp0XogoEaZBX1XsbzhDV/2mPTOcJcJm2WzAEbhMGzOXGQ8sFTX1TMeoeraekdcc57iOSGSVaa68wYLEzKmfVP8AtiQAOuEuXyNerRqVaVMtTpfGQRa07bmBfBuZyP2JctnEdMxTLK0ARB+KCCeYBg9RgB7yJjEIvpUWOt8Ql1xdAOpibTx8Vnc/SbSHKMiMTpJBgwbgE7xti7wauTeu/wBsaFRdSAtpViNwT8R3kAd8N/FnFM3m8mapoqmTFYlCIkXIFpmZYyRaT2wn8I8IoMurOg0qVRwEqkEEwNUKTYBub7QCNyMOymA6Qp9X1zqnT2u8pmMGSP8AvK1nFOIZTz2p+caeXNEBkBJDvqgfDsFC9ht1OBPEni5c5RFE0QCjWqKTAAkWBvBEdPyxn/8AoH3NTM0XV6S1SqqZLFQ0BjYAg2264N4pxKnXRUo5VKOn1OVFyYAM89I79cWErhpUKV7SJMfCD3TXwz4JGaoGu1UU0kqBEmxiTJEDnhPX4elGu9PzEdViXp31fCLf7gDMdjgvhHicLR+zZlWajYBkYqygEWtyMb79jOKM1nMslem2WpN5VPSSGJlyDJ3MActhzwjgCF1UKvUCs++YzEARG2eU2p57LmkaaUYqAgCoxuw5ne09MMEyVUUvNK+g97wdjHTljyj9o4nVV6dOlSpoCJKAiY6QZMe8Y9o5mtlNeVrg6TI2/CQZKHmCYMHa+CBGdlPxXRYz1zLgTJjeP4V2uki06qNqdSNdIgflfl37csMuK8fpPoq0gRWFi0EAjmGB3/u+EvDMjUzDstIAlRJkgW5YkrlswVzasFRZhb6jaB/KRz+WNJjslqUKZf5iXObJgawdoXv/AE+mwGcWoEKVw1RDHoGoEkdb3wT/AKi18tWywrCqKlRW8tGQiL3Ia+0D5E4QcRHn1K1TL0nFEQWAG1uYHeT27Y0vgtssaIq1EUPliQ7FbkN8JkbqJO4PvhGGSW8rdSw0gzqHEktOgiQCPSf2+K+OUsvprFjcC4Ub7/pP79MX5PKiquYK/HptEyWLr05QGHuy4ZeMswjZqrVoIKaOYAUWj5bA3PTC3g9bTrAeGqU9SnaCNV56BgLdji4kiQV871bbOpIiN49xP0VeRqK0IIpmmVb+b1HUe5236Yp4XR8t6lUKIVdILbS0gGJ3G88ox5nckPS+oAstxYbkkxynYctji2rkqhSiiq50gVagixN4Bbaw5E8zi0qFp0QNEeY5IlWBPsx5nscM0JT3sBJ233wuy9ByVkVJbmBuSfoB3kYZLl60hXVQs82XUYMEwGmBuSLWxnLDhV1eJtqMohMn+98THNVFn46Z7yTy/lxMLjhC0qZmkmvTUm3r1cjquSfnaO+K1vUpgAA7doEx8sM8kq1PuXDSigswgwZnT87WwEaRlXF/WViPYi3LDAowtvw3i9E5dqOapqUpCaUA2LagSQLkyfa4tbFHCKOgZWvlmCuA3m1Kj6aeowAkzYwY7mD3wsytRGINRfSresD8Y6dt8G8HWktWo1HMCkqvZW9SkA3JDEEenpe8dcScLjK6qVXw2kc/JQZzXpoZTzTUrKEramHrcEzBBjSZMzy+eDa+ZFKp5HEKTM6AKKgqGUXcQBZhBMTPTlGPfE7ZnLU6Xl6AKdTWjUlgj0gA87G8jnacZ4cdXMZqnVzuoqNKvAIJVZ/Mn9cQc372XoUa4cJ2zv5p/rEJxxbi2WdaKUKJp6D63YCXsBJuTyNicaDjJyuZUusZZ0QFdS6fMgbRHaARP7DO8BzPDGOYWuTDNFFiWGlCCSf5l772jfAj5mtnMz5NB3zAWRS1kD0gATeIsB7/ADxiDGcyqtqAvaGuItkye+T7/FOOHeJqlDLvRUJpeZLDcMIMjn2v9cLkztWrTIXzKlOkJ56UEQOwtgThXGRks2TmaGs05U0zHpa0Hpb95wdmvG9Zq2ZrZZHVKtMB1YalSAATHwqCPzjC2kt8xXSaradQmmwGcyTif6R3hPxcmTDzRLVGaRUWJAj4bm1/kZvticA4/l6TVs3mGL5nX6UgEMGF7WHaeWKuGeFTW4eMzVqUadNKbuDTBNRokgPeDEEWvt0xmfCVXKVK8Z2o1OkELSOZEemwJvfa9sYNqCBxolfU6Z3iOBMn1RxwPdMqPiatSasaDGmtVixHxESTEE2mDFxeBgPI8Pr5irTy66tZnQtRiAouSQDsIBNhg7jPE6NDPpWyFNalCiEPpB0sYbVOqbxz6rgTxF4rfN5hM02qnVWmEVaLEaRNSdTEbkNFuR3wwoncpX/iTGZpsAJGp1nQYV58L1wtRsxUijl8wtJ0DkiS6ByL6VUKwJbfqBeHD8NpcQoJSo5hF8qp5dOmzCy82v6mkSREzB6wPmuazLKPUWYM0wTN+Zv+IwATvjUnILXy1DM5f7tgoprTmXJDOJBF5nY+/THR4cNleZ+cdVqiTG+m6MY5vIB6KsGpMzXChgdJKk89Pwkx2nlhvwPPVOG6cxUoivSzNITJus3uYNyCDeJ+WDfDTZvK1MxSrogQJ5jQZEQQdK3LaoMwPik88Lch44FLKnLigtQwyzUusFjAuZIAgQRyAtGFw1dJqOqAtDQZiY3/AISnKClXrtqdctSJLAtJCibL3N/yOHVLhGXp169KtXCKiDy2NtbNBWwn0gG/6jCnwnwilmSyVK60ng+WDHqIVibbxt9G7Y58P+H8xniRQVdKkKXYwB0tvt2wo+a9F1bUX2gAf3P0V3C+N5jLhlpVSqtcj9Y6SP0xWeKlnBqvUf8A9pIHQTb5Yo8R8HrZJxTrFSWXUrKZBH643Fbw7kv+lmpo01RSD6yZYvExvdTMWtcYQNJkcKj+p6ekW1AJLzEhccQoUqaUs1laxVWj0lvVfqOayL8xfHH/AFsNXo164UhLNClgfihouSRI67Yw+XqggKCF7tsJ3Ptj6RkPA1JqCsma1VDBLAg0zPbeLxOFFzz5UtZtDp2j8w6XGQDGYP8ACvbxLRy9Wu1EqFdQyrDBWePVstgRA9/fGUzeRrmhWzaAJTLkPTBIKqSDMHdQTi+jXywy9dKh/wC5DHQ0E3UwALRBMzPLAvHPGWazKCk5Vaf4ggjV7zeOwwr3gjzn5cp+n6dzH/4WzkBxduABoN555WVq06hUlNZAGpgrR6RzJNoBI32nFSvNJ38pAV+BVhidQggnkFnUYgEkWvhg90JQFmQamGoKIlRYzvJ2wqo5wVHUgBUaFuwj1SLrtZiGm+2K9PJYvI/Gg380Y4Cr4TlxVKLVSF8xixkSFCgtz5AfmcV+IMxU82GcutRBVCkkaNZkA9wsHrti3NpUpKlOmrozHQ3Qkm6Dmx6kW5XjBXixQcy9OmINNkojbYKAJjkGVvyx1TleMs2eImwgiBAiRb5m+GvDM1rMhJNMEliYMGByW8T2wFXoK4qWI0CzxZoYBr/+wIA/fHHD6hpVaLAjSVInkblYPYkfvywxAIwgCQcpioqrZcoKgk+vU51Xk3DRvbExPtI3p1dCG4QkgrN4274mEg/cq1qd/aFzMLqFPMSu1lqRtPINGA80dFQoUdWJDMI2bmIna/LrgSoFZYYRUF1cGzH+E9Ox6HDPh/E2qeWlfRUcAwTqkActXMDGiFBoVmXywkaakPzEm45gi1+mLUyqhtcoVaZ076jYNfYx8sC0iSzlW0qj6jH4ROxPO157d8WUEd2+EKZgMCvqHOQDz3254XKqOUdkeJjVVVyzKwhTMhYbYSbRsRgul5dSmXYADWFA6gwAY3+LfpGAM3SZPwAFj6rAFogiJO3WLzgRqZWE9SloMyJO9rgDnyxtUsArdL4ay2kI9KmWiZgA/IjAuQ8P/Za2rKV3pVGUrB0sCPZgdt5xnuB8Qq0n1ajojRFQiALfDe1+YwTV45UWqaqKLW1NERaQLydt9sACDlDzjAKI4l4I11DVas7uWltYB1RG8AWsBHTFWa4DXSk4XMuFq+ipTRFVdI2Fh25X3k4sy/iyo4YNpBBlWv6rMQpXtAEzeRYTjvI+KEqU2aoArQSBcDYQom8m5n3xnCPSmFWrEErNp4dDelGdgDBGo2Ptthpl+FgEJAUgSIAH9SbYVZbxE+WYkqoRjcxvubdx1xqWypcq0za3thXBwQNQ8rN5/h4QyW1WkTeRhdn6voOhApjffGurcOE98KuI5OBgtHKF0rCpV1AuTLDl2xo/CWcp5ehValFXMMDqBU+hIIlSLBgTJ7YymeU06zAGL/kcbjwHl5DOQI0hQQNwSSTjqcJaptda6V3wrL5vilcI1Q6lpQXcR6BcAxGqT133xMlwAjPJlMy4oyYZ9xtIg99pOx+mG3HK2bSutXKgLpQ0wywrFbekgmDESMZmtWzXEK7NpapVVRKgQQFgbHuZ+ZxyOaF7NGu46EAR8itD454Rlcq1A5WrqLA6116iIj1dpJI+VsEeCfFy5MVKbqYY6gw9gII+Ug3xneH+Fc5XbSlAi8FmIUD3vNt7ScDVeHV0rVKHls9SmfUKYLxtew2uL98J5gbgF0tFOpS8Go6d5Wh8beJPt9VWAKoi6VmJM3Jty2j274GzviWrVy6UKiU9KRpIBBECLXi/PA2T8L5ypc0jTWCxarKiBvb4vywVW8JVNDtTqrUKgHSFZSxMSBqAFgfcm0YV15XVTd0rLWyPLotZT8FURwt6zVPvgnnhh00yEIvaOfW/bGR4Pn82g/7Y1SE5IpdReYIgiD0wop8Sr00aiajhSNLIem8XEgdsarwV4/XIUHpikzu1TXuNJGkD3Bt+eBAJGyUmqyk41AKhJwOyaeCcmvEMzmTmxLlATbSQxtqAEAEQPrjNcayTZevUpNcoYn+Ibgj3BBxaMjnq+Z85EfLnNO+k6iimZYiTeABO02kDGkyPhvL1kqU62dD5xZUMakiQqwDMsQtxym8bYV1K9sRnlO3r/wAvVLnO8pAAaMxGPksfRU/Z8y6zq0KBG8axMGbf0PTGbXhrUwMwtJjTgi0QG0+mfqGxv+P8Lp5d83RpKdIy4km+tkuTfYH6fpjG1q+o6F1gVUUkBoggwsDZjYL8zOOmkCxsL5/rK/j1TU+4Xr8TzByisrApTqAK1i55rI6qefbtOB6uZBMvd23mwkgnVIuNzPQk4vq01IKqt29CiAJA9RaeWr+I7AntiK4amtQyxHpOiFG9rwxttPSJxQQuYNhVawoh0YU3GkhTqJ7gA395GCeO5JRRQpRUKgkOCXkNHpgx+Jpg3Gr2J6fKt5YrU2UKSwJuSdMWnTtHsLiJti6ukUlqByKdSivmatpU8+r2AEXmOROBOZCcNnVJKSGoAzLSJiPwDawEG4gCPliY6o8S0iA6gX3VZuZPI88TDz2QsPK5owBAnSFkyb25nlsfzwfQeSragI+EWE8o7Dl8sLqLVLJCgQQ08oYm572xczOLGoABbp/i2GKmE7FVmsxGlVkqizzAna5vjxUkMQ4eAJUr6j8j2uYwIfRRbzanxRo6kDtvHc4pfihLLCjSpB2i9hJ67c8IGlM5yLytYmafrEGYUG59id/+cH5zNGiNNRwzECFAsJMkT1g4VtxBqgqCkokqFDrAMgjn0Ikf4wDl2JYa18wm/rZrd7YNnKFxOiMq5w1SQDJsQdtI6RH54PpUQpUSBp31fikwbdPfeRhZ9t0sQqUz/tIP133wYvHWgfdp8hHPnYz7Y0IzCJzeeJYR6VUgmWG5N+nO2/LAtXLwurT2E6h169+ffHtDiT1ICtAmWlV5fLHLoyMSdE8gxJkcitjfrjQtdyl2YQuq6gdRJA1dAAcfSPClYVcrSfnp0n3X0n9MfN+L5ySkW9J+pxtv9Kq+vLVEP/46lvZlB/WcNbIUnlaOvRGE/EKNsP8AMJhVnKeFhYFfLPE+UiqpAmZEdYuP77Y2H+n9HTldR/G5+ghf1Bwq8VZQkEqDIYER/fQ41XCsuaOXpIRBVBPvucVZolcmdN7EdRFxOBuJUgwlJp1IILIdBKmJWQNvSN8e5Z5nEzDYUsBTNcRok1LJV6euvRzTo59MxcqqAAMAIsJAYRvthXQzGey1Y1afmO5X7x9I9QIAEEDUBAHS64e5WqdTKDYxP546rMwMLvY/TbEXiCrtrHdKsk1TO1aYqZ6onmWYtTgIwIKofVcyx9R+e+L+IcRzOXqgDPUK3lu12XSBIgsxAGqCTAkiRi5MnJkiTP54W/6gcbqU6dKnTWmqvOqFEmIEDoL7dsAC4wE/jxthHZ3xT5tWic2lGrToKQBRU1FqMbepj+AA2UHcewww4Pw2jmalL7FTpUaitqZ6h80EhQQq0ySQpLTcggp2xleB+IK1OgaJuxI9ZUelTM2InUAP7thTl81UoZmqVLqSxX0sVO8iD7Cx7zg+HKw6lwENwt/ka5z9dqOfzxOhmNNaY0aoZ6epIA30m3Ru+ARm6YyValTjSldSNGoFLhQ1TVBZDLAiDFr4z2aWhUUNqIqbCDIInmDcNcmQSDgqnmRS9E6tXpKuSI5bQBpNibnryGFLcyEA4kQdFf4YqEVa1CoWbVTqEAsWJ1CCbG9hv0GFeWpMFpmCRpkARJINrxtfl29sOOH8PNXMBHETZYWA4I6zZLggyTbbCSvTVUpEqdWnm0DmDeL+/vtvgzKEQcpnQy/3DGoq6y1gpLenQZudzJBkDkOmB6sIVVdIbSSw0tqAJmOQBkAwRaMeZ3O6fsqqxKEAmTBAcwADy9Kbgbx7Y44fQFKuSzSFjRJgEESGbqDItzvgdymCa5bh4RC1Yp6xBRoZVBg6n20SfTAM3m+FOZ8nTpqlmBmfKDqogkXZjcyIsoBt0sO/EajOZg6walUtswMhRa4IUALF5JtBODGqu6D7oeZVIVWcSIFr2uZMxsYBi19BBysDIwuDSHI6ALBdOqPmXufy6Wx7gKnmBHqRi25nVub4mNPZOGHlNeKUFp1CCBBbUNI2F7m9zOF+bQK3wgkfDIF/3j+zi3M0NTK0ajEDe0Dt2/LA2RGsyfwkljJOmbdd+3LFAFzNd5F0gdizvsB6iRt8+vYYXHM+Y2hVMdR7YKzlZWGkHRRm/MtE9+uCqWhAVBi3YQIMnv8A4w8wlnMLyvTWi8B9AFNVFpBNzJIv+IzbmMFZdwxgaCTGrSYtz3vf5b4XVXNRiXAbYSfyj5YmYYgekSOkxjbIXAGEfm8pcsyNqaTcwLmeXLHv2Nb2vH73/s4R5poWBVJaCSik297xi7JcSqNAYiNiRv7e+A5rtlnOP6U1CpaImIMco5YUcTzLFgFJsOXPoB9ME5jMAqNIJJIB3kCb/limvQBKm0DvhmjcqMy6ShM4JIBkaVE/STja/wCjznXmFMQyowv/ADDb5/ljE5p9ZKiNX5dhPtjQf6V1SmeWWUBqbLEgkmxi3tOKNTnRfW6yWwpzKCb7C+HVXbCrN9sK5qDSszm4NQMB6Q3P3wyz1SwHXAeap8sL3zqj0z8A0gE3J54zHQCESExyjyYGLsztb2wv4XmgNRbcglf3/LDSo40iCJ3wwhGEsyAIcyNx++CX/wDJta2OYVdiWabm8C207Ysp1hrG397YjUbJRCKoU4t3xjvHGZTWpMeg+n3kE41ObzegE9hH0x854zUNSuoO8/rgMblMSjVzg8vzpB+7b0n8LNKoe5ETbqMKM1UAdm0zp06SNwNI06gd/TE9DOGnHszpp0qKIKbmHOgRMAqtuTG56kkHCfiFBUKjVNQJ95BkA7ae5AieUzh2oFOK7eahaEACjexkaYI6kiQfYYp4x8IdiSWJPqJJgWAnpM974LyeR10lICkMBuw9A0wSZNoYsQfYYt4xmNFQEBjTkpYlTACrYG8iJ74lOYCtEiVTwLxXUVgC2sKQwDWiCNiBIw2VaTEMzl6TJ/42vFzIB3DAkiRBv0xl8lSRMwhb4GYfFyEjcc9h9cNOJKabVAg+7J1I4EgCLAjmCLfPAcBMBTLzomuZy1MUxLyoa0gMVsI2uOtwLz1xRQenPq28sU18waWcgvpgTMXUfLCsZk6NdMBWEFmUtcAEA8wRO4gEdsUrmzWYK1AvINgCZM7iO9rfPChp3Vg7CvrJU1RRpsD8J+P85Wx9jjijm5PqqFShA9RnTaDc3gm8j6bYbZf/ALgFVhGQRB1QFAv65LAj+EmD0uSAswzhNYVajlY9ahiI6yJE2gGJIjDAysRCGrZptR0VjpkxebfPExTS8SVgADpB6aP64mGtdwkvbyr8jWNVaksUFoM79Z+g+mFtXiYQhaY9P72wwqZ5Gq00T/xkaGJG8jkYHP2wD5ahAALeYQT7D97YpCioM27QQQouST/XFiEgaiwYyNgLC88umBszuoGxEx1vvhj5aIhDrqJHLcH3wToiqMlmBLKRdY9iOUfKMWVqpgggDr88U5NE+EC+0EzFjz9sc5hJWD+u98aFIjKrpIE9R9J+dx3MbYsq1YuCrKbSp29hG+KqzAD1G8WEnFVGmSCZBPKNhvgqia5uuKelxDCpcxsDAm026x3xQc4DGlY3jnOKChCRp5yB8t/nf8sU+Y0AAREyx3+nIX98ZLAVJYhrz2H74beHs4aeZoVT6QKizNpuAd+UE44o0Vs4BEEfFzgTv+2KM0JYBp0wRr6G5v8AO3tggpoX3nMVO+FlVr74yfCPF9OnRFN2JZfQs3kaZWT2PonsMF8G8RpmEDGFaYgnBdlIBCaZihecYrjqVaeYJFMlDB1ATfp2Npxqc1xumqMZuJgHckdOs4RcW45CIEb7yPUf7HO+F0TLOmtUNViKmkAaQCJ3Em3fG98H8MqVaIeux0mfxX/LYfQ4wuc4i1YAsdbAXtZYOw6i0zfD3wxx001NO2ljYDqYH0A/Q4IcJyiWmMLZ8YKCiVQAAXt2xkjmvVHbDf7bI0iCTaP7+s4z2aGhjBnBd5kowrc3mzv/AGMZijQbMZpFExMtHQbz298HZ/NWInA1H7rLVKpkNVPloe34j1I5dL4QiAmGUHU4g9apUZbSCQR8RAFhJkjYfDHPHHC+HCrUA1BYcIbbi+o/IA/LAOTcpUDDkd+WNFwrLEUqtQfEE9IjdnEfXSx+uM7yjCLRKL8P1GeuDpMaC4UxCqXbSPo0/PF3GzVlgYI9VQEpZWMDSGNhI0ggHdRjrwuEoKzag9QzE3DMqki/8Ibn1Udce1w6pVdWKk02NSnLGCwBDQxgpIa9yDI6YgfUrj0rIFm1KzCTrAMTMgibTF8aDjyGjXrrSY/hCgSQDCFgARcSTy2woqZhWUkLckajzZ2NyOQG8DuMNfEGYYZkPTZpNFWpkW2tYSfwqRfp3xQzKlA3Q3Ds27Mzs4sIYxHKPUIvIjuYxXnX8x1KMQwAQEHYDkAtlO3p2MzucCmsalOZiHhybbhtM9djy3wy8PUlpsC6nXBKqQdIkA6p2MxETa5xiIyjdiEbQzU02RyEVmuBB9KmWJnd2MAmeUbb10Q1SoWWHDSGXbUp+IemQLbH+IKe2Pc3SGn1HYgwd+sTylrk9+2LeE8QYekKAqE622085I3PQRfYYScSELjqFRmPC6sxYLUhr+mIv2a4PUGYMiTviYd0uPUyBDoo6NuPe+Jidz0PE7BYCkYHOVvbrb85w24ig8w+o6DBPPcAyO98cNwc3NNlcFrXi3L5DFvEsqS1MgR92qn3vO1umOuQkQr09J1NBJ9KQbXPxfS0d8X+qNU+kGBPONzgSu0Npjb4QR8Pc++8e2JlazEAMSTf6W/4P5YIWV5WI02HTHdSCJ5iSP7+eBs1VqAyCI6f13xxVzQEgAkEXLft2wIWIBXFUWBI9JsI/fFyUCF1SAO5IF8d5TKSNUjSRtH7/wDGCWaV+GV/u+NMJXPS74ra9NoEzf8ApOLlyr6JbbvsOVyeeD1yisVmACw3i9xaYxqsnQpIGVSIUklY1AE3iZkixgYUvSmoFjcy5FNVRbafVcRMmIE798DU80zem1xseoB/UYc+L+ElGWot0fcILIbQbbA/lgfhFEaJKwzTud4gdLY04lPeIlLWpKUJYQex39sEUMo6ECNgLlgO+0zzj5Y5ztZFaAOdjEi3IdPpiefqRk1SdWpTtsLr3n9hhhomwV6yamJDs0HaZ+h5HHVUwBzB9xP13wFRqxJBNgT84sP84IpISGqBWZjCge4kx0AH64BTBdU6xDKJs3K07fp274qp5sow03IIIHWV/riziOX0tqF7jSOc6QCI33x5VVlgiQwEFQs/LGWRVHjJ1BiTqE2mwm1/b98N6XEaVQeohY2m098IKXD2dZNI0ydpBAYx3uD+WOsvwiqSQYEbyRbtbbDBwCWJTmrklcDyock9RBFhY+84F4yKdSoKAImn6QQbPe43iemD+C5LykaqxTVOikD8IkXJ9t8DVqeWdgzk6hYgEer9z2O+JF0lM0cpJxLKMNICELqva4PKR7Y1mV+A01UMRK/ywTqJtc8hvHq7HFTccQMqLTLMbL5l7HkZv/nAlDxEZMaElplQ073g7byfnhTLgnEA4TThtF/Np2ZVudgoMAsAJG8qBBJ3PfFOT4ZmB9qqeXrrAqEYsCW9R1AeqwK9eVsD1eI1zu3qG9gZF7zcsbT2G08hxxQ+o+c49I0zNjzMqNlA25ntgQU0rrMZYCvTRiraDLgC2r/iCB7zinitCpVYVEAJR3IHVAxgRyHp+jDqcV1iFGpjVYsJUFoBnZmAmJ3C7wROKEz5SwY33EW2/O3TrjQRog5w3VOXV4K1Qy6ogixG+kyfcie98MPLanuSZOhVEGYjUYUkTBAxU8sq+VZidJE9+Xa+3Y4GVlqVNIY6KYgNqAkAXMnb1S0Dke2G9STVFGupZtaktJIS422k7gCALYsUrAV1RS6+pRI9o9gAYncHFdCveKR1upuSLKpN4JuQLHkO2EtSsxMH4wT0PuLf3vjBsrCGhPjw+lJ+9O/8Ex0EzyFsTGZWq38UfP8ApiYbwzyheOE5yJ+5J56kvz54P4GxNRpM35/PExMMUqZZhQXaRMOwE9hbHNPLr/CvxgbDaBb2xMTASlA8SorPwjfoO+EVdRoFuuJiYZEJ21qTR/D+2OkFh7YmJgFc50SNXOpxJjpy540/gj4V/wDb/wCjiYmMdFSp6VpM6P8AzjkEEDldb4ydb4o5XxMTEWqASnjAsPb98Iyf1xMTF2eldLdE5oqCbjlhll0BKggETtjzEwCqbprnaSqp0gLYbCP0x3SHw/3yxMTCFFKeIVCNUEiCIg7XOOc85+y07m7tN94IicTEwQsF74pMU0i3qH/xP64zc2nniYmC3RB+q2CoPKpmBMC/P40wo4vaALDpyxMTCNVXpVXqEaYJGx39sOsugmjYXYg232xMTDnRIEf4jUCvT/kP/wAMf1xlciPu6nZRH/8AaD9MeYmFp+lCrqnnCqhKkkknS1yb/CceUFBzGXHKRblzH6WxMTCjdIxPq2XQCNKw1VwwgQQAInrGGPiHIUhVokU0nSTOlep7YmJiJOR8UK3qC+bcQQCo4AG5xMTEx2DRZf/Z">
            <a:hlinkClick r:id="rId3"/>
          </p:cNvPr>
          <p:cNvSpPr>
            <a:spLocks noChangeAspect="1" noChangeArrowheads="1"/>
          </p:cNvSpPr>
          <p:nvPr/>
        </p:nvSpPr>
        <p:spPr bwMode="auto">
          <a:xfrm>
            <a:off x="57150" y="-1798638"/>
            <a:ext cx="5000625" cy="37528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7412" name="AutoShape 4" descr="data:image/jpeg;base64,/9j/4AAQSkZJRgABAQAAAQABAAD/2wCEAAkGBxQSEhUUExQWFhUXGCAZGRgYGBsdHxohIB0bIR4gIR8fHCggHxwlHh4gIjEiJSkrLi8uHB8zODMsNygtLisBCgoKDg0OGxAQGy8lICQwLCwsNC8sNCwsNCwsLCwsLCwsLC8vLCwsLCwvLCwsLCwsLCwsLCwsLCwsLCwsLCwsLP/AABEIAMIBAwMBIgACEQEDEQH/xAAbAAACAwEBAQAAAAAAAAAAAAAEBQADBgIBB//EAD0QAAIBAgQEBAMGBQMFAAMAAAECEQMhAAQSMQVBUWEGEyJxMoGRFCNCobHBUnLh8PEHYtEVJDOCskNjkv/EABoBAAMBAQEBAAAAAAAAAAAAAAECAwAEBQb/xAAxEQABAwMDAgQEBgMBAAAAAAABAAIRAxIhMUFRBGETIjJxgZGh8AUUQrHR8SPB4RX/2gAMAwEAAhEDEQA/AMdml/7c6vSCBA3gcie5F/nhKlBDIRS56t/wMbBcmK+VCiNTbk7C/M9AMZukxoVGCX5TG46+2INODCJBQuVpsrQRB9owxOWqDmvWJvhvQPnU5Kwy8/8AjCzIV6SVS1ZS/QDC3k/BICUKax0yeR5Y78r065Pz54ZcQ4lTqIFSjpYmPl1wP5BGmFkR6R3wQ4xJEKgO6GoZWrUsqmRfBBru5Sm6AqLbQfrh7kOIVKCeoKWO4kYGNda76mUCxspi+JmoZyEHAQguI0KA9KIxI5zjw5VSy6VMARB5YOylIBxF+cHl7xywI/CnqVvUxhjMC1sZmd0WgKykjUyCoVr7HB/EA1Vw3lgGwUAXOKMtlBTOkPN7TcjD3gSOtbUoDsuwPU7HGc1o8xXS0kYCQk1g5Vk0dSbRhtw1csLHW9Um4prMe5xqzw85m9YF3a5Cn0jFWcynkqKaPTW+wUz8yBiRc2IQd5jJyUmTLVXZgIo0Y3cam+in98ZXxXwmtQ0iKhBGoNcBh/LuMfWqZ00AaaKXmWgfDbvfHzrPZmpUqqKtR2dDABm8nvh6RIyo3Om0pH4YFTWCaACgXZl37SeeHHHBXqrCJ5VM76eZ5kld8Nc94rYTTbSqUjBIWZONDwfPedRpuEtVbRTJBGprgjpyO/Q4EG66FUuAGV8qylbytQJUuFiZ298BLxN40E0yWsB+mPoPEP8ATivmarMEWmDcqxAm/KCRJxkM34Urw1U0XSmj+XJEaSCR7m4+uOnG6kQFXxF85mKZpCgj6Yl0QDSe198ZnzK2XqaSpVh+Fp59v3xushn8xSCqWUKebDAmdySVn82s7O0bKsADtPLAY4jBGFMMdvospTQ1KgKAswuYBg2/sYspcKN/NJVgJAn9caCrlUVfuwaZOzTJPTFpzStDMp1AgEtsfykbYZzyBhYghK8vwlRTRwHqqxIKkwAw7DruMNQ9QKhXRTLqSIF1AMAyQeh6Y6pZNtVj6fjaJABHbqdsd/aNJACwIg/5O3XCFwVg3EqgUDXCCp6lD3qGSZKgAAc73wRw56lBtJGkawNVMXcTBB5j2HfA3CssFeq7VCqaee7H8AC9e/LHJ40ZIUlSRKxdgf5iZE9u2NdOiQOEpkaq0mJMKDINMQGIvvFk5jfltgLNcYDHRJVdoW2kdj/c4z9auT39+uO14j5Z2Q2AIZQbjmJ225YUNJS+IUyr+ayhwrrTW8zyECTfmYG2B83XAX0kvoMEG46/udscHja1I8ylsLaWItzsZGAszTQ6mRyATdXEX9wSJw4HK12VRmM36jy7atu2JjQU8miqAaCVbD7yWGq2+JilzUYK02XpgUXoBpaCWbv/AA/L9cIs7Qan6WUSI+QNxg7g2a9RGxBMyN5n95xHrr6kdgb8xsOV+gxz5BTFpxC5o0WWmF1BS3qPUDkMcHhg9NxMT74IVEYyfUSRcHb5dOWPKL0abAOAZnckR9MJJmQh4brkPlKCBxcTz7Dng3Les2U6WJ0kcrx8r49zdanoKijTViJDIZ1AdCd8LhnWZQAk8gLjTcG3zvhiZVCIXqcJc1dFRwoDmWawFvywxy3C6am7AnsYBwOpaqz6/iIAJOwjmeWCeG5BmdEU/jAJsZJMD1AGCdhOA4mUwYdV1kMurVGRGAuI/c402W8Jq7ajUMjaBthdwvw5XNRqqU9KVHKUyxj4QSxNpC2MdSPadXU4d5NOqRXUtSUsVuCYBO3xdLxHq+vO8VQ7y6KlNjLZJykWe4D5ezrpIvIuMZ/K1xRqKKTuykku8SRjT8QoPXylJjUp0atcwtFjdwbAE8ibGI5i4xleJ+Es3SUmnR1Gbmixb3kD4f0xWmHObD1qrQ0yE/8ADHGywLq4069JVoB+RO+Hua4xl6kCAGmCZHLp1x8cyuVzYBQqyIYaWEb7GTyPIjDE8Ob4qjxpEkjfoAANyeuC6m0YlRDoX1XI5+lSDMhJ6z/e2E3FeGnMjz6YphA51s7aSu1x1Htivg2ZTL5EvXpVDVI+7Z5gj8BJBsDffeOmC8jxjLZqhNSgjZnzNIpLK+YxAEkCAQbzO0Y0NbjddVPp3vF8GJj7/lM3y9LKUqvlU1zIK/ekgE6W6jYjf2BvjqhxrKtTZKRq0lA9KU0MJF9QhSoubzbGNzyV8tXei7eWahUEBiVIYwLjkNuu+HtcZzhqKQ1B6UwCBczuCJH74mar5PA1Xpf+dSa1oBBc705iR9R7QrOFcVq5qKVRgGU6xVnSRH5XnbBuY4kFp1Mq5DiGipMgzJBb/dO/fGY4Yy6w9UMVYnUF6H2vExthrnDSJVqKkLpupmxB73vvhWuMarrrdHSFWy3GuBiff/Wic8W4hQbKCkIqMU0hiqyp5Ha0HkMZTjnBJorVyzNU0wrIP/IJ5mBBSegtIxpuI5yhWojQoV9Q9OmDG0GLe2C8vxr7InlPTBYL6WQCL8mmDM8xOK35ycLy39K00/I03ScFfJMy2tkBQyDGq/0+vbAtRmAHpNjbV877zj6XxvhQzxFajpDrS+8VSqgRMGSBfcE9AMfKc88ajYgjlMb7g88XEESvNqgsNpEEKylnwHIMSRptJ9vkMejiApgFfUwJsYKgcp5kzhKM5q+EATbAlfMEE254Ysk6LnLiU6bM6iWIn32GB81lTbSskqD9dx7yPzGF9LNMzAKpJI2A6c8azhtRKkFl0GYtsYj6b7YQgtykg7BZr7IxbSQUsDJmOVhbeT+RwABolqi2UgEAwTM3/LG+46tJ6YdXDabEK3I2kgXtjviXDMsaKKAACoAYb9ieu/PDh4CYuaAsNkVDEG4F/wAr4Ynh6Kja3ZZEgC89PfAwybgyDttYjoeeGVCqMwNFYH0rJvEw0CD7zJGwDHBMzIWDDKzQeLeYR2/s4mHdV0Q6WVFIAkDRAsLCbkd+eJh5CrYFo+IcOq0nVmV1YrLCN45g/thfXJkM5sxgATJw5q/6mVcygp16CMRYEEi+0wdjOKjTpEpUnl6RFheDB6g4gcahFkuQWZNUrpUpRUCN4aeXzxwnCwiU2LRuzMTPTb6YtrKZgAAM0bTziPc9ce1stpEyRABIM3nvvPXpbAkqwAGyMoJTaNCayYi4Eb3A5c/piHKmowCAhoja5O57zz7RicMd3qU0FtRAJMQZ2gnljd8OAy1epSqGnTzZQmgzToC+8RqsSY5YSDKptACV8N8OinXVc+lRQ9k8v1eaeanRJEC/LDvhnEqeWOcWkaQo00QpIIBqaSCGJF39IJWNzPPC7jHibO5cB8xQpmm7ny3UgwZkMvOYFpieeFx8Tijmqr0yauXzIGo10tq2nb1Ko5AYN0aLqo9E94kicbHGCJ9jCZ1OIipR4eKyuA9TzdaEEszT6dIEiSRI2g88ccTzDtnKtYl1fLoGSlWWS4BYkeiJQbi574S5tKaLS8inX+0eZ5iVfL0IxmSqq34REi3vhn9uptTFZq9V88wKQgAYE/g06fhuVnfphJXot6cNgtGsjTk67wIwT9FaK7VM6mYVadVzQFQqrBAp23vLDvfFvAqy+foWpUZa5LVFpll0NJO9iQBz/wAYEyGSrNQZypGin5RChBCq3qD6r6r2jHeY4mopLSoSFgBtSrMgyDIvIOB3VjRDpptz+nsI59toj3TGtmqNf0VstVqVykGqolgB8JA2X6RcycZ3w/wmmtCrmc9TqiCDRDSqOOxBuSdvab3jRLSfLUTFOXq+lKytqmRMQeRE+98V8QzVLysrRrp5rJUGqmCYAAZYIH44Iseh64a6NV5tXoWPcDSGJ2OsansNl7T47Qzv3TkplKSa2UkyTJAE9FF4G8DpjF5LOtlqwqUlDaSY1dOvYxzxrfE/BcvRzFF2DItViCD8I9I0CAAAOXPl1x3maI4h5lVHSlSoUtK+gDWYJPsoiO2Fc0k51XX0tWlTbABscMzoNviSUl4xnK/EW8zyj92oHoBMC5kn354mQymYzpI1Gp5Y1ephb2nrHLAXDeLV6SNTVtKVRJte43B9rYb8LXJCiHqPUFYTqVGguJMLA9gZxO0HJXpVCaDIawYwyBJ7zoi/DmcyxGiuoUgg6tUFhtA/K39cF0KlFswQSEpyYg7gdJ674zdOizl3p02KJLHnpXueww14JwWrmab1EZCqkiGmTG+GbOgUq9FjLqjqkTjXQlMmyger5dJtQY+kk8u8YuHDHQnUA4p/g1TqFz6e3a2F3DcrUzQ+5ABSJ9UGbmRiqkrszIrOXUQQJJMNEW33J+uMewUHNdNoeMDM6++NJRlTjzCaeVphZIIMEmLFgQZ9J54xn+pnBfKzErBpVUlQKuszKljcAqstA3Hp5TGNfwDzqdSq1JZq01vSYEMyneLWIgHbCjjijiNZwU8uqaZWjLQAykmHtENcbbx3waby3B3XB1/SXz4Qw0STMk6a/fK+X0eHo0i6sBM9cdZrhLJGuQSs/I7fUYZZijV1MlYKrIxXTEkmeoOw7Ti/jISpW1UyXVURQuwMKBPUmbAY7bivEtSTKekQCdIuVSAW92InDfIZjzT5awhcqumTz57C8A4ryyMupnIVBb1DryGLnq06NcNTBJk6dzaxBE7GCJOA7KJBDcLT5nhlGkohNTAQGMz/AI7YTcYo6EOoVNEWcEWk/pFsAZvxUz+lUPOST0/bCivXr5kooL6XPpAkho3mOmEFM7rma105VtRGYqFq+YskE7kGJX8h7Yu4nwapQKAvTZj6kKnZSxMm1usXiTjnhrlS0xYAEDax35fhH54YO/mM9WowKBdgJLemYA5Abcrk9cPortGyAFFjcLSIkgGostYxe/8AYjEwxy2cRlBamJ/uPyx7gXO4VLByg89SUVoEHU9veb9owz4pRQ0jDj0NqAWZgmI95E4Q8TpzV3lJAGnkLbfI4a8Hq6KhJFgLDtb88CMApQZWi8O8DqV4JlYgrKxA/wCffGkreBmKkrUOqJi8byJvi3g3HaKFdVQDVFzYSe+2NFn+LGkyHUmhmClibSxhdr79up2GOY5MyqXHQLI5bwzXyqOTSNWvpJoEaSFNvUQYOoXIAnbA3H61biGWZ6uUcZjLgK9X4VVQAzWJHqO8XgHDri/DxmRTNTNtScVGUsJKMV+Jk2AACn2Jueud4dSzLtmKdHMr5XmS1RmILQTpYEAkzE97Ys7heh0bBF8iRzPt8fZe5zjdZstTSvRctq0M/wAJZBBNMKORWPVGxtgnjvEa+aoUMwBQSlTqAU6Wos2qYlgQLCNhbFdHimfpH7cya1dfL8xxYgG1hB35kXxxwvwrTq0ErPU9dWpC01gW1eqCbTAJjYAYmQV6bW0qYD3ACDtnJ1Ebe6J4jnM/WqDLHySwioGpRYDnqJtMCQYm2KWWnTatreqmbSpKuxB1yBMlbDmcUcb4aMlmFXLZg+oEG8FAbQxFu8/PFxydCi4Vf+6apSEETKuSdoJm3v8ALE4IK6qQYGtLPSRIgQTnMziO26drTpigVpvVzD19RaCbFIJbTyEwb7iMVZLi3l0DR8pSGmSe/aJ+fbHnDsxXJWgo8uqDpLRpMCbMI/DvO+C8tmzlarAqlQ8yL7wZB/5xZcxZFzHC4zcBOTsDjEcJZl8uzI33oGi4RmN/5R1/5wbQXQKZpVKdWrXYDS6yyEc5JsR3F+WBc3mPNqCpVssgEgWA/wAYIrcJoVMyEo1SEKatYIJBE7EEdAeonCHsrVHYioYwScSMbE++V5x/M1c8xydUHLoACSFmGF9Tf/rnlaLGcYnhOSzL1nytPzioM6CCkid2BPpBBnny3xtnzlVQi0vvVfWKhOnU+lwrf+hEafc4N8Xedl6lDO0svqFGky1QCFbSYILaVIhSpm5F/eF9Wq5PF8GGsaADpn9Q3znKW8BylCnmvJrUlbVlk9JJYh76rm4O/wC2EnFaCDNPSywZxqhREmeY7wZE4Hp5fN50tnHECVGv4f8AaIi5HKRzxqPCmX+zZqrTqqhrhVNJnZlGxJIOmYiBMdsECcbLoFQ0Lqpdc6MtnfH7JJwniObpebSpqIf0sHABUn0wSSBcAiOuNd4ZyH2UmkXavfX9yQFAKmzGZJJWfkBzjGe4lVrVnarUWk4800QRUQorMNSr6lteCW/ET0EYtzgZqdKvS8umyN5VSnTq6SCG0gTOmYm/fnE4GhUa81hGG3axnMYk69tu6c8NShQepRIZatRzpLMPT/BpaYYX1f4xOB5sZNj6PMrN8ZWpMdyI0gT3wJRrCvmVahTfyvL0VVdNQSYmLkz2+eOvDuY8mlmFFRQNW5u28TB3gX3NxthgcyovpGx10kkNkTnjMccb4T7PUC+vN5UlqhXQEYWMWB9wRaTGEjRkEpvVpN9sZ2aVhg4MlgQDGnSYtEHtimtNOmXXX5LRok/EZ5gGYtquLnAuS8QVKTq5JYAzpNwJBBj+EgGOmA8iZ+/dNS6WoWEMMj5EgDDZ7biFnfGFKm1U5ilTCUqialIA9ZgaoE+m9jAF554xtVKxEU0NOd4G/wA9xGPq3jPK0K+RWrlkpnTUvPpalrNwIGxNyDA5za/zVq7BCusLE+o8i07HbYb46WnAOq8R7YcWwRHOqWGgWkVCQF2Ynf3HXpfDCnS8w06adANRP4d5/IiMDcSB8umAL+o6ulwBHKd/rijLZgqTpPIwTy2BJ7YfUYUDjRPMzl8vQKhS0sQHNoHUi07ctr4M4pkRSoM1ECwDKyWmL2+WMVVzJMsDtENfft0ww4ZxyoKTqKkkqfuyurUfxEGfSwBnocCw6qPm5QOdzpCgAetjduvPF06su6zpdDq/nXYj3BIMcx7YV5xCSpXnYKJkH6RflgvI5RiYOqJjVpkT0HXFSBCcHK8TL6xqsZ6m+Jg9uHRvJPOAYxMC4JrSrq7QCRTGlTYnv/XlimlWJtteMXvQca7wFJDKexj+uOOGZVAXZ229QIO19z19sICE5BMIvgy1KmYTVLjZgObbAxj6fxEZfMZf7E80q9FiSgTUzETGk2HqkHeQDtjGeHKQrPUrCUpUCr1GT4vVyUC5MTJ2EHDCtxjL0axfLKzq9Iq5qn16mJ1MGgw2kxa3viZxldPTUS90tnH7q6lwZaH3Gc87zI1UqdNlKHVACyJhmYQYt6cWf9LSnUoU69OvRctDPK35DQItcj1Gfni3PeHqy6HRzUfy/OYq0ikoI0QxMmL3/wBuBs3ls1XSnXfU4ZvLpsImRJgAd5v2OEhe1RdfBvEHXbOYgfXKt4/wSplKaK1fWHJimrNaL7bG8YFzvhnM0Vpara3imocE6iJ2Bt/THq8MzOYSpWCvUWnZnJkiOQvJjtjrh+ao1XZs89UlUAplNwZ3sN9vzxN3cLtpuqMZghxHqgSZOkAfXsucnlqFCrUTOLV1ARCRZr7mb8vqcW0MyKVYvlWbSBALqJgi8xtfmIx5wfilNBWFal5jVFMO0Egw0XOxkzOGfhnxH9lpOi09Ts1pUQRAETvYyfnhZaq1DVAcS0u0ET5TOpA2hdZVq2aqNUhneASUmQAI5dsXZTM0ArColQuZAKxC9+5nlgbgfEqmTd/u/UQBBOkjc9Ohx7l+IuKrVaShOZHxAA73Itfnhg4Ad1Kox5Lg1sNAFpBie3siU4jU8nyAF0GSbXP+OuKeH5KqStWmVRadQDzG2U7+qAYXkSbXwRlOPmnmPPYaiRpISByAty5YWZ/izEV0VQq1m1Ec1vcA9DzwrnN1KLadXLWMAmCTqM4PyC0OT4fDZmpqWq+krUQU9OhiJEOTpkOCJB/hvhdmcjmhUXLZ2oWp5ldOpSGEjSbWsbdOZjAnHc2+TofZ6eYp1qdVZOkepSdJ3mIMfnyxmeJ+I3rPlywKmiAupWMsJBns3t+2JuOfZTpdJVeC/BaZAMZEDBGkZ7LTtwPMZIa2zDPl6B+6oj4izH0g2uJM89rAcvfETBc5Sq1sqzBk0gOSyVX0jSE1fCskRaQcGZrxRSr0yiI9IK3mM6EAFUMxYfEz+npNzjMZTMNV8hM49Snl6ZJSpBlVUEwloYkhRN4ti2Nlw0GVCbqgyJB5gjaNTPx+iYNk6+QzHmNlFaldmBhlgt8W7AQIAJvE++LODVKgqtm6eUSpSZivlpfQbD4bm8xPcxGO+L0844RGziVBVcIlNWAsdmaAIHXfFr8HXKp9pyuaDBYFRVZTJ2/lN+owhC62vaWQ4gvdj9UEcHgk7r3guczGWqvTSk0n1eU269DtaxuYwWuVZ827VTSBsxBujEKo035kC59zhdloK+e2Zmu8alEyFNjfsOQw4RKIqoFJZCRJJEzfnERMfXBaJTVrQ8uA80EEgHUa6/TldtQLFtGnyaZLhKnWLqIJJAv2wHnOGO9M1hoAjZSBtYnT7jDHizUKbRTQNHPUSL/Pe/LFHCaDNTzC09OshZB3KjVIH5YcgTCjTqOawVG4GNRtOd/jKx2aLorhWZQ6lGAO4PLuMIeJLTKhWDSYuOvPa5xos/VLHREkm0b+2FXFMs9LUHV0YCSIIP0O+IUn2u7Lv/EujbXo3iLwJ9wldakulTyBjT+I3kdYsffAed4SzH0uABe4gxz1W5fTpfHtDMkgEWkkAc7j+74Fzq1YYyzRE6ZMC9zHIEb98dzbp1XwxJKM4hwzVSXywIRo3jUCoOodDqkRbfChOGvT01Nap6rHUJEe2D8vmakUhIipAKttIbTdeYsDhdxH754p3glQDyEmAPfeepxVs6FEwcq6pVFQ6ra2tABAAEzFyOn0wdSJJQDYQRefyxM9k1pEUxvTEOR+JiLn9sX8PyomzQwuAO18KSs0GU+p0ARJZp523xMD5qQxhli2/tiYhBXTDUtpVPNcFoHmG3L8UsfzwY2WUkgk6QZAUctrj3wJxKt5SUVF2UGT3NyPlYfI4GocSf8ACQGJ/h5G+/ScUtM4UmvAwVsuAV6VFGYIawdkpBQWUczBmJnpsedsN8pxNMxRellckquaelmsQoJJJLHbrO5IHTA3BuKrw8UHP36VULVCsQlQxIWRyAAiR1x5m69J6NM5XV9qql2qrTDSVbUWUgW0gW+U88K8xiV3dO2WzGpwZx8QqshmK2VKGrTZqdSmD5bkw6bD2A6Hr0OLgucaj51NCKK1GrKV0+kyQY5wJI2i2LGz2YK+dTfzj5B8wlf/AAqSQV3AkkTNz6QdsDZHO5hlXJmr5FMhgdfpGkgk6p5GTEXviRcAvTaCRcA2d/bM45/dXcK8W1sukU49RLMCAFUnbSB9b4W8Mq0/OWpmAXTUSwHOf0EnlywRxHPUzSTLUgrhG1GqFgsYuBYErfc3MDACNyxNz8jK9Dp6TC1zmttLt9457J74m4jlappjK0tAUHUQsTtG+/Plzxzm6VN8yq5EVLxpnfVeYnlEb98L8vQZp0IzAb6VJj3gWwZw/MZnJ1BVC6dYga0sRY2J2OMXTkotp+Ey2m6SAYBOpPKZcEZPtb088pLAX1NFxG/X07YoyfGGojMJTAFOsWid1FwAN+RHPC3ieeevXLt66jnZROwsAN7AYuo+IXp0XogoEaZBX1XsbzhDV/2mPTOcJcJm2WzAEbhMGzOXGQ8sFTX1TMeoeraekdcc57iOSGSVaa68wYLEzKmfVP8AtiQAOuEuXyNerRqVaVMtTpfGQRa07bmBfBuZyP2JctnEdMxTLK0ARB+KCCeYBg9RgB7yJjEIvpUWOt8Ql1xdAOpibTx8Vnc/SbSHKMiMTpJBgwbgE7xti7wauTeu/wBsaFRdSAtpViNwT8R3kAd8N/FnFM3m8mapoqmTFYlCIkXIFpmZYyRaT2wn8I8IoMurOg0qVRwEqkEEwNUKTYBub7QCNyMOymA6Qp9X1zqnT2u8pmMGSP8AvK1nFOIZTz2p+caeXNEBkBJDvqgfDsFC9ht1OBPEni5c5RFE0QCjWqKTAAkWBvBEdPyxn/8AoH3NTM0XV6S1SqqZLFQ0BjYAg2264N4pxKnXRUo5VKOn1OVFyYAM89I79cWErhpUKV7SJMfCD3TXwz4JGaoGu1UU0kqBEmxiTJEDnhPX4elGu9PzEdViXp31fCLf7gDMdjgvhHicLR+zZlWajYBkYqygEWtyMb79jOKM1nMslem2WpN5VPSSGJlyDJ3MActhzwjgCF1UKvUCs++YzEARG2eU2p57LmkaaUYqAgCoxuw5ne09MMEyVUUvNK+g97wdjHTljyj9o4nVV6dOlSpoCJKAiY6QZMe8Y9o5mtlNeVrg6TI2/CQZKHmCYMHa+CBGdlPxXRYz1zLgTJjeP4V2uki06qNqdSNdIgflfl37csMuK8fpPoq0gRWFi0EAjmGB3/u+EvDMjUzDstIAlRJkgW5YkrlswVzasFRZhb6jaB/KRz+WNJjslqUKZf5iXObJgawdoXv/AE+mwGcWoEKVw1RDHoGoEkdb3wT/AKi18tWywrCqKlRW8tGQiL3Ia+0D5E4QcRHn1K1TL0nFEQWAG1uYHeT27Y0vgtssaIq1EUPliQ7FbkN8JkbqJO4PvhGGSW8rdSw0gzqHEktOgiQCPSf2+K+OUsvprFjcC4Ub7/pP79MX5PKiquYK/HptEyWLr05QGHuy4ZeMswjZqrVoIKaOYAUWj5bA3PTC3g9bTrAeGqU9SnaCNV56BgLdji4kiQV871bbOpIiN49xP0VeRqK0IIpmmVb+b1HUe5236Yp4XR8t6lUKIVdILbS0gGJ3G88ox5nckPS+oAstxYbkkxynYctji2rkqhSiiq50gVagixN4Bbaw5E8zi0qFp0QNEeY5IlWBPsx5nscM0JT3sBJ233wuy9ByVkVJbmBuSfoB3kYZLl60hXVQs82XUYMEwGmBuSLWxnLDhV1eJtqMohMn+98THNVFn46Z7yTy/lxMLjhC0qZmkmvTUm3r1cjquSfnaO+K1vUpgAA7doEx8sM8kq1PuXDSigswgwZnT87WwEaRlXF/WViPYi3LDAowtvw3i9E5dqOapqUpCaUA2LagSQLkyfa4tbFHCKOgZWvlmCuA3m1Kj6aeowAkzYwY7mD3wsytRGINRfSresD8Y6dt8G8HWktWo1HMCkqvZW9SkA3JDEEenpe8dcScLjK6qVXw2kc/JQZzXpoZTzTUrKEramHrcEzBBjSZMzy+eDa+ZFKp5HEKTM6AKKgqGUXcQBZhBMTPTlGPfE7ZnLU6Xl6AKdTWjUlgj0gA87G8jnacZ4cdXMZqnVzuoqNKvAIJVZ/Mn9cQc372XoUa4cJ2zv5p/rEJxxbi2WdaKUKJp6D63YCXsBJuTyNicaDjJyuZUusZZ0QFdS6fMgbRHaARP7DO8BzPDGOYWuTDNFFiWGlCCSf5l772jfAj5mtnMz5NB3zAWRS1kD0gATeIsB7/ADxiDGcyqtqAvaGuItkye+T7/FOOHeJqlDLvRUJpeZLDcMIMjn2v9cLkztWrTIXzKlOkJ56UEQOwtgThXGRks2TmaGs05U0zHpa0Hpb95wdmvG9Zq2ZrZZHVKtMB1YalSAATHwqCPzjC2kt8xXSaradQmmwGcyTif6R3hPxcmTDzRLVGaRUWJAj4bm1/kZvticA4/l6TVs3mGL5nX6UgEMGF7WHaeWKuGeFTW4eMzVqUadNKbuDTBNRokgPeDEEWvt0xmfCVXKVK8Z2o1OkELSOZEemwJvfa9sYNqCBxolfU6Z3iOBMn1RxwPdMqPiatSasaDGmtVixHxESTEE2mDFxeBgPI8Pr5irTy66tZnQtRiAouSQDsIBNhg7jPE6NDPpWyFNalCiEPpB0sYbVOqbxz6rgTxF4rfN5hM02qnVWmEVaLEaRNSdTEbkNFuR3wwoncpX/iTGZpsAJGp1nQYV58L1wtRsxUijl8wtJ0DkiS6ByL6VUKwJbfqBeHD8NpcQoJSo5hF8qp5dOmzCy82v6mkSREzB6wPmuazLKPUWYM0wTN+Zv+IwATvjUnILXy1DM5f7tgoprTmXJDOJBF5nY+/THR4cNleZ+cdVqiTG+m6MY5vIB6KsGpMzXChgdJKk89Pwkx2nlhvwPPVOG6cxUoivSzNITJus3uYNyCDeJ+WDfDTZvK1MxSrogQJ5jQZEQQdK3LaoMwPik88Lch44FLKnLigtQwyzUusFjAuZIAgQRyAtGFw1dJqOqAtDQZiY3/AISnKClXrtqdctSJLAtJCibL3N/yOHVLhGXp169KtXCKiDy2NtbNBWwn0gG/6jCnwnwilmSyVK60ng+WDHqIVibbxt9G7Y58P+H8xniRQVdKkKXYwB0tvt2wo+a9F1bUX2gAf3P0V3C+N5jLhlpVSqtcj9Y6SP0xWeKlnBqvUf8A9pIHQTb5Yo8R8HrZJxTrFSWXUrKZBH643Fbw7kv+lmpo01RSD6yZYvExvdTMWtcYQNJkcKj+p6ekW1AJLzEhccQoUqaUs1laxVWj0lvVfqOayL8xfHH/AFsNXo164UhLNClgfihouSRI67Yw+XqggKCF7tsJ3Ptj6RkPA1JqCsma1VDBLAg0zPbeLxOFFzz5UtZtDp2j8w6XGQDGYP8ACvbxLRy9Wu1EqFdQyrDBWePVstgRA9/fGUzeRrmhWzaAJTLkPTBIKqSDMHdQTi+jXywy9dKh/wC5DHQ0E3UwALRBMzPLAvHPGWazKCk5Vaf4ggjV7zeOwwr3gjzn5cp+n6dzH/4WzkBxduABoN555WVq06hUlNZAGpgrR6RzJNoBI32nFSvNJ38pAV+BVhidQggnkFnUYgEkWvhg90JQFmQamGoKIlRYzvJ2wqo5wVHUgBUaFuwj1SLrtZiGm+2K9PJYvI/Gg380Y4Cr4TlxVKLVSF8xixkSFCgtz5AfmcV+IMxU82GcutRBVCkkaNZkA9wsHrti3NpUpKlOmrozHQ3Qkm6Dmx6kW5XjBXixQcy9OmINNkojbYKAJjkGVvyx1TleMs2eImwgiBAiRb5m+GvDM1rMhJNMEliYMGByW8T2wFXoK4qWI0CzxZoYBr/+wIA/fHHD6hpVaLAjSVInkblYPYkfvywxAIwgCQcpioqrZcoKgk+vU51Xk3DRvbExPtI3p1dCG4QkgrN4274mEg/cq1qd/aFzMLqFPMSu1lqRtPINGA80dFQoUdWJDMI2bmIna/LrgSoFZYYRUF1cGzH+E9Ox6HDPh/E2qeWlfRUcAwTqkActXMDGiFBoVmXywkaakPzEm45gi1+mLUyqhtcoVaZ076jYNfYx8sC0iSzlW0qj6jH4ROxPO157d8WUEd2+EKZgMCvqHOQDz3254XKqOUdkeJjVVVyzKwhTMhYbYSbRsRgul5dSmXYADWFA6gwAY3+LfpGAM3SZPwAFj6rAFogiJO3WLzgRqZWE9SloMyJO9rgDnyxtUsArdL4ay2kI9KmWiZgA/IjAuQ8P/Za2rKV3pVGUrB0sCPZgdt5xnuB8Qq0n1ajojRFQiALfDe1+YwTV45UWqaqKLW1NERaQLydt9sACDlDzjAKI4l4I11DVas7uWltYB1RG8AWsBHTFWa4DXSk4XMuFq+ipTRFVdI2Fh25X3k4sy/iyo4YNpBBlWv6rMQpXtAEzeRYTjvI+KEqU2aoArQSBcDYQom8m5n3xnCPSmFWrEErNp4dDelGdgDBGo2Ptthpl+FgEJAUgSIAH9SbYVZbxE+WYkqoRjcxvubdx1xqWypcq0za3thXBwQNQ8rN5/h4QyW1WkTeRhdn6voOhApjffGurcOE98KuI5OBgtHKF0rCpV1AuTLDl2xo/CWcp5ehValFXMMDqBU+hIIlSLBgTJ7YymeU06zAGL/kcbjwHl5DOQI0hQQNwSSTjqcJaptda6V3wrL5vilcI1Q6lpQXcR6BcAxGqT133xMlwAjPJlMy4oyYZ9xtIg99pOx+mG3HK2bSutXKgLpQ0wywrFbekgmDESMZmtWzXEK7NpapVVRKgQQFgbHuZ+ZxyOaF7NGu46EAR8itD454Rlcq1A5WrqLA6116iIj1dpJI+VsEeCfFy5MVKbqYY6gw9gII+Ug3xneH+Fc5XbSlAi8FmIUD3vNt7ScDVeHV0rVKHls9SmfUKYLxtew2uL98J5gbgF0tFOpS8Go6d5Wh8beJPt9VWAKoi6VmJM3Jty2j274GzviWrVy6UKiU9KRpIBBECLXi/PA2T8L5ypc0jTWCxarKiBvb4vywVW8JVNDtTqrUKgHSFZSxMSBqAFgfcm0YV15XVTd0rLWyPLotZT8FURwt6zVPvgnnhh00yEIvaOfW/bGR4Pn82g/7Y1SE5IpdReYIgiD0wop8Sr00aiajhSNLIem8XEgdsarwV4/XIUHpikzu1TXuNJGkD3Bt+eBAJGyUmqyk41AKhJwOyaeCcmvEMzmTmxLlATbSQxtqAEAEQPrjNcayTZevUpNcoYn+Ibgj3BBxaMjnq+Z85EfLnNO+k6iimZYiTeABO02kDGkyPhvL1kqU62dD5xZUMakiQqwDMsQtxym8bYV1K9sRnlO3r/wAvVLnO8pAAaMxGPksfRU/Z8y6zq0KBG8axMGbf0PTGbXhrUwMwtJjTgi0QG0+mfqGxv+P8Lp5d83RpKdIy4km+tkuTfYH6fpjG1q+o6F1gVUUkBoggwsDZjYL8zOOmkCxsL5/rK/j1TU+4Xr8TzByisrApTqAK1i55rI6qefbtOB6uZBMvd23mwkgnVIuNzPQk4vq01IKqt29CiAJA9RaeWr+I7AntiK4amtQyxHpOiFG9rwxttPSJxQQuYNhVawoh0YU3GkhTqJ7gA395GCeO5JRRQpRUKgkOCXkNHpgx+Jpg3Gr2J6fKt5YrU2UKSwJuSdMWnTtHsLiJti6ukUlqByKdSivmatpU8+r2AEXmOROBOZCcNnVJKSGoAzLSJiPwDawEG4gCPliY6o8S0iA6gX3VZuZPI88TDz2QsPK5owBAnSFkyb25nlsfzwfQeSragI+EWE8o7Dl8sLqLVLJCgQQ08oYm572xczOLGoABbp/i2GKmE7FVmsxGlVkqizzAna5vjxUkMQ4eAJUr6j8j2uYwIfRRbzanxRo6kDtvHc4pfihLLCjSpB2i9hJ67c8IGlM5yLytYmafrEGYUG59id/+cH5zNGiNNRwzECFAsJMkT1g4VtxBqgqCkokqFDrAMgjn0Ikf4wDl2JYa18wm/rZrd7YNnKFxOiMq5w1SQDJsQdtI6RH54PpUQpUSBp31fikwbdPfeRhZ9t0sQqUz/tIP133wYvHWgfdp8hHPnYz7Y0IzCJzeeJYR6VUgmWG5N+nO2/LAtXLwurT2E6h169+ffHtDiT1ICtAmWlV5fLHLoyMSdE8gxJkcitjfrjQtdyl2YQuq6gdRJA1dAAcfSPClYVcrSfnp0n3X0n9MfN+L5ySkW9J+pxtv9Kq+vLVEP/46lvZlB/WcNbIUnlaOvRGE/EKNsP8AMJhVnKeFhYFfLPE+UiqpAmZEdYuP77Y2H+n9HTldR/G5+ghf1Bwq8VZQkEqDIYER/fQ41XCsuaOXpIRBVBPvucVZolcmdN7EdRFxOBuJUgwlJp1IILIdBKmJWQNvSN8e5Z5nEzDYUsBTNcRok1LJV6euvRzTo59MxcqqAAMAIsJAYRvthXQzGey1Y1afmO5X7x9I9QIAEEDUBAHS64e5WqdTKDYxP546rMwMLvY/TbEXiCrtrHdKsk1TO1aYqZ6onmWYtTgIwIKofVcyx9R+e+L+IcRzOXqgDPUK3lu12XSBIgsxAGqCTAkiRi5MnJkiTP54W/6gcbqU6dKnTWmqvOqFEmIEDoL7dsAC4wE/jxthHZ3xT5tWic2lGrToKQBRU1FqMbepj+AA2UHcewww4Pw2jmalL7FTpUaitqZ6h80EhQQq0ySQpLTcggp2xleB+IK1OgaJuxI9ZUelTM2InUAP7thTl81UoZmqVLqSxX0sVO8iD7Cx7zg+HKw6lwENwt/ka5z9dqOfzxOhmNNaY0aoZ6epIA30m3Ru+ARm6YyValTjSldSNGoFLhQ1TVBZDLAiDFr4z2aWhUUNqIqbCDIInmDcNcmQSDgqnmRS9E6tXpKuSI5bQBpNibnryGFLcyEA4kQdFf4YqEVa1CoWbVTqEAsWJ1CCbG9hv0GFeWpMFpmCRpkARJINrxtfl29sOOH8PNXMBHETZYWA4I6zZLggyTbbCSvTVUpEqdWnm0DmDeL+/vtvgzKEQcpnQy/3DGoq6y1gpLenQZudzJBkDkOmB6sIVVdIbSSw0tqAJmOQBkAwRaMeZ3O6fsqqxKEAmTBAcwADy9Kbgbx7Y44fQFKuSzSFjRJgEESGbqDItzvgdymCa5bh4RC1Yp6xBRoZVBg6n20SfTAM3m+FOZ8nTpqlmBmfKDqogkXZjcyIsoBt0sO/EajOZg6walUtswMhRa4IUALF5JtBODGqu6D7oeZVIVWcSIFr2uZMxsYBi19BBysDIwuDSHI6ALBdOqPmXufy6Wx7gKnmBHqRi25nVub4mNPZOGHlNeKUFp1CCBBbUNI2F7m9zOF+bQK3wgkfDIF/3j+zi3M0NTK0ajEDe0Dt2/LA2RGsyfwkljJOmbdd+3LFAFzNd5F0gdizvsB6iRt8+vYYXHM+Y2hVMdR7YKzlZWGkHRRm/MtE9+uCqWhAVBi3YQIMnv8A4w8wlnMLyvTWi8B9AFNVFpBNzJIv+IzbmMFZdwxgaCTGrSYtz3vf5b4XVXNRiXAbYSfyj5YmYYgekSOkxjbIXAGEfm8pcsyNqaTcwLmeXLHv2Nb2vH73/s4R5poWBVJaCSik297xi7JcSqNAYiNiRv7e+A5rtlnOP6U1CpaImIMco5YUcTzLFgFJsOXPoB9ME5jMAqNIJJIB3kCb/limvQBKm0DvhmjcqMy6ShM4JIBkaVE/STja/wCjznXmFMQyowv/ADDb5/ljE5p9ZKiNX5dhPtjQf6V1SmeWWUBqbLEgkmxi3tOKNTnRfW6yWwpzKCb7C+HVXbCrN9sK5qDSszm4NQMB6Q3P3wyz1SwHXAeap8sL3zqj0z8A0gE3J54zHQCESExyjyYGLsztb2wv4XmgNRbcglf3/LDSo40iCJ3wwhGEsyAIcyNx++CX/wDJta2OYVdiWabm8C207Ysp1hrG397YjUbJRCKoU4t3xjvHGZTWpMeg+n3kE41ObzegE9hH0x854zUNSuoO8/rgMblMSjVzg8vzpB+7b0n8LNKoe5ETbqMKM1UAdm0zp06SNwNI06gd/TE9DOGnHszpp0qKIKbmHOgRMAqtuTG56kkHCfiFBUKjVNQJ95BkA7ae5AieUzh2oFOK7eahaEACjexkaYI6kiQfYYp4x8IdiSWJPqJJgWAnpM974LyeR10lICkMBuw9A0wSZNoYsQfYYt4xmNFQEBjTkpYlTACrYG8iJ74lOYCtEiVTwLxXUVgC2sKQwDWiCNiBIw2VaTEMzl6TJ/42vFzIB3DAkiRBv0xl8lSRMwhb4GYfFyEjcc9h9cNOJKabVAg+7J1I4EgCLAjmCLfPAcBMBTLzomuZy1MUxLyoa0gMVsI2uOtwLz1xRQenPq28sU18waWcgvpgTMXUfLCsZk6NdMBWEFmUtcAEA8wRO4gEdsUrmzWYK1AvINgCZM7iO9rfPChp3Vg7CvrJU1RRpsD8J+P85Wx9jjijm5PqqFShA9RnTaDc3gm8j6bYbZf/ALgFVhGQRB1QFAv65LAj+EmD0uSAswzhNYVajlY9ahiI6yJE2gGJIjDAysRCGrZptR0VjpkxebfPExTS8SVgADpB6aP64mGtdwkvbyr8jWNVaksUFoM79Z+g+mFtXiYQhaY9P72wwqZ5Gq00T/xkaGJG8jkYHP2wD5ahAALeYQT7D97YpCioM27QQQouST/XFiEgaiwYyNgLC88umBszuoGxEx1vvhj5aIhDrqJHLcH3wToiqMlmBLKRdY9iOUfKMWVqpgggDr88U5NE+EC+0EzFjz9sc5hJWD+u98aFIjKrpIE9R9J+dx3MbYsq1YuCrKbSp29hG+KqzAD1G8WEnFVGmSCZBPKNhvgqia5uuKelxDCpcxsDAm026x3xQc4DGlY3jnOKChCRp5yB8t/nf8sU+Y0AAREyx3+nIX98ZLAVJYhrz2H74beHs4aeZoVT6QKizNpuAd+UE44o0Vs4BEEfFzgTv+2KM0JYBp0wRr6G5v8AO3tggpoX3nMVO+FlVr74yfCPF9OnRFN2JZfQs3kaZWT2PonsMF8G8RpmEDGFaYgnBdlIBCaZihecYrjqVaeYJFMlDB1ATfp2Npxqc1xumqMZuJgHckdOs4RcW45CIEb7yPUf7HO+F0TLOmtUNViKmkAaQCJ3Em3fG98H8MqVaIeux0mfxX/LYfQ4wuc4i1YAsdbAXtZYOw6i0zfD3wxx001NO2ljYDqYH0A/Q4IcJyiWmMLZ8YKCiVQAAXt2xkjmvVHbDf7bI0iCTaP7+s4z2aGhjBnBd5kowrc3mzv/AGMZijQbMZpFExMtHQbz298HZ/NWInA1H7rLVKpkNVPloe34j1I5dL4QiAmGUHU4g9apUZbSCQR8RAFhJkjYfDHPHHC+HCrUA1BYcIbbi+o/IA/LAOTcpUDDkd+WNFwrLEUqtQfEE9IjdnEfXSx+uM7yjCLRKL8P1GeuDpMaC4UxCqXbSPo0/PF3GzVlgYI9VQEpZWMDSGNhI0ggHdRjrwuEoKzag9QzE3DMqki/8Ibn1Udce1w6pVdWKk02NSnLGCwBDQxgpIa9yDI6YgfUrj0rIFm1KzCTrAMTMgibTF8aDjyGjXrrSY/hCgSQDCFgARcSTy2woqZhWUkLckajzZ2NyOQG8DuMNfEGYYZkPTZpNFWpkW2tYSfwqRfp3xQzKlA3Q3Ds27Mzs4sIYxHKPUIvIjuYxXnX8x1KMQwAQEHYDkAtlO3p2MzucCmsalOZiHhybbhtM9djy3wy8PUlpsC6nXBKqQdIkA6p2MxETa5xiIyjdiEbQzU02RyEVmuBB9KmWJnd2MAmeUbb10Q1SoWWHDSGXbUp+IemQLbH+IKe2Pc3SGn1HYgwd+sTylrk9+2LeE8QYekKAqE622085I3PQRfYYScSELjqFRmPC6sxYLUhr+mIv2a4PUGYMiTviYd0uPUyBDoo6NuPe+Jidz0PE7BYCkYHOVvbrb85w24ig8w+o6DBPPcAyO98cNwc3NNlcFrXi3L5DFvEsqS1MgR92qn3vO1umOuQkQr09J1NBJ9KQbXPxfS0d8X+qNU+kGBPONzgSu0Npjb4QR8Pc++8e2JlazEAMSTf6W/4P5YIWV5WI02HTHdSCJ5iSP7+eBs1VqAyCI6f13xxVzQEgAkEXLft2wIWIBXFUWBI9JsI/fFyUCF1SAO5IF8d5TKSNUjSRtH7/wDGCWaV+GV/u+NMJXPS74ra9NoEzf8ApOLlyr6JbbvsOVyeeD1yisVmACw3i9xaYxqsnQpIGVSIUklY1AE3iZkixgYUvSmoFjcy5FNVRbafVcRMmIE798DU80zem1xseoB/UYc+L+ElGWot0fcILIbQbbA/lgfhFEaJKwzTud4gdLY04lPeIlLWpKUJYQex39sEUMo6ECNgLlgO+0zzj5Y5ztZFaAOdjEi3IdPpiefqRk1SdWpTtsLr3n9hhhomwV6yamJDs0HaZ+h5HHVUwBzB9xP13wFRqxJBNgT84sP84IpISGqBWZjCge4kx0AH64BTBdU6xDKJs3K07fp274qp5sow03IIIHWV/riziOX0tqF7jSOc6QCI33x5VVlgiQwEFQs/LGWRVHjJ1BiTqE2mwm1/b98N6XEaVQeohY2m098IKXD2dZNI0ydpBAYx3uD+WOsvwiqSQYEbyRbtbbDBwCWJTmrklcDyock9RBFhY+84F4yKdSoKAImn6QQbPe43iemD+C5LykaqxTVOikD8IkXJ9t8DVqeWdgzk6hYgEer9z2O+JF0lM0cpJxLKMNICELqva4PKR7Y1mV+A01UMRK/ywTqJtc8hvHq7HFTccQMqLTLMbL5l7HkZv/nAlDxEZMaElplQ073g7byfnhTLgnEA4TThtF/Np2ZVudgoMAsAJG8qBBJ3PfFOT4ZmB9qqeXrrAqEYsCW9R1AeqwK9eVsD1eI1zu3qG9gZF7zcsbT2G08hxxQ+o+c49I0zNjzMqNlA25ntgQU0rrMZYCvTRiraDLgC2r/iCB7zinitCpVYVEAJR3IHVAxgRyHp+jDqcV1iFGpjVYsJUFoBnZmAmJ3C7wROKEz5SwY33EW2/O3TrjQRog5w3VOXV4K1Qy6ogixG+kyfcie98MPLanuSZOhVEGYjUYUkTBAxU8sq+VZidJE9+Xa+3Y4GVlqVNIY6KYgNqAkAXMnb1S0Dke2G9STVFGupZtaktJIS422k7gCALYsUrAV1RS6+pRI9o9gAYncHFdCveKR1upuSLKpN4JuQLHkO2EtSsxMH4wT0PuLf3vjBsrCGhPjw+lJ+9O/8Ex0EzyFsTGZWq38UfP8ApiYbwzyheOE5yJ+5J56kvz54P4GxNRpM35/PExMMUqZZhQXaRMOwE9hbHNPLr/CvxgbDaBb2xMTASlA8SorPwjfoO+EVdRoFuuJiYZEJ21qTR/D+2OkFh7YmJgFc50SNXOpxJjpy540/gj4V/wDb/wCjiYmMdFSp6VpM6P8AzjkEEDldb4ydb4o5XxMTEWqASnjAsPb98Iyf1xMTF2eldLdE5oqCbjlhll0BKggETtjzEwCqbprnaSqp0gLYbCP0x3SHw/3yxMTCFFKeIVCNUEiCIg7XOOc85+y07m7tN94IicTEwQsF74pMU0i3qH/xP64zc2nniYmC3RB+q2CoPKpmBMC/P40wo4vaALDpyxMTCNVXpVXqEaYJGx39sOsugmjYXYg232xMTDnRIEf4jUCvT/kP/wAMf1xlciPu6nZRH/8AaD9MeYmFp+lCrqnnCqhKkkknS1yb/CceUFBzGXHKRblzH6WxMTCjdIxPq2XQCNKw1VwwgQQAInrGGPiHIUhVokU0nSTOlep7YmJiJOR8UK3qC+bcQQCo4AG5xMTEx2DRZf/Z">
            <a:hlinkClick r:id="rId3"/>
          </p:cNvPr>
          <p:cNvSpPr>
            <a:spLocks noChangeAspect="1" noChangeArrowheads="1"/>
          </p:cNvSpPr>
          <p:nvPr/>
        </p:nvSpPr>
        <p:spPr bwMode="auto">
          <a:xfrm>
            <a:off x="57150" y="-1798638"/>
            <a:ext cx="5000625" cy="37528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26" name="Picture 2"/>
          <p:cNvPicPr>
            <a:picLocks noChangeAspect="1" noChangeArrowheads="1"/>
          </p:cNvPicPr>
          <p:nvPr/>
        </p:nvPicPr>
        <p:blipFill>
          <a:blip r:embed="rId4" cstate="print"/>
          <a:srcRect/>
          <a:stretch>
            <a:fillRect/>
          </a:stretch>
        </p:blipFill>
        <p:spPr bwMode="auto">
          <a:xfrm>
            <a:off x="1600200" y="3200400"/>
            <a:ext cx="5867400" cy="3505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xit" presetSubtype="16" fill="hold" grpId="1" nodeType="clickEffect">
                                  <p:stCondLst>
                                    <p:cond delay="0"/>
                                  </p:stCondLst>
                                  <p:childTnLst>
                                    <p:animEffect transition="out" filter="box(in)">
                                      <p:cBhvr>
                                        <p:cTn id="21" dur="500"/>
                                        <p:tgtEl>
                                          <p:spTgt spid="4"/>
                                        </p:tgtEl>
                                      </p:cBhvr>
                                    </p:animEffect>
                                    <p:set>
                                      <p:cBhvr>
                                        <p:cTn id="22" dur="1" fill="hold">
                                          <p:stCondLst>
                                            <p:cond delay="499"/>
                                          </p:stCondLst>
                                        </p:cTn>
                                        <p:tgtEl>
                                          <p:spTgt spid="4"/>
                                        </p:tgtEl>
                                        <p:attrNameLst>
                                          <p:attrName>style.visibility</p:attrName>
                                        </p:attrNameLst>
                                      </p:cBhvr>
                                      <p:to>
                                        <p:strVal val="hidden"/>
                                      </p:to>
                                    </p:set>
                                  </p:childTnLst>
                                </p:cTn>
                              </p:par>
                              <p:par>
                                <p:cTn id="23" presetID="4" presetClass="exit" presetSubtype="16" fill="hold" nodeType="withEffect">
                                  <p:stCondLst>
                                    <p:cond delay="0"/>
                                  </p:stCondLst>
                                  <p:childTnLst>
                                    <p:animEffect transition="out" filter="box(in)">
                                      <p:cBhvr>
                                        <p:cTn id="24" dur="500"/>
                                        <p:tgtEl>
                                          <p:spTgt spid="6"/>
                                        </p:tgtEl>
                                      </p:cBhvr>
                                    </p:animEffect>
                                    <p:set>
                                      <p:cBhvr>
                                        <p:cTn id="25" dur="1" fill="hold">
                                          <p:stCondLst>
                                            <p:cond delay="499"/>
                                          </p:stCondLst>
                                        </p:cTn>
                                        <p:tgtEl>
                                          <p:spTgt spid="6"/>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blinds(horizontal)">
                                      <p:cBhvr>
                                        <p:cTn id="30" dur="500"/>
                                        <p:tgtEl>
                                          <p:spTgt spid="5"/>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nodeType="clickEffect">
                                  <p:stCondLst>
                                    <p:cond delay="0"/>
                                  </p:stCondLst>
                                  <p:childTnLst>
                                    <p:set>
                                      <p:cBhvr>
                                        <p:cTn id="34" dur="1" fill="hold">
                                          <p:stCondLst>
                                            <p:cond delay="0"/>
                                          </p:stCondLst>
                                        </p:cTn>
                                        <p:tgtEl>
                                          <p:spTgt spid="1026"/>
                                        </p:tgtEl>
                                        <p:attrNameLst>
                                          <p:attrName>style.visibility</p:attrName>
                                        </p:attrNameLst>
                                      </p:cBhvr>
                                      <p:to>
                                        <p:strVal val="visible"/>
                                      </p:to>
                                    </p:set>
                                    <p:animEffect transition="in" filter="blinds(horizontal)">
                                      <p:cBhvr>
                                        <p:cTn id="35"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4" grpId="1" animBg="1"/>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609600"/>
            <a:ext cx="7391400" cy="646331"/>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pPr algn="ctr"/>
            <a:r>
              <a:rPr lang="en-US" sz="3600" b="1" dirty="0" smtClean="0">
                <a:solidFill>
                  <a:schemeClr val="tx1">
                    <a:lumMod val="95000"/>
                    <a:lumOff val="5000"/>
                  </a:schemeClr>
                </a:solidFill>
                <a:latin typeface="Arial Narrow" pitchFamily="34" charset="0"/>
              </a:rPr>
              <a:t>Clinical Uses</a:t>
            </a:r>
            <a:endParaRPr lang="en-US" sz="3600" b="1" dirty="0">
              <a:solidFill>
                <a:schemeClr val="tx1">
                  <a:lumMod val="95000"/>
                  <a:lumOff val="5000"/>
                </a:schemeClr>
              </a:solidFill>
              <a:latin typeface="Arial Narrow" pitchFamily="34" charset="0"/>
            </a:endParaRPr>
          </a:p>
        </p:txBody>
      </p:sp>
      <p:sp>
        <p:nvSpPr>
          <p:cNvPr id="3" name="TextBox 2"/>
          <p:cNvSpPr txBox="1"/>
          <p:nvPr/>
        </p:nvSpPr>
        <p:spPr>
          <a:xfrm>
            <a:off x="457200" y="1524000"/>
            <a:ext cx="7391400" cy="584775"/>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3200" dirty="0" err="1" smtClean="0"/>
              <a:t>Hyperhydrosis</a:t>
            </a:r>
            <a:r>
              <a:rPr lang="en-US" sz="3200" dirty="0" smtClean="0"/>
              <a:t>:-</a:t>
            </a:r>
          </a:p>
        </p:txBody>
      </p:sp>
      <p:pic>
        <p:nvPicPr>
          <p:cNvPr id="6" name="Picture 5" descr="summer_fan"/>
          <p:cNvPicPr>
            <a:picLocks noChangeAspect="1" noChangeArrowheads="1"/>
          </p:cNvPicPr>
          <p:nvPr/>
        </p:nvPicPr>
        <p:blipFill>
          <a:blip r:embed="rId2" cstate="print"/>
          <a:srcRect/>
          <a:stretch>
            <a:fillRect/>
          </a:stretch>
        </p:blipFill>
        <p:spPr bwMode="auto">
          <a:xfrm>
            <a:off x="1905000" y="2286000"/>
            <a:ext cx="3962401" cy="4100512"/>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609600"/>
            <a:ext cx="7391400" cy="646331"/>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pPr algn="ctr"/>
            <a:r>
              <a:rPr lang="en-US" sz="3600" kern="10" dirty="0" smtClean="0">
                <a:ln w="9525">
                  <a:noFill/>
                  <a:round/>
                  <a:headEnd/>
                  <a:tailEnd/>
                </a:ln>
                <a:effectLst>
                  <a:outerShdw dist="53882" dir="2700000" algn="ctr" rotWithShape="0">
                    <a:srgbClr val="C0C0C0"/>
                  </a:outerShdw>
                </a:effectLst>
                <a:latin typeface="Times New Roman"/>
                <a:cs typeface="Times New Roman"/>
              </a:rPr>
              <a:t>Adverse Effects</a:t>
            </a:r>
            <a:endParaRPr lang="en-US" sz="3600" kern="10" dirty="0">
              <a:ln w="9525">
                <a:noFill/>
                <a:round/>
                <a:headEnd/>
                <a:tailEnd/>
              </a:ln>
              <a:effectLst>
                <a:outerShdw dist="53882" dir="2700000" algn="ctr" rotWithShape="0">
                  <a:srgbClr val="C0C0C0"/>
                </a:outerShdw>
              </a:effectLst>
              <a:latin typeface="Times New Roman"/>
              <a:cs typeface="Times New Roman"/>
            </a:endParaRPr>
          </a:p>
        </p:txBody>
      </p:sp>
      <p:sp>
        <p:nvSpPr>
          <p:cNvPr id="4" name="TextBox 3"/>
          <p:cNvSpPr txBox="1"/>
          <p:nvPr/>
        </p:nvSpPr>
        <p:spPr>
          <a:xfrm>
            <a:off x="533400" y="1981200"/>
            <a:ext cx="7391400" cy="480131"/>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pPr>
              <a:lnSpc>
                <a:spcPct val="90000"/>
              </a:lnSpc>
            </a:pPr>
            <a:r>
              <a:rPr lang="en-US" sz="2800" dirty="0" err="1" smtClean="0"/>
              <a:t>Mydriasis</a:t>
            </a:r>
            <a:r>
              <a:rPr lang="en-US" sz="2800" dirty="0" smtClean="0"/>
              <a:t>, </a:t>
            </a:r>
            <a:r>
              <a:rPr lang="en-US" sz="2800" dirty="0" err="1" smtClean="0"/>
              <a:t>blured</a:t>
            </a:r>
            <a:r>
              <a:rPr lang="en-US" sz="2800" dirty="0" smtClean="0"/>
              <a:t> vision   </a:t>
            </a:r>
            <a:endParaRPr lang="en-US" sz="2800" dirty="0"/>
          </a:p>
        </p:txBody>
      </p:sp>
      <p:sp>
        <p:nvSpPr>
          <p:cNvPr id="5" name="TextBox 4"/>
          <p:cNvSpPr txBox="1"/>
          <p:nvPr/>
        </p:nvSpPr>
        <p:spPr>
          <a:xfrm>
            <a:off x="533400" y="3429000"/>
            <a:ext cx="7391400" cy="480131"/>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pPr>
              <a:lnSpc>
                <a:spcPct val="90000"/>
              </a:lnSpc>
            </a:pPr>
            <a:r>
              <a:rPr lang="en-US" sz="2800" dirty="0" smtClean="0"/>
              <a:t>Dry mouth , hot flushed skin, </a:t>
            </a:r>
            <a:endParaRPr lang="en-US" sz="2800" dirty="0">
              <a:latin typeface="Arial Narrow" pitchFamily="34" charset="0"/>
            </a:endParaRPr>
          </a:p>
        </p:txBody>
      </p:sp>
      <p:sp>
        <p:nvSpPr>
          <p:cNvPr id="6" name="TextBox 5"/>
          <p:cNvSpPr txBox="1"/>
          <p:nvPr/>
        </p:nvSpPr>
        <p:spPr>
          <a:xfrm>
            <a:off x="533400" y="4191000"/>
            <a:ext cx="7391400" cy="480131"/>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pPr>
              <a:lnSpc>
                <a:spcPct val="90000"/>
              </a:lnSpc>
            </a:pPr>
            <a:r>
              <a:rPr lang="en-US" sz="2800" dirty="0" smtClean="0">
                <a:sym typeface="Symbol" pitchFamily="18" charset="2"/>
              </a:rPr>
              <a:t>Constipation, urinary retention</a:t>
            </a:r>
            <a:endParaRPr lang="en-US" sz="2800" dirty="0">
              <a:latin typeface="Arial Narrow" pitchFamily="34" charset="0"/>
            </a:endParaRPr>
          </a:p>
        </p:txBody>
      </p:sp>
      <p:sp>
        <p:nvSpPr>
          <p:cNvPr id="7" name="TextBox 6"/>
          <p:cNvSpPr txBox="1"/>
          <p:nvPr/>
        </p:nvSpPr>
        <p:spPr>
          <a:xfrm>
            <a:off x="533400" y="2667000"/>
            <a:ext cx="7391400" cy="480131"/>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pPr>
              <a:lnSpc>
                <a:spcPct val="90000"/>
              </a:lnSpc>
            </a:pPr>
            <a:r>
              <a:rPr lang="en-US" sz="2800" dirty="0" smtClean="0"/>
              <a:t>Confusion, agitation, delirium </a:t>
            </a:r>
            <a:endParaRPr lang="en-US" sz="2800" dirty="0">
              <a:latin typeface="Arial Narrow" pitchFamily="34" charset="0"/>
            </a:endParaRPr>
          </a:p>
        </p:txBody>
      </p:sp>
      <p:sp>
        <p:nvSpPr>
          <p:cNvPr id="8" name="TextBox 7"/>
          <p:cNvSpPr txBox="1"/>
          <p:nvPr/>
        </p:nvSpPr>
        <p:spPr>
          <a:xfrm>
            <a:off x="533400" y="49530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sym typeface="Symbol" pitchFamily="18" charset="2"/>
              </a:rPr>
              <a:t>Tachycardia</a:t>
            </a:r>
          </a:p>
        </p:txBody>
      </p:sp>
      <p:sp>
        <p:nvSpPr>
          <p:cNvPr id="9" name="TextBox 8"/>
          <p:cNvSpPr txBox="1"/>
          <p:nvPr/>
        </p:nvSpPr>
        <p:spPr>
          <a:xfrm>
            <a:off x="533400" y="59436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sym typeface="Symbol" pitchFamily="18" charset="2"/>
              </a:rPr>
              <a:t> Body temperature</a:t>
            </a:r>
            <a:endParaRPr lang="en-US" sz="2800" dirty="0">
              <a:latin typeface="Arial Narrow"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linds(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linds(horizontal)">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blinds(horizontal)">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00200" y="685800"/>
            <a:ext cx="4876800" cy="646331"/>
          </a:xfrm>
          <a:prstGeom prst="rect">
            <a:avLst/>
          </a:prstGeom>
          <a:solidFill>
            <a:srgbClr val="FFFF00"/>
          </a:solidFill>
          <a:ln>
            <a:solidFill>
              <a:schemeClr val="accent3">
                <a:lumMod val="75000"/>
              </a:schemeClr>
            </a:solidFill>
          </a:ln>
          <a:scene3d>
            <a:camera prst="orthographicFront"/>
            <a:lightRig rig="threePt" dir="t"/>
          </a:scene3d>
          <a:sp3d>
            <a:bevelT prst="angle"/>
          </a:sp3d>
        </p:spPr>
        <p:txBody>
          <a:bodyPr wrap="square" rtlCol="0">
            <a:spAutoFit/>
          </a:bodyPr>
          <a:lstStyle/>
          <a:p>
            <a:r>
              <a:rPr lang="en-US" sz="3600" dirty="0" err="1" smtClean="0"/>
              <a:t>Anticholinergic</a:t>
            </a:r>
            <a:r>
              <a:rPr lang="en-US" sz="3600" dirty="0" smtClean="0"/>
              <a:t> Drugs</a:t>
            </a:r>
            <a:endParaRPr lang="en-US" sz="3600" dirty="0"/>
          </a:p>
        </p:txBody>
      </p:sp>
      <p:sp>
        <p:nvSpPr>
          <p:cNvPr id="3" name="TextBox 2"/>
          <p:cNvSpPr txBox="1"/>
          <p:nvPr/>
        </p:nvSpPr>
        <p:spPr>
          <a:xfrm>
            <a:off x="533400" y="1600200"/>
            <a:ext cx="3352800" cy="523220"/>
          </a:xfrm>
          <a:prstGeom prst="rect">
            <a:avLst/>
          </a:prstGeom>
          <a:solidFill>
            <a:schemeClr val="accent4">
              <a:lumMod val="75000"/>
            </a:schemeClr>
          </a:solidFill>
          <a:scene3d>
            <a:camera prst="orthographicFront"/>
            <a:lightRig rig="threePt" dir="t"/>
          </a:scene3d>
          <a:sp3d>
            <a:bevelT prst="angle"/>
          </a:sp3d>
        </p:spPr>
        <p:txBody>
          <a:bodyPr wrap="square" rtlCol="0">
            <a:spAutoFit/>
          </a:bodyPr>
          <a:lstStyle/>
          <a:p>
            <a:r>
              <a:rPr lang="en-US" sz="2800" dirty="0" err="1" smtClean="0"/>
              <a:t>Antinicotinic</a:t>
            </a:r>
            <a:r>
              <a:rPr lang="en-US" sz="2800" dirty="0" smtClean="0"/>
              <a:t> Drugs</a:t>
            </a:r>
            <a:endParaRPr lang="en-US" sz="2800" dirty="0"/>
          </a:p>
        </p:txBody>
      </p:sp>
      <p:sp>
        <p:nvSpPr>
          <p:cNvPr id="6" name="TextBox 5"/>
          <p:cNvSpPr txBox="1"/>
          <p:nvPr/>
        </p:nvSpPr>
        <p:spPr>
          <a:xfrm>
            <a:off x="4114800" y="1600200"/>
            <a:ext cx="3657600" cy="523220"/>
          </a:xfrm>
          <a:prstGeom prst="rect">
            <a:avLst/>
          </a:prstGeom>
          <a:solidFill>
            <a:schemeClr val="accent4">
              <a:lumMod val="75000"/>
            </a:schemeClr>
          </a:solidFill>
          <a:scene3d>
            <a:camera prst="orthographicFront"/>
            <a:lightRig rig="threePt" dir="t"/>
          </a:scene3d>
          <a:sp3d>
            <a:bevelT prst="angle"/>
          </a:sp3d>
        </p:spPr>
        <p:txBody>
          <a:bodyPr wrap="square" rtlCol="0">
            <a:spAutoFit/>
          </a:bodyPr>
          <a:lstStyle/>
          <a:p>
            <a:r>
              <a:rPr lang="en-US" sz="2800" dirty="0" err="1" smtClean="0"/>
              <a:t>Antimuscarinic</a:t>
            </a:r>
            <a:r>
              <a:rPr lang="en-US" sz="2800" dirty="0" smtClean="0"/>
              <a:t> Drugs</a:t>
            </a:r>
            <a:endParaRPr lang="en-US" sz="2800" dirty="0"/>
          </a:p>
        </p:txBody>
      </p:sp>
      <p:sp>
        <p:nvSpPr>
          <p:cNvPr id="7" name="TextBox 6"/>
          <p:cNvSpPr txBox="1"/>
          <p:nvPr/>
        </p:nvSpPr>
        <p:spPr>
          <a:xfrm>
            <a:off x="228600" y="2286000"/>
            <a:ext cx="3352800" cy="523220"/>
          </a:xfrm>
          <a:prstGeom prst="rect">
            <a:avLst/>
          </a:prstGeom>
          <a:solidFill>
            <a:schemeClr val="accent4">
              <a:lumMod val="75000"/>
            </a:schemeClr>
          </a:solidFill>
          <a:scene3d>
            <a:camera prst="orthographicFront"/>
            <a:lightRig rig="threePt" dir="t"/>
          </a:scene3d>
          <a:sp3d>
            <a:bevelT prst="angle"/>
          </a:sp3d>
        </p:spPr>
        <p:txBody>
          <a:bodyPr wrap="square" rtlCol="0">
            <a:spAutoFit/>
          </a:bodyPr>
          <a:lstStyle/>
          <a:p>
            <a:r>
              <a:rPr lang="en-US" sz="2800" dirty="0" smtClean="0"/>
              <a:t>According to source</a:t>
            </a:r>
            <a:endParaRPr lang="en-US" sz="2800" dirty="0"/>
          </a:p>
        </p:txBody>
      </p:sp>
      <p:sp>
        <p:nvSpPr>
          <p:cNvPr id="8" name="TextBox 7"/>
          <p:cNvSpPr txBox="1"/>
          <p:nvPr/>
        </p:nvSpPr>
        <p:spPr>
          <a:xfrm>
            <a:off x="381000" y="2895600"/>
            <a:ext cx="1600200" cy="523220"/>
          </a:xfrm>
          <a:prstGeom prst="rect">
            <a:avLst/>
          </a:prstGeom>
          <a:solidFill>
            <a:schemeClr val="accent4">
              <a:lumMod val="60000"/>
              <a:lumOff val="40000"/>
            </a:schemeClr>
          </a:solidFill>
          <a:scene3d>
            <a:camera prst="orthographicFront"/>
            <a:lightRig rig="threePt" dir="t"/>
          </a:scene3d>
          <a:sp3d>
            <a:bevelT prst="angle"/>
          </a:sp3d>
        </p:spPr>
        <p:txBody>
          <a:bodyPr wrap="square" rtlCol="0">
            <a:spAutoFit/>
          </a:bodyPr>
          <a:lstStyle/>
          <a:p>
            <a:r>
              <a:rPr lang="en-US" sz="2800" dirty="0" smtClean="0"/>
              <a:t>Natural</a:t>
            </a:r>
            <a:endParaRPr lang="en-US" sz="2800" dirty="0"/>
          </a:p>
        </p:txBody>
      </p:sp>
      <p:sp>
        <p:nvSpPr>
          <p:cNvPr id="9" name="TextBox 8"/>
          <p:cNvSpPr txBox="1"/>
          <p:nvPr/>
        </p:nvSpPr>
        <p:spPr>
          <a:xfrm>
            <a:off x="2819400" y="2895600"/>
            <a:ext cx="1905000" cy="523220"/>
          </a:xfrm>
          <a:prstGeom prst="rect">
            <a:avLst/>
          </a:prstGeom>
          <a:solidFill>
            <a:schemeClr val="accent4">
              <a:lumMod val="60000"/>
              <a:lumOff val="40000"/>
            </a:schemeClr>
          </a:solidFill>
          <a:scene3d>
            <a:camera prst="orthographicFront"/>
            <a:lightRig rig="threePt" dir="t"/>
          </a:scene3d>
          <a:sp3d>
            <a:bevelT prst="angle"/>
          </a:sp3d>
        </p:spPr>
        <p:txBody>
          <a:bodyPr wrap="square" rtlCol="0">
            <a:spAutoFit/>
          </a:bodyPr>
          <a:lstStyle/>
          <a:p>
            <a:r>
              <a:rPr lang="en-US" sz="2800" b="1" dirty="0" smtClean="0">
                <a:solidFill>
                  <a:schemeClr val="bg2">
                    <a:lumMod val="50000"/>
                  </a:schemeClr>
                </a:solidFill>
              </a:rPr>
              <a:t>Atropine</a:t>
            </a:r>
            <a:endParaRPr lang="en-US" sz="2800" dirty="0">
              <a:solidFill>
                <a:schemeClr val="bg2">
                  <a:lumMod val="50000"/>
                </a:schemeClr>
              </a:solidFill>
            </a:endParaRPr>
          </a:p>
        </p:txBody>
      </p:sp>
      <p:sp>
        <p:nvSpPr>
          <p:cNvPr id="10" name="TextBox 9"/>
          <p:cNvSpPr txBox="1"/>
          <p:nvPr/>
        </p:nvSpPr>
        <p:spPr>
          <a:xfrm>
            <a:off x="4724400" y="2895600"/>
            <a:ext cx="2362200" cy="523220"/>
          </a:xfrm>
          <a:prstGeom prst="rect">
            <a:avLst/>
          </a:prstGeom>
          <a:solidFill>
            <a:schemeClr val="accent4">
              <a:lumMod val="60000"/>
              <a:lumOff val="40000"/>
            </a:schemeClr>
          </a:solidFill>
          <a:scene3d>
            <a:camera prst="orthographicFront"/>
            <a:lightRig rig="threePt" dir="t"/>
          </a:scene3d>
          <a:sp3d>
            <a:bevelT prst="angle"/>
          </a:sp3d>
        </p:spPr>
        <p:txBody>
          <a:bodyPr wrap="square" rtlCol="0">
            <a:spAutoFit/>
          </a:bodyPr>
          <a:lstStyle/>
          <a:p>
            <a:r>
              <a:rPr lang="en-US" sz="2800" b="1" dirty="0" err="1" smtClean="0">
                <a:solidFill>
                  <a:schemeClr val="bg2">
                    <a:lumMod val="50000"/>
                  </a:schemeClr>
                </a:solidFill>
              </a:rPr>
              <a:t>Hyoscine</a:t>
            </a:r>
            <a:endParaRPr lang="en-US" sz="2800" dirty="0">
              <a:solidFill>
                <a:schemeClr val="bg2">
                  <a:lumMod val="50000"/>
                </a:schemeClr>
              </a:solidFill>
            </a:endParaRPr>
          </a:p>
        </p:txBody>
      </p:sp>
      <p:sp>
        <p:nvSpPr>
          <p:cNvPr id="11" name="TextBox 10"/>
          <p:cNvSpPr txBox="1"/>
          <p:nvPr/>
        </p:nvSpPr>
        <p:spPr>
          <a:xfrm>
            <a:off x="3124200" y="4953000"/>
            <a:ext cx="4724400" cy="523220"/>
          </a:xfrm>
          <a:prstGeom prst="rect">
            <a:avLst/>
          </a:prstGeom>
          <a:solidFill>
            <a:schemeClr val="accent4">
              <a:lumMod val="60000"/>
              <a:lumOff val="40000"/>
            </a:schemeClr>
          </a:solidFill>
          <a:scene3d>
            <a:camera prst="orthographicFront"/>
            <a:lightRig rig="threePt" dir="t"/>
          </a:scene3d>
          <a:sp3d>
            <a:bevelT prst="angle"/>
          </a:sp3d>
        </p:spPr>
        <p:txBody>
          <a:bodyPr wrap="square" rtlCol="0">
            <a:spAutoFit/>
          </a:bodyPr>
          <a:lstStyle/>
          <a:p>
            <a:r>
              <a:rPr lang="en-US" sz="2800" b="1" dirty="0" err="1" smtClean="0">
                <a:solidFill>
                  <a:schemeClr val="bg2">
                    <a:lumMod val="50000"/>
                  </a:schemeClr>
                </a:solidFill>
              </a:rPr>
              <a:t>Ipratropium</a:t>
            </a:r>
            <a:r>
              <a:rPr lang="en-US" sz="2800" b="1" dirty="0" smtClean="0">
                <a:solidFill>
                  <a:schemeClr val="bg2">
                    <a:lumMod val="50000"/>
                  </a:schemeClr>
                </a:solidFill>
              </a:rPr>
              <a:t>, </a:t>
            </a:r>
            <a:r>
              <a:rPr lang="en-US" sz="2800" b="1" dirty="0" err="1" smtClean="0">
                <a:solidFill>
                  <a:schemeClr val="bg2">
                    <a:lumMod val="50000"/>
                  </a:schemeClr>
                </a:solidFill>
              </a:rPr>
              <a:t>tropicamide</a:t>
            </a:r>
            <a:endParaRPr lang="en-US" sz="2800" b="1" dirty="0">
              <a:solidFill>
                <a:schemeClr val="bg2">
                  <a:lumMod val="50000"/>
                </a:schemeClr>
              </a:solidFill>
            </a:endParaRPr>
          </a:p>
        </p:txBody>
      </p:sp>
      <p:sp>
        <p:nvSpPr>
          <p:cNvPr id="12" name="TextBox 11"/>
          <p:cNvSpPr txBox="1"/>
          <p:nvPr/>
        </p:nvSpPr>
        <p:spPr>
          <a:xfrm>
            <a:off x="3581400" y="4191000"/>
            <a:ext cx="2743200" cy="480131"/>
          </a:xfrm>
          <a:prstGeom prst="rect">
            <a:avLst/>
          </a:prstGeom>
          <a:solidFill>
            <a:schemeClr val="accent4">
              <a:lumMod val="60000"/>
              <a:lumOff val="40000"/>
            </a:schemeClr>
          </a:solidFill>
          <a:scene3d>
            <a:camera prst="orthographicFront"/>
            <a:lightRig rig="threePt" dir="t"/>
          </a:scene3d>
          <a:sp3d>
            <a:bevelT prst="angle"/>
          </a:sp3d>
        </p:spPr>
        <p:txBody>
          <a:bodyPr wrap="square" rtlCol="0">
            <a:spAutoFit/>
          </a:bodyPr>
          <a:lstStyle/>
          <a:p>
            <a:pPr marL="342900" indent="-342900">
              <a:lnSpc>
                <a:spcPct val="90000"/>
              </a:lnSpc>
              <a:spcBef>
                <a:spcPct val="20000"/>
              </a:spcBef>
            </a:pPr>
            <a:r>
              <a:rPr lang="en-US" sz="2800" b="1" dirty="0" err="1" smtClean="0">
                <a:solidFill>
                  <a:schemeClr val="bg2">
                    <a:lumMod val="50000"/>
                  </a:schemeClr>
                </a:solidFill>
              </a:rPr>
              <a:t>Homatropine</a:t>
            </a:r>
            <a:endParaRPr lang="en-US" sz="2800" b="1" dirty="0">
              <a:solidFill>
                <a:schemeClr val="bg2">
                  <a:lumMod val="50000"/>
                </a:schemeClr>
              </a:solidFill>
            </a:endParaRPr>
          </a:p>
        </p:txBody>
      </p:sp>
      <p:sp>
        <p:nvSpPr>
          <p:cNvPr id="13" name="TextBox 12"/>
          <p:cNvSpPr txBox="1"/>
          <p:nvPr/>
        </p:nvSpPr>
        <p:spPr>
          <a:xfrm>
            <a:off x="228600" y="4114800"/>
            <a:ext cx="2590800" cy="523220"/>
          </a:xfrm>
          <a:prstGeom prst="rect">
            <a:avLst/>
          </a:prstGeom>
          <a:solidFill>
            <a:schemeClr val="accent4">
              <a:lumMod val="40000"/>
              <a:lumOff val="60000"/>
            </a:schemeClr>
          </a:solidFill>
          <a:scene3d>
            <a:camera prst="orthographicFront"/>
            <a:lightRig rig="threePt" dir="t"/>
          </a:scene3d>
          <a:sp3d>
            <a:bevelT prst="angle"/>
          </a:sp3d>
        </p:spPr>
        <p:txBody>
          <a:bodyPr wrap="square" rtlCol="0">
            <a:spAutoFit/>
          </a:bodyPr>
          <a:lstStyle/>
          <a:p>
            <a:r>
              <a:rPr lang="en-US" sz="2800" dirty="0" err="1" smtClean="0"/>
              <a:t>Semisynthetic</a:t>
            </a:r>
            <a:endParaRPr lang="en-US" sz="2800" dirty="0"/>
          </a:p>
        </p:txBody>
      </p:sp>
      <p:sp>
        <p:nvSpPr>
          <p:cNvPr id="14" name="TextBox 13"/>
          <p:cNvSpPr txBox="1"/>
          <p:nvPr/>
        </p:nvSpPr>
        <p:spPr>
          <a:xfrm>
            <a:off x="457200" y="4800600"/>
            <a:ext cx="2057400" cy="584775"/>
          </a:xfrm>
          <a:prstGeom prst="rect">
            <a:avLst/>
          </a:prstGeom>
          <a:solidFill>
            <a:schemeClr val="accent4">
              <a:lumMod val="40000"/>
              <a:lumOff val="60000"/>
            </a:schemeClr>
          </a:solidFill>
          <a:scene3d>
            <a:camera prst="orthographicFront"/>
            <a:lightRig rig="threePt" dir="t"/>
          </a:scene3d>
          <a:sp3d>
            <a:bevelT prst="angle"/>
          </a:sp3d>
        </p:spPr>
        <p:txBody>
          <a:bodyPr wrap="square" rtlCol="0">
            <a:spAutoFit/>
          </a:bodyPr>
          <a:lstStyle/>
          <a:p>
            <a:r>
              <a:rPr lang="en-US" sz="3200" dirty="0" smtClean="0"/>
              <a:t>Synthetic</a:t>
            </a:r>
            <a:endParaRPr lang="en-US" sz="3200" dirty="0"/>
          </a:p>
        </p:txBody>
      </p:sp>
      <p:sp>
        <p:nvSpPr>
          <p:cNvPr id="15" name="TextBox 14"/>
          <p:cNvSpPr txBox="1"/>
          <p:nvPr/>
        </p:nvSpPr>
        <p:spPr>
          <a:xfrm>
            <a:off x="152400" y="3505200"/>
            <a:ext cx="3657600" cy="523220"/>
          </a:xfrm>
          <a:prstGeom prst="rect">
            <a:avLst/>
          </a:prstGeom>
          <a:solidFill>
            <a:schemeClr val="accent4">
              <a:lumMod val="75000"/>
            </a:schemeClr>
          </a:solidFill>
          <a:scene3d>
            <a:camera prst="orthographicFront"/>
            <a:lightRig rig="threePt" dir="t"/>
          </a:scene3d>
          <a:sp3d>
            <a:bevelT prst="angle"/>
          </a:sp3d>
        </p:spPr>
        <p:txBody>
          <a:bodyPr wrap="square" rtlCol="0">
            <a:spAutoFit/>
          </a:bodyPr>
          <a:lstStyle/>
          <a:p>
            <a:r>
              <a:rPr lang="en-US" sz="2800" dirty="0" smtClean="0"/>
              <a:t>According to structure</a:t>
            </a:r>
            <a:endParaRPr lang="en-US" sz="2800" dirty="0"/>
          </a:p>
        </p:txBody>
      </p:sp>
      <p:sp>
        <p:nvSpPr>
          <p:cNvPr id="16" name="TextBox 15"/>
          <p:cNvSpPr txBox="1"/>
          <p:nvPr/>
        </p:nvSpPr>
        <p:spPr>
          <a:xfrm>
            <a:off x="381000" y="4419600"/>
            <a:ext cx="2667000" cy="523220"/>
          </a:xfrm>
          <a:prstGeom prst="rect">
            <a:avLst/>
          </a:prstGeom>
          <a:solidFill>
            <a:schemeClr val="tx2">
              <a:lumMod val="40000"/>
              <a:lumOff val="60000"/>
            </a:schemeClr>
          </a:solidFill>
          <a:scene3d>
            <a:camera prst="orthographicFront"/>
            <a:lightRig rig="threePt" dir="t"/>
          </a:scene3d>
          <a:sp3d>
            <a:bevelT prst="angle"/>
          </a:sp3d>
        </p:spPr>
        <p:txBody>
          <a:bodyPr wrap="square" rtlCol="0">
            <a:spAutoFit/>
          </a:bodyPr>
          <a:lstStyle/>
          <a:p>
            <a:r>
              <a:rPr lang="en-US" sz="2800" dirty="0" smtClean="0"/>
              <a:t>Tertiary amines</a:t>
            </a:r>
            <a:endParaRPr lang="en-US" sz="2800" dirty="0"/>
          </a:p>
        </p:txBody>
      </p:sp>
      <p:sp>
        <p:nvSpPr>
          <p:cNvPr id="17" name="TextBox 16"/>
          <p:cNvSpPr txBox="1"/>
          <p:nvPr/>
        </p:nvSpPr>
        <p:spPr>
          <a:xfrm>
            <a:off x="228600" y="5257800"/>
            <a:ext cx="3886200" cy="523220"/>
          </a:xfrm>
          <a:prstGeom prst="rect">
            <a:avLst/>
          </a:prstGeom>
          <a:solidFill>
            <a:schemeClr val="tx2">
              <a:lumMod val="40000"/>
              <a:lumOff val="60000"/>
            </a:schemeClr>
          </a:solidFill>
          <a:scene3d>
            <a:camera prst="orthographicFront"/>
            <a:lightRig rig="threePt" dir="t"/>
          </a:scene3d>
          <a:sp3d>
            <a:bevelT prst="angle"/>
          </a:sp3d>
        </p:spPr>
        <p:txBody>
          <a:bodyPr wrap="square" rtlCol="0">
            <a:spAutoFit/>
          </a:bodyPr>
          <a:lstStyle/>
          <a:p>
            <a:r>
              <a:rPr lang="en-US" sz="2800" dirty="0" smtClean="0"/>
              <a:t>Quaternary ammonium</a:t>
            </a:r>
            <a:endParaRPr lang="en-US" sz="2800" dirty="0"/>
          </a:p>
        </p:txBody>
      </p:sp>
      <p:sp>
        <p:nvSpPr>
          <p:cNvPr id="18" name="TextBox 17"/>
          <p:cNvSpPr txBox="1"/>
          <p:nvPr/>
        </p:nvSpPr>
        <p:spPr>
          <a:xfrm>
            <a:off x="4572000" y="5181600"/>
            <a:ext cx="2667000" cy="523220"/>
          </a:xfrm>
          <a:prstGeom prst="rect">
            <a:avLst/>
          </a:prstGeom>
          <a:solidFill>
            <a:schemeClr val="tx2">
              <a:lumMod val="40000"/>
              <a:lumOff val="60000"/>
            </a:schemeClr>
          </a:solidFill>
          <a:scene3d>
            <a:camera prst="orthographicFront"/>
            <a:lightRig rig="threePt" dir="t"/>
          </a:scene3d>
          <a:sp3d>
            <a:bevelT prst="angle"/>
          </a:sp3d>
        </p:spPr>
        <p:txBody>
          <a:bodyPr wrap="square" rtlCol="0">
            <a:spAutoFit/>
          </a:bodyPr>
          <a:lstStyle/>
          <a:p>
            <a:r>
              <a:rPr lang="en-US" sz="2800" dirty="0" err="1" smtClean="0">
                <a:solidFill>
                  <a:schemeClr val="bg2">
                    <a:lumMod val="50000"/>
                  </a:schemeClr>
                </a:solidFill>
              </a:rPr>
              <a:t>Propantheline</a:t>
            </a:r>
            <a:endParaRPr lang="en-US" sz="2800" dirty="0">
              <a:solidFill>
                <a:schemeClr val="bg2">
                  <a:lumMod val="50000"/>
                </a:schemeClr>
              </a:solidFill>
            </a:endParaRPr>
          </a:p>
        </p:txBody>
      </p:sp>
      <p:sp>
        <p:nvSpPr>
          <p:cNvPr id="19" name="TextBox 18"/>
          <p:cNvSpPr txBox="1"/>
          <p:nvPr/>
        </p:nvSpPr>
        <p:spPr>
          <a:xfrm>
            <a:off x="152400" y="4114800"/>
            <a:ext cx="3886200" cy="523220"/>
          </a:xfrm>
          <a:prstGeom prst="rect">
            <a:avLst/>
          </a:prstGeom>
          <a:solidFill>
            <a:schemeClr val="accent4">
              <a:lumMod val="75000"/>
            </a:schemeClr>
          </a:solidFill>
          <a:scene3d>
            <a:camera prst="orthographicFront"/>
            <a:lightRig rig="threePt" dir="t"/>
          </a:scene3d>
          <a:sp3d>
            <a:bevelT prst="angle"/>
          </a:sp3d>
        </p:spPr>
        <p:txBody>
          <a:bodyPr wrap="square" rtlCol="0">
            <a:spAutoFit/>
          </a:bodyPr>
          <a:lstStyle/>
          <a:p>
            <a:r>
              <a:rPr lang="en-US" sz="2800" dirty="0" smtClean="0"/>
              <a:t>According to selectivity</a:t>
            </a:r>
            <a:endParaRPr lang="en-US" sz="2800" dirty="0"/>
          </a:p>
        </p:txBody>
      </p:sp>
      <p:sp>
        <p:nvSpPr>
          <p:cNvPr id="20" name="TextBox 19"/>
          <p:cNvSpPr txBox="1"/>
          <p:nvPr/>
        </p:nvSpPr>
        <p:spPr>
          <a:xfrm>
            <a:off x="152400" y="4800600"/>
            <a:ext cx="2667000" cy="523220"/>
          </a:xfrm>
          <a:prstGeom prst="rect">
            <a:avLst/>
          </a:prstGeom>
          <a:solidFill>
            <a:schemeClr val="tx2">
              <a:lumMod val="40000"/>
              <a:lumOff val="60000"/>
            </a:schemeClr>
          </a:solidFill>
          <a:scene3d>
            <a:camera prst="orthographicFront"/>
            <a:lightRig rig="threePt" dir="t"/>
          </a:scene3d>
          <a:sp3d>
            <a:bevelT prst="angle"/>
          </a:sp3d>
        </p:spPr>
        <p:txBody>
          <a:bodyPr wrap="square" rtlCol="0">
            <a:spAutoFit/>
          </a:bodyPr>
          <a:lstStyle/>
          <a:p>
            <a:r>
              <a:rPr lang="en-US" sz="2800" dirty="0" smtClean="0">
                <a:solidFill>
                  <a:schemeClr val="tx1">
                    <a:lumMod val="75000"/>
                    <a:lumOff val="25000"/>
                  </a:schemeClr>
                </a:solidFill>
              </a:rPr>
              <a:t>Non-selective</a:t>
            </a:r>
            <a:endParaRPr lang="en-US" sz="2800" dirty="0">
              <a:solidFill>
                <a:schemeClr val="tx1">
                  <a:lumMod val="75000"/>
                  <a:lumOff val="25000"/>
                </a:schemeClr>
              </a:solidFill>
            </a:endParaRPr>
          </a:p>
        </p:txBody>
      </p:sp>
      <p:pic>
        <p:nvPicPr>
          <p:cNvPr id="21" name="Picture 5"/>
          <p:cNvPicPr>
            <a:picLocks noChangeAspect="1" noChangeArrowheads="1"/>
          </p:cNvPicPr>
          <p:nvPr/>
        </p:nvPicPr>
        <p:blipFill>
          <a:blip r:embed="rId3" cstate="print"/>
          <a:srcRect/>
          <a:stretch>
            <a:fillRect/>
          </a:stretch>
        </p:blipFill>
        <p:spPr bwMode="auto">
          <a:xfrm>
            <a:off x="5562600" y="2819400"/>
            <a:ext cx="3409950" cy="2876550"/>
          </a:xfrm>
          <a:prstGeom prst="rect">
            <a:avLst/>
          </a:prstGeom>
          <a:noFill/>
          <a:ln w="9525">
            <a:noFill/>
            <a:miter lim="800000"/>
            <a:headEnd/>
            <a:tailEnd/>
          </a:ln>
        </p:spPr>
      </p:pic>
      <p:pic>
        <p:nvPicPr>
          <p:cNvPr id="22" name="Picture 21" descr="anticholinergic mydriasis.jpg"/>
          <p:cNvPicPr/>
          <p:nvPr/>
        </p:nvPicPr>
        <p:blipFill>
          <a:blip r:embed="rId4" cstate="print"/>
          <a:stretch>
            <a:fillRect/>
          </a:stretch>
        </p:blipFill>
        <p:spPr>
          <a:xfrm>
            <a:off x="1066800" y="3505200"/>
            <a:ext cx="3886200" cy="2819400"/>
          </a:xfrm>
          <a:prstGeom prst="rect">
            <a:avLst/>
          </a:prstGeom>
        </p:spPr>
      </p:pic>
      <p:pic>
        <p:nvPicPr>
          <p:cNvPr id="23" name="Picture 1"/>
          <p:cNvPicPr>
            <a:picLocks noChangeAspect="1" noChangeArrowheads="1"/>
          </p:cNvPicPr>
          <p:nvPr/>
        </p:nvPicPr>
        <p:blipFill>
          <a:blip r:embed="rId5" cstate="print"/>
          <a:srcRect/>
          <a:stretch>
            <a:fillRect/>
          </a:stretch>
        </p:blipFill>
        <p:spPr bwMode="auto">
          <a:xfrm>
            <a:off x="2209800" y="3429000"/>
            <a:ext cx="3595687" cy="2971800"/>
          </a:xfrm>
          <a:prstGeom prst="rect">
            <a:avLst/>
          </a:prstGeom>
          <a:noFill/>
          <a:ln w="9525">
            <a:noFill/>
            <a:miter lim="800000"/>
            <a:headEnd/>
            <a:tailEnd/>
          </a:ln>
        </p:spPr>
      </p:pic>
      <p:sp>
        <p:nvSpPr>
          <p:cNvPr id="24" name="TextBox 23"/>
          <p:cNvSpPr txBox="1"/>
          <p:nvPr/>
        </p:nvSpPr>
        <p:spPr>
          <a:xfrm>
            <a:off x="304800" y="5867400"/>
            <a:ext cx="1981200" cy="523220"/>
          </a:xfrm>
          <a:prstGeom prst="rect">
            <a:avLst/>
          </a:prstGeom>
          <a:solidFill>
            <a:schemeClr val="tx2">
              <a:lumMod val="40000"/>
              <a:lumOff val="60000"/>
            </a:schemeClr>
          </a:solidFill>
          <a:scene3d>
            <a:camera prst="orthographicFront"/>
            <a:lightRig rig="threePt" dir="t"/>
          </a:scene3d>
          <a:sp3d>
            <a:bevelT prst="angle"/>
          </a:sp3d>
        </p:spPr>
        <p:txBody>
          <a:bodyPr wrap="square" rtlCol="0">
            <a:spAutoFit/>
          </a:bodyPr>
          <a:lstStyle/>
          <a:p>
            <a:r>
              <a:rPr lang="en-US" sz="2800" dirty="0" smtClean="0">
                <a:solidFill>
                  <a:schemeClr val="tx1">
                    <a:lumMod val="75000"/>
                    <a:lumOff val="25000"/>
                  </a:schemeClr>
                </a:solidFill>
              </a:rPr>
              <a:t>Selective</a:t>
            </a:r>
            <a:endParaRPr lang="en-US" sz="2800" dirty="0">
              <a:solidFill>
                <a:schemeClr val="tx1">
                  <a:lumMod val="75000"/>
                  <a:lumOff val="25000"/>
                </a:schemeClr>
              </a:solidFill>
            </a:endParaRPr>
          </a:p>
        </p:txBody>
      </p:sp>
      <p:sp>
        <p:nvSpPr>
          <p:cNvPr id="25" name="TextBox 24"/>
          <p:cNvSpPr txBox="1"/>
          <p:nvPr/>
        </p:nvSpPr>
        <p:spPr>
          <a:xfrm>
            <a:off x="3200400" y="5867400"/>
            <a:ext cx="2819400" cy="523220"/>
          </a:xfrm>
          <a:prstGeom prst="rect">
            <a:avLst/>
          </a:prstGeom>
          <a:solidFill>
            <a:schemeClr val="tx2">
              <a:lumMod val="40000"/>
              <a:lumOff val="60000"/>
            </a:schemeClr>
          </a:solidFill>
          <a:scene3d>
            <a:camera prst="orthographicFront"/>
            <a:lightRig rig="threePt" dir="t"/>
          </a:scene3d>
          <a:sp3d>
            <a:bevelT prst="angle"/>
          </a:sp3d>
        </p:spPr>
        <p:txBody>
          <a:bodyPr wrap="square" rtlCol="0">
            <a:spAutoFit/>
          </a:bodyPr>
          <a:lstStyle/>
          <a:p>
            <a:r>
              <a:rPr lang="en-US" sz="2800" dirty="0" err="1" smtClean="0">
                <a:solidFill>
                  <a:schemeClr val="bg2">
                    <a:lumMod val="50000"/>
                  </a:schemeClr>
                </a:solidFill>
              </a:rPr>
              <a:t>Pirenzepine</a:t>
            </a:r>
            <a:r>
              <a:rPr lang="en-US" sz="2800" dirty="0" smtClean="0">
                <a:solidFill>
                  <a:schemeClr val="bg2">
                    <a:lumMod val="50000"/>
                  </a:schemeClr>
                </a:solidFill>
              </a:rPr>
              <a:t>(M1)</a:t>
            </a:r>
            <a:endParaRPr lang="en-US" sz="2800" dirty="0">
              <a:solidFill>
                <a:schemeClr val="bg2">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xit" presetSubtype="16" fill="hold" grpId="1" nodeType="clickEffect">
                                  <p:stCondLst>
                                    <p:cond delay="0"/>
                                  </p:stCondLst>
                                  <p:childTnLst>
                                    <p:animEffect transition="out" filter="box(in)">
                                      <p:cBhvr>
                                        <p:cTn id="16" dur="500"/>
                                        <p:tgtEl>
                                          <p:spTgt spid="3"/>
                                        </p:tgtEl>
                                      </p:cBhvr>
                                    </p:animEffect>
                                    <p:set>
                                      <p:cBhvr>
                                        <p:cTn id="17" dur="1" fill="hold">
                                          <p:stCondLst>
                                            <p:cond delay="499"/>
                                          </p:stCondLst>
                                        </p:cTn>
                                        <p:tgtEl>
                                          <p:spTgt spid="3"/>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26" presetClass="emph" presetSubtype="0" fill="hold" grpId="1" nodeType="clickEffect">
                                  <p:stCondLst>
                                    <p:cond delay="0"/>
                                  </p:stCondLst>
                                  <p:childTnLst>
                                    <p:animEffect transition="out" filter="fade">
                                      <p:cBhvr>
                                        <p:cTn id="21" dur="500" tmFilter="0, 0; .2, .5; .8, .5; 1, 0"/>
                                        <p:tgtEl>
                                          <p:spTgt spid="6"/>
                                        </p:tgtEl>
                                      </p:cBhvr>
                                    </p:animEffect>
                                    <p:animScale>
                                      <p:cBhvr>
                                        <p:cTn id="22" dur="250" autoRev="1" fill="hold"/>
                                        <p:tgtEl>
                                          <p:spTgt spid="6"/>
                                        </p:tgtEl>
                                      </p:cBhvr>
                                      <p:by x="105000" y="105000"/>
                                    </p:animScale>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linds(horizontal)">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blinds(horizontal)">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blinds(horizontal)">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blinds(horizontal)">
                                      <p:cBhvr>
                                        <p:cTn id="42" dur="500"/>
                                        <p:tgtEl>
                                          <p:spTgt spid="21"/>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blinds(horizontal)">
                                      <p:cBhvr>
                                        <p:cTn id="47" dur="500"/>
                                        <p:tgtEl>
                                          <p:spTgt spid="22"/>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xit" presetSubtype="16" fill="hold" grpId="1" nodeType="clickEffect">
                                  <p:stCondLst>
                                    <p:cond delay="0"/>
                                  </p:stCondLst>
                                  <p:childTnLst>
                                    <p:animEffect transition="out" filter="box(in)">
                                      <p:cBhvr>
                                        <p:cTn id="51" dur="500"/>
                                        <p:tgtEl>
                                          <p:spTgt spid="9"/>
                                        </p:tgtEl>
                                      </p:cBhvr>
                                    </p:animEffect>
                                    <p:set>
                                      <p:cBhvr>
                                        <p:cTn id="52" dur="1" fill="hold">
                                          <p:stCondLst>
                                            <p:cond delay="499"/>
                                          </p:stCondLst>
                                        </p:cTn>
                                        <p:tgtEl>
                                          <p:spTgt spid="9"/>
                                        </p:tgtEl>
                                        <p:attrNameLst>
                                          <p:attrName>style.visibility</p:attrName>
                                        </p:attrNameLst>
                                      </p:cBhvr>
                                      <p:to>
                                        <p:strVal val="hidden"/>
                                      </p:to>
                                    </p:set>
                                  </p:childTnLst>
                                </p:cTn>
                              </p:par>
                              <p:par>
                                <p:cTn id="53" presetID="4" presetClass="exit" presetSubtype="16" fill="hold" nodeType="withEffect">
                                  <p:stCondLst>
                                    <p:cond delay="0"/>
                                  </p:stCondLst>
                                  <p:childTnLst>
                                    <p:animEffect transition="out" filter="box(in)">
                                      <p:cBhvr>
                                        <p:cTn id="54" dur="500"/>
                                        <p:tgtEl>
                                          <p:spTgt spid="21"/>
                                        </p:tgtEl>
                                      </p:cBhvr>
                                    </p:animEffect>
                                    <p:set>
                                      <p:cBhvr>
                                        <p:cTn id="55" dur="1" fill="hold">
                                          <p:stCondLst>
                                            <p:cond delay="499"/>
                                          </p:stCondLst>
                                        </p:cTn>
                                        <p:tgtEl>
                                          <p:spTgt spid="21"/>
                                        </p:tgtEl>
                                        <p:attrNameLst>
                                          <p:attrName>style.visibility</p:attrName>
                                        </p:attrNameLst>
                                      </p:cBhvr>
                                      <p:to>
                                        <p:strVal val="hidden"/>
                                      </p:to>
                                    </p:set>
                                  </p:childTnLst>
                                </p:cTn>
                              </p:par>
                              <p:par>
                                <p:cTn id="56" presetID="4" presetClass="exit" presetSubtype="16" fill="hold" nodeType="withEffect">
                                  <p:stCondLst>
                                    <p:cond delay="0"/>
                                  </p:stCondLst>
                                  <p:childTnLst>
                                    <p:animEffect transition="out" filter="box(in)">
                                      <p:cBhvr>
                                        <p:cTn id="57" dur="500"/>
                                        <p:tgtEl>
                                          <p:spTgt spid="22"/>
                                        </p:tgtEl>
                                      </p:cBhvr>
                                    </p:animEffect>
                                    <p:set>
                                      <p:cBhvr>
                                        <p:cTn id="58" dur="1" fill="hold">
                                          <p:stCondLst>
                                            <p:cond delay="499"/>
                                          </p:stCondLst>
                                        </p:cTn>
                                        <p:tgtEl>
                                          <p:spTgt spid="22"/>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3" presetClass="entr" presetSubtype="10" fill="hold" grpId="0" nodeType="clickEffect">
                                  <p:stCondLst>
                                    <p:cond delay="0"/>
                                  </p:stCondLst>
                                  <p:childTnLst>
                                    <p:set>
                                      <p:cBhvr>
                                        <p:cTn id="62" dur="1" fill="hold">
                                          <p:stCondLst>
                                            <p:cond delay="0"/>
                                          </p:stCondLst>
                                        </p:cTn>
                                        <p:tgtEl>
                                          <p:spTgt spid="10"/>
                                        </p:tgtEl>
                                        <p:attrNameLst>
                                          <p:attrName>style.visibility</p:attrName>
                                        </p:attrNameLst>
                                      </p:cBhvr>
                                      <p:to>
                                        <p:strVal val="visible"/>
                                      </p:to>
                                    </p:set>
                                    <p:animEffect transition="in" filter="blinds(horizontal)">
                                      <p:cBhvr>
                                        <p:cTn id="63" dur="500"/>
                                        <p:tgtEl>
                                          <p:spTgt spid="10"/>
                                        </p:tgtEl>
                                      </p:cBhvr>
                                    </p:animEffect>
                                  </p:childTnLst>
                                </p:cTn>
                              </p:par>
                            </p:childTnLst>
                          </p:cTn>
                        </p:par>
                      </p:childTnLst>
                    </p:cTn>
                  </p:par>
                  <p:par>
                    <p:cTn id="64" fill="hold">
                      <p:stCondLst>
                        <p:cond delay="indefinite"/>
                      </p:stCondLst>
                      <p:childTnLst>
                        <p:par>
                          <p:cTn id="65" fill="hold">
                            <p:stCondLst>
                              <p:cond delay="0"/>
                            </p:stCondLst>
                            <p:childTnLst>
                              <p:par>
                                <p:cTn id="66" presetID="3" presetClass="entr" presetSubtype="10" fill="hold" nodeType="clickEffect">
                                  <p:stCondLst>
                                    <p:cond delay="0"/>
                                  </p:stCondLst>
                                  <p:childTnLst>
                                    <p:set>
                                      <p:cBhvr>
                                        <p:cTn id="67" dur="1" fill="hold">
                                          <p:stCondLst>
                                            <p:cond delay="0"/>
                                          </p:stCondLst>
                                        </p:cTn>
                                        <p:tgtEl>
                                          <p:spTgt spid="23"/>
                                        </p:tgtEl>
                                        <p:attrNameLst>
                                          <p:attrName>style.visibility</p:attrName>
                                        </p:attrNameLst>
                                      </p:cBhvr>
                                      <p:to>
                                        <p:strVal val="visible"/>
                                      </p:to>
                                    </p:set>
                                    <p:animEffect transition="in" filter="blinds(horizontal)">
                                      <p:cBhvr>
                                        <p:cTn id="68" dur="500"/>
                                        <p:tgtEl>
                                          <p:spTgt spid="23"/>
                                        </p:tgtEl>
                                      </p:cBhvr>
                                    </p:animEffect>
                                  </p:childTnLst>
                                </p:cTn>
                              </p:par>
                            </p:childTnLst>
                          </p:cTn>
                        </p:par>
                      </p:childTnLst>
                    </p:cTn>
                  </p:par>
                  <p:par>
                    <p:cTn id="69" fill="hold">
                      <p:stCondLst>
                        <p:cond delay="indefinite"/>
                      </p:stCondLst>
                      <p:childTnLst>
                        <p:par>
                          <p:cTn id="70" fill="hold">
                            <p:stCondLst>
                              <p:cond delay="0"/>
                            </p:stCondLst>
                            <p:childTnLst>
                              <p:par>
                                <p:cTn id="71" presetID="4" presetClass="exit" presetSubtype="16" fill="hold" grpId="1" nodeType="clickEffect">
                                  <p:stCondLst>
                                    <p:cond delay="0"/>
                                  </p:stCondLst>
                                  <p:childTnLst>
                                    <p:animEffect transition="out" filter="box(in)">
                                      <p:cBhvr>
                                        <p:cTn id="72" dur="500"/>
                                        <p:tgtEl>
                                          <p:spTgt spid="10"/>
                                        </p:tgtEl>
                                      </p:cBhvr>
                                    </p:animEffect>
                                    <p:set>
                                      <p:cBhvr>
                                        <p:cTn id="73" dur="1" fill="hold">
                                          <p:stCondLst>
                                            <p:cond delay="499"/>
                                          </p:stCondLst>
                                        </p:cTn>
                                        <p:tgtEl>
                                          <p:spTgt spid="10"/>
                                        </p:tgtEl>
                                        <p:attrNameLst>
                                          <p:attrName>style.visibility</p:attrName>
                                        </p:attrNameLst>
                                      </p:cBhvr>
                                      <p:to>
                                        <p:strVal val="hidden"/>
                                      </p:to>
                                    </p:set>
                                  </p:childTnLst>
                                </p:cTn>
                              </p:par>
                              <p:par>
                                <p:cTn id="74" presetID="4" presetClass="exit" presetSubtype="16" fill="hold" nodeType="withEffect">
                                  <p:stCondLst>
                                    <p:cond delay="0"/>
                                  </p:stCondLst>
                                  <p:childTnLst>
                                    <p:animEffect transition="out" filter="box(in)">
                                      <p:cBhvr>
                                        <p:cTn id="75" dur="500"/>
                                        <p:tgtEl>
                                          <p:spTgt spid="23"/>
                                        </p:tgtEl>
                                      </p:cBhvr>
                                    </p:animEffect>
                                    <p:set>
                                      <p:cBhvr>
                                        <p:cTn id="76" dur="1" fill="hold">
                                          <p:stCondLst>
                                            <p:cond delay="499"/>
                                          </p:stCondLst>
                                        </p:cTn>
                                        <p:tgtEl>
                                          <p:spTgt spid="23"/>
                                        </p:tgtEl>
                                        <p:attrNameLst>
                                          <p:attrName>style.visibility</p:attrName>
                                        </p:attrNameLst>
                                      </p:cBhvr>
                                      <p:to>
                                        <p:strVal val="hidden"/>
                                      </p:to>
                                    </p:set>
                                  </p:childTnLst>
                                </p:cTn>
                              </p:par>
                            </p:childTnLst>
                          </p:cTn>
                        </p:par>
                      </p:childTnLst>
                    </p:cTn>
                  </p:par>
                  <p:par>
                    <p:cTn id="77" fill="hold">
                      <p:stCondLst>
                        <p:cond delay="indefinite"/>
                      </p:stCondLst>
                      <p:childTnLst>
                        <p:par>
                          <p:cTn id="78" fill="hold">
                            <p:stCondLst>
                              <p:cond delay="0"/>
                            </p:stCondLst>
                            <p:childTnLst>
                              <p:par>
                                <p:cTn id="79" presetID="4" presetClass="exit" presetSubtype="16" fill="hold" grpId="1" nodeType="clickEffect">
                                  <p:stCondLst>
                                    <p:cond delay="0"/>
                                  </p:stCondLst>
                                  <p:childTnLst>
                                    <p:animEffect transition="out" filter="box(in)">
                                      <p:cBhvr>
                                        <p:cTn id="80" dur="500"/>
                                        <p:tgtEl>
                                          <p:spTgt spid="8"/>
                                        </p:tgtEl>
                                      </p:cBhvr>
                                    </p:animEffect>
                                    <p:set>
                                      <p:cBhvr>
                                        <p:cTn id="81" dur="1" fill="hold">
                                          <p:stCondLst>
                                            <p:cond delay="499"/>
                                          </p:stCondLst>
                                        </p:cTn>
                                        <p:tgtEl>
                                          <p:spTgt spid="8"/>
                                        </p:tgtEl>
                                        <p:attrNameLst>
                                          <p:attrName>style.visibility</p:attrName>
                                        </p:attrNameLst>
                                      </p:cBhvr>
                                      <p:to>
                                        <p:strVal val="hidden"/>
                                      </p:to>
                                    </p:set>
                                  </p:childTnLst>
                                </p:cTn>
                              </p:par>
                            </p:childTnLst>
                          </p:cTn>
                        </p:par>
                      </p:childTnLst>
                    </p:cTn>
                  </p:par>
                  <p:par>
                    <p:cTn id="82" fill="hold">
                      <p:stCondLst>
                        <p:cond delay="indefinite"/>
                      </p:stCondLst>
                      <p:childTnLst>
                        <p:par>
                          <p:cTn id="83" fill="hold">
                            <p:stCondLst>
                              <p:cond delay="0"/>
                            </p:stCondLst>
                            <p:childTnLst>
                              <p:par>
                                <p:cTn id="84" presetID="3" presetClass="entr" presetSubtype="10" fill="hold" grpId="0" nodeType="clickEffect">
                                  <p:stCondLst>
                                    <p:cond delay="0"/>
                                  </p:stCondLst>
                                  <p:childTnLst>
                                    <p:set>
                                      <p:cBhvr>
                                        <p:cTn id="85" dur="1" fill="hold">
                                          <p:stCondLst>
                                            <p:cond delay="0"/>
                                          </p:stCondLst>
                                        </p:cTn>
                                        <p:tgtEl>
                                          <p:spTgt spid="13"/>
                                        </p:tgtEl>
                                        <p:attrNameLst>
                                          <p:attrName>style.visibility</p:attrName>
                                        </p:attrNameLst>
                                      </p:cBhvr>
                                      <p:to>
                                        <p:strVal val="visible"/>
                                      </p:to>
                                    </p:set>
                                    <p:animEffect transition="in" filter="blinds(horizontal)">
                                      <p:cBhvr>
                                        <p:cTn id="86" dur="500"/>
                                        <p:tgtEl>
                                          <p:spTgt spid="13"/>
                                        </p:tgtEl>
                                      </p:cBhvr>
                                    </p:animEffect>
                                  </p:childTnLst>
                                </p:cTn>
                              </p:par>
                            </p:childTnLst>
                          </p:cTn>
                        </p:par>
                      </p:childTnLst>
                    </p:cTn>
                  </p:par>
                  <p:par>
                    <p:cTn id="87" fill="hold">
                      <p:stCondLst>
                        <p:cond delay="indefinite"/>
                      </p:stCondLst>
                      <p:childTnLst>
                        <p:par>
                          <p:cTn id="88" fill="hold">
                            <p:stCondLst>
                              <p:cond delay="0"/>
                            </p:stCondLst>
                            <p:childTnLst>
                              <p:par>
                                <p:cTn id="89" presetID="3" presetClass="entr" presetSubtype="10" fill="hold" grpId="0" nodeType="clickEffect">
                                  <p:stCondLst>
                                    <p:cond delay="0"/>
                                  </p:stCondLst>
                                  <p:childTnLst>
                                    <p:set>
                                      <p:cBhvr>
                                        <p:cTn id="90" dur="1" fill="hold">
                                          <p:stCondLst>
                                            <p:cond delay="0"/>
                                          </p:stCondLst>
                                        </p:cTn>
                                        <p:tgtEl>
                                          <p:spTgt spid="12"/>
                                        </p:tgtEl>
                                        <p:attrNameLst>
                                          <p:attrName>style.visibility</p:attrName>
                                        </p:attrNameLst>
                                      </p:cBhvr>
                                      <p:to>
                                        <p:strVal val="visible"/>
                                      </p:to>
                                    </p:set>
                                    <p:animEffect transition="in" filter="blinds(horizontal)">
                                      <p:cBhvr>
                                        <p:cTn id="91" dur="500"/>
                                        <p:tgtEl>
                                          <p:spTgt spid="12"/>
                                        </p:tgtEl>
                                      </p:cBhvr>
                                    </p:animEffect>
                                  </p:childTnLst>
                                </p:cTn>
                              </p:par>
                            </p:childTnLst>
                          </p:cTn>
                        </p:par>
                      </p:childTnLst>
                    </p:cTn>
                  </p:par>
                  <p:par>
                    <p:cTn id="92" fill="hold">
                      <p:stCondLst>
                        <p:cond delay="indefinite"/>
                      </p:stCondLst>
                      <p:childTnLst>
                        <p:par>
                          <p:cTn id="93" fill="hold">
                            <p:stCondLst>
                              <p:cond delay="0"/>
                            </p:stCondLst>
                            <p:childTnLst>
                              <p:par>
                                <p:cTn id="94" presetID="3" presetClass="entr" presetSubtype="10" fill="hold" grpId="0" nodeType="clickEffect">
                                  <p:stCondLst>
                                    <p:cond delay="0"/>
                                  </p:stCondLst>
                                  <p:childTnLst>
                                    <p:set>
                                      <p:cBhvr>
                                        <p:cTn id="95" dur="1" fill="hold">
                                          <p:stCondLst>
                                            <p:cond delay="0"/>
                                          </p:stCondLst>
                                        </p:cTn>
                                        <p:tgtEl>
                                          <p:spTgt spid="14"/>
                                        </p:tgtEl>
                                        <p:attrNameLst>
                                          <p:attrName>style.visibility</p:attrName>
                                        </p:attrNameLst>
                                      </p:cBhvr>
                                      <p:to>
                                        <p:strVal val="visible"/>
                                      </p:to>
                                    </p:set>
                                    <p:animEffect transition="in" filter="blinds(horizontal)">
                                      <p:cBhvr>
                                        <p:cTn id="96" dur="500"/>
                                        <p:tgtEl>
                                          <p:spTgt spid="14"/>
                                        </p:tgtEl>
                                      </p:cBhvr>
                                    </p:animEffect>
                                  </p:childTnLst>
                                </p:cTn>
                              </p:par>
                            </p:childTnLst>
                          </p:cTn>
                        </p:par>
                      </p:childTnLst>
                    </p:cTn>
                  </p:par>
                  <p:par>
                    <p:cTn id="97" fill="hold">
                      <p:stCondLst>
                        <p:cond delay="indefinite"/>
                      </p:stCondLst>
                      <p:childTnLst>
                        <p:par>
                          <p:cTn id="98" fill="hold">
                            <p:stCondLst>
                              <p:cond delay="0"/>
                            </p:stCondLst>
                            <p:childTnLst>
                              <p:par>
                                <p:cTn id="99" presetID="3" presetClass="entr" presetSubtype="10" fill="hold" grpId="0" nodeType="clickEffect">
                                  <p:stCondLst>
                                    <p:cond delay="0"/>
                                  </p:stCondLst>
                                  <p:childTnLst>
                                    <p:set>
                                      <p:cBhvr>
                                        <p:cTn id="100" dur="1" fill="hold">
                                          <p:stCondLst>
                                            <p:cond delay="0"/>
                                          </p:stCondLst>
                                        </p:cTn>
                                        <p:tgtEl>
                                          <p:spTgt spid="11"/>
                                        </p:tgtEl>
                                        <p:attrNameLst>
                                          <p:attrName>style.visibility</p:attrName>
                                        </p:attrNameLst>
                                      </p:cBhvr>
                                      <p:to>
                                        <p:strVal val="visible"/>
                                      </p:to>
                                    </p:set>
                                    <p:animEffect transition="in" filter="blinds(horizontal)">
                                      <p:cBhvr>
                                        <p:cTn id="101" dur="500"/>
                                        <p:tgtEl>
                                          <p:spTgt spid="11"/>
                                        </p:tgtEl>
                                      </p:cBhvr>
                                    </p:animEffect>
                                  </p:childTnLst>
                                </p:cTn>
                              </p:par>
                            </p:childTnLst>
                          </p:cTn>
                        </p:par>
                      </p:childTnLst>
                    </p:cTn>
                  </p:par>
                  <p:par>
                    <p:cTn id="102" fill="hold">
                      <p:stCondLst>
                        <p:cond delay="indefinite"/>
                      </p:stCondLst>
                      <p:childTnLst>
                        <p:par>
                          <p:cTn id="103" fill="hold">
                            <p:stCondLst>
                              <p:cond delay="0"/>
                            </p:stCondLst>
                            <p:childTnLst>
                              <p:par>
                                <p:cTn id="104" presetID="4" presetClass="exit" presetSubtype="16" fill="hold" grpId="1" nodeType="clickEffect">
                                  <p:stCondLst>
                                    <p:cond delay="0"/>
                                  </p:stCondLst>
                                  <p:childTnLst>
                                    <p:animEffect transition="out" filter="box(in)">
                                      <p:cBhvr>
                                        <p:cTn id="105" dur="500"/>
                                        <p:tgtEl>
                                          <p:spTgt spid="11"/>
                                        </p:tgtEl>
                                      </p:cBhvr>
                                    </p:animEffect>
                                    <p:set>
                                      <p:cBhvr>
                                        <p:cTn id="106" dur="1" fill="hold">
                                          <p:stCondLst>
                                            <p:cond delay="499"/>
                                          </p:stCondLst>
                                        </p:cTn>
                                        <p:tgtEl>
                                          <p:spTgt spid="11"/>
                                        </p:tgtEl>
                                        <p:attrNameLst>
                                          <p:attrName>style.visibility</p:attrName>
                                        </p:attrNameLst>
                                      </p:cBhvr>
                                      <p:to>
                                        <p:strVal val="hidden"/>
                                      </p:to>
                                    </p:set>
                                  </p:childTnLst>
                                </p:cTn>
                              </p:par>
                              <p:par>
                                <p:cTn id="107" presetID="4" presetClass="exit" presetSubtype="16" fill="hold" grpId="1" nodeType="withEffect">
                                  <p:stCondLst>
                                    <p:cond delay="0"/>
                                  </p:stCondLst>
                                  <p:childTnLst>
                                    <p:animEffect transition="out" filter="box(in)">
                                      <p:cBhvr>
                                        <p:cTn id="108" dur="500"/>
                                        <p:tgtEl>
                                          <p:spTgt spid="12"/>
                                        </p:tgtEl>
                                      </p:cBhvr>
                                    </p:animEffect>
                                    <p:set>
                                      <p:cBhvr>
                                        <p:cTn id="109" dur="1" fill="hold">
                                          <p:stCondLst>
                                            <p:cond delay="499"/>
                                          </p:stCondLst>
                                        </p:cTn>
                                        <p:tgtEl>
                                          <p:spTgt spid="12"/>
                                        </p:tgtEl>
                                        <p:attrNameLst>
                                          <p:attrName>style.visibility</p:attrName>
                                        </p:attrNameLst>
                                      </p:cBhvr>
                                      <p:to>
                                        <p:strVal val="hidden"/>
                                      </p:to>
                                    </p:set>
                                  </p:childTnLst>
                                </p:cTn>
                              </p:par>
                              <p:par>
                                <p:cTn id="110" presetID="4" presetClass="exit" presetSubtype="16" fill="hold" grpId="1" nodeType="withEffect">
                                  <p:stCondLst>
                                    <p:cond delay="0"/>
                                  </p:stCondLst>
                                  <p:childTnLst>
                                    <p:animEffect transition="out" filter="box(in)">
                                      <p:cBhvr>
                                        <p:cTn id="111" dur="500"/>
                                        <p:tgtEl>
                                          <p:spTgt spid="13"/>
                                        </p:tgtEl>
                                      </p:cBhvr>
                                    </p:animEffect>
                                    <p:set>
                                      <p:cBhvr>
                                        <p:cTn id="112" dur="1" fill="hold">
                                          <p:stCondLst>
                                            <p:cond delay="499"/>
                                          </p:stCondLst>
                                        </p:cTn>
                                        <p:tgtEl>
                                          <p:spTgt spid="13"/>
                                        </p:tgtEl>
                                        <p:attrNameLst>
                                          <p:attrName>style.visibility</p:attrName>
                                        </p:attrNameLst>
                                      </p:cBhvr>
                                      <p:to>
                                        <p:strVal val="hidden"/>
                                      </p:to>
                                    </p:set>
                                  </p:childTnLst>
                                </p:cTn>
                              </p:par>
                              <p:par>
                                <p:cTn id="113" presetID="4" presetClass="exit" presetSubtype="16" fill="hold" grpId="1" nodeType="withEffect">
                                  <p:stCondLst>
                                    <p:cond delay="0"/>
                                  </p:stCondLst>
                                  <p:childTnLst>
                                    <p:animEffect transition="out" filter="box(in)">
                                      <p:cBhvr>
                                        <p:cTn id="114" dur="500"/>
                                        <p:tgtEl>
                                          <p:spTgt spid="14"/>
                                        </p:tgtEl>
                                      </p:cBhvr>
                                    </p:animEffect>
                                    <p:set>
                                      <p:cBhvr>
                                        <p:cTn id="115" dur="1" fill="hold">
                                          <p:stCondLst>
                                            <p:cond delay="499"/>
                                          </p:stCondLst>
                                        </p:cTn>
                                        <p:tgtEl>
                                          <p:spTgt spid="14"/>
                                        </p:tgtEl>
                                        <p:attrNameLst>
                                          <p:attrName>style.visibility</p:attrName>
                                        </p:attrNameLst>
                                      </p:cBhvr>
                                      <p:to>
                                        <p:strVal val="hidden"/>
                                      </p:to>
                                    </p:set>
                                  </p:childTnLst>
                                </p:cTn>
                              </p:par>
                            </p:childTnLst>
                          </p:cTn>
                        </p:par>
                      </p:childTnLst>
                    </p:cTn>
                  </p:par>
                  <p:par>
                    <p:cTn id="116" fill="hold">
                      <p:stCondLst>
                        <p:cond delay="indefinite"/>
                      </p:stCondLst>
                      <p:childTnLst>
                        <p:par>
                          <p:cTn id="117" fill="hold">
                            <p:stCondLst>
                              <p:cond delay="0"/>
                            </p:stCondLst>
                            <p:childTnLst>
                              <p:par>
                                <p:cTn id="118" presetID="3" presetClass="entr" presetSubtype="10" fill="hold" grpId="0" nodeType="clickEffect">
                                  <p:stCondLst>
                                    <p:cond delay="0"/>
                                  </p:stCondLst>
                                  <p:childTnLst>
                                    <p:set>
                                      <p:cBhvr>
                                        <p:cTn id="119" dur="1" fill="hold">
                                          <p:stCondLst>
                                            <p:cond delay="0"/>
                                          </p:stCondLst>
                                        </p:cTn>
                                        <p:tgtEl>
                                          <p:spTgt spid="15"/>
                                        </p:tgtEl>
                                        <p:attrNameLst>
                                          <p:attrName>style.visibility</p:attrName>
                                        </p:attrNameLst>
                                      </p:cBhvr>
                                      <p:to>
                                        <p:strVal val="visible"/>
                                      </p:to>
                                    </p:set>
                                    <p:animEffect transition="in" filter="blinds(horizontal)">
                                      <p:cBhvr>
                                        <p:cTn id="120" dur="500"/>
                                        <p:tgtEl>
                                          <p:spTgt spid="15"/>
                                        </p:tgtEl>
                                      </p:cBhvr>
                                    </p:animEffect>
                                  </p:childTnLst>
                                </p:cTn>
                              </p:par>
                            </p:childTnLst>
                          </p:cTn>
                        </p:par>
                      </p:childTnLst>
                    </p:cTn>
                  </p:par>
                  <p:par>
                    <p:cTn id="121" fill="hold">
                      <p:stCondLst>
                        <p:cond delay="indefinite"/>
                      </p:stCondLst>
                      <p:childTnLst>
                        <p:par>
                          <p:cTn id="122" fill="hold">
                            <p:stCondLst>
                              <p:cond delay="0"/>
                            </p:stCondLst>
                            <p:childTnLst>
                              <p:par>
                                <p:cTn id="123" presetID="3" presetClass="entr" presetSubtype="10" fill="hold" grpId="0" nodeType="clickEffect">
                                  <p:stCondLst>
                                    <p:cond delay="0"/>
                                  </p:stCondLst>
                                  <p:childTnLst>
                                    <p:set>
                                      <p:cBhvr>
                                        <p:cTn id="124" dur="1" fill="hold">
                                          <p:stCondLst>
                                            <p:cond delay="0"/>
                                          </p:stCondLst>
                                        </p:cTn>
                                        <p:tgtEl>
                                          <p:spTgt spid="16"/>
                                        </p:tgtEl>
                                        <p:attrNameLst>
                                          <p:attrName>style.visibility</p:attrName>
                                        </p:attrNameLst>
                                      </p:cBhvr>
                                      <p:to>
                                        <p:strVal val="visible"/>
                                      </p:to>
                                    </p:set>
                                    <p:animEffect transition="in" filter="blinds(horizontal)">
                                      <p:cBhvr>
                                        <p:cTn id="125" dur="500"/>
                                        <p:tgtEl>
                                          <p:spTgt spid="16"/>
                                        </p:tgtEl>
                                      </p:cBhvr>
                                    </p:animEffect>
                                  </p:childTnLst>
                                </p:cTn>
                              </p:par>
                            </p:childTnLst>
                          </p:cTn>
                        </p:par>
                      </p:childTnLst>
                    </p:cTn>
                  </p:par>
                  <p:par>
                    <p:cTn id="126" fill="hold">
                      <p:stCondLst>
                        <p:cond delay="indefinite"/>
                      </p:stCondLst>
                      <p:childTnLst>
                        <p:par>
                          <p:cTn id="127" fill="hold">
                            <p:stCondLst>
                              <p:cond delay="0"/>
                            </p:stCondLst>
                            <p:childTnLst>
                              <p:par>
                                <p:cTn id="128" presetID="3" presetClass="entr" presetSubtype="10" fill="hold" grpId="0" nodeType="clickEffect">
                                  <p:stCondLst>
                                    <p:cond delay="0"/>
                                  </p:stCondLst>
                                  <p:childTnLst>
                                    <p:set>
                                      <p:cBhvr>
                                        <p:cTn id="129" dur="1" fill="hold">
                                          <p:stCondLst>
                                            <p:cond delay="0"/>
                                          </p:stCondLst>
                                        </p:cTn>
                                        <p:tgtEl>
                                          <p:spTgt spid="17"/>
                                        </p:tgtEl>
                                        <p:attrNameLst>
                                          <p:attrName>style.visibility</p:attrName>
                                        </p:attrNameLst>
                                      </p:cBhvr>
                                      <p:to>
                                        <p:strVal val="visible"/>
                                      </p:to>
                                    </p:set>
                                    <p:animEffect transition="in" filter="blinds(horizontal)">
                                      <p:cBhvr>
                                        <p:cTn id="130" dur="500"/>
                                        <p:tgtEl>
                                          <p:spTgt spid="17"/>
                                        </p:tgtEl>
                                      </p:cBhvr>
                                    </p:animEffect>
                                  </p:childTnLst>
                                </p:cTn>
                              </p:par>
                            </p:childTnLst>
                          </p:cTn>
                        </p:par>
                      </p:childTnLst>
                    </p:cTn>
                  </p:par>
                  <p:par>
                    <p:cTn id="131" fill="hold">
                      <p:stCondLst>
                        <p:cond delay="indefinite"/>
                      </p:stCondLst>
                      <p:childTnLst>
                        <p:par>
                          <p:cTn id="132" fill="hold">
                            <p:stCondLst>
                              <p:cond delay="0"/>
                            </p:stCondLst>
                            <p:childTnLst>
                              <p:par>
                                <p:cTn id="133" presetID="3" presetClass="entr" presetSubtype="10" fill="hold" grpId="0" nodeType="clickEffect">
                                  <p:stCondLst>
                                    <p:cond delay="0"/>
                                  </p:stCondLst>
                                  <p:childTnLst>
                                    <p:set>
                                      <p:cBhvr>
                                        <p:cTn id="134" dur="1" fill="hold">
                                          <p:stCondLst>
                                            <p:cond delay="0"/>
                                          </p:stCondLst>
                                        </p:cTn>
                                        <p:tgtEl>
                                          <p:spTgt spid="18"/>
                                        </p:tgtEl>
                                        <p:attrNameLst>
                                          <p:attrName>style.visibility</p:attrName>
                                        </p:attrNameLst>
                                      </p:cBhvr>
                                      <p:to>
                                        <p:strVal val="visible"/>
                                      </p:to>
                                    </p:set>
                                    <p:animEffect transition="in" filter="blinds(horizontal)">
                                      <p:cBhvr>
                                        <p:cTn id="135" dur="500"/>
                                        <p:tgtEl>
                                          <p:spTgt spid="18"/>
                                        </p:tgtEl>
                                      </p:cBhvr>
                                    </p:animEffect>
                                  </p:childTnLst>
                                </p:cTn>
                              </p:par>
                            </p:childTnLst>
                          </p:cTn>
                        </p:par>
                      </p:childTnLst>
                    </p:cTn>
                  </p:par>
                  <p:par>
                    <p:cTn id="136" fill="hold">
                      <p:stCondLst>
                        <p:cond delay="indefinite"/>
                      </p:stCondLst>
                      <p:childTnLst>
                        <p:par>
                          <p:cTn id="137" fill="hold">
                            <p:stCondLst>
                              <p:cond delay="0"/>
                            </p:stCondLst>
                            <p:childTnLst>
                              <p:par>
                                <p:cTn id="138" presetID="4" presetClass="exit" presetSubtype="16" fill="hold" grpId="1" nodeType="clickEffect">
                                  <p:stCondLst>
                                    <p:cond delay="0"/>
                                  </p:stCondLst>
                                  <p:childTnLst>
                                    <p:animEffect transition="out" filter="box(in)">
                                      <p:cBhvr>
                                        <p:cTn id="139" dur="500"/>
                                        <p:tgtEl>
                                          <p:spTgt spid="16"/>
                                        </p:tgtEl>
                                      </p:cBhvr>
                                    </p:animEffect>
                                    <p:set>
                                      <p:cBhvr>
                                        <p:cTn id="140" dur="1" fill="hold">
                                          <p:stCondLst>
                                            <p:cond delay="499"/>
                                          </p:stCondLst>
                                        </p:cTn>
                                        <p:tgtEl>
                                          <p:spTgt spid="16"/>
                                        </p:tgtEl>
                                        <p:attrNameLst>
                                          <p:attrName>style.visibility</p:attrName>
                                        </p:attrNameLst>
                                      </p:cBhvr>
                                      <p:to>
                                        <p:strVal val="hidden"/>
                                      </p:to>
                                    </p:set>
                                  </p:childTnLst>
                                </p:cTn>
                              </p:par>
                              <p:par>
                                <p:cTn id="141" presetID="4" presetClass="exit" presetSubtype="16" fill="hold" grpId="1" nodeType="withEffect">
                                  <p:stCondLst>
                                    <p:cond delay="0"/>
                                  </p:stCondLst>
                                  <p:childTnLst>
                                    <p:animEffect transition="out" filter="box(in)">
                                      <p:cBhvr>
                                        <p:cTn id="142" dur="500"/>
                                        <p:tgtEl>
                                          <p:spTgt spid="17"/>
                                        </p:tgtEl>
                                      </p:cBhvr>
                                    </p:animEffect>
                                    <p:set>
                                      <p:cBhvr>
                                        <p:cTn id="143" dur="1" fill="hold">
                                          <p:stCondLst>
                                            <p:cond delay="499"/>
                                          </p:stCondLst>
                                        </p:cTn>
                                        <p:tgtEl>
                                          <p:spTgt spid="17"/>
                                        </p:tgtEl>
                                        <p:attrNameLst>
                                          <p:attrName>style.visibility</p:attrName>
                                        </p:attrNameLst>
                                      </p:cBhvr>
                                      <p:to>
                                        <p:strVal val="hidden"/>
                                      </p:to>
                                    </p:set>
                                  </p:childTnLst>
                                </p:cTn>
                              </p:par>
                              <p:par>
                                <p:cTn id="144" presetID="4" presetClass="exit" presetSubtype="16" fill="hold" grpId="1" nodeType="withEffect">
                                  <p:stCondLst>
                                    <p:cond delay="0"/>
                                  </p:stCondLst>
                                  <p:childTnLst>
                                    <p:animEffect transition="out" filter="box(in)">
                                      <p:cBhvr>
                                        <p:cTn id="145" dur="500"/>
                                        <p:tgtEl>
                                          <p:spTgt spid="18"/>
                                        </p:tgtEl>
                                      </p:cBhvr>
                                    </p:animEffect>
                                    <p:set>
                                      <p:cBhvr>
                                        <p:cTn id="146" dur="1" fill="hold">
                                          <p:stCondLst>
                                            <p:cond delay="499"/>
                                          </p:stCondLst>
                                        </p:cTn>
                                        <p:tgtEl>
                                          <p:spTgt spid="18"/>
                                        </p:tgtEl>
                                        <p:attrNameLst>
                                          <p:attrName>style.visibility</p:attrName>
                                        </p:attrNameLst>
                                      </p:cBhvr>
                                      <p:to>
                                        <p:strVal val="hidden"/>
                                      </p:to>
                                    </p:set>
                                  </p:childTnLst>
                                </p:cTn>
                              </p:par>
                            </p:childTnLst>
                          </p:cTn>
                        </p:par>
                      </p:childTnLst>
                    </p:cTn>
                  </p:par>
                  <p:par>
                    <p:cTn id="147" fill="hold">
                      <p:stCondLst>
                        <p:cond delay="indefinite"/>
                      </p:stCondLst>
                      <p:childTnLst>
                        <p:par>
                          <p:cTn id="148" fill="hold">
                            <p:stCondLst>
                              <p:cond delay="0"/>
                            </p:stCondLst>
                            <p:childTnLst>
                              <p:par>
                                <p:cTn id="149" presetID="3" presetClass="entr" presetSubtype="10" fill="hold" grpId="0" nodeType="clickEffect">
                                  <p:stCondLst>
                                    <p:cond delay="0"/>
                                  </p:stCondLst>
                                  <p:childTnLst>
                                    <p:set>
                                      <p:cBhvr>
                                        <p:cTn id="150" dur="1" fill="hold">
                                          <p:stCondLst>
                                            <p:cond delay="0"/>
                                          </p:stCondLst>
                                        </p:cTn>
                                        <p:tgtEl>
                                          <p:spTgt spid="19"/>
                                        </p:tgtEl>
                                        <p:attrNameLst>
                                          <p:attrName>style.visibility</p:attrName>
                                        </p:attrNameLst>
                                      </p:cBhvr>
                                      <p:to>
                                        <p:strVal val="visible"/>
                                      </p:to>
                                    </p:set>
                                    <p:animEffect transition="in" filter="blinds(horizontal)">
                                      <p:cBhvr>
                                        <p:cTn id="151" dur="500"/>
                                        <p:tgtEl>
                                          <p:spTgt spid="19"/>
                                        </p:tgtEl>
                                      </p:cBhvr>
                                    </p:animEffect>
                                  </p:childTnLst>
                                </p:cTn>
                              </p:par>
                            </p:childTnLst>
                          </p:cTn>
                        </p:par>
                      </p:childTnLst>
                    </p:cTn>
                  </p:par>
                  <p:par>
                    <p:cTn id="152" fill="hold">
                      <p:stCondLst>
                        <p:cond delay="indefinite"/>
                      </p:stCondLst>
                      <p:childTnLst>
                        <p:par>
                          <p:cTn id="153" fill="hold">
                            <p:stCondLst>
                              <p:cond delay="0"/>
                            </p:stCondLst>
                            <p:childTnLst>
                              <p:par>
                                <p:cTn id="154" presetID="3" presetClass="entr" presetSubtype="10" fill="hold" grpId="0" nodeType="clickEffect">
                                  <p:stCondLst>
                                    <p:cond delay="0"/>
                                  </p:stCondLst>
                                  <p:childTnLst>
                                    <p:set>
                                      <p:cBhvr>
                                        <p:cTn id="155" dur="1" fill="hold">
                                          <p:stCondLst>
                                            <p:cond delay="0"/>
                                          </p:stCondLst>
                                        </p:cTn>
                                        <p:tgtEl>
                                          <p:spTgt spid="20"/>
                                        </p:tgtEl>
                                        <p:attrNameLst>
                                          <p:attrName>style.visibility</p:attrName>
                                        </p:attrNameLst>
                                      </p:cBhvr>
                                      <p:to>
                                        <p:strVal val="visible"/>
                                      </p:to>
                                    </p:set>
                                    <p:animEffect transition="in" filter="blinds(horizontal)">
                                      <p:cBhvr>
                                        <p:cTn id="156" dur="500"/>
                                        <p:tgtEl>
                                          <p:spTgt spid="20"/>
                                        </p:tgtEl>
                                      </p:cBhvr>
                                    </p:animEffect>
                                  </p:childTnLst>
                                </p:cTn>
                              </p:par>
                            </p:childTnLst>
                          </p:cTn>
                        </p:par>
                      </p:childTnLst>
                    </p:cTn>
                  </p:par>
                  <p:par>
                    <p:cTn id="157" fill="hold">
                      <p:stCondLst>
                        <p:cond delay="indefinite"/>
                      </p:stCondLst>
                      <p:childTnLst>
                        <p:par>
                          <p:cTn id="158" fill="hold">
                            <p:stCondLst>
                              <p:cond delay="0"/>
                            </p:stCondLst>
                            <p:childTnLst>
                              <p:par>
                                <p:cTn id="159" presetID="3" presetClass="entr" presetSubtype="10" fill="hold" grpId="0" nodeType="clickEffect">
                                  <p:stCondLst>
                                    <p:cond delay="0"/>
                                  </p:stCondLst>
                                  <p:childTnLst>
                                    <p:set>
                                      <p:cBhvr>
                                        <p:cTn id="160" dur="1" fill="hold">
                                          <p:stCondLst>
                                            <p:cond delay="0"/>
                                          </p:stCondLst>
                                        </p:cTn>
                                        <p:tgtEl>
                                          <p:spTgt spid="24"/>
                                        </p:tgtEl>
                                        <p:attrNameLst>
                                          <p:attrName>style.visibility</p:attrName>
                                        </p:attrNameLst>
                                      </p:cBhvr>
                                      <p:to>
                                        <p:strVal val="visible"/>
                                      </p:to>
                                    </p:set>
                                    <p:animEffect transition="in" filter="blinds(horizontal)">
                                      <p:cBhvr>
                                        <p:cTn id="161" dur="500"/>
                                        <p:tgtEl>
                                          <p:spTgt spid="24"/>
                                        </p:tgtEl>
                                      </p:cBhvr>
                                    </p:animEffect>
                                  </p:childTnLst>
                                </p:cTn>
                              </p:par>
                            </p:childTnLst>
                          </p:cTn>
                        </p:par>
                      </p:childTnLst>
                    </p:cTn>
                  </p:par>
                  <p:par>
                    <p:cTn id="162" fill="hold">
                      <p:stCondLst>
                        <p:cond delay="indefinite"/>
                      </p:stCondLst>
                      <p:childTnLst>
                        <p:par>
                          <p:cTn id="163" fill="hold">
                            <p:stCondLst>
                              <p:cond delay="0"/>
                            </p:stCondLst>
                            <p:childTnLst>
                              <p:par>
                                <p:cTn id="164" presetID="3" presetClass="entr" presetSubtype="10" fill="hold" grpId="0" nodeType="clickEffect">
                                  <p:stCondLst>
                                    <p:cond delay="0"/>
                                  </p:stCondLst>
                                  <p:childTnLst>
                                    <p:set>
                                      <p:cBhvr>
                                        <p:cTn id="165" dur="1" fill="hold">
                                          <p:stCondLst>
                                            <p:cond delay="0"/>
                                          </p:stCondLst>
                                        </p:cTn>
                                        <p:tgtEl>
                                          <p:spTgt spid="25"/>
                                        </p:tgtEl>
                                        <p:attrNameLst>
                                          <p:attrName>style.visibility</p:attrName>
                                        </p:attrNameLst>
                                      </p:cBhvr>
                                      <p:to>
                                        <p:strVal val="visible"/>
                                      </p:to>
                                    </p:set>
                                    <p:animEffect transition="in" filter="blinds(horizontal)">
                                      <p:cBhvr>
                                        <p:cTn id="16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6" grpId="0" animBg="1"/>
      <p:bldP spid="6" grpId="1" animBg="1"/>
      <p:bldP spid="7" grpId="0" animBg="1"/>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5" grpId="0" animBg="1"/>
      <p:bldP spid="16" grpId="0" animBg="1"/>
      <p:bldP spid="16" grpId="1" animBg="1"/>
      <p:bldP spid="17" grpId="0" animBg="1"/>
      <p:bldP spid="17" grpId="1" animBg="1"/>
      <p:bldP spid="18" grpId="0" animBg="1"/>
      <p:bldP spid="18" grpId="1" animBg="1"/>
      <p:bldP spid="19" grpId="0" animBg="1"/>
      <p:bldP spid="20" grpId="0" animBg="1"/>
      <p:bldP spid="24" grpId="0" animBg="1"/>
      <p:bldP spid="2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685800"/>
            <a:ext cx="7391400" cy="646331"/>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pPr algn="ctr"/>
            <a:r>
              <a:rPr lang="en-AU" sz="3600" dirty="0" smtClean="0">
                <a:solidFill>
                  <a:prstClr val="black"/>
                </a:solidFill>
                <a:latin typeface="Calibri"/>
              </a:rPr>
              <a:t>The Mnemonic</a:t>
            </a:r>
            <a:endParaRPr lang="en-US" sz="3600" kern="10" dirty="0">
              <a:ln w="9525">
                <a:noFill/>
                <a:round/>
                <a:headEnd/>
                <a:tailEnd/>
              </a:ln>
              <a:effectLst>
                <a:outerShdw dist="53882" dir="2700000" algn="ctr" rotWithShape="0">
                  <a:srgbClr val="C0C0C0"/>
                </a:outerShdw>
              </a:effectLst>
              <a:latin typeface="Times New Roman"/>
              <a:cs typeface="Times New Roman"/>
            </a:endParaRPr>
          </a:p>
        </p:txBody>
      </p:sp>
      <p:sp>
        <p:nvSpPr>
          <p:cNvPr id="3" name="TextBox 2"/>
          <p:cNvSpPr txBox="1"/>
          <p:nvPr/>
        </p:nvSpPr>
        <p:spPr>
          <a:xfrm>
            <a:off x="609600" y="1524000"/>
            <a:ext cx="7391400" cy="584775"/>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AU" sz="3200" dirty="0" smtClean="0"/>
              <a:t>Red as a beet </a:t>
            </a:r>
          </a:p>
        </p:txBody>
      </p:sp>
      <p:sp>
        <p:nvSpPr>
          <p:cNvPr id="4" name="TextBox 3"/>
          <p:cNvSpPr txBox="1"/>
          <p:nvPr/>
        </p:nvSpPr>
        <p:spPr>
          <a:xfrm>
            <a:off x="685800" y="16764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AU" sz="2800" dirty="0" smtClean="0">
                <a:solidFill>
                  <a:prstClr val="black"/>
                </a:solidFill>
                <a:latin typeface="Calibri"/>
              </a:rPr>
              <a:t>Dry as a bone</a:t>
            </a:r>
            <a:endParaRPr lang="en-AU" sz="2800" i="1" baseline="30000" dirty="0" smtClean="0">
              <a:solidFill>
                <a:prstClr val="black"/>
              </a:solidFill>
              <a:latin typeface="Calibri"/>
            </a:endParaRPr>
          </a:p>
        </p:txBody>
      </p:sp>
      <p:sp>
        <p:nvSpPr>
          <p:cNvPr id="7" name="TextBox 6"/>
          <p:cNvSpPr txBox="1"/>
          <p:nvPr/>
        </p:nvSpPr>
        <p:spPr>
          <a:xfrm>
            <a:off x="762000" y="16764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AU" sz="2800" dirty="0" smtClean="0"/>
              <a:t>Blind as a bat</a:t>
            </a:r>
          </a:p>
        </p:txBody>
      </p:sp>
      <p:sp>
        <p:nvSpPr>
          <p:cNvPr id="8" name="TextBox 7"/>
          <p:cNvSpPr txBox="1"/>
          <p:nvPr/>
        </p:nvSpPr>
        <p:spPr>
          <a:xfrm>
            <a:off x="609600" y="16002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sym typeface="Symbol" pitchFamily="18" charset="2"/>
              </a:rPr>
              <a:t>Mad as a hen</a:t>
            </a:r>
          </a:p>
        </p:txBody>
      </p:sp>
      <p:sp>
        <p:nvSpPr>
          <p:cNvPr id="9" name="TextBox 8"/>
          <p:cNvSpPr txBox="1"/>
          <p:nvPr/>
        </p:nvSpPr>
        <p:spPr>
          <a:xfrm>
            <a:off x="685800" y="16764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AU" sz="2800" dirty="0" smtClean="0">
                <a:solidFill>
                  <a:prstClr val="black"/>
                </a:solidFill>
                <a:latin typeface="Calibri"/>
              </a:rPr>
              <a:t>Full as a Flask</a:t>
            </a:r>
            <a:endParaRPr lang="en-US" sz="2800" dirty="0">
              <a:latin typeface="Arial Narrow" pitchFamily="34" charset="0"/>
            </a:endParaRPr>
          </a:p>
        </p:txBody>
      </p:sp>
      <p:pic>
        <p:nvPicPr>
          <p:cNvPr id="10" name="Picture 9" descr="C:\Users\Anj\Desktop\beets.jpg"/>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514600" y="2590800"/>
            <a:ext cx="4495800" cy="3429000"/>
          </a:xfrm>
          <a:prstGeom prst="rect">
            <a:avLst/>
          </a:prstGeom>
          <a:noFill/>
          <a:ln>
            <a:noFill/>
          </a:ln>
        </p:spPr>
      </p:pic>
      <p:pic>
        <p:nvPicPr>
          <p:cNvPr id="28674" name="Picture 2" descr="https://pitchingtheworld.files.wordpress.com/2012/06/4170bone.jpg"/>
          <p:cNvPicPr>
            <a:picLocks noChangeAspect="1" noChangeArrowheads="1"/>
          </p:cNvPicPr>
          <p:nvPr/>
        </p:nvPicPr>
        <p:blipFill>
          <a:blip r:embed="rId3" cstate="print"/>
          <a:srcRect/>
          <a:stretch>
            <a:fillRect/>
          </a:stretch>
        </p:blipFill>
        <p:spPr bwMode="auto">
          <a:xfrm>
            <a:off x="2133600" y="2590800"/>
            <a:ext cx="5054600" cy="2819400"/>
          </a:xfrm>
          <a:prstGeom prst="rect">
            <a:avLst/>
          </a:prstGeom>
          <a:noFill/>
        </p:spPr>
      </p:pic>
      <p:pic>
        <p:nvPicPr>
          <p:cNvPr id="28676" name="Picture 4" descr="http://upload.wikimedia.org/wikipedia/commons/7/77/Big-eared-townsend-fledermaus.jpg"/>
          <p:cNvPicPr>
            <a:picLocks noChangeAspect="1" noChangeArrowheads="1"/>
          </p:cNvPicPr>
          <p:nvPr/>
        </p:nvPicPr>
        <p:blipFill>
          <a:blip r:embed="rId4" cstate="print"/>
          <a:srcRect/>
          <a:stretch>
            <a:fillRect/>
          </a:stretch>
        </p:blipFill>
        <p:spPr bwMode="auto">
          <a:xfrm>
            <a:off x="1219200" y="2362200"/>
            <a:ext cx="6400800" cy="3724275"/>
          </a:xfrm>
          <a:prstGeom prst="rect">
            <a:avLst/>
          </a:prstGeom>
          <a:noFill/>
        </p:spPr>
      </p:pic>
      <p:pic>
        <p:nvPicPr>
          <p:cNvPr id="13" name="Picture 12" descr="Animation__Overflowing_Flask_by_LunaLazuli.gif"/>
          <p:cNvPicPr/>
          <p:nvPr/>
        </p:nvPicPr>
        <p:blipFill>
          <a:blip r:embed="rId5" cstate="print"/>
          <a:stretch>
            <a:fillRect/>
          </a:stretch>
        </p:blipFill>
        <p:spPr>
          <a:xfrm>
            <a:off x="2514600" y="2514600"/>
            <a:ext cx="4114800" cy="3886200"/>
          </a:xfrm>
          <a:prstGeom prst="rect">
            <a:avLst/>
          </a:prstGeom>
        </p:spPr>
      </p:pic>
      <p:sp>
        <p:nvSpPr>
          <p:cNvPr id="15" name="TextBox 14"/>
          <p:cNvSpPr txBox="1"/>
          <p:nvPr/>
        </p:nvSpPr>
        <p:spPr>
          <a:xfrm>
            <a:off x="762000" y="16764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sym typeface="Symbol" pitchFamily="18" charset="2"/>
              </a:rPr>
              <a:t>Hot as Hell fire</a:t>
            </a:r>
          </a:p>
        </p:txBody>
      </p:sp>
      <p:sp>
        <p:nvSpPr>
          <p:cNvPr id="28680" name="AutoShape 8" descr="data:image/jpeg;base64,/9j/4AAQSkZJRgABAQAAAQABAAD/2wCEAAkGBxQTEhUUExQWFhUXGB8aGRgYGR4gIBscICIYHR4cHhwgHyoiGx8lHBwcIjEiJSkrLi4uIR8zODMtNygtLisBCgoKDg0OGxAQGzQmICYsNCwvLDAyLCwsMC8sLCwsLDQvMCwvLC8sLCwwLCwsLCwsLDAsLCwsLywsLCw0LCwsLP/AABEIAMkA+wMBEQACEQEDEQH/xAAcAAADAQEBAQEBAAAAAAAAAAAEBQYDBwIBAAj/xABDEAACAQIEBAQDBQcCBQMFAQABAhEDIQAEEjEFIkFRBhNhcTKBkUKhscHwFCNSYnLR4QczFSRzgvE0wsMWdLKz0jX/xAAaAQADAQEBAQAAAAAAAAAAAAACAwQFAQAG/8QAOREAAQMCBAMHBQACAgIBBQEAAQACEQMhEjFB8ARRYRMicYGRobEywdHh8QUUIzNCwpJDUmJygjT/2gAMAwEAAhEDEQA/AOR5ap0I/wDGJHjVfQcPUk4SN+yr+C8QpoyaqbsdR0mQDq29iDveYM9sY/E0XuBhwH4W218tj5VzkGFektQAQSbdVj9fob4lUdi8t2V7HgdCPynG6eXpP5R810Yki7EdWGiQSQYmJgX2GGMY7ECWwTF9I06eueSjrUTWf37Det9EDwr/AFEXMNozFOmKbEKApJZRaZYQQCfQG25uMXVuHexoGYF7iLch+RfnbNLeBFzSdcec+W/LQfIZDhtSvUohDTas+shiTzDUSdWwFyRpt8W4wqpU4ghrwe60Robeg6ZhEKFThmlzQDNzn8FU78CSrk6lNX/aFWVQBhyWMiZN+voDERAwlprEh4zHxe8btdJ/2sNcYm4Jztnvd0s8HeB6mXcVNIamVIgMrEzIF45YM2U+l98V1XVq4DgwkZ2y169NfZd4njKOA02mD578E04Rwcee9LSEKRrWkYCqdgWa76iCDbYG+I+yqVHERMSOvK3gSu8RxUUQ+ZnKefgLCM8/JNvEmfqUhpoISUEsdMncAAcwJ+1NmiNjimsQyKLSRGus/f45WuIuDosqd6oc8tx4ahcgGUqeaKpqh5bV+8b4rtoIaACZ67zuARGHOqNLSyPT33/V9I0NA6fHlovb1CtNlKKKbN5qAMQDpCg7rzjS3WJnr0ENlwMmcjbmT1sfhetinXJLPDC02zKozMEEklSRMSbepIgbXjFfEginMeqB1Q4Tgz08+a7hwfh9JFR1DKdADMBEwu5A+1tN+n1yWtZmZ1v5ZDqvnuIr1HEtNxNh5/C5p4hzxp5w+WjeXSq02gkjU4K2NoMCRME39sVUGtwzNzPkLrdpMLqAxZkZ9DuVA+J8y9au7sANTFtK7AMSw23sRf2xscK1rWWUXENNmjIQENSClSLzKx7fMfn2wTsQdPimNDS2LnJdSPhGaGXRKoWi4Vnhhdj8QCCSziLsxCqI9cZDuII/5HX38fMrgrAOeMNx42A6xYHlmfRJPFPgmhRYCnVqM0fAFV263gMIsJi9o2nDaHHVDMgRzyH3XGf8wxERvqPwprNcArBGJJ0qJ0tTZSBa8QQBzDrG1zitvFU8QEX8Z38ruCocnW8P6sQDSOmAaikEb2IuRHcE/ccdtUE6H7qkHC3qmGe4qaKLR0wxYVKlMgbEcoHLy8twdwWPXCKfD9o4vm2QN/zf48kD6zWiBd29+Slq1bVULBQASYHafxjGo1uFkErKdUL6s4bL4GIPpj0BGHEGNEfUz7OqK5OlbKBsB1gevfCBRDSS3M5qwVg4XTfhtM6JV1YgMBTlpMqVYgWFheJg7emI6xGKCIyvpnbenurW2AEpLmkfWTUYkwDMmSLRvf0xawsww0KB1OpjOIrOWaSRYen69L4KzclwFz5xCwX5W3J9rb+kY8RyXQ68uy6eyMHDlqNTMhFqC56TeSO1xtbcdL4T25Y1wiSEZ4ZlUggwDmnn7FRo0VDFnFZ5DaYIRTBgm4Jt39uuIhWqVapOWEZTqVV2YYMIuTvmp1cwRaW+TR90WxoFgOg9FNjOh949kFTqIAdYMem/9onDy1xPdWcKlMMId7byRXDcyNQsfkYMd/cb9rYTWpmN7uquGrtNgN/pU/D+LlvMp1JJqJCsptCbcoEk73icZlXhw3C5uhuD1Wg1/fv6+2/BJf8AiR1mqzk1AwBYXmP4ge99jfqDM4t7AYcAFomPxv8AClFdoOKcjFvv+lRZTL0c2jV6mmiy7ukaXMyS6gFwbzqjbfbGe51Th3Ck3vA6HMeBy8vyqBhkPb57O/GycutGotKm7n/cXyjT5rGBLNA5ZP29LDcahvMwVGkuaNLzbflbwTC9wOIDS+/DlY9FX5XiNLUlOiRSfUEJpFTTZiRqkjdhuZuDBuCSVPZAuTNvtB5+eXVZxouIc5/eFzecQ37jrZUmZ4vTSr5KOQ1i/ReYepBFpPKd8NqVuxhtB2eZGR+4Pgc1nU+FqPp9q4W052+fMJpUzVOlTNZmQAgc5i4sBLDpi+jX7Gkali9xibT0kjdlE2nUqvFMA+HzAXIPFXEXXM1GzOVpnUwRXaoF5dUSSjTErv0j0vM1rqtw6+ZETf7+t19PwwY2kAxxt9x18VtxTjqKZSlSqZbV+8UczLB5ah7iLGBKkEA7EqZQxCJIdp15hAGObmTi576/zNeKb5Su1Sl55RYhGqA/uw68yqx2SPstHpJvgw2qIOzB6b5pru1aMRZJ1iNz1HmkfDvCpTNLpKtTLRrUmIJAgWkyJj54c/iw+nDs0YcxrS8CDGRzVHR8V1EyeYNQlCSiICN6jFi0A3gIFm3T1xMKMuwNyOfhb7hKqcLTFdh8Z8NPfL9KJ47nqtR6dSrVAItG1hDBgRIMjr3B3OLuHpsa0ta3eW+icYYYbYb3yQXCaZrVGQsNLHmZtgOrsbkAb9Pph1Yim0O5cvgIA6xtPTfNNM34XrZSpqDrOoor0zqBcQNBBupIK2uCGBEjAOrtqMhwkbv5IaBY4kixsfLdvEXVDwYmvl3TWlOHJGrvzSBFwSzDruDEScZVcNpVJibb8f3dPf3HB0E6b8I3ZN24GrK71TRqZgWplgRzKNLnl+MKDIAm4+nWVME3Ibvf6Urq5xNDAQ3M5eIzynWdEo4dl6ldDli2kKCFYqwqBJBKsSBK2BsY/M3VGtIeBPpG/FOqRTPaD06781hT8FMmbatXdRTDaxpiW0wxtJIEzJP1x1/+QHYCmwXy+38SceM4mZn281P+PabftPmi61aesKRBVCIC+rRN/X0xf/j3A08MRBjp/ED2Oa3nEg+Wce/kVI06Nu09e/oMaZcpGUbcuv4WtJF1HmEgTsbnoNv1BwLi6MkbBTD7GSLr3SVui+osDt1B7YEkalPYHaDfQppw2g0eYFJ5h3EDqZsAJgH39cS1nNnASraTbYig+JJ5ZdCvOGgiRyxMiB6x9Dh1E44INvmVLxBaLtudlLnqQI69cUhs3UL6paMJN16o1iykFZNoaNomxjuOu9hgXNAMz5LlKpUeC0iTz8N+KecGoq9EmJdWJ6XBAk33KqjH54h4hxZU6EfH5JC1uEl1OTmnHijKTk8pXZ9A+zAPwwo5R0IZWF+0g3jE3CEsrvZhmb+5z35JPEFr8zAEfn8JFqYwab6VIECdrX++cWQ0WeJKO7+8x0BJqxHQdI9v8nFjQdVm1SM25RG/FeuGVFVwW6X9/T57Y9Wa4tgb/iHg3sa/vWTLKZ05estVYYAhl1AHaIHoRiZ9MVaZYbHVXOcWOv8ASck98U8FCt5tKlNKpTLsIujTqMwIWLdTIkX6w8HxWIYHu7wMeOnn/Ex1GZkW166zvqpmhXdCwRmCne8SP5hONJzGuAxC+8kmm57XHDl9ltwrzGrqlMkOzQunv8sBXDBTJdkjp1XCoQVTZLjbstYAUwA2oFqYAgljpMconvvci+MypwrWlsz5G+WfP7K0GT4J3mPENKWoaiQSVWBawWDqMMi6gTA1bkz0xK3hHwHxlf58ifRC1neDtd7n2TXw5xypl2DIhqUIWmUW7TIAOm2qwI1AQem8DoOEm9znOXzn5yOmaXxnCNrtgmHXM5bHRKf9SuE1ldtTtUp6mamRfShOzXk83U9QO/LXw7qbHw2L9c95dfJJ4V4q0rCDqOsKK4ecxSZfKuX2WAwaQy/CwINtQNrYtqdk8d7TyhG6m4Zpxls21ZqdMgBngAgRp/nkeki0AD2xG6kKcuGQ3G8yrQWhsrqfBODJTQMjanqU1WQBCgAjWGYhiSDv795xlucSYnn0id8p8ljcRxDnOwuEAH16WBG+iifGmToplvLpuSVqaoMktIuzNcM5brbcAYv4aoTVxEdPJXUS95xEae85dAoeuutaQJIIkHrYsTO02nb9HRacJcRuyNzC6E04ZwfN0tNZAQWBKCxNQX1aVgyLHfex6jCqtak7un+IWht2kzFjyH4V3/p/lXelVy1dVCsCRJDMjKEAKsDIMHbcFemIa9RmLukennvmpuNdhLazZkGOhF9+anfFeXGRqpTplCTT1KwEQAZEi+ogqSCZMWvhtJpqgl2U/pV8PX7RhJEaX31SpOO1c0VSpWMQZBJAMyTDXI622sO+HPoii2QJ5bt+UdHsyZaFdeGH+Gnq11adPWLGRJ0kAkXMHaJxicQ1xmoywJSuKsLiATHt+k645TSrUuKZQwJJ06RfVB+EiZ+ZOFF5xQ3e9VLw2KnT1n1nlOv8SrL8Jy7g0qtMlhdXFwu1g+4jsDf6nBCu9suDo+/iFRWfUs9sRy12VEcT8NrQrvSrVFOuyMEJK7ldIDa9+oDA95xtUuLNRgLREZ3z56R4ZeiEN7QdoBM5ZW89FKZrgzUjOpWBtKkz1F1YBu4uMaTOJa+0R4/qQpG8G8HezyTLgdAqjiuj+UiswO0OdlBPRzYj2jqcT8Q4OcDTIxH4/Sfw1N9IEb8hsLzT4i9QIpZjLDUBuVJgC17GYHSbY8aLWSQNLeP7VAquIEZ6+ad+IPDzZjON5C63mHXV2FOHHXSxb1vq6XxLwvF9nQGPLS3jbxEJTqLRD3e9lPV+DsraKtBxVALBYIkXJLC7G0QBp98WjiARiY628tPlIdRY+7hzy189fJPvB/CngNpp+RU0li4AIBEi5/CSDB2viHj67ZLZOITlv9qjhw0MDxqJATzh3Df2MV2FNKjAf7isoC7QNLGQQLgQQbTiStWFctBNuV/tn15J4h0AWk5Rn6L5x6h+0U6SRTqNSViE1AETsVXUJmAI9e5AwPDVXUnE3AOvzeNF51JmIkjWd/n8LnfnOtlCRNtSAnvcxc4+ghpuZ8jZQubUB7sR1mUbRyLpPmaQhC6pYEEG466hO+EOrNdGGZvGfn0VTaJbOPI58kBmuFwNVMrVQHdJsP5gdv1fFDOIkw4Qev2UL+Di7LidEw8MUNdUKyypNx1HZh2E7x3xPxr8NPEDfdlXwrXTDsuX3Vbmc29OoEVR+7BIEzqphRIPW/5T64yGU2PYXOOfzO/VaFiISSjw41cw5RdDaidDDUg6kswsF9IIxca/Z0hiM9cj5A3lJLLlyX5pFo1FbzVqNe6TC7ixsfW0YoYTUYRhgdcylEta/E5bZqotUny1a2+hDpsBcDVFzJM7YBjXUx3j6m/xomYgcl6rZMGmC7QzXAMBiLmdjadVyZttAt5tQh5DcvbeS64NeIdb0RuVroaKUzWhxqgmYIFwrdQZ2IsRboMJqNcHl2G28t53RU5BgXXYfDdZ6WRo+fuWMA6SCjMqhbagF5wAR0jviWqHNaCGyJPWYAmbSJ9eSweJY2pxLuz5eEEAnpe1+qm+L+G1/wCa8kaS45GCQp1nmAe5jkK8oE6j3BCu2wkFxkA/HplzvpFlo0eJJDA/zvcR0tzm8+spZwfwwlHzEdy1TTDkRpAADFBMGDIB6HY2kY7W4pz4IECdlNdXJhzRbTnyles7xmlSqMpTTUppoVtUwzAQAuxCbCSPcSMCyi94kGQd7hMbRc9szYmY3zUTVlg2gSTYkIABdSLhoFx+umoCARiPv+lS5pKK4cXZk0QXSFMraLmT3XcH0AOF1cLQcWRvvquRzTjM+KKtMKRWZjEeU8MB0IIYGxjYXG0AYTTol1osNfwkO4aleWi+ot8I/wAI8eq1HZ3SmulTp0oFDOxI1GBLkEMeswwwHFU204IO980qtRYWYQTnzJsNBOWypjxlXZaxVmBNNFpkgyQ4VUqdjGoMIMd8WcJTEWGs+U235Ii8CniGRkjzJI9oUtRcTf8AtjQcLKam4AmVaeHuKU6YAd2iRcA2K7WO9vaLz0xjcVQqOJLRsrQ+ttlX0SMxSDASuswOqsJm3SD3vjIcHUXZ3j2SpFN3WPVMuH5mnQpOzFamm8WhR9qYBIAkfXrjrW43Xbc5cjvyUnENfVeGttu0ZBBJ42yubOmtlwtOyLUbTILbgTIKwB9w0nGi+k+m2IE52mQB1z8NOaQzgqjL03eWh5a70KW//TeQfMV1FZ9VZhyuQCGWRyAdL2JJEWGAfxNYNZgFm6xoecEj4ujptq0ZqkTOd7fn8Ksbw3/y1SnUioqqVUqoL7TGojoQImdutona6oe+0ZHQb35JJ4xpqtw2nOcvTrr/AFTXg3wPUy+Yp1ShZASdbLBjppAbUDNrggidoE21+JdWaAQYtlPPf7TuI4iiKTmtPe5fuMt+DXh3BPJzGldVJjILai7aeXmZhCqtoEkG4F4xG51Q2OmcWixRVOJ7SliMOHoJ5DUn8aIjxlxvLZRqatRp1azKSxqLzBBpNz5bTsBBI2HXeqlSf2Ya3MRMi86CD01zjOFHwjKlUk4i0aRl7G3xJXMczmqteozq3mUmeTSWFEAho8sGBMC3WJuZOKsLKbYIh0Z+UZxp7dLLaFMACTbeq3p50aKtPQdDFWB1I3wlnInUABbZY/uo0zia6bi2ozsNPlMzM8lN1c0VclWINySCCZJmJ77XvtjRbTDmwR9kh9WMimq+IaD81XLh3O7F6gn5ARtAxL/p1md1j4HgPyliu03E+ims7VfUVJJHbpf06dPuxpUmtiQp+Le/tC3TfovlGjaZt2x1zrwu0aMNmbJjkuINSuIMiIYSCvUd/vGJqlFtRVtqlmZ3vyVRw3O06jqlUKzssBtgAbhOxEmOkHGXWpPY0uZIAOyqiZyW3iSvSpI1JVJqGmoZ5FwLDb06x0AJwPBsqVHB5NpNkHeIxHK6iqSDcKWO5vYD6foY2iTkSpWxMi6LSnXqAINQp2mA2kAmJPQb74VNJve18pRFryY06J5lOAs1fy1qD93qRHVTUDX2ITVE6i3WJjsDM+u0MuM7xl6b0XohofGmsD1lD8Q4BmcqB+0Kij4YZ0MdoCmRsdr29sN7RjjDc87b+VyjWa64dI8wPgLpnh3xDkzw9MuxDGmCXWXgaTMhmvpJPtftiStVeKeAtmXby1ztGpKz6vCV/wDZNVhgGwNvDLp9rJvx/iaHLzRq+UWBATSQS2xgwDPKR/nE9bsiWmnlmW+2eotr+kvheHeK3/K3FGs6Z5eewuM8W4tmCGQnQjCNCwBE3sOsyDPczvjQo0aVjmRrv2W45kSRnzQ9SpNNAYkDc2gzt1sRfYf3IDvkhNE6phlsoKiIWqrAfTGx0m6mTFpkXHUb3AnfULHGG6e+qKY+Va8JySUqBR5D1FguFiAdl3lmO9pgb9sZ1V5e7EFHVe59QFuQ059eg8cypfiHB/LeWUN1JM6SuwuDcdJW+3riunxBc2B+9+Ksa4PEhXuQCPTDpoWkiF6gAA+FQALnlldMdoa98Rlrib5/v3WNUxMdhdmTA8z9jM87Lj/iKqtXMVHB+J2J69d5iY98b3DBzKYBVtSkIDeQ+EvpokXJX+YdN+nX69cPJdNgkljAyfdaZTMrZTqIn6j0HS8H5YGox2YzXadURhBnftzVVwvjhLujsya0KqywFZhqPmGYhpPSNwLYy6/CgMDmiYMmc9LeH9T7Y4I3vmktTi1TzPNNTQ6wLbMdpIXYlbEweu04sbw7MOACQfb10lJe/CZOlume+cJllchSzYNWlGWZRLm/luZ/iJAQ/Db54ndVqcORTf3wcuY/KIASHs135py2UQ0xrqClUBGiqYLNvIDKSGEgjkuCRI6mVrnBxLRI1Gg8j97cimmpJynp/efVXGWrJluSkTSrEzUVrioZgtqkgGTFvhlZERCLhuLFBFoGeXMZa8stZKzH0zXMv7zdCNPLX76KmqZ9aJWmGHmNcoATubkQDpkmbyMVGu7hGgMdJOYzHlyPMQsttB1cF5FhafD58kZ+z00LV3VdYWC5gEqL3NhE3xVQe1jHV6rZOmk+WV7XAU+N7opNNpmN3XEfHPEqdfMu2bylemw5RDESw5dzKNBG4EHt3Jvalxcxwk58/t8D7r6ChSY2kGB0jQ6b6GVO+Jq9Kgwo06bACDNSpPrEKdIgze8ySDBGGcMx1UY3HpYb31Rvr9nAd+vz8ILL8WInUFAS6LsBrGl4H2jpvM9N8Mdw/LXPyuPD0XRWBnEIyjeqUIeaQZm0f4P6tis5QVICMeIGd9V8WseyfQf2x4tHVAHudeyqf+DGvTSoBBgzPUDb8DfGV/tCi8tW7UotqwSlbZIk2UgdsVCqALlePDzYZIun4ersAVpv9P74UeNpNN3BCaLRaUTkuF1KdVTVpsFH8vb7sKqcQx7CGOumsb1RoomrKMTquUBHSG1DuZ2wnEKfeGWvtHojqCySZUim4bSZUhpBmT0gERvE9oOLny8ROdlKGhs2VL4O4lTV6mYYtSrFoBQygUhmbledRIQ7kja03E3EY6cNYJ9PD7j3lIdTNRuEwQcxfyiIjeljWZ/xjlsvTqVdC1cySFhSUEaYDWWNvTcA2thHDUi+zm3OR0ECMrXn8qWpw1QwAYYPO85b8Oa5VmcyKrPUd3LFvhIDbzudUmBaYxphpZDQPPYVbSD4crKo8LZajSBrVn5lU6UVoCkhluTaRvHvPbGdxT31D2bRY680x+INwt8z0Ebn+ojiPiKnm/2eg+tUpHSKlK5JPwnS3xhfluT6FlOk6myTGXLTe80DKXZl72G50OWXtPnkkPG69Iu/kliNQYG15An1MOSI6je4wygxwAx8oVGJwF0FlaY1BYnaRvfDXkxKNts1X8CySon7S91B/dqQAS0WJ22Fz2HqRjMrvLj2Y8yl1XEns2+fQby6+BSviPFKrPqYv5hBvO03iALEk7dOsmy0U6LQ2NN73d1NgaIAsrvw7ws1qTNnCBRUyJME9/kTHv8AfiANbjlpgbyWbxfEmk8NoCXm292SXxBndDNSy+mlSvYcxZTuRICgkGfpzERhtINd3jJVVCk5zQ+rd3pH33kCopeEvVYqkE7+oA6nrtjS/wBhrBJTalMQSUrzaAWHaPnvJHscU0yTdSVmhvwsMjGsSQIM369x8xhlWcKmohuO9kdRzHlVkcDWgIZJkTEHpsQd/wA8ILO0pluR112FQ5xa6Dlp9008VcJRGWtSQ+VmEZ7CNLmTETI0mDEbDrfE3B8S5wwPPeaY8v2lGkCCAPH2v9z5qdymeelqFNrMINt/qLRJE++NCpSbUjGMlPTqGn9FwV6yGdqB1CsQZGkdJ6W6bnp1xyrSYWkkeKZR4h2LCfIafpV2S41DVUWmnmA6xBYAuCA1p+L4iCNhjJqcNZri4xlplp9pV7XBxgJ/meOp8L1F1ldIZiWZTpkKKgBkaiOZgIBO+JBw73d6DnPjfkY9AhawA2GuWQ9OccrEongviVqB01Q1XKhCtQMdQBOkrqWW0sLggGDM+oc0ZwAScgbDyy8suSVxPCCoMTO6+ZBFj66/ZKf9UspULc5BozqoOF3VgpKmABA1W62FucE18JFN1tRvz585lT0AKtGBY665T8/qeXMsxlmiSDEC/wCEY1mPbMBR16DyJPL+Qtq1c6dB3Ag2g20iD6CIj3wLWDFiCc6oOzwdI66fxecipMqDp1iLje9vbbfHapAvy/CXw7MVspH3svVfyEYr+8cqYLBgoJG5AgwMcb2rgHWE6RP3QPNBpLXEkjlYLvXA+Eo6qgVQFkBlOoW3BJvva/rj42p2jn9T5LQ4nijS7wPlknOW8PUadyonr2HoOmFOc7JxUL/8hWqWBRzZBSIVdsCKZf8ASJU44hwMuKU53h5WeW3UEW+u2Ac1zTcQrqPEB2qmOI5RKP71QDAa3W4iJ6Yro1XP7h6LUp1HVe4el1zzP1UJkG5nWGFybiZ2O8x3x9BSa7I+Se6AlmXzbUWMXU7r37ex9bG57nFT6bareqgl1J0pllKuVaGdK2gyGVXWR7H7W4IJG4i+J3Cs0wCPQ7CYHY2SLH1+EXxjKUstV00yHAYgFm1NbYwV0ixFwpggibThdNzqrST8R958pC6wWBIv1SXPcSapYnkWyqLD3juY3Mmw7YqpUQy+qF1SRu68nXTh/hbVynYgrBkDpuMEMLjAXnEtzXyi/mMs2P2j8/iPfHHDADCOk4PhNOCUPMqbwgkkkkA7/dAM+k4m4h2BvVODibjJPM3xQaCRqgAeUIiLtNTfc2P06ATGyicUHz9rI2tj7/jw3qVjwYgkVKiwAQAR1MzJ9Rc/IfP3ESBgYd7smOkiAreuq1AiGqKSpIupYMSdSspH8tiN7LAjEQIICzWudSc5wbiny6Eet/MoLiL0WQZemodgphwCJuSReSBHe3xRAiejE04973zTqQqBxqvMA6Z/H9ylI6VRaFJgIDNKeYL36JPVVaJcddpAOKS1z3ifGPv4nknkdo4E6aff9HTOCpxMlU1EPSkMLlxaP4g4EAnuZ3xaarMMtdly/C8QCUt4jwtqcmNSzZlII9j2PvGxxVR4hr7a8jZR1aEaL7wmiHqBGBKEwT1Unr9d7G0++OV3FrMQzXabSThiytM9n2pBaaqSEjfZkgFp6RGoXHTGLSotqEuJz9jNvtqq8IupTN5NHrnyVgEiKT2Jm4A9IAvIuZxrU6rm0v8AkPmLhSPpAm3LfgEDVotQqozFFZTIVGBKkXEkT9STh7XCqwhskczqpoa14c+B4LTiGeB1FQVLRrGqdR+IkmOrRbocDSpERN4ytknVKgaLc9/hDnM69+Vtw15N+l473wzs8OWXJD2oq2yO8k/4XmGNFUFVUqSQl41AQQC08hBFpsZ7i8NZjRULsMjXev2VFNz/APyuV1TwvULZENm0ViHYDzlJlCLoGaCTBJklgT1jaOuBTALRafDSTEeotbVZfEA/7EUjEjQ6zaYnwt/ZDxJ4bSlWzBohF0IatJWLcpqaFsbIukkmdRghO04cyuTAdlacsswDmSYIB87lVU3mpTaY71xPUa87xy/C5TUUyQd9z+ON0ERZZzmODsJ8/lPOE1KKeW76mKAtpIAUGGKCb6paDfpa+Iq4qPxNbabczpPgr6OAMF8hr1U29W5sPoMaIbZYjqpxGw9B91/Sfg51RC9JJBjWxlAzECYQgkX62+e+PjHuLXznHPKPFa3Htc8htQ30197el/JVPkM7AkQvUTP0xz/XfVfIEDx+Mv0sntGsbnJ3mj0IA6Y0aTmMGYHSfxvxzUpklZuVeVP69RhZqM4klhy9/EFGMVOHBRHifh4Q6ZABnf8AVsZRpuo1S06L6P8Ax/EdoMS4z4lyjUq2kxtqABnf87Y+n4Oo19OVVxRJcCEBlMnUZQwDMC2gaRPuPe4jvil7gHQpaZdhuf4vVamaNQfvOZTcDVqQjowIgEdRJ7d4ERUae6ug4X/VI35Kp4rxOhmalesAUcqGWVlDMIxIF0csdeolpJ+suF4ifb9+6opswNayZHxy/GijqwIPti1sEJNQOabL9T5iB9Jtjx7olcacZwlHZXLWJO0Sx7L/AHJI+/CHvuBuVWxkC6cjlpcwibBZiFBEie7MApPZD0OJPqdY7/WfmnNbfe7JbSzbEkHZjsPl/aMUOptAnkiaTKZ8P4nzKrSVBtfvcmTv2v0xNWod0kZpkA5IlOJ1qZ0LUsCYBiQOoBIsDe04WaTHiSFw02kyQnPBqprAjZ1M+hN4kD4usTiOuOyPQ78kFSGiTklfifLGlWvMFQyiLC1hHaI+eKuEdjYu0nhzZCnM9nnaRPLtHpaBO9rGO+NClRY2+qTVc7JD5PUp5WaDYgGCfT12wyphOYS6bC3wThf+WqKTpYhQQNpDCSNQNiJjr8sRuHbMIHP46J4P4R4zVN3p+aDrKwkNfS2wJ9ZIB3uZxP2b2Ndgy1tqNyumJ6rzxGpSpJdnFfRpBAIgW0se5K2mRaeoGO0RUqOsBgmfyPBA8kKKNO9iTPp26425WSWQbGZX4qbD88ekZrzmvkNVCvBXp1adFzTRkWSahAVpuynr10iexxEawe1zhN+WY5J1OlAbF4tzm+yhszwfMUb1ctUVRKltDBfRg+xE2B2NvfDsbXCQ7rvcrlOoC8AX0t4evqut+Es9lm4X+y1qvMCylfMUsgvswEBSA2/QkXxn1a+FjhGZBFiPn0z10U1ejVHF9pTG+vXL5XjxhRp5jJhcrXpaS37xXYF5VQGA3hrgkAA9Z7ra2nRcHi4iY1By9D5+iPh+07Qiq0zkCMoJ3ErkOX4ESWLOUgTETC7FixgATtE3j3xpO4sQABP58N/ZOHAkEucY+Y36LzmM9RU6aNMGIHmVBrLRA+FuUC0Dln22BMpVDd7vIWj0v7pE08iPutl45A/2cp86Cz9yxgDwx/8Aud/8kZ7Kcm+67CniDy6agF5mBrYSfyHsAMfMBji4geypdwON5Lo8hv3laUeL1KlGo71GV/LdkUGDpWNRHqFPXbfphtNru0sZ/KRUoU6b2hrbSJO96Izw54qV6CeYdDCFPmWmbqdRtzL366vbDKjCx0Nvu6m4rgD2hLBIN7fjofsnlbiFPynq6rKuqQZi8byRuNu49MHTE4iBeJFv2dfdRtov7RtOMzG8t+KgvHHiak7jQzFDA+gJJHva4wZp9vUxtEQNd+Pkt7/G8I6gyHi65fxjMK7MY/p9ffvbrjX4djmtAVHFObHVLctxCpTcVEYqwEAg3AgrY9LYqNNrhBWR2pmVm2ofFebz32O/XHRhOSIGoLO9eiMyFRlkgkKRpMdRYwe4kC2E1QDZWcOCbnJesyQTyxHoI/vjjJAunOaDlksDTjDMUpJpYSmimKVNbc7az/Stl+/X9cSm73O5CPXYVMGyI45KsKd+UR8xyz8yGPzwvh4cC/e8k3QISjRnrhrnJoamxyYIUIDzXnfsIiMR9qQTiRpk3DSactGoW9ZHT5jEwrgPtkuTdFeGU01Y1x12+1aDPfC+MMsmEqv9BtKc+Jcl59M6mh15QT2ER8r4l4WsabhyU3DEMMNFjfzUd/wMPTBVhrU6SpEWvt6gn78a3+3hdcWN5VThfJJ61I0zpW5vfr7Dt2/8xixrg8SUssw5L3x1z5gAvC6Dbtb8pxzhh3JPilVCQbJYKwLKG22/UX3nFOEgEhINUOIDlv55qMyFgxE6WPWJkT2I/LC8ApgOA8Qu9oahLDnp9/JBIulxJgSD3t8jfDycTbKTDhfcp/wbjFJaj1tiAAuXKB6dQncMBpCpIU6YJ9ZxO+iQADfWfBMbU7TutMaW05Ebt5qz4dxPIKj5ysoR00jyMu66S55pgnfTYkN0aINsSCnjJY4eGfvMkBerdu0BrHWi5Nz4WzPKy59xXidXMtUermC6zMOGHovKoKqYnb1xexjacQ2/l90oAYTBGHle07/KHocQ0upUkQsR6MCDuLjm2Mgye+POoktM73zT+3ZIA5J8nFKNbL5bLuTTqJUYmqF1CG+EMu5vuRJAGxwo0y0kgW8fVeD3BxfPK3hOW/PVacfqUtBppW1MwV6jQSCQPswsqJu07mMTcO1wdiLbCw0+c+iocSWnFZSlTKnVBges2PtG/wAsaQqWsonUMTr267zTbLeHGqLqDSCTf2JB3M7jEj+NDDhITf8AWYcyrOjmfOolgC/PFtpsALbXNz2A74xjT7OpBtZaLiJsjpqjzgjyURFZqa6oLmXEAmxVVB7DtefNiGmMydYyyvuSpSabyJ8gbZZfJjrzSfgLKK7LWPm09YhUOoMIeAQokqJmLdbRIxVU+kFogxraMuadXx4CWGD76e6K/wBSfEQFJMtTdhBOpAVjSI0A6R3+EdgJvEN4Ck55LnDzWdSHYuNQgSRneevrr7Kf4P4XzWZjVpoKAeesdOoW+FTc+8AeuKqlWjSmT5In8Y4iWAnnF1p4q8B18rSFQEVEHxMoNt4J6AHpf8p7Q4przB3v9oG1m1mw36hpz8PwpIZJiCVBPoLn1sOgnFXagGChfRhsymSKtRJUaCqopEE6ztIHQmB6H33ncSx0G8knwVtJuJkhE0sjUGVZwVC6gxQzqYXAaIjSL37mMLNRhrAa5Jje62AEnnripIHNEZcSQD1wt9hIVdKSbqsocEYvliI0hbnpuxj36YyncW0NeDz/AAmOiD0/C8eLOFPTzDSD6etzf6R9cHwlZppwvUHiowPCH4bwJnGo2nbqT7Dt0nrgq3FtbZGXAKmfIHLogA5pMntPb1j6TjM7XtXGUDKgqE8kpTzCpBntHTrHtt9+KzgBkJ1kyp8qDSv70rJn16n5Yld3nXPdlBcnOyJyUkS86bho7Qnwj9DAPgHu7zS3nRuf9QfGaMBUIC6SQDc6h0jucOoOklwv9kVMg94HP2SgKlRgY2E77lYPXqSdP6tXL6YidnconC0FTvFEElpmw9DcevT2xo0CYwwpqzQAXJUU7A/r064rlZrm8gieG1VVx5olbg9wCDt+rYVWa4t7maZRdhPf/i8VQoAOrV6bEdYi/WL++OtxEm0Lji2LGd/xAaoO+KIlZ+PCZlG5Jg13J0bNETEgmJtPX5YTUBGWaspP7RpJNlpxvgj0HIkMtoZTuGGpTpNxK3x6jxDagU1Xh3i419Uvgzp6gx8/fDrRKATOAZ5IhVIXUJgNCnoTY/PvHqO+FkyYVI7rbaERvylG5iqSvmH43Zj6XgyViBPbaItG6WjvYdAqC6GTr+YXjJ5gzqO8hgSLyL29P8Y9UYMh4eqOhUxfV4ifsqE5aqkKrgAACD3gT17zjPx03d4hVyBYfCfeGMg6UyAwTUCVkghtImR9mZNr30n2MfF1Wufzje/FdcWgARMe073mvvDVrDM1GhkW4ZLksAi336C8k9YtJjtRzOyAzPPzKW9oty3CB4pmVpCnWSz1AGcdqi6TJiwkyTb8yG0mmoSw6W8juyazu4mnLTwTKj/qW6iFQNUtDObgdVBESDESb+pjDKfBlp7xt57ChfwFFxzjoN/FlUcL45Szqa2puNSMVYgBqeiA6rUgSBKnVbrMEHEnEUhSdhFxvd/2owx9L6TrBGhnKR689FnkeOHVVydUkVKYJViobzaZGqQIOptBkrEm/wDEwBOpuhtRv8/R05ZSifQaYqNHdOmUHLyvuyTnwV++reQyrSZUYBmaxJjSpW5SGkGf4ZvsX+5jYMQuN67+FQziGsgvkm49PHXmPRRXHOHeVUKVAabg3Akj3B+vrYyMW0KhcJFx6K+WvbiabJaFkGSYi07drd8UTBsuhoIK8rkmAgg+4uPqMdNVpyXGUSBBTrhfCNbjyyZ7MAAfYm3yMHEVbiMLYdvfNPgMuVcPlKiMmsRFttIg3ERYXnpjEL2kGEhtRjmnAfuqqp4dGYC1WjUB3Iki1z1tH0x6mHlsg9IWMP8AIGgTTGU9EiqcIq0qzMwEKvKAQbmADA+Edhjj3y3Cc9Vot4qlVphrTnn8+a24jS1wjAztI94/DfCGOwmQhoOwy5uSbcA8MheeqtxMLvMbE/likNc/NQ8b/k8XcpG3NTWb4a6VmWzNfbfvLRYdMcD+7ELWpcQ19IOyG8kM/I2ljrcKdQUWUfgT+EeuGFsiRYJjTjGIWGnVT3FMy7VdKttEAEG3tOLqDGtZJCe0ABDVHCgSYAIJIIhyNl395PvawwwDEbfxelKeL0y5FRRZrW2BPT26j29MV8OcILTok1mkxCTV2KpdeZvtbfIDYYtaMTs7BZlUmmySLlAasUQs7Hde1JNo6zgSAEbS55iFouVYqXjlmAYMT77SLW9RgS8AwjbRLpdot6mSalzErBAjmF5vJTcWHUdu4wAqNqWjfimik6hN7fmFVcXq5XM1TUplEK0U/dsCqMyrB0tHLDaeUgAw3NiVuNrYIj3PtzVAsACcVzHS8330hRMFSbYvsVnYXUybLekxchTJvYev6AwDgGglUUyajg0reih17gHqW2H6GFuIwqqmwtf15lNvCeQNSs1Z5IpgkyN2gwPXvHoB1GJePrBlMU26/G/zoh4alNQ1HTO99EyHBjV5zrk9xO1t5HbE3+yGd0QrnmHR90ZmM0BlaQg6zTQAnfSsg7dN74UGE13HQEo6LYFkZnXULSp62DFlV1uCEYoCoIsSbRtaZFxhVMGXPi1yPETfeqEk3dbe/wAKe4kWamtKVinGomRBEiL/AJDcnF1GA4v5zG/2vOuEr/Zj5yKQYa5/p3JH/aDirGOzJGnyp62JrwBqrocVdHy7hiKdJ2pNTjlA1XIiwUBkEdh74yuzxNIIkm4Pl97rppNgtAzAv7fN0fmaSvm6wzHmMYDq9PSGUAEDR/CFjfeR64W2oQxjhkLarjJbRApgcoOvPfVMeL0lrcPLjMeYFACsZGq3MGAggkySp2tO2FNxNrS4RfcflI4Wphr4cOefTf5hL/FWYo18qgemNdNUOsTzKdCiGMmxdZtN/wCUjDeGLmv7vXceRTaNE06jgT3STbkb/i37XPGroA4UsDflaSQNzeL9L72PfGrgcSCfVUMqtbLSbjmvhqKyLpkPt6ED17/rrbuEhxnJMD5AwphwpqqkNzACdwSJ9gL7/hieuKbhCc0ki66H4U8Wop8t1NRjtMD7ugjucZFXhzTl8CPPZWbxvA9r3mmFV1/Ea6eSfoIAmDv2/HEuNwWYz/HOxd9KqrUarl2ZNRInQYLadpBv16avfHu95eysY2rRbhaDHW8T4fpFVMmrNKuAPdrz6RthWEc0kVnNbDmyfL8qmyzgJLMDAiRt7Y0KTWCmXvOVrWvoPHVY9QEvhoULx7P6PMKgASYi2o95/O57Riak3G66+k4WjLWznHpv+yufVc8XkSW1X/hVR3PuZufqcbApBsHl5krUs1BvmAg5YP8AMO3VV6hfU37DDgwvN/T7nr0XC5L83UJEqBo7dj2Pr+OKKbYMHNLc61l8yGd0hlixud7bQQJiR0tj1WliIKBjwguI1TVeYhQIUAbC8C2/vvh9ICm2NVDXa577CRCDqZYpGrr07e/b2w4PDvpUhomnGPVfadI6TG/5emOFwlMZQcGGM0TwziNWmylYAUgwRyyDIZhsxB7z0GOVGNI3KCmXEw4W10ssOLZp3dme7MZ1Hdv5o9cdosaGwEPEPcLRHL+BZZOu6k6eqldujCD93XBPa05oKLnTAErTMkGyiO9yb9p+cfLAskXJVFWCMIHitKVHSCx7SPwwLnSYT6dLsxjPirP/AE84OtVajOghwVkn4V/iUQZlrH+nffGR/lOILCGg5X8+vgPlcpvLW44/GymHEM1lsrTOXRGqMJ1erncSPiMWnYesDE1OlW4h4quMfj8KxmL/ALMhoApp+KZpTp1U6cfY/djT1iCZxojh+HdeCeveSjVfOfwichlzGowfLUAavhB6/JXBJPUn54XVeJganz2Qn02ua2Ch6ue8xtTPAUcpIPM5Jk2uNMtFt79ThjaWAQBPPoP3af0hF3TkEuqV9R0iOYjnM39CT+t98UBmESdNFztA50DVNeHFFrAxMKweRIBIItHy+pxLVxGmb62Ty0E+G/smGWyYqM6aiRVYlBPUKhDemoMZ/wC3phTqmFoMZD7n4/KQDBk72VTUuJDzEKcvl0qUNBPxkCoDANmDE7fFfviMsht9Z+8JJpWcHauNvDL7eSn/ABerZTNfujqo1VWo1oDk7ld9J6ibgsZkGDdwgZVpw7MW3vRcpPqVAHCxB8fIpynE6Ry1NEVqqfC2pbrM8rQTBmCpIAJEjtiJ9J7ahOXLfzqjYC6oS4weWx99YXPOPKiuIEctwOnYbm8bj8dztcKXFt0FcsnLRApmiANJIAn78ONOc0DeIwgYckXls8wNxqB7z+Rwp9IHKyrpVjqLJ1k+JqswInbuPnGIalBzs1aCCrzhLt5UPdXAB9C0H5RGMStGPu6KGuAXgjMX9P6kGdrBGNxPb/P+MW02lzclaMk74FxhV+JQeoLPt7WF8TVqPL4UfE8OXixjwHymuc8VJ5SKApLNI5i3pJgGfn2OOdk8swHIX8/NR0v8ce0LibRyhJDXSoG82WBO8xMdFG/uLY7hc0gs34rQwFsBlt6qT41JYIsaSeWwCjoPmNpN8avDRGI/tPiAltXhThjEkjf0+fTFLeIaQgNMG6JyRgkNUptNjKlvq1gfqcLqZWafWPa/wgcFnxzh60ghR0KOC1jOn4SFPyPX8pwfD1TUJxC4Si/TL7pbWdlssqALEHfrNu4vh7Q12d0DnGDFhzROXVHps1RGtbWkRNole9+hE36gnC3lzXgMPkfyjYMTe8js14ZdaQq0dVakwB1eUVI33EyNt7jbAN4tpdhdYjrsJLTeCb8rb+6UVcuSNUR77E+h2n0xQ14BhPczF4rzm6dNkU6iGVbg7E6muvaxFj1m/THWOcHRG4SKtJrruKC8wKvL1/zh0FxukdoymyGLAXN8HkFMO+6CqDgPCXq20FlECO5J5AewLbnaAcQcTxDWa33O+a0WU4pw7L7LqHhBElArfuklTFvMqfvAfQLEsB0EdsYFe75eM/YW8L8ykcWC2mQBc5dBb30UN4zzQpnyiT5gA1kdSSzFierGVmLTq741eBpF3fi2nt7faFUawDJH8GX2soh8yZxsimIWU/inyYKrc/xQOkUlK/CWBiBewDbz62HQAYyqdDC6XnnzW1iOeqS56uTC/CBsB+PckwMWUmgXzSK5J7osh8s+l1KiSCCOsn88MeJaZSGEBwGqdUK2pi7nU7HWV2VvSAL36W9JxE5uEYW2AtOoV7ZIzTXKM9JaVTVdG023CvA1Rv8AEFN98TPwvLmgZ38xsoKjRIPRU2fRqL1HpDSP3ZHaIPfuHk/4xIHh4a13Xfsk0Wip9d8/tPwhvE+VasjpWVqZp0lqo52JAJqD+YEajb+EbTGGcM/snAtvNo+ELQz6mm0wenL0t6rn3mVKTCojMpIsy9RaQfT3xsDA8YCEVZkuxIbimfq1ypqNq0qFWwEKJsAABuTh1NjWZKJ7SRDVhQokxAx1zgmUqLrQEZSowbkCP1thTnSLK6nTwm6YZTMCmbbi8m59gNhO3fE1RhfmqZATnhnHy1B6ZJ8wsGW9rapnuTP3DEdbgw2oHDLVC2HuDhpI+EO2cpvJO8z6ifXBik9mScgKdWGu7CPSY+/FBbLbBcm6JyeZGtTDPB3NgLz7mPcYVUpnCdF6ZRFbjbeYDvaIjb2/tgG8KCyF6ALLXP1NaCtTA0loZf4W3ET07W74Ck3C7s3Z8+i4DHdShA1RjrY6Qbx1PoNp/C56YsMMHdF0JKHzOZX4VFtu4F+nc+p+WGMpuzO98kh7m5LbieWqlqz6QaYfTdh0kL1k8osf74Gk+mGtE3z/ACkuDpymdnwQCBiukCxsPmenYYccIMldAdhwgQFX8CqnL0VC1xTZjrk09SmwgBokEdx67i+M6se0qExMdYKJ1IGxbI8f4i/2jMuKh841edQ+otKCHBEMYYElRym87XwkinIkRY+eX7zXQxjTGEDlAUHmqjhmQkgoTY95Axssa0gO5pNSu6SBmEvNVp3/AAw/CFnGrU5/C9bj1xzIoxLmXXrK0ZIxx7oCPhqOJ4JXUPAFZWoVdCjUgADG5LO2kk7CNMwOk7mTj57/ACFMh8uPllyVdd12XsSZ/wD5v8rTOcR/Y6dBqMFddRtJBOm+kEjfSIj/ALrmTJClTNd7g/O358JP2yhE5oeXCprA++9xznMZ01ar1KvOWYs3TUe1untjeDMDQ1tkkAOkDIfayVNSOKg4LOdRMpia50keoP0/LE2ATK1XPOE87L4aBILDbr6Y7jAMFcNMubiGqxQRcfXBkzZKY3DcL3Tbm9L9d8CRZE17i7oqLw6Krun8AbVewOkEnf4rm/aek4g4rs2NPON+H3VTXFw3qunV84CMqzadHmDUAIZtPKFAm9gtiYvI2xiMwycQy38fhRikQagbnFjoJvPrPwvHH6Rr1GAmQ2kCewNx6MpZYA3IGO0qkGd7tK5QAp0gDqJ9efgbyuTcTymiF12Xa3Ugetj072GN+jUxXjNXVmEixhexw6p5YMCx2Dc228TsN56SJO2OdszFH8XQ0iAhKtIWKmQek3HvbDWuORXsImy+ZpGp2Ig46wh+S9Vd2bbIUPAJ7mPlufyw2LwpO0MyV6o14IIxxzJCbTr4SialcatW0/j/AOcKDDEKk1WgytsrSBJlgLWB6+3TAPdAEBEM19ZqiqAJZCence3XHgGF0mxQkub1XqqSx1QRaf7/AExxsNsjxTdCmowteP1+vphsNKXjIMJk1RWogfbY2A3+f6+uJg0tqdAmk4glbrsDH02xUDqFOWCbp3k283k1QzHlI21RpB+cAbX3xDUHZ96LDP5TdDCCzuWZQJJLQZMHYk3veSPa0d8Pp1A4mMkJaR5LfN5w+TRb7QBVheCAYFvp7WiMLZSBqOGi9JDZK24bnRq0gAipTNJp3H8BP8wOnvYDHqjCBPIz+VyA75SfO5ouumoBqklWPxDcaSeo/DFVNgaZb6aeKnqtxDvWOiVmnGKZlQmnhzX1TBx6JXQQCiKMyCNhf54W7KCqqYuCMlc/6aVgTXor8TJrW+5XcfQ7e+Mf/KMMNefBdqFoa06A/P8AAiPGQqUkoVEaytUEjbdSBcWtIk9j3urgQx7nNIzhMY+XO8BI8lFV9LK1TSqlmiEELMT8OwmRta22NduJrg2Z8c0LWNAMJYE9cUypBTIzKMqZGqqgtTdVaSpYEBgImD1A/PChUYcj0Tw1xlvJeqWVZlZUUsZH32H32+eBNRrXAuMJhpnsyGrCrlmSVqSpgGIveCPqDOGB4ddqT2bgIcVpw/LuQzLTLgQWgAtBMSBvuenpOBqvaCATHLkhZNNuPDPz5fKu6nBRlaRbztQunMpUkmSYHMQPhBiPn1xP9jt3wG79uuavpPxQ0i+ac0eO5dKPlVafmrTskC4aCDEx1EAj+2EdjVc6QYm+/ukv4d5f2jHQTmnHg+iS7O7APoJCnYgw+pSbjYmNrSNsLdd2Fmn29uqm/wAi8BgaBafi1/VSPjbhqDKFtCLVp1zrgQQrnlnvby7/ANXQ40OBqEPDb3HuNlN7TE4yZBAjlPTleVC5CoJ01CNE3IEsP6T0+/2ONSq0xLBf2R0nOuHFUT5WitBqmXqy6kLpZVOoRqGxIUwGHy33xAH1C/DVFvPw34pwqHJseMqfz+c8wl3aalplQAbem0RtGLqdPAMIFkp7mQg8xHKL7Sfcz+UYczVRvMkLxt747mi+jxWyEsPwP5YEgApzS5wWlCAQZB7j8rDAuumMtqmHDdUmCGpkSQfr0vP3d7YmrYYuIO/ZPptOhkLeuEU6WDowPwkA/ObagfQRgG4iJBB37Im1ATcIPOUQolDIm9rjDqby6zguPsLLbIZpLecCwGoT2mBO94ud+g9iFWm6/ZrzX2AKIfgjOnn06iVFltUWZYvJU9CL4AcSGns3CCuGC/cIPhDxUU3s4j1PYewufT3GG8QJYR0QU3CcKa8VznmtJ0262BJvJ9RJO1vuxJQpdmLKkQO6k+bqAWAsBG+/UyPfFlNp1SqjgEur1ybfCPTFLWAXUFaqScOQ6L7VrF7sZP6+/wBccDQ2wXsWJtzkvT09S23H4Y8HYSmPpY2yMwsAmDlIFMHNb08AVQwWTzw9RZMwr0n0ujmI3t26H2NiJxFxNQGnDhYhPbRaQcQtkVbZmpRzQrU3Pla2VQG+AVRqMo94BVSCCLSLmAMZl6WGpTGl/DeV0rC+lhnvRPiQeY1IOozjS6kOL8CalCBHKAlmqaeWLAQQSIsbyJntGNGjXxgvOeUJjXU3wARfqk2d06zBAFrD2GKac4RK7UgOKo81maroFUSArKjKWAK7GG+1tsAvWQdsZ7Gsa6SfGYz8NPfxTA0GeqK4ZwYpoqBdAYgEM/xLy6wB9oarT6j3wFbiMQgmeVvTwXMTbtGfTTkj6PAsznqZq+TSoIYGoggEqpU6R0Bt0gd7Rjxe2icUk36ROfruFM7iKVE9mSSeWZuddypji3Dv2RtMJVLKbidKHYkdSQIgm09Dua6VXtxMxHhfeoCYHOgFojx6Izh2YdzSpuNQW4mIBW8Bdo1Qu8YRVYxoc9pj5vuU4ThNroqgtOhUJrzygMAjCJiR3vImLdBbCnY6rQKevNE9xLO4js7myVq5zLMyU6eqnpY3aAFUm8yQVkWi+8SQZTAcKDxJMH1z+/ipsWFmCpc55Wn9bzQfGVQZd1AYVqtFalQAcsyath0K3Qgdx1Bmmn/2tj6WmBz5JGNz2lx0y55x757tD1KPLqB62j0AJPt/nGoHXgrz6dsTTuLrzSqFSDJB3x1zQRCBjsLgSbr86W1HpvjwOiJ7RGM6I7M10Ngi8sAtebALG+1p9zGEtY4XnP73TA+m4WHihSkmYA/DthgMWQ1InEVstCFkbd2tPsvX9bYAvkxv1XhTcRfJfRUWbgfQfhH5/wBschyYAyUVSVOUyxPWB+W+FOL7hPZhkLNqoBErI7dR8/ywQaSLFE9w1Cx851hxcTpM7H5du/8AnDMLXd0+Kne5zbi4yRCurxyxBGlQWM9YncGeoIwqHN18ck4w8LINUDEBitMQzGIA9YG5vA6+2DhhFxJyUtao+m6y/LxAaw38PwzcfPuTcna/0x40e7HPNMpVWgyT5r3xXPKzEhGWdwSCPQgwCLY5RpENiZXn1iDDhbmhKagm5A++cNJMLzWgnNfK6pJgE/h8seaXRdKqNpk5SfZCM+HAKV1S9l6pOemOOCZSedFopwJTmEg3R+UoCQW2+I+wk/4+YxPUeYMeCrYwAXVx4e4eoTzR/uQSxg7d47zcRuYxi8VWJdg0RVDBjS296IrM8NDsEEhkB1gbF2HO39SqNPaVPfHO1NMRu2iBtSBj0OXhp65+BSLPcBqorIHKo0alkr63UET22OwHbFdPjGkyRddLadS4z5/sKefhbz8BPqJP3zfF4rtjNC6kJTfIVDSbSW002M6TIUjoTEywPfbvfEdQdoJAkjXWfxuE/DrGSv6OcyubyqCpTbWirpYBjomASrERErcRtHbGY5r6BIBvPP8AB3oVmGlXpVi5pGE6Wvv+p9wzMglBpFEoxEIJDIAYJPQFQSDsJ3OFNcMYOmpFjlf0/qjr0yA4zika6GfsYkKC8TcJqVs2HpZdkpBTLRyErPNqA+Ei/MASZ9ANGhVptpEAz8x+ea0uHqYGAPfJ5Te8W8uQWFThwoZd61SqrVHAVUsZW55YN7rOqALfXgearw1ogA+HqnirNXCBbn12cvwpTiJUuStYuSNTbrt9m/UHoJEdbHGlSBw3bHvv28F4kTG7JpwSuas0mdwtZ9RvMKl73EmVXewg4mrMFMhwGQj1/pQuu3ERzQfEc2Xaqx+Jab/RiE2/7p6e2HUqYaGgake10qpAZA5JTw5AWTWQqFlnVtc7x2jFNUwDhuYK5SMgE5ffdkNn2C1DERMggyL4bSBLLqevUDX29Vpl08y3MWgwAJk9OuAeez8E5pFVt8/ZE5mmFd9VhJDQPW4E+oj0wthLmiERwtsTmsxUETEKDyr29+5Pf/GCIvGq80jDJXyohkGxJExe3UY8CIhE7EL76IQU2MtBjr6YdiAspsDzLkfkaQKtqbTsBvuZjYHsfuxPUcQRAlVUhIusXQx+v1ODBErrgcKyo1YJBurDb8/qMG5siRmFK10OvkUwyfCGdVKi085aQqAbkt0kEbX7bjCHVwCQUw0paI57/qe8WyVA5IVKJcqKmgsbDUwB5l7gAwRYCBcknElGpV7fC4afn51TD9RBzjrzH681G1CMaolS1C0BZgk+2O2CUC9xWormIBj1jA4BMpvakjCCv0x1x5FJAzXhaOOlyW2jOq2o0eZQbAnfAOdYwn06Ja4TqmicNOoqxUMD1O/z2xMa4wyMlc2kDmqbg/AvMLIw0syiJsBpKkx3te38Jxn1eJiCDszvzXqr8ADswF0bhGTpUqawDY8rRJLQOb1gXA2EjcycZTqknEVjcRUqVHkHzHTl568/RZf8DZTqUh6bXa5BnqCkE9e/W0YIg4Zz37Jn+60jCbOGWUeu+spZ4jNBYLAtPKeYgzb7Mx0k22j5lRLjZqp4XtSOWuX3Us3GmQlabU6aA2U6CR82E33+eLf9cOu4EnndWdk03dc+a88C4nSpoorZbXQYEKQqliwmAuqChjcyZ7XsyrSLnmH31vHvfXolVm1HR2Zg+ceY1VDmeOBa1OmKZFFwJLIZOowBrGy72j++IG0MVNzpuOo0zSW0DhLibjlkPLmrr9oohPMplWYKEeooB7gQbar/AJYJ+GkxvZ3Md46Ameceawwyq5+B8xMgG38UR4m4uzpUgMaLAKUYXncEQQRYAz1tcXxzh2Q7O/23sra4bhmtifqF5Hpvkobi41VPOp3p8qhtJhTvAEtHtJ6m+51aMBvZuzud5KsA256719kufg1RV8xvgOqTuBHaD1MD374eOJYThGdkAYQ7NG8MQrJAEFOYEbJ1JPTUpO3cjCaxBF+fv+rIhBMb3qg+JIUSoSILtE78ohhfbt7/ACw2iQ5zQNB+lys2GE6lK6tTWNyR/BOxiJE7j8PvxU0YT91G52MXv0Q6UCwJAJKjmHp3/v237wwvAKnwGJIvqn3B6S06VSvDE/CkWCsY1az/AEmB/VNjiLiCajxT8z4aRvTVX0G4bi3RfuNZZ6lQ1SAqFQyj0I1aRNyZJE/PHqD2sbgGcwfyumkXHEUtp6AOdiTFtPQ9zMfr64ecR+kIBhb9VyiaNflCaFgSeY37Tvhbmd7FJT2umBCbZqrmWpgPqdYHNFo+yIiDa8xN943lYKAdax5fP8XYjL8Jbm4ZIFipluxmBI6gDaPX1xSyxk6oSCbICpUk7n5/lhwEaIHOkzK3GT0HXVOiL6Y5m9l6Da7R6Ttj2KRhCnJvLc1r/wASdgIOhFOrTNiYjU38TEWNoiQABbAGmBbmnU5+pxvvJM+E0jXy9WlSMQQ7LIAKid5O4OmPU+tpax7Kq17/AA37pxexwny6pBVyRVQxXlaQpncgidxePTvvi4VQ4wDlmpTRDevmgnBw4Kd4IXhAcdMJTA5FjLM23fqQPxwo1AFYaDneqecI4IrE/vRqjofxYWH54ir8UR/42VLKLWayjOJ+GqlMdzINjuDEE+oJg95B74VS4xjjve/BGzC7JdBy3Alz1CmVZUzFAaHDAHUBtf0Hy32xCw5hvjExb8/1QVOK/wBSqcQljrg8jqmnDeC1V6BgLGm8HreCI1Ce9xb4tzGe+ZGaVW4ymbTH/wCQ+40+PBOaQpso+xoO5v8AI9fSd8CzCeka7/vooXdo1x1lLuJ8PrMqtlaiNAEAN23H0/tgxQGYuOmfvBVNDiKTSW12kT0Uh4qy9SmkimysxlhFr/h2thvDDvw5a/C1GPEBwMfZc7rZtpMzPvjdbTbFlQXQmHD+MGlXDswcg2Upyd9elSI2BixnfrhFThw+nAEDxv4SkOuMBJvbeaG4/wAWqZit5hNh8Im/vIEm8xOGcNw7KVPD6pcFsBuQ3KZVvE9V6aJOygM0/Eo+yY3kmZ+K5uZsgcGwEn2++7dEYaxpxc7+e/KFmheo0Kw1xIj+aRFx2vB/LHjhYLi34VGiZ8DrVsvXZGMJUYxPwEzHxAECwA9DHyn4hrKtMOGYz5+iS8NcJ+11+4lUSRWpUkDVAFqUtRGl1a7RtFu4AkWtbtOfoecsjGY/KJjXgwTMZHpvz6obM5F1rVKVNC0LsQRNjqJ7QRFotF7YNtVpph7jF11p7skrx4uzSVGVUWkNABIXUAbSbA22A2B+uC4Frmgl03S+zcG/UVNotM7rAi8N29wemNElwSRTBJutKeZRTpXWCCDMiQR8gRueuBLC4SV2Wg4M0xr8SpMw0zSi50CUuIPJqtNhvFgI64S2i8CTfxz9V0uI7sSN6ozzKTppNRrEzoHLqOzkMdQMWtIsNrYDCQ6Yjx5crIcbmOjP59VjV4EUXWyk6uYaQzHT3gadG4PMQewthgqyYnLfVCDiPX035LfIZJW+GmQvUkggTcTK3MdJ2jvhVSqBmbpxY5ojFv1+ycVKARI1qFcxKqABANudgsAknlJ/HCBTc44h7oRUEwRvyHyAhqnB6YkhqbBhAPnUwDcESB0kCIM9+2GCo/KLr2KTrboflIc5SajJKGn2ZEO/9bXM+jd8VgOcB9/1+EH/ABuJIud6fkJaFQg/GxNzMA/nJ3+7By4Hf6XWtxhZPXQSAGif4h8vs3wQY4338oH1cIgH+7unPBcv5tOsKToFGnUaoCkk7Qw9QTcjpucScQ7A5peDOkXTaVVpyQNau7EK2oQeQemwMg3mNxvhrWNbceaYypjQ2coNOo9bzM3IvfDabxGEIKtIziQbUbTH6/LDg66kNIRIF0TSgC+xF7bdjhTrqpvdF9VX+C6NQs0vUGgSNLHb+UTHr8vnjL457QBGqNzQG94DlddRqcKSs1NmE/CWNiwsGg9+YX6/U4xw4gwDuFkDiXUmuA6xy5fGX8W3A+HeS9SoOXVsI2H9gOnpg6dVwIOsJfF1+2Y2nnG/dOEzIdPMSINj73nbf78G95cMYEc7AfH7UJpmm/A9TPGsw4QyQf4T1H/cDN/p6HCGuM5rY4Wmwut58j5b8lF56rBDEHe82v1ki7dbmcWMBdZbTGwI3+kU1TMpTbQ+qmVJhgptY7EGdv1GAa+m5wDhBlJLKLnSRBUfmHDMWLEE7gBcarQWiAPlUwEn4jA5qYAhtMSZBiZvfv7XxbSk2csyq/CO7msadQmxJAbc/rt2wRaBlojaSRcZqio8PFLSXI3n4WuImPqFv3xnurF8gD3G+arDRaE9qZVKYqVGKI8TyBuXUYUsDEGSDMHYXxE17nENEkdemaDETAGS9ZTOBCmioHRrOpad5BjlgRvcWnrjj6ZdOIQdETm4geeh3sqj4vwOnVyz16PLqgnSCo0gnW6LuAW3G2xvhVN7muk6b9vZZ1DiXsqijU2bQCecaoXJ+WtB3pS4Ksr1GZQyqd5LfCdVrWiOsxxwe58H00TXkl4D7agXgnyzt5yubVkQh9aOpHNM9ekiJiSLfobjS4EYSDoq3AObdBZmioC6DzaebrJ77dumHMcTOLKVO+nh+k3hEcNK1HZnI1QSdWzEQdM/ZJ6euF1g5jQGi3x+YRUnBxJi6X15VtLWKm/XFDbjENVM598JOSbcMlZc6f4VUgFXNpDdwLGLSYjY4TUiITC0vMLfKcU0sXAcG7E+Zaescoa5MfFNxJOF1KTSITBjwwSPTfwnNfjzAK9WmjlgpVdIAQkSI/m3v0BHUnSsUQ3utN0DWA5SB533vqYcwmaRioh9IBRjOsggjf4LKb7TuZnEuF1Ikk+e80RBYQB/B91O5iafNPITBpkNyxYrfb3NzIkbgUt7xw68979lRAiQts3xBA+qm1RQ4EAfZEkWaZiV2M7mRgqTajReJHupjTa6Rnv9pfmHRyVKemtAFYb/ABU/gj+mPVr4pDtTvewlkO+ke/5S9+FO5/dfvF7oCY6XWNS/MXi04Z2zWCXWSHMNR0CyZZHLN5D06dMmo6qwhSSRqUaZ2HfrOx2tLUeO1DnGwMe2wqyzs6fdz3uCg6FQqvNBQmCOxjdT9k+v1BGGuAc62e9/C8AQAck2/wCHsUC05qqV1kqLoZuPfSVNu/a5k7VodLrGY6FUg2h296LfhGRA8ymFRq0ctN1BlhII94JPuB6wFeqThdJDeY3uV5zWtalFalIC6YKSCD7mfnM9fwxU10GZzXnU5FlV+DHKMFmW+zKtJmRe2mJY9cZvHd7vD7f32QVRNMg7i/irXwznGaur6hApkMm7CJIvsdrN904hMMM9c/JZ/HUwKJbGtjpvmE0zGdJWBPmNyhZkgTJuLEn9b4QpmUAHSfpF56xZCZ3iL0qbUxPKRLAz3m3vP6tjzZPdT6XDsqPFQ66LB+J+cPLVRudRbY9vaPfv8+EYRJTBw3YnGT4JRnMsQ1hdrxI37XU74ax4IVtN4Lc8t80wyuYYUDGkhgVbrvI6ARIJwo2fZTPptdWE6X5fMypWvwPmMBI6co2+mNBvF2vPqtFtQELndck6ibktP4/mcfRNtA6LMqCx8fyiOF8NarcAm4VR3JIED7z7A9sLrVhTsV2gwOGN2W5XQKnh2nllX/nKRYmVHRgYtpNo6Tc9sYzuIdVJOC3uE+lXL7YCB5JzxThlJabJUeKjrEKBDLFhNyxE3gQCottMjHva4EDIpbKrqpkDu+438H0jBw00300mZ9RtAGoR0kwB62M+mNLtg8S8RHorLgJ1xTiJp0Upy2moDyyCV2HxCNJmYIsfaxko0sTy61t5fOvygbTDn4iLj33vmkS5RGLUizUqiryHSVJJtpP8sXn1MdsW9o5oFSJBz12dlFU7wgItvCdapSU6WXSLqVYlhJUsrGxgCyyNhhY41lNx65HLd8ylvq05DSfjl69ZU7xHhdWiwY3BaBZtwBO463HrfF1KvTqNjp0Qua/HIMhOuCtRCc1PmqJGoAwCCeaQOVgLiAbHEXECqXWNgftl1CYGXxNt90g4pwWqNbFDyHmi4G15Exf5CwttjQocVTMNBzyUfEUC7vBeazFYUTycpPS06j13bWb9/bBfVc73ZDRlrOvNbcJpBoVlmSJIn4QQXE+0H0xxx74M2Ti6KZ5/dNqVcVqOlidQYMQBBIbmJJH8zT1tNsRvDm1cfP5TmGBA5IPidcypQMmkSCDadjeB0Cr7AYbSbaHX3srvON7+6N4y4ZKhCwWSm5G51yB77E/fhVEQ5t8iR5L3/iUvplAAqtDgBSCsySTOkibgk39u0lzg8mSLbzXqTm4Z5rXiGX1RBXX0qKbML2iLXsG9IwFJ+HPLkV5zC4yF44NTqZfMCpoJ0AkyDBF1kkfZB+p+46z2VKWEHPfqldgXOvvf7VlwnO06lCoLJmPKOurA0RI0q0HlBgHYLcyALHMrNLXDlNhz57uuPpvbUBzbOWut+ufjqFJ//TFSoXbUCqEAGnDC5v1HQzbuOhxf/vMYAIuedvzsLrm4niTHIb5rxl6xyzlHB5uUqZ5YgzG9iRcfK8Edc0V24m+Pjv8AqcSBEJ7wvOhanmmTUQ2abqZIOoj494mLz6RiKsw4cIyPp08ETmCo3Dpv0Xnif7PWqNBNKpJlyvK39arOncQwB9cFR7RjL3Hx4fhdYKjANen4nPwKO4Z4crsRp8pl6FaykdOhYfhhb6zP6ISqnF0mjvSPI/IBVZwXgdaidVQKovJF994ABY26FiMSVCHXG9+Sg4jjKVUYWmT6e5t7SvOfzTrJo2bqWZQRv8KzMff7YSwAmSjpU2OtUy8DHmUm4XSapVVdVjv2PSPvH1OG1IDbBXV3hjC6FhxHOGkwRBA1XPUnof8AGCpUw9suR02B4xOuvuWzRqwjk9/Y2M/THHs7MSF5zAwYmrTPZxh8BH8383qOs4GnTafqQspj/wAh4dEAuccDY/TDjSYdU7C0qD4oFGYqALC6iQAelzIPba2N+jJpNM3hZxIxQR1/KqvCbillqtVSAyzaJN10pHvz/INtjO4wOfVa05blMjJkdfTY8+aks7nGcgO0lbEzvc/gSb40qdJrRLQhdVmxPir7wnUqHQ9RWelTGoW+EdwIswJ3G4kdZxi8XgBIaYJ36fdMrQWkAwT7+O+q+xS1BMv/ALws8AGSbgEk6oBtHeRgD2kTU+nRNDjcvy/CScZpimGYqP3oEHUYBBOoddmjeCNsWcOS+AD9Ox7ckeMR4L2nFqL00Wu2o0hyEAgspJJUsBuIUT1HsCOOoVA4mmInPK3X5S7NJg5736p9kfGzL5QaGpxqB1AMACVjTcbaSBPQ4kqf4+Zg3B8R6/pTv4NjyS20+ie8Z4cpqoysNNtJKArz6m0k9NhEbED0mNjy1pH63180rh6xwHEL+N7Rfefwr45wpoVqNNDSpVNWlYDMDpBEASbAjftvGH0OIBkPdciJKbSqjJxOIjy3dA8L4Rm6XlZoNrRxpqLUBjSSJGkjm9IEDa8gYpqVaLgWkRBsRqRu/vC9WqU6jjSm+/T1S3xT5IUKlNRUBmWUBYYE+hWCSQDImRFowzg+0JlzrdDy9uhhMDTGWx6hS/B6kVkDOsFoYG4iCDeOxIkY1ngEWChxG+LcJ/wfMUwxLLBgSFDyCJEbGIHXeQPbEFZjoifWFa0ONx+k1pUkGpqSuWYaijkAAyJbRA23OokRcT0Q7EIDzHXXfJdJORiN6/j2SfinFuVkLrqsWNjcRAAv0vNr/XFFGiS4OiyF2BoIGfop3MZ5eiwTuRv6yBYT2BHXfF7aR573zUrqsXOaxp1zBE2ixW21/fp1x0sEzqibWJEaIinWqAagxA6GbnrETcfLAFrDYhVBzj9lW+F8vWzFO5QgEodUgKhkRIEKs9PljK4x1Ok+1tfNF2mAS8X6dPlGnj+UylGqKJNSsW0q0wABPMLaTvPw3JvMQAbwtau4doIG/PpnZJqB73BzzDdR9v3P5UtxziS5iqz8kk3YAydhc2/tjQ4ek6kwC/gnsFMAAIvhzQoIXWG+MqebSLWGwt33gjCKokwTHLknwcwnTcBFRtSRfmkSJtJBG0kbr74kHFFjYchNUN+pUXD+E06YBICsBaNvlc39/pjPq13P1UlSu51m5b391TcPy+qmTKnV01R85sZ+WFBhIkLKr1MNSINun9QXFPDrABlHYnQJO+3faOuGjG3qqOH/AMg0ktcfWyB4VU0t5YUxrJbuIiDgKknvEqniGhze0J0shMzlhVrlhcs0EdfQ4Jry1kJ9Op2VIA6BMeL+HzRywK3eZcjfSBcA9L9ffBg94F2u/wAqPhuP7biIP06eK5vxfiR8sLax3ibz39u2Nbh6HfJWybXQWX42VUCBbD3cIHGVzGEN4rqDzlZYugUkfatcx2k6RHRBh3BD/jIPOd/PmsqsHNcCfDyujeBu6NpF0emvKSpi9j8W8lvW5tfCeJDXCTmDnfl4eCoYMik1HLAOWLAI0/aEjexXcH3Hb3xW55wwBdLp0gHE6K/8I5+jl6Ypr+/qVAWcLYUwLdTDExv2PfGNxdN9Rxc4QBYSu1qbqhzgDLWfwPugPFHFUL/8uoTZgVUDU38x3EC0DcH5YbwtEx/yX0/m9Eym1zG94yV+47x+lmaflkQwWZY2YqskNBHxXvI+zvfHKHDVKT8fxmP5+VxrBTBE5zbfJQdWrEFYmTYfLG21s2KlfVIALOZRXDs2VYLUWzfZI+mntO2FVqYLSWnLd0yhxDg4B9p2F2rI8P8ANyANEzpUHTsdIUkL2LRtbcDbp8x2bjUc46G/T8zfrmkVOIFLioeLHXz+PslXAC/7SWJqeW1MsHK8tjTPN/MBYiOvecFVDeygRIP59t8lVxRb2eG08vUWW6eJlq1RRA0oyHT5ZGxkNKEdLt66CdrY9/rvY3GTrfeunqlf6mFpdMnr7X9vNR/F+HVaNUUFL10FIBRzRc3IBIIveRIFgcaVKoyo3GYBnenzdWU6gcMWGPT36qd4rkWolW0hgQRfcEWIZQZBG31xdQqtqgiYSa7SDiaJRy8S/dCrSAVmkVOYg65MkGBYgggahcmAdM446kcUOPhv9KelUItFgvfD+NGdLafKElgCBAETMfEOkGZmOuE1OGGY+rfPL7Kh1UFpS2vw46wCQFMNqTmAB6i5J9RY98UNrDD15Gy66gXGQi85w2h5Wig/muGUlzyC4vytJMXuCNhbrhTK9TtJeIHLP4XOxlkRvnPglHDuH6mgOBYk2O217GN+tsVVq2ESQk0uFA+lyf8ADuF0QrKMwBWg2BGg7Suq5JM2gRb1gQ1q9QkEs7vv4x+VVTAbGH5vO/4nnBuOPramDSMqZLOpDuANLG9oAIjpJ7CIq3DNwhxn0NhquvYx5nUcs+qj+P8AC6lPQXEFhsCpgwCfh6yTY7Y1uF4hj5DTlvVTcQ3EJGW/VKK0oYMzYj536HscWNh4kKN7zSME331ReRzpW4JBEEEdx/ibYTVpTaFdQ4gOEFV+V8V1AqmnysBBmDJPabme3Q+2Ml3AtDu8qsDKje8LIc8VZ31MSSSNfxQRIkEa4NvQmLYL/XDWwPLL8fdeqUAR3ZB05Ki8LFlZXQEbai4QDV1FhJEE9jI9bQcWRkfLM28/37XTXa9zMD7jpM/KaeJOKV6tVhSZ/KmAKbhJWNwZB1T3tHXC6OACXZ9QTse6kpcGWUxYTrNz90q4dm61OGZ6sWH7wofVh3O5E9/TB1WU32AE9J8t8lWKTn91wG/BBZfIVKr6lDfFuCASNbmbggnTpjbtMAAOfWZTbhPLyyHhrPPwRVGua7ET4Z/b0VJ4gTPDKutZjoK2GpZ2gTpUGZibkfXCaZaKjRHXdypOD/13VpYBN8p+651n69JSwCsQUfSGiEZgsRFxpbWL9l3xrUmVDBnUTncCZnxEZdUVT/ZNjod+KSebGLsKo7WLL6+ZNaqutguoqJiyj2HYXx0MFNhwjJQmricAvGfpvTqMCCqyYn+Gbbb2jbHaRa9gIz+6491RjzOX4W3DytVz5jHU5B1b/L3NhPTAVZpt7osNE2g5rpOpTrKcPp8r0XZyiktspEWvJI6i4t95xFUrPu14iTbMqtohEcPySvSqnVIpsGkTeRdAxFySAB9dhgKlRzXttnb8GN8kRdeIUxmC0ksDMwR2Pb8saTIgQpakySUK+wUb/nhozkqR/wBOAZo3h40FKjAGZIG597GR3FwbYRV7wcwb9f2qeHaYDnLqPgjOqrOtJ/3dRwCrGbMYUKSdwALEyIHe/wA/xQqWDuUGOkG48bz7pnGUmuYHHMSQfL4VbxWqFXSyFjMyCASRABg78pN7H64zwRBac+f534qDh2lxxNPlpuVwziNE5XNsiVFdFaCyi3UGxt1MRIx9ZTIr0QXCDvVVMqVGVJA7p05eK/cbrO4UGozaCSsk2BgwDuO49CvbHOGDWkmM8971TeIokjumNU04RxQqBSzQV6ZKtpYS2q8EHvc2YwR0xNXozL6FjzGW/BGAQBiMHL+7lOuM8DpZc06lIvpqiWpahqAEEOjWkgmehEwd8T0OKNQFjxlrFvNDTJqONrjXn5fPqFNcbyVanpGkFap1Kyi7kdT1DCbraJ2GL6L6Zm/0+g/XVcflLRf0O/lacHyLVTFQ6Sq2Mgn+KCpYSpB6SfTfC69VtMS3X+cs1RTx4e8L7391b0eAsmSqpUpZdysEGmVLMkAETAvsZmZ2HXGa/iGmqC1xHibfzp+VL2rXVQJdBERcCdPv06qF4wtMnRTRqTfC6hpJKkyG6k/OB6406BeBicZGh8eSdVph4hpufsky0hYNO++/0GLC45tShSAAD8+aacIyrq4YBiAJDKu0wAbiDzECD7Ymr1GuYQfQp9NoYbrzxCqtRiWa4BUG5JKiJPUA7R0+UY7SaWCALZ+u9yvVMLh1U9VVpgn5em+NBpGiw6rXgwT5L5SN8dcLL1J3eR1DNMBAY/XCHU2kzC0aPEOAiU0ydemRcGY6mQfwj78SVGPGS06b2uCfcP4gSVRCY3idiP8AxiCrRABc5MIBTfi1PlVgdCqNLDbaSAB36fLElB1y03JuEumYJHmp88R81+YkIuwAmAMaHYdm22ZTRZWOU8Q0aKoQOoktAJiPeB0tO+Mo8LUc9RVeFfVnEf1+Ui4x4hqVlYs9TdSQyEcxIEKSLgczR6jpMXU+HAqSYJM3mfX4SOFc1lXAxoi4lIqq02QnTcqALKJYU5kMADOuJBN7m+wraXtcBOvXLFy8MiP2vVKdXFjHNIWGLwmOAlDZv4/lhtP6Vm1/+weCJ4x8R/pH4DAUMl2v9JQWW6+2GvS+GzPgndH4R/T/AO/ELsz4/wDqtlmQ3qqTh/8A/mH/AKv/APWIKv8A/s8lxn1eRUxxvdPb+2NDhsik8T9QShvi+f54tGSznf8AZ5/dGZb4W/qX/wB2EPzHgfsr6H/l4hWXh3/bpf1N/wDDjH4v6neX/srh9Pp8lXTbZf3X/wDB8Yx/896hQav8/kLjHEf/AFFb/q/3x9fS/wCpvghP/Y7xb8I7NfBR/oP4HCGfU7xVw+lu9Cg87/sp/Ufzw6l/2nwSOK/6x4/ldDzH/pU/6if/AAY+fb/3HwP/ALJtL6vIfdaeLtqP9Tf/AK1wXBfS7eq5w31HepSvL/8Aqsv/ANJfzw1//Q/xTHa+fyrDwb/u5z/7cf8AzY5S+n/5fAWb/kv/AKX/AO33C4pV/wBwfL8sbzfoRu/7vNGcT+NP6R+eE0fpKqrfU3eqY8D/ANtv+pT/AAq4n4n6x4H7JtPIeH3SPO/F9PwGLaeSk4j6j4/hAZnfFDMlmcT9ZWdHcYJ2SRR+oIilvhbslZR+pH08Tla9PJNeBf7gxLxX0FU08lZeMfgb+pfwfGPwH1jw/CRw30jfJQdHrjdcntRNX4h/UfywpuRRFKsvucVvUXD5lNaPwD3/ADxI76irhkluY+Jvc4pZ9IUT/qK//9k="/>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8682" name="AutoShape 10" descr="data:image/jpeg;base64,/9j/4AAQSkZJRgABAQAAAQABAAD/2wCEAAkGBxQTEhUUExQWFhUXGB8aGRgYGR4gIBscICIYHR4cHhwgHyoiGx8lHBwcIjEiJSkrLi4uIR8zODMtNygtLisBCgoKDg0OGxAQGzQmICYsNCwvLDAyLCwsMC8sLCwsLDQvMCwvLC8sLCwwLCwsLCwsLDAsLCwsLywsLCw0LCwsLP/AABEIAMkA+wMBEQACEQEDEQH/xAAcAAADAQEBAQEBAAAAAAAAAAAEBQYDBwIBAAj/xABDEAACAQIEBAQDBQcCBQMFAQABAhEDIQAEEjEFIkFRBhNhcTKBkUKhscHwFCNSYnLR4QczFSRzgvE0wsMWdLKz0jX/xAAaAQADAQEBAQAAAAAAAAAAAAACAwQFAQAG/8QAOREAAQMCBAMHBQACAgIBBQEAAQACEQMhEjFB8ARRYRMicYGRobEywdHh8QUUIzNCwpJDUmJygjT/2gAMAwEAAhEDEQA/AOR5ap0I/wDGJHjVfQcPUk4SN+yr+C8QpoyaqbsdR0mQDq29iDveYM9sY/E0XuBhwH4W218tj5VzkGFektQAQSbdVj9fob4lUdi8t2V7HgdCPynG6eXpP5R810Yki7EdWGiQSQYmJgX2GGMY7ECWwTF9I06eueSjrUTWf37Det9EDwr/AFEXMNozFOmKbEKApJZRaZYQQCfQG25uMXVuHexoGYF7iLch+RfnbNLeBFzSdcec+W/LQfIZDhtSvUohDTas+shiTzDUSdWwFyRpt8W4wqpU4ghrwe60Robeg6ZhEKFThmlzQDNzn8FU78CSrk6lNX/aFWVQBhyWMiZN+voDERAwlprEh4zHxe8btdJ/2sNcYm4Jztnvd0s8HeB6mXcVNIamVIgMrEzIF45YM2U+l98V1XVq4DgwkZ2y169NfZd4njKOA02mD578E04Rwcee9LSEKRrWkYCqdgWa76iCDbYG+I+yqVHERMSOvK3gSu8RxUUQ+ZnKefgLCM8/JNvEmfqUhpoISUEsdMncAAcwJ+1NmiNjimsQyKLSRGus/f45WuIuDosqd6oc8tx4ahcgGUqeaKpqh5bV+8b4rtoIaACZ67zuARGHOqNLSyPT33/V9I0NA6fHlovb1CtNlKKKbN5qAMQDpCg7rzjS3WJnr0ENlwMmcjbmT1sfhetinXJLPDC02zKozMEEklSRMSbepIgbXjFfEginMeqB1Q4Tgz08+a7hwfh9JFR1DKdADMBEwu5A+1tN+n1yWtZmZ1v5ZDqvnuIr1HEtNxNh5/C5p4hzxp5w+WjeXSq02gkjU4K2NoMCRME39sVUGtwzNzPkLrdpMLqAxZkZ9DuVA+J8y9au7sANTFtK7AMSw23sRf2xscK1rWWUXENNmjIQENSClSLzKx7fMfn2wTsQdPimNDS2LnJdSPhGaGXRKoWi4Vnhhdj8QCCSziLsxCqI9cZDuII/5HX38fMrgrAOeMNx42A6xYHlmfRJPFPgmhRYCnVqM0fAFV263gMIsJi9o2nDaHHVDMgRzyH3XGf8wxERvqPwprNcArBGJJ0qJ0tTZSBa8QQBzDrG1zitvFU8QEX8Z38ruCocnW8P6sQDSOmAaikEb2IuRHcE/ccdtUE6H7qkHC3qmGe4qaKLR0wxYVKlMgbEcoHLy8twdwWPXCKfD9o4vm2QN/zf48kD6zWiBd29+Slq1bVULBQASYHafxjGo1uFkErKdUL6s4bL4GIPpj0BGHEGNEfUz7OqK5OlbKBsB1gevfCBRDSS3M5qwVg4XTfhtM6JV1YgMBTlpMqVYgWFheJg7emI6xGKCIyvpnbenurW2AEpLmkfWTUYkwDMmSLRvf0xawsww0KB1OpjOIrOWaSRYen69L4KzclwFz5xCwX5W3J9rb+kY8RyXQ68uy6eyMHDlqNTMhFqC56TeSO1xtbcdL4T25Y1wiSEZ4ZlUggwDmnn7FRo0VDFnFZ5DaYIRTBgm4Jt39uuIhWqVapOWEZTqVV2YYMIuTvmp1cwRaW+TR90WxoFgOg9FNjOh949kFTqIAdYMem/9onDy1xPdWcKlMMId7byRXDcyNQsfkYMd/cb9rYTWpmN7uquGrtNgN/pU/D+LlvMp1JJqJCsptCbcoEk73icZlXhw3C5uhuD1Wg1/fv6+2/BJf8AiR1mqzk1AwBYXmP4ge99jfqDM4t7AYcAFomPxv8AClFdoOKcjFvv+lRZTL0c2jV6mmiy7ukaXMyS6gFwbzqjbfbGe51Th3Ck3vA6HMeBy8vyqBhkPb57O/GycutGotKm7n/cXyjT5rGBLNA5ZP29LDcahvMwVGkuaNLzbflbwTC9wOIDS+/DlY9FX5XiNLUlOiRSfUEJpFTTZiRqkjdhuZuDBuCSVPZAuTNvtB5+eXVZxouIc5/eFzecQ37jrZUmZ4vTSr5KOQ1i/ReYepBFpPKd8NqVuxhtB2eZGR+4Pgc1nU+FqPp9q4W052+fMJpUzVOlTNZmQAgc5i4sBLDpi+jX7Gkali9xibT0kjdlE2nUqvFMA+HzAXIPFXEXXM1GzOVpnUwRXaoF5dUSSjTErv0j0vM1rqtw6+ZETf7+t19PwwY2kAxxt9x18VtxTjqKZSlSqZbV+8UczLB5ah7iLGBKkEA7EqZQxCJIdp15hAGObmTi576/zNeKb5Su1Sl55RYhGqA/uw68yqx2SPstHpJvgw2qIOzB6b5pru1aMRZJ1iNz1HmkfDvCpTNLpKtTLRrUmIJAgWkyJj54c/iw+nDs0YcxrS8CDGRzVHR8V1EyeYNQlCSiICN6jFi0A3gIFm3T1xMKMuwNyOfhb7hKqcLTFdh8Z8NPfL9KJ47nqtR6dSrVAItG1hDBgRIMjr3B3OLuHpsa0ta3eW+icYYYbYb3yQXCaZrVGQsNLHmZtgOrsbkAb9Pph1Yim0O5cvgIA6xtPTfNNM34XrZSpqDrOoor0zqBcQNBBupIK2uCGBEjAOrtqMhwkbv5IaBY4kixsfLdvEXVDwYmvl3TWlOHJGrvzSBFwSzDruDEScZVcNpVJibb8f3dPf3HB0E6b8I3ZN24GrK71TRqZgWplgRzKNLnl+MKDIAm4+nWVME3Ibvf6Urq5xNDAQ3M5eIzynWdEo4dl6ldDli2kKCFYqwqBJBKsSBK2BsY/M3VGtIeBPpG/FOqRTPaD06781hT8FMmbatXdRTDaxpiW0wxtJIEzJP1x1/+QHYCmwXy+38SceM4mZn281P+PabftPmi61aesKRBVCIC+rRN/X0xf/j3A08MRBjp/ED2Oa3nEg+Wce/kVI06Nu09e/oMaZcpGUbcuv4WtJF1HmEgTsbnoNv1BwLi6MkbBTD7GSLr3SVui+osDt1B7YEkalPYHaDfQppw2g0eYFJ5h3EDqZsAJgH39cS1nNnASraTbYig+JJ5ZdCvOGgiRyxMiB6x9Dh1E44INvmVLxBaLtudlLnqQI69cUhs3UL6paMJN16o1iykFZNoaNomxjuOu9hgXNAMz5LlKpUeC0iTz8N+KecGoq9EmJdWJ6XBAk33KqjH54h4hxZU6EfH5JC1uEl1OTmnHijKTk8pXZ9A+zAPwwo5R0IZWF+0g3jE3CEsrvZhmb+5z35JPEFr8zAEfn8JFqYwab6VIECdrX++cWQ0WeJKO7+8x0BJqxHQdI9v8nFjQdVm1SM25RG/FeuGVFVwW6X9/T57Y9Wa4tgb/iHg3sa/vWTLKZ05estVYYAhl1AHaIHoRiZ9MVaZYbHVXOcWOv8ASck98U8FCt5tKlNKpTLsIujTqMwIWLdTIkX6w8HxWIYHu7wMeOnn/Ex1GZkW166zvqpmhXdCwRmCne8SP5hONJzGuAxC+8kmm57XHDl9ltwrzGrqlMkOzQunv8sBXDBTJdkjp1XCoQVTZLjbstYAUwA2oFqYAgljpMconvvci+MypwrWlsz5G+WfP7K0GT4J3mPENKWoaiQSVWBawWDqMMi6gTA1bkz0xK3hHwHxlf58ifRC1neDtd7n2TXw5xypl2DIhqUIWmUW7TIAOm2qwI1AQem8DoOEm9znOXzn5yOmaXxnCNrtgmHXM5bHRKf9SuE1ldtTtUp6mamRfShOzXk83U9QO/LXw7qbHw2L9c95dfJJ4V4q0rCDqOsKK4ecxSZfKuX2WAwaQy/CwINtQNrYtqdk8d7TyhG6m4Zpxls21ZqdMgBngAgRp/nkeki0AD2xG6kKcuGQ3G8yrQWhsrqfBODJTQMjanqU1WQBCgAjWGYhiSDv795xlucSYnn0id8p8ljcRxDnOwuEAH16WBG+iifGmToplvLpuSVqaoMktIuzNcM5brbcAYv4aoTVxEdPJXUS95xEae85dAoeuutaQJIIkHrYsTO02nb9HRacJcRuyNzC6E04ZwfN0tNZAQWBKCxNQX1aVgyLHfex6jCqtak7un+IWht2kzFjyH4V3/p/lXelVy1dVCsCRJDMjKEAKsDIMHbcFemIa9RmLukennvmpuNdhLazZkGOhF9+anfFeXGRqpTplCTT1KwEQAZEi+ogqSCZMWvhtJpqgl2U/pV8PX7RhJEaX31SpOO1c0VSpWMQZBJAMyTDXI622sO+HPoii2QJ5bt+UdHsyZaFdeGH+Gnq11adPWLGRJ0kAkXMHaJxicQ1xmoywJSuKsLiATHt+k645TSrUuKZQwJJ06RfVB+EiZ+ZOFF5xQ3e9VLw2KnT1n1nlOv8SrL8Jy7g0qtMlhdXFwu1g+4jsDf6nBCu9suDo+/iFRWfUs9sRy12VEcT8NrQrvSrVFOuyMEJK7ldIDa9+oDA95xtUuLNRgLREZ3z56R4ZeiEN7QdoBM5ZW89FKZrgzUjOpWBtKkz1F1YBu4uMaTOJa+0R4/qQpG8G8HezyTLgdAqjiuj+UiswO0OdlBPRzYj2jqcT8Q4OcDTIxH4/Sfw1N9IEb8hsLzT4i9QIpZjLDUBuVJgC17GYHSbY8aLWSQNLeP7VAquIEZ6+ad+IPDzZjON5C63mHXV2FOHHXSxb1vq6XxLwvF9nQGPLS3jbxEJTqLRD3e9lPV+DsraKtBxVALBYIkXJLC7G0QBp98WjiARiY628tPlIdRY+7hzy189fJPvB/CngNpp+RU0li4AIBEi5/CSDB2viHj67ZLZOITlv9qjhw0MDxqJATzh3Df2MV2FNKjAf7isoC7QNLGQQLgQQbTiStWFctBNuV/tn15J4h0AWk5Rn6L5x6h+0U6SRTqNSViE1AETsVXUJmAI9e5AwPDVXUnE3AOvzeNF51JmIkjWd/n8LnfnOtlCRNtSAnvcxc4+ghpuZ8jZQubUB7sR1mUbRyLpPmaQhC6pYEEG466hO+EOrNdGGZvGfn0VTaJbOPI58kBmuFwNVMrVQHdJsP5gdv1fFDOIkw4Qev2UL+Di7LidEw8MUNdUKyypNx1HZh2E7x3xPxr8NPEDfdlXwrXTDsuX3Vbmc29OoEVR+7BIEzqphRIPW/5T64yGU2PYXOOfzO/VaFiISSjw41cw5RdDaidDDUg6kswsF9IIxca/Z0hiM9cj5A3lJLLlyX5pFo1FbzVqNe6TC7ixsfW0YoYTUYRhgdcylEta/E5bZqotUny1a2+hDpsBcDVFzJM7YBjXUx3j6m/xomYgcl6rZMGmC7QzXAMBiLmdjadVyZttAt5tQh5DcvbeS64NeIdb0RuVroaKUzWhxqgmYIFwrdQZ2IsRboMJqNcHl2G28t53RU5BgXXYfDdZ6WRo+fuWMA6SCjMqhbagF5wAR0jviWqHNaCGyJPWYAmbSJ9eSweJY2pxLuz5eEEAnpe1+qm+L+G1/wCa8kaS45GCQp1nmAe5jkK8oE6j3BCu2wkFxkA/HplzvpFlo0eJJDA/zvcR0tzm8+spZwfwwlHzEdy1TTDkRpAADFBMGDIB6HY2kY7W4pz4IECdlNdXJhzRbTnyles7xmlSqMpTTUppoVtUwzAQAuxCbCSPcSMCyi94kGQd7hMbRc9szYmY3zUTVlg2gSTYkIABdSLhoFx+umoCARiPv+lS5pKK4cXZk0QXSFMraLmT3XcH0AOF1cLQcWRvvquRzTjM+KKtMKRWZjEeU8MB0IIYGxjYXG0AYTTol1osNfwkO4aleWi+ot8I/wAI8eq1HZ3SmulTp0oFDOxI1GBLkEMeswwwHFU204IO980qtRYWYQTnzJsNBOWypjxlXZaxVmBNNFpkgyQ4VUqdjGoMIMd8WcJTEWGs+U235Ii8CniGRkjzJI9oUtRcTf8AtjQcLKam4AmVaeHuKU6YAd2iRcA2K7WO9vaLz0xjcVQqOJLRsrQ+ttlX0SMxSDASuswOqsJm3SD3vjIcHUXZ3j2SpFN3WPVMuH5mnQpOzFamm8WhR9qYBIAkfXrjrW43Xbc5cjvyUnENfVeGttu0ZBBJ42yubOmtlwtOyLUbTILbgTIKwB9w0nGi+k+m2IE52mQB1z8NOaQzgqjL03eWh5a70KW//TeQfMV1FZ9VZhyuQCGWRyAdL2JJEWGAfxNYNZgFm6xoecEj4ujptq0ZqkTOd7fn8Ksbw3/y1SnUioqqVUqoL7TGojoQImdutona6oe+0ZHQb35JJ4xpqtw2nOcvTrr/AFTXg3wPUy+Yp1ShZASdbLBjppAbUDNrggidoE21+JdWaAQYtlPPf7TuI4iiKTmtPe5fuMt+DXh3BPJzGldVJjILai7aeXmZhCqtoEkG4F4xG51Q2OmcWixRVOJ7SliMOHoJ5DUn8aIjxlxvLZRqatRp1azKSxqLzBBpNz5bTsBBI2HXeqlSf2Ya3MRMi86CD01zjOFHwjKlUk4i0aRl7G3xJXMczmqteozq3mUmeTSWFEAho8sGBMC3WJuZOKsLKbYIh0Z+UZxp7dLLaFMACTbeq3p50aKtPQdDFWB1I3wlnInUABbZY/uo0zia6bi2ozsNPlMzM8lN1c0VclWINySCCZJmJ77XvtjRbTDmwR9kh9WMimq+IaD81XLh3O7F6gn5ARtAxL/p1md1j4HgPyliu03E+ims7VfUVJJHbpf06dPuxpUmtiQp+Le/tC3TfovlGjaZt2x1zrwu0aMNmbJjkuINSuIMiIYSCvUd/vGJqlFtRVtqlmZ3vyVRw3O06jqlUKzssBtgAbhOxEmOkHGXWpPY0uZIAOyqiZyW3iSvSpI1JVJqGmoZ5FwLDb06x0AJwPBsqVHB5NpNkHeIxHK6iqSDcKWO5vYD6foY2iTkSpWxMi6LSnXqAINQp2mA2kAmJPQb74VNJve18pRFryY06J5lOAs1fy1qD93qRHVTUDX2ITVE6i3WJjsDM+u0MuM7xl6b0XohofGmsD1lD8Q4BmcqB+0Kij4YZ0MdoCmRsdr29sN7RjjDc87b+VyjWa64dI8wPgLpnh3xDkzw9MuxDGmCXWXgaTMhmvpJPtftiStVeKeAtmXby1ztGpKz6vCV/wDZNVhgGwNvDLp9rJvx/iaHLzRq+UWBATSQS2xgwDPKR/nE9bsiWmnlmW+2eotr+kvheHeK3/K3FGs6Z5eewuM8W4tmCGQnQjCNCwBE3sOsyDPczvjQo0aVjmRrv2W45kSRnzQ9SpNNAYkDc2gzt1sRfYf3IDvkhNE6phlsoKiIWqrAfTGx0m6mTFpkXHUb3AnfULHGG6e+qKY+Va8JySUqBR5D1FguFiAdl3lmO9pgb9sZ1V5e7EFHVe59QFuQ059eg8cypfiHB/LeWUN1JM6SuwuDcdJW+3riunxBc2B+9+Ksa4PEhXuQCPTDpoWkiF6gAA+FQALnlldMdoa98Rlrib5/v3WNUxMdhdmTA8z9jM87Lj/iKqtXMVHB+J2J69d5iY98b3DBzKYBVtSkIDeQ+EvpokXJX+YdN+nX69cPJdNgkljAyfdaZTMrZTqIn6j0HS8H5YGox2YzXadURhBnftzVVwvjhLujsya0KqywFZhqPmGYhpPSNwLYy6/CgMDmiYMmc9LeH9T7Y4I3vmktTi1TzPNNTQ6wLbMdpIXYlbEweu04sbw7MOACQfb10lJe/CZOlume+cJllchSzYNWlGWZRLm/luZ/iJAQ/Db54ndVqcORTf3wcuY/KIASHs135py2UQ0xrqClUBGiqYLNvIDKSGEgjkuCRI6mVrnBxLRI1Gg8j97cimmpJynp/efVXGWrJluSkTSrEzUVrioZgtqkgGTFvhlZERCLhuLFBFoGeXMZa8stZKzH0zXMv7zdCNPLX76KmqZ9aJWmGHmNcoATubkQDpkmbyMVGu7hGgMdJOYzHlyPMQsttB1cF5FhafD58kZ+z00LV3VdYWC5gEqL3NhE3xVQe1jHV6rZOmk+WV7XAU+N7opNNpmN3XEfHPEqdfMu2bylemw5RDESw5dzKNBG4EHt3Jvalxcxwk58/t8D7r6ChSY2kGB0jQ6b6GVO+Jq9Kgwo06bACDNSpPrEKdIgze8ySDBGGcMx1UY3HpYb31Rvr9nAd+vz8ILL8WInUFAS6LsBrGl4H2jpvM9N8Mdw/LXPyuPD0XRWBnEIyjeqUIeaQZm0f4P6tis5QVICMeIGd9V8WseyfQf2x4tHVAHudeyqf+DGvTSoBBgzPUDb8DfGV/tCi8tW7UotqwSlbZIk2UgdsVCqALlePDzYZIun4ersAVpv9P74UeNpNN3BCaLRaUTkuF1KdVTVpsFH8vb7sKqcQx7CGOumsb1RoomrKMTquUBHSG1DuZ2wnEKfeGWvtHojqCySZUim4bSZUhpBmT0gERvE9oOLny8ROdlKGhs2VL4O4lTV6mYYtSrFoBQygUhmbledRIQ7kja03E3EY6cNYJ9PD7j3lIdTNRuEwQcxfyiIjeljWZ/xjlsvTqVdC1cySFhSUEaYDWWNvTcA2thHDUi+zm3OR0ECMrXn8qWpw1QwAYYPO85b8Oa5VmcyKrPUd3LFvhIDbzudUmBaYxphpZDQPPYVbSD4crKo8LZajSBrVn5lU6UVoCkhluTaRvHvPbGdxT31D2bRY680x+INwt8z0Ebn+ojiPiKnm/2eg+tUpHSKlK5JPwnS3xhfluT6FlOk6myTGXLTe80DKXZl72G50OWXtPnkkPG69Iu/kliNQYG15An1MOSI6je4wygxwAx8oVGJwF0FlaY1BYnaRvfDXkxKNts1X8CySon7S91B/dqQAS0WJ22Fz2HqRjMrvLj2Y8yl1XEns2+fQby6+BSviPFKrPqYv5hBvO03iALEk7dOsmy0U6LQ2NN73d1NgaIAsrvw7ws1qTNnCBRUyJME9/kTHv8AfiANbjlpgbyWbxfEmk8NoCXm292SXxBndDNSy+mlSvYcxZTuRICgkGfpzERhtINd3jJVVCk5zQ+rd3pH33kCopeEvVYqkE7+oA6nrtjS/wBhrBJTalMQSUrzaAWHaPnvJHscU0yTdSVmhvwsMjGsSQIM369x8xhlWcKmohuO9kdRzHlVkcDWgIZJkTEHpsQd/wA8ILO0pluR112FQ5xa6Dlp9008VcJRGWtSQ+VmEZ7CNLmTETI0mDEbDrfE3B8S5wwPPeaY8v2lGkCCAPH2v9z5qdymeelqFNrMINt/qLRJE++NCpSbUjGMlPTqGn9FwV6yGdqB1CsQZGkdJ6W6bnp1xyrSYWkkeKZR4h2LCfIafpV2S41DVUWmnmA6xBYAuCA1p+L4iCNhjJqcNZri4xlplp9pV7XBxgJ/meOp8L1F1ldIZiWZTpkKKgBkaiOZgIBO+JBw73d6DnPjfkY9AhawA2GuWQ9OccrEongviVqB01Q1XKhCtQMdQBOkrqWW0sLggGDM+oc0ZwAScgbDyy8suSVxPCCoMTO6+ZBFj66/ZKf9UspULc5BozqoOF3VgpKmABA1W62FucE18JFN1tRvz585lT0AKtGBY665T8/qeXMsxlmiSDEC/wCEY1mPbMBR16DyJPL+Qtq1c6dB3Ag2g20iD6CIj3wLWDFiCc6oOzwdI66fxecipMqDp1iLje9vbbfHapAvy/CXw7MVspH3svVfyEYr+8cqYLBgoJG5AgwMcb2rgHWE6RP3QPNBpLXEkjlYLvXA+Eo6qgVQFkBlOoW3BJvva/rj42p2jn9T5LQ4nijS7wPlknOW8PUadyonr2HoOmFOc7JxUL/8hWqWBRzZBSIVdsCKZf8ASJU44hwMuKU53h5WeW3UEW+u2Ac1zTcQrqPEB2qmOI5RKP71QDAa3W4iJ6Yro1XP7h6LUp1HVe4el1zzP1UJkG5nWGFybiZ2O8x3x9BSa7I+Se6AlmXzbUWMXU7r37ex9bG57nFT6bareqgl1J0pllKuVaGdK2gyGVXWR7H7W4IJG4i+J3Cs0wCPQ7CYHY2SLH1+EXxjKUstV00yHAYgFm1NbYwV0ixFwpggibThdNzqrST8R958pC6wWBIv1SXPcSapYnkWyqLD3juY3Mmw7YqpUQy+qF1SRu68nXTh/hbVynYgrBkDpuMEMLjAXnEtzXyi/mMs2P2j8/iPfHHDADCOk4PhNOCUPMqbwgkkkkA7/dAM+k4m4h2BvVODibjJPM3xQaCRqgAeUIiLtNTfc2P06ATGyicUHz9rI2tj7/jw3qVjwYgkVKiwAQAR1MzJ9Rc/IfP3ESBgYd7smOkiAreuq1AiGqKSpIupYMSdSspH8tiN7LAjEQIICzWudSc5wbiny6Eet/MoLiL0WQZemodgphwCJuSReSBHe3xRAiejE04973zTqQqBxqvMA6Z/H9ylI6VRaFJgIDNKeYL36JPVVaJcddpAOKS1z3ifGPv4nknkdo4E6aff9HTOCpxMlU1EPSkMLlxaP4g4EAnuZ3xaarMMtdly/C8QCUt4jwtqcmNSzZlII9j2PvGxxVR4hr7a8jZR1aEaL7wmiHqBGBKEwT1Unr9d7G0++OV3FrMQzXabSThiytM9n2pBaaqSEjfZkgFp6RGoXHTGLSotqEuJz9jNvtqq8IupTN5NHrnyVgEiKT2Jm4A9IAvIuZxrU6rm0v8AkPmLhSPpAm3LfgEDVotQqozFFZTIVGBKkXEkT9STh7XCqwhskczqpoa14c+B4LTiGeB1FQVLRrGqdR+IkmOrRbocDSpERN4ytknVKgaLc9/hDnM69+Vtw15N+l473wzs8OWXJD2oq2yO8k/4XmGNFUFVUqSQl41AQQC08hBFpsZ7i8NZjRULsMjXev2VFNz/APyuV1TwvULZENm0ViHYDzlJlCLoGaCTBJklgT1jaOuBTALRafDSTEeotbVZfEA/7EUjEjQ6zaYnwt/ZDxJ4bSlWzBohF0IatJWLcpqaFsbIukkmdRghO04cyuTAdlacsswDmSYIB87lVU3mpTaY71xPUa87xy/C5TUUyQd9z+ON0ERZZzmODsJ8/lPOE1KKeW76mKAtpIAUGGKCb6paDfpa+Iq4qPxNbabczpPgr6OAMF8hr1U29W5sPoMaIbZYjqpxGw9B91/Sfg51RC9JJBjWxlAzECYQgkX62+e+PjHuLXznHPKPFa3Htc8htQ30197el/JVPkM7AkQvUTP0xz/XfVfIEDx+Mv0sntGsbnJ3mj0IA6Y0aTmMGYHSfxvxzUpklZuVeVP69RhZqM4klhy9/EFGMVOHBRHifh4Q6ZABnf8AVsZRpuo1S06L6P8Ax/EdoMS4z4lyjUq2kxtqABnf87Y+n4Oo19OVVxRJcCEBlMnUZQwDMC2gaRPuPe4jvil7gHQpaZdhuf4vVamaNQfvOZTcDVqQjowIgEdRJ7d4ERUae6ug4X/VI35Kp4rxOhmalesAUcqGWVlDMIxIF0csdeolpJ+suF4ifb9+6opswNayZHxy/GijqwIPti1sEJNQOabL9T5iB9Jtjx7olcacZwlHZXLWJO0Sx7L/AHJI+/CHvuBuVWxkC6cjlpcwibBZiFBEie7MApPZD0OJPqdY7/WfmnNbfe7JbSzbEkHZjsPl/aMUOptAnkiaTKZ8P4nzKrSVBtfvcmTv2v0xNWod0kZpkA5IlOJ1qZ0LUsCYBiQOoBIsDe04WaTHiSFw02kyQnPBqprAjZ1M+hN4kD4usTiOuOyPQ78kFSGiTklfifLGlWvMFQyiLC1hHaI+eKuEdjYu0nhzZCnM9nnaRPLtHpaBO9rGO+NClRY2+qTVc7JD5PUp5WaDYgGCfT12wyphOYS6bC3wThf+WqKTpYhQQNpDCSNQNiJjr8sRuHbMIHP46J4P4R4zVN3p+aDrKwkNfS2wJ9ZIB3uZxP2b2Ndgy1tqNyumJ6rzxGpSpJdnFfRpBAIgW0se5K2mRaeoGO0RUqOsBgmfyPBA8kKKNO9iTPp26425WSWQbGZX4qbD88ekZrzmvkNVCvBXp1adFzTRkWSahAVpuynr10iexxEawe1zhN+WY5J1OlAbF4tzm+yhszwfMUb1ctUVRKltDBfRg+xE2B2NvfDsbXCQ7rvcrlOoC8AX0t4evqut+Es9lm4X+y1qvMCylfMUsgvswEBSA2/QkXxn1a+FjhGZBFiPn0z10U1ejVHF9pTG+vXL5XjxhRp5jJhcrXpaS37xXYF5VQGA3hrgkAA9Z7ra2nRcHi4iY1By9D5+iPh+07Qiq0zkCMoJ3ErkOX4ESWLOUgTETC7FixgATtE3j3xpO4sQABP58N/ZOHAkEucY+Y36LzmM9RU6aNMGIHmVBrLRA+FuUC0Dln22BMpVDd7vIWj0v7pE08iPutl45A/2cp86Cz9yxgDwx/8Aud/8kZ7Kcm+67CniDy6agF5mBrYSfyHsAMfMBji4geypdwON5Lo8hv3laUeL1KlGo71GV/LdkUGDpWNRHqFPXbfphtNru0sZ/KRUoU6b2hrbSJO96Izw54qV6CeYdDCFPmWmbqdRtzL366vbDKjCx0Nvu6m4rgD2hLBIN7fjofsnlbiFPynq6rKuqQZi8byRuNu49MHTE4iBeJFv2dfdRtov7RtOMzG8t+KgvHHiak7jQzFDA+gJJHva4wZp9vUxtEQNd+Pkt7/G8I6gyHi65fxjMK7MY/p9ffvbrjX4djmtAVHFObHVLctxCpTcVEYqwEAg3AgrY9LYqNNrhBWR2pmVm2ofFebz32O/XHRhOSIGoLO9eiMyFRlkgkKRpMdRYwe4kC2E1QDZWcOCbnJesyQTyxHoI/vjjJAunOaDlksDTjDMUpJpYSmimKVNbc7az/Stl+/X9cSm73O5CPXYVMGyI45KsKd+UR8xyz8yGPzwvh4cC/e8k3QISjRnrhrnJoamxyYIUIDzXnfsIiMR9qQTiRpk3DSactGoW9ZHT5jEwrgPtkuTdFeGU01Y1x12+1aDPfC+MMsmEqv9BtKc+Jcl59M6mh15QT2ER8r4l4WsabhyU3DEMMNFjfzUd/wMPTBVhrU6SpEWvt6gn78a3+3hdcWN5VThfJJ61I0zpW5vfr7Dt2/8xixrg8SUssw5L3x1z5gAvC6Dbtb8pxzhh3JPilVCQbJYKwLKG22/UX3nFOEgEhINUOIDlv55qMyFgxE6WPWJkT2I/LC8ApgOA8Qu9oahLDnp9/JBIulxJgSD3t8jfDycTbKTDhfcp/wbjFJaj1tiAAuXKB6dQncMBpCpIU6YJ9ZxO+iQADfWfBMbU7TutMaW05Ebt5qz4dxPIKj5ysoR00jyMu66S55pgnfTYkN0aINsSCnjJY4eGfvMkBerdu0BrHWi5Nz4WzPKy59xXidXMtUermC6zMOGHovKoKqYnb1xexjacQ2/l90oAYTBGHle07/KHocQ0upUkQsR6MCDuLjm2Mgye+POoktM73zT+3ZIA5J8nFKNbL5bLuTTqJUYmqF1CG+EMu5vuRJAGxwo0y0kgW8fVeD3BxfPK3hOW/PVacfqUtBppW1MwV6jQSCQPswsqJu07mMTcO1wdiLbCw0+c+iocSWnFZSlTKnVBges2PtG/wAsaQqWsonUMTr267zTbLeHGqLqDSCTf2JB3M7jEj+NDDhITf8AWYcyrOjmfOolgC/PFtpsALbXNz2A74xjT7OpBtZaLiJsjpqjzgjyURFZqa6oLmXEAmxVVB7DtefNiGmMydYyyvuSpSabyJ8gbZZfJjrzSfgLKK7LWPm09YhUOoMIeAQokqJmLdbRIxVU+kFogxraMuadXx4CWGD76e6K/wBSfEQFJMtTdhBOpAVjSI0A6R3+EdgJvEN4Ck55LnDzWdSHYuNQgSRneevrr7Kf4P4XzWZjVpoKAeesdOoW+FTc+8AeuKqlWjSmT5In8Y4iWAnnF1p4q8B18rSFQEVEHxMoNt4J6AHpf8p7Q4przB3v9oG1m1mw36hpz8PwpIZJiCVBPoLn1sOgnFXagGChfRhsymSKtRJUaCqopEE6ztIHQmB6H33ncSx0G8knwVtJuJkhE0sjUGVZwVC6gxQzqYXAaIjSL37mMLNRhrAa5Jje62AEnnripIHNEZcSQD1wt9hIVdKSbqsocEYvliI0hbnpuxj36YyncW0NeDz/AAmOiD0/C8eLOFPTzDSD6etzf6R9cHwlZppwvUHiowPCH4bwJnGo2nbqT7Dt0nrgq3FtbZGXAKmfIHLogA5pMntPb1j6TjM7XtXGUDKgqE8kpTzCpBntHTrHtt9+KzgBkJ1kyp8qDSv70rJn16n5Yld3nXPdlBcnOyJyUkS86bho7Qnwj9DAPgHu7zS3nRuf9QfGaMBUIC6SQDc6h0jucOoOklwv9kVMg94HP2SgKlRgY2E77lYPXqSdP6tXL6YidnconC0FTvFEElpmw9DcevT2xo0CYwwpqzQAXJUU7A/r064rlZrm8gieG1VVx5olbg9wCDt+rYVWa4t7maZRdhPf/i8VQoAOrV6bEdYi/WL++OtxEm0Lji2LGd/xAaoO+KIlZ+PCZlG5Jg13J0bNETEgmJtPX5YTUBGWaspP7RpJNlpxvgj0HIkMtoZTuGGpTpNxK3x6jxDagU1Xh3i419Uvgzp6gx8/fDrRKATOAZ5IhVIXUJgNCnoTY/PvHqO+FkyYVI7rbaERvylG5iqSvmH43Zj6XgyViBPbaItG6WjvYdAqC6GTr+YXjJ5gzqO8hgSLyL29P8Y9UYMh4eqOhUxfV4ifsqE5aqkKrgAACD3gT17zjPx03d4hVyBYfCfeGMg6UyAwTUCVkghtImR9mZNr30n2MfF1Wufzje/FdcWgARMe073mvvDVrDM1GhkW4ZLksAi336C8k9YtJjtRzOyAzPPzKW9oty3CB4pmVpCnWSz1AGcdqi6TJiwkyTb8yG0mmoSw6W8juyazu4mnLTwTKj/qW6iFQNUtDObgdVBESDESb+pjDKfBlp7xt57ChfwFFxzjoN/FlUcL45Szqa2puNSMVYgBqeiA6rUgSBKnVbrMEHEnEUhSdhFxvd/2owx9L6TrBGhnKR689FnkeOHVVydUkVKYJViobzaZGqQIOptBkrEm/wDEwBOpuhtRv8/R05ZSifQaYqNHdOmUHLyvuyTnwV++reQyrSZUYBmaxJjSpW5SGkGf4ZvsX+5jYMQuN67+FQziGsgvkm49PHXmPRRXHOHeVUKVAabg3Akj3B+vrYyMW0KhcJFx6K+WvbiabJaFkGSYi07drd8UTBsuhoIK8rkmAgg+4uPqMdNVpyXGUSBBTrhfCNbjyyZ7MAAfYm3yMHEVbiMLYdvfNPgMuVcPlKiMmsRFttIg3ERYXnpjEL2kGEhtRjmnAfuqqp4dGYC1WjUB3Iki1z1tH0x6mHlsg9IWMP8AIGgTTGU9EiqcIq0qzMwEKvKAQbmADA+Edhjj3y3Cc9Vot4qlVphrTnn8+a24jS1wjAztI94/DfCGOwmQhoOwy5uSbcA8MheeqtxMLvMbE/likNc/NQ8b/k8XcpG3NTWb4a6VmWzNfbfvLRYdMcD+7ELWpcQ19IOyG8kM/I2ljrcKdQUWUfgT+EeuGFsiRYJjTjGIWGnVT3FMy7VdKttEAEG3tOLqDGtZJCe0ABDVHCgSYAIJIIhyNl395PvawwwDEbfxelKeL0y5FRRZrW2BPT26j29MV8OcILTok1mkxCTV2KpdeZvtbfIDYYtaMTs7BZlUmmySLlAasUQs7Hde1JNo6zgSAEbS55iFouVYqXjlmAYMT77SLW9RgS8AwjbRLpdot6mSalzErBAjmF5vJTcWHUdu4wAqNqWjfimik6hN7fmFVcXq5XM1TUplEK0U/dsCqMyrB0tHLDaeUgAw3NiVuNrYIj3PtzVAsACcVzHS8330hRMFSbYvsVnYXUybLekxchTJvYev6AwDgGglUUyajg0reih17gHqW2H6GFuIwqqmwtf15lNvCeQNSs1Z5IpgkyN2gwPXvHoB1GJePrBlMU26/G/zoh4alNQ1HTO99EyHBjV5zrk9xO1t5HbE3+yGd0QrnmHR90ZmM0BlaQg6zTQAnfSsg7dN74UGE13HQEo6LYFkZnXULSp62DFlV1uCEYoCoIsSbRtaZFxhVMGXPi1yPETfeqEk3dbe/wAKe4kWamtKVinGomRBEiL/AJDcnF1GA4v5zG/2vOuEr/Zj5yKQYa5/p3JH/aDirGOzJGnyp62JrwBqrocVdHy7hiKdJ2pNTjlA1XIiwUBkEdh74yuzxNIIkm4Pl97rppNgtAzAv7fN0fmaSvm6wzHmMYDq9PSGUAEDR/CFjfeR64W2oQxjhkLarjJbRApgcoOvPfVMeL0lrcPLjMeYFACsZGq3MGAggkySp2tO2FNxNrS4RfcflI4Wphr4cOefTf5hL/FWYo18qgemNdNUOsTzKdCiGMmxdZtN/wCUjDeGLmv7vXceRTaNE06jgT3STbkb/i37XPGroA4UsDflaSQNzeL9L72PfGrgcSCfVUMqtbLSbjmvhqKyLpkPt6ED17/rrbuEhxnJMD5AwphwpqqkNzACdwSJ9gL7/hieuKbhCc0ki66H4U8Wop8t1NRjtMD7ugjucZFXhzTl8CPPZWbxvA9r3mmFV1/Ea6eSfoIAmDv2/HEuNwWYz/HOxd9KqrUarl2ZNRInQYLadpBv16avfHu95eysY2rRbhaDHW8T4fpFVMmrNKuAPdrz6RthWEc0kVnNbDmyfL8qmyzgJLMDAiRt7Y0KTWCmXvOVrWvoPHVY9QEvhoULx7P6PMKgASYi2o95/O57Riak3G66+k4WjLWznHpv+yufVc8XkSW1X/hVR3PuZufqcbApBsHl5krUs1BvmAg5YP8AMO3VV6hfU37DDgwvN/T7nr0XC5L83UJEqBo7dj2Pr+OKKbYMHNLc61l8yGd0hlixud7bQQJiR0tj1WliIKBjwguI1TVeYhQIUAbC8C2/vvh9ICm2NVDXa577CRCDqZYpGrr07e/b2w4PDvpUhomnGPVfadI6TG/5emOFwlMZQcGGM0TwziNWmylYAUgwRyyDIZhsxB7z0GOVGNI3KCmXEw4W10ssOLZp3dme7MZ1Hdv5o9cdosaGwEPEPcLRHL+BZZOu6k6eqldujCD93XBPa05oKLnTAErTMkGyiO9yb9p+cfLAskXJVFWCMIHitKVHSCx7SPwwLnSYT6dLsxjPirP/AE84OtVajOghwVkn4V/iUQZlrH+nffGR/lOILCGg5X8+vgPlcpvLW44/GymHEM1lsrTOXRGqMJ1erncSPiMWnYesDE1OlW4h4quMfj8KxmL/ALMhoApp+KZpTp1U6cfY/djT1iCZxojh+HdeCeveSjVfOfwichlzGowfLUAavhB6/JXBJPUn54XVeJganz2Qn02ua2Ch6ue8xtTPAUcpIPM5Jk2uNMtFt79ThjaWAQBPPoP3af0hF3TkEuqV9R0iOYjnM39CT+t98UBmESdNFztA50DVNeHFFrAxMKweRIBIItHy+pxLVxGmb62Ty0E+G/smGWyYqM6aiRVYlBPUKhDemoMZ/wC3phTqmFoMZD7n4/KQDBk72VTUuJDzEKcvl0qUNBPxkCoDANmDE7fFfviMsht9Z+8JJpWcHauNvDL7eSn/ABerZTNfujqo1VWo1oDk7ld9J6ibgsZkGDdwgZVpw7MW3vRcpPqVAHCxB8fIpynE6Ry1NEVqqfC2pbrM8rQTBmCpIAJEjtiJ9J7ahOXLfzqjYC6oS4weWx99YXPOPKiuIEctwOnYbm8bj8dztcKXFt0FcsnLRApmiANJIAn78ONOc0DeIwgYckXls8wNxqB7z+Rwp9IHKyrpVjqLJ1k+JqswInbuPnGIalBzs1aCCrzhLt5UPdXAB9C0H5RGMStGPu6KGuAXgjMX9P6kGdrBGNxPb/P+MW02lzclaMk74FxhV+JQeoLPt7WF8TVqPL4UfE8OXixjwHymuc8VJ5SKApLNI5i3pJgGfn2OOdk8swHIX8/NR0v8ce0LibRyhJDXSoG82WBO8xMdFG/uLY7hc0gs34rQwFsBlt6qT41JYIsaSeWwCjoPmNpN8avDRGI/tPiAltXhThjEkjf0+fTFLeIaQgNMG6JyRgkNUptNjKlvq1gfqcLqZWafWPa/wgcFnxzh60ghR0KOC1jOn4SFPyPX8pwfD1TUJxC4Si/TL7pbWdlssqALEHfrNu4vh7Q12d0DnGDFhzROXVHps1RGtbWkRNole9+hE36gnC3lzXgMPkfyjYMTe8js14ZdaQq0dVakwB1eUVI33EyNt7jbAN4tpdhdYjrsJLTeCb8rb+6UVcuSNUR77E+h2n0xQ14BhPczF4rzm6dNkU6iGVbg7E6muvaxFj1m/THWOcHRG4SKtJrruKC8wKvL1/zh0FxukdoymyGLAXN8HkFMO+6CqDgPCXq20FlECO5J5AewLbnaAcQcTxDWa33O+a0WU4pw7L7LqHhBElArfuklTFvMqfvAfQLEsB0EdsYFe75eM/YW8L8ykcWC2mQBc5dBb30UN4zzQpnyiT5gA1kdSSzFierGVmLTq741eBpF3fi2nt7faFUawDJH8GX2soh8yZxsimIWU/inyYKrc/xQOkUlK/CWBiBewDbz62HQAYyqdDC6XnnzW1iOeqS56uTC/CBsB+PckwMWUmgXzSK5J7osh8s+l1KiSCCOsn88MeJaZSGEBwGqdUK2pi7nU7HWV2VvSAL36W9JxE5uEYW2AtOoV7ZIzTXKM9JaVTVdG023CvA1Rv8AEFN98TPwvLmgZ38xsoKjRIPRU2fRqL1HpDSP3ZHaIPfuHk/4xIHh4a13Xfsk0Wip9d8/tPwhvE+VasjpWVqZp0lqo52JAJqD+YEajb+EbTGGcM/snAtvNo+ELQz6mm0wenL0t6rn3mVKTCojMpIsy9RaQfT3xsDA8YCEVZkuxIbimfq1ypqNq0qFWwEKJsAABuTh1NjWZKJ7SRDVhQokxAx1zgmUqLrQEZSowbkCP1thTnSLK6nTwm6YZTMCmbbi8m59gNhO3fE1RhfmqZATnhnHy1B6ZJ8wsGW9rapnuTP3DEdbgw2oHDLVC2HuDhpI+EO2cpvJO8z6ifXBik9mScgKdWGu7CPSY+/FBbLbBcm6JyeZGtTDPB3NgLz7mPcYVUpnCdF6ZRFbjbeYDvaIjb2/tgG8KCyF6ALLXP1NaCtTA0loZf4W3ET07W74Ck3C7s3Z8+i4DHdShA1RjrY6Qbx1PoNp/C56YsMMHdF0JKHzOZX4VFtu4F+nc+p+WGMpuzO98kh7m5LbieWqlqz6QaYfTdh0kL1k8osf74Gk+mGtE3z/ACkuDpymdnwQCBiukCxsPmenYYccIMldAdhwgQFX8CqnL0VC1xTZjrk09SmwgBokEdx67i+M6se0qExMdYKJ1IGxbI8f4i/2jMuKh841edQ+otKCHBEMYYElRym87XwkinIkRY+eX7zXQxjTGEDlAUHmqjhmQkgoTY95Axssa0gO5pNSu6SBmEvNVp3/AAw/CFnGrU5/C9bj1xzIoxLmXXrK0ZIxx7oCPhqOJ4JXUPAFZWoVdCjUgADG5LO2kk7CNMwOk7mTj57/ACFMh8uPllyVdd12XsSZ/wD5v8rTOcR/Y6dBqMFddRtJBOm+kEjfSIj/ALrmTJClTNd7g/O358JP2yhE5oeXCprA++9xznMZ01ar1KvOWYs3TUe1untjeDMDQ1tkkAOkDIfayVNSOKg4LOdRMpia50keoP0/LE2ATK1XPOE87L4aBILDbr6Y7jAMFcNMubiGqxQRcfXBkzZKY3DcL3Tbm9L9d8CRZE17i7oqLw6Krun8AbVewOkEnf4rm/aek4g4rs2NPON+H3VTXFw3qunV84CMqzadHmDUAIZtPKFAm9gtiYvI2xiMwycQy38fhRikQagbnFjoJvPrPwvHH6Rr1GAmQ2kCewNx6MpZYA3IGO0qkGd7tK5QAp0gDqJ9efgbyuTcTymiF12Xa3Ugetj072GN+jUxXjNXVmEixhexw6p5YMCx2Dc228TsN56SJO2OdszFH8XQ0iAhKtIWKmQek3HvbDWuORXsImy+ZpGp2Ig46wh+S9Vd2bbIUPAJ7mPlufyw2LwpO0MyV6o14IIxxzJCbTr4SialcatW0/j/AOcKDDEKk1WgytsrSBJlgLWB6+3TAPdAEBEM19ZqiqAJZCence3XHgGF0mxQkub1XqqSx1QRaf7/AExxsNsjxTdCmowteP1+vphsNKXjIMJk1RWogfbY2A3+f6+uJg0tqdAmk4glbrsDH02xUDqFOWCbp3k283k1QzHlI21RpB+cAbX3xDUHZ96LDP5TdDCCzuWZQJJLQZMHYk3veSPa0d8Pp1A4mMkJaR5LfN5w+TRb7QBVheCAYFvp7WiMLZSBqOGi9JDZK24bnRq0gAipTNJp3H8BP8wOnvYDHqjCBPIz+VyA75SfO5ouumoBqklWPxDcaSeo/DFVNgaZb6aeKnqtxDvWOiVmnGKZlQmnhzX1TBx6JXQQCiKMyCNhf54W7KCqqYuCMlc/6aVgTXor8TJrW+5XcfQ7e+Mf/KMMNefBdqFoa06A/P8AAiPGQqUkoVEaytUEjbdSBcWtIk9j3urgQx7nNIzhMY+XO8BI8lFV9LK1TSqlmiEELMT8OwmRta22NduJrg2Z8c0LWNAMJYE9cUypBTIzKMqZGqqgtTdVaSpYEBgImD1A/PChUYcj0Tw1xlvJeqWVZlZUUsZH32H32+eBNRrXAuMJhpnsyGrCrlmSVqSpgGIveCPqDOGB4ddqT2bgIcVpw/LuQzLTLgQWgAtBMSBvuenpOBqvaCATHLkhZNNuPDPz5fKu6nBRlaRbztQunMpUkmSYHMQPhBiPn1xP9jt3wG79uuavpPxQ0i+ac0eO5dKPlVafmrTskC4aCDEx1EAj+2EdjVc6QYm+/ukv4d5f2jHQTmnHg+iS7O7APoJCnYgw+pSbjYmNrSNsLdd2Fmn29uqm/wAi8BgaBafi1/VSPjbhqDKFtCLVp1zrgQQrnlnvby7/ANXQ40OBqEPDb3HuNlN7TE4yZBAjlPTleVC5CoJ01CNE3IEsP6T0+/2ONSq0xLBf2R0nOuHFUT5WitBqmXqy6kLpZVOoRqGxIUwGHy33xAH1C/DVFvPw34pwqHJseMqfz+c8wl3aalplQAbem0RtGLqdPAMIFkp7mQg8xHKL7Sfcz+UYczVRvMkLxt747mi+jxWyEsPwP5YEgApzS5wWlCAQZB7j8rDAuumMtqmHDdUmCGpkSQfr0vP3d7YmrYYuIO/ZPptOhkLeuEU6WDowPwkA/ObagfQRgG4iJBB37Im1ATcIPOUQolDIm9rjDqby6zguPsLLbIZpLecCwGoT2mBO94ud+g9iFWm6/ZrzX2AKIfgjOnn06iVFltUWZYvJU9CL4AcSGns3CCuGC/cIPhDxUU3s4j1PYewufT3GG8QJYR0QU3CcKa8VznmtJ0262BJvJ9RJO1vuxJQpdmLKkQO6k+bqAWAsBG+/UyPfFlNp1SqjgEur1ybfCPTFLWAXUFaqScOQ6L7VrF7sZP6+/wBccDQ2wXsWJtzkvT09S23H4Y8HYSmPpY2yMwsAmDlIFMHNb08AVQwWTzw9RZMwr0n0ujmI3t26H2NiJxFxNQGnDhYhPbRaQcQtkVbZmpRzQrU3Pla2VQG+AVRqMo94BVSCCLSLmAMZl6WGpTGl/DeV0rC+lhnvRPiQeY1IOozjS6kOL8CalCBHKAlmqaeWLAQQSIsbyJntGNGjXxgvOeUJjXU3wARfqk2d06zBAFrD2GKac4RK7UgOKo81maroFUSArKjKWAK7GG+1tsAvWQdsZ7Gsa6SfGYz8NPfxTA0GeqK4ZwYpoqBdAYgEM/xLy6wB9oarT6j3wFbiMQgmeVvTwXMTbtGfTTkj6PAsznqZq+TSoIYGoggEqpU6R0Bt0gd7Rjxe2icUk36ROfruFM7iKVE9mSSeWZuddypji3Dv2RtMJVLKbidKHYkdSQIgm09Dua6VXtxMxHhfeoCYHOgFojx6Izh2YdzSpuNQW4mIBW8Bdo1Qu8YRVYxoc9pj5vuU4ThNroqgtOhUJrzygMAjCJiR3vImLdBbCnY6rQKevNE9xLO4js7myVq5zLMyU6eqnpY3aAFUm8yQVkWi+8SQZTAcKDxJMH1z+/ipsWFmCpc55Wn9bzQfGVQZd1AYVqtFalQAcsyath0K3Qgdx1Bmmn/2tj6WmBz5JGNz2lx0y55x757tD1KPLqB62j0AJPt/nGoHXgrz6dsTTuLrzSqFSDJB3x1zQRCBjsLgSbr86W1HpvjwOiJ7RGM6I7M10Ngi8sAtebALG+1p9zGEtY4XnP73TA+m4WHihSkmYA/DthgMWQ1InEVstCFkbd2tPsvX9bYAvkxv1XhTcRfJfRUWbgfQfhH5/wBschyYAyUVSVOUyxPWB+W+FOL7hPZhkLNqoBErI7dR8/ywQaSLFE9w1Cx851hxcTpM7H5du/8AnDMLXd0+Kne5zbi4yRCurxyxBGlQWM9YncGeoIwqHN18ck4w8LINUDEBitMQzGIA9YG5vA6+2DhhFxJyUtao+m6y/LxAaw38PwzcfPuTcna/0x40e7HPNMpVWgyT5r3xXPKzEhGWdwSCPQgwCLY5RpENiZXn1iDDhbmhKagm5A++cNJMLzWgnNfK6pJgE/h8seaXRdKqNpk5SfZCM+HAKV1S9l6pOemOOCZSedFopwJTmEg3R+UoCQW2+I+wk/4+YxPUeYMeCrYwAXVx4e4eoTzR/uQSxg7d47zcRuYxi8VWJdg0RVDBjS296IrM8NDsEEhkB1gbF2HO39SqNPaVPfHO1NMRu2iBtSBj0OXhp65+BSLPcBqorIHKo0alkr63UET22OwHbFdPjGkyRddLadS4z5/sKefhbz8BPqJP3zfF4rtjNC6kJTfIVDSbSW002M6TIUjoTEywPfbvfEdQdoJAkjXWfxuE/DrGSv6OcyubyqCpTbWirpYBjomASrERErcRtHbGY5r6BIBvPP8AB3oVmGlXpVi5pGE6Wvv+p9wzMglBpFEoxEIJDIAYJPQFQSDsJ3OFNcMYOmpFjlf0/qjr0yA4zika6GfsYkKC8TcJqVs2HpZdkpBTLRyErPNqA+Ei/MASZ9ANGhVptpEAz8x+ea0uHqYGAPfJ5Te8W8uQWFThwoZd61SqrVHAVUsZW55YN7rOqALfXgearw1ogA+HqnirNXCBbn12cvwpTiJUuStYuSNTbrt9m/UHoJEdbHGlSBw3bHvv28F4kTG7JpwSuas0mdwtZ9RvMKl73EmVXewg4mrMFMhwGQj1/pQuu3ERzQfEc2Xaqx+Jab/RiE2/7p6e2HUqYaGgake10qpAZA5JTw5AWTWQqFlnVtc7x2jFNUwDhuYK5SMgE5ffdkNn2C1DERMggyL4bSBLLqevUDX29Vpl08y3MWgwAJk9OuAeez8E5pFVt8/ZE5mmFd9VhJDQPW4E+oj0wthLmiERwtsTmsxUETEKDyr29+5Pf/GCIvGq80jDJXyohkGxJExe3UY8CIhE7EL76IQU2MtBjr6YdiAspsDzLkfkaQKtqbTsBvuZjYHsfuxPUcQRAlVUhIusXQx+v1ODBErrgcKyo1YJBurDb8/qMG5siRmFK10OvkUwyfCGdVKi085aQqAbkt0kEbX7bjCHVwCQUw0paI57/qe8WyVA5IVKJcqKmgsbDUwB5l7gAwRYCBcknElGpV7fC4afn51TD9RBzjrzH681G1CMaolS1C0BZgk+2O2CUC9xWormIBj1jA4BMpvakjCCv0x1x5FJAzXhaOOlyW2jOq2o0eZQbAnfAOdYwn06Ja4TqmicNOoqxUMD1O/z2xMa4wyMlc2kDmqbg/AvMLIw0syiJsBpKkx3te38Jxn1eJiCDszvzXqr8ADswF0bhGTpUqawDY8rRJLQOb1gXA2EjcycZTqknEVjcRUqVHkHzHTl568/RZf8DZTqUh6bXa5BnqCkE9e/W0YIg4Zz37Jn+60jCbOGWUeu+spZ4jNBYLAtPKeYgzb7Mx0k22j5lRLjZqp4XtSOWuX3Us3GmQlabU6aA2U6CR82E33+eLf9cOu4EnndWdk03dc+a88C4nSpoorZbXQYEKQqliwmAuqChjcyZ7XsyrSLnmH31vHvfXolVm1HR2Zg+ceY1VDmeOBa1OmKZFFwJLIZOowBrGy72j++IG0MVNzpuOo0zSW0DhLibjlkPLmrr9oohPMplWYKEeooB7gQbar/AJYJ+GkxvZ3Md46Ameceawwyq5+B8xMgG38UR4m4uzpUgMaLAKUYXncEQQRYAz1tcXxzh2Q7O/23sra4bhmtifqF5Hpvkobi41VPOp3p8qhtJhTvAEtHtJ6m+51aMBvZuzud5KsA256719kufg1RV8xvgOqTuBHaD1MD374eOJYThGdkAYQ7NG8MQrJAEFOYEbJ1JPTUpO3cjCaxBF+fv+rIhBMb3qg+JIUSoSILtE78ohhfbt7/ACw2iQ5zQNB+lys2GE6lK6tTWNyR/BOxiJE7j8PvxU0YT91G52MXv0Q6UCwJAJKjmHp3/v237wwvAKnwGJIvqn3B6S06VSvDE/CkWCsY1az/AEmB/VNjiLiCajxT8z4aRvTVX0G4bi3RfuNZZ6lQ1SAqFQyj0I1aRNyZJE/PHqD2sbgGcwfyumkXHEUtp6AOdiTFtPQ9zMfr64ecR+kIBhb9VyiaNflCaFgSeY37Tvhbmd7FJT2umBCbZqrmWpgPqdYHNFo+yIiDa8xN943lYKAdax5fP8XYjL8Jbm4ZIFipluxmBI6gDaPX1xSyxk6oSCbICpUk7n5/lhwEaIHOkzK3GT0HXVOiL6Y5m9l6Da7R6Ttj2KRhCnJvLc1r/wASdgIOhFOrTNiYjU38TEWNoiQABbAGmBbmnU5+pxvvJM+E0jXy9WlSMQQ7LIAKid5O4OmPU+tpax7Kq17/AA37pxexwny6pBVyRVQxXlaQpncgidxePTvvi4VQ4wDlmpTRDevmgnBw4Kd4IXhAcdMJTA5FjLM23fqQPxwo1AFYaDneqecI4IrE/vRqjofxYWH54ir8UR/42VLKLWayjOJ+GqlMdzINjuDEE+oJg95B74VS4xjjve/BGzC7JdBy3Alz1CmVZUzFAaHDAHUBtf0Hy32xCw5hvjExb8/1QVOK/wBSqcQljrg8jqmnDeC1V6BgLGm8HreCI1Ce9xb4tzGe+ZGaVW4ymbTH/wCQ+40+PBOaQpso+xoO5v8AI9fSd8CzCeka7/vooXdo1x1lLuJ8PrMqtlaiNAEAN23H0/tgxQGYuOmfvBVNDiKTSW12kT0Uh4qy9SmkimysxlhFr/h2thvDDvw5a/C1GPEBwMfZc7rZtpMzPvjdbTbFlQXQmHD+MGlXDswcg2Upyd9elSI2BixnfrhFThw+nAEDxv4SkOuMBJvbeaG4/wAWqZit5hNh8Im/vIEm8xOGcNw7KVPD6pcFsBuQ3KZVvE9V6aJOygM0/Eo+yY3kmZ+K5uZsgcGwEn2++7dEYaxpxc7+e/KFmheo0Kw1xIj+aRFx2vB/LHjhYLi34VGiZ8DrVsvXZGMJUYxPwEzHxAECwA9DHyn4hrKtMOGYz5+iS8NcJ+11+4lUSRWpUkDVAFqUtRGl1a7RtFu4AkWtbtOfoecsjGY/KJjXgwTMZHpvz6obM5F1rVKVNC0LsQRNjqJ7QRFotF7YNtVpph7jF11p7skrx4uzSVGVUWkNABIXUAbSbA22A2B+uC4Frmgl03S+zcG/UVNotM7rAi8N29wemNElwSRTBJutKeZRTpXWCCDMiQR8gRueuBLC4SV2Wg4M0xr8SpMw0zSi50CUuIPJqtNhvFgI64S2i8CTfxz9V0uI7sSN6ozzKTppNRrEzoHLqOzkMdQMWtIsNrYDCQ6Yjx5crIcbmOjP59VjV4EUXWyk6uYaQzHT3gadG4PMQewthgqyYnLfVCDiPX035LfIZJW+GmQvUkggTcTK3MdJ2jvhVSqBmbpxY5ojFv1+ycVKARI1qFcxKqABANudgsAknlJ/HCBTc44h7oRUEwRvyHyAhqnB6YkhqbBhAPnUwDcESB0kCIM9+2GCo/KLr2KTrboflIc5SajJKGn2ZEO/9bXM+jd8VgOcB9/1+EH/ABuJIud6fkJaFQg/GxNzMA/nJ3+7By4Hf6XWtxhZPXQSAGif4h8vs3wQY4338oH1cIgH+7unPBcv5tOsKToFGnUaoCkk7Qw9QTcjpucScQ7A5peDOkXTaVVpyQNau7EK2oQeQemwMg3mNxvhrWNbceaYypjQ2coNOo9bzM3IvfDabxGEIKtIziQbUbTH6/LDg66kNIRIF0TSgC+xF7bdjhTrqpvdF9VX+C6NQs0vUGgSNLHb+UTHr8vnjL457QBGqNzQG94DlddRqcKSs1NmE/CWNiwsGg9+YX6/U4xw4gwDuFkDiXUmuA6xy5fGX8W3A+HeS9SoOXVsI2H9gOnpg6dVwIOsJfF1+2Y2nnG/dOEzIdPMSINj73nbf78G95cMYEc7AfH7UJpmm/A9TPGsw4QyQf4T1H/cDN/p6HCGuM5rY4Wmwut58j5b8lF56rBDEHe82v1ki7dbmcWMBdZbTGwI3+kU1TMpTbQ+qmVJhgptY7EGdv1GAa+m5wDhBlJLKLnSRBUfmHDMWLEE7gBcarQWiAPlUwEn4jA5qYAhtMSZBiZvfv7XxbSk2csyq/CO7msadQmxJAbc/rt2wRaBlojaSRcZqio8PFLSXI3n4WuImPqFv3xnurF8gD3G+arDRaE9qZVKYqVGKI8TyBuXUYUsDEGSDMHYXxE17nENEkdemaDETAGS9ZTOBCmioHRrOpad5BjlgRvcWnrjj6ZdOIQdETm4geeh3sqj4vwOnVyz16PLqgnSCo0gnW6LuAW3G2xvhVN7muk6b9vZZ1DiXsqijU2bQCecaoXJ+WtB3pS4Ksr1GZQyqd5LfCdVrWiOsxxwe58H00TXkl4D7agXgnyzt5yubVkQh9aOpHNM9ekiJiSLfobjS4EYSDoq3AObdBZmioC6DzaebrJ77dumHMcTOLKVO+nh+k3hEcNK1HZnI1QSdWzEQdM/ZJ6euF1g5jQGi3x+YRUnBxJi6X15VtLWKm/XFDbjENVM598JOSbcMlZc6f4VUgFXNpDdwLGLSYjY4TUiITC0vMLfKcU0sXAcG7E+Zaescoa5MfFNxJOF1KTSITBjwwSPTfwnNfjzAK9WmjlgpVdIAQkSI/m3v0BHUnSsUQ3utN0DWA5SB533vqYcwmaRioh9IBRjOsggjf4LKb7TuZnEuF1Ikk+e80RBYQB/B91O5iafNPITBpkNyxYrfb3NzIkbgUt7xw68979lRAiQts3xBA+qm1RQ4EAfZEkWaZiV2M7mRgqTajReJHupjTa6Rnv9pfmHRyVKemtAFYb/ABU/gj+mPVr4pDtTvewlkO+ke/5S9+FO5/dfvF7oCY6XWNS/MXi04Z2zWCXWSHMNR0CyZZHLN5D06dMmo6qwhSSRqUaZ2HfrOx2tLUeO1DnGwMe2wqyzs6fdz3uCg6FQqvNBQmCOxjdT9k+v1BGGuAc62e9/C8AQAck2/wCHsUC05qqV1kqLoZuPfSVNu/a5k7VodLrGY6FUg2h296LfhGRA8ymFRq0ctN1BlhII94JPuB6wFeqThdJDeY3uV5zWtalFalIC6YKSCD7mfnM9fwxU10GZzXnU5FlV+DHKMFmW+zKtJmRe2mJY9cZvHd7vD7f32QVRNMg7i/irXwznGaur6hApkMm7CJIvsdrN904hMMM9c/JZ/HUwKJbGtjpvmE0zGdJWBPmNyhZkgTJuLEn9b4QpmUAHSfpF56xZCZ3iL0qbUxPKRLAz3m3vP6tjzZPdT6XDsqPFQ66LB+J+cPLVRudRbY9vaPfv8+EYRJTBw3YnGT4JRnMsQ1hdrxI37XU74ax4IVtN4Lc8t80wyuYYUDGkhgVbrvI6ARIJwo2fZTPptdWE6X5fMypWvwPmMBI6co2+mNBvF2vPqtFtQELndck6ibktP4/mcfRNtA6LMqCx8fyiOF8NarcAm4VR3JIED7z7A9sLrVhTsV2gwOGN2W5XQKnh2nllX/nKRYmVHRgYtpNo6Tc9sYzuIdVJOC3uE+lXL7YCB5JzxThlJabJUeKjrEKBDLFhNyxE3gQCottMjHva4EDIpbKrqpkDu+438H0jBw00300mZ9RtAGoR0kwB62M+mNLtg8S8RHorLgJ1xTiJp0Upy2moDyyCV2HxCNJmYIsfaxko0sTy61t5fOvygbTDn4iLj33vmkS5RGLUizUqiryHSVJJtpP8sXn1MdsW9o5oFSJBz12dlFU7wgItvCdapSU6WXSLqVYlhJUsrGxgCyyNhhY41lNx65HLd8ylvq05DSfjl69ZU7xHhdWiwY3BaBZtwBO463HrfF1KvTqNjp0Qua/HIMhOuCtRCc1PmqJGoAwCCeaQOVgLiAbHEXECqXWNgftl1CYGXxNt90g4pwWqNbFDyHmi4G15Exf5CwttjQocVTMNBzyUfEUC7vBeazFYUTycpPS06j13bWb9/bBfVc73ZDRlrOvNbcJpBoVlmSJIn4QQXE+0H0xxx74M2Ti6KZ5/dNqVcVqOlidQYMQBBIbmJJH8zT1tNsRvDm1cfP5TmGBA5IPidcypQMmkSCDadjeB0Cr7AYbSbaHX3srvON7+6N4y4ZKhCwWSm5G51yB77E/fhVEQ5t8iR5L3/iUvplAAqtDgBSCsySTOkibgk39u0lzg8mSLbzXqTm4Z5rXiGX1RBXX0qKbML2iLXsG9IwFJ+HPLkV5zC4yF44NTqZfMCpoJ0AkyDBF1kkfZB+p+46z2VKWEHPfqldgXOvvf7VlwnO06lCoLJmPKOurA0RI0q0HlBgHYLcyALHMrNLXDlNhz57uuPpvbUBzbOWut+ufjqFJ//TFSoXbUCqEAGnDC5v1HQzbuOhxf/vMYAIuedvzsLrm4niTHIb5rxl6xyzlHB5uUqZ5YgzG9iRcfK8Edc0V24m+Pjv8AqcSBEJ7wvOhanmmTUQ2abqZIOoj494mLz6RiKsw4cIyPp08ETmCo3Dpv0Xnif7PWqNBNKpJlyvK39arOncQwB9cFR7RjL3Hx4fhdYKjANen4nPwKO4Z4crsRp8pl6FaykdOhYfhhb6zP6ISqnF0mjvSPI/IBVZwXgdaidVQKovJF994ABY26FiMSVCHXG9+Sg4jjKVUYWmT6e5t7SvOfzTrJo2bqWZQRv8KzMff7YSwAmSjpU2OtUy8DHmUm4XSapVVdVjv2PSPvH1OG1IDbBXV3hjC6FhxHOGkwRBA1XPUnof8AGCpUw9suR02B4xOuvuWzRqwjk9/Y2M/THHs7MSF5zAwYmrTPZxh8BH8383qOs4GnTafqQspj/wAh4dEAuccDY/TDjSYdU7C0qD4oFGYqALC6iQAelzIPba2N+jJpNM3hZxIxQR1/KqvCbillqtVSAyzaJN10pHvz/INtjO4wOfVa05blMjJkdfTY8+aks7nGcgO0lbEzvc/gSb40qdJrRLQhdVmxPir7wnUqHQ9RWelTGoW+EdwIswJ3G4kdZxi8XgBIaYJ36fdMrQWkAwT7+O+q+xS1BMv/ALws8AGSbgEk6oBtHeRgD2kTU+nRNDjcvy/CScZpimGYqP3oEHUYBBOoddmjeCNsWcOS+AD9Ox7ckeMR4L2nFqL00Wu2o0hyEAgspJJUsBuIUT1HsCOOoVA4mmInPK3X5S7NJg5736p9kfGzL5QaGpxqB1AMACVjTcbaSBPQ4kqf4+Zg3B8R6/pTv4NjyS20+ie8Z4cpqoysNNtJKArz6m0k9NhEbED0mNjy1pH63180rh6xwHEL+N7Rfefwr45wpoVqNNDSpVNWlYDMDpBEASbAjftvGH0OIBkPdciJKbSqjJxOIjy3dA8L4Rm6XlZoNrRxpqLUBjSSJGkjm9IEDa8gYpqVaLgWkRBsRqRu/vC9WqU6jjSm+/T1S3xT5IUKlNRUBmWUBYYE+hWCSQDImRFowzg+0JlzrdDy9uhhMDTGWx6hS/B6kVkDOsFoYG4iCDeOxIkY1ngEWChxG+LcJ/wfMUwxLLBgSFDyCJEbGIHXeQPbEFZjoifWFa0ONx+k1pUkGpqSuWYaijkAAyJbRA23OokRcT0Q7EIDzHXXfJdJORiN6/j2SfinFuVkLrqsWNjcRAAv0vNr/XFFGiS4OiyF2BoIGfop3MZ5eiwTuRv6yBYT2BHXfF7aR573zUrqsXOaxp1zBE2ixW21/fp1x0sEzqibWJEaIinWqAagxA6GbnrETcfLAFrDYhVBzj9lW+F8vWzFO5QgEodUgKhkRIEKs9PljK4x1Ok+1tfNF2mAS8X6dPlGnj+UylGqKJNSsW0q0wABPMLaTvPw3JvMQAbwtau4doIG/PpnZJqB73BzzDdR9v3P5UtxziS5iqz8kk3YAydhc2/tjQ4ek6kwC/gnsFMAAIvhzQoIXWG+MqebSLWGwt33gjCKokwTHLknwcwnTcBFRtSRfmkSJtJBG0kbr74kHFFjYchNUN+pUXD+E06YBICsBaNvlc39/pjPq13P1UlSu51m5b391TcPy+qmTKnV01R85sZ+WFBhIkLKr1MNSINun9QXFPDrABlHYnQJO+3faOuGjG3qqOH/AMg0ktcfWyB4VU0t5YUxrJbuIiDgKknvEqniGhze0J0shMzlhVrlhcs0EdfQ4Jry1kJ9Op2VIA6BMeL+HzRywK3eZcjfSBcA9L9ffBg94F2u/wAqPhuP7biIP06eK5vxfiR8sLax3ibz39u2Nbh6HfJWybXQWX42VUCBbD3cIHGVzGEN4rqDzlZYugUkfatcx2k6RHRBh3BD/jIPOd/PmsqsHNcCfDyujeBu6NpF0emvKSpi9j8W8lvW5tfCeJDXCTmDnfl4eCoYMik1HLAOWLAI0/aEjexXcH3Hb3xW55wwBdLp0gHE6K/8I5+jl6Ypr+/qVAWcLYUwLdTDExv2PfGNxdN9Rxc4QBYSu1qbqhzgDLWfwPugPFHFUL/8uoTZgVUDU38x3EC0DcH5YbwtEx/yX0/m9Eym1zG94yV+47x+lmaflkQwWZY2YqskNBHxXvI+zvfHKHDVKT8fxmP5+VxrBTBE5zbfJQdWrEFYmTYfLG21s2KlfVIALOZRXDs2VYLUWzfZI+mntO2FVqYLSWnLd0yhxDg4B9p2F2rI8P8ANyANEzpUHTsdIUkL2LRtbcDbp8x2bjUc46G/T8zfrmkVOIFLioeLHXz+PslXAC/7SWJqeW1MsHK8tjTPN/MBYiOvecFVDeygRIP59t8lVxRb2eG08vUWW6eJlq1RRA0oyHT5ZGxkNKEdLt66CdrY9/rvY3GTrfeunqlf6mFpdMnr7X9vNR/F+HVaNUUFL10FIBRzRc3IBIIveRIFgcaVKoyo3GYBnenzdWU6gcMWGPT36qd4rkWolW0hgQRfcEWIZQZBG31xdQqtqgiYSa7SDiaJRy8S/dCrSAVmkVOYg65MkGBYgggahcmAdM446kcUOPhv9KelUItFgvfD+NGdLafKElgCBAETMfEOkGZmOuE1OGGY+rfPL7Kh1UFpS2vw46wCQFMNqTmAB6i5J9RY98UNrDD15Gy66gXGQi85w2h5Wig/muGUlzyC4vytJMXuCNhbrhTK9TtJeIHLP4XOxlkRvnPglHDuH6mgOBYk2O217GN+tsVVq2ESQk0uFA+lyf8ADuF0QrKMwBWg2BGg7Suq5JM2gRb1gQ1q9QkEs7vv4x+VVTAbGH5vO/4nnBuOPramDSMqZLOpDuANLG9oAIjpJ7CIq3DNwhxn0NhquvYx5nUcs+qj+P8AC6lPQXEFhsCpgwCfh6yTY7Y1uF4hj5DTlvVTcQ3EJGW/VKK0oYMzYj536HscWNh4kKN7zSME331ReRzpW4JBEEEdx/ibYTVpTaFdQ4gOEFV+V8V1AqmnysBBmDJPabme3Q+2Ml3AtDu8qsDKje8LIc8VZ31MSSSNfxQRIkEa4NvQmLYL/XDWwPLL8fdeqUAR3ZB05Ki8LFlZXQEbai4QDV1FhJEE9jI9bQcWRkfLM28/37XTXa9zMD7jpM/KaeJOKV6tVhSZ/KmAKbhJWNwZB1T3tHXC6OACXZ9QTse6kpcGWUxYTrNz90q4dm61OGZ6sWH7wofVh3O5E9/TB1WU32AE9J8t8lWKTn91wG/BBZfIVKr6lDfFuCASNbmbggnTpjbtMAAOfWZTbhPLyyHhrPPwRVGua7ET4Z/b0VJ4gTPDKutZjoK2GpZ2gTpUGZibkfXCaZaKjRHXdypOD/13VpYBN8p+651n69JSwCsQUfSGiEZgsRFxpbWL9l3xrUmVDBnUTncCZnxEZdUVT/ZNjod+KSebGLsKo7WLL6+ZNaqutguoqJiyj2HYXx0MFNhwjJQmricAvGfpvTqMCCqyYn+Gbbb2jbHaRa9gIz+6491RjzOX4W3DytVz5jHU5B1b/L3NhPTAVZpt7osNE2g5rpOpTrKcPp8r0XZyiktspEWvJI6i4t95xFUrPu14iTbMqtohEcPySvSqnVIpsGkTeRdAxFySAB9dhgKlRzXttnb8GN8kRdeIUxmC0ksDMwR2Pb8saTIgQpakySUK+wUb/nhozkqR/wBOAZo3h40FKjAGZIG597GR3FwbYRV7wcwb9f2qeHaYDnLqPgjOqrOtJ/3dRwCrGbMYUKSdwALEyIHe/wA/xQqWDuUGOkG48bz7pnGUmuYHHMSQfL4VbxWqFXSyFjMyCASRABg78pN7H64zwRBac+f534qDh2lxxNPlpuVwziNE5XNsiVFdFaCyi3UGxt1MRIx9ZTIr0QXCDvVVMqVGVJA7p05eK/cbrO4UGozaCSsk2BgwDuO49CvbHOGDWkmM8971TeIokjumNU04RxQqBSzQV6ZKtpYS2q8EHvc2YwR0xNXozL6FjzGW/BGAQBiMHL+7lOuM8DpZc06lIvpqiWpahqAEEOjWkgmehEwd8T0OKNQFjxlrFvNDTJqONrjXn5fPqFNcbyVanpGkFap1Kyi7kdT1DCbraJ2GL6L6Zm/0+g/XVcflLRf0O/lacHyLVTFQ6Sq2Mgn+KCpYSpB6SfTfC69VtMS3X+cs1RTx4e8L7391b0eAsmSqpUpZdysEGmVLMkAETAvsZmZ2HXGa/iGmqC1xHibfzp+VL2rXVQJdBERcCdPv06qF4wtMnRTRqTfC6hpJKkyG6k/OB6406BeBicZGh8eSdVph4hpufsky0hYNO++/0GLC45tShSAAD8+aacIyrq4YBiAJDKu0wAbiDzECD7Ymr1GuYQfQp9NoYbrzxCqtRiWa4BUG5JKiJPUA7R0+UY7SaWCALZ+u9yvVMLh1U9VVpgn5em+NBpGiw6rXgwT5L5SN8dcLL1J3eR1DNMBAY/XCHU2kzC0aPEOAiU0ydemRcGY6mQfwj78SVGPGS06b2uCfcP4gSVRCY3idiP8AxiCrRABc5MIBTfi1PlVgdCqNLDbaSAB36fLElB1y03JuEumYJHmp88R81+YkIuwAmAMaHYdm22ZTRZWOU8Q0aKoQOoktAJiPeB0tO+Mo8LUc9RVeFfVnEf1+Ui4x4hqVlYs9TdSQyEcxIEKSLgczR6jpMXU+HAqSYJM3mfX4SOFc1lXAxoi4lIqq02QnTcqALKJYU5kMADOuJBN7m+wraXtcBOvXLFy8MiP2vVKdXFjHNIWGLwmOAlDZv4/lhtP6Vm1/+weCJ4x8R/pH4DAUMl2v9JQWW6+2GvS+GzPgndH4R/T/AO/ELsz4/wDqtlmQ3qqTh/8A/mH/AKv/APWIKv8A/s8lxn1eRUxxvdPb+2NDhsik8T9QShvi+f54tGSznf8AZ5/dGZb4W/qX/wB2EPzHgfsr6H/l4hWXh3/bpf1N/wDDjH4v6neX/srh9Pp8lXTbZf3X/wDB8Yx/896hQav8/kLjHEf/AFFb/q/3x9fS/wCpvghP/Y7xb8I7NfBR/oP4HCGfU7xVw+lu9Cg87/sp/Ufzw6l/2nwSOK/6x4/ldDzH/pU/6if/AAY+fb/3HwP/ALJtL6vIfdaeLtqP9Tf/AK1wXBfS7eq5w31HepSvL/8Aqsv/ANJfzw1//Q/xTHa+fyrDwb/u5z/7cf8AzY5S+n/5fAWb/kv/AKX/AO33C4pV/wBwfL8sbzfoRu/7vNGcT+NP6R+eE0fpKqrfU3eqY8D/ANtv+pT/AAq4n4n6x4H7JtPIeH3SPO/F9PwGLaeSk4j6j4/hAZnfFDMlmcT9ZWdHcYJ2SRR+oIilvhbslZR+pH08Tla9PJNeBf7gxLxX0FU08lZeMfgb+pfwfGPwH1jw/CRw30jfJQdHrjdcntRNX4h/UfywpuRRFKsvucVvUXD5lNaPwD3/ADxI76irhkluY+Jvc4pZ9IUT/qK//9k="/>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8684" name="AutoShape 12" descr="Hell"/>
          <p:cNvSpPr>
            <a:spLocks noChangeAspect="1" noChangeArrowheads="1"/>
          </p:cNvSpPr>
          <p:nvPr/>
        </p:nvSpPr>
        <p:spPr bwMode="auto">
          <a:xfrm>
            <a:off x="63500" y="-136525"/>
            <a:ext cx="1619250" cy="11430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8686" name="AutoShape 14" descr="Hell"/>
          <p:cNvSpPr>
            <a:spLocks noChangeAspect="1" noChangeArrowheads="1"/>
          </p:cNvSpPr>
          <p:nvPr/>
        </p:nvSpPr>
        <p:spPr bwMode="auto">
          <a:xfrm>
            <a:off x="63500" y="-136525"/>
            <a:ext cx="1619250" cy="11430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8688" name="Picture 16" descr="http://t3.gstatic.com/images?q=tbn:ANd9GcSvL15Qe_pV0OQc_WcblxZ46bCWFsvDjemdqGpVySoDlefoFhbJFZqOlA">
            <a:hlinkClick r:id="rId6"/>
          </p:cNvPr>
          <p:cNvPicPr>
            <a:picLocks noChangeAspect="1" noChangeArrowheads="1"/>
          </p:cNvPicPr>
          <p:nvPr/>
        </p:nvPicPr>
        <p:blipFill>
          <a:blip r:embed="rId7" cstate="print"/>
          <a:srcRect/>
          <a:stretch>
            <a:fillRect/>
          </a:stretch>
        </p:blipFill>
        <p:spPr bwMode="auto">
          <a:xfrm>
            <a:off x="1371600" y="2286000"/>
            <a:ext cx="6048375" cy="4152901"/>
          </a:xfrm>
          <a:prstGeom prst="rect">
            <a:avLst/>
          </a:prstGeom>
          <a:noFill/>
        </p:spPr>
      </p:pic>
      <p:pic>
        <p:nvPicPr>
          <p:cNvPr id="1026" name="Picture 2" descr="http://www.abelincoln.com/cliffhangers/images/sc-21.jpg"/>
          <p:cNvPicPr>
            <a:picLocks noChangeAspect="1" noChangeArrowheads="1"/>
          </p:cNvPicPr>
          <p:nvPr/>
        </p:nvPicPr>
        <p:blipFill>
          <a:blip r:embed="rId8" cstate="print"/>
          <a:srcRect/>
          <a:stretch>
            <a:fillRect/>
          </a:stretch>
        </p:blipFill>
        <p:spPr bwMode="auto">
          <a:xfrm>
            <a:off x="2286000" y="2514600"/>
            <a:ext cx="4419600" cy="3810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linds(horizontal)">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xit" presetSubtype="16" fill="hold" grpId="1" nodeType="clickEffect">
                                  <p:stCondLst>
                                    <p:cond delay="0"/>
                                  </p:stCondLst>
                                  <p:childTnLst>
                                    <p:animEffect transition="out" filter="box(in)">
                                      <p:cBhvr>
                                        <p:cTn id="14" dur="500"/>
                                        <p:tgtEl>
                                          <p:spTgt spid="3"/>
                                        </p:tgtEl>
                                      </p:cBhvr>
                                    </p:animEffect>
                                    <p:set>
                                      <p:cBhvr>
                                        <p:cTn id="15" dur="1" fill="hold">
                                          <p:stCondLst>
                                            <p:cond delay="499"/>
                                          </p:stCondLst>
                                        </p:cTn>
                                        <p:tgtEl>
                                          <p:spTgt spid="3"/>
                                        </p:tgtEl>
                                        <p:attrNameLst>
                                          <p:attrName>style.visibility</p:attrName>
                                        </p:attrNameLst>
                                      </p:cBhvr>
                                      <p:to>
                                        <p:strVal val="hidden"/>
                                      </p:to>
                                    </p:set>
                                  </p:childTnLst>
                                </p:cTn>
                              </p:par>
                              <p:par>
                                <p:cTn id="16" presetID="4" presetClass="exit" presetSubtype="16" fill="hold" nodeType="withEffect">
                                  <p:stCondLst>
                                    <p:cond delay="0"/>
                                  </p:stCondLst>
                                  <p:childTnLst>
                                    <p:animEffect transition="out" filter="box(in)">
                                      <p:cBhvr>
                                        <p:cTn id="17" dur="500"/>
                                        <p:tgtEl>
                                          <p:spTgt spid="10"/>
                                        </p:tgtEl>
                                      </p:cBhvr>
                                    </p:animEffect>
                                    <p:set>
                                      <p:cBhvr>
                                        <p:cTn id="18" dur="1" fill="hold">
                                          <p:stCondLst>
                                            <p:cond delay="499"/>
                                          </p:stCondLst>
                                        </p:cTn>
                                        <p:tgtEl>
                                          <p:spTgt spid="10"/>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blinds(horizontal)">
                                      <p:cBhvr>
                                        <p:cTn id="23" dur="500"/>
                                        <p:tgtEl>
                                          <p:spTgt spid="4"/>
                                        </p:tgtEl>
                                      </p:cBhvr>
                                    </p:animEffect>
                                  </p:childTnLst>
                                </p:cTn>
                              </p:par>
                              <p:par>
                                <p:cTn id="24" presetID="3" presetClass="entr" presetSubtype="10" fill="hold" nodeType="withEffect">
                                  <p:stCondLst>
                                    <p:cond delay="0"/>
                                  </p:stCondLst>
                                  <p:childTnLst>
                                    <p:set>
                                      <p:cBhvr>
                                        <p:cTn id="25" dur="1" fill="hold">
                                          <p:stCondLst>
                                            <p:cond delay="0"/>
                                          </p:stCondLst>
                                        </p:cTn>
                                        <p:tgtEl>
                                          <p:spTgt spid="28674"/>
                                        </p:tgtEl>
                                        <p:attrNameLst>
                                          <p:attrName>style.visibility</p:attrName>
                                        </p:attrNameLst>
                                      </p:cBhvr>
                                      <p:to>
                                        <p:strVal val="visible"/>
                                      </p:to>
                                    </p:set>
                                    <p:animEffect transition="in" filter="blinds(horizontal)">
                                      <p:cBhvr>
                                        <p:cTn id="26" dur="500"/>
                                        <p:tgtEl>
                                          <p:spTgt spid="28674"/>
                                        </p:tgtEl>
                                      </p:cBhvr>
                                    </p:animEffect>
                                  </p:childTnLst>
                                </p:cTn>
                              </p:par>
                            </p:childTnLst>
                          </p:cTn>
                        </p:par>
                      </p:childTnLst>
                    </p:cTn>
                  </p:par>
                  <p:par>
                    <p:cTn id="27" fill="hold">
                      <p:stCondLst>
                        <p:cond delay="indefinite"/>
                      </p:stCondLst>
                      <p:childTnLst>
                        <p:par>
                          <p:cTn id="28" fill="hold">
                            <p:stCondLst>
                              <p:cond delay="0"/>
                            </p:stCondLst>
                            <p:childTnLst>
                              <p:par>
                                <p:cTn id="29" presetID="4" presetClass="exit" presetSubtype="16" fill="hold" grpId="1" nodeType="clickEffect">
                                  <p:stCondLst>
                                    <p:cond delay="0"/>
                                  </p:stCondLst>
                                  <p:childTnLst>
                                    <p:animEffect transition="out" filter="box(in)">
                                      <p:cBhvr>
                                        <p:cTn id="30" dur="500"/>
                                        <p:tgtEl>
                                          <p:spTgt spid="4"/>
                                        </p:tgtEl>
                                      </p:cBhvr>
                                    </p:animEffect>
                                    <p:set>
                                      <p:cBhvr>
                                        <p:cTn id="31" dur="1" fill="hold">
                                          <p:stCondLst>
                                            <p:cond delay="499"/>
                                          </p:stCondLst>
                                        </p:cTn>
                                        <p:tgtEl>
                                          <p:spTgt spid="4"/>
                                        </p:tgtEl>
                                        <p:attrNameLst>
                                          <p:attrName>style.visibility</p:attrName>
                                        </p:attrNameLst>
                                      </p:cBhvr>
                                      <p:to>
                                        <p:strVal val="hidden"/>
                                      </p:to>
                                    </p:set>
                                  </p:childTnLst>
                                </p:cTn>
                              </p:par>
                              <p:par>
                                <p:cTn id="32" presetID="4" presetClass="exit" presetSubtype="16" fill="hold" nodeType="withEffect">
                                  <p:stCondLst>
                                    <p:cond delay="0"/>
                                  </p:stCondLst>
                                  <p:childTnLst>
                                    <p:animEffect transition="out" filter="box(in)">
                                      <p:cBhvr>
                                        <p:cTn id="33" dur="500"/>
                                        <p:tgtEl>
                                          <p:spTgt spid="28674"/>
                                        </p:tgtEl>
                                      </p:cBhvr>
                                    </p:animEffect>
                                    <p:set>
                                      <p:cBhvr>
                                        <p:cTn id="34" dur="1" fill="hold">
                                          <p:stCondLst>
                                            <p:cond delay="499"/>
                                          </p:stCondLst>
                                        </p:cTn>
                                        <p:tgtEl>
                                          <p:spTgt spid="28674"/>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3" presetClass="entr" presetSubtype="10" fill="hold" grpId="0" nodeType="click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blinds(horizontal)">
                                      <p:cBhvr>
                                        <p:cTn id="39" dur="500"/>
                                        <p:tgtEl>
                                          <p:spTgt spid="7"/>
                                        </p:tgtEl>
                                      </p:cBhvr>
                                    </p:animEffect>
                                  </p:childTnLst>
                                </p:cTn>
                              </p:par>
                              <p:par>
                                <p:cTn id="40" presetID="3" presetClass="entr" presetSubtype="10" fill="hold" nodeType="withEffect">
                                  <p:stCondLst>
                                    <p:cond delay="0"/>
                                  </p:stCondLst>
                                  <p:childTnLst>
                                    <p:set>
                                      <p:cBhvr>
                                        <p:cTn id="41" dur="1" fill="hold">
                                          <p:stCondLst>
                                            <p:cond delay="0"/>
                                          </p:stCondLst>
                                        </p:cTn>
                                        <p:tgtEl>
                                          <p:spTgt spid="28676"/>
                                        </p:tgtEl>
                                        <p:attrNameLst>
                                          <p:attrName>style.visibility</p:attrName>
                                        </p:attrNameLst>
                                      </p:cBhvr>
                                      <p:to>
                                        <p:strVal val="visible"/>
                                      </p:to>
                                    </p:set>
                                    <p:animEffect transition="in" filter="blinds(horizontal)">
                                      <p:cBhvr>
                                        <p:cTn id="42" dur="500"/>
                                        <p:tgtEl>
                                          <p:spTgt spid="28676"/>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xit" presetSubtype="16" fill="hold" grpId="1" nodeType="clickEffect">
                                  <p:stCondLst>
                                    <p:cond delay="0"/>
                                  </p:stCondLst>
                                  <p:childTnLst>
                                    <p:animEffect transition="out" filter="box(in)">
                                      <p:cBhvr>
                                        <p:cTn id="46" dur="500"/>
                                        <p:tgtEl>
                                          <p:spTgt spid="7"/>
                                        </p:tgtEl>
                                      </p:cBhvr>
                                    </p:animEffect>
                                    <p:set>
                                      <p:cBhvr>
                                        <p:cTn id="47" dur="1" fill="hold">
                                          <p:stCondLst>
                                            <p:cond delay="499"/>
                                          </p:stCondLst>
                                        </p:cTn>
                                        <p:tgtEl>
                                          <p:spTgt spid="7"/>
                                        </p:tgtEl>
                                        <p:attrNameLst>
                                          <p:attrName>style.visibility</p:attrName>
                                        </p:attrNameLst>
                                      </p:cBhvr>
                                      <p:to>
                                        <p:strVal val="hidden"/>
                                      </p:to>
                                    </p:set>
                                  </p:childTnLst>
                                </p:cTn>
                              </p:par>
                              <p:par>
                                <p:cTn id="48" presetID="4" presetClass="exit" presetSubtype="16" fill="hold" nodeType="withEffect">
                                  <p:stCondLst>
                                    <p:cond delay="0"/>
                                  </p:stCondLst>
                                  <p:childTnLst>
                                    <p:animEffect transition="out" filter="box(in)">
                                      <p:cBhvr>
                                        <p:cTn id="49" dur="500"/>
                                        <p:tgtEl>
                                          <p:spTgt spid="28676"/>
                                        </p:tgtEl>
                                      </p:cBhvr>
                                    </p:animEffect>
                                    <p:set>
                                      <p:cBhvr>
                                        <p:cTn id="50" dur="1" fill="hold">
                                          <p:stCondLst>
                                            <p:cond delay="499"/>
                                          </p:stCondLst>
                                        </p:cTn>
                                        <p:tgtEl>
                                          <p:spTgt spid="28676"/>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3" presetClass="entr" presetSubtype="10" fill="hold" grpId="0" nodeType="click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blinds(horizontal)">
                                      <p:cBhvr>
                                        <p:cTn id="55" dur="500"/>
                                        <p:tgtEl>
                                          <p:spTgt spid="9"/>
                                        </p:tgtEl>
                                      </p:cBhvr>
                                    </p:animEffect>
                                  </p:childTnLst>
                                </p:cTn>
                              </p:par>
                              <p:par>
                                <p:cTn id="56" presetID="3" presetClass="entr" presetSubtype="10" fill="hold" nodeType="with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blinds(horizontal)">
                                      <p:cBhvr>
                                        <p:cTn id="58" dur="500"/>
                                        <p:tgtEl>
                                          <p:spTgt spid="13"/>
                                        </p:tgtEl>
                                      </p:cBhvr>
                                    </p:animEffect>
                                  </p:childTnLst>
                                </p:cTn>
                              </p:par>
                            </p:childTnLst>
                          </p:cTn>
                        </p:par>
                      </p:childTnLst>
                    </p:cTn>
                  </p:par>
                  <p:par>
                    <p:cTn id="59" fill="hold">
                      <p:stCondLst>
                        <p:cond delay="indefinite"/>
                      </p:stCondLst>
                      <p:childTnLst>
                        <p:par>
                          <p:cTn id="60" fill="hold">
                            <p:stCondLst>
                              <p:cond delay="0"/>
                            </p:stCondLst>
                            <p:childTnLst>
                              <p:par>
                                <p:cTn id="61" presetID="4" presetClass="exit" presetSubtype="16" fill="hold" grpId="1" nodeType="clickEffect">
                                  <p:stCondLst>
                                    <p:cond delay="0"/>
                                  </p:stCondLst>
                                  <p:childTnLst>
                                    <p:animEffect transition="out" filter="box(in)">
                                      <p:cBhvr>
                                        <p:cTn id="62" dur="500"/>
                                        <p:tgtEl>
                                          <p:spTgt spid="9"/>
                                        </p:tgtEl>
                                      </p:cBhvr>
                                    </p:animEffect>
                                    <p:set>
                                      <p:cBhvr>
                                        <p:cTn id="63" dur="1" fill="hold">
                                          <p:stCondLst>
                                            <p:cond delay="499"/>
                                          </p:stCondLst>
                                        </p:cTn>
                                        <p:tgtEl>
                                          <p:spTgt spid="9"/>
                                        </p:tgtEl>
                                        <p:attrNameLst>
                                          <p:attrName>style.visibility</p:attrName>
                                        </p:attrNameLst>
                                      </p:cBhvr>
                                      <p:to>
                                        <p:strVal val="hidden"/>
                                      </p:to>
                                    </p:set>
                                  </p:childTnLst>
                                </p:cTn>
                              </p:par>
                              <p:par>
                                <p:cTn id="64" presetID="4" presetClass="exit" presetSubtype="16" fill="hold" nodeType="withEffect">
                                  <p:stCondLst>
                                    <p:cond delay="0"/>
                                  </p:stCondLst>
                                  <p:childTnLst>
                                    <p:animEffect transition="out" filter="box(in)">
                                      <p:cBhvr>
                                        <p:cTn id="65" dur="500"/>
                                        <p:tgtEl>
                                          <p:spTgt spid="13"/>
                                        </p:tgtEl>
                                      </p:cBhvr>
                                    </p:animEffect>
                                    <p:set>
                                      <p:cBhvr>
                                        <p:cTn id="66" dur="1" fill="hold">
                                          <p:stCondLst>
                                            <p:cond delay="499"/>
                                          </p:stCondLst>
                                        </p:cTn>
                                        <p:tgtEl>
                                          <p:spTgt spid="13"/>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3" presetClass="entr" presetSubtype="10" fill="hold" grpId="0" nodeType="clickEffect">
                                  <p:stCondLst>
                                    <p:cond delay="0"/>
                                  </p:stCondLst>
                                  <p:childTnLst>
                                    <p:set>
                                      <p:cBhvr>
                                        <p:cTn id="70" dur="1" fill="hold">
                                          <p:stCondLst>
                                            <p:cond delay="0"/>
                                          </p:stCondLst>
                                        </p:cTn>
                                        <p:tgtEl>
                                          <p:spTgt spid="8"/>
                                        </p:tgtEl>
                                        <p:attrNameLst>
                                          <p:attrName>style.visibility</p:attrName>
                                        </p:attrNameLst>
                                      </p:cBhvr>
                                      <p:to>
                                        <p:strVal val="visible"/>
                                      </p:to>
                                    </p:set>
                                    <p:animEffect transition="in" filter="blinds(horizontal)">
                                      <p:cBhvr>
                                        <p:cTn id="71" dur="500"/>
                                        <p:tgtEl>
                                          <p:spTgt spid="8"/>
                                        </p:tgtEl>
                                      </p:cBhvr>
                                    </p:animEffect>
                                  </p:childTnLst>
                                </p:cTn>
                              </p:par>
                              <p:par>
                                <p:cTn id="72" presetID="3" presetClass="entr" presetSubtype="10" fill="hold" nodeType="withEffect">
                                  <p:stCondLst>
                                    <p:cond delay="0"/>
                                  </p:stCondLst>
                                  <p:childTnLst>
                                    <p:set>
                                      <p:cBhvr>
                                        <p:cTn id="73" dur="1" fill="hold">
                                          <p:stCondLst>
                                            <p:cond delay="0"/>
                                          </p:stCondLst>
                                        </p:cTn>
                                        <p:tgtEl>
                                          <p:spTgt spid="1026"/>
                                        </p:tgtEl>
                                        <p:attrNameLst>
                                          <p:attrName>style.visibility</p:attrName>
                                        </p:attrNameLst>
                                      </p:cBhvr>
                                      <p:to>
                                        <p:strVal val="visible"/>
                                      </p:to>
                                    </p:set>
                                    <p:animEffect transition="in" filter="blinds(horizontal)">
                                      <p:cBhvr>
                                        <p:cTn id="74" dur="500"/>
                                        <p:tgtEl>
                                          <p:spTgt spid="1026"/>
                                        </p:tgtEl>
                                      </p:cBhvr>
                                    </p:animEffect>
                                  </p:childTnLst>
                                </p:cTn>
                              </p:par>
                            </p:childTnLst>
                          </p:cTn>
                        </p:par>
                      </p:childTnLst>
                    </p:cTn>
                  </p:par>
                  <p:par>
                    <p:cTn id="75" fill="hold">
                      <p:stCondLst>
                        <p:cond delay="indefinite"/>
                      </p:stCondLst>
                      <p:childTnLst>
                        <p:par>
                          <p:cTn id="76" fill="hold">
                            <p:stCondLst>
                              <p:cond delay="0"/>
                            </p:stCondLst>
                            <p:childTnLst>
                              <p:par>
                                <p:cTn id="77" presetID="4" presetClass="exit" presetSubtype="16" fill="hold" grpId="1" nodeType="clickEffect">
                                  <p:stCondLst>
                                    <p:cond delay="0"/>
                                  </p:stCondLst>
                                  <p:childTnLst>
                                    <p:animEffect transition="out" filter="box(in)">
                                      <p:cBhvr>
                                        <p:cTn id="78" dur="500"/>
                                        <p:tgtEl>
                                          <p:spTgt spid="8"/>
                                        </p:tgtEl>
                                      </p:cBhvr>
                                    </p:animEffect>
                                    <p:set>
                                      <p:cBhvr>
                                        <p:cTn id="79" dur="1" fill="hold">
                                          <p:stCondLst>
                                            <p:cond delay="499"/>
                                          </p:stCondLst>
                                        </p:cTn>
                                        <p:tgtEl>
                                          <p:spTgt spid="8"/>
                                        </p:tgtEl>
                                        <p:attrNameLst>
                                          <p:attrName>style.visibility</p:attrName>
                                        </p:attrNameLst>
                                      </p:cBhvr>
                                      <p:to>
                                        <p:strVal val="hidden"/>
                                      </p:to>
                                    </p:set>
                                  </p:childTnLst>
                                </p:cTn>
                              </p:par>
                              <p:par>
                                <p:cTn id="80" presetID="4" presetClass="exit" presetSubtype="16" fill="hold" nodeType="withEffect">
                                  <p:stCondLst>
                                    <p:cond delay="0"/>
                                  </p:stCondLst>
                                  <p:childTnLst>
                                    <p:animEffect transition="out" filter="box(in)">
                                      <p:cBhvr>
                                        <p:cTn id="81" dur="500"/>
                                        <p:tgtEl>
                                          <p:spTgt spid="1026"/>
                                        </p:tgtEl>
                                      </p:cBhvr>
                                    </p:animEffect>
                                    <p:set>
                                      <p:cBhvr>
                                        <p:cTn id="82" dur="1" fill="hold">
                                          <p:stCondLst>
                                            <p:cond delay="499"/>
                                          </p:stCondLst>
                                        </p:cTn>
                                        <p:tgtEl>
                                          <p:spTgt spid="1026"/>
                                        </p:tgtEl>
                                        <p:attrNameLst>
                                          <p:attrName>style.visibility</p:attrName>
                                        </p:attrNameLst>
                                      </p:cBhvr>
                                      <p:to>
                                        <p:strVal val="hidden"/>
                                      </p:to>
                                    </p:set>
                                  </p:childTnLst>
                                </p:cTn>
                              </p:par>
                            </p:childTnLst>
                          </p:cTn>
                        </p:par>
                      </p:childTnLst>
                    </p:cTn>
                  </p:par>
                  <p:par>
                    <p:cTn id="83" fill="hold">
                      <p:stCondLst>
                        <p:cond delay="indefinite"/>
                      </p:stCondLst>
                      <p:childTnLst>
                        <p:par>
                          <p:cTn id="84" fill="hold">
                            <p:stCondLst>
                              <p:cond delay="0"/>
                            </p:stCondLst>
                            <p:childTnLst>
                              <p:par>
                                <p:cTn id="85" presetID="3" presetClass="entr" presetSubtype="10" fill="hold" grpId="0" nodeType="clickEffect">
                                  <p:stCondLst>
                                    <p:cond delay="0"/>
                                  </p:stCondLst>
                                  <p:childTnLst>
                                    <p:set>
                                      <p:cBhvr>
                                        <p:cTn id="86" dur="1" fill="hold">
                                          <p:stCondLst>
                                            <p:cond delay="0"/>
                                          </p:stCondLst>
                                        </p:cTn>
                                        <p:tgtEl>
                                          <p:spTgt spid="15"/>
                                        </p:tgtEl>
                                        <p:attrNameLst>
                                          <p:attrName>style.visibility</p:attrName>
                                        </p:attrNameLst>
                                      </p:cBhvr>
                                      <p:to>
                                        <p:strVal val="visible"/>
                                      </p:to>
                                    </p:set>
                                    <p:animEffect transition="in" filter="blinds(horizontal)">
                                      <p:cBhvr>
                                        <p:cTn id="87" dur="500"/>
                                        <p:tgtEl>
                                          <p:spTgt spid="15"/>
                                        </p:tgtEl>
                                      </p:cBhvr>
                                    </p:animEffect>
                                  </p:childTnLst>
                                </p:cTn>
                              </p:par>
                              <p:par>
                                <p:cTn id="88" presetID="3" presetClass="entr" presetSubtype="10" fill="hold" nodeType="withEffect">
                                  <p:stCondLst>
                                    <p:cond delay="0"/>
                                  </p:stCondLst>
                                  <p:childTnLst>
                                    <p:set>
                                      <p:cBhvr>
                                        <p:cTn id="89" dur="1" fill="hold">
                                          <p:stCondLst>
                                            <p:cond delay="0"/>
                                          </p:stCondLst>
                                        </p:cTn>
                                        <p:tgtEl>
                                          <p:spTgt spid="28688"/>
                                        </p:tgtEl>
                                        <p:attrNameLst>
                                          <p:attrName>style.visibility</p:attrName>
                                        </p:attrNameLst>
                                      </p:cBhvr>
                                      <p:to>
                                        <p:strVal val="visible"/>
                                      </p:to>
                                    </p:set>
                                    <p:animEffect transition="in" filter="blinds(horizontal)">
                                      <p:cBhvr>
                                        <p:cTn id="90" dur="500"/>
                                        <p:tgtEl>
                                          <p:spTgt spid="28688"/>
                                        </p:tgtEl>
                                      </p:cBhvr>
                                    </p:animEffect>
                                  </p:childTnLst>
                                </p:cTn>
                              </p:par>
                            </p:childTnLst>
                          </p:cTn>
                        </p:par>
                      </p:childTnLst>
                    </p:cTn>
                  </p:par>
                  <p:par>
                    <p:cTn id="91" fill="hold">
                      <p:stCondLst>
                        <p:cond delay="indefinite"/>
                      </p:stCondLst>
                      <p:childTnLst>
                        <p:par>
                          <p:cTn id="92" fill="hold">
                            <p:stCondLst>
                              <p:cond delay="0"/>
                            </p:stCondLst>
                            <p:childTnLst>
                              <p:par>
                                <p:cTn id="93" presetID="4" presetClass="exit" presetSubtype="16" fill="hold" grpId="1" nodeType="clickEffect">
                                  <p:stCondLst>
                                    <p:cond delay="0"/>
                                  </p:stCondLst>
                                  <p:childTnLst>
                                    <p:animEffect transition="out" filter="box(in)">
                                      <p:cBhvr>
                                        <p:cTn id="94" dur="500"/>
                                        <p:tgtEl>
                                          <p:spTgt spid="15"/>
                                        </p:tgtEl>
                                      </p:cBhvr>
                                    </p:animEffect>
                                    <p:set>
                                      <p:cBhvr>
                                        <p:cTn id="95" dur="1" fill="hold">
                                          <p:stCondLst>
                                            <p:cond delay="499"/>
                                          </p:stCondLst>
                                        </p:cTn>
                                        <p:tgtEl>
                                          <p:spTgt spid="15"/>
                                        </p:tgtEl>
                                        <p:attrNameLst>
                                          <p:attrName>style.visibility</p:attrName>
                                        </p:attrNameLst>
                                      </p:cBhvr>
                                      <p:to>
                                        <p:strVal val="hidden"/>
                                      </p:to>
                                    </p:set>
                                  </p:childTnLst>
                                </p:cTn>
                              </p:par>
                              <p:par>
                                <p:cTn id="96" presetID="4" presetClass="exit" presetSubtype="16" fill="hold" nodeType="withEffect">
                                  <p:stCondLst>
                                    <p:cond delay="0"/>
                                  </p:stCondLst>
                                  <p:childTnLst>
                                    <p:animEffect transition="out" filter="box(in)">
                                      <p:cBhvr>
                                        <p:cTn id="97" dur="500"/>
                                        <p:tgtEl>
                                          <p:spTgt spid="28688"/>
                                        </p:tgtEl>
                                      </p:cBhvr>
                                    </p:animEffect>
                                    <p:set>
                                      <p:cBhvr>
                                        <p:cTn id="98" dur="1" fill="hold">
                                          <p:stCondLst>
                                            <p:cond delay="499"/>
                                          </p:stCondLst>
                                        </p:cTn>
                                        <p:tgtEl>
                                          <p:spTgt spid="2868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7" grpId="0" animBg="1"/>
      <p:bldP spid="7" grpId="1" animBg="1"/>
      <p:bldP spid="8" grpId="0" animBg="1"/>
      <p:bldP spid="8" grpId="1" animBg="1"/>
      <p:bldP spid="9" grpId="0" animBg="1"/>
      <p:bldP spid="9" grpId="1" animBg="1"/>
      <p:bldP spid="15" grpId="0" animBg="1"/>
      <p:bldP spid="15"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609600"/>
            <a:ext cx="7391400" cy="646331"/>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pPr algn="ctr"/>
            <a:r>
              <a:rPr lang="en-US" sz="3600" b="1" dirty="0" smtClean="0">
                <a:solidFill>
                  <a:schemeClr val="tx1">
                    <a:lumMod val="95000"/>
                    <a:lumOff val="5000"/>
                  </a:schemeClr>
                </a:solidFill>
                <a:latin typeface="Arial Narrow" pitchFamily="34" charset="0"/>
              </a:rPr>
              <a:t>Contra-indications</a:t>
            </a:r>
            <a:endParaRPr lang="en-US" sz="3600" b="1" dirty="0">
              <a:solidFill>
                <a:schemeClr val="tx1">
                  <a:lumMod val="95000"/>
                  <a:lumOff val="5000"/>
                </a:schemeClr>
              </a:solidFill>
              <a:latin typeface="Arial Narrow" pitchFamily="34" charset="0"/>
            </a:endParaRPr>
          </a:p>
        </p:txBody>
      </p:sp>
      <p:sp>
        <p:nvSpPr>
          <p:cNvPr id="3" name="TextBox 2"/>
          <p:cNvSpPr txBox="1"/>
          <p:nvPr/>
        </p:nvSpPr>
        <p:spPr>
          <a:xfrm>
            <a:off x="304800" y="15240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t>Glaucoma</a:t>
            </a:r>
            <a:endParaRPr lang="en-US" sz="2800" dirty="0"/>
          </a:p>
        </p:txBody>
      </p:sp>
      <p:sp>
        <p:nvSpPr>
          <p:cNvPr id="4" name="TextBox 3"/>
          <p:cNvSpPr txBox="1"/>
          <p:nvPr/>
        </p:nvSpPr>
        <p:spPr>
          <a:xfrm>
            <a:off x="304800" y="25146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t>Elderly people with prostatic hypertrophy</a:t>
            </a:r>
            <a:endParaRPr lang="en-US" sz="2800" dirty="0"/>
          </a:p>
        </p:txBody>
      </p:sp>
      <p:sp>
        <p:nvSpPr>
          <p:cNvPr id="5" name="TextBox 4"/>
          <p:cNvSpPr txBox="1"/>
          <p:nvPr/>
        </p:nvSpPr>
        <p:spPr>
          <a:xfrm>
            <a:off x="304800" y="3276600"/>
            <a:ext cx="7391400" cy="954107"/>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err="1" smtClean="0"/>
              <a:t>Tachycardias</a:t>
            </a:r>
            <a:r>
              <a:rPr lang="en-US" sz="2800" dirty="0" smtClean="0"/>
              <a:t> secondary to </a:t>
            </a:r>
            <a:r>
              <a:rPr lang="en-US" sz="2800" dirty="0" err="1" smtClean="0"/>
              <a:t>thyrotoxicosis</a:t>
            </a:r>
            <a:r>
              <a:rPr lang="en-US" sz="2800" dirty="0" smtClean="0"/>
              <a:t> or cardiac insufficiency</a:t>
            </a:r>
            <a:endParaRPr lang="en-US" sz="2800" dirty="0">
              <a:latin typeface="Arial Narrow" pitchFamily="34" charset="0"/>
            </a:endParaRPr>
          </a:p>
        </p:txBody>
      </p:sp>
      <p:sp>
        <p:nvSpPr>
          <p:cNvPr id="6" name="TextBox 5"/>
          <p:cNvSpPr txBox="1"/>
          <p:nvPr/>
        </p:nvSpPr>
        <p:spPr>
          <a:xfrm>
            <a:off x="304800" y="44196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t>GI obstructive disease</a:t>
            </a:r>
            <a:endParaRPr lang="en-US" sz="2800" dirty="0">
              <a:latin typeface="Arial Narrow" pitchFamily="34" charset="0"/>
            </a:endParaRPr>
          </a:p>
        </p:txBody>
      </p:sp>
      <p:sp>
        <p:nvSpPr>
          <p:cNvPr id="7" name="TextBox 6"/>
          <p:cNvSpPr txBox="1"/>
          <p:nvPr/>
        </p:nvSpPr>
        <p:spPr>
          <a:xfrm>
            <a:off x="304800" y="51816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t>Paralytic </a:t>
            </a:r>
            <a:r>
              <a:rPr lang="en-US" sz="2800" dirty="0" err="1" smtClean="0"/>
              <a:t>ileus</a:t>
            </a:r>
            <a:r>
              <a:rPr lang="en-US" sz="2800" dirty="0" smtClean="0">
                <a:latin typeface="Arial Narrow" pitchFamily="34" charset="0"/>
              </a:rPr>
              <a:t>.</a:t>
            </a:r>
            <a:endParaRPr lang="en-US" sz="2800" dirty="0">
              <a:latin typeface="Arial Narrow" pitchFamily="34" charset="0"/>
            </a:endParaRPr>
          </a:p>
        </p:txBody>
      </p:sp>
      <p:sp>
        <p:nvSpPr>
          <p:cNvPr id="8" name="TextBox 7"/>
          <p:cNvSpPr txBox="1"/>
          <p:nvPr/>
        </p:nvSpPr>
        <p:spPr>
          <a:xfrm>
            <a:off x="304800" y="59436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t>Non selective M blockers →ulcer</a:t>
            </a:r>
            <a:endParaRPr lang="en-US" sz="2800" dirty="0">
              <a:latin typeface="Arial Narrow"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linds(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linds(horizontal)">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blinds(horizontal)">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228600" y="152400"/>
            <a:ext cx="3238500" cy="6553200"/>
            <a:chOff x="0" y="0"/>
            <a:chExt cx="2016" cy="4320"/>
          </a:xfrm>
        </p:grpSpPr>
        <p:sp>
          <p:nvSpPr>
            <p:cNvPr id="71683" name="Rectangle 3"/>
            <p:cNvSpPr>
              <a:spLocks noChangeArrowheads="1"/>
            </p:cNvSpPr>
            <p:nvPr/>
          </p:nvSpPr>
          <p:spPr bwMode="auto">
            <a:xfrm>
              <a:off x="0" y="0"/>
              <a:ext cx="480" cy="4320"/>
            </a:xfrm>
            <a:prstGeom prst="rect">
              <a:avLst/>
            </a:prstGeom>
            <a:solidFill>
              <a:srgbClr val="99CC99"/>
            </a:solidFill>
            <a:ln w="9525">
              <a:noFill/>
              <a:miter lim="800000"/>
              <a:headEnd/>
              <a:tailEnd/>
            </a:ln>
            <a:effectLst/>
          </p:spPr>
          <p:txBody>
            <a:bodyPr wrap="none" anchor="ctr"/>
            <a:lstStyle/>
            <a:p>
              <a:endParaRPr lang="en-US"/>
            </a:p>
          </p:txBody>
        </p:sp>
        <p:sp>
          <p:nvSpPr>
            <p:cNvPr id="71684" name="Rectangle 4"/>
            <p:cNvSpPr>
              <a:spLocks noChangeArrowheads="1"/>
            </p:cNvSpPr>
            <p:nvPr/>
          </p:nvSpPr>
          <p:spPr bwMode="auto">
            <a:xfrm>
              <a:off x="432" y="0"/>
              <a:ext cx="1584" cy="672"/>
            </a:xfrm>
            <a:prstGeom prst="rect">
              <a:avLst/>
            </a:prstGeom>
            <a:solidFill>
              <a:srgbClr val="99CC99"/>
            </a:solidFill>
            <a:ln w="9525">
              <a:noFill/>
              <a:miter lim="800000"/>
              <a:headEnd/>
              <a:tailEnd/>
            </a:ln>
            <a:effectLst/>
          </p:spPr>
          <p:txBody>
            <a:bodyPr wrap="none" anchor="ctr"/>
            <a:lstStyle/>
            <a:p>
              <a:endParaRPr lang="en-US"/>
            </a:p>
          </p:txBody>
        </p:sp>
      </p:grpSp>
      <p:sp>
        <p:nvSpPr>
          <p:cNvPr id="71685" name="AutoShape 5"/>
          <p:cNvSpPr>
            <a:spLocks noChangeArrowheads="1"/>
          </p:cNvSpPr>
          <p:nvPr/>
        </p:nvSpPr>
        <p:spPr bwMode="auto">
          <a:xfrm>
            <a:off x="1028700" y="914400"/>
            <a:ext cx="5105400" cy="609600"/>
          </a:xfrm>
          <a:prstGeom prst="roundRect">
            <a:avLst>
              <a:gd name="adj" fmla="val 50000"/>
            </a:avLst>
          </a:prstGeom>
          <a:solidFill>
            <a:schemeClr val="bg1"/>
          </a:solidFill>
          <a:ln w="9525">
            <a:noFill/>
            <a:round/>
            <a:headEnd/>
            <a:tailEnd/>
          </a:ln>
          <a:effectLst/>
        </p:spPr>
        <p:txBody>
          <a:bodyPr wrap="none" anchor="ctr"/>
          <a:lstStyle/>
          <a:p>
            <a:endParaRPr lang="en-US"/>
          </a:p>
        </p:txBody>
      </p:sp>
      <p:grpSp>
        <p:nvGrpSpPr>
          <p:cNvPr id="3" name="Group 6"/>
          <p:cNvGrpSpPr>
            <a:grpSpLocks/>
          </p:cNvGrpSpPr>
          <p:nvPr/>
        </p:nvGrpSpPr>
        <p:grpSpPr bwMode="auto">
          <a:xfrm>
            <a:off x="827088" y="1484313"/>
            <a:ext cx="7391400" cy="319087"/>
            <a:chOff x="144" y="1248"/>
            <a:chExt cx="4656" cy="201"/>
          </a:xfrm>
        </p:grpSpPr>
        <p:sp>
          <p:nvSpPr>
            <p:cNvPr id="71687" name="AutoShape 7"/>
            <p:cNvSpPr>
              <a:spLocks noChangeArrowheads="1"/>
            </p:cNvSpPr>
            <p:nvPr/>
          </p:nvSpPr>
          <p:spPr bwMode="auto">
            <a:xfrm>
              <a:off x="384" y="1248"/>
              <a:ext cx="4416" cy="200"/>
            </a:xfrm>
            <a:prstGeom prst="roundRect">
              <a:avLst>
                <a:gd name="adj" fmla="val 0"/>
              </a:avLst>
            </a:prstGeom>
            <a:solidFill>
              <a:srgbClr val="003366"/>
            </a:solidFill>
            <a:ln w="9525">
              <a:noFill/>
              <a:round/>
              <a:headEnd/>
              <a:tailEnd/>
            </a:ln>
            <a:effectLst/>
          </p:spPr>
          <p:txBody>
            <a:bodyPr wrap="none" anchor="ctr"/>
            <a:lstStyle/>
            <a:p>
              <a:endParaRPr lang="en-US"/>
            </a:p>
          </p:txBody>
        </p:sp>
        <p:sp>
          <p:nvSpPr>
            <p:cNvPr id="71688" name="AutoShape 8"/>
            <p:cNvSpPr>
              <a:spLocks noChangeArrowheads="1"/>
            </p:cNvSpPr>
            <p:nvPr/>
          </p:nvSpPr>
          <p:spPr bwMode="auto">
            <a:xfrm flipH="1">
              <a:off x="144" y="1248"/>
              <a:ext cx="248" cy="201"/>
            </a:xfrm>
            <a:prstGeom prst="flowChartDelay">
              <a:avLst/>
            </a:prstGeom>
            <a:solidFill>
              <a:srgbClr val="003366"/>
            </a:solidFill>
            <a:ln w="9525">
              <a:noFill/>
              <a:miter lim="800000"/>
              <a:headEnd/>
              <a:tailEnd/>
            </a:ln>
            <a:effectLst/>
          </p:spPr>
          <p:txBody>
            <a:bodyPr wrap="none" anchor="ctr"/>
            <a:lstStyle/>
            <a:p>
              <a:endParaRPr lang="en-US"/>
            </a:p>
          </p:txBody>
        </p:sp>
      </p:grpSp>
      <p:sp>
        <p:nvSpPr>
          <p:cNvPr id="71689" name="Rectangle 9"/>
          <p:cNvSpPr>
            <a:spLocks noChangeArrowheads="1"/>
          </p:cNvSpPr>
          <p:nvPr/>
        </p:nvSpPr>
        <p:spPr bwMode="auto">
          <a:xfrm>
            <a:off x="1187450" y="908050"/>
            <a:ext cx="7734300" cy="649288"/>
          </a:xfrm>
          <a:prstGeom prst="rect">
            <a:avLst/>
          </a:prstGeom>
          <a:solidFill>
            <a:srgbClr val="FFFFFF"/>
          </a:solidFill>
          <a:ln w="9525">
            <a:solidFill>
              <a:srgbClr val="000000"/>
            </a:solidFill>
            <a:miter lim="800000"/>
            <a:headEnd/>
            <a:tailEnd/>
          </a:ln>
        </p:spPr>
        <p:txBody>
          <a:bodyPr/>
          <a:lstStyle/>
          <a:p>
            <a:pPr>
              <a:lnSpc>
                <a:spcPct val="90000"/>
              </a:lnSpc>
            </a:pPr>
            <a:r>
              <a:rPr lang="en-US" sz="3600" b="1" dirty="0" smtClean="0">
                <a:solidFill>
                  <a:schemeClr val="tx2"/>
                </a:solidFill>
              </a:rPr>
              <a:t>Quiz 1?</a:t>
            </a:r>
            <a:endParaRPr lang="en-US" sz="4400" dirty="0">
              <a:solidFill>
                <a:schemeClr val="tx2"/>
              </a:solidFill>
            </a:endParaRPr>
          </a:p>
        </p:txBody>
      </p:sp>
      <p:sp>
        <p:nvSpPr>
          <p:cNvPr id="71690" name="Rectangle 10"/>
          <p:cNvSpPr>
            <a:spLocks noChangeArrowheads="1"/>
          </p:cNvSpPr>
          <p:nvPr/>
        </p:nvSpPr>
        <p:spPr bwMode="auto">
          <a:xfrm>
            <a:off x="755650" y="1773238"/>
            <a:ext cx="8208963" cy="5084762"/>
          </a:xfrm>
          <a:prstGeom prst="rect">
            <a:avLst/>
          </a:prstGeom>
          <a:solidFill>
            <a:srgbClr val="FFFFFF"/>
          </a:solidFill>
          <a:ln w="9525">
            <a:solidFill>
              <a:srgbClr val="000000"/>
            </a:solidFill>
            <a:miter lim="800000"/>
            <a:headEnd/>
            <a:tailEnd/>
          </a:ln>
        </p:spPr>
        <p:txBody>
          <a:bodyPr/>
          <a:lstStyle/>
          <a:p>
            <a:pPr marL="342900" indent="-342900">
              <a:spcBef>
                <a:spcPct val="20000"/>
              </a:spcBef>
              <a:buFontTx/>
              <a:buBlip>
                <a:blip r:embed="rId2"/>
              </a:buBlip>
            </a:pPr>
            <a:r>
              <a:rPr lang="en-US" sz="2400" b="1" dirty="0"/>
              <a:t>A patient is brought into the emergency room. Upon examination you find the following: a high fever, rapid pulse, no bowel sounds and dilated pupils that do not respond to light. His lungs are clear. His face is flushed and his skin is dry. He is confused, disorientated and reports 'seeing monsters'. Based on these symptoms, you suspect he has been 'poisoned'. Which of the following, is the MOST obvious </a:t>
            </a:r>
            <a:r>
              <a:rPr lang="en-US" sz="2400" b="1" dirty="0" smtClean="0"/>
              <a:t>cause of poisoning?</a:t>
            </a:r>
            <a:endParaRPr lang="en-US" sz="2400" b="1" dirty="0"/>
          </a:p>
          <a:p>
            <a:pPr marL="342900" indent="-342900">
              <a:spcBef>
                <a:spcPct val="20000"/>
              </a:spcBef>
              <a:buFontTx/>
              <a:buBlip>
                <a:blip r:embed="rId2"/>
              </a:buBlip>
            </a:pPr>
            <a:r>
              <a:rPr lang="en-US" sz="2400" dirty="0"/>
              <a:t>A. </a:t>
            </a:r>
            <a:r>
              <a:rPr lang="en-US" sz="2400" dirty="0" err="1" smtClean="0"/>
              <a:t>Neostigimine</a:t>
            </a:r>
            <a:endParaRPr lang="en-US" sz="2400" dirty="0"/>
          </a:p>
          <a:p>
            <a:pPr marL="342900" indent="-342900">
              <a:spcBef>
                <a:spcPct val="20000"/>
              </a:spcBef>
              <a:buFontTx/>
              <a:buBlip>
                <a:blip r:embed="rId2"/>
              </a:buBlip>
            </a:pPr>
            <a:r>
              <a:rPr lang="en-US" sz="2400" dirty="0"/>
              <a:t>B. </a:t>
            </a:r>
            <a:r>
              <a:rPr lang="en-US" sz="2400" dirty="0" err="1"/>
              <a:t>Physostigmine</a:t>
            </a:r>
            <a:r>
              <a:rPr lang="en-US" sz="2400" dirty="0"/>
              <a:t> </a:t>
            </a:r>
          </a:p>
          <a:p>
            <a:pPr marL="342900" indent="-342900">
              <a:spcBef>
                <a:spcPct val="20000"/>
              </a:spcBef>
              <a:buFontTx/>
              <a:buBlip>
                <a:blip r:embed="rId2"/>
              </a:buBlip>
            </a:pPr>
            <a:r>
              <a:rPr lang="en-US" sz="2400" dirty="0"/>
              <a:t>C. </a:t>
            </a:r>
            <a:r>
              <a:rPr lang="en-US" sz="2400" dirty="0" smtClean="0"/>
              <a:t>Atropine sulfate</a:t>
            </a:r>
            <a:endParaRPr lang="en-US" sz="2400" dirty="0"/>
          </a:p>
          <a:p>
            <a:pPr marL="342900" indent="-342900">
              <a:spcBef>
                <a:spcPct val="20000"/>
              </a:spcBef>
              <a:buFontTx/>
              <a:buBlip>
                <a:blip r:embed="rId2"/>
              </a:buBlip>
            </a:pPr>
            <a:r>
              <a:rPr lang="en-US" sz="2400" dirty="0"/>
              <a:t>D. Acetylcholine</a:t>
            </a:r>
          </a:p>
        </p:txBody>
      </p:sp>
      <p:pic>
        <p:nvPicPr>
          <p:cNvPr id="71691" name="Picture 11" descr="QUESTION"/>
          <p:cNvPicPr>
            <a:picLocks noChangeAspect="1" noChangeArrowheads="1"/>
          </p:cNvPicPr>
          <p:nvPr/>
        </p:nvPicPr>
        <p:blipFill>
          <a:blip r:embed="rId3" cstate="print"/>
          <a:srcRect/>
          <a:stretch>
            <a:fillRect/>
          </a:stretch>
        </p:blipFill>
        <p:spPr bwMode="auto">
          <a:xfrm>
            <a:off x="6767513" y="0"/>
            <a:ext cx="2376487" cy="1916113"/>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228600" y="152400"/>
            <a:ext cx="3238500" cy="6553200"/>
            <a:chOff x="0" y="0"/>
            <a:chExt cx="2016" cy="4320"/>
          </a:xfrm>
        </p:grpSpPr>
        <p:sp>
          <p:nvSpPr>
            <p:cNvPr id="70659" name="Rectangle 3"/>
            <p:cNvSpPr>
              <a:spLocks noChangeArrowheads="1"/>
            </p:cNvSpPr>
            <p:nvPr/>
          </p:nvSpPr>
          <p:spPr bwMode="auto">
            <a:xfrm>
              <a:off x="0" y="0"/>
              <a:ext cx="480" cy="4320"/>
            </a:xfrm>
            <a:prstGeom prst="rect">
              <a:avLst/>
            </a:prstGeom>
            <a:solidFill>
              <a:srgbClr val="99CC99"/>
            </a:solidFill>
            <a:ln w="9525">
              <a:noFill/>
              <a:miter lim="800000"/>
              <a:headEnd/>
              <a:tailEnd/>
            </a:ln>
            <a:effectLst/>
          </p:spPr>
          <p:txBody>
            <a:bodyPr wrap="none" anchor="ctr"/>
            <a:lstStyle/>
            <a:p>
              <a:endParaRPr lang="en-US"/>
            </a:p>
          </p:txBody>
        </p:sp>
        <p:sp>
          <p:nvSpPr>
            <p:cNvPr id="70660" name="Rectangle 4"/>
            <p:cNvSpPr>
              <a:spLocks noChangeArrowheads="1"/>
            </p:cNvSpPr>
            <p:nvPr/>
          </p:nvSpPr>
          <p:spPr bwMode="auto">
            <a:xfrm>
              <a:off x="432" y="0"/>
              <a:ext cx="1584" cy="672"/>
            </a:xfrm>
            <a:prstGeom prst="rect">
              <a:avLst/>
            </a:prstGeom>
            <a:solidFill>
              <a:srgbClr val="99CC99"/>
            </a:solidFill>
            <a:ln w="9525">
              <a:noFill/>
              <a:miter lim="800000"/>
              <a:headEnd/>
              <a:tailEnd/>
            </a:ln>
            <a:effectLst/>
          </p:spPr>
          <p:txBody>
            <a:bodyPr wrap="none" anchor="ctr"/>
            <a:lstStyle/>
            <a:p>
              <a:endParaRPr lang="en-US"/>
            </a:p>
          </p:txBody>
        </p:sp>
      </p:grpSp>
      <p:sp>
        <p:nvSpPr>
          <p:cNvPr id="70661" name="AutoShape 5"/>
          <p:cNvSpPr>
            <a:spLocks noChangeArrowheads="1"/>
          </p:cNvSpPr>
          <p:nvPr/>
        </p:nvSpPr>
        <p:spPr bwMode="auto">
          <a:xfrm>
            <a:off x="1028700" y="914400"/>
            <a:ext cx="5105400" cy="609600"/>
          </a:xfrm>
          <a:prstGeom prst="roundRect">
            <a:avLst>
              <a:gd name="adj" fmla="val 50000"/>
            </a:avLst>
          </a:prstGeom>
          <a:solidFill>
            <a:schemeClr val="bg1"/>
          </a:solidFill>
          <a:ln w="9525">
            <a:noFill/>
            <a:round/>
            <a:headEnd/>
            <a:tailEnd/>
          </a:ln>
          <a:effectLst/>
        </p:spPr>
        <p:txBody>
          <a:bodyPr wrap="none" anchor="ctr"/>
          <a:lstStyle/>
          <a:p>
            <a:endParaRPr lang="en-US"/>
          </a:p>
        </p:txBody>
      </p:sp>
      <p:grpSp>
        <p:nvGrpSpPr>
          <p:cNvPr id="3" name="Group 6"/>
          <p:cNvGrpSpPr>
            <a:grpSpLocks/>
          </p:cNvGrpSpPr>
          <p:nvPr/>
        </p:nvGrpSpPr>
        <p:grpSpPr bwMode="auto">
          <a:xfrm>
            <a:off x="827088" y="1628775"/>
            <a:ext cx="7391400" cy="319088"/>
            <a:chOff x="144" y="1248"/>
            <a:chExt cx="4656" cy="201"/>
          </a:xfrm>
        </p:grpSpPr>
        <p:sp>
          <p:nvSpPr>
            <p:cNvPr id="70663" name="AutoShape 7"/>
            <p:cNvSpPr>
              <a:spLocks noChangeArrowheads="1"/>
            </p:cNvSpPr>
            <p:nvPr/>
          </p:nvSpPr>
          <p:spPr bwMode="auto">
            <a:xfrm>
              <a:off x="384" y="1248"/>
              <a:ext cx="4416" cy="200"/>
            </a:xfrm>
            <a:prstGeom prst="roundRect">
              <a:avLst>
                <a:gd name="adj" fmla="val 0"/>
              </a:avLst>
            </a:prstGeom>
            <a:solidFill>
              <a:srgbClr val="003366"/>
            </a:solidFill>
            <a:ln w="9525">
              <a:noFill/>
              <a:round/>
              <a:headEnd/>
              <a:tailEnd/>
            </a:ln>
            <a:effectLst/>
          </p:spPr>
          <p:txBody>
            <a:bodyPr wrap="none" anchor="ctr"/>
            <a:lstStyle/>
            <a:p>
              <a:endParaRPr lang="en-US"/>
            </a:p>
          </p:txBody>
        </p:sp>
        <p:sp>
          <p:nvSpPr>
            <p:cNvPr id="70664" name="AutoShape 8"/>
            <p:cNvSpPr>
              <a:spLocks noChangeArrowheads="1"/>
            </p:cNvSpPr>
            <p:nvPr/>
          </p:nvSpPr>
          <p:spPr bwMode="auto">
            <a:xfrm flipH="1">
              <a:off x="144" y="1248"/>
              <a:ext cx="248" cy="201"/>
            </a:xfrm>
            <a:prstGeom prst="flowChartDelay">
              <a:avLst/>
            </a:prstGeom>
            <a:solidFill>
              <a:srgbClr val="003366"/>
            </a:solidFill>
            <a:ln w="9525">
              <a:noFill/>
              <a:miter lim="800000"/>
              <a:headEnd/>
              <a:tailEnd/>
            </a:ln>
            <a:effectLst/>
          </p:spPr>
          <p:txBody>
            <a:bodyPr wrap="none" anchor="ctr"/>
            <a:lstStyle/>
            <a:p>
              <a:endParaRPr lang="en-US"/>
            </a:p>
          </p:txBody>
        </p:sp>
      </p:grpSp>
      <p:sp>
        <p:nvSpPr>
          <p:cNvPr id="70665" name="Rectangle 9"/>
          <p:cNvSpPr>
            <a:spLocks noChangeArrowheads="1"/>
          </p:cNvSpPr>
          <p:nvPr/>
        </p:nvSpPr>
        <p:spPr bwMode="auto">
          <a:xfrm>
            <a:off x="1181100" y="914400"/>
            <a:ext cx="7734300" cy="785813"/>
          </a:xfrm>
          <a:prstGeom prst="rect">
            <a:avLst/>
          </a:prstGeom>
          <a:solidFill>
            <a:srgbClr val="FFFFFF"/>
          </a:solidFill>
          <a:ln w="9525">
            <a:solidFill>
              <a:srgbClr val="000000"/>
            </a:solidFill>
            <a:miter lim="800000"/>
            <a:headEnd/>
            <a:tailEnd/>
          </a:ln>
        </p:spPr>
        <p:txBody>
          <a:bodyPr/>
          <a:lstStyle/>
          <a:p>
            <a:pPr>
              <a:lnSpc>
                <a:spcPct val="90000"/>
              </a:lnSpc>
            </a:pPr>
            <a:r>
              <a:rPr lang="en-US" sz="3600" b="1" dirty="0" smtClean="0">
                <a:solidFill>
                  <a:schemeClr val="tx2"/>
                </a:solidFill>
              </a:rPr>
              <a:t>Quiz 2?</a:t>
            </a:r>
            <a:endParaRPr lang="en-US" sz="4400" dirty="0">
              <a:solidFill>
                <a:schemeClr val="tx2"/>
              </a:solidFill>
            </a:endParaRPr>
          </a:p>
        </p:txBody>
      </p:sp>
      <p:sp>
        <p:nvSpPr>
          <p:cNvPr id="70666" name="Rectangle 10"/>
          <p:cNvSpPr>
            <a:spLocks noChangeArrowheads="1"/>
          </p:cNvSpPr>
          <p:nvPr/>
        </p:nvSpPr>
        <p:spPr bwMode="auto">
          <a:xfrm>
            <a:off x="1042988" y="2205038"/>
            <a:ext cx="7777162" cy="4464050"/>
          </a:xfrm>
          <a:prstGeom prst="rect">
            <a:avLst/>
          </a:prstGeom>
          <a:solidFill>
            <a:srgbClr val="FFFFFF"/>
          </a:solidFill>
          <a:ln w="9525">
            <a:solidFill>
              <a:srgbClr val="000000"/>
            </a:solidFill>
            <a:miter lim="800000"/>
            <a:headEnd/>
            <a:tailEnd/>
          </a:ln>
        </p:spPr>
        <p:txBody>
          <a:bodyPr/>
          <a:lstStyle/>
          <a:p>
            <a:pPr marL="342900" indent="-342900">
              <a:spcBef>
                <a:spcPct val="20000"/>
              </a:spcBef>
              <a:buFontTx/>
              <a:buBlip>
                <a:blip r:embed="rId2"/>
              </a:buBlip>
            </a:pPr>
            <a:r>
              <a:rPr lang="en-US" sz="2400" b="1"/>
              <a:t>You are working in the post anesthesia care unit of a hospital. You have just received a patient back from surgery and you are monitoring his status. Knowing that the patient has received atropine, which of the following statements/observations is UNEXPECTED?</a:t>
            </a:r>
          </a:p>
          <a:p>
            <a:pPr marL="342900" indent="-342900">
              <a:spcBef>
                <a:spcPct val="20000"/>
              </a:spcBef>
              <a:buFontTx/>
              <a:buBlip>
                <a:blip r:embed="rId2"/>
              </a:buBlip>
            </a:pPr>
            <a:r>
              <a:rPr lang="en-US" sz="2400"/>
              <a:t>A. The patient is complaining of extreme thirst.</a:t>
            </a:r>
          </a:p>
          <a:p>
            <a:pPr marL="342900" indent="-342900">
              <a:spcBef>
                <a:spcPct val="20000"/>
              </a:spcBef>
              <a:buFontTx/>
              <a:buBlip>
                <a:blip r:embed="rId2"/>
              </a:buBlip>
            </a:pPr>
            <a:r>
              <a:rPr lang="en-US" sz="2400"/>
              <a:t>B. The patient complains he is unable to clearly see</a:t>
            </a:r>
          </a:p>
          <a:p>
            <a:pPr marL="342900" indent="-342900">
              <a:spcBef>
                <a:spcPct val="20000"/>
              </a:spcBef>
              <a:buFontTx/>
              <a:buBlip>
                <a:blip r:embed="rId2"/>
              </a:buBlip>
            </a:pPr>
            <a:r>
              <a:rPr lang="en-US" sz="2400"/>
              <a:t>     the clock located just across from him.</a:t>
            </a:r>
          </a:p>
          <a:p>
            <a:pPr marL="342900" indent="-342900">
              <a:spcBef>
                <a:spcPct val="20000"/>
              </a:spcBef>
              <a:buFontTx/>
              <a:buBlip>
                <a:blip r:embed="rId2"/>
              </a:buBlip>
            </a:pPr>
            <a:r>
              <a:rPr lang="en-US" sz="2400"/>
              <a:t>C. The patient's heart rate is elevated.</a:t>
            </a:r>
          </a:p>
          <a:p>
            <a:pPr marL="342900" indent="-342900">
              <a:spcBef>
                <a:spcPct val="20000"/>
              </a:spcBef>
              <a:buFontTx/>
              <a:buBlip>
                <a:blip r:embed="rId2"/>
              </a:buBlip>
            </a:pPr>
            <a:r>
              <a:rPr lang="en-US" sz="2400"/>
              <a:t>D. The patient reports he has cramping and diarrhea.</a:t>
            </a:r>
            <a:endParaRPr lang="en-US" sz="2400" b="1"/>
          </a:p>
        </p:txBody>
      </p:sp>
      <p:pic>
        <p:nvPicPr>
          <p:cNvPr id="70667" name="Picture 11" descr="QUESTION"/>
          <p:cNvPicPr>
            <a:picLocks noChangeAspect="1" noChangeArrowheads="1"/>
          </p:cNvPicPr>
          <p:nvPr/>
        </p:nvPicPr>
        <p:blipFill>
          <a:blip r:embed="rId3" cstate="print"/>
          <a:srcRect/>
          <a:stretch>
            <a:fillRect/>
          </a:stretch>
        </p:blipFill>
        <p:spPr bwMode="auto">
          <a:xfrm>
            <a:off x="6588125" y="0"/>
            <a:ext cx="2376488" cy="1916113"/>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sp>
        <p:nvSpPr>
          <p:cNvPr id="2" name="TextBox 1"/>
          <p:cNvSpPr txBox="1"/>
          <p:nvPr/>
        </p:nvSpPr>
        <p:spPr>
          <a:xfrm>
            <a:off x="1600200" y="1143000"/>
            <a:ext cx="5257800" cy="646331"/>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3600" dirty="0" smtClean="0"/>
              <a:t>Mechanism of action</a:t>
            </a:r>
            <a:endParaRPr lang="en-US" sz="3600" dirty="0"/>
          </a:p>
        </p:txBody>
      </p:sp>
      <p:sp>
        <p:nvSpPr>
          <p:cNvPr id="3" name="TextBox 2"/>
          <p:cNvSpPr txBox="1"/>
          <p:nvPr/>
        </p:nvSpPr>
        <p:spPr>
          <a:xfrm>
            <a:off x="381000" y="2209800"/>
            <a:ext cx="7772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pPr>
              <a:buFontTx/>
              <a:buNone/>
            </a:pPr>
            <a:r>
              <a:rPr lang="en-US" sz="2800" b="1" dirty="0" smtClean="0">
                <a:solidFill>
                  <a:schemeClr val="tx1">
                    <a:lumMod val="95000"/>
                    <a:lumOff val="5000"/>
                  </a:schemeClr>
                </a:solidFill>
              </a:rPr>
              <a:t>Competitively </a:t>
            </a:r>
            <a:r>
              <a:rPr lang="en-US" sz="2800" b="1" dirty="0" smtClean="0"/>
              <a:t>block </a:t>
            </a:r>
            <a:r>
              <a:rPr lang="en-US" sz="2800" b="1" dirty="0" err="1" smtClean="0"/>
              <a:t>muscarinic</a:t>
            </a:r>
            <a:r>
              <a:rPr lang="en-US" sz="2800" b="1" dirty="0" smtClean="0"/>
              <a:t> receptors</a:t>
            </a:r>
            <a:endParaRPr lang="en-US" sz="2800" b="1" dirty="0"/>
          </a:p>
        </p:txBody>
      </p:sp>
      <p:sp>
        <p:nvSpPr>
          <p:cNvPr id="4" name="TextBox 3"/>
          <p:cNvSpPr txBox="1"/>
          <p:nvPr/>
        </p:nvSpPr>
        <p:spPr>
          <a:xfrm>
            <a:off x="152400" y="3657600"/>
            <a:ext cx="8610600" cy="954107"/>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pPr>
              <a:buFontTx/>
              <a:buNone/>
            </a:pPr>
            <a:r>
              <a:rPr lang="en-US" sz="2800" b="1" dirty="0" smtClean="0"/>
              <a:t>Salivary, bronchial, and sweat glands are most sensitive</a:t>
            </a:r>
            <a:endParaRPr lang="en-US" sz="2800" b="1" dirty="0"/>
          </a:p>
        </p:txBody>
      </p:sp>
      <p:sp>
        <p:nvSpPr>
          <p:cNvPr id="5" name="TextBox 4"/>
          <p:cNvSpPr txBox="1"/>
          <p:nvPr/>
        </p:nvSpPr>
        <p:spPr>
          <a:xfrm>
            <a:off x="152400" y="3657600"/>
            <a:ext cx="80010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b="1" dirty="0" smtClean="0"/>
              <a:t>Smooth muscle and heart are intermediate</a:t>
            </a:r>
            <a:endParaRPr lang="en-US" sz="2800" b="1" dirty="0"/>
          </a:p>
        </p:txBody>
      </p:sp>
      <p:sp>
        <p:nvSpPr>
          <p:cNvPr id="6" name="TextBox 5"/>
          <p:cNvSpPr txBox="1"/>
          <p:nvPr/>
        </p:nvSpPr>
        <p:spPr>
          <a:xfrm>
            <a:off x="152400" y="3657600"/>
            <a:ext cx="7391400" cy="954107"/>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b="1" dirty="0" smtClean="0">
                <a:solidFill>
                  <a:schemeClr val="tx1">
                    <a:lumMod val="95000"/>
                    <a:lumOff val="5000"/>
                  </a:schemeClr>
                </a:solidFill>
                <a:latin typeface="Arial Narrow" pitchFamily="34" charset="0"/>
              </a:rPr>
              <a:t>Gastric glands and gastric smooth muscles are the least.</a:t>
            </a:r>
            <a:endParaRPr lang="en-US" sz="2800" b="1" dirty="0">
              <a:solidFill>
                <a:schemeClr val="tx1">
                  <a:lumMod val="95000"/>
                  <a:lumOff val="5000"/>
                </a:schemeClr>
              </a:solidFill>
              <a:latin typeface="Arial Narrow" pitchFamily="34" charset="0"/>
            </a:endParaRPr>
          </a:p>
        </p:txBody>
      </p:sp>
      <p:pic>
        <p:nvPicPr>
          <p:cNvPr id="7" name="Picture 7"/>
          <p:cNvPicPr>
            <a:picLocks noChangeAspect="1" noChangeArrowheads="1"/>
          </p:cNvPicPr>
          <p:nvPr/>
        </p:nvPicPr>
        <p:blipFill>
          <a:blip r:embed="rId4" cstate="print"/>
          <a:srcRect/>
          <a:stretch>
            <a:fillRect/>
          </a:stretch>
        </p:blipFill>
        <p:spPr>
          <a:xfrm>
            <a:off x="2362200" y="762000"/>
            <a:ext cx="4437062" cy="5145087"/>
          </a:xfrm>
          <a:prstGeom prst="rect">
            <a:avLst/>
          </a:prstGeom>
          <a:noFill/>
          <a:ln/>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ox(in)">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xit" presetSubtype="16" fill="hold" grpId="1" nodeType="clickEffect">
                                  <p:stCondLst>
                                    <p:cond delay="0"/>
                                  </p:stCondLst>
                                  <p:childTnLst>
                                    <p:animEffect transition="out" filter="box(in)">
                                      <p:cBhvr>
                                        <p:cTn id="17" dur="500"/>
                                        <p:tgtEl>
                                          <p:spTgt spid="3"/>
                                        </p:tgtEl>
                                      </p:cBhvr>
                                    </p:animEffect>
                                    <p:set>
                                      <p:cBhvr>
                                        <p:cTn id="18" dur="1" fill="hold">
                                          <p:stCondLst>
                                            <p:cond delay="499"/>
                                          </p:stCondLst>
                                        </p:cTn>
                                        <p:tgtEl>
                                          <p:spTgt spid="3"/>
                                        </p:tgtEl>
                                        <p:attrNameLst>
                                          <p:attrName>style.visibility</p:attrName>
                                        </p:attrNameLst>
                                      </p:cBhvr>
                                      <p:to>
                                        <p:strVal val="hidden"/>
                                      </p:to>
                                    </p:set>
                                  </p:childTnLst>
                                </p:cTn>
                              </p:par>
                              <p:par>
                                <p:cTn id="19" presetID="3" presetClass="exit" presetSubtype="10" fill="hold" nodeType="withEffect">
                                  <p:stCondLst>
                                    <p:cond delay="0"/>
                                  </p:stCondLst>
                                  <p:childTnLst>
                                    <p:animEffect transition="out" filter="blinds(horizontal)">
                                      <p:cBhvr>
                                        <p:cTn id="20" dur="500"/>
                                        <p:tgtEl>
                                          <p:spTgt spid="7"/>
                                        </p:tgtEl>
                                      </p:cBhvr>
                                    </p:animEffect>
                                    <p:set>
                                      <p:cBhvr>
                                        <p:cTn id="21" dur="1" fill="hold">
                                          <p:stCondLst>
                                            <p:cond delay="499"/>
                                          </p:stCondLst>
                                        </p:cTn>
                                        <p:tgtEl>
                                          <p:spTgt spid="7"/>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4" presetClass="entr" presetSubtype="16" fill="hold" grpId="0"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box(in)">
                                      <p:cBhvr>
                                        <p:cTn id="26" dur="500"/>
                                        <p:tgtEl>
                                          <p:spTgt spid="4"/>
                                        </p:tgtEl>
                                      </p:cBhvr>
                                    </p:animEffect>
                                  </p:childTnLst>
                                </p:cTn>
                              </p:par>
                            </p:childTnLst>
                          </p:cTn>
                        </p:par>
                      </p:childTnLst>
                    </p:cTn>
                  </p:par>
                  <p:par>
                    <p:cTn id="27" fill="hold">
                      <p:stCondLst>
                        <p:cond delay="indefinite"/>
                      </p:stCondLst>
                      <p:childTnLst>
                        <p:par>
                          <p:cTn id="28" fill="hold">
                            <p:stCondLst>
                              <p:cond delay="0"/>
                            </p:stCondLst>
                            <p:childTnLst>
                              <p:par>
                                <p:cTn id="29" presetID="5" presetClass="exit" presetSubtype="10" fill="hold" grpId="1" nodeType="clickEffect">
                                  <p:stCondLst>
                                    <p:cond delay="0"/>
                                  </p:stCondLst>
                                  <p:childTnLst>
                                    <p:animEffect transition="out" filter="checkerboard(across)">
                                      <p:cBhvr>
                                        <p:cTn id="30" dur="500"/>
                                        <p:tgtEl>
                                          <p:spTgt spid="4"/>
                                        </p:tgtEl>
                                      </p:cBhvr>
                                    </p:animEffect>
                                    <p:set>
                                      <p:cBhvr>
                                        <p:cTn id="31" dur="1" fill="hold">
                                          <p:stCondLst>
                                            <p:cond delay="499"/>
                                          </p:stCondLst>
                                        </p:cTn>
                                        <p:tgtEl>
                                          <p:spTgt spid="4"/>
                                        </p:tgtEl>
                                        <p:attrNameLst>
                                          <p:attrName>style.visibility</p:attrName>
                                        </p:attrNameLst>
                                      </p:cBhvr>
                                      <p:to>
                                        <p:strVal val="hidden"/>
                                      </p:to>
                                    </p:set>
                                  </p:childTnLst>
                                </p:cTn>
                              </p:par>
                            </p:childTnLst>
                          </p:cTn>
                        </p:par>
                      </p:childTnLst>
                    </p:cTn>
                  </p:par>
                  <p:par>
                    <p:cTn id="32" fill="hold">
                      <p:stCondLst>
                        <p:cond delay="indefinite"/>
                      </p:stCondLst>
                      <p:childTnLst>
                        <p:par>
                          <p:cTn id="33" fill="hold">
                            <p:stCondLst>
                              <p:cond delay="0"/>
                            </p:stCondLst>
                            <p:childTnLst>
                              <p:par>
                                <p:cTn id="34" presetID="3" presetClass="entr" presetSubtype="10" fill="hold" grpId="0" nodeType="click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blinds(horizontal)">
                                      <p:cBhvr>
                                        <p:cTn id="36" dur="500"/>
                                        <p:tgtEl>
                                          <p:spTgt spid="5"/>
                                        </p:tgtEl>
                                      </p:cBhvr>
                                    </p:animEffect>
                                  </p:childTnLst>
                                </p:cTn>
                              </p:par>
                            </p:childTnLst>
                          </p:cTn>
                        </p:par>
                      </p:childTnLst>
                    </p:cTn>
                  </p:par>
                  <p:par>
                    <p:cTn id="37" fill="hold">
                      <p:stCondLst>
                        <p:cond delay="indefinite"/>
                      </p:stCondLst>
                      <p:childTnLst>
                        <p:par>
                          <p:cTn id="38" fill="hold">
                            <p:stCondLst>
                              <p:cond delay="0"/>
                            </p:stCondLst>
                            <p:childTnLst>
                              <p:par>
                                <p:cTn id="39" presetID="4" presetClass="exit" presetSubtype="16" fill="hold" grpId="1" nodeType="clickEffect">
                                  <p:stCondLst>
                                    <p:cond delay="0"/>
                                  </p:stCondLst>
                                  <p:childTnLst>
                                    <p:animEffect transition="out" filter="box(in)">
                                      <p:cBhvr>
                                        <p:cTn id="40" dur="500"/>
                                        <p:tgtEl>
                                          <p:spTgt spid="5"/>
                                        </p:tgtEl>
                                      </p:cBhvr>
                                    </p:animEffect>
                                    <p:set>
                                      <p:cBhvr>
                                        <p:cTn id="41" dur="1" fill="hold">
                                          <p:stCondLst>
                                            <p:cond delay="499"/>
                                          </p:stCondLst>
                                        </p:cTn>
                                        <p:tgtEl>
                                          <p:spTgt spid="5"/>
                                        </p:tgtEl>
                                        <p:attrNameLst>
                                          <p:attrName>style.visibility</p:attrName>
                                        </p:attrNameLst>
                                      </p:cBhvr>
                                      <p:to>
                                        <p:strVal val="hidden"/>
                                      </p:to>
                                    </p:set>
                                  </p:childTnLst>
                                </p:cTn>
                              </p:par>
                            </p:childTnLst>
                          </p:cTn>
                        </p:par>
                      </p:childTnLst>
                    </p:cTn>
                  </p:par>
                  <p:par>
                    <p:cTn id="42" fill="hold">
                      <p:stCondLst>
                        <p:cond delay="indefinite"/>
                      </p:stCondLst>
                      <p:childTnLst>
                        <p:par>
                          <p:cTn id="43" fill="hold">
                            <p:stCondLst>
                              <p:cond delay="0"/>
                            </p:stCondLst>
                            <p:childTnLst>
                              <p:par>
                                <p:cTn id="44" presetID="3" presetClass="entr" presetSubtype="10" fill="hold" grpId="0" nodeType="click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blinds(horizontal)">
                                      <p:cBhvr>
                                        <p:cTn id="4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animBg="1"/>
      <p:bldP spid="5" grpId="1" animBg="1"/>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609600"/>
            <a:ext cx="7391400" cy="646331"/>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pPr algn="ctr"/>
            <a:r>
              <a:rPr lang="en-US" sz="3600" b="1" dirty="0" err="1" smtClean="0">
                <a:solidFill>
                  <a:schemeClr val="tx1">
                    <a:lumMod val="95000"/>
                    <a:lumOff val="5000"/>
                  </a:schemeClr>
                </a:solidFill>
                <a:latin typeface="Arial Narrow" pitchFamily="34" charset="0"/>
              </a:rPr>
              <a:t>Pharmacodynamic</a:t>
            </a:r>
            <a:r>
              <a:rPr lang="en-US" sz="3600" b="1" dirty="0" smtClean="0">
                <a:solidFill>
                  <a:schemeClr val="tx1">
                    <a:lumMod val="95000"/>
                    <a:lumOff val="5000"/>
                  </a:schemeClr>
                </a:solidFill>
                <a:latin typeface="Arial Narrow" pitchFamily="34" charset="0"/>
              </a:rPr>
              <a:t> Actions</a:t>
            </a:r>
            <a:endParaRPr lang="en-US" sz="3600" b="1" dirty="0">
              <a:solidFill>
                <a:schemeClr val="tx1">
                  <a:lumMod val="95000"/>
                  <a:lumOff val="5000"/>
                </a:schemeClr>
              </a:solidFill>
              <a:latin typeface="Arial Narrow" pitchFamily="34" charset="0"/>
            </a:endParaRPr>
          </a:p>
        </p:txBody>
      </p:sp>
      <p:sp>
        <p:nvSpPr>
          <p:cNvPr id="3" name="TextBox 2"/>
          <p:cNvSpPr txBox="1"/>
          <p:nvPr/>
        </p:nvSpPr>
        <p:spPr>
          <a:xfrm>
            <a:off x="533400" y="1600200"/>
            <a:ext cx="7391400" cy="646331"/>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3600" b="1" dirty="0" smtClean="0">
                <a:solidFill>
                  <a:srgbClr val="FF0066"/>
                </a:solidFill>
              </a:rPr>
              <a:t>CNS</a:t>
            </a:r>
            <a:r>
              <a:rPr lang="en-US" sz="3600" dirty="0" smtClean="0"/>
              <a:t>:-</a:t>
            </a:r>
            <a:endParaRPr lang="en-US" sz="3600" b="1" dirty="0">
              <a:solidFill>
                <a:schemeClr val="tx1">
                  <a:lumMod val="95000"/>
                  <a:lumOff val="5000"/>
                </a:schemeClr>
              </a:solidFill>
              <a:latin typeface="Arial Narrow" pitchFamily="34" charset="0"/>
            </a:endParaRPr>
          </a:p>
        </p:txBody>
      </p:sp>
      <p:sp>
        <p:nvSpPr>
          <p:cNvPr id="4" name="TextBox 3"/>
          <p:cNvSpPr txBox="1"/>
          <p:nvPr/>
        </p:nvSpPr>
        <p:spPr>
          <a:xfrm>
            <a:off x="533400" y="2514600"/>
            <a:ext cx="7924800" cy="954107"/>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solidFill>
                  <a:srgbClr val="003300"/>
                </a:solidFill>
              </a:rPr>
              <a:t>Atropine</a:t>
            </a:r>
            <a:r>
              <a:rPr lang="en-US" sz="2800" dirty="0" smtClean="0"/>
              <a:t> at clinical dose, initial stimulation </a:t>
            </a:r>
            <a:r>
              <a:rPr lang="en-US" sz="2800" dirty="0" smtClean="0">
                <a:sym typeface="Symbol" pitchFamily="18" charset="2"/>
              </a:rPr>
              <a:t>followed by slower longer –lasting sedative effect</a:t>
            </a:r>
            <a:endParaRPr lang="en-US" sz="2800" b="1" dirty="0">
              <a:solidFill>
                <a:schemeClr val="tx1">
                  <a:lumMod val="95000"/>
                  <a:lumOff val="5000"/>
                </a:schemeClr>
              </a:solidFill>
              <a:latin typeface="Arial Narrow" pitchFamily="34" charset="0"/>
            </a:endParaRPr>
          </a:p>
        </p:txBody>
      </p:sp>
      <p:sp>
        <p:nvSpPr>
          <p:cNvPr id="5" name="TextBox 4"/>
          <p:cNvSpPr txBox="1"/>
          <p:nvPr/>
        </p:nvSpPr>
        <p:spPr>
          <a:xfrm>
            <a:off x="533400" y="36576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err="1" smtClean="0">
                <a:solidFill>
                  <a:srgbClr val="003300"/>
                </a:solidFill>
                <a:sym typeface="Symbol" pitchFamily="18" charset="2"/>
              </a:rPr>
              <a:t>Hyoscin</a:t>
            </a:r>
            <a:r>
              <a:rPr lang="en-US" sz="2800" dirty="0" err="1" smtClean="0">
                <a:sym typeface="Symbol" pitchFamily="18" charset="2"/>
              </a:rPr>
              <a:t>e</a:t>
            </a:r>
            <a:r>
              <a:rPr lang="en-US" sz="2800" dirty="0" smtClean="0">
                <a:sym typeface="Symbol" pitchFamily="18" charset="2"/>
              </a:rPr>
              <a:t> sedative effect</a:t>
            </a:r>
            <a:endParaRPr lang="en-US" sz="2800" dirty="0">
              <a:sym typeface="Symbol" pitchFamily="18" charset="2"/>
            </a:endParaRPr>
          </a:p>
        </p:txBody>
      </p:sp>
      <p:sp>
        <p:nvSpPr>
          <p:cNvPr id="6" name="TextBox 5"/>
          <p:cNvSpPr txBox="1"/>
          <p:nvPr/>
        </p:nvSpPr>
        <p:spPr>
          <a:xfrm>
            <a:off x="533400" y="4267200"/>
            <a:ext cx="7391400" cy="954107"/>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t>Atropine stimulates many medullar centers – </a:t>
            </a:r>
          </a:p>
          <a:p>
            <a:r>
              <a:rPr lang="en-US" sz="2800" dirty="0" smtClean="0"/>
              <a:t> </a:t>
            </a:r>
            <a:r>
              <a:rPr lang="en-US" sz="2800" dirty="0" err="1" smtClean="0"/>
              <a:t>vagal</a:t>
            </a:r>
            <a:r>
              <a:rPr lang="en-US" sz="2800" dirty="0" smtClean="0"/>
              <a:t>, respiratory, and vas</a:t>
            </a:r>
            <a:r>
              <a:rPr lang="bg-BG" sz="2800" dirty="0" smtClean="0"/>
              <a:t>о</a:t>
            </a:r>
            <a:r>
              <a:rPr lang="en-US" sz="2800" dirty="0" smtClean="0"/>
              <a:t>motor.</a:t>
            </a:r>
            <a:endParaRPr lang="en-US" sz="2800" dirty="0"/>
          </a:p>
        </p:txBody>
      </p:sp>
      <p:sp>
        <p:nvSpPr>
          <p:cNvPr id="7" name="TextBox 6"/>
          <p:cNvSpPr txBox="1"/>
          <p:nvPr/>
        </p:nvSpPr>
        <p:spPr>
          <a:xfrm>
            <a:off x="533400" y="5334000"/>
            <a:ext cx="8610600" cy="1384995"/>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t>High doses of atropine cause cortical excitation, restlessness, disorientation, hallucinations, and delirium followed by respiratory depression and coma.</a:t>
            </a:r>
            <a:endParaRPr lang="en-US" sz="2800" dirty="0"/>
          </a:p>
        </p:txBody>
      </p:sp>
      <p:pic>
        <p:nvPicPr>
          <p:cNvPr id="20482" name="Picture 2" descr="Animated gif cat scan picture moving"/>
          <p:cNvPicPr>
            <a:picLocks noChangeAspect="1" noChangeArrowheads="1" noCrop="1"/>
          </p:cNvPicPr>
          <p:nvPr/>
        </p:nvPicPr>
        <p:blipFill>
          <a:blip r:embed="rId2" cstate="print"/>
          <a:srcRect/>
          <a:stretch>
            <a:fillRect/>
          </a:stretch>
        </p:blipFill>
        <p:spPr bwMode="auto">
          <a:xfrm>
            <a:off x="7696200" y="3886200"/>
            <a:ext cx="1447800" cy="1600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linds(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linds(horizontal)">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14400" y="838200"/>
            <a:ext cx="7391400" cy="646331"/>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pPr algn="ctr"/>
            <a:r>
              <a:rPr lang="en-US" sz="3600" b="1" dirty="0" err="1" smtClean="0">
                <a:solidFill>
                  <a:schemeClr val="tx1">
                    <a:lumMod val="95000"/>
                    <a:lumOff val="5000"/>
                  </a:schemeClr>
                </a:solidFill>
                <a:latin typeface="Arial Narrow" pitchFamily="34" charset="0"/>
              </a:rPr>
              <a:t>Pharmacodynamic</a:t>
            </a:r>
            <a:r>
              <a:rPr lang="en-US" sz="3600" b="1" dirty="0" smtClean="0">
                <a:solidFill>
                  <a:schemeClr val="tx1">
                    <a:lumMod val="95000"/>
                    <a:lumOff val="5000"/>
                  </a:schemeClr>
                </a:solidFill>
                <a:latin typeface="Arial Narrow" pitchFamily="34" charset="0"/>
              </a:rPr>
              <a:t> Actions</a:t>
            </a:r>
            <a:endParaRPr lang="en-US" sz="3600" b="1" dirty="0">
              <a:solidFill>
                <a:schemeClr val="tx1">
                  <a:lumMod val="95000"/>
                  <a:lumOff val="5000"/>
                </a:schemeClr>
              </a:solidFill>
              <a:latin typeface="Arial Narrow" pitchFamily="34" charset="0"/>
            </a:endParaRPr>
          </a:p>
        </p:txBody>
      </p:sp>
      <p:sp>
        <p:nvSpPr>
          <p:cNvPr id="6" name="TextBox 5"/>
          <p:cNvSpPr txBox="1"/>
          <p:nvPr/>
        </p:nvSpPr>
        <p:spPr>
          <a:xfrm>
            <a:off x="152400" y="3352800"/>
            <a:ext cx="88392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t>Atropine </a:t>
            </a:r>
            <a:r>
              <a:rPr lang="en-US" sz="2800" i="1" dirty="0" smtClean="0"/>
              <a:t>shortens the refractory period of AV conduction</a:t>
            </a:r>
            <a:endParaRPr lang="en-US" sz="2800" dirty="0">
              <a:solidFill>
                <a:schemeClr val="tx1">
                  <a:lumMod val="95000"/>
                  <a:lumOff val="5000"/>
                </a:schemeClr>
              </a:solidFill>
              <a:latin typeface="Arial Narrow" pitchFamily="34" charset="0"/>
            </a:endParaRPr>
          </a:p>
        </p:txBody>
      </p:sp>
      <p:sp>
        <p:nvSpPr>
          <p:cNvPr id="7" name="TextBox 6"/>
          <p:cNvSpPr txBox="1"/>
          <p:nvPr/>
        </p:nvSpPr>
        <p:spPr>
          <a:xfrm>
            <a:off x="838200" y="16002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t>CVS:-</a:t>
            </a:r>
            <a:endParaRPr lang="en-US" sz="2800" dirty="0">
              <a:solidFill>
                <a:schemeClr val="tx1">
                  <a:lumMod val="95000"/>
                  <a:lumOff val="5000"/>
                </a:schemeClr>
              </a:solidFill>
              <a:latin typeface="Arial Narrow" pitchFamily="34" charset="0"/>
            </a:endParaRPr>
          </a:p>
        </p:txBody>
      </p:sp>
      <p:sp>
        <p:nvSpPr>
          <p:cNvPr id="8" name="TextBox 7"/>
          <p:cNvSpPr txBox="1"/>
          <p:nvPr/>
        </p:nvSpPr>
        <p:spPr>
          <a:xfrm>
            <a:off x="838200" y="2209800"/>
            <a:ext cx="7391400" cy="954107"/>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t>Atropine causes </a:t>
            </a:r>
            <a:r>
              <a:rPr lang="en-US" sz="2800" i="1" dirty="0" smtClean="0"/>
              <a:t>tachycardia in isolated heart</a:t>
            </a:r>
            <a:r>
              <a:rPr lang="en-US" sz="2800" dirty="0" smtClean="0"/>
              <a:t>, due to blockade of M</a:t>
            </a:r>
            <a:r>
              <a:rPr lang="en-US" sz="2800" baseline="-25000" dirty="0" smtClean="0"/>
              <a:t>2</a:t>
            </a:r>
            <a:r>
              <a:rPr lang="en-US" sz="2800" dirty="0" smtClean="0"/>
              <a:t>-receptors on SA node</a:t>
            </a:r>
            <a:endParaRPr lang="en-US" sz="2800" dirty="0">
              <a:solidFill>
                <a:schemeClr val="tx1">
                  <a:lumMod val="95000"/>
                  <a:lumOff val="5000"/>
                </a:schemeClr>
              </a:solidFill>
              <a:latin typeface="Arial Narrow" pitchFamily="34" charset="0"/>
            </a:endParaRPr>
          </a:p>
        </p:txBody>
      </p:sp>
      <p:sp>
        <p:nvSpPr>
          <p:cNvPr id="9" name="TextBox 8"/>
          <p:cNvSpPr txBox="1"/>
          <p:nvPr/>
        </p:nvSpPr>
        <p:spPr>
          <a:xfrm>
            <a:off x="838200" y="4191000"/>
            <a:ext cx="7391400" cy="954107"/>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t>Atropine does not influence BP. It blocks the </a:t>
            </a:r>
          </a:p>
          <a:p>
            <a:r>
              <a:rPr lang="en-US" sz="2800" dirty="0" smtClean="0"/>
              <a:t>vasodepressor action of cholinergic agonists</a:t>
            </a:r>
            <a:endParaRPr lang="en-US" sz="2800" b="1" dirty="0">
              <a:solidFill>
                <a:schemeClr val="tx1">
                  <a:lumMod val="95000"/>
                  <a:lumOff val="5000"/>
                </a:schemeClr>
              </a:solidFill>
              <a:latin typeface="Arial Narrow" pitchFamily="34" charset="0"/>
            </a:endParaRPr>
          </a:p>
        </p:txBody>
      </p:sp>
      <p:sp>
        <p:nvSpPr>
          <p:cNvPr id="10" name="TextBox 9"/>
          <p:cNvSpPr txBox="1"/>
          <p:nvPr/>
        </p:nvSpPr>
        <p:spPr>
          <a:xfrm>
            <a:off x="838200" y="3276600"/>
            <a:ext cx="7162800" cy="954107"/>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sym typeface="Symbol" pitchFamily="18" charset="2"/>
              </a:rPr>
              <a:t>In intact animals, initial </a:t>
            </a:r>
            <a:r>
              <a:rPr lang="en-US" sz="2800" dirty="0" err="1" smtClean="0">
                <a:sym typeface="Symbol" pitchFamily="18" charset="2"/>
              </a:rPr>
              <a:t>bradycardia</a:t>
            </a:r>
            <a:r>
              <a:rPr lang="en-US" sz="2800" dirty="0" smtClean="0">
                <a:sym typeface="Symbol" pitchFamily="18" charset="2"/>
              </a:rPr>
              <a:t> followed by tachycardia</a:t>
            </a:r>
          </a:p>
        </p:txBody>
      </p:sp>
      <p:pic>
        <p:nvPicPr>
          <p:cNvPr id="11" name="Picture 4"/>
          <p:cNvPicPr>
            <a:picLocks noChangeAspect="1" noChangeArrowheads="1"/>
          </p:cNvPicPr>
          <p:nvPr/>
        </p:nvPicPr>
        <p:blipFill>
          <a:blip r:embed="rId3" cstate="print"/>
          <a:srcRect/>
          <a:stretch>
            <a:fillRect/>
          </a:stretch>
        </p:blipFill>
        <p:spPr bwMode="auto">
          <a:xfrm>
            <a:off x="609600" y="3886200"/>
            <a:ext cx="6381750" cy="2087563"/>
          </a:xfrm>
          <a:prstGeom prst="rect">
            <a:avLst/>
          </a:prstGeom>
          <a:noFill/>
          <a:ln w="9525">
            <a:noFill/>
            <a:miter lim="800000"/>
            <a:headEnd/>
            <a:tailEnd/>
          </a:ln>
          <a:effectLst/>
        </p:spPr>
      </p:pic>
      <p:pic>
        <p:nvPicPr>
          <p:cNvPr id="15362" name="Picture 2"/>
          <p:cNvPicPr>
            <a:picLocks noChangeAspect="1" noChangeArrowheads="1"/>
          </p:cNvPicPr>
          <p:nvPr/>
        </p:nvPicPr>
        <p:blipFill>
          <a:blip r:embed="rId4" cstate="print"/>
          <a:srcRect/>
          <a:stretch>
            <a:fillRect/>
          </a:stretch>
        </p:blipFill>
        <p:spPr bwMode="auto">
          <a:xfrm>
            <a:off x="2057400" y="3295650"/>
            <a:ext cx="4076700" cy="3562350"/>
          </a:xfrm>
          <a:prstGeom prst="rect">
            <a:avLst/>
          </a:prstGeom>
          <a:noFill/>
          <a:ln w="9525">
            <a:noFill/>
            <a:miter lim="800000"/>
            <a:headEnd/>
            <a:tailEnd/>
          </a:ln>
        </p:spPr>
      </p:pic>
      <p:pic>
        <p:nvPicPr>
          <p:cNvPr id="19460" name="Picture 4" descr="Moving illustrated gif animation picture of a heart beating"/>
          <p:cNvPicPr>
            <a:picLocks noChangeAspect="1" noChangeArrowheads="1" noCrop="1"/>
          </p:cNvPicPr>
          <p:nvPr/>
        </p:nvPicPr>
        <p:blipFill>
          <a:blip r:embed="rId5" cstate="print"/>
          <a:srcRect/>
          <a:stretch>
            <a:fillRect/>
          </a:stretch>
        </p:blipFill>
        <p:spPr bwMode="auto">
          <a:xfrm>
            <a:off x="7467600" y="5143500"/>
            <a:ext cx="1676400" cy="17145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linds(horizont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linds(horizontal)">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5362"/>
                                        </p:tgtEl>
                                        <p:attrNameLst>
                                          <p:attrName>style.visibility</p:attrName>
                                        </p:attrNameLst>
                                      </p:cBhvr>
                                      <p:to>
                                        <p:strVal val="visible"/>
                                      </p:to>
                                    </p:set>
                                    <p:animEffect transition="in" filter="blinds(horizontal)">
                                      <p:cBhvr>
                                        <p:cTn id="22" dur="500"/>
                                        <p:tgtEl>
                                          <p:spTgt spid="15362"/>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xit" presetSubtype="16" fill="hold" grpId="1" nodeType="clickEffect">
                                  <p:stCondLst>
                                    <p:cond delay="0"/>
                                  </p:stCondLst>
                                  <p:childTnLst>
                                    <p:animEffect transition="out" filter="box(in)">
                                      <p:cBhvr>
                                        <p:cTn id="26" dur="500"/>
                                        <p:tgtEl>
                                          <p:spTgt spid="10"/>
                                        </p:tgtEl>
                                      </p:cBhvr>
                                    </p:animEffect>
                                    <p:set>
                                      <p:cBhvr>
                                        <p:cTn id="27" dur="1" fill="hold">
                                          <p:stCondLst>
                                            <p:cond delay="499"/>
                                          </p:stCondLst>
                                        </p:cTn>
                                        <p:tgtEl>
                                          <p:spTgt spid="10"/>
                                        </p:tgtEl>
                                        <p:attrNameLst>
                                          <p:attrName>style.visibility</p:attrName>
                                        </p:attrNameLst>
                                      </p:cBhvr>
                                      <p:to>
                                        <p:strVal val="hidden"/>
                                      </p:to>
                                    </p:set>
                                  </p:childTnLst>
                                </p:cTn>
                              </p:par>
                              <p:par>
                                <p:cTn id="28" presetID="4" presetClass="exit" presetSubtype="16" fill="hold" nodeType="withEffect">
                                  <p:stCondLst>
                                    <p:cond delay="0"/>
                                  </p:stCondLst>
                                  <p:childTnLst>
                                    <p:animEffect transition="out" filter="box(in)">
                                      <p:cBhvr>
                                        <p:cTn id="29" dur="500"/>
                                        <p:tgtEl>
                                          <p:spTgt spid="15362"/>
                                        </p:tgtEl>
                                      </p:cBhvr>
                                    </p:animEffect>
                                    <p:set>
                                      <p:cBhvr>
                                        <p:cTn id="30" dur="1" fill="hold">
                                          <p:stCondLst>
                                            <p:cond delay="499"/>
                                          </p:stCondLst>
                                        </p:cTn>
                                        <p:tgtEl>
                                          <p:spTgt spid="15362"/>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blinds(horizontal)">
                                      <p:cBhvr>
                                        <p:cTn id="35" dur="500"/>
                                        <p:tgtEl>
                                          <p:spTgt spid="6"/>
                                        </p:tgtEl>
                                      </p:cBhvr>
                                    </p:animEffect>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nodeType="click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blinds(horizontal)">
                                      <p:cBhvr>
                                        <p:cTn id="40" dur="500"/>
                                        <p:tgtEl>
                                          <p:spTgt spid="11"/>
                                        </p:tgtEl>
                                      </p:cBhvr>
                                    </p:animEffect>
                                  </p:childTnLst>
                                </p:cTn>
                              </p:par>
                            </p:childTnLst>
                          </p:cTn>
                        </p:par>
                      </p:childTnLst>
                    </p:cTn>
                  </p:par>
                  <p:par>
                    <p:cTn id="41" fill="hold">
                      <p:stCondLst>
                        <p:cond delay="indefinite"/>
                      </p:stCondLst>
                      <p:childTnLst>
                        <p:par>
                          <p:cTn id="42" fill="hold">
                            <p:stCondLst>
                              <p:cond delay="0"/>
                            </p:stCondLst>
                            <p:childTnLst>
                              <p:par>
                                <p:cTn id="43" presetID="4" presetClass="exit" presetSubtype="16" fill="hold" grpId="1" nodeType="clickEffect">
                                  <p:stCondLst>
                                    <p:cond delay="0"/>
                                  </p:stCondLst>
                                  <p:childTnLst>
                                    <p:animEffect transition="out" filter="box(in)">
                                      <p:cBhvr>
                                        <p:cTn id="44" dur="500"/>
                                        <p:tgtEl>
                                          <p:spTgt spid="6"/>
                                        </p:tgtEl>
                                      </p:cBhvr>
                                    </p:animEffect>
                                    <p:set>
                                      <p:cBhvr>
                                        <p:cTn id="45" dur="1" fill="hold">
                                          <p:stCondLst>
                                            <p:cond delay="499"/>
                                          </p:stCondLst>
                                        </p:cTn>
                                        <p:tgtEl>
                                          <p:spTgt spid="6"/>
                                        </p:tgtEl>
                                        <p:attrNameLst>
                                          <p:attrName>style.visibility</p:attrName>
                                        </p:attrNameLst>
                                      </p:cBhvr>
                                      <p:to>
                                        <p:strVal val="hidden"/>
                                      </p:to>
                                    </p:set>
                                  </p:childTnLst>
                                </p:cTn>
                              </p:par>
                              <p:par>
                                <p:cTn id="46" presetID="4" presetClass="exit" presetSubtype="16" fill="hold" nodeType="withEffect">
                                  <p:stCondLst>
                                    <p:cond delay="0"/>
                                  </p:stCondLst>
                                  <p:childTnLst>
                                    <p:animEffect transition="out" filter="box(in)">
                                      <p:cBhvr>
                                        <p:cTn id="47" dur="500"/>
                                        <p:tgtEl>
                                          <p:spTgt spid="11"/>
                                        </p:tgtEl>
                                      </p:cBhvr>
                                    </p:animEffect>
                                    <p:set>
                                      <p:cBhvr>
                                        <p:cTn id="48" dur="1" fill="hold">
                                          <p:stCondLst>
                                            <p:cond delay="499"/>
                                          </p:stCondLst>
                                        </p:cTn>
                                        <p:tgtEl>
                                          <p:spTgt spid="11"/>
                                        </p:tgtEl>
                                        <p:attrNameLst>
                                          <p:attrName>style.visibility</p:attrName>
                                        </p:attrNameLst>
                                      </p:cBhvr>
                                      <p:to>
                                        <p:strVal val="hidden"/>
                                      </p:to>
                                    </p:set>
                                  </p:childTnLst>
                                </p:cTn>
                              </p:par>
                            </p:childTnLst>
                          </p:cTn>
                        </p:par>
                      </p:childTnLst>
                    </p:cTn>
                  </p:par>
                  <p:par>
                    <p:cTn id="49" fill="hold">
                      <p:stCondLst>
                        <p:cond delay="indefinite"/>
                      </p:stCondLst>
                      <p:childTnLst>
                        <p:par>
                          <p:cTn id="50" fill="hold">
                            <p:stCondLst>
                              <p:cond delay="0"/>
                            </p:stCondLst>
                            <p:childTnLst>
                              <p:par>
                                <p:cTn id="51" presetID="3" presetClass="entr" presetSubtype="10" fill="hold" grpId="0" nodeType="click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blinds(horizontal)">
                                      <p:cBhvr>
                                        <p:cTn id="5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animBg="1"/>
      <p:bldP spid="8" grpId="0" animBg="1"/>
      <p:bldP spid="9" grpId="0" animBg="1"/>
      <p:bldP spid="10" grpId="0" animBg="1"/>
      <p:bldP spid="10"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838200"/>
            <a:ext cx="7391400" cy="646331"/>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pPr algn="ctr"/>
            <a:r>
              <a:rPr lang="en-US" sz="3600" b="1" dirty="0" err="1" smtClean="0">
                <a:solidFill>
                  <a:schemeClr val="tx1">
                    <a:lumMod val="95000"/>
                    <a:lumOff val="5000"/>
                  </a:schemeClr>
                </a:solidFill>
                <a:latin typeface="Arial Narrow" pitchFamily="34" charset="0"/>
              </a:rPr>
              <a:t>Pharmacodynamic</a:t>
            </a:r>
            <a:r>
              <a:rPr lang="en-US" sz="3600" b="1" dirty="0" smtClean="0">
                <a:solidFill>
                  <a:schemeClr val="tx1">
                    <a:lumMod val="95000"/>
                    <a:lumOff val="5000"/>
                  </a:schemeClr>
                </a:solidFill>
                <a:latin typeface="Arial Narrow" pitchFamily="34" charset="0"/>
              </a:rPr>
              <a:t> Actions</a:t>
            </a:r>
            <a:endParaRPr lang="en-US" sz="3600" b="1" dirty="0">
              <a:solidFill>
                <a:schemeClr val="tx1">
                  <a:lumMod val="95000"/>
                  <a:lumOff val="5000"/>
                </a:schemeClr>
              </a:solidFill>
              <a:latin typeface="Arial Narrow" pitchFamily="34" charset="0"/>
            </a:endParaRPr>
          </a:p>
        </p:txBody>
      </p:sp>
      <p:sp>
        <p:nvSpPr>
          <p:cNvPr id="3" name="TextBox 2"/>
          <p:cNvSpPr txBox="1"/>
          <p:nvPr/>
        </p:nvSpPr>
        <p:spPr>
          <a:xfrm>
            <a:off x="457200" y="34290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solidFill>
                  <a:schemeClr val="tx1">
                    <a:lumMod val="95000"/>
                    <a:lumOff val="5000"/>
                  </a:schemeClr>
                </a:solidFill>
                <a:latin typeface="Arial Narrow" pitchFamily="34" charset="0"/>
              </a:rPr>
              <a:t>Increase intraocular pressure</a:t>
            </a:r>
            <a:endParaRPr lang="en-US" sz="2800" dirty="0">
              <a:solidFill>
                <a:schemeClr val="tx1">
                  <a:lumMod val="95000"/>
                  <a:lumOff val="5000"/>
                </a:schemeClr>
              </a:solidFill>
              <a:latin typeface="Arial Narrow" pitchFamily="34" charset="0"/>
            </a:endParaRPr>
          </a:p>
        </p:txBody>
      </p:sp>
      <p:sp>
        <p:nvSpPr>
          <p:cNvPr id="4" name="TextBox 3"/>
          <p:cNvSpPr txBox="1"/>
          <p:nvPr/>
        </p:nvSpPr>
        <p:spPr>
          <a:xfrm>
            <a:off x="457200" y="41148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sym typeface="Symbol" pitchFamily="18" charset="2"/>
              </a:rPr>
              <a:t> Lachrymal secretion</a:t>
            </a:r>
            <a:r>
              <a:rPr lang="en-US" sz="2800" b="1" dirty="0" smtClean="0">
                <a:solidFill>
                  <a:schemeClr val="tx1">
                    <a:lumMod val="95000"/>
                    <a:lumOff val="5000"/>
                  </a:schemeClr>
                </a:solidFill>
                <a:latin typeface="Arial Narrow" pitchFamily="34" charset="0"/>
              </a:rPr>
              <a:t>s</a:t>
            </a:r>
            <a:endParaRPr lang="en-US" sz="2800" b="1" dirty="0">
              <a:solidFill>
                <a:schemeClr val="tx1">
                  <a:lumMod val="95000"/>
                  <a:lumOff val="5000"/>
                </a:schemeClr>
              </a:solidFill>
              <a:latin typeface="Arial Narrow" pitchFamily="34" charset="0"/>
            </a:endParaRPr>
          </a:p>
        </p:txBody>
      </p:sp>
      <p:sp>
        <p:nvSpPr>
          <p:cNvPr id="5" name="TextBox 4"/>
          <p:cNvSpPr txBox="1"/>
          <p:nvPr/>
        </p:nvSpPr>
        <p:spPr>
          <a:xfrm>
            <a:off x="457200" y="2362200"/>
            <a:ext cx="8686800" cy="954107"/>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solidFill>
                  <a:schemeClr val="tx1">
                    <a:lumMod val="95000"/>
                    <a:lumOff val="5000"/>
                  </a:schemeClr>
                </a:solidFill>
                <a:sym typeface="Symbol" pitchFamily="18" charset="2"/>
              </a:rPr>
              <a:t>Relaxes </a:t>
            </a:r>
            <a:r>
              <a:rPr lang="en-US" sz="2800" dirty="0" err="1" smtClean="0">
                <a:solidFill>
                  <a:schemeClr val="tx1">
                    <a:lumMod val="95000"/>
                    <a:lumOff val="5000"/>
                  </a:schemeClr>
                </a:solidFill>
                <a:sym typeface="Symbol" pitchFamily="18" charset="2"/>
              </a:rPr>
              <a:t>cilliary</a:t>
            </a:r>
            <a:r>
              <a:rPr lang="en-US" sz="2800" dirty="0" smtClean="0">
                <a:solidFill>
                  <a:schemeClr val="tx1">
                    <a:lumMod val="95000"/>
                    <a:lumOff val="5000"/>
                  </a:schemeClr>
                </a:solidFill>
                <a:sym typeface="Symbol" pitchFamily="18" charset="2"/>
              </a:rPr>
              <a:t> muscle</a:t>
            </a:r>
            <a:r>
              <a:rPr lang="en-US" sz="2800" i="1" dirty="0" smtClean="0"/>
              <a:t> abolition of light reflex &amp;</a:t>
            </a:r>
            <a:r>
              <a:rPr lang="en-US" sz="2800" dirty="0" smtClean="0">
                <a:solidFill>
                  <a:schemeClr val="tx1">
                    <a:lumMod val="95000"/>
                    <a:lumOff val="5000"/>
                  </a:schemeClr>
                </a:solidFill>
                <a:sym typeface="Symbol" pitchFamily="18" charset="2"/>
              </a:rPr>
              <a:t> [</a:t>
            </a:r>
            <a:r>
              <a:rPr lang="en-US" sz="2800" dirty="0" err="1" smtClean="0">
                <a:solidFill>
                  <a:schemeClr val="tx1">
                    <a:lumMod val="95000"/>
                    <a:lumOff val="5000"/>
                  </a:schemeClr>
                </a:solidFill>
                <a:sym typeface="Symbol" pitchFamily="18" charset="2"/>
              </a:rPr>
              <a:t>cycloplagia</a:t>
            </a:r>
            <a:r>
              <a:rPr lang="en-US" sz="2800" dirty="0" smtClean="0">
                <a:solidFill>
                  <a:schemeClr val="tx1">
                    <a:lumMod val="95000"/>
                    <a:lumOff val="5000"/>
                  </a:schemeClr>
                </a:solidFill>
                <a:sym typeface="Symbol" pitchFamily="18" charset="2"/>
              </a:rPr>
              <a:t>].</a:t>
            </a:r>
            <a:endParaRPr lang="en-US" sz="2800" dirty="0">
              <a:solidFill>
                <a:schemeClr val="tx1">
                  <a:lumMod val="95000"/>
                  <a:lumOff val="5000"/>
                </a:schemeClr>
              </a:solidFill>
              <a:sym typeface="Symbol" pitchFamily="18" charset="2"/>
            </a:endParaRPr>
          </a:p>
        </p:txBody>
      </p:sp>
      <p:sp>
        <p:nvSpPr>
          <p:cNvPr id="6" name="TextBox 5"/>
          <p:cNvSpPr txBox="1"/>
          <p:nvPr/>
        </p:nvSpPr>
        <p:spPr>
          <a:xfrm>
            <a:off x="457200" y="24384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b="1" dirty="0" smtClean="0">
                <a:solidFill>
                  <a:schemeClr val="tx1">
                    <a:lumMod val="95000"/>
                    <a:lumOff val="5000"/>
                  </a:schemeClr>
                </a:solidFill>
              </a:rPr>
              <a:t>Relaxes </a:t>
            </a:r>
            <a:r>
              <a:rPr lang="en-US" sz="2800" b="1" dirty="0" err="1" smtClean="0">
                <a:solidFill>
                  <a:schemeClr val="tx1">
                    <a:lumMod val="95000"/>
                    <a:lumOff val="5000"/>
                  </a:schemeClr>
                </a:solidFill>
              </a:rPr>
              <a:t>pupillae</a:t>
            </a:r>
            <a:r>
              <a:rPr lang="en-US" sz="2800" b="1" dirty="0" smtClean="0">
                <a:solidFill>
                  <a:schemeClr val="tx1">
                    <a:lumMod val="95000"/>
                    <a:lumOff val="5000"/>
                  </a:schemeClr>
                </a:solidFill>
              </a:rPr>
              <a:t> constrictor</a:t>
            </a:r>
            <a:r>
              <a:rPr lang="en-US" sz="2800" dirty="0" smtClean="0">
                <a:solidFill>
                  <a:schemeClr val="tx1">
                    <a:lumMod val="95000"/>
                    <a:lumOff val="5000"/>
                  </a:schemeClr>
                </a:solidFill>
              </a:rPr>
              <a:t> </a:t>
            </a:r>
            <a:r>
              <a:rPr lang="en-US" sz="2800" dirty="0" smtClean="0">
                <a:sym typeface="Symbol" pitchFamily="18" charset="2"/>
              </a:rPr>
              <a:t></a:t>
            </a:r>
            <a:r>
              <a:rPr lang="en-US" sz="2800" b="1" dirty="0" err="1" smtClean="0">
                <a:solidFill>
                  <a:srgbClr val="003300"/>
                </a:solidFill>
                <a:sym typeface="Symbol" pitchFamily="18" charset="2"/>
              </a:rPr>
              <a:t>mydriasis</a:t>
            </a:r>
            <a:endParaRPr lang="en-US" sz="2800" b="1" dirty="0">
              <a:solidFill>
                <a:schemeClr val="tx1">
                  <a:lumMod val="95000"/>
                  <a:lumOff val="5000"/>
                </a:schemeClr>
              </a:solidFill>
              <a:latin typeface="Arial Narrow" pitchFamily="34" charset="0"/>
            </a:endParaRPr>
          </a:p>
        </p:txBody>
      </p:sp>
      <p:sp>
        <p:nvSpPr>
          <p:cNvPr id="7" name="TextBox 6"/>
          <p:cNvSpPr txBox="1"/>
          <p:nvPr/>
        </p:nvSpPr>
        <p:spPr>
          <a:xfrm>
            <a:off x="457200" y="16002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b="1" dirty="0" smtClean="0">
                <a:solidFill>
                  <a:srgbClr val="FF0066"/>
                </a:solidFill>
              </a:rPr>
              <a:t>Eye:-</a:t>
            </a:r>
            <a:endParaRPr lang="en-US" sz="2800" b="1" dirty="0">
              <a:solidFill>
                <a:schemeClr val="tx1">
                  <a:lumMod val="95000"/>
                  <a:lumOff val="5000"/>
                </a:schemeClr>
              </a:solidFill>
              <a:latin typeface="Arial Narrow" pitchFamily="34" charset="0"/>
            </a:endParaRPr>
          </a:p>
        </p:txBody>
      </p:sp>
      <p:pic>
        <p:nvPicPr>
          <p:cNvPr id="9" name="Picture 2" descr="Accommodation (PSF).svg">
            <a:hlinkClick r:id="rId2"/>
          </p:cNvPr>
          <p:cNvPicPr>
            <a:picLocks noChangeAspect="1" noChangeArrowheads="1"/>
          </p:cNvPicPr>
          <p:nvPr/>
        </p:nvPicPr>
        <p:blipFill>
          <a:blip r:embed="rId3" cstate="print"/>
          <a:srcRect/>
          <a:stretch>
            <a:fillRect/>
          </a:stretch>
        </p:blipFill>
        <p:spPr bwMode="auto">
          <a:xfrm>
            <a:off x="2362200" y="3200400"/>
            <a:ext cx="2819400" cy="2000251"/>
          </a:xfrm>
          <a:prstGeom prst="rect">
            <a:avLst/>
          </a:prstGeom>
          <a:noFill/>
        </p:spPr>
      </p:pic>
      <p:pic>
        <p:nvPicPr>
          <p:cNvPr id="10" name="Picture 4"/>
          <p:cNvPicPr>
            <a:picLocks noChangeAspect="1" noChangeArrowheads="1"/>
          </p:cNvPicPr>
          <p:nvPr/>
        </p:nvPicPr>
        <p:blipFill>
          <a:blip r:embed="rId4" cstate="print"/>
          <a:srcRect/>
          <a:stretch>
            <a:fillRect/>
          </a:stretch>
        </p:blipFill>
        <p:spPr bwMode="auto">
          <a:xfrm>
            <a:off x="2133600" y="3276600"/>
            <a:ext cx="3614737" cy="3429000"/>
          </a:xfrm>
          <a:prstGeom prst="rect">
            <a:avLst/>
          </a:prstGeom>
          <a:noFill/>
          <a:ln w="9525">
            <a:noFill/>
            <a:miter lim="800000"/>
            <a:headEnd/>
            <a:tailEnd/>
          </a:ln>
          <a:effectLst/>
        </p:spPr>
      </p:pic>
      <p:pic>
        <p:nvPicPr>
          <p:cNvPr id="11" name="Picture 5"/>
          <p:cNvPicPr>
            <a:picLocks noChangeAspect="1" noChangeArrowheads="1"/>
          </p:cNvPicPr>
          <p:nvPr/>
        </p:nvPicPr>
        <p:blipFill>
          <a:blip r:embed="rId5" cstate="print"/>
          <a:srcRect/>
          <a:stretch>
            <a:fillRect/>
          </a:stretch>
        </p:blipFill>
        <p:spPr bwMode="auto">
          <a:xfrm>
            <a:off x="685800" y="2362200"/>
            <a:ext cx="6400800" cy="3810000"/>
          </a:xfrm>
          <a:prstGeom prst="rect">
            <a:avLst/>
          </a:prstGeom>
          <a:noFill/>
          <a:ln w="9525">
            <a:noFill/>
            <a:miter lim="800000"/>
            <a:headEnd/>
            <a:tailEnd/>
          </a:ln>
          <a:effectLst/>
        </p:spPr>
      </p:pic>
      <p:pic>
        <p:nvPicPr>
          <p:cNvPr id="14339" name="Picture 3"/>
          <p:cNvPicPr>
            <a:picLocks noChangeAspect="1" noChangeArrowheads="1"/>
          </p:cNvPicPr>
          <p:nvPr/>
        </p:nvPicPr>
        <p:blipFill>
          <a:blip r:embed="rId6" cstate="print"/>
          <a:srcRect/>
          <a:stretch>
            <a:fillRect/>
          </a:stretch>
        </p:blipFill>
        <p:spPr bwMode="auto">
          <a:xfrm>
            <a:off x="2209800" y="2362200"/>
            <a:ext cx="3881437" cy="4267200"/>
          </a:xfrm>
          <a:prstGeom prst="rect">
            <a:avLst/>
          </a:prstGeom>
          <a:noFill/>
          <a:ln w="9525">
            <a:noFill/>
            <a:miter lim="800000"/>
            <a:headEnd/>
            <a:tailEnd/>
          </a:ln>
        </p:spPr>
      </p:pic>
      <p:pic>
        <p:nvPicPr>
          <p:cNvPr id="18436" name="Picture 4" descr=" eye   animation"/>
          <p:cNvPicPr>
            <a:picLocks noChangeAspect="1" noChangeArrowheads="1" noCrop="1"/>
          </p:cNvPicPr>
          <p:nvPr/>
        </p:nvPicPr>
        <p:blipFill>
          <a:blip r:embed="rId7" cstate="print"/>
          <a:srcRect/>
          <a:stretch>
            <a:fillRect/>
          </a:stretch>
        </p:blipFill>
        <p:spPr bwMode="auto">
          <a:xfrm>
            <a:off x="7848600" y="5486400"/>
            <a:ext cx="1143000" cy="1066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4339"/>
                                        </p:tgtEl>
                                        <p:attrNameLst>
                                          <p:attrName>style.visibility</p:attrName>
                                        </p:attrNameLst>
                                      </p:cBhvr>
                                      <p:to>
                                        <p:strVal val="visible"/>
                                      </p:to>
                                    </p:set>
                                    <p:animEffect transition="in" filter="blinds(horizontal)">
                                      <p:cBhvr>
                                        <p:cTn id="17" dur="500"/>
                                        <p:tgtEl>
                                          <p:spTgt spid="14339"/>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xit" presetSubtype="16" fill="hold" grpId="1" nodeType="clickEffect">
                                  <p:stCondLst>
                                    <p:cond delay="0"/>
                                  </p:stCondLst>
                                  <p:childTnLst>
                                    <p:animEffect transition="out" filter="box(in)">
                                      <p:cBhvr>
                                        <p:cTn id="21" dur="500"/>
                                        <p:tgtEl>
                                          <p:spTgt spid="6"/>
                                        </p:tgtEl>
                                      </p:cBhvr>
                                    </p:animEffect>
                                    <p:set>
                                      <p:cBhvr>
                                        <p:cTn id="22" dur="1" fill="hold">
                                          <p:stCondLst>
                                            <p:cond delay="499"/>
                                          </p:stCondLst>
                                        </p:cTn>
                                        <p:tgtEl>
                                          <p:spTgt spid="6"/>
                                        </p:tgtEl>
                                        <p:attrNameLst>
                                          <p:attrName>style.visibility</p:attrName>
                                        </p:attrNameLst>
                                      </p:cBhvr>
                                      <p:to>
                                        <p:strVal val="hidden"/>
                                      </p:to>
                                    </p:set>
                                  </p:childTnLst>
                                </p:cTn>
                              </p:par>
                              <p:par>
                                <p:cTn id="23" presetID="4" presetClass="exit" presetSubtype="16" fill="hold" nodeType="withEffect">
                                  <p:stCondLst>
                                    <p:cond delay="0"/>
                                  </p:stCondLst>
                                  <p:childTnLst>
                                    <p:animEffect transition="out" filter="box(in)">
                                      <p:cBhvr>
                                        <p:cTn id="24" dur="500"/>
                                        <p:tgtEl>
                                          <p:spTgt spid="14339"/>
                                        </p:tgtEl>
                                      </p:cBhvr>
                                    </p:animEffect>
                                    <p:set>
                                      <p:cBhvr>
                                        <p:cTn id="25" dur="1" fill="hold">
                                          <p:stCondLst>
                                            <p:cond delay="499"/>
                                          </p:stCondLst>
                                        </p:cTn>
                                        <p:tgtEl>
                                          <p:spTgt spid="14339"/>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blinds(horizontal)">
                                      <p:cBhvr>
                                        <p:cTn id="30" dur="500"/>
                                        <p:tgtEl>
                                          <p:spTgt spid="5"/>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blinds(horizontal)">
                                      <p:cBhvr>
                                        <p:cTn id="35" dur="500"/>
                                        <p:tgtEl>
                                          <p:spTgt spid="9"/>
                                        </p:tgtEl>
                                      </p:cBhvr>
                                    </p:animEffect>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nodeType="click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blinds(horizontal)">
                                      <p:cBhvr>
                                        <p:cTn id="40" dur="500"/>
                                        <p:tgtEl>
                                          <p:spTgt spid="11"/>
                                        </p:tgtEl>
                                      </p:cBhvr>
                                    </p:animEffect>
                                  </p:childTnLst>
                                </p:cTn>
                              </p:par>
                            </p:childTnLst>
                          </p:cTn>
                        </p:par>
                      </p:childTnLst>
                    </p:cTn>
                  </p:par>
                  <p:par>
                    <p:cTn id="41" fill="hold">
                      <p:stCondLst>
                        <p:cond delay="indefinite"/>
                      </p:stCondLst>
                      <p:childTnLst>
                        <p:par>
                          <p:cTn id="42" fill="hold">
                            <p:stCondLst>
                              <p:cond delay="0"/>
                            </p:stCondLst>
                            <p:childTnLst>
                              <p:par>
                                <p:cTn id="43" presetID="4" presetClass="exit" presetSubtype="16" fill="hold" nodeType="clickEffect">
                                  <p:stCondLst>
                                    <p:cond delay="0"/>
                                  </p:stCondLst>
                                  <p:childTnLst>
                                    <p:animEffect transition="out" filter="box(in)">
                                      <p:cBhvr>
                                        <p:cTn id="44" dur="500"/>
                                        <p:tgtEl>
                                          <p:spTgt spid="11"/>
                                        </p:tgtEl>
                                      </p:cBhvr>
                                    </p:animEffect>
                                    <p:set>
                                      <p:cBhvr>
                                        <p:cTn id="45" dur="1" fill="hold">
                                          <p:stCondLst>
                                            <p:cond delay="499"/>
                                          </p:stCondLst>
                                        </p:cTn>
                                        <p:tgtEl>
                                          <p:spTgt spid="11"/>
                                        </p:tgtEl>
                                        <p:attrNameLst>
                                          <p:attrName>style.visibility</p:attrName>
                                        </p:attrNameLst>
                                      </p:cBhvr>
                                      <p:to>
                                        <p:strVal val="hidden"/>
                                      </p:to>
                                    </p:set>
                                  </p:childTnLst>
                                </p:cTn>
                              </p:par>
                            </p:childTnLst>
                          </p:cTn>
                        </p:par>
                      </p:childTnLst>
                    </p:cTn>
                  </p:par>
                  <p:par>
                    <p:cTn id="46" fill="hold">
                      <p:stCondLst>
                        <p:cond delay="indefinite"/>
                      </p:stCondLst>
                      <p:childTnLst>
                        <p:par>
                          <p:cTn id="47" fill="hold">
                            <p:stCondLst>
                              <p:cond delay="0"/>
                            </p:stCondLst>
                            <p:childTnLst>
                              <p:par>
                                <p:cTn id="48" presetID="4" presetClass="exit" presetSubtype="16" fill="hold" grpId="1" nodeType="clickEffect">
                                  <p:stCondLst>
                                    <p:cond delay="0"/>
                                  </p:stCondLst>
                                  <p:childTnLst>
                                    <p:animEffect transition="out" filter="box(in)">
                                      <p:cBhvr>
                                        <p:cTn id="49" dur="500"/>
                                        <p:tgtEl>
                                          <p:spTgt spid="5"/>
                                        </p:tgtEl>
                                      </p:cBhvr>
                                    </p:animEffect>
                                    <p:set>
                                      <p:cBhvr>
                                        <p:cTn id="50" dur="1" fill="hold">
                                          <p:stCondLst>
                                            <p:cond delay="499"/>
                                          </p:stCondLst>
                                        </p:cTn>
                                        <p:tgtEl>
                                          <p:spTgt spid="5"/>
                                        </p:tgtEl>
                                        <p:attrNameLst>
                                          <p:attrName>style.visibility</p:attrName>
                                        </p:attrNameLst>
                                      </p:cBhvr>
                                      <p:to>
                                        <p:strVal val="hidden"/>
                                      </p:to>
                                    </p:set>
                                  </p:childTnLst>
                                </p:cTn>
                              </p:par>
                              <p:par>
                                <p:cTn id="51" presetID="4" presetClass="exit" presetSubtype="16" fill="hold" nodeType="withEffect">
                                  <p:stCondLst>
                                    <p:cond delay="0"/>
                                  </p:stCondLst>
                                  <p:childTnLst>
                                    <p:animEffect transition="out" filter="box(in)">
                                      <p:cBhvr>
                                        <p:cTn id="52" dur="500"/>
                                        <p:tgtEl>
                                          <p:spTgt spid="9"/>
                                        </p:tgtEl>
                                      </p:cBhvr>
                                    </p:animEffect>
                                    <p:set>
                                      <p:cBhvr>
                                        <p:cTn id="53" dur="1" fill="hold">
                                          <p:stCondLst>
                                            <p:cond delay="499"/>
                                          </p:stCondLst>
                                        </p:cTn>
                                        <p:tgtEl>
                                          <p:spTgt spid="9"/>
                                        </p:tgtEl>
                                        <p:attrNameLst>
                                          <p:attrName>style.visibility</p:attrName>
                                        </p:attrNameLst>
                                      </p:cBhvr>
                                      <p:to>
                                        <p:strVal val="hidden"/>
                                      </p:to>
                                    </p:set>
                                  </p:childTnLst>
                                </p:cTn>
                              </p:par>
                            </p:childTnLst>
                          </p:cTn>
                        </p:par>
                      </p:childTnLst>
                    </p:cTn>
                  </p:par>
                  <p:par>
                    <p:cTn id="54" fill="hold">
                      <p:stCondLst>
                        <p:cond delay="indefinite"/>
                      </p:stCondLst>
                      <p:childTnLst>
                        <p:par>
                          <p:cTn id="55" fill="hold">
                            <p:stCondLst>
                              <p:cond delay="0"/>
                            </p:stCondLst>
                            <p:childTnLst>
                              <p:par>
                                <p:cTn id="56" presetID="3" presetClass="entr" presetSubtype="10" fill="hold" grpId="0" nodeType="clickEffect">
                                  <p:stCondLst>
                                    <p:cond delay="0"/>
                                  </p:stCondLst>
                                  <p:childTnLst>
                                    <p:set>
                                      <p:cBhvr>
                                        <p:cTn id="57" dur="1" fill="hold">
                                          <p:stCondLst>
                                            <p:cond delay="0"/>
                                          </p:stCondLst>
                                        </p:cTn>
                                        <p:tgtEl>
                                          <p:spTgt spid="3"/>
                                        </p:tgtEl>
                                        <p:attrNameLst>
                                          <p:attrName>style.visibility</p:attrName>
                                        </p:attrNameLst>
                                      </p:cBhvr>
                                      <p:to>
                                        <p:strVal val="visible"/>
                                      </p:to>
                                    </p:set>
                                    <p:animEffect transition="in" filter="blinds(horizontal)">
                                      <p:cBhvr>
                                        <p:cTn id="58" dur="500"/>
                                        <p:tgtEl>
                                          <p:spTgt spid="3"/>
                                        </p:tgtEl>
                                      </p:cBhvr>
                                    </p:animEffect>
                                  </p:childTnLst>
                                </p:cTn>
                              </p:par>
                            </p:childTnLst>
                          </p:cTn>
                        </p:par>
                      </p:childTnLst>
                    </p:cTn>
                  </p:par>
                  <p:par>
                    <p:cTn id="59" fill="hold">
                      <p:stCondLst>
                        <p:cond delay="indefinite"/>
                      </p:stCondLst>
                      <p:childTnLst>
                        <p:par>
                          <p:cTn id="60" fill="hold">
                            <p:stCondLst>
                              <p:cond delay="0"/>
                            </p:stCondLst>
                            <p:childTnLst>
                              <p:par>
                                <p:cTn id="61" presetID="3" presetClass="entr" presetSubtype="10" fill="hold" nodeType="clickEffect">
                                  <p:stCondLst>
                                    <p:cond delay="0"/>
                                  </p:stCondLst>
                                  <p:childTnLst>
                                    <p:set>
                                      <p:cBhvr>
                                        <p:cTn id="62" dur="1" fill="hold">
                                          <p:stCondLst>
                                            <p:cond delay="0"/>
                                          </p:stCondLst>
                                        </p:cTn>
                                        <p:tgtEl>
                                          <p:spTgt spid="10"/>
                                        </p:tgtEl>
                                        <p:attrNameLst>
                                          <p:attrName>style.visibility</p:attrName>
                                        </p:attrNameLst>
                                      </p:cBhvr>
                                      <p:to>
                                        <p:strVal val="visible"/>
                                      </p:to>
                                    </p:set>
                                    <p:animEffect transition="in" filter="blinds(horizontal)">
                                      <p:cBhvr>
                                        <p:cTn id="63" dur="500"/>
                                        <p:tgtEl>
                                          <p:spTgt spid="10"/>
                                        </p:tgtEl>
                                      </p:cBhvr>
                                    </p:animEffect>
                                  </p:childTnLst>
                                </p:cTn>
                              </p:par>
                            </p:childTnLst>
                          </p:cTn>
                        </p:par>
                      </p:childTnLst>
                    </p:cTn>
                  </p:par>
                  <p:par>
                    <p:cTn id="64" fill="hold">
                      <p:stCondLst>
                        <p:cond delay="indefinite"/>
                      </p:stCondLst>
                      <p:childTnLst>
                        <p:par>
                          <p:cTn id="65" fill="hold">
                            <p:stCondLst>
                              <p:cond delay="0"/>
                            </p:stCondLst>
                            <p:childTnLst>
                              <p:par>
                                <p:cTn id="66" presetID="4" presetClass="exit" presetSubtype="16" fill="hold" grpId="1" nodeType="clickEffect">
                                  <p:stCondLst>
                                    <p:cond delay="0"/>
                                  </p:stCondLst>
                                  <p:childTnLst>
                                    <p:animEffect transition="out" filter="box(in)">
                                      <p:cBhvr>
                                        <p:cTn id="67" dur="500"/>
                                        <p:tgtEl>
                                          <p:spTgt spid="3"/>
                                        </p:tgtEl>
                                      </p:cBhvr>
                                    </p:animEffect>
                                    <p:set>
                                      <p:cBhvr>
                                        <p:cTn id="68" dur="1" fill="hold">
                                          <p:stCondLst>
                                            <p:cond delay="499"/>
                                          </p:stCondLst>
                                        </p:cTn>
                                        <p:tgtEl>
                                          <p:spTgt spid="3"/>
                                        </p:tgtEl>
                                        <p:attrNameLst>
                                          <p:attrName>style.visibility</p:attrName>
                                        </p:attrNameLst>
                                      </p:cBhvr>
                                      <p:to>
                                        <p:strVal val="hidden"/>
                                      </p:to>
                                    </p:set>
                                  </p:childTnLst>
                                </p:cTn>
                              </p:par>
                              <p:par>
                                <p:cTn id="69" presetID="4" presetClass="exit" presetSubtype="16" fill="hold" nodeType="withEffect">
                                  <p:stCondLst>
                                    <p:cond delay="0"/>
                                  </p:stCondLst>
                                  <p:childTnLst>
                                    <p:animEffect transition="out" filter="box(in)">
                                      <p:cBhvr>
                                        <p:cTn id="70" dur="500"/>
                                        <p:tgtEl>
                                          <p:spTgt spid="10"/>
                                        </p:tgtEl>
                                      </p:cBhvr>
                                    </p:animEffect>
                                    <p:set>
                                      <p:cBhvr>
                                        <p:cTn id="71" dur="1" fill="hold">
                                          <p:stCondLst>
                                            <p:cond delay="499"/>
                                          </p:stCondLst>
                                        </p:cTn>
                                        <p:tgtEl>
                                          <p:spTgt spid="10"/>
                                        </p:tgtEl>
                                        <p:attrNameLst>
                                          <p:attrName>style.visibility</p:attrName>
                                        </p:attrNameLst>
                                      </p:cBhvr>
                                      <p:to>
                                        <p:strVal val="hidden"/>
                                      </p:to>
                                    </p:set>
                                  </p:childTnLst>
                                </p:cTn>
                              </p:par>
                            </p:childTnLst>
                          </p:cTn>
                        </p:par>
                      </p:childTnLst>
                    </p:cTn>
                  </p:par>
                  <p:par>
                    <p:cTn id="72" fill="hold">
                      <p:stCondLst>
                        <p:cond delay="indefinite"/>
                      </p:stCondLst>
                      <p:childTnLst>
                        <p:par>
                          <p:cTn id="73" fill="hold">
                            <p:stCondLst>
                              <p:cond delay="0"/>
                            </p:stCondLst>
                            <p:childTnLst>
                              <p:par>
                                <p:cTn id="74" presetID="3" presetClass="entr" presetSubtype="10" fill="hold" grpId="0" nodeType="clickEffect">
                                  <p:stCondLst>
                                    <p:cond delay="0"/>
                                  </p:stCondLst>
                                  <p:childTnLst>
                                    <p:set>
                                      <p:cBhvr>
                                        <p:cTn id="75" dur="1" fill="hold">
                                          <p:stCondLst>
                                            <p:cond delay="0"/>
                                          </p:stCondLst>
                                        </p:cTn>
                                        <p:tgtEl>
                                          <p:spTgt spid="4"/>
                                        </p:tgtEl>
                                        <p:attrNameLst>
                                          <p:attrName>style.visibility</p:attrName>
                                        </p:attrNameLst>
                                      </p:cBhvr>
                                      <p:to>
                                        <p:strVal val="visible"/>
                                      </p:to>
                                    </p:set>
                                    <p:animEffect transition="in" filter="blinds(horizontal)">
                                      <p:cBhvr>
                                        <p:cTn id="7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5" grpId="0" animBg="1"/>
      <p:bldP spid="5" grpId="1" animBg="1"/>
      <p:bldP spid="6" grpId="0" animBg="1"/>
      <p:bldP spid="6" grpId="1" animBg="1"/>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609600"/>
            <a:ext cx="7391400" cy="646331"/>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pPr algn="ctr"/>
            <a:r>
              <a:rPr lang="en-US" sz="3600" b="1" dirty="0" err="1" smtClean="0">
                <a:solidFill>
                  <a:schemeClr val="tx1">
                    <a:lumMod val="95000"/>
                    <a:lumOff val="5000"/>
                  </a:schemeClr>
                </a:solidFill>
                <a:latin typeface="Arial Narrow" pitchFamily="34" charset="0"/>
              </a:rPr>
              <a:t>Pharmacodynamic</a:t>
            </a:r>
            <a:r>
              <a:rPr lang="en-US" sz="3600" b="1" dirty="0" smtClean="0">
                <a:solidFill>
                  <a:schemeClr val="tx1">
                    <a:lumMod val="95000"/>
                    <a:lumOff val="5000"/>
                  </a:schemeClr>
                </a:solidFill>
                <a:latin typeface="Arial Narrow" pitchFamily="34" charset="0"/>
              </a:rPr>
              <a:t> Actions</a:t>
            </a:r>
            <a:endParaRPr lang="en-US" sz="3600" b="1" dirty="0">
              <a:solidFill>
                <a:schemeClr val="tx1">
                  <a:lumMod val="95000"/>
                  <a:lumOff val="5000"/>
                </a:schemeClr>
              </a:solidFill>
              <a:latin typeface="Arial Narrow" pitchFamily="34" charset="0"/>
            </a:endParaRPr>
          </a:p>
        </p:txBody>
      </p:sp>
      <p:sp>
        <p:nvSpPr>
          <p:cNvPr id="3" name="TextBox 2"/>
          <p:cNvSpPr txBox="1"/>
          <p:nvPr/>
        </p:nvSpPr>
        <p:spPr>
          <a:xfrm>
            <a:off x="457200" y="1524000"/>
            <a:ext cx="7391400" cy="584775"/>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3200" b="1" dirty="0" smtClean="0">
                <a:solidFill>
                  <a:srgbClr val="FF0066"/>
                </a:solidFill>
              </a:rPr>
              <a:t>Respiratory system</a:t>
            </a:r>
            <a:endParaRPr lang="en-US" sz="3200" b="1" dirty="0">
              <a:solidFill>
                <a:schemeClr val="tx1">
                  <a:lumMod val="95000"/>
                  <a:lumOff val="5000"/>
                </a:schemeClr>
              </a:solidFill>
              <a:latin typeface="Arial Narrow" pitchFamily="34" charset="0"/>
            </a:endParaRPr>
          </a:p>
        </p:txBody>
      </p:sp>
      <p:sp>
        <p:nvSpPr>
          <p:cNvPr id="4" name="TextBox 3"/>
          <p:cNvSpPr txBox="1"/>
          <p:nvPr/>
        </p:nvSpPr>
        <p:spPr>
          <a:xfrm>
            <a:off x="304800" y="2514600"/>
            <a:ext cx="8534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t>Atropine</a:t>
            </a:r>
            <a:r>
              <a:rPr lang="en-US" sz="2800" dirty="0" smtClean="0">
                <a:sym typeface="Symbol" pitchFamily="18" charset="2"/>
              </a:rPr>
              <a:t> </a:t>
            </a:r>
            <a:r>
              <a:rPr lang="en-US" sz="2800" dirty="0" err="1" smtClean="0">
                <a:sym typeface="Symbol" pitchFamily="18" charset="2"/>
              </a:rPr>
              <a:t>bronchodilation</a:t>
            </a:r>
            <a:r>
              <a:rPr lang="en-US" sz="2800" dirty="0" smtClean="0">
                <a:sym typeface="Symbol" pitchFamily="18" charset="2"/>
              </a:rPr>
              <a:t> &amp; of secretion</a:t>
            </a:r>
            <a:endParaRPr lang="en-US" sz="2800" dirty="0">
              <a:sym typeface="Symbol" pitchFamily="18" charset="2"/>
            </a:endParaRPr>
          </a:p>
        </p:txBody>
      </p:sp>
      <p:pic>
        <p:nvPicPr>
          <p:cNvPr id="9" name="Picture 3"/>
          <p:cNvPicPr>
            <a:picLocks noChangeAspect="1" noChangeArrowheads="1"/>
          </p:cNvPicPr>
          <p:nvPr/>
        </p:nvPicPr>
        <p:blipFill>
          <a:blip r:embed="rId2" cstate="print"/>
          <a:srcRect/>
          <a:stretch>
            <a:fillRect/>
          </a:stretch>
        </p:blipFill>
        <p:spPr bwMode="auto">
          <a:xfrm>
            <a:off x="2971800" y="3276600"/>
            <a:ext cx="3886200" cy="3276600"/>
          </a:xfrm>
          <a:prstGeom prst="rect">
            <a:avLst/>
          </a:prstGeom>
          <a:noFill/>
          <a:ln w="9525">
            <a:noFill/>
            <a:miter lim="800000"/>
            <a:headEnd/>
            <a:tailEnd/>
          </a:ln>
          <a:effectLst/>
        </p:spPr>
      </p:pic>
      <p:pic>
        <p:nvPicPr>
          <p:cNvPr id="17410" name="Picture 2" descr="Moving picture breathing lungs animated gif"/>
          <p:cNvPicPr>
            <a:picLocks noChangeAspect="1" noChangeArrowheads="1" noCrop="1"/>
          </p:cNvPicPr>
          <p:nvPr/>
        </p:nvPicPr>
        <p:blipFill>
          <a:blip r:embed="rId3" cstate="print"/>
          <a:srcRect/>
          <a:stretch>
            <a:fillRect/>
          </a:stretch>
        </p:blipFill>
        <p:spPr bwMode="auto">
          <a:xfrm>
            <a:off x="7467600" y="5257801"/>
            <a:ext cx="1676400" cy="1600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par>
                                <p:cTn id="13" presetID="3" presetClass="entr" presetSubtype="1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blinds(horizontal)">
                                      <p:cBhvr>
                                        <p:cTn id="1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609600"/>
            <a:ext cx="7391400" cy="646331"/>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pPr algn="ctr"/>
            <a:r>
              <a:rPr lang="en-US" sz="3600" b="1" dirty="0" err="1" smtClean="0">
                <a:solidFill>
                  <a:schemeClr val="tx1">
                    <a:lumMod val="95000"/>
                    <a:lumOff val="5000"/>
                  </a:schemeClr>
                </a:solidFill>
                <a:latin typeface="Arial Narrow" pitchFamily="34" charset="0"/>
              </a:rPr>
              <a:t>Pharmacodynamic</a:t>
            </a:r>
            <a:r>
              <a:rPr lang="en-US" sz="3600" b="1" dirty="0" smtClean="0">
                <a:solidFill>
                  <a:schemeClr val="tx1">
                    <a:lumMod val="95000"/>
                    <a:lumOff val="5000"/>
                  </a:schemeClr>
                </a:solidFill>
                <a:latin typeface="Arial Narrow" pitchFamily="34" charset="0"/>
              </a:rPr>
              <a:t> Actions</a:t>
            </a:r>
            <a:endParaRPr lang="en-US" sz="3600" b="1" dirty="0">
              <a:solidFill>
                <a:schemeClr val="tx1">
                  <a:lumMod val="95000"/>
                  <a:lumOff val="5000"/>
                </a:schemeClr>
              </a:solidFill>
              <a:latin typeface="Arial Narrow" pitchFamily="34" charset="0"/>
            </a:endParaRPr>
          </a:p>
        </p:txBody>
      </p:sp>
      <p:sp>
        <p:nvSpPr>
          <p:cNvPr id="3" name="TextBox 2"/>
          <p:cNvSpPr txBox="1"/>
          <p:nvPr/>
        </p:nvSpPr>
        <p:spPr>
          <a:xfrm>
            <a:off x="457200" y="1524000"/>
            <a:ext cx="7391400" cy="584775"/>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3200" b="1" dirty="0" smtClean="0">
                <a:solidFill>
                  <a:srgbClr val="FF0066"/>
                </a:solidFill>
              </a:rPr>
              <a:t>GIT:-</a:t>
            </a:r>
            <a:endParaRPr lang="en-US" sz="3200" b="1" dirty="0">
              <a:solidFill>
                <a:schemeClr val="tx1">
                  <a:lumMod val="95000"/>
                  <a:lumOff val="5000"/>
                </a:schemeClr>
              </a:solidFill>
              <a:latin typeface="Arial Narrow" pitchFamily="34" charset="0"/>
            </a:endParaRPr>
          </a:p>
        </p:txBody>
      </p:sp>
      <p:sp>
        <p:nvSpPr>
          <p:cNvPr id="4" name="TextBox 3"/>
          <p:cNvSpPr txBox="1"/>
          <p:nvPr/>
        </p:nvSpPr>
        <p:spPr>
          <a:xfrm>
            <a:off x="457200" y="2286000"/>
            <a:ext cx="7391400" cy="584775"/>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3200" dirty="0" smtClean="0">
                <a:sym typeface="Symbol" pitchFamily="18" charset="2"/>
              </a:rPr>
              <a:t>Motility</a:t>
            </a:r>
            <a:endParaRPr lang="en-US" sz="3200" b="1" dirty="0">
              <a:solidFill>
                <a:schemeClr val="tx1">
                  <a:lumMod val="95000"/>
                  <a:lumOff val="5000"/>
                </a:schemeClr>
              </a:solidFill>
              <a:latin typeface="Arial Narrow" pitchFamily="34" charset="0"/>
            </a:endParaRPr>
          </a:p>
        </p:txBody>
      </p:sp>
      <p:pic>
        <p:nvPicPr>
          <p:cNvPr id="5" name="Picture 4"/>
          <p:cNvPicPr>
            <a:picLocks noChangeAspect="1" noChangeArrowheads="1"/>
          </p:cNvPicPr>
          <p:nvPr/>
        </p:nvPicPr>
        <p:blipFill>
          <a:blip r:embed="rId2" cstate="print"/>
          <a:srcRect/>
          <a:stretch>
            <a:fillRect/>
          </a:stretch>
        </p:blipFill>
        <p:spPr bwMode="auto">
          <a:xfrm>
            <a:off x="2971800" y="3657600"/>
            <a:ext cx="4114800" cy="3067050"/>
          </a:xfrm>
          <a:prstGeom prst="rect">
            <a:avLst/>
          </a:prstGeom>
          <a:noFill/>
          <a:ln w="9525">
            <a:noFill/>
            <a:miter lim="800000"/>
            <a:headEnd/>
            <a:tailEnd/>
          </a:ln>
          <a:effectLst/>
        </p:spPr>
      </p:pic>
      <p:pic>
        <p:nvPicPr>
          <p:cNvPr id="16386" name="Picture 2"/>
          <p:cNvPicPr>
            <a:picLocks noChangeAspect="1" noChangeArrowheads="1"/>
          </p:cNvPicPr>
          <p:nvPr/>
        </p:nvPicPr>
        <p:blipFill>
          <a:blip r:embed="rId3" cstate="print"/>
          <a:srcRect/>
          <a:stretch>
            <a:fillRect/>
          </a:stretch>
        </p:blipFill>
        <p:spPr bwMode="auto">
          <a:xfrm>
            <a:off x="1828800" y="2286000"/>
            <a:ext cx="4171950" cy="3495675"/>
          </a:xfrm>
          <a:prstGeom prst="rect">
            <a:avLst/>
          </a:prstGeom>
          <a:noFill/>
          <a:ln w="9525">
            <a:noFill/>
            <a:miter lim="800000"/>
            <a:headEnd/>
            <a:tailEnd/>
          </a:ln>
        </p:spPr>
      </p:pic>
      <p:sp>
        <p:nvSpPr>
          <p:cNvPr id="7" name="TextBox 6"/>
          <p:cNvSpPr txBox="1"/>
          <p:nvPr/>
        </p:nvSpPr>
        <p:spPr>
          <a:xfrm>
            <a:off x="457200" y="3048000"/>
            <a:ext cx="7391400" cy="584775"/>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3200" dirty="0" smtClean="0">
                <a:sym typeface="Symbol" pitchFamily="18" charset="2"/>
              </a:rPr>
              <a:t> Secretion.</a:t>
            </a:r>
            <a:endParaRPr lang="en-US" sz="3200" b="1" dirty="0">
              <a:solidFill>
                <a:schemeClr val="tx1">
                  <a:lumMod val="95000"/>
                  <a:lumOff val="5000"/>
                </a:schemeClr>
              </a:solidFill>
              <a:latin typeface="Arial Narrow"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linds(horizontal)">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linds(horizontal)">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xit" presetSubtype="16" fill="hold" grpId="1" nodeType="clickEffect">
                                  <p:stCondLst>
                                    <p:cond delay="0"/>
                                  </p:stCondLst>
                                  <p:childTnLst>
                                    <p:animEffect transition="out" filter="box(in)">
                                      <p:cBhvr>
                                        <p:cTn id="26" dur="500"/>
                                        <p:tgtEl>
                                          <p:spTgt spid="4"/>
                                        </p:tgtEl>
                                      </p:cBhvr>
                                    </p:animEffect>
                                    <p:set>
                                      <p:cBhvr>
                                        <p:cTn id="27" dur="1" fill="hold">
                                          <p:stCondLst>
                                            <p:cond delay="499"/>
                                          </p:stCondLst>
                                        </p:cTn>
                                        <p:tgtEl>
                                          <p:spTgt spid="4"/>
                                        </p:tgtEl>
                                        <p:attrNameLst>
                                          <p:attrName>style.visibility</p:attrName>
                                        </p:attrNameLst>
                                      </p:cBhvr>
                                      <p:to>
                                        <p:strVal val="hidden"/>
                                      </p:to>
                                    </p:set>
                                  </p:childTnLst>
                                </p:cTn>
                              </p:par>
                              <p:par>
                                <p:cTn id="28" presetID="4" presetClass="exit" presetSubtype="16" fill="hold" nodeType="withEffect">
                                  <p:stCondLst>
                                    <p:cond delay="0"/>
                                  </p:stCondLst>
                                  <p:childTnLst>
                                    <p:animEffect transition="out" filter="box(in)">
                                      <p:cBhvr>
                                        <p:cTn id="29" dur="500"/>
                                        <p:tgtEl>
                                          <p:spTgt spid="5"/>
                                        </p:tgtEl>
                                      </p:cBhvr>
                                    </p:animEffect>
                                    <p:set>
                                      <p:cBhvr>
                                        <p:cTn id="30" dur="1" fill="hold">
                                          <p:stCondLst>
                                            <p:cond delay="499"/>
                                          </p:stCondLst>
                                        </p:cTn>
                                        <p:tgtEl>
                                          <p:spTgt spid="5"/>
                                        </p:tgtEl>
                                        <p:attrNameLst>
                                          <p:attrName>style.visibility</p:attrName>
                                        </p:attrNameLst>
                                      </p:cBhvr>
                                      <p:to>
                                        <p:strVal val="hidden"/>
                                      </p:to>
                                    </p:set>
                                  </p:childTnLst>
                                </p:cTn>
                              </p:par>
                              <p:par>
                                <p:cTn id="31" presetID="4" presetClass="exit" presetSubtype="16" fill="hold" grpId="1" nodeType="withEffect">
                                  <p:stCondLst>
                                    <p:cond delay="0"/>
                                  </p:stCondLst>
                                  <p:childTnLst>
                                    <p:animEffect transition="out" filter="box(in)">
                                      <p:cBhvr>
                                        <p:cTn id="32" dur="500"/>
                                        <p:tgtEl>
                                          <p:spTgt spid="7"/>
                                        </p:tgtEl>
                                      </p:cBhvr>
                                    </p:animEffect>
                                    <p:set>
                                      <p:cBhvr>
                                        <p:cTn id="33" dur="1" fill="hold">
                                          <p:stCondLst>
                                            <p:cond delay="499"/>
                                          </p:stCondLst>
                                        </p:cTn>
                                        <p:tgtEl>
                                          <p:spTgt spid="7"/>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nodeType="clickEffect">
                                  <p:stCondLst>
                                    <p:cond delay="0"/>
                                  </p:stCondLst>
                                  <p:childTnLst>
                                    <p:set>
                                      <p:cBhvr>
                                        <p:cTn id="37" dur="1" fill="hold">
                                          <p:stCondLst>
                                            <p:cond delay="0"/>
                                          </p:stCondLst>
                                        </p:cTn>
                                        <p:tgtEl>
                                          <p:spTgt spid="16386"/>
                                        </p:tgtEl>
                                        <p:attrNameLst>
                                          <p:attrName>style.visibility</p:attrName>
                                        </p:attrNameLst>
                                      </p:cBhvr>
                                      <p:to>
                                        <p:strVal val="visible"/>
                                      </p:to>
                                    </p:set>
                                    <p:animEffect transition="in" filter="blinds(horizontal)">
                                      <p:cBhvr>
                                        <p:cTn id="38" dur="500"/>
                                        <p:tgtEl>
                                          <p:spTgt spid="163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4" grpId="1" animBg="1"/>
      <p:bldP spid="7" grpId="0" animBg="1"/>
      <p:bldP spid="7"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609600"/>
            <a:ext cx="7391400" cy="646331"/>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pPr algn="ctr"/>
            <a:r>
              <a:rPr lang="en-US" sz="3600" b="1" dirty="0" err="1" smtClean="0">
                <a:solidFill>
                  <a:schemeClr val="tx1">
                    <a:lumMod val="95000"/>
                    <a:lumOff val="5000"/>
                  </a:schemeClr>
                </a:solidFill>
                <a:latin typeface="Arial Narrow" pitchFamily="34" charset="0"/>
              </a:rPr>
              <a:t>Pharmacodynamic</a:t>
            </a:r>
            <a:r>
              <a:rPr lang="en-US" sz="3600" b="1" dirty="0" smtClean="0">
                <a:solidFill>
                  <a:schemeClr val="tx1">
                    <a:lumMod val="95000"/>
                    <a:lumOff val="5000"/>
                  </a:schemeClr>
                </a:solidFill>
                <a:latin typeface="Arial Narrow" pitchFamily="34" charset="0"/>
              </a:rPr>
              <a:t> Actions</a:t>
            </a:r>
            <a:endParaRPr lang="en-US" sz="3600" b="1" dirty="0">
              <a:solidFill>
                <a:schemeClr val="tx1">
                  <a:lumMod val="95000"/>
                  <a:lumOff val="5000"/>
                </a:schemeClr>
              </a:solidFill>
              <a:latin typeface="Arial Narrow" pitchFamily="34" charset="0"/>
            </a:endParaRPr>
          </a:p>
        </p:txBody>
      </p:sp>
      <p:sp>
        <p:nvSpPr>
          <p:cNvPr id="3" name="TextBox 2"/>
          <p:cNvSpPr txBox="1"/>
          <p:nvPr/>
        </p:nvSpPr>
        <p:spPr>
          <a:xfrm>
            <a:off x="685800" y="1524000"/>
            <a:ext cx="7391400" cy="584775"/>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3200" b="1" dirty="0" smtClean="0">
                <a:solidFill>
                  <a:srgbClr val="FF0066"/>
                </a:solidFill>
              </a:rPr>
              <a:t>Genitourinary tract</a:t>
            </a:r>
            <a:r>
              <a:rPr lang="en-US" sz="3200" dirty="0" smtClean="0"/>
              <a:t>:-</a:t>
            </a:r>
            <a:endParaRPr lang="en-US" sz="3200" dirty="0"/>
          </a:p>
        </p:txBody>
      </p:sp>
      <p:sp>
        <p:nvSpPr>
          <p:cNvPr id="4" name="TextBox 3"/>
          <p:cNvSpPr txBox="1"/>
          <p:nvPr/>
        </p:nvSpPr>
        <p:spPr>
          <a:xfrm>
            <a:off x="685800" y="2590800"/>
            <a:ext cx="7391400" cy="954107"/>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latin typeface="Arial Narrow" pitchFamily="34" charset="0"/>
              </a:rPr>
              <a:t>Atropine has relaxant action on the </a:t>
            </a:r>
            <a:r>
              <a:rPr lang="en-US" sz="2800" dirty="0" err="1" smtClean="0"/>
              <a:t>uriters</a:t>
            </a:r>
            <a:r>
              <a:rPr lang="en-US" sz="2800" dirty="0" smtClean="0"/>
              <a:t> &amp; bladder wall</a:t>
            </a:r>
            <a:endParaRPr lang="en-US" sz="2800" dirty="0"/>
          </a:p>
        </p:txBody>
      </p:sp>
      <p:sp>
        <p:nvSpPr>
          <p:cNvPr id="5" name="TextBox 4"/>
          <p:cNvSpPr txBox="1"/>
          <p:nvPr/>
        </p:nvSpPr>
        <p:spPr>
          <a:xfrm>
            <a:off x="685800" y="3886200"/>
            <a:ext cx="7391400" cy="954107"/>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i="1" dirty="0" smtClean="0">
                <a:latin typeface="Arial Narrow" pitchFamily="34" charset="0"/>
              </a:rPr>
              <a:t>Urinary retention</a:t>
            </a:r>
            <a:r>
              <a:rPr lang="en-US" sz="2800" dirty="0" smtClean="0">
                <a:latin typeface="Arial Narrow" pitchFamily="34" charset="0"/>
              </a:rPr>
              <a:t> can occur in older men with </a:t>
            </a:r>
          </a:p>
          <a:p>
            <a:r>
              <a:rPr lang="en-US" sz="2800" dirty="0" smtClean="0">
                <a:latin typeface="Arial Narrow" pitchFamily="34" charset="0"/>
              </a:rPr>
              <a:t>prostatic hyperplasia.</a:t>
            </a:r>
            <a:endParaRPr lang="en-US" sz="2800" dirty="0">
              <a:latin typeface="Arial Narrow" pitchFamily="34" charset="0"/>
            </a:endParaRPr>
          </a:p>
        </p:txBody>
      </p:sp>
      <p:pic>
        <p:nvPicPr>
          <p:cNvPr id="15362" name="Picture 2" descr="http://www.bladdercontrol.com.sg/images/prostate.jpg"/>
          <p:cNvPicPr>
            <a:picLocks noChangeAspect="1" noChangeArrowheads="1"/>
          </p:cNvPicPr>
          <p:nvPr/>
        </p:nvPicPr>
        <p:blipFill>
          <a:blip r:embed="rId2" cstate="print"/>
          <a:srcRect/>
          <a:stretch>
            <a:fillRect/>
          </a:stretch>
        </p:blipFill>
        <p:spPr bwMode="auto">
          <a:xfrm>
            <a:off x="2514600" y="4953000"/>
            <a:ext cx="2857500" cy="17145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par>
                                <p:cTn id="13" presetID="3" presetClass="entr" presetSubtype="10" fill="hold" nodeType="withEffect">
                                  <p:stCondLst>
                                    <p:cond delay="0"/>
                                  </p:stCondLst>
                                  <p:childTnLst>
                                    <p:set>
                                      <p:cBhvr>
                                        <p:cTn id="14" dur="1" fill="hold">
                                          <p:stCondLst>
                                            <p:cond delay="0"/>
                                          </p:stCondLst>
                                        </p:cTn>
                                        <p:tgtEl>
                                          <p:spTgt spid="15362"/>
                                        </p:tgtEl>
                                        <p:attrNameLst>
                                          <p:attrName>style.visibility</p:attrName>
                                        </p:attrNameLst>
                                      </p:cBhvr>
                                      <p:to>
                                        <p:strVal val="visible"/>
                                      </p:to>
                                    </p:set>
                                    <p:animEffect transition="in" filter="blinds(horizontal)">
                                      <p:cBhvr>
                                        <p:cTn id="15" dur="500"/>
                                        <p:tgtEl>
                                          <p:spTgt spid="153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themeOverride>
</file>

<file path=ppt/theme/themeOverride2.xml><?xml version="1.0" encoding="utf-8"?>
<a:themeOverride xmlns:a="http://schemas.openxmlformats.org/drawingml/2006/main">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themeOverride>
</file>

<file path=docProps/app.xml><?xml version="1.0" encoding="utf-8"?>
<Properties xmlns="http://schemas.openxmlformats.org/officeDocument/2006/extended-properties" xmlns:vt="http://schemas.openxmlformats.org/officeDocument/2006/docPropsVTypes">
  <Template/>
  <TotalTime>3221</TotalTime>
  <Words>776</Words>
  <Application>Microsoft Office PowerPoint</Application>
  <PresentationFormat>On-screen Show (4:3)</PresentationFormat>
  <Paragraphs>144</Paragraphs>
  <Slides>23</Slides>
  <Notes>2</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Flow</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Osama</dc:creator>
  <cp:lastModifiedBy>Osama</cp:lastModifiedBy>
  <cp:revision>235</cp:revision>
  <dcterms:created xsi:type="dcterms:W3CDTF">2015-01-08T08:30:36Z</dcterms:created>
  <dcterms:modified xsi:type="dcterms:W3CDTF">2015-01-27T07:44:39Z</dcterms:modified>
</cp:coreProperties>
</file>