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4" r:id="rId2"/>
    <p:sldId id="389" r:id="rId3"/>
    <p:sldId id="382" r:id="rId4"/>
    <p:sldId id="391" r:id="rId5"/>
    <p:sldId id="390" r:id="rId6"/>
    <p:sldId id="383" r:id="rId7"/>
    <p:sldId id="339" r:id="rId8"/>
    <p:sldId id="348" r:id="rId9"/>
    <p:sldId id="258" r:id="rId10"/>
    <p:sldId id="392" r:id="rId11"/>
    <p:sldId id="408" r:id="rId12"/>
    <p:sldId id="409" r:id="rId13"/>
    <p:sldId id="404" r:id="rId14"/>
    <p:sldId id="405" r:id="rId15"/>
    <p:sldId id="406" r:id="rId16"/>
    <p:sldId id="407" r:id="rId17"/>
    <p:sldId id="410" r:id="rId18"/>
    <p:sldId id="411" r:id="rId19"/>
    <p:sldId id="380" r:id="rId20"/>
    <p:sldId id="40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5426"/>
    <a:srgbClr val="00FF00"/>
    <a:srgbClr val="006600"/>
    <a:srgbClr val="4E00C0"/>
    <a:srgbClr val="EA00A2"/>
    <a:srgbClr val="5100C8"/>
    <a:srgbClr val="000099"/>
    <a:srgbClr val="CCFF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81" d="100"/>
          <a:sy n="81" d="100"/>
        </p:scale>
        <p:origin x="2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03/02/2015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5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9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7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28926" y="764704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1156852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much used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&gt; 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720" y="2153801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necrosis</a:t>
            </a:r>
            <a:endParaRPr lang="en-US" sz="2400" b="1" u="sng" baseline="-25000" dirty="0" smtClean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720" y="2517596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282" y="3356992"/>
            <a:ext cx="85725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                   in septic shock, 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if  fluid replacement and </a:t>
            </a:r>
            <a:r>
              <a:rPr lang="en-US" sz="2200" b="1" i="1" u="sng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!!!???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5720" y="2924944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26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7265023" y="2897187"/>
            <a:ext cx="1677769" cy="185379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42844" y="5013176"/>
            <a:ext cx="85725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Synthetic; show no presynaptic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congestive heart failure [CHD]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5720" y="4941168"/>
            <a:ext cx="8580186" cy="461665"/>
            <a:chOff x="285720" y="4941168"/>
            <a:chExt cx="8580186" cy="461665"/>
          </a:xfrm>
        </p:grpSpPr>
        <p:sp>
          <p:nvSpPr>
            <p:cNvPr id="29" name="Rectangle 28"/>
            <p:cNvSpPr/>
            <p:nvPr/>
          </p:nvSpPr>
          <p:spPr>
            <a:xfrm>
              <a:off x="6286512" y="4941168"/>
              <a:ext cx="2579394" cy="46166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Rounded MT Bold" pitchFamily="34" charset="0"/>
                </a:rPr>
                <a:t>ISOPRENALINE</a:t>
              </a:r>
              <a:endParaRPr lang="en-US" sz="2400" b="1" dirty="0">
                <a:latin typeface="Arial Rounded MT Bold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85720" y="4941168"/>
              <a:ext cx="6086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5-Point Star 3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 build="p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875113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479654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500843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4643438" y="858239"/>
            <a:ext cx="4540973" cy="3466419"/>
            <a:chOff x="4357686" y="858239"/>
            <a:chExt cx="4826725" cy="4149287"/>
          </a:xfrm>
        </p:grpSpPr>
        <p:grpSp>
          <p:nvGrpSpPr>
            <p:cNvPr id="4" name="Group 16"/>
            <p:cNvGrpSpPr/>
            <p:nvPr/>
          </p:nvGrpSpPr>
          <p:grpSpPr>
            <a:xfrm>
              <a:off x="4357686" y="1135971"/>
              <a:ext cx="4826725" cy="3871555"/>
              <a:chOff x="-136735" y="3153096"/>
              <a:chExt cx="4564607" cy="3633490"/>
            </a:xfrm>
          </p:grpSpPr>
          <p:pic>
            <p:nvPicPr>
              <p:cNvPr id="1026" name="Picture 2" descr="C:\Users\Administrator\Pictures\Pictur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81"/>
              <a:stretch>
                <a:fillRect/>
              </a:stretch>
            </p:blipFill>
            <p:spPr bwMode="auto">
              <a:xfrm>
                <a:off x="0" y="3429000"/>
                <a:ext cx="3739448" cy="3357586"/>
              </a:xfrm>
              <a:prstGeom prst="rect">
                <a:avLst/>
              </a:prstGeom>
              <a:noFill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91461" y="4009059"/>
                <a:ext cx="1636411" cy="712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sz="2000" b="1" dirty="0" smtClean="0">
                    <a:latin typeface="Arial Narrow" pitchFamily="34" charset="0"/>
                  </a:rPr>
                  <a:t>Vessels</a:t>
                </a:r>
                <a:r>
                  <a:rPr lang="en-US" sz="2000" b="1" dirty="0" smtClean="0">
                    <a:latin typeface="Symbol" pitchFamily="18" charset="2"/>
                  </a:rPr>
                  <a:t> a</a:t>
                </a:r>
                <a:r>
                  <a:rPr lang="en-US" sz="2000" b="1" baseline="-25000" dirty="0" smtClean="0">
                    <a:latin typeface="Arial Narrow" pitchFamily="34" charset="0"/>
                  </a:rPr>
                  <a:t>1 </a:t>
                </a:r>
                <a:r>
                  <a:rPr lang="en-US" b="1" dirty="0" smtClean="0">
                    <a:latin typeface="Arial Narrow" pitchFamily="34" charset="0"/>
                  </a:rPr>
                  <a:t>vasoconstriction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136735" y="3153096"/>
                <a:ext cx="3575063" cy="32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2000" b="1" dirty="0" smtClean="0">
                    <a:latin typeface="Arial Narrow" pitchFamily="34" charset="0"/>
                  </a:rPr>
                  <a:t>Kidney D</a:t>
                </a:r>
                <a:r>
                  <a:rPr lang="en-US" sz="2000" b="1" baseline="-25000" dirty="0" smtClean="0">
                    <a:latin typeface="Arial Narrow" pitchFamily="34" charset="0"/>
                  </a:rPr>
                  <a:t>1</a:t>
                </a:r>
                <a:r>
                  <a:rPr lang="en-US" sz="2000" b="1" dirty="0" smtClean="0">
                    <a:latin typeface="Arial Narrow" pitchFamily="34" charset="0"/>
                    <a:sym typeface="Wingdings 3"/>
                  </a:rPr>
                  <a:t> vasodilatation 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89164" y="858239"/>
              <a:ext cx="1775324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>
                  <a:latin typeface="Arial Narrow" pitchFamily="34" charset="0"/>
                </a:rPr>
                <a:t>Heart </a:t>
              </a:r>
              <a:r>
                <a:rPr lang="en-US" b="1" dirty="0">
                  <a:latin typeface="Arial Narrow" pitchFamily="34" charset="0"/>
                  <a:sym typeface="Wingdings 3"/>
                </a:rPr>
                <a:t> </a:t>
              </a:r>
              <a:r>
                <a:rPr lang="en-US" b="1" dirty="0">
                  <a:latin typeface="Symbol" pitchFamily="18" charset="2"/>
                </a:rPr>
                <a:t>b</a:t>
              </a:r>
              <a:r>
                <a:rPr lang="en-US" b="1" baseline="-25000" dirty="0">
                  <a:latin typeface="Arial Narrow" pitchFamily="34" charset="0"/>
                </a:rPr>
                <a:t>1</a:t>
              </a:r>
              <a:r>
                <a:rPr lang="en-US" b="1" dirty="0">
                  <a:latin typeface="Arial Narrow" pitchFamily="34" charset="0"/>
                  <a:sym typeface="Wingdings 3"/>
                </a:rPr>
                <a:t>  force  + diuresis</a:t>
              </a:r>
              <a:endParaRPr lang="en-US" b="1" baseline="-25000" dirty="0">
                <a:latin typeface="Arial Narrow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2843" y="4360455"/>
            <a:ext cx="74136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Inotropic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	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380" y="4480183"/>
            <a:ext cx="8646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(after fluid replacement), cardiogenic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5805264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2232" y="32129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490" y="386104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2726" y="1196752"/>
            <a:ext cx="6759668" cy="1946707"/>
            <a:chOff x="752726" y="1361775"/>
            <a:chExt cx="6759668" cy="1946707"/>
          </a:xfrm>
        </p:grpSpPr>
        <p:pic>
          <p:nvPicPr>
            <p:cNvPr id="19" name="Picture 18" descr="heartrt.jpg (131376 bytes)"/>
            <p:cNvPicPr/>
            <p:nvPr/>
          </p:nvPicPr>
          <p:blipFill rotWithShape="1">
            <a:blip r:embed="rId3" cstate="print"/>
            <a:srcRect t="3605" r="7541" b="53793"/>
            <a:stretch/>
          </p:blipFill>
          <p:spPr bwMode="auto">
            <a:xfrm>
              <a:off x="752726" y="1416703"/>
              <a:ext cx="3531242" cy="18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heartrt.jpg (131376 bytes)"/>
            <p:cNvPicPr/>
            <p:nvPr/>
          </p:nvPicPr>
          <p:blipFill rotWithShape="1">
            <a:blip r:embed="rId3" cstate="print"/>
            <a:srcRect l="14860" t="51590"/>
            <a:stretch/>
          </p:blipFill>
          <p:spPr bwMode="auto">
            <a:xfrm>
              <a:off x="4211960" y="1361775"/>
              <a:ext cx="3300434" cy="194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&gt;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Hardly any effect;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acute heart failure [AHF].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7318" y="116750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Synthetic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552977"/>
            <a:ext cx="8858280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  </a:t>
            </a:r>
            <a:r>
              <a:rPr lang="en-US" sz="2400" b="1" dirty="0" smtClean="0">
                <a:latin typeface="Arial Narrow" pitchFamily="34" charset="0"/>
              </a:rPr>
              <a:t>Terminate atrial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(through reflex bradycardia)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How?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74090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15338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4902" y="1288597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256273"/>
            <a:ext cx="37861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41847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41847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276872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214282" y="4581128"/>
            <a:ext cx="8858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</a:rPr>
              <a:t>Synthetic, Given orally or as patch. </a:t>
            </a:r>
          </a:p>
          <a:p>
            <a:pPr>
              <a:lnSpc>
                <a:spcPts val="27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presynaptic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(</a:t>
            </a:r>
            <a:r>
              <a:rPr lang="en-US" sz="2000" b="1" i="1" dirty="0" smtClean="0">
                <a:latin typeface="Arial Narrow" pitchFamily="34" charset="0"/>
              </a:rPr>
              <a:t>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outflow)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 ???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179512" y="602128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36510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2466181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4282" y="803778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280920" y="2276872"/>
            <a:ext cx="363046" cy="394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9760" y="764704"/>
            <a:ext cx="2286016" cy="57150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6644" y="4149080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80112" y="328498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4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2071678"/>
            <a:ext cx="93583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Salmeterol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&amp;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Formoterol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i="1" dirty="0" smtClean="0">
                <a:latin typeface="Arial Narrow" pitchFamily="34" charset="0"/>
              </a:rPr>
              <a:t>are longer </a:t>
            </a:r>
            <a:r>
              <a:rPr lang="en-US" sz="2400" b="1" i="1" dirty="0">
                <a:latin typeface="Arial Narrow" pitchFamily="34" charset="0"/>
              </a:rPr>
              <a:t>acting </a:t>
            </a:r>
            <a:r>
              <a:rPr lang="en-US" sz="2400" b="1" i="1" dirty="0" smtClean="0">
                <a:latin typeface="Arial Narrow" pitchFamily="34" charset="0"/>
              </a:rPr>
              <a:t>preparations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5567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2708920"/>
            <a:ext cx="7814672" cy="11310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7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</a:p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of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5068" y="2607295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4894329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0653" y="568036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4149891"/>
            <a:ext cx="8858280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15567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232" y="2743760"/>
            <a:ext cx="79952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</a:t>
            </a:r>
          </a:p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7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248" y="4823137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facilitate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less than amphetamine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248" y="4384218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056" y="5896386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108" y="2348880"/>
            <a:ext cx="212938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5678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-99392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71538" y="2538372"/>
            <a:ext cx="7858180" cy="1745604"/>
            <a:chOff x="1071538" y="2538372"/>
            <a:chExt cx="7858180" cy="174560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303152" y="2883020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6358744" y="2538372"/>
              <a:ext cx="13456" cy="708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606868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606868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285720" y="46590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303898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027677" flipH="1">
            <a:off x="4574394" y="5782333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27831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66" y="785794"/>
            <a:ext cx="579787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272" y="2636912"/>
            <a:ext cx="56886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terminals.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amphetamine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282" y="521671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ephedrine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pseudoephedrine</a:t>
            </a:r>
            <a:endParaRPr lang="en-US" sz="2400" b="1" dirty="0">
              <a:solidFill>
                <a:srgbClr val="A65426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72000" y="220486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32040" y="342900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496" y="3789040"/>
            <a:ext cx="568863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Cocaine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660189">
            <a:off x="4499992" y="4442245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512" y="692696"/>
            <a:ext cx="8858280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see physiological actions of the SNS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699623"/>
            <a:ext cx="892971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stimulate properties of heart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(increase heart rate and 	contractility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 </a:t>
            </a:r>
            <a:r>
              <a:rPr lang="en-US" sz="2200" b="1" dirty="0" smtClean="0">
                <a:latin typeface="Symbol" pitchFamily="18" charset="2"/>
              </a:rPr>
              <a:t>/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130472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ar-SA" sz="2400" b="1" dirty="0" smtClean="0">
                <a:latin typeface="Arial Narrow" pitchFamily="34" charset="0"/>
                <a:sym typeface="Wingdings 3"/>
              </a:rPr>
              <a:t>الرعاف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its absorption  toxicity &amp; prolong action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782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460432" y="616530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282" y="2215892"/>
            <a:ext cx="8929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anaphylactic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i.e.  BP  &amp; cause vasoconstriction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by inhalation</a:t>
            </a:r>
          </a:p>
          <a:p>
            <a:pPr>
              <a:lnSpc>
                <a:spcPts val="27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direc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but now through central line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96" y="1247924"/>
            <a:ext cx="8929718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rebound congestion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877008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6" y="438891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Congestive heart failure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11519</TotalTime>
  <Words>1026</Words>
  <Application>Microsoft Office PowerPoint</Application>
  <PresentationFormat>On-screen Show (4:3)</PresentationFormat>
  <Paragraphs>208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Arial Rounded MT Bold</vt:lpstr>
      <vt:lpstr>Bernard MT Condensed</vt:lpstr>
      <vt:lpstr>Calibri</vt:lpstr>
      <vt:lpstr>Comic Sans MS</vt:lpstr>
      <vt:lpstr>Freestyle Script</vt:lpstr>
      <vt:lpstr>Georgia</vt:lpstr>
      <vt:lpstr>Symbol</vt:lpstr>
      <vt:lpstr>Trebuchet MS</vt:lpstr>
      <vt:lpstr>Wingdings 2</vt:lpstr>
      <vt:lpstr>Wingdings 3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عبدالرحمن</cp:lastModifiedBy>
  <cp:revision>235</cp:revision>
  <dcterms:created xsi:type="dcterms:W3CDTF">2009-01-17T13:48:18Z</dcterms:created>
  <dcterms:modified xsi:type="dcterms:W3CDTF">2015-02-03T07:53:11Z</dcterms:modified>
</cp:coreProperties>
</file>