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9026" autoAdjust="0"/>
    <p:restoredTop sz="94660"/>
  </p:normalViewPr>
  <p:slideViewPr>
    <p:cSldViewPr snapToGrid="0">
      <p:cViewPr>
        <p:scale>
          <a:sx n="50" d="100"/>
          <a:sy n="50" d="100"/>
        </p:scale>
        <p:origin x="-30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10669" cy="1670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88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8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64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9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3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809011" cy="1669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  <a:noFill/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30" y="555271"/>
            <a:ext cx="8534400" cy="1507067"/>
          </a:xfr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4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10669" cy="16704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68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523265" y="325992"/>
            <a:ext cx="2572735" cy="2749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809011" cy="1669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93" y="284866"/>
            <a:ext cx="3669119" cy="358175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  <a:softEdge rad="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413252"/>
            <a:ext cx="2152651" cy="21240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E51C95-F9E0-4B47-BCC8-85A4E92E7C6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4E54A1-13C0-4E48-BC3B-8F93C549983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8" r:id="rId14"/>
    <p:sldLayoutId id="2147483674" r:id="rId15"/>
    <p:sldLayoutId id="2147483675" r:id="rId16"/>
    <p:sldLayoutId id="2147483676" r:id="rId17"/>
    <p:sldLayoutId id="2147483677" r:id="rId18"/>
  </p:sldLayoutIdLst>
  <p:timing>
    <p:tnLst>
      <p:par>
        <p:cTn id="1" dur="indefinite" restart="never" nodeType="tmRoot"/>
      </p:par>
    </p:tnLst>
  </p:timing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12" y="2443813"/>
            <a:ext cx="10900106" cy="1697400"/>
          </a:xfr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/>
                <a:cs typeface="Times New Roman"/>
              </a:rPr>
              <a:t>Viral infections of the respiratory tract</a:t>
            </a:r>
            <a:endParaRPr lang="en-US" sz="4800" b="1" dirty="0"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313" y="4344831"/>
            <a:ext cx="8535991" cy="860400"/>
          </a:xfrm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Lucture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3 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1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65053"/>
            <a:ext cx="101609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 smtClean="0">
                <a:solidFill>
                  <a:schemeClr val="accent6"/>
                </a:solidFill>
                <a:latin typeface="Times New Roman"/>
                <a:cs typeface="Times New Roman"/>
              </a:rPr>
              <a:t>Oseltamivir</a:t>
            </a:r>
            <a:r>
              <a:rPr lang="en-US" sz="3200" b="1" i="1" u="sng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(Tamiflu) :</a:t>
            </a:r>
            <a:endParaRPr lang="en-US" sz="3200" b="1" i="1" u="sng" dirty="0">
              <a:latin typeface="Times New Roman"/>
              <a:cs typeface="Times New Roman"/>
            </a:endParaRP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It is </a:t>
            </a:r>
            <a:r>
              <a:rPr lang="en-US" b="1" dirty="0">
                <a:solidFill>
                  <a:srgbClr val="FF3399"/>
                </a:solidFill>
                <a:latin typeface="Times New Roman"/>
                <a:cs typeface="Times New Roman"/>
              </a:rPr>
              <a:t>Neuraminidase </a:t>
            </a:r>
            <a:r>
              <a:rPr lang="en-US" b="1" dirty="0" smtClean="0">
                <a:solidFill>
                  <a:srgbClr val="FF3399"/>
                </a:solidFill>
                <a:latin typeface="Times New Roman"/>
                <a:cs typeface="Times New Roman"/>
              </a:rPr>
              <a:t>inhibitor </a:t>
            </a:r>
            <a:r>
              <a:rPr lang="en-US" dirty="0" smtClean="0">
                <a:latin typeface="Times New Roman"/>
                <a:cs typeface="Times New Roman"/>
              </a:rPr>
              <a:t>which </a:t>
            </a:r>
            <a:r>
              <a:rPr lang="en-US" dirty="0">
                <a:latin typeface="Times New Roman"/>
                <a:cs typeface="Times New Roman"/>
              </a:rPr>
              <a:t>help the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influenza</a:t>
            </a:r>
            <a:r>
              <a:rPr lang="en-US" dirty="0">
                <a:latin typeface="Times New Roman"/>
                <a:cs typeface="Times New Roman"/>
              </a:rPr>
              <a:t> virus invade respiratory tract </a:t>
            </a:r>
            <a:r>
              <a:rPr lang="en-US" dirty="0" smtClean="0">
                <a:latin typeface="Times New Roman"/>
                <a:cs typeface="Times New Roman"/>
              </a:rPr>
              <a:t>cells.</a:t>
            </a:r>
          </a:p>
          <a:p>
            <a:pPr algn="just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It </a:t>
            </a:r>
            <a:r>
              <a:rPr lang="en-US" dirty="0">
                <a:latin typeface="Times New Roman"/>
                <a:cs typeface="Times New Roman"/>
              </a:rPr>
              <a:t>has to be given within the </a:t>
            </a:r>
            <a:r>
              <a:rPr lang="en-US" b="1" dirty="0">
                <a:solidFill>
                  <a:srgbClr val="FFC000"/>
                </a:solidFill>
                <a:latin typeface="Times New Roman"/>
                <a:cs typeface="Times New Roman"/>
              </a:rPr>
              <a:t>first 48 hours </a:t>
            </a:r>
            <a:r>
              <a:rPr lang="en-US" dirty="0">
                <a:latin typeface="Times New Roman"/>
                <a:cs typeface="Times New Roman"/>
              </a:rPr>
              <a:t>after the </a:t>
            </a:r>
            <a:r>
              <a:rPr lang="en-US" dirty="0" smtClean="0">
                <a:latin typeface="Times New Roman"/>
                <a:cs typeface="Times New Roman"/>
              </a:rPr>
              <a:t>exposure.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906982"/>
            <a:ext cx="8229600" cy="50125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INFLUANZA VACCINE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308557"/>
            <a:ext cx="8229600" cy="14132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Tow types of vaccine ,both contain the current influenza 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 &amp;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B</a:t>
            </a:r>
            <a:r>
              <a:rPr lang="en-US" sz="2000" dirty="0" smtClean="0">
                <a:latin typeface="Times New Roman"/>
                <a:cs typeface="Times New Roman"/>
              </a:rPr>
              <a:t> .</a:t>
            </a:r>
          </a:p>
          <a:p>
            <a:pPr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Vaccine should be given in October or November ,before the influenza season begins.</a:t>
            </a:r>
          </a:p>
          <a:p>
            <a:pPr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Yearly booster dose recommended.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820326"/>
            <a:ext cx="8229600" cy="40503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u="sng" dirty="0" smtClean="0">
                <a:solidFill>
                  <a:srgbClr val="EF48C9"/>
                </a:solidFill>
                <a:latin typeface="Times New Roman"/>
                <a:cs typeface="Times New Roman"/>
              </a:rPr>
              <a:t>1-The  Flu  shot vaccine</a:t>
            </a:r>
            <a:endParaRPr lang="en-US" sz="2000" b="1" u="sng" dirty="0">
              <a:solidFill>
                <a:srgbClr val="EF48C9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05878"/>
            <a:ext cx="8229600" cy="3644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b="1" u="sng" dirty="0" smtClean="0">
                <a:solidFill>
                  <a:srgbClr val="EF48C9"/>
                </a:solidFill>
                <a:latin typeface="Times New Roman"/>
                <a:cs typeface="Times New Roman"/>
              </a:rPr>
              <a:t>2-The Nasal spray flue vaccine (Flu mist)</a:t>
            </a:r>
            <a:endParaRPr lang="en-US" sz="2000" b="1" u="sng" dirty="0">
              <a:solidFill>
                <a:srgbClr val="EF48C9"/>
              </a:solidFill>
              <a:latin typeface="Times New Roman"/>
              <a:cs typeface="Times New Roman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312932"/>
            <a:ext cx="10095217" cy="8757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Inactivated (Killed vaccine),</a:t>
            </a:r>
          </a:p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Given to people older than 6 months, including healthy people as well as high risk groups.</a:t>
            </a:r>
            <a:endParaRPr lang="en-US"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757873"/>
            <a:ext cx="8229600" cy="8757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This is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a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live attenuated </a:t>
            </a:r>
            <a:r>
              <a:rPr lang="en-US" sz="2000" dirty="0" err="1" smtClean="0">
                <a:latin typeface="Times New Roman"/>
                <a:cs typeface="Times New Roman"/>
              </a:rPr>
              <a:t>vaccine,Approved</a:t>
            </a:r>
            <a:r>
              <a:rPr lang="en-US" sz="2000" dirty="0" smtClean="0">
                <a:latin typeface="Times New Roman"/>
                <a:cs typeface="Times New Roman"/>
              </a:rPr>
              <a:t> for use in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healthy</a:t>
            </a:r>
            <a:r>
              <a:rPr lang="en-US" sz="2000" dirty="0" smtClean="0">
                <a:latin typeface="Times New Roman"/>
                <a:cs typeface="Times New Roman"/>
              </a:rPr>
              <a:t> people only between 5- 49 years age.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5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4172" y="1093109"/>
            <a:ext cx="8825103" cy="48164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i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2-RHINOVIRUSES</a:t>
            </a:r>
            <a:r>
              <a:rPr lang="en-US" sz="3200" dirty="0" smtClean="0">
                <a:solidFill>
                  <a:srgbClr val="FFFF66"/>
                </a:solidFill>
                <a:latin typeface="Times New Roman"/>
                <a:cs typeface="Times New Roman"/>
              </a:rPr>
              <a:t>.</a:t>
            </a:r>
            <a:br>
              <a:rPr lang="en-US" sz="3200" dirty="0" smtClean="0">
                <a:solidFill>
                  <a:srgbClr val="FFFF66"/>
                </a:solidFill>
                <a:latin typeface="Times New Roman"/>
                <a:cs typeface="Times New Roman"/>
              </a:rPr>
            </a:br>
            <a:endParaRPr lang="en-US" sz="3200" dirty="0">
              <a:solidFill>
                <a:srgbClr val="FFFF66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5" descr="http://www.virology.ws/wp-content/uploads/2009/02/phil_235_lores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4840" y="4233870"/>
            <a:ext cx="3557160" cy="231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4172" y="2038558"/>
            <a:ext cx="8825103" cy="38531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Common cold accounts for 1/3 to  of all acute respiratory infections in humans.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Rhinoviruses are responsible for 60% of common colds cases, </a:t>
            </a:r>
            <a:endParaRPr lang="en-US" sz="24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Common cold is a self-limited illness.</a:t>
            </a:r>
            <a:endParaRPr lang="en-US" sz="24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More than 100 serologic types of rhinoviruses, No vaccine available.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Transmitted directly by respiratory droplet.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RHINOVIRUSES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(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PICORNAVIRUS family</a:t>
            </a:r>
            <a:r>
              <a:rPr lang="en-US" sz="2400" dirty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endParaRPr lang="en-US" sz="24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small  non enveloped virus(20-30 nm),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SS-RNA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virus.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RHINOVIRUS are acid labile(sensitive).</a:t>
            </a:r>
            <a:endParaRPr lang="en-US"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05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7467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sng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3-</a:t>
            </a:r>
            <a:r>
              <a:rPr lang="en-US" sz="3200" b="1" i="1" u="sng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Coronaviruses</a:t>
            </a:r>
            <a:endParaRPr lang="en-US" sz="3200" b="1" i="1" u="sng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856736"/>
            <a:ext cx="10051420" cy="11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ssRNA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enveloped with positive polarity.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second 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cause 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of common 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cold 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latin typeface="Times New Roman"/>
                <a:cs typeface="Times New Roman"/>
              </a:rPr>
              <a:t> 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850" y="47244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>
                <a:latin typeface="Times New Roman"/>
                <a:cs typeface="Times New Roman"/>
              </a:rPr>
              <a:t>  </a:t>
            </a:r>
          </a:p>
        </p:txBody>
      </p:sp>
      <p:pic>
        <p:nvPicPr>
          <p:cNvPr id="6" name="Picture 5" descr="http://pathmicro.med.sc.edu/graduate/corona-c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199" y="0"/>
            <a:ext cx="2338405" cy="17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418982"/>
            <a:ext cx="900029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u="sng" dirty="0">
                <a:solidFill>
                  <a:srgbClr val="C00000"/>
                </a:solidFill>
                <a:latin typeface="Times New Roman"/>
                <a:cs typeface="Times New Roman"/>
              </a:rPr>
              <a:t>Clinical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presentation  of common cold:</a:t>
            </a:r>
            <a:endParaRPr lang="en-US" sz="2000" b="1" u="sng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Symptoms</a:t>
            </a:r>
            <a:r>
              <a:rPr lang="en-US" sz="2000" b="1" dirty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latin typeface="Times New Roman"/>
                <a:cs typeface="Times New Roman"/>
              </a:rPr>
              <a:t>runny nose, sneezing and nasal obstruction, mild sore throat, headache and malaise that last for one week</a:t>
            </a:r>
            <a:r>
              <a:rPr lang="en-US" sz="2000" b="1" dirty="0" smtClean="0">
                <a:latin typeface="Times New Roman"/>
                <a:cs typeface="Times New Roman"/>
              </a:rPr>
              <a:t>. NO FEVER</a:t>
            </a:r>
            <a:endParaRPr lang="en-US" sz="2000" b="1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Complication: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en-US" sz="2000" b="1" dirty="0">
                <a:latin typeface="Times New Roman"/>
                <a:cs typeface="Times New Roman"/>
              </a:rPr>
              <a:t>Usually due to secondary bacterial infection</a:t>
            </a:r>
          </a:p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latin typeface="Times New Roman"/>
                <a:cs typeface="Times New Roman"/>
              </a:rPr>
              <a:t>Acute sinusitis 2) Acute </a:t>
            </a:r>
            <a:r>
              <a:rPr lang="en-US" sz="2000" b="1" dirty="0" err="1">
                <a:latin typeface="Times New Roman"/>
                <a:cs typeface="Times New Roman"/>
              </a:rPr>
              <a:t>otitis</a:t>
            </a:r>
            <a:r>
              <a:rPr lang="en-US" sz="2000" b="1" dirty="0">
                <a:latin typeface="Times New Roman"/>
                <a:cs typeface="Times New Roman"/>
              </a:rPr>
              <a:t> media.</a:t>
            </a:r>
          </a:p>
          <a:p>
            <a:pPr marL="800100" lvl="1" indent="-342900">
              <a:spcBef>
                <a:spcPct val="50000"/>
              </a:spcBef>
            </a:pPr>
            <a:r>
              <a:rPr lang="en-US" sz="2000" b="1" dirty="0">
                <a:latin typeface="Times New Roman"/>
                <a:cs typeface="Times New Roman"/>
              </a:rPr>
              <a:t>3) Exacerbation of chronic bronchitis ,bronchial asthma.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573270" y="1779096"/>
            <a:ext cx="32081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Laboratory Diagnosis: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dirty="0">
                <a:latin typeface="Times New Roman"/>
                <a:cs typeface="Times New Roman"/>
              </a:rPr>
              <a:t>Usually no need.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Treatment and Prevention: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dirty="0">
                <a:latin typeface="Times New Roman"/>
                <a:cs typeface="Times New Roman"/>
              </a:rPr>
              <a:t>No specific treatment.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dirty="0">
                <a:latin typeface="Times New Roman"/>
                <a:cs typeface="Times New Roman"/>
              </a:rPr>
              <a:t>No vaccine available.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3025" y="4303455"/>
            <a:ext cx="121189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Severe Acute Respiratory Syndrome SARS</a:t>
            </a:r>
          </a:p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SARS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a viral infection, causes </a:t>
            </a:r>
            <a:r>
              <a:rPr lang="en-US" sz="2000" b="1" i="1" u="sng" dirty="0">
                <a:solidFill>
                  <a:srgbClr val="C00000"/>
                </a:solidFill>
                <a:latin typeface="Times New Roman"/>
                <a:cs typeface="Times New Roman"/>
              </a:rPr>
              <a:t>Atypical pneumonia</a:t>
            </a:r>
            <a:r>
              <a:rPr lang="en-US" sz="2000" dirty="0">
                <a:latin typeface="Times New Roman"/>
                <a:cs typeface="Times New Roman"/>
              </a:rPr>
              <a:t>, can infect all age groups, and can lead to death especially among people with existing chronic condition.</a:t>
            </a:r>
          </a:p>
          <a:p>
            <a:pPr>
              <a:spcBef>
                <a:spcPct val="50000"/>
              </a:spcBef>
            </a:pPr>
            <a:r>
              <a:rPr lang="en-US" sz="2000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causative </a:t>
            </a:r>
            <a:r>
              <a:rPr lang="en-US" sz="20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agent of 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SARS</a:t>
            </a:r>
            <a:endParaRPr lang="en-US" sz="2000" b="1" i="1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A new mutation of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coronavirus.</a:t>
            </a:r>
            <a:r>
              <a:rPr lang="en-US" sz="2000" dirty="0" err="1" smtClean="0">
                <a:latin typeface="Times New Roman"/>
                <a:cs typeface="Times New Roman"/>
              </a:rPr>
              <a:t>Coronavirus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latin typeface="Times New Roman"/>
                <a:cs typeface="Times New Roman"/>
              </a:rPr>
              <a:t>difficult </a:t>
            </a:r>
            <a:r>
              <a:rPr lang="en-US" sz="2000" dirty="0">
                <a:latin typeface="Times New Roman"/>
                <a:cs typeface="Times New Roman"/>
              </a:rPr>
              <a:t>to isolate and not easily grown in tissue culture.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Coronavirus is able to survive in dry air for up to 3 hours, but can </a:t>
            </a:r>
            <a:r>
              <a:rPr lang="en-US" sz="2000" dirty="0" smtClean="0">
                <a:latin typeface="Times New Roman"/>
                <a:cs typeface="Times New Roman"/>
              </a:rPr>
              <a:t>be </a:t>
            </a:r>
            <a:r>
              <a:rPr lang="en-US" sz="2000" dirty="0">
                <a:latin typeface="Times New Roman"/>
                <a:cs typeface="Times New Roman"/>
              </a:rPr>
              <a:t>killed by exposure to ultra-violet light.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24" y="3990023"/>
            <a:ext cx="12118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infect several human cells , including lower  </a:t>
            </a:r>
            <a:r>
              <a:rPr lang="en-US" sz="2000" b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>but not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upper respiratory, kidney ,intestinal, and liver cells.</a:t>
            </a: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7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673533"/>
            <a:ext cx="5642763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 i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4-Para </a:t>
            </a:r>
            <a:r>
              <a:rPr lang="en-US" sz="3200" b="1" i="1" u="sng" dirty="0">
                <a:solidFill>
                  <a:srgbClr val="C00000"/>
                </a:solidFill>
                <a:latin typeface="Times New Roman"/>
                <a:cs typeface="Times New Roman"/>
              </a:rPr>
              <a:t>– Influenza Viruses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415241"/>
            <a:ext cx="12192000" cy="34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paramyxoviridae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family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Enveloped 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SS RNA</a:t>
            </a:r>
            <a:r>
              <a:rPr lang="en-US" sz="2000" b="1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 There are </a:t>
            </a:r>
            <a:r>
              <a:rPr lang="en-US" sz="2000" b="1" dirty="0">
                <a:latin typeface="Times New Roman"/>
                <a:cs typeface="Times New Roman"/>
              </a:rPr>
              <a:t>four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para</a:t>
            </a:r>
            <a:r>
              <a:rPr lang="en-US" sz="2000" dirty="0">
                <a:latin typeface="Times New Roman"/>
                <a:cs typeface="Times New Roman"/>
              </a:rPr>
              <a:t>–influenza viruses:  </a:t>
            </a:r>
            <a:r>
              <a:rPr lang="en-US" sz="2000" b="1" dirty="0">
                <a:solidFill>
                  <a:srgbClr val="FF3399"/>
                </a:solidFill>
                <a:latin typeface="Times New Roman"/>
                <a:cs typeface="Times New Roman"/>
              </a:rPr>
              <a:t>1, 2, 3, </a:t>
            </a:r>
            <a:r>
              <a:rPr lang="en-US" sz="2000" b="1" dirty="0" smtClean="0">
                <a:solidFill>
                  <a:srgbClr val="FF3399"/>
                </a:solidFill>
                <a:latin typeface="Times New Roman"/>
                <a:cs typeface="Times New Roman"/>
              </a:rPr>
              <a:t>4 </a:t>
            </a:r>
            <a:r>
              <a:rPr lang="en-US" sz="2000" b="1" dirty="0" smtClean="0">
                <a:latin typeface="Times New Roman"/>
                <a:cs typeface="Times New Roman"/>
              </a:rPr>
              <a:t>(</a:t>
            </a:r>
            <a:r>
              <a:rPr lang="en-US" sz="2000" dirty="0" smtClean="0">
                <a:latin typeface="Times New Roman"/>
                <a:cs typeface="Times New Roman"/>
              </a:rPr>
              <a:t>occur </a:t>
            </a:r>
            <a:r>
              <a:rPr lang="en-US" sz="2000" dirty="0">
                <a:latin typeface="Times New Roman"/>
                <a:cs typeface="Times New Roman"/>
              </a:rPr>
              <a:t>mainly in winter</a:t>
            </a:r>
            <a:r>
              <a:rPr lang="en-US" sz="2000" dirty="0" smtClean="0">
                <a:latin typeface="Times New Roman"/>
                <a:cs typeface="Times New Roman"/>
              </a:rPr>
              <a:t>.)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Transmitted by respiratory droplets.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Envelop surface projection presents as </a:t>
            </a:r>
            <a:r>
              <a:rPr lang="en-US" sz="2000" b="1" dirty="0" err="1">
                <a:solidFill>
                  <a:srgbClr val="FF3399"/>
                </a:solidFill>
                <a:latin typeface="Times New Roman"/>
                <a:cs typeface="Times New Roman"/>
              </a:rPr>
              <a:t>Heamagglutinin</a:t>
            </a:r>
            <a:r>
              <a:rPr lang="en-US" sz="2000" b="1" dirty="0">
                <a:solidFill>
                  <a:srgbClr val="FF3399"/>
                </a:solidFill>
                <a:latin typeface="Times New Roman"/>
                <a:cs typeface="Times New Roman"/>
              </a:rPr>
              <a:t> HA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Neuroamindase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NA</a:t>
            </a:r>
            <a:r>
              <a:rPr lang="en-US" sz="2000" b="1" dirty="0">
                <a:solidFill>
                  <a:srgbClr val="99FF99"/>
                </a:solidFill>
                <a:latin typeface="Times New Roman"/>
                <a:cs typeface="Times New Roman"/>
              </a:rPr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F-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glucoprotins</a:t>
            </a:r>
            <a:r>
              <a:rPr lang="en-US" sz="2000" b="1" dirty="0">
                <a:latin typeface="Times New Roman"/>
                <a:cs typeface="Times New Roman"/>
              </a:rPr>
              <a:t> which cause </a:t>
            </a:r>
            <a:r>
              <a:rPr lang="en-US" sz="2000" dirty="0">
                <a:latin typeface="Times New Roman"/>
                <a:cs typeface="Times New Roman"/>
              </a:rPr>
              <a:t>cell  TO cell  membrane to </a:t>
            </a:r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fuse 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        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syncytia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0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0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0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flipV="1">
            <a:off x="6503682" y="2905809"/>
            <a:ext cx="980823" cy="160824"/>
          </a:xfrm>
          <a:prstGeom prst="rightArrow">
            <a:avLst>
              <a:gd name="adj1" fmla="val 50000"/>
              <a:gd name="adj2" fmla="val 1708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3222262"/>
            <a:ext cx="1186248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i="1" u="sng" dirty="0">
                <a:solidFill>
                  <a:srgbClr val="C00000"/>
                </a:solidFill>
                <a:latin typeface="Times New Roman"/>
                <a:cs typeface="Times New Roman"/>
              </a:rPr>
              <a:t>Clinical Syndromes: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722461"/>
            <a:ext cx="12192000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/>
                <a:cs typeface="Times New Roman"/>
              </a:rPr>
              <a:t> 1</a:t>
            </a:r>
            <a:r>
              <a:rPr lang="en-US" sz="2000" dirty="0" smtClean="0">
                <a:latin typeface="Times New Roman"/>
                <a:cs typeface="Times New Roman"/>
              </a:rPr>
              <a:t>-</a:t>
            </a:r>
            <a:r>
              <a:rPr lang="en-US" sz="2000" b="1" i="1" u="sng" dirty="0" smtClean="0">
                <a:solidFill>
                  <a:srgbClr val="FF3399"/>
                </a:solidFill>
                <a:latin typeface="Times New Roman"/>
                <a:cs typeface="Times New Roman"/>
              </a:rPr>
              <a:t>Croup </a:t>
            </a:r>
            <a:r>
              <a:rPr lang="en-US" sz="2000" b="1" i="1" u="sng" dirty="0">
                <a:solidFill>
                  <a:srgbClr val="FF3399"/>
                </a:solidFill>
                <a:latin typeface="Times New Roman"/>
                <a:cs typeface="Times New Roman"/>
              </a:rPr>
              <a:t>or Acute </a:t>
            </a:r>
            <a:r>
              <a:rPr lang="en-US" sz="2000" b="1" i="1" u="sng" dirty="0" err="1">
                <a:solidFill>
                  <a:srgbClr val="FF3399"/>
                </a:solidFill>
                <a:latin typeface="Times New Roman"/>
                <a:cs typeface="Times New Roman"/>
              </a:rPr>
              <a:t>Laryngotracheobronchitis</a:t>
            </a:r>
            <a:r>
              <a:rPr lang="en-US" sz="2000" b="1" i="1" u="sng" dirty="0" smtClean="0">
                <a:solidFill>
                  <a:srgbClr val="FF3399"/>
                </a:solidFill>
                <a:latin typeface="Times New Roman"/>
                <a:cs typeface="Times New Roman"/>
              </a:rPr>
              <a:t>: a56rhom</a:t>
            </a:r>
            <a:endParaRPr lang="en-US" sz="2000" b="1" i="1" u="sng" dirty="0">
              <a:solidFill>
                <a:srgbClr val="FF3399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parainfulenza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Type I,II seen in infants &amp; young children &lt; 5 years.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Harsh </a:t>
            </a:r>
            <a:r>
              <a:rPr lang="en-US" sz="2000" dirty="0" err="1" smtClean="0">
                <a:latin typeface="Times New Roman"/>
                <a:cs typeface="Times New Roman"/>
              </a:rPr>
              <a:t>cough,difficult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inspiration which can lead to </a:t>
            </a:r>
            <a:r>
              <a:rPr lang="en-US" sz="2000" dirty="0" smtClean="0">
                <a:latin typeface="Times New Roman"/>
                <a:cs typeface="Times New Roman"/>
              </a:rPr>
              <a:t>airway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obstruction </a:t>
            </a:r>
            <a:r>
              <a:rPr lang="en-US" sz="2000" dirty="0">
                <a:latin typeface="Times New Roman"/>
                <a:cs typeface="Times New Roman"/>
              </a:rPr>
              <a:t>which  need  hospitalization to do tracheotomy.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004940"/>
            <a:ext cx="12249206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2</a:t>
            </a:r>
            <a:r>
              <a:rPr lang="en-US" sz="2000" dirty="0" smtClean="0">
                <a:latin typeface="Times New Roman"/>
                <a:cs typeface="Times New Roman"/>
              </a:rPr>
              <a:t>-</a:t>
            </a:r>
            <a:r>
              <a:rPr lang="en-US" sz="2000" b="1" i="1" u="sng" dirty="0" smtClean="0">
                <a:solidFill>
                  <a:srgbClr val="FF3399"/>
                </a:solidFill>
                <a:latin typeface="Times New Roman"/>
                <a:cs typeface="Times New Roman"/>
              </a:rPr>
              <a:t>Bronchiolitis </a:t>
            </a:r>
            <a:r>
              <a:rPr lang="en-US" sz="2000" b="1" i="1" u="sng" dirty="0">
                <a:solidFill>
                  <a:srgbClr val="FF3399"/>
                </a:solidFill>
                <a:latin typeface="Times New Roman"/>
                <a:cs typeface="Times New Roman"/>
              </a:rPr>
              <a:t>and </a:t>
            </a:r>
            <a:r>
              <a:rPr lang="en-US" sz="2000" b="1" i="1" u="sng" dirty="0" smtClean="0">
                <a:solidFill>
                  <a:srgbClr val="FF3399"/>
                </a:solidFill>
                <a:latin typeface="Times New Roman"/>
                <a:cs typeface="Times New Roman"/>
              </a:rPr>
              <a:t>pneumonia: </a:t>
            </a:r>
            <a:r>
              <a:rPr lang="en-US" sz="2000" dirty="0" smtClean="0">
                <a:latin typeface="Times New Roman"/>
                <a:cs typeface="Times New Roman"/>
              </a:rPr>
              <a:t>Sometime </a:t>
            </a:r>
            <a:r>
              <a:rPr lang="en-US" sz="2000" dirty="0" err="1">
                <a:latin typeface="Times New Roman"/>
                <a:cs typeface="Times New Roman"/>
              </a:rPr>
              <a:t>parainfluenza</a:t>
            </a:r>
            <a:r>
              <a:rPr lang="en-US" sz="2000" dirty="0">
                <a:latin typeface="Times New Roman"/>
                <a:cs typeface="Times New Roman"/>
              </a:rPr>
              <a:t> type 3 can cause bronchiolitis </a:t>
            </a:r>
            <a:r>
              <a:rPr lang="en-US" sz="2000" dirty="0" smtClean="0">
                <a:latin typeface="Times New Roman"/>
                <a:cs typeface="Times New Roman"/>
              </a:rPr>
              <a:t>and pneumonia  </a:t>
            </a:r>
            <a:r>
              <a:rPr lang="en-US" sz="2000" dirty="0">
                <a:latin typeface="Times New Roman"/>
                <a:cs typeface="Times New Roman"/>
              </a:rPr>
              <a:t>in young children.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715951"/>
            <a:ext cx="1224920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3</a:t>
            </a:r>
            <a:r>
              <a:rPr lang="en-US" sz="2000" dirty="0" smtClean="0">
                <a:latin typeface="Times New Roman"/>
                <a:cs typeface="Times New Roman"/>
              </a:rPr>
              <a:t>-</a:t>
            </a:r>
            <a:r>
              <a:rPr lang="en-US" sz="2000" b="1" i="1" u="sng" dirty="0" smtClean="0">
                <a:solidFill>
                  <a:srgbClr val="FF3399"/>
                </a:solidFill>
                <a:latin typeface="Times New Roman"/>
                <a:cs typeface="Times New Roman"/>
              </a:rPr>
              <a:t>Common Cold: </a:t>
            </a:r>
            <a:r>
              <a:rPr lang="en-US" sz="2000" dirty="0" smtClean="0">
                <a:latin typeface="Times New Roman"/>
                <a:cs typeface="Times New Roman"/>
              </a:rPr>
              <a:t>Seen </a:t>
            </a:r>
            <a:r>
              <a:rPr lang="en-US" sz="2000" dirty="0">
                <a:latin typeface="Times New Roman"/>
                <a:cs typeface="Times New Roman"/>
              </a:rPr>
              <a:t>in older children and adult.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6163749"/>
            <a:ext cx="12249206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4</a:t>
            </a:r>
            <a:r>
              <a:rPr lang="en-US" sz="2000" dirty="0" smtClean="0">
                <a:latin typeface="Times New Roman"/>
                <a:cs typeface="Times New Roman"/>
              </a:rPr>
              <a:t>-</a:t>
            </a:r>
            <a:r>
              <a:rPr lang="en-US" sz="2000" b="1" i="1" u="sng" dirty="0" smtClean="0">
                <a:solidFill>
                  <a:srgbClr val="FF3399"/>
                </a:solidFill>
                <a:latin typeface="Times New Roman"/>
                <a:cs typeface="Times New Roman"/>
              </a:rPr>
              <a:t>Immunocompromized: </a:t>
            </a:r>
            <a:r>
              <a:rPr lang="en-US" sz="2000" dirty="0" err="1" smtClean="0">
                <a:latin typeface="Times New Roman"/>
                <a:cs typeface="Times New Roman"/>
              </a:rPr>
              <a:t>Parainfluenza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type 3 very dangerous, especially in </a:t>
            </a:r>
            <a:r>
              <a:rPr lang="en-US" sz="2000" dirty="0" smtClean="0">
                <a:latin typeface="Times New Roman"/>
                <a:cs typeface="Times New Roman"/>
              </a:rPr>
              <a:t>bone marrow </a:t>
            </a:r>
            <a:r>
              <a:rPr lang="en-US" sz="2000" dirty="0">
                <a:latin typeface="Times New Roman"/>
                <a:cs typeface="Times New Roman"/>
              </a:rPr>
              <a:t>transplant patient.</a:t>
            </a:r>
          </a:p>
        </p:txBody>
      </p:sp>
    </p:spTree>
    <p:extLst>
      <p:ext uri="{BB962C8B-B14F-4D97-AF65-F5344CB8AC3E}">
        <p14:creationId xmlns:p14="http://schemas.microsoft.com/office/powerpoint/2010/main" val="27831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0622"/>
            <a:ext cx="3830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Laboratory Diagnosis:</a:t>
            </a:r>
            <a:endParaRPr lang="en-US" sz="2000" b="1" i="1" u="sng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2433148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nasopharyngeal </a:t>
            </a:r>
            <a:r>
              <a:rPr lang="en-US" sz="2000" dirty="0">
                <a:latin typeface="Times New Roman"/>
                <a:cs typeface="Times New Roman"/>
              </a:rPr>
              <a:t>aspirate by </a:t>
            </a:r>
            <a:r>
              <a:rPr lang="en-US" sz="2000" b="1" u="sng" dirty="0">
                <a:solidFill>
                  <a:srgbClr val="C00000"/>
                </a:solidFill>
                <a:latin typeface="Times New Roman"/>
                <a:cs typeface="Times New Roman"/>
              </a:rPr>
              <a:t>direct </a:t>
            </a:r>
            <a:r>
              <a:rPr lang="en-US" sz="2000" b="1" u="sng" dirty="0" err="1">
                <a:solidFill>
                  <a:srgbClr val="C00000"/>
                </a:solidFill>
                <a:latin typeface="Times New Roman"/>
                <a:cs typeface="Times New Roman"/>
              </a:rPr>
              <a:t>immunofluorescent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/>
                <a:cs typeface="Times New Roman"/>
              </a:rPr>
              <a:t>Isolation of the virus from nasopharyngeal aspirate OR mouth  wash in cell culture will appear as </a:t>
            </a:r>
            <a:r>
              <a:rPr lang="en-US" sz="2000" b="1" dirty="0" smtClean="0">
                <a:solidFill>
                  <a:srgbClr val="FF3399"/>
                </a:solidFill>
                <a:latin typeface="Times New Roman"/>
                <a:cs typeface="Times New Roman"/>
              </a:rPr>
              <a:t>multinucleated giant cell  (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/>
                <a:cs typeface="Times New Roman"/>
              </a:rPr>
              <a:t>syncitia</a:t>
            </a:r>
            <a:r>
              <a:rPr lang="en-US" sz="2000" b="1" dirty="0" smtClean="0">
                <a:solidFill>
                  <a:srgbClr val="FF3399"/>
                </a:solidFill>
                <a:latin typeface="Times New Roman"/>
                <a:cs typeface="Times New Roman"/>
              </a:rPr>
              <a:t>).</a:t>
            </a: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b="1" i="1" u="sng" dirty="0">
                <a:solidFill>
                  <a:srgbClr val="C00000"/>
                </a:solidFill>
                <a:latin typeface="Times New Roman"/>
                <a:cs typeface="Times New Roman"/>
              </a:rPr>
              <a:t>Treatment and Prevention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endParaRPr lang="en-US" sz="2000" b="1" i="1" u="sng" dirty="0">
              <a:solidFill>
                <a:srgbClr val="FFFF66"/>
              </a:solidFill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 Hospital admission for infant having </a:t>
            </a:r>
            <a:r>
              <a:rPr lang="en-US" sz="2000" b="1" dirty="0">
                <a:solidFill>
                  <a:srgbClr val="FF3399"/>
                </a:solidFill>
                <a:latin typeface="Times New Roman"/>
                <a:cs typeface="Times New Roman"/>
              </a:rPr>
              <a:t>Croup </a:t>
            </a:r>
            <a:r>
              <a:rPr lang="en-US" sz="2000" dirty="0">
                <a:latin typeface="Times New Roman"/>
                <a:cs typeface="Times New Roman"/>
              </a:rPr>
              <a:t>for </a:t>
            </a:r>
            <a:r>
              <a:rPr lang="en-US" sz="2000" dirty="0" smtClean="0">
                <a:latin typeface="Times New Roman"/>
                <a:cs typeface="Times New Roman"/>
              </a:rPr>
              <a:t>careful </a:t>
            </a:r>
            <a:r>
              <a:rPr lang="en-US" sz="2000" dirty="0">
                <a:latin typeface="Times New Roman"/>
                <a:cs typeface="Times New Roman"/>
              </a:rPr>
              <a:t>monitoring of upper airway (endotracheal </a:t>
            </a:r>
            <a:r>
              <a:rPr lang="en-US" sz="2000" dirty="0" smtClean="0">
                <a:latin typeface="Times New Roman"/>
                <a:cs typeface="Times New Roman"/>
              </a:rPr>
              <a:t>intubation </a:t>
            </a:r>
            <a:r>
              <a:rPr lang="en-US" sz="2000" dirty="0">
                <a:latin typeface="Times New Roman"/>
                <a:cs typeface="Times New Roman"/>
              </a:rPr>
              <a:t>and tracheotomy</a:t>
            </a:r>
            <a:r>
              <a:rPr lang="en-US" sz="2000" dirty="0" smtClean="0">
                <a:latin typeface="Times New Roman"/>
                <a:cs typeface="Times New Roman"/>
              </a:rPr>
              <a:t>), No </a:t>
            </a:r>
            <a:r>
              <a:rPr lang="en-US" sz="2000" dirty="0">
                <a:latin typeface="Times New Roman"/>
                <a:cs typeface="Times New Roman"/>
              </a:rPr>
              <a:t>specific antiviral treatment, no vaccine available.</a:t>
            </a:r>
          </a:p>
        </p:txBody>
      </p:sp>
    </p:spTree>
    <p:extLst>
      <p:ext uri="{BB962C8B-B14F-4D97-AF65-F5344CB8AC3E}">
        <p14:creationId xmlns:p14="http://schemas.microsoft.com/office/powerpoint/2010/main" val="39326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827483"/>
            <a:ext cx="1196218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5-Respiratory </a:t>
            </a:r>
            <a:r>
              <a:rPr lang="en-US" sz="3200" b="1" i="1" u="sng" dirty="0" err="1">
                <a:solidFill>
                  <a:schemeClr val="accent6"/>
                </a:solidFill>
                <a:latin typeface="Times New Roman"/>
                <a:cs typeface="Times New Roman"/>
              </a:rPr>
              <a:t>Syncytial</a:t>
            </a:r>
            <a:r>
              <a:rPr lang="en-US" sz="3200" b="1" i="1" u="sng" dirty="0">
                <a:solidFill>
                  <a:schemeClr val="accent6"/>
                </a:solidFill>
                <a:latin typeface="Times New Roman"/>
                <a:cs typeface="Times New Roman"/>
              </a:rPr>
              <a:t> Virus (RSV)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966801"/>
            <a:ext cx="119191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paramyxoviridae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family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 Enveloped ,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ss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RNA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en-US" sz="20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 The virus transmitted by respiratory droplets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b="1" dirty="0" smtClean="0">
                <a:latin typeface="Times New Roman"/>
                <a:cs typeface="Times New Roman"/>
              </a:rPr>
              <a:t>RSV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virus </a:t>
            </a:r>
            <a:r>
              <a:rPr lang="en-US" sz="2000" dirty="0" smtClean="0">
                <a:latin typeface="Times New Roman"/>
                <a:cs typeface="Times New Roman"/>
              </a:rPr>
              <a:t>is very </a:t>
            </a:r>
            <a:r>
              <a:rPr lang="en-US" sz="2000" dirty="0">
                <a:latin typeface="Times New Roman"/>
                <a:cs typeface="Times New Roman"/>
              </a:rPr>
              <a:t>contagious with( I.P. 3-6 days) infection mainly in winter.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The importance of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RSV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lies in its tendency to invade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lower respiratory tract of infant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&lt;6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months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causing &gt;</a:t>
            </a:r>
            <a:r>
              <a:rPr lang="en-US" sz="2000" b="1" dirty="0" smtClean="0">
                <a:latin typeface="Times New Roman"/>
                <a:cs typeface="Times New Roman"/>
              </a:rPr>
              <a:t>Bronchiolitis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&amp; pneumonia.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191873"/>
            <a:ext cx="9461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 dirty="0">
                <a:solidFill>
                  <a:srgbClr val="C62324"/>
                </a:solidFill>
                <a:latin typeface="Times New Roman"/>
                <a:cs typeface="Times New Roman"/>
              </a:rPr>
              <a:t>Clinical Syndromes: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594683"/>
            <a:ext cx="121978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Times New Roman"/>
                <a:cs typeface="Times New Roman"/>
              </a:rPr>
              <a:t> RSV </a:t>
            </a:r>
            <a:r>
              <a:rPr lang="en-US" sz="2000" dirty="0">
                <a:latin typeface="Times New Roman"/>
                <a:cs typeface="Times New Roman"/>
              </a:rPr>
              <a:t>can cause any respiratory tract illness from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common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cold&gt;</a:t>
            </a:r>
            <a:r>
              <a:rPr lang="en-US" sz="2000" dirty="0" smtClean="0">
                <a:latin typeface="Times New Roman"/>
                <a:cs typeface="Times New Roman"/>
              </a:rPr>
              <a:t>(0-6m)</a:t>
            </a:r>
            <a:r>
              <a:rPr lang="en-US" sz="2000" b="1" dirty="0" smtClean="0">
                <a:latin typeface="Times New Roman"/>
                <a:cs typeface="Times New Roman"/>
              </a:rPr>
              <a:t>pneumonia</a:t>
            </a:r>
            <a:endParaRPr lang="en-US" sz="2000" dirty="0">
              <a:latin typeface="Times New Roman"/>
              <a:cs typeface="Times New Roman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 In old children and adult can cause common cold 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Bronchiolitis</a:t>
            </a:r>
            <a:r>
              <a:rPr lang="en-US" sz="2000" dirty="0">
                <a:latin typeface="Times New Roman"/>
                <a:cs typeface="Times New Roman"/>
              </a:rPr>
              <a:t> an important and life –threatening disease in </a:t>
            </a:r>
            <a:r>
              <a:rPr lang="en-US" sz="2000" b="1" u="sng" dirty="0">
                <a:solidFill>
                  <a:srgbClr val="00B050"/>
                </a:solidFill>
                <a:latin typeface="Times New Roman"/>
                <a:cs typeface="Times New Roman"/>
              </a:rPr>
              <a:t>infant</a:t>
            </a:r>
            <a:r>
              <a:rPr lang="en-US" sz="2000" dirty="0">
                <a:latin typeface="Times New Roman"/>
                <a:cs typeface="Times New Roman"/>
              </a:rPr>
              <a:t> especially under 6 months of life, 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started with fever</a:t>
            </a:r>
            <a:r>
              <a:rPr lang="en-US" sz="2000" dirty="0">
                <a:latin typeface="Times New Roman"/>
                <a:cs typeface="Times New Roman"/>
              </a:rPr>
              <a:t>, nasal discharge, rapid breathing,  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respiratory distress and cyanosis, it may be fatal in premature infant or infant with underlying disease or </a:t>
            </a:r>
            <a:r>
              <a:rPr lang="en-US" sz="2000" dirty="0" err="1">
                <a:latin typeface="Times New Roman"/>
                <a:cs typeface="Times New Roman"/>
              </a:rPr>
              <a:t>immunocompromised</a:t>
            </a:r>
            <a:r>
              <a:rPr lang="en-US" sz="2000" dirty="0">
                <a:latin typeface="Times New Roman"/>
                <a:cs typeface="Times New Roman"/>
              </a:rPr>
              <a:t> infant, also can lead to chronic lung disease in later life.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Pneumonia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lang="en-US" sz="2000" dirty="0">
                <a:latin typeface="Times New Roman"/>
                <a:cs typeface="Times New Roman"/>
              </a:rPr>
              <a:t> also an important and life threatening </a:t>
            </a:r>
            <a:r>
              <a:rPr lang="en-US" sz="2000" dirty="0" smtClean="0">
                <a:latin typeface="Times New Roman"/>
                <a:cs typeface="Times New Roman"/>
              </a:rPr>
              <a:t>disease.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57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880382"/>
            <a:ext cx="9461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 dirty="0">
                <a:solidFill>
                  <a:srgbClr val="C62324"/>
                </a:solidFill>
                <a:latin typeface="Times New Roman"/>
                <a:cs typeface="Times New Roman"/>
              </a:rPr>
              <a:t>Laboratory Diagnosis: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2513436"/>
            <a:ext cx="12192000" cy="92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latin typeface="Times New Roman"/>
                <a:cs typeface="Times New Roman"/>
              </a:rPr>
              <a:t>Isolation of the virus from nasopharyngeal aspirate OR mouth  wash in cell culture will appear as </a:t>
            </a:r>
            <a:r>
              <a:rPr lang="en-US" sz="2000" b="1" dirty="0">
                <a:solidFill>
                  <a:srgbClr val="FF3399"/>
                </a:solidFill>
                <a:latin typeface="Times New Roman"/>
                <a:cs typeface="Times New Roman"/>
              </a:rPr>
              <a:t>multinucleated giant cell  (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/>
                <a:cs typeface="Times New Roman"/>
              </a:rPr>
              <a:t>syncitia</a:t>
            </a:r>
            <a:r>
              <a:rPr lang="en-US" sz="2000" b="1" dirty="0">
                <a:solidFill>
                  <a:srgbClr val="FF3399"/>
                </a:solidFill>
                <a:latin typeface="Times New Roman"/>
                <a:cs typeface="Times New Roman"/>
              </a:rPr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ELISA and </a:t>
            </a:r>
            <a:r>
              <a:rPr lang="en-US" sz="2000" i="1" u="sng" dirty="0" err="1">
                <a:solidFill>
                  <a:srgbClr val="C00000"/>
                </a:solidFill>
                <a:latin typeface="Times New Roman"/>
                <a:cs typeface="Times New Roman"/>
              </a:rPr>
              <a:t>immunofluorescent</a:t>
            </a:r>
            <a:r>
              <a:rPr lang="en-US"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 for direct detection </a:t>
            </a:r>
            <a:r>
              <a:rPr lang="en-US" sz="2000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from </a:t>
            </a:r>
            <a:r>
              <a:rPr lang="en-US" sz="2000" i="1" dirty="0">
                <a:solidFill>
                  <a:srgbClr val="C00000"/>
                </a:solidFill>
                <a:latin typeface="Times New Roman"/>
                <a:cs typeface="Times New Roman"/>
              </a:rPr>
              <a:t>nasopharyngeal aspirate.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3610679"/>
            <a:ext cx="118336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srgbClr val="C00000"/>
                </a:solidFill>
                <a:latin typeface="Times New Roman"/>
                <a:cs typeface="Times New Roman"/>
              </a:rPr>
              <a:t>Treatment and Prevention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Infant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(oxygen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inhalation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Ribavirin</a:t>
            </a:r>
            <a:r>
              <a:rPr lang="en-US" sz="20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 given</a:t>
            </a:r>
            <a:r>
              <a:rPr lang="en-US" sz="2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by inhalation to treat severe </a:t>
            </a:r>
            <a:r>
              <a:rPr lang="en-US" sz="2000" b="1" dirty="0" smtClean="0">
                <a:solidFill>
                  <a:srgbClr val="FF3399"/>
                </a:solidFill>
                <a:latin typeface="Times New Roman"/>
                <a:cs typeface="Times New Roman"/>
              </a:rPr>
              <a:t>Bronchiolitis and pneumonia.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 Passive immunization with anti-RSV immunoglobulin is </a:t>
            </a:r>
            <a:r>
              <a:rPr lang="en-US" sz="2000" dirty="0" smtClean="0">
                <a:latin typeface="Times New Roman"/>
                <a:cs typeface="Times New Roman"/>
              </a:rPr>
              <a:t>available  </a:t>
            </a:r>
            <a:r>
              <a:rPr lang="en-US" sz="2000" dirty="0">
                <a:latin typeface="Times New Roman"/>
                <a:cs typeface="Times New Roman"/>
              </a:rPr>
              <a:t>for premature infant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 Hospital staff </a:t>
            </a:r>
            <a:r>
              <a:rPr lang="en-US" sz="2000" dirty="0" smtClean="0">
                <a:latin typeface="Times New Roman"/>
                <a:cs typeface="Times New Roman"/>
              </a:rPr>
              <a:t>have </a:t>
            </a:r>
            <a:r>
              <a:rPr lang="en-US" sz="2000" dirty="0">
                <a:latin typeface="Times New Roman"/>
                <a:cs typeface="Times New Roman"/>
              </a:rPr>
              <a:t>to </a:t>
            </a:r>
            <a:r>
              <a:rPr lang="en-US" sz="2000" dirty="0" smtClean="0">
                <a:latin typeface="Times New Roman"/>
                <a:cs typeface="Times New Roman"/>
              </a:rPr>
              <a:t>follow control measure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>No 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cs typeface="Times New Roman"/>
              </a:rPr>
              <a:t>vaccine is available.</a:t>
            </a:r>
          </a:p>
        </p:txBody>
      </p:sp>
    </p:spTree>
    <p:extLst>
      <p:ext uri="{BB962C8B-B14F-4D97-AF65-F5344CB8AC3E}">
        <p14:creationId xmlns:p14="http://schemas.microsoft.com/office/powerpoint/2010/main" val="1432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1634" y="808238"/>
            <a:ext cx="1117695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6-Family </a:t>
            </a:r>
            <a:r>
              <a:rPr lang="en-US" sz="32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Adenoviridae</a:t>
            </a:r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Adenoviruses)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045" y="1697152"/>
            <a:ext cx="121930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dsDNA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non-enveloped viruses with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47serogroup,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grouped into 6 group from 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 –F</a:t>
            </a:r>
            <a:r>
              <a:rPr lang="en-US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infect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epithelial cells lining respiratory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tract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,conjunctiva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gastrointestinal tract, and genital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tract.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Viremia may occur after this local replication of the viruses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virus can spread to other visceral organs… e.g.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Urinary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bladder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tendency to become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lymphoid tissue,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reactivated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immunity is low.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301654"/>
            <a:ext cx="8839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Spread and Transmission</a:t>
            </a:r>
            <a:r>
              <a:rPr lang="en-US" sz="2000" b="1" i="1" u="sng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835449"/>
            <a:ext cx="11278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Fecal – oral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via respiratory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droplets.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Contaminated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instruments at eye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clinics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been cultured from semen, so can be spread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sexual transmission.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674218"/>
            <a:ext cx="8839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Syndrome: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119062"/>
            <a:ext cx="700396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infect </a:t>
            </a:r>
            <a:r>
              <a:rPr lang="en-US" sz="2000" dirty="0">
                <a:latin typeface="Times New Roman"/>
                <a:cs typeface="Times New Roman"/>
              </a:rPr>
              <a:t>children and less commonly infect </a:t>
            </a:r>
            <a:r>
              <a:rPr lang="en-US" sz="2000" dirty="0" smtClean="0">
                <a:latin typeface="Times New Roman"/>
                <a:cs typeface="Times New Roman"/>
              </a:rPr>
              <a:t>adult.</a:t>
            </a: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/>
                <a:cs typeface="Times New Roman"/>
              </a:rPr>
              <a:t>Reactivation </a:t>
            </a:r>
            <a:r>
              <a:rPr lang="en-US" sz="2000" dirty="0">
                <a:latin typeface="Times New Roman"/>
                <a:cs typeface="Times New Roman"/>
              </a:rPr>
              <a:t>occur if the patient become </a:t>
            </a:r>
            <a:r>
              <a:rPr lang="en-US" sz="2000" dirty="0" err="1">
                <a:latin typeface="Times New Roman"/>
                <a:cs typeface="Times New Roman"/>
              </a:rPr>
              <a:t>immunocompromised</a:t>
            </a:r>
            <a:r>
              <a:rPr lang="en-US" sz="2000" dirty="0">
                <a:latin typeface="Times New Roman"/>
                <a:cs typeface="Times New Roman"/>
              </a:rPr>
              <a:t> in children or adult.</a:t>
            </a:r>
          </a:p>
          <a:p>
            <a:pPr>
              <a:defRPr/>
            </a:pPr>
            <a:endParaRPr lang="en-US" sz="2000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Wingdings" pitchFamily="2" charset="2"/>
              <a:buNone/>
              <a:defRPr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defRPr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defRPr/>
            </a:pPr>
            <a:r>
              <a:rPr lang="en-US" sz="2000" dirty="0">
                <a:latin typeface="Times New Roman"/>
                <a:cs typeface="Times New Roman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507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2359"/>
            <a:ext cx="1219199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u="sng" dirty="0">
                <a:solidFill>
                  <a:schemeClr val="accent6"/>
                </a:solidFill>
                <a:latin typeface="Times New Roman"/>
                <a:cs typeface="Times New Roman"/>
              </a:rPr>
              <a:t>The main clinical syndromes</a:t>
            </a:r>
            <a:r>
              <a:rPr lang="en-US" sz="2000" i="1" u="sng" dirty="0" smtClean="0">
                <a:solidFill>
                  <a:schemeClr val="accent6"/>
                </a:solidFill>
                <a:latin typeface="Times New Roman"/>
                <a:cs typeface="Times New Roman"/>
              </a:rPr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i="1" u="sng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Acute Febrile pharyngitis: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Occur in preschool children , fever nasal congestion and cough (URTI) </a:t>
            </a:r>
            <a:r>
              <a:rPr lang="en-US" sz="2000" dirty="0">
                <a:solidFill>
                  <a:schemeClr val="hlink"/>
                </a:solidFill>
                <a:latin typeface="Times New Roman"/>
                <a:cs typeface="Times New Roman"/>
              </a:rPr>
              <a:t>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Conjunctivitis: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Follicular conjunctivitis, can occur as sporadic cases or as an outbreaks </a:t>
            </a:r>
            <a:r>
              <a:rPr lang="en-US" sz="2000" dirty="0">
                <a:solidFill>
                  <a:schemeClr val="hlink"/>
                </a:solidFill>
                <a:latin typeface="Times New Roman"/>
                <a:cs typeface="Times New Roman"/>
              </a:rPr>
              <a:t>.</a:t>
            </a:r>
          </a:p>
          <a:p>
            <a:pPr marL="800100" lvl="1" indent="-342900">
              <a:buFont typeface="Wingdings" pitchFamily="2" charset="2"/>
              <a:buAutoNum type="arabicPeriod"/>
              <a:defRPr/>
            </a:pPr>
            <a:r>
              <a:rPr lang="en-US" sz="2000" b="1" u="sng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Pharyngo-conjunctival</a:t>
            </a: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fever: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It occurs more often in children and presents with pharyngitis&amp; conjunctivitis and fever 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Keratoconjunctivitis</a:t>
            </a: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(Infection of </a:t>
            </a:r>
            <a:r>
              <a:rPr lang="en-US" sz="2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Cornea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and Conjunctiva) It is due to irritation of the eye by a foreign bodies, dust or debris, or contaminated instruments at eye – clinic.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Acute respiratory tract disease: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Fever, cough, pharyngitis and cervical adenitis it is mainly occur in Military recruits serotype 4,7).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Pneumonia: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Particularly type 3-7 are a significant cause of pneumonia in preschool children which can be followed by residual lung damage.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Viral gastro-</a:t>
            </a:r>
            <a:r>
              <a:rPr lang="en-US" sz="20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entrites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diarrhea mainly in young children and infant (serotypes 40 and 41).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Mesenteric adenitis </a:t>
            </a:r>
            <a:r>
              <a:rPr lang="en-US" sz="20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and intussusceptions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mainly in children.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Acute </a:t>
            </a:r>
            <a:r>
              <a:rPr lang="en-US" sz="2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hemorrhagic cystitis</a:t>
            </a:r>
            <a:r>
              <a:rPr lang="en-US" sz="2000" dirty="0">
                <a:solidFill>
                  <a:schemeClr val="hlink"/>
                </a:solidFill>
                <a:latin typeface="Times New Roman"/>
                <a:cs typeface="Times New Roman"/>
              </a:rPr>
              <a:t>, dysuria and </a:t>
            </a:r>
            <a:r>
              <a:rPr lang="en-US" sz="2000" dirty="0" err="1">
                <a:solidFill>
                  <a:schemeClr val="hlink"/>
                </a:solidFill>
                <a:latin typeface="Times New Roman"/>
                <a:cs typeface="Times New Roman"/>
              </a:rPr>
              <a:t>heamaturia</a:t>
            </a:r>
            <a:r>
              <a:rPr lang="en-US" sz="2000" dirty="0">
                <a:solidFill>
                  <a:schemeClr val="hlink"/>
                </a:solidFill>
                <a:latin typeface="Times New Roman"/>
                <a:cs typeface="Times New Roman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Cervicitis and urethritis</a:t>
            </a:r>
            <a:r>
              <a:rPr lang="en-US"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hlink"/>
                </a:solidFill>
                <a:latin typeface="Times New Roman"/>
                <a:cs typeface="Times New Roman"/>
              </a:rPr>
              <a:t>? Sexually Transmitted.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Systemic </a:t>
            </a:r>
            <a:r>
              <a:rPr lang="en-US" sz="2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infection in </a:t>
            </a:r>
            <a:r>
              <a:rPr lang="en-US" sz="2000" b="1" u="sng" dirty="0" err="1">
                <a:solidFill>
                  <a:srgbClr val="800000"/>
                </a:solidFill>
                <a:latin typeface="Times New Roman"/>
                <a:cs typeface="Times New Roman"/>
              </a:rPr>
              <a:t>immunocompromised</a:t>
            </a:r>
            <a:r>
              <a:rPr lang="en-US" sz="2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 patient.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hlink"/>
                </a:solidFill>
                <a:latin typeface="Times New Roman"/>
                <a:cs typeface="Times New Roman"/>
              </a:rPr>
              <a:t>In </a:t>
            </a:r>
            <a:r>
              <a:rPr lang="en-US" sz="2000" dirty="0">
                <a:solidFill>
                  <a:schemeClr val="hlink"/>
                </a:solidFill>
                <a:latin typeface="Times New Roman"/>
                <a:cs typeface="Times New Roman"/>
              </a:rPr>
              <a:t>these group of patient infection become severe as pneumonia or hepatitis it can be primary exogenous infection or reactivation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13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3175" y="1422222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b="1" i="1" u="sng" dirty="0">
                <a:solidFill>
                  <a:srgbClr val="C00000"/>
                </a:solidFill>
                <a:latin typeface="Times New Roman"/>
                <a:cs typeface="Times New Roman"/>
              </a:rPr>
              <a:t>Laboratory Diagnosis: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1616635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3175" y="1868529"/>
            <a:ext cx="8763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Specimens: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nasopharyngeal </a:t>
            </a:r>
            <a:r>
              <a:rPr lang="en-US" sz="2000" dirty="0">
                <a:latin typeface="Times New Roman"/>
                <a:cs typeface="Times New Roman"/>
              </a:rPr>
              <a:t>aspirate ( respiratory cells),</a:t>
            </a:r>
            <a:r>
              <a:rPr lang="en-US" sz="2000" dirty="0">
                <a:solidFill>
                  <a:srgbClr val="FFFF66"/>
                </a:solidFill>
                <a:latin typeface="Times New Roman"/>
                <a:cs typeface="Times New Roman"/>
              </a:rPr>
              <a:t>  </a:t>
            </a:r>
            <a:r>
              <a:rPr lang="en-US" sz="2000" dirty="0" err="1">
                <a:latin typeface="Times New Roman"/>
                <a:cs typeface="Times New Roman"/>
              </a:rPr>
              <a:t>Conjunctival</a:t>
            </a:r>
            <a:r>
              <a:rPr lang="en-US" sz="2000" dirty="0">
                <a:latin typeface="Times New Roman"/>
                <a:cs typeface="Times New Roman"/>
              </a:rPr>
              <a:t> swab and  Stool.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 Mainly the diagnosis by direct detection of viral antigen by  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Immunofluorescence </a:t>
            </a:r>
            <a:r>
              <a:rPr lang="en-US" sz="2000" dirty="0">
                <a:latin typeface="Times New Roman"/>
                <a:cs typeface="Times New Roman"/>
              </a:rPr>
              <a:t>and ELISA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2410" y="4187683"/>
            <a:ext cx="861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No specific treatment available 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Times New Roman"/>
                <a:cs typeface="Times New Roman"/>
              </a:rPr>
              <a:t>Live Oral </a:t>
            </a:r>
            <a:r>
              <a:rPr lang="en-US" sz="2000" dirty="0" smtClean="0">
                <a:latin typeface="Times New Roman"/>
                <a:cs typeface="Times New Roman"/>
              </a:rPr>
              <a:t>vaccine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    used </a:t>
            </a:r>
            <a:r>
              <a:rPr lang="en-US" sz="2000" dirty="0">
                <a:latin typeface="Times New Roman"/>
                <a:cs typeface="Times New Roman"/>
              </a:rPr>
              <a:t>to prevent acute respiratory tract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/>
                <a:cs typeface="Times New Roman"/>
              </a:rPr>
              <a:t>  infection for Military recruits [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adenovirus serotype 4 –7].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73761" y="4787736"/>
            <a:ext cx="478118" cy="191247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3175" y="3615138"/>
            <a:ext cx="5400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 dirty="0" smtClean="0">
                <a:solidFill>
                  <a:srgbClr val="C62324"/>
                </a:solidFill>
                <a:latin typeface="Times New Roman"/>
                <a:cs typeface="Times New Roman"/>
              </a:rPr>
              <a:t>Treatment</a:t>
            </a:r>
            <a:r>
              <a:rPr lang="en-US" sz="2000" b="1" i="1" u="sng" dirty="0">
                <a:solidFill>
                  <a:srgbClr val="C62324"/>
                </a:solidFill>
                <a:latin typeface="Times New Roman"/>
                <a:cs typeface="Times New Roman"/>
              </a:rPr>
              <a:t>, Prevention </a:t>
            </a:r>
            <a:r>
              <a:rPr lang="en-US" sz="2000" b="1" i="1" u="sng" dirty="0" smtClean="0">
                <a:solidFill>
                  <a:srgbClr val="C62324"/>
                </a:solidFill>
                <a:latin typeface="Times New Roman"/>
                <a:cs typeface="Times New Roman"/>
              </a:rPr>
              <a:t>and Control</a:t>
            </a:r>
            <a:endParaRPr lang="en-US" sz="2000" b="1" i="1" u="sng" dirty="0">
              <a:solidFill>
                <a:srgbClr val="C62324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86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696" y="1348784"/>
            <a:ext cx="116350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 commonest of human infection</a:t>
            </a:r>
          </a:p>
          <a:p>
            <a:endParaRPr lang="ar-SA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1-Influenza virus </a:t>
            </a: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Orthomyxoviridae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Rhinovirus</a:t>
            </a: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Picornaviridae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Coronavirus</a:t>
            </a: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Coronaviridae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4-Para influenza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viruses</a:t>
            </a:r>
            <a:r>
              <a:rPr lang="ar-S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family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5-Respiratory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Synctial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viruses </a:t>
            </a:r>
            <a:r>
              <a:rPr lang="ar-S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Adenovirus</a:t>
            </a:r>
            <a:r>
              <a:rPr lang="ar-S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Adenoviridae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family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S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ar-S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37" y="2118776"/>
            <a:ext cx="100103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1.Which one of the following is considered as first cause of common cold?</a:t>
            </a:r>
          </a:p>
          <a:p>
            <a:pPr marL="457200" indent="-457200"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Rhinovirus   </a:t>
            </a:r>
            <a:r>
              <a:rPr lang="en-US" sz="2000" dirty="0">
                <a:latin typeface="Times New Roman"/>
                <a:cs typeface="Times New Roman"/>
              </a:rPr>
              <a:t>b. Coronavirus </a:t>
            </a:r>
            <a:r>
              <a:rPr lang="en-US" sz="2000" dirty="0" smtClean="0">
                <a:latin typeface="Times New Roman"/>
                <a:cs typeface="Times New Roman"/>
              </a:rPr>
              <a:t>  c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smtClean="0">
                <a:latin typeface="Times New Roman"/>
                <a:cs typeface="Times New Roman"/>
              </a:rPr>
              <a:t>Adenovirus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2.Which one of the following is structurally non-enveloped</a:t>
            </a:r>
            <a:r>
              <a:rPr lang="en-US" sz="20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?</a:t>
            </a:r>
            <a:endParaRPr lang="en-US" sz="2000" b="1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lphaLcPeriod"/>
            </a:pPr>
            <a:r>
              <a:rPr lang="en-US" sz="2000" dirty="0" err="1" smtClean="0">
                <a:latin typeface="Times New Roman"/>
                <a:cs typeface="Times New Roman"/>
              </a:rPr>
              <a:t>Parainfluenza</a:t>
            </a:r>
            <a:r>
              <a:rPr lang="en-US" sz="2000" dirty="0" smtClean="0">
                <a:latin typeface="Times New Roman"/>
                <a:cs typeface="Times New Roman"/>
              </a:rPr>
              <a:t>   </a:t>
            </a:r>
            <a:r>
              <a:rPr lang="en-US" sz="2000" dirty="0">
                <a:latin typeface="Times New Roman"/>
                <a:cs typeface="Times New Roman"/>
              </a:rPr>
              <a:t>b. Coronavirus </a:t>
            </a:r>
            <a:r>
              <a:rPr lang="en-US" sz="2000" dirty="0" smtClean="0">
                <a:latin typeface="Times New Roman"/>
                <a:cs typeface="Times New Roman"/>
              </a:rPr>
              <a:t>  c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smtClean="0">
                <a:latin typeface="Times New Roman"/>
                <a:cs typeface="Times New Roman"/>
              </a:rPr>
              <a:t>Rhinovirus</a:t>
            </a:r>
          </a:p>
          <a:p>
            <a:endParaRPr lang="en-US" sz="2000" b="1" dirty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r>
              <a:rPr lang="en-US"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3.Which one of the following is the only virus with </a:t>
            </a:r>
            <a:r>
              <a:rPr lang="en-US" sz="2000" b="1" dirty="0" err="1">
                <a:solidFill>
                  <a:srgbClr val="800000"/>
                </a:solidFill>
                <a:latin typeface="Times New Roman"/>
                <a:cs typeface="Times New Roman"/>
              </a:rPr>
              <a:t>dsDNA</a:t>
            </a:r>
            <a:r>
              <a:rPr lang="en-US"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?</a:t>
            </a:r>
          </a:p>
          <a:p>
            <a:pPr marL="457200" indent="-457200">
              <a:buAutoNum type="alphaLcPeriod"/>
            </a:pPr>
            <a:r>
              <a:rPr lang="en-US" sz="2000" dirty="0" smtClean="0">
                <a:latin typeface="Times New Roman"/>
                <a:cs typeface="Times New Roman"/>
              </a:rPr>
              <a:t>Adenovirus   </a:t>
            </a:r>
            <a:r>
              <a:rPr lang="en-US" sz="2000" dirty="0">
                <a:latin typeface="Times New Roman"/>
                <a:cs typeface="Times New Roman"/>
              </a:rPr>
              <a:t>b. Influenza </a:t>
            </a:r>
            <a:r>
              <a:rPr lang="en-US" sz="2000" dirty="0" smtClean="0">
                <a:latin typeface="Times New Roman"/>
                <a:cs typeface="Times New Roman"/>
              </a:rPr>
              <a:t>  c</a:t>
            </a:r>
            <a:r>
              <a:rPr lang="en-US" sz="2000" dirty="0">
                <a:latin typeface="Times New Roman"/>
                <a:cs typeface="Times New Roman"/>
              </a:rPr>
              <a:t>. Respiratory </a:t>
            </a:r>
            <a:r>
              <a:rPr lang="en-US" sz="2000" dirty="0" err="1" smtClean="0">
                <a:latin typeface="Times New Roman"/>
                <a:cs typeface="Times New Roman"/>
              </a:rPr>
              <a:t>Syncitial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b="1" dirty="0">
                <a:solidFill>
                  <a:srgbClr val="800000"/>
                </a:solidFill>
                <a:latin typeface="Times New Roman"/>
                <a:cs typeface="Times New Roman"/>
              </a:rPr>
              <a:t>4.Avian flu do not usually infect humans.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a. </a:t>
            </a:r>
            <a:r>
              <a:rPr lang="en-US" sz="2000" dirty="0" smtClean="0">
                <a:latin typeface="Times New Roman"/>
                <a:cs typeface="Times New Roman"/>
              </a:rPr>
              <a:t>T   </a:t>
            </a:r>
            <a:r>
              <a:rPr lang="en-US" sz="2000" dirty="0">
                <a:latin typeface="Times New Roman"/>
                <a:cs typeface="Times New Roman"/>
              </a:rPr>
              <a:t>b. 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418" y="1187946"/>
            <a:ext cx="15158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MCQs</a:t>
            </a:r>
            <a:endParaRPr lang="en-US" sz="3200" b="1" i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 rot="10800000">
            <a:off x="11228350" y="5163764"/>
            <a:ext cx="707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1.A</a:t>
            </a:r>
          </a:p>
          <a:p>
            <a:r>
              <a:rPr lang="en-US" dirty="0">
                <a:solidFill>
                  <a:schemeClr val="bg1"/>
                </a:solidFill>
              </a:rPr>
              <a:t>2.C</a:t>
            </a:r>
          </a:p>
          <a:p>
            <a:r>
              <a:rPr lang="en-US" dirty="0">
                <a:solidFill>
                  <a:schemeClr val="bg1"/>
                </a:solidFill>
              </a:rPr>
              <a:t>3.A</a:t>
            </a:r>
          </a:p>
          <a:p>
            <a:r>
              <a:rPr lang="en-US" dirty="0">
                <a:solidFill>
                  <a:schemeClr val="bg1"/>
                </a:solidFill>
              </a:rPr>
              <a:t>4.A</a:t>
            </a:r>
          </a:p>
        </p:txBody>
      </p:sp>
    </p:spTree>
    <p:extLst>
      <p:ext uri="{BB962C8B-B14F-4D97-AF65-F5344CB8AC3E}">
        <p14:creationId xmlns:p14="http://schemas.microsoft.com/office/powerpoint/2010/main" val="284578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543" y="2173418"/>
            <a:ext cx="84236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i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Good </a:t>
            </a:r>
            <a:r>
              <a:rPr lang="en-US" sz="8800" b="1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Luck</a:t>
            </a:r>
          </a:p>
          <a:p>
            <a:endParaRPr lang="en-US" sz="3200" b="1" i="1" u="sng" dirty="0">
              <a:latin typeface="Times New Roman"/>
              <a:cs typeface="Times New Roman"/>
            </a:endParaRPr>
          </a:p>
          <a:p>
            <a:endParaRPr lang="en-US" sz="3200" b="1" i="1" u="sng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Done by :</a:t>
            </a:r>
          </a:p>
          <a:p>
            <a:r>
              <a:rPr lang="en-US" sz="3200" dirty="0">
                <a:latin typeface="Times New Roman"/>
                <a:cs typeface="Times New Roman"/>
              </a:rPr>
              <a:t>Microbiology </a:t>
            </a:r>
            <a:r>
              <a:rPr lang="en-US" sz="3200" dirty="0" smtClean="0">
                <a:latin typeface="Times New Roman"/>
                <a:cs typeface="Times New Roman"/>
              </a:rPr>
              <a:t>Team</a:t>
            </a:r>
          </a:p>
          <a:p>
            <a:endParaRPr lang="en-US" sz="32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contact us: microbiology434@gmail.com</a:t>
            </a:r>
          </a:p>
        </p:txBody>
      </p:sp>
    </p:spTree>
    <p:extLst>
      <p:ext uri="{BB962C8B-B14F-4D97-AF65-F5344CB8AC3E}">
        <p14:creationId xmlns:p14="http://schemas.microsoft.com/office/powerpoint/2010/main" val="429231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89" y="1943177"/>
            <a:ext cx="1169380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just"/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1-Orthomyxoviruses</a:t>
            </a:r>
            <a:endParaRPr lang="ar-SA" sz="3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Influenza Virus</a:t>
            </a:r>
            <a:endParaRPr lang="en-US" sz="32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1)Single, Stranded negative </a:t>
            </a:r>
            <a:r>
              <a:rPr lang="en-US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sense RNA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helical segments,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This virus is highly susceptible to mutations and rearrangements within the infected host.  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2)Helical capsid  symmetry 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3)Enveloped viruses which contains 2 projecting glycoprotein spikes.</a:t>
            </a:r>
          </a:p>
          <a:p>
            <a:pPr marL="609600" indent="-609600" algn="just">
              <a:lnSpc>
                <a:spcPct val="80000"/>
              </a:lnSpc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Heamagglutinin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  attachment.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 virus can agglutinate  certain  erythrocyte.   </a:t>
            </a:r>
            <a:r>
              <a:rPr lang="en-US" sz="2400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990600" lvl="1" indent="-533400"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Neuroamindase</a:t>
            </a:r>
            <a:r>
              <a:rPr lang="en-US" sz="2400" b="1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NA  </a:t>
            </a:r>
            <a:r>
              <a:rPr lang="en-US" sz="2400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	an enzyme help in releasing progeny virus formation from  infected cell.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		 </a:t>
            </a:r>
          </a:p>
        </p:txBody>
      </p:sp>
      <p:pic>
        <p:nvPicPr>
          <p:cNvPr id="3" name="Picture 5" descr="Image_HIPO_EN_25020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9162" y="525189"/>
            <a:ext cx="2460914" cy="1970619"/>
          </a:xfrm>
          <a:prstGeom prst="rect">
            <a:avLst/>
          </a:prstGeom>
          <a:noFill/>
        </p:spPr>
      </p:pic>
      <p:pic>
        <p:nvPicPr>
          <p:cNvPr id="4" name="Picture 5" descr="influenza%2520viru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430" y="530906"/>
            <a:ext cx="2248128" cy="196364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029327" y="4789980"/>
            <a:ext cx="788346" cy="1751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80161" y="5368144"/>
            <a:ext cx="788346" cy="1751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941551" y="4137788"/>
            <a:ext cx="2460245" cy="23065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246351" y="4882153"/>
            <a:ext cx="1739373" cy="15622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53891" y="611302"/>
            <a:ext cx="8005762" cy="7254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Influenza Viruses</a:t>
            </a:r>
            <a:endParaRPr lang="en-US" sz="5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79699" y="1601052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79699" y="1601052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794899" y="1601052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908699" y="1601052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51113" y="2112370"/>
            <a:ext cx="3048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Influenza  A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102902" y="217805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Influenza  B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074702" y="217805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Influenza  C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86308" y="2973316"/>
            <a:ext cx="26401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 human and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animals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586308" y="3952543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 cause </a:t>
            </a:r>
            <a:r>
              <a:rPr lang="en-US" sz="24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epidemic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and </a:t>
            </a:r>
            <a:r>
              <a:rPr lang="en-US" sz="24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pandemic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950502" y="286385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 human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950502" y="3397250"/>
            <a:ext cx="2911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outbreaks&amp;epidemic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950502" y="4300855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92085A"/>
                </a:solidFill>
                <a:latin typeface="Times New Roman" pitchFamily="18" charset="0"/>
                <a:cs typeface="Times New Roman" pitchFamily="18" charset="0"/>
              </a:rPr>
              <a:t>Antigenic</a:t>
            </a:r>
            <a:r>
              <a:rPr lang="en-US" sz="2400" dirty="0">
                <a:solidFill>
                  <a:srgbClr val="9208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92085A"/>
                </a:solidFill>
                <a:latin typeface="Times New Roman" pitchFamily="18" charset="0"/>
                <a:cs typeface="Times New Roman" pitchFamily="18" charset="0"/>
              </a:rPr>
              <a:t>drift only  </a:t>
            </a:r>
            <a:endParaRPr lang="en-US" sz="2400" b="1" dirty="0">
              <a:solidFill>
                <a:srgbClr val="9208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769902" y="286385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Infect human only  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769902" y="339725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Cause mild illness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586308" y="4993684"/>
            <a:ext cx="41989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epizootic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Antigenic drift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573608" y="5587668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antigenic shift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6897" y="2606390"/>
            <a:ext cx="304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Hard to control it 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1758"/>
            <a:ext cx="429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*Very Important 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57930" y="5622181"/>
            <a:ext cx="683815" cy="8244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657930" y="5626516"/>
            <a:ext cx="8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Out </a:t>
            </a:r>
          </a:p>
          <a:p>
            <a:r>
              <a:rPr lang="en-US" sz="1400" b="1" dirty="0" smtClean="0"/>
              <a:t>break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495116" y="5101082"/>
            <a:ext cx="127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epidemic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381146" y="4509970"/>
            <a:ext cx="151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pandemic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7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d-a06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1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68198" y="49356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Pathogenesis &amp; Immunity: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24401" y="1096661"/>
            <a:ext cx="10267599" cy="1727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 upper respiratory tract infection.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According to the immunity, it can cause  localized infection  or spread to the lower  respiratory  tract  infection. 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Viremia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usually&amp; occurs 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fever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self limiting condition in </a:t>
            </a:r>
            <a:r>
              <a:rPr lang="en-US" sz="24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Immunocompetent  person.</a:t>
            </a:r>
          </a:p>
          <a:p>
            <a:pPr marL="0" indent="0" algn="just">
              <a:buNone/>
              <a:defRPr/>
            </a:pPr>
            <a:endParaRPr lang="en-US" sz="2400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2400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28573" y="3414583"/>
            <a:ext cx="6534150" cy="10001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Complication of Influenza: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47829" y="4002432"/>
            <a:ext cx="9439401" cy="20878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70000"/>
              </a:lnSpc>
              <a:buFont typeface="Wingdings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Primary Influenza Pneumonia.</a:t>
            </a:r>
          </a:p>
          <a:p>
            <a:pPr lvl="1">
              <a:lnSpc>
                <a:spcPct val="70000"/>
              </a:lnSpc>
              <a:buFont typeface="Wingdings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bacterial-pneuomonia &gt;  </a:t>
            </a:r>
            <a:r>
              <a:rPr lang="en-US" sz="2400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Strep. </a:t>
            </a:r>
            <a:r>
              <a:rPr lang="en-US" sz="2400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400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H.influenzae</a:t>
            </a:r>
            <a:r>
              <a:rPr lang="en-US" sz="2400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70000"/>
              </a:lnSpc>
              <a:buFont typeface="Wingdings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Myositis (inflammation of the muscle).</a:t>
            </a:r>
          </a:p>
          <a:p>
            <a:pPr lvl="1">
              <a:lnSpc>
                <a:spcPct val="70000"/>
              </a:lnSpc>
              <a:buFont typeface="Wingdings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 influenza encephalitis.(brain)</a:t>
            </a:r>
          </a:p>
          <a:p>
            <a:pPr lvl="1">
              <a:lnSpc>
                <a:spcPct val="70000"/>
              </a:lnSpc>
              <a:buFont typeface="Wingdings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Bronchial Asthma.</a:t>
            </a:r>
          </a:p>
          <a:p>
            <a:pPr lvl="1">
              <a:lnSpc>
                <a:spcPct val="70000"/>
              </a:lnSpc>
              <a:buFont typeface="Wingdings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Sinusitis.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buFont typeface="Wingdings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09351" y="915483"/>
            <a:ext cx="4443774" cy="81407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Syndrome: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32263" y="1779687"/>
            <a:ext cx="995863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Transmission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inhalation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respiratory secretion 	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Incubation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period		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- 4 days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Seasonal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variation		usually in winter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prognosis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self limiting disease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Symptoms: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Sudden onset of fever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Malaise – Headache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	Sneezing – sore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throat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takes 3 days.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Non-productive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cough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965514" y="2464724"/>
            <a:ext cx="645304" cy="228600"/>
          </a:xfrm>
          <a:prstGeom prst="rightArrow">
            <a:avLst>
              <a:gd name="adj1" fmla="val 50000"/>
              <a:gd name="adj2" fmla="val 14184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6919931" y="4663221"/>
            <a:ext cx="165087" cy="1669345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923125" y="1928055"/>
            <a:ext cx="616226" cy="295086"/>
          </a:xfrm>
          <a:prstGeom prst="rightArrow">
            <a:avLst>
              <a:gd name="adj1" fmla="val 50000"/>
              <a:gd name="adj2" fmla="val 152604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flipV="1">
            <a:off x="4642487" y="3021242"/>
            <a:ext cx="612397" cy="328396"/>
          </a:xfrm>
          <a:prstGeom prst="rightArrow">
            <a:avLst>
              <a:gd name="adj1" fmla="val 50000"/>
              <a:gd name="adj2" fmla="val 86632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39042" y="3592773"/>
            <a:ext cx="50195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40884" y="1562306"/>
            <a:ext cx="10861666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Clinical diagnosis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Laboratory investigation done to distinguish influenza viruses from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other respiratory viruses and to identify the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strain.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Specimen: Nasopharyngeal aspirate, nasal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washing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Culture: on primary Monkey Kidney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cytopathic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effect occur 2-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days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241763" y="656093"/>
            <a:ext cx="6791998" cy="14176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Laboratory Diagnosis:</a:t>
            </a:r>
            <a:br>
              <a:rPr lang="en-US" sz="32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u="sng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40884" y="3642849"/>
            <a:ext cx="112650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 dirty="0" smtClean="0">
                <a:latin typeface="Times New Roman"/>
                <a:cs typeface="Times New Roman"/>
              </a:rPr>
              <a:t>Rapid </a:t>
            </a:r>
            <a:r>
              <a:rPr lang="en-US" sz="2400" b="1" dirty="0">
                <a:latin typeface="Times New Roman"/>
                <a:cs typeface="Times New Roman"/>
              </a:rPr>
              <a:t>and direct detection of influenza virus A or B from   nasopharyngeal aspirate by immunofluorescence and </a:t>
            </a:r>
            <a:r>
              <a:rPr lang="en-US" sz="2400" b="1" dirty="0" smtClean="0">
                <a:latin typeface="Times New Roman"/>
                <a:cs typeface="Times New Roman"/>
              </a:rPr>
              <a:t>ELISA(most </a:t>
            </a:r>
            <a:r>
              <a:rPr lang="en-US" sz="2400" b="1" dirty="0">
                <a:latin typeface="Times New Roman"/>
                <a:cs typeface="Times New Roman"/>
              </a:rPr>
              <a:t>common laboratory </a:t>
            </a:r>
            <a:r>
              <a:rPr lang="en-US" sz="2400" b="1" dirty="0" smtClean="0">
                <a:latin typeface="Times New Roman"/>
                <a:cs typeface="Times New Roman"/>
              </a:rPr>
              <a:t>diagnosis)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Rapid antigen immunofluorescence  assay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:</a:t>
            </a:r>
            <a:r>
              <a:rPr lang="en-US" sz="2400" dirty="0" smtClean="0">
                <a:latin typeface="Times New Roman"/>
                <a:cs typeface="Times New Roman"/>
              </a:rPr>
              <a:t>Assay performed on cells from a nasopharyngeal aspirate, showing typical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nuclear and cytoplasmic “apple-green” fluorescence </a:t>
            </a:r>
            <a:r>
              <a:rPr lang="en-US" sz="2400" dirty="0" smtClean="0">
                <a:latin typeface="Times New Roman"/>
                <a:cs typeface="Times New Roman"/>
              </a:rPr>
              <a:t>after staining with monoclonal antibodies specific for influenza A.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RT-PCR (Nucleic acid testing)</a:t>
            </a:r>
          </a:p>
        </p:txBody>
      </p:sp>
    </p:spTree>
    <p:extLst>
      <p:ext uri="{BB962C8B-B14F-4D97-AF65-F5344CB8AC3E}">
        <p14:creationId xmlns:p14="http://schemas.microsoft.com/office/powerpoint/2010/main" val="17201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984240"/>
            <a:ext cx="12192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b="1" u="sng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Amantadine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Is only effective against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influenza 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virus(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inhibiting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un coating step of influenza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both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therapeutic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prophylactic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significantly reduced the duration of fever and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illness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given to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high risk group of patients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who are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vaccinated because they have allergy from egg.</a:t>
            </a:r>
          </a:p>
          <a:p>
            <a:pPr algn="just">
              <a:spcBef>
                <a:spcPct val="5000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out" id="{407C8AC8-37CC-49F3-BF53-B048C3C13C19}" vid="{D1A077B2-5006-436C-AF4F-07F835D836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 team</Template>
  <TotalTime>319</TotalTime>
  <Words>1715</Words>
  <Application>Microsoft Office PowerPoint</Application>
  <PresentationFormat>Custom</PresentationFormat>
  <Paragraphs>233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Slice</vt:lpstr>
      <vt:lpstr>Viral infections of the respiratory 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nassar</dc:creator>
  <cp:lastModifiedBy>User</cp:lastModifiedBy>
  <cp:revision>18</cp:revision>
  <dcterms:created xsi:type="dcterms:W3CDTF">2014-12-24T10:48:04Z</dcterms:created>
  <dcterms:modified xsi:type="dcterms:W3CDTF">2015-02-16T21:06:23Z</dcterms:modified>
</cp:coreProperties>
</file>