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9" r:id="rId4"/>
    <p:sldId id="270" r:id="rId5"/>
    <p:sldId id="271" r:id="rId6"/>
    <p:sldId id="272" r:id="rId7"/>
    <p:sldId id="259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92" autoAdjust="0"/>
    <p:restoredTop sz="99274" autoAdjust="0"/>
  </p:normalViewPr>
  <p:slideViewPr>
    <p:cSldViewPr snapToGrid="0">
      <p:cViewPr>
        <p:scale>
          <a:sx n="66" d="100"/>
          <a:sy n="66" d="100"/>
        </p:scale>
        <p:origin x="76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8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64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  <a:noFill/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30" y="555271"/>
            <a:ext cx="8534400" cy="1507067"/>
          </a:xfr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23265" y="325992"/>
            <a:ext cx="2572735" cy="274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93" y="284866"/>
            <a:ext cx="3669119" cy="358175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413252"/>
            <a:ext cx="2152651" cy="21240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E51C95-F9E0-4B47-BCC8-85A4E92E7C65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8" r:id="rId14"/>
    <p:sldLayoutId id="2147483674" r:id="rId15"/>
    <p:sldLayoutId id="2147483675" r:id="rId16"/>
    <p:sldLayoutId id="2147483676" r:id="rId17"/>
    <p:sldLayoutId id="2147483677" r:id="rId18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76" y="2117642"/>
            <a:ext cx="8534400" cy="16974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latin typeface="+mn-lt"/>
                <a:cs typeface="American Typewriter"/>
              </a:rPr>
              <a:t>MERS-</a:t>
            </a:r>
            <a:r>
              <a:rPr lang="en-US" altLang="en-US" b="1" dirty="0" err="1">
                <a:solidFill>
                  <a:srgbClr val="000000"/>
                </a:solidFill>
                <a:latin typeface="+mn-lt"/>
                <a:cs typeface="American Typewriter"/>
              </a:rPr>
              <a:t>CoV</a:t>
            </a:r>
            <a:r>
              <a:rPr lang="en-US" altLang="en-US" b="1" dirty="0">
                <a:solidFill>
                  <a:srgbClr val="000000"/>
                </a:solidFill>
                <a:latin typeface="+mn-lt"/>
                <a:cs typeface="American Typewriter"/>
              </a:rPr>
              <a:t> &amp; other viruses transmitted by respiratory system</a:t>
            </a:r>
            <a:r>
              <a:rPr lang="en-US" altLang="en-US" b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altLang="en-US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87166" y="208741"/>
            <a:ext cx="3375301" cy="1095888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Epidemiology and pathogenesis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577" y="1287233"/>
            <a:ext cx="3775469" cy="32702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Times New Roman" pitchFamily="18" charset="0"/>
              </a:rPr>
              <a:t>Highly infectious, peak in winter.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Long </a:t>
            </a:r>
            <a:r>
              <a:rPr lang="en-US" dirty="0">
                <a:cs typeface="Times New Roman" pitchFamily="18" charset="0"/>
              </a:rPr>
              <a:t>incubation period 18-21 days.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 pitchFamily="18" charset="0"/>
              </a:rPr>
              <a:t>Infection </a:t>
            </a:r>
            <a:r>
              <a:rPr lang="en-US" dirty="0">
                <a:cs typeface="Times New Roman" pitchFamily="18" charset="0"/>
              </a:rPr>
              <a:t>started in the epithelial cells of upper respiratory tract, then virus spread by </a:t>
            </a:r>
            <a:r>
              <a:rPr lang="en-US" dirty="0" err="1">
                <a:cs typeface="Times New Roman" pitchFamily="18" charset="0"/>
              </a:rPr>
              <a:t>Vireamia</a:t>
            </a:r>
            <a:r>
              <a:rPr lang="en-US" dirty="0">
                <a:cs typeface="Times New Roman" pitchFamily="18" charset="0"/>
              </a:rPr>
              <a:t> to parotid gland mainly and to other organs as: testes, ovary, pancreas and CNS.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4593201" y="204586"/>
            <a:ext cx="2779582" cy="1095888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Clinical Features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2843" y="1283078"/>
            <a:ext cx="3483881" cy="32702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Classic mumps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Sudden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onset of fever and painful swelling of parotid gland.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Self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-limiting disease resolve within one week.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Solid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and long life immunity occurs.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Aseptic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meningitis: rare presentation.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8399287" y="200431"/>
            <a:ext cx="2779582" cy="1095888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Complications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8522" y="1296318"/>
            <a:ext cx="3483881" cy="32702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Seen mainly if infection occur in young adult as: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Orchitis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bilateral can lead to sterility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Oophoritis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Thyroditis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, Meningitis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570" y="4714059"/>
            <a:ext cx="180944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Lab diagnosis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211" y="4727298"/>
            <a:ext cx="920799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Serology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by detection of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IgMAb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, viral culture and isolation from saliva or CSF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3021" y="5158019"/>
            <a:ext cx="9207996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No specific antiviral treatment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MMR: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Live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attenuated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vaccine for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Measles, Mumps and Rubella given to all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children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15 month and booster dose at school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entry. Give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excellent long last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protection.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383" y="5440496"/>
            <a:ext cx="180944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Treatment and prevention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6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1" y="287175"/>
            <a:ext cx="30079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cs typeface="Times New Roman" pitchFamily="18" charset="0"/>
              </a:rPr>
              <a:t>Parvovirus B19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5775" y="921938"/>
            <a:ext cx="2053023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Family</a:t>
            </a:r>
          </a:p>
          <a:p>
            <a:pPr algn="ctr"/>
            <a:endParaRPr lang="en-US" sz="2000" dirty="0">
              <a:ln w="19050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782" y="1669926"/>
            <a:ext cx="2070420" cy="18090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Parvoviridae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5170" y="920449"/>
            <a:ext cx="2666153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Structural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Features</a:t>
            </a:r>
          </a:p>
          <a:p>
            <a:pPr algn="ctr"/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1965" y="1665769"/>
            <a:ext cx="2661971" cy="17958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Small </a:t>
            </a:r>
            <a:r>
              <a:rPr lang="en-US" altLang="en-US" dirty="0" err="1">
                <a:solidFill>
                  <a:srgbClr val="FFFFFF"/>
                </a:solidFill>
                <a:cs typeface="Times New Roman" panose="02020603050405020304" pitchFamily="18" charset="0"/>
              </a:rPr>
              <a:t>unenveloped</a:t>
            </a: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 ss-DNA with icosahedral capsid. One antigenic type.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IP: 4-10 days.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9140" y="913625"/>
            <a:ext cx="2666153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Transmission</a:t>
            </a:r>
          </a:p>
          <a:p>
            <a:pPr algn="ctr"/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5927" y="1679009"/>
            <a:ext cx="2661971" cy="17958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Inhalation of respiratory droplets. Blood transfusion, mother to baby.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3477" y="926866"/>
            <a:ext cx="3514498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Epidemiology and target group</a:t>
            </a:r>
            <a:endParaRPr lang="en-US" sz="2000" b="1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03477" y="1692249"/>
            <a:ext cx="3514498" cy="17958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Worldwide and mostly in winter and spring, Children (5-10 years).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The virus causes slapped cheek, </a:t>
            </a: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erythema </a:t>
            </a:r>
            <a:r>
              <a:rPr lang="en-US" alt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infectiosum</a:t>
            </a:r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, fifth disease.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1273" y="3666201"/>
            <a:ext cx="205302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Pathogenesis</a:t>
            </a:r>
            <a:endParaRPr lang="en-US" sz="2000" b="1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190" y="4123401"/>
            <a:ext cx="5188940" cy="23475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The virus infects the endothelial cells of the blood vessels in the skin, and the </a:t>
            </a:r>
            <a:r>
              <a:rPr lang="en-US" altLang="en-US" dirty="0">
                <a:solidFill>
                  <a:schemeClr val="accent6"/>
                </a:solidFill>
                <a:cs typeface="Times New Roman" panose="02020603050405020304" pitchFamily="18" charset="0"/>
              </a:rPr>
              <a:t>red blood cells precursors (erythroblast) in the bone marrow</a:t>
            </a:r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cs typeface="Times New Roman" panose="02020603050405020304" pitchFamily="18" charset="0"/>
              </a:rPr>
              <a:t>which account for aplastic anemia.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Immunocomplexes</a:t>
            </a:r>
            <a:r>
              <a:rPr lang="en-US" altLang="en-US" dirty="0">
                <a:cs typeface="Times New Roman" panose="02020603050405020304" pitchFamily="18" charset="0"/>
              </a:rPr>
              <a:t> may attribute to the development of the rash. </a:t>
            </a:r>
          </a:p>
          <a:p>
            <a:pPr>
              <a:defRPr/>
            </a:pPr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985100" y="4018259"/>
            <a:ext cx="5602331" cy="521852"/>
          </a:xfrm>
          <a:prstGeom prst="chevr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Detection of </a:t>
            </a:r>
            <a:r>
              <a:rPr lang="en-US" altLang="en-US" dirty="0" err="1">
                <a:solidFill>
                  <a:schemeClr val="bg1"/>
                </a:solidFill>
                <a:cs typeface="Times New Roman" pitchFamily="18" charset="0"/>
              </a:rPr>
              <a:t>Ig</a:t>
            </a: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-M antibody by ELISA or PCR</a:t>
            </a:r>
          </a:p>
          <a:p>
            <a:pPr algn="ctr"/>
            <a:endParaRPr lang="en-US" dirty="0">
              <a:ln w="19050" cmpd="sng"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7374" y="3644651"/>
            <a:ext cx="2053023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Lab diagnosis</a:t>
            </a:r>
            <a:endParaRPr lang="en-US" b="1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0586" y="4666804"/>
            <a:ext cx="2053023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Prevention</a:t>
            </a:r>
            <a:endParaRPr lang="en-US" b="1" dirty="0">
              <a:ln w="19050" cmpd="sng">
                <a:solidFill>
                  <a:srgbClr val="000000"/>
                </a:solidFill>
              </a:ln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980914" y="5040412"/>
            <a:ext cx="5602331" cy="521852"/>
          </a:xfrm>
          <a:prstGeom prst="chevr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dirty="0">
                <a:solidFill>
                  <a:srgbClr val="C62324"/>
                </a:solidFill>
                <a:cs typeface="Times New Roman" pitchFamily="18" charset="0"/>
              </a:rPr>
              <a:t>There is no vaccine available</a:t>
            </a:r>
            <a:endParaRPr lang="en-US" dirty="0">
              <a:ln w="19050" cmpd="sng">
                <a:solidFill>
                  <a:srgbClr val="000000"/>
                </a:solidFill>
              </a:ln>
              <a:solidFill>
                <a:srgbClr val="C6232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55970" y="5666512"/>
            <a:ext cx="2053023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Treatment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Chevron 24"/>
          <p:cNvSpPr/>
          <p:nvPr/>
        </p:nvSpPr>
        <p:spPr>
          <a:xfrm>
            <a:off x="6098517" y="5992984"/>
            <a:ext cx="5602331" cy="521852"/>
          </a:xfrm>
          <a:prstGeom prst="chevr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There is no specific antiviral drug therapy</a:t>
            </a:r>
            <a:endParaRPr lang="en-US" dirty="0">
              <a:ln w="19050" cmpd="sng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0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87166" y="208741"/>
            <a:ext cx="3375301" cy="1095888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Clinical features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90" y="1322022"/>
            <a:ext cx="4262628" cy="5114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The disease starts with fever, sneezing and coughing.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Followed by the development of the </a:t>
            </a:r>
            <a:r>
              <a:rPr lang="en-US" altLang="en-US" dirty="0" err="1">
                <a:solidFill>
                  <a:schemeClr val="bg1"/>
                </a:solidFill>
                <a:cs typeface="Times New Roman" pitchFamily="18" charset="0"/>
              </a:rPr>
              <a:t>maculopapular</a:t>
            </a: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 rash.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The rash is red, confluent, fine, most intense on the cheek.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The rash may appear on the trunk and limbs.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Lesions fades from the center leaving the periphery red, developing characteristic reticular or lace-like pattern.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There is mild generalized lymphadenopathy.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Arthralgia with swelling and pain in the joints are seen in women.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215372" y="169796"/>
            <a:ext cx="3375301" cy="1095888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Clinical features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8213" y="1317866"/>
            <a:ext cx="4262628" cy="5114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Aplastic crisis </a:t>
            </a: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sudden and temporary disappearance of erythroblasts from the bone marrow, </a:t>
            </a:r>
            <a:r>
              <a:rPr lang="en-US" altLang="en-US" u="sng" dirty="0">
                <a:solidFill>
                  <a:srgbClr val="FFFFFF"/>
                </a:solidFill>
                <a:cs typeface="Times New Roman" pitchFamily="18" charset="0"/>
              </a:rPr>
              <a:t>seen in patients with hemolytic anemia. The bone marrow does not produce RBC.</a:t>
            </a:r>
          </a:p>
          <a:p>
            <a:pPr marL="285750" indent="-285750">
              <a:buFont typeface="Arial"/>
              <a:buChar char="•"/>
            </a:pPr>
            <a:r>
              <a:rPr lang="en-US" altLang="en-US" b="1" dirty="0">
                <a:solidFill>
                  <a:srgbClr val="E67272"/>
                </a:solidFill>
                <a:cs typeface="Times New Roman" pitchFamily="18" charset="0"/>
              </a:rPr>
              <a:t>Chronic anemia </a:t>
            </a: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occurs in the </a:t>
            </a:r>
            <a:r>
              <a:rPr lang="en-US" altLang="en-US" b="1" u="sng" dirty="0">
                <a:solidFill>
                  <a:srgbClr val="FFFFFF"/>
                </a:solidFill>
                <a:cs typeface="Times New Roman" pitchFamily="18" charset="0"/>
              </a:rPr>
              <a:t>immunocompromised</a:t>
            </a: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 when the immune system is unable to produce antibodies to neutralize the virus.</a:t>
            </a:r>
          </a:p>
          <a:p>
            <a:pPr marL="285750" indent="-285750">
              <a:buFont typeface="Arial"/>
              <a:buChar char="•"/>
            </a:pPr>
            <a:r>
              <a:rPr lang="en-US" altLang="en-US" b="1" dirty="0" err="1">
                <a:solidFill>
                  <a:srgbClr val="E67272"/>
                </a:solidFill>
                <a:cs typeface="Times New Roman" pitchFamily="18" charset="0"/>
              </a:rPr>
              <a:t>Hydrops</a:t>
            </a:r>
            <a:r>
              <a:rPr lang="en-US" altLang="en-US" b="1" dirty="0">
                <a:solidFill>
                  <a:srgbClr val="E67272"/>
                </a:solidFill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E67272"/>
                </a:solidFill>
                <a:cs typeface="Times New Roman" pitchFamily="18" charset="0"/>
              </a:rPr>
              <a:t>fetalis</a:t>
            </a:r>
            <a:r>
              <a:rPr lang="en-US" altLang="en-US" b="1" dirty="0">
                <a:solidFill>
                  <a:srgbClr val="E67272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occurs during pregnancy when the mother become infected with parvovirus B19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9569176" y="183035"/>
            <a:ext cx="2131642" cy="1095888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Recovery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9238604" y="1391605"/>
            <a:ext cx="2679370" cy="817567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Is </a:t>
            </a:r>
            <a:r>
              <a:rPr lang="en-US" altLang="en-US" sz="2000" b="1" dirty="0">
                <a:solidFill>
                  <a:srgbClr val="000000"/>
                </a:solidFill>
                <a:cs typeface="Times New Roman" pitchFamily="18" charset="0"/>
              </a:rPr>
              <a:t>complete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1" name="Content Placeholder 3" descr="parvovirus_7_020310.jpg"/>
          <p:cNvPicPr>
            <a:picLocks noChangeAspect="1"/>
          </p:cNvPicPr>
          <p:nvPr/>
        </p:nvPicPr>
        <p:blipFill rotWithShape="1">
          <a:blip r:embed="rId2" cstate="print"/>
          <a:srcRect b="37562"/>
          <a:stretch/>
        </p:blipFill>
        <p:spPr>
          <a:xfrm>
            <a:off x="9550855" y="2330937"/>
            <a:ext cx="2155933" cy="1582950"/>
          </a:xfrm>
          <a:prstGeom prst="rect">
            <a:avLst/>
          </a:prstGeom>
        </p:spPr>
      </p:pic>
      <p:pic>
        <p:nvPicPr>
          <p:cNvPr id="12" name="Picture 5" descr="http://pediatric-house-calls.djmed.net/wp-content/uploads/2014/04/rash-fifth-disease-parvovirus-b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862" y="4053048"/>
            <a:ext cx="2554959" cy="26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55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0768" y="1826481"/>
            <a:ext cx="5689310" cy="833900"/>
          </a:xfrm>
        </p:spPr>
        <p:txBody>
          <a:bodyPr>
            <a:noAutofit/>
          </a:bodyPr>
          <a:lstStyle/>
          <a:p>
            <a:r>
              <a:rPr lang="en-US" sz="6600" i="1" dirty="0" smtClean="0">
                <a:solidFill>
                  <a:srgbClr val="595959"/>
                </a:solidFill>
              </a:rPr>
              <a:t>Good luck</a:t>
            </a:r>
            <a:endParaRPr lang="en-US" sz="6600" i="1" dirty="0">
              <a:solidFill>
                <a:srgbClr val="59595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3187" y="2290005"/>
            <a:ext cx="6021388" cy="2048933"/>
          </a:xfrm>
        </p:spPr>
        <p:txBody>
          <a:bodyPr/>
          <a:lstStyle/>
          <a:p>
            <a:r>
              <a:rPr lang="en-US" sz="3600" dirty="0" smtClean="0">
                <a:solidFill>
                  <a:srgbClr val="595959"/>
                </a:solidFill>
              </a:rPr>
              <a:t>Done By:</a:t>
            </a:r>
          </a:p>
          <a:p>
            <a:r>
              <a:rPr lang="en-US" sz="2000" dirty="0" err="1" smtClean="0">
                <a:solidFill>
                  <a:srgbClr val="595959"/>
                </a:solidFill>
              </a:rPr>
              <a:t>Daherah</a:t>
            </a:r>
            <a:r>
              <a:rPr lang="en-US" sz="2000" dirty="0" smtClean="0">
                <a:solidFill>
                  <a:srgbClr val="595959"/>
                </a:solidFill>
              </a:rPr>
              <a:t> </a:t>
            </a:r>
            <a:r>
              <a:rPr lang="en-US" sz="2000" dirty="0" err="1" smtClean="0">
                <a:solidFill>
                  <a:srgbClr val="595959"/>
                </a:solidFill>
              </a:rPr>
              <a:t>AlJohani</a:t>
            </a:r>
            <a:endParaRPr lang="en-US" sz="2000" dirty="0" smtClean="0">
              <a:solidFill>
                <a:srgbClr val="595959"/>
              </a:solidFill>
            </a:endParaRPr>
          </a:p>
          <a:p>
            <a:r>
              <a:rPr lang="en-US" sz="2000" dirty="0" smtClean="0">
                <a:solidFill>
                  <a:srgbClr val="595959"/>
                </a:solidFill>
              </a:rPr>
              <a:t>Aya AlDayel</a:t>
            </a:r>
          </a:p>
          <a:p>
            <a:r>
              <a:rPr lang="en-US" sz="2000" dirty="0" err="1" smtClean="0">
                <a:solidFill>
                  <a:srgbClr val="595959"/>
                </a:solidFill>
              </a:rPr>
              <a:t>Jawaher</a:t>
            </a:r>
            <a:r>
              <a:rPr lang="en-US" sz="2000" dirty="0" smtClean="0">
                <a:solidFill>
                  <a:srgbClr val="595959"/>
                </a:solidFill>
              </a:rPr>
              <a:t> </a:t>
            </a:r>
            <a:r>
              <a:rPr lang="en-US" sz="2000" dirty="0" err="1" smtClean="0">
                <a:solidFill>
                  <a:srgbClr val="595959"/>
                </a:solidFill>
              </a:rPr>
              <a:t>AlOmran</a:t>
            </a:r>
            <a:endParaRPr lang="en-US" sz="2000" dirty="0" smtClean="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752" y="5079356"/>
            <a:ext cx="796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us: microbiology434@gmail.com</a:t>
            </a:r>
          </a:p>
        </p:txBody>
      </p:sp>
    </p:spTree>
    <p:extLst>
      <p:ext uri="{BB962C8B-B14F-4D97-AF65-F5344CB8AC3E}">
        <p14:creationId xmlns:p14="http://schemas.microsoft.com/office/powerpoint/2010/main" val="212448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20" y="417481"/>
            <a:ext cx="8534401" cy="652634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016" y="1260319"/>
            <a:ext cx="10155053" cy="4671394"/>
          </a:xfrm>
        </p:spPr>
        <p:txBody>
          <a:bodyPr>
            <a:noAutofit/>
          </a:bodyPr>
          <a:lstStyle/>
          <a:p>
            <a:pPr marL="355600" indent="-355600">
              <a:buFont typeface="Arial"/>
              <a:buChar char="•"/>
            </a:pPr>
            <a:r>
              <a:rPr lang="en-US" altLang="en-US" sz="2800" dirty="0">
                <a:solidFill>
                  <a:srgbClr val="595959"/>
                </a:solidFill>
                <a:cs typeface="Times New Roman" pitchFamily="18" charset="0"/>
              </a:rPr>
              <a:t>Introduction to severe respiratory viral infections and examples of childhood fever  </a:t>
            </a:r>
          </a:p>
          <a:p>
            <a:pPr marL="355600" indent="-355600">
              <a:buFont typeface="Arial"/>
              <a:buChar char="•"/>
            </a:pPr>
            <a:r>
              <a:rPr lang="en-US" altLang="en-US" sz="2800" dirty="0">
                <a:solidFill>
                  <a:srgbClr val="595959"/>
                </a:solidFill>
                <a:cs typeface="Times New Roman" pitchFamily="18" charset="0"/>
              </a:rPr>
              <a:t>Characteristics of MERS-</a:t>
            </a:r>
            <a:r>
              <a:rPr lang="en-US" altLang="en-US" sz="2800" dirty="0" err="1">
                <a:solidFill>
                  <a:srgbClr val="595959"/>
                </a:solidFill>
                <a:cs typeface="Times New Roman" pitchFamily="18" charset="0"/>
              </a:rPr>
              <a:t>CoV</a:t>
            </a:r>
            <a:r>
              <a:rPr lang="en-US" altLang="en-US" sz="2800" dirty="0">
                <a:solidFill>
                  <a:srgbClr val="595959"/>
                </a:solidFill>
                <a:cs typeface="Times New Roman" pitchFamily="18" charset="0"/>
              </a:rPr>
              <a:t>, Measles, Mumps, Parvovirus B19 viruses </a:t>
            </a:r>
          </a:p>
          <a:p>
            <a:pPr marL="355600" indent="-355600">
              <a:buFont typeface="Arial"/>
              <a:buChar char="•"/>
            </a:pPr>
            <a:r>
              <a:rPr lang="en-US" altLang="en-US" sz="2800" dirty="0">
                <a:solidFill>
                  <a:srgbClr val="595959"/>
                </a:solidFill>
                <a:cs typeface="Times New Roman" pitchFamily="18" charset="0"/>
              </a:rPr>
              <a:t>Mode of transmission</a:t>
            </a:r>
          </a:p>
          <a:p>
            <a:pPr marL="355600" indent="-355600">
              <a:buFont typeface="Arial"/>
              <a:buChar char="•"/>
            </a:pPr>
            <a:r>
              <a:rPr lang="en-US" altLang="en-US" sz="2800" dirty="0">
                <a:solidFill>
                  <a:srgbClr val="595959"/>
                </a:solidFill>
                <a:cs typeface="Times New Roman" pitchFamily="18" charset="0"/>
              </a:rPr>
              <a:t>Clinical features </a:t>
            </a:r>
          </a:p>
          <a:p>
            <a:pPr marL="355600" indent="-355600">
              <a:buFont typeface="Arial"/>
              <a:buChar char="•"/>
            </a:pPr>
            <a:r>
              <a:rPr lang="en-US" altLang="en-US" sz="2800" dirty="0">
                <a:solidFill>
                  <a:srgbClr val="595959"/>
                </a:solidFill>
                <a:cs typeface="Times New Roman" pitchFamily="18" charset="0"/>
              </a:rPr>
              <a:t>Lab diagnosis</a:t>
            </a:r>
          </a:p>
          <a:p>
            <a:pPr marL="355600" indent="-355600">
              <a:buFont typeface="Arial"/>
              <a:buChar char="•"/>
            </a:pPr>
            <a:r>
              <a:rPr lang="en-US" altLang="en-US" sz="2800" dirty="0">
                <a:solidFill>
                  <a:srgbClr val="595959"/>
                </a:solidFill>
                <a:cs typeface="Times New Roman" pitchFamily="18" charset="0"/>
              </a:rPr>
              <a:t>Management &amp; treatment</a:t>
            </a:r>
          </a:p>
          <a:p>
            <a:endParaRPr lang="en-US" sz="4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7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479" y="450013"/>
            <a:ext cx="8534400" cy="927205"/>
          </a:xfrm>
        </p:spPr>
        <p:txBody>
          <a:bodyPr>
            <a:normAutofit/>
          </a:bodyPr>
          <a:lstStyle/>
          <a:p>
            <a:pPr algn="ctr"/>
            <a:r>
              <a:rPr lang="en-US" sz="4700" dirty="0" smtClean="0">
                <a:solidFill>
                  <a:schemeClr val="tx2">
                    <a:lumMod val="75000"/>
                  </a:schemeClr>
                </a:solidFill>
              </a:rPr>
              <a:t>Severe forms of Coronavirus</a:t>
            </a:r>
            <a:endParaRPr lang="en-US" sz="4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0425" y="1377217"/>
            <a:ext cx="3778441" cy="1439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SARS-CoV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5438" y="1377218"/>
            <a:ext cx="3778441" cy="1439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smtClean="0">
                <a:solidFill>
                  <a:schemeClr val="tx2"/>
                </a:solidFill>
              </a:rPr>
              <a:t>MERS-CoV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212" y="3074501"/>
            <a:ext cx="923460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Family: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</a:rPr>
              <a:t>Coronaviridae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Structural features: Enveloped virus with +polarity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</a:rPr>
              <a:t>ss-RNA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 genome.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Transmission: inhalation of infectious aerosol droplets.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Clinical symptoms: the 2nd cause of common cold.</a:t>
            </a:r>
          </a:p>
          <a:p>
            <a:pPr marL="342900" indent="-342900">
              <a:buFont typeface="Courier New" charset="0"/>
              <a:buChar char="o"/>
            </a:pP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(Coronavirus also causes zoonotic disease "the virus is capable of infecting humans and animals including birds, camels and others")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49893" y="405916"/>
            <a:ext cx="8289447" cy="1130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SARS-CoV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597" y="1653793"/>
            <a:ext cx="956803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Severe Acute Respiratory Syndrome (SARS)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In 2002 (SARS) emerged in China after a new mutation of Coronavirus.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The disease spread worldwide due to traveling.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The animal reservoir may be </a:t>
            </a:r>
            <a:r>
              <a:rPr lang="en-US" sz="3100" b="1" dirty="0" smtClean="0">
                <a:solidFill>
                  <a:schemeClr val="accent6"/>
                </a:solidFill>
              </a:rPr>
              <a:t>cats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SARS starts with high fever followed by cough with difficulty in breathing (atypical pneumonia).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Associated with high mortality due to respiratory failure. 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79" y="4162172"/>
            <a:ext cx="5726326" cy="25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40565" y="241447"/>
            <a:ext cx="8336368" cy="1261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MERS-CoV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35" y="1624799"/>
            <a:ext cx="3863535" cy="504753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In September 2012 a new case of Coronavirus infection was reported involving a man in </a:t>
            </a:r>
            <a:r>
              <a:rPr lang="en-US" sz="2100" b="1" dirty="0" smtClean="0">
                <a:solidFill>
                  <a:schemeClr val="accent6"/>
                </a:solidFill>
              </a:rPr>
              <a:t>Saudi Arabia</a:t>
            </a:r>
            <a:r>
              <a:rPr lang="en-US" dirty="0" smtClean="0"/>
              <a:t> who was admitted to a hospital with </a:t>
            </a:r>
            <a:r>
              <a:rPr lang="en-US" sz="2100" b="1" dirty="0" smtClean="0">
                <a:solidFill>
                  <a:schemeClr val="accent6"/>
                </a:solidFill>
              </a:rPr>
              <a:t>pneumonia</a:t>
            </a:r>
            <a:r>
              <a:rPr lang="en-US" dirty="0" smtClean="0"/>
              <a:t> and </a:t>
            </a:r>
            <a:r>
              <a:rPr lang="en-US" sz="2100" b="1" dirty="0" smtClean="0">
                <a:solidFill>
                  <a:schemeClr val="accent6"/>
                </a:solidFill>
              </a:rPr>
              <a:t>acute kidney failure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The virus has been named as Middle East Respiratory Syndrome Coronavirus (MERS-CoV).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Virus closely related to several </a:t>
            </a:r>
            <a:r>
              <a:rPr lang="en-US" sz="2100" b="1" dirty="0" smtClean="0">
                <a:solidFill>
                  <a:schemeClr val="accent6"/>
                </a:solidFill>
              </a:rPr>
              <a:t>bat</a:t>
            </a:r>
            <a:r>
              <a:rPr lang="en-US" dirty="0" smtClean="0"/>
              <a:t> Coronaviruses.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It infected several human cells, including </a:t>
            </a:r>
            <a:r>
              <a:rPr lang="en-US" sz="2100" b="1" u="sng" dirty="0" smtClean="0">
                <a:solidFill>
                  <a:schemeClr val="accent6"/>
                </a:solidFill>
              </a:rPr>
              <a:t>lower but not upper respiratory</a:t>
            </a:r>
            <a:r>
              <a:rPr lang="en-US" dirty="0" smtClean="0"/>
              <a:t>, kidney, intestinal, and liver cells.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1159" y="1624799"/>
            <a:ext cx="3175000" cy="34163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b="1" u="sng" dirty="0" smtClean="0"/>
              <a:t>Epidemiology:</a:t>
            </a:r>
          </a:p>
          <a:p>
            <a:endParaRPr lang="en-US" dirty="0" smtClean="0"/>
          </a:p>
          <a:p>
            <a:r>
              <a:rPr lang="en-US" dirty="0" smtClean="0"/>
              <a:t>So far, all the cases have been linked to countries in and near the Arabian Peninsula.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Highly infectious, peak in winter.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Incubation period 2-14 days.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15449" y="1609410"/>
            <a:ext cx="3175000" cy="50783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b="1" u="sng" dirty="0" smtClean="0"/>
              <a:t>Transmission: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This virus spread from ill people to others through close contact, such as caring for or living with an infected person.</a:t>
            </a:r>
          </a:p>
          <a:p>
            <a:pPr marL="285750" indent="-285750">
              <a:buFont typeface="Courier New" charset="0"/>
              <a:buChar char="o"/>
            </a:pPr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There is no evidence of sustained spreading in community settings.</a:t>
            </a:r>
          </a:p>
          <a:p>
            <a:pPr marL="285750" indent="-285750">
              <a:buFont typeface="Courier New" charset="0"/>
              <a:buChar char="o"/>
            </a:pPr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Evidence also suggested that the virus can be acquired from direct close contact with animals.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59" y="5163230"/>
            <a:ext cx="3174999" cy="15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201" y="241447"/>
            <a:ext cx="7835373" cy="12612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Con. MERS-CoV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01" y="1601248"/>
            <a:ext cx="3971839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Clinical features: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Most people develop: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Severe acute respiratory illness.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Fever.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Cough.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100" b="1" dirty="0" smtClean="0">
                <a:solidFill>
                  <a:schemeClr val="accent6"/>
                </a:solidFill>
              </a:rPr>
              <a:t>Shortness of breath.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Some people also had Gastrointestinal symptoms including diarrhea and nausea/vomiting.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Some people had mild symptoms (such as cold-like symptoms). Or no symptoms at all and they recovered completely.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201" y="1572253"/>
            <a:ext cx="3836475" cy="513986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1040" y="1601248"/>
            <a:ext cx="3863534" cy="513986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Complications: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Severe complications include pneumonia and kidney failure. </a:t>
            </a: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About 30% of people with MERS-CoV died.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Most of people who died had an </a:t>
            </a:r>
            <a:r>
              <a:rPr lang="en-US" sz="2100" b="1" dirty="0" smtClean="0">
                <a:solidFill>
                  <a:schemeClr val="accent6"/>
                </a:solidFill>
              </a:rPr>
              <a:t>underlying medical condition</a:t>
            </a:r>
            <a:r>
              <a:rPr lang="en-US" dirty="0" smtClean="0"/>
              <a:t>.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People who are at a higher risk for getting MERS-CoV or having a severe case: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People with pre-existing medical conditions </a:t>
            </a:r>
            <a:r>
              <a:rPr lang="en-US" b="1" dirty="0" smtClean="0">
                <a:solidFill>
                  <a:schemeClr val="accent6"/>
                </a:solidFill>
              </a:rPr>
              <a:t>(co morbidities).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Individuals with weakened immune systems.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9937" y="125704"/>
            <a:ext cx="3836476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Lab diagnosis: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Detection of viral nucleic acid by PCR.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Serology by detection of IgM.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Isolation of the virus from </a:t>
            </a:r>
            <a:r>
              <a:rPr lang="en-US" b="1" dirty="0" smtClean="0">
                <a:solidFill>
                  <a:schemeClr val="accent6"/>
                </a:solidFill>
              </a:rPr>
              <a:t>Nasopharyngeal aspiration (NPA)</a:t>
            </a:r>
            <a:r>
              <a:rPr lang="en-US" dirty="0" smtClean="0"/>
              <a:t> by cell culture.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49938" y="2157029"/>
            <a:ext cx="3836475" cy="17543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Treatment: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No specific antiviral treatment. For severe cases, current treatment includes care to support vital organ functions.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49937" y="3911355"/>
            <a:ext cx="3836476" cy="2831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Prevention:</a:t>
            </a:r>
          </a:p>
          <a:p>
            <a:r>
              <a:rPr lang="en-US" sz="1600" dirty="0" smtClean="0"/>
              <a:t>Wash hands, use alcohol-based hand sanitizer.</a:t>
            </a:r>
          </a:p>
          <a:p>
            <a:r>
              <a:rPr lang="en-US" sz="1600" dirty="0" smtClean="0"/>
              <a:t>Cover your nose and mouth with a tissue when you cough or sneeze.</a:t>
            </a:r>
          </a:p>
          <a:p>
            <a:r>
              <a:rPr lang="en-US" sz="1600" dirty="0" smtClean="0"/>
              <a:t>Avoid touching your eyes, nose and mouth with unwashed hands.</a:t>
            </a:r>
          </a:p>
          <a:p>
            <a:r>
              <a:rPr lang="en-US" sz="1600" dirty="0" smtClean="0"/>
              <a:t>Avoid personal contact with sick people.</a:t>
            </a:r>
          </a:p>
          <a:p>
            <a:r>
              <a:rPr lang="en-US" sz="1600" dirty="0" smtClean="0"/>
              <a:t>Clean and disinfect frequently touched surfaces.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64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1" y="287175"/>
            <a:ext cx="28682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Measles Virus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6847" y="1011635"/>
            <a:ext cx="1078707" cy="400110"/>
          </a:xfrm>
          <a:prstGeom prst="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Family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4484" y="1512966"/>
            <a:ext cx="1966030" cy="14263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cs typeface="Times New Roman" pitchFamily="18" charset="0"/>
              </a:rPr>
              <a:t>Paramyxovidae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7433" y="1007481"/>
            <a:ext cx="2666153" cy="400110"/>
          </a:xfrm>
          <a:prstGeom prst="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Structural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Features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3398" y="1523080"/>
            <a:ext cx="3570879" cy="1395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Enveloped virus with </a:t>
            </a:r>
            <a:r>
              <a:rPr lang="en-US" b="1" dirty="0">
                <a:solidFill>
                  <a:srgbClr val="E67272"/>
                </a:solidFill>
                <a:cs typeface="Times New Roman" pitchFamily="18" charset="0"/>
              </a:rPr>
              <a:t>ss-RNA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genome.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395" y="1017592"/>
            <a:ext cx="2666153" cy="400110"/>
          </a:xfrm>
          <a:prstGeom prst="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Transmission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5701" y="1533193"/>
            <a:ext cx="3570879" cy="1395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Inhalation of infectious aerosol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droplets.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374" y="3089593"/>
            <a:ext cx="2418392" cy="707886"/>
          </a:xfrm>
          <a:prstGeom prst="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Epidemiology and pathogenesis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443" y="3995298"/>
            <a:ext cx="4865056" cy="2511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Most cases in preschool children, very infectious cases mainly in winter and spring.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Virus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infects first epithetical cells of respiratory tract then virus spread to the blood causing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vireamia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the virus widely disseminated to the skin with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maculopopular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rash.</a:t>
            </a:r>
          </a:p>
          <a:p>
            <a:pPr>
              <a:buClr>
                <a:schemeClr val="bg1"/>
              </a:buClr>
              <a:defRPr/>
            </a:pP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139" y="3133465"/>
            <a:ext cx="2296602" cy="400110"/>
          </a:xfrm>
          <a:prstGeom prst="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Clinical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Features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250" y="3707505"/>
            <a:ext cx="6464347" cy="2813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I.P.: 7- 14 days.</a:t>
            </a:r>
          </a:p>
          <a:p>
            <a:pPr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Prodromal symptom: Fever, cough, conjunctivitis and running nose</a:t>
            </a:r>
          </a:p>
          <a:p>
            <a:pPr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Koplik’s</a:t>
            </a: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spot: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Small white papule appear  in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buccal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mucosa. </a:t>
            </a:r>
          </a:p>
          <a:p>
            <a:pPr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Rash: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Maculopapular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rash first on face trunk then extremities.</a:t>
            </a:r>
          </a:p>
          <a:p>
            <a:pPr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Recovery complete in normal children with life long immunity.</a:t>
            </a:r>
          </a:p>
          <a:p>
            <a:pPr>
              <a:buClr>
                <a:schemeClr val="bg1"/>
              </a:buClr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Complication also can occur.</a:t>
            </a:r>
          </a:p>
        </p:txBody>
      </p:sp>
    </p:spTree>
    <p:extLst>
      <p:ext uri="{BB962C8B-B14F-4D97-AF65-F5344CB8AC3E}">
        <p14:creationId xmlns:p14="http://schemas.microsoft.com/office/powerpoint/2010/main" val="19990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1" y="287175"/>
            <a:ext cx="28682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  <a:t>Measles Virus</a:t>
            </a:r>
            <a:endParaRPr lang="en-US" sz="3200" dirty="0"/>
          </a:p>
        </p:txBody>
      </p:sp>
      <p:sp>
        <p:nvSpPr>
          <p:cNvPr id="17" name="Down Arrow Callout 16"/>
          <p:cNvSpPr/>
          <p:nvPr/>
        </p:nvSpPr>
        <p:spPr>
          <a:xfrm>
            <a:off x="5115160" y="724153"/>
            <a:ext cx="1966030" cy="73127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Complication</a:t>
            </a:r>
            <a:endParaRPr lang="en-US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41825" y="1298474"/>
            <a:ext cx="4923178" cy="13840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Encephalitis: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Acute </a:t>
            </a: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or                                                 </a:t>
            </a:r>
            <a:r>
              <a:rPr lang="en-US" dirty="0" err="1">
                <a:solidFill>
                  <a:srgbClr val="FFFFFF"/>
                </a:solidFill>
                <a:cs typeface="Times New Roman" pitchFamily="18" charset="0"/>
              </a:rPr>
              <a:t>Subacute</a:t>
            </a: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Times New Roman" pitchFamily="18" charset="0"/>
              </a:rPr>
              <a:t>sclerosing</a:t>
            </a: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  pan encephalitis </a:t>
            </a:r>
            <a:r>
              <a:rPr lang="en-US" b="1" dirty="0">
                <a:solidFill>
                  <a:srgbClr val="E67272"/>
                </a:solidFill>
                <a:cs typeface="Times New Roman" pitchFamily="18" charset="0"/>
              </a:rPr>
              <a:t>(SSPE)</a:t>
            </a:r>
            <a:endParaRPr lang="en-US" b="1" u="sng" dirty="0">
              <a:solidFill>
                <a:srgbClr val="E67272"/>
              </a:solidFill>
              <a:cs typeface="Times New Roman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5915" y="1298474"/>
            <a:ext cx="5208580" cy="13983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b="1" u="sng" dirty="0">
                <a:solidFill>
                  <a:srgbClr val="22C5ED"/>
                </a:solidFill>
                <a:cs typeface="Times New Roman" pitchFamily="18" charset="0"/>
              </a:rPr>
              <a:t>Giant cell pneumonia</a:t>
            </a:r>
            <a:r>
              <a:rPr lang="en-US" u="sng" dirty="0" smtClean="0">
                <a:solidFill>
                  <a:srgbClr val="22C5ED"/>
                </a:solidFill>
                <a:cs typeface="Times New Roman" pitchFamily="18" charset="0"/>
              </a:rPr>
              <a:t>:</a:t>
            </a:r>
          </a:p>
          <a:p>
            <a:pPr algn="ctr"/>
            <a:endParaRPr lang="en-US" u="sng" dirty="0">
              <a:solidFill>
                <a:srgbClr val="22C5ED"/>
              </a:solidFill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Rare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in immunocompromised children due to direct invasion of measles virus to the lung tissue.</a:t>
            </a:r>
            <a:r>
              <a:rPr lang="en-US" u="sng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47" y="3000866"/>
            <a:ext cx="2105219" cy="400087"/>
          </a:xfrm>
          <a:prstGeom prst="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Lab diagnosis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831" y="3479913"/>
            <a:ext cx="3041668" cy="19850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Serology by detection of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Ab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, and in case of SSPE detection of measles antibodies in CSF.</a:t>
            </a: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638" y="3000488"/>
            <a:ext cx="4010584" cy="400110"/>
          </a:xfrm>
          <a:prstGeom prst="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Treatment and prevention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3032" y="3481619"/>
            <a:ext cx="3549056" cy="28010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No specific treatment, Prevention by giving </a:t>
            </a:r>
            <a:r>
              <a:rPr lang="en-US" sz="2000" b="1" dirty="0">
                <a:solidFill>
                  <a:srgbClr val="E67272"/>
                </a:solidFill>
                <a:cs typeface="Times New Roman" pitchFamily="18" charset="0"/>
              </a:rPr>
              <a:t>the live attenuated vaccine (MMR)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for Measles, Mumps and Rubella (given to all children 15 month and booster dose at school entry. Give excellent long last protection.</a:t>
            </a:r>
          </a:p>
        </p:txBody>
      </p:sp>
      <p:sp>
        <p:nvSpPr>
          <p:cNvPr id="12" name="Frame 11"/>
          <p:cNvSpPr/>
          <p:nvPr/>
        </p:nvSpPr>
        <p:spPr>
          <a:xfrm>
            <a:off x="8447888" y="2925131"/>
            <a:ext cx="2736824" cy="10559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Measles </a:t>
            </a:r>
            <a:r>
              <a:rPr lang="en-US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virus infects human only.</a:t>
            </a:r>
          </a:p>
          <a:p>
            <a:pPr algn="ctr"/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3" descr="Fig-25(Rash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34493" y="4134457"/>
            <a:ext cx="1926460" cy="187628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36693" y="6072428"/>
            <a:ext cx="158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err="1">
                <a:latin typeface="+mj-lt"/>
                <a:cs typeface="Times New Roman" pitchFamily="18" charset="0"/>
              </a:rPr>
              <a:t>Koplik’s</a:t>
            </a:r>
            <a:r>
              <a:rPr lang="en-US" altLang="en-US" dirty="0">
                <a:latin typeface="+mj-lt"/>
                <a:cs typeface="Times New Roman" pitchFamily="18" charset="0"/>
              </a:rPr>
              <a:t> Spot </a:t>
            </a:r>
            <a:endParaRPr lang="en-US" dirty="0">
              <a:latin typeface="+mj-lt"/>
            </a:endParaRPr>
          </a:p>
        </p:txBody>
      </p:sp>
      <p:pic>
        <p:nvPicPr>
          <p:cNvPr id="15" name="Picture 5" descr="https://classconnection.s3.amazonaws.com/265/flashcards/1898265/png/screen_shot_2013-11-29_at_12728_pm-142A520D0C252D47BC2.png"/>
          <p:cNvPicPr>
            <a:picLocks noChangeAspect="1" noChangeArrowheads="1"/>
          </p:cNvPicPr>
          <p:nvPr/>
        </p:nvPicPr>
        <p:blipFill rotWithShape="1">
          <a:blip r:embed="rId3" cstate="print"/>
          <a:srcRect l="58798" t="3759" r="1348" b="6125"/>
          <a:stretch/>
        </p:blipFill>
        <p:spPr bwMode="auto">
          <a:xfrm>
            <a:off x="9789275" y="4137988"/>
            <a:ext cx="1969271" cy="188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180162" y="6062457"/>
            <a:ext cx="11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Measles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37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1" y="287175"/>
            <a:ext cx="269597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>
                <a:latin typeface="+mj-lt"/>
                <a:cs typeface="Times New Roman" pitchFamily="18" charset="0"/>
              </a:rPr>
              <a:t>Mumps Virus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0767" y="574036"/>
            <a:ext cx="180944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Mumps</a:t>
            </a:r>
            <a:endParaRPr lang="en-US" dirty="0">
              <a:latin typeface="+mj-l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583264" y="1061099"/>
            <a:ext cx="9169010" cy="149597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s </a:t>
            </a: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an acute benign viral </a:t>
            </a:r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parotids. </a:t>
            </a: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Parotids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cs typeface="Times New Roman" pitchFamily="18" charset="0"/>
              </a:rPr>
              <a:t>(painful inflammation and swelling of salivary gland</a:t>
            </a: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Times New Roman" pitchFamily="18" charset="0"/>
              </a:rPr>
              <a:t>).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it is a disease of children (5-15 years), but also can be seen in young adult with more complicated feature</a:t>
            </a:r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611" y="2709472"/>
            <a:ext cx="2265993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Virology Aspect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246" y="3287664"/>
            <a:ext cx="1078707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Family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7090" y="3774726"/>
            <a:ext cx="2070420" cy="14263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bg1"/>
                </a:solidFill>
                <a:cs typeface="Times New Roman" pitchFamily="18" charset="0"/>
              </a:rPr>
              <a:t>Paramyxoviridae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7225" y="3283508"/>
            <a:ext cx="2666153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Structural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Features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4858" y="3787965"/>
            <a:ext cx="3570879" cy="1395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Enveloped virus with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ss-RNA </a:t>
            </a:r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genome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4692" y="3227167"/>
            <a:ext cx="2666153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Transmission</a:t>
            </a:r>
            <a:endParaRPr lang="en-US" sz="2000" dirty="0">
              <a:ln w="19050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2327" y="3783810"/>
            <a:ext cx="3570879" cy="1395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Inhalation </a:t>
            </a:r>
            <a:r>
              <a:rPr lang="en-US" dirty="0">
                <a:solidFill>
                  <a:srgbClr val="FFFFFF"/>
                </a:solidFill>
                <a:cs typeface="Times New Roman" pitchFamily="18" charset="0"/>
              </a:rPr>
              <a:t>of infectious aerosol droplets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166527" y="5462047"/>
            <a:ext cx="5515325" cy="1113283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Mumps virus infect only human </a:t>
            </a:r>
            <a:endParaRPr lang="en-US" sz="2400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" name="Picture 4" descr="Fig (Mumps-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3088" y="69582"/>
            <a:ext cx="1442747" cy="142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904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out" id="{407C8AC8-37CC-49F3-BF53-B048C3C13C19}" vid="{D1A077B2-5006-436C-AF4F-07F835D836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 team</Template>
  <TotalTime>495</TotalTime>
  <Words>1306</Words>
  <Application>Microsoft Office PowerPoint</Application>
  <PresentationFormat>Custom</PresentationFormat>
  <Paragraphs>180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Slice</vt:lpstr>
      <vt:lpstr>MERS-CoV &amp; other viruses transmitted by respiratory system 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nassar</dc:creator>
  <cp:lastModifiedBy>User</cp:lastModifiedBy>
  <cp:revision>34</cp:revision>
  <dcterms:created xsi:type="dcterms:W3CDTF">2014-12-24T10:48:04Z</dcterms:created>
  <dcterms:modified xsi:type="dcterms:W3CDTF">2015-02-17T10:05:23Z</dcterms:modified>
</cp:coreProperties>
</file>