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73" r:id="rId2"/>
  </p:sldMasterIdLst>
  <p:notesMasterIdLst>
    <p:notesMasterId r:id="rId31"/>
  </p:notesMasterIdLst>
  <p:handoutMasterIdLst>
    <p:handoutMasterId r:id="rId32"/>
  </p:handoutMasterIdLst>
  <p:sldIdLst>
    <p:sldId id="256" r:id="rId3"/>
    <p:sldId id="458" r:id="rId4"/>
    <p:sldId id="456" r:id="rId5"/>
    <p:sldId id="480" r:id="rId6"/>
    <p:sldId id="474" r:id="rId7"/>
    <p:sldId id="425" r:id="rId8"/>
    <p:sldId id="473" r:id="rId9"/>
    <p:sldId id="482" r:id="rId10"/>
    <p:sldId id="467" r:id="rId11"/>
    <p:sldId id="429" r:id="rId12"/>
    <p:sldId id="468" r:id="rId13"/>
    <p:sldId id="479" r:id="rId14"/>
    <p:sldId id="441" r:id="rId15"/>
    <p:sldId id="461" r:id="rId16"/>
    <p:sldId id="475" r:id="rId17"/>
    <p:sldId id="427" r:id="rId18"/>
    <p:sldId id="478" r:id="rId19"/>
    <p:sldId id="465" r:id="rId20"/>
    <p:sldId id="426" r:id="rId21"/>
    <p:sldId id="459" r:id="rId22"/>
    <p:sldId id="470" r:id="rId23"/>
    <p:sldId id="477" r:id="rId24"/>
    <p:sldId id="476" r:id="rId25"/>
    <p:sldId id="472" r:id="rId26"/>
    <p:sldId id="481" r:id="rId27"/>
    <p:sldId id="469" r:id="rId28"/>
    <p:sldId id="483" r:id="rId29"/>
    <p:sldId id="484" r:id="rId30"/>
  </p:sldIdLst>
  <p:sldSz cx="10287000" cy="6858000" type="35mm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99FF"/>
    <a:srgbClr val="33CC33"/>
    <a:srgbClr val="FFFF00"/>
    <a:srgbClr val="FF3300"/>
    <a:srgbClr val="009999"/>
    <a:srgbClr val="009900"/>
    <a:srgbClr val="CBCBCB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>
      <p:cViewPr varScale="1">
        <p:scale>
          <a:sx n="70" d="100"/>
          <a:sy n="70" d="100"/>
        </p:scale>
        <p:origin x="1134" y="72"/>
      </p:cViewPr>
      <p:guideLst>
        <p:guide orient="horz" pos="2160"/>
        <p:guide pos="321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9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2765D852-FB71-CB43-B1E2-3231F878D5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17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CA84EC90-E0BD-FA41-A19F-9D2D0E5437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3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1708150"/>
            <a:ext cx="10290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0" y="842963"/>
            <a:ext cx="3259138" cy="6015037"/>
          </a:xfrm>
          <a:custGeom>
            <a:avLst/>
            <a:gdLst>
              <a:gd name="T0" fmla="*/ 0 w 21600"/>
              <a:gd name="T1" fmla="*/ 0 h 21600"/>
              <a:gd name="T2" fmla="*/ 3259138 w 21600"/>
              <a:gd name="T3" fmla="*/ 6015037 h 21600"/>
              <a:gd name="T4" fmla="*/ 0 w 21600"/>
              <a:gd name="T5" fmla="*/ 601503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3086100" y="427038"/>
            <a:ext cx="71993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14875" y="1828800"/>
            <a:ext cx="51435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B96199-3949-F24E-AD1F-28A5FFBB06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717545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557FC-785C-7A4F-ABB3-FEE0190E01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225287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15325" y="609600"/>
            <a:ext cx="17145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1825" y="609600"/>
            <a:ext cx="49911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6A471-F0B2-D54C-90F1-6C98BCFB0F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411871"/>
      </p:ext>
    </p:extLst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28625" y="0"/>
            <a:ext cx="685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11150" y="0"/>
            <a:ext cx="1174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14425" y="0"/>
            <a:ext cx="2047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284288" y="0"/>
            <a:ext cx="258762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0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287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9604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9431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001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2536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371600" y="0"/>
            <a:ext cx="85725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85800" y="3429000"/>
            <a:ext cx="1457325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473200" y="4867275"/>
            <a:ext cx="722313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227138" y="5500688"/>
            <a:ext cx="153987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871663" y="5788025"/>
            <a:ext cx="309562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143125" y="4495800"/>
            <a:ext cx="4111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71750" y="3124200"/>
            <a:ext cx="6943725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71750" y="5003322"/>
            <a:ext cx="6943725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877301" y="1150937"/>
            <a:ext cx="2286000" cy="4286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8189913" y="4157663"/>
            <a:ext cx="3657600" cy="4318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490663" y="4929188"/>
            <a:ext cx="6858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228BB7-FE83-944E-B18F-D6F7B870DD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67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840105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9F20BD-C88E-BB43-A819-29F0160148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44218"/>
      </p:ext>
    </p:extLst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28625" y="0"/>
            <a:ext cx="685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11150" y="0"/>
            <a:ext cx="1174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14425" y="0"/>
            <a:ext cx="2047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284288" y="0"/>
            <a:ext cx="258762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190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0287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9604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9431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2001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71600" y="0"/>
            <a:ext cx="85725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85800" y="3429000"/>
            <a:ext cx="1457325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490663" y="4867275"/>
            <a:ext cx="720725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227138" y="5500688"/>
            <a:ext cx="153987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871663" y="5791200"/>
            <a:ext cx="309562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2114550" y="4479925"/>
            <a:ext cx="4111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1023461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2895600"/>
            <a:ext cx="6943725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50" y="5010150"/>
            <a:ext cx="6943725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877301" y="1146175"/>
            <a:ext cx="2286000" cy="4286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8190707" y="4153694"/>
            <a:ext cx="3657600" cy="433387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508125" y="4929188"/>
            <a:ext cx="6858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4640E8-0406-DD4F-9A1B-8AF27F704E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216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04029" y="160020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00B73-77D5-174E-B958-6C8C7B192E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52323"/>
      </p:ext>
    </p:extLst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848677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14350" y="2362200"/>
            <a:ext cx="4114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918472" y="2362200"/>
            <a:ext cx="4114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514350" y="1569720"/>
            <a:ext cx="4114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886325" y="1569720"/>
            <a:ext cx="4114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F2E9D-5617-8243-B14D-30BA4FBDBC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741520"/>
      </p:ext>
    </p:extLst>
  </p:cSld>
  <p:clrMapOvr>
    <a:masterClrMapping/>
  </p:clrMapOvr>
  <p:transition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D8B474-E2A0-C54F-B545-F643441E6A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58503"/>
      </p:ext>
    </p:extLst>
  </p:cSld>
  <p:clrMapOvr>
    <a:masterClrMapping/>
  </p:clrMapOvr>
  <p:transition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56927-59F9-6A49-A240-2694B413BB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087454"/>
      </p:ext>
    </p:extLst>
  </p:cSld>
  <p:clrMapOvr>
    <a:masterClrMapping/>
  </p:clrMapOvr>
  <p:transition spd="slow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70294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965950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87666" y="3171825"/>
            <a:ext cx="6309360" cy="51435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663815" y="274320"/>
            <a:ext cx="1717929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42900" y="274320"/>
            <a:ext cx="634365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9BBF60-1233-C043-BB51-9800088EDD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725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9D226-6350-D547-9A27-26068252D5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63865"/>
      </p:ext>
    </p:extLst>
  </p:cSld>
  <p:clrMapOvr>
    <a:masterClrMapping/>
  </p:clrMapOvr>
  <p:transition spd="slow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70294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965950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63235" y="3171825"/>
            <a:ext cx="6309360" cy="51435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943725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1523" y="264795"/>
            <a:ext cx="17145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D95E85-28C2-3B4D-BBA5-5CB027EFB6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6018"/>
      </p:ext>
    </p:extLst>
  </p:cSld>
  <p:clrMapOvr>
    <a:masterClrMapping/>
  </p:clrMapOvr>
  <p:transition spd="slow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906E6-E1C2-2641-84CA-8BD7AB0D74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582987"/>
      </p:ext>
    </p:extLst>
  </p:cSld>
  <p:clrMapOvr>
    <a:masterClrMapping/>
  </p:clrMapOvr>
  <p:transition spd="slow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40"/>
            <a:ext cx="18859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9"/>
            <a:ext cx="67722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A57F1-2D11-4F4B-9111-CB05210EA7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52395"/>
      </p:ext>
    </p:extLst>
  </p:cSld>
  <p:clrMapOvr>
    <a:masterClrMapping/>
  </p:clrMapOvr>
  <p:transition spd="slow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1825" y="609600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171825" y="1981200"/>
            <a:ext cx="6858000" cy="4114800"/>
          </a:xfrm>
        </p:spPr>
        <p:txBody>
          <a:bodyPr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6248400"/>
            <a:ext cx="2143125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29075" y="6248400"/>
            <a:ext cx="325755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6700" y="6248400"/>
            <a:ext cx="21431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E03582-C675-8549-93B6-98FD1E8D66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863849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A0B6C-CD63-644D-BD14-1EA6F8C352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887429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71825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7025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681BA-4F9C-724C-B416-08DF182D07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952593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2B8DA-F9CD-1346-B96D-8CA6C77635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174464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6795C-240D-EF4A-9A97-093EC26EDF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230006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63583-BBE6-3C4F-BA5B-C93BC0CACC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686167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8CA39-C409-4542-B692-664405085A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85150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9D122-4D39-B945-9463-5018ABEFD6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849536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000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3259138" cy="6015037"/>
          </a:xfrm>
          <a:custGeom>
            <a:avLst/>
            <a:gdLst>
              <a:gd name="T0" fmla="*/ 0 w 21600"/>
              <a:gd name="T1" fmla="*/ 0 h 21600"/>
              <a:gd name="T2" fmla="*/ 3259138 w 21600"/>
              <a:gd name="T3" fmla="*/ 6015037 h 21600"/>
              <a:gd name="T4" fmla="*/ 0 w 21600"/>
              <a:gd name="T5" fmla="*/ 601503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171825" y="609600"/>
            <a:ext cx="6858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71825" y="1981200"/>
            <a:ext cx="6858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77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77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29075" y="62484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77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6700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40944E9-4395-9141-B745-C920BDBC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0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ransition spd="slow">
    <p:fade thruBlk="1"/>
  </p:transition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ea typeface="ＭＳ Ｐゴシック" charset="0"/>
          <a:cs typeface="Arial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ea typeface="ＭＳ Ｐゴシック" charset="0"/>
          <a:cs typeface="Arial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ea typeface="ＭＳ Ｐゴシック" charset="0"/>
          <a:cs typeface="Arial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ea typeface="ＭＳ Ｐゴシック" charset="0"/>
          <a:cs typeface="Arial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cs typeface="Arial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cs typeface="Arial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cs typeface="Arial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charset="0"/>
        <a:buChar char="u"/>
        <a:defRPr sz="26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0"/>
        <a:buChar char="«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14350" y="274638"/>
            <a:ext cx="840105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31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14350" y="1600200"/>
            <a:ext cx="840105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8663782" y="1058069"/>
            <a:ext cx="2011362" cy="43180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 dirty="0">
                <a:solidFill>
                  <a:schemeClr val="tx2"/>
                </a:solidFill>
                <a:latin typeface="Palatino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8063707" y="3713956"/>
            <a:ext cx="3200400" cy="411163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 dirty="0">
                <a:solidFill>
                  <a:schemeClr val="tx2"/>
                </a:solidFill>
                <a:latin typeface="Palatino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5725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320" name="Straight Connector 8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322" name="Straight Connector 10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145588" y="5734050"/>
            <a:ext cx="6858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 smtClean="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1CA83F41-1A61-4447-BD26-8F6F5EE3AF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35" r:id="rId4"/>
    <p:sldLayoutId id="2147483736" r:id="rId5"/>
    <p:sldLayoutId id="2147483744" r:id="rId6"/>
    <p:sldLayoutId id="2147483737" r:id="rId7"/>
    <p:sldLayoutId id="2147483745" r:id="rId8"/>
    <p:sldLayoutId id="2147483746" r:id="rId9"/>
    <p:sldLayoutId id="2147483738" r:id="rId10"/>
    <p:sldLayoutId id="2147483739" r:id="rId11"/>
    <p:sldLayoutId id="2147483747" r:id="rId12"/>
  </p:sldLayoutIdLst>
  <p:transition spd="slow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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charset="0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charset="0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charset="0"/>
        <a:buChar char="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1638300" y="609600"/>
            <a:ext cx="84185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Biochemical Markers of</a:t>
            </a:r>
          </a:p>
          <a:p>
            <a:pPr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Myocardial Infarction</a:t>
            </a:r>
          </a:p>
        </p:txBody>
      </p:sp>
      <p:sp>
        <p:nvSpPr>
          <p:cNvPr id="28674" name="Text Box 18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2171700" y="3886200"/>
            <a:ext cx="7896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 dirty="0" err="1" smtClean="0"/>
              <a:t>Dr</a:t>
            </a:r>
            <a:r>
              <a:rPr lang="en-US" sz="2800" b="1" dirty="0" smtClean="0"/>
              <a:t> .</a:t>
            </a:r>
            <a:r>
              <a:rPr lang="en-US" sz="2800" b="1" dirty="0" err="1" smtClean="0"/>
              <a:t>Rana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Hasanato</a:t>
            </a:r>
            <a:endParaRPr lang="en-US" sz="2800" b="1" dirty="0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1638300" y="1905000"/>
            <a:ext cx="518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Cardiovascular Block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447800"/>
            <a:ext cx="8229600" cy="54102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300" dirty="0" err="1" smtClean="0">
                <a:latin typeface="Palatino" charset="0"/>
              </a:rPr>
              <a:t>cTns</a:t>
            </a:r>
            <a:r>
              <a:rPr lang="en-US" sz="3300" dirty="0" smtClean="0">
                <a:latin typeface="Palatino" charset="0"/>
              </a:rPr>
              <a:t> </a:t>
            </a:r>
            <a:r>
              <a:rPr lang="en-US" sz="3300" dirty="0">
                <a:latin typeface="Palatino" charset="0"/>
              </a:rPr>
              <a:t>are structurally different from muscle troponins</a:t>
            </a:r>
          </a:p>
          <a:p>
            <a:pPr algn="just"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Highly specific markers for detecting MI</a:t>
            </a:r>
          </a:p>
          <a:p>
            <a:pPr algn="just"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Appear in plasma in 3-4 h after MI</a:t>
            </a:r>
          </a:p>
          <a:p>
            <a:pPr algn="just"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Remain elevated for up to 10 </a:t>
            </a:r>
            <a:r>
              <a:rPr lang="en-US" sz="3300" dirty="0" smtClean="0">
                <a:latin typeface="Palatino" charset="0"/>
              </a:rPr>
              <a:t>days</a:t>
            </a:r>
          </a:p>
          <a:p>
            <a:pPr algn="just" eaLnBrk="1" hangingPunct="1">
              <a:buClr>
                <a:srgbClr val="33CC33"/>
              </a:buClr>
            </a:pPr>
            <a:r>
              <a:rPr lang="en-US" sz="3300" dirty="0" err="1" smtClean="0">
                <a:latin typeface="Palatino" charset="0"/>
              </a:rPr>
              <a:t>cTns</a:t>
            </a:r>
            <a:r>
              <a:rPr lang="en-US" sz="3300" dirty="0">
                <a:latin typeface="Palatino" charset="0"/>
              </a:rPr>
              <a:t> </a:t>
            </a:r>
            <a:r>
              <a:rPr lang="en-US" sz="3300" dirty="0" smtClean="0">
                <a:latin typeface="Palatino" charset="0"/>
              </a:rPr>
              <a:t>measurements are useful in excluding AMI after 12 h following chest pain or other symptoms </a:t>
            </a:r>
            <a:endParaRPr lang="en-US" sz="3300" dirty="0">
              <a:latin typeface="Palatino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1104900" y="914400"/>
            <a:ext cx="8229600" cy="5410200"/>
          </a:xfrm>
        </p:spPr>
        <p:txBody>
          <a:bodyPr/>
          <a:lstStyle/>
          <a:p>
            <a:pPr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After a MI, cytosolic </a:t>
            </a:r>
            <a:r>
              <a:rPr lang="en-US" sz="3300" dirty="0" smtClean="0">
                <a:latin typeface="Palatino" charset="0"/>
              </a:rPr>
              <a:t>troponins</a:t>
            </a:r>
          </a:p>
          <a:p>
            <a:pPr marL="0" indent="0" eaLnBrk="1" hangingPunct="1">
              <a:buClr>
                <a:srgbClr val="33CC33"/>
              </a:buClr>
              <a:buNone/>
            </a:pPr>
            <a:r>
              <a:rPr lang="en-US" sz="3300" dirty="0" smtClean="0">
                <a:latin typeface="Palatino" charset="0"/>
              </a:rPr>
              <a:t> (soluble)are </a:t>
            </a:r>
            <a:r>
              <a:rPr lang="en-US" sz="3300" dirty="0">
                <a:latin typeface="Palatino" charset="0"/>
              </a:rPr>
              <a:t>released rapidly into the blood (first few hours)</a:t>
            </a:r>
          </a:p>
          <a:p>
            <a:pPr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Structurally bound </a:t>
            </a:r>
            <a:r>
              <a:rPr lang="en-US" sz="3300" dirty="0" smtClean="0">
                <a:latin typeface="Palatino" charset="0"/>
              </a:rPr>
              <a:t>troponins(insoluble) </a:t>
            </a:r>
            <a:r>
              <a:rPr lang="en-US" sz="3300" dirty="0">
                <a:latin typeface="Palatino" charset="0"/>
              </a:rPr>
              <a:t>are released later for several </a:t>
            </a:r>
            <a:r>
              <a:rPr lang="en-US" sz="3300" dirty="0" smtClean="0">
                <a:latin typeface="Palatino" charset="0"/>
              </a:rPr>
              <a:t>days which account for the prolonged plateau of troponin release.</a:t>
            </a:r>
          </a:p>
          <a:p>
            <a:pPr eaLnBrk="1" hangingPunct="1">
              <a:buClr>
                <a:srgbClr val="33CC33"/>
              </a:buClr>
            </a:pPr>
            <a:r>
              <a:rPr lang="en-US" sz="3300" dirty="0" smtClean="0">
                <a:latin typeface="Palatino" charset="0"/>
              </a:rPr>
              <a:t>Under normal circumstances there is </a:t>
            </a:r>
            <a:r>
              <a:rPr lang="en-US" sz="3300" dirty="0" smtClean="0">
                <a:solidFill>
                  <a:schemeClr val="accent1">
                    <a:lumMod val="75000"/>
                  </a:schemeClr>
                </a:solidFill>
                <a:latin typeface="Palatino" charset="0"/>
              </a:rPr>
              <a:t>no </a:t>
            </a:r>
            <a:r>
              <a:rPr lang="en-US" sz="3300" dirty="0" smtClean="0">
                <a:latin typeface="Palatino" charset="0"/>
              </a:rPr>
              <a:t>cardiac troponin T or I </a:t>
            </a:r>
            <a:r>
              <a:rPr lang="en-US" sz="3300" dirty="0" smtClean="0">
                <a:latin typeface="Palatino" charset="0"/>
              </a:rPr>
              <a:t> </a:t>
            </a:r>
            <a:r>
              <a:rPr lang="en-US" sz="3300" dirty="0" smtClean="0">
                <a:latin typeface="Palatino" charset="0"/>
              </a:rPr>
              <a:t>detectable in blood .</a:t>
            </a:r>
            <a:endParaRPr lang="en-US" sz="3300" dirty="0">
              <a:latin typeface="Palatino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4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4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4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4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4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4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4" descr="http://journal.publications.chestnet.org/data/Journals/CHEST/21983/cb0524703001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838200"/>
            <a:ext cx="7534275" cy="490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00100" y="1371600"/>
            <a:ext cx="7772400" cy="914400"/>
          </a:xfrm>
        </p:spPr>
        <p:txBody>
          <a:bodyPr/>
          <a:lstStyle/>
          <a:p>
            <a:pPr eaLnBrk="1" hangingPunct="1">
              <a:buClr>
                <a:srgbClr val="33CC33"/>
              </a:buClr>
            </a:pPr>
            <a:r>
              <a:rPr lang="en-US">
                <a:latin typeface="Palatino" charset="0"/>
              </a:rPr>
              <a:t>Three main CK isoenzymes with two polypeptide chains B or M</a:t>
            </a:r>
            <a:endParaRPr lang="en-US" sz="2000">
              <a:latin typeface="Palatino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95500" y="2438400"/>
          <a:ext cx="60198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2133600"/>
                <a:gridCol w="2819400"/>
              </a:tblGrid>
              <a:tr h="31552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Type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Composition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Comment</a:t>
                      </a:r>
                      <a:endParaRPr lang="en-US" sz="2000" dirty="0"/>
                    </a:p>
                  </a:txBody>
                  <a:tcPr/>
                </a:tc>
              </a:tr>
              <a:tr h="80094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Skeletal Muscle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98% CK-MM</a:t>
                      </a:r>
                    </a:p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2% CK-MB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Elevated in muscle disease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104365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Cardiac muscle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70-80% CK-MM</a:t>
                      </a:r>
                    </a:p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20-30% CK-MB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Cardiac muscle has highest amount of CK-MB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5582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Brain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CK-BB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5582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Plasma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Mainly CK-MM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381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Creatine kinase (CK)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457200"/>
            <a:ext cx="5972175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CK-MB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676400"/>
            <a:ext cx="8229600" cy="4572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CK-MB is more sensitive and specific for MI than total 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CK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It </a:t>
            </a:r>
            <a:r>
              <a:rPr lang="en-US" sz="2800" dirty="0">
                <a:latin typeface="Palatino"/>
                <a:ea typeface="+mn-ea"/>
                <a:cs typeface="Palatino"/>
              </a:rPr>
              <a:t>rises and falls transiently after 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MI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Appears in blood within 4-6 hours of heart attack</a:t>
            </a:r>
          </a:p>
          <a:p>
            <a:pPr lvl="1"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Peak 12 - 24 hours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Returns to normal within 2-3 days</a:t>
            </a:r>
            <a:endParaRPr lang="en-US" sz="2800" dirty="0">
              <a:latin typeface="Palatino"/>
              <a:ea typeface="+mn-ea"/>
              <a:cs typeface="Palatino"/>
            </a:endParaRP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Relative index = CK-MB mass / Total CK x 100</a:t>
            </a:r>
          </a:p>
          <a:p>
            <a:pPr lvl="1"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M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ore than 5 % is indicative for MI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857250" y="1600200"/>
            <a:ext cx="8401050" cy="42672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dirty="0">
                <a:latin typeface="Century Schoolbook" charset="0"/>
                <a:cs typeface="+mn-cs"/>
              </a:rPr>
              <a:t>Advantages</a:t>
            </a:r>
            <a:r>
              <a:rPr lang="en-US" sz="2800" dirty="0" smtClean="0">
                <a:latin typeface="Century Schoolbook" charset="0"/>
                <a:cs typeface="+mn-cs"/>
              </a:rPr>
              <a:t>:</a:t>
            </a:r>
            <a:endParaRPr lang="en-US" sz="2800" dirty="0">
              <a:latin typeface="Century Schoolbook" charset="0"/>
              <a:cs typeface="+mn-cs"/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entury Schoolbook" charset="0"/>
              </a:rPr>
              <a:t>Useful </a:t>
            </a:r>
            <a:r>
              <a:rPr lang="en-US" sz="2800" dirty="0">
                <a:latin typeface="Century Schoolbook" charset="0"/>
              </a:rPr>
              <a:t>for early diagnosis of MI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entury Schoolbook" charset="0"/>
              </a:rPr>
              <a:t>Useful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entury Schoolbook" charset="0"/>
              </a:rPr>
              <a:t>for diagnosis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entury Schoolbook" charset="0"/>
              </a:rPr>
              <a:t>of re-infarction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Century Schoolbook" charset="0"/>
            </a:endParaRPr>
          </a:p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sz="2800" u="sng" dirty="0">
              <a:latin typeface="Century Schoolbook" charset="0"/>
              <a:cs typeface="+mn-cs"/>
            </a:endParaRPr>
          </a:p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dirty="0">
                <a:latin typeface="Century Schoolbook" charset="0"/>
                <a:cs typeface="+mn-cs"/>
              </a:rPr>
              <a:t>Disadvantages: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entury Schoolbook" charset="0"/>
              </a:rPr>
              <a:t>Not significant if measured after 2 days of MI (delayed admission)</a:t>
            </a:r>
          </a:p>
          <a:p>
            <a:pPr marL="366713" lvl="1" indent="0" eaLnBrk="1" hangingPunct="1">
              <a:lnSpc>
                <a:spcPct val="80000"/>
              </a:lnSpc>
              <a:buFont typeface="Wingdings 2" charset="0"/>
              <a:buNone/>
              <a:defRPr/>
            </a:pPr>
            <a:endParaRPr lang="en-US" sz="2800" dirty="0">
              <a:latin typeface="Century Schoolbook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entury Schoolbook" charset="0"/>
              </a:rPr>
              <a:t>Not highly </a:t>
            </a:r>
            <a:r>
              <a:rPr lang="en-US" sz="2800" dirty="0">
                <a:latin typeface="Century Schoolbook" charset="0"/>
              </a:rPr>
              <a:t>specific (elevated in skeletal muscle damage</a:t>
            </a:r>
            <a:r>
              <a:rPr lang="en-US" sz="2800" dirty="0" smtClean="0">
                <a:latin typeface="Century Schoolbook" charset="0"/>
              </a:rPr>
              <a:t>)</a:t>
            </a:r>
            <a:endParaRPr lang="en-US" sz="2800" dirty="0">
              <a:latin typeface="Palatino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457200"/>
            <a:ext cx="5972175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CK-MB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764" name="Group 12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61851840"/>
              </p:ext>
            </p:extLst>
          </p:nvPr>
        </p:nvGraphicFramePr>
        <p:xfrm>
          <a:off x="1257300" y="1752600"/>
          <a:ext cx="8077200" cy="2806700"/>
        </p:xfrm>
        <a:graphic>
          <a:graphicData uri="http://schemas.openxmlformats.org/drawingml/2006/table">
            <a:tbl>
              <a:tblPr/>
              <a:tblGrid>
                <a:gridCol w="2133600"/>
                <a:gridCol w="1981200"/>
                <a:gridCol w="1981200"/>
                <a:gridCol w="1981200"/>
              </a:tblGrid>
              <a:tr h="8962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Enzyme / Protein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Detectable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(hours)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Peak value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(hours)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Duration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(days)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5540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CK-MB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3-10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12-24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1.5-3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5333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 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5-12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18-30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2-5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823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Cardiac troponins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3-4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12-24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upto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10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525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MI marker changes in plasma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4" descr="http://journal.publications.chestnet.org/data/Journals/CHEST/21983/cb0524703001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838200"/>
            <a:ext cx="7534275" cy="490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676400"/>
            <a:ext cx="8229600" cy="4572000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800" dirty="0">
                <a:latin typeface="Palatino" pitchFamily="18" charset="0"/>
                <a:ea typeface="+mn-ea"/>
                <a:cs typeface="+mn-cs"/>
              </a:rPr>
              <a:t>Myoglobin is </a:t>
            </a:r>
            <a:r>
              <a:rPr lang="en-US" sz="3800" dirty="0" smtClean="0">
                <a:latin typeface="Palatino" pitchFamily="18" charset="0"/>
                <a:ea typeface="+mn-ea"/>
                <a:cs typeface="+mn-cs"/>
              </a:rPr>
              <a:t>an oxygen binding protein of cardiac and skeletal muscle 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800" dirty="0" smtClean="0">
                <a:latin typeface="Palatino" pitchFamily="18" charset="0"/>
                <a:ea typeface="+mn-ea"/>
                <a:cs typeface="+mn-cs"/>
              </a:rPr>
              <a:t>It is a sensitive index of myocardial damage</a:t>
            </a:r>
            <a:endParaRPr lang="en-US" sz="3800" dirty="0" smtClean="0">
              <a:latin typeface="Palatino" pitchFamily="18" charset="0"/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endParaRPr lang="en-US" sz="3800" dirty="0">
              <a:latin typeface="Palatino" pitchFamily="18" charset="0"/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000" dirty="0" smtClean="0">
                <a:latin typeface="Palatino" pitchFamily="18" charset="0"/>
                <a:ea typeface="+mn-ea"/>
              </a:rPr>
              <a:t> It Appears </a:t>
            </a:r>
            <a:r>
              <a:rPr lang="en-US" sz="3000" dirty="0" smtClean="0">
                <a:latin typeface="Palatino" pitchFamily="18" charset="0"/>
                <a:ea typeface="+mn-ea"/>
              </a:rPr>
              <a:t>in blood earlier than other </a:t>
            </a:r>
            <a:r>
              <a:rPr lang="en-US" sz="3000" dirty="0" smtClean="0">
                <a:latin typeface="Palatino" pitchFamily="18" charset="0"/>
                <a:ea typeface="+mn-ea"/>
              </a:rPr>
              <a:t>CK</a:t>
            </a:r>
            <a:r>
              <a:rPr lang="en-US" sz="3000" dirty="0" smtClean="0">
                <a:latin typeface="Palatino" pitchFamily="18" charset="0"/>
                <a:ea typeface="+mn-ea"/>
              </a:rPr>
              <a:t>-MB </a:t>
            </a:r>
            <a:r>
              <a:rPr lang="en-US" sz="3000" dirty="0" smtClean="0">
                <a:latin typeface="Palatino" pitchFamily="18" charset="0"/>
                <a:ea typeface="+mn-ea"/>
              </a:rPr>
              <a:t> </a:t>
            </a:r>
            <a:r>
              <a:rPr lang="en-US" sz="3000" dirty="0" smtClean="0">
                <a:latin typeface="Palatino" pitchFamily="18" charset="0"/>
                <a:ea typeface="+mn-ea"/>
              </a:rPr>
              <a:t>(within 1-4 </a:t>
            </a:r>
            <a:r>
              <a:rPr lang="en-US" sz="3000" dirty="0" smtClean="0">
                <a:latin typeface="Palatino" pitchFamily="18" charset="0"/>
                <a:ea typeface="+mn-ea"/>
              </a:rPr>
              <a:t>hours) due to its low molecular weight and cytoplasmic location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000" dirty="0" smtClean="0">
                <a:latin typeface="Palatino" pitchFamily="18" charset="0"/>
                <a:ea typeface="+mn-ea"/>
              </a:rPr>
              <a:t>There is no difference in the myoglobin found in heart versus skeletal muscle (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Palatino" pitchFamily="18" charset="0"/>
                <a:ea typeface="+mn-ea"/>
              </a:rPr>
              <a:t>not specific</a:t>
            </a:r>
            <a:r>
              <a:rPr lang="en-US" sz="3000" dirty="0" smtClean="0">
                <a:latin typeface="Palatino" pitchFamily="18" charset="0"/>
                <a:ea typeface="+mn-ea"/>
              </a:rPr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000" dirty="0" smtClean="0">
                <a:latin typeface="Palatino" pitchFamily="18" charset="0"/>
                <a:ea typeface="+mn-ea"/>
              </a:rPr>
              <a:t>It is elevated due to  </a:t>
            </a:r>
            <a:endParaRPr lang="en-US" sz="3000" dirty="0" smtClean="0">
              <a:latin typeface="Palatino" pitchFamily="18" charset="0"/>
              <a:ea typeface="+mn-ea"/>
              <a:cs typeface="+mn-cs"/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2700" dirty="0">
                <a:latin typeface="Palatino" pitchFamily="18" charset="0"/>
                <a:ea typeface="+mn-ea"/>
              </a:rPr>
              <a:t>M</a:t>
            </a:r>
            <a:r>
              <a:rPr lang="en-US" sz="2700" dirty="0" smtClean="0">
                <a:latin typeface="Palatino" pitchFamily="18" charset="0"/>
                <a:ea typeface="+mn-ea"/>
              </a:rPr>
              <a:t>uscle disease/injury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2700" dirty="0" smtClean="0">
                <a:latin typeface="Palatino" pitchFamily="18" charset="0"/>
                <a:ea typeface="+mn-ea"/>
              </a:rPr>
              <a:t>Acute and chronic renal </a:t>
            </a:r>
            <a:r>
              <a:rPr lang="en-US" sz="2700" dirty="0" smtClean="0">
                <a:latin typeface="Palatino" pitchFamily="18" charset="0"/>
                <a:ea typeface="+mn-ea"/>
              </a:rPr>
              <a:t>failure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2700" dirty="0" smtClean="0">
                <a:latin typeface="Palatino" pitchFamily="18" charset="0"/>
                <a:ea typeface="+mn-ea"/>
              </a:rPr>
              <a:t>AMI</a:t>
            </a:r>
            <a:endParaRPr lang="en-US" sz="2700" dirty="0">
              <a:latin typeface="Palatino" pitchFamily="18" charset="0"/>
              <a:ea typeface="+mn-ea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5334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Myoglobin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81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1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1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81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1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1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81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1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1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600200"/>
            <a:ext cx="8229600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Plasma enzymes follow a pattern of activities </a:t>
            </a:r>
            <a:r>
              <a:rPr lang="en-US" sz="3300" dirty="0" smtClean="0">
                <a:latin typeface="Palatino" pitchFamily="18" charset="0"/>
                <a:ea typeface="+mn-ea"/>
                <a:cs typeface="+mn-cs"/>
              </a:rPr>
              <a:t>after MI</a:t>
            </a:r>
            <a:endParaRPr lang="en-US" sz="3300" dirty="0">
              <a:latin typeface="Palatino" pitchFamily="18" charset="0"/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The initial lag phase lasts for about 3 hours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Enzymes rise rapidly to peak levels in 18-36 hours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The levels return to normal based on enzyme half-life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Rapid rise and fall indicates diagnostic value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Time-course of plasma enzyme changes </a:t>
            </a:r>
            <a:endParaRPr lang="en-US" sz="35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1601788" y="9144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Overview</a:t>
            </a: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1590675" y="3671888"/>
            <a:ext cx="7896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800" b="1"/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2476500" y="1981200"/>
            <a:ext cx="7010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Myocardial infarction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Time-course of plasma enzyme changes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Cardiac troponins I and T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Creatine kinase (CK-MB)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Myoglobin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905000"/>
            <a:ext cx="8229600" cy="45720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Blood samples collected after MI: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Baseline (upon admission)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Between 12 </a:t>
            </a:r>
            <a:r>
              <a:rPr lang="en-US" sz="3100" dirty="0" smtClean="0">
                <a:latin typeface="Palatino" charset="0"/>
              </a:rPr>
              <a:t>and </a:t>
            </a:r>
            <a:r>
              <a:rPr lang="en-US" sz="3100" dirty="0">
                <a:latin typeface="Palatino" charset="0"/>
              </a:rPr>
              <a:t>24 hours after the onset of symptoms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4" descr="http://journal.publications.chestnet.org/data/Journals/CHEST/21983/cb0524703001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838200"/>
            <a:ext cx="7534275" cy="490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Content Placeholder 2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8401050" cy="4873625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Palatino" charset="0"/>
                <a:cs typeface="Palatino" charset="0"/>
              </a:rPr>
              <a:t>BNP is a peptide hormone produced by the ventricles of the heart in response to:</a:t>
            </a:r>
          </a:p>
          <a:p>
            <a:pPr lvl="1" eaLnBrk="1" hangingPunct="1"/>
            <a:r>
              <a:rPr lang="en-US" sz="2900" dirty="0">
                <a:latin typeface="Palatino" charset="0"/>
                <a:cs typeface="Palatino" charset="0"/>
              </a:rPr>
              <a:t>Myocardial stretching and ventricular </a:t>
            </a:r>
            <a:r>
              <a:rPr lang="en-US" sz="2900" dirty="0" smtClean="0">
                <a:latin typeface="Palatino" charset="0"/>
                <a:cs typeface="Palatino" charset="0"/>
              </a:rPr>
              <a:t>dysfunction.</a:t>
            </a:r>
            <a:endParaRPr lang="en-US" sz="2900" dirty="0">
              <a:latin typeface="Palatino" charset="0"/>
              <a:cs typeface="Palatino" charset="0"/>
            </a:endParaRPr>
          </a:p>
          <a:p>
            <a:pPr eaLnBrk="1" hangingPunct="1"/>
            <a:r>
              <a:rPr lang="en-US" sz="3200" dirty="0">
                <a:latin typeface="Palatino" charset="0"/>
                <a:cs typeface="Palatino" charset="0"/>
              </a:rPr>
              <a:t>It causes vasodilation, sodium and water excretion and reduces blood pressure</a:t>
            </a:r>
          </a:p>
          <a:p>
            <a:pPr marL="0" indent="0" eaLnBrk="1" hangingPunct="1">
              <a:buNone/>
            </a:pPr>
            <a:endParaRPr lang="en-US" sz="3200" dirty="0" smtClean="0">
              <a:latin typeface="Palatino" charset="0"/>
              <a:cs typeface="Palatino" charset="0"/>
            </a:endParaRPr>
          </a:p>
          <a:p>
            <a:pPr eaLnBrk="1" hangingPunct="1"/>
            <a:r>
              <a:rPr lang="en-US" sz="3200" dirty="0" smtClean="0">
                <a:latin typeface="Palatino" charset="0"/>
                <a:cs typeface="Palatino" charset="0"/>
              </a:rPr>
              <a:t>It is used for diagnosis of congestive heart failure (CHF)</a:t>
            </a:r>
            <a:endParaRPr lang="en-US" sz="3200" dirty="0">
              <a:latin typeface="Palatino" charset="0"/>
              <a:cs typeface="Palatino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381000"/>
            <a:ext cx="7848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4400" cap="non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B-type natriuretic peptide (BNP)</a:t>
            </a:r>
            <a:endParaRPr lang="en-US" sz="4400" cap="none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Palatino" charset="0"/>
              <a:cs typeface="+mj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95300" y="1066800"/>
            <a:ext cx="9220200" cy="5638800"/>
          </a:xfrm>
          <a:prstGeom prst="rect">
            <a:avLst/>
          </a:prstGeom>
          <a:ln>
            <a:noFill/>
          </a:ln>
        </p:spPr>
        <p:txBody>
          <a:bodyPr/>
          <a:lstStyle>
            <a:lvl1pPr marL="273050" indent="-273050"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marL="457200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Measurement of plasma MI markers</a:t>
            </a:r>
          </a:p>
          <a:p>
            <a:pPr marL="927100" lvl="1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Upon admission of patient</a:t>
            </a:r>
          </a:p>
          <a:p>
            <a:pPr marL="927100" lvl="1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Serially thereafter</a:t>
            </a:r>
          </a:p>
          <a:p>
            <a:pPr marL="457200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endParaRPr lang="en-US" sz="2800" dirty="0" smtClean="0">
              <a:solidFill>
                <a:srgbClr val="000000"/>
              </a:solidFill>
              <a:latin typeface="Palatino"/>
              <a:cs typeface="Palatino"/>
            </a:endParaRPr>
          </a:p>
          <a:p>
            <a:pPr marL="457200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Use of fast and robust test methods for marker detection</a:t>
            </a:r>
          </a:p>
          <a:p>
            <a:pPr marL="457200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endParaRPr lang="en-US" sz="2800" dirty="0" smtClean="0">
              <a:solidFill>
                <a:srgbClr val="000000"/>
              </a:solidFill>
              <a:latin typeface="Palatino"/>
              <a:cs typeface="Palatino"/>
            </a:endParaRPr>
          </a:p>
          <a:p>
            <a:pPr marL="457200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Types of markers:</a:t>
            </a:r>
          </a:p>
          <a:p>
            <a:pPr marL="927100" lvl="1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Early markers (myoglobin)</a:t>
            </a:r>
          </a:p>
          <a:p>
            <a:pPr marL="927100" lvl="1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Highly specific markers (cardiac troponins)</a:t>
            </a:r>
          </a:p>
          <a:p>
            <a:pPr marL="927100" lvl="1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CK-MB is the second choice after troponins</a:t>
            </a:r>
          </a:p>
          <a:p>
            <a:pPr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en-US" sz="2800" dirty="0" smtClean="0">
              <a:solidFill>
                <a:srgbClr val="000000"/>
              </a:solidFill>
              <a:latin typeface="Palatino"/>
              <a:cs typeface="Palatino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19100" y="152400"/>
            <a:ext cx="9144000" cy="11430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4400" cap="non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</a:rPr>
              <a:t>MI Marker Recommendations </a:t>
            </a:r>
            <a:endParaRPr lang="en-US" sz="4400" cap="none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Palatino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8401050" cy="4873625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  <a:cs typeface="+mn-cs"/>
              </a:rPr>
              <a:t>Recommended by the European Society of Cardiology and American College of Cardiology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  <a:cs typeface="+mn-cs"/>
              </a:rPr>
              <a:t>Requires presence of at least </a:t>
            </a:r>
            <a:r>
              <a:rPr lang="en-US" sz="2600" dirty="0" smtClean="0">
                <a:solidFill>
                  <a:srgbClr val="FF0000"/>
                </a:solidFill>
                <a:ea typeface="+mn-ea"/>
                <a:cs typeface="+mn-cs"/>
              </a:rPr>
              <a:t>two</a:t>
            </a:r>
            <a:r>
              <a:rPr lang="en-US" sz="2600" dirty="0" smtClean="0">
                <a:ea typeface="+mn-ea"/>
                <a:cs typeface="+mn-cs"/>
              </a:rPr>
              <a:t> of the following characteristics:</a:t>
            </a:r>
            <a:endParaRPr lang="en-US" sz="2600" dirty="0">
              <a:ea typeface="+mn-ea"/>
              <a:cs typeface="+mn-cs"/>
            </a:endParaRP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ea typeface="+mn-ea"/>
              </a:rPr>
              <a:t>Ischemic </a:t>
            </a:r>
            <a:r>
              <a:rPr lang="en-US" sz="2600" dirty="0" smtClean="0">
                <a:ea typeface="+mn-ea"/>
              </a:rPr>
              <a:t> </a:t>
            </a:r>
            <a:r>
              <a:rPr lang="en-US" sz="2600" dirty="0" smtClean="0">
                <a:ea typeface="+mn-ea"/>
              </a:rPr>
              <a:t>symptoms</a:t>
            </a: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ea typeface="+mn-ea"/>
              </a:rPr>
              <a:t>Typical</a:t>
            </a:r>
            <a:r>
              <a:rPr lang="en-US" sz="2600" dirty="0" smtClean="0">
                <a:ea typeface="+mn-ea"/>
              </a:rPr>
              <a:t> </a:t>
            </a:r>
            <a:r>
              <a:rPr lang="en-US" sz="2600" dirty="0" smtClean="0">
                <a:ea typeface="+mn-ea"/>
              </a:rPr>
              <a:t>rise and fall pattern of a cardiac marker in plasma</a:t>
            </a:r>
          </a:p>
          <a:p>
            <a:pPr marL="915670" lvl="2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</a:rPr>
              <a:t> Typical rise </a:t>
            </a:r>
            <a:r>
              <a:rPr lang="en-US" sz="2600" dirty="0" smtClean="0">
                <a:ea typeface="+mn-ea"/>
              </a:rPr>
              <a:t>and gradual fall of cardiac </a:t>
            </a:r>
            <a:r>
              <a:rPr lang="en-US" sz="2600" dirty="0" smtClean="0">
                <a:ea typeface="+mn-ea"/>
              </a:rPr>
              <a:t>troponins </a:t>
            </a:r>
            <a:r>
              <a:rPr lang="en-US" sz="2600" dirty="0" smtClean="0">
                <a:solidFill>
                  <a:srgbClr val="FF0000"/>
                </a:solidFill>
                <a:ea typeface="+mn-ea"/>
              </a:rPr>
              <a:t>or</a:t>
            </a:r>
            <a:endParaRPr lang="en-US" sz="2600" dirty="0" smtClean="0">
              <a:solidFill>
                <a:srgbClr val="FF0000"/>
              </a:solidFill>
              <a:ea typeface="+mn-ea"/>
            </a:endParaRPr>
          </a:p>
          <a:p>
            <a:pPr marL="915670" lvl="2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</a:rPr>
              <a:t>More rapid rise and fall of </a:t>
            </a:r>
            <a:r>
              <a:rPr lang="en-US" sz="2600" dirty="0" smtClean="0">
                <a:ea typeface="+mn-ea"/>
              </a:rPr>
              <a:t>CK-</a:t>
            </a:r>
            <a:r>
              <a:rPr lang="en-US" sz="2600" dirty="0" smtClean="0">
                <a:ea typeface="+mn-ea"/>
              </a:rPr>
              <a:t> </a:t>
            </a:r>
            <a:r>
              <a:rPr lang="en-US" sz="2600" dirty="0" smtClean="0">
                <a:ea typeface="+mn-ea"/>
              </a:rPr>
              <a:t>MB</a:t>
            </a:r>
            <a:endParaRPr lang="en-US" sz="2600" dirty="0">
              <a:ea typeface="+mn-ea"/>
            </a:endParaRP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ea typeface="+mn-ea"/>
              </a:rPr>
              <a:t>Typical ECG </a:t>
            </a:r>
            <a:r>
              <a:rPr lang="en-US" sz="2600" dirty="0" smtClean="0">
                <a:ea typeface="+mn-ea"/>
              </a:rPr>
              <a:t>pattern(changes)</a:t>
            </a:r>
            <a:endParaRPr lang="en-US" sz="2600" dirty="0" smtClean="0">
              <a:ea typeface="+mn-ea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600" dirty="0">
              <a:ea typeface="+mn-ea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763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Diagnosis of </a:t>
            </a: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AMI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was rare for a diagnosis of AMI to be made in the absence biochemical evidence of myocardial injury .</a:t>
            </a:r>
          </a:p>
          <a:p>
            <a:endParaRPr lang="en-US" dirty="0" smtClean="0"/>
          </a:p>
          <a:p>
            <a:r>
              <a:rPr lang="en-US" dirty="0" smtClean="0"/>
              <a:t>The guidelines recognized the reality that </a:t>
            </a:r>
            <a:r>
              <a:rPr lang="en-US" dirty="0" smtClean="0">
                <a:solidFill>
                  <a:srgbClr val="FF0000"/>
                </a:solidFill>
              </a:rPr>
              <a:t>neither</a:t>
            </a:r>
            <a:r>
              <a:rPr lang="en-US" dirty="0" smtClean="0"/>
              <a:t> the clinical presentation </a:t>
            </a:r>
            <a:r>
              <a:rPr lang="en-US" dirty="0" smtClean="0">
                <a:solidFill>
                  <a:srgbClr val="FF0000"/>
                </a:solidFill>
              </a:rPr>
              <a:t>nor</a:t>
            </a:r>
            <a:r>
              <a:rPr lang="en-US" dirty="0" smtClean="0"/>
              <a:t> the ECG had adequate sensitivity and specificity .</a:t>
            </a:r>
          </a:p>
          <a:p>
            <a:endParaRPr lang="en-US" dirty="0" smtClean="0"/>
          </a:p>
          <a:p>
            <a:r>
              <a:rPr lang="en-US" dirty="0" smtClean="0"/>
              <a:t>This guideline does not suggest that all increase of these biomarkers should elicit a diagnosis of AMI, </a:t>
            </a:r>
            <a:r>
              <a:rPr lang="en-US" dirty="0" smtClean="0">
                <a:solidFill>
                  <a:srgbClr val="FF0000"/>
                </a:solidFill>
              </a:rPr>
              <a:t>only those associated with the appropriate clinical and /or ECG findings.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0081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14350" y="1600200"/>
            <a:ext cx="8401050" cy="4873625"/>
          </a:xfrm>
        </p:spPr>
        <p:txBody>
          <a:bodyPr/>
          <a:lstStyle/>
          <a:p>
            <a:pPr eaLnBrk="1" hangingPunct="1">
              <a:buClr>
                <a:srgbClr val="33CC33"/>
              </a:buClr>
            </a:pPr>
            <a:r>
              <a:rPr lang="en-US" sz="3300" dirty="0" err="1" smtClean="0">
                <a:latin typeface="Palatino" charset="0"/>
              </a:rPr>
              <a:t>cTns</a:t>
            </a:r>
            <a:r>
              <a:rPr lang="en-US" sz="3300" dirty="0" smtClean="0">
                <a:latin typeface="Palatino" charset="0"/>
              </a:rPr>
              <a:t> </a:t>
            </a:r>
            <a:r>
              <a:rPr lang="en-US" sz="3300" dirty="0">
                <a:latin typeface="Palatino" charset="0"/>
              </a:rPr>
              <a:t>have </a:t>
            </a:r>
            <a:r>
              <a:rPr lang="en-US" sz="3300" dirty="0" smtClean="0">
                <a:latin typeface="Palatino" charset="0"/>
              </a:rPr>
              <a:t>high </a:t>
            </a:r>
            <a:r>
              <a:rPr lang="en-US" sz="3300" dirty="0">
                <a:latin typeface="Palatino" charset="0"/>
              </a:rPr>
              <a:t>sensitivity and </a:t>
            </a:r>
            <a:r>
              <a:rPr lang="en-US" sz="3300" dirty="0" smtClean="0">
                <a:latin typeface="Palatino" charset="0"/>
              </a:rPr>
              <a:t>specificity,   they </a:t>
            </a:r>
            <a:r>
              <a:rPr lang="en-US" sz="3300" dirty="0">
                <a:latin typeface="Palatino" charset="0"/>
              </a:rPr>
              <a:t>remain elevated in plasma longer than </a:t>
            </a:r>
            <a:r>
              <a:rPr lang="en-US" sz="3300" dirty="0" smtClean="0">
                <a:latin typeface="Palatino" charset="0"/>
              </a:rPr>
              <a:t>CK-MB</a:t>
            </a:r>
            <a:endParaRPr lang="en-US" sz="3300" dirty="0">
              <a:latin typeface="Palatino" charset="0"/>
            </a:endParaRPr>
          </a:p>
          <a:p>
            <a:pPr eaLnBrk="1" hangingPunct="1">
              <a:buClr>
                <a:srgbClr val="33CC33"/>
              </a:buClr>
            </a:pPr>
            <a:r>
              <a:rPr lang="en-US" sz="3300" dirty="0" smtClean="0">
                <a:latin typeface="Palatino" charset="0"/>
              </a:rPr>
              <a:t> CK-MB is useful for diagnosis of re-infarction .</a:t>
            </a:r>
            <a:endParaRPr lang="en-US" sz="3300" dirty="0">
              <a:latin typeface="Palatino" charset="0"/>
            </a:endParaRPr>
          </a:p>
          <a:p>
            <a:pPr eaLnBrk="1" hangingPunct="1">
              <a:buClr>
                <a:srgbClr val="33CC33"/>
              </a:buClr>
            </a:pPr>
            <a:r>
              <a:rPr lang="en-US" sz="3300" dirty="0" smtClean="0">
                <a:latin typeface="Palatino" charset="0"/>
              </a:rPr>
              <a:t>myoglobin is important as an early marker to diagnose AMI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381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Take home message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66 </a:t>
            </a:r>
            <a:r>
              <a:rPr lang="en-US" dirty="0" err="1" smtClean="0"/>
              <a:t>yr</a:t>
            </a:r>
            <a:r>
              <a:rPr lang="en-US" dirty="0" smtClean="0"/>
              <a:t> old man had experienced central chest pain on exertion for some months , but afternoon of the day prior to admission he had a severe episode of pain ,</a:t>
            </a:r>
          </a:p>
          <a:p>
            <a:r>
              <a:rPr lang="en-US" dirty="0" smtClean="0"/>
              <a:t>Which come on without any exertion and lasted for about one hour .</a:t>
            </a:r>
          </a:p>
          <a:p>
            <a:r>
              <a:rPr lang="en-US" dirty="0" smtClean="0"/>
              <a:t>On admission there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were no abnormalities on examination and ECG was normal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was clearly detectable .</a:t>
            </a:r>
          </a:p>
          <a:p>
            <a:r>
              <a:rPr lang="en-US" dirty="0" smtClean="0"/>
              <a:t>Has he suffered a myocardial infarction???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612527"/>
      </p:ext>
    </p:extLst>
  </p:cSld>
  <p:clrMapOvr>
    <a:masterClrMapping/>
  </p:clrMapOvr>
  <p:transition spd="slow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609600"/>
            <a:ext cx="840105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Comments on the case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 has an elevated troponin plus a typical history .</a:t>
            </a:r>
          </a:p>
          <a:p>
            <a:r>
              <a:rPr lang="en-US" dirty="0" smtClean="0"/>
              <a:t>This s sufficient to diagnose a MI by the most recent definition , even in the absence of ECG changes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968793"/>
      </p:ext>
    </p:extLst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905000"/>
            <a:ext cx="8229600" cy="4572000"/>
          </a:xfrm>
        </p:spPr>
        <p:txBody>
          <a:bodyPr/>
          <a:lstStyle/>
          <a:p>
            <a:pPr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Myocardial infarction is due to:</a:t>
            </a:r>
          </a:p>
          <a:p>
            <a:pPr lvl="1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Occlusion </a:t>
            </a:r>
            <a:r>
              <a:rPr lang="en-US" sz="3100" dirty="0" smtClean="0">
                <a:latin typeface="Palatino" charset="0"/>
              </a:rPr>
              <a:t>of coronary arteries</a:t>
            </a:r>
            <a:r>
              <a:rPr lang="en-US" sz="3100" dirty="0" smtClean="0">
                <a:latin typeface="Palatino" charset="0"/>
                <a:sym typeface="Wingdings" charset="0"/>
              </a:rPr>
              <a:t> </a:t>
            </a:r>
            <a:endParaRPr lang="en-US" sz="3100" dirty="0">
              <a:latin typeface="Palatino" charset="0"/>
              <a:sym typeface="Wingdings" charset="0"/>
            </a:endParaRPr>
          </a:p>
          <a:p>
            <a:pPr lvl="1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R</a:t>
            </a:r>
            <a:r>
              <a:rPr lang="en-US" sz="3100" dirty="0" smtClean="0">
                <a:latin typeface="Palatino" charset="0"/>
              </a:rPr>
              <a:t>estricted </a:t>
            </a:r>
            <a:r>
              <a:rPr lang="en-US" sz="3100" dirty="0">
                <a:latin typeface="Palatino" charset="0"/>
              </a:rPr>
              <a:t>blood supply (oxygen) to heart tissue (</a:t>
            </a:r>
            <a:r>
              <a:rPr lang="en-US" sz="3100" dirty="0">
                <a:solidFill>
                  <a:srgbClr val="FF0000"/>
                </a:solidFill>
                <a:latin typeface="Palatino" charset="0"/>
              </a:rPr>
              <a:t>ischemia</a:t>
            </a:r>
            <a:r>
              <a:rPr lang="en-US" sz="3100" dirty="0" smtClean="0">
                <a:latin typeface="Palatino" charset="0"/>
              </a:rPr>
              <a:t>)</a:t>
            </a:r>
            <a:r>
              <a:rPr lang="en-US" sz="3100" dirty="0" smtClean="0">
                <a:latin typeface="Palatino" charset="0"/>
                <a:sym typeface="Wingdings" charset="0"/>
              </a:rPr>
              <a:t></a:t>
            </a:r>
          </a:p>
          <a:p>
            <a:pPr lvl="1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D</a:t>
            </a:r>
            <a:r>
              <a:rPr lang="en-US" sz="3100" dirty="0" smtClean="0">
                <a:latin typeface="Palatino" charset="0"/>
              </a:rPr>
              <a:t>amage </a:t>
            </a:r>
            <a:r>
              <a:rPr lang="en-US" sz="3100" dirty="0">
                <a:latin typeface="Palatino" charset="0"/>
              </a:rPr>
              <a:t>to heart tissue (</a:t>
            </a:r>
            <a:r>
              <a:rPr lang="en-US" sz="3100" dirty="0">
                <a:solidFill>
                  <a:srgbClr val="FF0000"/>
                </a:solidFill>
                <a:latin typeface="Palatino" charset="0"/>
              </a:rPr>
              <a:t>infarction</a:t>
            </a:r>
            <a:r>
              <a:rPr lang="en-US" sz="3100" dirty="0" smtClean="0">
                <a:latin typeface="Palatino" charset="0"/>
              </a:rPr>
              <a:t>) </a:t>
            </a:r>
            <a:r>
              <a:rPr lang="en-US" sz="3100" dirty="0" smtClean="0">
                <a:latin typeface="Palatino" charset="0"/>
                <a:sym typeface="Wingdings" charset="0"/>
              </a:rPr>
              <a:t></a:t>
            </a:r>
          </a:p>
          <a:p>
            <a:pPr lvl="1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R</a:t>
            </a:r>
            <a:r>
              <a:rPr lang="en-US" sz="3100" dirty="0" smtClean="0">
                <a:latin typeface="Palatino" charset="0"/>
              </a:rPr>
              <a:t>elease </a:t>
            </a:r>
            <a:r>
              <a:rPr lang="en-US" sz="3100" dirty="0">
                <a:latin typeface="Palatino" charset="0"/>
              </a:rPr>
              <a:t>of enzymes and other proteins into the blood (</a:t>
            </a:r>
            <a:r>
              <a:rPr lang="en-US" sz="3100" dirty="0">
                <a:solidFill>
                  <a:srgbClr val="FF0000"/>
                </a:solidFill>
                <a:latin typeface="Palatino" charset="0"/>
              </a:rPr>
              <a:t>markers</a:t>
            </a:r>
            <a:r>
              <a:rPr lang="en-US" sz="3100" dirty="0">
                <a:latin typeface="Palatino" charset="0"/>
              </a:rPr>
              <a:t>)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762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Myocardial infarction (MI)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AMI</a:t>
            </a:r>
            <a:r>
              <a:rPr lang="en-US" sz="3200" dirty="0" smtClean="0"/>
              <a:t> : Gross necrosis of the myocardium as a result of interruption of the blood supply to an area of cardiac muscle .</a:t>
            </a:r>
          </a:p>
          <a:p>
            <a:endParaRPr lang="en-US" sz="3200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Cardiac marker</a:t>
            </a:r>
            <a:r>
              <a:rPr lang="en-US" sz="3200" dirty="0" smtClean="0"/>
              <a:t>: a clinical laboratory test useful in cardiac disease , most commonly for detecting AMI or myocardial injury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059532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840105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OBSOLETE MARKERS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Aspartate </a:t>
            </a:r>
            <a:r>
              <a:rPr lang="en-US" dirty="0" smtClean="0">
                <a:ea typeface="+mn-ea"/>
              </a:rPr>
              <a:t>Transaminase(AST)</a:t>
            </a:r>
            <a:endParaRPr lang="en-US" dirty="0" smtClean="0">
              <a:ea typeface="+mn-ea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Lactate dehydrogenase (LDH</a:t>
            </a:r>
            <a:r>
              <a:rPr lang="en-US" dirty="0" smtClean="0">
                <a:ea typeface="+mn-ea"/>
              </a:rPr>
              <a:t>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CURRENT CARDIAC  MARKERS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Troponins </a:t>
            </a:r>
            <a:r>
              <a:rPr lang="en-US" dirty="0">
                <a:ea typeface="+mn-ea"/>
              </a:rPr>
              <a:t>(I, </a:t>
            </a:r>
            <a:r>
              <a:rPr lang="en-US" dirty="0" smtClean="0">
                <a:ea typeface="+mn-ea"/>
              </a:rPr>
              <a:t>T) 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CK-MB</a:t>
            </a:r>
            <a:endParaRPr lang="en-US" dirty="0" smtClean="0">
              <a:ea typeface="+mn-ea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Myoglobin</a:t>
            </a:r>
            <a:endParaRPr lang="en-US" dirty="0" smtClean="0">
              <a:ea typeface="+mn-ea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Biochemical</a:t>
            </a:r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 markers of AMI</a:t>
            </a:r>
            <a:endParaRPr lang="en-US" sz="36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447800"/>
            <a:ext cx="8229600" cy="45720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Markers of diagnostic value in MI: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Cardiac troponins T and I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 err="1">
                <a:solidFill>
                  <a:srgbClr val="C00000"/>
                </a:solidFill>
                <a:latin typeface="Palatino" charset="0"/>
              </a:rPr>
              <a:t>Creatine</a:t>
            </a: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 kinase (CK-MB)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 smtClean="0">
                <a:solidFill>
                  <a:srgbClr val="C00000"/>
                </a:solidFill>
                <a:latin typeface="Palatino" charset="0"/>
              </a:rPr>
              <a:t>Myoglobin</a:t>
            </a:r>
          </a:p>
          <a:p>
            <a:pPr marL="366713" lvl="1" indent="0" algn="just" eaLnBrk="1" hangingPunct="1">
              <a:buClr>
                <a:srgbClr val="33CC33"/>
              </a:buClr>
              <a:buNone/>
            </a:pPr>
            <a:r>
              <a:rPr lang="en-US" sz="3100" dirty="0" smtClean="0">
                <a:solidFill>
                  <a:srgbClr val="C00000"/>
                </a:solidFill>
                <a:latin typeface="Palatino" charset="0"/>
              </a:rPr>
              <a:t> </a:t>
            </a:r>
            <a:endParaRPr lang="en-US" sz="3100" dirty="0">
              <a:solidFill>
                <a:srgbClr val="C00000"/>
              </a:solidFill>
              <a:latin typeface="Palatino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>
          <a:xfrm>
            <a:off x="419100" y="1400033"/>
            <a:ext cx="8591550" cy="5410200"/>
          </a:xfrm>
        </p:spPr>
        <p:txBody>
          <a:bodyPr/>
          <a:lstStyle/>
          <a:p>
            <a:pPr eaLnBrk="1" hangingPunct="1"/>
            <a:r>
              <a:rPr lang="en-US" sz="3000" dirty="0">
                <a:latin typeface="Century Schoolbook" charset="0"/>
              </a:rPr>
              <a:t>High </a:t>
            </a:r>
            <a:r>
              <a:rPr lang="en-US" sz="3000" dirty="0" smtClean="0">
                <a:latin typeface="Century Schoolbook" charset="0"/>
              </a:rPr>
              <a:t>concentration </a:t>
            </a:r>
            <a:r>
              <a:rPr lang="en-US" sz="3000" dirty="0">
                <a:latin typeface="Century Schoolbook" charset="0"/>
              </a:rPr>
              <a:t>in the myocardium</a:t>
            </a:r>
          </a:p>
          <a:p>
            <a:pPr eaLnBrk="1" hangingPunct="1"/>
            <a:r>
              <a:rPr lang="en-US" sz="3000" dirty="0">
                <a:latin typeface="Century Schoolbook" charset="0"/>
              </a:rPr>
              <a:t>Absence from non-myocardial </a:t>
            </a:r>
            <a:r>
              <a:rPr lang="en-US" sz="3000" dirty="0" smtClean="0">
                <a:latin typeface="Century Schoolbook" charset="0"/>
              </a:rPr>
              <a:t>tissue( high specificity)</a:t>
            </a:r>
            <a:endParaRPr lang="en-US" sz="3000" dirty="0">
              <a:latin typeface="Century Schoolbook" charset="0"/>
            </a:endParaRPr>
          </a:p>
          <a:p>
            <a:pPr eaLnBrk="1" hangingPunct="1"/>
            <a:r>
              <a:rPr lang="en-US" sz="3000" dirty="0" smtClean="0">
                <a:latin typeface="Century Schoolbook" charset="0"/>
              </a:rPr>
              <a:t> Rapid release into plasma following myocardial injury</a:t>
            </a:r>
          </a:p>
          <a:p>
            <a:pPr eaLnBrk="1" hangingPunct="1"/>
            <a:r>
              <a:rPr lang="en-US" sz="3000" dirty="0" smtClean="0">
                <a:latin typeface="Century Schoolbook" charset="0"/>
              </a:rPr>
              <a:t>Correlation </a:t>
            </a:r>
            <a:r>
              <a:rPr lang="en-US" sz="3000" dirty="0">
                <a:latin typeface="Century Schoolbook" charset="0"/>
              </a:rPr>
              <a:t>between </a:t>
            </a:r>
            <a:r>
              <a:rPr lang="en-US" sz="3000" dirty="0" smtClean="0">
                <a:latin typeface="Century Schoolbook" charset="0"/>
              </a:rPr>
              <a:t>blood</a:t>
            </a:r>
            <a:r>
              <a:rPr lang="en-US" sz="3000" dirty="0" smtClean="0">
                <a:latin typeface="Century Schoolbook" charset="0"/>
              </a:rPr>
              <a:t> </a:t>
            </a:r>
            <a:r>
              <a:rPr lang="en-US" sz="3000" dirty="0" smtClean="0">
                <a:latin typeface="Century Schoolbook" charset="0"/>
              </a:rPr>
              <a:t>level and </a:t>
            </a:r>
            <a:r>
              <a:rPr lang="en-US" sz="3000" dirty="0">
                <a:latin typeface="Century Schoolbook" charset="0"/>
              </a:rPr>
              <a:t>extent of myocardial </a:t>
            </a:r>
            <a:r>
              <a:rPr lang="en-US" sz="3000" dirty="0" smtClean="0">
                <a:latin typeface="Century Schoolbook" charset="0"/>
              </a:rPr>
              <a:t>injury for prognosis</a:t>
            </a:r>
            <a:endParaRPr lang="en-US" sz="3000" dirty="0">
              <a:latin typeface="Century Schoolbook" charset="0"/>
            </a:endParaRPr>
          </a:p>
          <a:p>
            <a:pPr eaLnBrk="1" hangingPunct="1"/>
            <a:r>
              <a:rPr lang="en-US" sz="3000" dirty="0" smtClean="0">
                <a:latin typeface="Century Schoolbook" charset="0"/>
              </a:rPr>
              <a:t>Can be measured </a:t>
            </a:r>
            <a:r>
              <a:rPr lang="en-US" sz="3000" dirty="0" smtClean="0">
                <a:latin typeface="Century Schoolbook" charset="0"/>
              </a:rPr>
              <a:t> </a:t>
            </a:r>
            <a:r>
              <a:rPr lang="en-US" sz="3000" dirty="0" smtClean="0">
                <a:latin typeface="Century Schoolbook" charset="0"/>
              </a:rPr>
              <a:t>by rapid</a:t>
            </a:r>
            <a:r>
              <a:rPr lang="en-US" sz="3000" dirty="0">
                <a:latin typeface="Century Schoolbook" charset="0"/>
              </a:rPr>
              <a:t>, simple and automated </a:t>
            </a:r>
            <a:r>
              <a:rPr lang="en-US" sz="3000" dirty="0" smtClean="0">
                <a:latin typeface="Century Schoolbook" charset="0"/>
              </a:rPr>
              <a:t> methods</a:t>
            </a:r>
          </a:p>
          <a:p>
            <a:pPr eaLnBrk="1" hangingPunct="1"/>
            <a:r>
              <a:rPr lang="en-US" sz="3000" dirty="0" smtClean="0">
                <a:latin typeface="Century Schoolbook" charset="0"/>
              </a:rPr>
              <a:t>Detectable by low concentration in </a:t>
            </a:r>
            <a:r>
              <a:rPr lang="en-US" sz="3000" dirty="0">
                <a:latin typeface="Century Schoolbook" charset="0"/>
              </a:rPr>
              <a:t>blood </a:t>
            </a:r>
            <a:r>
              <a:rPr lang="en-US" sz="3000" dirty="0" smtClean="0">
                <a:latin typeface="Century Schoolbook" charset="0"/>
              </a:rPr>
              <a:t>(high sensitivity)</a:t>
            </a:r>
            <a:endParaRPr lang="en-US" sz="3000" dirty="0">
              <a:latin typeface="Century Schoolbook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763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Features of an ideal cardiac marker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Features of an ideal cardiac marker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ideal marker in myocardial injury would persist in circulation for several days to provide a late diagnostic time window for patient who arrived late after the event .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CARDIAC TROPONINS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meet these criteria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02948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5240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Troponins are structural proteins in cardiac myocytes and in skeletal muscle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Involved in the interaction between actin and myosin for contraction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 err="1" smtClean="0">
                <a:latin typeface="Palatino" charset="0"/>
              </a:rPr>
              <a:t>cTns</a:t>
            </a:r>
            <a:r>
              <a:rPr lang="en-US" sz="3300" dirty="0" smtClean="0">
                <a:latin typeface="Palatino" charset="0"/>
              </a:rPr>
              <a:t> </a:t>
            </a:r>
            <a:r>
              <a:rPr lang="en-US" sz="3300" dirty="0">
                <a:latin typeface="Palatino" charset="0"/>
              </a:rPr>
              <a:t>are mainly bound to proteins, with small amount soluble in the </a:t>
            </a:r>
            <a:r>
              <a:rPr lang="en-US" sz="3300" dirty="0" smtClean="0">
                <a:latin typeface="Palatino" charset="0"/>
              </a:rPr>
              <a:t>cytosol</a:t>
            </a:r>
            <a:endParaRPr lang="en-US" sz="3300" dirty="0">
              <a:latin typeface="Palatino" charset="0"/>
            </a:endParaRP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Two main cardiac troponins (</a:t>
            </a:r>
            <a:r>
              <a:rPr lang="en-US" sz="3300" dirty="0" err="1">
                <a:latin typeface="Palatino" charset="0"/>
              </a:rPr>
              <a:t>cTn</a:t>
            </a:r>
            <a:r>
              <a:rPr lang="en-US" sz="3300" dirty="0">
                <a:latin typeface="Palatino" charset="0"/>
              </a:rPr>
              <a:t>):</a:t>
            </a:r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100" dirty="0" err="1">
                <a:solidFill>
                  <a:srgbClr val="C00000"/>
                </a:solidFill>
                <a:latin typeface="Palatino" charset="0"/>
              </a:rPr>
              <a:t>cTnI</a:t>
            </a: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: inhibitory protein</a:t>
            </a:r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100" dirty="0" err="1">
                <a:solidFill>
                  <a:srgbClr val="C00000"/>
                </a:solidFill>
                <a:latin typeface="Palatino" charset="0"/>
              </a:rPr>
              <a:t>cTnT</a:t>
            </a: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: binds to </a:t>
            </a:r>
            <a:r>
              <a:rPr lang="en-US" sz="3100" dirty="0" err="1">
                <a:solidFill>
                  <a:srgbClr val="C00000"/>
                </a:solidFill>
                <a:latin typeface="Palatino" charset="0"/>
              </a:rPr>
              <a:t>tropomyosin</a:t>
            </a:r>
            <a:endParaRPr lang="en-US" sz="3100" dirty="0">
              <a:latin typeface="Palatino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Troponins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build="p" autoUpdateAnimBg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Generic">
  <a:themeElements>
    <a:clrScheme name="">
      <a:dk1>
        <a:srgbClr val="FF0000"/>
      </a:dk1>
      <a:lt1>
        <a:srgbClr val="FFFFFF"/>
      </a:lt1>
      <a:dk2>
        <a:srgbClr val="000066"/>
      </a:dk2>
      <a:lt2>
        <a:srgbClr val="FFFFCC"/>
      </a:lt2>
      <a:accent1>
        <a:srgbClr val="777777"/>
      </a:accent1>
      <a:accent2>
        <a:srgbClr val="006666"/>
      </a:accent2>
      <a:accent3>
        <a:srgbClr val="AAAAB8"/>
      </a:accent3>
      <a:accent4>
        <a:srgbClr val="DADADA"/>
      </a:accent4>
      <a:accent5>
        <a:srgbClr val="BDBDBD"/>
      </a:accent5>
      <a:accent6>
        <a:srgbClr val="005C5C"/>
      </a:accent6>
      <a:hlink>
        <a:srgbClr val="800000"/>
      </a:hlink>
      <a:folHlink>
        <a:srgbClr val="660066"/>
      </a:folHlink>
    </a:clrScheme>
    <a:fontScheme name="1_Generic">
      <a:majorFont>
        <a:latin typeface="Arial Narrow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" pitchFamily="18" charset="0"/>
          </a:defRPr>
        </a:defPPr>
      </a:lstStyle>
    </a:lnDef>
  </a:objectDefaults>
  <a:extraClrSchemeLst>
    <a:extraClrScheme>
      <a:clrScheme name="1_Generic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eneric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neric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Office\Templates\1033\Generic.pot</Template>
  <TotalTime>6107</TotalTime>
  <Words>1114</Words>
  <Application>Microsoft Office PowerPoint</Application>
  <PresentationFormat>35mm Slides</PresentationFormat>
  <Paragraphs>174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ＭＳ Ｐゴシック</vt:lpstr>
      <vt:lpstr>Arial</vt:lpstr>
      <vt:lpstr>Arial Narrow</vt:lpstr>
      <vt:lpstr>Calibri</vt:lpstr>
      <vt:lpstr>Century Schoolbook</vt:lpstr>
      <vt:lpstr>Palatino</vt:lpstr>
      <vt:lpstr>Times New Roman</vt:lpstr>
      <vt:lpstr>Wingdings</vt:lpstr>
      <vt:lpstr>Wingdings 2</vt:lpstr>
      <vt:lpstr>1_Generic</vt:lpstr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Features of an ideal cardiac marker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CK-MB</vt:lpstr>
      <vt:lpstr>CK-MB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B-type natriuretic peptide (BNP)</vt:lpstr>
      <vt:lpstr>PowerPoint Presentation</vt:lpstr>
      <vt:lpstr>PowerPoint Presentation</vt:lpstr>
      <vt:lpstr>PowerPoint Presentation</vt:lpstr>
      <vt:lpstr>PowerPoint Presentation</vt:lpstr>
      <vt:lpstr>Case  </vt:lpstr>
      <vt:lpstr>Comments on the case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</dc:title>
  <dc:creator>Usman Ghani</dc:creator>
  <cp:lastModifiedBy>DrRana</cp:lastModifiedBy>
  <cp:revision>381</cp:revision>
  <cp:lastPrinted>1601-01-01T00:00:00Z</cp:lastPrinted>
  <dcterms:created xsi:type="dcterms:W3CDTF">2001-02-07T02:23:56Z</dcterms:created>
  <dcterms:modified xsi:type="dcterms:W3CDTF">2015-04-01T05:27:24Z</dcterms:modified>
</cp:coreProperties>
</file>