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93" r:id="rId3"/>
    <p:sldId id="257" r:id="rId4"/>
    <p:sldId id="290" r:id="rId5"/>
    <p:sldId id="281" r:id="rId6"/>
    <p:sldId id="258" r:id="rId7"/>
    <p:sldId id="259" r:id="rId8"/>
    <p:sldId id="278" r:id="rId9"/>
    <p:sldId id="260" r:id="rId10"/>
    <p:sldId id="280" r:id="rId11"/>
    <p:sldId id="261" r:id="rId12"/>
    <p:sldId id="292" r:id="rId13"/>
    <p:sldId id="279" r:id="rId14"/>
    <p:sldId id="282" r:id="rId15"/>
    <p:sldId id="262" r:id="rId16"/>
    <p:sldId id="263" r:id="rId17"/>
    <p:sldId id="273" r:id="rId18"/>
    <p:sldId id="264" r:id="rId19"/>
    <p:sldId id="271" r:id="rId20"/>
    <p:sldId id="272" r:id="rId21"/>
    <p:sldId id="265" r:id="rId22"/>
    <p:sldId id="266" r:id="rId23"/>
    <p:sldId id="277" r:id="rId24"/>
    <p:sldId id="275" r:id="rId25"/>
    <p:sldId id="267" r:id="rId26"/>
    <p:sldId id="276" r:id="rId27"/>
    <p:sldId id="274" r:id="rId28"/>
    <p:sldId id="268" r:id="rId29"/>
    <p:sldId id="284" r:id="rId30"/>
    <p:sldId id="285" r:id="rId31"/>
    <p:sldId id="269" r:id="rId32"/>
    <p:sldId id="270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03ECD-2CA5-4A37-9E6E-FA218C966E4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imgurl=http://img.medscape.com/fullsize/migrated/editorial/journalcme/2008/17295/gupta.fig2.gif&amp;imgrefurl=http://www.medscape.org/viewarticle/580552_5&amp;usg=__e1I_KBV54rXtnPSvXbCF3X5xyLQ=&amp;h=425&amp;w=520&amp;sz=182&amp;hl=en&amp;start=8&amp;zoom=1&amp;tbnid=SF__i_T_QwIBKM:&amp;tbnh=107&amp;tbnw=131&amp;prev=/images?q=MYOCARDITIS-giant+cell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bio.davidson.edu/Courses/Immunology/Students/Spring2003/Ho/pig_myocarditis.gif&amp;imgrefurl=http://www.histopathology-india.net/Myocard.htm&amp;usg=__nuWj7PKl_zc9Z-wYxLQBsqLy5Xo=&amp;h=274&amp;w=320&amp;sz=40&amp;hl=en&amp;start=15&amp;zoom=1&amp;tbnid=o5dalyj7jyBf2M:&amp;tbnh=101&amp;tbnw=118&amp;prev=/images?q=MYOCARDITIS-giant+cells&amp;hl=en&amp;safe=active&amp;gbv=2&amp;tbs=isch:1&amp;itb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escardio.org/SiteCollectionImages/Working-Groups/myocardial-pericardial/case-October08-fig2.JPG&amp;imgrefurl=http://www.escardio.org/communities/Working-Groups/cmp/education/case/Pages/October08.aspx&amp;usg=__-k82c44Hi3h74JbjDE5NOFEnkIY=&amp;h=294&amp;w=393&amp;sz=45&amp;hl=en&amp;start=2&amp;zoom=1&amp;tbnid=Tv7P79MxUEADYM:&amp;tbnh=93&amp;tbnw=124&amp;prev=/images?q=MYOCARDITIS-giant+cells&amp;hl=en&amp;safe=active&amp;gbv=2&amp;tbs=isch:1&amp;itbs=1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img.webmd.com/dtmcms/live/webmd/consumer_assets/site_images/media/medical/hw/card_02.jpg&amp;imgrefurl=http://www.webmd.com/heart-disease/tc/pericarditis-topic-overview&amp;usg=__n2vqsX5m96PlhNkXYP4rkPb141w=&amp;h=130&amp;w=130&amp;sz=10&amp;hl=en&amp;start=28&amp;zoom=1&amp;tbnid=_sgaSDaEIiTxIM:&amp;tbnh=91&amp;tbnw=91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cmbi.bjmu.edu.cn/uptodate/pictures/card_pix/ecg_peri.gif&amp;imgrefurl=http://cmbi.bjmu.edu.cn/uptodate/pediatric%20cardiology/Pericardial%20disease/Electrocardiogram%20in%20pericarditis%20and%20pericardial%20effusion.htm&amp;usg=__F6p7u2UuiXuWu7k6rq2Np-e4xFI=&amp;h=439&amp;w=538&amp;sz=23&amp;hl=en&amp;start=31&amp;zoom=1&amp;tbnid=DnVTBUu2RfJSNM:&amp;tbnh=108&amp;tbnw=132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ninet.edu/cin2003/conf/agarwal/fig3.jpg&amp;imgrefurl=http://www.uninet.edu/cin2003/conf/agarwal/agarwal.html&amp;usg=__XqoT9tLmy_4hr0lWBHpgRXk6fCg=&amp;h=960&amp;w=1280&amp;sz=267&amp;hl=en&amp;start=35&amp;zoom=1&amp;tbnid=ErpFm17iWhxS3M:&amp;tbnh=113&amp;tbnw=150&amp;prev=/images?q=pericarditis&amp;start=20&amp;hl=en&amp;safe=active&amp;sa=N&amp;gbv=2&amp;tbs=isch:1&amp;itb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www.pathguy.com/lectures/giant_cell_myocarditis.jpg&amp;imgrefurl=http://arcticboy.arcticboy.com/myocarditis-picture&amp;usg=__7YE4bR0uznIanAA62F4eqqLUd_Y=&amp;h=400&amp;w=594&amp;sz=79&amp;hl=en&amp;start=2&amp;zoom=1&amp;tbnid=MweNbn2qR_mFOM:&amp;tbnh=91&amp;tbnw=135&amp;prev=/images?q=MYOCARDITI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embryology.med.unsw.edu.au/Defect/images/Coxsackie_B4_virus.jpg&amp;imgrefurl=http://embryology.med.unsw.edu.au/Defect/virus.htm&amp;usg=__Xo_ro2D1ye2nOkXMCV7VsSSvmVQ=&amp;h=266&amp;w=400&amp;sz=14&amp;hl=en&amp;start=26&amp;zoom=1&amp;tbnid=cyuc8oIExzKr7M:&amp;tbnh=82&amp;tbnw=124&amp;prev=/images?q=COKSACKIE+VIRUS&amp;start=20&amp;hl=en&amp;safe=active&amp;sa=N&amp;gbv=2&amp;tbs=isch:1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2.bp.blogspot.com/_uiyskjNZYt8/TGUw6IjivGI/AAAAAAAAB98/XnKD1mGoIsc/s1600/Myocarditis.jpg&amp;imgrefurl=http://medipptx.blogspot.com/2010/08/myocarditis_4287.html&amp;usg=__PU-XysimIqnDne7FEfljNrKp6pI=&amp;h=329&amp;w=504&amp;sz=29&amp;hl=en&amp;start=11&amp;zoom=1&amp;tbnid=Lpz7gAqoAMnefM:&amp;tbnh=85&amp;tbnw=130&amp;prev=/images?q=MYOCARDITIS&amp;hl=en&amp;safe=active&amp;gbv=2&amp;tbs=isch:1&amp;itbs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Dr .Ali. M Somily</a:t>
            </a:r>
          </a:p>
          <a:p>
            <a:pPr algn="ctr"/>
            <a:r>
              <a:rPr lang="en-US" i="1" dirty="0" smtClean="0">
                <a:solidFill>
                  <a:srgbClr val="FFFF00"/>
                </a:solidFill>
              </a:rPr>
              <a:t>Prof . </a:t>
            </a:r>
            <a:r>
              <a:rPr lang="en-US" i="1" dirty="0" err="1" smtClean="0">
                <a:solidFill>
                  <a:srgbClr val="FFFF00"/>
                </a:solidFill>
              </a:rPr>
              <a:t>Hanan</a:t>
            </a:r>
            <a:r>
              <a:rPr lang="en-US" i="1" dirty="0" smtClean="0">
                <a:solidFill>
                  <a:srgbClr val="FFFF00"/>
                </a:solidFill>
              </a:rPr>
              <a:t> A. </a:t>
            </a:r>
            <a:r>
              <a:rPr lang="en-US" i="1" dirty="0" err="1" smtClean="0">
                <a:solidFill>
                  <a:srgbClr val="FFFF00"/>
                </a:solidFill>
              </a:rPr>
              <a:t>Habib</a:t>
            </a:r>
            <a:endParaRPr lang="en-US" i="1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Department of Pathology 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Myocarditis</a:t>
            </a:r>
            <a:endParaRPr lang="en-US" dirty="0" smtClean="0"/>
          </a:p>
          <a:p>
            <a:r>
              <a:rPr lang="en-US" dirty="0" err="1" smtClean="0"/>
              <a:t>Vasculitis</a:t>
            </a:r>
            <a:endParaRPr lang="en-US" dirty="0" smtClean="0"/>
          </a:p>
          <a:p>
            <a:r>
              <a:rPr lang="en-US" dirty="0" err="1" smtClean="0"/>
              <a:t>Cardiomyopathy</a:t>
            </a:r>
            <a:r>
              <a:rPr lang="en-US" dirty="0" smtClean="0"/>
              <a:t>  ( due to drugs </a:t>
            </a:r>
            <a:r>
              <a:rPr lang="en-US" b="1" dirty="0" smtClean="0"/>
              <a:t>or</a:t>
            </a:r>
            <a:r>
              <a:rPr lang="en-US" dirty="0" smtClean="0"/>
              <a:t>  radiation)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WBCs, ESR, </a:t>
            </a:r>
            <a:r>
              <a:rPr lang="en-US" dirty="0" err="1" smtClean="0">
                <a:solidFill>
                  <a:srgbClr val="002060"/>
                </a:solidFill>
              </a:rPr>
              <a:t>Troponin</a:t>
            </a:r>
            <a:r>
              <a:rPr lang="en-US" dirty="0" smtClean="0">
                <a:solidFill>
                  <a:srgbClr val="002060"/>
                </a:solidFill>
              </a:rPr>
              <a:t> and CK-MB usually </a:t>
            </a:r>
            <a:r>
              <a:rPr lang="en-US" b="1" dirty="0" smtClean="0">
                <a:solidFill>
                  <a:srgbClr val="002060"/>
                </a:solidFill>
              </a:rPr>
              <a:t>elevated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smtClean="0"/>
              <a:t>ECG</a:t>
            </a:r>
            <a:r>
              <a:rPr lang="en-US" dirty="0" smtClean="0"/>
              <a:t> </a:t>
            </a:r>
            <a:r>
              <a:rPr lang="en-US" sz="2000" dirty="0" smtClean="0"/>
              <a:t>(nonspecific ST-T changes and conduction delays are common)</a:t>
            </a:r>
          </a:p>
          <a:p>
            <a:r>
              <a:rPr lang="en-US" b="1" dirty="0">
                <a:solidFill>
                  <a:srgbClr val="C00000"/>
                </a:solidFill>
              </a:rPr>
              <a:t>Blood </a:t>
            </a:r>
            <a:r>
              <a:rPr lang="en-US" b="1" dirty="0" smtClean="0">
                <a:solidFill>
                  <a:srgbClr val="C00000"/>
                </a:solidFill>
              </a:rPr>
              <a:t>cultures</a:t>
            </a:r>
          </a:p>
          <a:p>
            <a:pPr lvl="0"/>
            <a:r>
              <a:rPr lang="en-US" dirty="0" smtClean="0"/>
              <a:t> </a:t>
            </a:r>
            <a:r>
              <a:rPr lang="en-US" b="1" dirty="0">
                <a:solidFill>
                  <a:schemeClr val="tx2"/>
                </a:solidFill>
              </a:rPr>
              <a:t>Viral </a:t>
            </a:r>
            <a:r>
              <a:rPr lang="en-US" b="1" dirty="0" smtClean="0">
                <a:solidFill>
                  <a:schemeClr val="tx2"/>
                </a:solidFill>
              </a:rPr>
              <a:t>serology </a:t>
            </a:r>
            <a:r>
              <a:rPr lang="en-US" dirty="0" smtClean="0">
                <a:solidFill>
                  <a:schemeClr val="tx2"/>
                </a:solidFill>
              </a:rPr>
              <a:t>and other specific </a:t>
            </a:r>
            <a:r>
              <a:rPr lang="en-US" dirty="0">
                <a:solidFill>
                  <a:schemeClr val="tx2"/>
                </a:solidFill>
              </a:rPr>
              <a:t>test for </a:t>
            </a:r>
            <a:r>
              <a:rPr lang="en-US" dirty="0" smtClean="0">
                <a:solidFill>
                  <a:schemeClr val="tx2"/>
                </a:solidFill>
              </a:rPr>
              <a:t>Lyme disease, </a:t>
            </a:r>
            <a:r>
              <a:rPr lang="en-US" dirty="0">
                <a:solidFill>
                  <a:schemeClr val="tx2"/>
                </a:solidFill>
              </a:rPr>
              <a:t>diphtheria and </a:t>
            </a:r>
            <a:r>
              <a:rPr lang="en-US" dirty="0" err="1" smtClean="0">
                <a:solidFill>
                  <a:schemeClr val="tx2"/>
                </a:solidFill>
              </a:rPr>
              <a:t>Chagas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disease </a:t>
            </a:r>
            <a:r>
              <a:rPr lang="en-US" dirty="0" smtClean="0">
                <a:solidFill>
                  <a:schemeClr val="tx2"/>
                </a:solidFill>
              </a:rPr>
              <a:t>may be </a:t>
            </a:r>
            <a:r>
              <a:rPr lang="en-US" dirty="0">
                <a:solidFill>
                  <a:schemeClr val="tx2"/>
                </a:solidFill>
              </a:rPr>
              <a:t>indicated on a case by case basis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b="1" dirty="0" smtClean="0"/>
              <a:t>Chest X-rays </a:t>
            </a:r>
            <a:r>
              <a:rPr lang="en-US" dirty="0" smtClean="0"/>
              <a:t>: show </a:t>
            </a:r>
            <a:r>
              <a:rPr lang="en-US" dirty="0" err="1" smtClean="0"/>
              <a:t>cardiomegaly</a:t>
            </a:r>
            <a:endParaRPr lang="en-US" dirty="0"/>
          </a:p>
          <a:p>
            <a:r>
              <a:rPr lang="en-US" dirty="0" smtClean="0"/>
              <a:t>Radiology : </a:t>
            </a:r>
            <a:r>
              <a:rPr lang="en-US" b="1" dirty="0" smtClean="0"/>
              <a:t>MRI</a:t>
            </a:r>
            <a:r>
              <a:rPr lang="en-US" dirty="0" smtClean="0"/>
              <a:t> and </a:t>
            </a:r>
            <a:r>
              <a:rPr lang="en-US" b="1" dirty="0" smtClean="0"/>
              <a:t>Echocardiogram  </a:t>
            </a:r>
          </a:p>
          <a:p>
            <a:r>
              <a:rPr lang="en-US" dirty="0"/>
              <a:t>Heart muscle </a:t>
            </a:r>
            <a:r>
              <a:rPr lang="en-US" b="1" dirty="0"/>
              <a:t>biopsy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ECG of normal heart</a:t>
            </a:r>
            <a:endParaRPr lang="ar-SA" dirty="0"/>
          </a:p>
        </p:txBody>
      </p:sp>
      <p:pic>
        <p:nvPicPr>
          <p:cNvPr id="50178" name="Picture 2" descr="http://zone.ni.com/cms/images/devzone/tut/2007-07-09_141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934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Endomyocardial</a:t>
            </a:r>
            <a:r>
              <a:rPr lang="en-US" dirty="0" smtClean="0"/>
              <a:t> Diagnosis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Pathologic exam may reveal lymphocytic inflammatory response with necrosis, but this is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b="1" dirty="0" smtClean="0"/>
              <a:t>sensitive</a:t>
            </a:r>
            <a:r>
              <a:rPr lang="en-US" dirty="0" smtClean="0"/>
              <a:t> because of the patchy areas of distribution. 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Dallas” criteria for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histopathologic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diagnosis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b="1" dirty="0" smtClean="0">
                <a:solidFill>
                  <a:srgbClr val="7030A0"/>
                </a:solidFill>
              </a:rPr>
              <a:t>Giant cells” may be seen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</a:t>
            </a:r>
            <a:r>
              <a:rPr lang="en-US" dirty="0" smtClean="0"/>
              <a:t>cells-</a:t>
            </a:r>
            <a:r>
              <a:rPr lang="en-US" dirty="0" err="1" smtClean="0"/>
              <a:t>myocarditis</a:t>
            </a:r>
            <a:endParaRPr lang="en-US" dirty="0"/>
          </a:p>
        </p:txBody>
      </p:sp>
      <p:pic>
        <p:nvPicPr>
          <p:cNvPr id="43014" name="Picture 6" descr="http://t2.gstatic.com/images?q=tbn:SF__i_T_QwIBKM:http://img.medscape.com/fullsize/migrated/editorial/journalcme/2008/17295/gupta.fig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3810000" cy="3200400"/>
          </a:xfrm>
          <a:prstGeom prst="rect">
            <a:avLst/>
          </a:prstGeom>
          <a:noFill/>
        </p:spPr>
      </p:pic>
      <p:pic>
        <p:nvPicPr>
          <p:cNvPr id="43016" name="Picture 8" descr="http://t2.gstatic.com/images?q=tbn:Tv7P79MxUEADYM:http://www.escardio.org/SiteCollectionImages/Working-Groups/myocardial-pericardial/case-October08-fig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209800"/>
            <a:ext cx="3581400" cy="3200400"/>
          </a:xfrm>
          <a:prstGeom prst="rect">
            <a:avLst/>
          </a:prstGeom>
          <a:noFill/>
        </p:spPr>
      </p:pic>
      <p:pic>
        <p:nvPicPr>
          <p:cNvPr id="43018" name="Picture 10" descr="http://t2.gstatic.com/images?q=tbn:o5dalyj7jyBf2M:http://www.bio.davidson.edu/Courses/Immunology/Students/Spring2003/Ho/pig_myocarditis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990600"/>
            <a:ext cx="112395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Often </a:t>
            </a:r>
            <a:r>
              <a:rPr lang="en-US" b="1" dirty="0"/>
              <a:t>supportive; </a:t>
            </a:r>
            <a:endParaRPr lang="en-US" b="1" dirty="0" smtClean="0"/>
          </a:p>
          <a:p>
            <a:pPr lvl="1"/>
            <a:r>
              <a:rPr lang="en-US" dirty="0" smtClean="0"/>
              <a:t>Restricted </a:t>
            </a:r>
            <a:r>
              <a:rPr lang="en-US" dirty="0"/>
              <a:t>physical activity </a:t>
            </a:r>
            <a:r>
              <a:rPr lang="en-US" dirty="0" smtClean="0"/>
              <a:t>in heart </a:t>
            </a:r>
            <a:r>
              <a:rPr lang="en-US" dirty="0"/>
              <a:t>failure.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Specific antimicrobial therapy is indicated when an infecting agent is </a:t>
            </a:r>
            <a:r>
              <a:rPr lang="en-US" dirty="0" smtClean="0">
                <a:solidFill>
                  <a:srgbClr val="0070C0"/>
                </a:solidFill>
              </a:rPr>
              <a:t>identified.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Treatment of heart </a:t>
            </a:r>
            <a:r>
              <a:rPr lang="en-US" dirty="0"/>
              <a:t>failure </a:t>
            </a:r>
            <a:r>
              <a:rPr lang="en-US" dirty="0" smtClean="0"/>
              <a:t>arrhythmia</a:t>
            </a:r>
            <a:endParaRPr lang="en-US" dirty="0"/>
          </a:p>
          <a:p>
            <a:pPr lvl="0"/>
            <a:r>
              <a:rPr lang="en-US" dirty="0">
                <a:solidFill>
                  <a:srgbClr val="C00000"/>
                </a:solidFill>
              </a:rPr>
              <a:t>Other drugs indicated in special situations like anticoagulant, NSAID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</a:rPr>
              <a:t>nonsteroidal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antiinflammatory</a:t>
            </a:r>
            <a:r>
              <a:rPr lang="en-US" sz="2000" dirty="0" smtClean="0">
                <a:solidFill>
                  <a:srgbClr val="C00000"/>
                </a:solidFill>
              </a:rPr>
              <a:t> drugs</a:t>
            </a:r>
            <a:r>
              <a:rPr lang="en-US" dirty="0" smtClean="0">
                <a:solidFill>
                  <a:srgbClr val="C00000"/>
                </a:solidFill>
              </a:rPr>
              <a:t>) , steroid </a:t>
            </a:r>
            <a:r>
              <a:rPr lang="en-US" dirty="0">
                <a:solidFill>
                  <a:srgbClr val="C00000"/>
                </a:solidFill>
              </a:rPr>
              <a:t>or immunosuppressive </a:t>
            </a:r>
            <a:r>
              <a:rPr lang="en-US" dirty="0" err="1">
                <a:solidFill>
                  <a:srgbClr val="C00000"/>
                </a:solidFill>
              </a:rPr>
              <a:t>immunomodulatory</a:t>
            </a:r>
            <a:r>
              <a:rPr lang="en-US" dirty="0">
                <a:solidFill>
                  <a:srgbClr val="C00000"/>
                </a:solidFill>
              </a:rPr>
              <a:t> agents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en-US" dirty="0" smtClean="0"/>
              <a:t>Heart transplant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C00000"/>
                </a:solidFill>
              </a:rPr>
              <a:t>Most cases of viral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r>
              <a:rPr lang="en-US" dirty="0" smtClean="0">
                <a:solidFill>
                  <a:srgbClr val="C00000"/>
                </a:solidFill>
              </a:rPr>
              <a:t> are self limited.</a:t>
            </a:r>
          </a:p>
          <a:p>
            <a:pPr lvl="0"/>
            <a:r>
              <a:rPr lang="en-US" dirty="0" smtClean="0"/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Patient should be followed regularly every 1-3 months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Sudden death may be the presentation of </a:t>
            </a:r>
            <a:r>
              <a:rPr lang="en-US" b="1" dirty="0" err="1" smtClean="0">
                <a:solidFill>
                  <a:srgbClr val="0070C0"/>
                </a:solidFill>
              </a:rPr>
              <a:t>myocarditis</a:t>
            </a:r>
            <a:r>
              <a:rPr lang="en-US" b="1" dirty="0" smtClean="0">
                <a:solidFill>
                  <a:srgbClr val="0070C0"/>
                </a:solidFill>
              </a:rPr>
              <a:t> in about 10% of cases.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drsvenkatesan.files.wordpress.com/2008/09/pericardial-effusion-rub-plural-pleuro-pericadial.png?w=500&amp;h=3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5943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Pericarditis</a:t>
            </a:r>
            <a:r>
              <a:rPr lang="en-US" b="1" dirty="0"/>
              <a:t> </a:t>
            </a:r>
            <a:r>
              <a:rPr lang="en-US" dirty="0"/>
              <a:t>is an inflammation of </a:t>
            </a:r>
            <a:r>
              <a:rPr lang="en-US" dirty="0" smtClean="0"/>
              <a:t>the pericardium </a:t>
            </a:r>
            <a:r>
              <a:rPr lang="en-US" dirty="0"/>
              <a:t>usually of </a:t>
            </a:r>
            <a:r>
              <a:rPr lang="en-US" dirty="0" smtClean="0"/>
              <a:t>infectious etiology ( viruses, bacterial, fungal or parasitic)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Viral </a:t>
            </a:r>
            <a:r>
              <a:rPr lang="en-US" b="1" dirty="0" err="1" smtClean="0">
                <a:solidFill>
                  <a:schemeClr val="accent1"/>
                </a:solidFill>
              </a:rPr>
              <a:t>Pericarditis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Coxsackievirus</a:t>
            </a:r>
            <a:r>
              <a:rPr lang="en-US" dirty="0" smtClean="0">
                <a:solidFill>
                  <a:srgbClr val="C00000"/>
                </a:solidFill>
              </a:rPr>
              <a:t>  A </a:t>
            </a:r>
            <a:r>
              <a:rPr lang="en-US" dirty="0">
                <a:solidFill>
                  <a:srgbClr val="C00000"/>
                </a:solidFill>
              </a:rPr>
              <a:t>and B, </a:t>
            </a:r>
            <a:r>
              <a:rPr lang="en-US" dirty="0" smtClean="0">
                <a:solidFill>
                  <a:srgbClr val="C00000"/>
                </a:solidFill>
              </a:rPr>
              <a:t>Echovirus are </a:t>
            </a:r>
            <a:r>
              <a:rPr lang="en-US" dirty="0">
                <a:solidFill>
                  <a:srgbClr val="C00000"/>
                </a:solidFill>
              </a:rPr>
              <a:t>the most common </a:t>
            </a:r>
            <a:r>
              <a:rPr lang="en-US" dirty="0" smtClean="0">
                <a:solidFill>
                  <a:srgbClr val="C00000"/>
                </a:solidFill>
              </a:rPr>
              <a:t>causes.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Other viruses </a:t>
            </a:r>
            <a:r>
              <a:rPr lang="en-US" dirty="0">
                <a:solidFill>
                  <a:srgbClr val="0070C0"/>
                </a:solidFill>
              </a:rPr>
              <a:t>includes </a:t>
            </a:r>
            <a:r>
              <a:rPr lang="en-US" dirty="0" smtClean="0">
                <a:solidFill>
                  <a:srgbClr val="0070C0"/>
                </a:solidFill>
              </a:rPr>
              <a:t>Herpes </a:t>
            </a:r>
            <a:r>
              <a:rPr lang="en-US" dirty="0">
                <a:solidFill>
                  <a:srgbClr val="0070C0"/>
                </a:solidFill>
              </a:rPr>
              <a:t>viruses, </a:t>
            </a:r>
            <a:r>
              <a:rPr lang="en-US" dirty="0" smtClean="0">
                <a:solidFill>
                  <a:srgbClr val="0070C0"/>
                </a:solidFill>
              </a:rPr>
              <a:t>Hepatitis </a:t>
            </a:r>
            <a:r>
              <a:rPr lang="en-US" dirty="0">
                <a:solidFill>
                  <a:srgbClr val="0070C0"/>
                </a:solidFill>
              </a:rPr>
              <a:t>B </a:t>
            </a:r>
            <a:r>
              <a:rPr lang="en-US" dirty="0" smtClean="0">
                <a:solidFill>
                  <a:srgbClr val="0070C0"/>
                </a:solidFill>
              </a:rPr>
              <a:t>, Mumps, Influenza, Adenovirus ,</a:t>
            </a:r>
            <a:r>
              <a:rPr lang="en-US" dirty="0" err="1" smtClean="0">
                <a:solidFill>
                  <a:srgbClr val="0070C0"/>
                </a:solidFill>
              </a:rPr>
              <a:t>Varicella</a:t>
            </a:r>
            <a:r>
              <a:rPr lang="en-US" dirty="0" smtClean="0">
                <a:solidFill>
                  <a:srgbClr val="0070C0"/>
                </a:solidFill>
              </a:rPr>
              <a:t>  and HIV.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Contiguous spread</a:t>
            </a:r>
          </a:p>
          <a:p>
            <a:pPr lvl="1"/>
            <a:r>
              <a:rPr lang="en-US" dirty="0" smtClean="0"/>
              <a:t>lungs, pleura, </a:t>
            </a:r>
            <a:r>
              <a:rPr lang="en-US" dirty="0" err="1" smtClean="0"/>
              <a:t>mediastinal</a:t>
            </a:r>
            <a:r>
              <a:rPr lang="en-US" dirty="0" smtClean="0"/>
              <a:t> lymph nodes, myocardium, aorta, esophagus, liver.</a:t>
            </a:r>
          </a:p>
          <a:p>
            <a:r>
              <a:rPr lang="en-US" b="1" dirty="0" err="1" smtClean="0"/>
              <a:t>Hematogenous</a:t>
            </a:r>
            <a:r>
              <a:rPr lang="en-US" b="1" dirty="0" smtClean="0"/>
              <a:t> spread</a:t>
            </a:r>
          </a:p>
          <a:p>
            <a:pPr lvl="1"/>
            <a:r>
              <a:rPr lang="en-US" dirty="0" smtClean="0"/>
              <a:t>septicemia, toxins, neoplasm, metabolic</a:t>
            </a:r>
          </a:p>
          <a:p>
            <a:r>
              <a:rPr lang="en-US" b="1" dirty="0" err="1" smtClean="0"/>
              <a:t>Lymphangetic</a:t>
            </a:r>
            <a:r>
              <a:rPr lang="en-US" b="1" dirty="0" smtClean="0"/>
              <a:t> spread</a:t>
            </a:r>
          </a:p>
          <a:p>
            <a:r>
              <a:rPr lang="en-US" b="1" dirty="0" smtClean="0"/>
              <a:t>Traumatic  or  irradiation</a:t>
            </a:r>
          </a:p>
          <a:p>
            <a:endParaRPr lang="en-US" dirty="0"/>
          </a:p>
        </p:txBody>
      </p:sp>
      <p:pic>
        <p:nvPicPr>
          <p:cNvPr id="15362" name="Picture 2" descr="http://t2.gstatic.com/images?q=tbn:_sgaSDaEIiTxIM:http://img.webmd.com/dtmcms/live/webmd/consumer_assets/site_images/media/medical/hw/card_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Describe the epidemiology, risk factor for </a:t>
            </a:r>
            <a:r>
              <a:rPr lang="en-US" dirty="0" err="1" smtClean="0"/>
              <a:t>myocarditis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Explain the pathogenesis of </a:t>
            </a:r>
            <a:r>
              <a:rPr lang="en-US" dirty="0" err="1" smtClean="0"/>
              <a:t>myopericarditis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Differential between the various types of </a:t>
            </a:r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Name various etiological agents causing </a:t>
            </a:r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Describe the clinical presentation and differential diagnosis of </a:t>
            </a:r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Discuss the microbiological and non microbiological methods for diagnosis of </a:t>
            </a:r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Explain the management ,complication and prognosis of patient with </a:t>
            </a:r>
            <a:r>
              <a:rPr lang="en-US" dirty="0" err="1" smtClean="0"/>
              <a:t>myocarditis</a:t>
            </a:r>
            <a:r>
              <a:rPr lang="en-US" dirty="0" smtClean="0"/>
              <a:t> and/or </a:t>
            </a:r>
            <a:r>
              <a:rPr lang="en-US" dirty="0" err="1" smtClean="0"/>
              <a:t>pericarditis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provokes a </a:t>
            </a:r>
            <a:r>
              <a:rPr lang="en-US" dirty="0" err="1" smtClean="0"/>
              <a:t>fibrinous</a:t>
            </a:r>
            <a:r>
              <a:rPr lang="en-US" dirty="0" smtClean="0"/>
              <a:t> </a:t>
            </a:r>
            <a:r>
              <a:rPr lang="en-US" dirty="0" err="1" smtClean="0"/>
              <a:t>exudate</a:t>
            </a:r>
            <a:r>
              <a:rPr lang="en-US" dirty="0" smtClean="0"/>
              <a:t> with or without serous effusion</a:t>
            </a:r>
          </a:p>
          <a:p>
            <a:r>
              <a:rPr lang="en-US" dirty="0" smtClean="0"/>
              <a:t>The normal transparent and glistening pericardium is turned into a </a:t>
            </a:r>
            <a:r>
              <a:rPr lang="en-US" b="1" dirty="0" smtClean="0"/>
              <a:t>dull, opaque, and “sandy” sac</a:t>
            </a:r>
          </a:p>
          <a:p>
            <a:r>
              <a:rPr lang="en-US" dirty="0" smtClean="0"/>
              <a:t>Can cause pericardial scarring with adhesions and fibrosis.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Bacterial </a:t>
            </a:r>
            <a:r>
              <a:rPr lang="en-US" b="1" dirty="0" err="1" smtClean="0">
                <a:solidFill>
                  <a:srgbClr val="0070C0"/>
                </a:solidFill>
              </a:rPr>
              <a:t>Pericarditis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usually a complication of pulmonary infections (e.g. pneumonia ,</a:t>
            </a:r>
            <a:r>
              <a:rPr lang="en-US" dirty="0" err="1" smtClean="0"/>
              <a:t>empyema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S. pneumonia, M. tuberculosis, S. aureus, H. </a:t>
            </a:r>
            <a:r>
              <a:rPr lang="en-US" i="1" dirty="0" err="1" smtClean="0"/>
              <a:t>influenzae</a:t>
            </a:r>
            <a:r>
              <a:rPr lang="en-US" i="1" dirty="0" smtClean="0"/>
              <a:t>, K. </a:t>
            </a:r>
            <a:r>
              <a:rPr lang="en-US" i="1" dirty="0" err="1" smtClean="0"/>
              <a:t>pneumoniae</a:t>
            </a:r>
            <a:r>
              <a:rPr lang="en-US" i="1" dirty="0" smtClean="0"/>
              <a:t> &amp; </a:t>
            </a:r>
            <a:r>
              <a:rPr lang="en-US" i="1" dirty="0" err="1" smtClean="0"/>
              <a:t>Legionella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HIV patients may develop pericardial effusions (</a:t>
            </a:r>
            <a:r>
              <a:rPr lang="en-US" i="1" dirty="0" err="1" smtClean="0"/>
              <a:t>M.tuberculosis</a:t>
            </a:r>
            <a:r>
              <a:rPr lang="en-US" dirty="0" smtClean="0"/>
              <a:t> , </a:t>
            </a:r>
            <a:r>
              <a:rPr lang="en-US" i="1" dirty="0" smtClean="0"/>
              <a:t>M. </a:t>
            </a:r>
            <a:r>
              <a:rPr lang="en-US" i="1" dirty="0" err="1" smtClean="0"/>
              <a:t>avium</a:t>
            </a:r>
            <a:r>
              <a:rPr lang="en-US" dirty="0" smtClean="0"/>
              <a:t> complex).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Disseminated fungal infection </a:t>
            </a:r>
            <a:r>
              <a:rPr lang="en-US" dirty="0" smtClean="0"/>
              <a:t>(</a:t>
            </a:r>
            <a:r>
              <a:rPr lang="en-US" i="1" dirty="0" err="1" smtClean="0"/>
              <a:t>Histoplasma</a:t>
            </a:r>
            <a:r>
              <a:rPr lang="en-US" dirty="0" smtClean="0"/>
              <a:t>, </a:t>
            </a:r>
            <a:r>
              <a:rPr lang="en-US" i="1" dirty="0" err="1" smtClean="0"/>
              <a:t>Coccidioides</a:t>
            </a:r>
            <a:r>
              <a:rPr lang="en-US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Parasitic infections </a:t>
            </a:r>
            <a:r>
              <a:rPr lang="en-US" dirty="0" smtClean="0"/>
              <a:t>(</a:t>
            </a:r>
            <a:r>
              <a:rPr lang="en-US" dirty="0"/>
              <a:t>disseminated toxoplasmosis, contagious spread of </a:t>
            </a:r>
            <a:r>
              <a:rPr lang="en-US" i="1" dirty="0" err="1"/>
              <a:t>Entamoeba</a:t>
            </a:r>
            <a:r>
              <a:rPr lang="en-US" i="1" dirty="0"/>
              <a:t> </a:t>
            </a:r>
            <a:r>
              <a:rPr lang="en-US" i="1" dirty="0" err="1"/>
              <a:t>histolytica</a:t>
            </a:r>
            <a:r>
              <a:rPr lang="en-US" i="1" dirty="0"/>
              <a:t> </a:t>
            </a:r>
            <a:r>
              <a:rPr lang="en-US" dirty="0" smtClean="0"/>
              <a:t>)are </a:t>
            </a:r>
            <a:r>
              <a:rPr lang="en-US" dirty="0"/>
              <a:t>rare causes.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rgbClr val="C00000"/>
                </a:solidFill>
              </a:rPr>
              <a:t>Caseous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commonly </a:t>
            </a:r>
            <a:r>
              <a:rPr lang="en-US" b="1" dirty="0" err="1" smtClean="0"/>
              <a:t>tuberculous</a:t>
            </a:r>
            <a:r>
              <a:rPr lang="en-US" dirty="0" smtClean="0"/>
              <a:t>  </a:t>
            </a:r>
            <a:r>
              <a:rPr lang="en-US" dirty="0"/>
              <a:t>in origin.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Serous </a:t>
            </a:r>
            <a:r>
              <a:rPr lang="en-US" b="1" dirty="0" err="1">
                <a:solidFill>
                  <a:srgbClr val="C00000"/>
                </a:solidFill>
              </a:rPr>
              <a:t>Pericarditis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due to </a:t>
            </a:r>
            <a:r>
              <a:rPr lang="en-US" b="1" dirty="0"/>
              <a:t>autoimmune </a:t>
            </a:r>
            <a:r>
              <a:rPr lang="en-US" dirty="0"/>
              <a:t>diseases (rheumatoid arthritis, SLE).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Fibrous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dirty="0" smtClean="0"/>
              <a:t> a </a:t>
            </a:r>
            <a:r>
              <a:rPr lang="en-US" b="1" dirty="0"/>
              <a:t>chronic</a:t>
            </a:r>
            <a:r>
              <a:rPr lang="en-US" dirty="0"/>
              <a:t>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</a:t>
            </a:r>
            <a:r>
              <a:rPr lang="en-US" dirty="0" err="1" smtClean="0"/>
              <a:t>suppurative</a:t>
            </a:r>
            <a:r>
              <a:rPr lang="en-US" dirty="0"/>
              <a:t>, </a:t>
            </a:r>
            <a:r>
              <a:rPr lang="en-US" dirty="0" err="1"/>
              <a:t>caseous</a:t>
            </a:r>
            <a:r>
              <a:rPr lang="en-US" dirty="0"/>
              <a:t>, or encased in a thick layer of scar tissue.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 Effusive 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Serous</a:t>
            </a:r>
          </a:p>
          <a:p>
            <a:pPr lvl="1"/>
            <a:r>
              <a:rPr lang="en-US" sz="2400" dirty="0" err="1" smtClean="0"/>
              <a:t>Transudative</a:t>
            </a:r>
            <a:r>
              <a:rPr lang="en-US" sz="2400" dirty="0" smtClean="0"/>
              <a:t> - heart failure</a:t>
            </a:r>
          </a:p>
          <a:p>
            <a:r>
              <a:rPr lang="en-US" sz="2800" b="1" dirty="0" err="1" smtClean="0"/>
              <a:t>Suppurative</a:t>
            </a:r>
            <a:endParaRPr lang="en-US" sz="2800" b="1" dirty="0" smtClean="0"/>
          </a:p>
          <a:p>
            <a:pPr lvl="1"/>
            <a:r>
              <a:rPr lang="en-US" sz="2400" dirty="0" err="1" smtClean="0"/>
              <a:t>Pyogenic</a:t>
            </a:r>
            <a:r>
              <a:rPr lang="en-US" sz="2400" dirty="0" smtClean="0"/>
              <a:t> infection with cellular debris and large number of leukocytes</a:t>
            </a:r>
          </a:p>
          <a:p>
            <a:r>
              <a:rPr lang="en-US" sz="2800" b="1" dirty="0" smtClean="0"/>
              <a:t>Hemorrhagic</a:t>
            </a:r>
            <a:endParaRPr lang="en-US" sz="2400" b="1" dirty="0" smtClean="0"/>
          </a:p>
          <a:p>
            <a:pPr lvl="1"/>
            <a:r>
              <a:rPr lang="en-US" sz="2400" dirty="0" smtClean="0"/>
              <a:t>Occurs with any type of </a:t>
            </a:r>
            <a:r>
              <a:rPr lang="en-US" sz="2400" dirty="0" err="1" smtClean="0"/>
              <a:t>pericarditis</a:t>
            </a:r>
            <a:r>
              <a:rPr lang="en-US" sz="2400" dirty="0" smtClean="0"/>
              <a:t> especially with infections and malignancies</a:t>
            </a:r>
          </a:p>
          <a:p>
            <a:r>
              <a:rPr lang="en-US" sz="2800" b="1" dirty="0" err="1" smtClean="0"/>
              <a:t>Serosanguinous</a:t>
            </a:r>
            <a:endParaRPr lang="en-US" sz="2800" b="1" dirty="0" smtClean="0"/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Constrictive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Idiopathic</a:t>
            </a:r>
          </a:p>
          <a:p>
            <a:r>
              <a:rPr lang="en-US" dirty="0" smtClean="0"/>
              <a:t>Radiotherapy</a:t>
            </a:r>
          </a:p>
          <a:p>
            <a:r>
              <a:rPr lang="en-US" dirty="0" smtClean="0"/>
              <a:t>Cardiac surgery</a:t>
            </a:r>
          </a:p>
          <a:p>
            <a:r>
              <a:rPr lang="en-US" dirty="0" smtClean="0"/>
              <a:t>Connective tissue disorders</a:t>
            </a:r>
          </a:p>
          <a:p>
            <a:r>
              <a:rPr lang="en-US" dirty="0" smtClean="0"/>
              <a:t>Dialysis</a:t>
            </a:r>
          </a:p>
          <a:p>
            <a:r>
              <a:rPr lang="en-US" dirty="0" smtClean="0"/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Patients with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will present with </a:t>
            </a:r>
            <a:r>
              <a:rPr lang="en-US" b="1" dirty="0" smtClean="0"/>
              <a:t>sudden </a:t>
            </a:r>
            <a:r>
              <a:rPr lang="en-US" dirty="0" err="1" smtClean="0"/>
              <a:t>pleuretic</a:t>
            </a:r>
            <a:r>
              <a:rPr lang="en-US" dirty="0" smtClean="0"/>
              <a:t> chest </a:t>
            </a:r>
            <a:r>
              <a:rPr lang="en-US" dirty="0"/>
              <a:t>pain, fever, </a:t>
            </a:r>
            <a:r>
              <a:rPr lang="en-US" dirty="0" err="1" smtClean="0"/>
              <a:t>dyspnea</a:t>
            </a:r>
            <a:r>
              <a:rPr lang="en-US" dirty="0" smtClean="0"/>
              <a:t> </a:t>
            </a:r>
            <a:r>
              <a:rPr lang="en-US" dirty="0"/>
              <a:t>and a </a:t>
            </a:r>
            <a:r>
              <a:rPr lang="en-US" b="1" dirty="0"/>
              <a:t>friction rub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Patient with </a:t>
            </a:r>
            <a:r>
              <a:rPr lang="en-US" b="1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 has </a:t>
            </a:r>
            <a:r>
              <a:rPr lang="en-US" b="1" dirty="0"/>
              <a:t>insidious </a:t>
            </a:r>
            <a:r>
              <a:rPr lang="en-US" dirty="0"/>
              <a:t>onset of symptoms.</a:t>
            </a:r>
          </a:p>
          <a:p>
            <a:pPr lvl="0"/>
            <a:r>
              <a:rPr lang="en-US" dirty="0"/>
              <a:t>On examination exaggerated </a:t>
            </a:r>
            <a:r>
              <a:rPr lang="en-US" dirty="0" smtClean="0"/>
              <a:t>pulses , </a:t>
            </a:r>
            <a:r>
              <a:rPr lang="en-US" dirty="0" err="1" smtClean="0"/>
              <a:t>paradoxus</a:t>
            </a:r>
            <a:r>
              <a:rPr lang="en-US" dirty="0" smtClean="0"/>
              <a:t> </a:t>
            </a:r>
            <a:r>
              <a:rPr lang="en-US" dirty="0"/>
              <a:t>JVP and tachycardia.</a:t>
            </a:r>
          </a:p>
          <a:p>
            <a:pPr lvl="0"/>
            <a:r>
              <a:rPr lang="en-US" dirty="0"/>
              <a:t>As the pericardial pressure increases, palpitations </a:t>
            </a:r>
            <a:r>
              <a:rPr lang="en-US" dirty="0" smtClean="0"/>
              <a:t>, </a:t>
            </a:r>
            <a:r>
              <a:rPr lang="en-US" dirty="0" err="1" smtClean="0"/>
              <a:t>presyncope</a:t>
            </a:r>
            <a:r>
              <a:rPr lang="en-US" dirty="0" smtClean="0"/>
              <a:t> </a:t>
            </a:r>
            <a:r>
              <a:rPr lang="en-US" dirty="0"/>
              <a:t>or syncope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Tuberculous Pericarditis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of </a:t>
            </a:r>
            <a:r>
              <a:rPr lang="en-US" dirty="0" err="1" smtClean="0"/>
              <a:t>pericarditis</a:t>
            </a:r>
            <a:r>
              <a:rPr lang="en-US" dirty="0" smtClean="0"/>
              <a:t> in patients with pulmonary TB ranges from 1 – 8 %</a:t>
            </a:r>
          </a:p>
          <a:p>
            <a:r>
              <a:rPr lang="en-US" dirty="0" smtClean="0"/>
              <a:t>Physical findings:  fever, pericardial friction rub, </a:t>
            </a:r>
            <a:r>
              <a:rPr lang="en-US" dirty="0" err="1" smtClean="0"/>
              <a:t>hepatomegaly</a:t>
            </a:r>
            <a:endParaRPr lang="en-US" dirty="0" smtClean="0"/>
          </a:p>
          <a:p>
            <a:r>
              <a:rPr lang="en-US" dirty="0" smtClean="0"/>
              <a:t>Tuberculin skin test usually positive</a:t>
            </a:r>
          </a:p>
          <a:p>
            <a:r>
              <a:rPr lang="en-US" dirty="0" smtClean="0"/>
              <a:t>Fluid smear for AFB often negative</a:t>
            </a:r>
          </a:p>
          <a:p>
            <a:r>
              <a:rPr lang="en-US" dirty="0" smtClean="0"/>
              <a:t>Pericardial </a:t>
            </a:r>
            <a:r>
              <a:rPr lang="en-US" b="1" dirty="0" smtClean="0"/>
              <a:t>biopsy </a:t>
            </a:r>
            <a:r>
              <a:rPr lang="en-US" dirty="0" smtClean="0"/>
              <a:t>more definitive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myocardial infarction</a:t>
            </a:r>
          </a:p>
          <a:p>
            <a:r>
              <a:rPr lang="en-US" dirty="0" smtClean="0"/>
              <a:t>Pulmonary embolism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Aortic dissection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ECG </a:t>
            </a:r>
            <a:r>
              <a:rPr lang="en-US" dirty="0"/>
              <a:t>will show ST elevation, PR depression and T-wave inversion may occur later.</a:t>
            </a:r>
          </a:p>
          <a:p>
            <a:pPr lvl="0"/>
            <a:r>
              <a:rPr lang="en-US" dirty="0"/>
              <a:t>Blood culture</a:t>
            </a:r>
          </a:p>
          <a:p>
            <a:pPr lvl="0"/>
            <a:r>
              <a:rPr lang="en-US" dirty="0" err="1"/>
              <a:t>Leukocytosis</a:t>
            </a:r>
            <a:r>
              <a:rPr lang="en-US" dirty="0"/>
              <a:t> and an elevated ESR are typical </a:t>
            </a:r>
            <a:endParaRPr lang="en-US" dirty="0" smtClean="0"/>
          </a:p>
          <a:p>
            <a:pPr lvl="0"/>
            <a:r>
              <a:rPr lang="en-US" dirty="0" smtClean="0"/>
              <a:t>Other </a:t>
            </a:r>
            <a:r>
              <a:rPr lang="en-US" dirty="0"/>
              <a:t>routine testing </a:t>
            </a:r>
            <a:r>
              <a:rPr lang="en-US" dirty="0" smtClean="0"/>
              <a:t>: urea </a:t>
            </a:r>
            <a:r>
              <a:rPr lang="en-US" dirty="0"/>
              <a:t>and </a:t>
            </a:r>
            <a:r>
              <a:rPr lang="en-US" dirty="0" err="1" smtClean="0"/>
              <a:t>creatinine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Tuberculin skin </a:t>
            </a:r>
            <a:r>
              <a:rPr lang="en-US" dirty="0"/>
              <a:t>test is usually positive in </a:t>
            </a:r>
            <a:r>
              <a:rPr lang="en-US" dirty="0" err="1"/>
              <a:t>tuberculous</a:t>
            </a:r>
            <a:r>
              <a:rPr lang="en-US" dirty="0"/>
              <a:t> </a:t>
            </a:r>
            <a:r>
              <a:rPr lang="en-US" dirty="0" err="1" smtClean="0"/>
              <a:t>pericarditis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Chest x-ray may show enlarged cardiac shadow or calcified pericardium and </a:t>
            </a:r>
            <a:r>
              <a:rPr lang="en-US" dirty="0" smtClean="0"/>
              <a:t>CT </a:t>
            </a:r>
            <a:r>
              <a:rPr lang="en-US" dirty="0"/>
              <a:t>scan show pericardial thickening &gt;5mm.</a:t>
            </a:r>
          </a:p>
          <a:p>
            <a:pPr lvl="0"/>
            <a:r>
              <a:rPr lang="en-US" dirty="0"/>
              <a:t>Pericardial fluid or pericardial biopsy specimens for fungi, antinuclear antibody tests and </a:t>
            </a:r>
            <a:r>
              <a:rPr lang="en-US" dirty="0" err="1" smtClean="0"/>
              <a:t>Histoplasmosis</a:t>
            </a:r>
            <a:r>
              <a:rPr lang="en-US" dirty="0" smtClean="0"/>
              <a:t> </a:t>
            </a:r>
            <a:r>
              <a:rPr lang="en-US" dirty="0"/>
              <a:t>complement fixation </a:t>
            </a:r>
            <a:r>
              <a:rPr lang="en-US" dirty="0" smtClean="0"/>
              <a:t>indicated in </a:t>
            </a:r>
            <a:r>
              <a:rPr lang="en-US" dirty="0"/>
              <a:t>endemic area.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t2.gstatic.com/images?q=tbn:DnVTBUu2RfJSNM:http://cmbi.bjmu.edu.cn/uptodate/pictures/card_pix/ecg_peri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4343400" cy="2971800"/>
          </a:xfrm>
          <a:prstGeom prst="rect">
            <a:avLst/>
          </a:prstGeom>
          <a:noFill/>
        </p:spPr>
      </p:pic>
      <p:pic>
        <p:nvPicPr>
          <p:cNvPr id="44036" name="Picture 4" descr="http://t2.gstatic.com/images?q=tbn:ErpFm17iWhxS3M:http://www.uninet.edu/cin2003/conf/agarwal/fig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295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Myocarditis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/>
              <a:t>Myocarditis</a:t>
            </a:r>
            <a:r>
              <a:rPr lang="en-US" dirty="0"/>
              <a:t> is </a:t>
            </a:r>
            <a:r>
              <a:rPr lang="en-US" dirty="0" smtClean="0"/>
              <a:t>inflammatory </a:t>
            </a:r>
            <a:r>
              <a:rPr lang="en-US" dirty="0"/>
              <a:t>disease of the heart muscle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Mild &amp; self-limited with few symptoms </a:t>
            </a:r>
            <a:r>
              <a:rPr lang="en-US" b="1" dirty="0" smtClean="0"/>
              <a:t>OR</a:t>
            </a:r>
            <a:r>
              <a:rPr lang="en-US" dirty="0" smtClean="0"/>
              <a:t> severe with progression to congestive heart failure &amp; dilated cardiac muscle.</a:t>
            </a:r>
          </a:p>
          <a:p>
            <a:r>
              <a:rPr lang="en-US" dirty="0" smtClean="0"/>
              <a:t>localized </a:t>
            </a:r>
            <a:r>
              <a:rPr lang="en-US" b="1" dirty="0" smtClean="0"/>
              <a:t>or</a:t>
            </a:r>
            <a:r>
              <a:rPr lang="en-US" dirty="0" smtClean="0"/>
              <a:t> diffuse</a:t>
            </a:r>
            <a:endParaRPr lang="en-US" dirty="0"/>
          </a:p>
          <a:p>
            <a:pPr lvl="0"/>
            <a:r>
              <a:rPr lang="en-US" dirty="0" err="1"/>
              <a:t>Myocarditis</a:t>
            </a:r>
            <a:r>
              <a:rPr lang="en-US" dirty="0"/>
              <a:t> can be due </a:t>
            </a:r>
            <a:r>
              <a:rPr lang="en-US" dirty="0" smtClean="0"/>
              <a:t>to </a:t>
            </a:r>
            <a:r>
              <a:rPr lang="en-US" dirty="0" smtClean="0"/>
              <a:t>a variety </a:t>
            </a:r>
            <a:r>
              <a:rPr lang="en-US" dirty="0"/>
              <a:t>of </a:t>
            </a:r>
            <a:r>
              <a:rPr lang="en-US" b="1" dirty="0"/>
              <a:t>infectious</a:t>
            </a:r>
            <a:r>
              <a:rPr lang="en-US" dirty="0"/>
              <a:t> and </a:t>
            </a:r>
            <a:r>
              <a:rPr lang="en-US" b="1" dirty="0"/>
              <a:t>non infectious </a:t>
            </a:r>
            <a:r>
              <a:rPr lang="en-US" dirty="0" smtClean="0"/>
              <a:t>causes.</a:t>
            </a:r>
          </a:p>
          <a:p>
            <a:pPr lvl="0"/>
            <a:r>
              <a:rPr lang="en-US" b="1" dirty="0" smtClean="0"/>
              <a:t>Viral </a:t>
            </a:r>
            <a:r>
              <a:rPr lang="en-US" b="1" dirty="0"/>
              <a:t>infection is the most common cause </a:t>
            </a:r>
            <a:endParaRPr lang="en-US" b="1" dirty="0" smtClean="0"/>
          </a:p>
          <a:p>
            <a:pPr lvl="0"/>
            <a:r>
              <a:rPr lang="en-US" dirty="0" smtClean="0"/>
              <a:t>Others </a:t>
            </a:r>
            <a:r>
              <a:rPr lang="en-US" dirty="0"/>
              <a:t>like </a:t>
            </a:r>
            <a:r>
              <a:rPr lang="en-US" dirty="0" smtClean="0"/>
              <a:t>toxins ,drugs </a:t>
            </a:r>
            <a:r>
              <a:rPr lang="en-US" dirty="0"/>
              <a:t>and hypersensitivity </a:t>
            </a:r>
            <a:r>
              <a:rPr lang="en-US" dirty="0" smtClean="0"/>
              <a:t>immune response.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Cardiac Tampon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943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Management is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largely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supportive for cases of idiopathic and viral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pericarditis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including bed rest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NSAIDS and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Colchicine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en-US" dirty="0" smtClean="0"/>
              <a:t>Corticosteroid </a:t>
            </a:r>
            <a:r>
              <a:rPr lang="en-US" dirty="0"/>
              <a:t>is controversial and anticoagulants usually contraindicated.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Specific antibiotics must include activity against </a:t>
            </a:r>
            <a:r>
              <a:rPr lang="en-US" i="1" dirty="0">
                <a:solidFill>
                  <a:srgbClr val="C00000"/>
                </a:solidFill>
              </a:rPr>
              <a:t>S. aureus </a:t>
            </a:r>
            <a:r>
              <a:rPr lang="en-US" dirty="0">
                <a:solidFill>
                  <a:srgbClr val="C00000"/>
                </a:solidFill>
              </a:rPr>
              <a:t>and respiratory bacteria.</a:t>
            </a:r>
          </a:p>
          <a:p>
            <a:pPr lvl="0"/>
            <a:r>
              <a:rPr lang="en-US" dirty="0" smtClean="0"/>
              <a:t>Antiviral:</a:t>
            </a: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Acyclovir</a:t>
            </a:r>
            <a:r>
              <a:rPr lang="en-US" dirty="0"/>
              <a:t> for </a:t>
            </a:r>
            <a:r>
              <a:rPr lang="en-US" i="1" dirty="0" smtClean="0"/>
              <a:t>Herpes </a:t>
            </a:r>
            <a:r>
              <a:rPr lang="en-US" i="1" dirty="0"/>
              <a:t>simplex </a:t>
            </a:r>
            <a:r>
              <a:rPr lang="en-US" dirty="0"/>
              <a:t>or </a:t>
            </a:r>
            <a:r>
              <a:rPr lang="en-US" i="1" dirty="0" err="1" smtClean="0"/>
              <a:t>Varicella</a:t>
            </a:r>
            <a:r>
              <a:rPr lang="en-US" dirty="0" smtClean="0"/>
              <a:t> . </a:t>
            </a:r>
            <a:r>
              <a:rPr lang="en-US" b="1" dirty="0" err="1" smtClean="0">
                <a:solidFill>
                  <a:srgbClr val="0070C0"/>
                </a:solidFill>
              </a:rPr>
              <a:t>Ganciclovir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for </a:t>
            </a:r>
            <a:r>
              <a:rPr lang="en-US" dirty="0" smtClean="0"/>
              <a:t>CMV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Pericardiocentesis</a:t>
            </a:r>
            <a:r>
              <a:rPr lang="en-US" dirty="0"/>
              <a:t> to relief </a:t>
            </a:r>
            <a:r>
              <a:rPr lang="en-US" dirty="0" err="1" smtClean="0"/>
              <a:t>tamponade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Patients who recovered should be observed for </a:t>
            </a:r>
            <a:r>
              <a:rPr lang="en-US" dirty="0" smtClean="0"/>
              <a:t>recurrence.</a:t>
            </a:r>
            <a:endParaRPr lang="en-US" dirty="0"/>
          </a:p>
          <a:p>
            <a:pPr lvl="0"/>
            <a:r>
              <a:rPr lang="en-US" dirty="0"/>
              <a:t>Symptoms due to viral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subsided within </a:t>
            </a:r>
            <a:r>
              <a:rPr lang="en-US" dirty="0" smtClean="0"/>
              <a:t>one </a:t>
            </a:r>
            <a:r>
              <a:rPr lang="en-US" dirty="0"/>
              <a:t>month.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Pericardiocentesis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9154" name="Picture 2" descr="http://farm1.static.flickr.com/5/4727411_4438c7bb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47625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ohiohealth.com/mayo/images/image_popup/r7_heartmus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7239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Myocarditis</a:t>
            </a:r>
            <a:endParaRPr lang="en-US" b="1" dirty="0"/>
          </a:p>
        </p:txBody>
      </p:sp>
      <p:pic>
        <p:nvPicPr>
          <p:cNvPr id="1028" name="Picture 4" descr="http://t2.gstatic.com/images?q=tbn:MweNbn2qR_mFOM:http://www.pathguy.com/lectures/giant_cell_myocard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62200"/>
            <a:ext cx="3124200" cy="22860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Lpz7gAqoAMnefM:http://2.bp.blogspot.com/_uiyskjNZYt8/TGUw6IjivGI/AAAAAAAAB98/XnKD1mGoIsc/s1600/Myocarditi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362200"/>
            <a:ext cx="2667000" cy="22860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cyuc8oIExzKr7M:http://embryology.med.unsw.edu.au/Defect/images/Coxsackie_B4_viru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876800"/>
            <a:ext cx="2971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Epidemiology ,Etiology and Risk Factors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Epidemiology</a:t>
            </a:r>
            <a:r>
              <a:rPr lang="en-US" dirty="0" smtClean="0"/>
              <a:t> : no accurate estimate of incidence as many cases are mild &amp; brief and diagnosis is not made.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Coxsackie virus </a:t>
            </a:r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 is the most common cause of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Other virus </a:t>
            </a:r>
            <a:r>
              <a:rPr lang="en-US" dirty="0">
                <a:solidFill>
                  <a:srgbClr val="0070C0"/>
                </a:solidFill>
              </a:rPr>
              <a:t>like </a:t>
            </a:r>
            <a:r>
              <a:rPr lang="en-US" dirty="0" smtClean="0">
                <a:solidFill>
                  <a:srgbClr val="C00000"/>
                </a:solidFill>
              </a:rPr>
              <a:t>Coxsackie virus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Echoviruses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Adenoviruses ,Influenza</a:t>
            </a:r>
            <a:r>
              <a:rPr lang="en-US" dirty="0">
                <a:solidFill>
                  <a:srgbClr val="C00000"/>
                </a:solidFill>
              </a:rPr>
              <a:t>, EBV, </a:t>
            </a:r>
            <a:r>
              <a:rPr lang="en-US" dirty="0" smtClean="0">
                <a:solidFill>
                  <a:srgbClr val="C00000"/>
                </a:solidFill>
              </a:rPr>
              <a:t>Rubella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Varicella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Mumps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Rabies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Hepatitis </a:t>
            </a:r>
            <a:r>
              <a:rPr lang="en-US" dirty="0">
                <a:solidFill>
                  <a:srgbClr val="C00000"/>
                </a:solidFill>
              </a:rPr>
              <a:t>viruses 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dirty="0">
                <a:solidFill>
                  <a:srgbClr val="C00000"/>
                </a:solidFill>
              </a:rPr>
              <a:t>HIV.</a:t>
            </a:r>
          </a:p>
          <a:p>
            <a:r>
              <a:rPr lang="en-US" b="1" dirty="0">
                <a:solidFill>
                  <a:srgbClr val="002060"/>
                </a:solidFill>
              </a:rPr>
              <a:t>Bacterial causes </a:t>
            </a:r>
            <a:r>
              <a:rPr lang="en-US" dirty="0" smtClean="0">
                <a:solidFill>
                  <a:srgbClr val="002060"/>
                </a:solidFill>
              </a:rPr>
              <a:t>include </a:t>
            </a:r>
            <a:r>
              <a:rPr lang="en-US" i="1" dirty="0" err="1" smtClean="0">
                <a:solidFill>
                  <a:srgbClr val="002060"/>
                </a:solidFill>
              </a:rPr>
              <a:t>Corynebacterium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diphtheriae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Syphilis ,Lyme </a:t>
            </a:r>
            <a:r>
              <a:rPr lang="en-US" dirty="0">
                <a:solidFill>
                  <a:srgbClr val="002060"/>
                </a:solidFill>
              </a:rPr>
              <a:t>disease or as a complication of bacterial </a:t>
            </a:r>
            <a:r>
              <a:rPr lang="en-US" dirty="0" err="1" smtClean="0">
                <a:solidFill>
                  <a:srgbClr val="002060"/>
                </a:solidFill>
              </a:rPr>
              <a:t>endocarditis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Parasitic</a:t>
            </a:r>
            <a:r>
              <a:rPr lang="en-US" dirty="0" smtClean="0"/>
              <a:t> </a:t>
            </a:r>
            <a:r>
              <a:rPr lang="en-US" dirty="0"/>
              <a:t>cause includes </a:t>
            </a:r>
            <a:r>
              <a:rPr lang="en-US" dirty="0" err="1" smtClean="0"/>
              <a:t>Chagas</a:t>
            </a:r>
            <a:r>
              <a:rPr lang="en-US" dirty="0" smtClean="0"/>
              <a:t> </a:t>
            </a:r>
            <a:r>
              <a:rPr lang="en-US" dirty="0"/>
              <a:t>diseases, </a:t>
            </a:r>
            <a:r>
              <a:rPr lang="en-US" i="1" dirty="0" err="1" smtClean="0"/>
              <a:t>Trichinella</a:t>
            </a:r>
            <a:r>
              <a:rPr lang="en-US" i="1" dirty="0" smtClean="0"/>
              <a:t> </a:t>
            </a:r>
            <a:r>
              <a:rPr lang="en-US" i="1" dirty="0" err="1"/>
              <a:t>spiralis</a:t>
            </a:r>
            <a:r>
              <a:rPr lang="en-US" dirty="0"/>
              <a:t>, </a:t>
            </a:r>
            <a:r>
              <a:rPr lang="en-US" i="1" dirty="0" err="1" smtClean="0"/>
              <a:t>Taxoplasma</a:t>
            </a:r>
            <a:r>
              <a:rPr lang="en-US" i="1" dirty="0" smtClean="0"/>
              <a:t> </a:t>
            </a:r>
            <a:r>
              <a:rPr lang="en-US" i="1" dirty="0" err="1"/>
              <a:t>gondii</a:t>
            </a:r>
            <a:r>
              <a:rPr lang="en-US" dirty="0"/>
              <a:t> and </a:t>
            </a:r>
            <a:r>
              <a:rPr lang="en-US" i="1" dirty="0" err="1"/>
              <a:t>Echinococcus</a:t>
            </a:r>
            <a:r>
              <a:rPr lang="en-US" i="1" dirty="0"/>
              <a:t>.</a:t>
            </a:r>
          </a:p>
          <a:p>
            <a:pPr lvl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Others organisms includes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Rickettsiae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Fungi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Chlamydia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enteric pathogens,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Legionella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Mycobacterium tuberculosis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Giant cell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myocarditis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due to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Thymoma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SLE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systemic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lupus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erythromatosis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or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Thyrotoxicosis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97"/>
          <p:cNvGraphicFramePr>
            <a:graphicFrameLocks noGrp="1"/>
          </p:cNvGraphicFramePr>
          <p:nvPr/>
        </p:nvGraphicFramePr>
        <p:xfrm>
          <a:off x="457200" y="381000"/>
          <a:ext cx="8305800" cy="6918960"/>
        </p:xfrm>
        <a:graphic>
          <a:graphicData uri="http://schemas.openxmlformats.org/drawingml/2006/table">
            <a:tbl>
              <a:tblPr/>
              <a:tblGrid>
                <a:gridCol w="4462927"/>
                <a:gridCol w="3842873"/>
              </a:tblGrid>
              <a:tr h="424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Viruses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Systemic Diseases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Sarcoidosis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Vasculities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(Wegener’s disease)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Bacterial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Corynebacterium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diphtheriae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(diphtheria)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Neoplastic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Protozoan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Trypanosoma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cruzi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Chagas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Drugs &amp; Toxins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Borrelia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burgdorferi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( 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Highly variable </a:t>
            </a:r>
            <a:r>
              <a:rPr lang="en-US" dirty="0" smtClean="0">
                <a:solidFill>
                  <a:srgbClr val="0070C0"/>
                </a:solidFill>
              </a:rPr>
              <a:t>; days to weeks after onset of acute febrile illness or with heart failure without any known antecedent symptoms .</a:t>
            </a:r>
          </a:p>
          <a:p>
            <a:pPr lvl="0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Fever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headache, muscle aches, diarrhea, sore throat and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rashes similar to any viral infection</a:t>
            </a:r>
          </a:p>
          <a:p>
            <a:pPr lvl="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Chest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pain, arrhythmias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,sweating , fatigue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and may present with congestive heart failure.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600</TotalTime>
  <Words>1256</Words>
  <Application>Microsoft Office PowerPoint</Application>
  <PresentationFormat>On-screen Show (4:3)</PresentationFormat>
  <Paragraphs>179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Myocarditis and Pericarditis</vt:lpstr>
      <vt:lpstr>Objectives </vt:lpstr>
      <vt:lpstr>Myocarditis</vt:lpstr>
      <vt:lpstr>Slide 4</vt:lpstr>
      <vt:lpstr>Myocarditis</vt:lpstr>
      <vt:lpstr>Epidemiology ,Etiology and Risk Factors  </vt:lpstr>
      <vt:lpstr>Slide 7</vt:lpstr>
      <vt:lpstr>Slide 8</vt:lpstr>
      <vt:lpstr>Clinical Presentation</vt:lpstr>
      <vt:lpstr>Differential Diagnosis</vt:lpstr>
      <vt:lpstr>Diagnosis</vt:lpstr>
      <vt:lpstr>ECG of normal heart</vt:lpstr>
      <vt:lpstr>Endomyocardial Diagnosis</vt:lpstr>
      <vt:lpstr>Giant cells-myocarditis</vt:lpstr>
      <vt:lpstr>Management</vt:lpstr>
      <vt:lpstr>Management</vt:lpstr>
      <vt:lpstr>Acute Pericarditis</vt:lpstr>
      <vt:lpstr>Pericarditis</vt:lpstr>
      <vt:lpstr>Pathophysiology</vt:lpstr>
      <vt:lpstr>Pathophysiology</vt:lpstr>
      <vt:lpstr>Slide 21</vt:lpstr>
      <vt:lpstr>Types of Pericarditis</vt:lpstr>
      <vt:lpstr>Types of  Effusive Fluid</vt:lpstr>
      <vt:lpstr>Constrictive Pericarditis </vt:lpstr>
      <vt:lpstr>Clinical presentation</vt:lpstr>
      <vt:lpstr>Tuberculous Pericarditis</vt:lpstr>
      <vt:lpstr>Acute Pericarditis Differential Diagnosis</vt:lpstr>
      <vt:lpstr>Diagnosis</vt:lpstr>
      <vt:lpstr>Slide 29</vt:lpstr>
      <vt:lpstr>Slide 30</vt:lpstr>
      <vt:lpstr>Management</vt:lpstr>
      <vt:lpstr>Management</vt:lpstr>
      <vt:lpstr>Pericardiocentesis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DRHANNAN</cp:lastModifiedBy>
  <cp:revision>89</cp:revision>
  <dcterms:created xsi:type="dcterms:W3CDTF">2010-12-25T05:02:39Z</dcterms:created>
  <dcterms:modified xsi:type="dcterms:W3CDTF">2015-02-18T05:07:20Z</dcterms:modified>
</cp:coreProperties>
</file>