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5"/>
  </p:notesMasterIdLst>
  <p:sldIdLst>
    <p:sldId id="256" r:id="rId2"/>
    <p:sldId id="293" r:id="rId3"/>
    <p:sldId id="257" r:id="rId4"/>
    <p:sldId id="290" r:id="rId5"/>
    <p:sldId id="281" r:id="rId6"/>
    <p:sldId id="258" r:id="rId7"/>
    <p:sldId id="259" r:id="rId8"/>
    <p:sldId id="278" r:id="rId9"/>
    <p:sldId id="260" r:id="rId10"/>
    <p:sldId id="280" r:id="rId11"/>
    <p:sldId id="261" r:id="rId12"/>
    <p:sldId id="292" r:id="rId13"/>
    <p:sldId id="279" r:id="rId14"/>
    <p:sldId id="282" r:id="rId15"/>
    <p:sldId id="262" r:id="rId16"/>
    <p:sldId id="263" r:id="rId17"/>
    <p:sldId id="273" r:id="rId18"/>
    <p:sldId id="264" r:id="rId19"/>
    <p:sldId id="271" r:id="rId20"/>
    <p:sldId id="272" r:id="rId21"/>
    <p:sldId id="265" r:id="rId22"/>
    <p:sldId id="266" r:id="rId23"/>
    <p:sldId id="277" r:id="rId24"/>
    <p:sldId id="275" r:id="rId25"/>
    <p:sldId id="267" r:id="rId26"/>
    <p:sldId id="276" r:id="rId27"/>
    <p:sldId id="274" r:id="rId28"/>
    <p:sldId id="268" r:id="rId29"/>
    <p:sldId id="284" r:id="rId30"/>
    <p:sldId id="285" r:id="rId31"/>
    <p:sldId id="269" r:id="rId32"/>
    <p:sldId id="270" r:id="rId33"/>
    <p:sldId id="288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44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6E6971-EE11-46C9-83BC-101F55698C3E}" type="datetimeFigureOut">
              <a:rPr lang="en-US" smtClean="0"/>
              <a:pPr/>
              <a:t>2/18/2015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8C11BE-08AE-46EC-970A-E233C88D2DA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8C11BE-08AE-46EC-970A-E233C88D2DAD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Heart transplant in patient with intractable heart failure and </a:t>
            </a:r>
            <a:r>
              <a:rPr lang="en-US" dirty="0" err="1" smtClean="0"/>
              <a:t>cardiomyopathy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8C11BE-08AE-46EC-970A-E233C88D2DAD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Common characteristics of the pain</a:t>
            </a:r>
          </a:p>
          <a:p>
            <a:pPr lvl="1"/>
            <a:r>
              <a:rPr lang="en-US" dirty="0" err="1" smtClean="0"/>
              <a:t>retrosternl</a:t>
            </a:r>
            <a:r>
              <a:rPr lang="en-US" dirty="0" smtClean="0"/>
              <a:t> or </a:t>
            </a:r>
            <a:r>
              <a:rPr lang="en-US" dirty="0" err="1" smtClean="0"/>
              <a:t>precordial</a:t>
            </a:r>
            <a:r>
              <a:rPr lang="en-US" dirty="0" smtClean="0"/>
              <a:t> with </a:t>
            </a:r>
            <a:r>
              <a:rPr lang="en-US" dirty="0" err="1" smtClean="0"/>
              <a:t>raditaion</a:t>
            </a:r>
            <a:r>
              <a:rPr lang="en-US" dirty="0" smtClean="0"/>
              <a:t> to the neck, back, left shoulder or arm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Special characteristics</a:t>
            </a:r>
            <a:r>
              <a:rPr lang="en-US" dirty="0" smtClean="0"/>
              <a:t> (</a:t>
            </a:r>
            <a:r>
              <a:rPr lang="en-US" dirty="0" err="1" smtClean="0"/>
              <a:t>pericarditis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more likely to be sharp and </a:t>
            </a:r>
            <a:r>
              <a:rPr lang="en-US" dirty="0" err="1" smtClean="0"/>
              <a:t>pleuritic</a:t>
            </a:r>
            <a:endParaRPr lang="en-US" dirty="0" smtClean="0"/>
          </a:p>
          <a:p>
            <a:pPr lvl="1"/>
            <a:r>
              <a:rPr lang="en-US" dirty="0" smtClean="0">
                <a:sym typeface="Symbol" pitchFamily="18" charset="2"/>
              </a:rPr>
              <a:t></a:t>
            </a:r>
            <a:r>
              <a:rPr lang="en-US" dirty="0" smtClean="0"/>
              <a:t> with coughing, inspiration, swallowing</a:t>
            </a:r>
          </a:p>
          <a:p>
            <a:pPr lvl="1"/>
            <a:r>
              <a:rPr lang="en-US" dirty="0" smtClean="0"/>
              <a:t>worse by lying supine, relieved by sitting and leaning forward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8C11BE-08AE-46EC-970A-E233C88D2DAD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03ECD-2CA5-4A37-9E6E-FA218C966E49}" type="datetimeFigureOut">
              <a:rPr lang="en-US" smtClean="0"/>
              <a:pPr/>
              <a:t>2/18/2015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1A9E9-7C6C-42F7-B209-C8F7E6CDEA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03ECD-2CA5-4A37-9E6E-FA218C966E49}" type="datetimeFigureOut">
              <a:rPr lang="en-US" smtClean="0"/>
              <a:pPr/>
              <a:t>2/18/2015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1A9E9-7C6C-42F7-B209-C8F7E6CDEA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03ECD-2CA5-4A37-9E6E-FA218C966E49}" type="datetimeFigureOut">
              <a:rPr lang="en-US" smtClean="0"/>
              <a:pPr/>
              <a:t>2/18/2015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1A9E9-7C6C-42F7-B209-C8F7E6CDEA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03ECD-2CA5-4A37-9E6E-FA218C966E49}" type="datetimeFigureOut">
              <a:rPr lang="en-US" smtClean="0"/>
              <a:pPr/>
              <a:t>2/18/2015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1A9E9-7C6C-42F7-B209-C8F7E6CDEA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03ECD-2CA5-4A37-9E6E-FA218C966E49}" type="datetimeFigureOut">
              <a:rPr lang="en-US" smtClean="0"/>
              <a:pPr/>
              <a:t>2/18/2015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1A9E9-7C6C-42F7-B209-C8F7E6CDEA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03ECD-2CA5-4A37-9E6E-FA218C966E49}" type="datetimeFigureOut">
              <a:rPr lang="en-US" smtClean="0"/>
              <a:pPr/>
              <a:t>2/18/2015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1A9E9-7C6C-42F7-B209-C8F7E6CDEA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03ECD-2CA5-4A37-9E6E-FA218C966E49}" type="datetimeFigureOut">
              <a:rPr lang="en-US" smtClean="0"/>
              <a:pPr/>
              <a:t>2/18/2015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1A9E9-7C6C-42F7-B209-C8F7E6CDEA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03ECD-2CA5-4A37-9E6E-FA218C966E49}" type="datetimeFigureOut">
              <a:rPr lang="en-US" smtClean="0"/>
              <a:pPr/>
              <a:t>2/18/2015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1A9E9-7C6C-42F7-B209-C8F7E6CDEA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03ECD-2CA5-4A37-9E6E-FA218C966E49}" type="datetimeFigureOut">
              <a:rPr lang="en-US" smtClean="0"/>
              <a:pPr/>
              <a:t>2/18/2015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1A9E9-7C6C-42F7-B209-C8F7E6CDEA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03ECD-2CA5-4A37-9E6E-FA218C966E49}" type="datetimeFigureOut">
              <a:rPr lang="en-US" smtClean="0"/>
              <a:pPr/>
              <a:t>2/18/2015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1A9E9-7C6C-42F7-B209-C8F7E6CDEA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03ECD-2CA5-4A37-9E6E-FA218C966E49}" type="datetimeFigureOut">
              <a:rPr lang="en-US" smtClean="0"/>
              <a:pPr/>
              <a:t>2/18/2015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FF1A9E9-7C6C-42F7-B209-C8F7E6CDEA8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6803ECD-2CA5-4A37-9E6E-FA218C966E49}" type="datetimeFigureOut">
              <a:rPr lang="en-US" smtClean="0"/>
              <a:pPr/>
              <a:t>2/18/2015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FF1A9E9-7C6C-42F7-B209-C8F7E6CDEA86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9.jpeg"/><Relationship Id="rId2" Type="http://schemas.openxmlformats.org/officeDocument/2006/relationships/hyperlink" Target="http://www.google.com/imgres?imgurl=http://img.medscape.com/fullsize/migrated/editorial/journalcme/2008/17295/gupta.fig2.gif&amp;imgrefurl=http://www.medscape.org/viewarticle/580552_5&amp;usg=__e1I_KBV54rXtnPSvXbCF3X5xyLQ=&amp;h=425&amp;w=520&amp;sz=182&amp;hl=en&amp;start=8&amp;zoom=1&amp;tbnid=SF__i_T_QwIBKM:&amp;tbnh=107&amp;tbnw=131&amp;prev=/images?q=MYOCARDITIS-giant+cells&amp;hl=en&amp;safe=active&amp;gbv=2&amp;tbs=isch:1&amp;itbs=1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google.com/imgres?imgurl=http://www.bio.davidson.edu/Courses/Immunology/Students/Spring2003/Ho/pig_myocarditis.gif&amp;imgrefurl=http://www.histopathology-india.net/Myocard.htm&amp;usg=__nuWj7PKl_zc9Z-wYxLQBsqLy5Xo=&amp;h=274&amp;w=320&amp;sz=40&amp;hl=en&amp;start=15&amp;zoom=1&amp;tbnid=o5dalyj7jyBf2M:&amp;tbnh=101&amp;tbnw=118&amp;prev=/images?q=MYOCARDITIS-giant+cells&amp;hl=en&amp;safe=active&amp;gbv=2&amp;tbs=isch:1&amp;itbs=1" TargetMode="External"/><Relationship Id="rId5" Type="http://schemas.openxmlformats.org/officeDocument/2006/relationships/image" Target="../media/image8.jpeg"/><Relationship Id="rId4" Type="http://schemas.openxmlformats.org/officeDocument/2006/relationships/hyperlink" Target="http://www.google.com/imgres?imgurl=http://www.escardio.org/SiteCollectionImages/Working-Groups/myocardial-pericardial/case-October08-fig2.JPG&amp;imgrefurl=http://www.escardio.org/communities/Working-Groups/cmp/education/case/Pages/October08.aspx&amp;usg=__-k82c44Hi3h74JbjDE5NOFEnkIY=&amp;h=294&amp;w=393&amp;sz=45&amp;hl=en&amp;start=2&amp;zoom=1&amp;tbnid=Tv7P79MxUEADYM:&amp;tbnh=93&amp;tbnw=124&amp;prev=/images?q=MYOCARDITIS-giant+cells&amp;hl=en&amp;safe=active&amp;gbv=2&amp;tbs=isch:1&amp;itbs=1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www.google.com/imgres?imgurl=http://img.webmd.com/dtmcms/live/webmd/consumer_assets/site_images/media/medical/hw/card_02.jpg&amp;imgrefurl=http://www.webmd.com/heart-disease/tc/pericarditis-topic-overview&amp;usg=__n2vqsX5m96PlhNkXYP4rkPb141w=&amp;h=130&amp;w=130&amp;sz=10&amp;hl=en&amp;start=28&amp;zoom=1&amp;tbnid=_sgaSDaEIiTxIM:&amp;tbnh=91&amp;tbnw=91&amp;prev=/images?q=pericarditis&amp;start=20&amp;hl=en&amp;safe=active&amp;sa=N&amp;gbv=2&amp;tbs=isch:1&amp;itbs=1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www.google.com/imgres?imgurl=http://cmbi.bjmu.edu.cn/uptodate/pictures/card_pix/ecg_peri.gif&amp;imgrefurl=http://cmbi.bjmu.edu.cn/uptodate/pediatric%20cardiology/Pericardial%20disease/Electrocardiogram%20in%20pericarditis%20and%20pericardial%20effusion.htm&amp;usg=__F6p7u2UuiXuWu7k6rq2Np-e4xFI=&amp;h=439&amp;w=538&amp;sz=23&amp;hl=en&amp;start=31&amp;zoom=1&amp;tbnid=DnVTBUu2RfJSNM:&amp;tbnh=108&amp;tbnw=132&amp;prev=/images?q=pericarditis&amp;start=20&amp;hl=en&amp;safe=active&amp;sa=N&amp;gbv=2&amp;tbs=isch:1&amp;itbs=1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hyperlink" Target="http://www.google.com/imgres?imgurl=http://www.uninet.edu/cin2003/conf/agarwal/fig3.jpg&amp;imgrefurl=http://www.uninet.edu/cin2003/conf/agarwal/agarwal.html&amp;usg=__XqoT9tLmy_4hr0lWBHpgRXk6fCg=&amp;h=960&amp;w=1280&amp;sz=267&amp;hl=en&amp;start=35&amp;zoom=1&amp;tbnid=ErpFm17iWhxS3M:&amp;tbnh=113&amp;tbnw=150&amp;prev=/images?q=pericarditis&amp;start=20&amp;hl=en&amp;safe=active&amp;sa=N&amp;gbv=2&amp;tbs=isch:1&amp;itbs=1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5.jpeg"/><Relationship Id="rId2" Type="http://schemas.openxmlformats.org/officeDocument/2006/relationships/hyperlink" Target="http://www.google.com/imgres?imgurl=http://www.pathguy.com/lectures/giant_cell_myocarditis.jpg&amp;imgrefurl=http://arcticboy.arcticboy.com/myocarditis-picture&amp;usg=__7YE4bR0uznIanAA62F4eqqLUd_Y=&amp;h=400&amp;w=594&amp;sz=79&amp;hl=en&amp;start=2&amp;zoom=1&amp;tbnid=MweNbn2qR_mFOM:&amp;tbnh=91&amp;tbnw=135&amp;prev=/images?q=MYOCARDITIS&amp;hl=en&amp;safe=active&amp;gbv=2&amp;tbs=isch:1&amp;itbs=1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google.com/imgres?imgurl=http://embryology.med.unsw.edu.au/Defect/images/Coxsackie_B4_virus.jpg&amp;imgrefurl=http://embryology.med.unsw.edu.au/Defect/virus.htm&amp;usg=__Xo_ro2D1ye2nOkXMCV7VsSSvmVQ=&amp;h=266&amp;w=400&amp;sz=14&amp;hl=en&amp;start=26&amp;zoom=1&amp;tbnid=cyuc8oIExzKr7M:&amp;tbnh=82&amp;tbnw=124&amp;prev=/images?q=COKSACKIE+VIRUS&amp;start=20&amp;hl=en&amp;safe=active&amp;sa=N&amp;gbv=2&amp;tbs=isch:1&amp;itbs=1" TargetMode="External"/><Relationship Id="rId5" Type="http://schemas.openxmlformats.org/officeDocument/2006/relationships/image" Target="../media/image4.jpeg"/><Relationship Id="rId4" Type="http://schemas.openxmlformats.org/officeDocument/2006/relationships/hyperlink" Target="http://www.google.com/imgres?imgurl=http://2.bp.blogspot.com/_uiyskjNZYt8/TGUw6IjivGI/AAAAAAAAB98/XnKD1mGoIsc/s1600/Myocarditis.jpg&amp;imgrefurl=http://medipptx.blogspot.com/2010/08/myocarditis_4287.html&amp;usg=__PU-XysimIqnDne7FEfljNrKp6pI=&amp;h=329&amp;w=504&amp;sz=29&amp;hl=en&amp;start=11&amp;zoom=1&amp;tbnid=Lpz7gAqoAMnefM:&amp;tbnh=85&amp;tbnw=130&amp;prev=/images?q=MYOCARDITIS&amp;hl=en&amp;safe=active&amp;gbv=2&amp;tbs=isch:1&amp;itbs=1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Myocarditis</a:t>
            </a:r>
            <a:r>
              <a:rPr lang="en-US" dirty="0" smtClean="0"/>
              <a:t> and </a:t>
            </a:r>
            <a:r>
              <a:rPr lang="en-US" dirty="0" err="1" smtClean="0"/>
              <a:t>Pericarditis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i="1" dirty="0" smtClean="0">
                <a:solidFill>
                  <a:srgbClr val="FFFF00"/>
                </a:solidFill>
              </a:rPr>
              <a:t>Dr .Ali. M Somily</a:t>
            </a:r>
          </a:p>
          <a:p>
            <a:pPr algn="ctr"/>
            <a:r>
              <a:rPr lang="en-US" i="1" dirty="0" smtClean="0">
                <a:solidFill>
                  <a:srgbClr val="FFFF00"/>
                </a:solidFill>
              </a:rPr>
              <a:t>Prof . </a:t>
            </a:r>
            <a:r>
              <a:rPr lang="en-US" i="1" dirty="0" err="1" smtClean="0">
                <a:solidFill>
                  <a:srgbClr val="FFFF00"/>
                </a:solidFill>
              </a:rPr>
              <a:t>Hanan</a:t>
            </a:r>
            <a:r>
              <a:rPr lang="en-US" i="1" dirty="0" smtClean="0">
                <a:solidFill>
                  <a:srgbClr val="FFFF00"/>
                </a:solidFill>
              </a:rPr>
              <a:t> A. </a:t>
            </a:r>
            <a:r>
              <a:rPr lang="en-US" i="1" dirty="0" err="1" smtClean="0">
                <a:solidFill>
                  <a:srgbClr val="FFFF00"/>
                </a:solidFill>
              </a:rPr>
              <a:t>Habib</a:t>
            </a:r>
            <a:endParaRPr lang="en-US" i="1" dirty="0" smtClean="0">
              <a:solidFill>
                <a:srgbClr val="FFFF00"/>
              </a:solidFill>
            </a:endParaRPr>
          </a:p>
          <a:p>
            <a:pPr algn="ctr"/>
            <a:r>
              <a:rPr lang="en-US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Department of Pathology </a:t>
            </a:r>
            <a:endParaRPr lang="en-US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Differential Diagnosis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Acute </a:t>
            </a:r>
            <a:r>
              <a:rPr lang="en-US" dirty="0" err="1" smtClean="0"/>
              <a:t>Myocarditis</a:t>
            </a:r>
            <a:endParaRPr lang="en-US" dirty="0" smtClean="0"/>
          </a:p>
          <a:p>
            <a:r>
              <a:rPr lang="en-US" dirty="0" err="1" smtClean="0"/>
              <a:t>Vasculitis</a:t>
            </a:r>
            <a:endParaRPr lang="en-US" dirty="0" smtClean="0"/>
          </a:p>
          <a:p>
            <a:r>
              <a:rPr lang="en-US" dirty="0" err="1" smtClean="0"/>
              <a:t>Cardiomyopathy</a:t>
            </a:r>
            <a:r>
              <a:rPr lang="en-US" dirty="0" smtClean="0"/>
              <a:t>  ( due to drugs </a:t>
            </a:r>
            <a:r>
              <a:rPr lang="en-US" b="1" dirty="0" smtClean="0"/>
              <a:t>or</a:t>
            </a:r>
            <a:r>
              <a:rPr lang="en-US" dirty="0" smtClean="0"/>
              <a:t>  radiation)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Diagnosis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WBCs, ESR, </a:t>
            </a:r>
            <a:r>
              <a:rPr lang="en-US" dirty="0" err="1" smtClean="0">
                <a:solidFill>
                  <a:srgbClr val="002060"/>
                </a:solidFill>
              </a:rPr>
              <a:t>Troponin</a:t>
            </a:r>
            <a:r>
              <a:rPr lang="en-US" dirty="0" smtClean="0">
                <a:solidFill>
                  <a:srgbClr val="002060"/>
                </a:solidFill>
              </a:rPr>
              <a:t> and CK-MB usually </a:t>
            </a:r>
            <a:r>
              <a:rPr lang="en-US" b="1" dirty="0" smtClean="0">
                <a:solidFill>
                  <a:srgbClr val="002060"/>
                </a:solidFill>
              </a:rPr>
              <a:t>elevated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</a:p>
          <a:p>
            <a:r>
              <a:rPr lang="en-US" b="1" dirty="0" smtClean="0"/>
              <a:t>ECG</a:t>
            </a:r>
            <a:r>
              <a:rPr lang="en-US" dirty="0" smtClean="0"/>
              <a:t> </a:t>
            </a:r>
            <a:r>
              <a:rPr lang="en-US" sz="2000" dirty="0" smtClean="0"/>
              <a:t>(nonspecific ST-T changes and conduction delays are common)</a:t>
            </a:r>
          </a:p>
          <a:p>
            <a:r>
              <a:rPr lang="en-US" b="1" dirty="0">
                <a:solidFill>
                  <a:srgbClr val="C00000"/>
                </a:solidFill>
              </a:rPr>
              <a:t>Blood </a:t>
            </a:r>
            <a:r>
              <a:rPr lang="en-US" b="1" dirty="0" smtClean="0">
                <a:solidFill>
                  <a:srgbClr val="C00000"/>
                </a:solidFill>
              </a:rPr>
              <a:t>cultures</a:t>
            </a:r>
          </a:p>
          <a:p>
            <a:pPr lvl="0"/>
            <a:r>
              <a:rPr lang="en-US" dirty="0" smtClean="0"/>
              <a:t> </a:t>
            </a:r>
            <a:r>
              <a:rPr lang="en-US" b="1" dirty="0">
                <a:solidFill>
                  <a:schemeClr val="tx2"/>
                </a:solidFill>
              </a:rPr>
              <a:t>Viral </a:t>
            </a:r>
            <a:r>
              <a:rPr lang="en-US" b="1" dirty="0" smtClean="0">
                <a:solidFill>
                  <a:schemeClr val="tx2"/>
                </a:solidFill>
              </a:rPr>
              <a:t>serology </a:t>
            </a:r>
            <a:r>
              <a:rPr lang="en-US" dirty="0" smtClean="0">
                <a:solidFill>
                  <a:schemeClr val="tx2"/>
                </a:solidFill>
              </a:rPr>
              <a:t>and other specific </a:t>
            </a:r>
            <a:r>
              <a:rPr lang="en-US" dirty="0">
                <a:solidFill>
                  <a:schemeClr val="tx2"/>
                </a:solidFill>
              </a:rPr>
              <a:t>test for </a:t>
            </a:r>
            <a:r>
              <a:rPr lang="en-US" dirty="0" smtClean="0">
                <a:solidFill>
                  <a:schemeClr val="tx2"/>
                </a:solidFill>
              </a:rPr>
              <a:t>Lyme disease, </a:t>
            </a:r>
            <a:r>
              <a:rPr lang="en-US" dirty="0">
                <a:solidFill>
                  <a:schemeClr val="tx2"/>
                </a:solidFill>
              </a:rPr>
              <a:t>diphtheria and </a:t>
            </a:r>
            <a:r>
              <a:rPr lang="en-US" dirty="0" err="1" smtClean="0">
                <a:solidFill>
                  <a:schemeClr val="tx2"/>
                </a:solidFill>
              </a:rPr>
              <a:t>Chagas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>
                <a:solidFill>
                  <a:schemeClr val="tx2"/>
                </a:solidFill>
              </a:rPr>
              <a:t>disease </a:t>
            </a:r>
            <a:r>
              <a:rPr lang="en-US" dirty="0" smtClean="0">
                <a:solidFill>
                  <a:schemeClr val="tx2"/>
                </a:solidFill>
              </a:rPr>
              <a:t>may be </a:t>
            </a:r>
            <a:r>
              <a:rPr lang="en-US" dirty="0">
                <a:solidFill>
                  <a:schemeClr val="tx2"/>
                </a:solidFill>
              </a:rPr>
              <a:t>indicated on a case by case basis</a:t>
            </a:r>
            <a:r>
              <a:rPr lang="en-US" dirty="0" smtClean="0">
                <a:solidFill>
                  <a:schemeClr val="tx2"/>
                </a:solidFill>
              </a:rPr>
              <a:t>.</a:t>
            </a:r>
          </a:p>
          <a:p>
            <a:r>
              <a:rPr lang="en-US" b="1" dirty="0" smtClean="0"/>
              <a:t>Chest X-rays </a:t>
            </a:r>
            <a:r>
              <a:rPr lang="en-US" dirty="0" smtClean="0"/>
              <a:t>: show </a:t>
            </a:r>
            <a:r>
              <a:rPr lang="en-US" dirty="0" err="1" smtClean="0"/>
              <a:t>cardiomegaly</a:t>
            </a:r>
            <a:endParaRPr lang="en-US" dirty="0"/>
          </a:p>
          <a:p>
            <a:r>
              <a:rPr lang="en-US" dirty="0" smtClean="0"/>
              <a:t>Radiology : </a:t>
            </a:r>
            <a:r>
              <a:rPr lang="en-US" b="1" dirty="0" smtClean="0"/>
              <a:t>MRI</a:t>
            </a:r>
            <a:r>
              <a:rPr lang="en-US" dirty="0" smtClean="0"/>
              <a:t> and </a:t>
            </a:r>
            <a:r>
              <a:rPr lang="en-US" b="1" dirty="0" smtClean="0"/>
              <a:t>Echocardiogram  </a:t>
            </a:r>
          </a:p>
          <a:p>
            <a:r>
              <a:rPr lang="en-US" dirty="0"/>
              <a:t>Heart muscle </a:t>
            </a:r>
            <a:r>
              <a:rPr lang="en-US" b="1" dirty="0"/>
              <a:t>biopsy</a:t>
            </a:r>
            <a:r>
              <a:rPr lang="en-US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ECG of normal heart</a:t>
            </a:r>
            <a:endParaRPr lang="ar-SA" dirty="0"/>
          </a:p>
        </p:txBody>
      </p:sp>
      <p:pic>
        <p:nvPicPr>
          <p:cNvPr id="50178" name="Picture 2" descr="http://zone.ni.com/cms/images/devzone/tut/2007-07-09_1416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981200"/>
            <a:ext cx="6934200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 smtClean="0"/>
              <a:t>Endomyocardial</a:t>
            </a:r>
            <a:r>
              <a:rPr lang="en-US" dirty="0" smtClean="0"/>
              <a:t> Diagnosis</a:t>
            </a:r>
          </a:p>
        </p:txBody>
      </p:sp>
      <p:sp>
        <p:nvSpPr>
          <p:cNvPr id="1126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Pathologic exam may reveal lymphocytic inflammatory response with necrosis, but this is </a:t>
            </a:r>
            <a:r>
              <a:rPr lang="en-US" b="1" dirty="0" smtClean="0"/>
              <a:t>not</a:t>
            </a:r>
            <a:r>
              <a:rPr lang="en-US" dirty="0" smtClean="0"/>
              <a:t> </a:t>
            </a:r>
            <a:r>
              <a:rPr lang="en-US" b="1" dirty="0" smtClean="0"/>
              <a:t>sensitive</a:t>
            </a:r>
            <a:r>
              <a:rPr lang="en-US" dirty="0" smtClean="0"/>
              <a:t> because of the patchy areas of distribution. </a:t>
            </a:r>
          </a:p>
          <a:p>
            <a:pPr eaLnBrk="1" hangingPunct="1"/>
            <a:r>
              <a:rPr lang="en-US" dirty="0" smtClean="0"/>
              <a:t>“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Dallas” criteria for </a:t>
            </a:r>
            <a:r>
              <a:rPr lang="en-US" dirty="0" err="1" smtClean="0">
                <a:solidFill>
                  <a:schemeClr val="accent6">
                    <a:lumMod val="50000"/>
                  </a:schemeClr>
                </a:solidFill>
              </a:rPr>
              <a:t>histopathologic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  diagnosis</a:t>
            </a:r>
          </a:p>
          <a:p>
            <a:pPr eaLnBrk="1" hangingPunct="1"/>
            <a:r>
              <a:rPr lang="en-US" dirty="0" smtClean="0"/>
              <a:t>“</a:t>
            </a:r>
            <a:r>
              <a:rPr lang="en-US" b="1" dirty="0" smtClean="0">
                <a:solidFill>
                  <a:srgbClr val="7030A0"/>
                </a:solidFill>
              </a:rPr>
              <a:t>Giant cells” may be seen</a:t>
            </a:r>
            <a:r>
              <a:rPr lang="en-US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Giant </a:t>
            </a:r>
            <a:r>
              <a:rPr lang="en-US" dirty="0" smtClean="0"/>
              <a:t>cells-</a:t>
            </a:r>
            <a:r>
              <a:rPr lang="en-US" dirty="0" err="1" smtClean="0"/>
              <a:t>myocarditis</a:t>
            </a:r>
            <a:endParaRPr lang="en-US" dirty="0"/>
          </a:p>
        </p:txBody>
      </p:sp>
      <p:pic>
        <p:nvPicPr>
          <p:cNvPr id="43014" name="Picture 6" descr="http://t2.gstatic.com/images?q=tbn:SF__i_T_QwIBKM:http://img.medscape.com/fullsize/migrated/editorial/journalcme/2008/17295/gupta.fig2.gi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2209800"/>
            <a:ext cx="3810000" cy="3200400"/>
          </a:xfrm>
          <a:prstGeom prst="rect">
            <a:avLst/>
          </a:prstGeom>
          <a:noFill/>
        </p:spPr>
      </p:pic>
      <p:pic>
        <p:nvPicPr>
          <p:cNvPr id="43016" name="Picture 8" descr="http://t2.gstatic.com/images?q=tbn:Tv7P79MxUEADYM:http://www.escardio.org/SiteCollectionImages/Working-Groups/myocardial-pericardial/case-October08-fig2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19600" y="2209800"/>
            <a:ext cx="3581400" cy="3200400"/>
          </a:xfrm>
          <a:prstGeom prst="rect">
            <a:avLst/>
          </a:prstGeom>
          <a:noFill/>
        </p:spPr>
      </p:pic>
      <p:pic>
        <p:nvPicPr>
          <p:cNvPr id="43018" name="Picture 10" descr="http://t2.gstatic.com/images?q=tbn:o5dalyj7jyBf2M:http://www.bio.davidson.edu/Courses/Immunology/Students/Spring2003/Ho/pig_myocarditis.gif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58000" y="990600"/>
            <a:ext cx="1123950" cy="962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US" b="1" dirty="0" smtClean="0"/>
              <a:t>Often </a:t>
            </a:r>
            <a:r>
              <a:rPr lang="en-US" b="1" dirty="0"/>
              <a:t>supportive; </a:t>
            </a:r>
            <a:endParaRPr lang="en-US" b="1" dirty="0" smtClean="0"/>
          </a:p>
          <a:p>
            <a:pPr lvl="1"/>
            <a:r>
              <a:rPr lang="en-US" dirty="0" smtClean="0"/>
              <a:t>Restricted </a:t>
            </a:r>
            <a:r>
              <a:rPr lang="en-US" dirty="0"/>
              <a:t>physical activity </a:t>
            </a:r>
            <a:r>
              <a:rPr lang="en-US" dirty="0" smtClean="0"/>
              <a:t>in heart </a:t>
            </a:r>
            <a:r>
              <a:rPr lang="en-US" dirty="0"/>
              <a:t>failure.</a:t>
            </a:r>
          </a:p>
          <a:p>
            <a:pPr lvl="0"/>
            <a:r>
              <a:rPr lang="en-US" dirty="0">
                <a:solidFill>
                  <a:srgbClr val="0070C0"/>
                </a:solidFill>
              </a:rPr>
              <a:t>Specific antimicrobial therapy is indicated when an infecting agent is </a:t>
            </a:r>
            <a:r>
              <a:rPr lang="en-US" dirty="0" smtClean="0">
                <a:solidFill>
                  <a:srgbClr val="0070C0"/>
                </a:solidFill>
              </a:rPr>
              <a:t>identified.</a:t>
            </a:r>
            <a:endParaRPr lang="en-US" dirty="0">
              <a:solidFill>
                <a:srgbClr val="0070C0"/>
              </a:solidFill>
            </a:endParaRPr>
          </a:p>
          <a:p>
            <a:pPr lvl="0"/>
            <a:r>
              <a:rPr lang="en-US" dirty="0" smtClean="0"/>
              <a:t>Treatment of heart </a:t>
            </a:r>
            <a:r>
              <a:rPr lang="en-US" dirty="0"/>
              <a:t>failure </a:t>
            </a:r>
            <a:r>
              <a:rPr lang="en-US" dirty="0" smtClean="0"/>
              <a:t>arrhythmia</a:t>
            </a:r>
            <a:endParaRPr lang="en-US" dirty="0"/>
          </a:p>
          <a:p>
            <a:pPr lvl="0"/>
            <a:r>
              <a:rPr lang="en-US" dirty="0">
                <a:solidFill>
                  <a:srgbClr val="C00000"/>
                </a:solidFill>
              </a:rPr>
              <a:t>Other drugs indicated in special situations like anticoagulant, NSAID </a:t>
            </a:r>
            <a:r>
              <a:rPr lang="en-US" dirty="0" smtClean="0">
                <a:solidFill>
                  <a:srgbClr val="C00000"/>
                </a:solidFill>
              </a:rPr>
              <a:t>(</a:t>
            </a:r>
            <a:r>
              <a:rPr lang="en-US" sz="2000" dirty="0" err="1" smtClean="0">
                <a:solidFill>
                  <a:srgbClr val="C00000"/>
                </a:solidFill>
              </a:rPr>
              <a:t>nonsteroidal</a:t>
            </a:r>
            <a:r>
              <a:rPr lang="en-US" sz="2000" dirty="0" smtClean="0">
                <a:solidFill>
                  <a:srgbClr val="C00000"/>
                </a:solidFill>
              </a:rPr>
              <a:t> </a:t>
            </a:r>
            <a:r>
              <a:rPr lang="en-US" sz="2000" dirty="0" err="1" smtClean="0">
                <a:solidFill>
                  <a:srgbClr val="C00000"/>
                </a:solidFill>
              </a:rPr>
              <a:t>antiinflammatory</a:t>
            </a:r>
            <a:r>
              <a:rPr lang="en-US" sz="2000" dirty="0" smtClean="0">
                <a:solidFill>
                  <a:srgbClr val="C00000"/>
                </a:solidFill>
              </a:rPr>
              <a:t> drugs</a:t>
            </a:r>
            <a:r>
              <a:rPr lang="en-US" dirty="0" smtClean="0">
                <a:solidFill>
                  <a:srgbClr val="C00000"/>
                </a:solidFill>
              </a:rPr>
              <a:t>) , steroid </a:t>
            </a:r>
            <a:r>
              <a:rPr lang="en-US" dirty="0">
                <a:solidFill>
                  <a:srgbClr val="C00000"/>
                </a:solidFill>
              </a:rPr>
              <a:t>or immunosuppressive </a:t>
            </a:r>
            <a:r>
              <a:rPr lang="en-US" dirty="0" err="1">
                <a:solidFill>
                  <a:srgbClr val="C00000"/>
                </a:solidFill>
              </a:rPr>
              <a:t>immunomodulatory</a:t>
            </a:r>
            <a:r>
              <a:rPr lang="en-US" dirty="0">
                <a:solidFill>
                  <a:srgbClr val="C00000"/>
                </a:solidFill>
              </a:rPr>
              <a:t> agents</a:t>
            </a:r>
            <a:r>
              <a:rPr lang="en-US" dirty="0" smtClean="0">
                <a:solidFill>
                  <a:srgbClr val="C00000"/>
                </a:solidFill>
              </a:rPr>
              <a:t>.</a:t>
            </a:r>
          </a:p>
          <a:p>
            <a:pPr lvl="0"/>
            <a:r>
              <a:rPr lang="en-US" dirty="0" smtClean="0"/>
              <a:t>Heart transplant</a:t>
            </a:r>
          </a:p>
          <a:p>
            <a:pPr lvl="0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>
                <a:solidFill>
                  <a:srgbClr val="C00000"/>
                </a:solidFill>
              </a:rPr>
              <a:t>Most cases of viral </a:t>
            </a:r>
            <a:r>
              <a:rPr lang="en-US" dirty="0" err="1" smtClean="0">
                <a:solidFill>
                  <a:srgbClr val="C00000"/>
                </a:solidFill>
              </a:rPr>
              <a:t>myocarditis</a:t>
            </a:r>
            <a:r>
              <a:rPr lang="en-US" dirty="0" smtClean="0">
                <a:solidFill>
                  <a:srgbClr val="C00000"/>
                </a:solidFill>
              </a:rPr>
              <a:t> are self limited.</a:t>
            </a:r>
          </a:p>
          <a:p>
            <a:pPr lvl="0"/>
            <a:r>
              <a:rPr lang="en-US" dirty="0" smtClean="0"/>
              <a:t>One third of the patients are left with lifelong complications, ranging from mild conduction defects to severe heart failure.</a:t>
            </a:r>
          </a:p>
          <a:p>
            <a:pPr lvl="0"/>
            <a:r>
              <a:rPr lang="en-US" dirty="0" smtClean="0">
                <a:solidFill>
                  <a:srgbClr val="002060"/>
                </a:solidFill>
              </a:rPr>
              <a:t>Patient should be followed regularly every 1-3 months</a:t>
            </a:r>
            <a:r>
              <a:rPr lang="en-US" dirty="0" smtClean="0"/>
              <a:t>.</a:t>
            </a:r>
          </a:p>
          <a:p>
            <a:pPr lvl="0"/>
            <a:r>
              <a:rPr lang="en-US" b="1" dirty="0" smtClean="0">
                <a:solidFill>
                  <a:srgbClr val="0070C0"/>
                </a:solidFill>
              </a:rPr>
              <a:t>Sudden death may be the presentation of </a:t>
            </a:r>
            <a:r>
              <a:rPr lang="en-US" b="1" dirty="0" err="1" smtClean="0">
                <a:solidFill>
                  <a:srgbClr val="0070C0"/>
                </a:solidFill>
              </a:rPr>
              <a:t>myocarditis</a:t>
            </a:r>
            <a:r>
              <a:rPr lang="en-US" b="1" dirty="0" smtClean="0">
                <a:solidFill>
                  <a:srgbClr val="0070C0"/>
                </a:solidFill>
              </a:rPr>
              <a:t> in about 10% of cases.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Acute </a:t>
            </a:r>
            <a:r>
              <a:rPr lang="en-US" dirty="0" err="1" smtClean="0"/>
              <a:t>Pericarditis</a:t>
            </a:r>
            <a:endParaRPr lang="en-US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482" name="Picture 2" descr="http://drsvenkatesan.files.wordpress.com/2008/09/pericardial-effusion-rub-plural-pleuro-pericadial.png?w=500&amp;h=36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3276600"/>
            <a:ext cx="5943600" cy="2895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Pericarditis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err="1"/>
              <a:t>Pericarditis</a:t>
            </a:r>
            <a:r>
              <a:rPr lang="en-US" b="1" dirty="0"/>
              <a:t> </a:t>
            </a:r>
            <a:r>
              <a:rPr lang="en-US" dirty="0"/>
              <a:t>is an inflammation of </a:t>
            </a:r>
            <a:r>
              <a:rPr lang="en-US" dirty="0" smtClean="0"/>
              <a:t>the pericardium </a:t>
            </a:r>
            <a:r>
              <a:rPr lang="en-US" dirty="0"/>
              <a:t>usually of </a:t>
            </a:r>
            <a:r>
              <a:rPr lang="en-US" dirty="0" smtClean="0"/>
              <a:t>infectious etiology ( viruses, bacterial, fungal or parasitic)</a:t>
            </a:r>
          </a:p>
          <a:p>
            <a:endParaRPr lang="en-US" dirty="0" smtClean="0"/>
          </a:p>
          <a:p>
            <a:pPr>
              <a:buNone/>
            </a:pPr>
            <a:r>
              <a:rPr lang="en-US" b="1" dirty="0" smtClean="0">
                <a:solidFill>
                  <a:schemeClr val="accent1"/>
                </a:solidFill>
              </a:rPr>
              <a:t>Viral </a:t>
            </a:r>
            <a:r>
              <a:rPr lang="en-US" b="1" dirty="0" err="1" smtClean="0">
                <a:solidFill>
                  <a:schemeClr val="accent1"/>
                </a:solidFill>
              </a:rPr>
              <a:t>Pericarditis</a:t>
            </a:r>
            <a:r>
              <a:rPr lang="en-US" b="1" dirty="0" smtClean="0">
                <a:solidFill>
                  <a:schemeClr val="accent1"/>
                </a:solidFill>
              </a:rPr>
              <a:t>:</a:t>
            </a:r>
          </a:p>
          <a:p>
            <a:r>
              <a:rPr lang="en-US" dirty="0" err="1" smtClean="0">
                <a:solidFill>
                  <a:srgbClr val="C00000"/>
                </a:solidFill>
              </a:rPr>
              <a:t>Coxsackievirus</a:t>
            </a:r>
            <a:r>
              <a:rPr lang="en-US" dirty="0" smtClean="0">
                <a:solidFill>
                  <a:srgbClr val="C00000"/>
                </a:solidFill>
              </a:rPr>
              <a:t>  A </a:t>
            </a:r>
            <a:r>
              <a:rPr lang="en-US" dirty="0">
                <a:solidFill>
                  <a:srgbClr val="C00000"/>
                </a:solidFill>
              </a:rPr>
              <a:t>and B, </a:t>
            </a:r>
            <a:r>
              <a:rPr lang="en-US" dirty="0" smtClean="0">
                <a:solidFill>
                  <a:srgbClr val="C00000"/>
                </a:solidFill>
              </a:rPr>
              <a:t>Echovirus are </a:t>
            </a:r>
            <a:r>
              <a:rPr lang="en-US" dirty="0">
                <a:solidFill>
                  <a:srgbClr val="C00000"/>
                </a:solidFill>
              </a:rPr>
              <a:t>the most common </a:t>
            </a:r>
            <a:r>
              <a:rPr lang="en-US" dirty="0" smtClean="0">
                <a:solidFill>
                  <a:srgbClr val="C00000"/>
                </a:solidFill>
              </a:rPr>
              <a:t>causes.</a:t>
            </a:r>
          </a:p>
          <a:p>
            <a:pPr lvl="0"/>
            <a:r>
              <a:rPr lang="en-US" dirty="0" smtClean="0">
                <a:solidFill>
                  <a:srgbClr val="0070C0"/>
                </a:solidFill>
              </a:rPr>
              <a:t>Other viruses </a:t>
            </a:r>
            <a:r>
              <a:rPr lang="en-US" dirty="0">
                <a:solidFill>
                  <a:srgbClr val="0070C0"/>
                </a:solidFill>
              </a:rPr>
              <a:t>includes </a:t>
            </a:r>
            <a:r>
              <a:rPr lang="en-US" dirty="0" smtClean="0">
                <a:solidFill>
                  <a:srgbClr val="0070C0"/>
                </a:solidFill>
              </a:rPr>
              <a:t>Herpes </a:t>
            </a:r>
            <a:r>
              <a:rPr lang="en-US" dirty="0">
                <a:solidFill>
                  <a:srgbClr val="0070C0"/>
                </a:solidFill>
              </a:rPr>
              <a:t>viruses, </a:t>
            </a:r>
            <a:r>
              <a:rPr lang="en-US" dirty="0" smtClean="0">
                <a:solidFill>
                  <a:srgbClr val="0070C0"/>
                </a:solidFill>
              </a:rPr>
              <a:t>Hepatitis </a:t>
            </a:r>
            <a:r>
              <a:rPr lang="en-US" dirty="0">
                <a:solidFill>
                  <a:srgbClr val="0070C0"/>
                </a:solidFill>
              </a:rPr>
              <a:t>B </a:t>
            </a:r>
            <a:r>
              <a:rPr lang="en-US" dirty="0" smtClean="0">
                <a:solidFill>
                  <a:srgbClr val="0070C0"/>
                </a:solidFill>
              </a:rPr>
              <a:t>, Mumps, Influenza, Adenovirus ,</a:t>
            </a:r>
            <a:r>
              <a:rPr lang="en-US" dirty="0" err="1" smtClean="0">
                <a:solidFill>
                  <a:srgbClr val="0070C0"/>
                </a:solidFill>
              </a:rPr>
              <a:t>Varicella</a:t>
            </a:r>
            <a:r>
              <a:rPr lang="en-US" dirty="0" smtClean="0">
                <a:solidFill>
                  <a:srgbClr val="0070C0"/>
                </a:solidFill>
              </a:rPr>
              <a:t>  and HIV.</a:t>
            </a:r>
            <a:endParaRPr lang="en-US" dirty="0">
              <a:solidFill>
                <a:srgbClr val="0070C0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Pathophysiology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Contiguous spread</a:t>
            </a:r>
          </a:p>
          <a:p>
            <a:pPr lvl="1"/>
            <a:r>
              <a:rPr lang="en-US" dirty="0" smtClean="0"/>
              <a:t>lungs, pleura, </a:t>
            </a:r>
            <a:r>
              <a:rPr lang="en-US" dirty="0" err="1" smtClean="0"/>
              <a:t>mediastinal</a:t>
            </a:r>
            <a:r>
              <a:rPr lang="en-US" dirty="0" smtClean="0"/>
              <a:t> lymph nodes, myocardium, aorta, esophagus, liver.</a:t>
            </a:r>
          </a:p>
          <a:p>
            <a:r>
              <a:rPr lang="en-US" b="1" dirty="0" err="1" smtClean="0"/>
              <a:t>Hematogenous</a:t>
            </a:r>
            <a:r>
              <a:rPr lang="en-US" b="1" dirty="0" smtClean="0"/>
              <a:t> spread</a:t>
            </a:r>
          </a:p>
          <a:p>
            <a:pPr lvl="1"/>
            <a:r>
              <a:rPr lang="en-US" dirty="0" smtClean="0"/>
              <a:t>septicemia, toxins, neoplasm, metabolic</a:t>
            </a:r>
          </a:p>
          <a:p>
            <a:r>
              <a:rPr lang="en-US" b="1" dirty="0" err="1" smtClean="0"/>
              <a:t>Lymphangetic</a:t>
            </a:r>
            <a:r>
              <a:rPr lang="en-US" b="1" dirty="0" smtClean="0"/>
              <a:t> spread</a:t>
            </a:r>
          </a:p>
          <a:p>
            <a:r>
              <a:rPr lang="en-US" b="1" dirty="0" smtClean="0"/>
              <a:t>Traumatic  or  irradiation</a:t>
            </a:r>
          </a:p>
          <a:p>
            <a:endParaRPr lang="en-US" dirty="0"/>
          </a:p>
        </p:txBody>
      </p:sp>
      <p:pic>
        <p:nvPicPr>
          <p:cNvPr id="15362" name="Picture 2" descr="http://t2.gstatic.com/images?q=tbn:_sgaSDaEIiTxIM:http://img.webmd.com/dtmcms/live/webmd/consumer_assets/site_images/media/medical/hw/card_02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4724400"/>
            <a:ext cx="1905000" cy="152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Objectives 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en-US" dirty="0" smtClean="0"/>
              <a:t>Describe the epidemiology, risk factor for </a:t>
            </a:r>
            <a:r>
              <a:rPr lang="en-US" dirty="0" err="1" smtClean="0"/>
              <a:t>myocarditis</a:t>
            </a:r>
            <a:r>
              <a:rPr lang="en-US" dirty="0" smtClean="0"/>
              <a:t>.</a:t>
            </a:r>
          </a:p>
          <a:p>
            <a:pPr lvl="0"/>
            <a:r>
              <a:rPr lang="en-US" dirty="0" smtClean="0"/>
              <a:t>Explain the pathogenesis of </a:t>
            </a:r>
            <a:r>
              <a:rPr lang="en-US" dirty="0" err="1" smtClean="0"/>
              <a:t>myopericarditis</a:t>
            </a:r>
            <a:r>
              <a:rPr lang="en-US" dirty="0" smtClean="0"/>
              <a:t>.</a:t>
            </a:r>
          </a:p>
          <a:p>
            <a:pPr lvl="0"/>
            <a:r>
              <a:rPr lang="en-US" dirty="0" smtClean="0"/>
              <a:t>Differential between the various types of </a:t>
            </a:r>
            <a:r>
              <a:rPr lang="en-US" dirty="0" err="1" smtClean="0"/>
              <a:t>myocarditis</a:t>
            </a:r>
            <a:r>
              <a:rPr lang="en-US" dirty="0" smtClean="0"/>
              <a:t> and </a:t>
            </a:r>
            <a:r>
              <a:rPr lang="en-US" dirty="0" err="1" smtClean="0"/>
              <a:t>pericarditis</a:t>
            </a:r>
            <a:r>
              <a:rPr lang="en-US" dirty="0" smtClean="0"/>
              <a:t>.</a:t>
            </a:r>
          </a:p>
          <a:p>
            <a:pPr lvl="0"/>
            <a:r>
              <a:rPr lang="en-US" dirty="0" smtClean="0"/>
              <a:t>Name various etiological agents causing </a:t>
            </a:r>
            <a:r>
              <a:rPr lang="en-US" dirty="0" err="1" smtClean="0"/>
              <a:t>myocarditis</a:t>
            </a:r>
            <a:r>
              <a:rPr lang="en-US" dirty="0" smtClean="0"/>
              <a:t> and </a:t>
            </a:r>
            <a:r>
              <a:rPr lang="en-US" dirty="0" err="1" smtClean="0"/>
              <a:t>pericarditis</a:t>
            </a:r>
            <a:r>
              <a:rPr lang="en-US" dirty="0" smtClean="0"/>
              <a:t>.</a:t>
            </a:r>
          </a:p>
          <a:p>
            <a:pPr lvl="0"/>
            <a:r>
              <a:rPr lang="en-US" dirty="0" smtClean="0"/>
              <a:t>Describe the clinical presentation and differential diagnosis of </a:t>
            </a:r>
            <a:r>
              <a:rPr lang="en-US" dirty="0" err="1" smtClean="0"/>
              <a:t>myocarditis</a:t>
            </a:r>
            <a:r>
              <a:rPr lang="en-US" dirty="0" smtClean="0"/>
              <a:t> and </a:t>
            </a:r>
            <a:r>
              <a:rPr lang="en-US" dirty="0" err="1" smtClean="0"/>
              <a:t>pericarditis</a:t>
            </a:r>
            <a:r>
              <a:rPr lang="en-US" dirty="0" smtClean="0"/>
              <a:t>.</a:t>
            </a:r>
          </a:p>
          <a:p>
            <a:pPr lvl="0"/>
            <a:r>
              <a:rPr lang="en-US" dirty="0" smtClean="0"/>
              <a:t>Discuss the microbiological and non microbiological methods for diagnosis of </a:t>
            </a:r>
            <a:r>
              <a:rPr lang="en-US" dirty="0" err="1" smtClean="0"/>
              <a:t>myocarditis</a:t>
            </a:r>
            <a:r>
              <a:rPr lang="en-US" dirty="0" smtClean="0"/>
              <a:t> and </a:t>
            </a:r>
            <a:r>
              <a:rPr lang="en-US" dirty="0" err="1" smtClean="0"/>
              <a:t>pericarditis</a:t>
            </a:r>
            <a:r>
              <a:rPr lang="en-US" dirty="0" smtClean="0"/>
              <a:t>.</a:t>
            </a:r>
          </a:p>
          <a:p>
            <a:pPr lvl="0"/>
            <a:r>
              <a:rPr lang="en-US" dirty="0" smtClean="0"/>
              <a:t>Explain the management ,complication and prognosis of patient with </a:t>
            </a:r>
            <a:r>
              <a:rPr lang="en-US" dirty="0" err="1" smtClean="0"/>
              <a:t>myocarditis</a:t>
            </a:r>
            <a:r>
              <a:rPr lang="en-US" dirty="0" smtClean="0"/>
              <a:t> and/or </a:t>
            </a:r>
            <a:r>
              <a:rPr lang="en-US" dirty="0" err="1" smtClean="0"/>
              <a:t>pericarditis</a:t>
            </a:r>
            <a:r>
              <a:rPr lang="en-US" dirty="0" smtClean="0"/>
              <a:t>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Pathophysiology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Inflammation provokes a </a:t>
            </a:r>
            <a:r>
              <a:rPr lang="en-US" dirty="0" err="1" smtClean="0"/>
              <a:t>fibrinous</a:t>
            </a:r>
            <a:r>
              <a:rPr lang="en-US" dirty="0" smtClean="0"/>
              <a:t> </a:t>
            </a:r>
            <a:r>
              <a:rPr lang="en-US" dirty="0" err="1" smtClean="0"/>
              <a:t>exudate</a:t>
            </a:r>
            <a:r>
              <a:rPr lang="en-US" dirty="0" smtClean="0"/>
              <a:t> with or without serous effusion</a:t>
            </a:r>
          </a:p>
          <a:p>
            <a:r>
              <a:rPr lang="en-US" dirty="0" smtClean="0"/>
              <a:t>The normal transparent and glistening pericardium is turned into a </a:t>
            </a:r>
            <a:r>
              <a:rPr lang="en-US" b="1" dirty="0" smtClean="0"/>
              <a:t>dull, opaque, and “sandy” sac</a:t>
            </a:r>
          </a:p>
          <a:p>
            <a:r>
              <a:rPr lang="en-US" dirty="0" smtClean="0"/>
              <a:t>Can cause pericardial scarring with adhesions and fibrosis.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Bacterial </a:t>
            </a:r>
            <a:r>
              <a:rPr lang="en-US" b="1" dirty="0" err="1" smtClean="0">
                <a:solidFill>
                  <a:srgbClr val="0070C0"/>
                </a:solidFill>
              </a:rPr>
              <a:t>Pericarditis</a:t>
            </a:r>
            <a:r>
              <a:rPr lang="en-US" b="1" dirty="0" smtClean="0">
                <a:solidFill>
                  <a:srgbClr val="0070C0"/>
                </a:solidFill>
              </a:rPr>
              <a:t> </a:t>
            </a:r>
            <a:r>
              <a:rPr lang="en-US" dirty="0" smtClean="0"/>
              <a:t>usually a complication of pulmonary infections (e.g. pneumonia ,</a:t>
            </a:r>
            <a:r>
              <a:rPr lang="en-US" dirty="0" err="1" smtClean="0"/>
              <a:t>empyema</a:t>
            </a:r>
            <a:r>
              <a:rPr lang="en-US" dirty="0" smtClean="0"/>
              <a:t>):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i="1" dirty="0" smtClean="0"/>
              <a:t>S. pneumonia, M. tuberculosis, S. aureus, H. </a:t>
            </a:r>
            <a:r>
              <a:rPr lang="en-US" i="1" dirty="0" err="1" smtClean="0"/>
              <a:t>influenzae</a:t>
            </a:r>
            <a:r>
              <a:rPr lang="en-US" i="1" dirty="0" smtClean="0"/>
              <a:t>, K. </a:t>
            </a:r>
            <a:r>
              <a:rPr lang="en-US" i="1" dirty="0" err="1" smtClean="0"/>
              <a:t>pneumoniae</a:t>
            </a:r>
            <a:r>
              <a:rPr lang="en-US" i="1" dirty="0" smtClean="0"/>
              <a:t> &amp; </a:t>
            </a:r>
            <a:r>
              <a:rPr lang="en-US" i="1" dirty="0" err="1" smtClean="0"/>
              <a:t>Legionella</a:t>
            </a:r>
            <a:r>
              <a:rPr lang="en-US" i="1" dirty="0" smtClean="0"/>
              <a:t>.</a:t>
            </a:r>
            <a:r>
              <a:rPr lang="en-US" dirty="0" smtClean="0"/>
              <a:t> </a:t>
            </a:r>
          </a:p>
          <a:p>
            <a:r>
              <a:rPr lang="en-US" dirty="0" smtClean="0"/>
              <a:t>HIV patients may develop pericardial effusions (</a:t>
            </a:r>
            <a:r>
              <a:rPr lang="en-US" i="1" dirty="0" err="1" smtClean="0"/>
              <a:t>M.tuberculosis</a:t>
            </a:r>
            <a:r>
              <a:rPr lang="en-US" dirty="0" smtClean="0"/>
              <a:t> , </a:t>
            </a:r>
            <a:r>
              <a:rPr lang="en-US" i="1" dirty="0" smtClean="0"/>
              <a:t>M. </a:t>
            </a:r>
            <a:r>
              <a:rPr lang="en-US" i="1" dirty="0" err="1" smtClean="0"/>
              <a:t>avium</a:t>
            </a:r>
            <a:r>
              <a:rPr lang="en-US" dirty="0" smtClean="0"/>
              <a:t> complex).</a:t>
            </a:r>
          </a:p>
          <a:p>
            <a:pPr lvl="0"/>
            <a:r>
              <a:rPr lang="en-US" b="1" dirty="0" smtClean="0">
                <a:solidFill>
                  <a:srgbClr val="0070C0"/>
                </a:solidFill>
              </a:rPr>
              <a:t>Disseminated fungal infection </a:t>
            </a:r>
            <a:r>
              <a:rPr lang="en-US" dirty="0" smtClean="0"/>
              <a:t>(</a:t>
            </a:r>
            <a:r>
              <a:rPr lang="en-US" i="1" dirty="0" err="1" smtClean="0"/>
              <a:t>Histoplasma</a:t>
            </a:r>
            <a:r>
              <a:rPr lang="en-US" dirty="0" smtClean="0"/>
              <a:t>, </a:t>
            </a:r>
            <a:r>
              <a:rPr lang="en-US" i="1" dirty="0" err="1" smtClean="0"/>
              <a:t>Coccidioides</a:t>
            </a:r>
            <a:r>
              <a:rPr lang="en-US" dirty="0" smtClean="0"/>
              <a:t>)</a:t>
            </a:r>
          </a:p>
          <a:p>
            <a:pPr lvl="0"/>
            <a:r>
              <a:rPr lang="en-US" b="1" dirty="0" smtClean="0">
                <a:solidFill>
                  <a:srgbClr val="0070C0"/>
                </a:solidFill>
              </a:rPr>
              <a:t>Parasitic infections </a:t>
            </a:r>
            <a:r>
              <a:rPr lang="en-US" dirty="0" smtClean="0"/>
              <a:t>(</a:t>
            </a:r>
            <a:r>
              <a:rPr lang="en-US" dirty="0"/>
              <a:t>disseminated toxoplasmosis, contagious spread of </a:t>
            </a:r>
            <a:r>
              <a:rPr lang="en-US" i="1" dirty="0" err="1"/>
              <a:t>Entamoeba</a:t>
            </a:r>
            <a:r>
              <a:rPr lang="en-US" i="1" dirty="0"/>
              <a:t> </a:t>
            </a:r>
            <a:r>
              <a:rPr lang="en-US" i="1" dirty="0" err="1"/>
              <a:t>histolytica</a:t>
            </a:r>
            <a:r>
              <a:rPr lang="en-US" i="1" dirty="0"/>
              <a:t> </a:t>
            </a:r>
            <a:r>
              <a:rPr lang="en-US" dirty="0" smtClean="0"/>
              <a:t>)are </a:t>
            </a:r>
            <a:r>
              <a:rPr lang="en-US" dirty="0"/>
              <a:t>rare causes.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</a:t>
            </a:r>
            <a:r>
              <a:rPr lang="en-US" dirty="0" err="1" smtClean="0"/>
              <a:t>Pericarditis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b="1" dirty="0" err="1">
                <a:solidFill>
                  <a:srgbClr val="C00000"/>
                </a:solidFill>
              </a:rPr>
              <a:t>Caseous</a:t>
            </a:r>
            <a:r>
              <a:rPr lang="en-US" b="1" dirty="0">
                <a:solidFill>
                  <a:srgbClr val="C00000"/>
                </a:solidFill>
              </a:rPr>
              <a:t> </a:t>
            </a:r>
            <a:r>
              <a:rPr lang="en-US" b="1" dirty="0" err="1" smtClean="0">
                <a:solidFill>
                  <a:srgbClr val="C00000"/>
                </a:solidFill>
              </a:rPr>
              <a:t>Pericarditis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en-US" dirty="0"/>
              <a:t>commonly </a:t>
            </a:r>
            <a:r>
              <a:rPr lang="en-US" b="1" dirty="0" err="1" smtClean="0"/>
              <a:t>tuberculous</a:t>
            </a:r>
            <a:r>
              <a:rPr lang="en-US" dirty="0" smtClean="0"/>
              <a:t>  </a:t>
            </a:r>
            <a:r>
              <a:rPr lang="en-US" dirty="0"/>
              <a:t>in origin.</a:t>
            </a:r>
          </a:p>
          <a:p>
            <a:pPr lvl="0"/>
            <a:r>
              <a:rPr lang="en-US" b="1" dirty="0" smtClean="0">
                <a:solidFill>
                  <a:srgbClr val="C00000"/>
                </a:solidFill>
              </a:rPr>
              <a:t>Serous </a:t>
            </a:r>
            <a:r>
              <a:rPr lang="en-US" b="1" dirty="0" err="1">
                <a:solidFill>
                  <a:srgbClr val="C00000"/>
                </a:solidFill>
              </a:rPr>
              <a:t>Pericarditis</a:t>
            </a:r>
            <a:r>
              <a:rPr lang="en-US" b="1" dirty="0">
                <a:solidFill>
                  <a:srgbClr val="C00000"/>
                </a:solidFill>
              </a:rPr>
              <a:t> </a:t>
            </a:r>
            <a:r>
              <a:rPr lang="en-US" dirty="0" smtClean="0"/>
              <a:t>due to </a:t>
            </a:r>
            <a:r>
              <a:rPr lang="en-US" b="1" dirty="0"/>
              <a:t>autoimmune </a:t>
            </a:r>
            <a:r>
              <a:rPr lang="en-US" dirty="0"/>
              <a:t>diseases (rheumatoid arthritis, SLE).</a:t>
            </a:r>
          </a:p>
          <a:p>
            <a:pPr lvl="0"/>
            <a:r>
              <a:rPr lang="en-US" b="1" dirty="0">
                <a:solidFill>
                  <a:srgbClr val="C00000"/>
                </a:solidFill>
              </a:rPr>
              <a:t>Fibrous </a:t>
            </a:r>
            <a:r>
              <a:rPr lang="en-US" b="1" dirty="0" err="1" smtClean="0">
                <a:solidFill>
                  <a:srgbClr val="C00000"/>
                </a:solidFill>
              </a:rPr>
              <a:t>Pericarditis</a:t>
            </a:r>
            <a:r>
              <a:rPr lang="en-US" dirty="0" smtClean="0"/>
              <a:t> a </a:t>
            </a:r>
            <a:r>
              <a:rPr lang="en-US" b="1" dirty="0"/>
              <a:t>chronic</a:t>
            </a:r>
            <a:r>
              <a:rPr lang="en-US" dirty="0"/>
              <a:t> </a:t>
            </a:r>
            <a:r>
              <a:rPr lang="en-US" dirty="0" err="1" smtClean="0"/>
              <a:t>pericarditis</a:t>
            </a:r>
            <a:r>
              <a:rPr lang="en-US" dirty="0" smtClean="0"/>
              <a:t> </a:t>
            </a:r>
            <a:r>
              <a:rPr lang="en-US" dirty="0"/>
              <a:t>usually </a:t>
            </a:r>
            <a:r>
              <a:rPr lang="en-US" dirty="0" err="1" smtClean="0"/>
              <a:t>suppurative</a:t>
            </a:r>
            <a:r>
              <a:rPr lang="en-US" dirty="0"/>
              <a:t>, </a:t>
            </a:r>
            <a:r>
              <a:rPr lang="en-US" dirty="0" err="1"/>
              <a:t>caseous</a:t>
            </a:r>
            <a:r>
              <a:rPr lang="en-US" dirty="0"/>
              <a:t>, or encased in a thick layer of scar tissue.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Types of  Effusive Fluid</a:t>
            </a:r>
          </a:p>
        </p:txBody>
      </p:sp>
      <p:sp>
        <p:nvSpPr>
          <p:cNvPr id="38918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752600"/>
            <a:ext cx="7772400" cy="4114800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Serous</a:t>
            </a:r>
          </a:p>
          <a:p>
            <a:pPr lvl="1"/>
            <a:r>
              <a:rPr lang="en-US" sz="2400" dirty="0" err="1" smtClean="0"/>
              <a:t>Transudative</a:t>
            </a:r>
            <a:r>
              <a:rPr lang="en-US" sz="2400" dirty="0" smtClean="0"/>
              <a:t> - heart failure</a:t>
            </a:r>
          </a:p>
          <a:p>
            <a:r>
              <a:rPr lang="en-US" sz="2800" b="1" dirty="0" err="1" smtClean="0"/>
              <a:t>Suppurative</a:t>
            </a:r>
            <a:endParaRPr lang="en-US" sz="2800" b="1" dirty="0" smtClean="0"/>
          </a:p>
          <a:p>
            <a:pPr lvl="1"/>
            <a:r>
              <a:rPr lang="en-US" sz="2400" dirty="0" err="1" smtClean="0"/>
              <a:t>Pyogenic</a:t>
            </a:r>
            <a:r>
              <a:rPr lang="en-US" sz="2400" dirty="0" smtClean="0"/>
              <a:t> infection with cellular debris and large number of leukocytes</a:t>
            </a:r>
          </a:p>
          <a:p>
            <a:r>
              <a:rPr lang="en-US" sz="2800" b="1" dirty="0" smtClean="0"/>
              <a:t>Hemorrhagic</a:t>
            </a:r>
            <a:endParaRPr lang="en-US" sz="2400" b="1" dirty="0" smtClean="0"/>
          </a:p>
          <a:p>
            <a:pPr lvl="1"/>
            <a:r>
              <a:rPr lang="en-US" sz="2400" dirty="0" smtClean="0"/>
              <a:t>Occurs with any type of </a:t>
            </a:r>
            <a:r>
              <a:rPr lang="en-US" sz="2400" dirty="0" err="1" smtClean="0"/>
              <a:t>pericarditis</a:t>
            </a:r>
            <a:r>
              <a:rPr lang="en-US" sz="2400" dirty="0" smtClean="0"/>
              <a:t> especially with infections and malignancies</a:t>
            </a:r>
          </a:p>
          <a:p>
            <a:r>
              <a:rPr lang="en-US" sz="2800" b="1" dirty="0" err="1" smtClean="0"/>
              <a:t>Serosanguinous</a:t>
            </a:r>
            <a:endParaRPr lang="en-US" sz="2800" b="1" dirty="0" smtClean="0"/>
          </a:p>
        </p:txBody>
      </p:sp>
      <p:sp>
        <p:nvSpPr>
          <p:cNvPr id="38914" name="Date Placeholder 3"/>
          <p:cNvSpPr>
            <a:spLocks noGrp="1"/>
          </p:cNvSpPr>
          <p:nvPr>
            <p:ph type="dt" sz="half" idx="10"/>
          </p:nvPr>
        </p:nvSpPr>
        <p:spPr>
          <a:noFill/>
        </p:spPr>
        <p:txBody>
          <a:bodyPr/>
          <a:lstStyle/>
          <a:p>
            <a:r>
              <a:rPr lang="en-US"/>
              <a:t>9/98</a:t>
            </a:r>
          </a:p>
        </p:txBody>
      </p:sp>
      <p:sp>
        <p:nvSpPr>
          <p:cNvPr id="3891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medslides.com</a:t>
            </a:r>
          </a:p>
        </p:txBody>
      </p:sp>
      <p:sp>
        <p:nvSpPr>
          <p:cNvPr id="3891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850156A-0E80-4273-A2C7-5201E5B4C50E}" type="slidenum">
              <a:rPr lang="en-US"/>
              <a:pPr/>
              <a:t>23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5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Constrictive </a:t>
            </a:r>
            <a:r>
              <a:rPr lang="en-US" dirty="0" err="1" smtClean="0"/>
              <a:t>Pericarditis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3072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Idiopathic</a:t>
            </a:r>
          </a:p>
          <a:p>
            <a:r>
              <a:rPr lang="en-US" dirty="0" smtClean="0"/>
              <a:t>Radiotherapy</a:t>
            </a:r>
          </a:p>
          <a:p>
            <a:r>
              <a:rPr lang="en-US" dirty="0" smtClean="0"/>
              <a:t>Cardiac surgery</a:t>
            </a:r>
          </a:p>
          <a:p>
            <a:r>
              <a:rPr lang="en-US" dirty="0" smtClean="0"/>
              <a:t>Connective tissue disorders</a:t>
            </a:r>
          </a:p>
          <a:p>
            <a:r>
              <a:rPr lang="en-US" dirty="0" smtClean="0"/>
              <a:t>Dialysis</a:t>
            </a:r>
          </a:p>
          <a:p>
            <a:r>
              <a:rPr lang="en-US" dirty="0" smtClean="0"/>
              <a:t>Bacterial infection</a:t>
            </a:r>
          </a:p>
        </p:txBody>
      </p:sp>
      <p:sp>
        <p:nvSpPr>
          <p:cNvPr id="3072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9B37009-6157-48B9-930B-92C4123C468D}" type="slidenum">
              <a:rPr lang="en-US"/>
              <a:pPr/>
              <a:t>24</a:t>
            </a:fld>
            <a:endParaRPr 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Clinical presentation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/>
              <a:t>Patients with </a:t>
            </a:r>
            <a:r>
              <a:rPr lang="en-US" dirty="0" err="1" smtClean="0"/>
              <a:t>pericarditis</a:t>
            </a:r>
            <a:r>
              <a:rPr lang="en-US" dirty="0" smtClean="0"/>
              <a:t> </a:t>
            </a:r>
            <a:r>
              <a:rPr lang="en-US" dirty="0"/>
              <a:t>will present with </a:t>
            </a:r>
            <a:r>
              <a:rPr lang="en-US" b="1" dirty="0" smtClean="0"/>
              <a:t>sudden </a:t>
            </a:r>
            <a:r>
              <a:rPr lang="en-US" dirty="0" err="1" smtClean="0"/>
              <a:t>pleuretic</a:t>
            </a:r>
            <a:r>
              <a:rPr lang="en-US" dirty="0" smtClean="0"/>
              <a:t> chest </a:t>
            </a:r>
            <a:r>
              <a:rPr lang="en-US" dirty="0"/>
              <a:t>pain, fever, </a:t>
            </a:r>
            <a:r>
              <a:rPr lang="en-US" dirty="0" err="1" smtClean="0"/>
              <a:t>dyspnea</a:t>
            </a:r>
            <a:r>
              <a:rPr lang="en-US" dirty="0" smtClean="0"/>
              <a:t> </a:t>
            </a:r>
            <a:r>
              <a:rPr lang="en-US" dirty="0"/>
              <a:t>and a </a:t>
            </a:r>
            <a:r>
              <a:rPr lang="en-US" b="1" dirty="0"/>
              <a:t>friction rub</a:t>
            </a:r>
            <a:r>
              <a:rPr lang="en-US" dirty="0"/>
              <a:t>.</a:t>
            </a:r>
          </a:p>
          <a:p>
            <a:pPr lvl="0"/>
            <a:r>
              <a:rPr lang="en-US" dirty="0"/>
              <a:t>Patient with </a:t>
            </a:r>
            <a:r>
              <a:rPr lang="en-US" b="1" dirty="0" err="1"/>
              <a:t>tuberculous</a:t>
            </a:r>
            <a:r>
              <a:rPr lang="en-US" dirty="0"/>
              <a:t> </a:t>
            </a:r>
            <a:r>
              <a:rPr lang="en-US" dirty="0" err="1"/>
              <a:t>pericarditis</a:t>
            </a:r>
            <a:r>
              <a:rPr lang="en-US" dirty="0"/>
              <a:t> has </a:t>
            </a:r>
            <a:r>
              <a:rPr lang="en-US" b="1" dirty="0"/>
              <a:t>insidious </a:t>
            </a:r>
            <a:r>
              <a:rPr lang="en-US" dirty="0"/>
              <a:t>onset of symptoms.</a:t>
            </a:r>
          </a:p>
          <a:p>
            <a:pPr lvl="0"/>
            <a:r>
              <a:rPr lang="en-US" dirty="0"/>
              <a:t>On examination exaggerated </a:t>
            </a:r>
            <a:r>
              <a:rPr lang="en-US" dirty="0" smtClean="0"/>
              <a:t>pulses , </a:t>
            </a:r>
            <a:r>
              <a:rPr lang="en-US" dirty="0" err="1" smtClean="0"/>
              <a:t>paradoxus</a:t>
            </a:r>
            <a:r>
              <a:rPr lang="en-US" dirty="0" smtClean="0"/>
              <a:t> </a:t>
            </a:r>
            <a:r>
              <a:rPr lang="en-US" dirty="0"/>
              <a:t>JVP and tachycardia.</a:t>
            </a:r>
          </a:p>
          <a:p>
            <a:pPr lvl="0"/>
            <a:r>
              <a:rPr lang="en-US" dirty="0"/>
              <a:t>As the pericardial pressure increases, palpitations </a:t>
            </a:r>
            <a:r>
              <a:rPr lang="en-US" dirty="0" smtClean="0"/>
              <a:t>, </a:t>
            </a:r>
            <a:r>
              <a:rPr lang="en-US" dirty="0" err="1" smtClean="0"/>
              <a:t>presyncope</a:t>
            </a:r>
            <a:r>
              <a:rPr lang="en-US" dirty="0" smtClean="0"/>
              <a:t> </a:t>
            </a:r>
            <a:r>
              <a:rPr lang="en-US" dirty="0"/>
              <a:t>or syncope may occur.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Tuberculous Pericarditis</a:t>
            </a:r>
          </a:p>
        </p:txBody>
      </p:sp>
      <p:sp>
        <p:nvSpPr>
          <p:cNvPr id="31750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Incidence of </a:t>
            </a:r>
            <a:r>
              <a:rPr lang="en-US" dirty="0" err="1" smtClean="0"/>
              <a:t>pericarditis</a:t>
            </a:r>
            <a:r>
              <a:rPr lang="en-US" dirty="0" smtClean="0"/>
              <a:t> in patients with pulmonary TB ranges from 1 – 8 %</a:t>
            </a:r>
          </a:p>
          <a:p>
            <a:r>
              <a:rPr lang="en-US" dirty="0" smtClean="0"/>
              <a:t>Physical findings:  fever, pericardial friction rub, </a:t>
            </a:r>
            <a:r>
              <a:rPr lang="en-US" dirty="0" err="1" smtClean="0"/>
              <a:t>hepatomegaly</a:t>
            </a:r>
            <a:endParaRPr lang="en-US" dirty="0" smtClean="0"/>
          </a:p>
          <a:p>
            <a:r>
              <a:rPr lang="en-US" dirty="0" smtClean="0"/>
              <a:t>Tuberculin skin test usually positive</a:t>
            </a:r>
          </a:p>
          <a:p>
            <a:r>
              <a:rPr lang="en-US" dirty="0" smtClean="0"/>
              <a:t>Fluid smear for AFB often negative</a:t>
            </a:r>
          </a:p>
          <a:p>
            <a:r>
              <a:rPr lang="en-US" dirty="0" smtClean="0"/>
              <a:t>Pericardial </a:t>
            </a:r>
            <a:r>
              <a:rPr lang="en-US" b="1" dirty="0" smtClean="0"/>
              <a:t>biopsy </a:t>
            </a:r>
            <a:r>
              <a:rPr lang="en-US" dirty="0" smtClean="0"/>
              <a:t>more definitive</a:t>
            </a:r>
          </a:p>
        </p:txBody>
      </p:sp>
      <p:sp>
        <p:nvSpPr>
          <p:cNvPr id="31746" name="Date Placeholder 3"/>
          <p:cNvSpPr>
            <a:spLocks noGrp="1"/>
          </p:cNvSpPr>
          <p:nvPr>
            <p:ph type="dt" sz="half" idx="10"/>
          </p:nvPr>
        </p:nvSpPr>
        <p:spPr>
          <a:noFill/>
        </p:spPr>
        <p:txBody>
          <a:bodyPr/>
          <a:lstStyle/>
          <a:p>
            <a:r>
              <a:rPr lang="en-US"/>
              <a:t>9/98</a:t>
            </a:r>
          </a:p>
        </p:txBody>
      </p:sp>
      <p:sp>
        <p:nvSpPr>
          <p:cNvPr id="31747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medslides.com</a:t>
            </a:r>
          </a:p>
        </p:txBody>
      </p:sp>
      <p:sp>
        <p:nvSpPr>
          <p:cNvPr id="3174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D9786DA-EC71-4AD8-9460-77DA17710822}" type="slidenum">
              <a:rPr lang="en-US"/>
              <a:pPr/>
              <a:t>26</a:t>
            </a:fld>
            <a:endParaRPr 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Acute </a:t>
            </a:r>
            <a:r>
              <a:rPr lang="en-US" dirty="0" err="1" smtClean="0"/>
              <a:t>Pericarditis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Differential Diagnosis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Acute myocardial infarction</a:t>
            </a:r>
          </a:p>
          <a:p>
            <a:r>
              <a:rPr lang="en-US" dirty="0" smtClean="0"/>
              <a:t>Pulmonary embolism</a:t>
            </a:r>
          </a:p>
          <a:p>
            <a:r>
              <a:rPr lang="en-US" dirty="0" smtClean="0"/>
              <a:t>Pneumonia</a:t>
            </a:r>
          </a:p>
          <a:p>
            <a:r>
              <a:rPr lang="en-US" dirty="0" smtClean="0"/>
              <a:t>Aortic dissection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Diagnosis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en-US" b="1" dirty="0" smtClean="0"/>
              <a:t>ECG </a:t>
            </a:r>
            <a:r>
              <a:rPr lang="en-US" dirty="0"/>
              <a:t>will show ST elevation, PR depression and T-wave inversion may occur later.</a:t>
            </a:r>
          </a:p>
          <a:p>
            <a:pPr lvl="0"/>
            <a:r>
              <a:rPr lang="en-US" dirty="0"/>
              <a:t>Blood culture</a:t>
            </a:r>
          </a:p>
          <a:p>
            <a:pPr lvl="0"/>
            <a:r>
              <a:rPr lang="en-US" dirty="0" err="1"/>
              <a:t>Leukocytosis</a:t>
            </a:r>
            <a:r>
              <a:rPr lang="en-US" dirty="0"/>
              <a:t> and an elevated ESR are typical </a:t>
            </a:r>
            <a:endParaRPr lang="en-US" dirty="0" smtClean="0"/>
          </a:p>
          <a:p>
            <a:pPr lvl="0"/>
            <a:r>
              <a:rPr lang="en-US" dirty="0" smtClean="0"/>
              <a:t>Other </a:t>
            </a:r>
            <a:r>
              <a:rPr lang="en-US" dirty="0"/>
              <a:t>routine testing </a:t>
            </a:r>
            <a:r>
              <a:rPr lang="en-US" dirty="0" smtClean="0"/>
              <a:t>: urea </a:t>
            </a:r>
            <a:r>
              <a:rPr lang="en-US" dirty="0"/>
              <a:t>and </a:t>
            </a:r>
            <a:r>
              <a:rPr lang="en-US" dirty="0" err="1" smtClean="0"/>
              <a:t>creatinine</a:t>
            </a:r>
            <a:r>
              <a:rPr lang="en-US" dirty="0" smtClean="0"/>
              <a:t>.</a:t>
            </a:r>
            <a:endParaRPr lang="en-US" dirty="0"/>
          </a:p>
          <a:p>
            <a:pPr lvl="0"/>
            <a:r>
              <a:rPr lang="en-US" dirty="0" smtClean="0"/>
              <a:t>Tuberculin skin </a:t>
            </a:r>
            <a:r>
              <a:rPr lang="en-US" dirty="0"/>
              <a:t>test is usually positive in </a:t>
            </a:r>
            <a:r>
              <a:rPr lang="en-US" dirty="0" err="1"/>
              <a:t>tuberculous</a:t>
            </a:r>
            <a:r>
              <a:rPr lang="en-US" dirty="0"/>
              <a:t> </a:t>
            </a:r>
            <a:r>
              <a:rPr lang="en-US" dirty="0" err="1" smtClean="0"/>
              <a:t>pericarditis</a:t>
            </a:r>
            <a:r>
              <a:rPr lang="en-US" dirty="0"/>
              <a:t>.</a:t>
            </a:r>
          </a:p>
          <a:p>
            <a:pPr lvl="0"/>
            <a:r>
              <a:rPr lang="en-US" dirty="0"/>
              <a:t>Chest x-ray may show enlarged cardiac shadow or calcified pericardium and </a:t>
            </a:r>
            <a:r>
              <a:rPr lang="en-US" dirty="0" smtClean="0"/>
              <a:t>CT </a:t>
            </a:r>
            <a:r>
              <a:rPr lang="en-US" dirty="0"/>
              <a:t>scan show pericardial thickening &gt;5mm.</a:t>
            </a:r>
          </a:p>
          <a:p>
            <a:pPr lvl="0"/>
            <a:r>
              <a:rPr lang="en-US" dirty="0"/>
              <a:t>Pericardial fluid or pericardial biopsy specimens for fungi, antinuclear antibody tests and </a:t>
            </a:r>
            <a:r>
              <a:rPr lang="en-US" dirty="0" err="1" smtClean="0"/>
              <a:t>Histoplasmosis</a:t>
            </a:r>
            <a:r>
              <a:rPr lang="en-US" dirty="0" smtClean="0"/>
              <a:t> </a:t>
            </a:r>
            <a:r>
              <a:rPr lang="en-US" dirty="0"/>
              <a:t>complement fixation </a:t>
            </a:r>
            <a:r>
              <a:rPr lang="en-US" dirty="0" smtClean="0"/>
              <a:t>indicated in </a:t>
            </a:r>
            <a:r>
              <a:rPr lang="en-US" dirty="0"/>
              <a:t>endemic area.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http://t2.gstatic.com/images?q=tbn:DnVTBUu2RfJSNM:http://cmbi.bjmu.edu.cn/uptodate/pictures/card_pix/ecg_peri.gi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828800"/>
            <a:ext cx="4343400" cy="2971800"/>
          </a:xfrm>
          <a:prstGeom prst="rect">
            <a:avLst/>
          </a:prstGeom>
          <a:noFill/>
        </p:spPr>
      </p:pic>
      <p:pic>
        <p:nvPicPr>
          <p:cNvPr id="44036" name="Picture 4" descr="http://t2.gstatic.com/images?q=tbn:ErpFm17iWhxS3M:http://www.uninet.edu/cin2003/conf/agarwal/fig3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00600" y="1295400"/>
            <a:ext cx="3810000" cy="381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err="1" smtClean="0"/>
              <a:t>Myocarditis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US" b="1" dirty="0" err="1"/>
              <a:t>Myocarditis</a:t>
            </a:r>
            <a:r>
              <a:rPr lang="en-US" dirty="0"/>
              <a:t> is </a:t>
            </a:r>
            <a:r>
              <a:rPr lang="en-US" dirty="0" smtClean="0"/>
              <a:t>inflammatory </a:t>
            </a:r>
            <a:r>
              <a:rPr lang="en-US" dirty="0"/>
              <a:t>disease of the heart muscle</a:t>
            </a:r>
            <a:r>
              <a:rPr lang="en-US" dirty="0" smtClean="0"/>
              <a:t>.</a:t>
            </a:r>
          </a:p>
          <a:p>
            <a:r>
              <a:rPr lang="en-US" dirty="0" smtClean="0"/>
              <a:t>Mild &amp; self-limited with few symptoms </a:t>
            </a:r>
            <a:r>
              <a:rPr lang="en-US" b="1" dirty="0" smtClean="0"/>
              <a:t>OR</a:t>
            </a:r>
            <a:r>
              <a:rPr lang="en-US" dirty="0" smtClean="0"/>
              <a:t> severe with progression to congestive heart failure &amp; dilated cardiac muscle.</a:t>
            </a:r>
          </a:p>
          <a:p>
            <a:r>
              <a:rPr lang="en-US" dirty="0" smtClean="0"/>
              <a:t>localized </a:t>
            </a:r>
            <a:r>
              <a:rPr lang="en-US" b="1" dirty="0" smtClean="0"/>
              <a:t>or</a:t>
            </a:r>
            <a:r>
              <a:rPr lang="en-US" dirty="0" smtClean="0"/>
              <a:t> diffuse</a:t>
            </a:r>
            <a:endParaRPr lang="en-US" dirty="0"/>
          </a:p>
          <a:p>
            <a:pPr lvl="0"/>
            <a:r>
              <a:rPr lang="en-US" dirty="0" err="1"/>
              <a:t>Myocarditis</a:t>
            </a:r>
            <a:r>
              <a:rPr lang="en-US" dirty="0"/>
              <a:t> can be due </a:t>
            </a:r>
            <a:r>
              <a:rPr lang="en-US" dirty="0" smtClean="0"/>
              <a:t>to </a:t>
            </a:r>
            <a:r>
              <a:rPr lang="en-US" dirty="0" smtClean="0"/>
              <a:t>a variety </a:t>
            </a:r>
            <a:r>
              <a:rPr lang="en-US" dirty="0"/>
              <a:t>of </a:t>
            </a:r>
            <a:r>
              <a:rPr lang="en-US" b="1" dirty="0"/>
              <a:t>infectious</a:t>
            </a:r>
            <a:r>
              <a:rPr lang="en-US" dirty="0"/>
              <a:t> and </a:t>
            </a:r>
            <a:r>
              <a:rPr lang="en-US" b="1" dirty="0"/>
              <a:t>non infectious </a:t>
            </a:r>
            <a:r>
              <a:rPr lang="en-US" dirty="0" smtClean="0"/>
              <a:t>causes.</a:t>
            </a:r>
          </a:p>
          <a:p>
            <a:pPr lvl="0"/>
            <a:r>
              <a:rPr lang="en-US" b="1" dirty="0" smtClean="0"/>
              <a:t>Viral </a:t>
            </a:r>
            <a:r>
              <a:rPr lang="en-US" b="1" dirty="0"/>
              <a:t>infection is the most common cause </a:t>
            </a:r>
            <a:endParaRPr lang="en-US" b="1" dirty="0" smtClean="0"/>
          </a:p>
          <a:p>
            <a:pPr lvl="0"/>
            <a:r>
              <a:rPr lang="en-US" dirty="0" smtClean="0"/>
              <a:t>Others </a:t>
            </a:r>
            <a:r>
              <a:rPr lang="en-US" dirty="0"/>
              <a:t>like </a:t>
            </a:r>
            <a:r>
              <a:rPr lang="en-US" dirty="0" smtClean="0"/>
              <a:t>toxins ,drugs </a:t>
            </a:r>
            <a:r>
              <a:rPr lang="en-US" dirty="0"/>
              <a:t>and hypersensitivity </a:t>
            </a:r>
            <a:r>
              <a:rPr lang="en-US" dirty="0" smtClean="0"/>
              <a:t>immune response. 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4" name="Picture 4" descr="Cardiac Tamponad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295400"/>
            <a:ext cx="5943600" cy="4191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Management is 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largely </a:t>
            </a:r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supportive for cases of idiopathic and viral </a:t>
            </a:r>
            <a:r>
              <a:rPr lang="en-US" dirty="0" err="1" smtClean="0">
                <a:solidFill>
                  <a:schemeClr val="accent4">
                    <a:lumMod val="75000"/>
                  </a:schemeClr>
                </a:solidFill>
              </a:rPr>
              <a:t>pericarditis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including bed rest 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, NSAIDS and </a:t>
            </a:r>
            <a:r>
              <a:rPr lang="en-US" dirty="0" err="1">
                <a:solidFill>
                  <a:schemeClr val="accent4">
                    <a:lumMod val="75000"/>
                  </a:schemeClr>
                </a:solidFill>
              </a:rPr>
              <a:t>Colchicine</a:t>
            </a:r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.</a:t>
            </a:r>
          </a:p>
          <a:p>
            <a:pPr lvl="0"/>
            <a:r>
              <a:rPr lang="en-US" dirty="0" smtClean="0"/>
              <a:t>Corticosteroid </a:t>
            </a:r>
            <a:r>
              <a:rPr lang="en-US" dirty="0"/>
              <a:t>is controversial and anticoagulants usually contraindicated.</a:t>
            </a:r>
          </a:p>
          <a:p>
            <a:pPr lvl="0"/>
            <a:r>
              <a:rPr lang="en-US" dirty="0">
                <a:solidFill>
                  <a:srgbClr val="C00000"/>
                </a:solidFill>
              </a:rPr>
              <a:t>Specific antibiotics must include activity against </a:t>
            </a:r>
            <a:r>
              <a:rPr lang="en-US" i="1" dirty="0">
                <a:solidFill>
                  <a:srgbClr val="C00000"/>
                </a:solidFill>
              </a:rPr>
              <a:t>S. aureus </a:t>
            </a:r>
            <a:r>
              <a:rPr lang="en-US" dirty="0">
                <a:solidFill>
                  <a:srgbClr val="C00000"/>
                </a:solidFill>
              </a:rPr>
              <a:t>and respiratory bacteria.</a:t>
            </a:r>
          </a:p>
          <a:p>
            <a:pPr lvl="0"/>
            <a:r>
              <a:rPr lang="en-US" dirty="0" smtClean="0"/>
              <a:t>Antiviral:</a:t>
            </a:r>
            <a:endParaRPr lang="en-US" dirty="0"/>
          </a:p>
          <a:p>
            <a:pPr>
              <a:buNone/>
            </a:pPr>
            <a:r>
              <a:rPr lang="en-US" b="1" dirty="0">
                <a:solidFill>
                  <a:srgbClr val="0070C0"/>
                </a:solidFill>
              </a:rPr>
              <a:t>Acyclovir</a:t>
            </a:r>
            <a:r>
              <a:rPr lang="en-US" dirty="0"/>
              <a:t> for </a:t>
            </a:r>
            <a:r>
              <a:rPr lang="en-US" i="1" dirty="0" smtClean="0"/>
              <a:t>Herpes </a:t>
            </a:r>
            <a:r>
              <a:rPr lang="en-US" i="1" dirty="0"/>
              <a:t>simplex </a:t>
            </a:r>
            <a:r>
              <a:rPr lang="en-US" dirty="0"/>
              <a:t>or </a:t>
            </a:r>
            <a:r>
              <a:rPr lang="en-US" i="1" dirty="0" err="1" smtClean="0"/>
              <a:t>Varicella</a:t>
            </a:r>
            <a:r>
              <a:rPr lang="en-US" dirty="0" smtClean="0"/>
              <a:t> . </a:t>
            </a:r>
            <a:r>
              <a:rPr lang="en-US" b="1" dirty="0" err="1" smtClean="0">
                <a:solidFill>
                  <a:srgbClr val="0070C0"/>
                </a:solidFill>
              </a:rPr>
              <a:t>Ganciclovir</a:t>
            </a:r>
            <a:r>
              <a:rPr lang="en-US" b="1" dirty="0" smtClean="0">
                <a:solidFill>
                  <a:srgbClr val="0070C0"/>
                </a:solidFill>
              </a:rPr>
              <a:t> </a:t>
            </a:r>
            <a:r>
              <a:rPr lang="en-US" dirty="0"/>
              <a:t>for </a:t>
            </a:r>
            <a:r>
              <a:rPr lang="en-US" dirty="0" smtClean="0"/>
              <a:t>CMV .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b="1" dirty="0" err="1"/>
              <a:t>Pericardiocentesis</a:t>
            </a:r>
            <a:r>
              <a:rPr lang="en-US" dirty="0"/>
              <a:t> to relief </a:t>
            </a:r>
            <a:r>
              <a:rPr lang="en-US" dirty="0" err="1" smtClean="0"/>
              <a:t>tamponade</a:t>
            </a:r>
            <a:r>
              <a:rPr lang="en-US" dirty="0" smtClean="0"/>
              <a:t>.</a:t>
            </a:r>
            <a:endParaRPr lang="en-US" dirty="0"/>
          </a:p>
          <a:p>
            <a:pPr lvl="0"/>
            <a:r>
              <a:rPr lang="en-US" dirty="0"/>
              <a:t>Patients who recovered should be observed for </a:t>
            </a:r>
            <a:r>
              <a:rPr lang="en-US" dirty="0" smtClean="0"/>
              <a:t>recurrence.</a:t>
            </a:r>
            <a:endParaRPr lang="en-US" dirty="0"/>
          </a:p>
          <a:p>
            <a:pPr lvl="0"/>
            <a:r>
              <a:rPr lang="en-US" dirty="0"/>
              <a:t>Symptoms due to viral </a:t>
            </a:r>
            <a:r>
              <a:rPr lang="en-US" dirty="0" err="1" smtClean="0"/>
              <a:t>pericarditis</a:t>
            </a:r>
            <a:r>
              <a:rPr lang="en-US" dirty="0" smtClean="0"/>
              <a:t> </a:t>
            </a:r>
            <a:r>
              <a:rPr lang="en-US" dirty="0"/>
              <a:t>usually subsided within </a:t>
            </a:r>
            <a:r>
              <a:rPr lang="en-US" dirty="0" smtClean="0"/>
              <a:t>one </a:t>
            </a:r>
            <a:r>
              <a:rPr lang="en-US" dirty="0"/>
              <a:t>month.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err="1" smtClean="0"/>
              <a:t>Pericardiocentesis</a:t>
            </a:r>
            <a:r>
              <a:rPr lang="en-US" dirty="0" smtClean="0"/>
              <a:t>  </a:t>
            </a:r>
            <a:endParaRPr lang="en-US" dirty="0"/>
          </a:p>
        </p:txBody>
      </p:sp>
      <p:pic>
        <p:nvPicPr>
          <p:cNvPr id="49154" name="Picture 2" descr="http://farm1.static.flickr.com/5/4727411_4438c7bb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2133600"/>
            <a:ext cx="4762500" cy="4114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http://www.ohiohealth.com/mayo/images/image_popup/r7_heartmuscl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609600"/>
            <a:ext cx="7239000" cy="5562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/>
              <a:t>Myocarditis</a:t>
            </a:r>
            <a:endParaRPr lang="en-US" b="1" dirty="0"/>
          </a:p>
        </p:txBody>
      </p:sp>
      <p:pic>
        <p:nvPicPr>
          <p:cNvPr id="1028" name="Picture 4" descr="http://t2.gstatic.com/images?q=tbn:MweNbn2qR_mFOM:http://www.pathguy.com/lectures/giant_cell_myocarditis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2362200"/>
            <a:ext cx="3124200" cy="2286000"/>
          </a:xfrm>
          <a:prstGeom prst="rect">
            <a:avLst/>
          </a:prstGeom>
          <a:noFill/>
        </p:spPr>
      </p:pic>
      <p:pic>
        <p:nvPicPr>
          <p:cNvPr id="1030" name="Picture 6" descr="http://t2.gstatic.com/images?q=tbn:Lpz7gAqoAMnefM:http://2.bp.blogspot.com/_uiyskjNZYt8/TGUw6IjivGI/AAAAAAAAB98/XnKD1mGoIsc/s1600/Myocarditis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8200" y="2362200"/>
            <a:ext cx="2667000" cy="2286000"/>
          </a:xfrm>
          <a:prstGeom prst="rect">
            <a:avLst/>
          </a:prstGeom>
          <a:noFill/>
        </p:spPr>
      </p:pic>
      <p:pic>
        <p:nvPicPr>
          <p:cNvPr id="1032" name="Picture 8" descr="http://t2.gstatic.com/images?q=tbn:cyuc8oIExzKr7M:http://embryology.med.unsw.edu.au/Defect/images/Coxsackie_B4_virus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295400" y="4876800"/>
            <a:ext cx="2971800" cy="1447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Epidemiology ,Etiology and Risk Factors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Epidemiology</a:t>
            </a:r>
            <a:r>
              <a:rPr lang="en-US" dirty="0" smtClean="0"/>
              <a:t> : no accurate estimate of incidence as many cases are mild &amp; brief and diagnosis is not made.</a:t>
            </a:r>
          </a:p>
          <a:p>
            <a:r>
              <a:rPr lang="en-US" b="1" dirty="0" smtClean="0">
                <a:solidFill>
                  <a:srgbClr val="C00000"/>
                </a:solidFill>
              </a:rPr>
              <a:t>Coxsackie virus </a:t>
            </a:r>
            <a:r>
              <a:rPr lang="en-US" b="1" dirty="0">
                <a:solidFill>
                  <a:srgbClr val="C00000"/>
                </a:solidFill>
              </a:rPr>
              <a:t>B</a:t>
            </a:r>
            <a:r>
              <a:rPr lang="en-US" dirty="0">
                <a:solidFill>
                  <a:srgbClr val="C00000"/>
                </a:solidFill>
              </a:rPr>
              <a:t> is the most common cause of </a:t>
            </a:r>
            <a:r>
              <a:rPr lang="en-US" dirty="0" err="1" smtClean="0">
                <a:solidFill>
                  <a:srgbClr val="C00000"/>
                </a:solidFill>
              </a:rPr>
              <a:t>myocarditis</a:t>
            </a:r>
            <a:endParaRPr lang="en-US" dirty="0" smtClean="0">
              <a:solidFill>
                <a:srgbClr val="C00000"/>
              </a:solidFill>
            </a:endParaRPr>
          </a:p>
          <a:p>
            <a:pPr lvl="0"/>
            <a:r>
              <a:rPr lang="en-US" b="1" dirty="0">
                <a:solidFill>
                  <a:srgbClr val="0070C0"/>
                </a:solidFill>
              </a:rPr>
              <a:t>Other virus </a:t>
            </a:r>
            <a:r>
              <a:rPr lang="en-US" dirty="0">
                <a:solidFill>
                  <a:srgbClr val="0070C0"/>
                </a:solidFill>
              </a:rPr>
              <a:t>like </a:t>
            </a:r>
            <a:r>
              <a:rPr lang="en-US" dirty="0" smtClean="0">
                <a:solidFill>
                  <a:srgbClr val="C00000"/>
                </a:solidFill>
              </a:rPr>
              <a:t>Coxsackie virus </a:t>
            </a:r>
            <a:r>
              <a:rPr lang="en-US" dirty="0">
                <a:solidFill>
                  <a:srgbClr val="C00000"/>
                </a:solidFill>
              </a:rPr>
              <a:t>A</a:t>
            </a:r>
            <a:r>
              <a:rPr lang="en-US" dirty="0"/>
              <a:t>, </a:t>
            </a:r>
            <a:r>
              <a:rPr lang="en-US" dirty="0" smtClean="0">
                <a:solidFill>
                  <a:srgbClr val="C00000"/>
                </a:solidFill>
              </a:rPr>
              <a:t>Echoviruses</a:t>
            </a:r>
            <a:r>
              <a:rPr lang="en-US" dirty="0">
                <a:solidFill>
                  <a:srgbClr val="C00000"/>
                </a:solidFill>
              </a:rPr>
              <a:t>,</a:t>
            </a:r>
            <a:r>
              <a:rPr lang="en-US" dirty="0"/>
              <a:t> </a:t>
            </a:r>
            <a:r>
              <a:rPr lang="en-US" dirty="0" smtClean="0">
                <a:solidFill>
                  <a:srgbClr val="C00000"/>
                </a:solidFill>
              </a:rPr>
              <a:t>Adenoviruses ,Influenza</a:t>
            </a:r>
            <a:r>
              <a:rPr lang="en-US" dirty="0">
                <a:solidFill>
                  <a:srgbClr val="C00000"/>
                </a:solidFill>
              </a:rPr>
              <a:t>, EBV, </a:t>
            </a:r>
            <a:r>
              <a:rPr lang="en-US" dirty="0" smtClean="0">
                <a:solidFill>
                  <a:srgbClr val="C00000"/>
                </a:solidFill>
              </a:rPr>
              <a:t>Rubella</a:t>
            </a:r>
            <a:r>
              <a:rPr lang="en-US" dirty="0">
                <a:solidFill>
                  <a:srgbClr val="C00000"/>
                </a:solidFill>
              </a:rPr>
              <a:t>, </a:t>
            </a:r>
            <a:r>
              <a:rPr lang="en-US" dirty="0" err="1" smtClean="0">
                <a:solidFill>
                  <a:srgbClr val="C00000"/>
                </a:solidFill>
              </a:rPr>
              <a:t>Varicella</a:t>
            </a:r>
            <a:r>
              <a:rPr lang="en-US" dirty="0"/>
              <a:t>, </a:t>
            </a:r>
            <a:r>
              <a:rPr lang="en-US" dirty="0" smtClean="0">
                <a:solidFill>
                  <a:srgbClr val="C00000"/>
                </a:solidFill>
              </a:rPr>
              <a:t>Mumps</a:t>
            </a:r>
            <a:r>
              <a:rPr lang="en-US" dirty="0">
                <a:solidFill>
                  <a:srgbClr val="C00000"/>
                </a:solidFill>
              </a:rPr>
              <a:t>, </a:t>
            </a:r>
            <a:r>
              <a:rPr lang="en-US" dirty="0" smtClean="0">
                <a:solidFill>
                  <a:srgbClr val="C00000"/>
                </a:solidFill>
              </a:rPr>
              <a:t>Rabies</a:t>
            </a:r>
            <a:r>
              <a:rPr lang="en-US" dirty="0">
                <a:solidFill>
                  <a:srgbClr val="C00000"/>
                </a:solidFill>
              </a:rPr>
              <a:t>, </a:t>
            </a:r>
            <a:r>
              <a:rPr lang="en-US" dirty="0" smtClean="0">
                <a:solidFill>
                  <a:srgbClr val="C00000"/>
                </a:solidFill>
              </a:rPr>
              <a:t>Hepatitis </a:t>
            </a:r>
            <a:r>
              <a:rPr lang="en-US" dirty="0">
                <a:solidFill>
                  <a:srgbClr val="C00000"/>
                </a:solidFill>
              </a:rPr>
              <a:t>viruses </a:t>
            </a:r>
            <a:r>
              <a:rPr lang="en-US" dirty="0" smtClean="0">
                <a:solidFill>
                  <a:srgbClr val="C00000"/>
                </a:solidFill>
              </a:rPr>
              <a:t> and </a:t>
            </a:r>
            <a:r>
              <a:rPr lang="en-US" dirty="0">
                <a:solidFill>
                  <a:srgbClr val="C00000"/>
                </a:solidFill>
              </a:rPr>
              <a:t>HIV.</a:t>
            </a:r>
          </a:p>
          <a:p>
            <a:r>
              <a:rPr lang="en-US" b="1" dirty="0">
                <a:solidFill>
                  <a:srgbClr val="002060"/>
                </a:solidFill>
              </a:rPr>
              <a:t>Bacterial causes </a:t>
            </a:r>
            <a:r>
              <a:rPr lang="en-US" dirty="0" smtClean="0">
                <a:solidFill>
                  <a:srgbClr val="002060"/>
                </a:solidFill>
              </a:rPr>
              <a:t>include </a:t>
            </a:r>
            <a:r>
              <a:rPr lang="en-US" i="1" dirty="0" err="1" smtClean="0">
                <a:solidFill>
                  <a:srgbClr val="002060"/>
                </a:solidFill>
              </a:rPr>
              <a:t>Corynebacterium</a:t>
            </a:r>
            <a:r>
              <a:rPr lang="en-US" i="1" dirty="0" smtClean="0">
                <a:solidFill>
                  <a:srgbClr val="002060"/>
                </a:solidFill>
              </a:rPr>
              <a:t> </a:t>
            </a:r>
            <a:r>
              <a:rPr lang="en-US" i="1" dirty="0" err="1" smtClean="0">
                <a:solidFill>
                  <a:srgbClr val="002060"/>
                </a:solidFill>
              </a:rPr>
              <a:t>diphtheriae</a:t>
            </a:r>
            <a:r>
              <a:rPr lang="en-US" dirty="0">
                <a:solidFill>
                  <a:srgbClr val="002060"/>
                </a:solidFill>
              </a:rPr>
              <a:t>, </a:t>
            </a:r>
            <a:r>
              <a:rPr lang="en-US" dirty="0" smtClean="0">
                <a:solidFill>
                  <a:srgbClr val="002060"/>
                </a:solidFill>
              </a:rPr>
              <a:t>Syphilis ,Lyme </a:t>
            </a:r>
            <a:r>
              <a:rPr lang="en-US" dirty="0">
                <a:solidFill>
                  <a:srgbClr val="002060"/>
                </a:solidFill>
              </a:rPr>
              <a:t>disease or as a complication of bacterial </a:t>
            </a:r>
            <a:r>
              <a:rPr lang="en-US" dirty="0" err="1" smtClean="0">
                <a:solidFill>
                  <a:srgbClr val="002060"/>
                </a:solidFill>
              </a:rPr>
              <a:t>endocarditis</a:t>
            </a:r>
            <a:r>
              <a:rPr lang="en-US" dirty="0">
                <a:solidFill>
                  <a:srgbClr val="002060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Parasitic</a:t>
            </a:r>
            <a:r>
              <a:rPr lang="en-US" dirty="0" smtClean="0"/>
              <a:t> </a:t>
            </a:r>
            <a:r>
              <a:rPr lang="en-US" dirty="0"/>
              <a:t>cause includes </a:t>
            </a:r>
            <a:r>
              <a:rPr lang="en-US" dirty="0" err="1" smtClean="0"/>
              <a:t>Chagas</a:t>
            </a:r>
            <a:r>
              <a:rPr lang="en-US" dirty="0" smtClean="0"/>
              <a:t> </a:t>
            </a:r>
            <a:r>
              <a:rPr lang="en-US" dirty="0"/>
              <a:t>diseases, </a:t>
            </a:r>
            <a:r>
              <a:rPr lang="en-US" i="1" dirty="0" err="1" smtClean="0"/>
              <a:t>Trichinella</a:t>
            </a:r>
            <a:r>
              <a:rPr lang="en-US" i="1" dirty="0" smtClean="0"/>
              <a:t> </a:t>
            </a:r>
            <a:r>
              <a:rPr lang="en-US" i="1" dirty="0" err="1"/>
              <a:t>spiralis</a:t>
            </a:r>
            <a:r>
              <a:rPr lang="en-US" dirty="0"/>
              <a:t>, </a:t>
            </a:r>
            <a:r>
              <a:rPr lang="en-US" i="1" dirty="0" err="1" smtClean="0"/>
              <a:t>Taxoplasma</a:t>
            </a:r>
            <a:r>
              <a:rPr lang="en-US" i="1" dirty="0" smtClean="0"/>
              <a:t> </a:t>
            </a:r>
            <a:r>
              <a:rPr lang="en-US" i="1" dirty="0" err="1"/>
              <a:t>gondii</a:t>
            </a:r>
            <a:r>
              <a:rPr lang="en-US" dirty="0"/>
              <a:t> and </a:t>
            </a:r>
            <a:r>
              <a:rPr lang="en-US" i="1" dirty="0" err="1"/>
              <a:t>Echinococcus</a:t>
            </a:r>
            <a:r>
              <a:rPr lang="en-US" i="1" dirty="0"/>
              <a:t>.</a:t>
            </a:r>
          </a:p>
          <a:p>
            <a:pPr lvl="0"/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Others organisms includes </a:t>
            </a:r>
            <a:r>
              <a:rPr lang="en-US" i="1" dirty="0" err="1" smtClean="0">
                <a:solidFill>
                  <a:schemeClr val="bg1">
                    <a:lumMod val="50000"/>
                  </a:schemeClr>
                </a:solidFill>
              </a:rPr>
              <a:t>Rickettsiae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, Fungi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n-US" i="1" dirty="0">
                <a:solidFill>
                  <a:schemeClr val="bg1">
                    <a:lumMod val="50000"/>
                  </a:schemeClr>
                </a:solidFill>
              </a:rPr>
              <a:t>Chlamydia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, enteric pathogens, </a:t>
            </a:r>
            <a:r>
              <a:rPr lang="en-US" i="1" dirty="0" err="1" smtClean="0">
                <a:solidFill>
                  <a:schemeClr val="bg1">
                    <a:lumMod val="50000"/>
                  </a:schemeClr>
                </a:solidFill>
              </a:rPr>
              <a:t>Legionella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and </a:t>
            </a:r>
            <a:r>
              <a:rPr lang="en-US" i="1" dirty="0" smtClean="0">
                <a:solidFill>
                  <a:schemeClr val="bg1">
                    <a:lumMod val="50000"/>
                  </a:schemeClr>
                </a:solidFill>
              </a:rPr>
              <a:t>Mycobacterium tuberculosis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dirty="0" smtClean="0">
              <a:solidFill>
                <a:srgbClr val="002060"/>
              </a:solidFill>
            </a:endParaRPr>
          </a:p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Giant cell </a:t>
            </a:r>
            <a:r>
              <a:rPr lang="en-US" b="1" dirty="0" err="1" smtClean="0">
                <a:solidFill>
                  <a:schemeClr val="accent2">
                    <a:lumMod val="75000"/>
                  </a:schemeClr>
                </a:solidFill>
              </a:rPr>
              <a:t>myocarditis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due to 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Thymoma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, SLE (</a:t>
            </a:r>
            <a:r>
              <a:rPr lang="en-US" i="1" dirty="0" smtClean="0">
                <a:solidFill>
                  <a:schemeClr val="accent2">
                    <a:lumMod val="75000"/>
                  </a:schemeClr>
                </a:solidFill>
              </a:rPr>
              <a:t>systemic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i="1" dirty="0" smtClean="0">
                <a:solidFill>
                  <a:schemeClr val="accent2">
                    <a:lumMod val="75000"/>
                  </a:schemeClr>
                </a:solidFill>
              </a:rPr>
              <a:t>lupus </a:t>
            </a:r>
            <a:r>
              <a:rPr lang="en-US" i="1" dirty="0" err="1" smtClean="0">
                <a:solidFill>
                  <a:schemeClr val="accent2">
                    <a:lumMod val="75000"/>
                  </a:schemeClr>
                </a:solidFill>
              </a:rPr>
              <a:t>erythromatosis</a:t>
            </a:r>
            <a:r>
              <a:rPr lang="en-US" i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) or 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Thyrotoxicosis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Group 97"/>
          <p:cNvGraphicFramePr>
            <a:graphicFrameLocks noGrp="1"/>
          </p:cNvGraphicFramePr>
          <p:nvPr/>
        </p:nvGraphicFramePr>
        <p:xfrm>
          <a:off x="457200" y="381000"/>
          <a:ext cx="8305800" cy="6918960"/>
        </p:xfrm>
        <a:graphic>
          <a:graphicData uri="http://schemas.openxmlformats.org/drawingml/2006/table">
            <a:tbl>
              <a:tblPr/>
              <a:tblGrid>
                <a:gridCol w="4462927"/>
                <a:gridCol w="3842873"/>
              </a:tblGrid>
              <a:tr h="42438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Infectious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Noninfectious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25839"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Viruses   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AutoNum type="arabicPeriod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Coxsackie B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AutoNum type="arabicPeriod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HIV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Systemic Diseases 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AutoNum type="arabicPeriod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SLE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AutoNum type="arabicPeriod"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Sarcoidosis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AutoNum type="arabicPeriod"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Vasculities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(Wegener’s disease)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AutoNum type="arabicPeriod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Celiac disease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73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Bacterial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1. </a:t>
                      </a:r>
                      <a:r>
                        <a:rPr kumimoji="0" lang="en-US" sz="20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Corynebacterium</a:t>
                      </a: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en-US" sz="20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diphtheriae</a:t>
                      </a: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(diphtheria)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Neoplastic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 infiltration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08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Protozoan 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1.  </a:t>
                      </a:r>
                      <a:r>
                        <a:rPr kumimoji="0" lang="en-US" sz="20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Trypanosoma</a:t>
                      </a: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en-US" sz="20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cruzi</a:t>
                      </a: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 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(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Chagas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          disease)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Drugs &amp; Toxins 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AutoNum type="arabicPeriod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Ethanol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AutoNum type="arabicPeriod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Cocaine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AutoNum type="arabicPeriod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Radiation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AutoNum type="arabicPeriod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Chemotherapeutic agents - Doxorubicin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46820"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Spirochete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AutoNum type="arabicPeriod"/>
                        <a:tabLst/>
                      </a:pPr>
                      <a:r>
                        <a:rPr kumimoji="0" lang="en-US" sz="20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Borrelia</a:t>
                      </a: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en-US" sz="20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burgdorferi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 ( Lyme disease)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Clinical Presentation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Highly variable </a:t>
            </a:r>
            <a:r>
              <a:rPr lang="en-US" dirty="0" smtClean="0">
                <a:solidFill>
                  <a:srgbClr val="0070C0"/>
                </a:solidFill>
              </a:rPr>
              <a:t>; days to weeks after onset of acute febrile illness or with heart failure without any known antecedent symptoms .</a:t>
            </a:r>
          </a:p>
          <a:p>
            <a:pPr lvl="0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Fever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, headache, muscle aches, diarrhea, sore throat and 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rashes similar to any viral infection</a:t>
            </a:r>
          </a:p>
          <a:p>
            <a:pPr lvl="0"/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Chest 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pain, arrhythmias 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,sweating , fatigue 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and may present with congestive heart failure.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600</TotalTime>
  <Words>1256</Words>
  <Application>Microsoft Office PowerPoint</Application>
  <PresentationFormat>On-screen Show (4:3)</PresentationFormat>
  <Paragraphs>179</Paragraphs>
  <Slides>33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Flow</vt:lpstr>
      <vt:lpstr>Myocarditis and Pericarditis</vt:lpstr>
      <vt:lpstr>Objectives </vt:lpstr>
      <vt:lpstr>Myocarditis</vt:lpstr>
      <vt:lpstr>Slide 4</vt:lpstr>
      <vt:lpstr>Myocarditis</vt:lpstr>
      <vt:lpstr>Epidemiology ,Etiology and Risk Factors  </vt:lpstr>
      <vt:lpstr>Slide 7</vt:lpstr>
      <vt:lpstr>Slide 8</vt:lpstr>
      <vt:lpstr>Clinical Presentation</vt:lpstr>
      <vt:lpstr>Differential Diagnosis</vt:lpstr>
      <vt:lpstr>Diagnosis</vt:lpstr>
      <vt:lpstr>ECG of normal heart</vt:lpstr>
      <vt:lpstr>Endomyocardial Diagnosis</vt:lpstr>
      <vt:lpstr>Giant cells-myocarditis</vt:lpstr>
      <vt:lpstr>Management</vt:lpstr>
      <vt:lpstr>Management</vt:lpstr>
      <vt:lpstr>Acute Pericarditis</vt:lpstr>
      <vt:lpstr>Pericarditis</vt:lpstr>
      <vt:lpstr>Pathophysiology</vt:lpstr>
      <vt:lpstr>Pathophysiology</vt:lpstr>
      <vt:lpstr>Slide 21</vt:lpstr>
      <vt:lpstr>Types of Pericarditis</vt:lpstr>
      <vt:lpstr>Types of  Effusive Fluid</vt:lpstr>
      <vt:lpstr>Constrictive Pericarditis </vt:lpstr>
      <vt:lpstr>Clinical presentation</vt:lpstr>
      <vt:lpstr>Tuberculous Pericarditis</vt:lpstr>
      <vt:lpstr>Acute Pericarditis Differential Diagnosis</vt:lpstr>
      <vt:lpstr>Diagnosis</vt:lpstr>
      <vt:lpstr>Slide 29</vt:lpstr>
      <vt:lpstr>Slide 30</vt:lpstr>
      <vt:lpstr>Management</vt:lpstr>
      <vt:lpstr>Management</vt:lpstr>
      <vt:lpstr>Pericardiocentesis 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Myocarditis and pericarditis</dc:title>
  <dc:creator>Dr.Ali Somily</dc:creator>
  <cp:lastModifiedBy>DRHANNAN</cp:lastModifiedBy>
  <cp:revision>89</cp:revision>
  <dcterms:created xsi:type="dcterms:W3CDTF">2010-12-25T05:02:39Z</dcterms:created>
  <dcterms:modified xsi:type="dcterms:W3CDTF">2015-02-18T05:07:20Z</dcterms:modified>
</cp:coreProperties>
</file>