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3" r:id="rId1"/>
  </p:sldMasterIdLst>
  <p:notesMasterIdLst>
    <p:notesMasterId r:id="rId28"/>
  </p:notesMasterIdLst>
  <p:sldIdLst>
    <p:sldId id="331" r:id="rId2"/>
    <p:sldId id="566" r:id="rId3"/>
    <p:sldId id="563" r:id="rId4"/>
    <p:sldId id="333" r:id="rId5"/>
    <p:sldId id="335" r:id="rId6"/>
    <p:sldId id="340" r:id="rId7"/>
    <p:sldId id="343" r:id="rId8"/>
    <p:sldId id="567" r:id="rId9"/>
    <p:sldId id="346" r:id="rId10"/>
    <p:sldId id="347" r:id="rId11"/>
    <p:sldId id="350" r:id="rId12"/>
    <p:sldId id="575" r:id="rId13"/>
    <p:sldId id="353" r:id="rId14"/>
    <p:sldId id="576" r:id="rId15"/>
    <p:sldId id="569" r:id="rId16"/>
    <p:sldId id="570" r:id="rId17"/>
    <p:sldId id="552" r:id="rId18"/>
    <p:sldId id="548" r:id="rId19"/>
    <p:sldId id="557" r:id="rId20"/>
    <p:sldId id="572" r:id="rId21"/>
    <p:sldId id="536" r:id="rId22"/>
    <p:sldId id="360" r:id="rId23"/>
    <p:sldId id="545" r:id="rId24"/>
    <p:sldId id="553" r:id="rId25"/>
    <p:sldId id="561" r:id="rId26"/>
    <p:sldId id="573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>
        <p:scale>
          <a:sx n="70" d="100"/>
          <a:sy n="70" d="100"/>
        </p:scale>
        <p:origin x="-116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A08100-B877-4B2C-A2AC-08939DB82C4B}" type="datetimeFigureOut">
              <a:rPr lang="en-US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A3164D-33AE-45FD-B865-3E9D2A958A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40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4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0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51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196EFC-98CA-4FEB-A0FC-DDAA97BED4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Natural history of atherosclerosis. Plaques usually develop slowly and insidiously over many years, beginning in childhood or shortly thereafter. As described in the text, they may progress from a fatty streak to a fibrous plaque and then to a complicated plaque that is likely to lead to clinical effects.</a:t>
            </a:r>
          </a:p>
        </p:txBody>
      </p:sp>
    </p:spTree>
    <p:extLst>
      <p:ext uri="{BB962C8B-B14F-4D97-AF65-F5344CB8AC3E}">
        <p14:creationId xmlns:p14="http://schemas.microsoft.com/office/powerpoint/2010/main" val="3516043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4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89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64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60FC80-331D-4F9B-8601-2FBD2ED7D38B}" type="slidenum">
              <a:rPr lang="en-US">
                <a:latin typeface="Arial" charset="0"/>
              </a:rPr>
              <a:pPr>
                <a:defRPr/>
              </a:pPr>
              <a:t>2</a:t>
            </a:fld>
            <a:endParaRPr lang="en-US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355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93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0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10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8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31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34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384991-E4F8-474E-9FA6-C28A88DE8EAE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>
              <a:defRPr/>
            </a:pPr>
            <a:fld id="{FC5124E7-C069-4C24-86B4-23DC7589DD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8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80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35113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70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790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598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F633DB-9863-4D66-8ADE-A11056757766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EEBCBE-B125-47B7-8A04-88B8B6A359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315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1F433B-C9D3-4B85-A70A-8352357F46E8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C7640-CEF2-49C1-85A6-9A3D1C526D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38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46959-34FD-486C-A642-9B8D74AD31E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A1AB9-F3DE-4915-B139-566AED6331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80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F9499B-EBB4-40B7-91F1-74B73047A015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>
              <a:defRPr/>
            </a:pPr>
            <a:fld id="{AB6CD56B-AF4E-47F6-A4DA-DAB5B7E9B1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83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7259E6-D774-432F-9F01-8C349792DD5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BD8D34A1-87F7-46CD-8CFA-CE3F935D43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9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B4F6D-DE45-4CEF-810C-4EDDC11C3437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>
              <a:defRPr/>
            </a:pPr>
            <a:fld id="{FE75966A-911D-41AC-8858-D60997D47A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068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DBAE25-DC02-4752-964B-2ECA17F383EB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229E4-73BE-443B-A330-F52E85383A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8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424C7-B27F-48BB-8481-0BAC237F1559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91D9-9452-4C7C-B743-899A853771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068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DE1C6-7669-4459-A8FF-FC6E6514BBDE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532E5-48B6-41F5-8BDB-DB1127EBE9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5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07EF0F-D03D-43E0-B564-94315D1E8792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>
              <a:defRPr/>
            </a:pPr>
            <a:fld id="{0F5C49E1-40AA-4275-B3B0-41349E905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6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7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295" r:id="rId2"/>
    <p:sldLayoutId id="2147484296" r:id="rId3"/>
    <p:sldLayoutId id="2147484297" r:id="rId4"/>
    <p:sldLayoutId id="2147484298" r:id="rId5"/>
    <p:sldLayoutId id="2147484299" r:id="rId6"/>
    <p:sldLayoutId id="2147484300" r:id="rId7"/>
    <p:sldLayoutId id="2147484301" r:id="rId8"/>
    <p:sldLayoutId id="2147484302" r:id="rId9"/>
    <p:sldLayoutId id="2147484303" r:id="rId10"/>
    <p:sldLayoutId id="2147484304" r:id="rId11"/>
    <p:sldLayoutId id="2147484305" r:id="rId12"/>
    <p:sldLayoutId id="2147484306" r:id="rId13"/>
    <p:sldLayoutId id="2147484307" r:id="rId14"/>
    <p:sldLayoutId id="2147484308" r:id="rId15"/>
    <p:sldLayoutId id="214748430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google.com.sa/url?sa=i&amp;rct=j&amp;q=&amp;esrc=s&amp;source=images&amp;cd=&amp;cad=rja&amp;uact=8&amp;docid=YdJB67pmF_yMoM&amp;tbnid=pwKRYspWcqCPlM:&amp;ved=0CAQQjB0&amp;url=http://healthcaredir.com/tag/stroke/&amp;ei=DmQdU6K-GseytAbt2oHADg&amp;psig=AFQjCNEKpmlG6VJapvfjM7gHkeRyWJnWUw&amp;ust=1394519965780128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TxLVSM7aY-U2ZM&amp;tbnid=AOXdpnJ_hUIrfM:&amp;ved=0CAQQjB0&amp;url=http://cardiologydoc.wordpress.com/2012/02/14/optimal-medical-therapy/&amp;ei=UWYdU5vzNoPYtAbu-4DYAw&amp;psig=AFQjCNEjG88Y2xKlEr8C9Ee5G6-dZyPNXg&amp;ust=1394521722652330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5_5VGbXjv1u5XM&amp;tbnid=22B965UEF7glNM:&amp;ved=0CAQQjB0&amp;url=http://www.flickr.com/photos/80119778@N04/7794018500/&amp;ei=A2YdU5jkLoiTtQbGsIEY&amp;psig=AFQjCNFlpuDCC8f91RyHbV42pXEieZ0Jgg&amp;ust=1394521797010398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full-health.com/arterial_cleansing.htm&amp;ei=XGcdU7rsIoqUtQbUyYC4Bw&amp;psig=AFQjCNEjG88Y2xKlEr8C9Ee5G6-dZyPNXg&amp;ust=139452172265233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mananatomy.com/basic-anatomy/arteries&amp;ei=gGcdU4eAMcKbtQbL54HABw&amp;psig=AFQjCNEjG88Y2xKlEr8C9Ee5G6-dZyPNXg&amp;ust=1394521722652330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sa/url?sa=i&amp;rct=j&amp;q=&amp;esrc=s&amp;source=images&amp;cd=&amp;cad=rja&amp;uact=8&amp;docid=Qf1zCADOoTiSAM&amp;tbnid=YZUxJaykfYqAnM:&amp;ved=0CAQQjB0&amp;url=http://www.udel.edu/biology/Wags/histopage/vascularmodelingpage/circsystempage/microvessels/microvessels.html&amp;ei=l24dU5DqLcbUtQaguoCYAw&amp;psig=AFQjCNEVeX9MmO_9NULikMo5b3wY_RQK4Q&amp;ust=1394524170381482" TargetMode="Externa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d.uottawa.ca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81600" y="1524000"/>
            <a:ext cx="3810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ATHEROSCLEROSIS</a:t>
            </a:r>
            <a:r>
              <a:rPr lang="en-US" sz="2800" b="1" dirty="0">
                <a:latin typeface="Lucida Sans Unicode" pitchFamily="34" charset="0"/>
                <a:cs typeface="Lucida Sans Unicode" pitchFamily="34" charset="0"/>
              </a:rPr>
              <a:t/>
            </a:r>
            <a:br>
              <a:rPr lang="en-US" sz="2800" b="1" dirty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Sufia Husain.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Pathology.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KSU. Riyadh.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March 2015</a:t>
            </a:r>
          </a:p>
        </p:txBody>
      </p:sp>
      <p:pic>
        <p:nvPicPr>
          <p:cNvPr id="80898" name="Picture 2" descr="http://news.vanderbilt.edu/files/atheroscleros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352800"/>
            <a:ext cx="4714875" cy="26574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152400"/>
            <a:ext cx="6589199" cy="12808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 </a:t>
            </a:r>
            <a:br>
              <a:rPr lang="en-US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microscopic morphology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1962618" y="1371600"/>
            <a:ext cx="6591985" cy="27717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Typically, the superficial fibrous cap is composed of SMCs and extracellular matrix. With some macrophages and T lymphocytes. </a:t>
            </a:r>
          </a:p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Below the fibrous cap is a necrotic core, containing a lipid deposits (primarily cholesterol and cholesterol esters), cholesterol clefts, debris from dead cells, foam cells, fibrin.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robbinspathology.com/common/showimage.cfm?type=f&amp;ThisFigFile=S01871-011-f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75"/>
            <a:ext cx="9080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Slide 12.7</a:t>
            </a:r>
            <a:endParaRPr lang="en-US" sz="1200">
              <a:latin typeface="Times New Roman" pitchFamily="18" charset="0"/>
            </a:endParaRP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0" y="0"/>
            <a:ext cx="7543800" cy="5673725"/>
            <a:chOff x="504" y="360"/>
            <a:chExt cx="4752" cy="3574"/>
          </a:xfrm>
        </p:grpSpPr>
        <p:pic>
          <p:nvPicPr>
            <p:cNvPr id="28677" name="Picture 4" descr="F0120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4" y="360"/>
              <a:ext cx="4752" cy="3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8" name="Line 5"/>
            <p:cNvSpPr>
              <a:spLocks noChangeShapeType="1"/>
            </p:cNvSpPr>
            <p:nvPr/>
          </p:nvSpPr>
          <p:spPr bwMode="auto">
            <a:xfrm flipV="1">
              <a:off x="1824" y="2160"/>
              <a:ext cx="38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381125" y="5879809"/>
            <a:ext cx="722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Gross views of atherosclerosis in the aorta.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A. Mild atherosclerosis composed of fibrous plaques, one of which is denoted by the arrow.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B. Severe disease with diffuse and complicated lesions.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209800"/>
            <a:ext cx="4257675" cy="313372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43037" y="5562600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50" dirty="0"/>
              <a:t>http://sphweb.bumc.bu.edu/otlt/MPH-Modules/PH/PH709_Heart/PH709_Heart3.html</a:t>
            </a:r>
          </a:p>
        </p:txBody>
      </p:sp>
      <p:sp>
        <p:nvSpPr>
          <p:cNvPr id="5" name="Rectangle 4"/>
          <p:cNvSpPr/>
          <p:nvPr/>
        </p:nvSpPr>
        <p:spPr>
          <a:xfrm>
            <a:off x="6248400" y="2743200"/>
            <a:ext cx="2895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itchFamily="34" charset="0"/>
              </a:rPr>
              <a:t>Overall architecture demonstrating </a:t>
            </a:r>
            <a:r>
              <a:rPr lang="en-US" dirty="0" smtClean="0">
                <a:latin typeface="Calibri" pitchFamily="34" charset="0"/>
              </a:rPr>
              <a:t>an eccentric lesion with a </a:t>
            </a:r>
            <a:r>
              <a:rPr lang="en-US" dirty="0">
                <a:latin typeface="Calibri" pitchFamily="34" charset="0"/>
              </a:rPr>
              <a:t>fibrous cap </a:t>
            </a:r>
            <a:r>
              <a:rPr lang="en-US" dirty="0" smtClean="0">
                <a:latin typeface="Calibri" pitchFamily="34" charset="0"/>
              </a:rPr>
              <a:t>and </a:t>
            </a:r>
            <a:r>
              <a:rPr lang="en-US" dirty="0">
                <a:latin typeface="Calibri" pitchFamily="34" charset="0"/>
              </a:rPr>
              <a:t>a central lipid core </a:t>
            </a:r>
            <a:r>
              <a:rPr lang="en-US" dirty="0" smtClean="0">
                <a:latin typeface="Calibri" pitchFamily="34" charset="0"/>
              </a:rPr>
              <a:t>with </a:t>
            </a:r>
            <a:r>
              <a:rPr lang="en-US" dirty="0">
                <a:latin typeface="Calibri" pitchFamily="34" charset="0"/>
              </a:rPr>
              <a:t>typical cholesterol clefts. The </a:t>
            </a:r>
            <a:r>
              <a:rPr lang="en-US" dirty="0" smtClean="0">
                <a:latin typeface="Calibri" pitchFamily="34" charset="0"/>
              </a:rPr>
              <a:t>lumen is </a:t>
            </a:r>
            <a:r>
              <a:rPr lang="en-US" dirty="0">
                <a:latin typeface="Calibri" pitchFamily="34" charset="0"/>
              </a:rPr>
              <a:t>moderately narrowed.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1795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624110"/>
            <a:ext cx="6589199" cy="3664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latin typeface="Lucida Sans Unicode" pitchFamily="34" charset="0"/>
                <a:cs typeface="Lucida Sans Unicode" pitchFamily="34" charset="0"/>
              </a:rPr>
              <a:t>PATHOLOGICAL COMPLICATIONS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2133600" y="1264554"/>
            <a:ext cx="6591985" cy="5517246"/>
          </a:xfrm>
        </p:spPr>
        <p:txBody>
          <a:bodyPr>
            <a:normAutofit fontScale="55000" lnSpcReduction="20000"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   The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lesion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of atherosclerosis is at risk for the following pathological changes that have clinical significance: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Focal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rupture, ulceration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erosion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of the luminal surface of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plaques which may induce thrombus formation or discharge of debris into the bloodstream, producing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microemboli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composed of lesion contents 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(cholesterol emboli or </a:t>
            </a:r>
            <a:r>
              <a:rPr lang="en-US" sz="33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atheroemboli</a:t>
            </a: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Hemorrhage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into a plaque (especially when atheroma in the coronary arteries)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rupture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overlying fibrous cap or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capillaries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plaque.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hematoma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may expand the plaque or induce plaque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Superimposed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thrombosis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, the most feared complication, usually occurs on disrupted lesions (those with rupture, ulceration, erosion, or hemorrhage)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the thrombus can lead to partial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or completely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occlusion of 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the lumen.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The thrombus can also </a:t>
            </a:r>
            <a:r>
              <a:rPr lang="en-US" sz="3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embolize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Wall 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weakening with aneurysmal dilation.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Atheroma can induced atrophy of the underlying media, with loss of elastic tissue, causing weakness, aneurysm and potential </a:t>
            </a:r>
            <a:r>
              <a:rPr lang="en-US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33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Calcifications</a:t>
            </a:r>
            <a:r>
              <a:rPr lang="en-US" sz="33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300" dirty="0" err="1"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3300" dirty="0">
                <a:latin typeface="Arial" panose="020B0604020202020204" pitchFamily="34" charset="0"/>
                <a:cs typeface="Arial" panose="020B0604020202020204" pitchFamily="34" charset="0"/>
              </a:rPr>
              <a:t> often undergo calcification.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8485221" cy="5743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6026604"/>
            <a:ext cx="8153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Illustration from </a:t>
            </a:r>
            <a:r>
              <a:rPr lang="en-US" sz="1400" dirty="0" err="1"/>
              <a:t>from</a:t>
            </a:r>
            <a:r>
              <a:rPr lang="en-US" sz="1400" dirty="0"/>
              <a:t> Libby P: Inflammation in Atherosclerosis. Nature 202;420:868</a:t>
            </a:r>
          </a:p>
        </p:txBody>
      </p:sp>
    </p:spTree>
    <p:extLst>
      <p:ext uri="{BB962C8B-B14F-4D97-AF65-F5344CB8AC3E}">
        <p14:creationId xmlns:p14="http://schemas.microsoft.com/office/powerpoint/2010/main" val="3561241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17307"/>
            <a:ext cx="9150889" cy="43224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073679"/>
            <a:ext cx="7047587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4031958"/>
            <a:ext cx="2847158" cy="283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01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0"/>
            <a:ext cx="804388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Slide 12.5</a:t>
            </a:r>
            <a:endParaRPr lang="en-US" sz="1200">
              <a:latin typeface="Times New Roman" pitchFamily="18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784475" y="6381750"/>
            <a:ext cx="3879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itchFamily="34" charset="0"/>
              </a:rPr>
              <a:t>Natural history of atherosclerosis</a:t>
            </a:r>
          </a:p>
        </p:txBody>
      </p:sp>
    </p:spTree>
    <p:extLst>
      <p:ext uri="{BB962C8B-B14F-4D97-AF65-F5344CB8AC3E}">
        <p14:creationId xmlns:p14="http://schemas.microsoft.com/office/powerpoint/2010/main" val="2167556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ttp://www.nlm.nih.gov/medlineplus/ency/images/ency/fullsize/18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600200"/>
            <a:ext cx="5181600" cy="4145281"/>
          </a:xfrm>
          <a:prstGeom prst="rect">
            <a:avLst/>
          </a:prstGeom>
          <a:noFill/>
        </p:spPr>
      </p:pic>
      <p:pic>
        <p:nvPicPr>
          <p:cNvPr id="40962" name="Picture 2" descr="http://healthcaredir.com/wp-content/uploads/2011/12/stroke_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306916"/>
            <a:ext cx="3276601" cy="355108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962400" y="6475605"/>
            <a:ext cx="2146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healthcaredir.com</a:t>
            </a:r>
            <a:r>
              <a:rPr lang="en-US" dirty="0" smtClean="0"/>
              <a:t> -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47800" y="330529"/>
            <a:ext cx="6589200" cy="1280890"/>
          </a:xfrm>
        </p:spPr>
        <p:txBody>
          <a:bodyPr/>
          <a:lstStyle/>
          <a:p>
            <a:r>
              <a:rPr lang="en-US" dirty="0" smtClean="0"/>
              <a:t>Stroke/ cerebrovascular accident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ardiologydoc.files.wordpress.com/2012/02/atherosclerosis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6200"/>
            <a:ext cx="9144000" cy="578939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62000" y="6172200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cardiologydoc.wordpress.com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449" y="2667000"/>
            <a:ext cx="7080665" cy="4038600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685800"/>
            <a:ext cx="3694496" cy="2761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>
              <a:defRPr/>
            </a:pPr>
            <a:r>
              <a:rPr lang="en-US" sz="3600" dirty="0" smtClean="0">
                <a:latin typeface="Lucida Sans Unicode" pitchFamily="34" charset="0"/>
                <a:cs typeface="Lucida Sans Unicode" pitchFamily="34" charset="0"/>
              </a:rPr>
              <a:t>Normal Blood Vessels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Large (elastic)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aorta, common carotid, iliac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lots of elastic fibers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Medium (muscular)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coronary, renal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mostly smooth muscle cells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Small arteries/arterioles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all smooth muscle cells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blood pressure controlled here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Capillaries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diameter of RBC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thin walls, slow flow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great for exchanging oxygen, nutrients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Venules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/veins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large diameter, thin walls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compressible, penetrable by tumor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Have valves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Lymphatics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drain excess interstitial fluid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pass through nodes</a:t>
            </a:r>
            <a:endParaRPr lang="en-US" dirty="0"/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447800" y="1320800"/>
            <a:ext cx="6248400" cy="0"/>
          </a:xfrm>
          <a:prstGeom prst="line">
            <a:avLst/>
          </a:prstGeom>
          <a:noFill/>
          <a:ln w="38100">
            <a:solidFill>
              <a:srgbClr val="FF0B0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393050"/>
              </p:ext>
            </p:extLst>
          </p:nvPr>
        </p:nvGraphicFramePr>
        <p:xfrm>
          <a:off x="228600" y="1905000"/>
          <a:ext cx="5029200" cy="28149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86000"/>
                <a:gridCol w="2743200"/>
              </a:tblGrid>
              <a:tr h="326778">
                <a:tc gridSpan="2"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                                </a:t>
                      </a:r>
                    </a:p>
                    <a:p>
                      <a:pPr algn="just"/>
                      <a:r>
                        <a:rPr lang="en-US" sz="1400" dirty="0" smtClean="0"/>
                        <a:t>                            MAJOR</a:t>
                      </a:r>
                      <a:r>
                        <a:rPr lang="en-US" sz="1400" baseline="0" dirty="0" smtClean="0"/>
                        <a:t> RISK FACTORS</a:t>
                      </a:r>
                    </a:p>
                    <a:p>
                      <a:pPr algn="just"/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NON-MODIFIABLE</a:t>
                      </a:r>
                    </a:p>
                    <a:p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POTENTIALLY MODIFIABLE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Increasing age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Hyperlipidemia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Male</a:t>
                      </a:r>
                      <a:r>
                        <a:rPr lang="en-US" sz="1400" baseline="0" dirty="0" smtClean="0"/>
                        <a:t> g</a:t>
                      </a:r>
                      <a:r>
                        <a:rPr lang="en-US" sz="1400" dirty="0" smtClean="0"/>
                        <a:t>ender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Hypertension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Family history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Cigarette smoking</a:t>
                      </a:r>
                      <a:endParaRPr lang="en-US" sz="1400" dirty="0" smtClean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Genetic abnormalities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Diabetes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0"/>
            <a:ext cx="65892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Risk Factors for Atherosclerosis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81426"/>
              </p:ext>
            </p:extLst>
          </p:nvPr>
        </p:nvGraphicFramePr>
        <p:xfrm>
          <a:off x="5486400" y="914400"/>
          <a:ext cx="3479074" cy="547501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79074"/>
              </a:tblGrid>
              <a:tr h="653556">
                <a:tc>
                  <a:txBody>
                    <a:bodyPr/>
                    <a:lstStyle/>
                    <a:p>
                      <a:pPr algn="just"/>
                      <a:r>
                        <a:rPr lang="en-US" sz="1400" baseline="0" dirty="0" smtClean="0"/>
                        <a:t>       </a:t>
                      </a:r>
                      <a:r>
                        <a:rPr lang="en-US" sz="1400" dirty="0" smtClean="0"/>
                        <a:t>MINOR/UNCERTAIN/NONQUANTITATED</a:t>
                      </a:r>
                      <a:r>
                        <a:rPr lang="en-US" sz="1400" baseline="0" dirty="0" smtClean="0"/>
                        <a:t>              </a:t>
                      </a:r>
                      <a:r>
                        <a:rPr lang="en-US" sz="1400" dirty="0" smtClean="0"/>
                        <a:t>RISK</a:t>
                      </a:r>
                      <a:r>
                        <a:rPr lang="en-US" sz="1400" baseline="0" dirty="0" smtClean="0"/>
                        <a:t> FACTORS</a:t>
                      </a:r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Obesity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Physical inactivity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Stress ("type A" personality)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Postmenopausal estrogen deficiency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0687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High carbohydrate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1867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Alcohol</a:t>
                      </a:r>
                      <a:endParaRPr lang="en-US" sz="1400" dirty="0" smtClean="0">
                        <a:latin typeface="Lucida Sans Unicode" pitchFamily="34" charset="0"/>
                        <a:cs typeface="Lucida Sans Unicode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Lipoprotein </a:t>
                      </a:r>
                      <a:r>
                        <a:rPr lang="en-US" sz="1400" dirty="0" err="1" smtClean="0"/>
                        <a:t>Lp</a:t>
                      </a:r>
                      <a:r>
                        <a:rPr lang="en-US" sz="1400" dirty="0" smtClean="0"/>
                        <a:t>(a)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34882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 </a:t>
                      </a:r>
                    </a:p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Hardened (trans)unsaturated fat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Chlamydia </a:t>
                      </a:r>
                      <a:r>
                        <a:rPr lang="en-US" sz="1400" dirty="0" err="1" smtClean="0"/>
                        <a:t>pneumoniae</a:t>
                      </a:r>
                      <a:endParaRPr lang="en-US" sz="1400" dirty="0" smtClean="0"/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56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Importance of types of lipoproteins in </a:t>
            </a:r>
            <a:r>
              <a:rPr lang="en-US" dirty="0" err="1" smtClean="0">
                <a:latin typeface="Lucida Sans Unicode" pitchFamily="34" charset="0"/>
                <a:cs typeface="Lucida Sans Unicode" pitchFamily="34" charset="0"/>
              </a:rPr>
              <a:t>hypelipidemia</a:t>
            </a:r>
            <a:endParaRPr lang="en-US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7890" name="Content Placeholder 1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4648200"/>
          </a:xfrm>
        </p:spPr>
        <p:txBody>
          <a:bodyPr>
            <a:normAutofit fontScale="92500"/>
          </a:bodyPr>
          <a:lstStyle/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Low-density lipoproteins (LDLs): </a:t>
            </a:r>
          </a:p>
          <a:p>
            <a:pPr>
              <a:buFont typeface="Wingdings 3" pitchFamily="18" charset="2"/>
              <a:buNone/>
            </a:pP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   When too much LDL (bad) cholesterol circulates in the blood, it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promote atherosclerosis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and therefore contributes to heart disease.</a:t>
            </a: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Very-low-density lipoproteins (VLDLs):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also considered to be a type of bad cholesterol and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promote atherosclerosis</a:t>
            </a:r>
            <a:endParaRPr lang="en-US" sz="21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Chylomicrons</a:t>
            </a:r>
            <a:r>
              <a:rPr lang="en-US" sz="2100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also promote atherosclerosis.</a:t>
            </a:r>
          </a:p>
          <a:p>
            <a:r>
              <a:rPr lang="en-US" sz="2100" b="1" u="sng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High-density lipoproteins (HDLs):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known as “good” cholesterol, because high levels of HDL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protects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against heart attack. Low levels of HDL also increase the risk of heart disease. HDLs help to reverse the effects of high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cholesterol.</a:t>
            </a: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buFont typeface="Wingdings 3" pitchFamily="18" charset="2"/>
              <a:buNone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800600" y="76921"/>
            <a:ext cx="3810000" cy="12808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PATHOGENESIS: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response to injury hypothesis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4648200" y="1676400"/>
            <a:ext cx="4419600" cy="4234822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Central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to this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hypothesis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are the following: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Accumulation of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lipoproteins (mainly LDL with its high cholesterol content)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in the vessel wall </a:t>
            </a: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Subtle Chronic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endothelial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injury </a:t>
            </a:r>
            <a:endParaRPr lang="ar-SA" dirty="0">
              <a:latin typeface="Lucida Sans Unicode" pitchFamily="34" charset="0"/>
            </a:endParaRP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Increased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permeability, leukocyte adhesion, and thrombotic potential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blood monocytes (and other leukocytes) to the endothelium, followed by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migration of monocytes into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the intima and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transformation into macrophages and foam cells 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platelets </a:t>
            </a:r>
          </a:p>
          <a:p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09578"/>
            <a:ext cx="4139543" cy="67549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410200" y="304800"/>
            <a:ext cx="3200400" cy="12808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PATHOGENESIS: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response to injury hypothesis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5105400" y="1752600"/>
            <a:ext cx="3886200" cy="4158622"/>
          </a:xfrm>
        </p:spPr>
        <p:txBody>
          <a:bodyPr>
            <a:normAutofit fontScale="62500" lnSpcReduction="20000"/>
          </a:bodyPr>
          <a:lstStyle/>
          <a:p>
            <a:pPr eaLnBrk="1" hangingPunct="1"/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Release of factors from activated platelets, macrophages, or vascular cells that cause </a:t>
            </a:r>
            <a:r>
              <a:rPr lang="en-US" sz="2800" i="1" dirty="0" smtClean="0">
                <a:latin typeface="Lucida Sans Unicode" pitchFamily="34" charset="0"/>
                <a:cs typeface="Lucida Sans Unicode" pitchFamily="34" charset="0"/>
              </a:rPr>
              <a:t>migration of SMCs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from media into the intima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Proliferation of smooth muscle cells in the intima, and elaboration of extracellular matrix, leading to the accumulation of collagen and proteoglycans </a:t>
            </a:r>
          </a:p>
          <a:p>
            <a:r>
              <a:rPr lang="en-US" sz="2800" i="1" dirty="0">
                <a:latin typeface="Lucida Sans Unicode" pitchFamily="34" charset="0"/>
                <a:cs typeface="Lucida Sans Unicode" pitchFamily="34" charset="0"/>
              </a:rPr>
              <a:t>Enhanced accumulation of lipids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 both within cells (macrophages and SMCs) and </a:t>
            </a:r>
            <a:r>
              <a:rPr lang="en-US" sz="2800" dirty="0" err="1">
                <a:latin typeface="Lucida Sans Unicode" pitchFamily="34" charset="0"/>
                <a:cs typeface="Lucida Sans Unicode" pitchFamily="34" charset="0"/>
              </a:rPr>
              <a:t>extracellularly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. </a:t>
            </a:r>
          </a:p>
          <a:p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4648200" cy="65229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http://www.pathophys.org/wp-content/uploads/2012/10/Athero-Risk-Complic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84596"/>
            <a:ext cx="8534400" cy="633857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7306638" y="6488668"/>
            <a:ext cx="1837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http://www.pathophys.org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65892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http://farm9.staticflickr.com/8424/7794018500_0f70770270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1049" y="5258376"/>
            <a:ext cx="2888256" cy="16279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963272" y="5258376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hlinkClick r:id="rId3"/>
              </a:rPr>
              <a:t>www.flickr.com</a:t>
            </a:r>
            <a:r>
              <a:rPr lang="en-US" dirty="0" smtClean="0"/>
              <a:t> </a:t>
            </a:r>
            <a:endParaRPr lang="en-US" dirty="0"/>
          </a:p>
        </p:txBody>
      </p:sp>
      <p:pic>
        <p:nvPicPr>
          <p:cNvPr id="108550" name="Picture 6" descr="http://us.cdn2.123rf.com/168nwm/woodoo007/woodoo0071209/woodoo007120900002/15095852-coronary-angioplasty-procedure--opened-blood-fl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1143" y="3267400"/>
            <a:ext cx="1600200" cy="1600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399" y="13063"/>
            <a:ext cx="2971801" cy="1280890"/>
          </a:xfrm>
        </p:spPr>
        <p:txBody>
          <a:bodyPr>
            <a:normAutofit/>
          </a:bodyPr>
          <a:lstStyle/>
          <a:p>
            <a:r>
              <a:rPr lang="en-US" b="1" dirty="0" smtClean="0"/>
              <a:t>Angioplasty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613946"/>
            <a:ext cx="5626497" cy="6227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0680" y="6573640"/>
            <a:ext cx="1463167" cy="286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deco-01.slide.com/r/1/120/dl/urljUY8R3T8ReZ_p20Zw_LhX6niMbPbA/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219200"/>
            <a:ext cx="5029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9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www.full-health.com/image_artery_endothel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0"/>
            <a:ext cx="6096000" cy="297195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96168" y="2743200"/>
            <a:ext cx="14478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3"/>
              </a:rPr>
              <a:t>www.full-health.com</a:t>
            </a:r>
            <a:endParaRPr lang="en-US" sz="1100" dirty="0"/>
          </a:p>
        </p:txBody>
      </p:sp>
      <p:pic>
        <p:nvPicPr>
          <p:cNvPr id="110596" name="Picture 4" descr="http://www.mananatomy.com/wp-content/uploads/2011/04/ar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6800"/>
            <a:ext cx="3048000" cy="50387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90600" y="6096000"/>
            <a:ext cx="16498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5"/>
              </a:rPr>
              <a:t>www.mananatomy.com</a:t>
            </a:r>
            <a:endParaRPr lang="en-US" sz="11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2974848" cy="758952"/>
          </a:xfrm>
        </p:spPr>
        <p:txBody>
          <a:bodyPr>
            <a:normAutofit/>
          </a:bodyPr>
          <a:lstStyle/>
          <a:p>
            <a:r>
              <a:rPr lang="en-US" dirty="0" smtClean="0"/>
              <a:t> Artery</a:t>
            </a:r>
            <a:endParaRPr lang="en-US" dirty="0"/>
          </a:p>
        </p:txBody>
      </p:sp>
      <p:pic>
        <p:nvPicPr>
          <p:cNvPr id="8" name="Picture 2" descr="f012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971257"/>
            <a:ext cx="57912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28600"/>
            <a:ext cx="4498848" cy="7589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 smtClean="0">
                <a:latin typeface="Lucida Sans Unicode" pitchFamily="34" charset="0"/>
                <a:cs typeface="Lucida Sans Unicode" pitchFamily="34" charset="0"/>
              </a:rPr>
              <a:t>ENDOTHELIAL CELLS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258823"/>
            <a:ext cx="3200400" cy="4721352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endothelium is a  single cell thick lining of endothelial cells and it is the inner lining of the entire cardiovascular system (arteries, veins and capillaries) and the lymphatic system.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is in direct contact with the blood/lymph and the cells circulating in it.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Endothelial structural and functional integrity is fundamental to the maintenance of vessel wall homeostasis and normal circulatory function. </a:t>
            </a:r>
          </a:p>
        </p:txBody>
      </p:sp>
      <p:pic>
        <p:nvPicPr>
          <p:cNvPr id="77826" name="Picture 2" descr="http://faculty.stcc.edu/AandP/AP/imagesAP2/bloodvessels/endothe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7850" y="0"/>
            <a:ext cx="3486150" cy="3581400"/>
          </a:xfrm>
          <a:prstGeom prst="rect">
            <a:avLst/>
          </a:prstGeom>
          <a:noFill/>
        </p:spPr>
      </p:pic>
      <p:pic>
        <p:nvPicPr>
          <p:cNvPr id="77828" name="Picture 4" descr="http://www.udel.edu/biology/Wags/histopage/vascularmodelingpage/circsystempage/microvessels/venulelon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3619499"/>
            <a:ext cx="4714875" cy="323850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522979" y="6488668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www.udel.edu</a:t>
            </a:r>
            <a:endParaRPr 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228600"/>
            <a:ext cx="4956048" cy="7589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Smooth muscle cells (SMC)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762000"/>
            <a:ext cx="4419600" cy="5867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endParaRPr lang="en-US" sz="20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present in the vascular media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responsible for vasoconstriction and dilation in response to normal or pharmacologic stimuli. </a:t>
            </a:r>
          </a:p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vascular injury or dysfunction stimulates SMCs.  On stimulation they: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migrate from the media to the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intima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intima they lose the capacity to contract and gain the capacity to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divide. So they multiply/proliferate as intimal SMCs. 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synthesize collagen, elastin etc and deposit extracellular matrix (ECM). </a:t>
            </a:r>
          </a:p>
          <a:p>
            <a:pPr marL="623887" indent="-514350" eaLnBrk="1" hangingPunct="1">
              <a:buFont typeface="Wingdings 3" pitchFamily="18" charset="2"/>
              <a:buAutoNum type="arabicParenBoth"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75780" name="Picture 4" descr="http://www.josr-online.com/content/figures/1749-799X-5-18-1-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2209800"/>
            <a:ext cx="4333875" cy="326572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37449"/>
            <a:ext cx="4619625" cy="128089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atin typeface="Lucida Sans Unicode" pitchFamily="34" charset="0"/>
                <a:cs typeface="Lucida Sans Unicode" pitchFamily="34" charset="0"/>
              </a:rPr>
              <a:t>Atherosclerosis (AS)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952999" y="1076042"/>
            <a:ext cx="4214109" cy="5477157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Atherosclerosis is characterized by intimal lesions called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fibrofatty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plaques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protrude into and obstruct vascular lumens and weaken the underlying media. </a:t>
            </a:r>
          </a:p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may lead to serious complications like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Lucida Sans Unicode" pitchFamily="34" charset="0"/>
                <a:cs typeface="Arial" panose="020B0604020202020204" pitchFamily="34" charset="0"/>
              </a:rPr>
              <a:t>Coronary artery disease (angina &amp; MI) and Carotid atherosclerotic disease (stroke)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most heavily involved vessels are the abdominal aorta then coronary arteries, the popliteal arteries, the internal carotid arteries, and the vessels of the circle of Willis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66562" name="Picture 2" descr="http://patienteducationcenter.org/wp-content/uploads/2012/05/205203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685800"/>
            <a:ext cx="3152775" cy="3743325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0" y="4074542"/>
            <a:ext cx="3452109" cy="276168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697262"/>
            <a:ext cx="7772400" cy="6712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Gross morphology of atheroma/</a:t>
            </a:r>
            <a:r>
              <a:rPr lang="en-US" sz="2000" b="1" dirty="0" err="1" smtClean="0"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 plaque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368552"/>
            <a:ext cx="7589520" cy="502615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key processes in AS is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intimal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thickening and lipid accumulation.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plaques impinge on the lumen of the artery. They vary in size.</a:t>
            </a:r>
          </a:p>
          <a:p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plaques usually involve only a partial circumference of the arterial wall ("eccentric" lesions) and are patchy and variable along the vessel length. </a:t>
            </a:r>
          </a:p>
          <a:p>
            <a:pPr eaLnBrk="1" hangingPunct="1"/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med.uottawa.ca/patho/eng/Public/cardio/complicatedather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4038599"/>
            <a:ext cx="4714875" cy="28194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19600" y="6488668"/>
            <a:ext cx="2428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www.med.uottawa.ca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1752" y="3962400"/>
            <a:ext cx="4041648" cy="2667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27573"/>
            <a:ext cx="4876800" cy="128089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447800" y="1371600"/>
            <a:ext cx="4953000" cy="2819400"/>
          </a:xfrm>
        </p:spPr>
        <p:txBody>
          <a:bodyPr>
            <a:normAutofit fontScale="62500" lnSpcReduction="20000"/>
          </a:bodyPr>
          <a:lstStyle/>
          <a:p>
            <a:pPr marL="365760" indent="-256032">
              <a:buFont typeface="Wingdings 3"/>
              <a:buChar char=""/>
              <a:defRPr/>
            </a:pPr>
            <a:r>
              <a:rPr lang="en-US" sz="2800" i="1" dirty="0" smtClean="0">
                <a:latin typeface="Lucida Sans Unicode" panose="020B0602030504020204" pitchFamily="34" charset="0"/>
                <a:cs typeface="Lucida Sans Unicode" pitchFamily="34" charset="0"/>
              </a:rPr>
              <a:t>Fatty streaks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are the earliest lesion of atherosclerosis they are a collection of lipid laden foam cells in the </a:t>
            </a:r>
            <a:r>
              <a:rPr lang="en-US" sz="28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intima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They do not cause any disturbance in blood flow.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Fatty streaks begin as multiple yellow, flat spots less than 1 mm in diameter that coalesce into elongated streaks, </a:t>
            </a:r>
            <a:r>
              <a:rPr lang="en-US" sz="28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1 cm long or longer. They contain T lymphocytes and extracellular lipid in smaller amounts than in plaques. </a:t>
            </a:r>
          </a:p>
        </p:txBody>
      </p:sp>
      <p:pic>
        <p:nvPicPr>
          <p:cNvPr id="5" name="Picture 4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6700" y="0"/>
            <a:ext cx="2527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5105400" y="4267199"/>
            <a:ext cx="4038600" cy="2566069"/>
            <a:chOff x="576" y="672"/>
            <a:chExt cx="4560" cy="3051"/>
          </a:xfrm>
        </p:grpSpPr>
        <p:pic>
          <p:nvPicPr>
            <p:cNvPr id="7" name="Picture 7" descr="f012009"/>
            <p:cNvPicPr>
              <a:picLocks noChangeAspect="1" noChangeArrowheads="1"/>
            </p:cNvPicPr>
            <p:nvPr/>
          </p:nvPicPr>
          <p:blipFill>
            <a:blip r:embed="rId4" cstate="print"/>
            <a:srcRect l="44583" t="49677"/>
            <a:stretch>
              <a:fillRect/>
            </a:stretch>
          </p:blipFill>
          <p:spPr bwMode="auto">
            <a:xfrm>
              <a:off x="576" y="672"/>
              <a:ext cx="4560" cy="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2880" y="2400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781800" y="762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1600" dirty="0" smtClean="0">
                <a:latin typeface="Calibri" pitchFamily="34" charset="0"/>
              </a:rPr>
              <a:t>Aorta with fatty streaks ( arrows).</a:t>
            </a:r>
            <a:endParaRPr lang="en-US" sz="16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486400" y="6173874"/>
            <a:ext cx="3543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 smtClean="0">
                <a:latin typeface="Calibri" pitchFamily="34" charset="0"/>
              </a:rPr>
              <a:t>Photomicrograph of fatty streak in an experimental </a:t>
            </a:r>
            <a:r>
              <a:rPr lang="en-US" sz="1200" b="1" dirty="0" err="1" smtClean="0">
                <a:latin typeface="Calibri" pitchFamily="34" charset="0"/>
              </a:rPr>
              <a:t>hypercholesterolemic</a:t>
            </a:r>
            <a:r>
              <a:rPr lang="en-US" sz="1200" b="1" dirty="0" smtClean="0">
                <a:latin typeface="Calibri" pitchFamily="34" charset="0"/>
              </a:rPr>
              <a:t> rabbit, demonstrating </a:t>
            </a:r>
            <a:r>
              <a:rPr lang="en-US" sz="1200" b="1" dirty="0" err="1" smtClean="0">
                <a:latin typeface="Calibri" pitchFamily="34" charset="0"/>
              </a:rPr>
              <a:t>intimal</a:t>
            </a:r>
            <a:r>
              <a:rPr lang="en-US" sz="1200" b="1" dirty="0" smtClean="0">
                <a:latin typeface="Calibri" pitchFamily="34" charset="0"/>
              </a:rPr>
              <a:t> macrophage-derived foam cells ( arrow).</a:t>
            </a:r>
            <a:endParaRPr lang="en-US" sz="12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3391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Atherosclerosis: </a:t>
            </a:r>
            <a:br>
              <a:rPr lang="en-US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Microscopic morphology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  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An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atheroma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consists of a raised focal lesion in the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intima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, with a soft, yellow,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grumous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core of lipid (mainly cholesterol and cholesterol esters), covered by a firm, white fibrous cap. Atherosclerotic plaques have three principal components: 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Cells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SMCs, macrophages, lymphocytes and foam cell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Extracellular matrix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including collagen, elastic fibers, and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proteoglycans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Lipid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: 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Typical </a:t>
            </a:r>
            <a:r>
              <a:rPr lang="en-US" sz="2800" dirty="0" err="1">
                <a:latin typeface="Lucida Sans Unicode" pitchFamily="34" charset="0"/>
                <a:cs typeface="Lucida Sans Unicode" pitchFamily="34" charset="0"/>
              </a:rPr>
              <a:t>atheromas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 contain relatively abundant 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lipid both intracellular and extracellular lipid .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Foam cells are large, lipid-laden macrophages derived from blood monocytes, but SMCs can also imbibe lipid to become foam cells.</a:t>
            </a:r>
          </a:p>
          <a:p>
            <a:pPr marL="0" indent="0" eaLnBrk="1" hangingPunct="1">
              <a:buNone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Wisp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1141</TotalTime>
  <Words>1265</Words>
  <Application>Microsoft Office PowerPoint</Application>
  <PresentationFormat>On-screen Show (4:3)</PresentationFormat>
  <Paragraphs>148</Paragraphs>
  <Slides>26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Wisp</vt:lpstr>
      <vt:lpstr>ATHEROSCLEROSIS Sufia Husain.  Pathology.  KSU. Riyadh.  March 2015</vt:lpstr>
      <vt:lpstr>Normal Blood Vessels</vt:lpstr>
      <vt:lpstr> Artery</vt:lpstr>
      <vt:lpstr>ENDOTHELIAL CELLS</vt:lpstr>
      <vt:lpstr>Smooth muscle cells (SMC)</vt:lpstr>
      <vt:lpstr>Atherosclerosis (AS)</vt:lpstr>
      <vt:lpstr>Gross morphology of atheroma/atheromatous plaque</vt:lpstr>
      <vt:lpstr>Atherosclerosis:</vt:lpstr>
      <vt:lpstr>Atherosclerosis:  Microscopic morphology</vt:lpstr>
      <vt:lpstr>Atherosclerosis:  microscopic morphology</vt:lpstr>
      <vt:lpstr>PowerPoint Presentation</vt:lpstr>
      <vt:lpstr>PowerPoint Presentation</vt:lpstr>
      <vt:lpstr>PATHOLOGICAL COMPLICATIONS</vt:lpstr>
      <vt:lpstr>PowerPoint Presentation</vt:lpstr>
      <vt:lpstr>PowerPoint Presentation</vt:lpstr>
      <vt:lpstr>PowerPoint Presentation</vt:lpstr>
      <vt:lpstr>Stroke/ cerebrovascular accident</vt:lpstr>
      <vt:lpstr>PowerPoint Presentation</vt:lpstr>
      <vt:lpstr>PowerPoint Presentation</vt:lpstr>
      <vt:lpstr>Risk Factors for Atherosclerosis</vt:lpstr>
      <vt:lpstr>Importance of types of lipoproteins in hypelipidemia</vt:lpstr>
      <vt:lpstr>PATHOGENESIS: response to injury hypothesis</vt:lpstr>
      <vt:lpstr>PATHOGENESIS: response to injury hypothesis</vt:lpstr>
      <vt:lpstr>SUMMARY</vt:lpstr>
      <vt:lpstr>Angioplasty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Cardiovascular  System</dc:title>
  <dc:creator>Dr.Sufia</dc:creator>
  <cp:lastModifiedBy>GCUSER</cp:lastModifiedBy>
  <cp:revision>114</cp:revision>
  <dcterms:created xsi:type="dcterms:W3CDTF">2009-02-14T10:07:38Z</dcterms:created>
  <dcterms:modified xsi:type="dcterms:W3CDTF">2015-03-10T06:00:29Z</dcterms:modified>
</cp:coreProperties>
</file>