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22FE1-7988-459D-B1DE-996FA682D26E}" type="datetimeFigureOut">
              <a:rPr lang="en-US" smtClean="0"/>
              <a:t>4/5/2015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BB474-F044-4D82-963C-E2745C02B899}" type="slidenum">
              <a:rPr lang="en-US" smtClean="0"/>
              <a:t>‹#›</a:t>
            </a:fld>
            <a:endParaRPr lang="en-US"/>
          </a:p>
        </p:txBody>
      </p:sp>
    </p:spTree>
    <p:extLst>
      <p:ext uri="{BB962C8B-B14F-4D97-AF65-F5344CB8AC3E}">
        <p14:creationId xmlns:p14="http://schemas.microsoft.com/office/powerpoint/2010/main" val="92854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6</a:t>
            </a:fld>
            <a:endParaRPr lang="en-US"/>
          </a:p>
        </p:txBody>
      </p:sp>
    </p:spTree>
    <p:extLst>
      <p:ext uri="{BB962C8B-B14F-4D97-AF65-F5344CB8AC3E}">
        <p14:creationId xmlns:p14="http://schemas.microsoft.com/office/powerpoint/2010/main" val="173542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7</a:t>
            </a:fld>
            <a:endParaRPr lang="en-US"/>
          </a:p>
        </p:txBody>
      </p:sp>
    </p:spTree>
    <p:extLst>
      <p:ext uri="{BB962C8B-B14F-4D97-AF65-F5344CB8AC3E}">
        <p14:creationId xmlns:p14="http://schemas.microsoft.com/office/powerpoint/2010/main" val="300028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1CFFA4-F5C2-42A7-A849-FFD9085DF3B1}"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288058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17</a:t>
            </a:fld>
            <a:endParaRPr lang="en-US"/>
          </a:p>
        </p:txBody>
      </p:sp>
    </p:spTree>
    <p:extLst>
      <p:ext uri="{BB962C8B-B14F-4D97-AF65-F5344CB8AC3E}">
        <p14:creationId xmlns:p14="http://schemas.microsoft.com/office/powerpoint/2010/main" val="2246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AB0131-69CC-40C0-88AE-9A7928CF3E90}" type="slidenum">
              <a:rPr lang="en-US" smtClean="0"/>
              <a:pPr/>
              <a:t>19</a:t>
            </a:fld>
            <a:endParaRPr lang="en-US"/>
          </a:p>
        </p:txBody>
      </p:sp>
    </p:spTree>
    <p:extLst>
      <p:ext uri="{BB962C8B-B14F-4D97-AF65-F5344CB8AC3E}">
        <p14:creationId xmlns:p14="http://schemas.microsoft.com/office/powerpoint/2010/main" val="235948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95B001-F0E0-4F3D-96FF-A6DCE665A0EB}"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9471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34364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9520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166569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03314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95285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015277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261183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4071B9-3DCC-4D49-83F0-CD6C8A928A5F}"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772103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4071B9-3DCC-4D49-83F0-CD6C8A928A5F}"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2234294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071B9-3DCC-4D49-83F0-CD6C8A928A5F}"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2768674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43877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1561380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83272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415588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2199991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2144758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1998486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1759990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2028802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629302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25421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4071B9-3DCC-4D49-83F0-CD6C8A928A5F}"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94285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49468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4071B9-3DCC-4D49-83F0-CD6C8A928A5F}"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60361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4071B9-3DCC-4D49-83F0-CD6C8A928A5F}"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91889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4071B9-3DCC-4D49-83F0-CD6C8A928A5F}"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352620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416942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071B9-3DCC-4D49-83F0-CD6C8A928A5F}"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5F7554-ADA6-4072-A00A-C963C4C55C6C}" type="slidenum">
              <a:rPr lang="en-US" smtClean="0"/>
              <a:t>‹#›</a:t>
            </a:fld>
            <a:endParaRPr lang="en-US"/>
          </a:p>
        </p:txBody>
      </p:sp>
    </p:spTree>
    <p:extLst>
      <p:ext uri="{BB962C8B-B14F-4D97-AF65-F5344CB8AC3E}">
        <p14:creationId xmlns:p14="http://schemas.microsoft.com/office/powerpoint/2010/main" val="149345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071B9-3DCC-4D49-83F0-CD6C8A928A5F}" type="datetimeFigureOut">
              <a:rPr lang="en-US" smtClean="0"/>
              <a:t>4/5/2015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F7554-ADA6-4072-A00A-C963C4C55C6C}" type="slidenum">
              <a:rPr lang="en-US" smtClean="0"/>
              <a:t>‹#›</a:t>
            </a:fld>
            <a:endParaRPr lang="en-US"/>
          </a:p>
        </p:txBody>
      </p:sp>
    </p:spTree>
    <p:extLst>
      <p:ext uri="{BB962C8B-B14F-4D97-AF65-F5344CB8AC3E}">
        <p14:creationId xmlns:p14="http://schemas.microsoft.com/office/powerpoint/2010/main" val="58178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4071B9-3DCC-4D49-83F0-CD6C8A928A5F}" type="datetimeFigureOut">
              <a:rPr lang="en-US" smtClean="0"/>
              <a:t>4/5/2015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F7554-ADA6-4072-A00A-C963C4C55C6C}" type="slidenum">
              <a:rPr lang="en-US" smtClean="0"/>
              <a:t>‹#›</a:t>
            </a:fld>
            <a:endParaRPr lang="en-US"/>
          </a:p>
        </p:txBody>
      </p:sp>
    </p:spTree>
    <p:extLst>
      <p:ext uri="{BB962C8B-B14F-4D97-AF65-F5344CB8AC3E}">
        <p14:creationId xmlns:p14="http://schemas.microsoft.com/office/powerpoint/2010/main" val="68818281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89017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3820654"/>
            <a:ext cx="6534472" cy="1894362"/>
          </a:xfrm>
        </p:spPr>
        <p:txBody>
          <a:bodyPr>
            <a:noAutofit/>
          </a:bodyPr>
          <a:lstStyle/>
          <a:p>
            <a:r>
              <a:rPr lang="en-US" sz="4800" dirty="0">
                <a:solidFill>
                  <a:srgbClr val="66FFFF"/>
                </a:solidFill>
                <a:latin typeface="Aharoni" pitchFamily="2" charset="-79"/>
                <a:cs typeface="Aharoni" pitchFamily="2" charset="-79"/>
              </a:rPr>
              <a:t>Coronary atherosclerosis</a:t>
            </a:r>
            <a:endParaRPr lang="en-US" sz="4800" dirty="0">
              <a:solidFill>
                <a:srgbClr val="66FFFF"/>
              </a:solidFill>
              <a:latin typeface="Aharoni" pitchFamily="2" charset="-79"/>
              <a:cs typeface="Aharoni" pitchFamily="2" charset="-79"/>
            </a:endParaRPr>
          </a:p>
        </p:txBody>
      </p:sp>
      <p:sp>
        <p:nvSpPr>
          <p:cNvPr id="5" name="Rectangle 4"/>
          <p:cNvSpPr/>
          <p:nvPr/>
        </p:nvSpPr>
        <p:spPr>
          <a:xfrm>
            <a:off x="9739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1523968" y="6643711"/>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44123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ttp://o.quizlet.com/i/UOehkQ1IeI6XV0RyIHf1qw_m.jpg"/>
          <p:cNvPicPr>
            <a:picLocks noChangeAspect="1" noChangeArrowheads="1"/>
          </p:cNvPicPr>
          <p:nvPr/>
        </p:nvPicPr>
        <p:blipFill>
          <a:blip r:embed="rId2" cstate="print"/>
          <a:srcRect/>
          <a:stretch>
            <a:fillRect/>
          </a:stretch>
        </p:blipFill>
        <p:spPr bwMode="auto">
          <a:xfrm>
            <a:off x="1703513" y="908721"/>
            <a:ext cx="2869091" cy="2304255"/>
          </a:xfrm>
          <a:prstGeom prst="rect">
            <a:avLst/>
          </a:prstGeom>
          <a:noFill/>
          <a:ln w="28575">
            <a:solidFill>
              <a:schemeClr val="tx1"/>
            </a:solidFill>
          </a:ln>
        </p:spPr>
      </p:pic>
      <p:sp>
        <p:nvSpPr>
          <p:cNvPr id="5" name="Rectangle 4"/>
          <p:cNvSpPr/>
          <p:nvPr/>
        </p:nvSpPr>
        <p:spPr>
          <a:xfrm>
            <a:off x="1775520" y="3284985"/>
            <a:ext cx="2574032" cy="2246769"/>
          </a:xfrm>
          <a:prstGeom prst="rect">
            <a:avLst/>
          </a:prstGeom>
        </p:spPr>
        <p:txBody>
          <a:bodyPr wrap="square">
            <a:spAutoFit/>
          </a:bodyPr>
          <a:lstStyle/>
          <a:p>
            <a:pPr algn="ctr"/>
            <a:r>
              <a:rPr lang="en-US" sz="2000" b="1" dirty="0"/>
              <a:t>A normal coronary artery with no atherosclerosis </a:t>
            </a:r>
          </a:p>
          <a:p>
            <a:pPr algn="ctr"/>
            <a:r>
              <a:rPr lang="en-US" sz="2000" dirty="0"/>
              <a:t>and a widely patent lumen that can carry as much blood as the myocardium requires. </a:t>
            </a:r>
            <a:endParaRPr lang="en-US" sz="2000" dirty="0"/>
          </a:p>
        </p:txBody>
      </p:sp>
      <p:pic>
        <p:nvPicPr>
          <p:cNvPr id="149508" name="Picture 4" descr="http://o.quizlet.com/i/lZcyqnX3ftXz0lOB7CZ6ow_m.jpg"/>
          <p:cNvPicPr>
            <a:picLocks noChangeAspect="1" noChangeArrowheads="1"/>
          </p:cNvPicPr>
          <p:nvPr/>
        </p:nvPicPr>
        <p:blipFill>
          <a:blip r:embed="rId3" cstate="print"/>
          <a:srcRect/>
          <a:stretch>
            <a:fillRect/>
          </a:stretch>
        </p:blipFill>
        <p:spPr bwMode="auto">
          <a:xfrm>
            <a:off x="4655840" y="908720"/>
            <a:ext cx="2832094" cy="2304256"/>
          </a:xfrm>
          <a:prstGeom prst="rect">
            <a:avLst/>
          </a:prstGeom>
          <a:noFill/>
          <a:ln w="28575">
            <a:solidFill>
              <a:schemeClr val="tx1"/>
            </a:solidFill>
          </a:ln>
        </p:spPr>
      </p:pic>
      <p:sp>
        <p:nvSpPr>
          <p:cNvPr id="7" name="Rectangle 6"/>
          <p:cNvSpPr/>
          <p:nvPr/>
        </p:nvSpPr>
        <p:spPr>
          <a:xfrm>
            <a:off x="4655840" y="3291949"/>
            <a:ext cx="2808312" cy="2862322"/>
          </a:xfrm>
          <a:prstGeom prst="rect">
            <a:avLst/>
          </a:prstGeom>
        </p:spPr>
        <p:txBody>
          <a:bodyPr wrap="square">
            <a:spAutoFit/>
          </a:bodyPr>
          <a:lstStyle/>
          <a:p>
            <a:pPr algn="ctr"/>
            <a:r>
              <a:rPr lang="en-US" sz="2000" b="1" dirty="0"/>
              <a:t>Atheromatous plaque in a coronary artery </a:t>
            </a:r>
            <a:r>
              <a:rPr lang="en-US" sz="2000" dirty="0"/>
              <a:t>that shows endothelial denudation with disruption and overlying thrombus formation at the right.</a:t>
            </a:r>
          </a:p>
          <a:p>
            <a:pPr algn="ctr"/>
            <a:r>
              <a:rPr lang="en-US" sz="2000" dirty="0"/>
              <a:t>The arterial media is at the left</a:t>
            </a:r>
            <a:endParaRPr lang="en-US" sz="2000" dirty="0"/>
          </a:p>
        </p:txBody>
      </p:sp>
      <p:pic>
        <p:nvPicPr>
          <p:cNvPr id="149510" name="Picture 6" descr="http://o.quizlet.com/i/MXtzGl5vaPs3xycUPbp2CA_m.jpg"/>
          <p:cNvPicPr>
            <a:picLocks noChangeAspect="1" noChangeArrowheads="1"/>
          </p:cNvPicPr>
          <p:nvPr/>
        </p:nvPicPr>
        <p:blipFill>
          <a:blip r:embed="rId4" cstate="print"/>
          <a:srcRect/>
          <a:stretch>
            <a:fillRect/>
          </a:stretch>
        </p:blipFill>
        <p:spPr bwMode="auto">
          <a:xfrm>
            <a:off x="7608168" y="908720"/>
            <a:ext cx="2579076" cy="2304256"/>
          </a:xfrm>
          <a:prstGeom prst="rect">
            <a:avLst/>
          </a:prstGeom>
          <a:noFill/>
          <a:ln w="28575">
            <a:solidFill>
              <a:schemeClr val="tx1"/>
            </a:solidFill>
          </a:ln>
        </p:spPr>
      </p:pic>
      <p:sp>
        <p:nvSpPr>
          <p:cNvPr id="9" name="Rectangle 8"/>
          <p:cNvSpPr/>
          <p:nvPr/>
        </p:nvSpPr>
        <p:spPr>
          <a:xfrm>
            <a:off x="7824192" y="3292530"/>
            <a:ext cx="2286000" cy="3139321"/>
          </a:xfrm>
          <a:prstGeom prst="rect">
            <a:avLst/>
          </a:prstGeom>
        </p:spPr>
        <p:txBody>
          <a:bodyPr wrap="square">
            <a:spAutoFit/>
          </a:bodyPr>
          <a:lstStyle/>
          <a:p>
            <a:pPr algn="ctr"/>
            <a:r>
              <a:rPr lang="en-US" b="1" dirty="0"/>
              <a:t>Occlusive coronary atherosclerosis</a:t>
            </a:r>
            <a:r>
              <a:rPr lang="en-US" dirty="0"/>
              <a:t>. The coronary at the left is narrowed by 60 to 70%. The coronary at the right is even worse with evidence for previous thrombosis with organization of the thrombus</a:t>
            </a:r>
            <a:endParaRPr lang="en-US" dirty="0"/>
          </a:p>
        </p:txBody>
      </p:sp>
      <p:sp>
        <p:nvSpPr>
          <p:cNvPr id="11" name="Rounded Rectangle 10"/>
          <p:cNvSpPr/>
          <p:nvPr/>
        </p:nvSpPr>
        <p:spPr>
          <a:xfrm>
            <a:off x="3095604" y="260648"/>
            <a:ext cx="6000792" cy="504056"/>
          </a:xfrm>
          <a:prstGeom prst="round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Coronary atherosclerosis - LPF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13" name="Rectangle 12"/>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4" name="Rectangle 13"/>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406492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lum bright="20000" contrast="30000"/>
          </a:blip>
          <a:srcRect/>
          <a:stretch>
            <a:fillRect/>
          </a:stretch>
        </p:blipFill>
        <p:spPr>
          <a:xfrm>
            <a:off x="2095472" y="1142984"/>
            <a:ext cx="7960968" cy="4590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ounded Rectangle 7"/>
          <p:cNvSpPr/>
          <p:nvPr/>
        </p:nvSpPr>
        <p:spPr>
          <a:xfrm>
            <a:off x="3309918" y="332656"/>
            <a:ext cx="5786478" cy="504056"/>
          </a:xfrm>
          <a:prstGeom prst="round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Coronary atherosclerosis - MPF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2279576" y="5805264"/>
            <a:ext cx="7488832" cy="707886"/>
          </a:xfrm>
          <a:prstGeom prst="rect">
            <a:avLst/>
          </a:prstGeom>
        </p:spPr>
        <p:txBody>
          <a:bodyPr wrap="square">
            <a:spAutoFit/>
          </a:bodyPr>
          <a:lstStyle/>
          <a:p>
            <a:pPr algn="ctr"/>
            <a:r>
              <a:rPr lang="en-US" sz="2000" b="1" i="1" dirty="0"/>
              <a:t>Severe coronary atherosclerosis with narrowing </a:t>
            </a:r>
          </a:p>
          <a:p>
            <a:pPr algn="ctr"/>
            <a:r>
              <a:rPr lang="en-US" sz="2000" b="1" i="1" dirty="0"/>
              <a:t>of the lumen</a:t>
            </a:r>
            <a:endParaRPr lang="en-US" sz="2000" i="1" dirty="0"/>
          </a:p>
        </p:txBody>
      </p:sp>
      <p:sp>
        <p:nvSpPr>
          <p:cNvPr id="7" name="Rectangle 6"/>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3981102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8226" y="5417930"/>
            <a:ext cx="7776864" cy="1015663"/>
          </a:xfrm>
          <a:prstGeom prst="rect">
            <a:avLst/>
          </a:prstGeom>
        </p:spPr>
        <p:txBody>
          <a:bodyPr wrap="square">
            <a:spAutoFit/>
          </a:bodyPr>
          <a:lstStyle/>
          <a:p>
            <a:pPr algn="ctr"/>
            <a:r>
              <a:rPr lang="en-US" sz="2000" b="1" i="1" dirty="0">
                <a:solidFill>
                  <a:srgbClr val="0000FF"/>
                </a:solidFill>
              </a:rPr>
              <a:t>Hyaline arteriolosclerosis</a:t>
            </a:r>
            <a:r>
              <a:rPr lang="en-US" sz="2000" b="1" i="1" dirty="0"/>
              <a:t/>
            </a:r>
            <a:br>
              <a:rPr lang="en-US" sz="2000" b="1" i="1" dirty="0"/>
            </a:br>
            <a:r>
              <a:rPr lang="en-US" sz="2000" b="1" i="1" dirty="0"/>
              <a:t>Arteriosclerosis (hardening of the arteries) involves both small and large vessels. It is commonly found in diabetics and hypertensives.</a:t>
            </a:r>
            <a:endParaRPr lang="en-US" sz="2000" b="1" i="1" dirty="0"/>
          </a:p>
        </p:txBody>
      </p:sp>
      <p:pic>
        <p:nvPicPr>
          <p:cNvPr id="145410" name="Picture 2" descr="cv004.jpg (20531 bytes)"/>
          <p:cNvPicPr>
            <a:picLocks noChangeAspect="1" noChangeArrowheads="1"/>
          </p:cNvPicPr>
          <p:nvPr/>
        </p:nvPicPr>
        <p:blipFill>
          <a:blip r:embed="rId2" cstate="print"/>
          <a:srcRect/>
          <a:stretch>
            <a:fillRect/>
          </a:stretch>
        </p:blipFill>
        <p:spPr bwMode="auto">
          <a:xfrm>
            <a:off x="2238348" y="1071546"/>
            <a:ext cx="7890100" cy="4301670"/>
          </a:xfrm>
          <a:prstGeom prst="rect">
            <a:avLst/>
          </a:prstGeom>
          <a:noFill/>
          <a:ln w="28575">
            <a:solidFill>
              <a:schemeClr val="tx1"/>
            </a:solidFill>
          </a:ln>
        </p:spPr>
      </p:pic>
      <p:sp>
        <p:nvSpPr>
          <p:cNvPr id="7" name="Rounded Rectangle 6"/>
          <p:cNvSpPr/>
          <p:nvPr/>
        </p:nvSpPr>
        <p:spPr>
          <a:xfrm>
            <a:off x="2952728" y="332656"/>
            <a:ext cx="6000792"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Hyaline arteriolosclerosis - HPF</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46742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9624" y="5342296"/>
            <a:ext cx="8136904" cy="1323439"/>
          </a:xfrm>
          <a:prstGeom prst="rect">
            <a:avLst/>
          </a:prstGeom>
        </p:spPr>
        <p:txBody>
          <a:bodyPr wrap="square">
            <a:spAutoFit/>
          </a:bodyPr>
          <a:lstStyle/>
          <a:p>
            <a:pPr algn="ctr"/>
            <a:r>
              <a:rPr lang="en-US" sz="2000" b="1" i="1" dirty="0">
                <a:solidFill>
                  <a:srgbClr val="0000FF"/>
                </a:solidFill>
              </a:rPr>
              <a:t>Hyperplastic arteriolosclerosis</a:t>
            </a:r>
            <a:r>
              <a:rPr lang="en-US" sz="2000" b="1" i="1" dirty="0"/>
              <a:t>: This is the other type of small vessel arteriosclerosis. It is predominantly seen in </a:t>
            </a:r>
            <a:r>
              <a:rPr lang="en-US" sz="2000" b="1" i="1" dirty="0">
                <a:solidFill>
                  <a:srgbClr val="C00000"/>
                </a:solidFill>
                <a:effectLst>
                  <a:outerShdw blurRad="38100" dist="38100" dir="2700000" algn="tl">
                    <a:srgbClr val="000000">
                      <a:alpha val="43137"/>
                    </a:srgbClr>
                  </a:outerShdw>
                </a:effectLst>
              </a:rPr>
              <a:t>malignant hypertension </a:t>
            </a:r>
            <a:r>
              <a:rPr lang="en-US" sz="2000" b="1" i="1" dirty="0"/>
              <a:t>and renal disease associated with </a:t>
            </a:r>
            <a:r>
              <a:rPr lang="en-US" sz="2000" b="1" i="1" dirty="0">
                <a:solidFill>
                  <a:srgbClr val="C00000"/>
                </a:solidFill>
                <a:effectLst>
                  <a:outerShdw blurRad="38100" dist="38100" dir="2700000" algn="tl">
                    <a:srgbClr val="000000">
                      <a:alpha val="43137"/>
                    </a:srgbClr>
                  </a:outerShdw>
                </a:effectLst>
              </a:rPr>
              <a:t>polyarteritis nodosa </a:t>
            </a:r>
            <a:r>
              <a:rPr lang="en-US" sz="2000" b="1" i="1" dirty="0"/>
              <a:t>and </a:t>
            </a:r>
            <a:r>
              <a:rPr lang="en-US" sz="2000" b="1" i="1" dirty="0">
                <a:solidFill>
                  <a:srgbClr val="C00000"/>
                </a:solidFill>
                <a:effectLst>
                  <a:outerShdw blurRad="38100" dist="38100" dir="2700000" algn="tl">
                    <a:srgbClr val="000000">
                      <a:alpha val="43137"/>
                    </a:srgbClr>
                  </a:outerShdw>
                </a:effectLst>
              </a:rPr>
              <a:t>progressive systemic sclerosis</a:t>
            </a:r>
            <a:r>
              <a:rPr lang="en-US" sz="2000" b="1" i="1" dirty="0"/>
              <a:t>.</a:t>
            </a:r>
            <a:endParaRPr lang="en-US" sz="2000" b="1" i="1" dirty="0"/>
          </a:p>
        </p:txBody>
      </p:sp>
      <p:pic>
        <p:nvPicPr>
          <p:cNvPr id="146434" name="Picture 2" descr="cv005.jpg (16197 bytes)"/>
          <p:cNvPicPr>
            <a:picLocks noChangeAspect="1" noChangeArrowheads="1"/>
          </p:cNvPicPr>
          <p:nvPr/>
        </p:nvPicPr>
        <p:blipFill>
          <a:blip r:embed="rId2" cstate="print"/>
          <a:srcRect/>
          <a:stretch>
            <a:fillRect/>
          </a:stretch>
        </p:blipFill>
        <p:spPr bwMode="auto">
          <a:xfrm>
            <a:off x="2095472" y="1071546"/>
            <a:ext cx="8032976" cy="4157654"/>
          </a:xfrm>
          <a:prstGeom prst="rect">
            <a:avLst/>
          </a:prstGeom>
          <a:noFill/>
          <a:ln w="28575">
            <a:solidFill>
              <a:schemeClr val="tx1"/>
            </a:solidFill>
          </a:ln>
        </p:spPr>
      </p:pic>
      <p:sp>
        <p:nvSpPr>
          <p:cNvPr id="7" name="Rounded Rectangle 6"/>
          <p:cNvSpPr/>
          <p:nvPr/>
        </p:nvSpPr>
        <p:spPr>
          <a:xfrm>
            <a:off x="2952728" y="260648"/>
            <a:ext cx="6572296" cy="5965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latin typeface="Aharoni" pitchFamily="2" charset="-79"/>
                <a:cs typeface="Aharoni" pitchFamily="2" charset="-79"/>
              </a:rPr>
              <a:t>Hyperplastic arteriolosclerosis - HPF</a:t>
            </a:r>
            <a:endParaRPr lang="en-US" sz="2800" i="1" dirty="0">
              <a:effectLst>
                <a:outerShdw blurRad="38100" dist="38100" dir="2700000" algn="tl">
                  <a:srgbClr val="000000">
                    <a:alpha val="43137"/>
                  </a:srgbClr>
                </a:outerShdw>
              </a:effectLst>
              <a:latin typeface="Aharoni" pitchFamily="2" charset="-79"/>
              <a:cs typeface="Aharoni" pitchFamily="2" charset="-79"/>
            </a:endParaRPr>
          </a:p>
        </p:txBody>
      </p:sp>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149522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4394" y="3823760"/>
            <a:ext cx="6172200" cy="2177008"/>
          </a:xfrm>
        </p:spPr>
        <p:txBody>
          <a:bodyPr>
            <a:noAutofit/>
          </a:bodyPr>
          <a:lstStyle/>
          <a:p>
            <a:r>
              <a:rPr lang="en-US" dirty="0" smtClean="0">
                <a:solidFill>
                  <a:srgbClr val="00B0F0"/>
                </a:solidFill>
                <a:latin typeface="Aharoni" pitchFamily="2" charset="-79"/>
                <a:cs typeface="Aharoni" pitchFamily="2" charset="-79"/>
              </a:rPr>
              <a:t>Aneurysm of abdominal aorta</a:t>
            </a:r>
            <a:endParaRPr lang="en-US" dirty="0">
              <a:solidFill>
                <a:srgbClr val="00B0F0"/>
              </a:solidFill>
              <a:latin typeface="Aharoni" pitchFamily="2" charset="-79"/>
              <a:cs typeface="Aharoni" pitchFamily="2" charset="-79"/>
            </a:endParaRPr>
          </a:p>
        </p:txBody>
      </p:sp>
      <p:sp>
        <p:nvSpPr>
          <p:cNvPr id="5" name="Rectangle 4"/>
          <p:cNvSpPr/>
          <p:nvPr/>
        </p:nvSpPr>
        <p:spPr>
          <a:xfrm>
            <a:off x="9739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1523968" y="6643711"/>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1713567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s://s3.amazonaws.com/healthtap-public/ht-staging/user_answer/avatars/283150/large/open-uri20120707-3759-1ua83pb.jpeg?1341689863"/>
          <p:cNvPicPr>
            <a:picLocks noChangeAspect="1" noChangeArrowheads="1"/>
          </p:cNvPicPr>
          <p:nvPr/>
        </p:nvPicPr>
        <p:blipFill>
          <a:blip r:embed="rId2" cstate="print"/>
          <a:srcRect/>
          <a:stretch>
            <a:fillRect/>
          </a:stretch>
        </p:blipFill>
        <p:spPr bwMode="auto">
          <a:xfrm>
            <a:off x="3071664" y="1230982"/>
            <a:ext cx="5904656" cy="4286250"/>
          </a:xfrm>
          <a:prstGeom prst="rect">
            <a:avLst/>
          </a:prstGeom>
          <a:noFill/>
          <a:ln w="28575">
            <a:solidFill>
              <a:schemeClr val="tx1"/>
            </a:solidFill>
          </a:ln>
        </p:spPr>
      </p:pic>
      <p:sp>
        <p:nvSpPr>
          <p:cNvPr id="4" name="Rounded Rectangle 3"/>
          <p:cNvSpPr/>
          <p:nvPr/>
        </p:nvSpPr>
        <p:spPr>
          <a:xfrm>
            <a:off x="3309918" y="428604"/>
            <a:ext cx="5572164" cy="5521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latin typeface="Aharoni" pitchFamily="2" charset="-79"/>
                <a:cs typeface="Aharoni" pitchFamily="2" charset="-79"/>
              </a:rPr>
              <a:t>Abdominal Aortic Aneurysm</a:t>
            </a:r>
            <a:endParaRPr lang="en-US" sz="28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5" name="Rectangle 4"/>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6" name="Rectangle 5"/>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873836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2.bp.blogspot.com/_PC3aIMjVWm8/SSFmTob8IyI/AAAAAAAABHk/l0u_4Kq0TYg/s400/aneurysms.jpg"/>
          <p:cNvPicPr>
            <a:picLocks noChangeAspect="1" noChangeArrowheads="1"/>
          </p:cNvPicPr>
          <p:nvPr/>
        </p:nvPicPr>
        <p:blipFill>
          <a:blip r:embed="rId3" cstate="print"/>
          <a:srcRect/>
          <a:stretch>
            <a:fillRect/>
          </a:stretch>
        </p:blipFill>
        <p:spPr bwMode="auto">
          <a:xfrm>
            <a:off x="3024167" y="980728"/>
            <a:ext cx="6013251" cy="4814208"/>
          </a:xfrm>
          <a:prstGeom prst="rect">
            <a:avLst/>
          </a:prstGeom>
          <a:noFill/>
          <a:ln>
            <a:solidFill>
              <a:schemeClr val="bg1"/>
            </a:solidFill>
          </a:ln>
        </p:spPr>
      </p:pic>
      <p:sp>
        <p:nvSpPr>
          <p:cNvPr id="4" name="مستطيل 3"/>
          <p:cNvSpPr/>
          <p:nvPr/>
        </p:nvSpPr>
        <p:spPr>
          <a:xfrm>
            <a:off x="2495600" y="5864386"/>
            <a:ext cx="7128792" cy="707886"/>
          </a:xfrm>
          <a:prstGeom prst="rect">
            <a:avLst/>
          </a:prstGeom>
        </p:spPr>
        <p:txBody>
          <a:bodyPr wrap="square">
            <a:spAutoFit/>
          </a:bodyPr>
          <a:lstStyle/>
          <a:p>
            <a:pPr algn="ctr"/>
            <a:r>
              <a:rPr lang="en-US" sz="2000" b="1" i="1" dirty="0"/>
              <a:t>The most likely causes of aneurysms are </a:t>
            </a:r>
            <a:r>
              <a:rPr lang="en-US" sz="2000" b="1" i="1" dirty="0">
                <a:solidFill>
                  <a:srgbClr val="C00000"/>
                </a:solidFill>
                <a:effectLst>
                  <a:outerShdw blurRad="38100" dist="38100" dir="2700000" algn="tl">
                    <a:srgbClr val="000000">
                      <a:alpha val="43137"/>
                    </a:srgbClr>
                  </a:outerShdw>
                </a:effectLst>
              </a:rPr>
              <a:t>atherosclerosis , </a:t>
            </a:r>
            <a:r>
              <a:rPr lang="en-US" sz="2000" b="1" i="1" dirty="0" err="1">
                <a:solidFill>
                  <a:srgbClr val="C00000"/>
                </a:solidFill>
                <a:effectLst>
                  <a:outerShdw blurRad="38100" dist="38100" dir="2700000" algn="tl">
                    <a:srgbClr val="000000">
                      <a:alpha val="43137"/>
                    </a:srgbClr>
                  </a:outerShdw>
                </a:effectLst>
              </a:rPr>
              <a:t>mycotic</a:t>
            </a:r>
            <a:r>
              <a:rPr lang="en-US" sz="2000" b="1" i="1" dirty="0">
                <a:solidFill>
                  <a:srgbClr val="C00000"/>
                </a:solidFill>
                <a:effectLst>
                  <a:outerShdw blurRad="38100" dist="38100" dir="2700000" algn="tl">
                    <a:srgbClr val="000000">
                      <a:alpha val="43137"/>
                    </a:srgbClr>
                  </a:outerShdw>
                </a:effectLst>
              </a:rPr>
              <a:t>, syphilitic and congenital</a:t>
            </a:r>
          </a:p>
        </p:txBody>
      </p:sp>
      <p:sp>
        <p:nvSpPr>
          <p:cNvPr id="7" name="Rounded Rectangle 6"/>
          <p:cNvSpPr/>
          <p:nvPr/>
        </p:nvSpPr>
        <p:spPr>
          <a:xfrm>
            <a:off x="3524232" y="260648"/>
            <a:ext cx="5143536" cy="5965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latin typeface="Aharoni" pitchFamily="2" charset="-79"/>
                <a:cs typeface="Aharoni" pitchFamily="2" charset="-79"/>
              </a:rPr>
              <a:t>Types of Aneurysms</a:t>
            </a:r>
            <a:endParaRPr lang="en-US" sz="28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8" name="Rectangle 7"/>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885793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www.jazannurses.com/mkportal/modules/gallery/album/a_128.jpg"/>
          <p:cNvPicPr>
            <a:picLocks noChangeAspect="1" noChangeArrowheads="1"/>
          </p:cNvPicPr>
          <p:nvPr/>
        </p:nvPicPr>
        <p:blipFill>
          <a:blip r:embed="rId2" cstate="print"/>
          <a:srcRect/>
          <a:stretch>
            <a:fillRect/>
          </a:stretch>
        </p:blipFill>
        <p:spPr bwMode="auto">
          <a:xfrm>
            <a:off x="3791744" y="908721"/>
            <a:ext cx="4176464" cy="4752528"/>
          </a:xfrm>
          <a:prstGeom prst="rect">
            <a:avLst/>
          </a:prstGeom>
          <a:noFill/>
        </p:spPr>
      </p:pic>
      <p:sp>
        <p:nvSpPr>
          <p:cNvPr id="3" name="Rectangle 2"/>
          <p:cNvSpPr/>
          <p:nvPr/>
        </p:nvSpPr>
        <p:spPr>
          <a:xfrm>
            <a:off x="2495600" y="5792949"/>
            <a:ext cx="6696744" cy="1015663"/>
          </a:xfrm>
          <a:prstGeom prst="rect">
            <a:avLst/>
          </a:prstGeom>
        </p:spPr>
        <p:txBody>
          <a:bodyPr wrap="square">
            <a:spAutoFit/>
          </a:bodyPr>
          <a:lstStyle/>
          <a:p>
            <a:pPr algn="ctr"/>
            <a:r>
              <a:rPr lang="en-US" sz="2000" b="1" i="1" dirty="0"/>
              <a:t>An example of an atherosclerotic aneurysm of the aorta in which a large "bulge" appears just above the aortic bifurcation.</a:t>
            </a:r>
            <a:endParaRPr lang="en-US" sz="2000" i="1" dirty="0"/>
          </a:p>
        </p:txBody>
      </p:sp>
      <p:sp>
        <p:nvSpPr>
          <p:cNvPr id="5" name="Rounded Rectangle 4"/>
          <p:cNvSpPr/>
          <p:nvPr/>
        </p:nvSpPr>
        <p:spPr>
          <a:xfrm>
            <a:off x="3309918" y="260648"/>
            <a:ext cx="5286412" cy="50405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latin typeface="Aharoni" pitchFamily="2" charset="-79"/>
                <a:cs typeface="Aharoni" pitchFamily="2" charset="-79"/>
              </a:rPr>
              <a:t>Abdominal Aortic Aneurysm</a:t>
            </a:r>
            <a:endParaRPr lang="en-US" sz="2800" b="1" i="1" dirty="0">
              <a:effectLst>
                <a:outerShdw blurRad="38100" dist="38100" dir="2700000" algn="tl">
                  <a:srgbClr val="000000">
                    <a:alpha val="43137"/>
                  </a:srgbClr>
                </a:outerShdw>
              </a:effectLst>
              <a:latin typeface="Aharoni" pitchFamily="2" charset="-79"/>
              <a:cs typeface="Aharoni" pitchFamily="2" charset="-79"/>
            </a:endParaRPr>
          </a:p>
        </p:txBody>
      </p:sp>
      <p:sp>
        <p:nvSpPr>
          <p:cNvPr id="7" name="Rectangle 6"/>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1062879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12024" y="1643050"/>
            <a:ext cx="4032448" cy="1938992"/>
          </a:xfrm>
          <a:prstGeom prst="rect">
            <a:avLst/>
          </a:prstGeom>
          <a:ln w="12700">
            <a:solidFill>
              <a:schemeClr val="tx1"/>
            </a:solidFill>
          </a:ln>
        </p:spPr>
        <p:txBody>
          <a:bodyPr wrap="square">
            <a:spAutoFit/>
          </a:bodyPr>
          <a:lstStyle/>
          <a:p>
            <a:pPr algn="ctr"/>
            <a:r>
              <a:rPr lang="en-US" sz="2400" b="1" i="1" dirty="0"/>
              <a:t>Aneurysmal dilatation of the abdominal aorta with rupture , intraluminal thrombus and extensive aortic atherosclerosis .</a:t>
            </a:r>
            <a:endParaRPr lang="en-US" sz="2400" b="1" i="1" dirty="0"/>
          </a:p>
        </p:txBody>
      </p:sp>
      <p:sp>
        <p:nvSpPr>
          <p:cNvPr id="5" name="Rounded Rectangle 4"/>
          <p:cNvSpPr/>
          <p:nvPr/>
        </p:nvSpPr>
        <p:spPr>
          <a:xfrm>
            <a:off x="3309918" y="285728"/>
            <a:ext cx="5643602" cy="5509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effectLst>
                  <a:outerShdw blurRad="38100" dist="38100" dir="2700000" algn="tl">
                    <a:srgbClr val="000000">
                      <a:alpha val="43137"/>
                    </a:srgbClr>
                  </a:outerShdw>
                </a:effectLst>
                <a:latin typeface="Aharoni" pitchFamily="2" charset="-79"/>
                <a:cs typeface="Aharoni" pitchFamily="2" charset="-79"/>
              </a:rPr>
              <a:t>Abdominal Aortic Aneurysm</a:t>
            </a:r>
            <a:endParaRPr lang="en-US" sz="2800" b="1" i="1" dirty="0">
              <a:effectLst>
                <a:outerShdw blurRad="38100" dist="38100" dir="2700000" algn="tl">
                  <a:srgbClr val="000000">
                    <a:alpha val="43137"/>
                  </a:srgbClr>
                </a:outerShdw>
              </a:effectLst>
              <a:latin typeface="Aharoni" pitchFamily="2" charset="-79"/>
              <a:cs typeface="Aharoni" pitchFamily="2" charset="-79"/>
            </a:endParaRPr>
          </a:p>
        </p:txBody>
      </p:sp>
      <p:pic>
        <p:nvPicPr>
          <p:cNvPr id="93186" name="Picture 2" descr="http://www.oup.com/uk/orc/bin/9780198569466/01student/cases/images/pic002.jpg"/>
          <p:cNvPicPr>
            <a:picLocks noChangeAspect="1" noChangeArrowheads="1"/>
          </p:cNvPicPr>
          <p:nvPr/>
        </p:nvPicPr>
        <p:blipFill>
          <a:blip r:embed="rId3" cstate="print"/>
          <a:srcRect/>
          <a:stretch>
            <a:fillRect/>
          </a:stretch>
        </p:blipFill>
        <p:spPr bwMode="auto">
          <a:xfrm>
            <a:off x="2207568" y="980729"/>
            <a:ext cx="3672408" cy="5305823"/>
          </a:xfrm>
          <a:prstGeom prst="rect">
            <a:avLst/>
          </a:prstGeom>
          <a:noFill/>
        </p:spPr>
      </p:pic>
      <p:sp>
        <p:nvSpPr>
          <p:cNvPr id="7" name="Rectangle 6"/>
          <p:cNvSpPr/>
          <p:nvPr/>
        </p:nvSpPr>
        <p:spPr>
          <a:xfrm>
            <a:off x="6384032" y="4145356"/>
            <a:ext cx="3712496" cy="1569660"/>
          </a:xfrm>
          <a:prstGeom prst="rect">
            <a:avLst/>
          </a:prstGeom>
          <a:ln w="12700">
            <a:solidFill>
              <a:schemeClr val="tx1"/>
            </a:solidFill>
          </a:ln>
        </p:spPr>
        <p:txBody>
          <a:bodyPr wrap="square">
            <a:spAutoFit/>
          </a:bodyPr>
          <a:lstStyle/>
          <a:p>
            <a:pPr algn="ctr"/>
            <a:r>
              <a:rPr lang="en-US" sz="2400" b="1" i="1" dirty="0"/>
              <a:t>The patient had suddenly developed severe abdominal pain, shocked and collapsed</a:t>
            </a:r>
            <a:endParaRPr lang="en-US" sz="2400" b="1" i="1" dirty="0"/>
          </a:p>
        </p:txBody>
      </p:sp>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724437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28" y="1142984"/>
            <a:ext cx="6715172" cy="2214578"/>
          </a:xfrm>
        </p:spPr>
        <p:txBody>
          <a:bodyPr>
            <a:noAutofit/>
          </a:bodyPr>
          <a:lstStyle/>
          <a:p>
            <a:pPr algn="ctr"/>
            <a:r>
              <a:rPr lang="en-US" sz="5400" i="1" dirty="0">
                <a:solidFill>
                  <a:srgbClr val="FFFF00"/>
                </a:solidFill>
                <a:effectLst>
                  <a:outerShdw blurRad="38100" dist="38100" dir="2700000" algn="tl">
                    <a:srgbClr val="000000">
                      <a:alpha val="43137"/>
                    </a:srgbClr>
                  </a:outerShdw>
                </a:effectLst>
                <a:latin typeface="Aharoni" pitchFamily="2" charset="-79"/>
                <a:cs typeface="Aharoni" pitchFamily="2" charset="-79"/>
              </a:rPr>
              <a:t>CARDIOVASCULAR  SYSTEM</a:t>
            </a:r>
            <a:endParaRPr lang="en-US" sz="5400" i="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167042" y="4357694"/>
            <a:ext cx="6172200" cy="945958"/>
          </a:xfrm>
        </p:spPr>
        <p:txBody>
          <a:bodyPr>
            <a:normAutofit/>
          </a:bodyPr>
          <a:lstStyle/>
          <a:p>
            <a:pPr algn="ctr"/>
            <a:r>
              <a:rPr lang="en-US" sz="5400" b="1" i="1" dirty="0">
                <a:effectLst>
                  <a:outerShdw blurRad="38100" dist="38100" dir="2700000" algn="tl">
                    <a:srgbClr val="000000">
                      <a:alpha val="43137"/>
                    </a:srgbClr>
                  </a:outerShdw>
                </a:effectLst>
              </a:rPr>
              <a:t>Pathology Practical</a:t>
            </a:r>
            <a:endParaRPr lang="en-US" sz="5400" b="1" i="1" dirty="0">
              <a:effectLst>
                <a:outerShdw blurRad="38100" dist="38100" dir="2700000" algn="tl">
                  <a:srgbClr val="000000">
                    <a:alpha val="43137"/>
                  </a:srgbClr>
                </a:outerShdw>
              </a:effectLst>
            </a:endParaRPr>
          </a:p>
        </p:txBody>
      </p:sp>
      <p:sp>
        <p:nvSpPr>
          <p:cNvPr id="8" name="TextBox 7"/>
          <p:cNvSpPr txBox="1"/>
          <p:nvPr/>
        </p:nvSpPr>
        <p:spPr>
          <a:xfrm>
            <a:off x="2264028" y="6242972"/>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solidFill>
                  <a:schemeClr val="bg1"/>
                </a:solidFill>
              </a:rPr>
              <a:t>Prepared by:</a:t>
            </a:r>
            <a:endParaRPr lang="en-US" dirty="0">
              <a:solidFill>
                <a:schemeClr val="bg1"/>
              </a:solidFill>
            </a:endParaRPr>
          </a:p>
        </p:txBody>
      </p:sp>
      <p:sp>
        <p:nvSpPr>
          <p:cNvPr id="9" name="TextBox 8"/>
          <p:cNvSpPr txBox="1"/>
          <p:nvPr/>
        </p:nvSpPr>
        <p:spPr>
          <a:xfrm>
            <a:off x="3864228" y="6002704"/>
            <a:ext cx="1567461"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a:solidFill>
                  <a:schemeClr val="bg1"/>
                </a:solidFill>
              </a:rPr>
              <a:t>Prof.  Ammar Al Rikabi</a:t>
            </a:r>
          </a:p>
          <a:p>
            <a:pPr marL="171450" indent="-171450">
              <a:buFont typeface="Arial" panose="020B0604020202020204" pitchFamily="34" charset="0"/>
              <a:buChar char="•"/>
            </a:pPr>
            <a:r>
              <a:rPr lang="en-US" sz="1050" b="1" i="1" dirty="0">
                <a:solidFill>
                  <a:schemeClr val="bg1"/>
                </a:solidFill>
              </a:rPr>
              <a:t>Dr. Sayed Al Esawy</a:t>
            </a:r>
          </a:p>
          <a:p>
            <a:pPr marL="171450" indent="-171450">
              <a:buFont typeface="Arial" panose="020B0604020202020204" pitchFamily="34" charset="0"/>
              <a:buChar char="•"/>
            </a:pPr>
            <a:r>
              <a:rPr lang="en-US" sz="1050" b="1" i="1" dirty="0">
                <a:solidFill>
                  <a:schemeClr val="bg1"/>
                </a:solidFill>
              </a:rPr>
              <a:t>Dr. Marie Mukhashin</a:t>
            </a:r>
          </a:p>
          <a:p>
            <a:pPr marL="171450" indent="-171450">
              <a:buFont typeface="Arial" panose="020B0604020202020204" pitchFamily="34" charset="0"/>
              <a:buChar char="•"/>
            </a:pPr>
            <a:r>
              <a:rPr lang="en-US" sz="1050" b="1" i="1" dirty="0">
                <a:solidFill>
                  <a:schemeClr val="bg1"/>
                </a:solidFill>
              </a:rPr>
              <a:t>Dr. Shaesta Zaidi</a:t>
            </a:r>
          </a:p>
        </p:txBody>
      </p:sp>
      <p:sp>
        <p:nvSpPr>
          <p:cNvPr id="10" name="Rectangle 9"/>
          <p:cNvSpPr/>
          <p:nvPr/>
        </p:nvSpPr>
        <p:spPr>
          <a:xfrm>
            <a:off x="7283896" y="6421650"/>
            <a:ext cx="3276600" cy="44627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schemeClr val="bg1"/>
                </a:solidFill>
              </a:rPr>
              <a:t>Head of Pathology Department: Dr. </a:t>
            </a:r>
            <a:r>
              <a:rPr lang="en-US" sz="1200" b="1" i="1" dirty="0">
                <a:solidFill>
                  <a:schemeClr val="bg1"/>
                </a:solidFill>
              </a:rPr>
              <a:t>Abdulmalik</a:t>
            </a:r>
            <a:r>
              <a:rPr lang="en-US" sz="1100" b="1" i="1" dirty="0">
                <a:solidFill>
                  <a:schemeClr val="bg1"/>
                </a:solidFill>
              </a:rPr>
              <a:t> Al Sheikh</a:t>
            </a:r>
          </a:p>
        </p:txBody>
      </p:sp>
    </p:spTree>
    <p:extLst>
      <p:ext uri="{BB962C8B-B14F-4D97-AF65-F5344CB8AC3E}">
        <p14:creationId xmlns:p14="http://schemas.microsoft.com/office/powerpoint/2010/main" val="280723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medcell.med.yale.edu/histology_old/bloodvessels/images/dissecting_aortic_aneurysm.jpg"/>
          <p:cNvPicPr>
            <a:picLocks noChangeAspect="1" noChangeArrowheads="1"/>
          </p:cNvPicPr>
          <p:nvPr/>
        </p:nvPicPr>
        <p:blipFill>
          <a:blip r:embed="rId2" cstate="print"/>
          <a:srcRect/>
          <a:stretch>
            <a:fillRect/>
          </a:stretch>
        </p:blipFill>
        <p:spPr bwMode="auto">
          <a:xfrm>
            <a:off x="2524100" y="1052737"/>
            <a:ext cx="7143800" cy="4104135"/>
          </a:xfrm>
          <a:prstGeom prst="rect">
            <a:avLst/>
          </a:prstGeom>
          <a:noFill/>
          <a:ln w="28575">
            <a:solidFill>
              <a:schemeClr val="tx1"/>
            </a:solidFill>
          </a:ln>
        </p:spPr>
      </p:pic>
      <p:sp>
        <p:nvSpPr>
          <p:cNvPr id="3" name="Rectangle 2"/>
          <p:cNvSpPr/>
          <p:nvPr/>
        </p:nvSpPr>
        <p:spPr>
          <a:xfrm>
            <a:off x="2423592" y="5269728"/>
            <a:ext cx="7560840" cy="1631216"/>
          </a:xfrm>
          <a:prstGeom prst="rect">
            <a:avLst/>
          </a:prstGeom>
        </p:spPr>
        <p:txBody>
          <a:bodyPr wrap="square">
            <a:spAutoFit/>
          </a:bodyPr>
          <a:lstStyle/>
          <a:p>
            <a:pPr algn="ctr"/>
            <a:r>
              <a:rPr lang="en-US" sz="2000" b="1" i="1" dirty="0">
                <a:solidFill>
                  <a:srgbClr val="0000FF"/>
                </a:solidFill>
              </a:rPr>
              <a:t>A dissecting aortic aneurysm </a:t>
            </a:r>
            <a:r>
              <a:rPr lang="en-US" sz="2000" b="1" i="1" dirty="0"/>
              <a:t>occurs when </a:t>
            </a:r>
            <a:r>
              <a:rPr lang="en-US" sz="2000" b="1" i="1" dirty="0">
                <a:solidFill>
                  <a:srgbClr val="C00000"/>
                </a:solidFill>
              </a:rPr>
              <a:t>blood enters the aortic wall </a:t>
            </a:r>
            <a:r>
              <a:rPr lang="en-US" sz="2000" b="1" i="1" dirty="0"/>
              <a:t>through a defect and moves between two layers of the wall, stripping the inner layer from the outer layer. </a:t>
            </a:r>
          </a:p>
          <a:p>
            <a:pPr algn="ctr"/>
            <a:r>
              <a:rPr lang="en-US" sz="2000" b="1" i="1" dirty="0"/>
              <a:t>Usually associated with </a:t>
            </a:r>
            <a:r>
              <a:rPr lang="en-US" sz="2000" b="1" i="1" dirty="0">
                <a:solidFill>
                  <a:srgbClr val="336600"/>
                </a:solidFill>
              </a:rPr>
              <a:t>atherosclerosis, inflammation, and degeneration of the connective tissue of the tunica media</a:t>
            </a:r>
            <a:endParaRPr lang="en-US" sz="2000" b="1" i="1" dirty="0">
              <a:solidFill>
                <a:srgbClr val="336600"/>
              </a:solidFill>
            </a:endParaRPr>
          </a:p>
        </p:txBody>
      </p:sp>
      <p:sp>
        <p:nvSpPr>
          <p:cNvPr id="4" name="Rounded Rectangle 3"/>
          <p:cNvSpPr/>
          <p:nvPr/>
        </p:nvSpPr>
        <p:spPr>
          <a:xfrm>
            <a:off x="3309918" y="357166"/>
            <a:ext cx="5929354" cy="47954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Dissecting aortic aneurysm - LPF </a:t>
            </a:r>
            <a:endPar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Rectangle 6"/>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3174527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575720" y="4417732"/>
            <a:ext cx="7056784" cy="1440161"/>
          </a:xfrm>
          <a:prstGeom prst="rect">
            <a:avLst/>
          </a:prstGeom>
        </p:spPr>
        <p:txBody>
          <a:bodyPr vert="horz" anchor="b">
            <a:noAutofit/>
          </a:bodyPr>
          <a:lstStyle/>
          <a:p>
            <a:r>
              <a:rPr lang="en-US" sz="3600" dirty="0">
                <a:solidFill>
                  <a:srgbClr val="66FFFF"/>
                </a:solidFill>
                <a:latin typeface="Aharoni" pitchFamily="2" charset="-79"/>
                <a:cs typeface="Aharoni" pitchFamily="2" charset="-79"/>
              </a:rPr>
              <a:t> Vegetations of rheumatic fever on mitral and aortic valves</a:t>
            </a:r>
            <a:endParaRPr lang="en-US" sz="3600" dirty="0">
              <a:solidFill>
                <a:srgbClr val="66FFFF"/>
              </a:solidFill>
              <a:latin typeface="Aharoni" pitchFamily="2" charset="-79"/>
              <a:cs typeface="Aharoni" pitchFamily="2" charset="-79"/>
            </a:endParaRPr>
          </a:p>
        </p:txBody>
      </p:sp>
      <p:sp>
        <p:nvSpPr>
          <p:cNvPr id="4" name="Rectangle 3"/>
          <p:cNvSpPr/>
          <p:nvPr/>
        </p:nvSpPr>
        <p:spPr>
          <a:xfrm>
            <a:off x="9739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1523968" y="6643711"/>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678596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pathwiki.pbworks.com/f/rheumatic%20vegetations.jpg"/>
          <p:cNvPicPr>
            <a:picLocks noChangeAspect="1" noChangeArrowheads="1"/>
          </p:cNvPicPr>
          <p:nvPr/>
        </p:nvPicPr>
        <p:blipFill>
          <a:blip r:embed="rId2" cstate="print"/>
          <a:srcRect/>
          <a:stretch>
            <a:fillRect/>
          </a:stretch>
        </p:blipFill>
        <p:spPr bwMode="auto">
          <a:xfrm>
            <a:off x="2642902" y="1181664"/>
            <a:ext cx="6549443" cy="4263560"/>
          </a:xfrm>
          <a:prstGeom prst="rect">
            <a:avLst/>
          </a:prstGeom>
          <a:noFill/>
          <a:ln w="38100">
            <a:solidFill>
              <a:schemeClr val="tx1"/>
            </a:solidFill>
          </a:ln>
        </p:spPr>
      </p:pic>
      <p:sp>
        <p:nvSpPr>
          <p:cNvPr id="5" name="Rounded Rectangle 4"/>
          <p:cNvSpPr/>
          <p:nvPr/>
        </p:nvSpPr>
        <p:spPr>
          <a:xfrm>
            <a:off x="2666976" y="260648"/>
            <a:ext cx="657229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rPr>
              <a:t>Chronic Rheumatic Mitral Valvulitis - Gross</a:t>
            </a:r>
            <a:endParaRPr lang="en-US" sz="2800" i="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2855640" y="5517232"/>
            <a:ext cx="6192688" cy="707886"/>
          </a:xfrm>
          <a:prstGeom prst="rect">
            <a:avLst/>
          </a:prstGeom>
        </p:spPr>
        <p:txBody>
          <a:bodyPr wrap="square">
            <a:spAutoFit/>
          </a:bodyPr>
          <a:lstStyle/>
          <a:p>
            <a:pPr algn="ctr"/>
            <a:r>
              <a:rPr lang="en-US" sz="2000" b="1" i="1" dirty="0"/>
              <a:t>large vegetations/hemorrhage along the free margins of the mitral valve. </a:t>
            </a:r>
            <a:endParaRPr lang="en-US" sz="2000" b="1" i="1" dirty="0"/>
          </a:p>
        </p:txBody>
      </p:sp>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307843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5640" y="5556610"/>
            <a:ext cx="6552728" cy="1015663"/>
          </a:xfrm>
          <a:prstGeom prst="rect">
            <a:avLst/>
          </a:prstGeom>
        </p:spPr>
        <p:txBody>
          <a:bodyPr wrap="square">
            <a:spAutoFit/>
          </a:bodyPr>
          <a:lstStyle/>
          <a:p>
            <a:pPr algn="ctr"/>
            <a:r>
              <a:rPr lang="en-US" sz="2000" b="1" i="1" dirty="0">
                <a:solidFill>
                  <a:srgbClr val="0000FF"/>
                </a:solidFill>
              </a:rPr>
              <a:t>Gross pathology of rheumatic heart disease</a:t>
            </a:r>
            <a:r>
              <a:rPr lang="en-US" sz="2000" b="1" i="1" dirty="0"/>
              <a:t>  </a:t>
            </a:r>
            <a:r>
              <a:rPr lang="en-US" sz="2000" b="1" i="1" dirty="0">
                <a:solidFill>
                  <a:srgbClr val="0000FF"/>
                </a:solidFill>
              </a:rPr>
              <a:t>Aortic stenosis</a:t>
            </a:r>
            <a:r>
              <a:rPr lang="en-US" sz="2000" b="1" i="1" dirty="0"/>
              <a:t>:  Aorta has been removed to show thickened, fused aortic </a:t>
            </a:r>
          </a:p>
          <a:p>
            <a:pPr algn="ctr"/>
            <a:r>
              <a:rPr lang="en-US" sz="2000" b="1" i="1" dirty="0"/>
              <a:t>valve leaflets</a:t>
            </a:r>
            <a:endParaRPr lang="en-US" sz="2000" b="1" i="1" dirty="0"/>
          </a:p>
        </p:txBody>
      </p:sp>
      <p:sp>
        <p:nvSpPr>
          <p:cNvPr id="10" name="Rounded Rectangle 9"/>
          <p:cNvSpPr/>
          <p:nvPr/>
        </p:nvSpPr>
        <p:spPr>
          <a:xfrm>
            <a:off x="3359696" y="260648"/>
            <a:ext cx="518457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rPr>
              <a:t>Rheumatic Aortic Valvulitis - Gross</a:t>
            </a:r>
            <a:endParaRPr lang="en-US" sz="2800" i="1" dirty="0">
              <a:solidFill>
                <a:schemeClr val="bg1"/>
              </a:solidFill>
              <a:effectLst>
                <a:outerShdw blurRad="38100" dist="38100" dir="2700000" algn="tl">
                  <a:srgbClr val="000000">
                    <a:alpha val="43137"/>
                  </a:srgbClr>
                </a:outerShdw>
              </a:effectLst>
            </a:endParaRPr>
          </a:p>
        </p:txBody>
      </p:sp>
      <p:pic>
        <p:nvPicPr>
          <p:cNvPr id="83970" name="Picture 2" descr="http://24.media.tumblr.com/tumblr_m4wuoi7nKm1qeo1dvo1_500.jpg"/>
          <p:cNvPicPr>
            <a:picLocks noChangeAspect="1" noChangeArrowheads="1"/>
          </p:cNvPicPr>
          <p:nvPr/>
        </p:nvPicPr>
        <p:blipFill>
          <a:blip r:embed="rId2" cstate="print"/>
          <a:srcRect/>
          <a:stretch>
            <a:fillRect/>
          </a:stretch>
        </p:blipFill>
        <p:spPr bwMode="auto">
          <a:xfrm>
            <a:off x="2639616" y="1124744"/>
            <a:ext cx="6834656" cy="4233082"/>
          </a:xfrm>
          <a:prstGeom prst="rect">
            <a:avLst/>
          </a:prstGeom>
          <a:noFill/>
          <a:ln w="38100">
            <a:solidFill>
              <a:srgbClr val="800000"/>
            </a:solidFill>
          </a:ln>
        </p:spPr>
      </p:pic>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346419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810116" y="4675900"/>
            <a:ext cx="5822388" cy="1181993"/>
          </a:xfrm>
          <a:prstGeom prst="rect">
            <a:avLst/>
          </a:prstGeom>
        </p:spPr>
        <p:txBody>
          <a:bodyPr vert="horz" anchor="b">
            <a:noAutofit/>
          </a:bodyPr>
          <a:lstStyle/>
          <a:p>
            <a:r>
              <a:rPr lang="en-US" sz="4400" dirty="0">
                <a:solidFill>
                  <a:srgbClr val="66FFFF"/>
                </a:solidFill>
                <a:latin typeface="Aharoni" pitchFamily="2" charset="-79"/>
                <a:cs typeface="Aharoni" pitchFamily="2" charset="-79"/>
              </a:rPr>
              <a:t>Acute rheumatic myocarditis</a:t>
            </a:r>
            <a:endParaRPr lang="en-US" sz="4400" dirty="0">
              <a:solidFill>
                <a:srgbClr val="66FFFF"/>
              </a:solidFill>
              <a:latin typeface="Aharoni" pitchFamily="2" charset="-79"/>
              <a:cs typeface="Aharoni" pitchFamily="2" charset="-79"/>
            </a:endParaRPr>
          </a:p>
        </p:txBody>
      </p:sp>
      <p:sp>
        <p:nvSpPr>
          <p:cNvPr id="4" name="Rectangle 3"/>
          <p:cNvSpPr/>
          <p:nvPr/>
        </p:nvSpPr>
        <p:spPr>
          <a:xfrm>
            <a:off x="9739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1523968" y="6643711"/>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09811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o.quizlet.com/LBUN9FLVtu-mr1gSx6fMQQ_m.jpg"/>
          <p:cNvPicPr>
            <a:picLocks noChangeAspect="1" noChangeArrowheads="1"/>
          </p:cNvPicPr>
          <p:nvPr/>
        </p:nvPicPr>
        <p:blipFill>
          <a:blip r:embed="rId2" cstate="print"/>
          <a:srcRect/>
          <a:stretch>
            <a:fillRect/>
          </a:stretch>
        </p:blipFill>
        <p:spPr bwMode="auto">
          <a:xfrm>
            <a:off x="2595842" y="980729"/>
            <a:ext cx="6956543" cy="4104455"/>
          </a:xfrm>
          <a:prstGeom prst="rect">
            <a:avLst/>
          </a:prstGeom>
          <a:noFill/>
          <a:ln w="38100">
            <a:solidFill>
              <a:schemeClr val="tx1"/>
            </a:solidFill>
          </a:ln>
        </p:spPr>
      </p:pic>
      <p:sp>
        <p:nvSpPr>
          <p:cNvPr id="9" name="Rectangle 8"/>
          <p:cNvSpPr/>
          <p:nvPr/>
        </p:nvSpPr>
        <p:spPr>
          <a:xfrm>
            <a:off x="2135560" y="5300505"/>
            <a:ext cx="7632848" cy="1477328"/>
          </a:xfrm>
          <a:prstGeom prst="rect">
            <a:avLst/>
          </a:prstGeom>
        </p:spPr>
        <p:txBody>
          <a:bodyPr wrap="square">
            <a:spAutoFit/>
          </a:bodyPr>
          <a:lstStyle/>
          <a:p>
            <a:pPr algn="ctr"/>
            <a:r>
              <a:rPr lang="en-US" b="1" i="1" dirty="0"/>
              <a:t>The small verrucous vegetations are associated with acute rheumatic fever. These warty vegetations are multiple, firm, adherent, small , 1-3 mm in- diameter and form along the line of valve closure over areas of endocardial inflammation. </a:t>
            </a:r>
          </a:p>
          <a:p>
            <a:pPr algn="ctr"/>
            <a:r>
              <a:rPr lang="en-US" b="1" i="1" dirty="0"/>
              <a:t> Affects mainly Aortic &amp; Mitral valves</a:t>
            </a:r>
            <a:endParaRPr lang="en-US" i="1" dirty="0"/>
          </a:p>
        </p:txBody>
      </p:sp>
      <p:sp>
        <p:nvSpPr>
          <p:cNvPr id="10" name="Rounded Rectangle 9"/>
          <p:cNvSpPr/>
          <p:nvPr/>
        </p:nvSpPr>
        <p:spPr>
          <a:xfrm>
            <a:off x="2927648" y="260648"/>
            <a:ext cx="6120680"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rPr>
              <a:t>Acute Rheumatic Mitral Valvulitis - Gross </a:t>
            </a:r>
            <a:endParaRPr lang="en-US" sz="2800" i="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813509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972866" y="5514996"/>
          <a:ext cx="6480720" cy="1057276"/>
        </p:xfrm>
        <a:graphic>
          <a:graphicData uri="http://schemas.openxmlformats.org/drawingml/2006/table">
            <a:tbl>
              <a:tblPr/>
              <a:tblGrid>
                <a:gridCol w="6480720"/>
              </a:tblGrid>
              <a:tr h="1057276">
                <a:tc>
                  <a:txBody>
                    <a:bodyPr/>
                    <a:lstStyle/>
                    <a:p>
                      <a:pPr algn="ctr"/>
                      <a:r>
                        <a:rPr lang="en-US" sz="2000" b="1" i="1" dirty="0"/>
                        <a:t>Microscopically, acute rheumatic carditis is marked by a peculiar form of granulomatous inflammation with so-called "</a:t>
                      </a:r>
                      <a:r>
                        <a:rPr lang="en-US" sz="2000" b="1" i="1" dirty="0">
                          <a:solidFill>
                            <a:srgbClr val="0000FF"/>
                          </a:solidFill>
                        </a:rPr>
                        <a:t>Aschoff </a:t>
                      </a:r>
                      <a:r>
                        <a:rPr lang="en-US" sz="2000" b="1" i="1" dirty="0" smtClean="0">
                          <a:solidFill>
                            <a:srgbClr val="0000FF"/>
                          </a:solidFill>
                        </a:rPr>
                        <a:t> nodules</a:t>
                      </a:r>
                      <a:r>
                        <a:rPr lang="en-US" sz="2000" b="1" i="1" dirty="0"/>
                        <a:t>" seen best in myocardium, </a:t>
                      </a:r>
                    </a:p>
                  </a:txBody>
                  <a:tcPr marL="0" marR="0" marT="0" marB="0" anchor="ctr">
                    <a:lnL>
                      <a:noFill/>
                    </a:lnL>
                    <a:lnR>
                      <a:noFill/>
                    </a:lnR>
                    <a:lnT>
                      <a:noFill/>
                    </a:lnT>
                    <a:lnB>
                      <a:noFill/>
                    </a:lnB>
                  </a:tcPr>
                </a:tc>
              </a:tr>
            </a:tbl>
          </a:graphicData>
        </a:graphic>
      </p:graphicFrame>
      <p:sp>
        <p:nvSpPr>
          <p:cNvPr id="7" name="Rounded Rectangle 6"/>
          <p:cNvSpPr/>
          <p:nvPr/>
        </p:nvSpPr>
        <p:spPr>
          <a:xfrm>
            <a:off x="3575720" y="260648"/>
            <a:ext cx="5092048"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rPr>
              <a:t>Acute Rheumatic Carditis - HPF </a:t>
            </a:r>
            <a:endParaRPr lang="en-US" sz="2800" i="1" dirty="0">
              <a:solidFill>
                <a:schemeClr val="bg1"/>
              </a:solidFill>
              <a:effectLst>
                <a:outerShdw blurRad="38100" dist="38100" dir="2700000" algn="tl">
                  <a:srgbClr val="000000">
                    <a:alpha val="43137"/>
                  </a:srgbClr>
                </a:outerShdw>
              </a:effectLst>
            </a:endParaRPr>
          </a:p>
        </p:txBody>
      </p:sp>
      <p:pic>
        <p:nvPicPr>
          <p:cNvPr id="171010" name="Picture 2" descr="File:Acute rheumatic myocarditis case 4.jpeg"/>
          <p:cNvPicPr>
            <a:picLocks noChangeAspect="1" noChangeArrowheads="1"/>
          </p:cNvPicPr>
          <p:nvPr/>
        </p:nvPicPr>
        <p:blipFill>
          <a:blip r:embed="rId2" cstate="print"/>
          <a:srcRect/>
          <a:stretch>
            <a:fillRect/>
          </a:stretch>
        </p:blipFill>
        <p:spPr bwMode="auto">
          <a:xfrm>
            <a:off x="2711624" y="1052736"/>
            <a:ext cx="6813400" cy="4286250"/>
          </a:xfrm>
          <a:prstGeom prst="rect">
            <a:avLst/>
          </a:prstGeom>
          <a:noFill/>
          <a:ln w="28575">
            <a:solidFill>
              <a:schemeClr val="tx1"/>
            </a:solidFill>
          </a:ln>
        </p:spPr>
      </p:pic>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954573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5380696"/>
            <a:ext cx="7992888" cy="1477328"/>
          </a:xfrm>
          <a:prstGeom prst="rect">
            <a:avLst/>
          </a:prstGeom>
        </p:spPr>
        <p:txBody>
          <a:bodyPr wrap="square">
            <a:spAutoFit/>
          </a:bodyPr>
          <a:lstStyle/>
          <a:p>
            <a:pPr algn="ctr"/>
            <a:r>
              <a:rPr lang="en-US" b="1" i="1" dirty="0"/>
              <a:t>An </a:t>
            </a:r>
            <a:r>
              <a:rPr lang="en-US" b="1" i="1" dirty="0">
                <a:solidFill>
                  <a:srgbClr val="0000FF"/>
                </a:solidFill>
              </a:rPr>
              <a:t>Aschoff nodule </a:t>
            </a:r>
            <a:r>
              <a:rPr lang="en-US" b="1" i="1" dirty="0"/>
              <a:t>at high magnification.</a:t>
            </a:r>
          </a:p>
          <a:p>
            <a:pPr algn="ctr"/>
            <a:r>
              <a:rPr lang="en-US" b="1" i="1" dirty="0"/>
              <a:t>It affects mainly the </a:t>
            </a:r>
            <a:r>
              <a:rPr lang="en-US" b="1" i="1" dirty="0">
                <a:solidFill>
                  <a:srgbClr val="800000"/>
                </a:solidFill>
                <a:effectLst>
                  <a:outerShdw blurRad="38100" dist="38100" dir="2700000" algn="tl">
                    <a:srgbClr val="000000">
                      <a:alpha val="43137"/>
                    </a:srgbClr>
                  </a:outerShdw>
                </a:effectLst>
              </a:rPr>
              <a:t>left side of the heart and in particular the posterior wall of the left atrium. </a:t>
            </a:r>
            <a:r>
              <a:rPr lang="en-US" b="1" i="1" dirty="0"/>
              <a:t>The most characteristic component is the </a:t>
            </a:r>
            <a:r>
              <a:rPr lang="en-US" b="1" i="1" dirty="0">
                <a:solidFill>
                  <a:srgbClr val="336600"/>
                </a:solidFill>
                <a:effectLst>
                  <a:outerShdw blurRad="38100" dist="38100" dir="2700000" algn="tl">
                    <a:srgbClr val="000000">
                      <a:alpha val="43137"/>
                    </a:srgbClr>
                  </a:outerShdw>
                </a:effectLst>
              </a:rPr>
              <a:t>Aschoff giant cell</a:t>
            </a:r>
            <a:r>
              <a:rPr lang="en-US" b="1" i="1" dirty="0"/>
              <a:t>.</a:t>
            </a:r>
          </a:p>
          <a:p>
            <a:pPr algn="ctr"/>
            <a:r>
              <a:rPr lang="en-US" b="1" i="1" dirty="0"/>
              <a:t> Several appear here as large cells with two or more nuclei that have prominent nucleoli. </a:t>
            </a:r>
            <a:endParaRPr lang="en-US" b="1" i="1" dirty="0"/>
          </a:p>
        </p:txBody>
      </p:sp>
      <p:sp>
        <p:nvSpPr>
          <p:cNvPr id="7" name="Rounded Rectangle 6"/>
          <p:cNvSpPr/>
          <p:nvPr/>
        </p:nvSpPr>
        <p:spPr>
          <a:xfrm>
            <a:off x="3647728" y="260648"/>
            <a:ext cx="482453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rPr>
              <a:t>Acute Rheumatic Carditis - HPF </a:t>
            </a:r>
            <a:endParaRPr lang="en-US" sz="2800" i="1" dirty="0">
              <a:solidFill>
                <a:schemeClr val="bg1"/>
              </a:solidFill>
              <a:effectLst>
                <a:outerShdw blurRad="38100" dist="38100" dir="2700000" algn="tl">
                  <a:srgbClr val="000000">
                    <a:alpha val="43137"/>
                  </a:srgbClr>
                </a:outerShdw>
              </a:effectLst>
            </a:endParaRPr>
          </a:p>
        </p:txBody>
      </p:sp>
      <p:pic>
        <p:nvPicPr>
          <p:cNvPr id="152580" name="Picture 4" descr="http://o.quizlet.com/i/Ne64m6TTUy064S664nzHaA_m.jpg"/>
          <p:cNvPicPr>
            <a:picLocks noChangeAspect="1" noChangeArrowheads="1"/>
          </p:cNvPicPr>
          <p:nvPr/>
        </p:nvPicPr>
        <p:blipFill>
          <a:blip r:embed="rId2" cstate="print"/>
          <a:srcRect/>
          <a:stretch>
            <a:fillRect/>
          </a:stretch>
        </p:blipFill>
        <p:spPr bwMode="auto">
          <a:xfrm>
            <a:off x="2567608" y="1052736"/>
            <a:ext cx="6919882" cy="4085646"/>
          </a:xfrm>
          <a:prstGeom prst="rect">
            <a:avLst/>
          </a:prstGeom>
          <a:noFill/>
          <a:ln w="28575">
            <a:solidFill>
              <a:schemeClr val="tx1"/>
            </a:solidFill>
          </a:ln>
        </p:spPr>
      </p:pic>
      <p:sp>
        <p:nvSpPr>
          <p:cNvPr id="8" name="Rectangle 7"/>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81404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79576" y="5484042"/>
            <a:ext cx="7272808" cy="1231106"/>
          </a:xfrm>
          <a:prstGeom prst="rect">
            <a:avLst/>
          </a:prstGeom>
        </p:spPr>
        <p:txBody>
          <a:bodyPr wrap="square">
            <a:spAutoFit/>
          </a:bodyPr>
          <a:lstStyle/>
          <a:p>
            <a:pPr marL="531813" indent="-531813" algn="ctr"/>
            <a:r>
              <a:rPr lang="en-US" sz="2000" b="1" i="1" dirty="0">
                <a:solidFill>
                  <a:srgbClr val="0000FF"/>
                </a:solidFill>
                <a:latin typeface="+mj-lt"/>
              </a:rPr>
              <a:t>Aschoff bodies </a:t>
            </a:r>
            <a:r>
              <a:rPr lang="en-US" b="1" i="1" dirty="0">
                <a:latin typeface="+mj-lt"/>
              </a:rPr>
              <a:t>in the intermuscular fibrous septa. They are oval in shape and seen in relation to blood vessels. </a:t>
            </a:r>
          </a:p>
          <a:p>
            <a:pPr marL="531813" indent="-531813" algn="ctr"/>
            <a:r>
              <a:rPr lang="en-US" b="1" i="1" dirty="0">
                <a:latin typeface="+mj-lt"/>
              </a:rPr>
              <a:t>Each consists of a focus of fibrinoid necrosis, few lymphocytes, macrophages and few small giant cells with one or several nuclei (Aschoff giant cell).</a:t>
            </a:r>
            <a:endParaRPr lang="en-US" b="1" i="1" dirty="0">
              <a:latin typeface="+mj-lt"/>
            </a:endParaRPr>
          </a:p>
        </p:txBody>
      </p:sp>
      <p:sp>
        <p:nvSpPr>
          <p:cNvPr id="8" name="Rounded Rectangle 7"/>
          <p:cNvSpPr/>
          <p:nvPr/>
        </p:nvSpPr>
        <p:spPr>
          <a:xfrm>
            <a:off x="3595670" y="285728"/>
            <a:ext cx="4786346" cy="83901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Franklin Gothic Demi" pitchFamily="34" charset="0"/>
              </a:rPr>
              <a:t>RHEUMATIC MYOCARDIITIS </a:t>
            </a:r>
            <a:br>
              <a:rPr lang="en-US" sz="2400" dirty="0">
                <a:solidFill>
                  <a:schemeClr val="bg1"/>
                </a:solidFill>
                <a:latin typeface="Franklin Gothic Demi" pitchFamily="34" charset="0"/>
              </a:rPr>
            </a:br>
            <a:r>
              <a:rPr lang="en-US" sz="2400" dirty="0">
                <a:solidFill>
                  <a:schemeClr val="bg1"/>
                </a:solidFill>
                <a:latin typeface="Franklin Gothic Demi" pitchFamily="34" charset="0"/>
              </a:rPr>
              <a:t>(ASHOFF NODULE)</a:t>
            </a:r>
            <a:endParaRPr lang="en-US" sz="2400" dirty="0">
              <a:solidFill>
                <a:schemeClr val="bg1"/>
              </a:solidFill>
            </a:endParaRPr>
          </a:p>
        </p:txBody>
      </p:sp>
      <p:pic>
        <p:nvPicPr>
          <p:cNvPr id="73730" name="Picture 2" descr="http://3.bp.blogspot.com/-i189Fa8Ulmk/TW094V0mBmI/AAAAAAAADAY/rs5dYpyKnI4/s1600/Rheumatic%2Bfever%2B%25E2%2580%2593%2BAschoff%2Bbody%2B%25E2%2580%2593.png"/>
          <p:cNvPicPr>
            <a:picLocks noChangeAspect="1" noChangeArrowheads="1"/>
          </p:cNvPicPr>
          <p:nvPr/>
        </p:nvPicPr>
        <p:blipFill>
          <a:blip r:embed="rId3" cstate="print"/>
          <a:srcRect/>
          <a:stretch>
            <a:fillRect/>
          </a:stretch>
        </p:blipFill>
        <p:spPr bwMode="auto">
          <a:xfrm>
            <a:off x="2423592" y="1635037"/>
            <a:ext cx="7200800" cy="3810000"/>
          </a:xfrm>
          <a:prstGeom prst="rect">
            <a:avLst/>
          </a:prstGeom>
          <a:noFill/>
          <a:ln w="28575">
            <a:solidFill>
              <a:schemeClr val="tx1"/>
            </a:solidFill>
          </a:ln>
        </p:spPr>
      </p:pic>
      <p:pic>
        <p:nvPicPr>
          <p:cNvPr id="9" name="Picture 4" descr="http://classconnection.s3.amazonaws.com/733/flashcards/695733/png/screen_shot_2011-10-18_at_9.54.13_am1318946075875.png"/>
          <p:cNvPicPr>
            <a:picLocks noChangeAspect="1" noChangeArrowheads="1"/>
          </p:cNvPicPr>
          <p:nvPr/>
        </p:nvPicPr>
        <p:blipFill>
          <a:blip r:embed="rId4" cstate="print"/>
          <a:srcRect/>
          <a:stretch>
            <a:fillRect/>
          </a:stretch>
        </p:blipFill>
        <p:spPr bwMode="auto">
          <a:xfrm>
            <a:off x="5951984" y="1635038"/>
            <a:ext cx="3744416" cy="3865665"/>
          </a:xfrm>
          <a:prstGeom prst="rect">
            <a:avLst/>
          </a:prstGeom>
          <a:noFill/>
        </p:spPr>
      </p:pic>
      <p:sp>
        <p:nvSpPr>
          <p:cNvPr id="10" name="Up Arrow 9"/>
          <p:cNvSpPr/>
          <p:nvPr/>
        </p:nvSpPr>
        <p:spPr>
          <a:xfrm>
            <a:off x="4439816" y="3939293"/>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575720" y="3003189"/>
            <a:ext cx="216024"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3" name="Rectangle 12"/>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9369334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775520" y="843677"/>
            <a:ext cx="3816424" cy="2862322"/>
          </a:xfrm>
          <a:prstGeom prst="rect">
            <a:avLst/>
          </a:prstGeom>
          <a:noFill/>
          <a:ln w="9525">
            <a:noFill/>
            <a:miter lim="800000"/>
            <a:headEnd/>
            <a:tailEnd/>
          </a:ln>
          <a:effectLst/>
        </p:spPr>
        <p:txBody>
          <a:bodyPr wrap="square">
            <a:spAutoFit/>
          </a:bodyPr>
          <a:lstStyle/>
          <a:p>
            <a:pPr marL="342900" indent="-342900">
              <a:buFont typeface="Arial" pitchFamily="34" charset="0"/>
              <a:buChar char="•"/>
            </a:pPr>
            <a:r>
              <a:rPr lang="en-US" sz="2000" b="1" dirty="0"/>
              <a:t> </a:t>
            </a:r>
            <a:r>
              <a:rPr lang="en-US" sz="2000" dirty="0"/>
              <a:t>The </a:t>
            </a:r>
            <a:r>
              <a:rPr lang="en-US" sz="2000" dirty="0"/>
              <a:t>heart consists of 3 layers </a:t>
            </a:r>
            <a:endParaRPr lang="en-US" sz="2000" dirty="0"/>
          </a:p>
          <a:p>
            <a:r>
              <a:rPr lang="en-US" sz="2000" dirty="0"/>
              <a:t> </a:t>
            </a:r>
            <a:r>
              <a:rPr lang="en-US" sz="2000" dirty="0"/>
              <a:t>    - the </a:t>
            </a:r>
            <a:r>
              <a:rPr lang="en-US" sz="2000" b="1" dirty="0"/>
              <a:t>Endocardium</a:t>
            </a:r>
            <a:r>
              <a:rPr lang="en-US" sz="2000" dirty="0"/>
              <a:t>, </a:t>
            </a:r>
            <a:endParaRPr lang="en-US" sz="2000" dirty="0"/>
          </a:p>
          <a:p>
            <a:pPr marL="342900" indent="-342900"/>
            <a:r>
              <a:rPr lang="en-US" sz="2000" dirty="0"/>
              <a:t>	- the </a:t>
            </a:r>
            <a:r>
              <a:rPr lang="en-US" sz="2000" b="1" dirty="0"/>
              <a:t>Myocardium</a:t>
            </a:r>
            <a:r>
              <a:rPr lang="en-US" sz="2000" dirty="0"/>
              <a:t>, and </a:t>
            </a:r>
            <a:endParaRPr lang="en-US" sz="2000" dirty="0"/>
          </a:p>
          <a:p>
            <a:pPr marL="342900" indent="-342900"/>
            <a:r>
              <a:rPr lang="en-US" sz="2000" dirty="0"/>
              <a:t>	- the </a:t>
            </a:r>
            <a:r>
              <a:rPr lang="en-US" sz="2000" b="1" dirty="0"/>
              <a:t>Pericardium</a:t>
            </a:r>
            <a:r>
              <a:rPr lang="en-US" sz="2000" dirty="0"/>
              <a:t>. </a:t>
            </a:r>
            <a:endParaRPr lang="en-US" sz="2000" dirty="0"/>
          </a:p>
          <a:p>
            <a:pPr marL="342900" indent="-342900">
              <a:buFont typeface="Arial" pitchFamily="34" charset="0"/>
              <a:buChar char="•"/>
            </a:pPr>
            <a:endParaRPr lang="en-US" sz="2000" dirty="0"/>
          </a:p>
          <a:p>
            <a:pPr marL="342900" indent="-342900">
              <a:buFont typeface="Arial" pitchFamily="34" charset="0"/>
              <a:buChar char="•"/>
            </a:pPr>
            <a:r>
              <a:rPr lang="en-US" sz="2000" dirty="0"/>
              <a:t>The </a:t>
            </a:r>
            <a:r>
              <a:rPr lang="en-US" sz="2000" b="1" dirty="0"/>
              <a:t> Pericardium</a:t>
            </a:r>
            <a:r>
              <a:rPr lang="en-US" sz="2000" dirty="0"/>
              <a:t> consists </a:t>
            </a:r>
            <a:r>
              <a:rPr lang="en-US" sz="2000" dirty="0"/>
              <a:t>of arteries, veins, nerves, </a:t>
            </a:r>
            <a:r>
              <a:rPr lang="en-US" sz="2000" dirty="0"/>
              <a:t>connective </a:t>
            </a:r>
            <a:r>
              <a:rPr lang="en-US" sz="2000" dirty="0"/>
              <a:t>tissue, and variable amounts of fat</a:t>
            </a:r>
            <a:r>
              <a:rPr lang="en-US" sz="2000" dirty="0"/>
              <a:t>.</a:t>
            </a:r>
            <a:endParaRPr lang="en-US" sz="2000" dirty="0"/>
          </a:p>
        </p:txBody>
      </p:sp>
      <p:pic>
        <p:nvPicPr>
          <p:cNvPr id="3" name="Picture 6" descr="L1116"/>
          <p:cNvPicPr>
            <a:picLocks noChangeArrowheads="1"/>
          </p:cNvPicPr>
          <p:nvPr/>
        </p:nvPicPr>
        <p:blipFill>
          <a:blip r:embed="rId2" cstate="print"/>
          <a:srcRect/>
          <a:stretch>
            <a:fillRect/>
          </a:stretch>
        </p:blipFill>
        <p:spPr bwMode="auto">
          <a:xfrm>
            <a:off x="5519936" y="332656"/>
            <a:ext cx="4716016" cy="2952328"/>
          </a:xfrm>
          <a:prstGeom prst="rect">
            <a:avLst/>
          </a:prstGeom>
          <a:noFill/>
          <a:ln w="12700">
            <a:solidFill>
              <a:schemeClr val="tx1"/>
            </a:solidFill>
          </a:ln>
        </p:spPr>
      </p:pic>
      <p:pic>
        <p:nvPicPr>
          <p:cNvPr id="4" name="Picture 7" descr="L1117"/>
          <p:cNvPicPr>
            <a:picLocks noChangeArrowheads="1"/>
          </p:cNvPicPr>
          <p:nvPr/>
        </p:nvPicPr>
        <p:blipFill>
          <a:blip r:embed="rId3" cstate="print"/>
          <a:srcRect/>
          <a:stretch>
            <a:fillRect/>
          </a:stretch>
        </p:blipFill>
        <p:spPr bwMode="auto">
          <a:xfrm>
            <a:off x="5519936" y="3356992"/>
            <a:ext cx="4714428" cy="3024336"/>
          </a:xfrm>
          <a:prstGeom prst="rect">
            <a:avLst/>
          </a:prstGeom>
          <a:noFill/>
          <a:ln w="19050">
            <a:solidFill>
              <a:schemeClr val="tx1"/>
            </a:solidFill>
          </a:ln>
        </p:spPr>
      </p:pic>
      <p:sp>
        <p:nvSpPr>
          <p:cNvPr id="5" name="Rectangle 4"/>
          <p:cNvSpPr/>
          <p:nvPr/>
        </p:nvSpPr>
        <p:spPr>
          <a:xfrm>
            <a:off x="1847528" y="4050938"/>
            <a:ext cx="3744416" cy="1938992"/>
          </a:xfrm>
          <a:prstGeom prst="rect">
            <a:avLst/>
          </a:prstGeom>
        </p:spPr>
        <p:txBody>
          <a:bodyPr wrap="square">
            <a:spAutoFit/>
          </a:bodyPr>
          <a:lstStyle/>
          <a:p>
            <a:pPr marL="342900" indent="-342900">
              <a:buFontTx/>
              <a:buChar char="-"/>
            </a:pPr>
            <a:r>
              <a:rPr lang="en-US" sz="2000" dirty="0"/>
              <a:t>The </a:t>
            </a:r>
            <a:r>
              <a:rPr lang="en-US" sz="2000" b="1" dirty="0"/>
              <a:t>Myocardium</a:t>
            </a:r>
            <a:r>
              <a:rPr lang="en-US" sz="2000" dirty="0"/>
              <a:t> contains </a:t>
            </a:r>
            <a:r>
              <a:rPr lang="en-US" sz="2000" b="1" dirty="0"/>
              <a:t>branching, striated muscle cells with centrally located nuclei</a:t>
            </a:r>
            <a:r>
              <a:rPr lang="en-US" sz="2000" dirty="0"/>
              <a:t>. They are connected by </a:t>
            </a:r>
            <a:r>
              <a:rPr lang="en-US" sz="2000" b="1" dirty="0"/>
              <a:t>intercalated disks</a:t>
            </a:r>
            <a:r>
              <a:rPr lang="en-US" sz="2000" dirty="0"/>
              <a:t> (arrowheads).</a:t>
            </a:r>
            <a:endParaRPr lang="en-US" sz="2000" dirty="0"/>
          </a:p>
        </p:txBody>
      </p:sp>
      <p:sp>
        <p:nvSpPr>
          <p:cNvPr id="7" name="Rounded Rectangle 6"/>
          <p:cNvSpPr/>
          <p:nvPr/>
        </p:nvSpPr>
        <p:spPr>
          <a:xfrm>
            <a:off x="1738282" y="404664"/>
            <a:ext cx="3421614" cy="381130"/>
          </a:xfrm>
          <a:prstGeom prst="round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effectLst>
                  <a:outerShdw blurRad="38100" dist="38100" dir="2700000" algn="tl">
                    <a:srgbClr val="000000">
                      <a:alpha val="43137"/>
                    </a:srgbClr>
                  </a:outerShdw>
                </a:effectLst>
              </a:rPr>
              <a:t>Histology of the Heart</a:t>
            </a:r>
            <a:endParaRPr lang="en-US" sz="2400" b="1" i="1" dirty="0">
              <a:effectLst>
                <a:outerShdw blurRad="38100" dist="38100" dir="2700000" algn="tl">
                  <a:srgbClr val="000000">
                    <a:alpha val="43137"/>
                  </a:srgbClr>
                </a:outerShdw>
              </a:effectLst>
            </a:endParaRPr>
          </a:p>
        </p:txBody>
      </p:sp>
      <p:sp>
        <p:nvSpPr>
          <p:cNvPr id="10" name="Rectangle 9"/>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1" name="Rectangle 10"/>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36580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2176" y="980728"/>
            <a:ext cx="8143900" cy="1297284"/>
          </a:xfrm>
        </p:spPr>
        <p:txBody>
          <a:bodyPr>
            <a:normAutofit fontScale="90000"/>
          </a:bodyPr>
          <a:lstStyle/>
          <a:p>
            <a:pPr algn="ctr"/>
            <a:r>
              <a:rPr lang="en-US" i="1"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Atheroma of the aorta</a:t>
            </a:r>
            <a:r>
              <a:rPr lang="en-US" dirty="0" smtClean="0">
                <a:solidFill>
                  <a:srgbClr val="990000"/>
                </a:solidFill>
              </a:rPr>
              <a:t/>
            </a:r>
            <a:br>
              <a:rPr lang="en-US" dirty="0" smtClean="0">
                <a:solidFill>
                  <a:srgbClr val="990000"/>
                </a:solidFill>
              </a:rPr>
            </a:br>
            <a:r>
              <a:rPr lang="en-US" dirty="0" smtClean="0">
                <a:solidFill>
                  <a:srgbClr val="990000"/>
                </a:solidFill>
              </a:rPr>
              <a:t> </a:t>
            </a:r>
            <a:endParaRPr lang="en-US" dirty="0">
              <a:solidFill>
                <a:srgbClr val="990000"/>
              </a:solidFill>
            </a:endParaRPr>
          </a:p>
        </p:txBody>
      </p:sp>
      <p:sp>
        <p:nvSpPr>
          <p:cNvPr id="6" name="Rectangle 5"/>
          <p:cNvSpPr/>
          <p:nvPr/>
        </p:nvSpPr>
        <p:spPr>
          <a:xfrm>
            <a:off x="2999656" y="3785363"/>
            <a:ext cx="7668344" cy="3416320"/>
          </a:xfrm>
          <a:prstGeom prst="rect">
            <a:avLst/>
          </a:prstGeom>
          <a:solidFill>
            <a:srgbClr val="FF0000"/>
          </a:solidFill>
        </p:spPr>
        <p:txBody>
          <a:bodyPr wrap="square">
            <a:spAutoFit/>
          </a:bodyPr>
          <a:lstStyle/>
          <a:p>
            <a:pPr marL="173038" indent="-173038">
              <a:buFont typeface="Arial" pitchFamily="34" charset="0"/>
              <a:buChar char="•"/>
            </a:pPr>
            <a:r>
              <a:rPr lang="en-US" sz="2400" i="1" dirty="0"/>
              <a:t>An </a:t>
            </a:r>
            <a:r>
              <a:rPr lang="en-US" sz="2400" b="1" i="1" dirty="0"/>
              <a:t>atheroma</a:t>
            </a:r>
            <a:r>
              <a:rPr lang="en-US" sz="2400" i="1" dirty="0"/>
              <a:t> is an accumulation and swelling in artery walls made up of (mostly) macrophage cells, or debris, and containing lipids (cholesterol and fatty acids), calcium and   a variable amount of fibrous connective tissue.</a:t>
            </a:r>
          </a:p>
          <a:p>
            <a:endParaRPr lang="en-US" sz="2400" i="1" dirty="0"/>
          </a:p>
          <a:p>
            <a:pPr marL="173038" indent="-173038">
              <a:buFont typeface="Arial" pitchFamily="34" charset="0"/>
              <a:buChar char="•"/>
            </a:pPr>
            <a:r>
              <a:rPr lang="en-US" sz="2400" i="1" dirty="0"/>
              <a:t>The four major risk factors for atheroma formation are hyperlipidemia, hypertension, cigarette smoking and diabetes .</a:t>
            </a:r>
          </a:p>
          <a:p>
            <a:pPr>
              <a:buFont typeface="Arial" pitchFamily="34" charset="0"/>
              <a:buChar char="•"/>
            </a:pPr>
            <a:endParaRPr lang="en-US" sz="2400" i="1" dirty="0"/>
          </a:p>
        </p:txBody>
      </p:sp>
      <p:sp>
        <p:nvSpPr>
          <p:cNvPr id="5" name="Rectangle 4"/>
          <p:cNvSpPr/>
          <p:nvPr/>
        </p:nvSpPr>
        <p:spPr>
          <a:xfrm>
            <a:off x="9739338" y="6643711"/>
            <a:ext cx="928694" cy="214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7" name="Rectangle 6"/>
          <p:cNvSpPr/>
          <p:nvPr/>
        </p:nvSpPr>
        <p:spPr>
          <a:xfrm>
            <a:off x="1523968" y="6643711"/>
            <a:ext cx="1296144" cy="188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271476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6998" y="5786454"/>
            <a:ext cx="7746654" cy="720080"/>
          </a:xfrm>
        </p:spPr>
        <p:txBody>
          <a:bodyPr>
            <a:noAutofit/>
          </a:bodyPr>
          <a:lstStyle/>
          <a:p>
            <a:r>
              <a:rPr lang="en-US" sz="2000" b="1" i="1" dirty="0"/>
              <a:t>-Yellow </a:t>
            </a:r>
            <a:r>
              <a:rPr lang="en-US" sz="2000" b="1" i="1" dirty="0" err="1"/>
              <a:t>atheromatous</a:t>
            </a:r>
            <a:r>
              <a:rPr lang="en-US" sz="2000" b="1" i="1" dirty="0"/>
              <a:t> plaques. </a:t>
            </a:r>
            <a:endParaRPr lang="en-US" sz="2000" dirty="0"/>
          </a:p>
          <a:p>
            <a:r>
              <a:rPr lang="en-US" sz="2000" b="1" i="1" dirty="0"/>
              <a:t>- Areas of ulceration and </a:t>
            </a:r>
            <a:r>
              <a:rPr lang="en-US" sz="2000" b="1" i="1" dirty="0" err="1"/>
              <a:t>haemorrhage</a:t>
            </a:r>
            <a:r>
              <a:rPr lang="en-US" sz="2000" b="1" i="1" dirty="0"/>
              <a:t> </a:t>
            </a:r>
            <a:endParaRPr lang="en-US" sz="2000" b="1" i="1" dirty="0">
              <a:latin typeface="+mj-lt"/>
            </a:endParaRPr>
          </a:p>
        </p:txBody>
      </p:sp>
      <p:pic>
        <p:nvPicPr>
          <p:cNvPr id="140292" name="Picture 4" descr="http://classconnection.s3.amazonaws.com/870/flashcards/646870/png/aortic_atherosclerosis1349185687546.png"/>
          <p:cNvPicPr>
            <a:picLocks noChangeAspect="1" noChangeArrowheads="1"/>
          </p:cNvPicPr>
          <p:nvPr/>
        </p:nvPicPr>
        <p:blipFill>
          <a:blip r:embed="rId2" cstate="print"/>
          <a:srcRect/>
          <a:stretch>
            <a:fillRect/>
          </a:stretch>
        </p:blipFill>
        <p:spPr bwMode="auto">
          <a:xfrm rot="5400000">
            <a:off x="3817109" y="-650091"/>
            <a:ext cx="4518264" cy="8104414"/>
          </a:xfrm>
          <a:prstGeom prst="rect">
            <a:avLst/>
          </a:prstGeom>
          <a:noFill/>
        </p:spPr>
      </p:pic>
      <p:sp>
        <p:nvSpPr>
          <p:cNvPr id="6" name="Rounded Rectangle 5"/>
          <p:cNvSpPr/>
          <p:nvPr/>
        </p:nvSpPr>
        <p:spPr>
          <a:xfrm>
            <a:off x="3095604" y="260648"/>
            <a:ext cx="5786478" cy="757130"/>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t>Advanced </a:t>
            </a:r>
            <a:r>
              <a:rPr lang="en-US" sz="2800" b="1" i="1" dirty="0"/>
              <a:t>and complicated atherosclerosis </a:t>
            </a:r>
            <a:r>
              <a:rPr lang="en-US" sz="2800" i="1" dirty="0">
                <a:solidFill>
                  <a:schemeClr val="bg1"/>
                </a:solidFill>
                <a:effectLst>
                  <a:outerShdw blurRad="38100" dist="38100" dir="2700000" algn="tl">
                    <a:srgbClr val="000000">
                      <a:alpha val="43137"/>
                    </a:srgbClr>
                  </a:outerShdw>
                </a:effectLst>
                <a:latin typeface="Aharoni" pitchFamily="2" charset="-79"/>
                <a:cs typeface="Aharoni" pitchFamily="2" charset="-79"/>
              </a:rPr>
              <a:t>Gross</a:t>
            </a:r>
            <a:endParaRPr lang="en-US" sz="2800" i="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9" name="Rectangle 8"/>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Tree>
    <p:extLst>
      <p:ext uri="{BB962C8B-B14F-4D97-AF65-F5344CB8AC3E}">
        <p14:creationId xmlns:p14="http://schemas.microsoft.com/office/powerpoint/2010/main" val="163046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jazannurses.com/mkportal/modules/gallery/album/a_132.jpg"/>
          <p:cNvPicPr>
            <a:picLocks noChangeAspect="1" noChangeArrowheads="1"/>
          </p:cNvPicPr>
          <p:nvPr/>
        </p:nvPicPr>
        <p:blipFill>
          <a:blip r:embed="rId3" cstate="print"/>
          <a:srcRect/>
          <a:stretch>
            <a:fillRect/>
          </a:stretch>
        </p:blipFill>
        <p:spPr bwMode="auto">
          <a:xfrm>
            <a:off x="1919821" y="934492"/>
            <a:ext cx="8175852" cy="3430613"/>
          </a:xfrm>
          <a:prstGeom prst="rect">
            <a:avLst/>
          </a:prstGeom>
          <a:noFill/>
        </p:spPr>
      </p:pic>
      <p:sp>
        <p:nvSpPr>
          <p:cNvPr id="6" name="Rectangle 5"/>
          <p:cNvSpPr/>
          <p:nvPr/>
        </p:nvSpPr>
        <p:spPr>
          <a:xfrm>
            <a:off x="1775235" y="4509120"/>
            <a:ext cx="8320438" cy="2369880"/>
          </a:xfrm>
          <a:prstGeom prst="rect">
            <a:avLst/>
          </a:prstGeom>
        </p:spPr>
        <p:txBody>
          <a:bodyPr wrap="square">
            <a:spAutoFit/>
          </a:bodyPr>
          <a:lstStyle/>
          <a:p>
            <a:pPr algn="ctr"/>
            <a:r>
              <a:rPr lang="en-US" sz="2400" b="1" i="1" dirty="0">
                <a:solidFill>
                  <a:srgbClr val="0000FF"/>
                </a:solidFill>
                <a:latin typeface="+mj-lt"/>
              </a:rPr>
              <a:t>Severe atherosclerosis of the aorta </a:t>
            </a:r>
            <a:r>
              <a:rPr lang="en-US" sz="2000" b="1" i="1" dirty="0">
                <a:latin typeface="+mj-lt"/>
              </a:rPr>
              <a:t>:  the atheromatous plaques have undergone ulceration along with formation of </a:t>
            </a:r>
            <a:r>
              <a:rPr lang="en-US" sz="2000" b="1" i="1" dirty="0">
                <a:solidFill>
                  <a:srgbClr val="FF0000"/>
                </a:solidFill>
                <a:latin typeface="+mj-lt"/>
              </a:rPr>
              <a:t>overlying mural thrombus</a:t>
            </a:r>
            <a:r>
              <a:rPr lang="en-US" sz="2000" b="1" i="1" dirty="0">
                <a:latin typeface="+mj-lt"/>
              </a:rPr>
              <a:t>. </a:t>
            </a:r>
          </a:p>
          <a:p>
            <a:r>
              <a:rPr lang="en-US" sz="2000" b="1" i="1" u="sng" dirty="0">
                <a:solidFill>
                  <a:srgbClr val="C00000"/>
                </a:solidFill>
              </a:rPr>
              <a:t>Complications: </a:t>
            </a:r>
            <a:r>
              <a:rPr lang="en-US" sz="2000" b="1" i="1" dirty="0"/>
              <a:t> </a:t>
            </a:r>
          </a:p>
          <a:p>
            <a:pPr marL="342900" indent="-342900">
              <a:buFont typeface="Wingdings" panose="05000000000000000000" pitchFamily="2" charset="2"/>
              <a:buChar char="Ø"/>
            </a:pPr>
            <a:r>
              <a:rPr lang="en-US" sz="1600" b="1" i="1" dirty="0"/>
              <a:t>Vascular </a:t>
            </a:r>
            <a:r>
              <a:rPr lang="en-US" sz="1600" b="1" i="1" dirty="0"/>
              <a:t>thrombosis and distal embolization </a:t>
            </a:r>
            <a:endParaRPr lang="en-US" sz="1600" dirty="0"/>
          </a:p>
          <a:p>
            <a:pPr marL="285750" indent="-285750">
              <a:buFont typeface="Wingdings" panose="05000000000000000000" pitchFamily="2" charset="2"/>
              <a:buChar char="Ø"/>
            </a:pPr>
            <a:r>
              <a:rPr lang="en-US" sz="1600" b="1" i="1" dirty="0"/>
              <a:t> </a:t>
            </a:r>
            <a:r>
              <a:rPr lang="en-US" sz="1600" b="1" i="1" dirty="0"/>
              <a:t>Aneurysm formation </a:t>
            </a:r>
            <a:endParaRPr lang="en-US" sz="1600" dirty="0"/>
          </a:p>
          <a:p>
            <a:pPr marL="285750" indent="-285750">
              <a:buFont typeface="Wingdings" panose="05000000000000000000" pitchFamily="2" charset="2"/>
              <a:buChar char="Ø"/>
            </a:pPr>
            <a:r>
              <a:rPr lang="en-US" sz="1600" b="1" i="1" dirty="0"/>
              <a:t> </a:t>
            </a:r>
            <a:r>
              <a:rPr lang="en-US" sz="1600" b="1" i="1" dirty="0"/>
              <a:t>Cardiac ischaemia </a:t>
            </a:r>
            <a:endParaRPr lang="en-US" sz="1600" dirty="0"/>
          </a:p>
          <a:p>
            <a:pPr marL="285750" indent="-285750">
              <a:buFont typeface="Wingdings" panose="05000000000000000000" pitchFamily="2" charset="2"/>
              <a:buChar char="Ø"/>
            </a:pPr>
            <a:r>
              <a:rPr lang="en-US" sz="1600" b="1" i="1" dirty="0"/>
              <a:t> </a:t>
            </a:r>
            <a:r>
              <a:rPr lang="en-US" sz="1600" b="1" i="1" dirty="0" err="1"/>
              <a:t>Ischaemic</a:t>
            </a:r>
            <a:r>
              <a:rPr lang="en-US" sz="1600" b="1" i="1" dirty="0"/>
              <a:t> encephalopathy </a:t>
            </a:r>
            <a:endParaRPr lang="en-US" sz="1600" dirty="0"/>
          </a:p>
          <a:p>
            <a:pPr marL="285750" indent="-285750">
              <a:buFont typeface="Wingdings" panose="05000000000000000000" pitchFamily="2" charset="2"/>
              <a:buChar char="Ø"/>
            </a:pPr>
            <a:r>
              <a:rPr lang="en-US" sz="1600" b="1" i="1" dirty="0"/>
              <a:t> </a:t>
            </a:r>
            <a:r>
              <a:rPr lang="en-US" sz="1600" b="1" i="1" dirty="0"/>
              <a:t>Intermittent </a:t>
            </a:r>
            <a:r>
              <a:rPr lang="en-US" sz="1600" b="1" i="1" dirty="0"/>
              <a:t>claudication.</a:t>
            </a:r>
            <a:endParaRPr lang="en-US" sz="1600" i="1" dirty="0">
              <a:latin typeface="+mj-lt"/>
            </a:endParaRPr>
          </a:p>
        </p:txBody>
      </p:sp>
      <p:sp>
        <p:nvSpPr>
          <p:cNvPr id="5" name="Rounded Rectangle 4"/>
          <p:cNvSpPr/>
          <p:nvPr/>
        </p:nvSpPr>
        <p:spPr>
          <a:xfrm>
            <a:off x="3024166" y="332656"/>
            <a:ext cx="621510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Atheroma of the Aorta - Gross</a:t>
            </a:r>
            <a:endParaRPr lang="en-US" sz="2800" b="1" i="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Tree>
    <p:extLst>
      <p:ext uri="{BB962C8B-B14F-4D97-AF65-F5344CB8AC3E}">
        <p14:creationId xmlns:p14="http://schemas.microsoft.com/office/powerpoint/2010/main" val="866324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jazannurses.com/mkportal/modules/gallery/album/a_127.jpg"/>
          <p:cNvPicPr>
            <a:picLocks noChangeAspect="1" noChangeArrowheads="1"/>
          </p:cNvPicPr>
          <p:nvPr/>
        </p:nvPicPr>
        <p:blipFill>
          <a:blip r:embed="rId3" cstate="print"/>
          <a:srcRect/>
          <a:stretch>
            <a:fillRect/>
          </a:stretch>
        </p:blipFill>
        <p:spPr bwMode="auto">
          <a:xfrm>
            <a:off x="2351584" y="928670"/>
            <a:ext cx="7530630" cy="4071966"/>
          </a:xfrm>
          <a:prstGeom prst="rect">
            <a:avLst/>
          </a:prstGeom>
          <a:noFill/>
        </p:spPr>
      </p:pic>
      <p:sp>
        <p:nvSpPr>
          <p:cNvPr id="5" name="Rectangle 4"/>
          <p:cNvSpPr/>
          <p:nvPr/>
        </p:nvSpPr>
        <p:spPr>
          <a:xfrm>
            <a:off x="1847528" y="5105957"/>
            <a:ext cx="8249000" cy="1631216"/>
          </a:xfrm>
          <a:prstGeom prst="rect">
            <a:avLst/>
          </a:prstGeom>
        </p:spPr>
        <p:txBody>
          <a:bodyPr wrap="square">
            <a:spAutoFit/>
          </a:bodyPr>
          <a:lstStyle/>
          <a:p>
            <a:pPr algn="ctr"/>
            <a:r>
              <a:rPr lang="en-US" sz="2000" b="1" i="1" dirty="0"/>
              <a:t>These three aortas demonstrate mild, moderate, and severe atherosclerosis from bottom to top. At the bottom, the mild atherosclerosis shows only scattered lipid plaques. The aorta in the middle shows many more larger plaques. The severe atherosclerosis in the aorta at the top shows extensive ulceration in the plaques.</a:t>
            </a:r>
            <a:endParaRPr lang="en-US" sz="2000" i="1" dirty="0"/>
          </a:p>
        </p:txBody>
      </p:sp>
      <p:sp>
        <p:nvSpPr>
          <p:cNvPr id="9" name="Rectangle 8"/>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10" name="Rectangle 9"/>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
        <p:nvSpPr>
          <p:cNvPr id="11" name="Rounded Rectangle 10"/>
          <p:cNvSpPr/>
          <p:nvPr/>
        </p:nvSpPr>
        <p:spPr>
          <a:xfrm>
            <a:off x="3024166" y="214290"/>
            <a:ext cx="6215106" cy="5715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Atheroma of the Aorta - Gross</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097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4692" y="5229200"/>
            <a:ext cx="8031836" cy="1569660"/>
          </a:xfrm>
          <a:prstGeom prst="rect">
            <a:avLst/>
          </a:prstGeom>
        </p:spPr>
        <p:txBody>
          <a:bodyPr wrap="square">
            <a:spAutoFit/>
          </a:bodyPr>
          <a:lstStyle/>
          <a:p>
            <a:r>
              <a:rPr lang="en-US" sz="1600" b="1" dirty="0"/>
              <a:t>FIVE layers seen in the aorta’s section seen </a:t>
            </a:r>
            <a:r>
              <a:rPr lang="en-US" sz="1600" b="1" dirty="0"/>
              <a:t>starting </a:t>
            </a:r>
            <a:r>
              <a:rPr lang="en-US" sz="1600" b="1" dirty="0"/>
              <a:t>from the Left to the Right side </a:t>
            </a:r>
            <a:r>
              <a:rPr lang="en-US" sz="1600" b="1" dirty="0"/>
              <a:t>are:</a:t>
            </a:r>
            <a:endParaRPr lang="en-US" sz="1600" dirty="0"/>
          </a:p>
          <a:p>
            <a:r>
              <a:rPr lang="en-US" sz="1600" b="1" i="1" dirty="0"/>
              <a:t>1- </a:t>
            </a:r>
            <a:r>
              <a:rPr lang="en-US" sz="1600" b="1" i="1" dirty="0" err="1"/>
              <a:t>Haemorrhage</a:t>
            </a:r>
            <a:r>
              <a:rPr lang="en-US" sz="1600" b="1" i="1" dirty="0"/>
              <a:t> </a:t>
            </a:r>
            <a:endParaRPr lang="en-US" sz="1600" dirty="0"/>
          </a:p>
          <a:p>
            <a:r>
              <a:rPr lang="en-US" sz="1600" b="1" i="1" dirty="0"/>
              <a:t>2- </a:t>
            </a:r>
            <a:r>
              <a:rPr lang="en-US" sz="1600" b="1" i="1" dirty="0" err="1"/>
              <a:t>Atheromatous</a:t>
            </a:r>
            <a:r>
              <a:rPr lang="en-US" sz="1600" b="1" i="1" dirty="0"/>
              <a:t> plaque containing cholesterol clefts </a:t>
            </a:r>
            <a:endParaRPr lang="en-US" sz="1600" dirty="0"/>
          </a:p>
          <a:p>
            <a:r>
              <a:rPr lang="en-US" sz="1600" b="1" i="1" dirty="0"/>
              <a:t>3- Fibrosis </a:t>
            </a:r>
            <a:endParaRPr lang="en-US" sz="1600" dirty="0"/>
          </a:p>
          <a:p>
            <a:r>
              <a:rPr lang="en-US" sz="1600" b="1" i="1" dirty="0"/>
              <a:t>4- Elastic Media </a:t>
            </a:r>
            <a:endParaRPr lang="en-US" sz="1600" dirty="0"/>
          </a:p>
          <a:p>
            <a:r>
              <a:rPr lang="en-US" sz="1600" b="1" i="1" dirty="0"/>
              <a:t>5- Adventitia </a:t>
            </a:r>
            <a:endParaRPr lang="en-US" sz="1600" dirty="0"/>
          </a:p>
        </p:txBody>
      </p:sp>
      <p:pic>
        <p:nvPicPr>
          <p:cNvPr id="138244" name="Picture 4" descr="http://classconnection.s3.amazonaws.com/870/flashcards/646870/png/ulcerating_atheroma1349185820184.png"/>
          <p:cNvPicPr>
            <a:picLocks noChangeAspect="1" noChangeArrowheads="1"/>
          </p:cNvPicPr>
          <p:nvPr/>
        </p:nvPicPr>
        <p:blipFill>
          <a:blip r:embed="rId2" cstate="print"/>
          <a:srcRect/>
          <a:stretch>
            <a:fillRect/>
          </a:stretch>
        </p:blipFill>
        <p:spPr bwMode="auto">
          <a:xfrm>
            <a:off x="2009876" y="563820"/>
            <a:ext cx="8031836" cy="4210425"/>
          </a:xfrm>
          <a:prstGeom prst="rect">
            <a:avLst/>
          </a:prstGeom>
          <a:noFill/>
          <a:ln w="28575">
            <a:solidFill>
              <a:schemeClr val="tx1"/>
            </a:solidFill>
          </a:ln>
        </p:spPr>
      </p:pic>
      <p:sp>
        <p:nvSpPr>
          <p:cNvPr id="10" name="Rounded Rectangle 9"/>
          <p:cNvSpPr/>
          <p:nvPr/>
        </p:nvSpPr>
        <p:spPr>
          <a:xfrm>
            <a:off x="3074291" y="0"/>
            <a:ext cx="6215106" cy="5715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Atheroma of the Aorta - LPF</a:t>
            </a:r>
            <a:endParaRPr lang="en-US" sz="2800" b="1" i="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999761" y="4811553"/>
            <a:ext cx="655976" cy="369332"/>
          </a:xfrm>
          <a:prstGeom prst="rect">
            <a:avLst/>
          </a:prstGeom>
          <a:solidFill>
            <a:srgbClr val="7030A0"/>
          </a:solidFill>
        </p:spPr>
        <p:txBody>
          <a:bodyPr wrap="square">
            <a:spAutoFit/>
          </a:bodyPr>
          <a:lstStyle/>
          <a:p>
            <a:r>
              <a:rPr lang="en-US" b="1" dirty="0">
                <a:solidFill>
                  <a:srgbClr val="000000"/>
                </a:solidFill>
                <a:latin typeface="Calibri" panose="020F0502020204030204" pitchFamily="34" charset="0"/>
              </a:rPr>
              <a:t>Left </a:t>
            </a:r>
            <a:endParaRPr lang="en-US" dirty="0"/>
          </a:p>
        </p:txBody>
      </p:sp>
      <p:sp>
        <p:nvSpPr>
          <p:cNvPr id="4" name="Rectangle 3"/>
          <p:cNvSpPr/>
          <p:nvPr/>
        </p:nvSpPr>
        <p:spPr>
          <a:xfrm>
            <a:off x="9340006" y="4815854"/>
            <a:ext cx="733983" cy="369332"/>
          </a:xfrm>
          <a:prstGeom prst="rect">
            <a:avLst/>
          </a:prstGeom>
          <a:solidFill>
            <a:srgbClr val="7030A0"/>
          </a:solidFill>
        </p:spPr>
        <p:txBody>
          <a:bodyPr wrap="none">
            <a:spAutoFit/>
          </a:bodyPr>
          <a:lstStyle/>
          <a:p>
            <a:r>
              <a:rPr lang="en-US" b="1" dirty="0">
                <a:solidFill>
                  <a:srgbClr val="000000"/>
                </a:solidFill>
                <a:latin typeface="Calibri" panose="020F0502020204030204" pitchFamily="34" charset="0"/>
              </a:rPr>
              <a:t>Right </a:t>
            </a:r>
            <a:endParaRPr lang="en-US" dirty="0"/>
          </a:p>
        </p:txBody>
      </p:sp>
    </p:spTree>
    <p:extLst>
      <p:ext uri="{BB962C8B-B14F-4D97-AF65-F5344CB8AC3E}">
        <p14:creationId xmlns:p14="http://schemas.microsoft.com/office/powerpoint/2010/main" val="331806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library.med.utah.edu/WebPath/jpeg5/CV015.jpg"/>
          <p:cNvPicPr>
            <a:picLocks noChangeAspect="1" noChangeArrowheads="1"/>
          </p:cNvPicPr>
          <p:nvPr/>
        </p:nvPicPr>
        <p:blipFill>
          <a:blip r:embed="rId2" cstate="print"/>
          <a:srcRect/>
          <a:stretch>
            <a:fillRect/>
          </a:stretch>
        </p:blipFill>
        <p:spPr bwMode="auto">
          <a:xfrm>
            <a:off x="2095472" y="1071547"/>
            <a:ext cx="7960968" cy="4373677"/>
          </a:xfrm>
          <a:prstGeom prst="rect">
            <a:avLst/>
          </a:prstGeom>
          <a:noFill/>
          <a:ln w="28575">
            <a:solidFill>
              <a:schemeClr val="tx1"/>
            </a:solidFill>
          </a:ln>
        </p:spPr>
      </p:pic>
      <p:sp>
        <p:nvSpPr>
          <p:cNvPr id="3" name="Rectangle 2"/>
          <p:cNvSpPr/>
          <p:nvPr/>
        </p:nvSpPr>
        <p:spPr>
          <a:xfrm>
            <a:off x="2783632" y="5539880"/>
            <a:ext cx="6768752" cy="1384995"/>
          </a:xfrm>
          <a:prstGeom prst="rect">
            <a:avLst/>
          </a:prstGeom>
        </p:spPr>
        <p:txBody>
          <a:bodyPr wrap="square">
            <a:spAutoFit/>
          </a:bodyPr>
          <a:lstStyle/>
          <a:p>
            <a:pPr algn="ctr"/>
            <a:r>
              <a:rPr lang="en-US" sz="2000" b="1" i="1" dirty="0">
                <a:latin typeface="+mj-lt"/>
              </a:rPr>
              <a:t>A high magnification of the </a:t>
            </a:r>
            <a:r>
              <a:rPr lang="en-US" sz="2400" b="1" i="1" dirty="0">
                <a:solidFill>
                  <a:srgbClr val="0000FF"/>
                </a:solidFill>
                <a:latin typeface="+mj-lt"/>
              </a:rPr>
              <a:t>aortic atheroma </a:t>
            </a:r>
            <a:r>
              <a:rPr lang="en-US" sz="2000" b="1" i="1" dirty="0">
                <a:latin typeface="+mj-lt"/>
              </a:rPr>
              <a:t>with foam cells and cholesterol clefts.</a:t>
            </a:r>
          </a:p>
          <a:p>
            <a:pPr algn="ctr"/>
            <a:r>
              <a:rPr lang="en-US" sz="2000" b="1" i="1" dirty="0"/>
              <a:t>Despite this ulceration, </a:t>
            </a:r>
            <a:r>
              <a:rPr lang="en-US" sz="2000" b="1" i="1" dirty="0" err="1"/>
              <a:t>atheromatous</a:t>
            </a:r>
            <a:r>
              <a:rPr lang="en-US" sz="2000" b="1" i="1" dirty="0"/>
              <a:t> emboli  are rare</a:t>
            </a:r>
          </a:p>
          <a:p>
            <a:pPr algn="ctr"/>
            <a:endParaRPr lang="en-US" sz="2000" b="1" i="1" dirty="0">
              <a:latin typeface="+mj-lt"/>
            </a:endParaRPr>
          </a:p>
        </p:txBody>
      </p:sp>
      <p:sp>
        <p:nvSpPr>
          <p:cNvPr id="7" name="Rectangle 6"/>
          <p:cNvSpPr/>
          <p:nvPr/>
        </p:nvSpPr>
        <p:spPr>
          <a:xfrm>
            <a:off x="9739338" y="6643711"/>
            <a:ext cx="928694" cy="214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CVS- Block </a:t>
            </a:r>
            <a:endParaRPr lang="en-US" sz="1100" b="1" i="1" dirty="0">
              <a:solidFill>
                <a:schemeClr val="accent2">
                  <a:lumMod val="50000"/>
                </a:schemeClr>
              </a:solidFill>
            </a:endParaRPr>
          </a:p>
        </p:txBody>
      </p:sp>
      <p:sp>
        <p:nvSpPr>
          <p:cNvPr id="8" name="Rectangle 7"/>
          <p:cNvSpPr/>
          <p:nvPr/>
        </p:nvSpPr>
        <p:spPr>
          <a:xfrm>
            <a:off x="1523968" y="6643711"/>
            <a:ext cx="1296144" cy="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accent2">
                    <a:lumMod val="50000"/>
                  </a:schemeClr>
                </a:solidFill>
              </a:rPr>
              <a:t>Pathology Dept, KSU</a:t>
            </a:r>
            <a:endParaRPr lang="en-US" sz="1100" b="1" i="1" dirty="0">
              <a:solidFill>
                <a:schemeClr val="accent2">
                  <a:lumMod val="50000"/>
                </a:schemeClr>
              </a:solidFill>
            </a:endParaRPr>
          </a:p>
        </p:txBody>
      </p:sp>
      <p:sp>
        <p:nvSpPr>
          <p:cNvPr id="9" name="Rounded Rectangle 8"/>
          <p:cNvSpPr/>
          <p:nvPr/>
        </p:nvSpPr>
        <p:spPr>
          <a:xfrm>
            <a:off x="3024166" y="214290"/>
            <a:ext cx="6215106" cy="57150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bg1"/>
                </a:solidFill>
                <a:effectLst>
                  <a:outerShdw blurRad="38100" dist="38100" dir="2700000" algn="tl">
                    <a:srgbClr val="000000">
                      <a:alpha val="43137"/>
                    </a:srgbClr>
                  </a:outerShdw>
                </a:effectLst>
                <a:latin typeface="Aharoni" pitchFamily="2" charset="-79"/>
                <a:cs typeface="Aharoni" pitchFamily="2" charset="-79"/>
              </a:rPr>
              <a:t>Atheroma of the Aorta - LPF</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214809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Words>
  <Application>Microsoft Office PowerPoint</Application>
  <PresentationFormat>Widescreen</PresentationFormat>
  <Paragraphs>145</Paragraphs>
  <Slides>28</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Aharoni</vt:lpstr>
      <vt:lpstr>Arial</vt:lpstr>
      <vt:lpstr>Calibri</vt:lpstr>
      <vt:lpstr>Calibri Light</vt:lpstr>
      <vt:lpstr>Corbel</vt:lpstr>
      <vt:lpstr>Franklin Gothic Demi</vt:lpstr>
      <vt:lpstr>Wingdings</vt:lpstr>
      <vt:lpstr>Office Theme</vt:lpstr>
      <vt:lpstr>Parallax</vt:lpstr>
      <vt:lpstr>PowerPoint Presentation</vt:lpstr>
      <vt:lpstr>CARDIOVASCULAR  SYSTEM</vt:lpstr>
      <vt:lpstr>PowerPoint Presentation</vt:lpstr>
      <vt:lpstr>Atheroma of the aorta  </vt:lpstr>
      <vt:lpstr>PowerPoint Presentation</vt:lpstr>
      <vt:lpstr>PowerPoint Presentation</vt:lpstr>
      <vt:lpstr>PowerPoint Presentation</vt:lpstr>
      <vt:lpstr>PowerPoint Presentation</vt:lpstr>
      <vt:lpstr>PowerPoint Presentation</vt:lpstr>
      <vt:lpstr>Coronary atherosclerosis</vt:lpstr>
      <vt:lpstr>PowerPoint Presentation</vt:lpstr>
      <vt:lpstr>PowerPoint Presentation</vt:lpstr>
      <vt:lpstr>PowerPoint Presentation</vt:lpstr>
      <vt:lpstr>PowerPoint Presentation</vt:lpstr>
      <vt:lpstr>Aneurysm of abdominal aorta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Naseem Zaidi Shaesta</dc:creator>
  <cp:lastModifiedBy>Naseem Zaidi Shaesta</cp:lastModifiedBy>
  <cp:revision>1</cp:revision>
  <dcterms:created xsi:type="dcterms:W3CDTF">2015-04-05T07:33:52Z</dcterms:created>
  <dcterms:modified xsi:type="dcterms:W3CDTF">2015-04-05T07:34:05Z</dcterms:modified>
</cp:coreProperties>
</file>