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3"/>
  </p:notesMasterIdLst>
  <p:sldIdLst>
    <p:sldId id="432" r:id="rId2"/>
    <p:sldId id="482" r:id="rId3"/>
    <p:sldId id="384" r:id="rId4"/>
    <p:sldId id="410" r:id="rId5"/>
    <p:sldId id="411" r:id="rId6"/>
    <p:sldId id="388" r:id="rId7"/>
    <p:sldId id="485" r:id="rId8"/>
    <p:sldId id="481" r:id="rId9"/>
    <p:sldId id="390" r:id="rId10"/>
    <p:sldId id="427" r:id="rId11"/>
    <p:sldId id="420" r:id="rId12"/>
    <p:sldId id="433" r:id="rId13"/>
    <p:sldId id="435" r:id="rId14"/>
    <p:sldId id="423" r:id="rId15"/>
    <p:sldId id="421" r:id="rId16"/>
    <p:sldId id="437" r:id="rId17"/>
    <p:sldId id="431" r:id="rId18"/>
    <p:sldId id="428" r:id="rId19"/>
    <p:sldId id="429" r:id="rId20"/>
    <p:sldId id="439" r:id="rId21"/>
    <p:sldId id="447" r:id="rId22"/>
    <p:sldId id="504" r:id="rId23"/>
    <p:sldId id="430" r:id="rId24"/>
    <p:sldId id="351" r:id="rId25"/>
    <p:sldId id="426" r:id="rId26"/>
    <p:sldId id="357" r:id="rId27"/>
    <p:sldId id="414" r:id="rId28"/>
    <p:sldId id="450" r:id="rId29"/>
    <p:sldId id="402" r:id="rId30"/>
    <p:sldId id="354" r:id="rId31"/>
    <p:sldId id="359" r:id="rId32"/>
    <p:sldId id="361" r:id="rId33"/>
    <p:sldId id="407" r:id="rId34"/>
    <p:sldId id="408" r:id="rId35"/>
    <p:sldId id="365" r:id="rId36"/>
    <p:sldId id="360" r:id="rId37"/>
    <p:sldId id="366" r:id="rId38"/>
    <p:sldId id="368" r:id="rId39"/>
    <p:sldId id="409" r:id="rId40"/>
    <p:sldId id="370" r:id="rId41"/>
    <p:sldId id="501" r:id="rId4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FF"/>
    <a:srgbClr val="990000"/>
    <a:srgbClr val="336600"/>
    <a:srgbClr val="66FFFF"/>
    <a:srgbClr val="99FF33"/>
    <a:srgbClr val="336699"/>
    <a:srgbClr val="CC3300"/>
    <a:srgbClr val="CC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17" autoAdjust="0"/>
    <p:restoredTop sz="92248" autoAdjust="0"/>
  </p:normalViewPr>
  <p:slideViewPr>
    <p:cSldViewPr>
      <p:cViewPr varScale="1">
        <p:scale>
          <a:sx n="107" d="100"/>
          <a:sy n="107" d="100"/>
        </p:scale>
        <p:origin x="1698" y="90"/>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A3116FF-09F3-40D4-A937-78DAAAB4F1F0}" type="datetimeFigureOut">
              <a:rPr lang="en-US" smtClean="0"/>
              <a:pPr/>
              <a:t>4/5/2015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CAB0131-69CC-40C0-88AE-9A7928CF3E90}" type="slidenum">
              <a:rPr lang="en-US" smtClean="0"/>
              <a:pPr/>
              <a:t>‹#›</a:t>
            </a:fld>
            <a:endParaRPr lang="en-US"/>
          </a:p>
        </p:txBody>
      </p:sp>
    </p:spTree>
    <p:extLst>
      <p:ext uri="{BB962C8B-B14F-4D97-AF65-F5344CB8AC3E}">
        <p14:creationId xmlns:p14="http://schemas.microsoft.com/office/powerpoint/2010/main" val="419807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3</a:t>
            </a:fld>
            <a:endParaRPr lang="en-US"/>
          </a:p>
        </p:txBody>
      </p:sp>
    </p:spTree>
    <p:extLst>
      <p:ext uri="{BB962C8B-B14F-4D97-AF65-F5344CB8AC3E}">
        <p14:creationId xmlns:p14="http://schemas.microsoft.com/office/powerpoint/2010/main" val="96556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36</a:t>
            </a:fld>
            <a:endParaRPr lang="en-US"/>
          </a:p>
        </p:txBody>
      </p:sp>
    </p:spTree>
    <p:extLst>
      <p:ext uri="{BB962C8B-B14F-4D97-AF65-F5344CB8AC3E}">
        <p14:creationId xmlns:p14="http://schemas.microsoft.com/office/powerpoint/2010/main" val="2904523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37</a:t>
            </a:fld>
            <a:endParaRPr lang="en-US"/>
          </a:p>
        </p:txBody>
      </p:sp>
    </p:spTree>
    <p:extLst>
      <p:ext uri="{BB962C8B-B14F-4D97-AF65-F5344CB8AC3E}">
        <p14:creationId xmlns:p14="http://schemas.microsoft.com/office/powerpoint/2010/main" val="2188773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40</a:t>
            </a:fld>
            <a:endParaRPr lang="en-US"/>
          </a:p>
        </p:txBody>
      </p:sp>
    </p:spTree>
    <p:extLst>
      <p:ext uri="{BB962C8B-B14F-4D97-AF65-F5344CB8AC3E}">
        <p14:creationId xmlns:p14="http://schemas.microsoft.com/office/powerpoint/2010/main" val="56682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p:spPr>
        <p:txBody>
          <a:bodyPr/>
          <a:lstStyle/>
          <a:p>
            <a:endParaRPr lang="en-US" sz="500" smtClean="0">
              <a:latin typeface="Arial Unicode MS" pitchFamily="34" charset="-128"/>
            </a:endParaRPr>
          </a:p>
        </p:txBody>
      </p:sp>
    </p:spTree>
    <p:extLst>
      <p:ext uri="{BB962C8B-B14F-4D97-AF65-F5344CB8AC3E}">
        <p14:creationId xmlns:p14="http://schemas.microsoft.com/office/powerpoint/2010/main" val="738840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18</a:t>
            </a:fld>
            <a:endParaRPr lang="en-US"/>
          </a:p>
        </p:txBody>
      </p:sp>
    </p:spTree>
    <p:extLst>
      <p:ext uri="{BB962C8B-B14F-4D97-AF65-F5344CB8AC3E}">
        <p14:creationId xmlns:p14="http://schemas.microsoft.com/office/powerpoint/2010/main" val="529171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930F5B-64AA-4905-A985-B6748151A043}"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2207218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28</a:t>
            </a:fld>
            <a:endParaRPr lang="en-US"/>
          </a:p>
        </p:txBody>
      </p:sp>
    </p:spTree>
    <p:extLst>
      <p:ext uri="{BB962C8B-B14F-4D97-AF65-F5344CB8AC3E}">
        <p14:creationId xmlns:p14="http://schemas.microsoft.com/office/powerpoint/2010/main" val="924126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74967C-6636-40D4-A65C-6E2F5338D501}" type="slidenum">
              <a:rPr lang="en-US"/>
              <a:pPr fontAlgn="base">
                <a:spcBef>
                  <a:spcPct val="0"/>
                </a:spcBef>
                <a:spcAft>
                  <a:spcPct val="0"/>
                </a:spcAft>
              </a:pPr>
              <a:t>30</a:t>
            </a:fld>
            <a:endParaRPr lang="en-US"/>
          </a:p>
        </p:txBody>
      </p:sp>
    </p:spTree>
    <p:extLst>
      <p:ext uri="{BB962C8B-B14F-4D97-AF65-F5344CB8AC3E}">
        <p14:creationId xmlns:p14="http://schemas.microsoft.com/office/powerpoint/2010/main" val="35048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33</a:t>
            </a:fld>
            <a:endParaRPr lang="en-US"/>
          </a:p>
        </p:txBody>
      </p:sp>
    </p:spTree>
    <p:extLst>
      <p:ext uri="{BB962C8B-B14F-4D97-AF65-F5344CB8AC3E}">
        <p14:creationId xmlns:p14="http://schemas.microsoft.com/office/powerpoint/2010/main" val="2805758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34</a:t>
            </a:fld>
            <a:endParaRPr lang="en-US"/>
          </a:p>
        </p:txBody>
      </p:sp>
    </p:spTree>
    <p:extLst>
      <p:ext uri="{BB962C8B-B14F-4D97-AF65-F5344CB8AC3E}">
        <p14:creationId xmlns:p14="http://schemas.microsoft.com/office/powerpoint/2010/main" val="2500870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35</a:t>
            </a:fld>
            <a:endParaRPr lang="en-US"/>
          </a:p>
        </p:txBody>
      </p:sp>
    </p:spTree>
    <p:extLst>
      <p:ext uri="{BB962C8B-B14F-4D97-AF65-F5344CB8AC3E}">
        <p14:creationId xmlns:p14="http://schemas.microsoft.com/office/powerpoint/2010/main" val="377957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71D8906-5950-45E2-B31C-AE03D931088A}" type="datetimeFigureOut">
              <a:rPr lang="en-US" smtClean="0"/>
              <a:pPr/>
              <a:t>4/5/2015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14585D4-28E6-49DA-B9EA-B9D6C027EEF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1D8906-5950-45E2-B31C-AE03D931088A}" type="datetimeFigureOut">
              <a:rPr lang="en-US" smtClean="0"/>
              <a:pPr/>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585D4-28E6-49DA-B9EA-B9D6C027EE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71D8906-5950-45E2-B31C-AE03D931088A}" type="datetimeFigureOut">
              <a:rPr lang="en-US" smtClean="0"/>
              <a:pPr/>
              <a:t>4/5/2015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14585D4-28E6-49DA-B9EA-B9D6C027EEF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71D8906-5950-45E2-B31C-AE03D931088A}" type="datetimeFigureOut">
              <a:rPr lang="en-US" smtClean="0"/>
              <a:pPr/>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71D8906-5950-45E2-B31C-AE03D931088A}" type="datetimeFigureOut">
              <a:rPr lang="en-US" smtClean="0"/>
              <a:pPr/>
              <a:t>4/5/2015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14585D4-28E6-49DA-B9EA-B9D6C027EEF4}"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71D8906-5950-45E2-B31C-AE03D931088A}" type="datetimeFigureOut">
              <a:rPr lang="en-US" smtClean="0"/>
              <a:pPr/>
              <a:t>4/5/2015</a:t>
            </a:fld>
            <a:endParaRPr lang="en-US"/>
          </a:p>
        </p:txBody>
      </p:sp>
      <p:sp>
        <p:nvSpPr>
          <p:cNvPr id="10" name="Slide Number Placeholder 9"/>
          <p:cNvSpPr>
            <a:spLocks noGrp="1"/>
          </p:cNvSpPr>
          <p:nvPr>
            <p:ph type="sldNum" sz="quarter" idx="16"/>
          </p:nvPr>
        </p:nvSpPr>
        <p:spPr/>
        <p:txBody>
          <a:bodyPr rtlCol="0"/>
          <a:lstStyle/>
          <a:p>
            <a:fld id="{014585D4-28E6-49DA-B9EA-B9D6C027EEF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71D8906-5950-45E2-B31C-AE03D931088A}" type="datetimeFigureOut">
              <a:rPr lang="en-US" smtClean="0"/>
              <a:pPr/>
              <a:t>4/5/2015</a:t>
            </a:fld>
            <a:endParaRPr lang="en-US"/>
          </a:p>
        </p:txBody>
      </p:sp>
      <p:sp>
        <p:nvSpPr>
          <p:cNvPr id="12" name="Slide Number Placeholder 11"/>
          <p:cNvSpPr>
            <a:spLocks noGrp="1"/>
          </p:cNvSpPr>
          <p:nvPr>
            <p:ph type="sldNum" sz="quarter" idx="16"/>
          </p:nvPr>
        </p:nvSpPr>
        <p:spPr/>
        <p:txBody>
          <a:bodyPr rtlCol="0"/>
          <a:lstStyle/>
          <a:p>
            <a:fld id="{014585D4-28E6-49DA-B9EA-B9D6C027EEF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71D8906-5950-45E2-B31C-AE03D931088A}" type="datetimeFigureOut">
              <a:rPr lang="en-US" smtClean="0"/>
              <a:pPr/>
              <a:t>4/5/2015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D8906-5950-45E2-B31C-AE03D931088A}" type="datetimeFigureOut">
              <a:rPr lang="en-US" smtClean="0"/>
              <a:pPr/>
              <a:t>4/5/2015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14585D4-28E6-49DA-B9EA-B9D6C027EE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71D8906-5950-45E2-B31C-AE03D931088A}" type="datetimeFigureOut">
              <a:rPr lang="en-US" smtClean="0"/>
              <a:pPr/>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71D8906-5950-45E2-B31C-AE03D931088A}" type="datetimeFigureOut">
              <a:rPr lang="en-US" smtClean="0"/>
              <a:pPr/>
              <a:t>4/5/2015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14585D4-28E6-49DA-B9EA-B9D6C027EEF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71D8906-5950-45E2-B31C-AE03D931088A}" type="datetimeFigureOut">
              <a:rPr lang="en-US" smtClean="0"/>
              <a:pPr/>
              <a:t>4/5/2015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14585D4-28E6-49DA-B9EA-B9D6C027EE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imgres?imgurl=http://modernmedicalguide.com/wp-content/uploads/2010/04/Buergers-Disease1.jpg&amp;imgrefurl=http://modernmedicalguide.com/buergers-disease/&amp;usg=__bE7lWi64bR-2t0NHxA6oL1LjVKw=&amp;h=397&amp;w=243&amp;sz=38&amp;hl=en&amp;start=2&amp;zoom=1&amp;tbnid=cBdcqpwrqQAYlM:&amp;tbnh=124&amp;tbnw=76&amp;ei=Yo1rTYDNKN6AhAe-jMXCDQ&amp;prev=/images?q=buerger's+disease+pictures&amp;um=1&amp;hl=en&amp;safe=active&amp;sa=N&amp;tbs=isch:1&amp;um=1&amp;itbs=1" TargetMode="Externa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Femoral_artery"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15338" y="6643711"/>
            <a:ext cx="928694" cy="21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7" name="Rectangle 6"/>
          <p:cNvSpPr/>
          <p:nvPr/>
        </p:nvSpPr>
        <p:spPr>
          <a:xfrm>
            <a:off x="-32" y="6643710"/>
            <a:ext cx="1296144" cy="18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
        <p:nvSpPr>
          <p:cNvPr id="8" name="Rectangle 7"/>
          <p:cNvSpPr/>
          <p:nvPr/>
        </p:nvSpPr>
        <p:spPr>
          <a:xfrm>
            <a:off x="1804377" y="2786058"/>
            <a:ext cx="5852308"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i="1" cap="none" spc="50" dirty="0" smtClean="0">
                <a:ln w="11430"/>
                <a:solidFill>
                  <a:srgbClr val="FFC000"/>
                </a:solidFill>
                <a:effectLst>
                  <a:outerShdw blurRad="76200" dist="50800" dir="5400000" algn="tl" rotWithShape="0">
                    <a:srgbClr val="000000">
                      <a:alpha val="65000"/>
                    </a:srgbClr>
                  </a:outerShdw>
                </a:effectLst>
              </a:rPr>
              <a:t>HEART FAILURE</a:t>
            </a:r>
            <a:endParaRPr lang="en-US" sz="7200" b="1" i="1" cap="none" spc="50" dirty="0">
              <a:ln w="11430"/>
              <a:solidFill>
                <a:srgbClr val="FFC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3042" y="1928802"/>
            <a:ext cx="6459060" cy="2441432"/>
          </a:xfrm>
        </p:spPr>
        <p:txBody>
          <a:bodyPr>
            <a:noAutofit/>
          </a:bodyPr>
          <a:lstStyle/>
          <a:p>
            <a:pPr algn="ctr"/>
            <a:r>
              <a:rPr lang="ar-SA" sz="5400" i="1" dirty="0" smtClean="0">
                <a:solidFill>
                  <a:schemeClr val="tx1"/>
                </a:solidFill>
                <a:effectLst>
                  <a:outerShdw blurRad="38100" dist="38100" dir="2700000" algn="tl">
                    <a:srgbClr val="000000">
                      <a:alpha val="43137"/>
                    </a:srgbClr>
                  </a:outerShdw>
                </a:effectLst>
                <a:latin typeface="Aharoni" pitchFamily="2" charset="-79"/>
              </a:rPr>
              <a:t> </a:t>
            </a:r>
            <a:r>
              <a:rPr lang="en-US" sz="5400" i="1"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t>PRACTICAL - </a:t>
            </a:r>
            <a:r>
              <a:rPr lang="en-US" sz="9600" i="1"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t>2</a:t>
            </a:r>
            <a:r>
              <a:rPr lang="en-US" sz="5400" i="1"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t/>
            </a:r>
            <a:br>
              <a:rPr lang="en-US" sz="5400" i="1"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br>
            <a:r>
              <a:rPr lang="ar-SA" sz="5400" i="1" dirty="0" smtClean="0">
                <a:solidFill>
                  <a:schemeClr val="tx1"/>
                </a:solidFill>
                <a:effectLst>
                  <a:outerShdw blurRad="38100" dist="38100" dir="2700000" algn="tl">
                    <a:srgbClr val="000000">
                      <a:alpha val="43137"/>
                    </a:srgbClr>
                  </a:outerShdw>
                </a:effectLst>
                <a:latin typeface="Aharoni" pitchFamily="2" charset="-79"/>
              </a:rPr>
              <a:t> </a:t>
            </a:r>
            <a:endParaRPr lang="en-US" sz="5400" i="1" dirty="0">
              <a:solidFill>
                <a:schemeClr val="tx1"/>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Rectangle 4"/>
          <p:cNvSpPr/>
          <p:nvPr/>
        </p:nvSpPr>
        <p:spPr>
          <a:xfrm>
            <a:off x="8215338" y="6643711"/>
            <a:ext cx="928694" cy="21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6" name="Rectangle 5"/>
          <p:cNvSpPr/>
          <p:nvPr/>
        </p:nvSpPr>
        <p:spPr>
          <a:xfrm>
            <a:off x="-32" y="6643710"/>
            <a:ext cx="1296144" cy="18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0298" y="2214554"/>
            <a:ext cx="5500726" cy="1785950"/>
          </a:xfrm>
        </p:spPr>
        <p:txBody>
          <a:bodyPr>
            <a:noAutofit/>
          </a:bodyPr>
          <a:lstStyle/>
          <a:p>
            <a:pPr algn="ctr"/>
            <a:r>
              <a:rPr lang="en-US" sz="5400" b="1" i="1" dirty="0" smtClean="0">
                <a:solidFill>
                  <a:srgbClr val="FFC000"/>
                </a:solidFill>
                <a:effectLst>
                  <a:outerShdw blurRad="38100" dist="38100" dir="2700000" algn="tl">
                    <a:srgbClr val="000000">
                      <a:alpha val="43137"/>
                    </a:srgbClr>
                  </a:outerShdw>
                </a:effectLst>
                <a:latin typeface="Aharoni" pitchFamily="2" charset="-79"/>
                <a:cs typeface="Aharoni" pitchFamily="2" charset="-79"/>
              </a:rPr>
              <a:t>MYOCARDIAL HYPERTROPHY</a:t>
            </a:r>
            <a:endParaRPr lang="en-US" sz="5400" b="1" i="1" dirty="0">
              <a:solidFill>
                <a:srgbClr val="FFC0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Rectangle 2"/>
          <p:cNvSpPr>
            <a:spLocks noChangeArrowheads="1"/>
          </p:cNvSpPr>
          <p:nvPr/>
        </p:nvSpPr>
        <p:spPr bwMode="auto">
          <a:xfrm>
            <a:off x="2952768" y="4041368"/>
            <a:ext cx="6119826" cy="1816524"/>
          </a:xfrm>
          <a:prstGeom prst="rect">
            <a:avLst/>
          </a:prstGeom>
          <a:noFill/>
          <a:ln w="9525">
            <a:noFill/>
            <a:miter lim="800000"/>
            <a:headEnd/>
            <a:tailEnd/>
          </a:ln>
          <a:effectLst/>
        </p:spPr>
        <p:txBody>
          <a:bodyPr wrap="square" lIns="92075" tIns="46038" rIns="92075" bIns="46038">
            <a:spAutoFit/>
          </a:bodyPr>
          <a:lstStyle/>
          <a:p>
            <a:pPr eaLnBrk="0" hangingPunct="0"/>
            <a:r>
              <a:rPr lang="en-US" sz="2800" b="1" dirty="0" smtClean="0"/>
              <a:t>The </a:t>
            </a:r>
            <a:r>
              <a:rPr lang="en-US" sz="2800" b="1" dirty="0"/>
              <a:t>ventricle is working against high pressure, or “pumping” higher than normal </a:t>
            </a:r>
            <a:r>
              <a:rPr lang="en-US" sz="2800" b="1" dirty="0" smtClean="0"/>
              <a:t>volume leading to myocardial hypertrophy.</a:t>
            </a:r>
            <a:endParaRPr lang="en-US" sz="2800" b="1" dirty="0"/>
          </a:p>
        </p:txBody>
      </p:sp>
      <p:sp>
        <p:nvSpPr>
          <p:cNvPr id="6" name="Rectangle 5"/>
          <p:cNvSpPr/>
          <p:nvPr/>
        </p:nvSpPr>
        <p:spPr>
          <a:xfrm>
            <a:off x="8215338" y="6643711"/>
            <a:ext cx="928694" cy="21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7" name="Rectangle 6"/>
          <p:cNvSpPr/>
          <p:nvPr/>
        </p:nvSpPr>
        <p:spPr>
          <a:xfrm>
            <a:off x="-32" y="6643710"/>
            <a:ext cx="1296144" cy="18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71472" y="1142984"/>
            <a:ext cx="8262966" cy="5325177"/>
          </a:xfrm>
          <a:prstGeom prst="rect">
            <a:avLst/>
          </a:prstGeom>
          <a:noFill/>
          <a:ln w="9525">
            <a:noFill/>
            <a:miter lim="800000"/>
            <a:headEnd/>
            <a:tailEnd/>
          </a:ln>
          <a:effectLst/>
        </p:spPr>
        <p:txBody>
          <a:bodyPr wrap="square" lIns="92075" tIns="46038" rIns="92075" bIns="46038">
            <a:spAutoFit/>
          </a:bodyPr>
          <a:lstStyle/>
          <a:p>
            <a:pPr eaLnBrk="0" hangingPunct="0"/>
            <a:endParaRPr lang="en-US" sz="3200" dirty="0"/>
          </a:p>
          <a:p>
            <a:pPr eaLnBrk="0" hangingPunct="0"/>
            <a:r>
              <a:rPr lang="en-US" sz="2800" b="0" dirty="0" smtClean="0"/>
              <a:t> </a:t>
            </a:r>
            <a:r>
              <a:rPr lang="en-US" sz="2800" b="1" u="sng" dirty="0" smtClean="0">
                <a:solidFill>
                  <a:srgbClr val="0000FF"/>
                </a:solidFill>
              </a:rPr>
              <a:t>Left ventricular hypertrophy :</a:t>
            </a:r>
          </a:p>
          <a:p>
            <a:pPr eaLnBrk="0" hangingPunct="0">
              <a:buFontTx/>
              <a:buChar char="-"/>
            </a:pPr>
            <a:r>
              <a:rPr lang="en-US" sz="2800" b="1" dirty="0" smtClean="0"/>
              <a:t>   Systemic hypertension</a:t>
            </a:r>
          </a:p>
          <a:p>
            <a:pPr eaLnBrk="0" hangingPunct="0">
              <a:buFontTx/>
              <a:buChar char="-"/>
            </a:pPr>
            <a:r>
              <a:rPr lang="en-US" sz="2800" b="1" dirty="0" smtClean="0"/>
              <a:t>   Aortic valve stenosis</a:t>
            </a:r>
          </a:p>
          <a:p>
            <a:pPr eaLnBrk="0" hangingPunct="0"/>
            <a:endParaRPr lang="en-US" sz="2800" b="0" dirty="0"/>
          </a:p>
          <a:p>
            <a:pPr eaLnBrk="0" hangingPunct="0"/>
            <a:r>
              <a:rPr lang="en-US" sz="2800" b="1" u="sng" dirty="0" smtClean="0">
                <a:solidFill>
                  <a:srgbClr val="0000FF"/>
                </a:solidFill>
              </a:rPr>
              <a:t>Right </a:t>
            </a:r>
            <a:r>
              <a:rPr lang="en-US" sz="2800" b="1" u="sng" dirty="0">
                <a:solidFill>
                  <a:srgbClr val="0000FF"/>
                </a:solidFill>
              </a:rPr>
              <a:t>ventricular hypertrophy</a:t>
            </a:r>
            <a:r>
              <a:rPr lang="en-US" sz="2800" b="0" u="sng" dirty="0">
                <a:solidFill>
                  <a:srgbClr val="0000FF"/>
                </a:solidFill>
              </a:rPr>
              <a:t>:</a:t>
            </a:r>
          </a:p>
          <a:p>
            <a:pPr eaLnBrk="0" hangingPunct="0">
              <a:buFontTx/>
              <a:buChar char="-"/>
            </a:pPr>
            <a:r>
              <a:rPr lang="en-US" sz="2800" b="1" dirty="0"/>
              <a:t>   </a:t>
            </a:r>
            <a:r>
              <a:rPr lang="en-US" sz="2800" b="1" dirty="0" smtClean="0"/>
              <a:t>Pulmonary </a:t>
            </a:r>
            <a:r>
              <a:rPr lang="en-US" sz="2800" b="1" dirty="0"/>
              <a:t>hypertension</a:t>
            </a:r>
          </a:p>
          <a:p>
            <a:pPr eaLnBrk="0" hangingPunct="0"/>
            <a:r>
              <a:rPr lang="en-US" sz="2800" b="1" dirty="0"/>
              <a:t>         – asthma, COPD</a:t>
            </a:r>
          </a:p>
          <a:p>
            <a:pPr eaLnBrk="0" hangingPunct="0"/>
            <a:r>
              <a:rPr lang="en-US" sz="2800" b="1" dirty="0"/>
              <a:t>         – pulmonary thromboembolic disease</a:t>
            </a:r>
          </a:p>
          <a:p>
            <a:pPr eaLnBrk="0" hangingPunct="0"/>
            <a:r>
              <a:rPr lang="en-US" sz="2800" b="1" dirty="0"/>
              <a:t>         – primary pulmonary hypertension</a:t>
            </a:r>
          </a:p>
          <a:p>
            <a:pPr eaLnBrk="0" hangingPunct="0">
              <a:buFontTx/>
              <a:buChar char="-"/>
            </a:pPr>
            <a:r>
              <a:rPr lang="en-US" sz="2800" b="1" dirty="0"/>
              <a:t>   </a:t>
            </a:r>
            <a:r>
              <a:rPr lang="en-US" sz="2800" b="1" dirty="0" smtClean="0"/>
              <a:t>Pulmonary </a:t>
            </a:r>
            <a:r>
              <a:rPr lang="en-US" sz="2800" b="1" dirty="0"/>
              <a:t>valve stenosis</a:t>
            </a:r>
          </a:p>
          <a:p>
            <a:pPr eaLnBrk="0" hangingPunct="0">
              <a:buFontTx/>
              <a:buChar char="-"/>
            </a:pPr>
            <a:r>
              <a:rPr lang="en-US" sz="2800" b="1" dirty="0"/>
              <a:t>   </a:t>
            </a:r>
            <a:r>
              <a:rPr lang="en-US" sz="2800" b="1" dirty="0" smtClean="0"/>
              <a:t>Left-to-right </a:t>
            </a:r>
            <a:r>
              <a:rPr lang="en-US" sz="2800" b="1" dirty="0"/>
              <a:t>shunts (volume overload</a:t>
            </a:r>
            <a:r>
              <a:rPr lang="en-US" sz="2800" b="1" dirty="0" smtClean="0"/>
              <a:t>)</a:t>
            </a:r>
            <a:r>
              <a:rPr lang="en-US" sz="2800" b="0" dirty="0" smtClean="0"/>
              <a:t>         </a:t>
            </a:r>
            <a:endParaRPr lang="en-US" sz="2800" b="0" dirty="0"/>
          </a:p>
        </p:txBody>
      </p:sp>
      <p:sp>
        <p:nvSpPr>
          <p:cNvPr id="6" name="مستطيل مستدير الزوايا 5"/>
          <p:cNvSpPr/>
          <p:nvPr/>
        </p:nvSpPr>
        <p:spPr>
          <a:xfrm>
            <a:off x="1071538" y="357166"/>
            <a:ext cx="6858048" cy="64294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800" b="1" i="1" dirty="0" smtClean="0">
              <a:effectLst>
                <a:outerShdw blurRad="38100" dist="38100" dir="2700000" algn="tl">
                  <a:srgbClr val="000000">
                    <a:alpha val="43137"/>
                  </a:srgbClr>
                </a:outerShdw>
              </a:effectLst>
              <a:latin typeface="Century Gothic" pitchFamily="34" charset="0"/>
            </a:endParaRPr>
          </a:p>
          <a:p>
            <a:pPr algn="ctr"/>
            <a:r>
              <a:rPr lang="en-US" sz="2800" b="1" i="1" dirty="0" smtClean="0">
                <a:effectLst>
                  <a:outerShdw blurRad="38100" dist="38100" dir="2700000" algn="tl">
                    <a:srgbClr val="000000">
                      <a:alpha val="43137"/>
                    </a:srgbClr>
                  </a:outerShdw>
                </a:effectLst>
                <a:latin typeface="Century Gothic" pitchFamily="34" charset="0"/>
              </a:rPr>
              <a:t>Causes of ventricular hypertrophy</a:t>
            </a:r>
          </a:p>
          <a:p>
            <a:pPr algn="ctr"/>
            <a:endParaRPr lang="ar-SA" sz="2800" i="1" dirty="0">
              <a:effectLst>
                <a:outerShdw blurRad="38100" dist="38100" dir="2700000" algn="tl">
                  <a:srgbClr val="000000">
                    <a:alpha val="43137"/>
                  </a:srgbClr>
                </a:outerShdw>
              </a:effectLst>
              <a:latin typeface="Century Gothic" pitchFamily="34" charset="0"/>
            </a:endParaRPr>
          </a:p>
        </p:txBody>
      </p:sp>
      <p:sp>
        <p:nvSpPr>
          <p:cNvPr id="7" name="Rectangle 6"/>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8" name="Rectangle 7"/>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File:Right Ventricular hypertrophy.svg"/>
          <p:cNvPicPr>
            <a:picLocks noChangeAspect="1" noChangeArrowheads="1"/>
          </p:cNvPicPr>
          <p:nvPr/>
        </p:nvPicPr>
        <p:blipFill>
          <a:blip r:embed="rId2" cstate="print"/>
          <a:srcRect/>
          <a:stretch>
            <a:fillRect/>
          </a:stretch>
        </p:blipFill>
        <p:spPr bwMode="auto">
          <a:xfrm>
            <a:off x="1785918" y="1357298"/>
            <a:ext cx="5895975" cy="4295775"/>
          </a:xfrm>
          <a:prstGeom prst="rect">
            <a:avLst/>
          </a:prstGeom>
          <a:noFill/>
        </p:spPr>
      </p:pic>
      <p:sp>
        <p:nvSpPr>
          <p:cNvPr id="3" name="مستطيل مستدير الزوايا 2"/>
          <p:cNvSpPr/>
          <p:nvPr/>
        </p:nvSpPr>
        <p:spPr>
          <a:xfrm>
            <a:off x="1857356" y="357166"/>
            <a:ext cx="5429288" cy="57150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latin typeface="Century Gothic" pitchFamily="34" charset="0"/>
              </a:rPr>
              <a:t>Right ventricular hypertrophy</a:t>
            </a:r>
            <a:endParaRPr lang="ar-SA" sz="2800" b="1" i="1" dirty="0">
              <a:solidFill>
                <a:schemeClr val="bg1"/>
              </a:solidFill>
              <a:effectLst>
                <a:outerShdw blurRad="38100" dist="38100" dir="2700000" algn="tl">
                  <a:srgbClr val="000000">
                    <a:alpha val="43137"/>
                  </a:srgbClr>
                </a:outerShdw>
              </a:effectLst>
              <a:latin typeface="Century Gothic" pitchFamily="34" charset="0"/>
            </a:endParaRPr>
          </a:p>
        </p:txBody>
      </p:sp>
      <p:sp>
        <p:nvSpPr>
          <p:cNvPr id="5" name="Rectangle 4"/>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6" name="Rectangle 5"/>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rrowheads="1"/>
          </p:cNvPicPr>
          <p:nvPr/>
        </p:nvPicPr>
        <p:blipFill>
          <a:blip r:embed="rId3" cstate="print"/>
          <a:srcRect/>
          <a:stretch>
            <a:fillRect/>
          </a:stretch>
        </p:blipFill>
        <p:spPr bwMode="auto">
          <a:xfrm>
            <a:off x="4714876" y="1285860"/>
            <a:ext cx="4000528" cy="4214842"/>
          </a:xfrm>
          <a:prstGeom prst="rect">
            <a:avLst/>
          </a:prstGeom>
          <a:noFill/>
          <a:ln w="12700">
            <a:noFill/>
            <a:miter lim="800000"/>
            <a:headEnd/>
            <a:tailEnd/>
          </a:ln>
        </p:spPr>
      </p:pic>
      <p:pic>
        <p:nvPicPr>
          <p:cNvPr id="23555" name="Picture 2"/>
          <p:cNvPicPr>
            <a:picLocks noChangeArrowheads="1"/>
          </p:cNvPicPr>
          <p:nvPr/>
        </p:nvPicPr>
        <p:blipFill>
          <a:blip r:embed="rId4" cstate="print"/>
          <a:srcRect/>
          <a:stretch>
            <a:fillRect/>
          </a:stretch>
        </p:blipFill>
        <p:spPr bwMode="auto">
          <a:xfrm>
            <a:off x="214282" y="1285860"/>
            <a:ext cx="4214842" cy="4214842"/>
          </a:xfrm>
          <a:prstGeom prst="rect">
            <a:avLst/>
          </a:prstGeom>
          <a:noFill/>
          <a:ln w="12700">
            <a:noFill/>
            <a:miter lim="800000"/>
            <a:headEnd/>
            <a:tailEnd/>
          </a:ln>
        </p:spPr>
      </p:pic>
      <p:sp>
        <p:nvSpPr>
          <p:cNvPr id="23556" name="Text Box 4"/>
          <p:cNvSpPr txBox="1">
            <a:spLocks noChangeArrowheads="1"/>
          </p:cNvSpPr>
          <p:nvPr/>
        </p:nvSpPr>
        <p:spPr bwMode="auto">
          <a:xfrm>
            <a:off x="928662" y="5786454"/>
            <a:ext cx="2484426" cy="830997"/>
          </a:xfrm>
          <a:prstGeom prst="rect">
            <a:avLst/>
          </a:prstGeom>
          <a:noFill/>
          <a:ln w="12700">
            <a:noFill/>
            <a:miter lim="800000"/>
            <a:headEnd/>
            <a:tailEnd/>
          </a:ln>
        </p:spPr>
        <p:txBody>
          <a:bodyPr wrap="square">
            <a:spAutoFit/>
          </a:bodyPr>
          <a:lstStyle/>
          <a:p>
            <a:pPr algn="ctr">
              <a:spcBef>
                <a:spcPct val="30000"/>
              </a:spcBef>
            </a:pPr>
            <a:r>
              <a:rPr lang="en-US" sz="2400" b="1" dirty="0" smtClean="0">
                <a:solidFill>
                  <a:srgbClr val="0000FF"/>
                </a:solidFill>
              </a:rPr>
              <a:t>Left </a:t>
            </a:r>
            <a:r>
              <a:rPr lang="en-US" sz="2400" b="1" dirty="0">
                <a:solidFill>
                  <a:srgbClr val="0000FF"/>
                </a:solidFill>
              </a:rPr>
              <a:t>ventricular hypertrophy</a:t>
            </a:r>
          </a:p>
        </p:txBody>
      </p:sp>
      <p:sp>
        <p:nvSpPr>
          <p:cNvPr id="23557" name="Text Box 5"/>
          <p:cNvSpPr txBox="1">
            <a:spLocks noChangeArrowheads="1"/>
          </p:cNvSpPr>
          <p:nvPr/>
        </p:nvSpPr>
        <p:spPr bwMode="auto">
          <a:xfrm>
            <a:off x="5429256" y="5786454"/>
            <a:ext cx="2643206" cy="461665"/>
          </a:xfrm>
          <a:prstGeom prst="rect">
            <a:avLst/>
          </a:prstGeom>
          <a:noFill/>
          <a:ln w="12700">
            <a:noFill/>
            <a:miter lim="800000"/>
            <a:headEnd/>
            <a:tailEnd/>
          </a:ln>
        </p:spPr>
        <p:txBody>
          <a:bodyPr wrap="square">
            <a:spAutoFit/>
          </a:bodyPr>
          <a:lstStyle/>
          <a:p>
            <a:pPr algn="ctr">
              <a:spcBef>
                <a:spcPct val="50000"/>
              </a:spcBef>
            </a:pPr>
            <a:r>
              <a:rPr lang="en-US" sz="2400" b="1" dirty="0" smtClean="0">
                <a:solidFill>
                  <a:srgbClr val="0000FF"/>
                </a:solidFill>
              </a:rPr>
              <a:t>Normal ventricles</a:t>
            </a:r>
            <a:endParaRPr lang="en-US" sz="2400" b="1" dirty="0">
              <a:solidFill>
                <a:srgbClr val="0000FF"/>
              </a:solidFill>
            </a:endParaRPr>
          </a:p>
        </p:txBody>
      </p:sp>
      <p:sp>
        <p:nvSpPr>
          <p:cNvPr id="8" name="مستطيل مستدير الزوايا 7"/>
          <p:cNvSpPr/>
          <p:nvPr/>
        </p:nvSpPr>
        <p:spPr>
          <a:xfrm>
            <a:off x="571472" y="214290"/>
            <a:ext cx="8072494" cy="85725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600" b="1" i="1" dirty="0" smtClean="0">
                <a:solidFill>
                  <a:schemeClr val="bg1"/>
                </a:solidFill>
                <a:effectLst>
                  <a:outerShdw blurRad="38100" dist="38100" dir="2700000" algn="tl">
                    <a:srgbClr val="000000">
                      <a:alpha val="43137"/>
                    </a:srgbClr>
                  </a:outerShdw>
                </a:effectLst>
                <a:latin typeface="Century Gothic" pitchFamily="34" charset="0"/>
              </a:rPr>
              <a:t>Normal and hypertrophied left ventricle – </a:t>
            </a:r>
          </a:p>
          <a:p>
            <a:pPr algn="ctr"/>
            <a:r>
              <a:rPr lang="en-US" sz="2600" b="1" i="1" dirty="0" smtClean="0">
                <a:solidFill>
                  <a:schemeClr val="bg1"/>
                </a:solidFill>
                <a:effectLst>
                  <a:outerShdw blurRad="38100" dist="38100" dir="2700000" algn="tl">
                    <a:srgbClr val="000000">
                      <a:alpha val="43137"/>
                    </a:srgbClr>
                  </a:outerShdw>
                </a:effectLst>
                <a:latin typeface="Century Gothic" pitchFamily="34" charset="0"/>
              </a:rPr>
              <a:t>cross section</a:t>
            </a:r>
            <a:endParaRPr lang="ar-SA" sz="2600" b="1" i="1" dirty="0">
              <a:solidFill>
                <a:schemeClr val="bg1"/>
              </a:solidFill>
              <a:effectLst>
                <a:outerShdw blurRad="38100" dist="38100" dir="2700000" algn="tl">
                  <a:srgbClr val="000000">
                    <a:alpha val="43137"/>
                  </a:srgbClr>
                </a:outerShdw>
              </a:effectLst>
              <a:latin typeface="Century Gothic" pitchFamily="34" charset="0"/>
            </a:endParaRPr>
          </a:p>
        </p:txBody>
      </p:sp>
      <p:cxnSp>
        <p:nvCxnSpPr>
          <p:cNvPr id="12" name="رابط مستقيم 11"/>
          <p:cNvCxnSpPr/>
          <p:nvPr/>
        </p:nvCxnSpPr>
        <p:spPr>
          <a:xfrm rot="16200000" flipH="1">
            <a:off x="1678773" y="3964773"/>
            <a:ext cx="5715016" cy="7143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1" name="Rectangle 10"/>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CVltvt vthick typichyperten induced hypertrophy.jpg (79796 bytes)"/>
          <p:cNvPicPr>
            <a:picLocks noChangeAspect="1" noChangeArrowheads="1"/>
          </p:cNvPicPr>
          <p:nvPr/>
        </p:nvPicPr>
        <p:blipFill>
          <a:blip r:embed="rId2" cstate="print"/>
          <a:srcRect/>
          <a:stretch>
            <a:fillRect/>
          </a:stretch>
        </p:blipFill>
        <p:spPr bwMode="auto">
          <a:xfrm>
            <a:off x="714348" y="1071546"/>
            <a:ext cx="7715304" cy="4143404"/>
          </a:xfrm>
          <a:prstGeom prst="rect">
            <a:avLst/>
          </a:prstGeom>
          <a:noFill/>
        </p:spPr>
      </p:pic>
      <p:sp>
        <p:nvSpPr>
          <p:cNvPr id="3" name="Rectangle 2"/>
          <p:cNvSpPr/>
          <p:nvPr/>
        </p:nvSpPr>
        <p:spPr>
          <a:xfrm>
            <a:off x="540692" y="5391709"/>
            <a:ext cx="7960398" cy="1323439"/>
          </a:xfrm>
          <a:prstGeom prst="rect">
            <a:avLst/>
          </a:prstGeom>
        </p:spPr>
        <p:txBody>
          <a:bodyPr wrap="square">
            <a:spAutoFit/>
          </a:bodyPr>
          <a:lstStyle/>
          <a:p>
            <a:pPr algn="ctr"/>
            <a:r>
              <a:rPr lang="en-US" sz="2000" b="1" i="1" dirty="0" smtClean="0"/>
              <a:t>Heart from a hypertensive patient.  The left ventricle is very thick (over 2 cm).  However the rest of the heart is fairly normal in size as is typical for hypertensive heart disease. The hypertension creates a greater pressure</a:t>
            </a:r>
          </a:p>
          <a:p>
            <a:pPr algn="ctr"/>
            <a:r>
              <a:rPr lang="en-US" sz="2000" b="1" i="1" dirty="0" smtClean="0"/>
              <a:t> load on the heart to induce the hypertrophy</a:t>
            </a:r>
            <a:endParaRPr lang="en-US" sz="2000" b="1" i="1" dirty="0"/>
          </a:p>
        </p:txBody>
      </p:sp>
      <p:sp>
        <p:nvSpPr>
          <p:cNvPr id="5" name="مستطيل مستدير الزوايا 4"/>
          <p:cNvSpPr/>
          <p:nvPr/>
        </p:nvSpPr>
        <p:spPr>
          <a:xfrm>
            <a:off x="1285852" y="357166"/>
            <a:ext cx="6572296" cy="57150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latin typeface="Century Gothic" pitchFamily="34" charset="0"/>
              </a:rPr>
              <a:t>Left ventricular hypertrophy - Gross</a:t>
            </a:r>
            <a:endParaRPr lang="ar-SA" sz="2800" b="1" i="1" dirty="0">
              <a:solidFill>
                <a:schemeClr val="bg1"/>
              </a:solidFill>
              <a:effectLst>
                <a:outerShdw blurRad="38100" dist="38100" dir="2700000" algn="tl">
                  <a:srgbClr val="000000">
                    <a:alpha val="43137"/>
                  </a:srgbClr>
                </a:outerShdw>
              </a:effectLst>
              <a:latin typeface="Century Gothic" pitchFamily="34" charset="0"/>
            </a:endParaRPr>
          </a:p>
        </p:txBody>
      </p:sp>
      <p:sp>
        <p:nvSpPr>
          <p:cNvPr id="7" name="Rectangle 6"/>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8" name="Rectangle 7"/>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42910" y="5463147"/>
            <a:ext cx="7572428" cy="1015663"/>
          </a:xfrm>
          <a:prstGeom prst="rect">
            <a:avLst/>
          </a:prstGeom>
        </p:spPr>
        <p:txBody>
          <a:bodyPr wrap="square">
            <a:spAutoFit/>
          </a:bodyPr>
          <a:lstStyle/>
          <a:p>
            <a:pPr algn="ctr"/>
            <a:r>
              <a:rPr lang="en-GB" sz="2000" b="1" i="1" dirty="0" smtClean="0"/>
              <a:t> Histopathology of heart sections of ventricular septum showing significant </a:t>
            </a:r>
            <a:r>
              <a:rPr lang="en-GB" sz="2000" b="1" i="1" dirty="0" smtClean="0">
                <a:solidFill>
                  <a:srgbClr val="0000FF"/>
                </a:solidFill>
              </a:rPr>
              <a:t>myofiber disarray </a:t>
            </a:r>
            <a:r>
              <a:rPr lang="en-GB" sz="2000" b="1" i="1" dirty="0" smtClean="0"/>
              <a:t>and slight interstitial fibrosis indicating hypertrophic </a:t>
            </a:r>
            <a:r>
              <a:rPr lang="en-GB" sz="2000" b="1" i="1" dirty="0" err="1" smtClean="0"/>
              <a:t>cardiomyopathy</a:t>
            </a:r>
            <a:r>
              <a:rPr lang="en-GB" sz="2000" b="1" i="1" dirty="0" smtClean="0"/>
              <a:t> (HCM).</a:t>
            </a:r>
            <a:endParaRPr lang="ar-SA" sz="2000" b="1" i="1" dirty="0"/>
          </a:p>
        </p:txBody>
      </p:sp>
      <p:pic>
        <p:nvPicPr>
          <p:cNvPr id="142340" name="Picture 4" descr="Full-size image (115 K)"/>
          <p:cNvPicPr>
            <a:picLocks noChangeAspect="1" noChangeArrowheads="1"/>
          </p:cNvPicPr>
          <p:nvPr/>
        </p:nvPicPr>
        <p:blipFill>
          <a:blip r:embed="rId2" cstate="print"/>
          <a:srcRect/>
          <a:stretch>
            <a:fillRect/>
          </a:stretch>
        </p:blipFill>
        <p:spPr bwMode="auto">
          <a:xfrm>
            <a:off x="357158" y="1142984"/>
            <a:ext cx="8286808" cy="3929090"/>
          </a:xfrm>
          <a:prstGeom prst="rect">
            <a:avLst/>
          </a:prstGeom>
          <a:noFill/>
          <a:ln w="28575">
            <a:solidFill>
              <a:schemeClr val="tx1"/>
            </a:solidFill>
          </a:ln>
        </p:spPr>
      </p:pic>
      <p:sp>
        <p:nvSpPr>
          <p:cNvPr id="5" name="مستطيل 4"/>
          <p:cNvSpPr/>
          <p:nvPr/>
        </p:nvSpPr>
        <p:spPr>
          <a:xfrm>
            <a:off x="500034" y="5072074"/>
            <a:ext cx="3929090" cy="461665"/>
          </a:xfrm>
          <a:prstGeom prst="rect">
            <a:avLst/>
          </a:prstGeom>
        </p:spPr>
        <p:txBody>
          <a:bodyPr wrap="square">
            <a:spAutoFit/>
          </a:bodyPr>
          <a:lstStyle/>
          <a:p>
            <a:pPr algn="ctr"/>
            <a:r>
              <a:rPr lang="en-GB" sz="2400" b="1" i="1" dirty="0" smtClean="0">
                <a:solidFill>
                  <a:prstClr val="black"/>
                </a:solidFill>
                <a:effectLst>
                  <a:outerShdw blurRad="38100" dist="38100" dir="2700000" algn="tl">
                    <a:srgbClr val="000000">
                      <a:alpha val="43137"/>
                    </a:srgbClr>
                  </a:outerShdw>
                </a:effectLst>
              </a:rPr>
              <a:t>haematoxylin-eosin stain</a:t>
            </a:r>
            <a:endParaRPr lang="ar-SA" sz="2400" i="1" dirty="0">
              <a:effectLst>
                <a:outerShdw blurRad="38100" dist="38100" dir="2700000" algn="tl">
                  <a:srgbClr val="000000">
                    <a:alpha val="43137"/>
                  </a:srgbClr>
                </a:outerShdw>
              </a:effectLst>
            </a:endParaRPr>
          </a:p>
        </p:txBody>
      </p:sp>
      <p:sp>
        <p:nvSpPr>
          <p:cNvPr id="6" name="مستطيل 5"/>
          <p:cNvSpPr/>
          <p:nvPr/>
        </p:nvSpPr>
        <p:spPr>
          <a:xfrm>
            <a:off x="4786314" y="5090710"/>
            <a:ext cx="3714776" cy="461665"/>
          </a:xfrm>
          <a:prstGeom prst="rect">
            <a:avLst/>
          </a:prstGeom>
        </p:spPr>
        <p:txBody>
          <a:bodyPr wrap="square">
            <a:spAutoFit/>
          </a:bodyPr>
          <a:lstStyle/>
          <a:p>
            <a:pPr algn="ctr"/>
            <a:r>
              <a:rPr lang="en-GB" sz="2400" b="1" i="1" dirty="0" smtClean="0">
                <a:solidFill>
                  <a:prstClr val="black"/>
                </a:solidFill>
                <a:effectLst>
                  <a:outerShdw blurRad="38100" dist="38100" dir="2700000" algn="tl">
                    <a:srgbClr val="000000">
                      <a:alpha val="43137"/>
                    </a:srgbClr>
                  </a:outerShdw>
                </a:effectLst>
              </a:rPr>
              <a:t>Masson's trichrome stain </a:t>
            </a:r>
            <a:endParaRPr lang="ar-SA" sz="2400" i="1" dirty="0">
              <a:effectLst>
                <a:outerShdw blurRad="38100" dist="38100" dir="2700000" algn="tl">
                  <a:srgbClr val="000000">
                    <a:alpha val="43137"/>
                  </a:srgbClr>
                </a:outerShdw>
              </a:effectLst>
            </a:endParaRPr>
          </a:p>
        </p:txBody>
      </p:sp>
      <p:sp>
        <p:nvSpPr>
          <p:cNvPr id="7" name="مستطيل مستدير الزوايا 6"/>
          <p:cNvSpPr/>
          <p:nvPr/>
        </p:nvSpPr>
        <p:spPr>
          <a:xfrm>
            <a:off x="1500166" y="357166"/>
            <a:ext cx="5929354" cy="57150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rPr>
              <a:t>Hypertrophic Cardiomyopathy - LPF</a:t>
            </a:r>
            <a:endParaRPr lang="ar-SA" sz="2800" b="1" i="1" dirty="0">
              <a:solidFill>
                <a:schemeClr val="bg1"/>
              </a:solidFill>
              <a:effectLst>
                <a:outerShdw blurRad="38100" dist="38100" dir="2700000" algn="tl">
                  <a:srgbClr val="000000">
                    <a:alpha val="43137"/>
                  </a:srgbClr>
                </a:outerShdw>
              </a:effectLst>
            </a:endParaRPr>
          </a:p>
        </p:txBody>
      </p:sp>
      <p:sp>
        <p:nvSpPr>
          <p:cNvPr id="10" name="Rectangle 9"/>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1" name="Rectangle 10"/>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98278" y="3786190"/>
            <a:ext cx="5174316" cy="1714512"/>
          </a:xfrm>
        </p:spPr>
        <p:txBody>
          <a:bodyPr>
            <a:noAutofit/>
          </a:bodyPr>
          <a:lstStyle/>
          <a:p>
            <a:pPr algn="ctr"/>
            <a:r>
              <a:rPr lang="ar-SA" sz="4400" b="1" i="1" dirty="0" smtClean="0">
                <a:solidFill>
                  <a:srgbClr val="66FFFF"/>
                </a:solidFill>
                <a:effectLst>
                  <a:outerShdw blurRad="38100" dist="38100" dir="2700000" algn="tl">
                    <a:srgbClr val="000000">
                      <a:alpha val="43137"/>
                    </a:srgbClr>
                  </a:outerShdw>
                </a:effectLst>
                <a:latin typeface="Aharoni" pitchFamily="2" charset="-79"/>
              </a:rPr>
              <a:t> </a:t>
            </a:r>
            <a:r>
              <a:rPr lang="en-US" sz="4400" b="1" i="1" dirty="0" smtClean="0">
                <a:solidFill>
                  <a:srgbClr val="66FFFF"/>
                </a:solidFill>
                <a:effectLst>
                  <a:outerShdw blurRad="38100" dist="38100" dir="2700000" algn="tl">
                    <a:srgbClr val="000000">
                      <a:alpha val="43137"/>
                    </a:srgbClr>
                  </a:outerShdw>
                </a:effectLst>
                <a:latin typeface="Aharoni" pitchFamily="2" charset="-79"/>
                <a:cs typeface="Aharoni" pitchFamily="2" charset="-79"/>
              </a:rPr>
              <a:t>Myocardial Infarction</a:t>
            </a:r>
            <a:endParaRPr lang="en-US" sz="4400" b="1" i="1" dirty="0">
              <a:solidFill>
                <a:srgbClr val="66FFFF"/>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Rectangle 4"/>
          <p:cNvSpPr/>
          <p:nvPr/>
        </p:nvSpPr>
        <p:spPr>
          <a:xfrm>
            <a:off x="8215338" y="6643711"/>
            <a:ext cx="928694" cy="21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6" name="Rectangle 5"/>
          <p:cNvSpPr/>
          <p:nvPr/>
        </p:nvSpPr>
        <p:spPr>
          <a:xfrm>
            <a:off x="-32" y="6643710"/>
            <a:ext cx="1296144" cy="18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Mr. Amer Shafie\Desktop\1cardiovascular block\myocardial infarction2.jpg"/>
          <p:cNvPicPr>
            <a:picLocks noChangeAspect="1" noChangeArrowheads="1"/>
          </p:cNvPicPr>
          <p:nvPr/>
        </p:nvPicPr>
        <p:blipFill>
          <a:blip r:embed="rId3" cstate="print"/>
          <a:srcRect/>
          <a:stretch>
            <a:fillRect/>
          </a:stretch>
        </p:blipFill>
        <p:spPr bwMode="auto">
          <a:xfrm>
            <a:off x="2071670" y="857232"/>
            <a:ext cx="5000660" cy="4929223"/>
          </a:xfrm>
          <a:prstGeom prst="rect">
            <a:avLst/>
          </a:prstGeom>
          <a:noFill/>
          <a:ln>
            <a:solidFill>
              <a:schemeClr val="tx1"/>
            </a:solidFill>
          </a:ln>
        </p:spPr>
      </p:pic>
      <p:sp>
        <p:nvSpPr>
          <p:cNvPr id="6" name="مستطيل مستدير الزوايا 5"/>
          <p:cNvSpPr/>
          <p:nvPr/>
        </p:nvSpPr>
        <p:spPr>
          <a:xfrm>
            <a:off x="1571604" y="214290"/>
            <a:ext cx="6072230" cy="500066"/>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latin typeface="Century Schoolbook" pitchFamily="18" charset="0"/>
              </a:rPr>
              <a:t>Myocardial Infarction - CS</a:t>
            </a:r>
            <a:endParaRPr lang="ar-SA" sz="2800" b="1" i="1" dirty="0">
              <a:solidFill>
                <a:schemeClr val="bg1"/>
              </a:solidFill>
              <a:effectLst>
                <a:outerShdw blurRad="38100" dist="38100" dir="2700000" algn="tl">
                  <a:srgbClr val="000000">
                    <a:alpha val="43137"/>
                  </a:srgbClr>
                </a:outerShdw>
              </a:effectLst>
              <a:latin typeface="Century Schoolbook" pitchFamily="18" charset="0"/>
            </a:endParaRPr>
          </a:p>
        </p:txBody>
      </p:sp>
      <p:sp>
        <p:nvSpPr>
          <p:cNvPr id="8" name="Rectangle 7"/>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9" name="Rectangle 8"/>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Cotran\Images\CH13\F013007.jpg"/>
          <p:cNvPicPr>
            <a:picLocks noChangeAspect="1" noChangeArrowheads="1"/>
          </p:cNvPicPr>
          <p:nvPr/>
        </p:nvPicPr>
        <p:blipFill>
          <a:blip r:embed="rId2" cstate="print"/>
          <a:srcRect/>
          <a:stretch>
            <a:fillRect/>
          </a:stretch>
        </p:blipFill>
        <p:spPr bwMode="auto">
          <a:xfrm>
            <a:off x="1928794" y="1000108"/>
            <a:ext cx="5214974" cy="4445116"/>
          </a:xfrm>
          <a:prstGeom prst="rect">
            <a:avLst/>
          </a:prstGeom>
          <a:noFill/>
        </p:spPr>
      </p:pic>
      <p:sp>
        <p:nvSpPr>
          <p:cNvPr id="3" name="Rectangle 2"/>
          <p:cNvSpPr/>
          <p:nvPr/>
        </p:nvSpPr>
        <p:spPr>
          <a:xfrm>
            <a:off x="1428728" y="5628047"/>
            <a:ext cx="6286544" cy="1015663"/>
          </a:xfrm>
          <a:prstGeom prst="rect">
            <a:avLst/>
          </a:prstGeom>
        </p:spPr>
        <p:txBody>
          <a:bodyPr wrap="square">
            <a:spAutoFit/>
          </a:bodyPr>
          <a:lstStyle/>
          <a:p>
            <a:r>
              <a:rPr lang="en-US" sz="2000" b="1" i="1" dirty="0" smtClean="0">
                <a:solidFill>
                  <a:srgbClr val="FF0000"/>
                </a:solidFill>
              </a:rPr>
              <a:t>Cross section of the left and right ventricles shows: </a:t>
            </a:r>
          </a:p>
          <a:p>
            <a:r>
              <a:rPr lang="en-US" sz="2000" b="1" i="1" dirty="0" smtClean="0"/>
              <a:t>- Fibrosis </a:t>
            </a:r>
            <a:r>
              <a:rPr lang="en-US" sz="2000" b="1" i="1" dirty="0"/>
              <a:t>in both right and left ventricles. </a:t>
            </a:r>
            <a:endParaRPr lang="en-US" sz="2000" dirty="0"/>
          </a:p>
          <a:p>
            <a:r>
              <a:rPr lang="en-US" sz="2000" b="1" i="1" dirty="0"/>
              <a:t>- </a:t>
            </a:r>
            <a:r>
              <a:rPr lang="en-US" sz="2000" b="1" i="1" dirty="0" err="1"/>
              <a:t>Haemorrhage</a:t>
            </a:r>
            <a:r>
              <a:rPr lang="en-US" sz="2000" b="1" i="1" dirty="0"/>
              <a:t>. </a:t>
            </a:r>
            <a:endParaRPr lang="en-US" sz="2000" b="1" i="1" dirty="0" smtClean="0"/>
          </a:p>
        </p:txBody>
      </p:sp>
      <p:sp>
        <p:nvSpPr>
          <p:cNvPr id="7" name="مستطيل مستدير الزوايا 6"/>
          <p:cNvSpPr/>
          <p:nvPr/>
        </p:nvSpPr>
        <p:spPr>
          <a:xfrm>
            <a:off x="1500166" y="285728"/>
            <a:ext cx="6072230" cy="571504"/>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latin typeface="Century Schoolbook" pitchFamily="18" charset="0"/>
              </a:rPr>
              <a:t>Myocardial Infarction - CS</a:t>
            </a:r>
            <a:endParaRPr lang="ar-SA" sz="2800" b="1" i="1" dirty="0">
              <a:solidFill>
                <a:schemeClr val="bg1"/>
              </a:solidFill>
              <a:effectLst>
                <a:outerShdw blurRad="38100" dist="38100" dir="2700000" algn="tl">
                  <a:srgbClr val="000000">
                    <a:alpha val="43137"/>
                  </a:srgbClr>
                </a:outerShdw>
              </a:effectLst>
              <a:latin typeface="Century Schoolbook" pitchFamily="18" charset="0"/>
            </a:endParaRPr>
          </a:p>
        </p:txBody>
      </p:sp>
      <p:cxnSp>
        <p:nvCxnSpPr>
          <p:cNvPr id="11" name="رابط كسهم مستقيم 10"/>
          <p:cNvCxnSpPr/>
          <p:nvPr/>
        </p:nvCxnSpPr>
        <p:spPr>
          <a:xfrm rot="10800000" flipV="1">
            <a:off x="5643570" y="1785926"/>
            <a:ext cx="571504" cy="28575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rot="16200000" flipH="1">
            <a:off x="5974565" y="2045483"/>
            <a:ext cx="704856" cy="20479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450576" y="4357694"/>
            <a:ext cx="6264696" cy="1368152"/>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1" u="none" strike="noStrike" kern="1200" cap="none" spc="0" normalizeH="0" baseline="0" noProof="0" dirty="0" smtClean="0">
                <a:ln>
                  <a:noFill/>
                </a:ln>
                <a:solidFill>
                  <a:srgbClr val="99FF33"/>
                </a:solidFill>
                <a:effectLst/>
                <a:uLnTx/>
                <a:uFillTx/>
                <a:latin typeface="Aharoni" pitchFamily="2" charset="-79"/>
                <a:cs typeface="Aharoni" pitchFamily="2" charset="-79"/>
              </a:rPr>
              <a:t> </a:t>
            </a:r>
            <a:r>
              <a:rPr lang="en-US" sz="3600" i="1" dirty="0" smtClean="0">
                <a:solidFill>
                  <a:srgbClr val="99FF33"/>
                </a:solidFill>
                <a:latin typeface="Aharoni" pitchFamily="2" charset="-79"/>
                <a:cs typeface="Aharoni" pitchFamily="2" charset="-79"/>
              </a:rPr>
              <a:t> Chronic venous congestion of the liver</a:t>
            </a:r>
            <a:endParaRPr kumimoji="0" lang="en-US" sz="3600" b="1" i="1" u="none" strike="noStrike" kern="1200" cap="none" spc="0" normalizeH="0" baseline="0" noProof="0" dirty="0" smtClean="0">
              <a:ln>
                <a:noFill/>
              </a:ln>
              <a:solidFill>
                <a:srgbClr val="99FF33"/>
              </a:solidFill>
              <a:effectLst/>
              <a:uLnTx/>
              <a:uFillTx/>
              <a:latin typeface="Aharoni" pitchFamily="2" charset="-79"/>
              <a:cs typeface="Aharoni" pitchFamily="2" charset="-79"/>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1" i="1" u="none" strike="noStrike" kern="1200" cap="none" spc="0" normalizeH="0" baseline="0" noProof="0" dirty="0" smtClean="0">
              <a:ln>
                <a:noFill/>
              </a:ln>
              <a:solidFill>
                <a:srgbClr val="99FF33"/>
              </a:solidFill>
              <a:effectLst/>
              <a:uLnTx/>
              <a:uFillTx/>
              <a:latin typeface="Aharoni" pitchFamily="2" charset="-79"/>
              <a:cs typeface="Aharoni" pitchFamily="2" charset="-79"/>
            </a:endParaRPr>
          </a:p>
        </p:txBody>
      </p:sp>
      <p:sp>
        <p:nvSpPr>
          <p:cNvPr id="5" name="Rectangle 4"/>
          <p:cNvSpPr/>
          <p:nvPr/>
        </p:nvSpPr>
        <p:spPr>
          <a:xfrm>
            <a:off x="1308271" y="2857496"/>
            <a:ext cx="7121381" cy="769441"/>
          </a:xfrm>
          <a:prstGeom prst="rect">
            <a:avLst/>
          </a:prstGeom>
        </p:spPr>
        <p:txBody>
          <a:bodyPr wrap="square">
            <a:spAutoFit/>
          </a:bodyPr>
          <a:lstStyle/>
          <a:p>
            <a:r>
              <a:rPr lang="en-US" sz="4400" b="1" i="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Right Sided Heart Failure</a:t>
            </a:r>
            <a:endParaRPr lang="en-US" sz="4400" i="1"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7" name="Rectangle 6"/>
          <p:cNvSpPr/>
          <p:nvPr/>
        </p:nvSpPr>
        <p:spPr>
          <a:xfrm>
            <a:off x="8215338" y="6643711"/>
            <a:ext cx="928694" cy="21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8" name="Rectangle 7"/>
          <p:cNvSpPr/>
          <p:nvPr/>
        </p:nvSpPr>
        <p:spPr>
          <a:xfrm>
            <a:off x="-32" y="6643710"/>
            <a:ext cx="1296144" cy="18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62" name="Picture 2" descr="http://4.bp.blogspot.com/-E7hUo8aXPgA/UEwLRChm0_I/AAAAAAAAHz0/RMInN4yizhs/s1600/acute_myocardial_infarct.jpg"/>
          <p:cNvPicPr>
            <a:picLocks noChangeAspect="1" noChangeArrowheads="1"/>
          </p:cNvPicPr>
          <p:nvPr/>
        </p:nvPicPr>
        <p:blipFill>
          <a:blip r:embed="rId2" cstate="print"/>
          <a:srcRect/>
          <a:stretch>
            <a:fillRect/>
          </a:stretch>
        </p:blipFill>
        <p:spPr bwMode="auto">
          <a:xfrm>
            <a:off x="683568" y="993838"/>
            <a:ext cx="7704856" cy="4235362"/>
          </a:xfrm>
          <a:prstGeom prst="rect">
            <a:avLst/>
          </a:prstGeom>
          <a:noFill/>
          <a:ln w="28575">
            <a:solidFill>
              <a:schemeClr val="tx1"/>
            </a:solidFill>
          </a:ln>
        </p:spPr>
      </p:pic>
      <p:sp>
        <p:nvSpPr>
          <p:cNvPr id="5" name="مستطيل 4"/>
          <p:cNvSpPr/>
          <p:nvPr/>
        </p:nvSpPr>
        <p:spPr>
          <a:xfrm>
            <a:off x="357158" y="5278481"/>
            <a:ext cx="7929618" cy="1508105"/>
          </a:xfrm>
          <a:prstGeom prst="rect">
            <a:avLst/>
          </a:prstGeom>
        </p:spPr>
        <p:txBody>
          <a:bodyPr wrap="square">
            <a:spAutoFit/>
          </a:bodyPr>
          <a:lstStyle/>
          <a:p>
            <a:pPr algn="ctr"/>
            <a:r>
              <a:rPr lang="en-GB" sz="2000" b="1" i="1" dirty="0" smtClean="0">
                <a:solidFill>
                  <a:srgbClr val="0000FF"/>
                </a:solidFill>
              </a:rPr>
              <a:t>Myocardial infarct </a:t>
            </a:r>
            <a:r>
              <a:rPr lang="en-GB" b="1" i="1" dirty="0" smtClean="0"/>
              <a:t>- circumscribed area of ischemic necrosis - coagulative necrosis. In the </a:t>
            </a:r>
            <a:r>
              <a:rPr lang="en-GB" b="1" i="1" dirty="0" smtClean="0">
                <a:solidFill>
                  <a:srgbClr val="990000"/>
                </a:solidFill>
                <a:effectLst>
                  <a:outerShdw blurRad="38100" dist="38100" dir="2700000" algn="tl">
                    <a:srgbClr val="000000">
                      <a:alpha val="43137"/>
                    </a:srgbClr>
                  </a:outerShdw>
                </a:effectLst>
              </a:rPr>
              <a:t>first 12 - 24 </a:t>
            </a:r>
            <a:r>
              <a:rPr lang="en-GB" b="1" i="1" dirty="0" smtClean="0">
                <a:solidFill>
                  <a:srgbClr val="336600"/>
                </a:solidFill>
              </a:rPr>
              <a:t>hours</a:t>
            </a:r>
            <a:r>
              <a:rPr lang="en-GB" b="1" i="1" dirty="0" smtClean="0"/>
              <a:t>, myocardial fibers are still well delineated, with intense eosinophilic (pink) cytoplasm, but lost their transversal striations and the nucleus (left side of the picture). Notice a few myocardial fibers showing hypertrophy (increased size of the </a:t>
            </a:r>
            <a:r>
              <a:rPr lang="en-GB" b="1" i="1" dirty="0" err="1" smtClean="0"/>
              <a:t>fiber</a:t>
            </a:r>
            <a:r>
              <a:rPr lang="en-GB" b="1" i="1" dirty="0" smtClean="0"/>
              <a:t>, irregular shape of the nuclei) </a:t>
            </a:r>
            <a:endParaRPr lang="ar-SA" i="1" dirty="0"/>
          </a:p>
        </p:txBody>
      </p:sp>
      <p:sp>
        <p:nvSpPr>
          <p:cNvPr id="7" name="مستطيل مستدير الزوايا 4"/>
          <p:cNvSpPr/>
          <p:nvPr/>
        </p:nvSpPr>
        <p:spPr>
          <a:xfrm>
            <a:off x="1571604" y="214290"/>
            <a:ext cx="6286544" cy="571504"/>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latin typeface="Century Schoolbook" pitchFamily="18" charset="0"/>
              </a:rPr>
              <a:t>Myocardial Infarction - LPF</a:t>
            </a:r>
            <a:endParaRPr lang="ar-SA" sz="2800" b="1" i="1" dirty="0">
              <a:solidFill>
                <a:schemeClr val="bg1"/>
              </a:solidFill>
              <a:effectLst>
                <a:outerShdw blurRad="38100" dist="38100" dir="2700000" algn="tl">
                  <a:srgbClr val="000000">
                    <a:alpha val="43137"/>
                  </a:srgbClr>
                </a:outerShdw>
              </a:effectLst>
              <a:latin typeface="Century Schoolbook" pitchFamily="18" charset="0"/>
            </a:endParaRPr>
          </a:p>
        </p:txBody>
      </p:sp>
      <p:sp>
        <p:nvSpPr>
          <p:cNvPr id="9" name="Rectangle 8"/>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02" name="Picture 2" descr="http://www.uaz.edu.mx/histo/pathology/ed/ch_11/c11_s6.jpg"/>
          <p:cNvPicPr>
            <a:picLocks noChangeAspect="1" noChangeArrowheads="1"/>
          </p:cNvPicPr>
          <p:nvPr/>
        </p:nvPicPr>
        <p:blipFill>
          <a:blip r:embed="rId2" cstate="print"/>
          <a:srcRect/>
          <a:stretch>
            <a:fillRect/>
          </a:stretch>
        </p:blipFill>
        <p:spPr bwMode="auto">
          <a:xfrm>
            <a:off x="571472" y="908720"/>
            <a:ext cx="7929618" cy="4248472"/>
          </a:xfrm>
          <a:prstGeom prst="rect">
            <a:avLst/>
          </a:prstGeom>
          <a:noFill/>
          <a:ln w="28575">
            <a:solidFill>
              <a:schemeClr val="tx1"/>
            </a:solidFill>
          </a:ln>
        </p:spPr>
      </p:pic>
      <p:sp>
        <p:nvSpPr>
          <p:cNvPr id="4" name="مستطيل 3"/>
          <p:cNvSpPr/>
          <p:nvPr/>
        </p:nvSpPr>
        <p:spPr>
          <a:xfrm>
            <a:off x="755576" y="5280118"/>
            <a:ext cx="8064896" cy="1692771"/>
          </a:xfrm>
          <a:prstGeom prst="rect">
            <a:avLst/>
          </a:prstGeom>
        </p:spPr>
        <p:txBody>
          <a:bodyPr wrap="square">
            <a:spAutoFit/>
          </a:bodyPr>
          <a:lstStyle/>
          <a:p>
            <a:r>
              <a:rPr lang="en-GB" sz="2400" b="1" i="1" dirty="0" smtClean="0">
                <a:solidFill>
                  <a:srgbClr val="0000FF"/>
                </a:solidFill>
              </a:rPr>
              <a:t>Acute myocardial infarct</a:t>
            </a:r>
            <a:r>
              <a:rPr lang="en-GB" sz="2000" b="1" i="1" dirty="0" smtClean="0"/>
              <a:t>, histology. This 3-4 day old infarct showing:</a:t>
            </a:r>
          </a:p>
          <a:p>
            <a:r>
              <a:rPr lang="en-US" sz="2000" b="1" i="1" dirty="0" smtClean="0"/>
              <a:t> -   Myocardial </a:t>
            </a:r>
            <a:r>
              <a:rPr lang="en-US" sz="2000" b="1" i="1" dirty="0"/>
              <a:t>fibred necrosis. </a:t>
            </a:r>
            <a:r>
              <a:rPr lang="en-US" sz="2000" b="1" i="1" dirty="0" smtClean="0"/>
              <a:t>(</a:t>
            </a:r>
            <a:r>
              <a:rPr lang="en-US" sz="2000" b="1" i="1" dirty="0" err="1" smtClean="0"/>
              <a:t>Coagulative</a:t>
            </a:r>
            <a:r>
              <a:rPr lang="en-US" sz="2000" b="1" i="1" dirty="0" smtClean="0"/>
              <a:t> necrosis)</a:t>
            </a:r>
            <a:endParaRPr lang="en-US" sz="2000" dirty="0"/>
          </a:p>
          <a:p>
            <a:pPr marL="342900" indent="-342900">
              <a:buFontTx/>
              <a:buChar char="-"/>
            </a:pPr>
            <a:r>
              <a:rPr lang="en-US" sz="2000" b="1" i="1" dirty="0" smtClean="0"/>
              <a:t>Infiltration </a:t>
            </a:r>
            <a:r>
              <a:rPr lang="en-US" sz="2000" b="1" i="1" dirty="0"/>
              <a:t>by </a:t>
            </a:r>
            <a:r>
              <a:rPr lang="en-US" sz="2000" b="1" i="1" dirty="0" err="1"/>
              <a:t>polymorphonuclear</a:t>
            </a:r>
            <a:r>
              <a:rPr lang="en-US" sz="2000" b="1" i="1" dirty="0"/>
              <a:t> leukocytes</a:t>
            </a:r>
            <a:r>
              <a:rPr lang="en-US" sz="2000" b="1" i="1" dirty="0" smtClean="0"/>
              <a:t>.</a:t>
            </a:r>
            <a:r>
              <a:rPr lang="en-US" sz="2000" b="1" i="1" dirty="0"/>
              <a:t> </a:t>
            </a:r>
            <a:endParaRPr lang="en-US" sz="2000" b="1" i="1" dirty="0" smtClean="0"/>
          </a:p>
          <a:p>
            <a:pPr marL="342900" indent="-342900">
              <a:buFontTx/>
              <a:buChar char="-"/>
            </a:pPr>
            <a:r>
              <a:rPr lang="en-US" sz="2000" b="1" i="1" dirty="0" smtClean="0"/>
              <a:t>If patient dies at this stage, cause is usually cardiac </a:t>
            </a:r>
            <a:r>
              <a:rPr lang="en-US" sz="2000" b="1" i="1" dirty="0"/>
              <a:t>arrest secondary to complicated acute myocardial infarction </a:t>
            </a:r>
            <a:endParaRPr lang="ar-SA" sz="2000" b="1" i="1" dirty="0"/>
          </a:p>
        </p:txBody>
      </p:sp>
      <p:sp>
        <p:nvSpPr>
          <p:cNvPr id="5" name="مستطيل مستدير الزوايا 4"/>
          <p:cNvSpPr/>
          <p:nvPr/>
        </p:nvSpPr>
        <p:spPr>
          <a:xfrm>
            <a:off x="1643042" y="285728"/>
            <a:ext cx="6000792" cy="500066"/>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latin typeface="Century Schoolbook" pitchFamily="18" charset="0"/>
              </a:rPr>
              <a:t>Myocardial Infarction - HPF</a:t>
            </a:r>
            <a:endParaRPr lang="ar-SA" sz="2800" b="1" i="1" dirty="0">
              <a:solidFill>
                <a:schemeClr val="bg1"/>
              </a:solidFill>
              <a:effectLst>
                <a:outerShdw blurRad="38100" dist="38100" dir="2700000" algn="tl">
                  <a:srgbClr val="000000">
                    <a:alpha val="43137"/>
                  </a:srgbClr>
                </a:outerShdw>
              </a:effectLst>
              <a:latin typeface="Century Schoolbook"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sz="3200" b="1" i="1" dirty="0" smtClean="0"/>
              <a:t>Acute myocardial </a:t>
            </a:r>
            <a:r>
              <a:rPr lang="en-US" sz="3200" b="1" i="1" dirty="0"/>
              <a:t>infarction </a:t>
            </a:r>
            <a:r>
              <a:rPr lang="en-US" sz="3200" b="1" i="1" dirty="0" smtClean="0"/>
              <a:t>can be complicated by</a:t>
            </a:r>
          </a:p>
          <a:p>
            <a:r>
              <a:rPr lang="en-US" b="1" i="1" dirty="0" smtClean="0"/>
              <a:t>Cardiac </a:t>
            </a:r>
            <a:r>
              <a:rPr lang="en-US" b="1" i="1" dirty="0"/>
              <a:t>Arrhythmias. </a:t>
            </a:r>
            <a:endParaRPr lang="en-US" dirty="0"/>
          </a:p>
          <a:p>
            <a:r>
              <a:rPr lang="en-US" b="1" i="1" dirty="0"/>
              <a:t>- Myocardial rupture and </a:t>
            </a:r>
            <a:r>
              <a:rPr lang="en-US" b="1" i="1" dirty="0" err="1"/>
              <a:t>haemopericardium</a:t>
            </a:r>
            <a:r>
              <a:rPr lang="en-US" b="1" i="1" dirty="0"/>
              <a:t>. </a:t>
            </a:r>
            <a:endParaRPr lang="en-US" dirty="0"/>
          </a:p>
          <a:p>
            <a:r>
              <a:rPr lang="en-US" b="1" i="1" dirty="0"/>
              <a:t>- Ventricular aneurysm. </a:t>
            </a:r>
            <a:endParaRPr lang="en-US" dirty="0"/>
          </a:p>
          <a:p>
            <a:r>
              <a:rPr lang="en-US" b="1" i="1" dirty="0"/>
              <a:t>- Heart failure.</a:t>
            </a:r>
            <a:endParaRPr lang="en-US" dirty="0"/>
          </a:p>
        </p:txBody>
      </p:sp>
    </p:spTree>
    <p:extLst>
      <p:ext uri="{BB962C8B-B14F-4D97-AF65-F5344CB8AC3E}">
        <p14:creationId xmlns:p14="http://schemas.microsoft.com/office/powerpoint/2010/main" val="1585193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6" descr="12 c"/>
          <p:cNvPicPr>
            <a:picLocks noChangeAspect="1" noChangeArrowheads="1"/>
          </p:cNvPicPr>
          <p:nvPr/>
        </p:nvPicPr>
        <p:blipFill>
          <a:blip r:embed="rId3" cstate="print"/>
          <a:srcRect/>
          <a:stretch>
            <a:fillRect/>
          </a:stretch>
        </p:blipFill>
        <p:spPr bwMode="auto">
          <a:xfrm>
            <a:off x="571472" y="929240"/>
            <a:ext cx="7929618" cy="4299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مستطيل مستدير الزوايا 4"/>
          <p:cNvSpPr/>
          <p:nvPr/>
        </p:nvSpPr>
        <p:spPr>
          <a:xfrm>
            <a:off x="1714480" y="214290"/>
            <a:ext cx="5929354" cy="500066"/>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latin typeface="Century Schoolbook" pitchFamily="18" charset="0"/>
              </a:rPr>
              <a:t>Myocardial Infarction - LPF</a:t>
            </a:r>
            <a:endParaRPr lang="ar-SA" sz="2800" b="1" i="1" dirty="0">
              <a:solidFill>
                <a:schemeClr val="bg1"/>
              </a:solidFill>
              <a:effectLst>
                <a:outerShdw blurRad="38100" dist="38100" dir="2700000" algn="tl">
                  <a:srgbClr val="000000">
                    <a:alpha val="43137"/>
                  </a:srgbClr>
                </a:outerShdw>
              </a:effectLst>
              <a:latin typeface="Century Schoolbook" pitchFamily="18" charset="0"/>
            </a:endParaRPr>
          </a:p>
        </p:txBody>
      </p:sp>
      <p:sp>
        <p:nvSpPr>
          <p:cNvPr id="7" name="TextBox 2"/>
          <p:cNvSpPr txBox="1">
            <a:spLocks noChangeArrowheads="1"/>
          </p:cNvSpPr>
          <p:nvPr/>
        </p:nvSpPr>
        <p:spPr bwMode="auto">
          <a:xfrm>
            <a:off x="320551" y="5237820"/>
            <a:ext cx="8355905" cy="1200329"/>
          </a:xfrm>
          <a:prstGeom prst="rect">
            <a:avLst/>
          </a:prstGeom>
          <a:noFill/>
          <a:ln w="9525">
            <a:noFill/>
            <a:miter lim="800000"/>
            <a:headEnd/>
            <a:tailEnd/>
          </a:ln>
        </p:spPr>
        <p:txBody>
          <a:bodyPr wrap="square">
            <a:spAutoFit/>
          </a:bodyPr>
          <a:lstStyle/>
          <a:p>
            <a:pPr marL="534988" indent="-534988"/>
            <a:r>
              <a:rPr lang="en-US" i="1" dirty="0" smtClean="0">
                <a:latin typeface="+mj-lt"/>
              </a:rPr>
              <a:t>1- </a:t>
            </a:r>
            <a:r>
              <a:rPr lang="en-US" b="1" i="1" dirty="0" smtClean="0">
                <a:latin typeface="+mj-lt"/>
              </a:rPr>
              <a:t>Patchy </a:t>
            </a:r>
            <a:r>
              <a:rPr lang="en-US" b="1" i="1" dirty="0">
                <a:latin typeface="+mj-lt"/>
              </a:rPr>
              <a:t>coagulative necrosis of myocardial </a:t>
            </a:r>
            <a:r>
              <a:rPr lang="en-US" b="1" i="1" dirty="0" smtClean="0">
                <a:latin typeface="+mj-lt"/>
              </a:rPr>
              <a:t>fibers</a:t>
            </a:r>
            <a:r>
              <a:rPr lang="en-US" i="1" dirty="0" smtClean="0">
                <a:latin typeface="+mj-lt"/>
              </a:rPr>
              <a:t>. </a:t>
            </a:r>
            <a:r>
              <a:rPr lang="en-US" i="1" dirty="0">
                <a:latin typeface="+mj-lt"/>
              </a:rPr>
              <a:t>The dead muscle </a:t>
            </a:r>
            <a:r>
              <a:rPr lang="en-US" i="1" dirty="0" smtClean="0">
                <a:latin typeface="+mj-lt"/>
              </a:rPr>
              <a:t>fibers </a:t>
            </a:r>
            <a:r>
              <a:rPr lang="en-US" i="1" dirty="0">
                <a:latin typeface="+mj-lt"/>
              </a:rPr>
              <a:t>are structureless and </a:t>
            </a:r>
            <a:r>
              <a:rPr lang="en-US" i="1" dirty="0" smtClean="0">
                <a:latin typeface="+mj-lt"/>
              </a:rPr>
              <a:t>hyaline with loss of nuclei and striations.</a:t>
            </a:r>
            <a:endParaRPr lang="en-US" i="1" dirty="0">
              <a:latin typeface="+mj-lt"/>
            </a:endParaRPr>
          </a:p>
          <a:p>
            <a:pPr marL="534988" indent="-534988"/>
            <a:r>
              <a:rPr lang="en-US" i="1" dirty="0" smtClean="0">
                <a:latin typeface="+mj-lt"/>
              </a:rPr>
              <a:t>2-  </a:t>
            </a:r>
            <a:r>
              <a:rPr lang="en-US" b="1" i="1" dirty="0" smtClean="0">
                <a:latin typeface="+mj-lt"/>
              </a:rPr>
              <a:t>Chronic ischemic fibrous scar </a:t>
            </a:r>
            <a:r>
              <a:rPr lang="en-US" i="1" dirty="0" smtClean="0">
                <a:latin typeface="+mj-lt"/>
              </a:rPr>
              <a:t>replacing dead myocardial fibers . </a:t>
            </a:r>
          </a:p>
          <a:p>
            <a:pPr marL="534988" indent="-534988"/>
            <a:r>
              <a:rPr lang="en-US" i="1" dirty="0" smtClean="0">
                <a:latin typeface="+mj-lt"/>
              </a:rPr>
              <a:t>3-  </a:t>
            </a:r>
            <a:r>
              <a:rPr lang="en-US" b="1" i="1" dirty="0" smtClean="0">
                <a:latin typeface="+mj-lt"/>
              </a:rPr>
              <a:t>The remaining myocardial fibers </a:t>
            </a:r>
            <a:r>
              <a:rPr lang="en-US" i="1" dirty="0" smtClean="0">
                <a:latin typeface="+mj-lt"/>
              </a:rPr>
              <a:t>show enlarged nuclei due to ventricular hypertrophy .</a:t>
            </a:r>
            <a:endParaRPr lang="en-US" i="1" dirty="0">
              <a:latin typeface="+mj-lt"/>
            </a:endParaRPr>
          </a:p>
        </p:txBody>
      </p:sp>
      <p:sp>
        <p:nvSpPr>
          <p:cNvPr id="8" name="مستطيل مستدير الزوايا 7"/>
          <p:cNvSpPr/>
          <p:nvPr/>
        </p:nvSpPr>
        <p:spPr>
          <a:xfrm>
            <a:off x="4286248" y="1357298"/>
            <a:ext cx="285752" cy="357190"/>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t>3</a:t>
            </a:r>
            <a:endParaRPr lang="ar-SA" b="1" dirty="0"/>
          </a:p>
        </p:txBody>
      </p:sp>
      <p:sp>
        <p:nvSpPr>
          <p:cNvPr id="9" name="مستطيل مستدير الزوايا 8"/>
          <p:cNvSpPr/>
          <p:nvPr/>
        </p:nvSpPr>
        <p:spPr>
          <a:xfrm>
            <a:off x="4860032" y="3717032"/>
            <a:ext cx="285752" cy="357190"/>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t>1</a:t>
            </a:r>
            <a:endParaRPr lang="ar-SA" b="1" dirty="0"/>
          </a:p>
        </p:txBody>
      </p:sp>
      <p:sp>
        <p:nvSpPr>
          <p:cNvPr id="10" name="مستطيل مستدير الزوايا 9"/>
          <p:cNvSpPr/>
          <p:nvPr/>
        </p:nvSpPr>
        <p:spPr>
          <a:xfrm>
            <a:off x="2339752" y="2348880"/>
            <a:ext cx="285752" cy="357190"/>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t>2</a:t>
            </a:r>
            <a:endParaRPr lang="ar-SA" b="1" dirty="0"/>
          </a:p>
        </p:txBody>
      </p:sp>
      <p:sp>
        <p:nvSpPr>
          <p:cNvPr id="12" name="Rectangle 11"/>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3" name="Rectangle 12"/>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4546" y="3816363"/>
            <a:ext cx="6786610" cy="1827215"/>
          </a:xfrm>
        </p:spPr>
        <p:txBody>
          <a:bodyPr>
            <a:noAutofit/>
          </a:bodyPr>
          <a:lstStyle/>
          <a:p>
            <a:r>
              <a:rPr lang="en-US" sz="4800" b="1" dirty="0" smtClean="0">
                <a:solidFill>
                  <a:srgbClr val="66FFFF"/>
                </a:solidFill>
                <a:latin typeface="Aharoni" pitchFamily="2" charset="-79"/>
                <a:cs typeface="Aharoni" pitchFamily="2" charset="-79"/>
              </a:rPr>
              <a:t>Thromboembolism / Vasculitis</a:t>
            </a:r>
            <a:endParaRPr lang="en-US" sz="4800" b="1" dirty="0">
              <a:solidFill>
                <a:srgbClr val="66FFFF"/>
              </a:solidFill>
              <a:latin typeface="Aharoni" pitchFamily="2" charset="-79"/>
              <a:cs typeface="Aharoni" pitchFamily="2" charset="-79"/>
            </a:endParaRPr>
          </a:p>
        </p:txBody>
      </p:sp>
      <p:sp>
        <p:nvSpPr>
          <p:cNvPr id="5" name="Title 3"/>
          <p:cNvSpPr txBox="1">
            <a:spLocks/>
          </p:cNvSpPr>
          <p:nvPr/>
        </p:nvSpPr>
        <p:spPr>
          <a:xfrm>
            <a:off x="1928794" y="3357562"/>
            <a:ext cx="7000892" cy="2286016"/>
          </a:xfrm>
          <a:prstGeom prst="rect">
            <a:avLst/>
          </a:prstGeom>
        </p:spPr>
        <p:txBody>
          <a:bodyPr vert="horz" anchor="b">
            <a:noAutofit/>
          </a:bodyPr>
          <a:lstStyle/>
          <a:p>
            <a:pPr algn="ctr" rtl="1">
              <a:spcBef>
                <a:spcPct val="0"/>
              </a:spcBef>
            </a:pPr>
            <a:r>
              <a:rPr kumimoji="0" lang="en-US" sz="4000" b="1" i="0" u="none" strike="noStrike" kern="1200" cap="small" spc="0" normalizeH="0" baseline="0" noProof="0" dirty="0" smtClean="0">
                <a:ln>
                  <a:noFill/>
                </a:ln>
                <a:solidFill>
                  <a:schemeClr val="accent1">
                    <a:lumMod val="75000"/>
                  </a:schemeClr>
                </a:solidFill>
                <a:effectLst/>
                <a:uLnTx/>
                <a:uFillTx/>
                <a:latin typeface="+mj-lt"/>
                <a:ea typeface="+mj-ea"/>
                <a:cs typeface="+mj-cs"/>
              </a:rPr>
              <a:t> </a:t>
            </a:r>
          </a:p>
          <a:p>
            <a:pPr algn="ctr" rtl="1">
              <a:spcBef>
                <a:spcPct val="0"/>
              </a:spcBef>
            </a:pPr>
            <a:endParaRPr lang="en-US" sz="4000" b="1" cap="small" dirty="0" smtClean="0">
              <a:solidFill>
                <a:schemeClr val="accent1">
                  <a:lumMod val="75000"/>
                </a:schemeClr>
              </a:solidFill>
              <a:latin typeface="+mj-lt"/>
              <a:ea typeface="+mj-ea"/>
              <a:cs typeface="+mj-cs"/>
            </a:endParaRPr>
          </a:p>
          <a:p>
            <a:pPr algn="ctr" rtl="1">
              <a:spcBef>
                <a:spcPct val="0"/>
              </a:spcBef>
            </a:pPr>
            <a:endParaRPr lang="en-US" sz="4000" b="1" cap="small" dirty="0" smtClean="0">
              <a:solidFill>
                <a:schemeClr val="accent1">
                  <a:lumMod val="75000"/>
                </a:schemeClr>
              </a:solidFill>
              <a:latin typeface="+mj-lt"/>
              <a:ea typeface="+mj-ea"/>
              <a:cs typeface="+mj-cs"/>
            </a:endParaRPr>
          </a:p>
          <a:p>
            <a:pPr algn="ctr" rtl="1">
              <a:spcBef>
                <a:spcPct val="0"/>
              </a:spcBef>
            </a:pPr>
            <a:endParaRPr lang="en-US" sz="4000" b="1" cap="small" dirty="0" smtClean="0">
              <a:solidFill>
                <a:schemeClr val="accent1">
                  <a:lumMod val="75000"/>
                </a:schemeClr>
              </a:solidFill>
              <a:latin typeface="+mj-lt"/>
              <a:ea typeface="+mj-ea"/>
              <a:cs typeface="+mj-cs"/>
            </a:endParaRPr>
          </a:p>
          <a:p>
            <a:pPr algn="ctr" rtl="1">
              <a:spcBef>
                <a:spcPct val="0"/>
              </a:spcBef>
            </a:pPr>
            <a:endParaRPr lang="en-US" sz="4000" b="1" cap="small" dirty="0" smtClean="0">
              <a:solidFill>
                <a:schemeClr val="accent1">
                  <a:lumMod val="75000"/>
                </a:schemeClr>
              </a:solidFill>
              <a:latin typeface="+mj-lt"/>
              <a:ea typeface="+mj-ea"/>
              <a:cs typeface="+mj-cs"/>
            </a:endParaRP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small" spc="0" normalizeH="0" baseline="0" noProof="0" dirty="0" smtClean="0">
                <a:ln>
                  <a:noFill/>
                </a:ln>
                <a:solidFill>
                  <a:schemeClr val="accent1">
                    <a:lumMod val="75000"/>
                  </a:schemeClr>
                </a:solidFill>
                <a:effectLst/>
                <a:uLnTx/>
                <a:uFillTx/>
                <a:latin typeface="+mj-lt"/>
                <a:ea typeface="+mj-ea"/>
                <a:cs typeface="+mj-cs"/>
              </a:rPr>
              <a:t/>
            </a:r>
            <a:br>
              <a:rPr kumimoji="0" lang="en-US" sz="4000" b="1" i="0" u="none" strike="noStrike" kern="1200" cap="small" spc="0" normalizeH="0" baseline="0" noProof="0" dirty="0" smtClean="0">
                <a:ln>
                  <a:noFill/>
                </a:ln>
                <a:solidFill>
                  <a:schemeClr val="accent1">
                    <a:lumMod val="75000"/>
                  </a:schemeClr>
                </a:solidFill>
                <a:effectLst/>
                <a:uLnTx/>
                <a:uFillTx/>
                <a:latin typeface="+mj-lt"/>
                <a:ea typeface="+mj-ea"/>
                <a:cs typeface="+mj-cs"/>
              </a:rPr>
            </a:br>
            <a:endParaRPr kumimoji="0" lang="en-US" sz="4000" b="1" i="0" u="none" strike="noStrike" kern="1200" cap="small" spc="0" normalizeH="0" baseline="0" noProof="0" dirty="0">
              <a:ln>
                <a:noFill/>
              </a:ln>
              <a:solidFill>
                <a:schemeClr val="accent1">
                  <a:lumMod val="75000"/>
                </a:schemeClr>
              </a:solidFill>
              <a:effectLst/>
              <a:uLnTx/>
              <a:uFillTx/>
              <a:latin typeface="+mj-lt"/>
              <a:ea typeface="+mj-ea"/>
              <a:cs typeface="+mj-cs"/>
            </a:endParaRPr>
          </a:p>
        </p:txBody>
      </p:sp>
      <p:sp>
        <p:nvSpPr>
          <p:cNvPr id="6" name="Rectangle 5"/>
          <p:cNvSpPr/>
          <p:nvPr/>
        </p:nvSpPr>
        <p:spPr>
          <a:xfrm>
            <a:off x="8215338" y="6643711"/>
            <a:ext cx="928694" cy="21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7" name="Rectangle 6"/>
          <p:cNvSpPr/>
          <p:nvPr/>
        </p:nvSpPr>
        <p:spPr>
          <a:xfrm>
            <a:off x="-32" y="6643710"/>
            <a:ext cx="1296144" cy="18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oehringer"/>
          <p:cNvPicPr>
            <a:picLocks noChangeAspect="1" noChangeArrowheads="1"/>
          </p:cNvPicPr>
          <p:nvPr/>
        </p:nvPicPr>
        <p:blipFill>
          <a:blip r:embed="rId2" cstate="print"/>
          <a:srcRect/>
          <a:stretch>
            <a:fillRect/>
          </a:stretch>
        </p:blipFill>
        <p:spPr bwMode="auto">
          <a:xfrm>
            <a:off x="285720" y="6572272"/>
            <a:ext cx="1318944" cy="285728"/>
          </a:xfrm>
          <a:prstGeom prst="rect">
            <a:avLst/>
          </a:prstGeom>
          <a:noFill/>
        </p:spPr>
      </p:pic>
      <p:sp>
        <p:nvSpPr>
          <p:cNvPr id="5" name="Title 3"/>
          <p:cNvSpPr txBox="1">
            <a:spLocks/>
          </p:cNvSpPr>
          <p:nvPr/>
        </p:nvSpPr>
        <p:spPr>
          <a:xfrm>
            <a:off x="1928794" y="3357562"/>
            <a:ext cx="7000892" cy="2286016"/>
          </a:xfrm>
          <a:prstGeom prst="rect">
            <a:avLst/>
          </a:prstGeom>
        </p:spPr>
        <p:txBody>
          <a:bodyPr vert="horz" anchor="b">
            <a:noAutofit/>
          </a:bodyPr>
          <a:lstStyle/>
          <a:p>
            <a:pPr algn="ctr" rtl="1">
              <a:spcBef>
                <a:spcPct val="0"/>
              </a:spcBef>
            </a:pPr>
            <a:r>
              <a:rPr kumimoji="0" lang="en-US" sz="4000" b="1" i="0" u="none" strike="noStrike" kern="1200" cap="small" spc="0" normalizeH="0" baseline="0" noProof="0" dirty="0" smtClean="0">
                <a:ln>
                  <a:noFill/>
                </a:ln>
                <a:solidFill>
                  <a:schemeClr val="accent1">
                    <a:lumMod val="75000"/>
                  </a:schemeClr>
                </a:solidFill>
                <a:effectLst/>
                <a:uLnTx/>
                <a:uFillTx/>
                <a:latin typeface="+mj-lt"/>
                <a:ea typeface="+mj-ea"/>
                <a:cs typeface="+mj-cs"/>
              </a:rPr>
              <a:t> </a:t>
            </a:r>
          </a:p>
          <a:p>
            <a:pPr algn="ctr" rtl="1">
              <a:spcBef>
                <a:spcPct val="0"/>
              </a:spcBef>
            </a:pPr>
            <a:endParaRPr lang="en-US" sz="4000" b="1" cap="small" dirty="0" smtClean="0">
              <a:solidFill>
                <a:schemeClr val="accent1">
                  <a:lumMod val="75000"/>
                </a:schemeClr>
              </a:solidFill>
              <a:latin typeface="+mj-lt"/>
              <a:ea typeface="+mj-ea"/>
              <a:cs typeface="+mj-cs"/>
            </a:endParaRPr>
          </a:p>
          <a:p>
            <a:pPr algn="ctr" rtl="1">
              <a:spcBef>
                <a:spcPct val="0"/>
              </a:spcBef>
            </a:pPr>
            <a:endParaRPr lang="en-US" sz="4000" b="1" cap="small" dirty="0" smtClean="0">
              <a:solidFill>
                <a:schemeClr val="accent1">
                  <a:lumMod val="75000"/>
                </a:schemeClr>
              </a:solidFill>
              <a:latin typeface="+mj-lt"/>
              <a:ea typeface="+mj-ea"/>
              <a:cs typeface="+mj-cs"/>
            </a:endParaRPr>
          </a:p>
          <a:p>
            <a:pPr algn="ctr" rtl="1">
              <a:spcBef>
                <a:spcPct val="0"/>
              </a:spcBef>
            </a:pPr>
            <a:endParaRPr lang="en-US" sz="4000" b="1" cap="small" dirty="0" smtClean="0">
              <a:solidFill>
                <a:schemeClr val="accent1">
                  <a:lumMod val="75000"/>
                </a:schemeClr>
              </a:solidFill>
              <a:latin typeface="+mj-lt"/>
              <a:ea typeface="+mj-ea"/>
              <a:cs typeface="+mj-cs"/>
            </a:endParaRPr>
          </a:p>
          <a:p>
            <a:pPr algn="ctr" rtl="1">
              <a:spcBef>
                <a:spcPct val="0"/>
              </a:spcBef>
            </a:pPr>
            <a:endParaRPr lang="en-US" sz="4000" b="1" cap="small" dirty="0" smtClean="0">
              <a:solidFill>
                <a:schemeClr val="accent1">
                  <a:lumMod val="75000"/>
                </a:schemeClr>
              </a:solidFill>
              <a:latin typeface="+mj-lt"/>
              <a:ea typeface="+mj-ea"/>
              <a:cs typeface="+mj-cs"/>
            </a:endParaRP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small" spc="0" normalizeH="0" baseline="0" noProof="0" dirty="0" smtClean="0">
                <a:ln>
                  <a:noFill/>
                </a:ln>
                <a:solidFill>
                  <a:schemeClr val="accent1">
                    <a:lumMod val="75000"/>
                  </a:schemeClr>
                </a:solidFill>
                <a:effectLst/>
                <a:uLnTx/>
                <a:uFillTx/>
                <a:latin typeface="+mj-lt"/>
                <a:ea typeface="+mj-ea"/>
                <a:cs typeface="+mj-cs"/>
              </a:rPr>
              <a:t/>
            </a:r>
            <a:br>
              <a:rPr kumimoji="0" lang="en-US" sz="4000" b="1" i="0" u="none" strike="noStrike" kern="1200" cap="small" spc="0" normalizeH="0" baseline="0" noProof="0" dirty="0" smtClean="0">
                <a:ln>
                  <a:noFill/>
                </a:ln>
                <a:solidFill>
                  <a:schemeClr val="accent1">
                    <a:lumMod val="75000"/>
                  </a:schemeClr>
                </a:solidFill>
                <a:effectLst/>
                <a:uLnTx/>
                <a:uFillTx/>
                <a:latin typeface="+mj-lt"/>
                <a:ea typeface="+mj-ea"/>
                <a:cs typeface="+mj-cs"/>
              </a:rPr>
            </a:br>
            <a:endParaRPr kumimoji="0" lang="en-US" sz="4000" b="1" i="0" u="none" strike="noStrike" kern="1200" cap="small" spc="0" normalizeH="0" baseline="0" noProof="0" dirty="0">
              <a:ln>
                <a:noFill/>
              </a:ln>
              <a:solidFill>
                <a:schemeClr val="accent1">
                  <a:lumMod val="75000"/>
                </a:schemeClr>
              </a:solidFill>
              <a:effectLst/>
              <a:uLnTx/>
              <a:uFillTx/>
              <a:latin typeface="+mj-lt"/>
              <a:ea typeface="+mj-ea"/>
              <a:cs typeface="+mj-cs"/>
            </a:endParaRPr>
          </a:p>
        </p:txBody>
      </p:sp>
      <p:sp>
        <p:nvSpPr>
          <p:cNvPr id="6" name="مستطيل 5"/>
          <p:cNvSpPr/>
          <p:nvPr/>
        </p:nvSpPr>
        <p:spPr>
          <a:xfrm>
            <a:off x="2683262" y="4177263"/>
            <a:ext cx="6317894" cy="1323439"/>
          </a:xfrm>
          <a:prstGeom prst="rect">
            <a:avLst/>
          </a:prstGeom>
        </p:spPr>
        <p:txBody>
          <a:bodyPr wrap="square">
            <a:spAutoFit/>
          </a:bodyPr>
          <a:lstStyle/>
          <a:p>
            <a:pPr lvl="0" rtl="1">
              <a:spcBef>
                <a:spcPct val="0"/>
              </a:spcBef>
            </a:pPr>
            <a:r>
              <a:rPr lang="en-US" sz="4000" b="1" i="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Thromboangitis oblitrans   (Buerger’s disease)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2.gstatic.com/images?q=tbn:ANd9GcSNKkQ-3bc2kKoj6DZPPtzW4I31Psp5RZaPn1M1z_wIBfqorIHw2pbAPA">
            <a:hlinkClick r:id="rId2"/>
          </p:cNvPr>
          <p:cNvPicPr>
            <a:picLocks noChangeAspect="1" noChangeArrowheads="1"/>
          </p:cNvPicPr>
          <p:nvPr/>
        </p:nvPicPr>
        <p:blipFill>
          <a:blip r:embed="rId3" cstate="print"/>
          <a:srcRect/>
          <a:stretch>
            <a:fillRect/>
          </a:stretch>
        </p:blipFill>
        <p:spPr bwMode="auto">
          <a:xfrm>
            <a:off x="1043608" y="1628800"/>
            <a:ext cx="2808312" cy="3960440"/>
          </a:xfrm>
          <a:prstGeom prst="rect">
            <a:avLst/>
          </a:prstGeom>
          <a:noFill/>
          <a:ln w="28575">
            <a:solidFill>
              <a:schemeClr val="tx1"/>
            </a:solidFill>
          </a:ln>
        </p:spPr>
      </p:pic>
      <p:pic>
        <p:nvPicPr>
          <p:cNvPr id="1030" name="Picture 6" descr="Gangrene"/>
          <p:cNvPicPr>
            <a:picLocks noChangeAspect="1" noChangeArrowheads="1"/>
          </p:cNvPicPr>
          <p:nvPr/>
        </p:nvPicPr>
        <p:blipFill>
          <a:blip r:embed="rId4" cstate="print"/>
          <a:srcRect/>
          <a:stretch>
            <a:fillRect/>
          </a:stretch>
        </p:blipFill>
        <p:spPr bwMode="auto">
          <a:xfrm>
            <a:off x="4283968" y="1643050"/>
            <a:ext cx="3874182" cy="3874182"/>
          </a:xfrm>
          <a:prstGeom prst="rect">
            <a:avLst/>
          </a:prstGeom>
          <a:noFill/>
          <a:ln w="28575">
            <a:solidFill>
              <a:schemeClr val="tx1"/>
            </a:solidFill>
          </a:ln>
        </p:spPr>
      </p:pic>
      <p:sp>
        <p:nvSpPr>
          <p:cNvPr id="7" name="مستطيل مستدير الزوايا 6"/>
          <p:cNvSpPr/>
          <p:nvPr/>
        </p:nvSpPr>
        <p:spPr>
          <a:xfrm>
            <a:off x="1428728" y="214290"/>
            <a:ext cx="5857916" cy="107157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latin typeface="Century Schoolbook" pitchFamily="18" charset="0"/>
              </a:rPr>
              <a:t>Thromboangitis oblitrans     </a:t>
            </a:r>
          </a:p>
          <a:p>
            <a:pPr algn="ctr"/>
            <a:r>
              <a:rPr lang="en-US" sz="2800" b="1" i="1" dirty="0" smtClean="0">
                <a:solidFill>
                  <a:schemeClr val="bg1"/>
                </a:solidFill>
                <a:effectLst>
                  <a:outerShdw blurRad="38100" dist="38100" dir="2700000" algn="tl">
                    <a:srgbClr val="000000">
                      <a:alpha val="43137"/>
                    </a:srgbClr>
                  </a:outerShdw>
                </a:effectLst>
                <a:latin typeface="Century Schoolbook" pitchFamily="18" charset="0"/>
              </a:rPr>
              <a:t>(Buerger`s disease)</a:t>
            </a:r>
            <a:endParaRPr lang="en-US" sz="2800" b="1" i="1" dirty="0">
              <a:solidFill>
                <a:schemeClr val="bg1"/>
              </a:solidFill>
              <a:effectLst>
                <a:outerShdw blurRad="38100" dist="38100" dir="2700000" algn="tl">
                  <a:srgbClr val="000000">
                    <a:alpha val="43137"/>
                  </a:srgbClr>
                </a:outerShdw>
              </a:effectLst>
              <a:latin typeface="Century Schoolbook" pitchFamily="18" charset="0"/>
            </a:endParaRPr>
          </a:p>
        </p:txBody>
      </p:sp>
      <p:sp>
        <p:nvSpPr>
          <p:cNvPr id="8" name="Rectangle 7"/>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2" name="Rectangle 1"/>
          <p:cNvSpPr/>
          <p:nvPr/>
        </p:nvSpPr>
        <p:spPr>
          <a:xfrm>
            <a:off x="1032414" y="5657672"/>
            <a:ext cx="7488832" cy="1200329"/>
          </a:xfrm>
          <a:prstGeom prst="rect">
            <a:avLst/>
          </a:prstGeom>
        </p:spPr>
        <p:txBody>
          <a:bodyPr wrap="square">
            <a:spAutoFit/>
          </a:bodyPr>
          <a:lstStyle/>
          <a:p>
            <a:r>
              <a:rPr lang="en-US" b="1" i="1" dirty="0">
                <a:solidFill>
                  <a:srgbClr val="000000"/>
                </a:solidFill>
                <a:latin typeface="Calibri" panose="020F0502020204030204" pitchFamily="34" charset="0"/>
              </a:rPr>
              <a:t>Black </a:t>
            </a:r>
            <a:r>
              <a:rPr lang="en-US" b="1" i="1" dirty="0" smtClean="0">
                <a:solidFill>
                  <a:srgbClr val="000000"/>
                </a:solidFill>
                <a:latin typeface="Calibri" panose="020F0502020204030204" pitchFamily="34" charset="0"/>
              </a:rPr>
              <a:t>discoloration </a:t>
            </a:r>
            <a:r>
              <a:rPr lang="en-US" b="1" i="1" dirty="0">
                <a:solidFill>
                  <a:srgbClr val="000000"/>
                </a:solidFill>
                <a:latin typeface="Calibri" panose="020F0502020204030204" pitchFamily="34" charset="0"/>
              </a:rPr>
              <a:t>of the patient’s </a:t>
            </a:r>
            <a:r>
              <a:rPr lang="en-US" b="1" i="1" dirty="0" smtClean="0">
                <a:solidFill>
                  <a:srgbClr val="000000"/>
                </a:solidFill>
                <a:latin typeface="Calibri" panose="020F0502020204030204" pitchFamily="34" charset="0"/>
              </a:rPr>
              <a:t>finger and toes </a:t>
            </a:r>
            <a:r>
              <a:rPr lang="en-US" b="1" i="1" dirty="0">
                <a:solidFill>
                  <a:srgbClr val="000000"/>
                </a:solidFill>
                <a:latin typeface="Calibri" panose="020F0502020204030204" pitchFamily="34" charset="0"/>
              </a:rPr>
              <a:t>caused by ischaemia </a:t>
            </a:r>
            <a:endParaRPr lang="en-US" dirty="0"/>
          </a:p>
          <a:p>
            <a:r>
              <a:rPr lang="en-US" b="1" dirty="0" smtClean="0"/>
              <a:t>The main </a:t>
            </a:r>
            <a:r>
              <a:rPr lang="en-US" b="1" dirty="0" smtClean="0">
                <a:solidFill>
                  <a:srgbClr val="FF0000"/>
                </a:solidFill>
              </a:rPr>
              <a:t>predisposing </a:t>
            </a:r>
            <a:r>
              <a:rPr lang="en-US" b="1" dirty="0">
                <a:solidFill>
                  <a:srgbClr val="FF0000"/>
                </a:solidFill>
              </a:rPr>
              <a:t>factors </a:t>
            </a:r>
            <a:r>
              <a:rPr lang="en-US" b="1" dirty="0"/>
              <a:t>for this </a:t>
            </a:r>
            <a:r>
              <a:rPr lang="en-US" b="1" dirty="0" smtClean="0"/>
              <a:t>condition are: </a:t>
            </a:r>
          </a:p>
          <a:p>
            <a:r>
              <a:rPr lang="en-US" b="1" i="1" dirty="0" smtClean="0"/>
              <a:t>-  Smoking </a:t>
            </a:r>
            <a:r>
              <a:rPr lang="en-US" b="1" i="1" dirty="0"/>
              <a:t>habits. </a:t>
            </a:r>
            <a:endParaRPr lang="en-US" dirty="0"/>
          </a:p>
          <a:p>
            <a:r>
              <a:rPr lang="en-US" b="1" i="1" dirty="0"/>
              <a:t>- Certain HLA haplotypes (Genetic predisposition).</a:t>
            </a:r>
            <a:r>
              <a:rPr lang="en-US" b="1" i="1" dirty="0" smtClean="0">
                <a:solidFill>
                  <a:srgbClr val="000000"/>
                </a:solidFill>
                <a:latin typeface="Calibri" panose="020F0502020204030204" pitchFamily="34" charset="0"/>
              </a:rPr>
              <a:t>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File:M.Buerger 1.JPG"/>
          <p:cNvPicPr>
            <a:picLocks noChangeAspect="1" noChangeArrowheads="1"/>
          </p:cNvPicPr>
          <p:nvPr/>
        </p:nvPicPr>
        <p:blipFill>
          <a:blip r:embed="rId2" cstate="print"/>
          <a:srcRect/>
          <a:stretch>
            <a:fillRect/>
          </a:stretch>
        </p:blipFill>
        <p:spPr bwMode="auto">
          <a:xfrm>
            <a:off x="4643438" y="1009672"/>
            <a:ext cx="3448050" cy="5705476"/>
          </a:xfrm>
          <a:prstGeom prst="rect">
            <a:avLst/>
          </a:prstGeom>
          <a:noFill/>
        </p:spPr>
      </p:pic>
      <p:sp>
        <p:nvSpPr>
          <p:cNvPr id="3" name="مستطيل 2"/>
          <p:cNvSpPr/>
          <p:nvPr/>
        </p:nvSpPr>
        <p:spPr>
          <a:xfrm>
            <a:off x="323528" y="3862410"/>
            <a:ext cx="3782224" cy="1569660"/>
          </a:xfrm>
          <a:prstGeom prst="rect">
            <a:avLst/>
          </a:prstGeom>
        </p:spPr>
        <p:txBody>
          <a:bodyPr wrap="square">
            <a:spAutoFit/>
          </a:bodyPr>
          <a:lstStyle/>
          <a:p>
            <a:pPr>
              <a:buFont typeface="Arial" pitchFamily="34" charset="0"/>
              <a:buChar char="•"/>
            </a:pPr>
            <a:r>
              <a:rPr lang="en-GB" sz="2400" b="1" i="1" dirty="0" smtClean="0"/>
              <a:t> Complete occlusion of the right and stenosis of the left </a:t>
            </a:r>
            <a:r>
              <a:rPr lang="en-GB" sz="2400" b="1" i="1" dirty="0" smtClean="0">
                <a:hlinkClick r:id="rId3" tooltip="Femoral artery"/>
              </a:rPr>
              <a:t>femoral artery</a:t>
            </a:r>
            <a:r>
              <a:rPr lang="en-GB" sz="2400" b="1" i="1" dirty="0" smtClean="0"/>
              <a:t> </a:t>
            </a:r>
          </a:p>
          <a:p>
            <a:endParaRPr lang="ar-SA" sz="2400" b="1" i="1" dirty="0"/>
          </a:p>
        </p:txBody>
      </p:sp>
      <p:sp>
        <p:nvSpPr>
          <p:cNvPr id="7" name="مستطيل 6"/>
          <p:cNvSpPr/>
          <p:nvPr/>
        </p:nvSpPr>
        <p:spPr>
          <a:xfrm>
            <a:off x="214282" y="1357298"/>
            <a:ext cx="4357718" cy="1938992"/>
          </a:xfrm>
          <a:prstGeom prst="rect">
            <a:avLst/>
          </a:prstGeom>
        </p:spPr>
        <p:txBody>
          <a:bodyPr wrap="square">
            <a:spAutoFit/>
          </a:bodyPr>
          <a:lstStyle/>
          <a:p>
            <a:pPr>
              <a:buFont typeface="Arial" pitchFamily="34" charset="0"/>
              <a:buChar char="•"/>
            </a:pPr>
            <a:r>
              <a:rPr lang="en-GB" sz="2400" b="1" i="1" dirty="0" smtClean="0"/>
              <a:t> Pathologic findings of an acute inflammation and thrombosis (clotting) of  arteries and veins of the hands and feet (the lower limbs being more common)</a:t>
            </a:r>
            <a:endParaRPr lang="ar-SA" sz="2400" b="1" i="1" dirty="0"/>
          </a:p>
        </p:txBody>
      </p:sp>
      <p:sp>
        <p:nvSpPr>
          <p:cNvPr id="8" name="مستطيل مستدير الزوايا 7"/>
          <p:cNvSpPr/>
          <p:nvPr/>
        </p:nvSpPr>
        <p:spPr>
          <a:xfrm>
            <a:off x="571472" y="285728"/>
            <a:ext cx="8143932" cy="57150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spcBef>
                <a:spcPct val="0"/>
              </a:spcBef>
              <a:defRPr/>
            </a:pPr>
            <a:endParaRPr lang="en-US" sz="2800" b="1" i="1" cap="small" dirty="0" smtClean="0">
              <a:solidFill>
                <a:schemeClr val="bg1"/>
              </a:solidFill>
              <a:effectLst>
                <a:outerShdw blurRad="38100" dist="38100" dir="2700000" algn="tl">
                  <a:srgbClr val="000000">
                    <a:alpha val="43137"/>
                  </a:srgbClr>
                </a:outerShdw>
              </a:effectLst>
              <a:latin typeface="Century Gothic" pitchFamily="34" charset="0"/>
            </a:endParaRPr>
          </a:p>
          <a:p>
            <a:pPr lvl="0" algn="ctr" rtl="1">
              <a:spcBef>
                <a:spcPct val="0"/>
              </a:spcBef>
              <a:defRPr/>
            </a:pPr>
            <a:r>
              <a:rPr lang="en-US" sz="2800" b="1" i="1" cap="small" dirty="0" smtClean="0">
                <a:solidFill>
                  <a:schemeClr val="bg1"/>
                </a:solidFill>
                <a:effectLst>
                  <a:outerShdw blurRad="38100" dist="38100" dir="2700000" algn="tl">
                    <a:srgbClr val="000000">
                      <a:alpha val="43137"/>
                    </a:srgbClr>
                  </a:outerShdw>
                </a:effectLst>
                <a:latin typeface="Century Gothic" pitchFamily="34" charset="0"/>
              </a:rPr>
              <a:t>Thromboangitis obliterans (Buerger’s disease)</a:t>
            </a:r>
            <a:br>
              <a:rPr lang="en-US" sz="2800" b="1" i="1" cap="small" dirty="0" smtClean="0">
                <a:solidFill>
                  <a:schemeClr val="bg1"/>
                </a:solidFill>
                <a:effectLst>
                  <a:outerShdw blurRad="38100" dist="38100" dir="2700000" algn="tl">
                    <a:srgbClr val="000000">
                      <a:alpha val="43137"/>
                    </a:srgbClr>
                  </a:outerShdw>
                </a:effectLst>
                <a:latin typeface="Century Gothic" pitchFamily="34" charset="0"/>
              </a:rPr>
            </a:br>
            <a:endParaRPr lang="en-US" sz="2800" b="1" i="1" cap="small" dirty="0">
              <a:solidFill>
                <a:schemeClr val="bg1"/>
              </a:solidFill>
              <a:effectLst>
                <a:outerShdw blurRad="38100" dist="38100" dir="2700000" algn="tl">
                  <a:srgbClr val="000000">
                    <a:alpha val="43137"/>
                  </a:srgbClr>
                </a:outerShdw>
              </a:effectLst>
              <a:latin typeface="Century Gothic" pitchFamily="34" charset="0"/>
            </a:endParaRPr>
          </a:p>
        </p:txBody>
      </p:sp>
      <p:sp>
        <p:nvSpPr>
          <p:cNvPr id="9" name="Rectangle 8"/>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Thromboangiitis Obliterans"/>
          <p:cNvPicPr>
            <a:picLocks noChangeAspect="1" noChangeArrowheads="1"/>
          </p:cNvPicPr>
          <p:nvPr/>
        </p:nvPicPr>
        <p:blipFill>
          <a:blip r:embed="rId3" cstate="print"/>
          <a:srcRect/>
          <a:stretch>
            <a:fillRect/>
          </a:stretch>
        </p:blipFill>
        <p:spPr bwMode="auto">
          <a:xfrm>
            <a:off x="928662" y="1229842"/>
            <a:ext cx="7286676" cy="4143374"/>
          </a:xfrm>
          <a:prstGeom prst="rect">
            <a:avLst/>
          </a:prstGeom>
          <a:noFill/>
          <a:ln w="28575">
            <a:solidFill>
              <a:schemeClr val="tx1"/>
            </a:solidFill>
          </a:ln>
        </p:spPr>
      </p:pic>
      <p:sp>
        <p:nvSpPr>
          <p:cNvPr id="4" name="مستطيل مستدير الزوايا 3"/>
          <p:cNvSpPr/>
          <p:nvPr/>
        </p:nvSpPr>
        <p:spPr>
          <a:xfrm>
            <a:off x="857224" y="285728"/>
            <a:ext cx="7429552" cy="500066"/>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spcBef>
                <a:spcPct val="0"/>
              </a:spcBef>
              <a:defRPr/>
            </a:pPr>
            <a:endParaRPr lang="en-US" sz="1400" b="1" i="1" cap="small" dirty="0" smtClean="0">
              <a:solidFill>
                <a:schemeClr val="bg1"/>
              </a:solidFill>
              <a:effectLst>
                <a:outerShdw blurRad="38100" dist="38100" dir="2700000" algn="tl">
                  <a:srgbClr val="000000">
                    <a:alpha val="43137"/>
                  </a:srgbClr>
                </a:outerShdw>
              </a:effectLst>
              <a:latin typeface="Century Gothic" pitchFamily="34" charset="0"/>
            </a:endParaRPr>
          </a:p>
          <a:p>
            <a:pPr lvl="0" algn="ctr">
              <a:spcBef>
                <a:spcPct val="0"/>
              </a:spcBef>
              <a:defRPr/>
            </a:pPr>
            <a:r>
              <a:rPr lang="en-US" sz="2400" b="1" i="1" cap="small" dirty="0" smtClean="0">
                <a:solidFill>
                  <a:schemeClr val="bg1"/>
                </a:solidFill>
                <a:effectLst>
                  <a:outerShdw blurRad="38100" dist="38100" dir="2700000" algn="tl">
                    <a:srgbClr val="000000">
                      <a:alpha val="43137"/>
                    </a:srgbClr>
                  </a:outerShdw>
                </a:effectLst>
                <a:latin typeface="Century Gothic" pitchFamily="34" charset="0"/>
              </a:rPr>
              <a:t>Thromboangitis obliterans (Buerger’s disease) - LPF</a:t>
            </a:r>
            <a:r>
              <a:rPr lang="en-US" b="1" i="1" cap="small" dirty="0" smtClean="0">
                <a:solidFill>
                  <a:schemeClr val="bg1"/>
                </a:solidFill>
                <a:effectLst>
                  <a:outerShdw blurRad="38100" dist="38100" dir="2700000" algn="tl">
                    <a:srgbClr val="000000">
                      <a:alpha val="43137"/>
                    </a:srgbClr>
                  </a:outerShdw>
                </a:effectLst>
                <a:latin typeface="Century Gothic" pitchFamily="34" charset="0"/>
              </a:rPr>
              <a:t> </a:t>
            </a:r>
            <a:br>
              <a:rPr lang="en-US" b="1" i="1" cap="small" dirty="0" smtClean="0">
                <a:solidFill>
                  <a:schemeClr val="bg1"/>
                </a:solidFill>
                <a:effectLst>
                  <a:outerShdw blurRad="38100" dist="38100" dir="2700000" algn="tl">
                    <a:srgbClr val="000000">
                      <a:alpha val="43137"/>
                    </a:srgbClr>
                  </a:outerShdw>
                </a:effectLst>
                <a:latin typeface="Century Gothic" pitchFamily="34" charset="0"/>
              </a:rPr>
            </a:br>
            <a:endParaRPr lang="en-US" b="1" i="1" cap="small" dirty="0">
              <a:solidFill>
                <a:schemeClr val="bg1"/>
              </a:solidFill>
              <a:effectLst>
                <a:outerShdw blurRad="38100" dist="38100" dir="2700000" algn="tl">
                  <a:srgbClr val="000000">
                    <a:alpha val="43137"/>
                  </a:srgbClr>
                </a:outerShdw>
              </a:effectLst>
              <a:latin typeface="Century Gothic" pitchFamily="34" charset="0"/>
            </a:endParaRPr>
          </a:p>
        </p:txBody>
      </p:sp>
      <p:sp>
        <p:nvSpPr>
          <p:cNvPr id="5" name="مستطيل 4"/>
          <p:cNvSpPr/>
          <p:nvPr/>
        </p:nvSpPr>
        <p:spPr>
          <a:xfrm>
            <a:off x="571472" y="5514819"/>
            <a:ext cx="7715304" cy="1015663"/>
          </a:xfrm>
          <a:prstGeom prst="rect">
            <a:avLst/>
          </a:prstGeom>
        </p:spPr>
        <p:txBody>
          <a:bodyPr wrap="square">
            <a:spAutoFit/>
          </a:bodyPr>
          <a:lstStyle/>
          <a:p>
            <a:pPr algn="ctr"/>
            <a:r>
              <a:rPr lang="en-GB" sz="2000" b="1" i="1" dirty="0" smtClean="0"/>
              <a:t>Thromboangiitis obliterans (Buerger’s disease) is a </a:t>
            </a:r>
            <a:r>
              <a:rPr lang="en-GB" sz="2000" b="1" i="1" dirty="0" smtClean="0">
                <a:solidFill>
                  <a:srgbClr val="336600"/>
                </a:solidFill>
                <a:effectLst>
                  <a:outerShdw blurRad="38100" dist="38100" dir="2700000" algn="tl">
                    <a:srgbClr val="000000">
                      <a:alpha val="43137"/>
                    </a:srgbClr>
                  </a:outerShdw>
                </a:effectLst>
              </a:rPr>
              <a:t>non atherosclerotic</a:t>
            </a:r>
            <a:r>
              <a:rPr lang="en-GB" sz="2000" b="1" i="1" dirty="0" smtClean="0"/>
              <a:t>, </a:t>
            </a:r>
            <a:r>
              <a:rPr lang="en-GB" sz="2000" b="1" i="1" dirty="0" smtClean="0">
                <a:solidFill>
                  <a:srgbClr val="990000"/>
                </a:solidFill>
              </a:rPr>
              <a:t>segmental</a:t>
            </a:r>
            <a:r>
              <a:rPr lang="en-GB" sz="2000" b="1" i="1" dirty="0" smtClean="0"/>
              <a:t>, </a:t>
            </a:r>
            <a:r>
              <a:rPr lang="en-GB" sz="2000" b="1" i="1" dirty="0" smtClean="0">
                <a:solidFill>
                  <a:srgbClr val="0000FF"/>
                </a:solidFill>
              </a:rPr>
              <a:t>inflammatory,</a:t>
            </a:r>
            <a:r>
              <a:rPr lang="en-GB" sz="2000" b="1" i="1" dirty="0" smtClean="0"/>
              <a:t> </a:t>
            </a:r>
            <a:r>
              <a:rPr lang="en-GB" sz="2000" b="1" i="1" dirty="0" smtClean="0">
                <a:solidFill>
                  <a:srgbClr val="FFC000"/>
                </a:solidFill>
              </a:rPr>
              <a:t>vaso-occlusive </a:t>
            </a:r>
            <a:r>
              <a:rPr lang="en-GB" sz="2000" b="1" i="1" dirty="0" smtClean="0"/>
              <a:t>disease that affects the </a:t>
            </a:r>
            <a:r>
              <a:rPr lang="en-GB" sz="2000" b="1" i="1" dirty="0" smtClean="0">
                <a:solidFill>
                  <a:srgbClr val="00B0F0"/>
                </a:solidFill>
              </a:rPr>
              <a:t>small- and medium-sized arteries and veins </a:t>
            </a:r>
            <a:r>
              <a:rPr lang="en-GB" sz="2000" b="1" i="1" dirty="0" smtClean="0"/>
              <a:t>of the upper and lower extremities.</a:t>
            </a:r>
            <a:endParaRPr lang="ar-SA" sz="2000" b="1" i="1" dirty="0"/>
          </a:p>
        </p:txBody>
      </p:sp>
      <p:sp>
        <p:nvSpPr>
          <p:cNvPr id="7" name="Rectangle 6"/>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8" name="Rectangle 7"/>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Mr. Amer Shafie\My Documents\My Pictures\f4-u1_0-b978-1-4377-0792-2__50016-x__gr27.jpg"/>
          <p:cNvPicPr>
            <a:picLocks noChangeAspect="1" noChangeArrowheads="1"/>
          </p:cNvPicPr>
          <p:nvPr/>
        </p:nvPicPr>
        <p:blipFill>
          <a:blip r:embed="rId2" cstate="print"/>
          <a:srcRect/>
          <a:stretch>
            <a:fillRect/>
          </a:stretch>
        </p:blipFill>
        <p:spPr bwMode="auto">
          <a:xfrm>
            <a:off x="642910" y="1127594"/>
            <a:ext cx="8001056" cy="4301670"/>
          </a:xfrm>
          <a:prstGeom prst="rect">
            <a:avLst/>
          </a:prstGeom>
          <a:noFill/>
          <a:ln w="28575">
            <a:solidFill>
              <a:schemeClr val="tx1"/>
            </a:solidFill>
          </a:ln>
        </p:spPr>
      </p:pic>
      <p:sp>
        <p:nvSpPr>
          <p:cNvPr id="3" name="Rectangle 2"/>
          <p:cNvSpPr/>
          <p:nvPr/>
        </p:nvSpPr>
        <p:spPr>
          <a:xfrm>
            <a:off x="642910" y="5556609"/>
            <a:ext cx="7715304" cy="707886"/>
          </a:xfrm>
          <a:prstGeom prst="rect">
            <a:avLst/>
          </a:prstGeom>
        </p:spPr>
        <p:txBody>
          <a:bodyPr wrap="square">
            <a:spAutoFit/>
          </a:bodyPr>
          <a:lstStyle/>
          <a:p>
            <a:pPr marL="342900" indent="-342900">
              <a:buFont typeface="Wingdings" panose="05000000000000000000" pitchFamily="2" charset="2"/>
              <a:buChar char="q"/>
            </a:pPr>
            <a:r>
              <a:rPr lang="en-US" sz="2000" b="1" i="1" dirty="0" smtClean="0"/>
              <a:t>The lumen is occluded by a thrombus in lumen (arrow)</a:t>
            </a:r>
          </a:p>
          <a:p>
            <a:pPr marL="342900" indent="-342900">
              <a:buFont typeface="Wingdings" panose="05000000000000000000" pitchFamily="2" charset="2"/>
              <a:buChar char="q"/>
            </a:pPr>
            <a:r>
              <a:rPr lang="en-US" sz="2000" b="1" i="1" dirty="0"/>
              <a:t>T</a:t>
            </a:r>
            <a:r>
              <a:rPr lang="en-US" sz="2000" b="1" i="1" dirty="0" smtClean="0"/>
              <a:t>he vessel wall is infiltrated with leukocytes. </a:t>
            </a:r>
            <a:endParaRPr lang="en-US" sz="2000" b="1" i="1" dirty="0"/>
          </a:p>
        </p:txBody>
      </p:sp>
      <p:sp>
        <p:nvSpPr>
          <p:cNvPr id="5" name="مستطيل مستدير الزوايا 4"/>
          <p:cNvSpPr/>
          <p:nvPr/>
        </p:nvSpPr>
        <p:spPr>
          <a:xfrm>
            <a:off x="827584" y="285728"/>
            <a:ext cx="7704856" cy="57150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spcBef>
                <a:spcPct val="0"/>
              </a:spcBef>
              <a:defRPr/>
            </a:pPr>
            <a:endParaRPr lang="en-US" sz="2400" i="1" cap="small" dirty="0" smtClean="0">
              <a:solidFill>
                <a:schemeClr val="bg1"/>
              </a:solidFill>
              <a:effectLst>
                <a:outerShdw blurRad="38100" dist="38100" dir="2700000" algn="tl">
                  <a:srgbClr val="000000">
                    <a:alpha val="43137"/>
                  </a:srgbClr>
                </a:outerShdw>
              </a:effectLst>
              <a:latin typeface="Franklin Gothic Demi" pitchFamily="34" charset="0"/>
            </a:endParaRPr>
          </a:p>
          <a:p>
            <a:pPr lvl="0" algn="ctr">
              <a:spcBef>
                <a:spcPct val="0"/>
              </a:spcBef>
              <a:defRPr/>
            </a:pPr>
            <a:r>
              <a:rPr lang="en-US" sz="2400" i="1" cap="small" dirty="0" smtClean="0">
                <a:solidFill>
                  <a:schemeClr val="bg1"/>
                </a:solidFill>
                <a:effectLst>
                  <a:outerShdw blurRad="38100" dist="38100" dir="2700000" algn="tl">
                    <a:srgbClr val="000000">
                      <a:alpha val="43137"/>
                    </a:srgbClr>
                  </a:outerShdw>
                </a:effectLst>
                <a:latin typeface="Franklin Gothic Demi" pitchFamily="34" charset="0"/>
              </a:rPr>
              <a:t>Thromboangitis obliterans (Buerger’s disease) - HPF</a:t>
            </a:r>
            <a:br>
              <a:rPr lang="en-US" sz="2400" i="1" cap="small" dirty="0" smtClean="0">
                <a:solidFill>
                  <a:schemeClr val="bg1"/>
                </a:solidFill>
                <a:effectLst>
                  <a:outerShdw blurRad="38100" dist="38100" dir="2700000" algn="tl">
                    <a:srgbClr val="000000">
                      <a:alpha val="43137"/>
                    </a:srgbClr>
                  </a:outerShdw>
                </a:effectLst>
                <a:latin typeface="Franklin Gothic Demi" pitchFamily="34" charset="0"/>
              </a:rPr>
            </a:br>
            <a:endParaRPr lang="en-US" sz="2400" i="1" cap="small" dirty="0">
              <a:solidFill>
                <a:schemeClr val="bg1"/>
              </a:solidFill>
              <a:effectLst>
                <a:outerShdw blurRad="38100" dist="38100" dir="2700000" algn="tl">
                  <a:srgbClr val="000000">
                    <a:alpha val="43137"/>
                  </a:srgbClr>
                </a:outerShdw>
              </a:effectLst>
              <a:latin typeface="Franklin Gothic Demi" pitchFamily="34" charset="0"/>
            </a:endParaRPr>
          </a:p>
        </p:txBody>
      </p:sp>
      <p:sp>
        <p:nvSpPr>
          <p:cNvPr id="7" name="Rectangle 6"/>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8" name="Rectangle 7"/>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Mr. Amer Shafie\Desktop\1cardiovascular block\Chronic venous congestion of the liver.jpg"/>
          <p:cNvPicPr>
            <a:picLocks noChangeAspect="1" noChangeArrowheads="1"/>
          </p:cNvPicPr>
          <p:nvPr/>
        </p:nvPicPr>
        <p:blipFill>
          <a:blip r:embed="rId3" cstate="print"/>
          <a:srcRect/>
          <a:stretch>
            <a:fillRect/>
          </a:stretch>
        </p:blipFill>
        <p:spPr bwMode="auto">
          <a:xfrm>
            <a:off x="642910" y="1071546"/>
            <a:ext cx="7858180" cy="4500594"/>
          </a:xfrm>
          <a:prstGeom prst="rect">
            <a:avLst/>
          </a:prstGeom>
          <a:noFill/>
          <a:ln w="28575">
            <a:solidFill>
              <a:schemeClr val="tx1"/>
            </a:solidFill>
          </a:ln>
        </p:spPr>
      </p:pic>
      <p:sp>
        <p:nvSpPr>
          <p:cNvPr id="4" name="Rectangle 3"/>
          <p:cNvSpPr/>
          <p:nvPr/>
        </p:nvSpPr>
        <p:spPr>
          <a:xfrm>
            <a:off x="642910" y="5699485"/>
            <a:ext cx="7715304" cy="1015663"/>
          </a:xfrm>
          <a:prstGeom prst="rect">
            <a:avLst/>
          </a:prstGeom>
        </p:spPr>
        <p:txBody>
          <a:bodyPr wrap="square">
            <a:spAutoFit/>
          </a:bodyPr>
          <a:lstStyle/>
          <a:p>
            <a:pPr algn="ctr"/>
            <a:r>
              <a:rPr lang="en-US" sz="2000" b="1" i="1" dirty="0" smtClean="0"/>
              <a:t>Section of liver showing alternating pale and dark areas with a nutmeg like appearance possibly due to passive congestion secondary to right sided </a:t>
            </a:r>
          </a:p>
          <a:p>
            <a:pPr algn="ctr"/>
            <a:r>
              <a:rPr lang="en-US" sz="2000" b="1" i="1" dirty="0" smtClean="0"/>
              <a:t>heart failure. </a:t>
            </a:r>
            <a:endParaRPr lang="en-US" sz="2000" b="1" i="1" dirty="0"/>
          </a:p>
        </p:txBody>
      </p:sp>
      <p:sp>
        <p:nvSpPr>
          <p:cNvPr id="7" name="مستطيل مستدير الزوايا 6"/>
          <p:cNvSpPr/>
          <p:nvPr/>
        </p:nvSpPr>
        <p:spPr>
          <a:xfrm>
            <a:off x="1785918" y="285728"/>
            <a:ext cx="5929354" cy="57150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NUTMEG LIVER – Cut surface</a:t>
            </a:r>
            <a:endParaRPr lang="en-US" sz="2800" b="1" i="1" dirty="0">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sp>
        <p:nvSpPr>
          <p:cNvPr id="9" name="Rectangle 8"/>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00042"/>
          </a:xfrm>
        </p:spPr>
        <p:txBody>
          <a:bodyPr>
            <a:normAutofit fontScale="90000"/>
          </a:bodyPr>
          <a:lstStyle/>
          <a:p>
            <a:pPr algn="ctr" fontAlgn="auto">
              <a:spcAft>
                <a:spcPts val="0"/>
              </a:spcAft>
              <a:defRPr/>
            </a:pPr>
            <a:r>
              <a:rPr lang="en-US" sz="3600" dirty="0" smtClean="0">
                <a:solidFill>
                  <a:schemeClr val="accent1">
                    <a:satMod val="150000"/>
                  </a:schemeClr>
                </a:solidFill>
                <a:latin typeface="Franklin Gothic Demi" pitchFamily="34" charset="0"/>
              </a:rPr>
              <a:t>  </a:t>
            </a:r>
            <a:endParaRPr lang="en-US" sz="3600" dirty="0">
              <a:solidFill>
                <a:schemeClr val="accent1">
                  <a:satMod val="150000"/>
                </a:schemeClr>
              </a:solidFill>
              <a:latin typeface="Franklin Gothic Demi" pitchFamily="34" charset="0"/>
            </a:endParaRPr>
          </a:p>
        </p:txBody>
      </p:sp>
      <p:pic>
        <p:nvPicPr>
          <p:cNvPr id="4" name="Picture 4" descr="Burger6"/>
          <p:cNvPicPr>
            <a:picLocks noChangeAspect="1" noChangeArrowheads="1"/>
          </p:cNvPicPr>
          <p:nvPr/>
        </p:nvPicPr>
        <p:blipFill>
          <a:blip r:embed="rId3" cstate="print"/>
          <a:srcRect/>
          <a:stretch>
            <a:fillRect/>
          </a:stretch>
        </p:blipFill>
        <p:spPr bwMode="auto">
          <a:xfrm>
            <a:off x="642910" y="1142984"/>
            <a:ext cx="7786742" cy="4446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مستطيل مستدير الزوايا 6"/>
          <p:cNvSpPr/>
          <p:nvPr/>
        </p:nvSpPr>
        <p:spPr>
          <a:xfrm>
            <a:off x="785786" y="285728"/>
            <a:ext cx="7643866" cy="500066"/>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spcBef>
                <a:spcPct val="0"/>
              </a:spcBef>
              <a:defRPr/>
            </a:pPr>
            <a:endParaRPr lang="en-US" sz="1400" b="1" i="1" cap="small" dirty="0" smtClean="0">
              <a:solidFill>
                <a:schemeClr val="bg1"/>
              </a:solidFill>
              <a:effectLst>
                <a:outerShdw blurRad="38100" dist="38100" dir="2700000" algn="tl">
                  <a:srgbClr val="000000">
                    <a:alpha val="43137"/>
                  </a:srgbClr>
                </a:outerShdw>
              </a:effectLst>
              <a:latin typeface="Century Gothic" pitchFamily="34" charset="0"/>
            </a:endParaRPr>
          </a:p>
          <a:p>
            <a:pPr lvl="0" algn="ctr">
              <a:spcBef>
                <a:spcPct val="0"/>
              </a:spcBef>
              <a:defRPr/>
            </a:pPr>
            <a:r>
              <a:rPr lang="en-US" sz="2400" b="1" i="1" cap="small" dirty="0" smtClean="0">
                <a:solidFill>
                  <a:schemeClr val="bg1"/>
                </a:solidFill>
                <a:effectLst>
                  <a:outerShdw blurRad="38100" dist="38100" dir="2700000" algn="tl">
                    <a:srgbClr val="000000">
                      <a:alpha val="43137"/>
                    </a:srgbClr>
                  </a:outerShdw>
                </a:effectLst>
                <a:latin typeface="Century Gothic" pitchFamily="34" charset="0"/>
              </a:rPr>
              <a:t>Thromboangitis obliterans (Buerger’s disease)- HPF</a:t>
            </a:r>
            <a:r>
              <a:rPr lang="en-US" b="1" i="1" cap="small" dirty="0" smtClean="0">
                <a:solidFill>
                  <a:schemeClr val="bg1"/>
                </a:solidFill>
                <a:effectLst>
                  <a:outerShdw blurRad="38100" dist="38100" dir="2700000" algn="tl">
                    <a:srgbClr val="000000">
                      <a:alpha val="43137"/>
                    </a:srgbClr>
                  </a:outerShdw>
                </a:effectLst>
                <a:latin typeface="Century Gothic" pitchFamily="34" charset="0"/>
              </a:rPr>
              <a:t/>
            </a:r>
            <a:br>
              <a:rPr lang="en-US" b="1" i="1" cap="small" dirty="0" smtClean="0">
                <a:solidFill>
                  <a:schemeClr val="bg1"/>
                </a:solidFill>
                <a:effectLst>
                  <a:outerShdw blurRad="38100" dist="38100" dir="2700000" algn="tl">
                    <a:srgbClr val="000000">
                      <a:alpha val="43137"/>
                    </a:srgbClr>
                  </a:outerShdw>
                </a:effectLst>
                <a:latin typeface="Century Gothic" pitchFamily="34" charset="0"/>
              </a:rPr>
            </a:br>
            <a:endParaRPr lang="en-US" b="1" i="1" cap="small" dirty="0">
              <a:solidFill>
                <a:schemeClr val="bg1"/>
              </a:solidFill>
              <a:effectLst>
                <a:outerShdw blurRad="38100" dist="38100" dir="2700000" algn="tl">
                  <a:srgbClr val="000000">
                    <a:alpha val="43137"/>
                  </a:srgbClr>
                </a:outerShdw>
              </a:effectLst>
              <a:latin typeface="Century Gothic" pitchFamily="34" charset="0"/>
            </a:endParaRPr>
          </a:p>
        </p:txBody>
      </p:sp>
      <p:sp>
        <p:nvSpPr>
          <p:cNvPr id="9" name="مستطيل 8"/>
          <p:cNvSpPr/>
          <p:nvPr/>
        </p:nvSpPr>
        <p:spPr>
          <a:xfrm>
            <a:off x="571472" y="5643578"/>
            <a:ext cx="8001056" cy="1015663"/>
          </a:xfrm>
          <a:prstGeom prst="rect">
            <a:avLst/>
          </a:prstGeom>
        </p:spPr>
        <p:txBody>
          <a:bodyPr wrap="square">
            <a:spAutoFit/>
          </a:bodyPr>
          <a:lstStyle/>
          <a:p>
            <a:pPr algn="ctr"/>
            <a:r>
              <a:rPr lang="en-US" sz="2000" b="1" i="1" dirty="0" smtClean="0">
                <a:latin typeface="+mj-lt"/>
              </a:rPr>
              <a:t>Some blood vessels show recent organizing thrombi</a:t>
            </a:r>
          </a:p>
          <a:p>
            <a:pPr algn="ctr"/>
            <a:r>
              <a:rPr lang="en-US" sz="2000" b="1" i="1" dirty="0" smtClean="0">
                <a:latin typeface="+mj-lt"/>
              </a:rPr>
              <a:t> while others show infiltration  of the wall and surrounding tissue by chronic inflammatory cells</a:t>
            </a:r>
            <a:endParaRPr lang="ar-SA" sz="2000" b="1" i="1" dirty="0">
              <a:latin typeface="+mj-lt"/>
            </a:endParaRPr>
          </a:p>
        </p:txBody>
      </p:sp>
      <p:cxnSp>
        <p:nvCxnSpPr>
          <p:cNvPr id="11" name="رابط كسهم مستقيم 10"/>
          <p:cNvCxnSpPr/>
          <p:nvPr/>
        </p:nvCxnSpPr>
        <p:spPr>
          <a:xfrm rot="5400000" flipH="1" flipV="1">
            <a:off x="3286116" y="3573017"/>
            <a:ext cx="428628" cy="4286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rot="5400000" flipH="1" flipV="1">
            <a:off x="6375620" y="3789040"/>
            <a:ext cx="428628" cy="4286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4" name="Rectangle 13"/>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71736" y="4124332"/>
            <a:ext cx="6357982" cy="2233626"/>
          </a:xfrm>
        </p:spPr>
        <p:txBody>
          <a:bodyPr>
            <a:noAutofit/>
          </a:bodyPr>
          <a:lstStyle/>
          <a:p>
            <a:r>
              <a:rPr lang="en-US" sz="4000" b="1" i="1" dirty="0" smtClean="0">
                <a:solidFill>
                  <a:srgbClr val="FFFF00"/>
                </a:solidFill>
                <a:effectLst>
                  <a:outerShdw blurRad="38100" dist="38100" dir="2700000" algn="tl">
                    <a:srgbClr val="000000">
                      <a:alpha val="43137"/>
                    </a:srgbClr>
                  </a:outerShdw>
                </a:effectLst>
              </a:rPr>
              <a:t> </a:t>
            </a:r>
            <a:r>
              <a:rPr lang="en-US" sz="4000" b="1" i="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Giant cell (temporal) arteritis</a:t>
            </a:r>
            <a:r>
              <a:rPr lang="en-US" sz="4000" b="1" i="1" dirty="0" smtClean="0">
                <a:solidFill>
                  <a:srgbClr val="FFFF00"/>
                </a:solidFill>
                <a:effectLst>
                  <a:outerShdw blurRad="38100" dist="38100" dir="2700000" algn="tl">
                    <a:srgbClr val="000000">
                      <a:alpha val="43137"/>
                    </a:srgbClr>
                  </a:outerShdw>
                </a:effectLst>
              </a:rPr>
              <a:t/>
            </a:r>
            <a:br>
              <a:rPr lang="en-US" sz="4000" b="1" i="1" dirty="0" smtClean="0">
                <a:solidFill>
                  <a:srgbClr val="FFFF00"/>
                </a:solidFill>
                <a:effectLst>
                  <a:outerShdw blurRad="38100" dist="38100" dir="2700000" algn="tl">
                    <a:srgbClr val="000000">
                      <a:alpha val="43137"/>
                    </a:srgbClr>
                  </a:outerShdw>
                </a:effectLst>
              </a:rPr>
            </a:br>
            <a:endParaRPr lang="en-US" sz="4000" b="1" i="1"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8215338" y="6643711"/>
            <a:ext cx="928694" cy="21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7" name="Rectangle 6"/>
          <p:cNvSpPr/>
          <p:nvPr/>
        </p:nvSpPr>
        <p:spPr>
          <a:xfrm>
            <a:off x="-32" y="6643710"/>
            <a:ext cx="1296144" cy="18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_3Mcl4mmoypE/SX7hfVXPMMI/AAAAAAAAARc/x-cttE6Vpp0/s400/temporalartery.jpg"/>
          <p:cNvPicPr>
            <a:picLocks noChangeAspect="1" noChangeArrowheads="1"/>
          </p:cNvPicPr>
          <p:nvPr/>
        </p:nvPicPr>
        <p:blipFill>
          <a:blip r:embed="rId2" cstate="print"/>
          <a:srcRect/>
          <a:stretch>
            <a:fillRect/>
          </a:stretch>
        </p:blipFill>
        <p:spPr bwMode="auto">
          <a:xfrm>
            <a:off x="2071671" y="1071546"/>
            <a:ext cx="5214973" cy="4500594"/>
          </a:xfrm>
          <a:prstGeom prst="rect">
            <a:avLst/>
          </a:prstGeom>
          <a:noFill/>
        </p:spPr>
      </p:pic>
      <p:sp>
        <p:nvSpPr>
          <p:cNvPr id="7" name="Rectangle 6"/>
          <p:cNvSpPr/>
          <p:nvPr/>
        </p:nvSpPr>
        <p:spPr>
          <a:xfrm>
            <a:off x="2285984" y="5681979"/>
            <a:ext cx="4572000" cy="461665"/>
          </a:xfrm>
          <a:prstGeom prst="rect">
            <a:avLst/>
          </a:prstGeom>
        </p:spPr>
        <p:txBody>
          <a:bodyPr wrap="square">
            <a:spAutoFit/>
          </a:bodyPr>
          <a:lstStyle/>
          <a:p>
            <a:pPr algn="ctr"/>
            <a:r>
              <a:rPr lang="en-US" sz="2400" b="1" i="1" dirty="0" smtClean="0"/>
              <a:t>Tender and thickened scalp veins</a:t>
            </a:r>
            <a:endParaRPr lang="en-US" sz="2400" b="1" i="1" dirty="0"/>
          </a:p>
        </p:txBody>
      </p:sp>
      <p:sp>
        <p:nvSpPr>
          <p:cNvPr id="9" name="مستطيل مستدير الزوايا 8"/>
          <p:cNvSpPr/>
          <p:nvPr/>
        </p:nvSpPr>
        <p:spPr>
          <a:xfrm>
            <a:off x="1785918" y="285728"/>
            <a:ext cx="5857916" cy="55098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effectLst>
                  <a:outerShdw blurRad="38100" dist="38100" dir="2700000" algn="tl">
                    <a:srgbClr val="000000">
                      <a:alpha val="43137"/>
                    </a:srgbClr>
                  </a:outerShdw>
                </a:effectLst>
              </a:rPr>
              <a:t> GIANT CELL / TEMPORAL ARTERITIS  </a:t>
            </a:r>
            <a:endParaRPr lang="ar-SA" sz="2800" b="1" i="1" dirty="0">
              <a:effectLst>
                <a:outerShdw blurRad="38100" dist="38100" dir="2700000" algn="tl">
                  <a:srgbClr val="000000">
                    <a:alpha val="43137"/>
                  </a:srgbClr>
                </a:outerShdw>
              </a:effectLst>
            </a:endParaRPr>
          </a:p>
        </p:txBody>
      </p:sp>
      <p:sp>
        <p:nvSpPr>
          <p:cNvPr id="8" name="Rectangle 7"/>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48" y="5300505"/>
            <a:ext cx="7572428" cy="1477328"/>
          </a:xfrm>
          <a:prstGeom prst="rect">
            <a:avLst/>
          </a:prstGeom>
        </p:spPr>
        <p:txBody>
          <a:bodyPr wrap="square">
            <a:spAutoFit/>
          </a:bodyPr>
          <a:lstStyle/>
          <a:p>
            <a:pPr algn="ctr">
              <a:defRPr/>
            </a:pPr>
            <a:r>
              <a:rPr lang="en-US" b="1" i="1" dirty="0" smtClean="0"/>
              <a:t>Circumferential involvement of the </a:t>
            </a:r>
            <a:r>
              <a:rPr lang="en-US" b="1" i="1" dirty="0" smtClean="0">
                <a:solidFill>
                  <a:srgbClr val="800000"/>
                </a:solidFill>
                <a:effectLst>
                  <a:outerShdw blurRad="38100" dist="38100" dir="2700000" algn="tl">
                    <a:srgbClr val="000000">
                      <a:alpha val="43137"/>
                    </a:srgbClr>
                  </a:outerShdw>
                </a:effectLst>
              </a:rPr>
              <a:t>vascular media </a:t>
            </a:r>
            <a:r>
              <a:rPr lang="en-US" b="1" i="1" dirty="0" smtClean="0"/>
              <a:t>is present (vertical arrow pointing downward). Also note the presence of chronic lymphocytic inflammation in the media and adventitia. </a:t>
            </a:r>
          </a:p>
          <a:p>
            <a:pPr algn="ctr">
              <a:defRPr/>
            </a:pPr>
            <a:r>
              <a:rPr lang="en-US" b="1" i="1" dirty="0" smtClean="0"/>
              <a:t>Reactive intimal fibroplasias lead to luminal stenosis with &lt;10% of its original luminal diameter (thin arrow in the center). </a:t>
            </a:r>
          </a:p>
        </p:txBody>
      </p:sp>
      <p:sp>
        <p:nvSpPr>
          <p:cNvPr id="5" name="مستطيل مستدير الزوايا 4"/>
          <p:cNvSpPr/>
          <p:nvPr/>
        </p:nvSpPr>
        <p:spPr>
          <a:xfrm>
            <a:off x="1214414" y="285728"/>
            <a:ext cx="6809410" cy="500066"/>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effectLst>
                  <a:outerShdw blurRad="38100" dist="38100" dir="2700000" algn="tl">
                    <a:srgbClr val="000000">
                      <a:alpha val="43137"/>
                    </a:srgbClr>
                  </a:outerShdw>
                </a:effectLst>
              </a:rPr>
              <a:t> GIANT CELL / TEMPORAL ARTERITIS - LPF  </a:t>
            </a:r>
            <a:endParaRPr lang="ar-SA" sz="2800" b="1" i="1" dirty="0">
              <a:effectLst>
                <a:outerShdw blurRad="38100" dist="38100" dir="2700000" algn="tl">
                  <a:srgbClr val="000000">
                    <a:alpha val="43137"/>
                  </a:srgbClr>
                </a:outerShdw>
              </a:effectLst>
            </a:endParaRPr>
          </a:p>
        </p:txBody>
      </p:sp>
      <p:sp>
        <p:nvSpPr>
          <p:cNvPr id="7" name="Rectangle 6"/>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8" name="Rectangle 7"/>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pic>
        <p:nvPicPr>
          <p:cNvPr id="2" name="Picture 1"/>
          <p:cNvPicPr>
            <a:picLocks noChangeAspect="1"/>
          </p:cNvPicPr>
          <p:nvPr/>
        </p:nvPicPr>
        <p:blipFill>
          <a:blip r:embed="rId3"/>
          <a:stretch>
            <a:fillRect/>
          </a:stretch>
        </p:blipFill>
        <p:spPr>
          <a:xfrm>
            <a:off x="585787" y="1124744"/>
            <a:ext cx="7972425" cy="3971925"/>
          </a:xfrm>
          <a:prstGeom prst="rect">
            <a:avLst/>
          </a:prstGeom>
          <a:ln>
            <a:solidFill>
              <a:schemeClr val="tx2"/>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910" y="5320271"/>
            <a:ext cx="7715304" cy="1323439"/>
          </a:xfrm>
          <a:prstGeom prst="rect">
            <a:avLst/>
          </a:prstGeom>
        </p:spPr>
        <p:txBody>
          <a:bodyPr wrap="square">
            <a:spAutoFit/>
          </a:bodyPr>
          <a:lstStyle/>
          <a:p>
            <a:pPr algn="ctr"/>
            <a:r>
              <a:rPr lang="en-US" sz="2000" b="1" i="1" dirty="0" smtClean="0"/>
              <a:t>Giant cells can be of Langhans type or foreign-body type (three arrows) and may show </a:t>
            </a:r>
            <a:r>
              <a:rPr lang="en-US" sz="2000" b="1" i="1" dirty="0" smtClean="0">
                <a:solidFill>
                  <a:srgbClr val="800000"/>
                </a:solidFill>
                <a:effectLst>
                  <a:outerShdw blurRad="38100" dist="38100" dir="2700000" algn="tl">
                    <a:srgbClr val="000000">
                      <a:alpha val="43137"/>
                    </a:srgbClr>
                  </a:outerShdw>
                </a:effectLst>
              </a:rPr>
              <a:t>fragments of disrupted internal elastic lamina</a:t>
            </a:r>
            <a:r>
              <a:rPr lang="en-US" sz="2000" b="1" i="1" dirty="0" smtClean="0"/>
              <a:t>. Note the presence of dense chronic lymphocytic inflammation traversing through circumferential smooth muscle fibers (curved arrow) of vascular media. </a:t>
            </a:r>
          </a:p>
        </p:txBody>
      </p:sp>
      <p:sp>
        <p:nvSpPr>
          <p:cNvPr id="5" name="مستطيل مستدير الزوايا 4"/>
          <p:cNvSpPr/>
          <p:nvPr/>
        </p:nvSpPr>
        <p:spPr>
          <a:xfrm>
            <a:off x="928662" y="336076"/>
            <a:ext cx="7286676" cy="428628"/>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effectLst>
                  <a:outerShdw blurRad="38100" dist="38100" dir="2700000" algn="tl">
                    <a:srgbClr val="000000">
                      <a:alpha val="43137"/>
                    </a:srgbClr>
                  </a:outerShdw>
                </a:effectLst>
              </a:rPr>
              <a:t> GIANT CELL / TEMPORAL ARTERITIS - HPF  </a:t>
            </a:r>
            <a:endParaRPr lang="ar-SA" sz="2800" b="1" i="1" dirty="0">
              <a:effectLst>
                <a:outerShdw blurRad="38100" dist="38100" dir="2700000" algn="tl">
                  <a:srgbClr val="000000">
                    <a:alpha val="43137"/>
                  </a:srgbClr>
                </a:outerShdw>
              </a:effectLst>
            </a:endParaRPr>
          </a:p>
        </p:txBody>
      </p:sp>
      <p:sp>
        <p:nvSpPr>
          <p:cNvPr id="6" name="شكل بيضاوي 5"/>
          <p:cNvSpPr/>
          <p:nvPr/>
        </p:nvSpPr>
        <p:spPr>
          <a:xfrm>
            <a:off x="285720" y="642918"/>
            <a:ext cx="714380" cy="3571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Rectangle 7"/>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9" name="Rectangle 8"/>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pic>
        <p:nvPicPr>
          <p:cNvPr id="2" name="Picture 1"/>
          <p:cNvPicPr>
            <a:picLocks noChangeAspect="1"/>
          </p:cNvPicPr>
          <p:nvPr/>
        </p:nvPicPr>
        <p:blipFill>
          <a:blip r:embed="rId3"/>
          <a:stretch>
            <a:fillRect/>
          </a:stretch>
        </p:blipFill>
        <p:spPr>
          <a:xfrm>
            <a:off x="542925" y="1059344"/>
            <a:ext cx="8058150" cy="4169856"/>
          </a:xfrm>
          <a:prstGeom prst="rect">
            <a:avLst/>
          </a:prstGeom>
          <a:ln>
            <a:solidFill>
              <a:schemeClr val="tx2"/>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ww.neuropathologyweb.org/chapter2/images2/2-13l.jpg"/>
          <p:cNvPicPr>
            <a:picLocks noChangeAspect="1" noChangeArrowheads="1"/>
          </p:cNvPicPr>
          <p:nvPr/>
        </p:nvPicPr>
        <p:blipFill>
          <a:blip r:embed="rId3" cstate="print"/>
          <a:srcRect/>
          <a:stretch>
            <a:fillRect/>
          </a:stretch>
        </p:blipFill>
        <p:spPr bwMode="auto">
          <a:xfrm>
            <a:off x="357158" y="914420"/>
            <a:ext cx="8286808" cy="4371968"/>
          </a:xfrm>
          <a:prstGeom prst="rect">
            <a:avLst/>
          </a:prstGeom>
          <a:noFill/>
          <a:ln w="28575">
            <a:solidFill>
              <a:schemeClr val="tx1"/>
            </a:solidFill>
          </a:ln>
        </p:spPr>
      </p:pic>
      <p:sp>
        <p:nvSpPr>
          <p:cNvPr id="3" name="Rectangle 2"/>
          <p:cNvSpPr/>
          <p:nvPr/>
        </p:nvSpPr>
        <p:spPr>
          <a:xfrm>
            <a:off x="357158" y="5386344"/>
            <a:ext cx="8358246" cy="400110"/>
          </a:xfrm>
          <a:prstGeom prst="rect">
            <a:avLst/>
          </a:prstGeom>
        </p:spPr>
        <p:txBody>
          <a:bodyPr wrap="square">
            <a:spAutoFit/>
          </a:bodyPr>
          <a:lstStyle/>
          <a:p>
            <a:pPr algn="ctr"/>
            <a:r>
              <a:rPr lang="en-US" sz="2000" b="1" dirty="0" smtClean="0">
                <a:solidFill>
                  <a:srgbClr val="0000FF"/>
                </a:solidFill>
              </a:rPr>
              <a:t>Disruptions of the elastic lamina with inflammation and giant cells.</a:t>
            </a:r>
            <a:endParaRPr lang="en-US" sz="2000" b="1" dirty="0">
              <a:solidFill>
                <a:srgbClr val="0000FF"/>
              </a:solidFill>
            </a:endParaRPr>
          </a:p>
        </p:txBody>
      </p:sp>
      <p:sp>
        <p:nvSpPr>
          <p:cNvPr id="4" name="Rectangle 3"/>
          <p:cNvSpPr/>
          <p:nvPr/>
        </p:nvSpPr>
        <p:spPr>
          <a:xfrm>
            <a:off x="1142976" y="5699485"/>
            <a:ext cx="6929486" cy="1015663"/>
          </a:xfrm>
          <a:prstGeom prst="rect">
            <a:avLst/>
          </a:prstGeom>
        </p:spPr>
        <p:txBody>
          <a:bodyPr wrap="square">
            <a:spAutoFit/>
          </a:bodyPr>
          <a:lstStyle/>
          <a:p>
            <a:pPr algn="ctr"/>
            <a:r>
              <a:rPr lang="en-US" sz="2000" b="1" i="1" dirty="0" smtClean="0"/>
              <a:t>Segmental inflammatory lesions with intimal thickening , medial granulomatous inflammation with giant cells and chronic inflammatory cells and internal elastic lamina fragmentation </a:t>
            </a:r>
            <a:endParaRPr lang="en-US" sz="2000" b="1" i="1" dirty="0"/>
          </a:p>
        </p:txBody>
      </p:sp>
      <p:sp>
        <p:nvSpPr>
          <p:cNvPr id="7" name="مستطيل مستدير الزوايا 6"/>
          <p:cNvSpPr/>
          <p:nvPr/>
        </p:nvSpPr>
        <p:spPr>
          <a:xfrm>
            <a:off x="1357290" y="285728"/>
            <a:ext cx="6786610" cy="478976"/>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effectLst>
                  <a:outerShdw blurRad="38100" dist="38100" dir="2700000" algn="tl">
                    <a:srgbClr val="000000">
                      <a:alpha val="43137"/>
                    </a:srgbClr>
                  </a:outerShdw>
                </a:effectLst>
              </a:rPr>
              <a:t> GIANT CELL (TEMPORAL) ARTERITIS - HPF  </a:t>
            </a:r>
            <a:endParaRPr lang="ar-SA" sz="2800" b="1" i="1" dirty="0">
              <a:effectLst>
                <a:outerShdw blurRad="38100" dist="38100" dir="2700000" algn="tl">
                  <a:srgbClr val="000000">
                    <a:alpha val="43137"/>
                  </a:srgbClr>
                </a:outerShdw>
              </a:effectLst>
            </a:endParaRPr>
          </a:p>
        </p:txBody>
      </p:sp>
      <p:cxnSp>
        <p:nvCxnSpPr>
          <p:cNvPr id="9" name="رابط كسهم مستقيم 8"/>
          <p:cNvCxnSpPr/>
          <p:nvPr/>
        </p:nvCxnSpPr>
        <p:spPr>
          <a:xfrm rot="16200000" flipV="1">
            <a:off x="5429256" y="2571744"/>
            <a:ext cx="785818" cy="2143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rot="16200000" flipV="1">
            <a:off x="4107653" y="2607463"/>
            <a:ext cx="928694" cy="5715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rot="10800000">
            <a:off x="2786050" y="2857496"/>
            <a:ext cx="2071702" cy="50006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4" name="Rectangle 13"/>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86050" y="2625512"/>
            <a:ext cx="6286544" cy="3303818"/>
          </a:xfrm>
        </p:spPr>
        <p:txBody>
          <a:bodyPr>
            <a:noAutofit/>
          </a:bodyPr>
          <a:lstStyle/>
          <a:p>
            <a:r>
              <a:rPr lang="en-US" sz="3600" b="1" i="1" dirty="0" err="1" smtClean="0">
                <a:solidFill>
                  <a:srgbClr val="FFFF00"/>
                </a:solidFill>
                <a:effectLst>
                  <a:outerShdw blurRad="38100" dist="38100" dir="2700000" algn="tl">
                    <a:srgbClr val="000000">
                      <a:alpha val="43137"/>
                    </a:srgbClr>
                  </a:outerShdw>
                </a:effectLst>
                <a:latin typeface="Aharoni" panose="02010803020104030203" pitchFamily="2" charset="-79"/>
                <a:cs typeface="Aharoni" pitchFamily="2" charset="-79"/>
              </a:rPr>
              <a:t>Leukocytoclastic</a:t>
            </a:r>
            <a:r>
              <a:rPr lang="en-US" sz="3600" b="1" i="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 </a:t>
            </a:r>
            <a:r>
              <a:rPr lang="en-US" sz="3600" b="1" i="1" dirty="0" err="1" smtClean="0">
                <a:solidFill>
                  <a:srgbClr val="FFFF00"/>
                </a:solidFill>
                <a:effectLst>
                  <a:outerShdw blurRad="38100" dist="38100" dir="2700000" algn="tl">
                    <a:srgbClr val="000000">
                      <a:alpha val="43137"/>
                    </a:srgbClr>
                  </a:outerShdw>
                </a:effectLst>
                <a:latin typeface="Aharoni" pitchFamily="2" charset="-79"/>
                <a:cs typeface="Aharoni" pitchFamily="2" charset="-79"/>
              </a:rPr>
              <a:t>vasculitis</a:t>
            </a:r>
            <a:r>
              <a:rPr lang="en-US" sz="3600" b="1" i="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 </a:t>
            </a:r>
            <a:r>
              <a:rPr lang="en-US" sz="3600" b="1" i="1" dirty="0" smtClean="0">
                <a:solidFill>
                  <a:srgbClr val="7030A0"/>
                </a:solidFill>
                <a:effectLst>
                  <a:outerShdw blurRad="38100" dist="38100" dir="2700000" algn="tl">
                    <a:srgbClr val="000000">
                      <a:alpha val="43137"/>
                    </a:srgbClr>
                  </a:outerShdw>
                </a:effectLst>
                <a:latin typeface="Aharoni" pitchFamily="2" charset="-79"/>
                <a:cs typeface="Aharoni" pitchFamily="2" charset="-79"/>
              </a:rPr>
              <a:t>hypersensitivity </a:t>
            </a:r>
            <a:r>
              <a:rPr lang="en-US" sz="3600" b="1" i="1" dirty="0" err="1" smtClean="0">
                <a:solidFill>
                  <a:srgbClr val="7030A0"/>
                </a:solidFill>
                <a:effectLst>
                  <a:outerShdw blurRad="38100" dist="38100" dir="2700000" algn="tl">
                    <a:srgbClr val="000000">
                      <a:alpha val="43137"/>
                    </a:srgbClr>
                  </a:outerShdw>
                </a:effectLst>
                <a:latin typeface="Aharoni" pitchFamily="2" charset="-79"/>
                <a:cs typeface="Aharoni" pitchFamily="2" charset="-79"/>
              </a:rPr>
              <a:t>vasculitis</a:t>
            </a:r>
            <a:r>
              <a:rPr lang="en-US" sz="3600" b="1" i="1" dirty="0" smtClean="0">
                <a:solidFill>
                  <a:srgbClr val="7030A0"/>
                </a:solidFill>
                <a:effectLst>
                  <a:outerShdw blurRad="38100" dist="38100" dir="2700000" algn="tl">
                    <a:srgbClr val="000000">
                      <a:alpha val="43137"/>
                    </a:srgbClr>
                  </a:outerShdw>
                </a:effectLst>
                <a:latin typeface="Aharoni" pitchFamily="2" charset="-79"/>
                <a:cs typeface="Aharoni" pitchFamily="2" charset="-79"/>
              </a:rPr>
              <a:t> / </a:t>
            </a:r>
            <a:r>
              <a:rPr lang="en-US" sz="3600" b="1" i="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
            </a:r>
            <a:br>
              <a:rPr lang="en-US" sz="3600" b="1" i="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br>
            <a:r>
              <a:rPr lang="en-US" sz="3600" b="1" i="1" dirty="0" smtClean="0">
                <a:solidFill>
                  <a:srgbClr val="FFC000"/>
                </a:solidFill>
                <a:effectLst>
                  <a:outerShdw blurRad="38100" dist="38100" dir="2700000" algn="tl">
                    <a:srgbClr val="000000">
                      <a:alpha val="43137"/>
                    </a:srgbClr>
                  </a:outerShdw>
                </a:effectLst>
                <a:latin typeface="Aharoni" pitchFamily="2" charset="-79"/>
                <a:cs typeface="Aharoni" pitchFamily="2" charset="-79"/>
              </a:rPr>
              <a:t>microscopic </a:t>
            </a:r>
            <a:r>
              <a:rPr lang="en-US" sz="3600" b="1" i="1" dirty="0" err="1" smtClean="0">
                <a:solidFill>
                  <a:srgbClr val="FFC000"/>
                </a:solidFill>
                <a:effectLst>
                  <a:outerShdw blurRad="38100" dist="38100" dir="2700000" algn="tl">
                    <a:srgbClr val="000000">
                      <a:alpha val="43137"/>
                    </a:srgbClr>
                  </a:outerShdw>
                </a:effectLst>
                <a:latin typeface="Aharoni" pitchFamily="2" charset="-79"/>
                <a:cs typeface="Aharoni" pitchFamily="2" charset="-79"/>
              </a:rPr>
              <a:t>polyangitis</a:t>
            </a:r>
            <a:r>
              <a:rPr lang="en-US" sz="3600" b="1" i="1" dirty="0" smtClean="0">
                <a:solidFill>
                  <a:srgbClr val="FFC000"/>
                </a:solidFill>
                <a:effectLst>
                  <a:outerShdw blurRad="38100" dist="38100" dir="2700000" algn="tl">
                    <a:srgbClr val="000000">
                      <a:alpha val="43137"/>
                    </a:srgbClr>
                  </a:outerShdw>
                </a:effectLst>
                <a:latin typeface="Aharoni" pitchFamily="2" charset="-79"/>
                <a:cs typeface="Aharoni" pitchFamily="2" charset="-79"/>
              </a:rPr>
              <a:t> /</a:t>
            </a:r>
            <a:br>
              <a:rPr lang="en-US" sz="3600" b="1" i="1" dirty="0" smtClean="0">
                <a:solidFill>
                  <a:srgbClr val="FFC000"/>
                </a:solidFill>
                <a:effectLst>
                  <a:outerShdw blurRad="38100" dist="38100" dir="2700000" algn="tl">
                    <a:srgbClr val="000000">
                      <a:alpha val="43137"/>
                    </a:srgbClr>
                  </a:outerShdw>
                </a:effectLst>
                <a:latin typeface="Aharoni" pitchFamily="2" charset="-79"/>
                <a:cs typeface="Aharoni" pitchFamily="2" charset="-79"/>
              </a:rPr>
            </a:br>
            <a:r>
              <a:rPr lang="en-US" sz="3600" b="1" i="1" dirty="0" err="1" smtClean="0">
                <a:solidFill>
                  <a:srgbClr val="00B050"/>
                </a:solidFill>
                <a:latin typeface="Aharoni" panose="02010803020104030203" pitchFamily="2" charset="-79"/>
                <a:cs typeface="Aharoni" panose="02010803020104030203" pitchFamily="2" charset="-79"/>
              </a:rPr>
              <a:t>Henoch</a:t>
            </a:r>
            <a:r>
              <a:rPr lang="en-US" sz="3600" b="1" i="1" dirty="0" smtClean="0">
                <a:solidFill>
                  <a:srgbClr val="00B050"/>
                </a:solidFill>
                <a:latin typeface="Aharoni" panose="02010803020104030203" pitchFamily="2" charset="-79"/>
                <a:cs typeface="Aharoni" panose="02010803020104030203" pitchFamily="2" charset="-79"/>
              </a:rPr>
              <a:t>- </a:t>
            </a:r>
            <a:r>
              <a:rPr lang="en-US" sz="3600" b="1" i="1" dirty="0" err="1">
                <a:solidFill>
                  <a:srgbClr val="00B050"/>
                </a:solidFill>
                <a:latin typeface="Aharoni" panose="02010803020104030203" pitchFamily="2" charset="-79"/>
                <a:cs typeface="Aharoni" panose="02010803020104030203" pitchFamily="2" charset="-79"/>
              </a:rPr>
              <a:t>Schönlein</a:t>
            </a:r>
            <a:r>
              <a:rPr lang="en-US" sz="3600" b="1" i="1" dirty="0">
                <a:solidFill>
                  <a:srgbClr val="00B050"/>
                </a:solidFill>
                <a:latin typeface="Aharoni" panose="02010803020104030203" pitchFamily="2" charset="-79"/>
                <a:cs typeface="Aharoni" panose="02010803020104030203" pitchFamily="2" charset="-79"/>
              </a:rPr>
              <a:t> </a:t>
            </a:r>
            <a:r>
              <a:rPr lang="en-US" sz="3600" b="1" i="1" dirty="0" err="1">
                <a:solidFill>
                  <a:srgbClr val="00B050"/>
                </a:solidFill>
                <a:latin typeface="Aharoni" panose="02010803020104030203" pitchFamily="2" charset="-79"/>
                <a:cs typeface="Aharoni" panose="02010803020104030203" pitchFamily="2" charset="-79"/>
              </a:rPr>
              <a:t>purpura</a:t>
            </a:r>
            <a:r>
              <a:rPr lang="en-US" sz="3600" b="1" i="1" dirty="0">
                <a:solidFill>
                  <a:srgbClr val="00B050"/>
                </a:solidFill>
                <a:latin typeface="Aharoni" panose="02010803020104030203" pitchFamily="2" charset="-79"/>
                <a:cs typeface="Aharoni" panose="02010803020104030203" pitchFamily="2" charset="-79"/>
              </a:rPr>
              <a:t>.</a:t>
            </a:r>
            <a:endParaRPr lang="en-US" sz="3600" b="1" i="1" dirty="0">
              <a:solidFill>
                <a:srgbClr val="00B050"/>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Rectangle 4"/>
          <p:cNvSpPr/>
          <p:nvPr/>
        </p:nvSpPr>
        <p:spPr>
          <a:xfrm>
            <a:off x="8215338" y="6643711"/>
            <a:ext cx="928694" cy="21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7" name="Rectangle 6"/>
          <p:cNvSpPr/>
          <p:nvPr/>
        </p:nvSpPr>
        <p:spPr>
          <a:xfrm>
            <a:off x="-32" y="6643710"/>
            <a:ext cx="1296144" cy="18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571604" y="5485171"/>
            <a:ext cx="5857916" cy="1015663"/>
          </a:xfrm>
          <a:prstGeom prst="rect">
            <a:avLst/>
          </a:prstGeom>
        </p:spPr>
        <p:txBody>
          <a:bodyPr wrap="square">
            <a:spAutoFit/>
          </a:bodyPr>
          <a:lstStyle/>
          <a:p>
            <a:pPr algn="ctr"/>
            <a:r>
              <a:rPr lang="en-US" sz="2000" b="1" i="1" dirty="0" smtClean="0"/>
              <a:t>Hypersensitivity vasculitis might be complicated with  glomerulonephritis and hemoptysis  due  to pulmonary capillaritis</a:t>
            </a:r>
            <a:endParaRPr lang="en-US" sz="2000" b="1" i="1" dirty="0"/>
          </a:p>
        </p:txBody>
      </p:sp>
      <p:sp>
        <p:nvSpPr>
          <p:cNvPr id="5" name="Rounded Rectangle 4"/>
          <p:cNvSpPr/>
          <p:nvPr/>
        </p:nvSpPr>
        <p:spPr>
          <a:xfrm>
            <a:off x="928662" y="214290"/>
            <a:ext cx="7286676" cy="62242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Hypersensitivity vasculitis – Clinical sign</a:t>
            </a:r>
            <a:endParaRPr lang="en-US" sz="2800" i="1" dirty="0">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pic>
        <p:nvPicPr>
          <p:cNvPr id="3074" name="Picture 2"/>
          <p:cNvPicPr>
            <a:picLocks noChangeAspect="1" noChangeArrowheads="1"/>
          </p:cNvPicPr>
          <p:nvPr/>
        </p:nvPicPr>
        <p:blipFill>
          <a:blip r:embed="rId3"/>
          <a:srcRect/>
          <a:stretch>
            <a:fillRect/>
          </a:stretch>
        </p:blipFill>
        <p:spPr bwMode="auto">
          <a:xfrm>
            <a:off x="2905125" y="1071546"/>
            <a:ext cx="3333750" cy="4162425"/>
          </a:xfrm>
          <a:prstGeom prst="rect">
            <a:avLst/>
          </a:prstGeom>
          <a:noFill/>
          <a:ln w="9525">
            <a:noFill/>
            <a:miter lim="800000"/>
            <a:headEnd/>
            <a:tailEnd/>
          </a:ln>
          <a:effectLst/>
        </p:spPr>
      </p:pic>
      <p:sp>
        <p:nvSpPr>
          <p:cNvPr id="7" name="Rectangle 6"/>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8" name="Rectangle 7"/>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0" y="-184666"/>
            <a:ext cx="2487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p>
        </p:txBody>
      </p:sp>
      <p:sp>
        <p:nvSpPr>
          <p:cNvPr id="4" name="Rectangle 3"/>
          <p:cNvSpPr/>
          <p:nvPr/>
        </p:nvSpPr>
        <p:spPr>
          <a:xfrm>
            <a:off x="1142976" y="5699485"/>
            <a:ext cx="6858048" cy="1077218"/>
          </a:xfrm>
          <a:prstGeom prst="rect">
            <a:avLst/>
          </a:prstGeom>
        </p:spPr>
        <p:txBody>
          <a:bodyPr wrap="square">
            <a:spAutoFit/>
          </a:bodyPr>
          <a:lstStyle/>
          <a:p>
            <a:pPr algn="ctr"/>
            <a:r>
              <a:rPr lang="en-US" sz="2400" b="1" i="1" dirty="0" smtClean="0">
                <a:solidFill>
                  <a:srgbClr val="0000FF"/>
                </a:solidFill>
              </a:rPr>
              <a:t>Leukocytoclastic vasculitis</a:t>
            </a:r>
            <a:endParaRPr lang="en-US" sz="2400" b="1" i="1" dirty="0" smtClean="0"/>
          </a:p>
          <a:p>
            <a:r>
              <a:rPr lang="en-US" sz="2000" b="1" i="1" dirty="0" smtClean="0"/>
              <a:t> </a:t>
            </a:r>
            <a:r>
              <a:rPr lang="en-US" sz="2000" b="1" i="1" dirty="0"/>
              <a:t>- Erythematous and </a:t>
            </a:r>
            <a:r>
              <a:rPr lang="en-US" sz="2000" b="1" i="1" dirty="0" err="1"/>
              <a:t>purpuric</a:t>
            </a:r>
            <a:r>
              <a:rPr lang="en-US" sz="2000" b="1" i="1" dirty="0"/>
              <a:t> skin rash affecting the right </a:t>
            </a:r>
            <a:r>
              <a:rPr lang="en-US" sz="2000" b="1" i="1" dirty="0" smtClean="0"/>
              <a:t>foot</a:t>
            </a:r>
            <a:endParaRPr lang="en-US" sz="2000" dirty="0"/>
          </a:p>
          <a:p>
            <a:r>
              <a:rPr lang="en-US" sz="2000" b="1" dirty="0" smtClean="0">
                <a:solidFill>
                  <a:srgbClr val="7030A0"/>
                </a:solidFill>
              </a:rPr>
              <a:t>                          (</a:t>
            </a:r>
            <a:r>
              <a:rPr lang="en-US" sz="2000" b="1" dirty="0" err="1" smtClean="0">
                <a:solidFill>
                  <a:srgbClr val="7030A0"/>
                </a:solidFill>
              </a:rPr>
              <a:t>Purpura</a:t>
            </a:r>
            <a:r>
              <a:rPr lang="en-US" sz="2000" b="1" dirty="0" smtClean="0">
                <a:solidFill>
                  <a:srgbClr val="7030A0"/>
                </a:solidFill>
              </a:rPr>
              <a:t>:</a:t>
            </a:r>
            <a:r>
              <a:rPr lang="en-US" sz="2000" b="1" i="1" dirty="0" smtClean="0">
                <a:solidFill>
                  <a:srgbClr val="7030A0"/>
                </a:solidFill>
              </a:rPr>
              <a:t>- </a:t>
            </a:r>
            <a:r>
              <a:rPr lang="en-US" sz="2000" b="1" i="1" dirty="0">
                <a:solidFill>
                  <a:srgbClr val="7030A0"/>
                </a:solidFill>
              </a:rPr>
              <a:t>Subcutaneous bleeding</a:t>
            </a:r>
            <a:r>
              <a:rPr lang="en-US" sz="2000" b="1" i="1" dirty="0" smtClean="0"/>
              <a:t>.)</a:t>
            </a:r>
            <a:endParaRPr lang="en-US" sz="2000" b="1" i="1" dirty="0"/>
          </a:p>
        </p:txBody>
      </p:sp>
      <p:sp>
        <p:nvSpPr>
          <p:cNvPr id="6" name="Rounded Rectangle 5"/>
          <p:cNvSpPr/>
          <p:nvPr/>
        </p:nvSpPr>
        <p:spPr>
          <a:xfrm>
            <a:off x="1142976" y="214290"/>
            <a:ext cx="7000924" cy="62242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Leukocytoclastic vasculitis - Clinical sign</a:t>
            </a:r>
            <a:endParaRPr lang="en-US" sz="2800" i="1" dirty="0">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sp>
        <p:nvSpPr>
          <p:cNvPr id="8" name="Rectangle 7"/>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pic>
        <p:nvPicPr>
          <p:cNvPr id="2" name="Picture 1"/>
          <p:cNvPicPr>
            <a:picLocks noChangeAspect="1"/>
          </p:cNvPicPr>
          <p:nvPr/>
        </p:nvPicPr>
        <p:blipFill>
          <a:blip r:embed="rId2"/>
          <a:stretch>
            <a:fillRect/>
          </a:stretch>
        </p:blipFill>
        <p:spPr>
          <a:xfrm>
            <a:off x="2614612" y="1281112"/>
            <a:ext cx="3914775" cy="4295775"/>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http://www.dermpathmd.com/photos/leukocytoclastic_vasculitis2a.jpg"/>
          <p:cNvPicPr>
            <a:picLocks noChangeAspect="1" noChangeArrowheads="1"/>
          </p:cNvPicPr>
          <p:nvPr/>
        </p:nvPicPr>
        <p:blipFill>
          <a:blip r:embed="rId2" cstate="print"/>
          <a:srcRect/>
          <a:stretch>
            <a:fillRect/>
          </a:stretch>
        </p:blipFill>
        <p:spPr bwMode="auto">
          <a:xfrm>
            <a:off x="683568" y="1084274"/>
            <a:ext cx="7776864" cy="4559304"/>
          </a:xfrm>
          <a:prstGeom prst="rect">
            <a:avLst/>
          </a:prstGeom>
          <a:noFill/>
          <a:ln w="28575">
            <a:solidFill>
              <a:schemeClr val="tx1"/>
            </a:solidFill>
          </a:ln>
        </p:spPr>
      </p:pic>
      <p:sp>
        <p:nvSpPr>
          <p:cNvPr id="5" name="Rounded Rectangle 4"/>
          <p:cNvSpPr/>
          <p:nvPr/>
        </p:nvSpPr>
        <p:spPr>
          <a:xfrm>
            <a:off x="1571604" y="332656"/>
            <a:ext cx="6143668"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Leukocytoclastic vasculitis - HPF</a:t>
            </a:r>
            <a:endParaRPr lang="en-US" sz="2800" i="1" dirty="0">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sp>
        <p:nvSpPr>
          <p:cNvPr id="7" name="Left Arrow 6"/>
          <p:cNvSpPr/>
          <p:nvPr/>
        </p:nvSpPr>
        <p:spPr>
          <a:xfrm rot="14249941">
            <a:off x="4169815" y="4129162"/>
            <a:ext cx="576064" cy="260096"/>
          </a:xfrm>
          <a:prstGeom prst="leftArrow">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9" name="Rectangle 8"/>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
        <p:nvSpPr>
          <p:cNvPr id="2" name="Rectangle 1"/>
          <p:cNvSpPr/>
          <p:nvPr/>
        </p:nvSpPr>
        <p:spPr>
          <a:xfrm>
            <a:off x="1403648" y="5672815"/>
            <a:ext cx="7056783" cy="1200329"/>
          </a:xfrm>
          <a:prstGeom prst="rect">
            <a:avLst/>
          </a:prstGeom>
        </p:spPr>
        <p:txBody>
          <a:bodyPr wrap="square">
            <a:spAutoFit/>
          </a:bodyPr>
          <a:lstStyle/>
          <a:p>
            <a:r>
              <a:rPr lang="en-US" b="1" i="1" dirty="0" smtClean="0">
                <a:solidFill>
                  <a:srgbClr val="000000"/>
                </a:solidFill>
                <a:latin typeface="Calibri" panose="020F0502020204030204" pitchFamily="34" charset="0"/>
              </a:rPr>
              <a:t>The main predisposing conditions are:  </a:t>
            </a:r>
          </a:p>
          <a:p>
            <a:pPr marL="285750" indent="-285750">
              <a:buFont typeface="Wingdings" panose="05000000000000000000" pitchFamily="2" charset="2"/>
              <a:buChar char="Ø"/>
            </a:pPr>
            <a:r>
              <a:rPr lang="en-US" b="1" i="1" dirty="0">
                <a:solidFill>
                  <a:srgbClr val="000000"/>
                </a:solidFill>
                <a:latin typeface="Calibri" panose="020F0502020204030204" pitchFamily="34" charset="0"/>
              </a:rPr>
              <a:t>-</a:t>
            </a:r>
            <a:r>
              <a:rPr lang="en-US" b="1" i="1" dirty="0" err="1" smtClean="0">
                <a:solidFill>
                  <a:srgbClr val="000000"/>
                </a:solidFill>
                <a:latin typeface="Calibri" panose="020F0502020204030204" pitchFamily="34" charset="0"/>
              </a:rPr>
              <a:t>Fibrinoid</a:t>
            </a:r>
            <a:r>
              <a:rPr lang="en-US" b="1" i="1" dirty="0" smtClean="0">
                <a:solidFill>
                  <a:srgbClr val="000000"/>
                </a:solidFill>
                <a:latin typeface="Calibri" panose="020F0502020204030204" pitchFamily="34" charset="0"/>
              </a:rPr>
              <a:t> </a:t>
            </a:r>
            <a:r>
              <a:rPr lang="en-US" b="1" i="1" dirty="0">
                <a:solidFill>
                  <a:srgbClr val="000000"/>
                </a:solidFill>
                <a:latin typeface="Calibri" panose="020F0502020204030204" pitchFamily="34" charset="0"/>
              </a:rPr>
              <a:t>vascular necrosis. </a:t>
            </a:r>
            <a:endParaRPr lang="en-US" dirty="0">
              <a:solidFill>
                <a:srgbClr val="000000"/>
              </a:solidFill>
              <a:latin typeface="Calibri" panose="020F0502020204030204" pitchFamily="34" charset="0"/>
            </a:endParaRPr>
          </a:p>
          <a:p>
            <a:pPr marL="285750" indent="-285750">
              <a:buFont typeface="Wingdings" panose="05000000000000000000" pitchFamily="2" charset="2"/>
              <a:buChar char="Ø"/>
            </a:pPr>
            <a:r>
              <a:rPr lang="en-US" b="1" i="1" dirty="0">
                <a:solidFill>
                  <a:srgbClr val="000000"/>
                </a:solidFill>
                <a:latin typeface="Calibri" panose="020F0502020204030204" pitchFamily="34" charset="0"/>
              </a:rPr>
              <a:t>- Nuclear debris. </a:t>
            </a:r>
            <a:endParaRPr lang="en-US" dirty="0">
              <a:solidFill>
                <a:srgbClr val="000000"/>
              </a:solidFill>
              <a:latin typeface="Calibri" panose="020F0502020204030204" pitchFamily="34" charset="0"/>
            </a:endParaRPr>
          </a:p>
          <a:p>
            <a:pPr marL="285750" indent="-285750">
              <a:buFont typeface="Wingdings" panose="05000000000000000000" pitchFamily="2" charset="2"/>
              <a:buChar char="Ø"/>
            </a:pPr>
            <a:r>
              <a:rPr lang="en-US" b="1" i="1" dirty="0">
                <a:solidFill>
                  <a:srgbClr val="000000"/>
                </a:solidFill>
                <a:latin typeface="Calibri" panose="020F0502020204030204" pitchFamily="34" charset="0"/>
              </a:rPr>
              <a:t>- </a:t>
            </a:r>
            <a:r>
              <a:rPr lang="en-US" b="1" i="1" dirty="0" err="1">
                <a:solidFill>
                  <a:srgbClr val="000000"/>
                </a:solidFill>
                <a:latin typeface="Calibri" panose="020F0502020204030204" pitchFamily="34" charset="0"/>
              </a:rPr>
              <a:t>Neutrophilic</a:t>
            </a:r>
            <a:r>
              <a:rPr lang="en-US" b="1" i="1" dirty="0">
                <a:solidFill>
                  <a:srgbClr val="000000"/>
                </a:solidFill>
                <a:latin typeface="Calibri" panose="020F0502020204030204" pitchFamily="34" charset="0"/>
              </a:rPr>
              <a:t> (</a:t>
            </a:r>
            <a:r>
              <a:rPr lang="en-US" b="1" i="1" dirty="0" err="1">
                <a:solidFill>
                  <a:srgbClr val="000000"/>
                </a:solidFill>
                <a:latin typeface="Calibri" panose="020F0502020204030204" pitchFamily="34" charset="0"/>
              </a:rPr>
              <a:t>polymorphonuclear</a:t>
            </a:r>
            <a:r>
              <a:rPr lang="en-US" b="1" i="1" dirty="0">
                <a:solidFill>
                  <a:srgbClr val="000000"/>
                </a:solidFill>
                <a:latin typeface="Calibri" panose="020F0502020204030204" pitchFamily="34" charset="0"/>
              </a:rPr>
              <a:t>) infiltration.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ibrary.med.utah.edu/WebPath/jpeg4/LIVER042.jpg"/>
          <p:cNvPicPr>
            <a:picLocks noChangeAspect="1" noChangeArrowheads="1"/>
          </p:cNvPicPr>
          <p:nvPr/>
        </p:nvPicPr>
        <p:blipFill>
          <a:blip r:embed="rId2" cstate="print"/>
          <a:srcRect/>
          <a:stretch>
            <a:fillRect/>
          </a:stretch>
        </p:blipFill>
        <p:spPr bwMode="auto">
          <a:xfrm>
            <a:off x="755576" y="980727"/>
            <a:ext cx="7488832" cy="4734287"/>
          </a:xfrm>
          <a:prstGeom prst="rect">
            <a:avLst/>
          </a:prstGeom>
          <a:noFill/>
          <a:ln w="28575">
            <a:solidFill>
              <a:schemeClr val="tx1"/>
            </a:solidFill>
          </a:ln>
        </p:spPr>
      </p:pic>
      <p:sp>
        <p:nvSpPr>
          <p:cNvPr id="4" name="مستطيل 3"/>
          <p:cNvSpPr/>
          <p:nvPr/>
        </p:nvSpPr>
        <p:spPr>
          <a:xfrm>
            <a:off x="428596" y="5715016"/>
            <a:ext cx="8072494" cy="1015663"/>
          </a:xfrm>
          <a:prstGeom prst="rect">
            <a:avLst/>
          </a:prstGeom>
        </p:spPr>
        <p:txBody>
          <a:bodyPr wrap="square">
            <a:spAutoFit/>
          </a:bodyPr>
          <a:lstStyle/>
          <a:p>
            <a:pPr marL="534988" indent="-534988" algn="ctr"/>
            <a:r>
              <a:rPr lang="en-US" sz="2000" b="1" i="1" dirty="0" smtClean="0">
                <a:latin typeface="+mj-lt"/>
              </a:rPr>
              <a:t>The central portion of liver lobules shows congestion </a:t>
            </a:r>
          </a:p>
          <a:p>
            <a:pPr marL="534988" indent="-534988" algn="ctr"/>
            <a:r>
              <a:rPr lang="en-US" sz="2000" b="1" i="1" dirty="0" smtClean="0">
                <a:latin typeface="+mj-lt"/>
              </a:rPr>
              <a:t>and dilatation of central veins and blood sinusoids, </a:t>
            </a:r>
          </a:p>
          <a:p>
            <a:pPr marL="534988" indent="-534988" algn="ctr"/>
            <a:r>
              <a:rPr lang="en-US" sz="2000" b="1" i="1" dirty="0" smtClean="0">
                <a:latin typeface="+mj-lt"/>
              </a:rPr>
              <a:t>with atrophy and necrosis of liver cells.</a:t>
            </a:r>
            <a:endParaRPr lang="en-US" sz="2000" b="1" i="1" dirty="0">
              <a:latin typeface="+mj-lt"/>
            </a:endParaRPr>
          </a:p>
        </p:txBody>
      </p:sp>
      <p:sp>
        <p:nvSpPr>
          <p:cNvPr id="7" name="Rounded Rectangle 6"/>
          <p:cNvSpPr/>
          <p:nvPr/>
        </p:nvSpPr>
        <p:spPr>
          <a:xfrm>
            <a:off x="1357290" y="214290"/>
            <a:ext cx="6572296" cy="55098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latin typeface="Aharoni" pitchFamily="2" charset="-79"/>
                <a:cs typeface="Aharoni" pitchFamily="2" charset="-79"/>
              </a:rPr>
              <a:t>Chronic Congestion of the Liver - LPF</a:t>
            </a:r>
            <a:endParaRPr lang="en-US" sz="2800" b="1" i="1" dirty="0">
              <a:effectLst>
                <a:outerShdw blurRad="38100" dist="38100" dir="2700000" algn="tl">
                  <a:srgbClr val="000000">
                    <a:alpha val="43137"/>
                  </a:srgbClr>
                </a:outerShdw>
              </a:effectLst>
              <a:latin typeface="Aharoni" pitchFamily="2" charset="-79"/>
              <a:cs typeface="Aharoni" pitchFamily="2" charset="-79"/>
            </a:endParaRPr>
          </a:p>
        </p:txBody>
      </p:sp>
      <p:sp>
        <p:nvSpPr>
          <p:cNvPr id="8" name="Rectangle 7"/>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9" name="Rectangle 8"/>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missinglink.ucsf.edu/lm/DermatologyGlossary/img/Dermatology%20Glossary/Glossary%20Histo%20Images/vasculitis_leukocytoclastic_high_power.jpg"/>
          <p:cNvPicPr>
            <a:picLocks noChangeAspect="1" noChangeArrowheads="1"/>
          </p:cNvPicPr>
          <p:nvPr/>
        </p:nvPicPr>
        <p:blipFill>
          <a:blip r:embed="rId3" cstate="print"/>
          <a:srcRect/>
          <a:stretch>
            <a:fillRect/>
          </a:stretch>
        </p:blipFill>
        <p:spPr bwMode="auto">
          <a:xfrm>
            <a:off x="380970" y="908720"/>
            <a:ext cx="8334433" cy="5949280"/>
          </a:xfrm>
          <a:prstGeom prst="rect">
            <a:avLst/>
          </a:prstGeom>
          <a:noFill/>
        </p:spPr>
      </p:pic>
      <p:sp>
        <p:nvSpPr>
          <p:cNvPr id="6" name="Rounded Rectangle 5"/>
          <p:cNvSpPr/>
          <p:nvPr/>
        </p:nvSpPr>
        <p:spPr>
          <a:xfrm>
            <a:off x="1071538" y="285728"/>
            <a:ext cx="6643734"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Leukocytoclastic vasculitis - HPF</a:t>
            </a:r>
            <a:endParaRPr lang="en-US" sz="2800" i="1" dirty="0">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sp>
        <p:nvSpPr>
          <p:cNvPr id="8" name="Rectangle 7"/>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2" name="Rectangle 1"/>
          <p:cNvSpPr/>
          <p:nvPr/>
        </p:nvSpPr>
        <p:spPr>
          <a:xfrm>
            <a:off x="1388593" y="5085184"/>
            <a:ext cx="6319186" cy="1723549"/>
          </a:xfrm>
          <a:prstGeom prst="rect">
            <a:avLst/>
          </a:prstGeom>
        </p:spPr>
        <p:txBody>
          <a:bodyPr wrap="square">
            <a:spAutoFit/>
          </a:bodyPr>
          <a:lstStyle/>
          <a:p>
            <a:endParaRPr lang="en-US" sz="1600" dirty="0">
              <a:solidFill>
                <a:srgbClr val="000000"/>
              </a:solidFill>
              <a:latin typeface="Calibri" panose="020F0502020204030204" pitchFamily="34" charset="0"/>
            </a:endParaRPr>
          </a:p>
          <a:p>
            <a:r>
              <a:rPr lang="en-US" b="1" dirty="0">
                <a:solidFill>
                  <a:srgbClr val="C00000"/>
                </a:solidFill>
                <a:latin typeface="Calibri" panose="020F0502020204030204" pitchFamily="34" charset="0"/>
              </a:rPr>
              <a:t>C</a:t>
            </a:r>
            <a:r>
              <a:rPr lang="en-US" b="1" dirty="0" smtClean="0">
                <a:solidFill>
                  <a:srgbClr val="C00000"/>
                </a:solidFill>
                <a:latin typeface="Calibri" panose="020F0502020204030204" pitchFamily="34" charset="0"/>
              </a:rPr>
              <a:t>omplications </a:t>
            </a:r>
            <a:r>
              <a:rPr lang="en-US" b="1" dirty="0">
                <a:solidFill>
                  <a:srgbClr val="C00000"/>
                </a:solidFill>
                <a:latin typeface="Calibri" panose="020F0502020204030204" pitchFamily="34" charset="0"/>
              </a:rPr>
              <a:t>that might occur as a result of this condition. </a:t>
            </a:r>
            <a:endParaRPr lang="en-US" dirty="0">
              <a:solidFill>
                <a:srgbClr val="C00000"/>
              </a:solidFill>
              <a:latin typeface="Calibri" panose="020F0502020204030204" pitchFamily="34" charset="0"/>
            </a:endParaRPr>
          </a:p>
          <a:p>
            <a:r>
              <a:rPr lang="en-US" b="1" i="1" dirty="0" smtClean="0">
                <a:solidFill>
                  <a:srgbClr val="000000"/>
                </a:solidFill>
                <a:latin typeface="Calibri" panose="020F0502020204030204" pitchFamily="34" charset="0"/>
              </a:rPr>
              <a:t>- </a:t>
            </a:r>
            <a:r>
              <a:rPr lang="en-US" b="1" i="1" dirty="0">
                <a:solidFill>
                  <a:srgbClr val="000000"/>
                </a:solidFill>
                <a:latin typeface="Calibri" panose="020F0502020204030204" pitchFamily="34" charset="0"/>
              </a:rPr>
              <a:t>Necrotizing Glomerulonephritis. </a:t>
            </a:r>
            <a:endParaRPr lang="en-US" dirty="0">
              <a:solidFill>
                <a:srgbClr val="000000"/>
              </a:solidFill>
              <a:latin typeface="Calibri" panose="020F0502020204030204" pitchFamily="34" charset="0"/>
            </a:endParaRPr>
          </a:p>
          <a:p>
            <a:r>
              <a:rPr lang="en-US" b="1" i="1" dirty="0">
                <a:solidFill>
                  <a:srgbClr val="000000"/>
                </a:solidFill>
                <a:latin typeface="Calibri" panose="020F0502020204030204" pitchFamily="34" charset="0"/>
              </a:rPr>
              <a:t>- Pulmonary </a:t>
            </a:r>
            <a:r>
              <a:rPr lang="en-US" b="1" i="1" dirty="0" err="1">
                <a:solidFill>
                  <a:srgbClr val="000000"/>
                </a:solidFill>
                <a:latin typeface="Calibri" panose="020F0502020204030204" pitchFamily="34" charset="0"/>
              </a:rPr>
              <a:t>capillaritis</a:t>
            </a:r>
            <a:r>
              <a:rPr lang="en-US" b="1" i="1" dirty="0">
                <a:solidFill>
                  <a:srgbClr val="000000"/>
                </a:solidFill>
                <a:latin typeface="Calibri" panose="020F0502020204030204" pitchFamily="34" charset="0"/>
              </a:rPr>
              <a:t>. </a:t>
            </a:r>
            <a:endParaRPr lang="en-US" dirty="0">
              <a:solidFill>
                <a:srgbClr val="000000"/>
              </a:solidFill>
              <a:latin typeface="Calibri" panose="020F0502020204030204" pitchFamily="34" charset="0"/>
            </a:endParaRPr>
          </a:p>
          <a:p>
            <a:r>
              <a:rPr lang="en-US" b="1" i="1" dirty="0">
                <a:solidFill>
                  <a:srgbClr val="000000"/>
                </a:solidFill>
                <a:latin typeface="Calibri" panose="020F0502020204030204" pitchFamily="34" charset="0"/>
              </a:rPr>
              <a:t>- Gastrointestinal </a:t>
            </a:r>
            <a:r>
              <a:rPr lang="en-US" b="1" i="1" dirty="0" err="1">
                <a:solidFill>
                  <a:srgbClr val="000000"/>
                </a:solidFill>
                <a:latin typeface="Calibri" panose="020F0502020204030204" pitchFamily="34" charset="0"/>
              </a:rPr>
              <a:t>vasculitis</a:t>
            </a:r>
            <a:r>
              <a:rPr lang="en-US" b="1" i="1" dirty="0">
                <a:solidFill>
                  <a:srgbClr val="000000"/>
                </a:solidFill>
                <a:latin typeface="Calibri" panose="020F0502020204030204" pitchFamily="34" charset="0"/>
              </a:rPr>
              <a:t>. </a:t>
            </a:r>
            <a:endParaRPr lang="en-US" dirty="0">
              <a:solidFill>
                <a:srgbClr val="000000"/>
              </a:solidFill>
              <a:latin typeface="Calibri" panose="020F0502020204030204" pitchFamily="34" charset="0"/>
            </a:endParaRPr>
          </a:p>
          <a:p>
            <a:r>
              <a:rPr lang="en-US" b="1" i="1" dirty="0">
                <a:solidFill>
                  <a:srgbClr val="000000"/>
                </a:solidFill>
                <a:latin typeface="Calibri" panose="020F0502020204030204" pitchFamily="34" charset="0"/>
              </a:rPr>
              <a:t>- CNS and muscle involvement.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C:\Documents and Settings\Dr.Sayed\My Documents\My Pictures\Picture sets\125.bmp"/>
          <p:cNvPicPr>
            <a:picLocks noChangeAspect="1" noChangeArrowheads="1"/>
          </p:cNvPicPr>
          <p:nvPr/>
        </p:nvPicPr>
        <p:blipFill>
          <a:blip r:embed="rId2" cstate="print"/>
          <a:srcRect/>
          <a:stretch>
            <a:fillRect/>
          </a:stretch>
        </p:blipFill>
        <p:spPr bwMode="auto">
          <a:xfrm>
            <a:off x="0" y="39807"/>
            <a:ext cx="9144000" cy="6818193"/>
          </a:xfrm>
          <a:prstGeom prst="rect">
            <a:avLst/>
          </a:prstGeom>
          <a:noFill/>
        </p:spPr>
      </p:pic>
      <p:sp>
        <p:nvSpPr>
          <p:cNvPr id="3" name="Rounded Rectangle 2"/>
          <p:cNvSpPr/>
          <p:nvPr/>
        </p:nvSpPr>
        <p:spPr>
          <a:xfrm>
            <a:off x="2699792" y="1844824"/>
            <a:ext cx="2952328" cy="5040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336699"/>
                </a:solidFill>
                <a:latin typeface="Arial Black" pitchFamily="34" charset="0"/>
              </a:rPr>
              <a:t>THE END</a:t>
            </a:r>
            <a:endParaRPr lang="en-US" sz="2400" b="1" dirty="0">
              <a:solidFill>
                <a:srgbClr val="336699"/>
              </a:solidFill>
              <a:latin typeface="Arial Black"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http://library.med.utah.edu/WebPath/jpeg4/LIVER147.jpg"/>
          <p:cNvPicPr>
            <a:picLocks noChangeAspect="1" noChangeArrowheads="1"/>
          </p:cNvPicPr>
          <p:nvPr/>
        </p:nvPicPr>
        <p:blipFill>
          <a:blip r:embed="rId2" cstate="print"/>
          <a:srcRect/>
          <a:stretch>
            <a:fillRect/>
          </a:stretch>
        </p:blipFill>
        <p:spPr bwMode="auto">
          <a:xfrm>
            <a:off x="467544" y="980728"/>
            <a:ext cx="8064896" cy="4680520"/>
          </a:xfrm>
          <a:prstGeom prst="rect">
            <a:avLst/>
          </a:prstGeom>
          <a:noFill/>
          <a:ln w="28575">
            <a:solidFill>
              <a:schemeClr val="tx1"/>
            </a:solidFill>
          </a:ln>
        </p:spPr>
      </p:pic>
      <p:sp>
        <p:nvSpPr>
          <p:cNvPr id="7" name="Rectangle 6"/>
          <p:cNvSpPr/>
          <p:nvPr/>
        </p:nvSpPr>
        <p:spPr>
          <a:xfrm>
            <a:off x="971600" y="5805264"/>
            <a:ext cx="7128792" cy="707886"/>
          </a:xfrm>
          <a:prstGeom prst="rect">
            <a:avLst/>
          </a:prstGeom>
        </p:spPr>
        <p:txBody>
          <a:bodyPr wrap="square">
            <a:spAutoFit/>
          </a:bodyPr>
          <a:lstStyle/>
          <a:p>
            <a:pPr algn="ctr"/>
            <a:r>
              <a:rPr lang="en-US" sz="2000" b="1" i="1" dirty="0" smtClean="0">
                <a:latin typeface="+mj-lt"/>
              </a:rPr>
              <a:t>Central veins dilated and congested , necrotic hepatocytes , kupffer cells and steatosis</a:t>
            </a:r>
            <a:endParaRPr lang="en-US" sz="2000" b="1" i="1" dirty="0">
              <a:latin typeface="+mj-lt"/>
            </a:endParaRPr>
          </a:p>
        </p:txBody>
      </p:sp>
      <p:sp>
        <p:nvSpPr>
          <p:cNvPr id="8" name="Rounded Rectangle 7"/>
          <p:cNvSpPr/>
          <p:nvPr/>
        </p:nvSpPr>
        <p:spPr>
          <a:xfrm>
            <a:off x="1357290" y="214290"/>
            <a:ext cx="6572296" cy="55098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latin typeface="Aharoni" pitchFamily="2" charset="-79"/>
                <a:cs typeface="Aharoni" pitchFamily="2" charset="-79"/>
              </a:rPr>
              <a:t>Chronic Congestion of the Liver - LPF</a:t>
            </a:r>
            <a:endParaRPr lang="en-US" sz="2800" b="1" i="1" dirty="0">
              <a:effectLst>
                <a:outerShdw blurRad="38100" dist="38100" dir="2700000" algn="tl">
                  <a:srgbClr val="000000">
                    <a:alpha val="43137"/>
                  </a:srgbClr>
                </a:outerShdw>
              </a:effectLst>
              <a:latin typeface="Aharoni" pitchFamily="2" charset="-79"/>
              <a:cs typeface="Aharoni" pitchFamily="2" charset="-79"/>
            </a:endParaRPr>
          </a:p>
        </p:txBody>
      </p:sp>
      <p:sp>
        <p:nvSpPr>
          <p:cNvPr id="9" name="Rectangle 8"/>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450576" y="4357694"/>
            <a:ext cx="6264696" cy="1368152"/>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1" u="none" strike="noStrike" kern="1200" cap="none" spc="0" normalizeH="0" baseline="0" noProof="0" dirty="0" smtClean="0">
                <a:ln>
                  <a:noFill/>
                </a:ln>
                <a:solidFill>
                  <a:srgbClr val="99FF33"/>
                </a:solidFill>
                <a:effectLst>
                  <a:outerShdw blurRad="38100" dist="38100" dir="2700000" algn="tl">
                    <a:srgbClr val="000000">
                      <a:alpha val="43137"/>
                    </a:srgbClr>
                  </a:outerShdw>
                </a:effectLst>
                <a:uLnTx/>
                <a:uFillTx/>
                <a:latin typeface="Aharoni" pitchFamily="2" charset="-79"/>
                <a:cs typeface="Aharoni" pitchFamily="2" charset="-79"/>
              </a:rPr>
              <a:t> </a:t>
            </a:r>
            <a:r>
              <a:rPr lang="en-US" sz="3600" i="1" dirty="0" smtClean="0">
                <a:solidFill>
                  <a:srgbClr val="99FF33"/>
                </a:solidFill>
                <a:effectLst>
                  <a:outerShdw blurRad="38100" dist="38100" dir="2700000" algn="tl">
                    <a:srgbClr val="000000">
                      <a:alpha val="43137"/>
                    </a:srgbClr>
                  </a:outerShdw>
                </a:effectLst>
                <a:latin typeface="Aharoni" pitchFamily="2" charset="-79"/>
                <a:cs typeface="Aharoni" pitchFamily="2" charset="-79"/>
              </a:rPr>
              <a:t> Chronic venous congestion of the lung</a:t>
            </a:r>
            <a:endParaRPr kumimoji="0" lang="en-US" sz="3600" b="1" i="1" u="none" strike="noStrike" kern="1200" cap="none" spc="0" normalizeH="0" baseline="0" noProof="0" dirty="0" smtClean="0">
              <a:ln>
                <a:noFill/>
              </a:ln>
              <a:solidFill>
                <a:srgbClr val="99FF33"/>
              </a:solidFill>
              <a:effectLst>
                <a:outerShdw blurRad="38100" dist="38100" dir="2700000" algn="tl">
                  <a:srgbClr val="000000">
                    <a:alpha val="43137"/>
                  </a:srgbClr>
                </a:outerShdw>
              </a:effectLst>
              <a:uLnTx/>
              <a:uFillTx/>
              <a:latin typeface="Aharoni" pitchFamily="2" charset="-79"/>
              <a:cs typeface="Aharoni" pitchFamily="2" charset="-79"/>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1" i="1" u="none" strike="noStrike" kern="1200" cap="none" spc="0" normalizeH="0" baseline="0" noProof="0" dirty="0" smtClean="0">
              <a:ln>
                <a:noFill/>
              </a:ln>
              <a:solidFill>
                <a:srgbClr val="99FF33"/>
              </a:solidFill>
              <a:effectLst>
                <a:outerShdw blurRad="38100" dist="38100" dir="2700000" algn="tl">
                  <a:srgbClr val="000000">
                    <a:alpha val="43137"/>
                  </a:srgbClr>
                </a:outerShdw>
              </a:effectLst>
              <a:uLnTx/>
              <a:uFillTx/>
              <a:latin typeface="Aharoni" pitchFamily="2" charset="-79"/>
              <a:cs typeface="Aharoni" pitchFamily="2" charset="-79"/>
            </a:endParaRPr>
          </a:p>
        </p:txBody>
      </p:sp>
      <p:sp>
        <p:nvSpPr>
          <p:cNvPr id="5" name="Rectangle 4"/>
          <p:cNvSpPr/>
          <p:nvPr/>
        </p:nvSpPr>
        <p:spPr>
          <a:xfrm>
            <a:off x="1857356" y="2857496"/>
            <a:ext cx="5976663" cy="707886"/>
          </a:xfrm>
          <a:prstGeom prst="rect">
            <a:avLst/>
          </a:prstGeom>
        </p:spPr>
        <p:txBody>
          <a:bodyPr wrap="square">
            <a:spAutoFit/>
          </a:bodyPr>
          <a:lstStyle/>
          <a:p>
            <a:r>
              <a:rPr lang="en-US" sz="4000" b="1" i="1" dirty="0" smtClean="0">
                <a:solidFill>
                  <a:srgbClr val="FFFF00"/>
                </a:solidFill>
                <a:latin typeface="Aharoni" pitchFamily="2" charset="-79"/>
                <a:cs typeface="Aharoni" pitchFamily="2" charset="-79"/>
              </a:rPr>
              <a:t>Left Sided Heart Failure</a:t>
            </a:r>
            <a:endParaRPr lang="en-US" i="1" dirty="0">
              <a:solidFill>
                <a:srgbClr val="FFFF00"/>
              </a:solidFill>
              <a:latin typeface="Aharoni" pitchFamily="2" charset="-79"/>
              <a:cs typeface="Aharoni" pitchFamily="2" charset="-79"/>
            </a:endParaRPr>
          </a:p>
        </p:txBody>
      </p:sp>
      <p:sp>
        <p:nvSpPr>
          <p:cNvPr id="7" name="Rectangle 6"/>
          <p:cNvSpPr/>
          <p:nvPr/>
        </p:nvSpPr>
        <p:spPr>
          <a:xfrm>
            <a:off x="8215338" y="6643711"/>
            <a:ext cx="928694" cy="21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8" name="Rectangle 7"/>
          <p:cNvSpPr/>
          <p:nvPr/>
        </p:nvSpPr>
        <p:spPr>
          <a:xfrm>
            <a:off x="-32" y="6643710"/>
            <a:ext cx="1296144" cy="18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27584" y="5556609"/>
            <a:ext cx="7488832" cy="1015663"/>
          </a:xfrm>
          <a:prstGeom prst="rect">
            <a:avLst/>
          </a:prstGeom>
        </p:spPr>
        <p:txBody>
          <a:bodyPr wrap="square">
            <a:spAutoFit/>
          </a:bodyPr>
          <a:lstStyle/>
          <a:p>
            <a:pPr algn="ctr"/>
            <a:r>
              <a:rPr lang="en-US" sz="2000" b="1" i="1" dirty="0" smtClean="0"/>
              <a:t>This is a gross photograph of lungs that are distended and red. The reddish coloration of the tissue is due to congestion. Some normal pink lung tissue is seen at the edges of the lungs (arrows).</a:t>
            </a:r>
            <a:endParaRPr lang="en-US" sz="2000" b="1" i="1" dirty="0"/>
          </a:p>
        </p:txBody>
      </p:sp>
      <p:pic>
        <p:nvPicPr>
          <p:cNvPr id="164866" name="Picture 2" descr="http://peir2.path.uab.edu/scripts/acdis.dll?cmd=see&amp;fp=/dbih/peir2/00025294.tif&amp;fmt=jpg&amp;q=50&amp;h=450"/>
          <p:cNvPicPr>
            <a:picLocks noChangeAspect="1" noChangeArrowheads="1"/>
          </p:cNvPicPr>
          <p:nvPr/>
        </p:nvPicPr>
        <p:blipFill>
          <a:blip r:embed="rId2" cstate="print"/>
          <a:srcRect/>
          <a:stretch>
            <a:fillRect/>
          </a:stretch>
        </p:blipFill>
        <p:spPr bwMode="auto">
          <a:xfrm>
            <a:off x="1115616" y="1143014"/>
            <a:ext cx="7171160" cy="4286250"/>
          </a:xfrm>
          <a:prstGeom prst="rect">
            <a:avLst/>
          </a:prstGeom>
          <a:noFill/>
          <a:ln w="28575">
            <a:solidFill>
              <a:schemeClr val="tx1"/>
            </a:solidFill>
          </a:ln>
        </p:spPr>
      </p:pic>
      <p:sp>
        <p:nvSpPr>
          <p:cNvPr id="7" name="Rounded Rectangle 6"/>
          <p:cNvSpPr/>
          <p:nvPr/>
        </p:nvSpPr>
        <p:spPr>
          <a:xfrm>
            <a:off x="928662" y="260648"/>
            <a:ext cx="7500990" cy="57606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effectLst>
                  <a:outerShdw blurRad="38100" dist="38100" dir="2700000" algn="tl">
                    <a:srgbClr val="000000">
                      <a:alpha val="43137"/>
                    </a:srgbClr>
                  </a:outerShdw>
                </a:effectLst>
                <a:latin typeface="Franklin Gothic Demi" pitchFamily="34" charset="0"/>
              </a:rPr>
              <a:t>Chronic venous congestion of the lung - Gross</a:t>
            </a:r>
            <a:endParaRPr lang="en-US" sz="2800"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Documents and Settings\Mr. Amer Shafie\Desktop\1cardiovascular block\chronic venous congestion of the lung 3.jpg"/>
          <p:cNvPicPr>
            <a:picLocks noChangeAspect="1" noChangeArrowheads="1"/>
          </p:cNvPicPr>
          <p:nvPr/>
        </p:nvPicPr>
        <p:blipFill>
          <a:blip r:embed="rId2" cstate="print"/>
          <a:srcRect/>
          <a:stretch>
            <a:fillRect/>
          </a:stretch>
        </p:blipFill>
        <p:spPr bwMode="auto">
          <a:xfrm>
            <a:off x="827584" y="1104794"/>
            <a:ext cx="7416824" cy="4824536"/>
          </a:xfrm>
          <a:prstGeom prst="rect">
            <a:avLst/>
          </a:prstGeom>
          <a:noFill/>
          <a:ln w="28575">
            <a:solidFill>
              <a:schemeClr val="tx1"/>
            </a:solidFill>
          </a:ln>
        </p:spPr>
      </p:pic>
      <p:sp>
        <p:nvSpPr>
          <p:cNvPr id="6" name="Rectangle 5"/>
          <p:cNvSpPr/>
          <p:nvPr/>
        </p:nvSpPr>
        <p:spPr>
          <a:xfrm>
            <a:off x="857224" y="6091586"/>
            <a:ext cx="7429552" cy="409248"/>
          </a:xfrm>
          <a:prstGeom prst="rect">
            <a:avLst/>
          </a:prstGeom>
        </p:spPr>
        <p:txBody>
          <a:bodyPr wrap="square">
            <a:spAutoFit/>
          </a:bodyPr>
          <a:lstStyle/>
          <a:p>
            <a:pPr marL="534988" indent="-534988" algn="ctr"/>
            <a:r>
              <a:rPr lang="en-US" sz="2000" b="1" i="1" dirty="0" smtClean="0">
                <a:latin typeface="+mj-lt"/>
              </a:rPr>
              <a:t>The alveolar walls are thickened by dilated and engorged capillaries.</a:t>
            </a:r>
            <a:endParaRPr lang="en-US" sz="2000" b="1" i="1" dirty="0">
              <a:latin typeface="+mj-lt"/>
            </a:endParaRPr>
          </a:p>
        </p:txBody>
      </p:sp>
      <p:sp>
        <p:nvSpPr>
          <p:cNvPr id="7" name="Rounded Rectangle 6"/>
          <p:cNvSpPr/>
          <p:nvPr/>
        </p:nvSpPr>
        <p:spPr>
          <a:xfrm>
            <a:off x="785786" y="260648"/>
            <a:ext cx="7572428" cy="57606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effectLst>
                  <a:outerShdw blurRad="38100" dist="38100" dir="2700000" algn="tl">
                    <a:srgbClr val="000000">
                      <a:alpha val="43137"/>
                    </a:srgbClr>
                  </a:outerShdw>
                </a:effectLst>
                <a:latin typeface="Franklin Gothic Demi" pitchFamily="34" charset="0"/>
              </a:rPr>
              <a:t>Chronic venous congestion of the lung - LPF</a:t>
            </a:r>
            <a:endParaRPr lang="en-US" sz="2800"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Documents and Settings\Mr. Amer Shafie\Desktop\1cardiovascular block\chronic venous congestion of the lung 4.jpg"/>
          <p:cNvPicPr>
            <a:picLocks noGrp="1" noChangeAspect="1" noChangeArrowheads="1"/>
          </p:cNvPicPr>
          <p:nvPr>
            <p:ph sz="quarter" idx="1"/>
          </p:nvPr>
        </p:nvPicPr>
        <p:blipFill>
          <a:blip r:embed="rId2" cstate="print"/>
          <a:srcRect/>
          <a:stretch>
            <a:fillRect/>
          </a:stretch>
        </p:blipFill>
        <p:spPr bwMode="auto">
          <a:xfrm>
            <a:off x="651648" y="980728"/>
            <a:ext cx="7920880" cy="4608512"/>
          </a:xfrm>
          <a:prstGeom prst="rect">
            <a:avLst/>
          </a:prstGeom>
          <a:noFill/>
          <a:ln w="28575">
            <a:solidFill>
              <a:schemeClr val="tx1"/>
            </a:solidFill>
          </a:ln>
        </p:spPr>
      </p:pic>
      <p:sp>
        <p:nvSpPr>
          <p:cNvPr id="5" name="Rectangle 4"/>
          <p:cNvSpPr/>
          <p:nvPr/>
        </p:nvSpPr>
        <p:spPr>
          <a:xfrm>
            <a:off x="683568" y="5589240"/>
            <a:ext cx="7416824" cy="1015663"/>
          </a:xfrm>
          <a:prstGeom prst="rect">
            <a:avLst/>
          </a:prstGeom>
        </p:spPr>
        <p:txBody>
          <a:bodyPr wrap="square">
            <a:spAutoFit/>
          </a:bodyPr>
          <a:lstStyle/>
          <a:p>
            <a:pPr marL="534988" indent="-534988" algn="ctr"/>
            <a:r>
              <a:rPr lang="en-US" sz="2000" b="1" i="1" dirty="0" smtClean="0">
                <a:latin typeface="+mj-lt"/>
              </a:rPr>
              <a:t>The alveoli contain edematous fluid, red blood cells and large alveolar macrophages (heart failure cells), which are filled with haemosiderin pigment derived from red cells breakdown.</a:t>
            </a:r>
            <a:endParaRPr lang="en-US" sz="2000" b="1" i="1" dirty="0">
              <a:latin typeface="+mj-lt"/>
            </a:endParaRPr>
          </a:p>
        </p:txBody>
      </p:sp>
      <p:sp>
        <p:nvSpPr>
          <p:cNvPr id="6" name="Rounded Rectangle 5"/>
          <p:cNvSpPr/>
          <p:nvPr/>
        </p:nvSpPr>
        <p:spPr>
          <a:xfrm>
            <a:off x="857224" y="260648"/>
            <a:ext cx="7500990" cy="57606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solidFill>
                <a:latin typeface="Franklin Gothic Demi" pitchFamily="34" charset="0"/>
              </a:rPr>
              <a:t>Chronic venous congestion of the lung - HPF</a:t>
            </a:r>
            <a:endParaRPr lang="en-US" sz="2800" dirty="0">
              <a:solidFill>
                <a:schemeClr val="bg1"/>
              </a:solidFill>
            </a:endParaRPr>
          </a:p>
        </p:txBody>
      </p:sp>
      <p:sp>
        <p:nvSpPr>
          <p:cNvPr id="8" name="Rectangle 7"/>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9" name="Rectangle 8"/>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2935</TotalTime>
  <Words>1148</Words>
  <Application>Microsoft Office PowerPoint</Application>
  <PresentationFormat>On-screen Show (4:3)</PresentationFormat>
  <Paragraphs>226</Paragraphs>
  <Slides>41</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 Unicode MS</vt:lpstr>
      <vt:lpstr>Aharoni</vt:lpstr>
      <vt:lpstr>Arial</vt:lpstr>
      <vt:lpstr>Arial Black</vt:lpstr>
      <vt:lpstr>Calibri</vt:lpstr>
      <vt:lpstr>Century Gothic</vt:lpstr>
      <vt:lpstr>Century Schoolbook</vt:lpstr>
      <vt:lpstr>Franklin Gothic Demi</vt:lpstr>
      <vt:lpstr>Tw Cen MT</vt:lpstr>
      <vt:lpstr>Wingdings</vt:lpstr>
      <vt:lpstr>Wingdings 2</vt:lpstr>
      <vt:lpstr>Median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PRACTICAL - 2  </vt:lpstr>
      <vt:lpstr>MYOCARDIAL HYPERTROPHY</vt:lpstr>
      <vt:lpstr>PowerPoint Presentation</vt:lpstr>
      <vt:lpstr>PowerPoint Presentation</vt:lpstr>
      <vt:lpstr>PowerPoint Presentation</vt:lpstr>
      <vt:lpstr>PowerPoint Presentation</vt:lpstr>
      <vt:lpstr>PowerPoint Presentation</vt:lpstr>
      <vt:lpstr> Myocardial Infarction</vt:lpstr>
      <vt:lpstr>PowerPoint Presentation</vt:lpstr>
      <vt:lpstr>PowerPoint Presentation</vt:lpstr>
      <vt:lpstr>PowerPoint Presentation</vt:lpstr>
      <vt:lpstr>PowerPoint Presentation</vt:lpstr>
      <vt:lpstr>PowerPoint Presentation</vt:lpstr>
      <vt:lpstr>PowerPoint Presentation</vt:lpstr>
      <vt:lpstr>Thromboembolism / Vasculitis</vt:lpstr>
      <vt:lpstr>PowerPoint Presentation</vt:lpstr>
      <vt:lpstr>PowerPoint Presentation</vt:lpstr>
      <vt:lpstr>PowerPoint Presentation</vt:lpstr>
      <vt:lpstr>PowerPoint Presentation</vt:lpstr>
      <vt:lpstr>PowerPoint Presentation</vt:lpstr>
      <vt:lpstr>  </vt:lpstr>
      <vt:lpstr> Giant cell (temporal) arteritis </vt:lpstr>
      <vt:lpstr>PowerPoint Presentation</vt:lpstr>
      <vt:lpstr>PowerPoint Presentation</vt:lpstr>
      <vt:lpstr>PowerPoint Presentation</vt:lpstr>
      <vt:lpstr>PowerPoint Presentation</vt:lpstr>
      <vt:lpstr>Leukocytoclastic vasculitis/ hypersensitivity vasculitis /  microscopic polyangitis / Henoch- Schönlein purpura.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Block</dc:title>
  <dc:creator>Dr. Sayed Esawy</dc:creator>
  <cp:lastModifiedBy>Naseem Zaidi Shaesta</cp:lastModifiedBy>
  <cp:revision>229</cp:revision>
  <dcterms:created xsi:type="dcterms:W3CDTF">2010-01-06T06:07:17Z</dcterms:created>
  <dcterms:modified xsi:type="dcterms:W3CDTF">2015-04-05T07:31:52Z</dcterms:modified>
</cp:coreProperties>
</file>