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54" r:id="rId2"/>
    <p:sldId id="389" r:id="rId3"/>
    <p:sldId id="387" r:id="rId4"/>
    <p:sldId id="426" r:id="rId5"/>
    <p:sldId id="412" r:id="rId6"/>
    <p:sldId id="413" r:id="rId7"/>
    <p:sldId id="429" r:id="rId8"/>
    <p:sldId id="415" r:id="rId9"/>
    <p:sldId id="416" r:id="rId10"/>
    <p:sldId id="427" r:id="rId11"/>
    <p:sldId id="418" r:id="rId12"/>
    <p:sldId id="420" r:id="rId13"/>
    <p:sldId id="430" r:id="rId14"/>
    <p:sldId id="431" r:id="rId15"/>
    <p:sldId id="432" r:id="rId16"/>
    <p:sldId id="42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FFFF"/>
    <a:srgbClr val="001848"/>
    <a:srgbClr val="CCFF33"/>
    <a:srgbClr val="000A1E"/>
    <a:srgbClr val="99FF33"/>
    <a:srgbClr val="3A5360"/>
    <a:srgbClr val="045B70"/>
    <a:srgbClr val="00003E"/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82167" autoAdjust="0"/>
  </p:normalViewPr>
  <p:slideViewPr>
    <p:cSldViewPr>
      <p:cViewPr>
        <p:scale>
          <a:sx n="70" d="100"/>
          <a:sy n="70" d="100"/>
        </p:scale>
        <p:origin x="-106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9898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3/2/2015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3/2/2015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3/2/2015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3/2/2015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3/2/2015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3/2/2015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3/2/2015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3/2/2015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3/2/2015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3/2/2015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3/2/2015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3/2/2015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3/2/2015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isoprolo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00010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PHARMACOLOGY OFADRENERGICS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286776" y="600076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282" y="157161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Agonists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06" y="224081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Antagonist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357166"/>
            <a:ext cx="1500198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785794"/>
            <a:ext cx="88582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Hypertension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Arrhythmias;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Ventricular &gt;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atrial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Angina</a:t>
            </a:r>
          </a:p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Myocardial infarction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infarct size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Cardioprotective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death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 </a:t>
            </a:r>
          </a:p>
          <a:p>
            <a:pPr lvl="1">
              <a:lnSpc>
                <a:spcPts val="2400"/>
              </a:lnSpc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dirty="0" smtClean="0">
                <a:latin typeface="Arial Narrow" pitchFamily="34" charset="0"/>
              </a:rPr>
              <a:t> myocardial O</a:t>
            </a:r>
            <a:r>
              <a:rPr lang="en-US" sz="2400" baseline="-25000" dirty="0" smtClean="0">
                <a:latin typeface="Arial Narrow" pitchFamily="34" charset="0"/>
              </a:rPr>
              <a:t>2</a:t>
            </a:r>
            <a:r>
              <a:rPr lang="en-US" sz="2400" dirty="0" smtClean="0">
                <a:latin typeface="Arial Narrow" pitchFamily="34" charset="0"/>
              </a:rPr>
              <a:t> demand.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dirty="0" smtClean="0">
                <a:latin typeface="Arial Narrow" pitchFamily="34" charset="0"/>
              </a:rPr>
              <a:t>Redistribution of blood flow in the myocardium.</a:t>
            </a:r>
          </a:p>
          <a:p>
            <a:pPr lvl="1">
              <a:lnSpc>
                <a:spcPts val="2400"/>
              </a:lnSpc>
              <a:buFont typeface="Wingdings 3" pitchFamily="18" charset="2"/>
              <a:buChar char="¤"/>
            </a:pPr>
            <a:r>
              <a:rPr lang="en-US" sz="2400" dirty="0" smtClean="0">
                <a:latin typeface="Arial Narrow" pitchFamily="34" charset="0"/>
              </a:rPr>
              <a:t> free fatty acids.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>
                <a:latin typeface="Arial Narrow" pitchFamily="34" charset="0"/>
              </a:rPr>
              <a:t>  Anti-arrhythmic action.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dirty="0" smtClean="0">
                <a:latin typeface="Arial Narrow" pitchFamily="34" charset="0"/>
              </a:rPr>
              <a:t>incidence of sudden death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Migraine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[</a:t>
            </a:r>
            <a:r>
              <a:rPr lang="en-US" sz="2200" b="1" i="1" dirty="0" smtClean="0">
                <a:latin typeface="Arial Narrow" pitchFamily="34" charset="0"/>
              </a:rPr>
              <a:t>Prophylaxis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]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Pheochromocytoma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used with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</a:t>
            </a:r>
            <a:r>
              <a:rPr lang="en-US" sz="2400" b="1" dirty="0" smtClean="0">
                <a:latin typeface="Arial Narrow" pitchFamily="34" charset="0"/>
              </a:rPr>
              <a:t>-blockers (never alone)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Chronic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glaucoma;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IOP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by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secretion of aqueous humor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Tremors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Anxiety; </a:t>
            </a:r>
            <a:r>
              <a:rPr lang="en-US" sz="2200" b="1" i="1" dirty="0" smtClean="0">
                <a:latin typeface="Arial Narrow" pitchFamily="34" charset="0"/>
              </a:rPr>
              <a:t>(specially social &amp; performance type)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</a:t>
            </a:r>
            <a:endParaRPr lang="en-US" sz="2200" b="1" i="1" dirty="0" smtClean="0">
              <a:solidFill>
                <a:srgbClr val="4E00C0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Hyperthyroidism; </a:t>
            </a:r>
            <a:r>
              <a:rPr lang="en-US" sz="2400" dirty="0" smtClean="0">
                <a:latin typeface="Arial Narrow" pitchFamily="34" charset="0"/>
              </a:rPr>
              <a:t>Controls tachycardia, tremors, sweating 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>
                <a:latin typeface="Arial Narrow" pitchFamily="34" charset="0"/>
              </a:rPr>
              <a:t>		        Protects heart against sympathetic over-stimulation.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>
                <a:latin typeface="Arial Narrow" pitchFamily="34" charset="0"/>
              </a:rPr>
              <a:t>		        Lowers conversion rate of T4 into T3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00826" y="283469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707715"/>
            <a:ext cx="78581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ADR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613505"/>
            <a:ext cx="84296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Due to block of cardiac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-receptors:</a:t>
            </a: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Heart failure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Bradycardia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Hypotension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8" y="1969746"/>
            <a:ext cx="882047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Due to blockade of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2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 receptor: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(only with non-selective </a:t>
            </a:r>
            <a:r>
              <a:rPr lang="en-US" sz="2200" b="1" i="1" dirty="0" smtClean="0">
                <a:latin typeface="Symbol" pitchFamily="18" charset="2"/>
              </a:rPr>
              <a:t>b</a:t>
            </a:r>
            <a:r>
              <a:rPr lang="en-US" sz="2200" b="1" i="1" dirty="0" smtClean="0">
                <a:latin typeface="Arial Narrow" pitchFamily="34" charset="0"/>
              </a:rPr>
              <a:t>-blockers)</a:t>
            </a: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Asthma, emphysema, chronic bronchitis</a:t>
            </a: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Cold extremities &amp; intermittent </a:t>
            </a:r>
            <a:r>
              <a:rPr lang="en-US" sz="2400" b="1" dirty="0" err="1" smtClean="0">
                <a:latin typeface="Arial Narrow" pitchFamily="34" charset="0"/>
              </a:rPr>
              <a:t>claudication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Erectile dysfunction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impotence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Hypoglycemia &amp;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triglycerides</a:t>
            </a:r>
          </a:p>
          <a:p>
            <a:pPr lvl="0">
              <a:lnSpc>
                <a:spcPts val="2500"/>
              </a:lnSpc>
              <a:spcBef>
                <a:spcPts val="1200"/>
              </a:spcBef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All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-blockers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mask hypo-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glycaemic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manifestations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treated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diabetics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can develop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hypoglycaemic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COMA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21" name="Straight Arrow Connector 20"/>
          <p:cNvCxnSpPr>
            <a:stCxn id="18" idx="3"/>
          </p:cNvCxnSpPr>
          <p:nvPr/>
        </p:nvCxnSpPr>
        <p:spPr>
          <a:xfrm flipV="1">
            <a:off x="1071538" y="928670"/>
            <a:ext cx="571504" cy="987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79357" y="1606537"/>
            <a:ext cx="928694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5548" y="4502537"/>
            <a:ext cx="792961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Depression, nightmares, vivid dreams and hallucinations.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Gastrointestinal disturbances.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Sodium retention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Hypersensitivity reactions: skin rash and fever.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7308" y="1142984"/>
            <a:ext cx="0" cy="3366136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16"/>
          <p:cNvGrpSpPr/>
          <p:nvPr/>
        </p:nvGrpSpPr>
        <p:grpSpPr>
          <a:xfrm>
            <a:off x="285720" y="5910941"/>
            <a:ext cx="8501122" cy="902435"/>
            <a:chOff x="285720" y="4169639"/>
            <a:chExt cx="9735191" cy="902435"/>
          </a:xfrm>
        </p:grpSpPr>
        <p:sp>
          <p:nvSpPr>
            <p:cNvPr id="30" name="TextBox 29"/>
            <p:cNvSpPr txBox="1"/>
            <p:nvPr/>
          </p:nvSpPr>
          <p:spPr>
            <a:xfrm>
              <a:off x="285720" y="4247003"/>
              <a:ext cx="1554358" cy="42575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spc="70" dirty="0" smtClean="0">
                  <a:latin typeface="Bernard MT Condensed" pitchFamily="18" charset="0"/>
                </a:rPr>
                <a:t>Selective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6522" y="4671964"/>
              <a:ext cx="11336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Only (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)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00298" y="4169639"/>
              <a:ext cx="7520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ernard MT Condensed" pitchFamily="18" charset="0"/>
                </a:rPr>
                <a:t>Safer in </a:t>
              </a:r>
              <a:r>
                <a:rPr lang="en-US" sz="2400" b="1" dirty="0" smtClean="0">
                  <a:latin typeface="Arial Narrow" pitchFamily="34" charset="0"/>
                </a:rPr>
                <a:t>: Asthma / Diabetes &amp; </a:t>
              </a:r>
              <a:r>
                <a:rPr lang="en-US" sz="2400" b="1" dirty="0" err="1" smtClean="0">
                  <a:latin typeface="Arial Narrow" pitchFamily="34" charset="0"/>
                </a:rPr>
                <a:t>Dyslipidemias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err="1" smtClean="0">
                  <a:latin typeface="Arial Narrow" pitchFamily="34" charset="0"/>
                </a:rPr>
                <a:t>Rauynald’s</a:t>
              </a:r>
              <a:r>
                <a:rPr lang="en-US" sz="2400" b="1" dirty="0" smtClean="0">
                  <a:latin typeface="Arial Narrow" pitchFamily="34" charset="0"/>
                </a:rPr>
                <a:t> phenomenon &amp; vascular diseases </a:t>
              </a:r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1643042" y="5785948"/>
            <a:ext cx="500066" cy="845751"/>
          </a:xfrm>
          <a:prstGeom prst="rightArrow">
            <a:avLst>
              <a:gd name="adj1" fmla="val 43545"/>
              <a:gd name="adj2" fmla="val 72289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sz="1400" spc="70" dirty="0" smtClean="0">
              <a:solidFill>
                <a:schemeClr val="tx1"/>
              </a:solidFill>
              <a:latin typeface="Bernard MT Condensed" pitchFamily="18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1997042"/>
            <a:ext cx="8521134" cy="16462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3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36" y="2010690"/>
            <a:ext cx="8783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Sudden stoppage will give rise to a withdrawal manifestations: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    Rebound angina, arrhythmia, myocardial infarction &amp; hypertension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WHY ?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p-regulation of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-receptors. </a:t>
            </a:r>
          </a:p>
          <a:p>
            <a:pPr lvl="0"/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So drug must be withdrawn gradually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t</a:t>
            </a:r>
            <a:r>
              <a:rPr lang="en-US" sz="2400" b="1" dirty="0" smtClean="0">
                <a:latin typeface="Arial Narrow" pitchFamily="34" charset="0"/>
              </a:rPr>
              <a:t>o prevent its happening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424" y="3821775"/>
            <a:ext cx="228601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4360281"/>
            <a:ext cx="8715404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Depressed myocardial functions [Uncompensated HF, Heart Block,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Massive Myocardial Infarction.</a:t>
            </a:r>
          </a:p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Hypotension </a:t>
            </a:r>
          </a:p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Bronchial Asthma (safer with cardio-selective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-blockers).</a:t>
            </a:r>
          </a:p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Peripheral vascular disease (safer with cardio-selective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-blockers).</a:t>
            </a:r>
          </a:p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Diabetic patients &gt; (Type I)  (specially on Insulin) 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for fear of </a:t>
            </a:r>
            <a:r>
              <a:rPr lang="en-US" sz="2400" b="1" dirty="0" err="1" smtClean="0">
                <a:latin typeface="Arial Narrow" pitchFamily="34" charset="0"/>
              </a:rPr>
              <a:t>hypoglycaemia</a:t>
            </a:r>
            <a:endParaRPr lang="en-US" sz="2400" b="1" dirty="0" smtClean="0">
              <a:latin typeface="Arial Narrow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32" y="1983394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86986" y="373600"/>
            <a:ext cx="9099922" cy="1508105"/>
            <a:chOff x="186986" y="4988053"/>
            <a:chExt cx="9099922" cy="1508105"/>
          </a:xfrm>
        </p:grpSpPr>
        <p:sp>
          <p:nvSpPr>
            <p:cNvPr id="12" name="Rectangle 11"/>
            <p:cNvSpPr/>
            <p:nvPr/>
          </p:nvSpPr>
          <p:spPr>
            <a:xfrm>
              <a:off x="186986" y="5783256"/>
              <a:ext cx="163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Partial agonist</a:t>
              </a:r>
              <a:endParaRPr lang="en-US" sz="20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7388" y="4988053"/>
              <a:ext cx="742952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Better in </a:t>
              </a:r>
              <a:r>
                <a:rPr lang="en-US" sz="2400" b="1" dirty="0" smtClean="0">
                  <a:latin typeface="Arial Narrow" pitchFamily="34" charset="0"/>
                </a:rPr>
                <a:t>patients;</a:t>
              </a:r>
            </a:p>
            <a:p>
              <a:pPr>
                <a:buBlip>
                  <a:blip r:embed="rId2"/>
                </a:buBlip>
              </a:pPr>
              <a:r>
                <a:rPr lang="en-US" sz="2400" b="1" dirty="0" smtClean="0">
                  <a:latin typeface="Arial Narrow" pitchFamily="34" charset="0"/>
                </a:rPr>
                <a:t> that </a:t>
              </a:r>
              <a:r>
                <a:rPr lang="en-US" sz="2400" b="1" dirty="0" smtClean="0">
                  <a:latin typeface="Arial Narrow" pitchFamily="34" charset="0"/>
                </a:rPr>
                <a:t>exhibit excessive </a:t>
              </a:r>
              <a:r>
                <a:rPr lang="en-US" sz="2400" b="1" dirty="0" err="1" smtClean="0">
                  <a:latin typeface="Arial Narrow" pitchFamily="34" charset="0"/>
                </a:rPr>
                <a:t>bradycardia</a:t>
              </a:r>
              <a:endParaRPr lang="en-US" sz="2400" b="1" dirty="0" smtClean="0">
                <a:latin typeface="Arial Narrow" pitchFamily="34" charset="0"/>
              </a:endParaRPr>
            </a:p>
            <a:p>
              <a:pPr>
                <a:buBlip>
                  <a:blip r:embed="rId2"/>
                </a:buBlip>
              </a:pPr>
              <a:r>
                <a:rPr lang="en-US" sz="2400" b="1" dirty="0" smtClean="0">
                  <a:latin typeface="Arial Narrow" pitchFamily="34" charset="0"/>
                </a:rPr>
                <a:t> non </a:t>
              </a:r>
              <a:r>
                <a:rPr lang="en-US" sz="2400" b="1" dirty="0" smtClean="0">
                  <a:latin typeface="Arial Narrow" pitchFamily="34" charset="0"/>
                </a:rPr>
                <a:t>compliant for fear of sudden stoppage </a:t>
              </a:r>
            </a:p>
            <a:p>
              <a:r>
                <a:rPr lang="en-US" sz="2000" b="1" i="1" dirty="0" smtClean="0">
                  <a:latin typeface="Arial Narrow" pitchFamily="34" charset="0"/>
                </a:rPr>
                <a:t>Not useful in patients with AMI, angina &amp; </a:t>
              </a:r>
              <a:r>
                <a:rPr lang="en-US" sz="2000" b="1" i="1" dirty="0" err="1" smtClean="0">
                  <a:latin typeface="Arial Narrow" pitchFamily="34" charset="0"/>
                </a:rPr>
                <a:t>tachyarrhythmias</a:t>
              </a:r>
              <a:r>
                <a:rPr lang="en-US" sz="2000" b="1" i="1" dirty="0" smtClean="0">
                  <a:latin typeface="Arial Narrow" pitchFamily="34" charset="0"/>
                </a:rPr>
                <a:t> </a:t>
              </a:r>
              <a:endParaRPr lang="en-US" sz="2000" b="1" i="1" dirty="0">
                <a:latin typeface="Arial Narrow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-32" y="3641726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158" y="728473"/>
            <a:ext cx="1357322" cy="425758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70" dirty="0" smtClean="0">
                <a:latin typeface="Bernard MT Condensed" pitchFamily="18" charset="0"/>
              </a:rPr>
              <a:t>With ISA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522" y="285728"/>
            <a:ext cx="1530692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857232"/>
            <a:ext cx="4004622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Pharmacodynamic</a:t>
            </a:r>
            <a:r>
              <a:rPr lang="en-US" sz="2400" b="1" dirty="0" smtClean="0">
                <a:latin typeface="Arial Narrow" pitchFamily="34" charset="0"/>
              </a:rPr>
              <a:t>  Interactions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858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Bradycardia</a:t>
            </a:r>
            <a:r>
              <a:rPr lang="en-US" sz="2400" b="1" dirty="0" smtClean="0">
                <a:latin typeface="Arial Narrow" pitchFamily="34" charset="0"/>
              </a:rPr>
              <a:t> / heart block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with </a:t>
            </a:r>
            <a:r>
              <a:rPr lang="en-US" sz="2400" b="1" dirty="0" err="1" smtClean="0">
                <a:latin typeface="Arial Narrow" pitchFamily="34" charset="0"/>
              </a:rPr>
              <a:t>verapamil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both induce </a:t>
            </a:r>
            <a:r>
              <a:rPr lang="en-US" sz="2400" b="1" dirty="0" smtClean="0">
                <a:latin typeface="Arial Narrow" pitchFamily="34" charset="0"/>
              </a:rPr>
              <a:t>A.V block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Rebound </a:t>
            </a:r>
            <a:r>
              <a:rPr lang="en-US" sz="2400" b="1" dirty="0" smtClean="0">
                <a:latin typeface="Arial Narrow" pitchFamily="34" charset="0"/>
              </a:rPr>
              <a:t>hypertension &amp; impaired tissue  perfusion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if used with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cocaine, amphetamine or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-blocker overdose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Attenuation of hypertensive effect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with NSAIDs  because they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 </a:t>
            </a:r>
            <a:b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formation of </a:t>
            </a:r>
            <a:r>
              <a:rPr lang="en-US" sz="2400" b="1" dirty="0" err="1" smtClean="0">
                <a:latin typeface="Arial Narrow" pitchFamily="34" charset="0"/>
              </a:rPr>
              <a:t>vasodilating</a:t>
            </a:r>
            <a:r>
              <a:rPr lang="en-US" sz="2400" b="1" dirty="0" smtClean="0">
                <a:latin typeface="Arial Narrow" pitchFamily="34" charset="0"/>
              </a:rPr>
              <a:t> prostaglandins.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with other </a:t>
            </a:r>
            <a:r>
              <a:rPr lang="en-US" sz="2400" b="1" dirty="0" smtClean="0">
                <a:latin typeface="Arial Narrow" pitchFamily="34" charset="0"/>
              </a:rPr>
              <a:t>cardiac depressants as </a:t>
            </a:r>
            <a:r>
              <a:rPr lang="en-US" sz="2400" b="1" dirty="0" err="1" smtClean="0">
                <a:latin typeface="Arial Narrow" pitchFamily="34" charset="0"/>
              </a:rPr>
              <a:t>quinidine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Claudications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parasthesia</a:t>
            </a:r>
            <a:r>
              <a:rPr lang="en-US" sz="2400" b="1" dirty="0" smtClean="0">
                <a:latin typeface="Arial Narrow" pitchFamily="34" charset="0"/>
              </a:rPr>
              <a:t>, …etc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with e</a:t>
            </a:r>
            <a:r>
              <a:rPr lang="en-US" sz="2400" b="1" dirty="0" smtClean="0">
                <a:latin typeface="Arial Narrow" pitchFamily="34" charset="0"/>
              </a:rPr>
              <a:t>rgot alkaloids in migraine.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Enhanced neuromuscular blockade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Tubocurarine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H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ypoglycaemia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w</a:t>
            </a:r>
            <a:r>
              <a:rPr lang="en-US" sz="2400" b="1" dirty="0" smtClean="0">
                <a:latin typeface="Arial Narrow" pitchFamily="34" charset="0"/>
              </a:rPr>
              <a:t>ith anti-diabetic drugs ( insulin &gt; </a:t>
            </a:r>
            <a:r>
              <a:rPr lang="en-US" sz="2400" b="1" dirty="0" err="1" smtClean="0">
                <a:latin typeface="Arial Narrow" pitchFamily="34" charset="0"/>
              </a:rPr>
              <a:t>sulfonylureas</a:t>
            </a:r>
            <a:r>
              <a:rPr lang="en-US" sz="2400" b="1" dirty="0" smtClean="0">
                <a:latin typeface="Arial Narrow" pitchFamily="34" charset="0"/>
              </a:rPr>
              <a:t>)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&gt; </a:t>
            </a:r>
            <a:r>
              <a:rPr lang="en-US" sz="2200" b="1" i="1" dirty="0" smtClean="0">
                <a:latin typeface="Arial Narrow" pitchFamily="34" charset="0"/>
              </a:rPr>
              <a:t>Non selective </a:t>
            </a:r>
            <a:r>
              <a:rPr lang="en-US" sz="2200" b="1" i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200" b="1" i="1" dirty="0" smtClean="0">
                <a:latin typeface="Arial Narrow" pitchFamily="34" charset="0"/>
              </a:rPr>
              <a:t>-blockers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00892" y="283469"/>
            <a:ext cx="1910694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LABETALOL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3214686"/>
            <a:ext cx="242886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CARVEDILOL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28604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 &amp; 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r>
              <a:rPr lang="en-US" sz="2400" b="1" dirty="0" smtClean="0">
                <a:latin typeface="Arial Narrow" pitchFamily="34" charset="0"/>
              </a:rPr>
              <a:t>Rapid acting, non-selective with little ISA &amp; local anesthetic effect</a:t>
            </a:r>
          </a:p>
          <a:p>
            <a:r>
              <a:rPr lang="en-US" sz="2400" b="1" dirty="0" smtClean="0">
                <a:latin typeface="Arial Narrow" pitchFamily="34" charset="0"/>
              </a:rPr>
              <a:t>Do not alter serum lipids or blood glucose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Severe hypertension in </a:t>
            </a:r>
            <a:r>
              <a:rPr lang="en-US" sz="2400" b="1" dirty="0" err="1" smtClean="0">
                <a:latin typeface="Arial Narrow" pitchFamily="34" charset="0"/>
              </a:rPr>
              <a:t>pheochromocytoma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May be used pregnancy-induced </a:t>
            </a:r>
            <a:r>
              <a:rPr lang="en-US" sz="2400" b="1" dirty="0" smtClean="0">
                <a:latin typeface="Arial Narrow" pitchFamily="34" charset="0"/>
              </a:rPr>
              <a:t>hypertension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ADR;</a:t>
            </a:r>
            <a:r>
              <a:rPr lang="en-US" sz="2400" b="1" dirty="0" smtClean="0">
                <a:latin typeface="Arial Narrow" pitchFamily="34" charset="0"/>
              </a:rPr>
              <a:t> Orthostatic hypotension, sedation &amp; dizziness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786190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 &gt; 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(so more </a:t>
            </a:r>
            <a:r>
              <a:rPr lang="en-US" sz="2400" b="1" dirty="0" err="1" smtClean="0">
                <a:latin typeface="Arial Narrow" pitchFamily="34" charset="0"/>
              </a:rPr>
              <a:t>vasodialating</a:t>
            </a:r>
            <a:r>
              <a:rPr lang="en-US" sz="2400" b="1" dirty="0" smtClean="0">
                <a:latin typeface="Arial Narrow" pitchFamily="34" charset="0"/>
              </a:rPr>
              <a:t>)</a:t>
            </a:r>
          </a:p>
          <a:p>
            <a:r>
              <a:rPr lang="en-US" sz="2400" b="1" dirty="0" smtClean="0">
                <a:latin typeface="Arial Narrow" pitchFamily="34" charset="0"/>
              </a:rPr>
              <a:t>Non-selective with no ISA &amp; no local anesthetic effect.</a:t>
            </a:r>
          </a:p>
          <a:p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Has antioxidant action</a:t>
            </a:r>
          </a:p>
          <a:p>
            <a:r>
              <a:rPr lang="en-US" sz="2400" b="1" dirty="0" smtClean="0">
                <a:latin typeface="Arial Narrow" pitchFamily="34" charset="0"/>
              </a:rPr>
              <a:t>Favorable metabolic profile.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effective 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congestive heart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reverses its 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patho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 physiological changes 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ADR;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Edema</a:t>
            </a:r>
            <a:endParaRPr lang="en-US" sz="2400" b="1" dirty="0" smtClean="0">
              <a:latin typeface="Arial Narrow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32" y="300037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720" y="571480"/>
            <a:ext cx="828680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hypertension</a:t>
            </a:r>
          </a:p>
          <a:p>
            <a:pPr marL="0" lvl="1"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Atenolol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Bisoprolol</a:t>
            </a:r>
            <a:r>
              <a:rPr lang="en-US" sz="2400" dirty="0" smtClean="0">
                <a:latin typeface="Arial Narrow" pitchFamily="34" charset="0"/>
              </a:rPr>
              <a:t> &gt;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Propranolol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arrhythmia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dirty="0" smtClean="0">
                <a:latin typeface="Arial Narrow" pitchFamily="34" charset="0"/>
              </a:rPr>
              <a:t> &gt; </a:t>
            </a:r>
            <a:r>
              <a:rPr lang="en-US" sz="2400" dirty="0" err="1" smtClean="0">
                <a:latin typeface="Arial Narrow" pitchFamily="34" charset="0"/>
              </a:rPr>
              <a:t>Atenolol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congestive heart failure </a:t>
            </a:r>
            <a:r>
              <a:rPr lang="en-US" sz="2400" dirty="0" err="1" smtClean="0">
                <a:latin typeface="Arial Narrow" pitchFamily="34" charset="0"/>
              </a:rPr>
              <a:t>Carvedilol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Bisoprolol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endParaRPr lang="en-US" sz="2400" b="1" dirty="0" smtClean="0">
              <a:latin typeface="Arial Narrow" pitchFamily="34" charset="0"/>
              <a:hlinkClick r:id="rId2" action="ppaction://hlinkfile" tooltip="Bisoprolol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myocardial infarction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Atenolol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Propranolol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glaucoma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Timolol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migraine prophylaxis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Timolol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57884" y="6006132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8596" y="1500174"/>
            <a:ext cx="3357586" cy="642942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43504" y="1461537"/>
            <a:ext cx="2428892" cy="642942"/>
          </a:xfrm>
          <a:prstGeom prst="rect">
            <a:avLst/>
          </a:prstGeom>
          <a:solidFill>
            <a:srgbClr val="FFE16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60358" y="142852"/>
            <a:ext cx="2786082" cy="642942"/>
          </a:xfrm>
          <a:prstGeom prst="rect">
            <a:avLst/>
          </a:prstGeom>
          <a:gradFill flip="none" rotWithShape="1">
            <a:gsLst>
              <a:gs pos="24000">
                <a:srgbClr val="FFE161">
                  <a:tint val="66000"/>
                  <a:satMod val="160000"/>
                </a:srgbClr>
              </a:gs>
              <a:gs pos="41000">
                <a:srgbClr val="CCFF33"/>
              </a:gs>
              <a:gs pos="100000">
                <a:srgbClr val="FFE161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b="55537"/>
          <a:stretch>
            <a:fillRect/>
          </a:stretch>
        </p:blipFill>
        <p:spPr bwMode="auto">
          <a:xfrm>
            <a:off x="285720" y="0"/>
            <a:ext cx="842965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Group 39"/>
          <p:cNvGrpSpPr/>
          <p:nvPr/>
        </p:nvGrpSpPr>
        <p:grpSpPr>
          <a:xfrm>
            <a:off x="186986" y="4143381"/>
            <a:ext cx="5956650" cy="1377489"/>
            <a:chOff x="186986" y="4143381"/>
            <a:chExt cx="5956650" cy="1377489"/>
          </a:xfrm>
        </p:grpSpPr>
        <p:sp>
          <p:nvSpPr>
            <p:cNvPr id="16" name="Rectangle 15"/>
            <p:cNvSpPr/>
            <p:nvPr/>
          </p:nvSpPr>
          <p:spPr>
            <a:xfrm>
              <a:off x="3643306" y="4830464"/>
              <a:ext cx="2500330" cy="690406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6986" y="4785772"/>
              <a:ext cx="2714644" cy="690406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C:\Users\Administrator\Pictures\nn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l="4454" t="5034" r="4444" b="4362"/>
            <a:stretch>
              <a:fillRect/>
            </a:stretch>
          </p:blipFill>
          <p:spPr bwMode="auto">
            <a:xfrm>
              <a:off x="214282" y="4143381"/>
              <a:ext cx="5857916" cy="1285884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2571736" y="5929330"/>
            <a:ext cx="3286148" cy="626155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900" b="1" spc="70" dirty="0" smtClean="0">
                <a:latin typeface="Calibri" pitchFamily="34" charset="0"/>
              </a:rPr>
              <a:t>Alpha &amp; beta- adrenergic receptor blockers</a:t>
            </a:r>
          </a:p>
        </p:txBody>
      </p:sp>
      <p:sp>
        <p:nvSpPr>
          <p:cNvPr id="26" name="Curved Down Arrow 25"/>
          <p:cNvSpPr/>
          <p:nvPr/>
        </p:nvSpPr>
        <p:spPr>
          <a:xfrm rot="8603604">
            <a:off x="5209436" y="5572748"/>
            <a:ext cx="1071570" cy="335989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endParaRPr lang="en-US" sz="1900" b="1" spc="7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85786" y="2129468"/>
            <a:ext cx="8143932" cy="2051276"/>
            <a:chOff x="1071538" y="2143116"/>
            <a:chExt cx="7858180" cy="205127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963" t="46126" r="6868" b="43113"/>
            <a:stretch>
              <a:fillRect/>
            </a:stretch>
          </p:blipFill>
          <p:spPr bwMode="auto">
            <a:xfrm>
              <a:off x="3286116" y="2143116"/>
              <a:ext cx="5214974" cy="714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071538" y="3517284"/>
              <a:ext cx="3000396" cy="677108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Adrenoceptor</a:t>
              </a:r>
              <a:r>
                <a:rPr lang="en-US" sz="1900" b="1" spc="70" dirty="0" smtClean="0">
                  <a:latin typeface="Calibri" pitchFamily="34" charset="0"/>
                </a:rPr>
                <a:t> Blockers</a:t>
              </a:r>
            </a:p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Adrenolytics</a:t>
              </a:r>
              <a:endParaRPr lang="en-US" sz="1900" b="1" spc="7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94" y="2871144"/>
              <a:ext cx="3429024" cy="677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smtClean="0">
                  <a:latin typeface="Calibri" pitchFamily="34" charset="0"/>
                </a:rPr>
                <a:t>Adrenergic Neuron Blockers </a:t>
              </a:r>
              <a:r>
                <a:rPr lang="en-US" sz="1900" b="1" spc="70" dirty="0" err="1" smtClean="0">
                  <a:latin typeface="Calibri" pitchFamily="34" charset="0"/>
                </a:rPr>
                <a:t>Sympatholytics</a:t>
              </a:r>
              <a:endParaRPr lang="en-US" sz="1900" b="1" spc="70" dirty="0" smtClean="0">
                <a:latin typeface="Calibri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6200000" flipH="1">
              <a:off x="3016008" y="3172540"/>
              <a:ext cx="670238" cy="128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085714" y="3571876"/>
            <a:ext cx="4357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Form False Transmitters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Deplete Storage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Inhibit Release &amp; Enhance Uptake 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gradFill flip="none" rotWithShape="1">
            <a:gsLst>
              <a:gs pos="34000">
                <a:srgbClr val="00003E"/>
              </a:gs>
              <a:gs pos="79000">
                <a:srgbClr val="3A5360"/>
              </a:gs>
              <a:gs pos="100000">
                <a:srgbClr val="045B7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Administrator\Pictures\Picture2.png"/>
          <p:cNvPicPr>
            <a:picLocks noChangeAspect="1" noChangeArrowheads="1"/>
          </p:cNvPicPr>
          <p:nvPr/>
        </p:nvPicPr>
        <p:blipFill>
          <a:blip r:embed="rId2" cstate="print"/>
          <a:srcRect l="2273" t="1344" r="3409"/>
          <a:stretch>
            <a:fillRect/>
          </a:stretch>
        </p:blipFill>
        <p:spPr bwMode="auto">
          <a:xfrm>
            <a:off x="1285852" y="857232"/>
            <a:ext cx="5929354" cy="60209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14942" y="1105857"/>
            <a:ext cx="928694" cy="28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1256568"/>
            <a:ext cx="928694" cy="28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1238125"/>
            <a:ext cx="714380" cy="28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rial Rounded MT Bold" pitchFamily="34" charset="0"/>
              </a:rPr>
              <a:t>Dopa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7482" y="1911389"/>
            <a:ext cx="500066" cy="31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DA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7482" y="2391580"/>
            <a:ext cx="480144" cy="31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NE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57752" y="931300"/>
            <a:ext cx="214314" cy="264536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82141" y="815826"/>
            <a:ext cx="419104" cy="2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4643438" y="1105857"/>
            <a:ext cx="642942" cy="39680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Arc 16"/>
          <p:cNvSpPr/>
          <p:nvPr/>
        </p:nvSpPr>
        <p:spPr>
          <a:xfrm flipV="1">
            <a:off x="4643438" y="642918"/>
            <a:ext cx="642942" cy="39680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799061" y="1412682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226080" y="2319322"/>
            <a:ext cx="264536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205671" y="1720680"/>
            <a:ext cx="316032" cy="122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 rot="20865642">
            <a:off x="4594983" y="6241482"/>
            <a:ext cx="642942" cy="264536"/>
          </a:xfrm>
          <a:prstGeom prst="round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8160000">
            <a:off x="5389708" y="6116958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9180000">
            <a:off x="5158716" y="6267670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9840000">
            <a:off x="4852437" y="6349789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9840000">
            <a:off x="4577315" y="6428151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8160000">
            <a:off x="4318138" y="6579898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3440000" flipV="1">
            <a:off x="4318137" y="6381495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14942" y="6396585"/>
            <a:ext cx="714380" cy="26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COMT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7884" y="3949623"/>
            <a:ext cx="500066" cy="341911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NET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Flowchart: Stored Data 35"/>
          <p:cNvSpPr/>
          <p:nvPr/>
        </p:nvSpPr>
        <p:spPr>
          <a:xfrm rot="15900000">
            <a:off x="2417688" y="6038189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Stored Data 36"/>
          <p:cNvSpPr/>
          <p:nvPr/>
        </p:nvSpPr>
        <p:spPr>
          <a:xfrm rot="15600000">
            <a:off x="2008982" y="6122766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Stored Data 37"/>
          <p:cNvSpPr/>
          <p:nvPr/>
        </p:nvSpPr>
        <p:spPr>
          <a:xfrm rot="15300000">
            <a:off x="1606112" y="6255035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538803" y="841320"/>
            <a:ext cx="1747313" cy="341911"/>
          </a:xfrm>
          <a:prstGeom prst="rect">
            <a:avLst/>
          </a:prstGeom>
          <a:solidFill>
            <a:srgbClr val="00003E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Bernard MT Condensed" pitchFamily="18" charset="0"/>
              </a:rPr>
              <a:t>Norepinephrine</a:t>
            </a:r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 (NE)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26" name="Picture 4" descr="C:\Users\Administrator\Pictures\Picture2.png"/>
          <p:cNvPicPr>
            <a:picLocks noChangeAspect="1" noChangeArrowheads="1"/>
          </p:cNvPicPr>
          <p:nvPr/>
        </p:nvPicPr>
        <p:blipFill>
          <a:blip r:embed="rId3" cstate="print"/>
          <a:srcRect l="32984" t="21786" r="59020" b="70652"/>
          <a:stretch>
            <a:fillRect/>
          </a:stretch>
        </p:blipFill>
        <p:spPr bwMode="auto">
          <a:xfrm>
            <a:off x="2760292" y="3583184"/>
            <a:ext cx="500066" cy="462939"/>
          </a:xfrm>
          <a:prstGeom prst="ellipse">
            <a:avLst/>
          </a:prstGeom>
          <a:noFill/>
        </p:spPr>
      </p:pic>
      <p:sp>
        <p:nvSpPr>
          <p:cNvPr id="61" name="Oval 60"/>
          <p:cNvSpPr/>
          <p:nvPr/>
        </p:nvSpPr>
        <p:spPr>
          <a:xfrm>
            <a:off x="1785918" y="5589740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785918" y="5664691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058968" y="5191468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813"/>
          <p:cNvSpPr/>
          <p:nvPr/>
        </p:nvSpPr>
        <p:spPr>
          <a:xfrm>
            <a:off x="1828780" y="526935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821"/>
          <p:cNvSpPr/>
          <p:nvPr/>
        </p:nvSpPr>
        <p:spPr>
          <a:xfrm>
            <a:off x="1904980" y="540897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899"/>
          <p:cNvSpPr/>
          <p:nvPr/>
        </p:nvSpPr>
        <p:spPr>
          <a:xfrm>
            <a:off x="1904980" y="5495683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811"/>
          <p:cNvSpPr/>
          <p:nvPr/>
        </p:nvSpPr>
        <p:spPr>
          <a:xfrm>
            <a:off x="1828780" y="4528662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815"/>
          <p:cNvSpPr/>
          <p:nvPr/>
        </p:nvSpPr>
        <p:spPr>
          <a:xfrm>
            <a:off x="1920855" y="456834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816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817"/>
          <p:cNvSpPr/>
          <p:nvPr/>
        </p:nvSpPr>
        <p:spPr>
          <a:xfrm>
            <a:off x="2012930" y="4644763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818"/>
          <p:cNvSpPr/>
          <p:nvPr/>
        </p:nvSpPr>
        <p:spPr>
          <a:xfrm>
            <a:off x="2012930" y="4568342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821"/>
          <p:cNvSpPr/>
          <p:nvPr/>
        </p:nvSpPr>
        <p:spPr>
          <a:xfrm>
            <a:off x="1830368" y="471971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822"/>
          <p:cNvSpPr/>
          <p:nvPr/>
        </p:nvSpPr>
        <p:spPr>
          <a:xfrm>
            <a:off x="1830368" y="4644763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823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824"/>
          <p:cNvSpPr/>
          <p:nvPr/>
        </p:nvSpPr>
        <p:spPr>
          <a:xfrm>
            <a:off x="2012930" y="4644763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829"/>
          <p:cNvSpPr/>
          <p:nvPr/>
        </p:nvSpPr>
        <p:spPr>
          <a:xfrm>
            <a:off x="1920855" y="4796136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832"/>
          <p:cNvSpPr/>
          <p:nvPr/>
        </p:nvSpPr>
        <p:spPr>
          <a:xfrm>
            <a:off x="2012930" y="4796136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875"/>
          <p:cNvSpPr/>
          <p:nvPr/>
        </p:nvSpPr>
        <p:spPr>
          <a:xfrm>
            <a:off x="1920855" y="456834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876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877"/>
          <p:cNvSpPr/>
          <p:nvPr/>
        </p:nvSpPr>
        <p:spPr>
          <a:xfrm>
            <a:off x="2012930" y="4644763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78"/>
          <p:cNvSpPr/>
          <p:nvPr/>
        </p:nvSpPr>
        <p:spPr>
          <a:xfrm>
            <a:off x="2012930" y="449192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83"/>
          <p:cNvSpPr/>
          <p:nvPr/>
        </p:nvSpPr>
        <p:spPr>
          <a:xfrm>
            <a:off x="1920855" y="4796136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86"/>
          <p:cNvSpPr/>
          <p:nvPr/>
        </p:nvSpPr>
        <p:spPr>
          <a:xfrm>
            <a:off x="2012930" y="4796136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99"/>
          <p:cNvSpPr/>
          <p:nvPr/>
        </p:nvSpPr>
        <p:spPr>
          <a:xfrm>
            <a:off x="1830368" y="471971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901"/>
          <p:cNvSpPr/>
          <p:nvPr/>
        </p:nvSpPr>
        <p:spPr>
          <a:xfrm>
            <a:off x="1920855" y="4796136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902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11"/>
          <p:cNvSpPr/>
          <p:nvPr/>
        </p:nvSpPr>
        <p:spPr>
          <a:xfrm>
            <a:off x="2087543" y="4669748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15"/>
          <p:cNvSpPr/>
          <p:nvPr/>
        </p:nvSpPr>
        <p:spPr>
          <a:xfrm>
            <a:off x="2179618" y="470942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16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17"/>
          <p:cNvSpPr/>
          <p:nvPr/>
        </p:nvSpPr>
        <p:spPr>
          <a:xfrm>
            <a:off x="2271693" y="4785848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818"/>
          <p:cNvSpPr/>
          <p:nvPr/>
        </p:nvSpPr>
        <p:spPr>
          <a:xfrm>
            <a:off x="2271693" y="4709427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821"/>
          <p:cNvSpPr/>
          <p:nvPr/>
        </p:nvSpPr>
        <p:spPr>
          <a:xfrm>
            <a:off x="2089130" y="486080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822"/>
          <p:cNvSpPr/>
          <p:nvPr/>
        </p:nvSpPr>
        <p:spPr>
          <a:xfrm>
            <a:off x="2089130" y="4785848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823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824"/>
          <p:cNvSpPr/>
          <p:nvPr/>
        </p:nvSpPr>
        <p:spPr>
          <a:xfrm>
            <a:off x="2271693" y="4785848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829"/>
          <p:cNvSpPr/>
          <p:nvPr/>
        </p:nvSpPr>
        <p:spPr>
          <a:xfrm>
            <a:off x="2179618" y="4937221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832"/>
          <p:cNvSpPr/>
          <p:nvPr/>
        </p:nvSpPr>
        <p:spPr>
          <a:xfrm>
            <a:off x="2271693" y="4937221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875"/>
          <p:cNvSpPr/>
          <p:nvPr/>
        </p:nvSpPr>
        <p:spPr>
          <a:xfrm>
            <a:off x="2179618" y="470942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876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877"/>
          <p:cNvSpPr/>
          <p:nvPr/>
        </p:nvSpPr>
        <p:spPr>
          <a:xfrm>
            <a:off x="2271693" y="4785848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878"/>
          <p:cNvSpPr/>
          <p:nvPr/>
        </p:nvSpPr>
        <p:spPr>
          <a:xfrm>
            <a:off x="2271693" y="4633006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883"/>
          <p:cNvSpPr/>
          <p:nvPr/>
        </p:nvSpPr>
        <p:spPr>
          <a:xfrm>
            <a:off x="2179618" y="4937221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886"/>
          <p:cNvSpPr/>
          <p:nvPr/>
        </p:nvSpPr>
        <p:spPr>
          <a:xfrm>
            <a:off x="2271693" y="4937221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899"/>
          <p:cNvSpPr/>
          <p:nvPr/>
        </p:nvSpPr>
        <p:spPr>
          <a:xfrm>
            <a:off x="2089130" y="486080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901"/>
          <p:cNvSpPr/>
          <p:nvPr/>
        </p:nvSpPr>
        <p:spPr>
          <a:xfrm>
            <a:off x="2179618" y="4937221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902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815"/>
          <p:cNvSpPr/>
          <p:nvPr/>
        </p:nvSpPr>
        <p:spPr>
          <a:xfrm>
            <a:off x="2133580" y="4280293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816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817"/>
          <p:cNvSpPr/>
          <p:nvPr/>
        </p:nvSpPr>
        <p:spPr>
          <a:xfrm>
            <a:off x="2225655" y="4356715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818"/>
          <p:cNvSpPr/>
          <p:nvPr/>
        </p:nvSpPr>
        <p:spPr>
          <a:xfrm>
            <a:off x="2225655" y="4280293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823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824"/>
          <p:cNvSpPr/>
          <p:nvPr/>
        </p:nvSpPr>
        <p:spPr>
          <a:xfrm>
            <a:off x="2225655" y="4356715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829"/>
          <p:cNvSpPr/>
          <p:nvPr/>
        </p:nvSpPr>
        <p:spPr>
          <a:xfrm>
            <a:off x="2133580" y="4508088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832"/>
          <p:cNvSpPr/>
          <p:nvPr/>
        </p:nvSpPr>
        <p:spPr>
          <a:xfrm>
            <a:off x="2225655" y="4508088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875"/>
          <p:cNvSpPr/>
          <p:nvPr/>
        </p:nvSpPr>
        <p:spPr>
          <a:xfrm>
            <a:off x="2133580" y="4280293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876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877"/>
          <p:cNvSpPr/>
          <p:nvPr/>
        </p:nvSpPr>
        <p:spPr>
          <a:xfrm>
            <a:off x="2225655" y="4356715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883"/>
          <p:cNvSpPr/>
          <p:nvPr/>
        </p:nvSpPr>
        <p:spPr>
          <a:xfrm>
            <a:off x="2133580" y="4508088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886"/>
          <p:cNvSpPr/>
          <p:nvPr/>
        </p:nvSpPr>
        <p:spPr>
          <a:xfrm>
            <a:off x="2225655" y="4508088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901"/>
          <p:cNvSpPr/>
          <p:nvPr/>
        </p:nvSpPr>
        <p:spPr>
          <a:xfrm>
            <a:off x="2133580" y="4508088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902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898"/>
          <p:cNvSpPr/>
          <p:nvPr/>
        </p:nvSpPr>
        <p:spPr>
          <a:xfrm>
            <a:off x="2074843" y="4965144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825"/>
          <p:cNvSpPr/>
          <p:nvPr/>
        </p:nvSpPr>
        <p:spPr>
          <a:xfrm>
            <a:off x="1981180" y="512680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879"/>
          <p:cNvSpPr/>
          <p:nvPr/>
        </p:nvSpPr>
        <p:spPr>
          <a:xfrm>
            <a:off x="1981180" y="512680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585901" y="561031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 rot="600000">
            <a:off x="2000232" y="5821947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 rot="600000">
            <a:off x="2000232" y="5896898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619239" y="5627955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711314" y="5702906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585901" y="568527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676389" y="5846930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711314" y="5627955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1585901" y="5776388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85901" y="561031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 rot="600000">
            <a:off x="2273282" y="542367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813"/>
          <p:cNvSpPr/>
          <p:nvPr/>
        </p:nvSpPr>
        <p:spPr>
          <a:xfrm rot="600000">
            <a:off x="2043094" y="5501566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821"/>
          <p:cNvSpPr/>
          <p:nvPr/>
        </p:nvSpPr>
        <p:spPr>
          <a:xfrm rot="600000">
            <a:off x="2119294" y="564118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899"/>
          <p:cNvSpPr/>
          <p:nvPr/>
        </p:nvSpPr>
        <p:spPr>
          <a:xfrm rot="600000">
            <a:off x="2119294" y="572789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816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821"/>
          <p:cNvSpPr/>
          <p:nvPr/>
        </p:nvSpPr>
        <p:spPr>
          <a:xfrm rot="600000">
            <a:off x="2044682" y="4951922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823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829"/>
          <p:cNvSpPr/>
          <p:nvPr/>
        </p:nvSpPr>
        <p:spPr>
          <a:xfrm rot="600000">
            <a:off x="2135169" y="5028343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832"/>
          <p:cNvSpPr/>
          <p:nvPr/>
        </p:nvSpPr>
        <p:spPr>
          <a:xfrm rot="600000">
            <a:off x="2227244" y="5028343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876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883"/>
          <p:cNvSpPr/>
          <p:nvPr/>
        </p:nvSpPr>
        <p:spPr>
          <a:xfrm rot="600000">
            <a:off x="2135169" y="5028343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886"/>
          <p:cNvSpPr/>
          <p:nvPr/>
        </p:nvSpPr>
        <p:spPr>
          <a:xfrm rot="600000">
            <a:off x="2227244" y="5028343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899"/>
          <p:cNvSpPr/>
          <p:nvPr/>
        </p:nvSpPr>
        <p:spPr>
          <a:xfrm rot="600000">
            <a:off x="2044682" y="4951922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901"/>
          <p:cNvSpPr/>
          <p:nvPr/>
        </p:nvSpPr>
        <p:spPr>
          <a:xfrm rot="600000">
            <a:off x="2135169" y="5028343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902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815"/>
          <p:cNvSpPr/>
          <p:nvPr/>
        </p:nvSpPr>
        <p:spPr>
          <a:xfrm rot="600000">
            <a:off x="2393932" y="4941634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816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817"/>
          <p:cNvSpPr/>
          <p:nvPr/>
        </p:nvSpPr>
        <p:spPr>
          <a:xfrm rot="600000">
            <a:off x="2486007" y="5018056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818"/>
          <p:cNvSpPr/>
          <p:nvPr/>
        </p:nvSpPr>
        <p:spPr>
          <a:xfrm rot="600000">
            <a:off x="2486007" y="4941634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821"/>
          <p:cNvSpPr/>
          <p:nvPr/>
        </p:nvSpPr>
        <p:spPr>
          <a:xfrm rot="600000">
            <a:off x="2303444" y="5093007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822"/>
          <p:cNvSpPr/>
          <p:nvPr/>
        </p:nvSpPr>
        <p:spPr>
          <a:xfrm rot="600000">
            <a:off x="2303444" y="5018056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823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824"/>
          <p:cNvSpPr/>
          <p:nvPr/>
        </p:nvSpPr>
        <p:spPr>
          <a:xfrm rot="600000">
            <a:off x="2486007" y="5018056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829"/>
          <p:cNvSpPr/>
          <p:nvPr/>
        </p:nvSpPr>
        <p:spPr>
          <a:xfrm rot="600000">
            <a:off x="2393932" y="5169429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832"/>
          <p:cNvSpPr/>
          <p:nvPr/>
        </p:nvSpPr>
        <p:spPr>
          <a:xfrm rot="600000">
            <a:off x="2486007" y="5169429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875"/>
          <p:cNvSpPr/>
          <p:nvPr/>
        </p:nvSpPr>
        <p:spPr>
          <a:xfrm rot="600000">
            <a:off x="2393932" y="4941634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876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877"/>
          <p:cNvSpPr/>
          <p:nvPr/>
        </p:nvSpPr>
        <p:spPr>
          <a:xfrm rot="600000">
            <a:off x="2486007" y="5018056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883"/>
          <p:cNvSpPr/>
          <p:nvPr/>
        </p:nvSpPr>
        <p:spPr>
          <a:xfrm rot="600000">
            <a:off x="2393932" y="5169429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886"/>
          <p:cNvSpPr/>
          <p:nvPr/>
        </p:nvSpPr>
        <p:spPr>
          <a:xfrm rot="600000">
            <a:off x="2486007" y="5169429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899"/>
          <p:cNvSpPr/>
          <p:nvPr/>
        </p:nvSpPr>
        <p:spPr>
          <a:xfrm rot="600000">
            <a:off x="2303444" y="5093007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901"/>
          <p:cNvSpPr/>
          <p:nvPr/>
        </p:nvSpPr>
        <p:spPr>
          <a:xfrm rot="600000">
            <a:off x="2393932" y="5169429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902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899"/>
          <p:cNvSpPr/>
          <p:nvPr/>
        </p:nvSpPr>
        <p:spPr>
          <a:xfrm>
            <a:off x="1676389" y="5923352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898"/>
          <p:cNvSpPr/>
          <p:nvPr/>
        </p:nvSpPr>
        <p:spPr>
          <a:xfrm rot="600000">
            <a:off x="2289157" y="5197351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825"/>
          <p:cNvSpPr/>
          <p:nvPr/>
        </p:nvSpPr>
        <p:spPr>
          <a:xfrm rot="600000">
            <a:off x="2195494" y="535901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879"/>
          <p:cNvSpPr/>
          <p:nvPr/>
        </p:nvSpPr>
        <p:spPr>
          <a:xfrm rot="600000">
            <a:off x="2195494" y="535901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2576500" y="5432496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2576500" y="5507447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899"/>
          <p:cNvSpPr/>
          <p:nvPr/>
        </p:nvSpPr>
        <p:spPr>
          <a:xfrm>
            <a:off x="2695562" y="5338439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2376483" y="5453075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2409821" y="5528024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2624125" y="527230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2285984" y="5592688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466971" y="5689686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501896" y="5338439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376483" y="561914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2376483" y="533843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Oval 899"/>
          <p:cNvSpPr/>
          <p:nvPr/>
        </p:nvSpPr>
        <p:spPr>
          <a:xfrm>
            <a:off x="2466971" y="5766107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Flowchart: Stored Data 187"/>
          <p:cNvSpPr/>
          <p:nvPr/>
        </p:nvSpPr>
        <p:spPr>
          <a:xfrm rot="10328471">
            <a:off x="1657022" y="3642710"/>
            <a:ext cx="392909" cy="231469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309950" y="2147553"/>
            <a:ext cx="1785950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2.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RESERPINE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1187624" y="3068960"/>
            <a:ext cx="2052934" cy="430887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  <a:sym typeface="Wingdings 3"/>
              </a:rPr>
              <a:t>Depletes Stores</a:t>
            </a:r>
            <a:endParaRPr lang="en-US" sz="2200" dirty="0" smtClean="0">
              <a:latin typeface="Bernard MT Condensed" pitchFamily="18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096428" y="4148025"/>
            <a:ext cx="1975638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3.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Gaunthidine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008" y="167605"/>
            <a:ext cx="6372200" cy="492443"/>
          </a:xfrm>
          <a:prstGeom prst="rect">
            <a:avLst/>
          </a:prstGeom>
          <a:gradFill flip="none" rotWithShape="1">
            <a:gsLst>
              <a:gs pos="34000">
                <a:srgbClr val="CCFF33"/>
              </a:gs>
              <a:gs pos="79000">
                <a:srgbClr val="CCFFFF"/>
              </a:gs>
            </a:gsLst>
            <a:lin ang="10800000" scaled="1"/>
            <a:tileRect/>
          </a:gra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Bernard MT Condensed" pitchFamily="18" charset="0"/>
              </a:rPr>
              <a:t>1. Adrenergic </a:t>
            </a:r>
            <a:r>
              <a:rPr lang="en-US" sz="2600" dirty="0" smtClean="0">
                <a:latin typeface="Bernard MT Condensed" pitchFamily="18" charset="0"/>
              </a:rPr>
              <a:t>Neuron Blockers [SYMPATHOLYTICS]</a:t>
            </a:r>
            <a:endParaRPr lang="en-US" sz="2600" dirty="0">
              <a:latin typeface="Bernard MT Condensed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500826" y="64291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FF33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-methyl tyrosine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6286512" y="1109947"/>
            <a:ext cx="2692340" cy="461665"/>
          </a:xfrm>
          <a:prstGeom prst="rect">
            <a:avLst/>
          </a:prstGeom>
          <a:solidFill>
            <a:srgbClr val="CCFF33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  <a:sym typeface="Wingdings 3"/>
              </a:rPr>
              <a:t></a:t>
            </a:r>
            <a:r>
              <a:rPr lang="en-US" sz="2400" dirty="0" smtClean="0">
                <a:latin typeface="Bernard MT Condensed" pitchFamily="18" charset="0"/>
              </a:rPr>
              <a:t>False Transmitters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6357950" y="214290"/>
            <a:ext cx="2482198" cy="430887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1. METHYLDOPA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857916" y="1442853"/>
            <a:ext cx="350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  <a:sym typeface="Wingdings 3"/>
              </a:rPr>
              <a:t>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Antihypertensive in PREGNANCY</a:t>
            </a:r>
            <a:endParaRPr lang="en-US" sz="2400" dirty="0">
              <a:solidFill>
                <a:srgbClr val="CCFF33"/>
              </a:solidFill>
              <a:latin typeface="Bernard MT Condensed" pitchFamily="18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4429124" y="4643446"/>
            <a:ext cx="2284600" cy="430887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  <a:sym typeface="Wingdings 3"/>
              </a:rPr>
              <a:t> Enhance Uptake 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1643042" y="4643446"/>
            <a:ext cx="2129109" cy="430887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  <a:sym typeface="Wingdings 3"/>
              </a:rPr>
              <a:t> Inhibit Release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000364" y="6021288"/>
            <a:ext cx="5964124" cy="523220"/>
          </a:xfrm>
          <a:prstGeom prst="rect">
            <a:avLst/>
          </a:prstGeom>
          <a:solidFill>
            <a:srgbClr val="001848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2. </a:t>
            </a:r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Adrenoceptor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Blockers [ADRENOLYTICS]</a:t>
            </a:r>
            <a:endParaRPr lang="en-US" sz="28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1279456" y="3517284"/>
            <a:ext cx="1720908" cy="3340716"/>
            <a:chOff x="1279456" y="3517284"/>
            <a:chExt cx="1720908" cy="3340716"/>
          </a:xfrm>
        </p:grpSpPr>
        <p:sp>
          <p:nvSpPr>
            <p:cNvPr id="204" name="TextBox 203"/>
            <p:cNvSpPr txBox="1"/>
            <p:nvPr/>
          </p:nvSpPr>
          <p:spPr>
            <a:xfrm>
              <a:off x="1279456" y="3517284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a</a:t>
              </a:r>
              <a:r>
                <a:rPr lang="en-US" sz="2200" b="1" baseline="-25000" dirty="0" smtClean="0">
                  <a:solidFill>
                    <a:srgbClr val="FFFF00"/>
                  </a:solidFill>
                </a:rPr>
                <a:t>2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500166" y="6427113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a</a:t>
              </a:r>
              <a:r>
                <a:rPr lang="en-US" sz="2200" b="1" baseline="-25000" dirty="0" smtClean="0">
                  <a:solidFill>
                    <a:srgbClr val="FFFF00"/>
                  </a:solidFill>
                  <a:latin typeface="Symbol" pitchFamily="18" charset="2"/>
                </a:rPr>
                <a:t>1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013880" y="6399817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b</a:t>
              </a:r>
              <a:r>
                <a:rPr lang="en-US" sz="2200" b="1" baseline="-25000" dirty="0" smtClean="0">
                  <a:solidFill>
                    <a:srgbClr val="FFFF00"/>
                  </a:solidFill>
                  <a:latin typeface="Symbol" pitchFamily="18" charset="2"/>
                </a:rPr>
                <a:t>1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428892" y="6313816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b</a:t>
              </a:r>
              <a:r>
                <a:rPr lang="en-US" sz="2200" b="1" baseline="-25000" dirty="0" smtClean="0">
                  <a:solidFill>
                    <a:srgbClr val="FFFF00"/>
                  </a:solidFill>
                  <a:latin typeface="Symbol" pitchFamily="18" charset="2"/>
                </a:rPr>
                <a:t>2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59" grpId="0" animBg="1"/>
      <p:bldP spid="189" grpId="0"/>
      <p:bldP spid="189" grpId="1"/>
      <p:bldP spid="191" grpId="0" animBg="1"/>
      <p:bldP spid="191" grpId="1" animBg="1"/>
      <p:bldP spid="192" grpId="0" animBg="1"/>
      <p:bldP spid="192" grpId="1" animBg="1"/>
      <p:bldP spid="193" grpId="0"/>
      <p:bldP spid="193" grpId="1"/>
      <p:bldP spid="201" grpId="0" animBg="1"/>
      <p:bldP spid="201" grpId="1" animBg="1"/>
      <p:bldP spid="202" grpId="0" animBg="1"/>
      <p:bldP spid="202" grpId="1" animBg="1"/>
      <p:bldP spid="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4" y="121442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endParaRPr lang="en-US" sz="4400" b="1" spc="70" dirty="0" smtClean="0">
              <a:solidFill>
                <a:srgbClr val="CCFF33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438" y="207167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 ANTAGONISTS</a:t>
            </a:r>
            <a:endParaRPr lang="en-US" sz="4400" b="1" cap="none" spc="0" dirty="0">
              <a:ln w="31550" cmpd="sng">
                <a:solidFill>
                  <a:schemeClr val="bg1"/>
                </a:solidFill>
                <a:prstDash val="solid"/>
              </a:ln>
              <a:solidFill>
                <a:srgbClr val="66CC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76" y="2714620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smtClean="0">
                <a:solidFill>
                  <a:srgbClr val="FFFF66"/>
                </a:solidFill>
                <a:latin typeface="Comic Sans MS" pitchFamily="66" charset="0"/>
              </a:rPr>
              <a:t>Adrenergic Receptor Blockers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286776" y="600076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/>
          <p:nvPr/>
        </p:nvCxnSpPr>
        <p:spPr>
          <a:xfrm rot="5400000">
            <a:off x="4836872" y="1677578"/>
            <a:ext cx="356396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1597" y="2799563"/>
            <a:ext cx="153572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Long acting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0232" y="142852"/>
            <a:ext cx="4500594" cy="52322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a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44" y="2500306"/>
            <a:ext cx="2857520" cy="3616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Phenoxybenzamine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7290" y="5554869"/>
            <a:ext cx="2143140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Phentolamine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0102" y="2068491"/>
            <a:ext cx="1571636" cy="362022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Calibri" pitchFamily="34" charset="0"/>
              </a:rPr>
              <a:t>Irreversible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14480" y="5138680"/>
            <a:ext cx="1571636" cy="362022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Calibri" pitchFamily="34" charset="0"/>
              </a:rPr>
              <a:t>Reversible</a:t>
            </a:r>
          </a:p>
        </p:txBody>
      </p:sp>
      <p:grpSp>
        <p:nvGrpSpPr>
          <p:cNvPr id="2" name="Group 53"/>
          <p:cNvGrpSpPr/>
          <p:nvPr/>
        </p:nvGrpSpPr>
        <p:grpSpPr>
          <a:xfrm>
            <a:off x="214282" y="785794"/>
            <a:ext cx="6328328" cy="721874"/>
            <a:chOff x="214282" y="791164"/>
            <a:chExt cx="6450024" cy="721874"/>
          </a:xfrm>
        </p:grpSpPr>
        <p:sp>
          <p:nvSpPr>
            <p:cNvPr id="28" name="TextBox 27"/>
            <p:cNvSpPr txBox="1"/>
            <p:nvPr/>
          </p:nvSpPr>
          <p:spPr>
            <a:xfrm>
              <a:off x="5092671" y="1112928"/>
              <a:ext cx="1571635" cy="400110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spc="70" dirty="0" smtClean="0">
                  <a:latin typeface="Bernard MT Condensed" pitchFamily="18" charset="0"/>
                </a:rPr>
                <a:t>Selective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282" y="1112928"/>
              <a:ext cx="1928826" cy="400110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spc="70" dirty="0" smtClean="0">
                  <a:latin typeface="Bernard MT Condensed" pitchFamily="18" charset="0"/>
                </a:rPr>
                <a:t>Non-Selective</a:t>
              </a:r>
            </a:p>
          </p:txBody>
        </p:sp>
        <p:grpSp>
          <p:nvGrpSpPr>
            <p:cNvPr id="3" name="Group 94"/>
            <p:cNvGrpSpPr/>
            <p:nvPr/>
          </p:nvGrpSpPr>
          <p:grpSpPr>
            <a:xfrm>
              <a:off x="1920392" y="791164"/>
              <a:ext cx="3465376" cy="318058"/>
              <a:chOff x="1920392" y="892658"/>
              <a:chExt cx="3465376" cy="318058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 rot="5400000">
                <a:off x="1768915" y="1057392"/>
                <a:ext cx="304801" cy="1847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rot="5400000">
                <a:off x="5232444" y="1044135"/>
                <a:ext cx="304801" cy="1847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55"/>
          <p:cNvGrpSpPr/>
          <p:nvPr/>
        </p:nvGrpSpPr>
        <p:grpSpPr>
          <a:xfrm>
            <a:off x="428564" y="1733940"/>
            <a:ext cx="2786114" cy="3266697"/>
            <a:chOff x="752476" y="2019692"/>
            <a:chExt cx="2286000" cy="3266697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H="1">
              <a:off x="1380685" y="3652569"/>
              <a:ext cx="3266697" cy="9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612231" y="2170996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52476" y="2048269"/>
              <a:ext cx="2286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2071670" y="1112490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Blocks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 a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dirty="0"/>
          </a:p>
        </p:txBody>
      </p:sp>
      <p:sp>
        <p:nvSpPr>
          <p:cNvPr id="63" name="Arc 62"/>
          <p:cNvSpPr/>
          <p:nvPr/>
        </p:nvSpPr>
        <p:spPr>
          <a:xfrm rot="3296003" flipV="1">
            <a:off x="826215" y="4513834"/>
            <a:ext cx="1071570" cy="655821"/>
          </a:xfrm>
          <a:prstGeom prst="arc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29058" y="1129336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Blocks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 a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57126" y="3827129"/>
            <a:ext cx="3071834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i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2.</a:t>
            </a:r>
            <a:r>
              <a:rPr lang="en-MY" sz="22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Before removal of </a:t>
            </a:r>
            <a:r>
              <a:rPr lang="en-MY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Pheochromocytoma</a:t>
            </a:r>
            <a:r>
              <a:rPr lang="en-MY" sz="2200" b="1" i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to prevent </a:t>
            </a:r>
          </a:p>
          <a:p>
            <a:pPr>
              <a:lnSpc>
                <a:spcPts val="2200"/>
              </a:lnSpc>
            </a:pPr>
            <a:r>
              <a:rPr lang="en-US" sz="2200" b="1" i="1" dirty="0" smtClean="0">
                <a:latin typeface="Arial Narrow" pitchFamily="34" charset="0"/>
                <a:sym typeface="Wingdings 3"/>
              </a:rPr>
              <a:t>Hypertensive crisis 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43042" y="5874738"/>
            <a:ext cx="164307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Short acting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57126" y="3214686"/>
            <a:ext cx="314327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solidFill>
                  <a:srgbClr val="FF0000"/>
                </a:solidFill>
                <a:latin typeface="Arial Narrow" pitchFamily="34" charset="0"/>
              </a:rPr>
              <a:t>1.</a:t>
            </a:r>
            <a:r>
              <a:rPr lang="en-MY" sz="2200" b="1" dirty="0" smtClean="0">
                <a:latin typeface="Arial Narrow" pitchFamily="34" charset="0"/>
              </a:rPr>
              <a:t> In </a:t>
            </a:r>
            <a:r>
              <a:rPr lang="en-MY" sz="22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Irreversible shock</a:t>
            </a:r>
            <a:endParaRPr lang="en-MY" sz="2000" b="1" i="1" dirty="0" smtClean="0">
              <a:latin typeface="Arial Narrow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1072332" y="4071942"/>
            <a:ext cx="4714908" cy="1588"/>
          </a:xfrm>
          <a:prstGeom prst="line">
            <a:avLst/>
          </a:prstGeom>
          <a:ln w="38100">
            <a:solidFill>
              <a:srgbClr val="4E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899176">
            <a:off x="900997" y="5303485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57158" y="244784"/>
            <a:ext cx="1571636" cy="36163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smtClean="0">
                <a:latin typeface="Symbol" pitchFamily="18" charset="2"/>
              </a:rPr>
              <a:t>a</a:t>
            </a:r>
            <a:r>
              <a:rPr lang="en-US" sz="2400" b="1" spc="70" baseline="-25000" dirty="0" smtClean="0">
                <a:latin typeface="Symbol" pitchFamily="18" charset="2"/>
              </a:rPr>
              <a:t>1</a:t>
            </a:r>
            <a:r>
              <a:rPr lang="en-US" sz="2400" b="1" spc="70" dirty="0" smtClean="0">
                <a:latin typeface="Calibri" pitchFamily="34" charset="0"/>
              </a:rPr>
              <a:t> blocker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00430" y="1857364"/>
            <a:ext cx="4250750" cy="3616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Prazosin</a:t>
            </a:r>
            <a:r>
              <a:rPr lang="en-US" sz="2400" b="1" spc="70" dirty="0" smtClean="0">
                <a:solidFill>
                  <a:srgbClr val="4E00C0"/>
                </a:solidFill>
                <a:latin typeface="Calibri" pitchFamily="34" charset="0"/>
              </a:rPr>
              <a:t> &amp; </a:t>
            </a: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Doxazosin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00430" y="2071678"/>
            <a:ext cx="164307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Short acting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72066" y="2071678"/>
            <a:ext cx="153572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Long acting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428992" y="2864083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buFont typeface="Wingdings 3"/>
              <a:buChar char=""/>
            </a:pPr>
            <a:r>
              <a:rPr lang="en-US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Raynaud’s</a:t>
            </a:r>
            <a:r>
              <a:rPr lang="en-US" sz="22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disease:</a:t>
            </a:r>
            <a:r>
              <a:rPr lang="en-US" sz="2200" b="1" i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</a:p>
          <a:p>
            <a:pPr lvl="0">
              <a:lnSpc>
                <a:spcPts val="2400"/>
              </a:lnSpc>
            </a:pPr>
            <a:r>
              <a:rPr lang="en-US" sz="2200" b="1" i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induce </a:t>
            </a:r>
            <a:r>
              <a:rPr lang="en-US" sz="2200" b="1" dirty="0" smtClean="0">
                <a:latin typeface="Arial Narrow" pitchFamily="34" charset="0"/>
              </a:rPr>
              <a:t>peripheral vasodilatation</a:t>
            </a:r>
          </a:p>
          <a:p>
            <a:pPr lvl="0">
              <a:lnSpc>
                <a:spcPts val="2400"/>
              </a:lnSpc>
              <a:buFont typeface="Wingdings 3"/>
              <a:buChar char=""/>
            </a:pPr>
            <a:r>
              <a:rPr lang="en-US" sz="2200" b="1" dirty="0" smtClean="0">
                <a:latin typeface="Arial Narrow" pitchFamily="34" charset="0"/>
              </a:rPr>
              <a:t>Benign prostatic hypertrophy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(BPH)</a:t>
            </a:r>
          </a:p>
          <a:p>
            <a:pPr lvl="0">
              <a:lnSpc>
                <a:spcPts val="2400"/>
              </a:lnSpc>
              <a:buFont typeface="Wingdings 3"/>
              <a:buChar char=""/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i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R</a:t>
            </a:r>
            <a:r>
              <a:rPr lang="en-US" sz="2200" b="1" dirty="0" smtClean="0">
                <a:latin typeface="Arial Narrow" pitchFamily="34" charset="0"/>
              </a:rPr>
              <a:t>arely in hypertension &amp; HF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27726" y="2428868"/>
            <a:ext cx="139095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71868" y="4212559"/>
            <a:ext cx="78581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00430" y="4647915"/>
            <a:ext cx="2786082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hypotension, 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syncope, 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fluid retention, 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head-ache, 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nasal stuffiness,</a:t>
            </a:r>
          </a:p>
          <a:p>
            <a:pPr>
              <a:lnSpc>
                <a:spcPts val="2200"/>
              </a:lnSpc>
              <a:buFont typeface="Wingdings 3"/>
              <a:buChar char="¤"/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e</a:t>
            </a: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jaculation,               ?? impotence</a:t>
            </a:r>
            <a:endParaRPr lang="en-US" sz="22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1928794" y="785794"/>
            <a:ext cx="3357586" cy="1588"/>
          </a:xfrm>
          <a:prstGeom prst="line">
            <a:avLst/>
          </a:prstGeom>
          <a:ln w="57150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085813" y="1967203"/>
            <a:ext cx="1608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4E00C0"/>
                </a:solidFill>
                <a:latin typeface="Calibri" pitchFamily="34" charset="0"/>
              </a:rPr>
              <a:t>Tamsulosin</a:t>
            </a:r>
            <a:endParaRPr lang="en-US" sz="2400" b="1" dirty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12778" y="2283733"/>
            <a:ext cx="14614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u="sng" dirty="0" err="1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U</a:t>
            </a:r>
            <a:r>
              <a:rPr lang="en-US" sz="2200" i="1" u="sng" dirty="0" err="1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roselective</a:t>
            </a:r>
            <a:endParaRPr lang="en-US" sz="2200" i="1" u="sng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5072066" y="1643050"/>
            <a:ext cx="2143140" cy="35719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7287775" y="2927807"/>
            <a:ext cx="712121" cy="28575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6200000" flipH="1">
            <a:off x="7286644" y="4055094"/>
            <a:ext cx="642944" cy="2143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5773567" y="4721927"/>
            <a:ext cx="3357554" cy="1441639"/>
            <a:chOff x="5773567" y="4429132"/>
            <a:chExt cx="3357554" cy="1441639"/>
          </a:xfrm>
        </p:grpSpPr>
        <p:pic>
          <p:nvPicPr>
            <p:cNvPr id="78" name="Picture 6" descr="http://img.medscape.com/fullsize/migrated/editorial/clinupdates/2002/2009/2009_1.fig17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9966FF"/>
                </a:clrFrom>
                <a:clrTo>
                  <a:srgbClr val="9966FF">
                    <a:alpha val="0"/>
                  </a:srgbClr>
                </a:clrTo>
              </a:clrChange>
            </a:blip>
            <a:srcRect l="4375" t="42453" r="3749" b="10377"/>
            <a:stretch>
              <a:fillRect/>
            </a:stretch>
          </p:blipFill>
          <p:spPr bwMode="auto">
            <a:xfrm>
              <a:off x="5773567" y="4429132"/>
              <a:ext cx="3357554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78"/>
            <p:cNvSpPr/>
            <p:nvPr/>
          </p:nvSpPr>
          <p:spPr>
            <a:xfrm>
              <a:off x="8429652" y="5501439"/>
              <a:ext cx="6367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 Narrow" pitchFamily="34" charset="0"/>
                </a:rPr>
                <a:t>BPH </a:t>
              </a:r>
              <a:endParaRPr lang="en-US" b="1" dirty="0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929322" y="4424685"/>
            <a:ext cx="321471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Contracts bladder wall</a:t>
            </a:r>
            <a:endParaRPr lang="en-US" sz="2200" b="1" i="1" spc="-40" baseline="-25000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929322" y="6155644"/>
            <a:ext cx="36433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Relaxes bladder neck 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opens sphincter</a:t>
            </a:r>
            <a:endParaRPr lang="en-US" sz="2200" b="1" i="1" u="heavy" spc="-40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385246" y="719060"/>
            <a:ext cx="2679420" cy="561583"/>
            <a:chOff x="6385246" y="719060"/>
            <a:chExt cx="2679420" cy="561583"/>
          </a:xfrm>
        </p:grpSpPr>
        <p:sp>
          <p:nvSpPr>
            <p:cNvPr id="54" name="Rectangle 53"/>
            <p:cNvSpPr/>
            <p:nvPr/>
          </p:nvSpPr>
          <p:spPr>
            <a:xfrm>
              <a:off x="6385246" y="719060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 Narrow" pitchFamily="34" charset="0"/>
                </a:rPr>
                <a:t>Blocks</a:t>
              </a:r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 a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2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561946" y="911824"/>
              <a:ext cx="1502720" cy="368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200" b="1" spc="70" dirty="0" err="1" smtClean="0">
                  <a:solidFill>
                    <a:srgbClr val="4E00C0"/>
                  </a:solidFill>
                  <a:latin typeface="Calibri" pitchFamily="34" charset="0"/>
                </a:rPr>
                <a:t>Yohimbine</a:t>
              </a:r>
              <a:endParaRPr lang="en-US" sz="2200" b="1" spc="70" dirty="0" smtClean="0">
                <a:solidFill>
                  <a:srgbClr val="4E00C0"/>
                </a:solidFill>
                <a:latin typeface="Calibri" pitchFamily="34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6572264" y="1115688"/>
              <a:ext cx="107157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000760" y="1146182"/>
            <a:ext cx="3143240" cy="579646"/>
            <a:chOff x="6000760" y="1146182"/>
            <a:chExt cx="3143240" cy="579646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000760" y="1643050"/>
              <a:ext cx="3143240" cy="1588"/>
            </a:xfrm>
            <a:prstGeom prst="line">
              <a:avLst/>
            </a:prstGeom>
            <a:ln w="38100">
              <a:solidFill>
                <a:srgbClr val="4E0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497628" y="1146182"/>
              <a:ext cx="2646372" cy="57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MY" sz="2000" b="1" dirty="0" smtClean="0">
                  <a:latin typeface="Arial Narrow" pitchFamily="34" charset="0"/>
                </a:rPr>
                <a:t>Release </a:t>
              </a:r>
            </a:p>
            <a:p>
              <a:pPr>
                <a:lnSpc>
                  <a:spcPts val="1900"/>
                </a:lnSpc>
              </a:pPr>
              <a:r>
                <a:rPr lang="en-MY" sz="2000" b="1" dirty="0" smtClean="0">
                  <a:latin typeface="Arial Narrow" pitchFamily="34" charset="0"/>
                </a:rPr>
                <a:t>NE &amp; ADH / Aphrodisiac</a:t>
              </a:r>
              <a:endParaRPr lang="en-US" sz="2000" b="1" i="1" dirty="0" smtClean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33" grpId="0" animBg="1"/>
      <p:bldP spid="34" grpId="0" animBg="1"/>
      <p:bldP spid="61" grpId="0"/>
      <p:bldP spid="63" grpId="0" animBg="1"/>
      <p:bldP spid="42" grpId="0"/>
      <p:bldP spid="43" grpId="0"/>
      <p:bldP spid="44" grpId="0"/>
      <p:bldP spid="48" grpId="0"/>
      <p:bldP spid="60" grpId="0"/>
      <p:bldP spid="38" grpId="0" animBg="1"/>
      <p:bldP spid="49" grpId="0"/>
      <p:bldP spid="50" grpId="0"/>
      <p:bldP spid="51" grpId="0"/>
      <p:bldP spid="52" grpId="0"/>
      <p:bldP spid="55" grpId="0" animBg="1"/>
      <p:bldP spid="57" grpId="0" animBg="1"/>
      <p:bldP spid="64" grpId="0"/>
      <p:bldP spid="67" grpId="0"/>
      <p:bldP spid="68" grpId="0"/>
      <p:bldP spid="80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71670" y="214290"/>
            <a:ext cx="4500594" cy="52322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b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000100" y="1739241"/>
            <a:ext cx="7072362" cy="285752"/>
            <a:chOff x="4953000" y="2667000"/>
            <a:chExt cx="3657600" cy="3048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4826007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 rot="5400000">
              <a:off x="8430599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143768" y="2096596"/>
            <a:ext cx="1571636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Selective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596" y="2017905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Non-Selective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14282" y="2414467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</a:rPr>
              <a:t>Propranolol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Timolol</a:t>
            </a:r>
            <a:r>
              <a:rPr lang="en-US" sz="2200" b="1" dirty="0" smtClean="0">
                <a:latin typeface="Arial Narrow" pitchFamily="34" charset="0"/>
              </a:rPr>
              <a:t>,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                         </a:t>
            </a:r>
            <a:r>
              <a:rPr lang="en-US" sz="2200" b="1" dirty="0" err="1" smtClean="0">
                <a:latin typeface="Arial Narrow" pitchFamily="34" charset="0"/>
              </a:rPr>
              <a:t>Pindolol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8556" y="2456164"/>
            <a:ext cx="4357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&gt;&gt;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</a:rPr>
              <a:t>Atenolol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Bisoprolol</a:t>
            </a:r>
            <a:r>
              <a:rPr lang="en-US" sz="2200" b="1" dirty="0" smtClean="0">
                <a:latin typeface="Arial Narrow" pitchFamily="34" charset="0"/>
              </a:rPr>
              <a:t>,</a:t>
            </a:r>
          </a:p>
          <a:p>
            <a:r>
              <a:rPr lang="en-US" sz="2200" b="1" dirty="0" smtClean="0">
                <a:latin typeface="Arial Narrow" pitchFamily="34" charset="0"/>
              </a:rPr>
              <a:t>                              </a:t>
            </a:r>
            <a:r>
              <a:rPr lang="en-US" sz="2200" b="1" dirty="0" err="1" smtClean="0">
                <a:latin typeface="Arial Narrow" pitchFamily="34" charset="0"/>
              </a:rPr>
              <a:t>Metoprolol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28596" y="1185997"/>
            <a:ext cx="8358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According to extent of blocked of each type they are either</a:t>
            </a:r>
            <a:endParaRPr lang="en-US" sz="2400" dirty="0"/>
          </a:p>
        </p:txBody>
      </p:sp>
      <p:sp>
        <p:nvSpPr>
          <p:cNvPr id="78" name="Rectangle 77"/>
          <p:cNvSpPr/>
          <p:nvPr/>
        </p:nvSpPr>
        <p:spPr>
          <a:xfrm>
            <a:off x="-214346" y="785794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4E00C0"/>
                </a:solidFill>
              </a:rPr>
              <a:t>Pharmacodynamic</a:t>
            </a:r>
            <a:r>
              <a:rPr lang="en-US" sz="2200" b="1" dirty="0" smtClean="0">
                <a:solidFill>
                  <a:srgbClr val="4E00C0"/>
                </a:solidFill>
              </a:rPr>
              <a:t>  Classification </a:t>
            </a:r>
            <a:endParaRPr lang="en-US" sz="2200" b="1" dirty="0">
              <a:solidFill>
                <a:srgbClr val="4E00C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0179" y="3153698"/>
            <a:ext cx="4232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dirty="0" err="1" smtClean="0">
                <a:solidFill>
                  <a:srgbClr val="006600"/>
                </a:solidFill>
                <a:latin typeface="Bernard MT Condensed" pitchFamily="18" charset="0"/>
              </a:rPr>
              <a:t>Labetalol</a:t>
            </a:r>
            <a:r>
              <a:rPr lang="en-US" sz="2200" dirty="0" smtClean="0">
                <a:solidFill>
                  <a:srgbClr val="006600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Bernard MT Condensed" pitchFamily="18" charset="0"/>
              </a:rPr>
              <a:t>Carvedilol</a:t>
            </a:r>
            <a:endParaRPr lang="en-US" sz="2200" dirty="0" smtClean="0">
              <a:solidFill>
                <a:srgbClr val="006600"/>
              </a:solidFill>
              <a:latin typeface="Bernard MT Condensed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32" y="385604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00034" y="4878859"/>
            <a:ext cx="8072494" cy="693379"/>
            <a:chOff x="500034" y="4640447"/>
            <a:chExt cx="8072494" cy="693379"/>
          </a:xfrm>
        </p:grpSpPr>
        <p:grpSp>
          <p:nvGrpSpPr>
            <p:cNvPr id="19" name="Group 18"/>
            <p:cNvGrpSpPr/>
            <p:nvPr/>
          </p:nvGrpSpPr>
          <p:grpSpPr>
            <a:xfrm>
              <a:off x="1000100" y="4640447"/>
              <a:ext cx="7072362" cy="285752"/>
              <a:chOff x="4953000" y="2667000"/>
              <a:chExt cx="3657600" cy="304801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953000" y="2667000"/>
                <a:ext cx="36576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rot="5400000">
                <a:off x="4826007" y="28183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 bwMode="auto">
              <a:xfrm rot="5400000">
                <a:off x="8430599" y="28183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00034" y="4900751"/>
              <a:ext cx="1643074" cy="361637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spc="70" dirty="0" smtClean="0">
                  <a:latin typeface="Bernard MT Condensed" pitchFamily="18" charset="0"/>
                </a:rPr>
                <a:t>Without ISA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29454" y="4972189"/>
              <a:ext cx="1643074" cy="361637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spc="70" dirty="0" smtClean="0">
                  <a:latin typeface="Bernard MT Condensed" pitchFamily="18" charset="0"/>
                </a:rPr>
                <a:t>With ISA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57158" y="550080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Propranolol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Timolol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</a:p>
          <a:p>
            <a:r>
              <a:rPr lang="en-US" sz="2000" b="1" dirty="0" err="1" smtClean="0">
                <a:latin typeface="Arial Narrow" pitchFamily="34" charset="0"/>
              </a:rPr>
              <a:t>Atenolol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Bisoprolol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26399" y="5596238"/>
            <a:ext cx="1103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6600"/>
                </a:solidFill>
                <a:latin typeface="Bernard MT Condensed" pitchFamily="18" charset="0"/>
              </a:rPr>
              <a:t>Labetalol</a:t>
            </a:r>
            <a:endParaRPr lang="en-US" sz="2000" dirty="0">
              <a:solidFill>
                <a:srgbClr val="006600"/>
              </a:solidFill>
              <a:latin typeface="Bernard MT Condensed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158" y="6155600"/>
            <a:ext cx="12715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006600"/>
                </a:solidFill>
                <a:latin typeface="Bernard MT Condensed" pitchFamily="18" charset="0"/>
              </a:rPr>
              <a:t>Carvedilol</a:t>
            </a:r>
            <a:endParaRPr lang="en-US" sz="2200" dirty="0">
              <a:solidFill>
                <a:srgbClr val="006600"/>
              </a:solidFill>
              <a:latin typeface="Bernard MT Condensed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-32" y="659478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3643314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2</a:t>
            </a:r>
            <a:endParaRPr lang="en-US" sz="2400" b="1" dirty="0">
              <a:latin typeface="Bernard MT Condensed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4164479"/>
            <a:ext cx="9144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spc="-80" dirty="0" smtClean="0">
                <a:latin typeface="Arial Narrow" pitchFamily="34" charset="0"/>
              </a:rPr>
              <a:t>According to presence of agonistic/antagonistic action  </a:t>
            </a:r>
            <a:r>
              <a:rPr lang="en-US" sz="2400" spc="-80" dirty="0" smtClean="0">
                <a:solidFill>
                  <a:srgbClr val="4E00C0"/>
                </a:solidFill>
                <a:latin typeface="Bernard MT Condensed" pitchFamily="18" charset="0"/>
              </a:rPr>
              <a:t>(ISA) </a:t>
            </a:r>
            <a:r>
              <a:rPr lang="en-US" sz="2400" b="1" spc="-80" dirty="0" smtClean="0">
                <a:latin typeface="Arial Narrow" pitchFamily="34" charset="0"/>
              </a:rPr>
              <a:t>= </a:t>
            </a:r>
            <a:r>
              <a:rPr lang="en-US" sz="2400" spc="-80" dirty="0" smtClean="0">
                <a:solidFill>
                  <a:srgbClr val="4E00C0"/>
                </a:solidFill>
                <a:latin typeface="Bernard MT Condensed" pitchFamily="18" charset="0"/>
              </a:rPr>
              <a:t>PARTIAL AGONISTS </a:t>
            </a:r>
            <a:r>
              <a:rPr lang="en-US" sz="2400" b="1" dirty="0" smtClean="0">
                <a:latin typeface="Arial Narrow" pitchFamily="34" charset="0"/>
              </a:rPr>
              <a:t>or only antagonistic action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1214422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1</a:t>
            </a:r>
            <a:endParaRPr lang="en-US" sz="2400" b="1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38" grpId="0"/>
      <p:bldP spid="76" grpId="0"/>
      <p:bldP spid="78" grpId="0"/>
      <p:bldP spid="62" grpId="0"/>
      <p:bldP spid="30" grpId="0"/>
      <p:bldP spid="33" grpId="0"/>
      <p:bldP spid="36" grpId="0"/>
      <p:bldP spid="40" grpId="0" animBg="1"/>
      <p:bldP spid="41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71670" y="214290"/>
            <a:ext cx="4500594" cy="52322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b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42908" y="115408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40" dirty="0" smtClean="0">
                <a:latin typeface="Arial Narrow" pitchFamily="34" charset="0"/>
              </a:rPr>
              <a:t>According to their lipid solubility</a:t>
            </a:r>
            <a:endParaRPr lang="en-US" sz="2400" dirty="0">
              <a:solidFill>
                <a:srgbClr val="4E0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42908" y="857232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4E00C0"/>
                </a:solidFill>
              </a:rPr>
              <a:t>Pharmacokinetic Classification </a:t>
            </a:r>
            <a:endParaRPr lang="en-US" sz="2200" b="1" dirty="0">
              <a:solidFill>
                <a:srgbClr val="4E00C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000100" y="1652708"/>
          <a:ext cx="7215238" cy="348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3000396"/>
                <a:gridCol w="2000264"/>
              </a:tblGrid>
              <a:tr h="4312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Lipophylic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Hydrophilic</a:t>
                      </a:r>
                      <a:endParaRPr lang="en-US" sz="2400" b="0" dirty="0"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</a:tr>
              <a:tr h="358356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Oral  absorption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Complete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Irregular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</a:tr>
              <a:tr h="424996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Liver metabolism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Yes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No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</a:tr>
              <a:tr h="438462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t 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1/2 </a:t>
                      </a:r>
                      <a:endParaRPr lang="en-US" sz="2800" baseline="-250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Short</a:t>
                      </a:r>
                      <a:endParaRPr lang="en-US" sz="28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Long</a:t>
                      </a:r>
                      <a:endParaRPr lang="en-US" sz="28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CFFFF"/>
                    </a:solidFill>
                  </a:tcPr>
                </a:tc>
              </a:tr>
              <a:tr h="438462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CNS side effects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High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</a:tr>
              <a:tr h="5376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Propranolol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Pindolol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Timolol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. </a:t>
                      </a: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Metoprolol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Labetalol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&gt; </a:t>
                      </a:r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Carvedilol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   </a:t>
                      </a: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Atenolol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Bisoprolol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  <a:endParaRPr lang="en-US" sz="2400" b="1" dirty="0"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590264" y="214290"/>
            <a:ext cx="2625074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406" y="571480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1. Non-Selective Blocker of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&amp;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	2. Has membrane stabilizing action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Arial Narrow" pitchFamily="34" charset="0"/>
                <a:sym typeface="Wingdings 3"/>
              </a:rPr>
              <a:t>		3. Has sedative action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57190" y="4531064"/>
            <a:ext cx="885828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	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4808" y="1910990"/>
            <a:ext cx="128588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Actions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14282" y="2427902"/>
            <a:ext cx="8858280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Heart;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Inhibit heart properties 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output</a:t>
            </a:r>
            <a:endParaRPr lang="en-US" sz="2400" b="1" dirty="0" smtClean="0">
              <a:solidFill>
                <a:srgbClr val="CC0000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anti -ischemic action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work +  O</a:t>
            </a:r>
            <a:r>
              <a:rPr lang="en-US" sz="2400" b="1" baseline="-25000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consumption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anti-arrhythmic effects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excitability, automaticity &amp; conductivity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+ </a:t>
            </a:r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by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membrane stabilizing activity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4776" y="4143380"/>
            <a:ext cx="8858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BP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; 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&amp;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Has antihypertensive action by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Inhibiting heart properties 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output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Vasoconstriction to kidney BV: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RASS system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inhibition of NE release from adrenergic nerves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Inhibiting sympathetic outflow in CNS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2198" y="857232"/>
            <a:ext cx="32147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83000"/>
              <a:buFont typeface="Wingdings" pitchFamily="2" charset="2"/>
              <a:buChar char="t"/>
            </a:pPr>
            <a:r>
              <a:rPr lang="en-US" sz="2200" b="1" dirty="0" smtClean="0">
                <a:latin typeface="Arial Narrow" pitchFamily="34" charset="0"/>
              </a:rPr>
              <a:t>Completely absorbed</a:t>
            </a:r>
          </a:p>
          <a:p>
            <a:pPr>
              <a:buClr>
                <a:srgbClr val="FF0000"/>
              </a:buClr>
              <a:buSzPct val="83000"/>
              <a:buFont typeface="Wingdings" pitchFamily="2" charset="2"/>
              <a:buChar char="t"/>
            </a:pPr>
            <a:r>
              <a:rPr lang="en-US" sz="2200" b="1" dirty="0" smtClean="0">
                <a:latin typeface="Arial Narrow" pitchFamily="34" charset="0"/>
              </a:rPr>
              <a:t>70% destroyed during 1</a:t>
            </a:r>
            <a:r>
              <a:rPr lang="en-US" sz="2200" b="1" u="sng" dirty="0" smtClean="0">
                <a:latin typeface="Arial Narrow" pitchFamily="34" charset="0"/>
              </a:rPr>
              <a:t>st</a:t>
            </a:r>
            <a:r>
              <a:rPr lang="en-US" sz="2200" b="1" dirty="0" smtClean="0">
                <a:latin typeface="Arial Narrow" pitchFamily="34" charset="0"/>
              </a:rPr>
              <a:t> pass hepatic metabolism, </a:t>
            </a:r>
          </a:p>
          <a:p>
            <a:pPr>
              <a:buClr>
                <a:srgbClr val="FF0000"/>
              </a:buClr>
              <a:buSzPct val="83000"/>
              <a:buFont typeface="Wingdings" pitchFamily="2" charset="2"/>
              <a:buChar char="t"/>
            </a:pPr>
            <a:r>
              <a:rPr lang="en-US" sz="2200" b="1" dirty="0" smtClean="0">
                <a:latin typeface="Arial Narrow" pitchFamily="34" charset="0"/>
              </a:rPr>
              <a:t>90-95% protein bound,</a:t>
            </a:r>
          </a:p>
          <a:p>
            <a:pPr>
              <a:buClr>
                <a:srgbClr val="FF0000"/>
              </a:buClr>
              <a:buSzPct val="83000"/>
              <a:buFont typeface="Wingdings" pitchFamily="2" charset="2"/>
              <a:buChar char="t"/>
            </a:pPr>
            <a:r>
              <a:rPr lang="en-US" sz="2200" b="1" dirty="0" smtClean="0">
                <a:latin typeface="Arial Narrow" pitchFamily="34" charset="0"/>
              </a:rPr>
              <a:t>cross BBB 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9586" y="500042"/>
            <a:ext cx="107157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Kinetics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497783"/>
            <a:ext cx="1285884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Dynamics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 animBg="1"/>
      <p:bldP spid="69" grpId="0"/>
      <p:bldP spid="22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7930" y="2143116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Bronchi: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specially in susceptible patients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578" y="3000372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Intestine: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 Intestinal motility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52" y="3857628"/>
            <a:ext cx="885828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Metabolism: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mainly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liver;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Glycogenolysis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Hypoglycaemia</a:t>
            </a:r>
            <a:endParaRPr lang="en-US" sz="2400" b="1" dirty="0" smtClean="0">
              <a:solidFill>
                <a:srgbClr val="CC0000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pancreas;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Glucagon secretion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adipocytes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Lipolysis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solidFill>
                <a:srgbClr val="CC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In skeletal muscles;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glycolysis</a:t>
            </a:r>
            <a:endParaRPr lang="en-US" sz="2400" b="1" dirty="0" smtClean="0">
              <a:solidFill>
                <a:srgbClr val="CC0000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20" y="5661013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On peripheral &amp; central nervous systems: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Has local anesthetic effect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66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</a:rPr>
              <a:t>tremors &amp; </a:t>
            </a:r>
            <a:r>
              <a:rPr lang="en-US" sz="2400" b="1" dirty="0" smtClean="0">
                <a:solidFill>
                  <a:srgbClr val="0066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</a:rPr>
              <a:t>anxiety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52" y="609881"/>
            <a:ext cx="128588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Actions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14480" y="67341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Cont.</a:t>
            </a:r>
            <a:endParaRPr lang="en-US" b="1" i="1" dirty="0"/>
          </a:p>
        </p:txBody>
      </p:sp>
      <p:sp>
        <p:nvSpPr>
          <p:cNvPr id="14" name="Rectangle 13"/>
          <p:cNvSpPr/>
          <p:nvPr/>
        </p:nvSpPr>
        <p:spPr>
          <a:xfrm>
            <a:off x="214282" y="1142984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Blood Vessels [BV];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Vasoconstriction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blood flow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specially to muscles, other organs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except brain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cold extremities + intermittent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claudications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12272</TotalTime>
  <Words>973</Words>
  <Application>Microsoft Office PowerPoint</Application>
  <PresentationFormat>On-screen Show (4:3)</PresentationFormat>
  <Paragraphs>250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DR.OMNIA</cp:lastModifiedBy>
  <cp:revision>317</cp:revision>
  <dcterms:created xsi:type="dcterms:W3CDTF">2009-01-17T13:48:18Z</dcterms:created>
  <dcterms:modified xsi:type="dcterms:W3CDTF">2015-03-02T09:44:52Z</dcterms:modified>
</cp:coreProperties>
</file>