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  <p:sldMasterId id="2147484020" r:id="rId2"/>
    <p:sldMasterId id="2147484032" r:id="rId3"/>
    <p:sldMasterId id="2147484044" r:id="rId4"/>
    <p:sldMasterId id="2147484056" r:id="rId5"/>
    <p:sldMasterId id="2147484068" r:id="rId6"/>
    <p:sldMasterId id="2147484080" r:id="rId7"/>
    <p:sldMasterId id="2147484092" r:id="rId8"/>
    <p:sldMasterId id="2147484104" r:id="rId9"/>
    <p:sldMasterId id="2147484116" r:id="rId10"/>
  </p:sldMasterIdLst>
  <p:notesMasterIdLst>
    <p:notesMasterId r:id="rId60"/>
  </p:notesMasterIdLst>
  <p:handoutMasterIdLst>
    <p:handoutMasterId r:id="rId61"/>
  </p:handoutMasterIdLst>
  <p:sldIdLst>
    <p:sldId id="470" r:id="rId11"/>
    <p:sldId id="385" r:id="rId12"/>
    <p:sldId id="521" r:id="rId13"/>
    <p:sldId id="473" r:id="rId14"/>
    <p:sldId id="474" r:id="rId15"/>
    <p:sldId id="585" r:id="rId16"/>
    <p:sldId id="586" r:id="rId17"/>
    <p:sldId id="475" r:id="rId18"/>
    <p:sldId id="478" r:id="rId19"/>
    <p:sldId id="523" r:id="rId20"/>
    <p:sldId id="576" r:id="rId21"/>
    <p:sldId id="577" r:id="rId22"/>
    <p:sldId id="578" r:id="rId23"/>
    <p:sldId id="579" r:id="rId24"/>
    <p:sldId id="537" r:id="rId25"/>
    <p:sldId id="538" r:id="rId26"/>
    <p:sldId id="486" r:id="rId27"/>
    <p:sldId id="487" r:id="rId28"/>
    <p:sldId id="540" r:id="rId29"/>
    <p:sldId id="580" r:id="rId30"/>
    <p:sldId id="542" r:id="rId31"/>
    <p:sldId id="570" r:id="rId32"/>
    <p:sldId id="572" r:id="rId33"/>
    <p:sldId id="543" r:id="rId34"/>
    <p:sldId id="544" r:id="rId35"/>
    <p:sldId id="494" r:id="rId36"/>
    <p:sldId id="545" r:id="rId37"/>
    <p:sldId id="546" r:id="rId38"/>
    <p:sldId id="548" r:id="rId39"/>
    <p:sldId id="550" r:id="rId40"/>
    <p:sldId id="551" r:id="rId41"/>
    <p:sldId id="552" r:id="rId42"/>
    <p:sldId id="553" r:id="rId43"/>
    <p:sldId id="554" r:id="rId44"/>
    <p:sldId id="581" r:id="rId45"/>
    <p:sldId id="573" r:id="rId46"/>
    <p:sldId id="574" r:id="rId47"/>
    <p:sldId id="510" r:id="rId48"/>
    <p:sldId id="556" r:id="rId49"/>
    <p:sldId id="557" r:id="rId50"/>
    <p:sldId id="559" r:id="rId51"/>
    <p:sldId id="560" r:id="rId52"/>
    <p:sldId id="561" r:id="rId53"/>
    <p:sldId id="563" r:id="rId54"/>
    <p:sldId id="562" r:id="rId55"/>
    <p:sldId id="582" r:id="rId56"/>
    <p:sldId id="583" r:id="rId57"/>
    <p:sldId id="584" r:id="rId58"/>
    <p:sldId id="460" r:id="rId59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41" autoAdjust="0"/>
    <p:restoredTop sz="77800" autoAdjust="0"/>
  </p:normalViewPr>
  <p:slideViewPr>
    <p:cSldViewPr>
      <p:cViewPr varScale="1">
        <p:scale>
          <a:sx n="61" d="100"/>
          <a:sy n="61" d="100"/>
        </p:scale>
        <p:origin x="444" y="54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ar-SA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3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1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691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988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474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09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46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99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12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57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21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06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1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5147"/>
            <a:ext cx="10011252" cy="7200053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4" y="3630507"/>
            <a:ext cx="270668" cy="2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9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754380" y="2275840"/>
            <a:ext cx="85496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89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75438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6664960"/>
            <a:ext cx="318516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52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2986-097D-4FD5-8198-717C26CE4EE3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95003"/>
      </p:ext>
    </p:extLst>
  </p:cSld>
  <p:clrMapOvr>
    <a:masterClrMapping/>
  </p:clrMapOvr>
  <p:transition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664D-EB8A-41BB-A4D9-2CCABF63106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0643"/>
      </p:ext>
    </p:extLst>
  </p:cSld>
  <p:clrMapOvr>
    <a:masterClrMapping/>
  </p:clrMapOvr>
  <p:transition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4"/>
            <a:ext cx="8549640" cy="1452880"/>
          </a:xfrm>
        </p:spPr>
        <p:txBody>
          <a:bodyPr anchor="t"/>
          <a:lstStyle>
            <a:lvl1pPr algn="r">
              <a:defRPr sz="4267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5"/>
            <a:ext cx="8549640" cy="16001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95" indent="0">
              <a:buNone/>
              <a:defRPr sz="1920"/>
            </a:lvl2pPr>
            <a:lvl3pPr marL="975390" indent="0">
              <a:buNone/>
              <a:defRPr sz="1707"/>
            </a:lvl3pPr>
            <a:lvl4pPr marL="1463086" indent="0">
              <a:buNone/>
              <a:defRPr sz="1493"/>
            </a:lvl4pPr>
            <a:lvl5pPr marL="1950781" indent="0">
              <a:buNone/>
              <a:defRPr sz="1493"/>
            </a:lvl5pPr>
            <a:lvl6pPr marL="2438476" indent="0">
              <a:buNone/>
              <a:defRPr sz="1493"/>
            </a:lvl6pPr>
            <a:lvl7pPr marL="2926171" indent="0">
              <a:buNone/>
              <a:defRPr sz="1493"/>
            </a:lvl7pPr>
            <a:lvl8pPr marL="3413867" indent="0">
              <a:buNone/>
              <a:defRPr sz="1493"/>
            </a:lvl8pPr>
            <a:lvl9pPr marL="3901562" indent="0">
              <a:buNone/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2AB85-9610-4A32-AB2F-176CD37D19CE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27010"/>
      </p:ext>
    </p:extLst>
  </p:cSld>
  <p:clrMapOvr>
    <a:masterClrMapping/>
  </p:clrMapOvr>
  <p:transition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4CB3-0FA2-4BFC-8368-3613EF4D9CC5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20944"/>
      </p:ext>
    </p:extLst>
  </p:cSld>
  <p:clrMapOvr>
    <a:masterClrMapping/>
  </p:clrMapOvr>
  <p:transition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37454"/>
            <a:ext cx="4444207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319867"/>
            <a:ext cx="4444207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37454"/>
            <a:ext cx="4445953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319867"/>
            <a:ext cx="4445953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76DD-65CB-4EAA-A720-E197AF505F9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94810"/>
      </p:ext>
    </p:extLst>
  </p:cSld>
  <p:clrMapOvr>
    <a:masterClrMapping/>
  </p:clrMapOvr>
  <p:transition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0C00-AFDB-4B04-9468-AE362AEEBE57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18074"/>
      </p:ext>
    </p:extLst>
  </p:cSld>
  <p:clrMapOvr>
    <a:masterClrMapping/>
  </p:clrMapOvr>
  <p:transition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228B-3F3F-49FF-9319-27422653238A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44176"/>
      </p:ext>
    </p:extLst>
  </p:cSld>
  <p:clrMapOvr>
    <a:masterClrMapping/>
  </p:clrMapOvr>
  <p:transition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91253"/>
            <a:ext cx="3309144" cy="1239520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4"/>
            <a:ext cx="5622925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30774"/>
            <a:ext cx="3309144" cy="5003801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69E3-A80D-4F2B-A258-44F8C640B29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06515"/>
      </p:ext>
    </p:extLst>
  </p:cSld>
  <p:clrMapOvr>
    <a:masterClrMapping/>
  </p:clrMapOvr>
  <p:transition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0"/>
            <a:ext cx="6035040" cy="604521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1"/>
            <a:ext cx="6035040" cy="85851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2073-40C4-46F2-B01F-AC9815B4F3B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66855"/>
      </p:ext>
    </p:extLst>
  </p:cSld>
  <p:clrMapOvr>
    <a:masterClrMapping/>
  </p:clrMapOvr>
  <p:transition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C5F-E561-4F18-87B7-76CC6E24EFB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62974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50240"/>
            <a:ext cx="2137410" cy="5852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50240"/>
            <a:ext cx="6244590" cy="5852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1BBA-F606-4591-A96F-1EFC4E4E1B5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7611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5147"/>
            <a:ext cx="10011252" cy="7200053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4" y="3630507"/>
            <a:ext cx="270668" cy="2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9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754380" y="2275840"/>
            <a:ext cx="85496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89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75438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6664960"/>
            <a:ext cx="318516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52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2986-097D-4FD5-8198-717C26CE4EE3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58790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664D-EB8A-41BB-A4D9-2CCABF63106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94169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4"/>
            <a:ext cx="8549640" cy="1452880"/>
          </a:xfrm>
        </p:spPr>
        <p:txBody>
          <a:bodyPr anchor="t"/>
          <a:lstStyle>
            <a:lvl1pPr algn="r">
              <a:defRPr sz="4267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5"/>
            <a:ext cx="8549640" cy="16001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95" indent="0">
              <a:buNone/>
              <a:defRPr sz="1920"/>
            </a:lvl2pPr>
            <a:lvl3pPr marL="975390" indent="0">
              <a:buNone/>
              <a:defRPr sz="1707"/>
            </a:lvl3pPr>
            <a:lvl4pPr marL="1463086" indent="0">
              <a:buNone/>
              <a:defRPr sz="1493"/>
            </a:lvl4pPr>
            <a:lvl5pPr marL="1950781" indent="0">
              <a:buNone/>
              <a:defRPr sz="1493"/>
            </a:lvl5pPr>
            <a:lvl6pPr marL="2438476" indent="0">
              <a:buNone/>
              <a:defRPr sz="1493"/>
            </a:lvl6pPr>
            <a:lvl7pPr marL="2926171" indent="0">
              <a:buNone/>
              <a:defRPr sz="1493"/>
            </a:lvl7pPr>
            <a:lvl8pPr marL="3413867" indent="0">
              <a:buNone/>
              <a:defRPr sz="1493"/>
            </a:lvl8pPr>
            <a:lvl9pPr marL="3901562" indent="0">
              <a:buNone/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2AB85-9610-4A32-AB2F-176CD37D19CE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25569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4CB3-0FA2-4BFC-8368-3613EF4D9CC5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87981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37454"/>
            <a:ext cx="4444207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319867"/>
            <a:ext cx="4444207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37454"/>
            <a:ext cx="4445953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319867"/>
            <a:ext cx="4445953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76DD-65CB-4EAA-A720-E197AF505F9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67494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0C00-AFDB-4B04-9468-AE362AEEBE57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75665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228B-3F3F-49FF-9319-27422653238A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65953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91253"/>
            <a:ext cx="3309144" cy="1239520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4"/>
            <a:ext cx="5622925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30774"/>
            <a:ext cx="3309144" cy="5003801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69E3-A80D-4F2B-A258-44F8C640B29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6729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0"/>
            <a:ext cx="6035040" cy="604521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1"/>
            <a:ext cx="6035040" cy="85851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2073-40C4-46F2-B01F-AC9815B4F3B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65109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C5F-E561-4F18-87B7-76CC6E24EFB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3155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50240"/>
            <a:ext cx="2137410" cy="5852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50240"/>
            <a:ext cx="6244590" cy="5852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1BBA-F606-4591-A96F-1EFC4E4E1B5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6297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5147"/>
            <a:ext cx="10011252" cy="7200053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4" y="3630507"/>
            <a:ext cx="270668" cy="2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9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754380" y="2275840"/>
            <a:ext cx="85496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89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75438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6664960"/>
            <a:ext cx="318516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52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2986-097D-4FD5-8198-717C26CE4EE3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82843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664D-EB8A-41BB-A4D9-2CCABF63106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15674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4"/>
            <a:ext cx="8549640" cy="1452880"/>
          </a:xfrm>
        </p:spPr>
        <p:txBody>
          <a:bodyPr anchor="t"/>
          <a:lstStyle>
            <a:lvl1pPr algn="r">
              <a:defRPr sz="4267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5"/>
            <a:ext cx="8549640" cy="16001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95" indent="0">
              <a:buNone/>
              <a:defRPr sz="1920"/>
            </a:lvl2pPr>
            <a:lvl3pPr marL="975390" indent="0">
              <a:buNone/>
              <a:defRPr sz="1707"/>
            </a:lvl3pPr>
            <a:lvl4pPr marL="1463086" indent="0">
              <a:buNone/>
              <a:defRPr sz="1493"/>
            </a:lvl4pPr>
            <a:lvl5pPr marL="1950781" indent="0">
              <a:buNone/>
              <a:defRPr sz="1493"/>
            </a:lvl5pPr>
            <a:lvl6pPr marL="2438476" indent="0">
              <a:buNone/>
              <a:defRPr sz="1493"/>
            </a:lvl6pPr>
            <a:lvl7pPr marL="2926171" indent="0">
              <a:buNone/>
              <a:defRPr sz="1493"/>
            </a:lvl7pPr>
            <a:lvl8pPr marL="3413867" indent="0">
              <a:buNone/>
              <a:defRPr sz="1493"/>
            </a:lvl8pPr>
            <a:lvl9pPr marL="3901562" indent="0">
              <a:buNone/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2AB85-9610-4A32-AB2F-176CD37D19CE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90985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4CB3-0FA2-4BFC-8368-3613EF4D9CC5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31584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37454"/>
            <a:ext cx="4444207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319867"/>
            <a:ext cx="4444207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37454"/>
            <a:ext cx="4445953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319867"/>
            <a:ext cx="4445953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76DD-65CB-4EAA-A720-E197AF505F9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5449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0C00-AFDB-4B04-9468-AE362AEEBE57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09598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228B-3F3F-49FF-9319-27422653238A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3425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91253"/>
            <a:ext cx="3309144" cy="1239520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4"/>
            <a:ext cx="5622925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30774"/>
            <a:ext cx="3309144" cy="5003801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69E3-A80D-4F2B-A258-44F8C640B29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48875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0"/>
            <a:ext cx="6035040" cy="604521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1"/>
            <a:ext cx="6035040" cy="85851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2073-40C4-46F2-B01F-AC9815B4F3B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02733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C5F-E561-4F18-87B7-76CC6E24EFB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96009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50240"/>
            <a:ext cx="2137410" cy="5852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50240"/>
            <a:ext cx="6244590" cy="5852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1BBA-F606-4591-A96F-1EFC4E4E1B5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25497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5147"/>
            <a:ext cx="10011252" cy="7200053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4" y="3630507"/>
            <a:ext cx="270668" cy="2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9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754380" y="2275840"/>
            <a:ext cx="85496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89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75438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6664960"/>
            <a:ext cx="318516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52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2986-097D-4FD5-8198-717C26CE4EE3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82776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664D-EB8A-41BB-A4D9-2CCABF63106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67677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4"/>
            <a:ext cx="8549640" cy="1452880"/>
          </a:xfrm>
        </p:spPr>
        <p:txBody>
          <a:bodyPr anchor="t"/>
          <a:lstStyle>
            <a:lvl1pPr algn="r">
              <a:defRPr sz="4267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5"/>
            <a:ext cx="8549640" cy="16001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95" indent="0">
              <a:buNone/>
              <a:defRPr sz="1920"/>
            </a:lvl2pPr>
            <a:lvl3pPr marL="975390" indent="0">
              <a:buNone/>
              <a:defRPr sz="1707"/>
            </a:lvl3pPr>
            <a:lvl4pPr marL="1463086" indent="0">
              <a:buNone/>
              <a:defRPr sz="1493"/>
            </a:lvl4pPr>
            <a:lvl5pPr marL="1950781" indent="0">
              <a:buNone/>
              <a:defRPr sz="1493"/>
            </a:lvl5pPr>
            <a:lvl6pPr marL="2438476" indent="0">
              <a:buNone/>
              <a:defRPr sz="1493"/>
            </a:lvl6pPr>
            <a:lvl7pPr marL="2926171" indent="0">
              <a:buNone/>
              <a:defRPr sz="1493"/>
            </a:lvl7pPr>
            <a:lvl8pPr marL="3413867" indent="0">
              <a:buNone/>
              <a:defRPr sz="1493"/>
            </a:lvl8pPr>
            <a:lvl9pPr marL="3901562" indent="0">
              <a:buNone/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2AB85-9610-4A32-AB2F-176CD37D19CE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74727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4CB3-0FA2-4BFC-8368-3613EF4D9CC5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1832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37454"/>
            <a:ext cx="4444207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319867"/>
            <a:ext cx="4444207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37454"/>
            <a:ext cx="4445953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319867"/>
            <a:ext cx="4445953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76DD-65CB-4EAA-A720-E197AF505F9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42526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0C00-AFDB-4B04-9468-AE362AEEBE57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9387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228B-3F3F-49FF-9319-27422653238A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17070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91253"/>
            <a:ext cx="3309144" cy="1239520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4"/>
            <a:ext cx="5622925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30774"/>
            <a:ext cx="3309144" cy="5003801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69E3-A80D-4F2B-A258-44F8C640B29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49644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0"/>
            <a:ext cx="6035040" cy="604521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1"/>
            <a:ext cx="6035040" cy="85851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2073-40C4-46F2-B01F-AC9815B4F3B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6688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C5F-E561-4F18-87B7-76CC6E24EFB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5047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50240"/>
            <a:ext cx="2137410" cy="5852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50240"/>
            <a:ext cx="6244590" cy="5852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1BBA-F606-4591-A96F-1EFC4E4E1B5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2048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5147"/>
            <a:ext cx="10011252" cy="7200053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4" y="3630507"/>
            <a:ext cx="270668" cy="2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9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754380" y="2275840"/>
            <a:ext cx="85496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89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75438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6664960"/>
            <a:ext cx="318516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52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2986-097D-4FD5-8198-717C26CE4EE3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78995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664D-EB8A-41BB-A4D9-2CCABF63106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71640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4"/>
            <a:ext cx="8549640" cy="1452880"/>
          </a:xfrm>
        </p:spPr>
        <p:txBody>
          <a:bodyPr anchor="t"/>
          <a:lstStyle>
            <a:lvl1pPr algn="r">
              <a:defRPr sz="4267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5"/>
            <a:ext cx="8549640" cy="16001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95" indent="0">
              <a:buNone/>
              <a:defRPr sz="1920"/>
            </a:lvl2pPr>
            <a:lvl3pPr marL="975390" indent="0">
              <a:buNone/>
              <a:defRPr sz="1707"/>
            </a:lvl3pPr>
            <a:lvl4pPr marL="1463086" indent="0">
              <a:buNone/>
              <a:defRPr sz="1493"/>
            </a:lvl4pPr>
            <a:lvl5pPr marL="1950781" indent="0">
              <a:buNone/>
              <a:defRPr sz="1493"/>
            </a:lvl5pPr>
            <a:lvl6pPr marL="2438476" indent="0">
              <a:buNone/>
              <a:defRPr sz="1493"/>
            </a:lvl6pPr>
            <a:lvl7pPr marL="2926171" indent="0">
              <a:buNone/>
              <a:defRPr sz="1493"/>
            </a:lvl7pPr>
            <a:lvl8pPr marL="3413867" indent="0">
              <a:buNone/>
              <a:defRPr sz="1493"/>
            </a:lvl8pPr>
            <a:lvl9pPr marL="3901562" indent="0">
              <a:buNone/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2AB85-9610-4A32-AB2F-176CD37D19CE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50620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4CB3-0FA2-4BFC-8368-3613EF4D9CC5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29587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37454"/>
            <a:ext cx="4444207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319867"/>
            <a:ext cx="4444207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37454"/>
            <a:ext cx="4445953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319867"/>
            <a:ext cx="4445953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76DD-65CB-4EAA-A720-E197AF505F9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3243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0C00-AFDB-4B04-9468-AE362AEEBE57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06896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228B-3F3F-49FF-9319-27422653238A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63602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91253"/>
            <a:ext cx="3309144" cy="1239520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4"/>
            <a:ext cx="5622925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30774"/>
            <a:ext cx="3309144" cy="5003801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69E3-A80D-4F2B-A258-44F8C640B29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89324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0"/>
            <a:ext cx="6035040" cy="604521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1"/>
            <a:ext cx="6035040" cy="85851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2073-40C4-46F2-B01F-AC9815B4F3B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70705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C5F-E561-4F18-87B7-76CC6E24EFB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32227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50240"/>
            <a:ext cx="2137410" cy="5852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50240"/>
            <a:ext cx="6244590" cy="5852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1BBA-F606-4591-A96F-1EFC4E4E1B5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92862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5147"/>
            <a:ext cx="10011252" cy="7200053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4" y="3630507"/>
            <a:ext cx="270668" cy="2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9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754380" y="2275840"/>
            <a:ext cx="85496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89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75438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6664960"/>
            <a:ext cx="318516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52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2986-097D-4FD5-8198-717C26CE4EE3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83228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664D-EB8A-41BB-A4D9-2CCABF63106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03776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4"/>
            <a:ext cx="8549640" cy="1452880"/>
          </a:xfrm>
        </p:spPr>
        <p:txBody>
          <a:bodyPr anchor="t"/>
          <a:lstStyle>
            <a:lvl1pPr algn="r">
              <a:defRPr sz="4267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5"/>
            <a:ext cx="8549640" cy="16001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95" indent="0">
              <a:buNone/>
              <a:defRPr sz="1920"/>
            </a:lvl2pPr>
            <a:lvl3pPr marL="975390" indent="0">
              <a:buNone/>
              <a:defRPr sz="1707"/>
            </a:lvl3pPr>
            <a:lvl4pPr marL="1463086" indent="0">
              <a:buNone/>
              <a:defRPr sz="1493"/>
            </a:lvl4pPr>
            <a:lvl5pPr marL="1950781" indent="0">
              <a:buNone/>
              <a:defRPr sz="1493"/>
            </a:lvl5pPr>
            <a:lvl6pPr marL="2438476" indent="0">
              <a:buNone/>
              <a:defRPr sz="1493"/>
            </a:lvl6pPr>
            <a:lvl7pPr marL="2926171" indent="0">
              <a:buNone/>
              <a:defRPr sz="1493"/>
            </a:lvl7pPr>
            <a:lvl8pPr marL="3413867" indent="0">
              <a:buNone/>
              <a:defRPr sz="1493"/>
            </a:lvl8pPr>
            <a:lvl9pPr marL="3901562" indent="0">
              <a:buNone/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2AB85-9610-4A32-AB2F-176CD37D19CE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15845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4CB3-0FA2-4BFC-8368-3613EF4D9CC5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8941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37454"/>
            <a:ext cx="4444207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319867"/>
            <a:ext cx="4444207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37454"/>
            <a:ext cx="4445953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319867"/>
            <a:ext cx="4445953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76DD-65CB-4EAA-A720-E197AF505F9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47241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0C00-AFDB-4B04-9468-AE362AEEBE57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15794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228B-3F3F-49FF-9319-27422653238A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2579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91253"/>
            <a:ext cx="3309144" cy="1239520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4"/>
            <a:ext cx="5622925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30774"/>
            <a:ext cx="3309144" cy="5003801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69E3-A80D-4F2B-A258-44F8C640B29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04000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0"/>
            <a:ext cx="6035040" cy="604521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1"/>
            <a:ext cx="6035040" cy="85851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2073-40C4-46F2-B01F-AC9815B4F3B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41941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C5F-E561-4F18-87B7-76CC6E24EFB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20036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50240"/>
            <a:ext cx="2137410" cy="5852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50240"/>
            <a:ext cx="6244590" cy="5852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1BBA-F606-4591-A96F-1EFC4E4E1B5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67524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5147"/>
            <a:ext cx="10011252" cy="7200053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4" y="3630507"/>
            <a:ext cx="270668" cy="2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9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754380" y="2275840"/>
            <a:ext cx="85496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89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75438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6664960"/>
            <a:ext cx="318516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52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2986-097D-4FD5-8198-717C26CE4EE3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9927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664D-EB8A-41BB-A4D9-2CCABF63106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53625"/>
      </p:ext>
    </p:extLst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4"/>
            <a:ext cx="8549640" cy="1452880"/>
          </a:xfrm>
        </p:spPr>
        <p:txBody>
          <a:bodyPr anchor="t"/>
          <a:lstStyle>
            <a:lvl1pPr algn="r">
              <a:defRPr sz="4267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5"/>
            <a:ext cx="8549640" cy="16001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95" indent="0">
              <a:buNone/>
              <a:defRPr sz="1920"/>
            </a:lvl2pPr>
            <a:lvl3pPr marL="975390" indent="0">
              <a:buNone/>
              <a:defRPr sz="1707"/>
            </a:lvl3pPr>
            <a:lvl4pPr marL="1463086" indent="0">
              <a:buNone/>
              <a:defRPr sz="1493"/>
            </a:lvl4pPr>
            <a:lvl5pPr marL="1950781" indent="0">
              <a:buNone/>
              <a:defRPr sz="1493"/>
            </a:lvl5pPr>
            <a:lvl6pPr marL="2438476" indent="0">
              <a:buNone/>
              <a:defRPr sz="1493"/>
            </a:lvl6pPr>
            <a:lvl7pPr marL="2926171" indent="0">
              <a:buNone/>
              <a:defRPr sz="1493"/>
            </a:lvl7pPr>
            <a:lvl8pPr marL="3413867" indent="0">
              <a:buNone/>
              <a:defRPr sz="1493"/>
            </a:lvl8pPr>
            <a:lvl9pPr marL="3901562" indent="0">
              <a:buNone/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2AB85-9610-4A32-AB2F-176CD37D19CE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8633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4CB3-0FA2-4BFC-8368-3613EF4D9CC5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8467"/>
      </p:ext>
    </p:extLst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37454"/>
            <a:ext cx="4444207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319867"/>
            <a:ext cx="4444207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37454"/>
            <a:ext cx="4445953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319867"/>
            <a:ext cx="4445953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76DD-65CB-4EAA-A720-E197AF505F9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15598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0C00-AFDB-4B04-9468-AE362AEEBE57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35274"/>
      </p:ext>
    </p:extLst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228B-3F3F-49FF-9319-27422653238A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67827"/>
      </p:ext>
    </p:extLst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91253"/>
            <a:ext cx="3309144" cy="1239520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4"/>
            <a:ext cx="5622925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30774"/>
            <a:ext cx="3309144" cy="5003801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69E3-A80D-4F2B-A258-44F8C640B29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36131"/>
      </p:ext>
    </p:extLst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0"/>
            <a:ext cx="6035040" cy="604521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1"/>
            <a:ext cx="6035040" cy="85851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2073-40C4-46F2-B01F-AC9815B4F3B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02261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C5F-E561-4F18-87B7-76CC6E24EFB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01157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50240"/>
            <a:ext cx="2137410" cy="5852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50240"/>
            <a:ext cx="6244590" cy="5852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1BBA-F606-4591-A96F-1EFC4E4E1B5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56961"/>
      </p:ext>
    </p:extLst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5147"/>
            <a:ext cx="10011252" cy="7200053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4" y="3630507"/>
            <a:ext cx="270668" cy="2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9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754380" y="2275840"/>
            <a:ext cx="85496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89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75438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6664960"/>
            <a:ext cx="318516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52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2986-097D-4FD5-8198-717C26CE4EE3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45861"/>
      </p:ext>
    </p:extLst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664D-EB8A-41BB-A4D9-2CCABF63106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1991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4"/>
            <a:ext cx="8549640" cy="1452880"/>
          </a:xfrm>
        </p:spPr>
        <p:txBody>
          <a:bodyPr anchor="t"/>
          <a:lstStyle>
            <a:lvl1pPr algn="r">
              <a:defRPr sz="4267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5"/>
            <a:ext cx="8549640" cy="16001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95" indent="0">
              <a:buNone/>
              <a:defRPr sz="1920"/>
            </a:lvl2pPr>
            <a:lvl3pPr marL="975390" indent="0">
              <a:buNone/>
              <a:defRPr sz="1707"/>
            </a:lvl3pPr>
            <a:lvl4pPr marL="1463086" indent="0">
              <a:buNone/>
              <a:defRPr sz="1493"/>
            </a:lvl4pPr>
            <a:lvl5pPr marL="1950781" indent="0">
              <a:buNone/>
              <a:defRPr sz="1493"/>
            </a:lvl5pPr>
            <a:lvl6pPr marL="2438476" indent="0">
              <a:buNone/>
              <a:defRPr sz="1493"/>
            </a:lvl6pPr>
            <a:lvl7pPr marL="2926171" indent="0">
              <a:buNone/>
              <a:defRPr sz="1493"/>
            </a:lvl7pPr>
            <a:lvl8pPr marL="3413867" indent="0">
              <a:buNone/>
              <a:defRPr sz="1493"/>
            </a:lvl8pPr>
            <a:lvl9pPr marL="3901562" indent="0">
              <a:buNone/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2AB85-9610-4A32-AB2F-176CD37D19CE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33385"/>
      </p:ext>
    </p:extLst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4CB3-0FA2-4BFC-8368-3613EF4D9CC5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4359"/>
      </p:ext>
    </p:extLst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37454"/>
            <a:ext cx="4444207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319867"/>
            <a:ext cx="4444207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37454"/>
            <a:ext cx="4445953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319867"/>
            <a:ext cx="4445953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76DD-65CB-4EAA-A720-E197AF505F9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54260"/>
      </p:ext>
    </p:extLst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0C00-AFDB-4B04-9468-AE362AEEBE57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06950"/>
      </p:ext>
    </p:extLst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228B-3F3F-49FF-9319-27422653238A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5625"/>
      </p:ext>
    </p:extLst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91253"/>
            <a:ext cx="3309144" cy="1239520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4"/>
            <a:ext cx="5622925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30774"/>
            <a:ext cx="3309144" cy="5003801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69E3-A80D-4F2B-A258-44F8C640B29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852"/>
      </p:ext>
    </p:extLst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0"/>
            <a:ext cx="6035040" cy="604521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1"/>
            <a:ext cx="6035040" cy="85851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2073-40C4-46F2-B01F-AC9815B4F3B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77002"/>
      </p:ext>
    </p:extLst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C5F-E561-4F18-87B7-76CC6E24EFB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63695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50240"/>
            <a:ext cx="2137410" cy="5852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50240"/>
            <a:ext cx="6244590" cy="5852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1BBA-F606-4591-A96F-1EFC4E4E1B5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79452"/>
      </p:ext>
    </p:extLst>
  </p:cSld>
  <p:clrMapOvr>
    <a:masterClrMapping/>
  </p:clrMapOvr>
  <p:transition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5147"/>
            <a:ext cx="10011252" cy="7200053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560" b="0" smtClean="0">
                        <a:solidFill>
                          <a:srgbClr val="8383AD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560" b="0" smtClean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ar-SA" sz="2560" b="0" smtClean="0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4" y="3630507"/>
            <a:ext cx="270668" cy="2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9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754380" y="2275840"/>
            <a:ext cx="85496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89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75438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6664960"/>
            <a:ext cx="318516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520" y="6664960"/>
            <a:ext cx="2095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2986-097D-4FD5-8198-717C26CE4EE3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2417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664D-EB8A-41BB-A4D9-2CCABF63106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55404"/>
      </p:ext>
    </p:extLst>
  </p:cSld>
  <p:clrMapOvr>
    <a:masterClrMapping/>
  </p:clrMapOvr>
  <p:transition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4"/>
            <a:ext cx="8549640" cy="1452880"/>
          </a:xfrm>
        </p:spPr>
        <p:txBody>
          <a:bodyPr anchor="t"/>
          <a:lstStyle>
            <a:lvl1pPr algn="r">
              <a:defRPr sz="4267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5"/>
            <a:ext cx="8549640" cy="16001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95" indent="0">
              <a:buNone/>
              <a:defRPr sz="1920"/>
            </a:lvl2pPr>
            <a:lvl3pPr marL="975390" indent="0">
              <a:buNone/>
              <a:defRPr sz="1707"/>
            </a:lvl3pPr>
            <a:lvl4pPr marL="1463086" indent="0">
              <a:buNone/>
              <a:defRPr sz="1493"/>
            </a:lvl4pPr>
            <a:lvl5pPr marL="1950781" indent="0">
              <a:buNone/>
              <a:defRPr sz="1493"/>
            </a:lvl5pPr>
            <a:lvl6pPr marL="2438476" indent="0">
              <a:buNone/>
              <a:defRPr sz="1493"/>
            </a:lvl6pPr>
            <a:lvl7pPr marL="2926171" indent="0">
              <a:buNone/>
              <a:defRPr sz="1493"/>
            </a:lvl7pPr>
            <a:lvl8pPr marL="3413867" indent="0">
              <a:buNone/>
              <a:defRPr sz="1493"/>
            </a:lvl8pPr>
            <a:lvl9pPr marL="3901562" indent="0">
              <a:buNone/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2AB85-9610-4A32-AB2F-176CD37D19CE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70494"/>
      </p:ext>
    </p:extLst>
  </p:cSld>
  <p:clrMapOvr>
    <a:masterClrMapping/>
  </p:clrMapOvr>
  <p:transition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13280"/>
            <a:ext cx="4191000" cy="438912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4CB3-0FA2-4BFC-8368-3613EF4D9CC5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52940"/>
      </p:ext>
    </p:extLst>
  </p:cSld>
  <p:clrMapOvr>
    <a:masterClrMapping/>
  </p:clrMapOvr>
  <p:transition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37454"/>
            <a:ext cx="4444207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319867"/>
            <a:ext cx="4444207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37454"/>
            <a:ext cx="4445953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319867"/>
            <a:ext cx="4445953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76DD-65CB-4EAA-A720-E197AF505F9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16"/>
      </p:ext>
    </p:extLst>
  </p:cSld>
  <p:clrMapOvr>
    <a:masterClrMapping/>
  </p:clrMapOvr>
  <p:transition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0C00-AFDB-4B04-9468-AE362AEEBE57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86256"/>
      </p:ext>
    </p:extLst>
  </p:cSld>
  <p:clrMapOvr>
    <a:masterClrMapping/>
  </p:clrMapOvr>
  <p:transition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228B-3F3F-49FF-9319-27422653238A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08391"/>
      </p:ext>
    </p:extLst>
  </p:cSld>
  <p:clrMapOvr>
    <a:masterClrMapping/>
  </p:clrMapOvr>
  <p:transition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91253"/>
            <a:ext cx="3309144" cy="1239520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4"/>
            <a:ext cx="5622925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30774"/>
            <a:ext cx="3309144" cy="5003801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69E3-A80D-4F2B-A258-44F8C640B29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27571"/>
      </p:ext>
    </p:extLst>
  </p:cSld>
  <p:clrMapOvr>
    <a:masterClrMapping/>
  </p:clrMapOvr>
  <p:transition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0"/>
            <a:ext cx="6035040" cy="604521"/>
          </a:xfrm>
        </p:spPr>
        <p:txBody>
          <a:bodyPr anchor="b"/>
          <a:lstStyle>
            <a:lvl1pPr algn="r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1"/>
            <a:ext cx="6035040" cy="85851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2073-40C4-46F2-B01F-AC9815B4F3BC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49962"/>
      </p:ext>
    </p:extLst>
  </p:cSld>
  <p:clrMapOvr>
    <a:masterClrMapping/>
  </p:clrMapOvr>
  <p:transition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C5F-E561-4F18-87B7-76CC6E24EFB1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25672"/>
      </p:ext>
    </p:extLst>
  </p:cSld>
  <p:clrMapOvr>
    <a:masterClrMapping/>
  </p:clrMapOvr>
  <p:transition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50240"/>
            <a:ext cx="2137410" cy="5852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50240"/>
            <a:ext cx="6244590" cy="5852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1BBA-F606-4591-A96F-1EFC4E4E1B56}" type="slidenum">
              <a:rPr lang="ar-S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9750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37490" y="81280"/>
            <a:ext cx="9555480" cy="723392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50240"/>
            <a:ext cx="85496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113280"/>
            <a:ext cx="85496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9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583680"/>
            <a:ext cx="31851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93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5D4B65C-29EA-4564-8E2E-BE91479AD752}" type="slidenum">
              <a:rPr lang="ar-SA" b="0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3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5pPr>
      <a:lvl6pPr marL="487695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6pPr>
      <a:lvl7pPr marL="975390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7pPr>
      <a:lvl8pPr marL="1463086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8pPr>
      <a:lvl9pPr marL="1950781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413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987">
          <a:solidFill>
            <a:schemeClr val="tx1"/>
          </a:solidFill>
          <a:latin typeface="+mn-lt"/>
          <a:cs typeface="+mn-cs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560">
          <a:solidFill>
            <a:schemeClr val="tx1"/>
          </a:solidFill>
          <a:latin typeface="+mn-lt"/>
          <a:cs typeface="+mn-cs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133">
          <a:solidFill>
            <a:schemeClr val="tx1"/>
          </a:solidFill>
          <a:latin typeface="+mn-lt"/>
          <a:cs typeface="+mn-cs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5pPr>
      <a:lvl6pPr marL="268232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6pPr>
      <a:lvl7pPr marL="3170019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7pPr>
      <a:lvl8pPr marL="365771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8pPr>
      <a:lvl9pPr marL="4145410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37490" y="81280"/>
            <a:ext cx="9555480" cy="723392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50240"/>
            <a:ext cx="85496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113280"/>
            <a:ext cx="85496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9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583680"/>
            <a:ext cx="31851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93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5D4B65C-29EA-4564-8E2E-BE91479AD752}" type="slidenum">
              <a:rPr lang="ar-SA" b="0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9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5pPr>
      <a:lvl6pPr marL="487695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6pPr>
      <a:lvl7pPr marL="975390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7pPr>
      <a:lvl8pPr marL="1463086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8pPr>
      <a:lvl9pPr marL="1950781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413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987">
          <a:solidFill>
            <a:schemeClr val="tx1"/>
          </a:solidFill>
          <a:latin typeface="+mn-lt"/>
          <a:cs typeface="+mn-cs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560">
          <a:solidFill>
            <a:schemeClr val="tx1"/>
          </a:solidFill>
          <a:latin typeface="+mn-lt"/>
          <a:cs typeface="+mn-cs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133">
          <a:solidFill>
            <a:schemeClr val="tx1"/>
          </a:solidFill>
          <a:latin typeface="+mn-lt"/>
          <a:cs typeface="+mn-cs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5pPr>
      <a:lvl6pPr marL="268232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6pPr>
      <a:lvl7pPr marL="3170019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7pPr>
      <a:lvl8pPr marL="365771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8pPr>
      <a:lvl9pPr marL="4145410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37490" y="81280"/>
            <a:ext cx="9555480" cy="723392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50240"/>
            <a:ext cx="85496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113280"/>
            <a:ext cx="85496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9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583680"/>
            <a:ext cx="31851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93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5D4B65C-29EA-4564-8E2E-BE91479AD752}" type="slidenum">
              <a:rPr lang="ar-SA" b="0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9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5pPr>
      <a:lvl6pPr marL="487695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6pPr>
      <a:lvl7pPr marL="975390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7pPr>
      <a:lvl8pPr marL="1463086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8pPr>
      <a:lvl9pPr marL="1950781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413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987">
          <a:solidFill>
            <a:schemeClr val="tx1"/>
          </a:solidFill>
          <a:latin typeface="+mn-lt"/>
          <a:cs typeface="+mn-cs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560">
          <a:solidFill>
            <a:schemeClr val="tx1"/>
          </a:solidFill>
          <a:latin typeface="+mn-lt"/>
          <a:cs typeface="+mn-cs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133">
          <a:solidFill>
            <a:schemeClr val="tx1"/>
          </a:solidFill>
          <a:latin typeface="+mn-lt"/>
          <a:cs typeface="+mn-cs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5pPr>
      <a:lvl6pPr marL="268232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6pPr>
      <a:lvl7pPr marL="3170019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7pPr>
      <a:lvl8pPr marL="365771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8pPr>
      <a:lvl9pPr marL="4145410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37490" y="81280"/>
            <a:ext cx="9555480" cy="723392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50240"/>
            <a:ext cx="85496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113280"/>
            <a:ext cx="85496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9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583680"/>
            <a:ext cx="31851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93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5D4B65C-29EA-4564-8E2E-BE91479AD752}" type="slidenum">
              <a:rPr lang="ar-SA" b="0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5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5pPr>
      <a:lvl6pPr marL="487695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6pPr>
      <a:lvl7pPr marL="975390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7pPr>
      <a:lvl8pPr marL="1463086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8pPr>
      <a:lvl9pPr marL="1950781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413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987">
          <a:solidFill>
            <a:schemeClr val="tx1"/>
          </a:solidFill>
          <a:latin typeface="+mn-lt"/>
          <a:cs typeface="+mn-cs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560">
          <a:solidFill>
            <a:schemeClr val="tx1"/>
          </a:solidFill>
          <a:latin typeface="+mn-lt"/>
          <a:cs typeface="+mn-cs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133">
          <a:solidFill>
            <a:schemeClr val="tx1"/>
          </a:solidFill>
          <a:latin typeface="+mn-lt"/>
          <a:cs typeface="+mn-cs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5pPr>
      <a:lvl6pPr marL="268232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6pPr>
      <a:lvl7pPr marL="3170019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7pPr>
      <a:lvl8pPr marL="365771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8pPr>
      <a:lvl9pPr marL="4145410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37490" y="81280"/>
            <a:ext cx="9555480" cy="723392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50240"/>
            <a:ext cx="85496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113280"/>
            <a:ext cx="85496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9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583680"/>
            <a:ext cx="31851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93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5D4B65C-29EA-4564-8E2E-BE91479AD752}" type="slidenum">
              <a:rPr lang="ar-SA" b="0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8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5pPr>
      <a:lvl6pPr marL="487695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6pPr>
      <a:lvl7pPr marL="975390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7pPr>
      <a:lvl8pPr marL="1463086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8pPr>
      <a:lvl9pPr marL="1950781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413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987">
          <a:solidFill>
            <a:schemeClr val="tx1"/>
          </a:solidFill>
          <a:latin typeface="+mn-lt"/>
          <a:cs typeface="+mn-cs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560">
          <a:solidFill>
            <a:schemeClr val="tx1"/>
          </a:solidFill>
          <a:latin typeface="+mn-lt"/>
          <a:cs typeface="+mn-cs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133">
          <a:solidFill>
            <a:schemeClr val="tx1"/>
          </a:solidFill>
          <a:latin typeface="+mn-lt"/>
          <a:cs typeface="+mn-cs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5pPr>
      <a:lvl6pPr marL="268232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6pPr>
      <a:lvl7pPr marL="3170019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7pPr>
      <a:lvl8pPr marL="365771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8pPr>
      <a:lvl9pPr marL="4145410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37490" y="81280"/>
            <a:ext cx="9555480" cy="723392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50240"/>
            <a:ext cx="85496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113280"/>
            <a:ext cx="85496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9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583680"/>
            <a:ext cx="31851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93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5D4B65C-29EA-4564-8E2E-BE91479AD752}" type="slidenum">
              <a:rPr lang="ar-SA" b="0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5pPr>
      <a:lvl6pPr marL="487695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6pPr>
      <a:lvl7pPr marL="975390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7pPr>
      <a:lvl8pPr marL="1463086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8pPr>
      <a:lvl9pPr marL="1950781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413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987">
          <a:solidFill>
            <a:schemeClr val="tx1"/>
          </a:solidFill>
          <a:latin typeface="+mn-lt"/>
          <a:cs typeface="+mn-cs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560">
          <a:solidFill>
            <a:schemeClr val="tx1"/>
          </a:solidFill>
          <a:latin typeface="+mn-lt"/>
          <a:cs typeface="+mn-cs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133">
          <a:solidFill>
            <a:schemeClr val="tx1"/>
          </a:solidFill>
          <a:latin typeface="+mn-lt"/>
          <a:cs typeface="+mn-cs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5pPr>
      <a:lvl6pPr marL="268232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6pPr>
      <a:lvl7pPr marL="3170019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7pPr>
      <a:lvl8pPr marL="365771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8pPr>
      <a:lvl9pPr marL="4145410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37490" y="81280"/>
            <a:ext cx="9555480" cy="723392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50240"/>
            <a:ext cx="85496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113280"/>
            <a:ext cx="85496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9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583680"/>
            <a:ext cx="31851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93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5D4B65C-29EA-4564-8E2E-BE91479AD752}" type="slidenum">
              <a:rPr lang="ar-SA" b="0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5pPr>
      <a:lvl6pPr marL="487695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6pPr>
      <a:lvl7pPr marL="975390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7pPr>
      <a:lvl8pPr marL="1463086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8pPr>
      <a:lvl9pPr marL="1950781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413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987">
          <a:solidFill>
            <a:schemeClr val="tx1"/>
          </a:solidFill>
          <a:latin typeface="+mn-lt"/>
          <a:cs typeface="+mn-cs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560">
          <a:solidFill>
            <a:schemeClr val="tx1"/>
          </a:solidFill>
          <a:latin typeface="+mn-lt"/>
          <a:cs typeface="+mn-cs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133">
          <a:solidFill>
            <a:schemeClr val="tx1"/>
          </a:solidFill>
          <a:latin typeface="+mn-lt"/>
          <a:cs typeface="+mn-cs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5pPr>
      <a:lvl6pPr marL="268232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6pPr>
      <a:lvl7pPr marL="3170019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7pPr>
      <a:lvl8pPr marL="365771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8pPr>
      <a:lvl9pPr marL="4145410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37490" y="81280"/>
            <a:ext cx="9555480" cy="723392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50240"/>
            <a:ext cx="85496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113280"/>
            <a:ext cx="85496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9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583680"/>
            <a:ext cx="31851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93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5D4B65C-29EA-4564-8E2E-BE91479AD752}" type="slidenum">
              <a:rPr lang="ar-SA" b="0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0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5pPr>
      <a:lvl6pPr marL="487695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6pPr>
      <a:lvl7pPr marL="975390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7pPr>
      <a:lvl8pPr marL="1463086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8pPr>
      <a:lvl9pPr marL="1950781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413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987">
          <a:solidFill>
            <a:schemeClr val="tx1"/>
          </a:solidFill>
          <a:latin typeface="+mn-lt"/>
          <a:cs typeface="+mn-cs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560">
          <a:solidFill>
            <a:schemeClr val="tx1"/>
          </a:solidFill>
          <a:latin typeface="+mn-lt"/>
          <a:cs typeface="+mn-cs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133">
          <a:solidFill>
            <a:schemeClr val="tx1"/>
          </a:solidFill>
          <a:latin typeface="+mn-lt"/>
          <a:cs typeface="+mn-cs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5pPr>
      <a:lvl6pPr marL="268232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6pPr>
      <a:lvl7pPr marL="3170019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7pPr>
      <a:lvl8pPr marL="365771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8pPr>
      <a:lvl9pPr marL="4145410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37490" y="81280"/>
            <a:ext cx="9555480" cy="723392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ar-SA" sz="2560" b="0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50240"/>
            <a:ext cx="85496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113280"/>
            <a:ext cx="85496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9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583680"/>
            <a:ext cx="31851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93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404176"/>
              </a:solidFill>
            </a:endParaRPr>
          </a:p>
        </p:txBody>
      </p:sp>
      <p:sp>
        <p:nvSpPr>
          <p:cNvPr id="6969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583680"/>
            <a:ext cx="2095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93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5D4B65C-29EA-4564-8E2E-BE91479AD752}" type="slidenum">
              <a:rPr lang="ar-SA" b="0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5pPr>
      <a:lvl6pPr marL="487695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6pPr>
      <a:lvl7pPr marL="975390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7pPr>
      <a:lvl8pPr marL="1463086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8pPr>
      <a:lvl9pPr marL="1950781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pitchFamily="34" charset="0"/>
          <a:cs typeface="Times New Roman" pitchFamily="18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413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987">
          <a:solidFill>
            <a:schemeClr val="tx1"/>
          </a:solidFill>
          <a:latin typeface="+mn-lt"/>
          <a:cs typeface="+mn-cs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560">
          <a:solidFill>
            <a:schemeClr val="tx1"/>
          </a:solidFill>
          <a:latin typeface="+mn-lt"/>
          <a:cs typeface="+mn-cs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133">
          <a:solidFill>
            <a:schemeClr val="tx1"/>
          </a:solidFill>
          <a:latin typeface="+mn-lt"/>
          <a:cs typeface="+mn-cs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5pPr>
      <a:lvl6pPr marL="268232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6pPr>
      <a:lvl7pPr marL="3170019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7pPr>
      <a:lvl8pPr marL="3657714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8pPr>
      <a:lvl9pPr marL="4145410" indent="-243848" algn="l" rtl="0" fontAlgn="base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447800" y="990600"/>
            <a:ext cx="726384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Treatment </a:t>
            </a:r>
          </a:p>
          <a:p>
            <a:pPr algn="ctr" eaLnBrk="1" hangingPunct="1">
              <a:defRPr/>
            </a:pPr>
            <a:r>
              <a:rPr lang="en-US" sz="72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 eaLnBrk="1" hangingPunct="1">
              <a:defRPr/>
            </a:pPr>
            <a:r>
              <a:rPr lang="en-US" sz="72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</a:t>
            </a:r>
            <a:r>
              <a:rPr lang="en-US" sz="7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5461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9525000" cy="1498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affecting cardiac output and</a:t>
            </a:r>
          </a:p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</a:t>
            </a:r>
            <a:r>
              <a:rPr lang="en-US" sz="3600" spc="53" dirty="0" smtClean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1-  Cardiac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contractility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2-  Preload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3-  Afterload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4-  Heart rate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ar-SA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sz="3413" b="1" spc="53" dirty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Drugs used in the treatment of heart failure</a:t>
            </a:r>
            <a:endParaRPr lang="ar-SA" sz="3413" b="1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2275840"/>
            <a:ext cx="8290560" cy="438912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Drugs that  increase contractility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2060"/>
                </a:solidFill>
              </a:rPr>
              <a:t>Cardiac glycosides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en-US" b="1" dirty="0" err="1" smtClean="0">
                <a:solidFill>
                  <a:srgbClr val="002060"/>
                </a:solidFill>
              </a:rPr>
              <a:t>Phosphodiesterase</a:t>
            </a:r>
            <a:r>
              <a:rPr lang="en-US" b="1" dirty="0" smtClean="0">
                <a:solidFill>
                  <a:srgbClr val="002060"/>
                </a:solidFill>
              </a:rPr>
              <a:t> inhibitors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2060"/>
                </a:solidFill>
              </a:rPr>
              <a:t>β- </a:t>
            </a:r>
            <a:r>
              <a:rPr lang="en-US" b="1" dirty="0" err="1" smtClean="0">
                <a:solidFill>
                  <a:srgbClr val="002060"/>
                </a:solidFill>
              </a:rPr>
              <a:t>adrenoceptor</a:t>
            </a:r>
            <a:r>
              <a:rPr lang="en-US" b="1" dirty="0" smtClean="0">
                <a:solidFill>
                  <a:srgbClr val="002060"/>
                </a:solidFill>
              </a:rPr>
              <a:t> agonists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13685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68960"/>
            <a:ext cx="829056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1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Drugs  that  decrease preload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en-US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987" b="1">
                <a:solidFill>
                  <a:srgbClr val="002060"/>
                </a:solidFill>
              </a:rPr>
              <a:t>Diuretics</a:t>
            </a:r>
          </a:p>
          <a:p>
            <a:pPr eaLnBrk="1" hangingPunct="1">
              <a:buFontTx/>
              <a:buNone/>
            </a:pPr>
            <a:endParaRPr lang="en-US" sz="2987"/>
          </a:p>
          <a:p>
            <a:pPr eaLnBrk="1" hangingPunct="1"/>
            <a:r>
              <a:rPr lang="en-US" sz="2987" b="1">
                <a:solidFill>
                  <a:srgbClr val="002060"/>
                </a:solidFill>
              </a:rPr>
              <a:t>Venodilators</a:t>
            </a:r>
          </a:p>
        </p:txBody>
      </p:sp>
    </p:spTree>
    <p:extLst>
      <p:ext uri="{BB962C8B-B14F-4D97-AF65-F5344CB8AC3E}">
        <p14:creationId xmlns:p14="http://schemas.microsoft.com/office/powerpoint/2010/main" val="21126811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1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Drugs  that  decrease </a:t>
            </a:r>
            <a:r>
              <a:rPr lang="en-US" sz="341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afterload</a:t>
            </a:r>
            <a:endParaRPr lang="en-US" sz="341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z="2987" b="1">
                <a:solidFill>
                  <a:srgbClr val="002060"/>
                </a:solidFill>
              </a:rPr>
              <a:t>Arteriolodilators</a:t>
            </a:r>
          </a:p>
        </p:txBody>
      </p:sp>
    </p:spTree>
    <p:extLst>
      <p:ext uri="{BB962C8B-B14F-4D97-AF65-F5344CB8AC3E}">
        <p14:creationId xmlns:p14="http://schemas.microsoft.com/office/powerpoint/2010/main" val="4198130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1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Drugs  that decrease preload &amp; </a:t>
            </a:r>
            <a:r>
              <a:rPr lang="en-US" sz="341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afterload</a:t>
            </a:r>
            <a:endParaRPr lang="en-US" sz="341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z="2987" b="1">
                <a:solidFill>
                  <a:srgbClr val="002060"/>
                </a:solidFill>
              </a:rPr>
              <a:t>Combined arteriolo- and venodiators</a:t>
            </a:r>
            <a:r>
              <a:rPr lang="en-US" sz="2987" b="1">
                <a:solidFill>
                  <a:srgbClr val="008000"/>
                </a:solidFill>
              </a:rPr>
              <a:t>:</a:t>
            </a:r>
          </a:p>
          <a:p>
            <a:pPr eaLnBrk="1" hangingPunct="1"/>
            <a:r>
              <a:rPr lang="en-US" sz="2987" b="1">
                <a:solidFill>
                  <a:srgbClr val="002060"/>
                </a:solidFill>
              </a:rPr>
              <a:t>  Angiotensin converitng enzyme            (ACE)  inhibitors</a:t>
            </a:r>
          </a:p>
          <a:p>
            <a:pPr eaLnBrk="1" hangingPunct="1"/>
            <a:r>
              <a:rPr lang="en-US" sz="2987" b="1">
                <a:solidFill>
                  <a:srgbClr val="002060"/>
                </a:solidFill>
              </a:rPr>
              <a:t>Angiotensin receptor antagonists</a:t>
            </a:r>
          </a:p>
          <a:p>
            <a:pPr eaLnBrk="1" hangingPunct="1"/>
            <a:r>
              <a:rPr lang="en-US" sz="2987" b="1">
                <a:solidFill>
                  <a:srgbClr val="002060"/>
                </a:solidFill>
              </a:rPr>
              <a:t> </a:t>
            </a:r>
            <a:r>
              <a:rPr lang="el-GR" sz="2987" b="1">
                <a:solidFill>
                  <a:srgbClr val="002060"/>
                </a:solidFill>
              </a:rPr>
              <a:t>α</a:t>
            </a:r>
            <a:r>
              <a:rPr lang="en-US" sz="2987" b="1" baseline="-25000">
                <a:solidFill>
                  <a:srgbClr val="002060"/>
                </a:solidFill>
              </a:rPr>
              <a:t>1</a:t>
            </a:r>
            <a:r>
              <a:rPr lang="en-US" sz="2987" b="1">
                <a:solidFill>
                  <a:srgbClr val="002060"/>
                </a:solidFill>
              </a:rPr>
              <a:t>-adrenoceptor antagonists</a:t>
            </a:r>
          </a:p>
          <a:p>
            <a:pPr eaLnBrk="1" hangingPunct="1"/>
            <a:r>
              <a:rPr lang="en-US" sz="2987" b="1">
                <a:solidFill>
                  <a:srgbClr val="002060"/>
                </a:solidFill>
              </a:rPr>
              <a:t> Direct vasodilators</a:t>
            </a:r>
          </a:p>
        </p:txBody>
      </p:sp>
    </p:spTree>
    <p:extLst>
      <p:ext uri="{BB962C8B-B14F-4D97-AF65-F5344CB8AC3E}">
        <p14:creationId xmlns:p14="http://schemas.microsoft.com/office/powerpoint/2010/main" val="36192418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-335280" y="1950720"/>
            <a:ext cx="10241280" cy="7315200"/>
            <a:chOff x="0" y="0"/>
            <a:chExt cx="6048" cy="4320"/>
          </a:xfrm>
        </p:grpSpPr>
        <p:sp>
          <p:nvSpPr>
            <p:cNvPr id="4813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48139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48140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3168" cy="2256"/>
            </a:xfrm>
            <a:prstGeom prst="rect">
              <a:avLst/>
            </a:prstGeom>
            <a:gradFill rotWithShape="1">
              <a:gsLst>
                <a:gs pos="0">
                  <a:srgbClr val="2F8D2F"/>
                </a:gs>
                <a:gs pos="100000">
                  <a:srgbClr val="0000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48141" name="Rectangle 6"/>
            <p:cNvSpPr>
              <a:spLocks noChangeArrowheads="1"/>
            </p:cNvSpPr>
            <p:nvPr/>
          </p:nvSpPr>
          <p:spPr bwMode="auto">
            <a:xfrm>
              <a:off x="2784" y="0"/>
              <a:ext cx="3264" cy="20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pic>
        <p:nvPicPr>
          <p:cNvPr id="83997" name="Picture 29" descr="digitalis-lanat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381760"/>
            <a:ext cx="3727027" cy="562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396240" y="0"/>
            <a:ext cx="9509760" cy="683264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84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</a:p>
        </p:txBody>
      </p:sp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1696720" y="15241"/>
            <a:ext cx="861568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</a:rPr>
              <a:t> CARDIAC GLYCOSIDES</a:t>
            </a:r>
          </a:p>
        </p:txBody>
      </p:sp>
      <p:sp>
        <p:nvSpPr>
          <p:cNvPr id="48134" name="Text Box 11"/>
          <p:cNvSpPr txBox="1">
            <a:spLocks noChangeArrowheads="1"/>
          </p:cNvSpPr>
          <p:nvPr/>
        </p:nvSpPr>
        <p:spPr bwMode="auto">
          <a:xfrm>
            <a:off x="5273040" y="731520"/>
            <a:ext cx="4632960" cy="55201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</a:rPr>
              <a:t> Digoxin / Digitoxin / Ouabain </a:t>
            </a:r>
          </a:p>
        </p:txBody>
      </p:sp>
      <p:sp>
        <p:nvSpPr>
          <p:cNvPr id="83980" name="Oval 12"/>
          <p:cNvSpPr>
            <a:spLocks noChangeArrowheads="1"/>
          </p:cNvSpPr>
          <p:nvPr/>
        </p:nvSpPr>
        <p:spPr bwMode="auto">
          <a:xfrm>
            <a:off x="5273040" y="487680"/>
            <a:ext cx="1463040" cy="105664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558800" y="812800"/>
            <a:ext cx="2600960" cy="55201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</a:rPr>
              <a:t> Digitalis Lanata</a:t>
            </a:r>
          </a:p>
        </p:txBody>
      </p:sp>
    </p:spTree>
    <p:extLst>
      <p:ext uri="{BB962C8B-B14F-4D97-AF65-F5344CB8AC3E}">
        <p14:creationId xmlns:p14="http://schemas.microsoft.com/office/powerpoint/2010/main" val="22471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 animBg="1"/>
      <p:bldP spid="839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GLYCOSIDES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</a:t>
            </a:r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action </a:t>
            </a:r>
            <a:endParaRPr lang="en-US" sz="4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Inhibit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en-US" sz="36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/ K</a:t>
            </a:r>
            <a:r>
              <a:rPr lang="en-US" altLang="en-US" sz="36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ATPase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enzyme </a:t>
            </a:r>
          </a:p>
          <a:p>
            <a:endParaRPr lang="en-US" sz="3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25120"/>
            <a:ext cx="90220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52400" y="325120"/>
            <a:ext cx="97536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920" dirty="0">
                <a:cs typeface="Arial" panose="020B0604020202020204" pitchFamily="34" charset="0"/>
              </a:rPr>
              <a:t>    </a:t>
            </a:r>
            <a:r>
              <a:rPr lang="en-US" altLang="en-US" sz="3840" dirty="0">
                <a:solidFill>
                  <a:srgbClr val="002060"/>
                </a:solidFill>
                <a:cs typeface="Arial" panose="020B0604020202020204" pitchFamily="34" charset="0"/>
              </a:rPr>
              <a:t>MECHANISM OF </a:t>
            </a:r>
            <a:r>
              <a:rPr lang="en-US" altLang="en-US" sz="3840" dirty="0" smtClean="0">
                <a:solidFill>
                  <a:srgbClr val="002060"/>
                </a:solidFill>
                <a:cs typeface="Arial" panose="020B0604020202020204" pitchFamily="34" charset="0"/>
              </a:rPr>
              <a:t>ACTION</a:t>
            </a:r>
            <a:endParaRPr lang="en-US" altLang="en-US" sz="384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342900" y="304800"/>
            <a:ext cx="9677400" cy="642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000" dirty="0">
                <a:solidFill>
                  <a:srgbClr val="0066FF"/>
                </a:solidFill>
                <a:cs typeface="Arial" panose="020B0604020202020204" pitchFamily="34" charset="0"/>
              </a:rPr>
              <a:t>CARDIAC GLYCOSIDES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173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PHARMACOLOGICAL ACTIONS: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56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56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0" dirty="0" smtClean="0">
                <a:cs typeface="Arial" panose="020B0604020202020204" pitchFamily="34" charset="0"/>
              </a:rPr>
              <a:t>1- Increase the </a:t>
            </a:r>
            <a:r>
              <a:rPr lang="en-US" altLang="en-US" sz="3600" b="0" dirty="0">
                <a:cs typeface="Arial" panose="020B0604020202020204" pitchFamily="34" charset="0"/>
              </a:rPr>
              <a:t>force of myocardial contraction     		(+</a:t>
            </a:r>
            <a:r>
              <a:rPr lang="en-US" altLang="en-US" sz="3600" b="0" dirty="0" err="1">
                <a:cs typeface="Arial" panose="020B0604020202020204" pitchFamily="34" charset="0"/>
              </a:rPr>
              <a:t>ve</a:t>
            </a:r>
            <a:r>
              <a:rPr lang="en-US" altLang="en-US" sz="3600" b="0" dirty="0">
                <a:cs typeface="Arial" panose="020B0604020202020204" pitchFamily="34" charset="0"/>
              </a:rPr>
              <a:t> inotropic)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 b="0" dirty="0">
                <a:cs typeface="Arial" panose="020B0604020202020204" pitchFamily="34" charset="0"/>
              </a:rPr>
              <a:t> </a:t>
            </a:r>
            <a:r>
              <a:rPr lang="en-US" altLang="en-US" sz="3600" b="0" dirty="0" smtClean="0">
                <a:cs typeface="Arial" panose="020B0604020202020204" pitchFamily="34" charset="0"/>
              </a:rPr>
              <a:t>leading </a:t>
            </a:r>
            <a:r>
              <a:rPr lang="en-US" altLang="en-US" sz="3600" b="0" dirty="0">
                <a:cs typeface="Arial" panose="020B0604020202020204" pitchFamily="34" charset="0"/>
              </a:rPr>
              <a:t>to </a:t>
            </a:r>
            <a:r>
              <a:rPr lang="en-US" altLang="en-US" sz="3600" b="0" dirty="0" smtClean="0">
                <a:cs typeface="Arial" panose="020B0604020202020204" pitchFamily="34" charset="0"/>
              </a:rPr>
              <a:t>decrease in: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 b="0" dirty="0" smtClean="0">
                <a:cs typeface="Arial" panose="020B0604020202020204" pitchFamily="34" charset="0"/>
              </a:rPr>
              <a:t> </a:t>
            </a:r>
            <a:r>
              <a:rPr lang="en-US" altLang="en-US" sz="3600" b="0" dirty="0">
                <a:cs typeface="Arial" panose="020B0604020202020204" pitchFamily="34" charset="0"/>
              </a:rPr>
              <a:t>heart size , venous </a:t>
            </a:r>
            <a:r>
              <a:rPr lang="en-US" altLang="en-US" sz="3600" b="0" dirty="0" smtClean="0">
                <a:cs typeface="Arial" panose="020B0604020202020204" pitchFamily="34" charset="0"/>
              </a:rPr>
              <a:t>pressure and edema</a:t>
            </a:r>
            <a:endParaRPr lang="en-US" altLang="en-US" sz="3600" b="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3600" b="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600" b="0" dirty="0">
                <a:cs typeface="Arial" panose="020B0604020202020204" pitchFamily="34" charset="0"/>
              </a:rPr>
              <a:t>2- Slow heart rate ( -</a:t>
            </a:r>
            <a:r>
              <a:rPr lang="en-US" sz="3600" b="0" dirty="0" err="1">
                <a:cs typeface="Arial" panose="020B0604020202020204" pitchFamily="34" charset="0"/>
              </a:rPr>
              <a:t>ve</a:t>
            </a:r>
            <a:r>
              <a:rPr lang="en-US" sz="3600" b="0" dirty="0">
                <a:cs typeface="Arial" panose="020B0604020202020204" pitchFamily="34" charset="0"/>
              </a:rPr>
              <a:t> </a:t>
            </a:r>
            <a:r>
              <a:rPr lang="en-US" sz="3600" b="0" dirty="0" err="1">
                <a:cs typeface="Arial" panose="020B0604020202020204" pitchFamily="34" charset="0"/>
              </a:rPr>
              <a:t>chronotropic</a:t>
            </a:r>
            <a:r>
              <a:rPr lang="en-US" sz="3600" b="0" dirty="0">
                <a:cs typeface="Arial" panose="020B0604020202020204" pitchFamily="34" charset="0"/>
              </a:rPr>
              <a:t> </a:t>
            </a:r>
            <a:r>
              <a:rPr lang="en-US" sz="3600" b="0" dirty="0" smtClean="0">
                <a:cs typeface="Arial" panose="020B0604020202020204" pitchFamily="34" charset="0"/>
              </a:rPr>
              <a:t>) by vagal stimulation</a:t>
            </a:r>
          </a:p>
          <a:p>
            <a:pPr marL="0" indent="0">
              <a:buNone/>
              <a:defRPr/>
            </a:pPr>
            <a:endParaRPr lang="en-US" altLang="en-US" sz="3600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GLYCOSIDES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</a:t>
            </a: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uses:</a:t>
            </a:r>
          </a:p>
          <a:p>
            <a:endParaRPr lang="en-US" sz="44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Congestive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Atrial arrhythmias:</a:t>
            </a:r>
          </a:p>
          <a:p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Atrial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flutter </a:t>
            </a: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Atrial fibrillation</a:t>
            </a:r>
          </a:p>
          <a:p>
            <a:pPr>
              <a:buFontTx/>
              <a:buNone/>
            </a:pP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Supraventricular tachycardia</a:t>
            </a:r>
            <a:endParaRPr lang="ar-EG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410200" y="2230437"/>
            <a:ext cx="4244975" cy="23415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</p:spPr>
        <p:txBody>
          <a:bodyPr rtlCol="0">
            <a:normAutofit/>
          </a:bodyPr>
          <a:lstStyle/>
          <a:p>
            <a:pPr marL="372260" indent="-372260" algn="ctr" defTabSz="992695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b="1" dirty="0">
              <a:solidFill>
                <a:srgbClr val="C00000"/>
              </a:solidFill>
              <a:cs typeface="Arial" charset="0"/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Prof. </a:t>
            </a:r>
            <a:r>
              <a:rPr lang="en-US" b="1" dirty="0" err="1" smtClean="0">
                <a:solidFill>
                  <a:srgbClr val="C00000"/>
                </a:solidFill>
              </a:rPr>
              <a:t>Azza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El-</a:t>
            </a:r>
            <a:r>
              <a:rPr lang="en-US" b="1" dirty="0" err="1" smtClean="0">
                <a:solidFill>
                  <a:srgbClr val="C00000"/>
                </a:solidFill>
              </a:rPr>
              <a:t>Medani</a:t>
            </a:r>
            <a:endParaRPr lang="ar-SA" b="1" dirty="0">
              <a:solidFill>
                <a:srgbClr val="C00000"/>
              </a:solidFill>
            </a:endParaRPr>
          </a:p>
          <a:p>
            <a:pPr marL="372260" indent="-372260" defTabSz="99269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ar-SA" sz="3000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4294967295"/>
          </p:nvPr>
        </p:nvSpPr>
        <p:spPr>
          <a:xfrm>
            <a:off x="228600" y="2230437"/>
            <a:ext cx="4343400" cy="2362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</p:spPr>
        <p:txBody>
          <a:bodyPr rtlCol="0">
            <a:normAutofit/>
          </a:bodyPr>
          <a:lstStyle/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Prof. </a:t>
            </a:r>
            <a:r>
              <a:rPr lang="en-US" b="1" dirty="0" err="1" smtClean="0">
                <a:solidFill>
                  <a:srgbClr val="C00000"/>
                </a:solidFill>
              </a:rPr>
              <a:t>Abdulrahman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Almotrefi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396240" y="-243840"/>
            <a:ext cx="9753600" cy="7315200"/>
            <a:chOff x="0" y="0"/>
            <a:chExt cx="5760" cy="4320"/>
          </a:xfrm>
        </p:grpSpPr>
        <p:sp>
          <p:nvSpPr>
            <p:cNvPr id="542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sz="2560" b="0">
                <a:solidFill>
                  <a:srgbClr val="8383AD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84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sz="2560" b="0">
                <a:solidFill>
                  <a:srgbClr val="8383AD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85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2F8D2F"/>
                </a:gs>
                <a:gs pos="100000">
                  <a:srgbClr val="0000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sz="2560" b="0">
                <a:solidFill>
                  <a:srgbClr val="8383AD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86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sz="2560" b="0">
                <a:solidFill>
                  <a:srgbClr val="8383AD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396240" y="0"/>
            <a:ext cx="9509760" cy="683264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sz="3840">
              <a:solidFill>
                <a:srgbClr val="FEFED6"/>
              </a:solidFill>
              <a:latin typeface="Arial Black" panose="020B0A04020102020204" pitchFamily="34" charset="0"/>
            </a:endParaRP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452880" y="1381760"/>
            <a:ext cx="3901440" cy="55201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107763" dir="8100000" algn="ctr" rotWithShape="0">
              <a:srgbClr val="FF330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2987">
                <a:solidFill>
                  <a:srgbClr val="FEFED6"/>
                </a:solidFill>
                <a:latin typeface="Arial Narrow" panose="020B0606020202030204" pitchFamily="34" charset="0"/>
              </a:rPr>
              <a:t>PHARMACOKINETICS</a:t>
            </a:r>
          </a:p>
        </p:txBody>
      </p:sp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1371600" y="15241"/>
            <a:ext cx="894080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2987">
                <a:solidFill>
                  <a:srgbClr val="FEFED6"/>
                </a:solidFill>
                <a:latin typeface="Arial Narrow" panose="020B0606020202030204" pitchFamily="34" charset="0"/>
              </a:rPr>
              <a:t> CARDIAC GLYCOSIDES</a:t>
            </a:r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5273040" y="731520"/>
            <a:ext cx="4632960" cy="55201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2987">
                <a:solidFill>
                  <a:srgbClr val="8383AD"/>
                </a:solidFill>
                <a:latin typeface="Arial Narrow" panose="020B0606020202030204" pitchFamily="34" charset="0"/>
              </a:rPr>
              <a:t> </a:t>
            </a:r>
            <a:r>
              <a:rPr lang="en-US" sz="2987">
                <a:solidFill>
                  <a:srgbClr val="FEFED6"/>
                </a:solidFill>
                <a:latin typeface="Arial Narrow" panose="020B0606020202030204" pitchFamily="34" charset="0"/>
              </a:rPr>
              <a:t>Digoxin</a:t>
            </a:r>
            <a:r>
              <a:rPr lang="en-US" sz="2987">
                <a:solidFill>
                  <a:srgbClr val="8383AD"/>
                </a:solidFill>
                <a:latin typeface="Arial Narrow" panose="020B0606020202030204" pitchFamily="34" charset="0"/>
              </a:rPr>
              <a:t> / </a:t>
            </a:r>
            <a:r>
              <a:rPr lang="en-US" sz="2987">
                <a:solidFill>
                  <a:srgbClr val="FEFED6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4279" name="Oval 11"/>
          <p:cNvSpPr>
            <a:spLocks noChangeArrowheads="1"/>
          </p:cNvSpPr>
          <p:nvPr/>
        </p:nvSpPr>
        <p:spPr bwMode="auto">
          <a:xfrm>
            <a:off x="5273040" y="650240"/>
            <a:ext cx="1463040" cy="8128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sz="2560" b="0">
              <a:solidFill>
                <a:srgbClr val="8383AD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104" name="Line 40"/>
          <p:cNvSpPr>
            <a:spLocks noChangeShapeType="1"/>
          </p:cNvSpPr>
          <p:nvPr/>
        </p:nvSpPr>
        <p:spPr bwMode="auto">
          <a:xfrm>
            <a:off x="530014" y="1500293"/>
            <a:ext cx="0" cy="6583680"/>
          </a:xfrm>
          <a:prstGeom prst="line">
            <a:avLst/>
          </a:prstGeom>
          <a:noFill/>
          <a:ln w="5715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560" b="0">
              <a:solidFill>
                <a:srgbClr val="8383AD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105" name="Text Box 41"/>
          <p:cNvSpPr txBox="1">
            <a:spLocks noChangeArrowheads="1"/>
          </p:cNvSpPr>
          <p:nvPr/>
        </p:nvSpPr>
        <p:spPr bwMode="auto">
          <a:xfrm>
            <a:off x="2590800" y="2621280"/>
            <a:ext cx="6583680" cy="468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sz="2987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Absorption</a:t>
            </a:r>
            <a:r>
              <a:rPr lang="en-US" sz="2987" dirty="0">
                <a:solidFill>
                  <a:srgbClr val="FEFED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: orally : 40-80% leading to variable </a:t>
            </a:r>
            <a:r>
              <a:rPr lang="en-US" sz="2987" u="sng" dirty="0">
                <a:solidFill>
                  <a:srgbClr val="FEFED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bioavailability</a:t>
            </a:r>
            <a:endParaRPr lang="en-US" sz="2987" dirty="0">
              <a:solidFill>
                <a:srgbClr val="FEFED6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sz="2987" dirty="0">
                <a:solidFill>
                  <a:srgbClr val="FEFED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I.V. acts within 15 min-3hrs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endParaRPr lang="en-US" sz="2987" dirty="0">
              <a:solidFill>
                <a:srgbClr val="FFFF00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sz="2987" dirty="0" smtClean="0">
                <a:solidFill>
                  <a:srgbClr val="FEFED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2987" dirty="0">
                <a:solidFill>
                  <a:srgbClr val="FEFED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25% </a:t>
            </a:r>
            <a:r>
              <a:rPr lang="en-US" sz="2987">
                <a:solidFill>
                  <a:srgbClr val="FEFED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protein </a:t>
            </a:r>
            <a:r>
              <a:rPr lang="en-US" sz="2987" smtClean="0">
                <a:solidFill>
                  <a:srgbClr val="FEFED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bound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endParaRPr lang="en-US" sz="2987" dirty="0" smtClean="0">
              <a:solidFill>
                <a:srgbClr val="FEFED6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sz="2987" dirty="0" smtClean="0">
                <a:solidFill>
                  <a:srgbClr val="FEFED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85% is excreted unchanged in the urine</a:t>
            </a:r>
            <a:endParaRPr lang="en-US" sz="2987" dirty="0">
              <a:solidFill>
                <a:srgbClr val="FEFED6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endParaRPr lang="en-US" sz="2987" dirty="0">
              <a:solidFill>
                <a:srgbClr val="FFFF00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sz="2987" dirty="0" smtClean="0">
                <a:solidFill>
                  <a:srgbClr val="FEFED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endParaRPr lang="en-US" sz="2987" dirty="0">
              <a:solidFill>
                <a:srgbClr val="FEFED6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sz="2987" dirty="0">
                <a:solidFill>
                  <a:srgbClr val="8383AD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              </a:t>
            </a:r>
          </a:p>
        </p:txBody>
      </p:sp>
      <p:sp>
        <p:nvSpPr>
          <p:cNvPr id="88106" name="Text Box 42"/>
          <p:cNvSpPr txBox="1">
            <a:spLocks noChangeArrowheads="1"/>
          </p:cNvSpPr>
          <p:nvPr/>
        </p:nvSpPr>
        <p:spPr bwMode="auto">
          <a:xfrm>
            <a:off x="2590800" y="2113280"/>
            <a:ext cx="666496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sz="2987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Drug has narrow therapeutic index</a:t>
            </a:r>
          </a:p>
        </p:txBody>
      </p:sp>
    </p:spTree>
    <p:extLst>
      <p:ext uri="{BB962C8B-B14F-4D97-AF65-F5344CB8AC3E}">
        <p14:creationId xmlns:p14="http://schemas.microsoft.com/office/powerpoint/2010/main" val="37984586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animBg="1"/>
      <p:bldP spid="88104" grpId="0" animBg="1"/>
      <p:bldP spid="88105" grpId="0"/>
      <p:bldP spid="881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GLYCOSIDES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adverse effects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digitalis-induced arrhythmias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can cause any type of arrhythmia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en-US" altLang="en-US" sz="3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coupled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beats  </a:t>
            </a:r>
            <a:r>
              <a:rPr lang="en-US" altLang="en-US" sz="32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200" b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Bigeminal</a:t>
            </a:r>
            <a:r>
              <a:rPr lang="en-GB" sz="32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rhythms </a:t>
            </a:r>
            <a:r>
              <a:rPr lang="en-GB" sz="32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32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ventricular tachycardia or fibrillation </a:t>
            </a:r>
          </a:p>
          <a:p>
            <a:pPr eaLnBrk="1" hangingPunct="1"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 </a:t>
            </a:r>
            <a:r>
              <a:rPr lang="en-US" alt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A.V.block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cardiac arrest.</a:t>
            </a: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36663"/>
            <a:ext cx="9174163" cy="556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-1905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Coupled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beats  </a:t>
            </a:r>
            <a:r>
              <a:rPr lang="en-US" alt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Bigeminal</a:t>
            </a:r>
            <a:r>
              <a:rPr lang="en-GB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rhythms )</a:t>
            </a:r>
            <a:endParaRPr lang="en-US" alt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31863"/>
            <a:ext cx="8686800" cy="586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6838" y="0"/>
            <a:ext cx="5339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ventricular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fibrillation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283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GLYCOSIDES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cardiac adverse effects :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common  ( the earliest signs of toxicity ): 	Anorexia ,nausea, vomiting, diarrhea</a:t>
            </a:r>
          </a:p>
          <a:p>
            <a:pPr eaLnBrk="1" hangingPunct="1"/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CNS:</a:t>
            </a: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Headache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,  visual disturbances, 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drowsiness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GLYCOSIDES</a:t>
            </a:r>
          </a:p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increase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 smtClean="0"/>
              <a:t>- 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Lean body mass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Renal diseases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Hypothyroidism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Hypokalemia 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Hypomagnesemia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Hypercalemia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4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</p:grpSpPr>
        <p:sp>
          <p:nvSpPr>
            <p:cNvPr id="583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58396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58397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2F8D2F"/>
                </a:gs>
                <a:gs pos="100000">
                  <a:srgbClr val="0000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58398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0000FF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152400" y="1"/>
            <a:ext cx="9753600" cy="683264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840">
                <a:solidFill>
                  <a:schemeClr val="bg1"/>
                </a:solidFill>
                <a:latin typeface="Arial Black" panose="020B0A04020102020204" pitchFamily="34" charset="0"/>
              </a:rPr>
              <a:t> Treatment OF ADVERSE EFFECTS</a:t>
            </a:r>
          </a:p>
        </p:txBody>
      </p:sp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54" y="1999827"/>
            <a:ext cx="1771227" cy="17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58800" y="1461348"/>
            <a:ext cx="3251200" cy="1622213"/>
            <a:chOff x="240" y="863"/>
            <a:chExt cx="1920" cy="958"/>
          </a:xfrm>
        </p:grpSpPr>
        <p:sp>
          <p:nvSpPr>
            <p:cNvPr id="58393" name="Text Box 9"/>
            <p:cNvSpPr txBox="1">
              <a:spLocks noChangeArrowheads="1"/>
            </p:cNvSpPr>
            <p:nvPr/>
          </p:nvSpPr>
          <p:spPr bwMode="auto">
            <a:xfrm>
              <a:off x="240" y="863"/>
              <a:ext cx="91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987" u="sng">
                  <a:solidFill>
                    <a:srgbClr val="FFFF00"/>
                  </a:solidFill>
                  <a:latin typeface="Arial Narrow" panose="020B0606020202030204" pitchFamily="34" charset="0"/>
                </a:rPr>
                <a:t>HEART </a:t>
              </a:r>
            </a:p>
          </p:txBody>
        </p:sp>
        <p:pic>
          <p:nvPicPr>
            <p:cNvPr id="5839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056"/>
              <a:ext cx="768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273040" y="1463040"/>
            <a:ext cx="113792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987" u="sng">
                <a:solidFill>
                  <a:srgbClr val="FFFF00"/>
                </a:solidFill>
                <a:latin typeface="Arial Narrow" panose="020B0606020202030204" pitchFamily="34" charset="0"/>
              </a:rPr>
              <a:t>CNS </a:t>
            </a:r>
          </a:p>
        </p:txBody>
      </p:sp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53" y="4031828"/>
            <a:ext cx="1788160" cy="17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4" name="Picture 16" descr="eye draw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94" y="3219027"/>
            <a:ext cx="179832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4216400" y="2650068"/>
            <a:ext cx="138176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987" u="sng">
                <a:solidFill>
                  <a:srgbClr val="FFFF00"/>
                </a:solidFill>
                <a:latin typeface="Arial Narrow" panose="020B0606020202030204" pitchFamily="34" charset="0"/>
              </a:rPr>
              <a:t>Vision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3420533" y="3544148"/>
            <a:ext cx="89408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987" u="sng">
                <a:solidFill>
                  <a:srgbClr val="FFFF00"/>
                </a:solidFill>
                <a:latin typeface="Arial Narrow" panose="020B0606020202030204" pitchFamily="34" charset="0"/>
              </a:rPr>
              <a:t>GIT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V="1">
            <a:off x="2590800" y="1544320"/>
            <a:ext cx="2763520" cy="308864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560"/>
          </a:p>
        </p:txBody>
      </p:sp>
      <p:sp>
        <p:nvSpPr>
          <p:cNvPr id="89114" name="AutoShape 26"/>
          <p:cNvSpPr>
            <a:spLocks noChangeArrowheads="1"/>
          </p:cNvSpPr>
          <p:nvPr/>
        </p:nvSpPr>
        <p:spPr bwMode="auto">
          <a:xfrm>
            <a:off x="152400" y="1381760"/>
            <a:ext cx="568960" cy="4389120"/>
          </a:xfrm>
          <a:prstGeom prst="downArrow">
            <a:avLst>
              <a:gd name="adj1" fmla="val 50000"/>
              <a:gd name="adj2" fmla="val 192857"/>
            </a:avLst>
          </a:prstGeom>
          <a:gradFill rotWithShape="1">
            <a:gsLst>
              <a:gs pos="0">
                <a:srgbClr val="6666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89115" name="WordArt 27"/>
          <p:cNvSpPr>
            <a:spLocks noChangeArrowheads="1" noChangeShapeType="1" noTextEdit="1"/>
          </p:cNvSpPr>
          <p:nvPr/>
        </p:nvSpPr>
        <p:spPr bwMode="auto">
          <a:xfrm>
            <a:off x="721360" y="4632961"/>
            <a:ext cx="812800" cy="116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84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???</a:t>
            </a:r>
          </a:p>
        </p:txBody>
      </p:sp>
      <p:sp>
        <p:nvSpPr>
          <p:cNvPr id="58382" name="AutoShape 29"/>
          <p:cNvSpPr>
            <a:spLocks noChangeAspect="1" noChangeArrowheads="1" noTextEdit="1"/>
          </p:cNvSpPr>
          <p:nvPr/>
        </p:nvSpPr>
        <p:spPr bwMode="auto">
          <a:xfrm>
            <a:off x="11440160" y="2113280"/>
            <a:ext cx="1114213" cy="326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2560"/>
          </a:p>
        </p:txBody>
      </p:sp>
      <p:sp>
        <p:nvSpPr>
          <p:cNvPr id="89127" name="AutoShape 39"/>
          <p:cNvSpPr>
            <a:spLocks noChangeArrowheads="1"/>
          </p:cNvSpPr>
          <p:nvPr/>
        </p:nvSpPr>
        <p:spPr bwMode="auto">
          <a:xfrm rot="-5400000">
            <a:off x="3525520" y="4267200"/>
            <a:ext cx="568960" cy="4226560"/>
          </a:xfrm>
          <a:prstGeom prst="downArrow">
            <a:avLst>
              <a:gd name="adj1" fmla="val 50000"/>
              <a:gd name="adj2" fmla="val 185714"/>
            </a:avLst>
          </a:prstGeom>
          <a:gradFill rotWithShape="1">
            <a:gsLst>
              <a:gs pos="0">
                <a:srgbClr val="6666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5923280" y="5364481"/>
            <a:ext cx="3982720" cy="165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Atropine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Antiarrythmics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 supplements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FAB fragment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96240" y="5689600"/>
            <a:ext cx="1381760" cy="1381760"/>
            <a:chOff x="6577" y="1249"/>
            <a:chExt cx="656" cy="651"/>
          </a:xfrm>
        </p:grpSpPr>
        <p:sp>
          <p:nvSpPr>
            <p:cNvPr id="58387" name="Freeform 31"/>
            <p:cNvSpPr>
              <a:spLocks/>
            </p:cNvSpPr>
            <p:nvPr/>
          </p:nvSpPr>
          <p:spPr bwMode="auto">
            <a:xfrm>
              <a:off x="6577" y="1249"/>
              <a:ext cx="656" cy="651"/>
            </a:xfrm>
            <a:custGeom>
              <a:avLst/>
              <a:gdLst>
                <a:gd name="T0" fmla="*/ 192 w 656"/>
                <a:gd name="T1" fmla="*/ 0 h 651"/>
                <a:gd name="T2" fmla="*/ 463 w 656"/>
                <a:gd name="T3" fmla="*/ 0 h 651"/>
                <a:gd name="T4" fmla="*/ 656 w 656"/>
                <a:gd name="T5" fmla="*/ 191 h 651"/>
                <a:gd name="T6" fmla="*/ 656 w 656"/>
                <a:gd name="T7" fmla="*/ 460 h 651"/>
                <a:gd name="T8" fmla="*/ 463 w 656"/>
                <a:gd name="T9" fmla="*/ 651 h 651"/>
                <a:gd name="T10" fmla="*/ 463 w 656"/>
                <a:gd name="T11" fmla="*/ 651 h 651"/>
                <a:gd name="T12" fmla="*/ 192 w 656"/>
                <a:gd name="T13" fmla="*/ 651 h 651"/>
                <a:gd name="T14" fmla="*/ 0 w 656"/>
                <a:gd name="T15" fmla="*/ 460 h 651"/>
                <a:gd name="T16" fmla="*/ 0 w 656"/>
                <a:gd name="T17" fmla="*/ 191 h 651"/>
                <a:gd name="T18" fmla="*/ 192 w 656"/>
                <a:gd name="T19" fmla="*/ 0 h 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6"/>
                <a:gd name="T31" fmla="*/ 0 h 651"/>
                <a:gd name="T32" fmla="*/ 656 w 656"/>
                <a:gd name="T33" fmla="*/ 651 h 6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6" h="651">
                  <a:moveTo>
                    <a:pt x="192" y="0"/>
                  </a:moveTo>
                  <a:lnTo>
                    <a:pt x="463" y="0"/>
                  </a:lnTo>
                  <a:lnTo>
                    <a:pt x="656" y="191"/>
                  </a:lnTo>
                  <a:lnTo>
                    <a:pt x="656" y="460"/>
                  </a:lnTo>
                  <a:lnTo>
                    <a:pt x="463" y="651"/>
                  </a:lnTo>
                  <a:lnTo>
                    <a:pt x="192" y="651"/>
                  </a:lnTo>
                  <a:lnTo>
                    <a:pt x="0" y="460"/>
                  </a:lnTo>
                  <a:lnTo>
                    <a:pt x="0" y="19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88" name="Freeform 32"/>
            <p:cNvSpPr>
              <a:spLocks/>
            </p:cNvSpPr>
            <p:nvPr/>
          </p:nvSpPr>
          <p:spPr bwMode="auto">
            <a:xfrm>
              <a:off x="6608" y="1284"/>
              <a:ext cx="589" cy="584"/>
            </a:xfrm>
            <a:custGeom>
              <a:avLst/>
              <a:gdLst>
                <a:gd name="T0" fmla="*/ 172 w 589"/>
                <a:gd name="T1" fmla="*/ 0 h 584"/>
                <a:gd name="T2" fmla="*/ 416 w 589"/>
                <a:gd name="T3" fmla="*/ 0 h 584"/>
                <a:gd name="T4" fmla="*/ 589 w 589"/>
                <a:gd name="T5" fmla="*/ 171 h 584"/>
                <a:gd name="T6" fmla="*/ 589 w 589"/>
                <a:gd name="T7" fmla="*/ 413 h 584"/>
                <a:gd name="T8" fmla="*/ 416 w 589"/>
                <a:gd name="T9" fmla="*/ 584 h 584"/>
                <a:gd name="T10" fmla="*/ 416 w 589"/>
                <a:gd name="T11" fmla="*/ 584 h 584"/>
                <a:gd name="T12" fmla="*/ 172 w 589"/>
                <a:gd name="T13" fmla="*/ 584 h 584"/>
                <a:gd name="T14" fmla="*/ 0 w 589"/>
                <a:gd name="T15" fmla="*/ 413 h 584"/>
                <a:gd name="T16" fmla="*/ 0 w 589"/>
                <a:gd name="T17" fmla="*/ 171 h 584"/>
                <a:gd name="T18" fmla="*/ 172 w 589"/>
                <a:gd name="T19" fmla="*/ 0 h 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9"/>
                <a:gd name="T31" fmla="*/ 0 h 584"/>
                <a:gd name="T32" fmla="*/ 589 w 589"/>
                <a:gd name="T33" fmla="*/ 584 h 5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9" h="584">
                  <a:moveTo>
                    <a:pt x="172" y="0"/>
                  </a:moveTo>
                  <a:lnTo>
                    <a:pt x="416" y="0"/>
                  </a:lnTo>
                  <a:lnTo>
                    <a:pt x="589" y="171"/>
                  </a:lnTo>
                  <a:lnTo>
                    <a:pt x="589" y="413"/>
                  </a:lnTo>
                  <a:lnTo>
                    <a:pt x="416" y="584"/>
                  </a:lnTo>
                  <a:lnTo>
                    <a:pt x="172" y="584"/>
                  </a:lnTo>
                  <a:lnTo>
                    <a:pt x="0" y="413"/>
                  </a:lnTo>
                  <a:lnTo>
                    <a:pt x="0" y="17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89" name="Freeform 33"/>
            <p:cNvSpPr>
              <a:spLocks/>
            </p:cNvSpPr>
            <p:nvPr/>
          </p:nvSpPr>
          <p:spPr bwMode="auto">
            <a:xfrm>
              <a:off x="6643" y="1464"/>
              <a:ext cx="115" cy="221"/>
            </a:xfrm>
            <a:custGeom>
              <a:avLst/>
              <a:gdLst>
                <a:gd name="T0" fmla="*/ 107 w 115"/>
                <a:gd name="T1" fmla="*/ 35 h 221"/>
                <a:gd name="T2" fmla="*/ 88 w 115"/>
                <a:gd name="T3" fmla="*/ 10 h 221"/>
                <a:gd name="T4" fmla="*/ 70 w 115"/>
                <a:gd name="T5" fmla="*/ 2 h 221"/>
                <a:gd name="T6" fmla="*/ 50 w 115"/>
                <a:gd name="T7" fmla="*/ 2 h 221"/>
                <a:gd name="T8" fmla="*/ 32 w 115"/>
                <a:gd name="T9" fmla="*/ 10 h 221"/>
                <a:gd name="T10" fmla="*/ 18 w 115"/>
                <a:gd name="T11" fmla="*/ 25 h 221"/>
                <a:gd name="T12" fmla="*/ 9 w 115"/>
                <a:gd name="T13" fmla="*/ 46 h 221"/>
                <a:gd name="T14" fmla="*/ 9 w 115"/>
                <a:gd name="T15" fmla="*/ 70 h 221"/>
                <a:gd name="T16" fmla="*/ 16 w 115"/>
                <a:gd name="T17" fmla="*/ 89 h 221"/>
                <a:gd name="T18" fmla="*/ 36 w 115"/>
                <a:gd name="T19" fmla="*/ 107 h 221"/>
                <a:gd name="T20" fmla="*/ 69 w 115"/>
                <a:gd name="T21" fmla="*/ 124 h 221"/>
                <a:gd name="T22" fmla="*/ 93 w 115"/>
                <a:gd name="T23" fmla="*/ 146 h 221"/>
                <a:gd name="T24" fmla="*/ 97 w 115"/>
                <a:gd name="T25" fmla="*/ 163 h 221"/>
                <a:gd name="T26" fmla="*/ 86 w 115"/>
                <a:gd name="T27" fmla="*/ 192 h 221"/>
                <a:gd name="T28" fmla="*/ 69 w 115"/>
                <a:gd name="T29" fmla="*/ 202 h 221"/>
                <a:gd name="T30" fmla="*/ 54 w 115"/>
                <a:gd name="T31" fmla="*/ 202 h 221"/>
                <a:gd name="T32" fmla="*/ 33 w 115"/>
                <a:gd name="T33" fmla="*/ 189 h 221"/>
                <a:gd name="T34" fmla="*/ 18 w 115"/>
                <a:gd name="T35" fmla="*/ 156 h 221"/>
                <a:gd name="T36" fmla="*/ 2 w 115"/>
                <a:gd name="T37" fmla="*/ 174 h 221"/>
                <a:gd name="T38" fmla="*/ 14 w 115"/>
                <a:gd name="T39" fmla="*/ 196 h 221"/>
                <a:gd name="T40" fmla="*/ 29 w 115"/>
                <a:gd name="T41" fmla="*/ 213 h 221"/>
                <a:gd name="T42" fmla="*/ 50 w 115"/>
                <a:gd name="T43" fmla="*/ 221 h 221"/>
                <a:gd name="T44" fmla="*/ 73 w 115"/>
                <a:gd name="T45" fmla="*/ 221 h 221"/>
                <a:gd name="T46" fmla="*/ 91 w 115"/>
                <a:gd name="T47" fmla="*/ 213 h 221"/>
                <a:gd name="T48" fmla="*/ 107 w 115"/>
                <a:gd name="T49" fmla="*/ 196 h 221"/>
                <a:gd name="T50" fmla="*/ 115 w 115"/>
                <a:gd name="T51" fmla="*/ 174 h 221"/>
                <a:gd name="T52" fmla="*/ 115 w 115"/>
                <a:gd name="T53" fmla="*/ 148 h 221"/>
                <a:gd name="T54" fmla="*/ 108 w 115"/>
                <a:gd name="T55" fmla="*/ 129 h 221"/>
                <a:gd name="T56" fmla="*/ 87 w 115"/>
                <a:gd name="T57" fmla="*/ 109 h 221"/>
                <a:gd name="T58" fmla="*/ 55 w 115"/>
                <a:gd name="T59" fmla="*/ 92 h 221"/>
                <a:gd name="T60" fmla="*/ 32 w 115"/>
                <a:gd name="T61" fmla="*/ 72 h 221"/>
                <a:gd name="T62" fmla="*/ 27 w 115"/>
                <a:gd name="T63" fmla="*/ 55 h 221"/>
                <a:gd name="T64" fmla="*/ 37 w 115"/>
                <a:gd name="T65" fmla="*/ 29 h 221"/>
                <a:gd name="T66" fmla="*/ 59 w 115"/>
                <a:gd name="T67" fmla="*/ 20 h 221"/>
                <a:gd name="T68" fmla="*/ 75 w 115"/>
                <a:gd name="T69" fmla="*/ 22 h 221"/>
                <a:gd name="T70" fmla="*/ 91 w 115"/>
                <a:gd name="T71" fmla="*/ 46 h 221"/>
                <a:gd name="T72" fmla="*/ 113 w 115"/>
                <a:gd name="T73" fmla="*/ 55 h 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221"/>
                <a:gd name="T113" fmla="*/ 115 w 115"/>
                <a:gd name="T114" fmla="*/ 221 h 2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221">
                  <a:moveTo>
                    <a:pt x="113" y="55"/>
                  </a:moveTo>
                  <a:lnTo>
                    <a:pt x="107" y="35"/>
                  </a:lnTo>
                  <a:lnTo>
                    <a:pt x="95" y="17"/>
                  </a:lnTo>
                  <a:lnTo>
                    <a:pt x="88" y="10"/>
                  </a:lnTo>
                  <a:lnTo>
                    <a:pt x="80" y="4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40" y="4"/>
                  </a:lnTo>
                  <a:lnTo>
                    <a:pt x="32" y="10"/>
                  </a:lnTo>
                  <a:lnTo>
                    <a:pt x="23" y="17"/>
                  </a:lnTo>
                  <a:lnTo>
                    <a:pt x="18" y="25"/>
                  </a:lnTo>
                  <a:lnTo>
                    <a:pt x="12" y="35"/>
                  </a:lnTo>
                  <a:lnTo>
                    <a:pt x="9" y="46"/>
                  </a:lnTo>
                  <a:lnTo>
                    <a:pt x="8" y="58"/>
                  </a:lnTo>
                  <a:lnTo>
                    <a:pt x="9" y="70"/>
                  </a:lnTo>
                  <a:lnTo>
                    <a:pt x="12" y="81"/>
                  </a:lnTo>
                  <a:lnTo>
                    <a:pt x="16" y="89"/>
                  </a:lnTo>
                  <a:lnTo>
                    <a:pt x="22" y="96"/>
                  </a:lnTo>
                  <a:lnTo>
                    <a:pt x="36" y="107"/>
                  </a:lnTo>
                  <a:lnTo>
                    <a:pt x="52" y="115"/>
                  </a:lnTo>
                  <a:lnTo>
                    <a:pt x="69" y="124"/>
                  </a:lnTo>
                  <a:lnTo>
                    <a:pt x="83" y="133"/>
                  </a:lnTo>
                  <a:lnTo>
                    <a:pt x="93" y="146"/>
                  </a:lnTo>
                  <a:lnTo>
                    <a:pt x="95" y="154"/>
                  </a:lnTo>
                  <a:lnTo>
                    <a:pt x="97" y="163"/>
                  </a:lnTo>
                  <a:lnTo>
                    <a:pt x="94" y="180"/>
                  </a:lnTo>
                  <a:lnTo>
                    <a:pt x="86" y="192"/>
                  </a:lnTo>
                  <a:lnTo>
                    <a:pt x="75" y="200"/>
                  </a:lnTo>
                  <a:lnTo>
                    <a:pt x="69" y="202"/>
                  </a:lnTo>
                  <a:lnTo>
                    <a:pt x="62" y="203"/>
                  </a:lnTo>
                  <a:lnTo>
                    <a:pt x="54" y="202"/>
                  </a:lnTo>
                  <a:lnTo>
                    <a:pt x="45" y="199"/>
                  </a:lnTo>
                  <a:lnTo>
                    <a:pt x="33" y="189"/>
                  </a:lnTo>
                  <a:lnTo>
                    <a:pt x="23" y="174"/>
                  </a:lnTo>
                  <a:lnTo>
                    <a:pt x="18" y="156"/>
                  </a:lnTo>
                  <a:lnTo>
                    <a:pt x="0" y="162"/>
                  </a:lnTo>
                  <a:lnTo>
                    <a:pt x="2" y="174"/>
                  </a:lnTo>
                  <a:lnTo>
                    <a:pt x="8" y="187"/>
                  </a:lnTo>
                  <a:lnTo>
                    <a:pt x="14" y="196"/>
                  </a:lnTo>
                  <a:lnTo>
                    <a:pt x="20" y="206"/>
                  </a:lnTo>
                  <a:lnTo>
                    <a:pt x="29" y="213"/>
                  </a:lnTo>
                  <a:lnTo>
                    <a:pt x="39" y="217"/>
                  </a:lnTo>
                  <a:lnTo>
                    <a:pt x="50" y="221"/>
                  </a:lnTo>
                  <a:lnTo>
                    <a:pt x="62" y="221"/>
                  </a:lnTo>
                  <a:lnTo>
                    <a:pt x="73" y="221"/>
                  </a:lnTo>
                  <a:lnTo>
                    <a:pt x="83" y="217"/>
                  </a:lnTo>
                  <a:lnTo>
                    <a:pt x="91" y="213"/>
                  </a:lnTo>
                  <a:lnTo>
                    <a:pt x="100" y="206"/>
                  </a:lnTo>
                  <a:lnTo>
                    <a:pt x="107" y="196"/>
                  </a:lnTo>
                  <a:lnTo>
                    <a:pt x="111" y="187"/>
                  </a:lnTo>
                  <a:lnTo>
                    <a:pt x="115" y="174"/>
                  </a:lnTo>
                  <a:lnTo>
                    <a:pt x="115" y="162"/>
                  </a:lnTo>
                  <a:lnTo>
                    <a:pt x="115" y="148"/>
                  </a:lnTo>
                  <a:lnTo>
                    <a:pt x="112" y="137"/>
                  </a:lnTo>
                  <a:lnTo>
                    <a:pt x="108" y="129"/>
                  </a:lnTo>
                  <a:lnTo>
                    <a:pt x="101" y="121"/>
                  </a:lnTo>
                  <a:lnTo>
                    <a:pt x="87" y="109"/>
                  </a:lnTo>
                  <a:lnTo>
                    <a:pt x="72" y="100"/>
                  </a:lnTo>
                  <a:lnTo>
                    <a:pt x="55" y="92"/>
                  </a:lnTo>
                  <a:lnTo>
                    <a:pt x="41" y="84"/>
                  </a:lnTo>
                  <a:lnTo>
                    <a:pt x="32" y="72"/>
                  </a:lnTo>
                  <a:lnTo>
                    <a:pt x="29" y="65"/>
                  </a:lnTo>
                  <a:lnTo>
                    <a:pt x="27" y="55"/>
                  </a:lnTo>
                  <a:lnTo>
                    <a:pt x="30" y="41"/>
                  </a:lnTo>
                  <a:lnTo>
                    <a:pt x="37" y="29"/>
                  </a:lnTo>
                  <a:lnTo>
                    <a:pt x="47" y="22"/>
                  </a:lnTo>
                  <a:lnTo>
                    <a:pt x="59" y="20"/>
                  </a:lnTo>
                  <a:lnTo>
                    <a:pt x="68" y="20"/>
                  </a:lnTo>
                  <a:lnTo>
                    <a:pt x="75" y="22"/>
                  </a:lnTo>
                  <a:lnTo>
                    <a:pt x="84" y="32"/>
                  </a:lnTo>
                  <a:lnTo>
                    <a:pt x="91" y="46"/>
                  </a:lnTo>
                  <a:lnTo>
                    <a:pt x="97" y="62"/>
                  </a:lnTo>
                  <a:lnTo>
                    <a:pt x="113" y="5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90" name="Freeform 34"/>
            <p:cNvSpPr>
              <a:spLocks/>
            </p:cNvSpPr>
            <p:nvPr/>
          </p:nvSpPr>
          <p:spPr bwMode="auto">
            <a:xfrm>
              <a:off x="6775" y="1468"/>
              <a:ext cx="116" cy="213"/>
            </a:xfrm>
            <a:custGeom>
              <a:avLst/>
              <a:gdLst>
                <a:gd name="T0" fmla="*/ 116 w 116"/>
                <a:gd name="T1" fmla="*/ 0 h 213"/>
                <a:gd name="T2" fmla="*/ 0 w 116"/>
                <a:gd name="T3" fmla="*/ 0 h 213"/>
                <a:gd name="T4" fmla="*/ 0 w 116"/>
                <a:gd name="T5" fmla="*/ 20 h 213"/>
                <a:gd name="T6" fmla="*/ 48 w 116"/>
                <a:gd name="T7" fmla="*/ 20 h 213"/>
                <a:gd name="T8" fmla="*/ 48 w 116"/>
                <a:gd name="T9" fmla="*/ 213 h 213"/>
                <a:gd name="T10" fmla="*/ 68 w 116"/>
                <a:gd name="T11" fmla="*/ 213 h 213"/>
                <a:gd name="T12" fmla="*/ 68 w 116"/>
                <a:gd name="T13" fmla="*/ 20 h 213"/>
                <a:gd name="T14" fmla="*/ 116 w 116"/>
                <a:gd name="T15" fmla="*/ 20 h 213"/>
                <a:gd name="T16" fmla="*/ 116 w 116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213"/>
                <a:gd name="T29" fmla="*/ 116 w 116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213">
                  <a:moveTo>
                    <a:pt x="116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213"/>
                  </a:lnTo>
                  <a:lnTo>
                    <a:pt x="68" y="213"/>
                  </a:lnTo>
                  <a:lnTo>
                    <a:pt x="68" y="20"/>
                  </a:lnTo>
                  <a:lnTo>
                    <a:pt x="116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91" name="Freeform 35"/>
            <p:cNvSpPr>
              <a:spLocks/>
            </p:cNvSpPr>
            <p:nvPr/>
          </p:nvSpPr>
          <p:spPr bwMode="auto">
            <a:xfrm>
              <a:off x="6906" y="1464"/>
              <a:ext cx="131" cy="221"/>
            </a:xfrm>
            <a:custGeom>
              <a:avLst/>
              <a:gdLst>
                <a:gd name="T0" fmla="*/ 110 w 131"/>
                <a:gd name="T1" fmla="*/ 136 h 221"/>
                <a:gd name="T2" fmla="*/ 111 w 131"/>
                <a:gd name="T3" fmla="*/ 88 h 221"/>
                <a:gd name="T4" fmla="*/ 103 w 131"/>
                <a:gd name="T5" fmla="*/ 54 h 221"/>
                <a:gd name="T6" fmla="*/ 91 w 131"/>
                <a:gd name="T7" fmla="*/ 30 h 221"/>
                <a:gd name="T8" fmla="*/ 74 w 131"/>
                <a:gd name="T9" fmla="*/ 21 h 221"/>
                <a:gd name="T10" fmla="*/ 56 w 131"/>
                <a:gd name="T11" fmla="*/ 21 h 221"/>
                <a:gd name="T12" fmla="*/ 39 w 131"/>
                <a:gd name="T13" fmla="*/ 30 h 221"/>
                <a:gd name="T14" fmla="*/ 27 w 131"/>
                <a:gd name="T15" fmla="*/ 54 h 221"/>
                <a:gd name="T16" fmla="*/ 20 w 131"/>
                <a:gd name="T17" fmla="*/ 88 h 221"/>
                <a:gd name="T18" fmla="*/ 20 w 131"/>
                <a:gd name="T19" fmla="*/ 133 h 221"/>
                <a:gd name="T20" fmla="*/ 27 w 131"/>
                <a:gd name="T21" fmla="*/ 169 h 221"/>
                <a:gd name="T22" fmla="*/ 39 w 131"/>
                <a:gd name="T23" fmla="*/ 191 h 221"/>
                <a:gd name="T24" fmla="*/ 56 w 131"/>
                <a:gd name="T25" fmla="*/ 202 h 221"/>
                <a:gd name="T26" fmla="*/ 78 w 131"/>
                <a:gd name="T27" fmla="*/ 200 h 221"/>
                <a:gd name="T28" fmla="*/ 91 w 131"/>
                <a:gd name="T29" fmla="*/ 192 h 221"/>
                <a:gd name="T30" fmla="*/ 100 w 131"/>
                <a:gd name="T31" fmla="*/ 177 h 221"/>
                <a:gd name="T32" fmla="*/ 107 w 131"/>
                <a:gd name="T33" fmla="*/ 156 h 221"/>
                <a:gd name="T34" fmla="*/ 123 w 131"/>
                <a:gd name="T35" fmla="*/ 172 h 221"/>
                <a:gd name="T36" fmla="*/ 110 w 131"/>
                <a:gd name="T37" fmla="*/ 195 h 221"/>
                <a:gd name="T38" fmla="*/ 95 w 131"/>
                <a:gd name="T39" fmla="*/ 211 h 221"/>
                <a:gd name="T40" fmla="*/ 75 w 131"/>
                <a:gd name="T41" fmla="*/ 221 h 221"/>
                <a:gd name="T42" fmla="*/ 52 w 131"/>
                <a:gd name="T43" fmla="*/ 219 h 221"/>
                <a:gd name="T44" fmla="*/ 28 w 131"/>
                <a:gd name="T45" fmla="*/ 204 h 221"/>
                <a:gd name="T46" fmla="*/ 10 w 131"/>
                <a:gd name="T47" fmla="*/ 177 h 221"/>
                <a:gd name="T48" fmla="*/ 2 w 131"/>
                <a:gd name="T49" fmla="*/ 136 h 221"/>
                <a:gd name="T50" fmla="*/ 2 w 131"/>
                <a:gd name="T51" fmla="*/ 85 h 221"/>
                <a:gd name="T52" fmla="*/ 10 w 131"/>
                <a:gd name="T53" fmla="*/ 46 h 221"/>
                <a:gd name="T54" fmla="*/ 28 w 131"/>
                <a:gd name="T55" fmla="*/ 17 h 221"/>
                <a:gd name="T56" fmla="*/ 52 w 131"/>
                <a:gd name="T57" fmla="*/ 3 h 221"/>
                <a:gd name="T58" fmla="*/ 80 w 131"/>
                <a:gd name="T59" fmla="*/ 3 h 221"/>
                <a:gd name="T60" fmla="*/ 103 w 131"/>
                <a:gd name="T61" fmla="*/ 17 h 221"/>
                <a:gd name="T62" fmla="*/ 120 w 131"/>
                <a:gd name="T63" fmla="*/ 46 h 221"/>
                <a:gd name="T64" fmla="*/ 129 w 131"/>
                <a:gd name="T65" fmla="*/ 85 h 221"/>
                <a:gd name="T66" fmla="*/ 129 w 131"/>
                <a:gd name="T67" fmla="*/ 136 h 221"/>
                <a:gd name="T68" fmla="*/ 107 w 131"/>
                <a:gd name="T69" fmla="*/ 156 h 2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221"/>
                <a:gd name="T107" fmla="*/ 131 w 131"/>
                <a:gd name="T108" fmla="*/ 221 h 2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221">
                  <a:moveTo>
                    <a:pt x="107" y="156"/>
                  </a:moveTo>
                  <a:lnTo>
                    <a:pt x="110" y="136"/>
                  </a:lnTo>
                  <a:lnTo>
                    <a:pt x="111" y="111"/>
                  </a:lnTo>
                  <a:lnTo>
                    <a:pt x="111" y="88"/>
                  </a:lnTo>
                  <a:lnTo>
                    <a:pt x="109" y="69"/>
                  </a:lnTo>
                  <a:lnTo>
                    <a:pt x="103" y="54"/>
                  </a:lnTo>
                  <a:lnTo>
                    <a:pt x="98" y="41"/>
                  </a:lnTo>
                  <a:lnTo>
                    <a:pt x="91" y="30"/>
                  </a:lnTo>
                  <a:lnTo>
                    <a:pt x="84" y="24"/>
                  </a:lnTo>
                  <a:lnTo>
                    <a:pt x="74" y="21"/>
                  </a:lnTo>
                  <a:lnTo>
                    <a:pt x="66" y="20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39" y="30"/>
                  </a:lnTo>
                  <a:lnTo>
                    <a:pt x="32" y="41"/>
                  </a:lnTo>
                  <a:lnTo>
                    <a:pt x="27" y="54"/>
                  </a:lnTo>
                  <a:lnTo>
                    <a:pt x="23" y="69"/>
                  </a:lnTo>
                  <a:lnTo>
                    <a:pt x="20" y="88"/>
                  </a:lnTo>
                  <a:lnTo>
                    <a:pt x="18" y="111"/>
                  </a:lnTo>
                  <a:lnTo>
                    <a:pt x="20" y="133"/>
                  </a:lnTo>
                  <a:lnTo>
                    <a:pt x="23" y="152"/>
                  </a:lnTo>
                  <a:lnTo>
                    <a:pt x="27" y="169"/>
                  </a:lnTo>
                  <a:lnTo>
                    <a:pt x="32" y="181"/>
                  </a:lnTo>
                  <a:lnTo>
                    <a:pt x="39" y="191"/>
                  </a:lnTo>
                  <a:lnTo>
                    <a:pt x="48" y="198"/>
                  </a:lnTo>
                  <a:lnTo>
                    <a:pt x="56" y="202"/>
                  </a:lnTo>
                  <a:lnTo>
                    <a:pt x="66" y="203"/>
                  </a:lnTo>
                  <a:lnTo>
                    <a:pt x="78" y="200"/>
                  </a:lnTo>
                  <a:lnTo>
                    <a:pt x="85" y="196"/>
                  </a:lnTo>
                  <a:lnTo>
                    <a:pt x="91" y="192"/>
                  </a:lnTo>
                  <a:lnTo>
                    <a:pt x="95" y="185"/>
                  </a:lnTo>
                  <a:lnTo>
                    <a:pt x="100" y="177"/>
                  </a:lnTo>
                  <a:lnTo>
                    <a:pt x="105" y="167"/>
                  </a:lnTo>
                  <a:lnTo>
                    <a:pt x="107" y="156"/>
                  </a:lnTo>
                  <a:lnTo>
                    <a:pt x="127" y="156"/>
                  </a:lnTo>
                  <a:lnTo>
                    <a:pt x="123" y="172"/>
                  </a:lnTo>
                  <a:lnTo>
                    <a:pt x="117" y="184"/>
                  </a:lnTo>
                  <a:lnTo>
                    <a:pt x="110" y="195"/>
                  </a:lnTo>
                  <a:lnTo>
                    <a:pt x="103" y="204"/>
                  </a:lnTo>
                  <a:lnTo>
                    <a:pt x="95" y="211"/>
                  </a:lnTo>
                  <a:lnTo>
                    <a:pt x="85" y="217"/>
                  </a:lnTo>
                  <a:lnTo>
                    <a:pt x="75" y="221"/>
                  </a:lnTo>
                  <a:lnTo>
                    <a:pt x="66" y="221"/>
                  </a:lnTo>
                  <a:lnTo>
                    <a:pt x="52" y="219"/>
                  </a:lnTo>
                  <a:lnTo>
                    <a:pt x="39" y="214"/>
                  </a:lnTo>
                  <a:lnTo>
                    <a:pt x="28" y="204"/>
                  </a:lnTo>
                  <a:lnTo>
                    <a:pt x="18" y="192"/>
                  </a:lnTo>
                  <a:lnTo>
                    <a:pt x="10" y="177"/>
                  </a:lnTo>
                  <a:lnTo>
                    <a:pt x="5" y="158"/>
                  </a:lnTo>
                  <a:lnTo>
                    <a:pt x="2" y="136"/>
                  </a:lnTo>
                  <a:lnTo>
                    <a:pt x="0" y="111"/>
                  </a:lnTo>
                  <a:lnTo>
                    <a:pt x="2" y="85"/>
                  </a:lnTo>
                  <a:lnTo>
                    <a:pt x="5" y="65"/>
                  </a:lnTo>
                  <a:lnTo>
                    <a:pt x="10" y="46"/>
                  </a:lnTo>
                  <a:lnTo>
                    <a:pt x="18" y="29"/>
                  </a:lnTo>
                  <a:lnTo>
                    <a:pt x="28" y="17"/>
                  </a:lnTo>
                  <a:lnTo>
                    <a:pt x="39" y="9"/>
                  </a:lnTo>
                  <a:lnTo>
                    <a:pt x="52" y="3"/>
                  </a:lnTo>
                  <a:lnTo>
                    <a:pt x="66" y="0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3" y="17"/>
                  </a:lnTo>
                  <a:lnTo>
                    <a:pt x="113" y="29"/>
                  </a:lnTo>
                  <a:lnTo>
                    <a:pt x="120" y="46"/>
                  </a:lnTo>
                  <a:lnTo>
                    <a:pt x="125" y="65"/>
                  </a:lnTo>
                  <a:lnTo>
                    <a:pt x="129" y="85"/>
                  </a:lnTo>
                  <a:lnTo>
                    <a:pt x="131" y="111"/>
                  </a:lnTo>
                  <a:lnTo>
                    <a:pt x="129" y="136"/>
                  </a:lnTo>
                  <a:lnTo>
                    <a:pt x="127" y="156"/>
                  </a:lnTo>
                  <a:lnTo>
                    <a:pt x="107" y="15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92" name="Freeform 36"/>
            <p:cNvSpPr>
              <a:spLocks/>
            </p:cNvSpPr>
            <p:nvPr/>
          </p:nvSpPr>
          <p:spPr bwMode="auto">
            <a:xfrm>
              <a:off x="7063" y="1468"/>
              <a:ext cx="110" cy="213"/>
            </a:xfrm>
            <a:custGeom>
              <a:avLst/>
              <a:gdLst>
                <a:gd name="T0" fmla="*/ 20 w 110"/>
                <a:gd name="T1" fmla="*/ 63 h 213"/>
                <a:gd name="T2" fmla="*/ 20 w 110"/>
                <a:gd name="T3" fmla="*/ 20 h 213"/>
                <a:gd name="T4" fmla="*/ 34 w 110"/>
                <a:gd name="T5" fmla="*/ 20 h 213"/>
                <a:gd name="T6" fmla="*/ 53 w 110"/>
                <a:gd name="T7" fmla="*/ 21 h 213"/>
                <a:gd name="T8" fmla="*/ 63 w 110"/>
                <a:gd name="T9" fmla="*/ 22 h 213"/>
                <a:gd name="T10" fmla="*/ 71 w 110"/>
                <a:gd name="T11" fmla="*/ 25 h 213"/>
                <a:gd name="T12" fmla="*/ 79 w 110"/>
                <a:gd name="T13" fmla="*/ 29 h 213"/>
                <a:gd name="T14" fmla="*/ 85 w 110"/>
                <a:gd name="T15" fmla="*/ 36 h 213"/>
                <a:gd name="T16" fmla="*/ 89 w 110"/>
                <a:gd name="T17" fmla="*/ 46 h 213"/>
                <a:gd name="T18" fmla="*/ 90 w 110"/>
                <a:gd name="T19" fmla="*/ 59 h 213"/>
                <a:gd name="T20" fmla="*/ 89 w 110"/>
                <a:gd name="T21" fmla="*/ 72 h 213"/>
                <a:gd name="T22" fmla="*/ 86 w 110"/>
                <a:gd name="T23" fmla="*/ 81 h 213"/>
                <a:gd name="T24" fmla="*/ 79 w 110"/>
                <a:gd name="T25" fmla="*/ 88 h 213"/>
                <a:gd name="T26" fmla="*/ 72 w 110"/>
                <a:gd name="T27" fmla="*/ 94 h 213"/>
                <a:gd name="T28" fmla="*/ 54 w 110"/>
                <a:gd name="T29" fmla="*/ 98 h 213"/>
                <a:gd name="T30" fmla="*/ 36 w 110"/>
                <a:gd name="T31" fmla="*/ 99 h 213"/>
                <a:gd name="T32" fmla="*/ 20 w 110"/>
                <a:gd name="T33" fmla="*/ 99 h 213"/>
                <a:gd name="T34" fmla="*/ 20 w 110"/>
                <a:gd name="T35" fmla="*/ 63 h 213"/>
                <a:gd name="T36" fmla="*/ 0 w 110"/>
                <a:gd name="T37" fmla="*/ 63 h 213"/>
                <a:gd name="T38" fmla="*/ 0 w 110"/>
                <a:gd name="T39" fmla="*/ 213 h 213"/>
                <a:gd name="T40" fmla="*/ 20 w 110"/>
                <a:gd name="T41" fmla="*/ 213 h 213"/>
                <a:gd name="T42" fmla="*/ 20 w 110"/>
                <a:gd name="T43" fmla="*/ 117 h 213"/>
                <a:gd name="T44" fmla="*/ 47 w 110"/>
                <a:gd name="T45" fmla="*/ 117 h 213"/>
                <a:gd name="T46" fmla="*/ 64 w 110"/>
                <a:gd name="T47" fmla="*/ 115 h 213"/>
                <a:gd name="T48" fmla="*/ 78 w 110"/>
                <a:gd name="T49" fmla="*/ 111 h 213"/>
                <a:gd name="T50" fmla="*/ 89 w 110"/>
                <a:gd name="T51" fmla="*/ 106 h 213"/>
                <a:gd name="T52" fmla="*/ 97 w 110"/>
                <a:gd name="T53" fmla="*/ 98 h 213"/>
                <a:gd name="T54" fmla="*/ 103 w 110"/>
                <a:gd name="T55" fmla="*/ 89 h 213"/>
                <a:gd name="T56" fmla="*/ 107 w 110"/>
                <a:gd name="T57" fmla="*/ 79 h 213"/>
                <a:gd name="T58" fmla="*/ 110 w 110"/>
                <a:gd name="T59" fmla="*/ 69 h 213"/>
                <a:gd name="T60" fmla="*/ 110 w 110"/>
                <a:gd name="T61" fmla="*/ 59 h 213"/>
                <a:gd name="T62" fmla="*/ 110 w 110"/>
                <a:gd name="T63" fmla="*/ 50 h 213"/>
                <a:gd name="T64" fmla="*/ 107 w 110"/>
                <a:gd name="T65" fmla="*/ 40 h 213"/>
                <a:gd name="T66" fmla="*/ 103 w 110"/>
                <a:gd name="T67" fmla="*/ 29 h 213"/>
                <a:gd name="T68" fmla="*/ 97 w 110"/>
                <a:gd name="T69" fmla="*/ 21 h 213"/>
                <a:gd name="T70" fmla="*/ 89 w 110"/>
                <a:gd name="T71" fmla="*/ 13 h 213"/>
                <a:gd name="T72" fmla="*/ 79 w 110"/>
                <a:gd name="T73" fmla="*/ 6 h 213"/>
                <a:gd name="T74" fmla="*/ 65 w 110"/>
                <a:gd name="T75" fmla="*/ 2 h 213"/>
                <a:gd name="T76" fmla="*/ 50 w 110"/>
                <a:gd name="T77" fmla="*/ 0 h 213"/>
                <a:gd name="T78" fmla="*/ 0 w 110"/>
                <a:gd name="T79" fmla="*/ 0 h 213"/>
                <a:gd name="T80" fmla="*/ 0 w 110"/>
                <a:gd name="T81" fmla="*/ 63 h 213"/>
                <a:gd name="T82" fmla="*/ 20 w 110"/>
                <a:gd name="T83" fmla="*/ 63 h 2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0"/>
                <a:gd name="T127" fmla="*/ 0 h 213"/>
                <a:gd name="T128" fmla="*/ 110 w 110"/>
                <a:gd name="T129" fmla="*/ 213 h 21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0" h="213">
                  <a:moveTo>
                    <a:pt x="20" y="63"/>
                  </a:moveTo>
                  <a:lnTo>
                    <a:pt x="20" y="20"/>
                  </a:lnTo>
                  <a:lnTo>
                    <a:pt x="34" y="20"/>
                  </a:lnTo>
                  <a:lnTo>
                    <a:pt x="53" y="21"/>
                  </a:lnTo>
                  <a:lnTo>
                    <a:pt x="63" y="22"/>
                  </a:lnTo>
                  <a:lnTo>
                    <a:pt x="71" y="25"/>
                  </a:lnTo>
                  <a:lnTo>
                    <a:pt x="79" y="29"/>
                  </a:lnTo>
                  <a:lnTo>
                    <a:pt x="85" y="36"/>
                  </a:lnTo>
                  <a:lnTo>
                    <a:pt x="89" y="46"/>
                  </a:lnTo>
                  <a:lnTo>
                    <a:pt x="90" y="59"/>
                  </a:lnTo>
                  <a:lnTo>
                    <a:pt x="89" y="72"/>
                  </a:lnTo>
                  <a:lnTo>
                    <a:pt x="86" y="81"/>
                  </a:lnTo>
                  <a:lnTo>
                    <a:pt x="79" y="88"/>
                  </a:lnTo>
                  <a:lnTo>
                    <a:pt x="72" y="94"/>
                  </a:lnTo>
                  <a:lnTo>
                    <a:pt x="54" y="98"/>
                  </a:lnTo>
                  <a:lnTo>
                    <a:pt x="36" y="99"/>
                  </a:lnTo>
                  <a:lnTo>
                    <a:pt x="20" y="99"/>
                  </a:lnTo>
                  <a:lnTo>
                    <a:pt x="20" y="63"/>
                  </a:lnTo>
                  <a:lnTo>
                    <a:pt x="0" y="63"/>
                  </a:lnTo>
                  <a:lnTo>
                    <a:pt x="0" y="213"/>
                  </a:lnTo>
                  <a:lnTo>
                    <a:pt x="20" y="213"/>
                  </a:lnTo>
                  <a:lnTo>
                    <a:pt x="20" y="117"/>
                  </a:lnTo>
                  <a:lnTo>
                    <a:pt x="47" y="117"/>
                  </a:lnTo>
                  <a:lnTo>
                    <a:pt x="64" y="115"/>
                  </a:lnTo>
                  <a:lnTo>
                    <a:pt x="78" y="111"/>
                  </a:lnTo>
                  <a:lnTo>
                    <a:pt x="89" y="106"/>
                  </a:lnTo>
                  <a:lnTo>
                    <a:pt x="97" y="98"/>
                  </a:lnTo>
                  <a:lnTo>
                    <a:pt x="103" y="89"/>
                  </a:lnTo>
                  <a:lnTo>
                    <a:pt x="107" y="79"/>
                  </a:lnTo>
                  <a:lnTo>
                    <a:pt x="110" y="69"/>
                  </a:lnTo>
                  <a:lnTo>
                    <a:pt x="110" y="59"/>
                  </a:lnTo>
                  <a:lnTo>
                    <a:pt x="110" y="50"/>
                  </a:lnTo>
                  <a:lnTo>
                    <a:pt x="107" y="40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89" y="13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20" y="63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89129" name="Text Box 41"/>
          <p:cNvSpPr txBox="1">
            <a:spLocks noChangeArrowheads="1"/>
          </p:cNvSpPr>
          <p:nvPr/>
        </p:nvSpPr>
        <p:spPr bwMode="auto">
          <a:xfrm>
            <a:off x="1696720" y="6502400"/>
            <a:ext cx="300736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Digoxin , diuretic </a:t>
            </a:r>
          </a:p>
        </p:txBody>
      </p:sp>
    </p:spTree>
    <p:extLst>
      <p:ext uri="{BB962C8B-B14F-4D97-AF65-F5344CB8AC3E}">
        <p14:creationId xmlns:p14="http://schemas.microsoft.com/office/powerpoint/2010/main" val="11788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"/>
                                        <p:tgtEl>
                                          <p:spTgt spid="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"/>
                                        <p:tgtEl>
                                          <p:spTgt spid="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"/>
                                        <p:tgtEl>
                                          <p:spTgt spid="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"/>
                                        <p:tgtEl>
                                          <p:spTgt spid="89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0" grpId="0" autoUpdateAnimBg="0"/>
      <p:bldP spid="89106" grpId="0" autoUpdateAnimBg="0"/>
      <p:bldP spid="89107" grpId="0" autoUpdateAnimBg="0"/>
      <p:bldP spid="89108" grpId="0" animBg="1"/>
      <p:bldP spid="89114" grpId="0" animBg="1"/>
      <p:bldP spid="89115" grpId="0" animBg="1"/>
      <p:bldP spid="89127" grpId="0" animBg="1"/>
      <p:bldP spid="89128" grpId="0" build="p" autoUpdateAnimBg="0"/>
      <p:bldP spid="8912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spc="53" dirty="0" err="1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agonists</a:t>
            </a:r>
            <a:endParaRPr 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r>
              <a:rPr lang="en-US" alt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Selective </a:t>
            </a:r>
            <a:r>
              <a:rPr lang="el-GR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agonist </a:t>
            </a: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of acute heart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cardiogenic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525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Phosphodiesterase Inhibitors</a:t>
            </a:r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Bipyridines</a:t>
            </a:r>
            <a:r>
              <a:rPr lang="en-US" alt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e.g.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Amrinone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and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action:</a:t>
            </a:r>
          </a:p>
          <a:p>
            <a:pPr marL="0" indent="0" eaLnBrk="1" hangingPunct="1">
              <a:buNone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Inhibit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phosphodiesterase isozyme 3  in cardiac &amp; smooth muscles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  <a:r>
              <a:rPr lang="en-US" alt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↑</a:t>
            </a:r>
            <a:r>
              <a:rPr lang="en-US" alt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cAMP</a:t>
            </a:r>
            <a:r>
              <a:rPr lang="en-US" alt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which cause :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Increase myocardial contraction</a:t>
            </a: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Dilatation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 both arteries &amp; veins </a:t>
            </a: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( causing reduction of both preload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&amp;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afterload )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525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Phosphodiesterase Inhibitors</a:t>
            </a:r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uses:</a:t>
            </a:r>
          </a:p>
          <a:p>
            <a:pPr marL="0" indent="0" eaLnBrk="1" hangingPunct="1">
              <a:buNone/>
              <a:defRPr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Used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only intravenously for management of </a:t>
            </a:r>
          </a:p>
          <a:p>
            <a:pPr eaLnBrk="1" hangingPunct="1">
              <a:buFontTx/>
              <a:buNone/>
            </a:pPr>
            <a:endParaRPr lang="en-US" altLang="en-US" sz="3600" u="sng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		</a:t>
            </a:r>
            <a:r>
              <a:rPr lang="en-US" altLang="en-US" sz="36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altLang="en-US" sz="3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 </a:t>
            </a:r>
          </a:p>
          <a:p>
            <a:pPr marL="0" indent="0" eaLnBrk="1" hangingPunct="1">
              <a:buNone/>
              <a:defRPr/>
            </a:pPr>
            <a:endParaRPr lang="en-US" sz="3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31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i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 smtClean="0">
                <a:latin typeface="Arial" charset="0"/>
                <a:cs typeface="Arial" charset="0"/>
              </a:rPr>
              <a:t>By </a:t>
            </a:r>
            <a:r>
              <a:rPr lang="en-US" altLang="en-US" sz="3000" i="1" dirty="0">
                <a:latin typeface="Arial" charset="0"/>
                <a:cs typeface="Arial" charset="0"/>
              </a:rPr>
              <a:t>the end of this lecture, students should be able to: </a:t>
            </a:r>
            <a:endParaRPr lang="en-US" altLang="en-US" sz="3000" i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>
              <a:buNone/>
              <a:defRPr/>
            </a:pPr>
            <a:r>
              <a:rPr lang="en-US" sz="3200" b="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Describe  </a:t>
            </a: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different classes of drugs used for treatment of acute &amp; chronic heart failure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action</a:t>
            </a:r>
          </a:p>
          <a:p>
            <a:pPr>
              <a:defRPr/>
            </a:pPr>
            <a:endParaRPr lang="en-US" sz="3200" b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their pharmacological effects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uses, adverse effects and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other drugs.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525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Phosphodiesterase Inhibitors</a:t>
            </a:r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Nausea ,vomiting</a:t>
            </a: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Arrhythmias ( less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than digitalis )</a:t>
            </a: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Thrombocytopenia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Liver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toxicity </a:t>
            </a:r>
          </a:p>
          <a:p>
            <a:pPr eaLnBrk="1" hangingPunct="1"/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3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hepatotoxic and </a:t>
            </a: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bone marrow depression than </a:t>
            </a:r>
            <a:r>
              <a:rPr lang="en-US" altLang="en-US" sz="3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amrinone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Drugs 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 decrease 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</a:t>
            </a: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1-   Diuretics</a:t>
            </a: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2-   </a:t>
            </a:r>
            <a:r>
              <a:rPr lang="en-US" alt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1101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Diuretics</a:t>
            </a:r>
            <a:endParaRPr lang="en-US" altLang="en-US" sz="4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- first-line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agents in heart failure therapy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used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treat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 signs and symptoms of volume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overload (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pulmonary and/ or peripheral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edema )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 by reducing salt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water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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ventricular preload and venous pressure.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This effect helps in reduction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 cardiac size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which improve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cardiac performance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1069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Diuretics</a:t>
            </a:r>
            <a:endParaRPr lang="en-US" altLang="en-US" sz="4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Hydrochlorothiazide</a:t>
            </a:r>
            <a:endParaRPr lang="en-US" sz="3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6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used in mild congestive heart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marL="0" indent="0">
              <a:buNone/>
              <a:defRPr/>
            </a:pPr>
            <a:endParaRPr lang="en-US" sz="3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6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Spironolactone</a:t>
            </a:r>
            <a:endParaRPr lang="en-US" sz="3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a potassium sparing diuretic used in </a:t>
            </a:r>
          </a:p>
          <a:p>
            <a:pPr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congestive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marL="0" indent="0">
              <a:buNone/>
              <a:defRPr/>
            </a:pPr>
            <a:endParaRPr lang="en-US" sz="3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1112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Diuretics</a:t>
            </a:r>
            <a:endParaRPr lang="en-US" altLang="en-US" sz="4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Furosemide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  potent diuretic used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for immediate reduction of the pulmonary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congestion &amp;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severe edema associated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with :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acute heart failure </a:t>
            </a:r>
            <a:endParaRPr 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moderate &amp; severe chronic failure</a:t>
            </a:r>
          </a:p>
          <a:p>
            <a:pPr marL="0" indent="0">
              <a:buNone/>
              <a:defRPr/>
            </a:pPr>
            <a:endParaRPr lang="en-US" sz="3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83920" y="975360"/>
            <a:ext cx="8290560" cy="1219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3413" b="1" spc="53" dirty="0" err="1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Venodilators</a:t>
            </a:r>
            <a:r>
              <a:rPr lang="ar-SA" sz="3413" b="1" spc="53" dirty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SA" sz="3413" b="1" spc="53" dirty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3413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2032000"/>
            <a:ext cx="8290560" cy="438912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987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Nitroglycerine</a:t>
            </a:r>
            <a:r>
              <a:rPr lang="en-US" b="1" dirty="0" smtClean="0">
                <a:solidFill>
                  <a:srgbClr val="E78149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is used IV for severe heart failure when the main symptom is </a:t>
            </a:r>
            <a:r>
              <a:rPr lang="en-US" b="1" dirty="0" smtClean="0">
                <a:solidFill>
                  <a:srgbClr val="00B050"/>
                </a:solidFill>
              </a:rPr>
              <a:t>dyspnea</a:t>
            </a:r>
            <a:r>
              <a:rPr lang="en-US" b="1" dirty="0" smtClean="0">
                <a:solidFill>
                  <a:srgbClr val="002060"/>
                </a:solidFill>
              </a:rPr>
              <a:t> due to pulmonary congestion.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Dilate venous blood vessels and reduce preload.</a:t>
            </a:r>
          </a:p>
        </p:txBody>
      </p:sp>
    </p:spTree>
    <p:extLst>
      <p:ext uri="{BB962C8B-B14F-4D97-AF65-F5344CB8AC3E}">
        <p14:creationId xmlns:p14="http://schemas.microsoft.com/office/powerpoint/2010/main" val="25053917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586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Afterload</a:t>
            </a:r>
            <a:endParaRPr lang="en-US" altLang="en-US" sz="40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Arteriolodilators</a:t>
            </a:r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Hydralazine:</a:t>
            </a:r>
          </a:p>
          <a:p>
            <a:endParaRPr lang="en-US" altLang="en-US" sz="3600" b="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when the main </a:t>
            </a:r>
            <a:r>
              <a:rPr lang="en-US" alt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symptom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en-US" sz="36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lang="en-US" altLang="en-US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  <a:r>
              <a:rPr lang="en-US" altLang="en-US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altLang="en-US" sz="3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cardiac output</a:t>
            </a:r>
            <a:r>
              <a:rPr lang="en-US" altLang="en-US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Reduce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peripheral vascular resistance</a:t>
            </a:r>
            <a:endParaRPr lang="en-GB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preload and afterload </a:t>
            </a:r>
            <a:b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 &amp; Angiotensin Receptor  Blockers</a:t>
            </a:r>
            <a:r>
              <a:rPr lang="en-US" altLang="en-US" sz="3600" dirty="0"/>
              <a:t>  </a:t>
            </a:r>
          </a:p>
          <a:p>
            <a:endParaRPr lang="en-US" altLang="en-US" sz="3600" b="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3200" b="0">
                <a:latin typeface="Arial" panose="020B0604020202020204" pitchFamily="34" charset="0"/>
                <a:cs typeface="Arial" panose="020B0604020202020204" pitchFamily="34" charset="0"/>
              </a:rPr>
              <a:t>Along </a:t>
            </a:r>
            <a:r>
              <a:rPr lang="en-US" altLang="en-US" sz="3200" b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diuretics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are now considered as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first-line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drugs for heart failure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</a:p>
          <a:p>
            <a:pPr marL="0" indent="0"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52880" y="162560"/>
            <a:ext cx="6771641" cy="111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384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  </a:t>
            </a:r>
            <a:r>
              <a:rPr kumimoji="1" lang="en-US" sz="3840" dirty="0" err="1">
                <a:solidFill>
                  <a:srgbClr val="0066FF"/>
                </a:solidFill>
                <a:latin typeface="Arial" charset="0"/>
                <a:ea typeface="新細明體" charset="-120"/>
              </a:rPr>
              <a:t>Angiotensin</a:t>
            </a:r>
            <a:r>
              <a:rPr kumimoji="1" lang="en-US" sz="3840" dirty="0">
                <a:solidFill>
                  <a:srgbClr val="0066FF"/>
                </a:solidFill>
                <a:latin typeface="Arial" charset="0"/>
                <a:ea typeface="新細明體" charset="-120"/>
              </a:rPr>
              <a:t> converting enzyme inhibitors</a:t>
            </a:r>
          </a:p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98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MECHANISM OF ACTION</a:t>
            </a:r>
            <a:endParaRPr kumimoji="1" lang="en-US" sz="384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60400" y="1869440"/>
            <a:ext cx="4343401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VASOCONSTRICTION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41161" y="1869440"/>
            <a:ext cx="3327399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VASODILATATION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11894" y="298026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67121" y="363050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714068" y="6543040"/>
            <a:ext cx="260942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617894" y="3901440"/>
            <a:ext cx="2414693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Angiotensinogen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096347" y="4687147"/>
            <a:ext cx="1800014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 I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086014" y="4321387"/>
            <a:ext cx="94318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RENIN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8031481" y="4932680"/>
            <a:ext cx="0" cy="1596813"/>
          </a:xfrm>
          <a:prstGeom prst="line">
            <a:avLst/>
          </a:prstGeom>
          <a:noFill/>
          <a:ln w="50800">
            <a:solidFill>
              <a:srgbClr val="FF555D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000240" y="5364480"/>
            <a:ext cx="2572174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IN" altLang="en-US" sz="2560">
                <a:solidFill>
                  <a:srgbClr val="FFFF00"/>
                </a:solidFill>
                <a:latin typeface="Times New Roman" panose="02020603050405020304" pitchFamily="18" charset="0"/>
              </a:rPr>
              <a:t>ACTIVATION</a:t>
            </a: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2919307" y="4323080"/>
            <a:ext cx="0" cy="41825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2931161" y="5149427"/>
            <a:ext cx="0" cy="12445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3022601" y="4483947"/>
            <a:ext cx="1043093" cy="0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8" name="Freeform 17"/>
          <p:cNvSpPr>
            <a:spLocks/>
          </p:cNvSpPr>
          <p:nvPr/>
        </p:nvSpPr>
        <p:spPr bwMode="auto">
          <a:xfrm>
            <a:off x="3701627" y="5269653"/>
            <a:ext cx="1278467" cy="746761"/>
          </a:xfrm>
          <a:custGeom>
            <a:avLst/>
            <a:gdLst>
              <a:gd name="T0" fmla="*/ 1827672687 w 785"/>
              <a:gd name="T1" fmla="*/ 322580230 h 441"/>
              <a:gd name="T2" fmla="*/ 1827672687 w 785"/>
              <a:gd name="T3" fmla="*/ 786289312 h 441"/>
              <a:gd name="T4" fmla="*/ 745988665 w 785"/>
              <a:gd name="T5" fmla="*/ 786289312 h 441"/>
              <a:gd name="T6" fmla="*/ 745988665 w 785"/>
              <a:gd name="T7" fmla="*/ 1108869542 h 441"/>
              <a:gd name="T8" fmla="*/ 0 w 785"/>
              <a:gd name="T9" fmla="*/ 564515403 h 441"/>
              <a:gd name="T10" fmla="*/ 745988665 w 785"/>
              <a:gd name="T11" fmla="*/ 0 h 441"/>
              <a:gd name="T12" fmla="*/ 745988665 w 785"/>
              <a:gd name="T13" fmla="*/ 322580230 h 441"/>
              <a:gd name="T14" fmla="*/ 1827672687 w 785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5" h="441">
                <a:moveTo>
                  <a:pt x="784" y="128"/>
                </a:moveTo>
                <a:lnTo>
                  <a:pt x="784" y="312"/>
                </a:lnTo>
                <a:lnTo>
                  <a:pt x="320" y="312"/>
                </a:lnTo>
                <a:lnTo>
                  <a:pt x="320" y="440"/>
                </a:lnTo>
                <a:lnTo>
                  <a:pt x="0" y="224"/>
                </a:lnTo>
                <a:lnTo>
                  <a:pt x="320" y="0"/>
                </a:lnTo>
                <a:lnTo>
                  <a:pt x="320" y="128"/>
                </a:lnTo>
                <a:lnTo>
                  <a:pt x="784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69" name="Oval 18"/>
          <p:cNvSpPr>
            <a:spLocks noChangeArrowheads="1"/>
          </p:cNvSpPr>
          <p:nvPr/>
        </p:nvSpPr>
        <p:spPr bwMode="auto">
          <a:xfrm>
            <a:off x="4417907" y="5120640"/>
            <a:ext cx="1801707" cy="105664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0" name="Freeform 19"/>
          <p:cNvSpPr>
            <a:spLocks/>
          </p:cNvSpPr>
          <p:nvPr/>
        </p:nvSpPr>
        <p:spPr bwMode="auto">
          <a:xfrm>
            <a:off x="5604934" y="5269653"/>
            <a:ext cx="1292014" cy="746761"/>
          </a:xfrm>
          <a:custGeom>
            <a:avLst/>
            <a:gdLst>
              <a:gd name="T0" fmla="*/ 0 w 793"/>
              <a:gd name="T1" fmla="*/ 322580230 h 441"/>
              <a:gd name="T2" fmla="*/ 0 w 793"/>
              <a:gd name="T3" fmla="*/ 786289312 h 441"/>
              <a:gd name="T4" fmla="*/ 1082551414 w 793"/>
              <a:gd name="T5" fmla="*/ 786289312 h 441"/>
              <a:gd name="T6" fmla="*/ 1082551414 w 793"/>
              <a:gd name="T7" fmla="*/ 1108869542 h 441"/>
              <a:gd name="T8" fmla="*/ 1847803854 w 793"/>
              <a:gd name="T9" fmla="*/ 564515403 h 441"/>
              <a:gd name="T10" fmla="*/ 1082551414 w 793"/>
              <a:gd name="T11" fmla="*/ 0 h 441"/>
              <a:gd name="T12" fmla="*/ 1082551414 w 793"/>
              <a:gd name="T13" fmla="*/ 322580230 h 441"/>
              <a:gd name="T14" fmla="*/ 0 w 793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" h="441">
                <a:moveTo>
                  <a:pt x="0" y="128"/>
                </a:moveTo>
                <a:lnTo>
                  <a:pt x="0" y="312"/>
                </a:lnTo>
                <a:lnTo>
                  <a:pt x="464" y="312"/>
                </a:lnTo>
                <a:lnTo>
                  <a:pt x="464" y="440"/>
                </a:lnTo>
                <a:lnTo>
                  <a:pt x="792" y="224"/>
                </a:lnTo>
                <a:lnTo>
                  <a:pt x="464" y="0"/>
                </a:lnTo>
                <a:lnTo>
                  <a:pt x="464" y="128"/>
                </a:lnTo>
                <a:lnTo>
                  <a:pt x="0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71" name="Oval 20"/>
          <p:cNvSpPr>
            <a:spLocks noChangeArrowheads="1"/>
          </p:cNvSpPr>
          <p:nvPr/>
        </p:nvSpPr>
        <p:spPr bwMode="auto">
          <a:xfrm>
            <a:off x="4417907" y="5107094"/>
            <a:ext cx="1815253" cy="1083733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2" name="Rectangle 21"/>
          <p:cNvSpPr>
            <a:spLocks noChangeArrowheads="1"/>
          </p:cNvSpPr>
          <p:nvPr/>
        </p:nvSpPr>
        <p:spPr bwMode="auto">
          <a:xfrm>
            <a:off x="4406053" y="5364480"/>
            <a:ext cx="1864361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00"/>
                </a:solidFill>
                <a:ea typeface="PMingLiU" panose="02020500000000000000" pitchFamily="18" charset="-120"/>
              </a:rPr>
              <a:t>Inhibitor</a:t>
            </a:r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>
            <a:off x="3975947" y="5648960"/>
            <a:ext cx="155787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247988" y="2438400"/>
            <a:ext cx="3117426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ALDOSTERONE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184400" y="3413760"/>
            <a:ext cx="2243667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SYMPATHETIC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1761067" y="2871893"/>
            <a:ext cx="2780453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VASOPRESSIN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6741161" y="2438400"/>
            <a:ext cx="2753360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8109374" y="2926080"/>
            <a:ext cx="65870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4779" name="Line 32"/>
          <p:cNvSpPr>
            <a:spLocks noChangeShapeType="1"/>
          </p:cNvSpPr>
          <p:nvPr/>
        </p:nvSpPr>
        <p:spPr bwMode="auto">
          <a:xfrm flipV="1">
            <a:off x="961813" y="2372361"/>
            <a:ext cx="0" cy="4102946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0" name="Line 33"/>
          <p:cNvSpPr>
            <a:spLocks noChangeShapeType="1"/>
          </p:cNvSpPr>
          <p:nvPr/>
        </p:nvSpPr>
        <p:spPr bwMode="auto">
          <a:xfrm flipV="1">
            <a:off x="988907" y="2846494"/>
            <a:ext cx="467360" cy="356107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1" name="Line 34"/>
          <p:cNvSpPr>
            <a:spLocks noChangeShapeType="1"/>
          </p:cNvSpPr>
          <p:nvPr/>
        </p:nvSpPr>
        <p:spPr bwMode="auto">
          <a:xfrm flipV="1">
            <a:off x="988907" y="3279987"/>
            <a:ext cx="975360" cy="318177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2" name="Line 35"/>
          <p:cNvSpPr>
            <a:spLocks noChangeShapeType="1"/>
          </p:cNvSpPr>
          <p:nvPr/>
        </p:nvSpPr>
        <p:spPr bwMode="auto">
          <a:xfrm flipV="1">
            <a:off x="1016001" y="3821854"/>
            <a:ext cx="1380067" cy="26669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3" name="Rectangle 36"/>
          <p:cNvSpPr>
            <a:spLocks noChangeArrowheads="1"/>
          </p:cNvSpPr>
          <p:nvPr/>
        </p:nvSpPr>
        <p:spPr bwMode="auto">
          <a:xfrm>
            <a:off x="673947" y="6461760"/>
            <a:ext cx="3564467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BB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4" name="Rectangle 37"/>
          <p:cNvSpPr>
            <a:spLocks noChangeArrowheads="1"/>
          </p:cNvSpPr>
          <p:nvPr/>
        </p:nvSpPr>
        <p:spPr bwMode="auto">
          <a:xfrm>
            <a:off x="701040" y="6448213"/>
            <a:ext cx="3495040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ANGIOTENSIN II</a:t>
            </a:r>
          </a:p>
        </p:txBody>
      </p:sp>
      <p:sp>
        <p:nvSpPr>
          <p:cNvPr id="74785" name="Line 38"/>
          <p:cNvSpPr>
            <a:spLocks noChangeShapeType="1"/>
          </p:cNvSpPr>
          <p:nvPr/>
        </p:nvSpPr>
        <p:spPr bwMode="auto">
          <a:xfrm flipH="1" flipV="1">
            <a:off x="8803641" y="2805854"/>
            <a:ext cx="768773" cy="162390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6" name="Rectangle 40"/>
          <p:cNvSpPr>
            <a:spLocks noChangeArrowheads="1"/>
          </p:cNvSpPr>
          <p:nvPr/>
        </p:nvSpPr>
        <p:spPr bwMode="auto">
          <a:xfrm>
            <a:off x="6585374" y="4402667"/>
            <a:ext cx="3222413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7" name="Rectangle 41"/>
          <p:cNvSpPr>
            <a:spLocks noChangeArrowheads="1"/>
          </p:cNvSpPr>
          <p:nvPr/>
        </p:nvSpPr>
        <p:spPr bwMode="auto">
          <a:xfrm>
            <a:off x="6778414" y="4389120"/>
            <a:ext cx="3053079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BRADYKININ</a:t>
            </a:r>
          </a:p>
        </p:txBody>
      </p:sp>
      <p:sp>
        <p:nvSpPr>
          <p:cNvPr id="74788" name="Rectangle 42"/>
          <p:cNvSpPr>
            <a:spLocks noChangeArrowheads="1"/>
          </p:cNvSpPr>
          <p:nvPr/>
        </p:nvSpPr>
        <p:spPr bwMode="auto">
          <a:xfrm>
            <a:off x="2125134" y="5337387"/>
            <a:ext cx="1549399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9" name="Rectangle 43"/>
          <p:cNvSpPr>
            <a:spLocks noChangeArrowheads="1"/>
          </p:cNvSpPr>
          <p:nvPr/>
        </p:nvSpPr>
        <p:spPr bwMode="auto">
          <a:xfrm>
            <a:off x="1913467" y="5337387"/>
            <a:ext cx="2164080" cy="7450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4587"/>
              </a:lnSpc>
              <a:spcBef>
                <a:spcPct val="0"/>
              </a:spcBef>
              <a:buSzTx/>
              <a:buNone/>
            </a:pPr>
            <a:r>
              <a:rPr kumimoji="1" lang="en-US" altLang="en-US" sz="3840">
                <a:solidFill>
                  <a:srgbClr val="FFFF00"/>
                </a:solidFill>
                <a:ea typeface="PMingLiU" panose="02020500000000000000" pitchFamily="18" charset="-120"/>
              </a:rPr>
              <a:t>A.C.E.</a:t>
            </a:r>
          </a:p>
        </p:txBody>
      </p:sp>
      <p:grpSp>
        <p:nvGrpSpPr>
          <p:cNvPr id="74790" name="Group 44"/>
          <p:cNvGrpSpPr>
            <a:grpSpLocks/>
          </p:cNvGrpSpPr>
          <p:nvPr/>
        </p:nvGrpSpPr>
        <p:grpSpPr bwMode="auto">
          <a:xfrm>
            <a:off x="152400" y="1219200"/>
            <a:ext cx="10552853" cy="135467"/>
            <a:chOff x="0" y="831"/>
            <a:chExt cx="6472" cy="80"/>
          </a:xfrm>
        </p:grpSpPr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3729" y="831"/>
              <a:ext cx="2743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0" y="831"/>
              <a:ext cx="1404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1384" y="831"/>
              <a:ext cx="2404" cy="79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tint val="5764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</p:grpSp>
    </p:spTree>
    <p:extLst>
      <p:ext uri="{BB962C8B-B14F-4D97-AF65-F5344CB8AC3E}">
        <p14:creationId xmlns:p14="http://schemas.microsoft.com/office/powerpoint/2010/main" val="32830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23884"/>
            <a:ext cx="10058400" cy="1324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  <a:r>
              <a:rPr lang="en-US" alt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Captopril</a:t>
            </a:r>
            <a:r>
              <a:rPr lang="en-US" sz="28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28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ramipril</a:t>
            </a:r>
            <a:r>
              <a:rPr lang="en-US" sz="28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All are rapidly absorbed from GIT after oral administration.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Food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reduce their bioavailability.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0" dirty="0" err="1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2800" b="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ramipril</a:t>
            </a:r>
            <a:r>
              <a:rPr lang="en-US" sz="2800" b="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are prodrugs, converted to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metabolites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in the liver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Have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 long half-life &amp; given once daily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0" dirty="0" err="1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Enalaprilat</a:t>
            </a:r>
            <a:r>
              <a:rPr lang="en-US" sz="2800" b="0" dirty="0" smtClean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is the active metabolite of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given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i.v.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 in hypertensive emergency.</a:t>
            </a: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</p:grpSpPr>
        <p:sp>
          <p:nvSpPr>
            <p:cNvPr id="3687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7D01E3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3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7D01E3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4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rgbClr val="7D01E3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5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7D01E3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pic>
        <p:nvPicPr>
          <p:cNvPr id="36867" name="Picture 7" descr="hf_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894080"/>
            <a:ext cx="585216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14960" y="291253"/>
            <a:ext cx="959104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84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HEART FAILURE</a:t>
            </a:r>
          </a:p>
        </p:txBody>
      </p:sp>
      <p:sp>
        <p:nvSpPr>
          <p:cNvPr id="118793" name="WordArt 9"/>
          <p:cNvSpPr>
            <a:spLocks noChangeArrowheads="1" noChangeShapeType="1" noTextEdit="1"/>
          </p:cNvSpPr>
          <p:nvPr/>
        </p:nvSpPr>
        <p:spPr bwMode="auto">
          <a:xfrm>
            <a:off x="4866640" y="1056640"/>
            <a:ext cx="894080" cy="1788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84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60A4"/>
                    </a:gs>
                    <a:gs pos="50000">
                      <a:srgbClr val="FFFFFF"/>
                    </a:gs>
                    <a:gs pos="100000">
                      <a:srgbClr val="FE60A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52400" y="5606628"/>
            <a:ext cx="9753600" cy="1142749"/>
          </a:xfrm>
          <a:prstGeom prst="rect">
            <a:avLst/>
          </a:prstGeom>
          <a:gradFill rotWithShape="1">
            <a:gsLst>
              <a:gs pos="0">
                <a:srgbClr val="7D01E3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3413">
                <a:solidFill>
                  <a:schemeClr val="bg1"/>
                </a:solidFill>
                <a:latin typeface="Arial Narrow" panose="020B0606020202030204" pitchFamily="34" charset="0"/>
              </a:rPr>
              <a:t>Inability of the heart to maintain an adequate cardiac output</a:t>
            </a:r>
            <a:r>
              <a:rPr lang="en-US" altLang="en-US" sz="3413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413">
                <a:solidFill>
                  <a:schemeClr val="bg1"/>
                </a:solidFill>
                <a:latin typeface="Arial Narrow" panose="020B0606020202030204" pitchFamily="34" charset="0"/>
              </a:rPr>
              <a:t>to meet the metabolic demands of the body. </a:t>
            </a: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2997200" y="894080"/>
            <a:ext cx="422656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560"/>
          </a:p>
        </p:txBody>
      </p:sp>
    </p:spTree>
    <p:extLst>
      <p:ext uri="{BB962C8B-B14F-4D97-AF65-F5344CB8AC3E}">
        <p14:creationId xmlns:p14="http://schemas.microsoft.com/office/powerpoint/2010/main" val="41161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utoUpdateAnimBg="0"/>
      <p:bldP spid="118793" grpId="0" animBg="1"/>
      <p:bldP spid="118794" grpId="0" animBg="1" autoUpdateAnimBg="0"/>
      <p:bldP spid="11879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0066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Angiotensin receptor blockers</a:t>
            </a:r>
            <a:r>
              <a:rPr lang="en-US" altLang="zh-TW" sz="4000" dirty="0">
                <a:solidFill>
                  <a:srgbClr val="FF0000"/>
                </a:solidFill>
                <a:ea typeface="PMingLiU" panose="020205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a typeface="PMingLiU" panose="02020500000000000000" pitchFamily="18" charset="-120"/>
            </a:endParaRPr>
          </a:p>
          <a:p>
            <a:pPr algn="ctr"/>
            <a:endParaRPr lang="en-US" sz="4000" b="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dirty="0" smtClean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Mechanism </a:t>
            </a: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of action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>
                <a:ea typeface="PMingLiU" panose="02020500000000000000" pitchFamily="18" charset="-120"/>
              </a:rPr>
              <a:t>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b="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 - block AT</a:t>
            </a:r>
            <a:r>
              <a:rPr lang="en-US" altLang="zh-TW" sz="2800" b="0" baseline="-250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altLang="zh-TW" sz="2800" b="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receptors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 b="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b="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</a:t>
            </a:r>
            <a:r>
              <a:rPr lang="en-US" altLang="zh-TW" sz="2800" b="0" dirty="0" smtClean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- decrease </a:t>
            </a:r>
            <a:r>
              <a:rPr lang="en-US" altLang="zh-TW" sz="2800" b="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action  of angiotensin </a:t>
            </a:r>
            <a:r>
              <a:rPr lang="en-US" altLang="zh-TW" sz="2800" b="0" dirty="0" smtClean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II </a:t>
            </a:r>
            <a:endParaRPr lang="en-US" altLang="zh-TW" sz="2800" b="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 b="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b="0" dirty="0" smtClean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Examples </a:t>
            </a:r>
            <a:r>
              <a:rPr lang="en-US" altLang="zh-TW" sz="2800" b="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:  </a:t>
            </a:r>
            <a:r>
              <a:rPr lang="en-US" altLang="zh-TW" sz="2800" b="0" dirty="0">
                <a:solidFill>
                  <a:srgbClr val="00B05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Losartan,  Valsartan, </a:t>
            </a:r>
            <a:r>
              <a:rPr lang="en-US" altLang="zh-TW" sz="2800" b="0" dirty="0" err="1">
                <a:solidFill>
                  <a:srgbClr val="00B05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Irbesartan</a:t>
            </a:r>
            <a:endParaRPr lang="en-US" altLang="zh-TW" sz="2800" b="0" dirty="0">
              <a:solidFill>
                <a:srgbClr val="00B05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3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90722"/>
            <a:ext cx="100584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ACE Inhibitors &amp; Angiotensin </a:t>
            </a:r>
            <a:endParaRPr lang="en-US" altLang="en-US" sz="32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 </a:t>
            </a:r>
            <a:r>
              <a:rPr lang="en-US" altLang="en-US" sz="3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Blockers</a:t>
            </a:r>
            <a:endParaRPr lang="en-US" sz="3200" b="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dirty="0" smtClean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  <a:endParaRPr lang="en-US" altLang="zh-TW" sz="360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Peripheral resistance ( </a:t>
            </a:r>
            <a:r>
              <a:rPr lang="en-US" altLang="en-US" sz="32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Afterload</a:t>
            </a: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Venous return ( </a:t>
            </a:r>
            <a:r>
              <a:rPr lang="en-US" altLang="en-US" sz="32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Preload</a:t>
            </a: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sympathetic activity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remodeling  ( </a:t>
            </a: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cardiac</a:t>
            </a: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&amp; </a:t>
            </a: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vascular</a:t>
            </a: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mortality rate </a:t>
            </a:r>
          </a:p>
          <a:p>
            <a:pPr>
              <a:lnSpc>
                <a:spcPct val="150000"/>
              </a:lnSpc>
            </a:pPr>
            <a:endParaRPr lang="en-US" altLang="en-US" sz="32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8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-84161" y="457200"/>
            <a:ext cx="10210800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acting vasodilators</a:t>
            </a:r>
            <a:endParaRPr lang="en-US" sz="4000" dirty="0">
              <a:solidFill>
                <a:srgbClr val="0066FF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altLang="zh-TW" sz="3600" dirty="0" smtClean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</a:t>
            </a:r>
            <a:r>
              <a:rPr lang="en-US" sz="36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nitroprusside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given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I.V. in acute or severe refractory heart failure, acts immediately and effects lasts for 1-5 minutes.</a:t>
            </a: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US" altLang="en-US" dirty="0" smtClean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5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3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Antagonists</a:t>
            </a:r>
            <a:b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heart </a:t>
            </a:r>
            <a:r>
              <a:rPr lang="en-US" altLang="en-US" sz="3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generation:</a:t>
            </a:r>
          </a:p>
          <a:p>
            <a:pPr>
              <a:defRPr/>
            </a:pPr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cardioselective</a:t>
            </a:r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l-GR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receptors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e.g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Bisoprolol</a:t>
            </a:r>
            <a:r>
              <a:rPr lang="en-US" sz="32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endParaRPr lang="en-US" sz="32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Third generation:</a:t>
            </a:r>
          </a:p>
          <a:p>
            <a:pPr>
              <a:defRPr/>
            </a:pP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have </a:t>
            </a: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vasodilator </a:t>
            </a:r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l-GR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blocking effect)</a:t>
            </a:r>
          </a:p>
          <a:p>
            <a:pPr>
              <a:buFontTx/>
              <a:buNone/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e.g. </a:t>
            </a:r>
            <a:r>
              <a:rPr lang="en-US" sz="32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carvedilol</a:t>
            </a:r>
            <a:r>
              <a:rPr 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3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Antagonists</a:t>
            </a:r>
            <a:b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heart </a:t>
            </a:r>
            <a:r>
              <a:rPr lang="en-US" altLang="en-US" sz="3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(</a:t>
            </a:r>
            <a:r>
              <a:rPr lang="en-US" altLang="en-US" sz="3600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altLang="en-US" sz="3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reduce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 progression of chronic heart failure.</a:t>
            </a:r>
          </a:p>
          <a:p>
            <a:pPr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not used in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heart failure </a:t>
            </a:r>
          </a:p>
          <a:p>
            <a:pPr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may precipitate acute decompensation </a:t>
            </a:r>
            <a:endParaRPr 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of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cardiac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function)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6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3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Antagonists</a:t>
            </a:r>
            <a:b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heart </a:t>
            </a:r>
            <a:r>
              <a:rPr lang="en-US" altLang="en-US" sz="3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of action</a:t>
            </a:r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remodeling through inhibition of the </a:t>
            </a: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mitogenic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activity of </a:t>
            </a:r>
            <a:r>
              <a:rPr lang="en-US" alt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catecholamines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mortality in patients with hypertrophic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cardiomyopathy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 Decrease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heart rate </a:t>
            </a:r>
          </a:p>
          <a:p>
            <a:pPr eaLnBrk="1" hangingPunct="1"/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 Decrease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renin release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13" b="1" dirty="0">
                <a:solidFill>
                  <a:srgbClr val="E781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Management of chronic heart failure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2194560"/>
            <a:ext cx="8290560" cy="438912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b="1" smtClean="0">
                <a:solidFill>
                  <a:srgbClr val="FF0000"/>
                </a:solidFill>
              </a:rPr>
              <a:t>	Reduce work load of the heart</a:t>
            </a: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</a:rPr>
              <a:t> Limits patient activity</a:t>
            </a: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</a:rPr>
              <a:t>Reduce weight</a:t>
            </a: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</a:rPr>
              <a:t>Control hypertension</a:t>
            </a:r>
            <a:endParaRPr lang="ar-SA" b="1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b="1" smtClean="0">
                <a:solidFill>
                  <a:srgbClr val="FF0000"/>
                </a:solidFill>
              </a:rPr>
              <a:t>	Restrict  sodium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b="1" smtClean="0">
                <a:solidFill>
                  <a:srgbClr val="FF0000"/>
                </a:solidFill>
              </a:rPr>
              <a:t>	 Diuretics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b="1" smtClean="0">
                <a:solidFill>
                  <a:srgbClr val="FF0000"/>
                </a:solidFill>
              </a:rPr>
              <a:t>	 ACEI or ARBs</a:t>
            </a:r>
          </a:p>
        </p:txBody>
      </p:sp>
    </p:spTree>
    <p:extLst>
      <p:ext uri="{BB962C8B-B14F-4D97-AF65-F5344CB8AC3E}">
        <p14:creationId xmlns:p14="http://schemas.microsoft.com/office/powerpoint/2010/main" val="24395578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1360" y="894080"/>
            <a:ext cx="902208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13" b="1" dirty="0">
                <a:solidFill>
                  <a:srgbClr val="E781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Management of chronic heart failure </a:t>
            </a:r>
            <a:r>
              <a:rPr lang="en-US" sz="341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(Cont.)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2640" y="2519680"/>
            <a:ext cx="8290560" cy="438912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548657" indent="-548657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987" b="1" dirty="0">
                <a:solidFill>
                  <a:srgbClr val="C00000"/>
                </a:solidFill>
              </a:rPr>
              <a:t>Digitalis</a:t>
            </a:r>
          </a:p>
          <a:p>
            <a:pPr marL="548657" indent="-548657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987" b="1" dirty="0">
              <a:solidFill>
                <a:srgbClr val="C00000"/>
              </a:solidFill>
              <a:cs typeface="Arial" pitchFamily="34" charset="0"/>
            </a:endParaRPr>
          </a:p>
          <a:p>
            <a:pPr marL="548657" indent="-548657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l-GR" sz="2987" b="1" dirty="0">
                <a:solidFill>
                  <a:srgbClr val="C00000"/>
                </a:solidFill>
                <a:cs typeface="Arial" pitchFamily="34" charset="0"/>
              </a:rPr>
              <a:t>β</a:t>
            </a:r>
            <a:r>
              <a:rPr lang="en-US" sz="2987" b="1" dirty="0">
                <a:solidFill>
                  <a:srgbClr val="C00000"/>
                </a:solidFill>
                <a:cs typeface="Arial" pitchFamily="34" charset="0"/>
              </a:rPr>
              <a:t>- blockers </a:t>
            </a:r>
            <a:endParaRPr lang="en-US" sz="2987" b="1" dirty="0">
              <a:cs typeface="Arial" pitchFamily="34" charset="0"/>
            </a:endParaRPr>
          </a:p>
          <a:p>
            <a:pPr marL="548657" indent="-548657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987" b="1" dirty="0">
              <a:solidFill>
                <a:srgbClr val="C00000"/>
              </a:solidFill>
              <a:cs typeface="Arial" pitchFamily="34" charset="0"/>
            </a:endParaRPr>
          </a:p>
          <a:p>
            <a:pPr marL="548657" indent="-548657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987" b="1" dirty="0">
                <a:solidFill>
                  <a:srgbClr val="C00000"/>
                </a:solidFill>
                <a:cs typeface="Arial" pitchFamily="34" charset="0"/>
              </a:rPr>
              <a:t>Direct vasodilators</a:t>
            </a:r>
          </a:p>
          <a:p>
            <a:pPr marL="548657" indent="-548657" eaLnBrk="1" hangingPunct="1">
              <a:buClr>
                <a:schemeClr val="tx1">
                  <a:lumMod val="75000"/>
                </a:schemeClr>
              </a:buClr>
              <a:buNone/>
              <a:defRPr/>
            </a:pPr>
            <a:endParaRPr lang="el-GR" sz="2987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772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1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Management of acute heart failure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2987" b="1">
                <a:solidFill>
                  <a:srgbClr val="002060"/>
                </a:solidFill>
              </a:rPr>
              <a:t> Volume replacement</a:t>
            </a:r>
          </a:p>
          <a:p>
            <a:pPr eaLnBrk="1" hangingPunct="1"/>
            <a:r>
              <a:rPr lang="en-US" sz="2987" b="1">
                <a:solidFill>
                  <a:srgbClr val="002060"/>
                </a:solidFill>
              </a:rPr>
              <a:t> Diuretics</a:t>
            </a:r>
          </a:p>
          <a:p>
            <a:pPr eaLnBrk="1" hangingPunct="1"/>
            <a:r>
              <a:rPr lang="en-US" sz="2987" b="1">
                <a:solidFill>
                  <a:srgbClr val="002060"/>
                </a:solidFill>
              </a:rPr>
              <a:t> Positive inotropic drugs</a:t>
            </a:r>
          </a:p>
          <a:p>
            <a:pPr eaLnBrk="1" hangingPunct="1"/>
            <a:r>
              <a:rPr lang="en-US" sz="2987" b="1">
                <a:solidFill>
                  <a:srgbClr val="002060"/>
                </a:solidFill>
              </a:rPr>
              <a:t> Vasodilators</a:t>
            </a:r>
          </a:p>
          <a:p>
            <a:pPr eaLnBrk="1" hangingPunct="1"/>
            <a:r>
              <a:rPr lang="en-US" sz="2987" b="1">
                <a:solidFill>
                  <a:srgbClr val="002060"/>
                </a:solidFill>
              </a:rPr>
              <a:t> Antiarrhythmic drugs</a:t>
            </a:r>
          </a:p>
          <a:p>
            <a:pPr eaLnBrk="1" hangingPunct="1"/>
            <a:r>
              <a:rPr lang="en-US" sz="2987" b="1">
                <a:solidFill>
                  <a:srgbClr val="002060"/>
                </a:solidFill>
              </a:rPr>
              <a:t>Treatment of myocardial infarction</a:t>
            </a:r>
            <a:r>
              <a:rPr lang="en-US" b="1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75675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77645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</p:grpSpPr>
        <p:sp>
          <p:nvSpPr>
            <p:cNvPr id="3790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7D01E3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9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7D01E3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0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rgbClr val="7D01E3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1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7D01E3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pic>
        <p:nvPicPr>
          <p:cNvPr id="37891" name="Picture 7" descr="hf_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895601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" y="975360"/>
            <a:ext cx="6339840" cy="6339840"/>
            <a:chOff x="0" y="192"/>
            <a:chExt cx="3744" cy="3744"/>
          </a:xfrm>
        </p:grpSpPr>
        <p:sp>
          <p:nvSpPr>
            <p:cNvPr id="37896" name="Oval 9"/>
            <p:cNvSpPr>
              <a:spLocks noChangeArrowheads="1"/>
            </p:cNvSpPr>
            <p:nvPr/>
          </p:nvSpPr>
          <p:spPr bwMode="auto">
            <a:xfrm>
              <a:off x="2016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7" name="Oval 10"/>
            <p:cNvSpPr>
              <a:spLocks noChangeArrowheads="1"/>
            </p:cNvSpPr>
            <p:nvPr/>
          </p:nvSpPr>
          <p:spPr bwMode="auto">
            <a:xfrm>
              <a:off x="192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8" name="Oval 11"/>
            <p:cNvSpPr>
              <a:spLocks noChangeArrowheads="1"/>
            </p:cNvSpPr>
            <p:nvPr/>
          </p:nvSpPr>
          <p:spPr bwMode="auto">
            <a:xfrm>
              <a:off x="2064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9" name="Oval 12"/>
            <p:cNvSpPr>
              <a:spLocks noChangeArrowheads="1"/>
            </p:cNvSpPr>
            <p:nvPr/>
          </p:nvSpPr>
          <p:spPr bwMode="auto">
            <a:xfrm>
              <a:off x="0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0" name="Oval 13"/>
            <p:cNvSpPr>
              <a:spLocks noChangeArrowheads="1"/>
            </p:cNvSpPr>
            <p:nvPr/>
          </p:nvSpPr>
          <p:spPr bwMode="auto">
            <a:xfrm>
              <a:off x="1008" y="2784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0" y="1296"/>
              <a:ext cx="3696" cy="480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pic>
          <p:nvPicPr>
            <p:cNvPr id="37902" name="Picture 15" descr="caus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3744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 flipV="1">
              <a:off x="1872" y="1872"/>
              <a:ext cx="0" cy="86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 flipH="1">
              <a:off x="2147" y="1117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 rot="16200000" flipH="1">
              <a:off x="1440" y="105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 flipH="1" flipV="1">
              <a:off x="2064" y="1824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rot="5400000" flipH="1" flipV="1">
              <a:off x="1440" y="177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119829" name="AutoShape 21"/>
          <p:cNvSpPr>
            <a:spLocks noChangeArrowheads="1"/>
          </p:cNvSpPr>
          <p:nvPr/>
        </p:nvSpPr>
        <p:spPr bwMode="auto">
          <a:xfrm rot="10341163">
            <a:off x="7711440" y="5445760"/>
            <a:ext cx="2032000" cy="1706880"/>
          </a:xfrm>
          <a:prstGeom prst="lightningBolt">
            <a:avLst/>
          </a:prstGeom>
          <a:gradFill rotWithShape="1">
            <a:gsLst>
              <a:gs pos="0">
                <a:srgbClr val="CC00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119830" name="AutoShape 22"/>
          <p:cNvSpPr>
            <a:spLocks noChangeArrowheads="1"/>
          </p:cNvSpPr>
          <p:nvPr/>
        </p:nvSpPr>
        <p:spPr bwMode="auto">
          <a:xfrm rot="5400000">
            <a:off x="7792720" y="2357120"/>
            <a:ext cx="2032000" cy="1706880"/>
          </a:xfrm>
          <a:prstGeom prst="lightningBolt">
            <a:avLst/>
          </a:prstGeom>
          <a:gradFill rotWithShape="1">
            <a:gsLst>
              <a:gs pos="0">
                <a:srgbClr val="CC00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152400" y="0"/>
            <a:ext cx="9753600" cy="81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693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CAUSES OF HEART FAILURE</a:t>
            </a:r>
          </a:p>
        </p:txBody>
      </p:sp>
    </p:spTree>
    <p:extLst>
      <p:ext uri="{BB962C8B-B14F-4D97-AF65-F5344CB8AC3E}">
        <p14:creationId xmlns:p14="http://schemas.microsoft.com/office/powerpoint/2010/main" val="36851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9" grpId="0" animBg="1"/>
      <p:bldP spid="119830" grpId="0" animBg="1"/>
      <p:bldP spid="11983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9601200" cy="1274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50" dirty="0">
                <a:ln w="11430">
                  <a:solidFill>
                    <a:srgbClr val="31B6FD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 </a:t>
            </a:r>
            <a:r>
              <a:rPr lang="en-US" sz="5400" spc="50" dirty="0" smtClean="0">
                <a:ln w="11430">
                  <a:solidFill>
                    <a:srgbClr val="31B6FD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lang="en-GB" sz="5400" spc="50" dirty="0">
              <a:ln w="11430">
                <a:solidFill>
                  <a:srgbClr val="31B6FD"/>
                </a:solidFill>
              </a:ln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pc="50" dirty="0" smtClean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4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Tachycardia</a:t>
            </a:r>
            <a:endParaRPr lang="en-US" altLang="en-US" sz="4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4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Decreased </a:t>
            </a:r>
            <a:r>
              <a:rPr lang="en-US" altLang="en-US" sz="4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tolerance      		(rapid fatigue)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4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4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Dyspnea </a:t>
            </a:r>
            <a:r>
              <a:rPr lang="en-US" altLang="en-US" sz="4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pulmonary congestion)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4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Peripheral </a:t>
            </a:r>
            <a:r>
              <a:rPr lang="en-US" altLang="en-US" sz="4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edema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4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4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Cardiomegaly</a:t>
            </a:r>
          </a:p>
          <a:p>
            <a:pPr>
              <a:lnSpc>
                <a:spcPct val="150000"/>
              </a:lnSpc>
            </a:pPr>
            <a:endParaRPr lang="en-US" b="0" spc="50" dirty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b="0" spc="50" dirty="0" smtClean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rgbClr val="31B6FD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10000" y="0"/>
            <a:ext cx="3048000" cy="382016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808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sz="2560" b="0">
              <a:solidFill>
                <a:srgbClr val="8383AD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10000" y="3820160"/>
            <a:ext cx="3048000" cy="349504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8080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sz="2560" b="0">
              <a:solidFill>
                <a:srgbClr val="8383AD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58000" y="3495040"/>
            <a:ext cx="3048000" cy="382016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008080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sz="2560" b="0">
              <a:solidFill>
                <a:srgbClr val="8383AD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858000" y="0"/>
            <a:ext cx="3048000" cy="349504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008080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sz="2560" b="0">
              <a:solidFill>
                <a:srgbClr val="8383AD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0966" name="Object 2"/>
          <p:cNvGraphicFramePr>
            <a:graphicFrameLocks noChangeAspect="1"/>
          </p:cNvGraphicFramePr>
          <p:nvPr/>
        </p:nvGraphicFramePr>
        <p:xfrm>
          <a:off x="32173" y="325120"/>
          <a:ext cx="4412828" cy="699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hoto Editor Photo" r:id="rId4" imgW="1190476" imgH="1886213" progId="">
                  <p:embed/>
                </p:oleObj>
              </mc:Choice>
              <mc:Fallback>
                <p:oleObj name="Photo Editor Photo" r:id="rId4" imgW="1190476" imgH="18862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3" y="325120"/>
                        <a:ext cx="4412828" cy="699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273040" y="487681"/>
            <a:ext cx="2113280" cy="618067"/>
            <a:chOff x="2976" y="384"/>
            <a:chExt cx="1248" cy="365"/>
          </a:xfrm>
        </p:grpSpPr>
        <p:sp>
          <p:nvSpPr>
            <p:cNvPr id="4097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976" y="414"/>
              <a:ext cx="115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>
                  <a:rot lat="0" lon="21299978" rev="0"/>
                </a:camera>
                <a:lightRig rig="legacyFlat3" dir="b"/>
              </a:scene3d>
              <a:sp3d extrusionH="121893000" prstMaterial="legacyMatte">
                <a:extrusionClr>
                  <a:schemeClr val="folHlink"/>
                </a:extrusionClr>
                <a:contourClr>
                  <a:schemeClr val="hlink"/>
                </a:contourClr>
              </a:sp3d>
            </a:bodyPr>
            <a:lstStyle/>
            <a:p>
              <a:pPr algn="ctr"/>
              <a:r>
                <a:rPr lang="en-US" sz="3840" b="0" kern="10">
                  <a:ln w="9525">
                    <a:round/>
                    <a:headEnd/>
                    <a:tailEnd/>
                  </a:ln>
                  <a:solidFill>
                    <a:srgbClr val="C09E4A"/>
                  </a:solidFill>
                  <a:latin typeface="Arial Black" panose="020B0A04020102020204" pitchFamily="34" charset="0"/>
                </a:rPr>
                <a:t>l l l</a:t>
              </a:r>
            </a:p>
          </p:txBody>
        </p:sp>
        <p:sp>
          <p:nvSpPr>
            <p:cNvPr id="40973" name="Text Box 9"/>
            <p:cNvSpPr txBox="1">
              <a:spLocks noChangeArrowheads="1"/>
            </p:cNvSpPr>
            <p:nvPr/>
          </p:nvSpPr>
          <p:spPr bwMode="auto">
            <a:xfrm>
              <a:off x="2976" y="384"/>
              <a:ext cx="1248" cy="365"/>
            </a:xfrm>
            <a:prstGeom prst="rect">
              <a:avLst/>
            </a:prstGeom>
            <a:gradFill rotWithShape="1">
              <a:gsLst>
                <a:gs pos="0">
                  <a:srgbClr val="00808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>
                  <a:srgbClr val="FF3300"/>
                </a:buClr>
                <a:buFont typeface="Wingdings" panose="05000000000000000000" pitchFamily="2" charset="2"/>
                <a:buChar char="u"/>
              </a:pPr>
              <a:r>
                <a:rPr lang="en-US" sz="3413">
                  <a:solidFill>
                    <a:srgbClr val="FEFED6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Dyspnea</a:t>
              </a:r>
            </a:p>
          </p:txBody>
        </p:sp>
      </p:grpSp>
      <p:graphicFrame>
        <p:nvGraphicFramePr>
          <p:cNvPr id="148490" name="Object 3"/>
          <p:cNvGraphicFramePr>
            <a:graphicFrameLocks noChangeAspect="1"/>
          </p:cNvGraphicFramePr>
          <p:nvPr/>
        </p:nvGraphicFramePr>
        <p:xfrm>
          <a:off x="4785360" y="2519680"/>
          <a:ext cx="44704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hoto Editor Photo" r:id="rId6" imgW="1371429" imgH="1028844" progId="">
                  <p:embed/>
                </p:oleObj>
              </mc:Choice>
              <mc:Fallback>
                <p:oleObj name="Photo Editor Photo" r:id="rId6" imgW="1371429" imgH="1028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360" y="2519680"/>
                        <a:ext cx="44704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1" name="WordArt 11"/>
          <p:cNvSpPr>
            <a:spLocks noChangeArrowheads="1" noChangeShapeType="1" noTextEdit="1"/>
          </p:cNvSpPr>
          <p:nvPr/>
        </p:nvSpPr>
        <p:spPr bwMode="auto">
          <a:xfrm>
            <a:off x="4053840" y="5948681"/>
            <a:ext cx="3901440" cy="5689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Left"/>
              <a:lightRig rig="legacyFlat3" dir="b"/>
            </a:scene3d>
            <a:sp3d extrusionH="121893000" prstMaterial="legacyMatte">
              <a:extrusionClr>
                <a:schemeClr val="folHlink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840" b="0" kern="1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l l l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4053840" y="5948681"/>
            <a:ext cx="4551680" cy="617541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500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sz="3413">
                <a:solidFill>
                  <a:srgbClr val="FEFED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Oedema of lower limbs</a:t>
            </a:r>
          </a:p>
        </p:txBody>
      </p:sp>
      <p:pic>
        <p:nvPicPr>
          <p:cNvPr id="148493" name="Picture 13" descr="annimated hear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13280"/>
            <a:ext cx="1137920" cy="113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6160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0"/>
            <a:ext cx="4876800" cy="382016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0000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52400" y="3820160"/>
            <a:ext cx="4876800" cy="349504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00FF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029200" y="3495040"/>
            <a:ext cx="4876800" cy="382016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0000FF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029200" y="0"/>
            <a:ext cx="4876800" cy="3495040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0000FF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215054" y="0"/>
            <a:ext cx="9198187" cy="7205135"/>
            <a:chOff x="229" y="27"/>
            <a:chExt cx="5432" cy="4255"/>
          </a:xfrm>
        </p:grpSpPr>
        <p:sp>
          <p:nvSpPr>
            <p:cNvPr id="38919" name="Text Box 138"/>
            <p:cNvSpPr txBox="1">
              <a:spLocks noChangeArrowheads="1"/>
            </p:cNvSpPr>
            <p:nvPr/>
          </p:nvSpPr>
          <p:spPr bwMode="auto">
            <a:xfrm>
              <a:off x="1984" y="27"/>
              <a:ext cx="224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 </a:t>
              </a:r>
              <a:r>
                <a:rPr lang="en-US" altLang="en-US" sz="213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Force of contraction</a:t>
              </a: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  </a:t>
              </a:r>
              <a:endParaRPr lang="en-US" altLang="en-US" sz="256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0" name="Text Box 139"/>
            <p:cNvSpPr txBox="1">
              <a:spLocks noChangeArrowheads="1"/>
            </p:cNvSpPr>
            <p:nvPr/>
          </p:nvSpPr>
          <p:spPr bwMode="auto">
            <a:xfrm>
              <a:off x="2304" y="423"/>
              <a:ext cx="158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Low C.O.  </a:t>
              </a:r>
              <a:endParaRPr lang="en-US" altLang="en-US" sz="256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1" name="Line 144"/>
            <p:cNvSpPr>
              <a:spLocks noChangeShapeType="1"/>
            </p:cNvSpPr>
            <p:nvPr/>
          </p:nvSpPr>
          <p:spPr bwMode="auto">
            <a:xfrm flipH="1">
              <a:off x="3264" y="1863"/>
              <a:ext cx="1008" cy="88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2" name="Line 145"/>
            <p:cNvSpPr>
              <a:spLocks noChangeShapeType="1"/>
            </p:cNvSpPr>
            <p:nvPr/>
          </p:nvSpPr>
          <p:spPr bwMode="auto">
            <a:xfrm>
              <a:off x="4288" y="1881"/>
              <a:ext cx="0" cy="9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3" name="Line 146"/>
            <p:cNvSpPr>
              <a:spLocks noChangeShapeType="1"/>
            </p:cNvSpPr>
            <p:nvPr/>
          </p:nvSpPr>
          <p:spPr bwMode="auto">
            <a:xfrm>
              <a:off x="4352" y="1881"/>
              <a:ext cx="1024" cy="9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4" name="Rectangle 152"/>
            <p:cNvSpPr>
              <a:spLocks noChangeArrowheads="1"/>
            </p:cNvSpPr>
            <p:nvPr/>
          </p:nvSpPr>
          <p:spPr bwMode="auto">
            <a:xfrm>
              <a:off x="3788" y="2817"/>
              <a:ext cx="9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  Force of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Cardiac .cont.</a:t>
              </a:r>
              <a:endParaRPr lang="en-US" altLang="en-US" sz="1493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5" name="Rectangle 153"/>
            <p:cNvSpPr>
              <a:spLocks noChangeArrowheads="1"/>
            </p:cNvSpPr>
            <p:nvPr/>
          </p:nvSpPr>
          <p:spPr bwMode="auto">
            <a:xfrm>
              <a:off x="5064" y="2925"/>
              <a:ext cx="51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  HR .</a:t>
              </a:r>
              <a:endParaRPr lang="en-US" altLang="en-US" sz="1493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6" name="Line 143"/>
            <p:cNvSpPr>
              <a:spLocks noChangeShapeType="1"/>
            </p:cNvSpPr>
            <p:nvPr/>
          </p:nvSpPr>
          <p:spPr bwMode="auto">
            <a:xfrm>
              <a:off x="1680" y="1872"/>
              <a:ext cx="0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7" name="Line 147"/>
            <p:cNvSpPr>
              <a:spLocks noChangeShapeType="1"/>
            </p:cNvSpPr>
            <p:nvPr/>
          </p:nvSpPr>
          <p:spPr bwMode="auto">
            <a:xfrm flipH="1">
              <a:off x="832" y="2205"/>
              <a:ext cx="784" cy="35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8" name="Line 148"/>
            <p:cNvSpPr>
              <a:spLocks noChangeShapeType="1"/>
            </p:cNvSpPr>
            <p:nvPr/>
          </p:nvSpPr>
          <p:spPr bwMode="auto">
            <a:xfrm>
              <a:off x="1648" y="2196"/>
              <a:ext cx="976" cy="62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9" name="Rectangle 149"/>
            <p:cNvSpPr>
              <a:spLocks noChangeArrowheads="1"/>
            </p:cNvSpPr>
            <p:nvPr/>
          </p:nvSpPr>
          <p:spPr bwMode="auto">
            <a:xfrm>
              <a:off x="374" y="2565"/>
              <a:ext cx="67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Remodeling</a:t>
              </a:r>
              <a:endParaRPr lang="en-US" altLang="en-US" sz="1493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30" name="Rectangle 150"/>
            <p:cNvSpPr>
              <a:spLocks noChangeArrowheads="1"/>
            </p:cNvSpPr>
            <p:nvPr/>
          </p:nvSpPr>
          <p:spPr bwMode="auto">
            <a:xfrm>
              <a:off x="1114" y="2637"/>
              <a:ext cx="10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Salt &amp; Water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Retention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Volume expansion</a:t>
              </a:r>
              <a:endParaRPr lang="en-US" altLang="en-US" sz="1493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11283" name="Rectangle 151"/>
            <p:cNvSpPr>
              <a:spLocks noChangeArrowheads="1"/>
            </p:cNvSpPr>
            <p:nvPr/>
          </p:nvSpPr>
          <p:spPr bwMode="auto">
            <a:xfrm>
              <a:off x="2354" y="2817"/>
              <a:ext cx="1018" cy="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493" dirty="0">
                  <a:solidFill>
                    <a:srgbClr val="002060"/>
                  </a:solidFill>
                  <a:latin typeface="MS Hei" pitchFamily="57" charset="-122"/>
                  <a:sym typeface="Symbol" pitchFamily="18" charset="2"/>
                </a:rPr>
                <a:t>Vasoconstriction</a:t>
              </a:r>
              <a:endParaRPr lang="en-US" sz="1493" dirty="0">
                <a:solidFill>
                  <a:srgbClr val="002060"/>
                </a:solidFill>
                <a:latin typeface="MS Hei" pitchFamily="57" charset="-122"/>
              </a:endParaRPr>
            </a:p>
          </p:txBody>
        </p:sp>
        <p:sp>
          <p:nvSpPr>
            <p:cNvPr id="38932" name="Line 154"/>
            <p:cNvSpPr>
              <a:spLocks noChangeShapeType="1"/>
            </p:cNvSpPr>
            <p:nvPr/>
          </p:nvSpPr>
          <p:spPr bwMode="auto">
            <a:xfrm flipH="1">
              <a:off x="1664" y="2205"/>
              <a:ext cx="0" cy="45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3" name="Text Box 159"/>
            <p:cNvSpPr txBox="1">
              <a:spLocks noChangeArrowheads="1"/>
            </p:cNvSpPr>
            <p:nvPr/>
          </p:nvSpPr>
          <p:spPr bwMode="auto">
            <a:xfrm rot="16227263">
              <a:off x="1264" y="2309"/>
              <a:ext cx="57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173">
                  <a:solidFill>
                    <a:schemeClr val="bg1"/>
                  </a:solidFill>
                  <a:latin typeface="MS Hei" pitchFamily="57" charset="-122"/>
                </a:rPr>
                <a:t>ALDOST</a:t>
              </a: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</a:rPr>
                <a:t>.</a:t>
              </a:r>
            </a:p>
          </p:txBody>
        </p:sp>
        <p:sp>
          <p:nvSpPr>
            <p:cNvPr id="38934" name="Text Box 160"/>
            <p:cNvSpPr txBox="1">
              <a:spLocks noChangeArrowheads="1"/>
            </p:cNvSpPr>
            <p:nvPr/>
          </p:nvSpPr>
          <p:spPr bwMode="auto">
            <a:xfrm rot="1860000">
              <a:off x="1756" y="2528"/>
              <a:ext cx="121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</a:rPr>
                <a:t> Ag. II</a:t>
              </a:r>
            </a:p>
          </p:txBody>
        </p:sp>
        <p:sp>
          <p:nvSpPr>
            <p:cNvPr id="38935" name="Line 166"/>
            <p:cNvSpPr>
              <a:spLocks noChangeShapeType="1"/>
            </p:cNvSpPr>
            <p:nvPr/>
          </p:nvSpPr>
          <p:spPr bwMode="auto">
            <a:xfrm>
              <a:off x="2184" y="3204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6" name="Line 167"/>
            <p:cNvSpPr>
              <a:spLocks noChangeShapeType="1"/>
            </p:cNvSpPr>
            <p:nvPr/>
          </p:nvSpPr>
          <p:spPr bwMode="auto">
            <a:xfrm>
              <a:off x="3307" y="321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7" name="Line 168"/>
            <p:cNvSpPr>
              <a:spLocks noChangeShapeType="1"/>
            </p:cNvSpPr>
            <p:nvPr/>
          </p:nvSpPr>
          <p:spPr bwMode="auto">
            <a:xfrm>
              <a:off x="2208" y="3159"/>
              <a:ext cx="31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8" name="Line 169"/>
            <p:cNvSpPr>
              <a:spLocks noChangeShapeType="1"/>
            </p:cNvSpPr>
            <p:nvPr/>
          </p:nvSpPr>
          <p:spPr bwMode="auto">
            <a:xfrm flipV="1">
              <a:off x="2208" y="311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9" name="Line 170"/>
            <p:cNvSpPr>
              <a:spLocks noChangeShapeType="1"/>
            </p:cNvSpPr>
            <p:nvPr/>
          </p:nvSpPr>
          <p:spPr bwMode="auto">
            <a:xfrm flipV="1">
              <a:off x="3190" y="311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0" name="Line 171"/>
            <p:cNvSpPr>
              <a:spLocks noChangeShapeType="1"/>
            </p:cNvSpPr>
            <p:nvPr/>
          </p:nvSpPr>
          <p:spPr bwMode="auto">
            <a:xfrm>
              <a:off x="4224" y="3063"/>
              <a:ext cx="0" cy="10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1" name="Line 172"/>
            <p:cNvSpPr>
              <a:spLocks noChangeShapeType="1"/>
            </p:cNvSpPr>
            <p:nvPr/>
          </p:nvSpPr>
          <p:spPr bwMode="auto">
            <a:xfrm flipV="1">
              <a:off x="5334" y="309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2" name="Line 173"/>
            <p:cNvSpPr>
              <a:spLocks noChangeShapeType="1"/>
            </p:cNvSpPr>
            <p:nvPr/>
          </p:nvSpPr>
          <p:spPr bwMode="auto">
            <a:xfrm>
              <a:off x="4544" y="3153"/>
              <a:ext cx="0" cy="2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3" name="Rectangle 174"/>
            <p:cNvSpPr>
              <a:spLocks noChangeArrowheads="1"/>
            </p:cNvSpPr>
            <p:nvPr/>
          </p:nvSpPr>
          <p:spPr bwMode="auto">
            <a:xfrm>
              <a:off x="4096" y="3393"/>
              <a:ext cx="1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55000"/>
                </a:lnSpc>
                <a:spcBef>
                  <a:spcPct val="0"/>
                </a:spcBef>
                <a:buSzTx/>
                <a:buFont typeface="Symbol" panose="05050102010706020507" pitchFamily="18" charset="2"/>
                <a:buNone/>
              </a:pPr>
              <a:r>
                <a:rPr lang="en-US" altLang="en-US" sz="1707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   </a:t>
              </a:r>
              <a:r>
                <a:rPr lang="en-US" altLang="en-US" sz="1707">
                  <a:solidFill>
                    <a:schemeClr val="bg1"/>
                  </a:solidFill>
                  <a:latin typeface="MS Hei" pitchFamily="57" charset="-122"/>
                </a:rPr>
                <a:t> C.O. Via</a:t>
              </a:r>
            </a:p>
            <a:p>
              <a:pPr eaLnBrk="1" hangingPunct="1">
                <a:lnSpc>
                  <a:spcPct val="55000"/>
                </a:lnSpc>
                <a:spcBef>
                  <a:spcPct val="0"/>
                </a:spcBef>
                <a:buSzTx/>
                <a:buFont typeface="Symbol" panose="05050102010706020507" pitchFamily="18" charset="2"/>
                <a:buNone/>
              </a:pPr>
              <a:endParaRPr lang="en-US" altLang="en-US" sz="1707">
                <a:solidFill>
                  <a:schemeClr val="bg1"/>
                </a:solidFill>
                <a:latin typeface="MS Hei" pitchFamily="57" charset="-122"/>
              </a:endParaRPr>
            </a:p>
            <a:p>
              <a:pPr eaLnBrk="1" hangingPunct="1">
                <a:lnSpc>
                  <a:spcPct val="55000"/>
                </a:lnSpc>
                <a:spcBef>
                  <a:spcPct val="0"/>
                </a:spcBef>
                <a:buSzTx/>
                <a:buFont typeface="Symbol" panose="05050102010706020507" pitchFamily="18" charset="2"/>
                <a:buNone/>
              </a:pPr>
              <a:endParaRPr lang="en-US" altLang="en-US" sz="1707">
                <a:solidFill>
                  <a:schemeClr val="bg1"/>
                </a:solidFill>
                <a:latin typeface="MS Hei" pitchFamily="57" charset="-122"/>
              </a:endParaRPr>
            </a:p>
            <a:p>
              <a:pPr eaLnBrk="1" hangingPunct="1">
                <a:lnSpc>
                  <a:spcPct val="55000"/>
                </a:lnSpc>
                <a:spcBef>
                  <a:spcPct val="0"/>
                </a:spcBef>
                <a:buSzTx/>
                <a:buFont typeface="Symbol" panose="05050102010706020507" pitchFamily="18" charset="2"/>
                <a:buNone/>
              </a:pPr>
              <a:r>
                <a:rPr lang="en-US" altLang="en-US" sz="1707">
                  <a:solidFill>
                    <a:schemeClr val="bg1"/>
                  </a:solidFill>
                  <a:latin typeface="MS Hei" pitchFamily="57" charset="-122"/>
                </a:rPr>
                <a:t>compensation</a:t>
              </a:r>
            </a:p>
          </p:txBody>
        </p:sp>
        <p:sp>
          <p:nvSpPr>
            <p:cNvPr id="38944" name="Line 175"/>
            <p:cNvSpPr>
              <a:spLocks noChangeShapeType="1"/>
            </p:cNvSpPr>
            <p:nvPr/>
          </p:nvSpPr>
          <p:spPr bwMode="auto">
            <a:xfrm>
              <a:off x="2928" y="288"/>
              <a:ext cx="0" cy="1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5" name="Rectangle 134"/>
            <p:cNvSpPr>
              <a:spLocks noChangeArrowheads="1"/>
            </p:cNvSpPr>
            <p:nvPr/>
          </p:nvSpPr>
          <p:spPr bwMode="auto">
            <a:xfrm>
              <a:off x="3200" y="1503"/>
              <a:ext cx="2048" cy="3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rgbClr val="002060"/>
                  </a:solidFill>
                  <a:latin typeface="MS Hei" pitchFamily="57" charset="-122"/>
                </a:rPr>
                <a:t>Activate sympathetic system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rgbClr val="002060"/>
                  </a:solidFill>
                  <a:latin typeface="MS Hei" pitchFamily="57" charset="-122"/>
                  <a:sym typeface="Symbol" panose="05050102010706020507" pitchFamily="18" charset="2"/>
                </a:rPr>
                <a:t> Sympathetic discharge</a:t>
              </a:r>
              <a:endParaRPr lang="en-US" altLang="en-US" sz="1600">
                <a:solidFill>
                  <a:srgbClr val="002060"/>
                </a:solidFill>
                <a:latin typeface="MS Hei" pitchFamily="57" charset="-122"/>
              </a:endParaRPr>
            </a:p>
          </p:txBody>
        </p:sp>
        <p:sp>
          <p:nvSpPr>
            <p:cNvPr id="38946" name="Line 141"/>
            <p:cNvSpPr>
              <a:spLocks noChangeShapeType="1"/>
            </p:cNvSpPr>
            <p:nvPr/>
          </p:nvSpPr>
          <p:spPr bwMode="auto">
            <a:xfrm>
              <a:off x="2944" y="711"/>
              <a:ext cx="1152" cy="75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7" name="Text Box 176"/>
            <p:cNvSpPr txBox="1">
              <a:spLocks noChangeArrowheads="1"/>
            </p:cNvSpPr>
            <p:nvPr/>
          </p:nvSpPr>
          <p:spPr bwMode="auto">
            <a:xfrm>
              <a:off x="3504" y="1083"/>
              <a:ext cx="215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</a:t>
              </a: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</a:rPr>
                <a:t> Carotid sinus firing</a:t>
              </a:r>
            </a:p>
          </p:txBody>
        </p:sp>
        <p:sp>
          <p:nvSpPr>
            <p:cNvPr id="38948" name="Text Box 180"/>
            <p:cNvSpPr txBox="1">
              <a:spLocks noChangeArrowheads="1"/>
            </p:cNvSpPr>
            <p:nvPr/>
          </p:nvSpPr>
          <p:spPr bwMode="auto">
            <a:xfrm>
              <a:off x="672" y="3995"/>
              <a:ext cx="454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</a:rPr>
                <a:t>Pathophysiology of CHF  </a:t>
              </a:r>
            </a:p>
          </p:txBody>
        </p:sp>
        <p:sp>
          <p:nvSpPr>
            <p:cNvPr id="38949" name="Rectangle 135"/>
            <p:cNvSpPr>
              <a:spLocks noChangeArrowheads="1"/>
            </p:cNvSpPr>
            <p:nvPr/>
          </p:nvSpPr>
          <p:spPr bwMode="auto">
            <a:xfrm>
              <a:off x="229" y="3258"/>
              <a:ext cx="987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07">
                  <a:solidFill>
                    <a:srgbClr val="002060"/>
                  </a:solidFill>
                  <a:latin typeface="MS Hei" pitchFamily="57" charset="-122"/>
                  <a:sym typeface="Symbol" panose="05050102010706020507" pitchFamily="18" charset="2"/>
                </a:rPr>
                <a:t> </a:t>
              </a:r>
              <a:r>
                <a:rPr lang="en-US" altLang="en-US" sz="1707">
                  <a:solidFill>
                    <a:srgbClr val="002060"/>
                  </a:solidFill>
                  <a:latin typeface="MS Hei" pitchFamily="57" charset="-122"/>
                </a:rPr>
                <a:t>Preload</a:t>
              </a:r>
            </a:p>
          </p:txBody>
        </p:sp>
        <p:sp>
          <p:nvSpPr>
            <p:cNvPr id="38950" name="Rectangle 155"/>
            <p:cNvSpPr>
              <a:spLocks noChangeArrowheads="1"/>
            </p:cNvSpPr>
            <p:nvPr/>
          </p:nvSpPr>
          <p:spPr bwMode="auto">
            <a:xfrm>
              <a:off x="1944" y="2997"/>
              <a:ext cx="67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 Venous VC</a:t>
              </a:r>
              <a:endParaRPr lang="en-US" altLang="en-US" sz="1493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51" name="Rectangle 156"/>
            <p:cNvSpPr>
              <a:spLocks noChangeArrowheads="1"/>
            </p:cNvSpPr>
            <p:nvPr/>
          </p:nvSpPr>
          <p:spPr bwMode="auto">
            <a:xfrm>
              <a:off x="2905" y="2997"/>
              <a:ext cx="73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Arterial VC</a:t>
              </a:r>
              <a:endParaRPr lang="en-US" altLang="en-US" sz="1493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52" name="Rectangle 161"/>
            <p:cNvSpPr>
              <a:spLocks noChangeArrowheads="1"/>
            </p:cNvSpPr>
            <p:nvPr/>
          </p:nvSpPr>
          <p:spPr bwMode="auto">
            <a:xfrm>
              <a:off x="1688" y="3267"/>
              <a:ext cx="987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07">
                  <a:solidFill>
                    <a:srgbClr val="002060"/>
                  </a:solidFill>
                  <a:latin typeface="MS Hei" pitchFamily="57" charset="-122"/>
                  <a:sym typeface="Symbol" panose="05050102010706020507" pitchFamily="18" charset="2"/>
                </a:rPr>
                <a:t> </a:t>
              </a:r>
              <a:r>
                <a:rPr lang="en-US" altLang="en-US" sz="1707">
                  <a:solidFill>
                    <a:srgbClr val="002060"/>
                  </a:solidFill>
                  <a:latin typeface="MS Hei" pitchFamily="57" charset="-122"/>
                </a:rPr>
                <a:t>Preload</a:t>
              </a:r>
            </a:p>
          </p:txBody>
        </p:sp>
        <p:sp>
          <p:nvSpPr>
            <p:cNvPr id="38953" name="Rectangle 163"/>
            <p:cNvSpPr>
              <a:spLocks noChangeArrowheads="1"/>
            </p:cNvSpPr>
            <p:nvPr/>
          </p:nvSpPr>
          <p:spPr bwMode="auto">
            <a:xfrm>
              <a:off x="2896" y="3282"/>
              <a:ext cx="987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07">
                  <a:solidFill>
                    <a:srgbClr val="002060"/>
                  </a:solidFill>
                  <a:latin typeface="MS Hei" pitchFamily="57" charset="-122"/>
                  <a:sym typeface="Symbol" panose="05050102010706020507" pitchFamily="18" charset="2"/>
                </a:rPr>
                <a:t> After </a:t>
              </a:r>
              <a:r>
                <a:rPr lang="en-US" altLang="en-US" sz="1707">
                  <a:solidFill>
                    <a:srgbClr val="002060"/>
                  </a:solidFill>
                  <a:latin typeface="MS Hei" pitchFamily="57" charset="-122"/>
                </a:rPr>
                <a:t>load</a:t>
              </a:r>
            </a:p>
          </p:txBody>
        </p:sp>
        <p:sp>
          <p:nvSpPr>
            <p:cNvPr id="38954" name="Line 181"/>
            <p:cNvSpPr>
              <a:spLocks noChangeShapeType="1"/>
            </p:cNvSpPr>
            <p:nvPr/>
          </p:nvSpPr>
          <p:spPr bwMode="auto">
            <a:xfrm flipH="1">
              <a:off x="2432" y="2952"/>
              <a:ext cx="384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5" name="Line 182"/>
            <p:cNvSpPr>
              <a:spLocks noChangeShapeType="1"/>
            </p:cNvSpPr>
            <p:nvPr/>
          </p:nvSpPr>
          <p:spPr bwMode="auto">
            <a:xfrm>
              <a:off x="2816" y="2952"/>
              <a:ext cx="320" cy="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6" name="Line 183"/>
            <p:cNvSpPr>
              <a:spLocks noChangeShapeType="1"/>
            </p:cNvSpPr>
            <p:nvPr/>
          </p:nvSpPr>
          <p:spPr bwMode="auto">
            <a:xfrm flipH="1">
              <a:off x="720" y="3024"/>
              <a:ext cx="432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7" name="Text Box 177"/>
            <p:cNvSpPr txBox="1">
              <a:spLocks noChangeArrowheads="1"/>
            </p:cNvSpPr>
            <p:nvPr/>
          </p:nvSpPr>
          <p:spPr bwMode="auto">
            <a:xfrm rot="21576960">
              <a:off x="432" y="1185"/>
              <a:ext cx="207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</a:t>
              </a: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</a:rPr>
                <a:t> Renal blood flow</a:t>
              </a:r>
            </a:p>
          </p:txBody>
        </p:sp>
        <p:sp>
          <p:nvSpPr>
            <p:cNvPr id="38958" name="Rectangle 133"/>
            <p:cNvSpPr>
              <a:spLocks noChangeArrowheads="1"/>
            </p:cNvSpPr>
            <p:nvPr/>
          </p:nvSpPr>
          <p:spPr bwMode="auto">
            <a:xfrm>
              <a:off x="624" y="1515"/>
              <a:ext cx="1856" cy="3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rgbClr val="002060"/>
                  </a:solidFill>
                  <a:latin typeface="MS Hei" pitchFamily="57" charset="-122"/>
                </a:rPr>
                <a:t>Activate renin-angiotensin-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rgbClr val="002060"/>
                  </a:solidFill>
                  <a:latin typeface="MS Hei" pitchFamily="57" charset="-122"/>
                </a:rPr>
                <a:t>Aldosterone system</a:t>
              </a:r>
            </a:p>
          </p:txBody>
        </p:sp>
        <p:sp>
          <p:nvSpPr>
            <p:cNvPr id="38959" name="Line 188"/>
            <p:cNvSpPr>
              <a:spLocks noChangeShapeType="1"/>
            </p:cNvSpPr>
            <p:nvPr/>
          </p:nvSpPr>
          <p:spPr bwMode="auto">
            <a:xfrm flipH="1">
              <a:off x="1872" y="720"/>
              <a:ext cx="1008" cy="76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</p:spTree>
    <p:extLst>
      <p:ext uri="{BB962C8B-B14F-4D97-AF65-F5344CB8AC3E}">
        <p14:creationId xmlns:p14="http://schemas.microsoft.com/office/powerpoint/2010/main" val="19075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3040"/>
            <a:ext cx="97536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5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3784</TotalTime>
  <Words>1063</Words>
  <Application>Microsoft Office PowerPoint</Application>
  <PresentationFormat>Custom</PresentationFormat>
  <Paragraphs>488</Paragraphs>
  <Slides>49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76" baseType="lpstr">
      <vt:lpstr>新細明體</vt:lpstr>
      <vt:lpstr>新細明體</vt:lpstr>
      <vt:lpstr>Algerian</vt:lpstr>
      <vt:lpstr>Arial</vt:lpstr>
      <vt:lpstr>Arial Black</vt:lpstr>
      <vt:lpstr>Arial Narrow</vt:lpstr>
      <vt:lpstr>Bernard MT Condensed</vt:lpstr>
      <vt:lpstr>Calibri</vt:lpstr>
      <vt:lpstr>Courier New</vt:lpstr>
      <vt:lpstr>Garamond</vt:lpstr>
      <vt:lpstr>MS Hei</vt:lpstr>
      <vt:lpstr>Symbol</vt:lpstr>
      <vt:lpstr>Tahoma</vt:lpstr>
      <vt:lpstr>Times New Roman</vt:lpstr>
      <vt:lpstr>Wingdings</vt:lpstr>
      <vt:lpstr>Wingdings 3</vt:lpstr>
      <vt:lpstr>Office Theme</vt:lpstr>
      <vt:lpstr>Post Modern</vt:lpstr>
      <vt:lpstr>1_Post Modern</vt:lpstr>
      <vt:lpstr>2_Post Modern</vt:lpstr>
      <vt:lpstr>3_Post Modern</vt:lpstr>
      <vt:lpstr>4_Post Modern</vt:lpstr>
      <vt:lpstr>5_Post Modern</vt:lpstr>
      <vt:lpstr>6_Post Modern</vt:lpstr>
      <vt:lpstr>7_Post Modern</vt:lpstr>
      <vt:lpstr>8_Post Modern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Drugs used in the treatment of heart failure</vt:lpstr>
      <vt:lpstr>Drugs  that  decrease preload</vt:lpstr>
      <vt:lpstr>Drugs  that  decrease afterload</vt:lpstr>
      <vt:lpstr>Drugs  that decrease preload &amp; afterload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Venodilators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chronic heart failure</vt:lpstr>
      <vt:lpstr>Management of chronic heart failure (Cont.)</vt:lpstr>
      <vt:lpstr>Management of acute heart failure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Azaa Almedany</cp:lastModifiedBy>
  <cp:revision>542</cp:revision>
  <dcterms:created xsi:type="dcterms:W3CDTF">2006-04-04T11:17:20Z</dcterms:created>
  <dcterms:modified xsi:type="dcterms:W3CDTF">2015-03-09T08:52:16Z</dcterms:modified>
</cp:coreProperties>
</file>