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64" r:id="rId2"/>
    <p:sldId id="258" r:id="rId3"/>
    <p:sldId id="333" r:id="rId4"/>
    <p:sldId id="259" r:id="rId5"/>
    <p:sldId id="335" r:id="rId6"/>
    <p:sldId id="303" r:id="rId7"/>
    <p:sldId id="336" r:id="rId8"/>
    <p:sldId id="365" r:id="rId9"/>
    <p:sldId id="366" r:id="rId10"/>
    <p:sldId id="261" r:id="rId11"/>
    <p:sldId id="337" r:id="rId12"/>
    <p:sldId id="338" r:id="rId13"/>
    <p:sldId id="339" r:id="rId14"/>
    <p:sldId id="340" r:id="rId15"/>
    <p:sldId id="342" r:id="rId16"/>
    <p:sldId id="341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60" r:id="rId33"/>
    <p:sldId id="361" r:id="rId34"/>
    <p:sldId id="362" r:id="rId35"/>
    <p:sldId id="363" r:id="rId36"/>
    <p:sldId id="359" r:id="rId37"/>
    <p:sldId id="297" r:id="rId38"/>
    <p:sldId id="36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EFEF"/>
    <a:srgbClr val="00CC99"/>
    <a:srgbClr val="6600FF"/>
    <a:srgbClr val="CCFFFF"/>
    <a:srgbClr val="FF33CC"/>
    <a:srgbClr val="0000FF"/>
    <a:srgbClr val="CCFF33"/>
    <a:srgbClr val="386129"/>
    <a:srgbClr val="000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7" autoAdjust="0"/>
    <p:restoredTop sz="94667" autoAdjust="0"/>
  </p:normalViewPr>
  <p:slideViewPr>
    <p:cSldViewPr>
      <p:cViewPr varScale="1">
        <p:scale>
          <a:sx n="63" d="100"/>
          <a:sy n="63" d="100"/>
        </p:scale>
        <p:origin x="-129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BF619-4120-49FB-BBB9-0C2396D64222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942A2-A0F5-4976-AF5E-32201624E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2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shade val="30000"/>
                <a:satMod val="115000"/>
                <a:alpha val="60000"/>
              </a:schemeClr>
            </a:gs>
            <a:gs pos="10000">
              <a:schemeClr val="accent4">
                <a:lumMod val="60000"/>
                <a:lumOff val="40000"/>
                <a:alpha val="78000"/>
              </a:schemeClr>
            </a:gs>
            <a:gs pos="2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2CB18-DD90-41EF-B211-96E9A4EC0C1E}" type="datetimeFigureOut">
              <a:rPr lang="en-US" smtClean="0"/>
              <a:pPr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image" Target="../media/image42.jpeg"/><Relationship Id="rId4" Type="http://schemas.openxmlformats.org/officeDocument/2006/relationships/image" Target="../media/image4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40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gif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51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6.jpeg"/><Relationship Id="rId4" Type="http://schemas.openxmlformats.org/officeDocument/2006/relationships/image" Target="../media/image12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ypesofeverything.com/wp-content/uploads/2010/12/Heart-Attack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shade val="30000"/>
                <a:satMod val="115000"/>
                <a:alpha val="60000"/>
              </a:schemeClr>
            </a:gs>
            <a:gs pos="10000">
              <a:schemeClr val="accent4">
                <a:lumMod val="60000"/>
                <a:lumOff val="40000"/>
                <a:alpha val="78000"/>
              </a:schemeClr>
            </a:gs>
            <a:gs pos="2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 descr="http://www.paramedic-resource-centre.com/downloads/animations/moving_animated_am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7800" y="1676400"/>
            <a:ext cx="11756565" cy="6400800"/>
          </a:xfrm>
          <a:prstGeom prst="rect">
            <a:avLst/>
          </a:prstGeom>
          <a:noFill/>
        </p:spPr>
      </p:pic>
      <p:pic>
        <p:nvPicPr>
          <p:cNvPr id="25" name="Picture 2" descr="http://cdn.content.compendiumblog.com/uploads/user/fe206767-c12a-4ee4-b4fe-cefa54834f13/c6ff1a89-2ca5-453f-9b60-e91b4adb76c6/Image/7b9657bdbbed4aa4dc8e0c8b07f1f7a2/200118373_001.jpg"/>
          <p:cNvPicPr>
            <a:picLocks noChangeAspect="1" noChangeArrowheads="1"/>
          </p:cNvPicPr>
          <p:nvPr/>
        </p:nvPicPr>
        <p:blipFill>
          <a:blip r:embed="rId3" cstate="print"/>
          <a:srcRect t="44588" b="6796"/>
          <a:stretch>
            <a:fillRect/>
          </a:stretch>
        </p:blipFill>
        <p:spPr bwMode="auto">
          <a:xfrm>
            <a:off x="2971800" y="1676400"/>
            <a:ext cx="3124200" cy="19812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http://mopprod-e.uhc.com/mopp/static/MOP/ADAM/Graphics/Images/en/113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7" t="26229" r="1443" b="6271"/>
          <a:stretch>
            <a:fillRect/>
          </a:stretch>
        </p:blipFill>
        <p:spPr bwMode="auto">
          <a:xfrm>
            <a:off x="1524000" y="762000"/>
            <a:ext cx="5825067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5" cstate="print"/>
          <a:srcRect l="58333" t="13889" r="8333" b="38889"/>
          <a:stretch>
            <a:fillRect/>
          </a:stretch>
        </p:blipFill>
        <p:spPr bwMode="auto">
          <a:xfrm rot="1267364">
            <a:off x="3707891" y="1645242"/>
            <a:ext cx="914400" cy="1295400"/>
          </a:xfrm>
          <a:prstGeom prst="rect">
            <a:avLst/>
          </a:prstGeom>
          <a:noFill/>
        </p:spPr>
      </p:pic>
      <p:pic>
        <p:nvPicPr>
          <p:cNvPr id="29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5" cstate="print"/>
          <a:srcRect l="58333" t="13889" r="8333" b="38889"/>
          <a:stretch>
            <a:fillRect/>
          </a:stretch>
        </p:blipFill>
        <p:spPr bwMode="auto">
          <a:xfrm rot="1545274">
            <a:off x="3893619" y="2039321"/>
            <a:ext cx="914400" cy="1295400"/>
          </a:xfrm>
          <a:prstGeom prst="rect">
            <a:avLst/>
          </a:prstGeom>
          <a:noFill/>
        </p:spPr>
      </p:pic>
      <p:pic>
        <p:nvPicPr>
          <p:cNvPr id="30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5" cstate="print"/>
          <a:srcRect l="58333" t="13889" r="8333" b="38889"/>
          <a:stretch>
            <a:fillRect/>
          </a:stretch>
        </p:blipFill>
        <p:spPr bwMode="auto">
          <a:xfrm rot="1251556">
            <a:off x="4239263" y="2558746"/>
            <a:ext cx="914400" cy="1295400"/>
          </a:xfrm>
          <a:prstGeom prst="rect">
            <a:avLst/>
          </a:prstGeom>
          <a:noFill/>
        </p:spPr>
      </p:pic>
      <p:pic>
        <p:nvPicPr>
          <p:cNvPr id="31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5" cstate="print"/>
          <a:srcRect l="58333" t="13889" r="8333" b="38889"/>
          <a:stretch>
            <a:fillRect/>
          </a:stretch>
        </p:blipFill>
        <p:spPr bwMode="auto">
          <a:xfrm rot="940266">
            <a:off x="4702041" y="3079883"/>
            <a:ext cx="914400" cy="1295400"/>
          </a:xfrm>
          <a:prstGeom prst="rect">
            <a:avLst/>
          </a:prstGeom>
          <a:noFill/>
        </p:spPr>
      </p:pic>
      <p:pic>
        <p:nvPicPr>
          <p:cNvPr id="32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5" cstate="print"/>
          <a:srcRect l="58333" t="13889" r="8333" b="38889"/>
          <a:stretch>
            <a:fillRect/>
          </a:stretch>
        </p:blipFill>
        <p:spPr bwMode="auto">
          <a:xfrm>
            <a:off x="5228745" y="3737732"/>
            <a:ext cx="914400" cy="1295400"/>
          </a:xfrm>
          <a:prstGeom prst="rect">
            <a:avLst/>
          </a:prstGeom>
          <a:noFill/>
        </p:spPr>
      </p:pic>
      <p:pic>
        <p:nvPicPr>
          <p:cNvPr id="33" name="Picture 4" descr="http://static.medshop.com.au/images/D/8679_Littmann_stethoscope_select_r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3276600"/>
            <a:ext cx="2819400" cy="2819400"/>
          </a:xfrm>
          <a:prstGeom prst="rect">
            <a:avLst/>
          </a:prstGeom>
          <a:noFill/>
        </p:spPr>
      </p:pic>
      <p:pic>
        <p:nvPicPr>
          <p:cNvPr id="34" name="Picture 6" descr="http://www.revealsciences.com/images/test_tube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724400"/>
            <a:ext cx="2438400" cy="1600200"/>
          </a:xfrm>
          <a:prstGeom prst="rect">
            <a:avLst/>
          </a:prstGeom>
          <a:noFill/>
        </p:spPr>
      </p:pic>
      <p:sp>
        <p:nvSpPr>
          <p:cNvPr id="35" name="Rectangle 34"/>
          <p:cNvSpPr/>
          <p:nvPr/>
        </p:nvSpPr>
        <p:spPr>
          <a:xfrm>
            <a:off x="4818959" y="6172200"/>
            <a:ext cx="37154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</a:rPr>
              <a:t>HEART ATTACK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gradFill>
                <a:gsLst>
                  <a:gs pos="6000">
                    <a:srgbClr val="0000FF"/>
                  </a:gs>
                  <a:gs pos="23000">
                    <a:schemeClr val="accent1">
                      <a:tint val="44500"/>
                      <a:satMod val="160000"/>
                      <a:alpha val="92000"/>
                    </a:schemeClr>
                  </a:gs>
                  <a:gs pos="57000">
                    <a:schemeClr val="bg1"/>
                  </a:gs>
                  <a:gs pos="91000">
                    <a:schemeClr val="bg1"/>
                  </a:gs>
                </a:gsLst>
                <a:lin ang="5400000" scaled="1"/>
              </a:gradFill>
              <a:effectLst>
                <a:outerShdw blurRad="63500" dist="50800" algn="l" rotWithShape="0">
                  <a:srgbClr val="00B0F0"/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077200" y="5562600"/>
            <a:ext cx="10310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</a:rPr>
              <a:t>AMI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934200" y="2133600"/>
            <a:ext cx="175561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  <a:latin typeface="Bodoni MT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28600" y="3124200"/>
            <a:ext cx="8305800" cy="2438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</a:rPr>
              <a:t>Organic nitrates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  <a:sym typeface="Symbol" pitchFamily="18" charset="2"/>
              </a:rPr>
              <a:t>Calcium channel blockers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  <a:sym typeface="Symbol" pitchFamily="18" charset="2"/>
              </a:rPr>
              <a:t>Potassium channel openers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en-US" sz="2400" b="1" dirty="0" smtClean="0">
                <a:latin typeface="Tempus Sans ITC" pitchFamily="82" charset="0"/>
                <a:sym typeface="Symbol" pitchFamily="18" charset="2"/>
              </a:rPr>
              <a:t>-</a:t>
            </a:r>
            <a:r>
              <a:rPr lang="en-US" sz="2400" b="1" dirty="0" err="1" smtClean="0">
                <a:latin typeface="Tempus Sans ITC" pitchFamily="82" charset="0"/>
                <a:sym typeface="Symbol" pitchFamily="18" charset="2"/>
              </a:rPr>
              <a:t>adrenoceptor</a:t>
            </a:r>
            <a:r>
              <a:rPr lang="en-US" sz="2400" b="1" dirty="0" smtClean="0">
                <a:latin typeface="Tempus Sans ITC" pitchFamily="82" charset="0"/>
                <a:sym typeface="Symbol" pitchFamily="18" charset="2"/>
              </a:rPr>
              <a:t> blockers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400" b="1" dirty="0" smtClean="0">
                <a:latin typeface="Tempus Sans ITC" pitchFamily="82" charset="0"/>
                <a:sym typeface="Symbol" pitchFamily="18" charset="2"/>
              </a:rPr>
              <a:t>Metabolically acting agents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400" b="1" dirty="0" smtClean="0">
                <a:latin typeface="Tempus Sans ITC" pitchFamily="82" charset="0"/>
                <a:sym typeface="Symbol" pitchFamily="18" charset="2"/>
              </a:rPr>
              <a:t>Others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empus Sans ITC" pitchFamily="82" charset="0"/>
              <a:sym typeface="Symbol" pitchFamily="18" charset="2"/>
            </a:endParaRPr>
          </a:p>
        </p:txBody>
      </p:sp>
      <p:pic>
        <p:nvPicPr>
          <p:cNvPr id="38915" name="Picture 3" descr="C:\Documents and Settings\DR.OMNIA\My Documents\My Pictures\Angi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505200"/>
            <a:ext cx="1964847" cy="2819400"/>
          </a:xfrm>
          <a:prstGeom prst="ellipse">
            <a:avLst/>
          </a:prstGeom>
          <a:noFill/>
        </p:spPr>
      </p:pic>
      <p:sp>
        <p:nvSpPr>
          <p:cNvPr id="13" name="Freeform 12"/>
          <p:cNvSpPr/>
          <p:nvPr/>
        </p:nvSpPr>
        <p:spPr>
          <a:xfrm>
            <a:off x="381000" y="5867400"/>
            <a:ext cx="4724400" cy="4572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ANTIANGINAL DRUGS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52400" y="381000"/>
            <a:ext cx="6477000" cy="138499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DRUGS USED IN TREATMENT OF </a:t>
            </a:r>
            <a:r>
              <a:rPr lang="en-US" sz="48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ANGINA</a:t>
            </a:r>
            <a:endParaRPr lang="en-US" sz="48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184041" y="3242733"/>
            <a:ext cx="1988159" cy="1133475"/>
            <a:chOff x="4114800" y="2971800"/>
            <a:chExt cx="1988159" cy="1133475"/>
          </a:xfrm>
        </p:grpSpPr>
        <p:sp>
          <p:nvSpPr>
            <p:cNvPr id="15" name="Rectangle 14"/>
            <p:cNvSpPr/>
            <p:nvPr/>
          </p:nvSpPr>
          <p:spPr>
            <a:xfrm>
              <a:off x="4267200" y="3352800"/>
              <a:ext cx="1835759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b="1" dirty="0" smtClean="0">
                  <a:latin typeface="Tempus Sans ITC" pitchFamily="82" charset="0"/>
                </a:rPr>
                <a:t>Vasodilators.</a:t>
              </a:r>
            </a:p>
          </p:txBody>
        </p:sp>
        <p:sp>
          <p:nvSpPr>
            <p:cNvPr id="16" name="Right Brace 15"/>
            <p:cNvSpPr/>
            <p:nvPr/>
          </p:nvSpPr>
          <p:spPr>
            <a:xfrm>
              <a:off x="4114800" y="2971800"/>
              <a:ext cx="304800" cy="1133475"/>
            </a:xfrm>
            <a:prstGeom prst="rightBrace">
              <a:avLst/>
            </a:pr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8600" y="22098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Agents that improve symptoms &amp; ischemia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25908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Agents that improve prognosis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18" name="Bent Arrow 17"/>
          <p:cNvSpPr/>
          <p:nvPr/>
        </p:nvSpPr>
        <p:spPr>
          <a:xfrm rot="5400000">
            <a:off x="4003449" y="-210624"/>
            <a:ext cx="1145148" cy="4305300"/>
          </a:xfrm>
          <a:prstGeom prst="bentArrow">
            <a:avLst>
              <a:gd name="adj1" fmla="val 5259"/>
              <a:gd name="adj2" fmla="val 15404"/>
              <a:gd name="adj3" fmla="val 14879"/>
              <a:gd name="adj4" fmla="val 4375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25000"/>
                </a:srgbClr>
              </a:gs>
              <a:gs pos="58000">
                <a:schemeClr val="accent1">
                  <a:lumMod val="20000"/>
                  <a:lumOff val="80000"/>
                  <a:alpha val="66000"/>
                </a:schemeClr>
              </a:gs>
              <a:gs pos="76000">
                <a:schemeClr val="bg1"/>
              </a:gs>
            </a:gsLst>
            <a:lin ang="108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2248437" y="1358721"/>
            <a:ext cx="444321" cy="851080"/>
          </a:xfrm>
          <a:prstGeom prst="downArrow">
            <a:avLst>
              <a:gd name="adj1" fmla="val 26811"/>
              <a:gd name="adj2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25000"/>
                </a:srgbClr>
              </a:gs>
              <a:gs pos="58000">
                <a:schemeClr val="accent1">
                  <a:lumMod val="20000"/>
                  <a:lumOff val="80000"/>
                  <a:alpha val="66000"/>
                </a:schemeClr>
              </a:gs>
              <a:gs pos="76000">
                <a:schemeClr val="bg1"/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9" grpId="0"/>
      <p:bldP spid="11" grpId="0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shade val="30000"/>
                <a:satMod val="115000"/>
                <a:alpha val="60000"/>
              </a:schemeClr>
            </a:gs>
            <a:gs pos="10000">
              <a:schemeClr val="accent4">
                <a:lumMod val="60000"/>
                <a:lumOff val="40000"/>
                <a:alpha val="78000"/>
              </a:schemeClr>
            </a:gs>
            <a:gs pos="2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Documents and Settings\DR.OMNIA\My Documents\My Pictures\Angi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5025" y="152400"/>
            <a:ext cx="2336575" cy="3352800"/>
          </a:xfrm>
          <a:prstGeom prst="ellipse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152400" y="381000"/>
            <a:ext cx="6477000" cy="138499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DRUGS USED IN TREATMENT OF </a:t>
            </a:r>
            <a:r>
              <a:rPr lang="en-US" sz="48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ANGINA</a:t>
            </a:r>
            <a:endParaRPr lang="en-US" sz="48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95400" y="3733800"/>
            <a:ext cx="5307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empus Sans ITC" pitchFamily="82" charset="0"/>
              </a:rPr>
              <a:t>Vasodilators.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8458200" y="60960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shade val="30000"/>
                <a:satMod val="115000"/>
                <a:alpha val="60000"/>
              </a:schemeClr>
            </a:gs>
            <a:gs pos="10000">
              <a:schemeClr val="accent4">
                <a:lumMod val="60000"/>
                <a:lumOff val="40000"/>
                <a:alpha val="78000"/>
              </a:schemeClr>
            </a:gs>
            <a:gs pos="2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16764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10" name="Freeform 9"/>
          <p:cNvSpPr/>
          <p:nvPr/>
        </p:nvSpPr>
        <p:spPr>
          <a:xfrm>
            <a:off x="381000" y="2120721"/>
            <a:ext cx="4038600" cy="58477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/>
              </a:rPr>
              <a:t>ANTIANGINAL DRUGS</a:t>
            </a:r>
            <a:endParaRPr lang="en-US" sz="32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33400" y="4372610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Rapid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733800" y="4372610"/>
            <a:ext cx="973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Slower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117916" y="111615"/>
            <a:ext cx="2908168" cy="490904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NITRODILATORS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410200" y="914400"/>
            <a:ext cx="19050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Release NO spontaneously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295400" y="914400"/>
            <a:ext cx="25400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Release NO via enzymatic reaction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534911" y="1676400"/>
            <a:ext cx="2885726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Na NITROPRUSSIDE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795496" y="2288148"/>
            <a:ext cx="251460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 dirty="0" smtClean="0">
                <a:latin typeface="Bernard MT Condensed" pitchFamily="18" charset="0"/>
              </a:rPr>
              <a:t>ANTIHYPERTENSIVES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6200" y="3276600"/>
            <a:ext cx="25146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Nitroglycerine [GTN]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Amyl nitrate</a:t>
            </a:r>
          </a:p>
        </p:txBody>
      </p:sp>
      <p:sp>
        <p:nvSpPr>
          <p:cNvPr id="76" name="Rectangle 75"/>
          <p:cNvSpPr/>
          <p:nvPr/>
        </p:nvSpPr>
        <p:spPr>
          <a:xfrm>
            <a:off x="2971800" y="3276600"/>
            <a:ext cx="365760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err="1" smtClean="0">
                <a:latin typeface="Arial Narrow" pitchFamily="34" charset="0"/>
              </a:rPr>
              <a:t>Isosorbide</a:t>
            </a:r>
            <a:r>
              <a:rPr lang="en-US" sz="2200" b="1" dirty="0" smtClean="0">
                <a:latin typeface="Arial Narrow" pitchFamily="34" charset="0"/>
              </a:rPr>
              <a:t> mono &amp; </a:t>
            </a:r>
            <a:r>
              <a:rPr lang="en-US" sz="2200" b="1" dirty="0" err="1" smtClean="0">
                <a:latin typeface="Arial Narrow" pitchFamily="34" charset="0"/>
              </a:rPr>
              <a:t>dinitrate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0" y="4800600"/>
            <a:ext cx="20574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For terminating an acute attack </a:t>
            </a:r>
          </a:p>
        </p:txBody>
      </p:sp>
      <p:sp>
        <p:nvSpPr>
          <p:cNvPr id="80" name="Rectangle 79"/>
          <p:cNvSpPr/>
          <p:nvPr/>
        </p:nvSpPr>
        <p:spPr>
          <a:xfrm>
            <a:off x="2743200" y="4800600"/>
            <a:ext cx="358140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For long-term </a:t>
            </a:r>
            <a:r>
              <a:rPr lang="en-US" sz="2200" b="1" dirty="0" err="1" smtClean="0">
                <a:latin typeface="Arial Narrow" pitchFamily="34" charset="0"/>
              </a:rPr>
              <a:t>prophylaxsis</a:t>
            </a:r>
            <a:endParaRPr lang="en-US" sz="2200" b="1" dirty="0" smtClean="0">
              <a:latin typeface="Arial Narrow" pitchFamily="34" charset="0"/>
            </a:endParaRPr>
          </a:p>
        </p:txBody>
      </p:sp>
      <p:cxnSp>
        <p:nvCxnSpPr>
          <p:cNvPr id="82" name="Straight Arrow Connector 81"/>
          <p:cNvCxnSpPr>
            <a:stCxn id="66" idx="2"/>
          </p:cNvCxnSpPr>
          <p:nvPr/>
        </p:nvCxnSpPr>
        <p:spPr>
          <a:xfrm rot="16200000" flipH="1">
            <a:off x="4797060" y="377459"/>
            <a:ext cx="311881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>
            <a:off x="4035059" y="384541"/>
            <a:ext cx="311881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3"/>
          <p:cNvGrpSpPr/>
          <p:nvPr/>
        </p:nvGrpSpPr>
        <p:grpSpPr>
          <a:xfrm>
            <a:off x="2590800" y="2590800"/>
            <a:ext cx="2424405" cy="662565"/>
            <a:chOff x="2590800" y="2590800"/>
            <a:chExt cx="2424405" cy="662565"/>
          </a:xfrm>
        </p:grpSpPr>
        <p:sp>
          <p:nvSpPr>
            <p:cNvPr id="62" name="Rectangle 61"/>
            <p:cNvSpPr/>
            <p:nvPr/>
          </p:nvSpPr>
          <p:spPr>
            <a:xfrm>
              <a:off x="3048000" y="2819400"/>
              <a:ext cx="1967205" cy="43396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empus Sans ITC" pitchFamily="82" charset="0"/>
                </a:rPr>
                <a:t> Long Acting </a:t>
              </a:r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rot="16200000" flipH="1">
              <a:off x="2815859" y="2365741"/>
              <a:ext cx="311881" cy="762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2"/>
          <p:cNvGrpSpPr/>
          <p:nvPr/>
        </p:nvGrpSpPr>
        <p:grpSpPr>
          <a:xfrm>
            <a:off x="152400" y="2597882"/>
            <a:ext cx="2438399" cy="655483"/>
            <a:chOff x="152400" y="2597882"/>
            <a:chExt cx="2438399" cy="655483"/>
          </a:xfrm>
        </p:grpSpPr>
        <p:sp>
          <p:nvSpPr>
            <p:cNvPr id="63" name="Rectangle 62"/>
            <p:cNvSpPr/>
            <p:nvPr/>
          </p:nvSpPr>
          <p:spPr>
            <a:xfrm>
              <a:off x="152400" y="2819400"/>
              <a:ext cx="1915909" cy="43396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empus Sans ITC" pitchFamily="82" charset="0"/>
                </a:rPr>
                <a:t>Short Acting 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rot="5400000">
              <a:off x="2053858" y="2372823"/>
              <a:ext cx="311881" cy="762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>
            <a:off x="6324600" y="5673804"/>
            <a:ext cx="26670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Preparations; </a:t>
            </a: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can influence a change in indications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0" y="5718810"/>
            <a:ext cx="205740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Sublingual</a:t>
            </a:r>
          </a:p>
        </p:txBody>
      </p:sp>
      <p:sp>
        <p:nvSpPr>
          <p:cNvPr id="91" name="Rectangle 90"/>
          <p:cNvSpPr/>
          <p:nvPr/>
        </p:nvSpPr>
        <p:spPr>
          <a:xfrm>
            <a:off x="2949264" y="5668010"/>
            <a:ext cx="28194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Sustained release </a:t>
            </a:r>
            <a:r>
              <a:rPr lang="en-US" sz="2200" b="1" dirty="0" err="1" smtClean="0">
                <a:latin typeface="Arial Narrow" pitchFamily="34" charset="0"/>
              </a:rPr>
              <a:t>Transdermal</a:t>
            </a:r>
            <a:r>
              <a:rPr lang="en-US" sz="2200" b="1" dirty="0" smtClean="0">
                <a:latin typeface="Arial Narrow" pitchFamily="34" charset="0"/>
              </a:rPr>
              <a:t> patches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400800" y="4572000"/>
            <a:ext cx="23622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I.V. or infusion</a:t>
            </a:r>
          </a:p>
          <a:p>
            <a:pPr algn="ct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GTN / Amyl nitrate</a:t>
            </a:r>
          </a:p>
        </p:txBody>
      </p:sp>
      <p:cxnSp>
        <p:nvCxnSpPr>
          <p:cNvPr id="94" name="Straight Arrow Connector 93"/>
          <p:cNvCxnSpPr/>
          <p:nvPr/>
        </p:nvCxnSpPr>
        <p:spPr>
          <a:xfrm rot="16200000" flipH="1">
            <a:off x="1181101" y="4076699"/>
            <a:ext cx="2286001" cy="1295402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5400000">
            <a:off x="1219200" y="4038600"/>
            <a:ext cx="2286000" cy="1371600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5400000" flipH="1" flipV="1">
            <a:off x="762794" y="5561806"/>
            <a:ext cx="457200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5400000" flipH="1" flipV="1">
            <a:off x="7392194" y="4418806"/>
            <a:ext cx="457200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6705600" y="3581400"/>
            <a:ext cx="19812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Unstable angina</a:t>
            </a:r>
          </a:p>
          <a:p>
            <a:pPr algn="ct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Heart Failure</a:t>
            </a:r>
            <a:endParaRPr lang="en-US" sz="2200" b="1" dirty="0">
              <a:latin typeface="Arial Narrow" pitchFamily="34" charset="0"/>
            </a:endParaRPr>
          </a:p>
        </p:txBody>
      </p:sp>
      <p:cxnSp>
        <p:nvCxnSpPr>
          <p:cNvPr id="108" name="Straight Arrow Connector 107"/>
          <p:cNvCxnSpPr/>
          <p:nvPr/>
        </p:nvCxnSpPr>
        <p:spPr>
          <a:xfrm rot="5400000" flipH="1" flipV="1">
            <a:off x="7392194" y="5485606"/>
            <a:ext cx="457200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rot="5400000" flipH="1" flipV="1">
            <a:off x="4039394" y="5409406"/>
            <a:ext cx="457200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4" grpId="0"/>
      <p:bldP spid="75" grpId="0"/>
      <p:bldP spid="76" grpId="0"/>
      <p:bldP spid="79" grpId="0"/>
      <p:bldP spid="80" grpId="0"/>
      <p:bldP spid="89" grpId="0"/>
      <p:bldP spid="90" grpId="0"/>
      <p:bldP spid="91" grpId="0"/>
      <p:bldP spid="92" grpId="0"/>
      <p:bldP spid="1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shade val="30000"/>
                <a:satMod val="115000"/>
                <a:alpha val="60000"/>
              </a:schemeClr>
            </a:gs>
            <a:gs pos="10000">
              <a:schemeClr val="accent4">
                <a:lumMod val="60000"/>
                <a:lumOff val="40000"/>
                <a:alpha val="78000"/>
              </a:schemeClr>
            </a:gs>
            <a:gs pos="2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3592974" y="550841"/>
            <a:ext cx="5551026" cy="5468959"/>
            <a:chOff x="3440574" y="779441"/>
            <a:chExt cx="5551026" cy="5468959"/>
          </a:xfrm>
        </p:grpSpPr>
        <p:pic>
          <p:nvPicPr>
            <p:cNvPr id="61" name="Picture 4" descr="http://www.mun.ca/biology/desmid/brian/BIOL2060/BIOL2060-14/1415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2041" r="15918" b="76364"/>
            <a:stretch>
              <a:fillRect/>
            </a:stretch>
          </p:blipFill>
          <p:spPr bwMode="auto">
            <a:xfrm>
              <a:off x="4798968" y="779441"/>
              <a:ext cx="3124200" cy="1676400"/>
            </a:xfrm>
            <a:prstGeom prst="rect">
              <a:avLst/>
            </a:prstGeom>
            <a:noFill/>
          </p:spPr>
        </p:pic>
        <p:grpSp>
          <p:nvGrpSpPr>
            <p:cNvPr id="63" name="Group 62"/>
            <p:cNvGrpSpPr/>
            <p:nvPr/>
          </p:nvGrpSpPr>
          <p:grpSpPr>
            <a:xfrm>
              <a:off x="3440574" y="2542494"/>
              <a:ext cx="1905000" cy="1113100"/>
              <a:chOff x="3796949" y="2265033"/>
              <a:chExt cx="1313179" cy="2044758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3796949" y="3135033"/>
                <a:ext cx="1313179" cy="1174758"/>
              </a:xfrm>
              <a:prstGeom prst="rect">
                <a:avLst/>
              </a:prstGeom>
              <a:noFill/>
              <a:ln w="38100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849477" y="2265033"/>
                <a:ext cx="1212508" cy="621922"/>
              </a:xfrm>
              <a:prstGeom prst="rect">
                <a:avLst/>
              </a:prstGeom>
              <a:solidFill>
                <a:srgbClr val="FFE1E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Bernard MT Condensed" pitchFamily="18" charset="0"/>
                  </a:rPr>
                  <a:t>Endothelial Cell [EC] </a:t>
                </a:r>
                <a:endParaRPr lang="en-US" sz="1600" dirty="0">
                  <a:latin typeface="Bernard MT Condensed" pitchFamily="18" charset="0"/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3452150" y="3163669"/>
              <a:ext cx="1765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Site of formation</a:t>
              </a:r>
              <a:endParaRPr lang="en-US" dirty="0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6008225" y="2554069"/>
              <a:ext cx="2983375" cy="2971800"/>
              <a:chOff x="6008225" y="2590800"/>
              <a:chExt cx="2983375" cy="2971800"/>
            </a:xfrm>
          </p:grpSpPr>
          <p:pic>
            <p:nvPicPr>
              <p:cNvPr id="68" name="Picture 4" descr="http://www.mun.ca/biology/desmid/brian/BIOL2060/BIOL2060-14/1415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9649" t="51970" b="13323"/>
              <a:stretch>
                <a:fillRect/>
              </a:stretch>
            </p:blipFill>
            <p:spPr bwMode="auto">
              <a:xfrm>
                <a:off x="6033300" y="2907175"/>
                <a:ext cx="2958300" cy="2590800"/>
              </a:xfrm>
              <a:prstGeom prst="rect">
                <a:avLst/>
              </a:prstGeom>
              <a:noFill/>
            </p:spPr>
          </p:pic>
          <p:sp>
            <p:nvSpPr>
              <p:cNvPr id="69" name="TextBox 68"/>
              <p:cNvSpPr txBox="1"/>
              <p:nvPr/>
            </p:nvSpPr>
            <p:spPr>
              <a:xfrm>
                <a:off x="6047775" y="2590800"/>
                <a:ext cx="2707706" cy="338554"/>
              </a:xfrm>
              <a:prstGeom prst="rect">
                <a:avLst/>
              </a:prstGeom>
              <a:solidFill>
                <a:srgbClr val="FFE1E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Bernard MT Condensed" pitchFamily="18" charset="0"/>
                  </a:rPr>
                  <a:t>Vascular Smooth Muscle [ VSMC]</a:t>
                </a: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677875" y="4839120"/>
                <a:ext cx="517963" cy="2961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rgbClr val="7030A0"/>
                    </a:solidFill>
                    <a:latin typeface="Bernard MT Condensed" pitchFamily="18" charset="0"/>
                    <a:ea typeface="MS Gothic" pitchFamily="49" charset="-128"/>
                  </a:rPr>
                  <a:t>MLCK</a:t>
                </a:r>
                <a:endParaRPr lang="en-US" sz="1600" dirty="0">
                  <a:solidFill>
                    <a:srgbClr val="7030A0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7783975" y="4676175"/>
                <a:ext cx="304800" cy="172872"/>
              </a:xfrm>
              <a:prstGeom prst="ellipse">
                <a:avLst/>
              </a:prstGeom>
              <a:solidFill>
                <a:srgbClr val="66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/>
                  <a:t>-</a:t>
                </a:r>
                <a:endParaRPr lang="en-US" sz="1600" b="1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008225" y="2895600"/>
                <a:ext cx="2743200" cy="2667000"/>
              </a:xfrm>
              <a:prstGeom prst="rect">
                <a:avLst/>
              </a:prstGeom>
              <a:noFill/>
              <a:ln w="38100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5357150" y="1868269"/>
              <a:ext cx="685800" cy="2286000"/>
              <a:chOff x="5451726" y="2438400"/>
              <a:chExt cx="685800" cy="2286000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5486400" y="2438400"/>
                <a:ext cx="492443" cy="1664732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C0000"/>
                    </a:solidFill>
                  </a:rPr>
                  <a:t>Diffusion</a:t>
                </a:r>
                <a:endParaRPr lang="en-US" sz="2000" b="1" dirty="0">
                  <a:solidFill>
                    <a:srgbClr val="CC0000"/>
                  </a:solidFill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5451726" y="4191000"/>
                <a:ext cx="685800" cy="533400"/>
              </a:xfrm>
              <a:prstGeom prst="line">
                <a:avLst/>
              </a:prstGeom>
              <a:ln w="38100">
                <a:solidFill>
                  <a:srgbClr val="5A212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Rectangle 78"/>
            <p:cNvSpPr/>
            <p:nvPr/>
          </p:nvSpPr>
          <p:spPr>
            <a:xfrm>
              <a:off x="5943600" y="5602069"/>
              <a:ext cx="3048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latin typeface="Arial Narrow" pitchFamily="34" charset="0"/>
                  <a:sym typeface="Wingdings 3"/>
                </a:rPr>
                <a:t>MLCK= </a:t>
              </a:r>
            </a:p>
            <a:p>
              <a:r>
                <a:rPr lang="en-US" b="1" dirty="0" smtClean="0">
                  <a:latin typeface="Arial Narrow" pitchFamily="34" charset="0"/>
                  <a:sym typeface="Wingdings 3"/>
                </a:rPr>
                <a:t>Myosin Light Chain </a:t>
              </a:r>
              <a:r>
                <a:rPr lang="en-US" b="1" dirty="0" err="1" smtClean="0">
                  <a:latin typeface="Arial Narrow" pitchFamily="34" charset="0"/>
                  <a:sym typeface="Wingdings 3"/>
                </a:rPr>
                <a:t>Kinase</a:t>
              </a:r>
              <a:endParaRPr lang="en-US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286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10" name="Freeform 9"/>
          <p:cNvSpPr/>
          <p:nvPr/>
        </p:nvSpPr>
        <p:spPr>
          <a:xfrm>
            <a:off x="4191000" y="152400"/>
            <a:ext cx="4724400" cy="4572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ANTIANGINAL DRUGS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2400" y="685800"/>
            <a:ext cx="403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Nitrates </a:t>
            </a:r>
          </a:p>
          <a:p>
            <a:pPr>
              <a:lnSpc>
                <a:spcPts val="2100"/>
              </a:lnSpc>
            </a:pP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</a:t>
            </a:r>
          </a:p>
          <a:p>
            <a:pPr lvl="0">
              <a:lnSpc>
                <a:spcPts val="2100"/>
              </a:lnSpc>
            </a:pPr>
            <a:r>
              <a:rPr lang="en-US" sz="2400" b="1" dirty="0" err="1" smtClean="0">
                <a:latin typeface="Arial Narrow" pitchFamily="34" charset="0"/>
              </a:rPr>
              <a:t>Nitrosothiols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 lvl="0">
              <a:lnSpc>
                <a:spcPts val="2100"/>
              </a:lnSpc>
            </a:pP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</a:t>
            </a:r>
          </a:p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N</a:t>
            </a:r>
            <a:r>
              <a:rPr lang="en-US" sz="2200" b="1" dirty="0" smtClean="0">
                <a:latin typeface="Arial Narrow" pitchFamily="34" charset="0"/>
              </a:rPr>
              <a:t>itrite Ion in endothelial cell (EC)</a:t>
            </a:r>
          </a:p>
          <a:p>
            <a:pPr lvl="0">
              <a:lnSpc>
                <a:spcPts val="2100"/>
              </a:lnSpc>
            </a:pP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</a:t>
            </a:r>
          </a:p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Acts as NO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donner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Mimick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action of Endogenous NO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2971800" y="2895600"/>
            <a:ext cx="685800" cy="5334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8600" y="3657600"/>
            <a:ext cx="4648202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  <a:sym typeface="Wingdings 3"/>
              </a:rPr>
              <a:t>1. </a:t>
            </a:r>
            <a:r>
              <a:rPr lang="en-US" sz="2400" u="heavy" dirty="0" err="1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  <a:sym typeface="Wingdings 3"/>
              </a:rPr>
              <a:t>Vasodilation</a:t>
            </a: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  <a:sym typeface="Wingdings 3"/>
              </a:rPr>
              <a:t>; Relaxation of [VSMC]</a:t>
            </a:r>
            <a:endParaRPr lang="en-US" sz="2400" b="1" u="heavy" dirty="0" smtClean="0">
              <a:uFill>
                <a:solidFill>
                  <a:srgbClr val="C00000"/>
                </a:solidFill>
              </a:uFill>
              <a:latin typeface="Arial Narrow" pitchFamily="34" charset="0"/>
              <a:sym typeface="Wingdings 3"/>
            </a:endParaRPr>
          </a:p>
          <a:p>
            <a:pPr lvl="0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Binds soluble GC</a:t>
            </a:r>
          </a:p>
          <a:p>
            <a:pPr lvl="0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Formation of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cGMP</a:t>
            </a:r>
            <a:endParaRPr lang="en-US" sz="2400" b="1" dirty="0" smtClean="0">
              <a:latin typeface="Arial Narrow" pitchFamily="34" charset="0"/>
              <a:sym typeface="Wingdings 3"/>
            </a:endParaRPr>
          </a:p>
          <a:p>
            <a:pPr lvl="0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Activation of PKG</a:t>
            </a:r>
          </a:p>
          <a:p>
            <a:pPr lvl="0">
              <a:lnSpc>
                <a:spcPts val="2500"/>
              </a:lnSpc>
            </a:pPr>
            <a:r>
              <a:rPr lang="en-US" sz="2400" dirty="0" smtClean="0">
                <a:latin typeface="Bernard MT Condensed" pitchFamily="18" charset="0"/>
                <a:sym typeface="Wingdings 3"/>
              </a:rPr>
              <a:t>Ca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</a:t>
            </a:r>
            <a:r>
              <a:rPr lang="en-US" sz="2400" dirty="0" smtClean="0">
                <a:latin typeface="Bernard MT Condensed" pitchFamily="18" charset="0"/>
                <a:sym typeface="Wingdings 3"/>
              </a:rPr>
              <a:t>-</a:t>
            </a:r>
            <a:r>
              <a:rPr lang="en-US" sz="2400" dirty="0" err="1" smtClean="0">
                <a:latin typeface="Bernard MT Condensed" pitchFamily="18" charset="0"/>
                <a:sym typeface="Wingdings 3"/>
              </a:rPr>
              <a:t>ve</a:t>
            </a:r>
            <a:r>
              <a:rPr lang="en-US" sz="2400" dirty="0" smtClean="0">
                <a:latin typeface="Bernard MT Condensed" pitchFamily="18" charset="0"/>
                <a:sym typeface="Wingdings 3"/>
              </a:rPr>
              <a:t> MLCK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dirty="0" smtClean="0">
                <a:latin typeface="Bernard MT Condensed" pitchFamily="18" charset="0"/>
                <a:sym typeface="Wingdings 3"/>
              </a:rPr>
              <a:t> RELAXATION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52400" y="3124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Mechanism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28600" y="5797739"/>
            <a:ext cx="4133119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  <a:sym typeface="Wingdings 3"/>
              </a:rPr>
              <a:t>2. </a:t>
            </a:r>
            <a:r>
              <a:rPr lang="en-US" sz="2400" u="heavy" dirty="0" err="1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  <a:sym typeface="Wingdings 3"/>
              </a:rPr>
              <a:t>Cytoprotection</a:t>
            </a: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  <a:sym typeface="Wingdings 3"/>
              </a:rPr>
              <a:t>; to endothelium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58" grpId="0"/>
      <p:bldP spid="60" grpId="0"/>
      <p:bldP spid="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CC0000"/>
                </a:solidFill>
                <a:latin typeface="Bernard MT Condensed" pitchFamily="18" charset="0"/>
              </a:rPr>
              <a:t>Pharmacodynamic</a:t>
            </a:r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 Actions 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48647"/>
            <a:ext cx="8839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 smtClean="0">
                <a:latin typeface="Bernard MT Condensed" pitchFamily="18" charset="0"/>
                <a:sym typeface="Wingdings 3"/>
              </a:rPr>
              <a:t> </a:t>
            </a: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nard MT Condensed" pitchFamily="18" charset="0"/>
              </a:rPr>
              <a:t>Myocardial Oxygen Supply</a:t>
            </a:r>
            <a:r>
              <a:rPr lang="en-US" sz="2200" dirty="0" smtClean="0">
                <a:latin typeface="Bernard MT Condensed" pitchFamily="18" charset="0"/>
              </a:rPr>
              <a:t>; (on coronaries)</a:t>
            </a:r>
          </a:p>
          <a:p>
            <a:pPr marL="365760"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Dilatation of large coronary vessels.</a:t>
            </a:r>
          </a:p>
          <a:p>
            <a:pPr marL="365760"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Redistribution of flow to ischemic region.</a:t>
            </a:r>
          </a:p>
          <a:p>
            <a:pPr marL="365760"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Dilatation of collaterals.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58084"/>
            <a:ext cx="297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1. Anti-</a:t>
            </a:r>
            <a:r>
              <a:rPr lang="en-US" sz="2200" dirty="0" err="1" smtClean="0">
                <a:solidFill>
                  <a:srgbClr val="7030A0"/>
                </a:solidFill>
                <a:latin typeface="Bernard MT Condensed" pitchFamily="18" charset="0"/>
              </a:rPr>
              <a:t>Anginal</a:t>
            </a: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 Actions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953000"/>
            <a:ext cx="396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2. Other </a:t>
            </a:r>
            <a:r>
              <a:rPr lang="en-US" sz="2200" dirty="0" err="1" smtClean="0">
                <a:solidFill>
                  <a:srgbClr val="7030A0"/>
                </a:solidFill>
                <a:latin typeface="Bernard MT Condensed" pitchFamily="18" charset="0"/>
              </a:rPr>
              <a:t>Pharmacodynamic</a:t>
            </a: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 Actions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323269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Smooth Muscle Relaxation of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Bronchi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NO activates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cGMP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in BSMC 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bronchodilatation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Gastrointestinal tract &amp; </a:t>
            </a:r>
            <a:r>
              <a:rPr lang="en-US" sz="2200" b="1" dirty="0" err="1" smtClean="0">
                <a:latin typeface="Arial Narrow" pitchFamily="34" charset="0"/>
              </a:rPr>
              <a:t>biliary</a:t>
            </a:r>
            <a:r>
              <a:rPr lang="en-US" sz="2200" b="1" dirty="0" smtClean="0">
                <a:latin typeface="Arial Narrow" pitchFamily="34" charset="0"/>
              </a:rPr>
              <a:t> system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Genitourinary tract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2198807"/>
            <a:ext cx="8839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</a:pPr>
            <a:r>
              <a:rPr lang="en-US" sz="2200" dirty="0" smtClean="0">
                <a:latin typeface="Bernard MT Condensed" pitchFamily="18" charset="0"/>
                <a:sym typeface="Wingdings 3"/>
              </a:rPr>
              <a:t> </a:t>
            </a: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nard MT Condensed" pitchFamily="18" charset="0"/>
              </a:rPr>
              <a:t>Myocardial Oxygen Demand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by </a:t>
            </a:r>
            <a:r>
              <a:rPr lang="en-US" sz="2200" dirty="0" smtClean="0">
                <a:latin typeface="Bernard MT Condensed" pitchFamily="18" charset="0"/>
                <a:sym typeface="Wingdings 3"/>
              </a:rPr>
              <a:t>c</a:t>
            </a:r>
            <a:r>
              <a:rPr lang="en-US" sz="2200" dirty="0" smtClean="0">
                <a:latin typeface="Bernard MT Condensed" pitchFamily="18" charset="0"/>
              </a:rPr>
              <a:t>ardiac work indirectly</a:t>
            </a:r>
            <a:r>
              <a:rPr lang="en-US" sz="2200" b="1" dirty="0" smtClean="0">
                <a:latin typeface="Arial Narrow" pitchFamily="34" charset="0"/>
              </a:rPr>
              <a:t> ; </a:t>
            </a:r>
          </a:p>
          <a:p>
            <a:pPr marL="365760" lvl="1">
              <a:lnSpc>
                <a:spcPts val="2400"/>
              </a:lnSpc>
            </a:pPr>
            <a:r>
              <a:rPr lang="en-US" sz="2200" b="1" dirty="0" err="1" smtClean="0">
                <a:latin typeface="Arial Narrow" pitchFamily="34" charset="0"/>
              </a:rPr>
              <a:t>Venodilatations</a:t>
            </a:r>
            <a:r>
              <a:rPr lang="en-US" sz="2200" b="1" dirty="0" smtClean="0">
                <a:latin typeface="Arial Narrow" pitchFamily="34" charset="0"/>
              </a:rPr>
              <a:t>: of capacitance vessels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</a:t>
            </a:r>
            <a:r>
              <a:rPr lang="en-US" sz="2200" b="1" dirty="0" smtClean="0">
                <a:latin typeface="Arial Narrow" pitchFamily="34" charset="0"/>
              </a:rPr>
              <a:t>preload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 central venous P  CO</a:t>
            </a:r>
            <a:endParaRPr lang="en-US" sz="2200" b="1" dirty="0" smtClean="0">
              <a:latin typeface="Arial Narrow" pitchFamily="34" charset="0"/>
            </a:endParaRPr>
          </a:p>
          <a:p>
            <a:pPr marL="365760" lvl="1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Arteriolar vasodilatation: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peripheral resistance &amp;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err="1" smtClean="0">
                <a:latin typeface="Arial Narrow" pitchFamily="34" charset="0"/>
              </a:rPr>
              <a:t>afterload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BP at high dose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810000"/>
            <a:ext cx="88392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nard MT Condensed" pitchFamily="18" charset="0"/>
                <a:sym typeface="Wingdings 3"/>
              </a:rPr>
              <a:t>P</a:t>
            </a: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nard MT Condensed" pitchFamily="18" charset="0"/>
              </a:rPr>
              <a:t>latelet Aggregation</a:t>
            </a:r>
          </a:p>
          <a:p>
            <a:pPr lvl="0">
              <a:lnSpc>
                <a:spcPts val="2400"/>
              </a:lnSpc>
              <a:spcBef>
                <a:spcPts val="600"/>
              </a:spcBef>
            </a:pP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nard MT Condensed" pitchFamily="18" charset="0"/>
              </a:rPr>
              <a:t>Endothelial protective action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leukocyte-endothelial interactions (anti-inflammatory);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antiatherogenic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potentials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pharma\RANGE Pharmacology 5th edition\Images\17.1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AE9EF"/>
              </a:clrFrom>
              <a:clrTo>
                <a:srgbClr val="EAE9EF">
                  <a:alpha val="0"/>
                </a:srgbClr>
              </a:clrTo>
            </a:clrChange>
            <a:lum bright="-20000" contrast="30000"/>
          </a:blip>
          <a:srcRect l="30000" t="10707" r="30833" b="21071"/>
          <a:stretch>
            <a:fillRect/>
          </a:stretch>
        </p:blipFill>
        <p:spPr bwMode="auto">
          <a:xfrm>
            <a:off x="152400" y="1072344"/>
            <a:ext cx="4876800" cy="5404656"/>
          </a:xfrm>
          <a:prstGeom prst="snip2SameRect">
            <a:avLst>
              <a:gd name="adj1" fmla="val 19903"/>
              <a:gd name="adj2" fmla="val 0"/>
            </a:avLst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130121"/>
            <a:ext cx="1600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In Ischemia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5105400" y="990600"/>
            <a:ext cx="3733800" cy="5715000"/>
            <a:chOff x="5105400" y="381000"/>
            <a:chExt cx="3733800" cy="5715000"/>
          </a:xfrm>
        </p:grpSpPr>
        <p:sp>
          <p:nvSpPr>
            <p:cNvPr id="5" name="Rectangle 4"/>
            <p:cNvSpPr/>
            <p:nvPr/>
          </p:nvSpPr>
          <p:spPr>
            <a:xfrm>
              <a:off x="5105400" y="381000"/>
              <a:ext cx="3733800" cy="5715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 descr="C:\Users\Administrator\Desktop\pharma\RANGE Pharmacology 5th edition\Images\17.1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EAE9EF"/>
                </a:clrFrom>
                <a:clrTo>
                  <a:srgbClr val="EAE9EF">
                    <a:alpha val="0"/>
                  </a:srgbClr>
                </a:clrTo>
              </a:clrChange>
              <a:lum bright="-20000" contrast="30000"/>
            </a:blip>
            <a:srcRect t="29043" r="71667" b="5468"/>
            <a:stretch>
              <a:fillRect/>
            </a:stretch>
          </p:blipFill>
          <p:spPr bwMode="auto">
            <a:xfrm>
              <a:off x="5181600" y="457199"/>
              <a:ext cx="3581400" cy="5181601"/>
            </a:xfrm>
            <a:prstGeom prst="snip2SameRect">
              <a:avLst>
                <a:gd name="adj1" fmla="val 16667"/>
                <a:gd name="adj2" fmla="val 497"/>
              </a:avLst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5105400" y="404610"/>
              <a:ext cx="1752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C0000"/>
                  </a:solidFill>
                  <a:latin typeface="Bernard MT Condensed" pitchFamily="18" charset="0"/>
                </a:rPr>
                <a:t>With Nitrates</a:t>
              </a:r>
              <a:endParaRPr lang="en-US" sz="2400" dirty="0">
                <a:solidFill>
                  <a:srgbClr val="CC000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2400" y="376535"/>
            <a:ext cx="5715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How Nitrates increases flow to ischemic zone ?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8458200" y="60960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Pictures\nitrate.bmp"/>
          <p:cNvPicPr>
            <a:picLocks noChangeAspect="1" noChangeArrowheads="1"/>
          </p:cNvPicPr>
          <p:nvPr/>
        </p:nvPicPr>
        <p:blipFill>
          <a:blip r:embed="rId2" cstate="print"/>
          <a:srcRect l="1755" t="3440" r="1736" b="18980"/>
          <a:stretch>
            <a:fillRect/>
          </a:stretch>
        </p:blipFill>
        <p:spPr bwMode="auto">
          <a:xfrm>
            <a:off x="304800" y="1143000"/>
            <a:ext cx="8382000" cy="533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534474"/>
            <a:ext cx="5562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CV  effects of Nitrates on Preload &amp;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Afterload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 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8458200" y="60960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52400"/>
            <a:ext cx="228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Pharmacokinetics 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43247"/>
            <a:ext cx="8534400" cy="252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300"/>
              </a:lnSpc>
            </a:pP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Nitroglycrine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[GTN]; </a:t>
            </a:r>
          </a:p>
          <a:p>
            <a:pPr lvl="0"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Significant first pass metabolism occurs in the liver (10-20%) bioavailability </a:t>
            </a:r>
          </a:p>
          <a:p>
            <a:pPr lvl="0"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(so sublingual or via </a:t>
            </a:r>
            <a:r>
              <a:rPr lang="en-US" sz="2200" b="1" dirty="0" err="1" smtClean="0">
                <a:latin typeface="Arial Narrow" pitchFamily="34" charset="0"/>
              </a:rPr>
              <a:t>transdermal</a:t>
            </a:r>
            <a:r>
              <a:rPr lang="en-US" sz="2200" b="1" dirty="0" smtClean="0">
                <a:latin typeface="Arial Narrow" pitchFamily="34" charset="0"/>
              </a:rPr>
              <a:t> patch)</a:t>
            </a:r>
          </a:p>
          <a:p>
            <a:pPr lvl="0">
              <a:lnSpc>
                <a:spcPts val="2300"/>
              </a:lnSpc>
              <a:spcBef>
                <a:spcPts val="600"/>
              </a:spcBef>
            </a:pP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Oral 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isosorbide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dinitrate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&amp; 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mononitrate</a:t>
            </a:r>
            <a:endParaRPr lang="en-US" sz="2200" b="1" u="heavy" dirty="0" smtClean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  <a:p>
            <a:pPr lvl="0"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Very well absorbed &amp; 100% bioavailability</a:t>
            </a:r>
          </a:p>
          <a:p>
            <a:pPr lvl="0"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The </a:t>
            </a:r>
            <a:r>
              <a:rPr lang="en-US" sz="2200" b="1" dirty="0" err="1" smtClean="0">
                <a:latin typeface="Arial Narrow" pitchFamily="34" charset="0"/>
              </a:rPr>
              <a:t>dinitrate</a:t>
            </a:r>
            <a:r>
              <a:rPr lang="en-US" sz="2200" b="1" dirty="0" smtClean="0">
                <a:latin typeface="Arial Narrow" pitchFamily="34" charset="0"/>
              </a:rPr>
              <a:t> undergoes </a:t>
            </a:r>
            <a:r>
              <a:rPr lang="en-US" sz="2200" b="1" dirty="0" err="1" smtClean="0">
                <a:latin typeface="Arial Narrow" pitchFamily="34" charset="0"/>
              </a:rPr>
              <a:t>denitration</a:t>
            </a:r>
            <a:r>
              <a:rPr lang="en-US" sz="2200" b="1" dirty="0" smtClean="0">
                <a:latin typeface="Arial Narrow" pitchFamily="34" charset="0"/>
              </a:rPr>
              <a:t> to two </a:t>
            </a:r>
            <a:r>
              <a:rPr lang="en-US" sz="2200" b="1" dirty="0" err="1" smtClean="0">
                <a:latin typeface="Arial Narrow" pitchFamily="34" charset="0"/>
              </a:rPr>
              <a:t>mononitrates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both possess </a:t>
            </a:r>
            <a:r>
              <a:rPr lang="en-US" sz="2200" b="1" dirty="0" err="1" smtClean="0">
                <a:latin typeface="Arial Narrow" pitchFamily="34" charset="0"/>
              </a:rPr>
              <a:t>antianginal</a:t>
            </a:r>
            <a:r>
              <a:rPr lang="en-US" sz="2200" b="1" dirty="0" smtClean="0">
                <a:latin typeface="Arial Narrow" pitchFamily="34" charset="0"/>
              </a:rPr>
              <a:t> activity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dirty="0" smtClean="0">
                <a:latin typeface="Arial Narrow" pitchFamily="34" charset="0"/>
              </a:rPr>
              <a:t>(t</a:t>
            </a:r>
            <a:r>
              <a:rPr lang="en-US" sz="2200" b="1" baseline="-25000" dirty="0" smtClean="0">
                <a:latin typeface="Arial Narrow" pitchFamily="34" charset="0"/>
              </a:rPr>
              <a:t>1/2 </a:t>
            </a:r>
            <a:r>
              <a:rPr lang="en-US" sz="2200" b="1" dirty="0" smtClean="0">
                <a:latin typeface="Arial Narrow" pitchFamily="34" charset="0"/>
              </a:rPr>
              <a:t>1-3 hours)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Further </a:t>
            </a:r>
            <a:r>
              <a:rPr lang="en-US" sz="2200" b="1" dirty="0" err="1" smtClean="0">
                <a:latin typeface="Arial Narrow" pitchFamily="34" charset="0"/>
              </a:rPr>
              <a:t>denitrated</a:t>
            </a:r>
            <a:r>
              <a:rPr lang="en-US" sz="2200" b="1" dirty="0" smtClean="0">
                <a:latin typeface="Arial Narrow" pitchFamily="34" charset="0"/>
              </a:rPr>
              <a:t> metabolites conjugate to </a:t>
            </a:r>
            <a:r>
              <a:rPr lang="en-US" sz="2200" b="1" dirty="0" err="1" smtClean="0">
                <a:latin typeface="Arial Narrow" pitchFamily="34" charset="0"/>
              </a:rPr>
              <a:t>glucuronic</a:t>
            </a:r>
            <a:r>
              <a:rPr lang="en-US" sz="2200" b="1" dirty="0" smtClean="0">
                <a:latin typeface="Arial Narrow" pitchFamily="34" charset="0"/>
              </a:rPr>
              <a:t> acid in liver.  Excreted in urine.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084" y="2971800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Indications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318808"/>
            <a:ext cx="8915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STABLE ANGINA; </a:t>
            </a:r>
          </a:p>
          <a:p>
            <a:pPr lvl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       </a:t>
            </a:r>
            <a:r>
              <a:rPr lang="en-US" sz="2200" b="1" u="heavy" dirty="0" smtClean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Acute symptom relief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sublingual GTN 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marL="274320" lvl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u="heavy" dirty="0" smtClean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Prevention;  </a:t>
            </a:r>
            <a:r>
              <a:rPr lang="en-US" sz="2200" b="1" u="dotted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Persistent </a:t>
            </a:r>
            <a:r>
              <a:rPr lang="en-US" sz="2200" b="1" u="dotted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prophylaxis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Isosorbide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mono or </a:t>
            </a:r>
            <a:r>
              <a:rPr lang="en-US" sz="22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dinitrate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  <a:sym typeface="Wingdings 3"/>
            </a:endParaRPr>
          </a:p>
          <a:p>
            <a:pPr marL="274320" lvl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kern="0" spc="-50" dirty="0" smtClean="0">
                <a:latin typeface="Arial Narrow" pitchFamily="34" charset="0"/>
                <a:sym typeface="Wingdings 3"/>
              </a:rPr>
              <a:t>                          </a:t>
            </a:r>
            <a:r>
              <a:rPr lang="en-US" sz="2200" b="1" u="dottedHeavy" kern="0" spc="-4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Situational prophylaxis  </a:t>
            </a:r>
            <a:r>
              <a:rPr lang="en-US" sz="2200" b="1" kern="0" spc="-40" dirty="0" smtClean="0">
                <a:latin typeface="Arial Narrow" pitchFamily="34" charset="0"/>
                <a:sym typeface="Wingdings 3"/>
              </a:rPr>
              <a:t> as before exercising, climbing…etc</a:t>
            </a:r>
          </a:p>
          <a:p>
            <a:pPr marL="274320" lvl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kern="0" spc="-40" dirty="0" smtClean="0">
                <a:latin typeface="Arial Narrow" pitchFamily="34" charset="0"/>
                <a:sym typeface="Wingdings 3"/>
              </a:rPr>
              <a:t> 				      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sublingual GTN</a:t>
            </a:r>
            <a:endParaRPr lang="en-US" sz="2200" b="1" kern="0" spc="-40" dirty="0" smtClean="0">
              <a:latin typeface="Arial Narrow" pitchFamily="34" charset="0"/>
            </a:endParaRPr>
          </a:p>
          <a:p>
            <a:pPr lvl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VARIANT ANGINA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sublingual GTN </a:t>
            </a:r>
          </a:p>
          <a:p>
            <a:pPr lvl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UNSTABLE ANGINA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IV GTN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00" y="381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Preparations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81000"/>
            <a:ext cx="4724400" cy="174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Nitroglycerine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</a:rPr>
              <a:t>Sublingual tablets or spray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 Narrow" pitchFamily="34" charset="0"/>
              </a:rPr>
              <a:t>Transdermal</a:t>
            </a:r>
            <a:r>
              <a:rPr lang="en-US" sz="2400" b="1" dirty="0" smtClean="0">
                <a:latin typeface="Arial Narrow" pitchFamily="34" charset="0"/>
              </a:rPr>
              <a:t> patch </a:t>
            </a:r>
          </a:p>
          <a:p>
            <a:pPr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</a:rPr>
              <a:t>Oral or </a:t>
            </a:r>
            <a:r>
              <a:rPr lang="en-US" sz="2400" b="1" dirty="0" err="1" smtClean="0">
                <a:latin typeface="Arial Narrow" pitchFamily="34" charset="0"/>
              </a:rPr>
              <a:t>bucal</a:t>
            </a:r>
            <a:r>
              <a:rPr lang="en-US" sz="2400" b="1" dirty="0" smtClean="0">
                <a:latin typeface="Arial Narrow" pitchFamily="34" charset="0"/>
              </a:rPr>
              <a:t> sustained release</a:t>
            </a:r>
          </a:p>
          <a:p>
            <a:pPr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</a:rPr>
              <a:t>I.V. Preparations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872454"/>
            <a:ext cx="5029200" cy="174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Isosorbide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dinitrate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&amp;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mononitrate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 Narrow" pitchFamily="34" charset="0"/>
              </a:rPr>
              <a:t>Dinitrate</a:t>
            </a:r>
            <a:r>
              <a:rPr lang="en-US" sz="2400" b="1" dirty="0" smtClean="0">
                <a:latin typeface="Arial Narrow" pitchFamily="34" charset="0"/>
              </a:rPr>
              <a:t> Sublingual tablets 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 Narrow" pitchFamily="34" charset="0"/>
              </a:rPr>
              <a:t>Dinitrate</a:t>
            </a:r>
            <a:r>
              <a:rPr lang="en-US" sz="2400" b="1" dirty="0" smtClean="0">
                <a:latin typeface="Arial Narrow" pitchFamily="34" charset="0"/>
              </a:rPr>
              <a:t> Oral sustained release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 Narrow" pitchFamily="34" charset="0"/>
              </a:rPr>
              <a:t>Mononitrate</a:t>
            </a:r>
            <a:r>
              <a:rPr lang="en-US" sz="2400" b="1" dirty="0" smtClean="0">
                <a:latin typeface="Arial Narrow" pitchFamily="34" charset="0"/>
              </a:rPr>
              <a:t> Oral sustained release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</a:rPr>
              <a:t>Infusion Preparations </a:t>
            </a:r>
          </a:p>
        </p:txBody>
      </p:sp>
      <p:pic>
        <p:nvPicPr>
          <p:cNvPr id="7" name="Picture 10" descr="scan0020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t="5759" r="7937" b="5654"/>
          <a:stretch>
            <a:fillRect/>
          </a:stretch>
        </p:blipFill>
        <p:spPr bwMode="auto">
          <a:xfrm>
            <a:off x="5212848" y="228600"/>
            <a:ext cx="3626352" cy="332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scan0020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t="33017" r="7937" b="5654"/>
          <a:stretch>
            <a:fillRect/>
          </a:stretch>
        </p:blipFill>
        <p:spPr bwMode="auto">
          <a:xfrm>
            <a:off x="5212848" y="1150864"/>
            <a:ext cx="3626352" cy="229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9524" t="2703" r="4762" b="30931"/>
          <a:stretch>
            <a:fillRect/>
          </a:stretch>
        </p:blipFill>
        <p:spPr>
          <a:xfrm>
            <a:off x="1295400" y="2057400"/>
            <a:ext cx="3731559" cy="2819400"/>
          </a:xfrm>
          <a:prstGeom prst="rect">
            <a:avLst/>
          </a:prstGeom>
          <a:noFill/>
        </p:spPr>
      </p:pic>
      <p:grpSp>
        <p:nvGrpSpPr>
          <p:cNvPr id="2" name="Group 18"/>
          <p:cNvGrpSpPr/>
          <p:nvPr/>
        </p:nvGrpSpPr>
        <p:grpSpPr>
          <a:xfrm>
            <a:off x="5212848" y="3371731"/>
            <a:ext cx="3617470" cy="3257669"/>
            <a:chOff x="5212848" y="3371731"/>
            <a:chExt cx="3617470" cy="3257669"/>
          </a:xfrm>
        </p:grpSpPr>
        <p:pic>
          <p:nvPicPr>
            <p:cNvPr id="10" name="Picture 7" descr="scan0021"/>
            <p:cNvPicPr>
              <a:picLocks noChangeAspect="1" noChangeArrowheads="1"/>
            </p:cNvPicPr>
            <p:nvPr/>
          </p:nvPicPr>
          <p:blipFill>
            <a:blip r:embed="rId4" cstate="print">
              <a:lum bright="20000" contrast="30000"/>
            </a:blip>
            <a:srcRect t="4214" r="7018" b="66118"/>
            <a:stretch>
              <a:fillRect/>
            </a:stretch>
          </p:blipFill>
          <p:spPr>
            <a:xfrm>
              <a:off x="5212848" y="3371731"/>
              <a:ext cx="3617470" cy="1447559"/>
            </a:xfrm>
            <a:prstGeom prst="rect">
              <a:avLst/>
            </a:prstGeom>
            <a:noFill/>
          </p:spPr>
        </p:pic>
        <p:pic>
          <p:nvPicPr>
            <p:cNvPr id="13" name="Picture 7" descr="scan0021"/>
            <p:cNvPicPr>
              <a:picLocks noChangeAspect="1" noChangeArrowheads="1"/>
            </p:cNvPicPr>
            <p:nvPr/>
          </p:nvPicPr>
          <p:blipFill>
            <a:blip r:embed="rId4" cstate="print">
              <a:lum bright="20000" contrast="30000"/>
            </a:blip>
            <a:srcRect t="16430" r="7018" b="45176"/>
            <a:stretch>
              <a:fillRect/>
            </a:stretch>
          </p:blipFill>
          <p:spPr>
            <a:xfrm>
              <a:off x="5212848" y="3712333"/>
              <a:ext cx="3617470" cy="1873311"/>
            </a:xfrm>
            <a:prstGeom prst="rect">
              <a:avLst/>
            </a:prstGeom>
            <a:noFill/>
          </p:spPr>
        </p:pic>
        <p:pic>
          <p:nvPicPr>
            <p:cNvPr id="14" name="Picture 7" descr="scan0021"/>
            <p:cNvPicPr>
              <a:picLocks noChangeAspect="1" noChangeArrowheads="1"/>
            </p:cNvPicPr>
            <p:nvPr/>
          </p:nvPicPr>
          <p:blipFill>
            <a:blip r:embed="rId4" cstate="print">
              <a:lum bright="20000" contrast="30000"/>
            </a:blip>
            <a:srcRect t="63550" r="7018" b="24799"/>
            <a:stretch>
              <a:fillRect/>
            </a:stretch>
          </p:blipFill>
          <p:spPr>
            <a:xfrm>
              <a:off x="5212848" y="5379606"/>
              <a:ext cx="3617470" cy="568470"/>
            </a:xfrm>
            <a:prstGeom prst="rect">
              <a:avLst/>
            </a:prstGeom>
            <a:noFill/>
          </p:spPr>
        </p:pic>
        <p:pic>
          <p:nvPicPr>
            <p:cNvPr id="15" name="Picture 7" descr="scan0021"/>
            <p:cNvPicPr>
              <a:picLocks noChangeAspect="1" noChangeArrowheads="1"/>
            </p:cNvPicPr>
            <p:nvPr/>
          </p:nvPicPr>
          <p:blipFill>
            <a:blip r:embed="rId4" cstate="print">
              <a:lum bright="20000" contrast="30000"/>
            </a:blip>
            <a:srcRect t="74021" r="7018" b="8642"/>
            <a:stretch>
              <a:fillRect/>
            </a:stretch>
          </p:blipFill>
          <p:spPr>
            <a:xfrm>
              <a:off x="5212848" y="5783529"/>
              <a:ext cx="3617470" cy="84587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9144000" cy="264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5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u="heavy" dirty="0" smtClean="0">
                <a:latin typeface="Arial Narrow" pitchFamily="34" charset="0"/>
              </a:rPr>
              <a:t>Postural hypotension with reflex tachycardia</a:t>
            </a:r>
            <a:endParaRPr lang="en-US" sz="2400" b="1" dirty="0" smtClean="0">
              <a:latin typeface="Arial Narrow" pitchFamily="34" charset="0"/>
            </a:endParaRPr>
          </a:p>
          <a:p>
            <a:pPr marL="0" lvl="1">
              <a:lnSpc>
                <a:spcPts val="25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u="heavy" dirty="0" smtClean="0">
                <a:latin typeface="Arial Narrow" pitchFamily="34" charset="0"/>
              </a:rPr>
              <a:t>Nitrite syncope with fainting &amp; collapse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due to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</a:t>
            </a:r>
            <a:r>
              <a:rPr lang="en-US" sz="2400" b="1" dirty="0" smtClean="0">
                <a:latin typeface="Arial Narrow" pitchFamily="34" charset="0"/>
              </a:rPr>
              <a:t> dilatation of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venous capacitance vessels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 </a:t>
            </a:r>
            <a:r>
              <a:rPr lang="en-US" sz="2400" b="1" dirty="0" smtClean="0">
                <a:latin typeface="Arial Narrow" pitchFamily="34" charset="0"/>
              </a:rPr>
              <a:t>of venous return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 CO &amp;</a:t>
            </a:r>
            <a:r>
              <a:rPr lang="en-US" sz="2400" b="1" dirty="0" smtClean="0">
                <a:latin typeface="Arial Narrow" pitchFamily="34" charset="0"/>
              </a:rPr>
              <a:t> BP. </a:t>
            </a:r>
          </a:p>
          <a:p>
            <a:pPr marL="0" lvl="1"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    Nitrite syncope is </a:t>
            </a:r>
            <a:r>
              <a:rPr lang="en-US" sz="2400" b="1" u="sng" dirty="0" smtClean="0">
                <a:latin typeface="Arial Narrow" pitchFamily="34" charset="0"/>
              </a:rPr>
              <a:t>treated</a:t>
            </a:r>
            <a:r>
              <a:rPr lang="en-US" sz="2400" b="1" dirty="0" smtClean="0">
                <a:latin typeface="Arial Narrow" pitchFamily="34" charset="0"/>
              </a:rPr>
              <a:t> by putting the patient in a low head position. </a:t>
            </a:r>
          </a:p>
          <a:p>
            <a:pPr marL="0" lvl="1">
              <a:lnSpc>
                <a:spcPts val="25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u="heavy" dirty="0" smtClean="0">
                <a:latin typeface="Arial Narrow" pitchFamily="34" charset="0"/>
              </a:rPr>
              <a:t>Flushing of blush area </a:t>
            </a:r>
            <a:r>
              <a:rPr lang="en-US" sz="2400" b="1" dirty="0" smtClean="0">
                <a:latin typeface="Arial Narrow" pitchFamily="34" charset="0"/>
              </a:rPr>
              <a:t>(face, neck and upper trunk)</a:t>
            </a:r>
          </a:p>
          <a:p>
            <a:pPr marL="0" lvl="1">
              <a:lnSpc>
                <a:spcPts val="25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u="heavy" dirty="0" smtClean="0">
                <a:latin typeface="Arial Narrow" pitchFamily="34" charset="0"/>
              </a:rPr>
              <a:t>Throbbing headache </a:t>
            </a:r>
            <a:r>
              <a:rPr lang="en-US" sz="2400" b="1" dirty="0" smtClean="0">
                <a:latin typeface="Arial Narrow" pitchFamily="34" charset="0"/>
              </a:rPr>
              <a:t>(&gt;common)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tendency to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sz="2400" b="1" dirty="0" smtClean="0">
                <a:latin typeface="Arial Narrow" pitchFamily="34" charset="0"/>
              </a:rPr>
              <a:t>intra-cranial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pressure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used cautiously in cerebral bleeding &amp;  head trauma</a:t>
            </a:r>
          </a:p>
        </p:txBody>
      </p:sp>
      <p:sp>
        <p:nvSpPr>
          <p:cNvPr id="3" name="Rectangle 2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2241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ADRs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3721070"/>
            <a:ext cx="8991600" cy="184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Drug rash.</a:t>
            </a:r>
          </a:p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Visual disturbance.</a:t>
            </a:r>
          </a:p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Carcinogenesis</a:t>
            </a:r>
          </a:p>
          <a:p>
            <a:pPr marL="0" lvl="1"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Met-</a:t>
            </a:r>
            <a:r>
              <a:rPr lang="en-US" sz="2400" b="1" dirty="0" err="1" smtClean="0">
                <a:latin typeface="Arial Narrow" pitchFamily="34" charset="0"/>
              </a:rPr>
              <a:t>hemoglobinemia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 marL="0" lvl="1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    </a:t>
            </a:r>
            <a:r>
              <a:rPr lang="en-US" sz="2000" b="1" i="1" dirty="0" smtClean="0">
                <a:latin typeface="Arial Narrow" pitchFamily="34" charset="0"/>
              </a:rPr>
              <a:t>(in overdose &amp; accidental poisoning)</a:t>
            </a:r>
            <a:endParaRPr lang="en-US" sz="2400" b="1" i="1" dirty="0" smtClean="0">
              <a:latin typeface="Arial Narrow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029200" y="4017939"/>
            <a:ext cx="3210057" cy="2078061"/>
            <a:chOff x="5781543" y="3941739"/>
            <a:chExt cx="3210057" cy="2078061"/>
          </a:xfrm>
        </p:grpSpPr>
        <p:pic>
          <p:nvPicPr>
            <p:cNvPr id="13" name="Picture 2" descr="http://2.bp.blogspot.com/_GQzEgZGNaJ4/TI6RIBjRloI/AAAAAAAAABM/5FfMCRBvsKg/s1600/blood-01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5781543" y="3941739"/>
              <a:ext cx="2733359" cy="207806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20000">
                  <a:srgbClr val="FFEFEF"/>
                </a:gs>
                <a:gs pos="42000">
                  <a:srgbClr val="FF9B9B">
                    <a:alpha val="25000"/>
                  </a:srgbClr>
                </a:gs>
                <a:gs pos="58000">
                  <a:schemeClr val="accent1">
                    <a:lumMod val="20000"/>
                    <a:lumOff val="80000"/>
                    <a:alpha val="66000"/>
                  </a:schemeClr>
                </a:gs>
                <a:gs pos="76000">
                  <a:schemeClr val="bg1"/>
                </a:gs>
              </a:gsLst>
              <a:path path="circle">
                <a:fillToRect r="100000" b="100000"/>
              </a:path>
              <a:tileRect l="-100000" t="-100000"/>
            </a:gradFill>
          </p:spPr>
        </p:pic>
        <p:cxnSp>
          <p:nvCxnSpPr>
            <p:cNvPr id="14" name="Straight Arrow Connector 13"/>
            <p:cNvCxnSpPr/>
            <p:nvPr/>
          </p:nvCxnSpPr>
          <p:spPr>
            <a:xfrm rot="5400000">
              <a:off x="7697811" y="4841649"/>
              <a:ext cx="533400" cy="1588"/>
            </a:xfrm>
            <a:prstGeom prst="straightConnector1">
              <a:avLst/>
            </a:prstGeom>
            <a:ln w="38100">
              <a:solidFill>
                <a:srgbClr val="CC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077200" y="4639344"/>
              <a:ext cx="9144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Bernard MT Condensed" pitchFamily="18" charset="0"/>
                </a:rPr>
                <a:t>Nitrates</a:t>
              </a:r>
              <a:endParaRPr lang="en-US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shade val="30000"/>
                <a:satMod val="115000"/>
                <a:alpha val="60000"/>
              </a:schemeClr>
            </a:gs>
            <a:gs pos="10000">
              <a:schemeClr val="accent4">
                <a:lumMod val="60000"/>
                <a:lumOff val="40000"/>
                <a:alpha val="78000"/>
              </a:schemeClr>
            </a:gs>
            <a:gs pos="2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heart-valve-surgery.com/Images/heart_beating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7900" y="533400"/>
            <a:ext cx="3086100" cy="30861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 rot="491667">
            <a:off x="1003704" y="595669"/>
            <a:ext cx="2043212" cy="1399462"/>
            <a:chOff x="984589" y="3835472"/>
            <a:chExt cx="2486774" cy="1645375"/>
          </a:xfrm>
        </p:grpSpPr>
        <p:pic>
          <p:nvPicPr>
            <p:cNvPr id="12" name="Picture 6" descr="http://www.dimensionsguide.com/wp-content/uploads/2009/11/Blood-Vessels-Diamet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634" r="41141" b="74400"/>
            <a:stretch>
              <a:fillRect/>
            </a:stretch>
          </p:blipFill>
          <p:spPr bwMode="auto">
            <a:xfrm rot="20344669">
              <a:off x="984589" y="3835472"/>
              <a:ext cx="2159555" cy="1645375"/>
            </a:xfrm>
            <a:prstGeom prst="rect">
              <a:avLst/>
            </a:prstGeom>
            <a:noFill/>
          </p:spPr>
        </p:pic>
        <p:pic>
          <p:nvPicPr>
            <p:cNvPr id="13" name="Picture 2" descr="http://c.photoshelter.com/img-get/I00004OUQ0qdrPH0/s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t="12304" b="17976"/>
            <a:stretch>
              <a:fillRect/>
            </a:stretch>
          </p:blipFill>
          <p:spPr bwMode="auto">
            <a:xfrm rot="270940">
              <a:off x="2300558" y="4364962"/>
              <a:ext cx="1170805" cy="914400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228600" y="75126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Coronary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Bernard MT Condensed" pitchFamily="18" charset="0"/>
              </a:rPr>
              <a:t>SUPPLY</a:t>
            </a:r>
            <a:endParaRPr lang="en-US" sz="28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75126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Pumping  Cardiac Work </a:t>
            </a:r>
            <a:r>
              <a:rPr lang="en-US" sz="2800" dirty="0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DEMAND (O</a:t>
            </a:r>
            <a:r>
              <a:rPr lang="en-US" sz="2800" baseline="-25000" dirty="0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2</a:t>
            </a:r>
            <a:r>
              <a:rPr lang="en-US" sz="2800" dirty="0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)</a:t>
            </a:r>
            <a:endParaRPr lang="en-US" sz="2800" dirty="0">
              <a:solidFill>
                <a:srgbClr val="0070C0"/>
              </a:solidFill>
              <a:latin typeface="Bernard MT Condensed" pitchFamily="18" charset="0"/>
              <a:sym typeface="Wingdings 3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43200" y="1447801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20453381">
            <a:off x="2895600" y="1679787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1410266">
            <a:off x="3195714" y="1222607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370289">
            <a:off x="2918980" y="1244484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 rot="21447431">
            <a:off x="3362589" y="1696553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FFA</a:t>
            </a:r>
            <a:endParaRPr lang="en-US" sz="2400" b="1" spc="50" baseline="-25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 rot="1500824">
            <a:off x="2684403" y="1956562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FFA</a:t>
            </a:r>
            <a:endParaRPr lang="en-US" sz="2400" b="1" spc="50" baseline="-25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 rot="20477424">
            <a:off x="3021571" y="744746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 rot="655430">
            <a:off x="2703504" y="903272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FFA</a:t>
            </a:r>
            <a:endParaRPr lang="en-US" sz="2400" b="1" spc="50" baseline="-25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392129">
            <a:off x="3173971" y="1163954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 rot="19531540">
            <a:off x="2869391" y="1667265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 rot="20797541">
            <a:off x="3241337" y="1952946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 rot="370289">
            <a:off x="3528580" y="939685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 rot="20532606">
            <a:off x="3259085" y="2045820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 rot="20532606">
            <a:off x="3635143" y="629596"/>
            <a:ext cx="7019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ATP</a:t>
            </a:r>
            <a:endParaRPr lang="en-US" sz="2400" b="1" baseline="-25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 rot="355025">
            <a:off x="3557971" y="1426900"/>
            <a:ext cx="7019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ATP</a:t>
            </a:r>
            <a:endParaRPr lang="en-US" sz="2400" b="1" baseline="-25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 rot="20532606">
            <a:off x="3411485" y="445620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 rot="1029289">
            <a:off x="4019678" y="1625408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 rot="682193">
            <a:off x="3526631" y="2216873"/>
            <a:ext cx="7019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ATP</a:t>
            </a:r>
            <a:endParaRPr lang="en-US" sz="2400" b="1" baseline="-25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7" name="5-Point Star 36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Extract 41"/>
          <p:cNvSpPr/>
          <p:nvPr/>
        </p:nvSpPr>
        <p:spPr>
          <a:xfrm>
            <a:off x="3886200" y="5029200"/>
            <a:ext cx="1143000" cy="685800"/>
          </a:xfrm>
          <a:prstGeom prst="flowChartExtra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1473558" y="4724400"/>
            <a:ext cx="5957553" cy="304800"/>
          </a:xfrm>
          <a:prstGeom prst="cube">
            <a:avLst>
              <a:gd name="adj" fmla="val 75704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09600" y="3896380"/>
            <a:ext cx="2590800" cy="523220"/>
          </a:xfrm>
          <a:prstGeom prst="rect">
            <a:avLst/>
          </a:prstGeom>
          <a:solidFill>
            <a:srgbClr val="FFEFEF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Bernard MT Condensed" pitchFamily="18" charset="0"/>
              </a:rPr>
              <a:t>IMPAIRED SUPPLY</a:t>
            </a:r>
            <a:endParaRPr lang="en-US" sz="28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19600" y="2895600"/>
            <a:ext cx="2895600" cy="523220"/>
          </a:xfrm>
          <a:prstGeom prst="rect">
            <a:avLst/>
          </a:prstGeom>
          <a:solidFill>
            <a:srgbClr val="FFEFEF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Bernard MT Condensed" pitchFamily="18" charset="0"/>
              </a:rPr>
              <a:t>INCREASED DEMAND</a:t>
            </a:r>
            <a:endParaRPr lang="en-US" sz="28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52" name="Up Arrow 51"/>
          <p:cNvSpPr/>
          <p:nvPr/>
        </p:nvSpPr>
        <p:spPr>
          <a:xfrm>
            <a:off x="7353837" y="3822879"/>
            <a:ext cx="304800" cy="762000"/>
          </a:xfrm>
          <a:prstGeom prst="upArrow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rgbClr val="C00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Up Arrow 52"/>
          <p:cNvSpPr/>
          <p:nvPr/>
        </p:nvSpPr>
        <p:spPr>
          <a:xfrm flipV="1">
            <a:off x="1243884" y="5105400"/>
            <a:ext cx="304800" cy="762000"/>
          </a:xfrm>
          <a:prstGeom prst="upArrow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rgbClr val="C00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913326" y="4800600"/>
            <a:ext cx="914400" cy="12954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086600" y="3505200"/>
            <a:ext cx="914400" cy="12954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ube 55"/>
          <p:cNvSpPr/>
          <p:nvPr/>
        </p:nvSpPr>
        <p:spPr>
          <a:xfrm rot="20597847">
            <a:off x="4328703" y="4346129"/>
            <a:ext cx="2962516" cy="299999"/>
          </a:xfrm>
          <a:prstGeom prst="cube">
            <a:avLst>
              <a:gd name="adj" fmla="val 75704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be 56"/>
          <p:cNvSpPr/>
          <p:nvPr/>
        </p:nvSpPr>
        <p:spPr>
          <a:xfrm rot="20597847">
            <a:off x="1445314" y="5183766"/>
            <a:ext cx="3240772" cy="300469"/>
          </a:xfrm>
          <a:prstGeom prst="cube">
            <a:avLst>
              <a:gd name="adj" fmla="val 75704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066800" y="5845314"/>
            <a:ext cx="7848600" cy="707886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ISCHEMIC HEART DISEASE [IHD]</a:t>
            </a:r>
            <a:endParaRPr lang="en-US" sz="40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5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859102"/>
            <a:ext cx="8305800" cy="1849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Causes</a:t>
            </a:r>
          </a:p>
          <a:p>
            <a:pPr>
              <a:lnSpc>
                <a:spcPts val="25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After 1st day ,</a:t>
            </a:r>
            <a:r>
              <a:rPr lang="en-US" sz="2300" b="1" dirty="0" smtClean="0">
                <a:latin typeface="Arial Narrow" pitchFamily="34" charset="0"/>
              </a:rPr>
              <a:t> compensatory counter-regulation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</a:t>
            </a:r>
            <a:r>
              <a:rPr lang="en-US" sz="2300" b="1" dirty="0" smtClean="0">
                <a:latin typeface="Arial Narrow" pitchFamily="34" charset="0"/>
              </a:rPr>
              <a:t>therapeutic efficacy (</a:t>
            </a:r>
            <a:r>
              <a:rPr lang="en-US" sz="2300" dirty="0" smtClean="0">
                <a:latin typeface="Bernard MT Condensed" pitchFamily="18" charset="0"/>
              </a:rPr>
              <a:t>PSEUDOTOLERANCE). </a:t>
            </a:r>
          </a:p>
          <a:p>
            <a:pPr>
              <a:lnSpc>
                <a:spcPts val="25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After 3 days</a:t>
            </a:r>
            <a:r>
              <a:rPr lang="en-US" sz="2300" b="1" dirty="0" smtClean="0">
                <a:latin typeface="Arial Narrow" pitchFamily="34" charset="0"/>
              </a:rPr>
              <a:t>, mainly due to partial depletion of free-SH </a:t>
            </a:r>
            <a:r>
              <a:rPr lang="en-US" sz="2300" b="1" dirty="0" err="1" smtClean="0">
                <a:latin typeface="Arial Narrow" pitchFamily="34" charset="0"/>
              </a:rPr>
              <a:t>gps</a:t>
            </a: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 little </a:t>
            </a:r>
            <a:r>
              <a:rPr lang="en-US" sz="2300" b="1" dirty="0" smtClean="0">
                <a:latin typeface="Arial Narrow" pitchFamily="34" charset="0"/>
              </a:rPr>
              <a:t> formation of </a:t>
            </a:r>
            <a:r>
              <a:rPr lang="en-US" sz="2300" b="1" dirty="0" err="1" smtClean="0">
                <a:latin typeface="Arial Narrow" pitchFamily="34" charset="0"/>
              </a:rPr>
              <a:t>nitrosothiols</a:t>
            </a:r>
            <a:r>
              <a:rPr lang="en-US" sz="2300" b="1" dirty="0" smtClean="0">
                <a:latin typeface="Arial Narrow" pitchFamily="34" charset="0"/>
              </a:rPr>
              <a:t> from organic nitrate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 </a:t>
            </a:r>
            <a:r>
              <a:rPr lang="en-US" sz="2300" b="1" dirty="0" smtClean="0">
                <a:latin typeface="Arial Narrow" pitchFamily="34" charset="0"/>
              </a:rPr>
              <a:t>NO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dirty="0" smtClean="0">
                <a:latin typeface="Bernard MT Condensed" pitchFamily="18" charset="0"/>
              </a:rPr>
              <a:t>(TOLERANCE)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838843"/>
            <a:ext cx="807720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Loss of vasodilator response of nitrates </a:t>
            </a:r>
            <a:r>
              <a:rPr lang="en-US" sz="2300" b="1" dirty="0" smtClean="0">
                <a:uFill>
                  <a:solidFill>
                    <a:schemeClr val="tx1"/>
                  </a:solidFill>
                </a:uFill>
                <a:latin typeface="Arial Narrow" pitchFamily="34" charset="0"/>
              </a:rPr>
              <a:t>on use of long-acting preparations </a:t>
            </a:r>
            <a:r>
              <a:rPr lang="en-US" sz="2300" b="1" dirty="0" smtClean="0">
                <a:latin typeface="Arial Narrow" pitchFamily="34" charset="0"/>
              </a:rPr>
              <a:t>(oral, </a:t>
            </a:r>
            <a:r>
              <a:rPr lang="en-US" sz="2300" b="1" dirty="0" err="1" smtClean="0">
                <a:latin typeface="Arial Narrow" pitchFamily="34" charset="0"/>
              </a:rPr>
              <a:t>transdermal</a:t>
            </a:r>
            <a:r>
              <a:rPr lang="en-US" sz="2300" b="1" dirty="0" smtClean="0">
                <a:latin typeface="Arial Narrow" pitchFamily="34" charset="0"/>
              </a:rPr>
              <a:t>) or continuous intravenous infusions, for more than a few hours without interruption.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368676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NIRATE TOLERANCE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798838"/>
            <a:ext cx="8382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Nitrate tolerance can be </a:t>
            </a:r>
            <a:r>
              <a:rPr lang="en-US" sz="23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overcomed</a:t>
            </a:r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by:</a:t>
            </a:r>
          </a:p>
          <a:p>
            <a:pPr lvl="0"/>
            <a:r>
              <a:rPr lang="en-US" sz="2300" b="1" dirty="0" smtClean="0">
                <a:latin typeface="Arial Narrow" pitchFamily="34" charset="0"/>
              </a:rPr>
              <a:t>Nitrate free periods once or twice a day.</a:t>
            </a:r>
          </a:p>
          <a:p>
            <a:pPr lvl="0"/>
            <a:r>
              <a:rPr lang="en-US" sz="2300" b="1" dirty="0" smtClean="0">
                <a:latin typeface="Arial Narrow" pitchFamily="34" charset="0"/>
              </a:rPr>
              <a:t>Giving drugs that maintain tissue SH group e.g.  </a:t>
            </a:r>
            <a:r>
              <a:rPr lang="en-US" sz="2300" b="1" dirty="0" err="1" smtClean="0">
                <a:latin typeface="Arial Narrow" pitchFamily="34" charset="0"/>
              </a:rPr>
              <a:t>Captopril</a:t>
            </a:r>
            <a:r>
              <a:rPr lang="en-US" sz="2300" b="1" dirty="0" smtClean="0">
                <a:latin typeface="Arial Narrow" pitchFamily="34" charset="0"/>
              </a:rPr>
              <a:t>.</a:t>
            </a:r>
            <a:endParaRPr lang="en-US" sz="23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shade val="30000"/>
                <a:satMod val="115000"/>
                <a:alpha val="60000"/>
              </a:schemeClr>
            </a:gs>
            <a:gs pos="10000">
              <a:schemeClr val="accent4">
                <a:lumMod val="60000"/>
                <a:lumOff val="40000"/>
                <a:alpha val="78000"/>
              </a:schemeClr>
            </a:gs>
            <a:gs pos="2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762000"/>
            <a:ext cx="906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10 hours nitrate free period.</a:t>
            </a:r>
          </a:p>
          <a:p>
            <a:pPr marL="0" lvl="2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Never stop nitrate therapy suddenly.</a:t>
            </a:r>
          </a:p>
          <a:p>
            <a:pPr marL="0" lvl="2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Do not take double dose.</a:t>
            </a:r>
          </a:p>
          <a:p>
            <a:pPr marL="0" lvl="2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Do not use after expiry date; GTN is volatile; shelf-life ~6w after opening</a:t>
            </a:r>
          </a:p>
          <a:p>
            <a:r>
              <a:rPr lang="en-US" sz="2400" b="1" dirty="0" smtClean="0">
                <a:latin typeface="Arial Narrow" pitchFamily="34" charset="0"/>
              </a:rPr>
              <a:t>    Must be stored in cool, tightly capped, dark container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" y="3581400"/>
            <a:ext cx="899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Known sensitivity to organic nitrates. </a:t>
            </a:r>
          </a:p>
          <a:p>
            <a:pPr marL="0" lvl="2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Glaucoma; nitrates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 aqueous formation</a:t>
            </a:r>
          </a:p>
          <a:p>
            <a:pPr marL="0" lvl="2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H</a:t>
            </a:r>
            <a:r>
              <a:rPr lang="en-US" sz="2400" b="1" dirty="0" smtClean="0">
                <a:latin typeface="Arial Narrow" pitchFamily="34" charset="0"/>
              </a:rPr>
              <a:t>ead trauma or cerebral </a:t>
            </a:r>
            <a:r>
              <a:rPr lang="en-US" sz="2400" b="1" dirty="0" err="1" smtClean="0">
                <a:latin typeface="Arial Narrow" pitchFamily="34" charset="0"/>
              </a:rPr>
              <a:t>haemorrhage</a:t>
            </a:r>
            <a:endParaRPr lang="en-US" sz="2400" b="1" dirty="0" smtClean="0">
              <a:latin typeface="Arial Narrow" pitchFamily="34" charset="0"/>
            </a:endParaRPr>
          </a:p>
          <a:p>
            <a:pPr marL="0" lvl="2"/>
            <a:r>
              <a:rPr lang="en-US" sz="2400" b="1" dirty="0" smtClean="0">
                <a:latin typeface="Arial Narrow" pitchFamily="34" charset="0"/>
              </a:rPr>
              <a:t>    Increase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i</a:t>
            </a:r>
            <a:r>
              <a:rPr lang="en-US" sz="2400" b="1" dirty="0" smtClean="0">
                <a:latin typeface="Arial Narrow" pitchFamily="34" charset="0"/>
              </a:rPr>
              <a:t>ntracranial pressure .</a:t>
            </a:r>
            <a:endParaRPr lang="ar-SA" sz="2400" b="1" dirty="0" smtClean="0">
              <a:latin typeface="Arial Narrow" pitchFamily="34" charset="0"/>
            </a:endParaRPr>
          </a:p>
          <a:p>
            <a:pPr marL="0" lvl="2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Uncorrected </a:t>
            </a:r>
            <a:r>
              <a:rPr lang="en-US" sz="2400" b="1" dirty="0" err="1" smtClean="0">
                <a:latin typeface="Arial Narrow" pitchFamily="34" charset="0"/>
              </a:rPr>
              <a:t>hypovolemia</a:t>
            </a:r>
            <a:endParaRPr lang="ar-SA" sz="2400" b="1" dirty="0" smtClean="0">
              <a:latin typeface="Arial Narrow" pitchFamily="34" charset="0"/>
            </a:endParaRPr>
          </a:p>
          <a:p>
            <a:pPr marL="0" lvl="2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Concomitant administration of PDE</a:t>
            </a:r>
            <a:r>
              <a:rPr lang="en-US" sz="2400" b="1" baseline="-25000" dirty="0" smtClean="0">
                <a:latin typeface="Arial Narrow" pitchFamily="34" charset="0"/>
              </a:rPr>
              <a:t>5</a:t>
            </a:r>
            <a:r>
              <a:rPr lang="en-US" sz="2400" b="1" dirty="0" smtClean="0">
                <a:latin typeface="Arial Narrow" pitchFamily="34" charset="0"/>
              </a:rPr>
              <a:t> Inhibitors that are used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for the treatment of erectile dysfunction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 BP 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Myocardial Ischemia</a:t>
            </a:r>
          </a:p>
          <a:p>
            <a:pPr marL="0" lvl="2"/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 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so we must space doses i.e. Nitrates [ morning], PDE</a:t>
            </a:r>
            <a:r>
              <a:rPr lang="en-US" sz="2400" b="1" baseline="-25000" dirty="0" smtClean="0">
                <a:latin typeface="Arial Narrow" pitchFamily="34" charset="0"/>
                <a:sym typeface="Wingdings 3"/>
              </a:rPr>
              <a:t>5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Is [Evening]</a:t>
            </a:r>
            <a:endParaRPr lang="en-US" sz="22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124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Contraindication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228600"/>
            <a:ext cx="428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/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Precautions during nitrate therapy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shade val="30000"/>
                <a:satMod val="115000"/>
                <a:alpha val="60000"/>
              </a:schemeClr>
            </a:gs>
            <a:gs pos="10000">
              <a:schemeClr val="accent4">
                <a:lumMod val="60000"/>
                <a:lumOff val="40000"/>
                <a:alpha val="78000"/>
              </a:schemeClr>
            </a:gs>
            <a:gs pos="2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 descr="http://img.medscape.com/fullsize/migrated/550/354/jic550354.fig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" t="6234" r="52014" b="10649"/>
          <a:stretch>
            <a:fillRect/>
          </a:stretch>
        </p:blipFill>
        <p:spPr bwMode="auto">
          <a:xfrm>
            <a:off x="6858000" y="3124200"/>
            <a:ext cx="2066925" cy="2667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13120" y="5050459"/>
            <a:ext cx="1600200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ernard MT Condensed" pitchFamily="18" charset="0"/>
                <a:sym typeface="Wingdings 3"/>
              </a:rPr>
              <a:t>Vasodilatation</a:t>
            </a:r>
            <a:endParaRPr lang="en-US" sz="1600" dirty="0">
              <a:latin typeface="Bernard MT Condense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10200" y="5388445"/>
            <a:ext cx="259080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  <a:buFont typeface="Wingdings 3"/>
              <a:buChar char="¤"/>
            </a:pPr>
            <a:r>
              <a:rPr lang="en-US" b="1" dirty="0" smtClean="0">
                <a:sym typeface="Wingdings 3"/>
              </a:rPr>
              <a:t>BP</a:t>
            </a:r>
          </a:p>
          <a:p>
            <a:pPr algn="ctr">
              <a:lnSpc>
                <a:spcPts val="1700"/>
              </a:lnSpc>
              <a:buFont typeface="Wingdings 3"/>
              <a:buChar char="¤"/>
            </a:pPr>
            <a:r>
              <a:rPr lang="en-US" b="1" dirty="0" smtClean="0">
                <a:sym typeface="Wingdings 3"/>
              </a:rPr>
              <a:t>coronary perfusion</a:t>
            </a:r>
          </a:p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en-US" u="heavy" dirty="0" smtClean="0">
                <a:uFill>
                  <a:solidFill>
                    <a:srgbClr val="FF0000"/>
                  </a:solidFill>
                </a:uFill>
                <a:latin typeface="Bernard MT Condensed" pitchFamily="18" charset="0"/>
                <a:sym typeface="Wingdings 3"/>
              </a:rPr>
              <a:t>MYOCARDIAL ISCHEMIA</a:t>
            </a:r>
            <a:endParaRPr lang="en-US" u="heavy" dirty="0"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7848600" y="4267200"/>
            <a:ext cx="759866" cy="1181328"/>
          </a:xfrm>
          <a:custGeom>
            <a:avLst/>
            <a:gdLst>
              <a:gd name="connsiteX0" fmla="*/ 388010 w 759866"/>
              <a:gd name="connsiteY0" fmla="*/ 65760 h 1181328"/>
              <a:gd name="connsiteX1" fmla="*/ 442874 w 759866"/>
              <a:gd name="connsiteY1" fmla="*/ 74904 h 1181328"/>
              <a:gd name="connsiteX2" fmla="*/ 488594 w 759866"/>
              <a:gd name="connsiteY2" fmla="*/ 157200 h 1181328"/>
              <a:gd name="connsiteX3" fmla="*/ 570890 w 759866"/>
              <a:gd name="connsiteY3" fmla="*/ 212064 h 1181328"/>
              <a:gd name="connsiteX4" fmla="*/ 625754 w 759866"/>
              <a:gd name="connsiteY4" fmla="*/ 276072 h 1181328"/>
              <a:gd name="connsiteX5" fmla="*/ 653186 w 759866"/>
              <a:gd name="connsiteY5" fmla="*/ 294360 h 1181328"/>
              <a:gd name="connsiteX6" fmla="*/ 625754 w 759866"/>
              <a:gd name="connsiteY6" fmla="*/ 312648 h 1181328"/>
              <a:gd name="connsiteX7" fmla="*/ 607466 w 759866"/>
              <a:gd name="connsiteY7" fmla="*/ 340080 h 1181328"/>
              <a:gd name="connsiteX8" fmla="*/ 570890 w 759866"/>
              <a:gd name="connsiteY8" fmla="*/ 349224 h 1181328"/>
              <a:gd name="connsiteX9" fmla="*/ 580034 w 759866"/>
              <a:gd name="connsiteY9" fmla="*/ 422376 h 1181328"/>
              <a:gd name="connsiteX10" fmla="*/ 616610 w 759866"/>
              <a:gd name="connsiteY10" fmla="*/ 477240 h 1181328"/>
              <a:gd name="connsiteX11" fmla="*/ 671474 w 759866"/>
              <a:gd name="connsiteY11" fmla="*/ 541248 h 1181328"/>
              <a:gd name="connsiteX12" fmla="*/ 689762 w 759866"/>
              <a:gd name="connsiteY12" fmla="*/ 568680 h 1181328"/>
              <a:gd name="connsiteX13" fmla="*/ 662330 w 759866"/>
              <a:gd name="connsiteY13" fmla="*/ 660120 h 1181328"/>
              <a:gd name="connsiteX14" fmla="*/ 653186 w 759866"/>
              <a:gd name="connsiteY14" fmla="*/ 687552 h 1181328"/>
              <a:gd name="connsiteX15" fmla="*/ 662330 w 759866"/>
              <a:gd name="connsiteY15" fmla="*/ 760704 h 1181328"/>
              <a:gd name="connsiteX16" fmla="*/ 689762 w 759866"/>
              <a:gd name="connsiteY16" fmla="*/ 778992 h 1181328"/>
              <a:gd name="connsiteX17" fmla="*/ 744626 w 759866"/>
              <a:gd name="connsiteY17" fmla="*/ 833856 h 1181328"/>
              <a:gd name="connsiteX18" fmla="*/ 698906 w 759866"/>
              <a:gd name="connsiteY18" fmla="*/ 879576 h 1181328"/>
              <a:gd name="connsiteX19" fmla="*/ 671474 w 759866"/>
              <a:gd name="connsiteY19" fmla="*/ 897864 h 1181328"/>
              <a:gd name="connsiteX20" fmla="*/ 671474 w 759866"/>
              <a:gd name="connsiteY20" fmla="*/ 1080744 h 1181328"/>
              <a:gd name="connsiteX21" fmla="*/ 698906 w 759866"/>
              <a:gd name="connsiteY21" fmla="*/ 1099032 h 1181328"/>
              <a:gd name="connsiteX22" fmla="*/ 726338 w 759866"/>
              <a:gd name="connsiteY22" fmla="*/ 1126464 h 1181328"/>
              <a:gd name="connsiteX23" fmla="*/ 717194 w 759866"/>
              <a:gd name="connsiteY23" fmla="*/ 1153896 h 1181328"/>
              <a:gd name="connsiteX24" fmla="*/ 662330 w 759866"/>
              <a:gd name="connsiteY24" fmla="*/ 1181328 h 1181328"/>
              <a:gd name="connsiteX25" fmla="*/ 561746 w 759866"/>
              <a:gd name="connsiteY25" fmla="*/ 1172184 h 1181328"/>
              <a:gd name="connsiteX26" fmla="*/ 488594 w 759866"/>
              <a:gd name="connsiteY26" fmla="*/ 1126464 h 1181328"/>
              <a:gd name="connsiteX27" fmla="*/ 452018 w 759866"/>
              <a:gd name="connsiteY27" fmla="*/ 1117320 h 1181328"/>
              <a:gd name="connsiteX28" fmla="*/ 278282 w 759866"/>
              <a:gd name="connsiteY28" fmla="*/ 1126464 h 1181328"/>
              <a:gd name="connsiteX29" fmla="*/ 250850 w 759866"/>
              <a:gd name="connsiteY29" fmla="*/ 1135608 h 1181328"/>
              <a:gd name="connsiteX30" fmla="*/ 223418 w 759866"/>
              <a:gd name="connsiteY30" fmla="*/ 1126464 h 1181328"/>
              <a:gd name="connsiteX31" fmla="*/ 186842 w 759866"/>
              <a:gd name="connsiteY31" fmla="*/ 1117320 h 1181328"/>
              <a:gd name="connsiteX32" fmla="*/ 177698 w 759866"/>
              <a:gd name="connsiteY32" fmla="*/ 1089888 h 1181328"/>
              <a:gd name="connsiteX33" fmla="*/ 150266 w 759866"/>
              <a:gd name="connsiteY33" fmla="*/ 1080744 h 1181328"/>
              <a:gd name="connsiteX34" fmla="*/ 77114 w 759866"/>
              <a:gd name="connsiteY34" fmla="*/ 1062456 h 1181328"/>
              <a:gd name="connsiteX35" fmla="*/ 49682 w 759866"/>
              <a:gd name="connsiteY35" fmla="*/ 1044168 h 1181328"/>
              <a:gd name="connsiteX36" fmla="*/ 77114 w 759866"/>
              <a:gd name="connsiteY36" fmla="*/ 852144 h 1181328"/>
              <a:gd name="connsiteX37" fmla="*/ 104546 w 759866"/>
              <a:gd name="connsiteY37" fmla="*/ 833856 h 1181328"/>
              <a:gd name="connsiteX38" fmla="*/ 95402 w 759866"/>
              <a:gd name="connsiteY38" fmla="*/ 687552 h 1181328"/>
              <a:gd name="connsiteX39" fmla="*/ 67970 w 759866"/>
              <a:gd name="connsiteY39" fmla="*/ 650976 h 1181328"/>
              <a:gd name="connsiteX40" fmla="*/ 58826 w 759866"/>
              <a:gd name="connsiteY40" fmla="*/ 623544 h 1181328"/>
              <a:gd name="connsiteX41" fmla="*/ 86258 w 759866"/>
              <a:gd name="connsiteY41" fmla="*/ 495528 h 1181328"/>
              <a:gd name="connsiteX42" fmla="*/ 104546 w 759866"/>
              <a:gd name="connsiteY42" fmla="*/ 468096 h 1181328"/>
              <a:gd name="connsiteX43" fmla="*/ 131978 w 759866"/>
              <a:gd name="connsiteY43" fmla="*/ 458952 h 1181328"/>
              <a:gd name="connsiteX44" fmla="*/ 159410 w 759866"/>
              <a:gd name="connsiteY44" fmla="*/ 440664 h 1181328"/>
              <a:gd name="connsiteX45" fmla="*/ 186842 w 759866"/>
              <a:gd name="connsiteY45" fmla="*/ 385800 h 1181328"/>
              <a:gd name="connsiteX46" fmla="*/ 22250 w 759866"/>
              <a:gd name="connsiteY46" fmla="*/ 349224 h 1181328"/>
              <a:gd name="connsiteX47" fmla="*/ 3962 w 759866"/>
              <a:gd name="connsiteY47" fmla="*/ 294360 h 1181328"/>
              <a:gd name="connsiteX48" fmla="*/ 31394 w 759866"/>
              <a:gd name="connsiteY48" fmla="*/ 221208 h 1181328"/>
              <a:gd name="connsiteX49" fmla="*/ 40538 w 759866"/>
              <a:gd name="connsiteY49" fmla="*/ 193776 h 1181328"/>
              <a:gd name="connsiteX50" fmla="*/ 67970 w 759866"/>
              <a:gd name="connsiteY50" fmla="*/ 184632 h 1181328"/>
              <a:gd name="connsiteX51" fmla="*/ 86258 w 759866"/>
              <a:gd name="connsiteY51" fmla="*/ 157200 h 1181328"/>
              <a:gd name="connsiteX52" fmla="*/ 67970 w 759866"/>
              <a:gd name="connsiteY52" fmla="*/ 129768 h 1181328"/>
              <a:gd name="connsiteX53" fmla="*/ 49682 w 759866"/>
              <a:gd name="connsiteY53" fmla="*/ 93192 h 1181328"/>
              <a:gd name="connsiteX54" fmla="*/ 77114 w 759866"/>
              <a:gd name="connsiteY54" fmla="*/ 74904 h 1181328"/>
              <a:gd name="connsiteX55" fmla="*/ 159410 w 759866"/>
              <a:gd name="connsiteY55" fmla="*/ 47472 h 1181328"/>
              <a:gd name="connsiteX56" fmla="*/ 177698 w 759866"/>
              <a:gd name="connsiteY56" fmla="*/ 20040 h 1181328"/>
              <a:gd name="connsiteX57" fmla="*/ 269138 w 759866"/>
              <a:gd name="connsiteY57" fmla="*/ 29184 h 1181328"/>
              <a:gd name="connsiteX58" fmla="*/ 296570 w 759866"/>
              <a:gd name="connsiteY58" fmla="*/ 47472 h 1181328"/>
              <a:gd name="connsiteX59" fmla="*/ 324002 w 759866"/>
              <a:gd name="connsiteY59" fmla="*/ 56616 h 1181328"/>
              <a:gd name="connsiteX60" fmla="*/ 351434 w 759866"/>
              <a:gd name="connsiteY60" fmla="*/ 38328 h 1181328"/>
              <a:gd name="connsiteX61" fmla="*/ 388010 w 759866"/>
              <a:gd name="connsiteY61" fmla="*/ 74904 h 1181328"/>
              <a:gd name="connsiteX62" fmla="*/ 442874 w 759866"/>
              <a:gd name="connsiteY62" fmla="*/ 102336 h 1181328"/>
              <a:gd name="connsiteX63" fmla="*/ 479450 w 759866"/>
              <a:gd name="connsiteY63" fmla="*/ 138912 h 1181328"/>
              <a:gd name="connsiteX64" fmla="*/ 506882 w 759866"/>
              <a:gd name="connsiteY64" fmla="*/ 148056 h 1181328"/>
              <a:gd name="connsiteX65" fmla="*/ 497738 w 759866"/>
              <a:gd name="connsiteY65" fmla="*/ 157200 h 118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759866" h="1181328">
                <a:moveTo>
                  <a:pt x="388010" y="65760"/>
                </a:moveTo>
                <a:cubicBezTo>
                  <a:pt x="406298" y="68808"/>
                  <a:pt x="431491" y="60269"/>
                  <a:pt x="442874" y="74904"/>
                </a:cubicBezTo>
                <a:cubicBezTo>
                  <a:pt x="522960" y="177872"/>
                  <a:pt x="392695" y="133225"/>
                  <a:pt x="488594" y="157200"/>
                </a:cubicBezTo>
                <a:cubicBezTo>
                  <a:pt x="516026" y="175488"/>
                  <a:pt x="551109" y="185689"/>
                  <a:pt x="570890" y="212064"/>
                </a:cubicBezTo>
                <a:cubicBezTo>
                  <a:pt x="591071" y="238972"/>
                  <a:pt x="600282" y="254845"/>
                  <a:pt x="625754" y="276072"/>
                </a:cubicBezTo>
                <a:cubicBezTo>
                  <a:pt x="634197" y="283107"/>
                  <a:pt x="644042" y="288264"/>
                  <a:pt x="653186" y="294360"/>
                </a:cubicBezTo>
                <a:cubicBezTo>
                  <a:pt x="644042" y="300456"/>
                  <a:pt x="633525" y="304877"/>
                  <a:pt x="625754" y="312648"/>
                </a:cubicBezTo>
                <a:cubicBezTo>
                  <a:pt x="617983" y="320419"/>
                  <a:pt x="616610" y="333984"/>
                  <a:pt x="607466" y="340080"/>
                </a:cubicBezTo>
                <a:cubicBezTo>
                  <a:pt x="597009" y="347051"/>
                  <a:pt x="583082" y="346176"/>
                  <a:pt x="570890" y="349224"/>
                </a:cubicBezTo>
                <a:cubicBezTo>
                  <a:pt x="573938" y="373608"/>
                  <a:pt x="571769" y="399234"/>
                  <a:pt x="580034" y="422376"/>
                </a:cubicBezTo>
                <a:cubicBezTo>
                  <a:pt x="587426" y="443075"/>
                  <a:pt x="604418" y="458952"/>
                  <a:pt x="616610" y="477240"/>
                </a:cubicBezTo>
                <a:cubicBezTo>
                  <a:pt x="658595" y="540218"/>
                  <a:pt x="604954" y="463641"/>
                  <a:pt x="671474" y="541248"/>
                </a:cubicBezTo>
                <a:cubicBezTo>
                  <a:pt x="678626" y="549592"/>
                  <a:pt x="683666" y="559536"/>
                  <a:pt x="689762" y="568680"/>
                </a:cubicBezTo>
                <a:cubicBezTo>
                  <a:pt x="675943" y="623958"/>
                  <a:pt x="684592" y="593334"/>
                  <a:pt x="662330" y="660120"/>
                </a:cubicBezTo>
                <a:lnTo>
                  <a:pt x="653186" y="687552"/>
                </a:lnTo>
                <a:cubicBezTo>
                  <a:pt x="656234" y="711936"/>
                  <a:pt x="653204" y="737888"/>
                  <a:pt x="662330" y="760704"/>
                </a:cubicBezTo>
                <a:cubicBezTo>
                  <a:pt x="666411" y="770908"/>
                  <a:pt x="680819" y="772604"/>
                  <a:pt x="689762" y="778992"/>
                </a:cubicBezTo>
                <a:cubicBezTo>
                  <a:pt x="733068" y="809925"/>
                  <a:pt x="719371" y="795974"/>
                  <a:pt x="744626" y="833856"/>
                </a:cubicBezTo>
                <a:cubicBezTo>
                  <a:pt x="671474" y="882624"/>
                  <a:pt x="759866" y="818616"/>
                  <a:pt x="698906" y="879576"/>
                </a:cubicBezTo>
                <a:cubicBezTo>
                  <a:pt x="691135" y="887347"/>
                  <a:pt x="680618" y="891768"/>
                  <a:pt x="671474" y="897864"/>
                </a:cubicBezTo>
                <a:cubicBezTo>
                  <a:pt x="648766" y="965988"/>
                  <a:pt x="646416" y="961718"/>
                  <a:pt x="671474" y="1080744"/>
                </a:cubicBezTo>
                <a:cubicBezTo>
                  <a:pt x="673738" y="1091498"/>
                  <a:pt x="690463" y="1091997"/>
                  <a:pt x="698906" y="1099032"/>
                </a:cubicBezTo>
                <a:cubicBezTo>
                  <a:pt x="708840" y="1107311"/>
                  <a:pt x="717194" y="1117320"/>
                  <a:pt x="726338" y="1126464"/>
                </a:cubicBezTo>
                <a:cubicBezTo>
                  <a:pt x="723290" y="1135608"/>
                  <a:pt x="723215" y="1146370"/>
                  <a:pt x="717194" y="1153896"/>
                </a:cubicBezTo>
                <a:cubicBezTo>
                  <a:pt x="704302" y="1170010"/>
                  <a:pt x="680401" y="1175304"/>
                  <a:pt x="662330" y="1181328"/>
                </a:cubicBezTo>
                <a:cubicBezTo>
                  <a:pt x="628802" y="1178280"/>
                  <a:pt x="594758" y="1178786"/>
                  <a:pt x="561746" y="1172184"/>
                </a:cubicBezTo>
                <a:cubicBezTo>
                  <a:pt x="526356" y="1165106"/>
                  <a:pt x="519509" y="1141922"/>
                  <a:pt x="488594" y="1126464"/>
                </a:cubicBezTo>
                <a:cubicBezTo>
                  <a:pt x="477354" y="1120844"/>
                  <a:pt x="464210" y="1120368"/>
                  <a:pt x="452018" y="1117320"/>
                </a:cubicBezTo>
                <a:cubicBezTo>
                  <a:pt x="394106" y="1120368"/>
                  <a:pt x="336036" y="1121214"/>
                  <a:pt x="278282" y="1126464"/>
                </a:cubicBezTo>
                <a:cubicBezTo>
                  <a:pt x="268683" y="1127337"/>
                  <a:pt x="260489" y="1135608"/>
                  <a:pt x="250850" y="1135608"/>
                </a:cubicBezTo>
                <a:cubicBezTo>
                  <a:pt x="241211" y="1135608"/>
                  <a:pt x="232686" y="1129112"/>
                  <a:pt x="223418" y="1126464"/>
                </a:cubicBezTo>
                <a:cubicBezTo>
                  <a:pt x="211334" y="1123012"/>
                  <a:pt x="199034" y="1120368"/>
                  <a:pt x="186842" y="1117320"/>
                </a:cubicBezTo>
                <a:cubicBezTo>
                  <a:pt x="183794" y="1108176"/>
                  <a:pt x="184514" y="1096704"/>
                  <a:pt x="177698" y="1089888"/>
                </a:cubicBezTo>
                <a:cubicBezTo>
                  <a:pt x="170882" y="1083072"/>
                  <a:pt x="159565" y="1083280"/>
                  <a:pt x="150266" y="1080744"/>
                </a:cubicBezTo>
                <a:cubicBezTo>
                  <a:pt x="126017" y="1074131"/>
                  <a:pt x="101498" y="1068552"/>
                  <a:pt x="77114" y="1062456"/>
                </a:cubicBezTo>
                <a:cubicBezTo>
                  <a:pt x="67970" y="1056360"/>
                  <a:pt x="50776" y="1055103"/>
                  <a:pt x="49682" y="1044168"/>
                </a:cubicBezTo>
                <a:cubicBezTo>
                  <a:pt x="45692" y="1004267"/>
                  <a:pt x="31095" y="898163"/>
                  <a:pt x="77114" y="852144"/>
                </a:cubicBezTo>
                <a:cubicBezTo>
                  <a:pt x="84885" y="844373"/>
                  <a:pt x="95402" y="839952"/>
                  <a:pt x="104546" y="833856"/>
                </a:cubicBezTo>
                <a:cubicBezTo>
                  <a:pt x="101498" y="785088"/>
                  <a:pt x="104985" y="735466"/>
                  <a:pt x="95402" y="687552"/>
                </a:cubicBezTo>
                <a:cubicBezTo>
                  <a:pt x="92413" y="672608"/>
                  <a:pt x="75531" y="664208"/>
                  <a:pt x="67970" y="650976"/>
                </a:cubicBezTo>
                <a:cubicBezTo>
                  <a:pt x="63188" y="642607"/>
                  <a:pt x="61874" y="632688"/>
                  <a:pt x="58826" y="623544"/>
                </a:cubicBezTo>
                <a:cubicBezTo>
                  <a:pt x="62695" y="592590"/>
                  <a:pt x="66213" y="525596"/>
                  <a:pt x="86258" y="495528"/>
                </a:cubicBezTo>
                <a:cubicBezTo>
                  <a:pt x="92354" y="486384"/>
                  <a:pt x="95964" y="474961"/>
                  <a:pt x="104546" y="468096"/>
                </a:cubicBezTo>
                <a:cubicBezTo>
                  <a:pt x="112072" y="462075"/>
                  <a:pt x="122834" y="462000"/>
                  <a:pt x="131978" y="458952"/>
                </a:cubicBezTo>
                <a:cubicBezTo>
                  <a:pt x="141122" y="452856"/>
                  <a:pt x="151639" y="448435"/>
                  <a:pt x="159410" y="440664"/>
                </a:cubicBezTo>
                <a:cubicBezTo>
                  <a:pt x="177136" y="422938"/>
                  <a:pt x="179405" y="408111"/>
                  <a:pt x="186842" y="385800"/>
                </a:cubicBezTo>
                <a:cubicBezTo>
                  <a:pt x="157678" y="298307"/>
                  <a:pt x="206740" y="417194"/>
                  <a:pt x="22250" y="349224"/>
                </a:cubicBezTo>
                <a:cubicBezTo>
                  <a:pt x="4161" y="342560"/>
                  <a:pt x="3962" y="294360"/>
                  <a:pt x="3962" y="294360"/>
                </a:cubicBezTo>
                <a:cubicBezTo>
                  <a:pt x="21604" y="206151"/>
                  <a:pt x="0" y="283996"/>
                  <a:pt x="31394" y="221208"/>
                </a:cubicBezTo>
                <a:cubicBezTo>
                  <a:pt x="35705" y="212587"/>
                  <a:pt x="33722" y="200592"/>
                  <a:pt x="40538" y="193776"/>
                </a:cubicBezTo>
                <a:cubicBezTo>
                  <a:pt x="47354" y="186960"/>
                  <a:pt x="58826" y="187680"/>
                  <a:pt x="67970" y="184632"/>
                </a:cubicBezTo>
                <a:cubicBezTo>
                  <a:pt x="74066" y="175488"/>
                  <a:pt x="86258" y="168190"/>
                  <a:pt x="86258" y="157200"/>
                </a:cubicBezTo>
                <a:cubicBezTo>
                  <a:pt x="86258" y="146210"/>
                  <a:pt x="73422" y="139310"/>
                  <a:pt x="67970" y="129768"/>
                </a:cubicBezTo>
                <a:cubicBezTo>
                  <a:pt x="61207" y="117933"/>
                  <a:pt x="55778" y="105384"/>
                  <a:pt x="49682" y="93192"/>
                </a:cubicBezTo>
                <a:cubicBezTo>
                  <a:pt x="58826" y="87096"/>
                  <a:pt x="66688" y="78379"/>
                  <a:pt x="77114" y="74904"/>
                </a:cubicBezTo>
                <a:cubicBezTo>
                  <a:pt x="175670" y="42052"/>
                  <a:pt x="97079" y="89026"/>
                  <a:pt x="159410" y="47472"/>
                </a:cubicBezTo>
                <a:cubicBezTo>
                  <a:pt x="165506" y="38328"/>
                  <a:pt x="168156" y="25492"/>
                  <a:pt x="177698" y="20040"/>
                </a:cubicBezTo>
                <a:cubicBezTo>
                  <a:pt x="212768" y="0"/>
                  <a:pt x="237234" y="13232"/>
                  <a:pt x="269138" y="29184"/>
                </a:cubicBezTo>
                <a:cubicBezTo>
                  <a:pt x="278968" y="34099"/>
                  <a:pt x="286740" y="42557"/>
                  <a:pt x="296570" y="47472"/>
                </a:cubicBezTo>
                <a:cubicBezTo>
                  <a:pt x="305191" y="51783"/>
                  <a:pt x="314858" y="53568"/>
                  <a:pt x="324002" y="56616"/>
                </a:cubicBezTo>
                <a:cubicBezTo>
                  <a:pt x="333146" y="50520"/>
                  <a:pt x="340867" y="35309"/>
                  <a:pt x="351434" y="38328"/>
                </a:cubicBezTo>
                <a:cubicBezTo>
                  <a:pt x="368013" y="43065"/>
                  <a:pt x="374919" y="63683"/>
                  <a:pt x="388010" y="74904"/>
                </a:cubicBezTo>
                <a:cubicBezTo>
                  <a:pt x="410570" y="94241"/>
                  <a:pt x="416323" y="93486"/>
                  <a:pt x="442874" y="102336"/>
                </a:cubicBezTo>
                <a:cubicBezTo>
                  <a:pt x="455066" y="114528"/>
                  <a:pt x="465420" y="128890"/>
                  <a:pt x="479450" y="138912"/>
                </a:cubicBezTo>
                <a:cubicBezTo>
                  <a:pt x="487293" y="144514"/>
                  <a:pt x="500066" y="141240"/>
                  <a:pt x="506882" y="148056"/>
                </a:cubicBezTo>
                <a:lnTo>
                  <a:pt x="497738" y="157200"/>
                </a:lnTo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  <a:alpha val="68000"/>
                </a:srgbClr>
              </a:gs>
              <a:gs pos="50000">
                <a:srgbClr val="FF0000">
                  <a:shade val="67500"/>
                  <a:satMod val="115000"/>
                  <a:alpha val="38000"/>
                </a:srgbClr>
              </a:gs>
              <a:gs pos="100000">
                <a:srgbClr val="FF0000">
                  <a:shade val="100000"/>
                  <a:satMod val="115000"/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6" descr="http://www.dimensionsguide.com/wp-content/uploads/2009/11/Blood-Vessels-Diameter.jpg"/>
          <p:cNvPicPr>
            <a:picLocks noChangeAspect="1" noChangeArrowheads="1"/>
          </p:cNvPicPr>
          <p:nvPr/>
        </p:nvPicPr>
        <p:blipFill>
          <a:blip r:embed="rId3" cstate="print"/>
          <a:srcRect l="45825" t="44156" r="43450" b="42857"/>
          <a:stretch>
            <a:fillRect/>
          </a:stretch>
        </p:blipFill>
        <p:spPr bwMode="auto">
          <a:xfrm rot="4038169">
            <a:off x="7971144" y="5028176"/>
            <a:ext cx="412778" cy="375253"/>
          </a:xfrm>
          <a:prstGeom prst="ellipse">
            <a:avLst/>
          </a:prstGeom>
          <a:noFill/>
        </p:spPr>
      </p:pic>
      <p:pic>
        <p:nvPicPr>
          <p:cNvPr id="32" name="Picture 6" descr="http://www.dimensionsguide.com/wp-content/uploads/2009/11/Blood-Vessels-Diameter.jpg"/>
          <p:cNvPicPr>
            <a:picLocks noChangeAspect="1" noChangeArrowheads="1"/>
          </p:cNvPicPr>
          <p:nvPr/>
        </p:nvPicPr>
        <p:blipFill>
          <a:blip r:embed="rId3" cstate="print"/>
          <a:srcRect l="45825" t="10390" r="43450" b="74026"/>
          <a:stretch>
            <a:fillRect/>
          </a:stretch>
        </p:blipFill>
        <p:spPr bwMode="auto">
          <a:xfrm>
            <a:off x="7848600" y="4800600"/>
            <a:ext cx="419100" cy="457200"/>
          </a:xfrm>
          <a:prstGeom prst="ellipse">
            <a:avLst/>
          </a:prstGeom>
          <a:noFill/>
        </p:spPr>
      </p:pic>
      <p:grpSp>
        <p:nvGrpSpPr>
          <p:cNvPr id="2" name="Group 40"/>
          <p:cNvGrpSpPr/>
          <p:nvPr/>
        </p:nvGrpSpPr>
        <p:grpSpPr>
          <a:xfrm>
            <a:off x="239889" y="533400"/>
            <a:ext cx="7303911" cy="4992547"/>
            <a:chOff x="239889" y="951053"/>
            <a:chExt cx="7303911" cy="4992547"/>
          </a:xfrm>
        </p:grpSpPr>
        <p:sp>
          <p:nvSpPr>
            <p:cNvPr id="42" name="Rectangle 41"/>
            <p:cNvSpPr/>
            <p:nvPr/>
          </p:nvSpPr>
          <p:spPr>
            <a:xfrm>
              <a:off x="3142488" y="1981200"/>
              <a:ext cx="1524000" cy="304800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81000" y="3200400"/>
              <a:ext cx="1524000" cy="30480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154680" y="3200400"/>
              <a:ext cx="1524000" cy="30480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916168" y="3200400"/>
              <a:ext cx="1524000" cy="30480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954889" y="5486477"/>
              <a:ext cx="15240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40489" y="1179653"/>
              <a:ext cx="15240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2" descr="C:\Documents and Settings\DR.OMNIA\My Documents\My Pictures\NO2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-20000" contrast="40000"/>
            </a:blip>
            <a:srcRect l="4762" t="5074" r="1190" b="3594"/>
            <a:stretch>
              <a:fillRect/>
            </a:stretch>
          </p:blipFill>
          <p:spPr bwMode="auto">
            <a:xfrm>
              <a:off x="239889" y="951053"/>
              <a:ext cx="7303911" cy="4992547"/>
            </a:xfrm>
            <a:prstGeom prst="rect">
              <a:avLst/>
            </a:prstGeom>
            <a:noFill/>
          </p:spPr>
        </p:pic>
      </p:grpSp>
      <p:grpSp>
        <p:nvGrpSpPr>
          <p:cNvPr id="3" name="Group 48"/>
          <p:cNvGrpSpPr/>
          <p:nvPr/>
        </p:nvGrpSpPr>
        <p:grpSpPr>
          <a:xfrm>
            <a:off x="-18288" y="545515"/>
            <a:ext cx="7543800" cy="5737521"/>
            <a:chOff x="-18288" y="545515"/>
            <a:chExt cx="7543800" cy="5737521"/>
          </a:xfrm>
        </p:grpSpPr>
        <p:pic>
          <p:nvPicPr>
            <p:cNvPr id="50" name="Picture 49" descr="C:\Users\Administrator\Pictures\pppp.jpg"/>
            <p:cNvPicPr>
              <a:picLocks noChangeAspect="1" noChangeArrowheads="1"/>
            </p:cNvPicPr>
            <p:nvPr/>
          </p:nvPicPr>
          <p:blipFill>
            <a:blip r:embed="rId5" cstate="print"/>
            <a:srcRect l="57702" t="15610" r="10024" b="42764"/>
            <a:stretch>
              <a:fillRect/>
            </a:stretch>
          </p:blipFill>
          <p:spPr bwMode="auto">
            <a:xfrm>
              <a:off x="1447800" y="5181600"/>
              <a:ext cx="1135856" cy="1101436"/>
            </a:xfrm>
            <a:prstGeom prst="ellipse">
              <a:avLst/>
            </a:prstGeom>
            <a:noFill/>
          </p:spPr>
        </p:pic>
        <p:pic>
          <p:nvPicPr>
            <p:cNvPr id="51" name="Picture 50" descr="C:\Users\Administrator\Pictures\pppp.jpg"/>
            <p:cNvPicPr>
              <a:picLocks noChangeAspect="1" noChangeArrowheads="1"/>
            </p:cNvPicPr>
            <p:nvPr/>
          </p:nvPicPr>
          <p:blipFill>
            <a:blip r:embed="rId5" cstate="print"/>
            <a:srcRect l="28362" t="52033" r="32518" b="6341"/>
            <a:stretch>
              <a:fillRect/>
            </a:stretch>
          </p:blipFill>
          <p:spPr bwMode="auto">
            <a:xfrm>
              <a:off x="2133600" y="4724400"/>
              <a:ext cx="1352550" cy="1082040"/>
            </a:xfrm>
            <a:prstGeom prst="ellipse">
              <a:avLst/>
            </a:prstGeom>
            <a:noFill/>
            <a:ln>
              <a:noFill/>
            </a:ln>
          </p:spPr>
        </p:pic>
        <p:grpSp>
          <p:nvGrpSpPr>
            <p:cNvPr id="4" name="Group 1"/>
            <p:cNvGrpSpPr/>
            <p:nvPr/>
          </p:nvGrpSpPr>
          <p:grpSpPr>
            <a:xfrm>
              <a:off x="-18288" y="545515"/>
              <a:ext cx="7543800" cy="4971288"/>
              <a:chOff x="-18288" y="963168"/>
              <a:chExt cx="7543800" cy="4971288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5029200" y="1219200"/>
                <a:ext cx="1524000" cy="3048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943600" y="5486400"/>
                <a:ext cx="1524000" cy="3048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4"/>
              <p:cNvSpPr/>
              <p:nvPr/>
            </p:nvSpPr>
            <p:spPr>
              <a:xfrm>
                <a:off x="381000" y="5486400"/>
                <a:ext cx="1524000" cy="30480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524000" y="1219200"/>
                <a:ext cx="1524000" cy="30480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142488" y="1981200"/>
                <a:ext cx="1524000" cy="304800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81000" y="3200400"/>
                <a:ext cx="1524000" cy="30480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154680" y="3200400"/>
                <a:ext cx="1524000" cy="30480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916168" y="3200400"/>
                <a:ext cx="1524000" cy="30480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1" name="Picture 3" descr="C:\Documents and Settings\DR.OMNIA\My Documents\My Pictures\NO1.GIF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lum bright="-20000" contrast="30000"/>
              </a:blip>
              <a:srcRect l="1190" t="5074" r="1190" b="3594"/>
              <a:stretch>
                <a:fillRect/>
              </a:stretch>
            </p:blipFill>
            <p:spPr bwMode="auto">
              <a:xfrm>
                <a:off x="-18288" y="963168"/>
                <a:ext cx="7543800" cy="497128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" name="Group 61"/>
          <p:cNvGrpSpPr/>
          <p:nvPr/>
        </p:nvGrpSpPr>
        <p:grpSpPr>
          <a:xfrm>
            <a:off x="3124200" y="1868347"/>
            <a:ext cx="2590800" cy="1299865"/>
            <a:chOff x="3124200" y="1868347"/>
            <a:chExt cx="2590800" cy="1299865"/>
          </a:xfrm>
        </p:grpSpPr>
        <p:sp>
          <p:nvSpPr>
            <p:cNvPr id="63" name="TextBox 62"/>
            <p:cNvSpPr txBox="1"/>
            <p:nvPr/>
          </p:nvSpPr>
          <p:spPr>
            <a:xfrm>
              <a:off x="4931664" y="1868347"/>
              <a:ext cx="783336" cy="338554"/>
            </a:xfrm>
            <a:prstGeom prst="rect">
              <a:avLst/>
            </a:prstGeom>
            <a:solidFill>
              <a:srgbClr val="6600FF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</a:rPr>
                <a:t>PDE</a:t>
              </a:r>
              <a:r>
                <a:rPr lang="en-US" sz="1600" baseline="-25000" dirty="0" smtClean="0">
                  <a:solidFill>
                    <a:schemeClr val="bg1"/>
                  </a:solidFill>
                  <a:latin typeface="Bernard MT Condensed" pitchFamily="18" charset="0"/>
                </a:rPr>
                <a:t>5</a:t>
              </a:r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</a:rPr>
                <a:t> Is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rot="5400000">
              <a:off x="4992688" y="2516047"/>
              <a:ext cx="5334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5102352" y="2706547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6600FF"/>
                  </a:solidFill>
                  <a:latin typeface="Bernard MT Condensed" pitchFamily="18" charset="0"/>
                </a:rPr>
                <a:t>X</a:t>
              </a:r>
              <a:endParaRPr lang="en-US" sz="2400" b="1" dirty="0">
                <a:solidFill>
                  <a:srgbClr val="6600FF"/>
                </a:solidFill>
                <a:latin typeface="Bernard MT Condensed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124200" y="2773603"/>
              <a:ext cx="1600200" cy="338554"/>
            </a:xfrm>
            <a:prstGeom prst="rect">
              <a:avLst/>
            </a:prstGeom>
            <a:solidFill>
              <a:srgbClr val="CC33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  <a:sym typeface="Wingdings 3"/>
                </a:rPr>
                <a:t></a:t>
              </a:r>
              <a:r>
                <a:rPr lang="en-US" sz="1600" dirty="0" err="1" smtClean="0">
                  <a:solidFill>
                    <a:schemeClr val="bg1"/>
                  </a:solidFill>
                  <a:latin typeface="Bernard MT Condensed" pitchFamily="18" charset="0"/>
                </a:rPr>
                <a:t>cGMP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shade val="30000"/>
                <a:satMod val="115000"/>
                <a:alpha val="60000"/>
              </a:schemeClr>
            </a:gs>
            <a:gs pos="10000">
              <a:schemeClr val="accent4">
                <a:lumMod val="60000"/>
                <a:lumOff val="40000"/>
                <a:alpha val="78000"/>
              </a:schemeClr>
            </a:gs>
            <a:gs pos="2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Pictures\calm.jpg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 l="29566" t="1468" r="27816" b="11140"/>
          <a:stretch>
            <a:fillRect/>
          </a:stretch>
        </p:blipFill>
        <p:spPr bwMode="auto">
          <a:xfrm>
            <a:off x="5677437" y="1905000"/>
            <a:ext cx="2362200" cy="4495800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7315200" y="5703195"/>
            <a:ext cx="17526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b="1" dirty="0" smtClean="0"/>
              <a:t>Release Ca from intracellular stores</a:t>
            </a:r>
            <a:endParaRPr lang="en-US" sz="1600" b="1" dirty="0"/>
          </a:p>
        </p:txBody>
      </p:sp>
      <p:sp>
        <p:nvSpPr>
          <p:cNvPr id="14" name="Rectangle 13"/>
          <p:cNvSpPr/>
          <p:nvPr/>
        </p:nvSpPr>
        <p:spPr>
          <a:xfrm>
            <a:off x="152400" y="2362200"/>
            <a:ext cx="53340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Calcium channel blockers [CCBs]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latin typeface="Arial Narrow" pitchFamily="34" charset="0"/>
              </a:rPr>
              <a:t> Bind to </a:t>
            </a: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  <a:sym typeface="Wingdings 3"/>
              </a:rPr>
              <a:t>L Type </a:t>
            </a:r>
            <a:r>
              <a:rPr lang="en-US" sz="2400" b="1" dirty="0" smtClean="0">
                <a:latin typeface="Arial Narrow" pitchFamily="34" charset="0"/>
              </a:rPr>
              <a:t>Ca  channels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latin typeface="Arial Narrow" pitchFamily="34" charset="0"/>
              </a:rPr>
              <a:t>their  frequency of opening in response to depolarization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267200" y="152400"/>
            <a:ext cx="4724400" cy="4572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ANTIANGINAL DRUGS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52400"/>
            <a:ext cx="3586238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Ca CHANNEL BLOCKERS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2600" y="685800"/>
            <a:ext cx="7239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2200" b="1" dirty="0" smtClean="0">
                <a:solidFill>
                  <a:srgbClr val="7030A0"/>
                </a:solidFill>
                <a:latin typeface="Tempus Sans ITC" pitchFamily="82" charset="0"/>
                <a:sym typeface="Symbol" pitchFamily="18" charset="2"/>
              </a:rPr>
              <a:t> </a:t>
            </a:r>
            <a:r>
              <a:rPr lang="en-US" sz="2200" dirty="0" err="1" smtClean="0">
                <a:solidFill>
                  <a:srgbClr val="6600FF"/>
                </a:solidFill>
                <a:latin typeface="Bernard MT Condensed" pitchFamily="18" charset="0"/>
                <a:sym typeface="Symbol" pitchFamily="18" charset="2"/>
              </a:rPr>
              <a:t>Dihydropyridines</a:t>
            </a: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  <a:sym typeface="Symbol" pitchFamily="18" charset="2"/>
              </a:rPr>
              <a:t>:-    </a:t>
            </a:r>
            <a:r>
              <a:rPr lang="en-US" sz="2200" b="1" dirty="0" err="1" smtClean="0">
                <a:latin typeface="Tempus Sans ITC" pitchFamily="82" charset="0"/>
                <a:sym typeface="Symbol" pitchFamily="18" charset="2"/>
              </a:rPr>
              <a:t>Nifedipine</a:t>
            </a:r>
            <a:r>
              <a:rPr lang="en-US" sz="2200" b="1" dirty="0" smtClean="0">
                <a:latin typeface="Tempus Sans ITC" pitchFamily="82" charset="0"/>
                <a:sym typeface="Symbol" pitchFamily="18" charset="2"/>
              </a:rPr>
              <a:t> , </a:t>
            </a:r>
            <a:r>
              <a:rPr lang="en-US" sz="2200" b="1" dirty="0" err="1" smtClean="0">
                <a:latin typeface="Tempus Sans ITC" pitchFamily="82" charset="0"/>
                <a:sym typeface="Symbol" pitchFamily="18" charset="2"/>
              </a:rPr>
              <a:t>Nicardipine</a:t>
            </a:r>
            <a:r>
              <a:rPr lang="en-US" sz="2200" b="1" dirty="0" smtClean="0">
                <a:latin typeface="Tempus Sans ITC" pitchFamily="82" charset="0"/>
                <a:sym typeface="Symbol" pitchFamily="18" charset="2"/>
              </a:rPr>
              <a:t>, </a:t>
            </a:r>
            <a:r>
              <a:rPr lang="en-US" sz="2200" b="1" dirty="0" err="1" smtClean="0">
                <a:latin typeface="Tempus Sans ITC" pitchFamily="82" charset="0"/>
                <a:sym typeface="Symbol" pitchFamily="18" charset="2"/>
              </a:rPr>
              <a:t>Amlodepine</a:t>
            </a:r>
            <a:endParaRPr lang="en-US" sz="2200" b="1" dirty="0" smtClean="0">
              <a:latin typeface="Tempus Sans ITC" pitchFamily="82" charset="0"/>
              <a:sym typeface="Symbol" pitchFamily="18" charset="2"/>
            </a:endParaRPr>
          </a:p>
          <a:p>
            <a:pPr>
              <a:buBlip>
                <a:blip r:embed="rId4"/>
              </a:buBlip>
            </a:pPr>
            <a:r>
              <a:rPr lang="en-US" sz="2200" b="1" dirty="0" smtClean="0">
                <a:solidFill>
                  <a:srgbClr val="7030A0"/>
                </a:solidFill>
                <a:latin typeface="Tempus Sans ITC" pitchFamily="82" charset="0"/>
                <a:sym typeface="Symbol" pitchFamily="18" charset="2"/>
              </a:rPr>
              <a:t> </a:t>
            </a:r>
            <a:r>
              <a:rPr lang="en-US" sz="2200" dirty="0" err="1" smtClean="0">
                <a:solidFill>
                  <a:srgbClr val="6600FF"/>
                </a:solidFill>
                <a:latin typeface="Bernard MT Condensed" pitchFamily="18" charset="0"/>
                <a:sym typeface="Symbol" pitchFamily="18" charset="2"/>
              </a:rPr>
              <a:t>Phenylalkylamines</a:t>
            </a: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  <a:sym typeface="Symbol" pitchFamily="18" charset="2"/>
              </a:rPr>
              <a:t>:- </a:t>
            </a:r>
            <a:r>
              <a:rPr lang="en-US" sz="2200" b="1" dirty="0" err="1" smtClean="0">
                <a:latin typeface="Tempus Sans ITC" pitchFamily="82" charset="0"/>
                <a:sym typeface="Symbol" pitchFamily="18" charset="2"/>
              </a:rPr>
              <a:t>Verapamil</a:t>
            </a:r>
            <a:endParaRPr lang="en-US" sz="2200" b="1" dirty="0" smtClean="0">
              <a:latin typeface="Tempus Sans ITC" pitchFamily="82" charset="0"/>
              <a:sym typeface="Symbol" pitchFamily="18" charset="2"/>
            </a:endParaRPr>
          </a:p>
          <a:p>
            <a:pPr>
              <a:buBlip>
                <a:blip r:embed="rId4"/>
              </a:buBlip>
            </a:pPr>
            <a:r>
              <a:rPr lang="en-US" sz="2200" b="1" dirty="0" smtClean="0">
                <a:solidFill>
                  <a:srgbClr val="7030A0"/>
                </a:solidFill>
                <a:latin typeface="Tempus Sans ITC" pitchFamily="82" charset="0"/>
                <a:sym typeface="Symbol" pitchFamily="18" charset="2"/>
              </a:rPr>
              <a:t> </a:t>
            </a:r>
            <a:r>
              <a:rPr lang="en-US" sz="2200" dirty="0" err="1" smtClean="0">
                <a:solidFill>
                  <a:srgbClr val="6600FF"/>
                </a:solidFill>
                <a:latin typeface="Bernard MT Condensed" pitchFamily="18" charset="0"/>
                <a:sym typeface="Symbol" pitchFamily="18" charset="2"/>
              </a:rPr>
              <a:t>Benzthiazepines</a:t>
            </a: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  <a:sym typeface="Symbol" pitchFamily="18" charset="2"/>
              </a:rPr>
              <a:t>:-</a:t>
            </a:r>
            <a:r>
              <a:rPr lang="en-US" sz="2200" b="1" dirty="0" smtClean="0">
                <a:solidFill>
                  <a:srgbClr val="7030A0"/>
                </a:solidFill>
                <a:latin typeface="Tempus Sans ITC" pitchFamily="82" charset="0"/>
                <a:sym typeface="Symbol" pitchFamily="18" charset="2"/>
              </a:rPr>
              <a:t>      </a:t>
            </a:r>
            <a:r>
              <a:rPr lang="en-US" sz="2200" b="1" dirty="0" err="1" smtClean="0">
                <a:latin typeface="Tempus Sans ITC" pitchFamily="82" charset="0"/>
                <a:sym typeface="Symbol" pitchFamily="18" charset="2"/>
              </a:rPr>
              <a:t>Diltiazem</a:t>
            </a:r>
            <a:endParaRPr lang="en-US" sz="2200" b="1" dirty="0" smtClean="0">
              <a:latin typeface="Tempus Sans ITC" pitchFamily="82" charset="0"/>
              <a:sym typeface="Symbol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884" y="762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Classification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9767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Mechanism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353837" y="1981200"/>
            <a:ext cx="228600" cy="22860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794679" y="1675326"/>
            <a:ext cx="228600" cy="22860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037232" y="1827726"/>
            <a:ext cx="228600" cy="22860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591837" y="1905000"/>
            <a:ext cx="228600" cy="22860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287037" y="1828800"/>
            <a:ext cx="228600" cy="22860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28600" y="3886200"/>
            <a:ext cx="46482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spc="-40" dirty="0" smtClean="0">
                <a:latin typeface="Arial Narrow" pitchFamily="34" charset="0"/>
                <a:sym typeface="Wingdings 3"/>
              </a:rPr>
              <a:t>e</a:t>
            </a:r>
            <a:r>
              <a:rPr lang="en-US" sz="2400" b="1" spc="-40" dirty="0" smtClean="0">
                <a:latin typeface="Arial Narrow" pitchFamily="34" charset="0"/>
              </a:rPr>
              <a:t>ntry of Ca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  Ca from internal stores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No Stimulus-Contraction Coupling  </a:t>
            </a:r>
            <a:r>
              <a:rPr lang="en-US" sz="2400" dirty="0" smtClean="0">
                <a:latin typeface="Bernard MT Condensed" pitchFamily="18" charset="0"/>
                <a:sym typeface="Wingdings 3"/>
              </a:rPr>
              <a:t>RELAXATION</a:t>
            </a:r>
            <a:r>
              <a:rPr lang="en-US" sz="2400" dirty="0" smtClean="0">
                <a:latin typeface="Bernard MT Condensed" pitchFamily="18" charset="0"/>
              </a:rPr>
              <a:t>  </a:t>
            </a:r>
            <a:endParaRPr lang="en-US" sz="2400" dirty="0">
              <a:latin typeface="Bernard MT Condensed" pitchFamily="18" charset="0"/>
            </a:endParaRPr>
          </a:p>
        </p:txBody>
      </p:sp>
      <p:grpSp>
        <p:nvGrpSpPr>
          <p:cNvPr id="6" name="Group 43"/>
          <p:cNvGrpSpPr/>
          <p:nvPr/>
        </p:nvGrpSpPr>
        <p:grpSpPr>
          <a:xfrm>
            <a:off x="5372637" y="2691684"/>
            <a:ext cx="3049074" cy="1716248"/>
            <a:chOff x="5410200" y="2463084"/>
            <a:chExt cx="3049074" cy="1716248"/>
          </a:xfrm>
        </p:grpSpPr>
        <p:sp>
          <p:nvSpPr>
            <p:cNvPr id="70" name="TextBox 69"/>
            <p:cNvSpPr txBox="1"/>
            <p:nvPr/>
          </p:nvSpPr>
          <p:spPr>
            <a:xfrm>
              <a:off x="7316274" y="3810000"/>
              <a:ext cx="1143000" cy="369332"/>
            </a:xfrm>
            <a:prstGeom prst="rect">
              <a:avLst/>
            </a:prstGeom>
            <a:solidFill>
              <a:srgbClr val="FFF30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Bernard MT Condensed" pitchFamily="18" charset="0"/>
                </a:rPr>
                <a:t>Verapamil</a:t>
              </a:r>
              <a:endParaRPr lang="en-US" dirty="0">
                <a:latin typeface="Bernard MT Condensed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410200" y="2463084"/>
              <a:ext cx="1143000" cy="369332"/>
            </a:xfrm>
            <a:prstGeom prst="rect">
              <a:avLst/>
            </a:prstGeom>
            <a:solidFill>
              <a:srgbClr val="FFF30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Bernard MT Condensed" pitchFamily="18" charset="0"/>
                </a:rPr>
                <a:t>Nifedipine</a:t>
              </a:r>
              <a:endParaRPr lang="en-US" dirty="0">
                <a:latin typeface="Bernard MT Condensed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10200" y="3810000"/>
              <a:ext cx="1143000" cy="369332"/>
            </a:xfrm>
            <a:prstGeom prst="rect">
              <a:avLst/>
            </a:prstGeom>
            <a:solidFill>
              <a:srgbClr val="FFF30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Bernard MT Condensed" pitchFamily="18" charset="0"/>
                </a:rPr>
                <a:t>Diltiazem</a:t>
              </a:r>
              <a:endParaRPr lang="en-US" dirty="0">
                <a:latin typeface="Bernard MT Condensed" pitchFamily="18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417364" y="2667000"/>
              <a:ext cx="990600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7200" b="1" cap="none" spc="0" dirty="0" smtClean="0">
                  <a:ln w="11430">
                    <a:solidFill>
                      <a:sysClr val="windowText" lastClr="000000"/>
                    </a:solidFill>
                  </a:ln>
                  <a:solidFill>
                    <a:srgbClr val="FFF30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X</a:t>
              </a:r>
              <a:endParaRPr lang="en-US" sz="72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FFF30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113763" y="1117242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pc="-40" dirty="0" smtClean="0">
                <a:latin typeface="Arial Narrow" pitchFamily="34" charset="0"/>
              </a:rPr>
              <a:t>Heterogeneous</a:t>
            </a:r>
            <a:endParaRPr lang="en-US" sz="2200" b="1" spc="-40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0" y="5229761"/>
            <a:ext cx="5257800" cy="1477328"/>
          </a:xfrm>
          <a:prstGeom prst="rect">
            <a:avLst/>
          </a:prstGeom>
          <a:solidFill>
            <a:srgbClr val="FFFF00"/>
          </a:solidFill>
          <a:ln>
            <a:solidFill>
              <a:srgbClr val="CC0000"/>
            </a:solidFill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N.B. </a:t>
            </a: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Selectivity of Ca channel blockers </a:t>
            </a:r>
          </a:p>
          <a:p>
            <a:pPr>
              <a:lnSpc>
                <a:spcPts val="2400"/>
              </a:lnSpc>
              <a:spcBef>
                <a:spcPts val="1200"/>
              </a:spcBef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solidFill>
                  <a:srgbClr val="CC0000"/>
                </a:solidFill>
                <a:latin typeface="Bernard MT Condensed" pitchFamily="18" charset="0"/>
              </a:rPr>
              <a:t>Nifedipine</a:t>
            </a:r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VSMCs</a:t>
            </a:r>
          </a:p>
          <a:p>
            <a:pPr>
              <a:lnSpc>
                <a:spcPts val="24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solidFill>
                  <a:srgbClr val="CC0000"/>
                </a:solidFill>
                <a:latin typeface="Bernard MT Condensed" pitchFamily="18" charset="0"/>
              </a:rPr>
              <a:t>Verapamil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Cardiomyocytes</a:t>
            </a:r>
            <a:r>
              <a:rPr lang="en-US" sz="2200" b="1" dirty="0" smtClean="0">
                <a:latin typeface="Arial Narrow" pitchFamily="34" charset="0"/>
              </a:rPr>
              <a:t> &gt; VSMCs</a:t>
            </a:r>
          </a:p>
          <a:p>
            <a:pPr>
              <a:lnSpc>
                <a:spcPts val="24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solidFill>
                  <a:srgbClr val="CC0000"/>
                </a:solidFill>
                <a:latin typeface="Bernard MT Condensed" pitchFamily="18" charset="0"/>
              </a:rPr>
              <a:t>Diltaizem</a:t>
            </a:r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 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Intermediate action on both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69" grpId="0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shade val="30000"/>
                <a:satMod val="115000"/>
                <a:alpha val="60000"/>
              </a:schemeClr>
            </a:gs>
            <a:gs pos="10000">
              <a:schemeClr val="accent4">
                <a:lumMod val="60000"/>
                <a:lumOff val="40000"/>
                <a:alpha val="78000"/>
              </a:schemeClr>
            </a:gs>
            <a:gs pos="2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48400" y="152400"/>
            <a:ext cx="2736647" cy="348557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Ca CHANNEL BLOCKERS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973759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latin typeface="Bernard MT Condensed" pitchFamily="18" charset="0"/>
                <a:sym typeface="Wingdings 3"/>
              </a:rPr>
              <a:t> </a:t>
            </a:r>
            <a:r>
              <a:rPr lang="en-US" sz="2200" dirty="0" err="1" smtClean="0">
                <a:latin typeface="Bernard MT Condensed" pitchFamily="18" charset="0"/>
              </a:rPr>
              <a:t>Cardiomyocyte</a:t>
            </a:r>
            <a:r>
              <a:rPr lang="en-US" sz="2200" dirty="0" smtClean="0">
                <a:latin typeface="Bernard MT Condensed" pitchFamily="18" charset="0"/>
              </a:rPr>
              <a:t> Contraction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2964359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latin typeface="Bernard MT Condensed" pitchFamily="18" charset="0"/>
                <a:sym typeface="Wingdings 3"/>
              </a:rPr>
              <a:t></a:t>
            </a:r>
            <a:r>
              <a:rPr lang="en-US" sz="2200" dirty="0" smtClean="0">
                <a:latin typeface="Bernard MT Condensed" pitchFamily="18" charset="0"/>
              </a:rPr>
              <a:t>VSMC</a:t>
            </a:r>
          </a:p>
          <a:p>
            <a:pPr algn="r"/>
            <a:r>
              <a:rPr lang="en-US" sz="2200" dirty="0" smtClean="0">
                <a:latin typeface="Bernard MT Condensed" pitchFamily="18" charset="0"/>
              </a:rPr>
              <a:t>Contraction</a:t>
            </a:r>
            <a:endParaRPr lang="en-US" sz="2200" dirty="0">
              <a:latin typeface="Bernard MT Condensed" pitchFamily="18" charset="0"/>
            </a:endParaRPr>
          </a:p>
        </p:txBody>
      </p:sp>
      <p:grpSp>
        <p:nvGrpSpPr>
          <p:cNvPr id="3" name="Group 21"/>
          <p:cNvGrpSpPr/>
          <p:nvPr/>
        </p:nvGrpSpPr>
        <p:grpSpPr>
          <a:xfrm>
            <a:off x="7306711" y="1295400"/>
            <a:ext cx="1151489" cy="2362201"/>
            <a:chOff x="7906612" y="1734657"/>
            <a:chExt cx="1151489" cy="2362201"/>
          </a:xfrm>
        </p:grpSpPr>
        <p:pic>
          <p:nvPicPr>
            <p:cNvPr id="20" name="Picture 6" descr="http://www.dimensionsguide.com/wp-content/uploads/2009/11/Blood-Vessels-Diamet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634" r="41141" b="74400"/>
            <a:stretch>
              <a:fillRect/>
            </a:stretch>
          </p:blipFill>
          <p:spPr bwMode="auto">
            <a:xfrm rot="20836336">
              <a:off x="7906612" y="1734657"/>
              <a:ext cx="1151489" cy="908196"/>
            </a:xfrm>
            <a:prstGeom prst="rect">
              <a:avLst/>
            </a:prstGeom>
            <a:noFill/>
          </p:spPr>
        </p:pic>
        <p:cxnSp>
          <p:nvCxnSpPr>
            <p:cNvPr id="23" name="Straight Arrow Connector 22"/>
            <p:cNvCxnSpPr/>
            <p:nvPr/>
          </p:nvCxnSpPr>
          <p:spPr>
            <a:xfrm rot="5400000">
              <a:off x="8062798" y="3319661"/>
              <a:ext cx="1543900" cy="10493"/>
            </a:xfrm>
            <a:prstGeom prst="straightConnector1">
              <a:avLst/>
            </a:prstGeom>
            <a:ln w="57150">
              <a:solidFill>
                <a:srgbClr val="CC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3"/>
          <p:cNvGrpSpPr/>
          <p:nvPr/>
        </p:nvGrpSpPr>
        <p:grpSpPr>
          <a:xfrm>
            <a:off x="2667000" y="990600"/>
            <a:ext cx="1676400" cy="1769807"/>
            <a:chOff x="4267200" y="2028595"/>
            <a:chExt cx="1676400" cy="1769807"/>
          </a:xfrm>
        </p:grpSpPr>
        <p:pic>
          <p:nvPicPr>
            <p:cNvPr id="18" name="Picture 4" descr="http://img.medscape.com/fullsize/migrated/550/354/jic550354.fig1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00" t="6234" r="52014" b="10649"/>
            <a:stretch>
              <a:fillRect/>
            </a:stretch>
          </p:blipFill>
          <p:spPr bwMode="auto">
            <a:xfrm>
              <a:off x="4572000" y="2028595"/>
              <a:ext cx="1371600" cy="1769807"/>
            </a:xfrm>
            <a:prstGeom prst="rect">
              <a:avLst/>
            </a:prstGeom>
            <a:noFill/>
          </p:spPr>
        </p:pic>
        <p:cxnSp>
          <p:nvCxnSpPr>
            <p:cNvPr id="25" name="Straight Arrow Connector 24"/>
            <p:cNvCxnSpPr/>
            <p:nvPr/>
          </p:nvCxnSpPr>
          <p:spPr>
            <a:xfrm rot="10800000" flipV="1">
              <a:off x="4267200" y="3415840"/>
              <a:ext cx="457994" cy="13159"/>
            </a:xfrm>
            <a:prstGeom prst="straightConnector1">
              <a:avLst/>
            </a:prstGeom>
            <a:ln w="57150">
              <a:solidFill>
                <a:srgbClr val="CC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76200" y="2743200"/>
            <a:ext cx="48768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cardiac work </a:t>
            </a:r>
            <a:r>
              <a:rPr lang="en-US" sz="2200" b="1" spc="-30" dirty="0" smtClean="0">
                <a:latin typeface="Arial Narrow" pitchFamily="34" charset="0"/>
              </a:rPr>
              <a:t>through their –</a:t>
            </a:r>
            <a:r>
              <a:rPr lang="en-US" sz="2200" b="1" spc="-30" dirty="0" err="1" smtClean="0">
                <a:latin typeface="Arial Narrow" pitchFamily="34" charset="0"/>
              </a:rPr>
              <a:t>ve</a:t>
            </a:r>
            <a:r>
              <a:rPr lang="en-US" sz="2200" b="1" spc="-30" dirty="0" smtClean="0">
                <a:latin typeface="Arial Narrow" pitchFamily="34" charset="0"/>
              </a:rPr>
              <a:t> </a:t>
            </a:r>
            <a:r>
              <a:rPr lang="en-US" sz="2200" b="1" spc="-30" dirty="0" err="1" smtClean="0">
                <a:latin typeface="Arial Narrow" pitchFamily="34" charset="0"/>
              </a:rPr>
              <a:t>inotropic</a:t>
            </a:r>
            <a:r>
              <a:rPr lang="en-US" sz="2200" b="1" spc="-30" dirty="0" smtClean="0">
                <a:latin typeface="Arial Narrow" pitchFamily="34" charset="0"/>
              </a:rPr>
              <a:t> &amp; </a:t>
            </a:r>
            <a:r>
              <a:rPr lang="en-US" sz="2200" b="1" spc="-30" dirty="0" err="1" smtClean="0">
                <a:latin typeface="Arial Narrow" pitchFamily="34" charset="0"/>
              </a:rPr>
              <a:t>chronotropic</a:t>
            </a:r>
            <a:r>
              <a:rPr lang="en-US" sz="2200" b="1" spc="-30" dirty="0" smtClean="0">
                <a:latin typeface="Arial Narrow" pitchFamily="34" charset="0"/>
              </a:rPr>
              <a:t> action (</a:t>
            </a:r>
            <a:r>
              <a:rPr lang="en-US" sz="2200" b="1" spc="-30" dirty="0" err="1" smtClean="0">
                <a:latin typeface="Arial Narrow" pitchFamily="34" charset="0"/>
              </a:rPr>
              <a:t>verapamil</a:t>
            </a:r>
            <a:r>
              <a:rPr lang="en-US" sz="2200" b="1" spc="-30" dirty="0" smtClean="0">
                <a:latin typeface="Arial Narrow" pitchFamily="34" charset="0"/>
              </a:rPr>
              <a:t> &amp; </a:t>
            </a:r>
            <a:r>
              <a:rPr lang="en-US" sz="2200" b="1" spc="-30" dirty="0" err="1" smtClean="0">
                <a:latin typeface="Arial Narrow" pitchFamily="34" charset="0"/>
              </a:rPr>
              <a:t>diltiazem</a:t>
            </a:r>
            <a:r>
              <a:rPr lang="en-US" sz="2200" b="1" spc="-30" dirty="0" smtClean="0">
                <a:latin typeface="Arial Narrow" pitchFamily="34" charset="0"/>
              </a:rPr>
              <a:t>)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  <a:sym typeface="Wingdings 3"/>
              </a:rPr>
              <a:t></a:t>
            </a:r>
            <a:r>
              <a:rPr lang="en-US" sz="2200" spc="-30" dirty="0" smtClean="0">
                <a:solidFill>
                  <a:srgbClr val="CC0000"/>
                </a:solidFill>
                <a:latin typeface="Bernard MT Condensed" pitchFamily="18" charset="0"/>
              </a:rPr>
              <a:t>myocardial oxygen demand </a:t>
            </a:r>
            <a:endParaRPr lang="en-US" sz="2200" spc="-3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53000" y="3851464"/>
            <a:ext cx="41148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  <a:buBlip>
                <a:blip r:embed="rId5"/>
              </a:buBlip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 After load  cardiac work </a:t>
            </a:r>
          </a:p>
          <a:p>
            <a:pPr algn="just">
              <a:lnSpc>
                <a:spcPts val="2500"/>
              </a:lnSpc>
            </a:pPr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  <a:sym typeface="Wingdings 3"/>
              </a:rPr>
              <a:t></a:t>
            </a:r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  <a:sym typeface="Wingdings 3"/>
              </a:rPr>
              <a:t>myocardial oxygen demand</a:t>
            </a:r>
          </a:p>
          <a:p>
            <a:pPr algn="just">
              <a:lnSpc>
                <a:spcPts val="2500"/>
              </a:lnSpc>
              <a:buBlip>
                <a:blip r:embed="rId5"/>
              </a:buBlip>
            </a:pPr>
            <a:r>
              <a:rPr lang="en-US" sz="2200" b="1" spc="-30" dirty="0" smtClean="0">
                <a:latin typeface="Arial Narrow" pitchFamily="34" charset="0"/>
              </a:rPr>
              <a:t> Coronary dilatation (</a:t>
            </a:r>
            <a:r>
              <a:rPr lang="en-US" sz="2200" b="1" spc="-30" dirty="0" err="1" smtClean="0">
                <a:latin typeface="Arial Narrow" pitchFamily="34" charset="0"/>
              </a:rPr>
              <a:t>nifedipine</a:t>
            </a:r>
            <a:r>
              <a:rPr lang="en-US" sz="2200" b="1" spc="-30" dirty="0" smtClean="0">
                <a:latin typeface="Arial Narrow" pitchFamily="34" charset="0"/>
              </a:rPr>
              <a:t> &amp; </a:t>
            </a:r>
            <a:r>
              <a:rPr lang="en-US" sz="2200" b="1" spc="-30" dirty="0" err="1" smtClean="0">
                <a:latin typeface="Arial Narrow" pitchFamily="34" charset="0"/>
              </a:rPr>
              <a:t>nicardipine</a:t>
            </a:r>
            <a:r>
              <a:rPr lang="en-US" sz="2200" b="1" spc="-30" dirty="0" smtClean="0">
                <a:latin typeface="Arial Narrow" pitchFamily="34" charset="0"/>
              </a:rPr>
              <a:t> </a:t>
            </a:r>
            <a:r>
              <a:rPr lang="en-US" sz="2000" b="1" i="1" spc="-30" dirty="0" smtClean="0">
                <a:latin typeface="Arial Narrow" pitchFamily="34" charset="0"/>
              </a:rPr>
              <a:t>(short acting) </a:t>
            </a:r>
            <a:r>
              <a:rPr lang="en-US" sz="2200" b="1" spc="-30" dirty="0" smtClean="0">
                <a:latin typeface="Arial Narrow" pitchFamily="34" charset="0"/>
              </a:rPr>
              <a:t>/ </a:t>
            </a:r>
            <a:r>
              <a:rPr lang="en-US" sz="2200" b="1" spc="-30" dirty="0" err="1" smtClean="0">
                <a:latin typeface="Arial Narrow" pitchFamily="34" charset="0"/>
              </a:rPr>
              <a:t>amlodipine</a:t>
            </a:r>
            <a:r>
              <a:rPr lang="en-US" sz="2200" b="1" spc="-30" dirty="0" smtClean="0">
                <a:latin typeface="Arial Narrow" pitchFamily="34" charset="0"/>
              </a:rPr>
              <a:t> </a:t>
            </a:r>
            <a:r>
              <a:rPr lang="en-US" sz="2000" b="1" i="1" spc="-30" dirty="0" smtClean="0">
                <a:latin typeface="Arial Narrow" pitchFamily="34" charset="0"/>
              </a:rPr>
              <a:t>(long acting) </a:t>
            </a:r>
            <a:r>
              <a:rPr lang="en-US" sz="2200" b="1" spc="-30" dirty="0" smtClean="0">
                <a:latin typeface="Arial Narrow" pitchFamily="34" charset="0"/>
              </a:rPr>
              <a:t>&gt; </a:t>
            </a:r>
            <a:r>
              <a:rPr lang="en-US" sz="2200" b="1" spc="-30" dirty="0" err="1" smtClean="0">
                <a:latin typeface="Arial Narrow" pitchFamily="34" charset="0"/>
              </a:rPr>
              <a:t>diltiazem</a:t>
            </a:r>
            <a:r>
              <a:rPr lang="en-US" sz="2200" b="1" spc="-30" dirty="0" smtClean="0">
                <a:latin typeface="Arial Narrow" pitchFamily="34" charset="0"/>
              </a:rPr>
              <a:t> &amp; </a:t>
            </a:r>
            <a:r>
              <a:rPr lang="en-US" sz="2200" b="1" spc="-30" dirty="0" err="1" smtClean="0">
                <a:latin typeface="Arial Narrow" pitchFamily="34" charset="0"/>
              </a:rPr>
              <a:t>verapamil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 </a:t>
            </a:r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  <a:sym typeface="Wingdings 3"/>
              </a:rPr>
              <a:t></a:t>
            </a:r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  <a:sym typeface="Wingdings 3"/>
              </a:rPr>
              <a:t>myocardial oxygen supply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600" y="304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C0000"/>
                </a:solidFill>
                <a:latin typeface="Bernard MT Condensed" pitchFamily="18" charset="0"/>
              </a:rPr>
              <a:t>Pharmacodynamic</a:t>
            </a:r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 Actions 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800" y="762000"/>
            <a:ext cx="297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Anti-</a:t>
            </a:r>
            <a:r>
              <a:rPr lang="en-US" sz="2200" dirty="0" err="1" smtClean="0">
                <a:solidFill>
                  <a:srgbClr val="7030A0"/>
                </a:solidFill>
                <a:latin typeface="Bernard MT Condensed" pitchFamily="18" charset="0"/>
              </a:rPr>
              <a:t>Anginal</a:t>
            </a: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 Actions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7" grpId="0"/>
      <p:bldP spid="29" grpId="0"/>
      <p:bldP spid="33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shade val="30000"/>
                <a:satMod val="115000"/>
                <a:alpha val="60000"/>
              </a:schemeClr>
            </a:gs>
            <a:gs pos="10000">
              <a:schemeClr val="accent4">
                <a:lumMod val="60000"/>
                <a:lumOff val="40000"/>
                <a:alpha val="78000"/>
              </a:schemeClr>
            </a:gs>
            <a:gs pos="2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405362" y="228600"/>
            <a:ext cx="3586238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Ca CHANNEL BLOCKERS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559713"/>
            <a:ext cx="40901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Indications </a:t>
            </a:r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</a:rPr>
              <a:t>AS ANTIANGINAL</a:t>
            </a:r>
            <a:endParaRPr lang="en-US" sz="22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153954"/>
            <a:ext cx="9067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STABLE ANGINA</a:t>
            </a:r>
            <a:r>
              <a:rPr lang="en-US" sz="2200" b="1" dirty="0" smtClean="0">
                <a:latin typeface="Arial Narrow" pitchFamily="34" charset="0"/>
              </a:rPr>
              <a:t>; 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    Regular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prophylaxis 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  Long acting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dihydropyridines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;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Amlodipine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&amp; SR Formulation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nifedipine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, </a:t>
            </a:r>
            <a:br>
              <a:rPr lang="en-US" sz="2200" b="1" dirty="0" smtClean="0"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latin typeface="Arial Narrow" pitchFamily="34" charset="0"/>
                <a:sym typeface="Wingdings 3"/>
              </a:rPr>
              <a:t>      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diltiazem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&gt;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verapamil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  Short acting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dihydropyridine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u="sng" dirty="0" smtClean="0">
                <a:solidFill>
                  <a:srgbClr val="C00000"/>
                </a:solidFill>
                <a:latin typeface="Arial Narrow" pitchFamily="34" charset="0"/>
                <a:sym typeface="Wingdings 3"/>
              </a:rPr>
              <a:t>AVOIDED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 BP 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symathetic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activation </a:t>
            </a:r>
            <a:br>
              <a:rPr lang="en-US" sz="2200" b="1" dirty="0" smtClean="0"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latin typeface="Arial Narrow" pitchFamily="34" charset="0"/>
                <a:sym typeface="Wingdings 3"/>
              </a:rPr>
              <a:t>    reflex tachycardia +syncope impair coronary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fillingischemia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….. </a:t>
            </a:r>
          </a:p>
          <a:p>
            <a:pPr lvl="0">
              <a:lnSpc>
                <a:spcPts val="2400"/>
              </a:lnSpc>
            </a:pP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 marL="274320" lvl="0">
              <a:lnSpc>
                <a:spcPts val="2400"/>
              </a:lnSpc>
              <a:spcBef>
                <a:spcPts val="9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</a:t>
            </a:r>
            <a:r>
              <a:rPr lang="en-US" sz="2200" b="1" dirty="0" smtClean="0">
                <a:solidFill>
                  <a:srgbClr val="CC0000"/>
                </a:solidFill>
                <a:latin typeface="Arial Narrow" pitchFamily="34" charset="0"/>
                <a:sym typeface="Wingdings 2"/>
              </a:rPr>
              <a:t>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Can be combined to </a:t>
            </a:r>
            <a:r>
              <a:rPr lang="en-US" sz="2200" b="1" dirty="0" smtClean="0">
                <a:latin typeface="Symbol" pitchFamily="18" charset="2"/>
                <a:sym typeface="Wingdings 3"/>
              </a:rPr>
              <a:t>b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-AR blockers??? Which group is much safer???</a:t>
            </a:r>
          </a:p>
          <a:p>
            <a:pPr marL="274320" lvl="0">
              <a:lnSpc>
                <a:spcPts val="2400"/>
              </a:lnSpc>
              <a:spcBef>
                <a:spcPts val="9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</a:t>
            </a:r>
            <a:r>
              <a:rPr lang="en-US" sz="2200" b="1" dirty="0" smtClean="0">
                <a:solidFill>
                  <a:srgbClr val="CC0000"/>
                </a:solidFill>
                <a:latin typeface="Arial Narrow" pitchFamily="34" charset="0"/>
                <a:sym typeface="Wingdings 2"/>
              </a:rPr>
              <a:t>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Can be combined with nitrates??? Which group is much safer???</a:t>
            </a:r>
          </a:p>
          <a:p>
            <a:pPr marL="274320">
              <a:lnSpc>
                <a:spcPts val="2400"/>
              </a:lnSpc>
              <a:spcBef>
                <a:spcPts val="9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</a:t>
            </a:r>
            <a:r>
              <a:rPr lang="en-US" sz="22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CC0000"/>
                </a:solidFill>
                <a:latin typeface="Arial Narrow" pitchFamily="34" charset="0"/>
                <a:sym typeface="Wingdings 2"/>
              </a:rPr>
              <a:t>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Dihydropyridenes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no  contractility  useful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antianginal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if with CHF</a:t>
            </a:r>
          </a:p>
          <a:p>
            <a:pPr marL="274320">
              <a:lnSpc>
                <a:spcPts val="2400"/>
              </a:lnSpc>
              <a:spcBef>
                <a:spcPts val="9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</a:t>
            </a:r>
            <a:r>
              <a:rPr lang="en-US" sz="2200" b="1" dirty="0" smtClean="0">
                <a:solidFill>
                  <a:srgbClr val="CC0000"/>
                </a:solidFill>
                <a:latin typeface="Arial Narrow" pitchFamily="34" charset="0"/>
                <a:sym typeface="Wingdings 2"/>
              </a:rPr>
              <a:t>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Verapamil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&amp;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diltiazem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&lt;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vasoactivity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as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antianginal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 if hypotension       </a:t>
            </a:r>
            <a:endParaRPr lang="en-US" sz="2200" b="1" dirty="0" smtClean="0">
              <a:latin typeface="Arial Narrow" pitchFamily="34" charset="0"/>
            </a:endParaRPr>
          </a:p>
          <a:p>
            <a:pPr lvl="0">
              <a:lnSpc>
                <a:spcPts val="2400"/>
              </a:lnSpc>
              <a:buBlip>
                <a:blip r:embed="rId2"/>
              </a:buBlip>
            </a:pPr>
            <a:endParaRPr lang="en-US" sz="2200" b="1" dirty="0" smtClean="0">
              <a:latin typeface="Arial Narrow" pitchFamily="34" charset="0"/>
            </a:endParaRPr>
          </a:p>
          <a:p>
            <a:pPr lvl="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</a:rPr>
              <a:t>IN VARIANT ANGINA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A</a:t>
            </a:r>
            <a:r>
              <a:rPr lang="en-US" sz="2200" b="1" dirty="0" smtClean="0">
                <a:latin typeface="Arial Narrow" pitchFamily="34" charset="0"/>
              </a:rPr>
              <a:t>ttacks prevented (&gt; 60%) / sometimes variably aborted </a:t>
            </a:r>
          </a:p>
          <a:p>
            <a:pPr lvl="0">
              <a:lnSpc>
                <a:spcPts val="2400"/>
              </a:lnSpc>
              <a:buBlip>
                <a:blip r:embed="rId2"/>
              </a:buBlip>
            </a:pPr>
            <a:endParaRPr lang="en-US" sz="2200" b="1" dirty="0" smtClean="0">
              <a:latin typeface="Arial Narrow" pitchFamily="34" charset="0"/>
            </a:endParaRPr>
          </a:p>
          <a:p>
            <a:pPr lvl="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IN UNSTABLE ANGINA</a:t>
            </a:r>
            <a:r>
              <a:rPr lang="en-US" sz="2200" b="1" dirty="0" smtClean="0">
                <a:latin typeface="Arial Narrow" pitchFamily="34" charset="0"/>
              </a:rPr>
              <a:t>; Seldom added in refractory cases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shade val="30000"/>
                <a:satMod val="115000"/>
                <a:alpha val="60000"/>
              </a:schemeClr>
            </a:gs>
            <a:gs pos="10000">
              <a:schemeClr val="accent4">
                <a:lumMod val="60000"/>
                <a:lumOff val="40000"/>
                <a:alpha val="78000"/>
              </a:schemeClr>
            </a:gs>
            <a:gs pos="2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404" y="1727537"/>
            <a:ext cx="6388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It has dual mechanism of action;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1. Opens K</a:t>
            </a:r>
            <a:r>
              <a:rPr lang="en-US" sz="2200" b="1" baseline="-25000" dirty="0" smtClean="0">
                <a:latin typeface="Arial Narrow" pitchFamily="34" charset="0"/>
              </a:rPr>
              <a:t>ATP</a:t>
            </a:r>
            <a:r>
              <a:rPr lang="en-US" sz="2200" b="1" dirty="0" smtClean="0">
                <a:latin typeface="Arial Narrow" pitchFamily="34" charset="0"/>
              </a:rPr>
              <a:t> channels (&gt; arteriolar dilator) 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2. NO </a:t>
            </a:r>
            <a:r>
              <a:rPr lang="en-US" sz="2200" b="1" dirty="0" err="1" smtClean="0">
                <a:latin typeface="Arial Narrow" pitchFamily="34" charset="0"/>
              </a:rPr>
              <a:t>donner</a:t>
            </a:r>
            <a:r>
              <a:rPr lang="en-US" sz="2200" b="1" dirty="0" smtClean="0">
                <a:latin typeface="Arial Narrow" pitchFamily="34" charset="0"/>
              </a:rPr>
              <a:t> as it has a nitrate moiety (&gt; </a:t>
            </a:r>
            <a:r>
              <a:rPr lang="en-US" sz="2200" b="1" dirty="0" err="1" smtClean="0">
                <a:latin typeface="Arial Narrow" pitchFamily="34" charset="0"/>
              </a:rPr>
              <a:t>venular</a:t>
            </a:r>
            <a:r>
              <a:rPr lang="en-US" sz="2200" b="1" dirty="0" smtClean="0">
                <a:latin typeface="Arial Narrow" pitchFamily="34" charset="0"/>
              </a:rPr>
              <a:t> dilator)</a:t>
            </a:r>
          </a:p>
        </p:txBody>
      </p:sp>
      <p:sp>
        <p:nvSpPr>
          <p:cNvPr id="7" name="Freeform 6"/>
          <p:cNvSpPr/>
          <p:nvPr/>
        </p:nvSpPr>
        <p:spPr>
          <a:xfrm>
            <a:off x="4267200" y="152400"/>
            <a:ext cx="4724400" cy="4572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ANTIANGINAL DRUGS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65279"/>
            <a:ext cx="3337773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K CHANNEL OPENERS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609600"/>
            <a:ext cx="1390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6600FF"/>
                </a:solidFill>
                <a:latin typeface="Bernard MT Condensed" pitchFamily="18" charset="0"/>
              </a:rPr>
              <a:t>Nicorandil</a:t>
            </a:r>
            <a:endParaRPr lang="en-US" sz="24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321713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Mechanism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 l="22333" t="43154" r="39000" b="31761"/>
          <a:stretch>
            <a:fillRect/>
          </a:stretch>
        </p:blipFill>
        <p:spPr bwMode="auto">
          <a:xfrm>
            <a:off x="5257800" y="609600"/>
            <a:ext cx="339969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Arrow Connector 30"/>
          <p:cNvCxnSpPr/>
          <p:nvPr/>
        </p:nvCxnSpPr>
        <p:spPr>
          <a:xfrm flipV="1">
            <a:off x="6553200" y="2362200"/>
            <a:ext cx="12192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81500" y="876300"/>
            <a:ext cx="1219200" cy="990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0"/>
          <p:cNvGrpSpPr/>
          <p:nvPr/>
        </p:nvGrpSpPr>
        <p:grpSpPr>
          <a:xfrm>
            <a:off x="152400" y="3352800"/>
            <a:ext cx="4800600" cy="3276600"/>
            <a:chOff x="152400" y="3352800"/>
            <a:chExt cx="4800600" cy="3276600"/>
          </a:xfrm>
        </p:grpSpPr>
        <p:grpSp>
          <p:nvGrpSpPr>
            <p:cNvPr id="3" name="Group 37"/>
            <p:cNvGrpSpPr/>
            <p:nvPr/>
          </p:nvGrpSpPr>
          <p:grpSpPr>
            <a:xfrm>
              <a:off x="152400" y="3352800"/>
              <a:ext cx="4800600" cy="3276600"/>
              <a:chOff x="152400" y="3352800"/>
              <a:chExt cx="4800600" cy="3276600"/>
            </a:xfrm>
          </p:grpSpPr>
          <p:pic>
            <p:nvPicPr>
              <p:cNvPr id="22" name="Picture 5" descr="C:\Users\Administrator\Pictures\K channel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4444" r="5408" b="2222"/>
              <a:stretch>
                <a:fillRect/>
              </a:stretch>
            </p:blipFill>
            <p:spPr bwMode="auto">
              <a:xfrm>
                <a:off x="152400" y="3352800"/>
                <a:ext cx="4800600" cy="3276600"/>
              </a:xfrm>
              <a:prstGeom prst="rect">
                <a:avLst/>
              </a:prstGeom>
              <a:noFill/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2107842" y="36576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Bernard MT Condensed" pitchFamily="18" charset="0"/>
                  </a:rPr>
                  <a:t>L</a:t>
                </a:r>
                <a:endParaRPr lang="en-US" dirty="0">
                  <a:latin typeface="Bernard MT Condensed" pitchFamily="18" charset="0"/>
                </a:endParaRPr>
              </a:p>
            </p:txBody>
          </p:sp>
        </p:grpSp>
        <p:cxnSp>
          <p:nvCxnSpPr>
            <p:cNvPr id="40" name="Straight Arrow Connector 39"/>
            <p:cNvCxnSpPr/>
            <p:nvPr/>
          </p:nvCxnSpPr>
          <p:spPr>
            <a:xfrm rot="10800000">
              <a:off x="2591874" y="5461716"/>
              <a:ext cx="381000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>
            <a:off x="5495012" y="3352800"/>
            <a:ext cx="1210588" cy="400110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1. On VSMC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228600" y="2845158"/>
            <a:ext cx="228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CC0000"/>
                </a:solidFill>
                <a:latin typeface="Bernard MT Condensed" pitchFamily="18" charset="0"/>
              </a:rPr>
              <a:t>Pharmacodynamic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36" name="Isosceles Triangle 35"/>
          <p:cNvSpPr/>
          <p:nvPr/>
        </p:nvSpPr>
        <p:spPr>
          <a:xfrm rot="6707425" flipV="1">
            <a:off x="3914560" y="5180942"/>
            <a:ext cx="279052" cy="41417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6" descr="http://www.dimensionsguide.com/wp-content/uploads/2009/11/Blood-Vessels-Diamete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634" r="41141" b="74400"/>
          <a:stretch>
            <a:fillRect/>
          </a:stretch>
        </p:blipFill>
        <p:spPr bwMode="auto">
          <a:xfrm rot="20836336">
            <a:off x="5419899" y="3697089"/>
            <a:ext cx="1151489" cy="908196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609600" y="5562600"/>
            <a:ext cx="154882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en-US" dirty="0" smtClean="0">
                <a:latin typeface="Bernard MT Condensed" pitchFamily="18" charset="0"/>
                <a:sym typeface="Wingdings 3"/>
              </a:rPr>
              <a:t>Inhibit Ca entry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191000" y="5238690"/>
            <a:ext cx="1191352" cy="400110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6600FF"/>
                </a:solidFill>
                <a:latin typeface="Bernard MT Condensed" pitchFamily="18" charset="0"/>
              </a:rPr>
              <a:t>Nicorandil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14600" y="5903976"/>
            <a:ext cx="2856167" cy="400110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1.Opening of K</a:t>
            </a:r>
            <a:r>
              <a:rPr lang="en-US" sz="2000" baseline="-25000" dirty="0" smtClean="0">
                <a:solidFill>
                  <a:srgbClr val="6600FF"/>
                </a:solidFill>
                <a:latin typeface="Bernard MT Condensed" pitchFamily="18" charset="0"/>
              </a:rPr>
              <a:t>ATP</a:t>
            </a:r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 channels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934200" y="5330865"/>
            <a:ext cx="23622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dirty="0" smtClean="0">
                <a:latin typeface="Bernard MT Condensed" pitchFamily="18" charset="0"/>
              </a:rPr>
              <a:t>K channel opening</a:t>
            </a:r>
          </a:p>
          <a:p>
            <a:pPr>
              <a:lnSpc>
                <a:spcPts val="2000"/>
              </a:lnSpc>
            </a:pPr>
            <a:r>
              <a:rPr lang="en-US" sz="2000" dirty="0" smtClean="0">
                <a:latin typeface="Bernard MT Condensed" pitchFamily="18" charset="0"/>
                <a:sym typeface="Wingdings 3"/>
              </a:rPr>
              <a:t></a:t>
            </a:r>
          </a:p>
          <a:p>
            <a:pPr>
              <a:lnSpc>
                <a:spcPts val="2000"/>
              </a:lnSpc>
            </a:pPr>
            <a:r>
              <a:rPr lang="en-US" sz="2000" dirty="0" err="1" smtClean="0">
                <a:latin typeface="Bernard MT Condensed" pitchFamily="18" charset="0"/>
              </a:rPr>
              <a:t>Repolarization</a:t>
            </a:r>
            <a:endParaRPr lang="en-US" sz="2000" dirty="0" smtClean="0">
              <a:latin typeface="Bernard MT Condensed" pitchFamily="18" charset="0"/>
            </a:endParaRPr>
          </a:p>
          <a:p>
            <a:pPr>
              <a:lnSpc>
                <a:spcPts val="2000"/>
              </a:lnSpc>
            </a:pPr>
            <a:r>
              <a:rPr lang="en-US" sz="2000" dirty="0" smtClean="0">
                <a:latin typeface="Bernard MT Condensed" pitchFamily="18" charset="0"/>
                <a:sym typeface="Wingdings 3"/>
              </a:rPr>
              <a:t></a:t>
            </a:r>
          </a:p>
          <a:p>
            <a:pPr>
              <a:lnSpc>
                <a:spcPts val="2000"/>
              </a:lnSpc>
            </a:pP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Cardiac work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pic>
        <p:nvPicPr>
          <p:cNvPr id="54" name="Picture 4" descr="http://img.medscape.com/fullsize/migrated/550/354/jic550354.fig1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" t="6234" r="52014" b="10649"/>
          <a:stretch>
            <a:fillRect/>
          </a:stretch>
        </p:blipFill>
        <p:spPr bwMode="auto">
          <a:xfrm>
            <a:off x="5486400" y="5029200"/>
            <a:ext cx="1371600" cy="1769807"/>
          </a:xfrm>
          <a:prstGeom prst="rect">
            <a:avLst/>
          </a:prstGeom>
          <a:noFill/>
        </p:spPr>
      </p:pic>
      <p:pic>
        <p:nvPicPr>
          <p:cNvPr id="44" name="Picture 6" descr="http://www.dimensionsguide.com/wp-content/uploads/2009/11/Blood-Vessels-Diameter.jpg"/>
          <p:cNvPicPr>
            <a:picLocks noChangeAspect="1" noChangeArrowheads="1"/>
          </p:cNvPicPr>
          <p:nvPr/>
        </p:nvPicPr>
        <p:blipFill>
          <a:blip r:embed="rId4" cstate="print"/>
          <a:srcRect l="45825" t="10390" r="43450" b="74026"/>
          <a:stretch>
            <a:fillRect/>
          </a:stretch>
        </p:blipFill>
        <p:spPr bwMode="auto">
          <a:xfrm>
            <a:off x="6019800" y="3962400"/>
            <a:ext cx="609600" cy="665018"/>
          </a:xfrm>
          <a:prstGeom prst="ellipse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6934200" y="3349665"/>
            <a:ext cx="22860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dirty="0" smtClean="0">
                <a:latin typeface="Bernard MT Condensed" pitchFamily="18" charset="0"/>
              </a:rPr>
              <a:t>K channel opening</a:t>
            </a:r>
          </a:p>
          <a:p>
            <a:pPr>
              <a:lnSpc>
                <a:spcPts val="2000"/>
              </a:lnSpc>
            </a:pPr>
            <a:r>
              <a:rPr lang="en-US" sz="2000" dirty="0" smtClean="0">
                <a:latin typeface="Bernard MT Condensed" pitchFamily="18" charset="0"/>
                <a:sym typeface="Wingdings 3"/>
              </a:rPr>
              <a:t></a:t>
            </a:r>
          </a:p>
          <a:p>
            <a:pPr>
              <a:lnSpc>
                <a:spcPts val="2000"/>
              </a:lnSpc>
            </a:pPr>
            <a:r>
              <a:rPr lang="en-US" sz="2000" dirty="0" err="1" smtClean="0">
                <a:latin typeface="Bernard MT Condensed" pitchFamily="18" charset="0"/>
              </a:rPr>
              <a:t>Hyperpolarization</a:t>
            </a:r>
            <a:endParaRPr lang="en-US" sz="2000" dirty="0" smtClean="0">
              <a:latin typeface="Bernard MT Condensed" pitchFamily="18" charset="0"/>
            </a:endParaRPr>
          </a:p>
          <a:p>
            <a:pPr>
              <a:lnSpc>
                <a:spcPts val="2000"/>
              </a:lnSpc>
            </a:pPr>
            <a:r>
              <a:rPr lang="en-US" sz="2000" dirty="0" smtClean="0">
                <a:latin typeface="Bernard MT Condensed" pitchFamily="18" charset="0"/>
                <a:sym typeface="Wingdings 3"/>
              </a:rPr>
              <a:t></a:t>
            </a:r>
          </a:p>
          <a:p>
            <a:pPr>
              <a:lnSpc>
                <a:spcPts val="2000"/>
              </a:lnSpc>
            </a:pP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VASODILATATION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495012" y="4781490"/>
            <a:ext cx="2246834" cy="400110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1. On </a:t>
            </a:r>
            <a:r>
              <a:rPr lang="en-US" sz="2000" dirty="0" err="1" smtClean="0">
                <a:latin typeface="Bernard MT Condensed" pitchFamily="18" charset="0"/>
              </a:rPr>
              <a:t>Cardiomyocyte</a:t>
            </a:r>
            <a:endParaRPr lang="en-US" sz="20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7" grpId="0" animBg="1"/>
      <p:bldP spid="48" grpId="0"/>
      <p:bldP spid="36" grpId="0" animBg="1"/>
      <p:bldP spid="32" grpId="0"/>
      <p:bldP spid="27" grpId="0" animBg="1"/>
      <p:bldP spid="35" grpId="0" animBg="1"/>
      <p:bldP spid="53" grpId="0"/>
      <p:bldP spid="55" grpId="0"/>
      <p:bldP spid="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 descr="http://www.dimensionsguide.com/wp-content/uploads/2009/11/Blood-Vessels-Diamet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634" r="41141" b="74400"/>
          <a:stretch>
            <a:fillRect/>
          </a:stretch>
        </p:blipFill>
        <p:spPr bwMode="auto">
          <a:xfrm rot="20836336">
            <a:off x="3438700" y="1258690"/>
            <a:ext cx="1151489" cy="908196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04800" y="1371600"/>
            <a:ext cx="1301959" cy="400110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2.  On VSMC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304800" y="228600"/>
            <a:ext cx="1253869" cy="400110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 </a:t>
            </a:r>
            <a:r>
              <a:rPr lang="en-US" sz="2000" dirty="0" err="1" smtClean="0">
                <a:solidFill>
                  <a:srgbClr val="6600FF"/>
                </a:solidFill>
                <a:latin typeface="Bernard MT Condensed" pitchFamily="18" charset="0"/>
              </a:rPr>
              <a:t>Nicorandil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 flipV="1">
            <a:off x="776964" y="636569"/>
            <a:ext cx="304800" cy="2286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76400" y="1371600"/>
            <a:ext cx="2895600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NO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donner</a:t>
            </a: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cGMP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/ PKG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</a:p>
          <a:p>
            <a:pPr>
              <a:lnSpc>
                <a:spcPts val="2200"/>
              </a:lnSpc>
            </a:pPr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VASODILATATION</a:t>
            </a:r>
          </a:p>
        </p:txBody>
      </p:sp>
      <p:pic>
        <p:nvPicPr>
          <p:cNvPr id="18" name="Picture 6" descr="http://www.dimensionsguide.com/wp-content/uploads/2009/11/Blood-Vessels-Diameter.jpg"/>
          <p:cNvPicPr>
            <a:picLocks noChangeAspect="1" noChangeArrowheads="1"/>
          </p:cNvPicPr>
          <p:nvPr/>
        </p:nvPicPr>
        <p:blipFill>
          <a:blip r:embed="rId3" cstate="print"/>
          <a:srcRect l="45825" t="10390" r="43450" b="74026"/>
          <a:stretch>
            <a:fillRect/>
          </a:stretch>
        </p:blipFill>
        <p:spPr bwMode="auto">
          <a:xfrm>
            <a:off x="3962400" y="1524000"/>
            <a:ext cx="609600" cy="665018"/>
          </a:xfrm>
          <a:prstGeom prst="ellipse">
            <a:avLst/>
          </a:prstGeom>
          <a:noFill/>
        </p:spPr>
      </p:pic>
      <p:grpSp>
        <p:nvGrpSpPr>
          <p:cNvPr id="2" name="Group 33"/>
          <p:cNvGrpSpPr/>
          <p:nvPr/>
        </p:nvGrpSpPr>
        <p:grpSpPr>
          <a:xfrm>
            <a:off x="304800" y="4038600"/>
            <a:ext cx="6096000" cy="1488996"/>
            <a:chOff x="304800" y="5064204"/>
            <a:chExt cx="6096000" cy="1488996"/>
          </a:xfrm>
        </p:grpSpPr>
        <p:sp>
          <p:nvSpPr>
            <p:cNvPr id="22" name="Rectangle 21"/>
            <p:cNvSpPr/>
            <p:nvPr/>
          </p:nvSpPr>
          <p:spPr>
            <a:xfrm>
              <a:off x="304800" y="5445204"/>
              <a:ext cx="60960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dirty="0" smtClean="0">
                  <a:latin typeface="Arial Narrow" pitchFamily="34" charset="0"/>
                </a:rPr>
                <a:t>Flushing, headache, 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Hypotension, palpitation, weakness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Mouth &amp; </a:t>
              </a:r>
              <a:r>
                <a:rPr lang="en-US" sz="2200" b="1" dirty="0" err="1" smtClean="0">
                  <a:latin typeface="Arial Narrow" pitchFamily="34" charset="0"/>
                </a:rPr>
                <a:t>peri</a:t>
              </a:r>
              <a:r>
                <a:rPr lang="en-US" sz="2200" b="1" dirty="0" smtClean="0">
                  <a:latin typeface="Arial Narrow" pitchFamily="34" charset="0"/>
                </a:rPr>
                <a:t>-anal ulcers, nausea and vomiting.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4800" y="5064204"/>
              <a:ext cx="838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CC0000"/>
                  </a:solidFill>
                  <a:latin typeface="Bernard MT Condensed" pitchFamily="18" charset="0"/>
                </a:rPr>
                <a:t>ADRs</a:t>
              </a:r>
              <a:endParaRPr lang="en-US" sz="2200" dirty="0">
                <a:solidFill>
                  <a:srgbClr val="CC0000"/>
                </a:solidFill>
                <a:latin typeface="Bernard MT Condensed" pitchFamily="18" charset="0"/>
              </a:endParaRPr>
            </a:p>
          </p:txBody>
        </p:sp>
      </p:grpSp>
      <p:grpSp>
        <p:nvGrpSpPr>
          <p:cNvPr id="3" name="Group 32"/>
          <p:cNvGrpSpPr/>
          <p:nvPr/>
        </p:nvGrpSpPr>
        <p:grpSpPr>
          <a:xfrm>
            <a:off x="304800" y="2971800"/>
            <a:ext cx="8839200" cy="811887"/>
            <a:chOff x="304800" y="4233445"/>
            <a:chExt cx="8839200" cy="811887"/>
          </a:xfrm>
        </p:grpSpPr>
        <p:sp>
          <p:nvSpPr>
            <p:cNvPr id="24" name="TextBox 23"/>
            <p:cNvSpPr txBox="1"/>
            <p:nvPr/>
          </p:nvSpPr>
          <p:spPr>
            <a:xfrm>
              <a:off x="304800" y="4233445"/>
              <a:ext cx="40901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CC0000"/>
                  </a:solidFill>
                  <a:latin typeface="Bernard MT Condensed" pitchFamily="18" charset="0"/>
                </a:rPr>
                <a:t>Indications</a:t>
              </a:r>
              <a:endParaRPr lang="en-US" sz="2200" dirty="0">
                <a:solidFill>
                  <a:srgbClr val="CC0000"/>
                </a:solidFill>
                <a:latin typeface="Bernard MT Condensed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" y="4614445"/>
              <a:ext cx="88392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dirty="0" smtClean="0">
                  <a:latin typeface="Arial Narrow" pitchFamily="34" charset="0"/>
                </a:rPr>
                <a:t>Prophylactic 2nd line therapy in stable angina &amp; refractory variant angina 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5486400" y="228600"/>
            <a:ext cx="3337773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K CHANNEL OPENERS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04800" y="914400"/>
            <a:ext cx="2467342" cy="400110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2. Acting as NO </a:t>
            </a:r>
            <a:r>
              <a:rPr lang="en-US" sz="2000" dirty="0" err="1" smtClean="0">
                <a:solidFill>
                  <a:srgbClr val="6600FF"/>
                </a:solidFill>
                <a:latin typeface="Bernard MT Condensed" pitchFamily="18" charset="0"/>
              </a:rPr>
              <a:t>donner</a:t>
            </a:r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shade val="30000"/>
                <a:satMod val="115000"/>
                <a:alpha val="60000"/>
              </a:schemeClr>
            </a:gs>
            <a:gs pos="10000">
              <a:schemeClr val="accent4">
                <a:lumMod val="60000"/>
                <a:lumOff val="40000"/>
                <a:alpha val="78000"/>
              </a:schemeClr>
            </a:gs>
            <a:gs pos="2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Documents and Settings\DR.OMNIA\My Documents\My Pictures\Angi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5025" y="152400"/>
            <a:ext cx="2336575" cy="3352800"/>
          </a:xfrm>
          <a:prstGeom prst="ellipse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152400" y="381000"/>
            <a:ext cx="6477000" cy="138499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DRUGS USED IN TREATMENT OF </a:t>
            </a:r>
            <a:r>
              <a:rPr lang="en-US" sz="48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ANGINA</a:t>
            </a:r>
            <a:endParaRPr lang="en-US" sz="48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07235" y="3733800"/>
            <a:ext cx="5279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empus Sans ITC" pitchFamily="82" charset="0"/>
              </a:rPr>
              <a:t> – AR BLOCKERS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3604592"/>
            <a:ext cx="6495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ymbol" pitchFamily="18" charset="2"/>
              </a:rPr>
              <a:t>b</a:t>
            </a:r>
            <a:endParaRPr lang="en-US" sz="6600" b="1" cap="none" spc="0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8458200" y="60960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76200" y="685800"/>
            <a:ext cx="30364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CARDIOMYOCYTE</a:t>
            </a:r>
            <a:endParaRPr lang="en-US" sz="36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01600"/>
            <a:ext cx="2904962" cy="487249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-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AR BLOCKERS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6200" y="1229380"/>
            <a:ext cx="2704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 </a:t>
            </a:r>
            <a:r>
              <a:rPr lang="en-US" sz="2800" dirty="0" smtClean="0">
                <a:solidFill>
                  <a:srgbClr val="C00000"/>
                </a:solidFill>
                <a:latin typeface="Bernard MT Condensed" pitchFamily="18" charset="0"/>
              </a:rPr>
              <a:t>Cardiac Work</a:t>
            </a:r>
            <a:endParaRPr lang="en-US" sz="28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52400" y="1905000"/>
            <a:ext cx="4001416" cy="4247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– Selective &gt; Non – Selective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mpus Sans ITC" pitchFamily="82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04800" y="2362200"/>
            <a:ext cx="1602811" cy="1107996"/>
          </a:xfrm>
          <a:prstGeom prst="rect">
            <a:avLst/>
          </a:prstGeom>
          <a:solidFill>
            <a:srgbClr val="FFEFEF"/>
          </a:solidFill>
        </p:spPr>
        <p:txBody>
          <a:bodyPr wrap="non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 </a:t>
            </a:r>
            <a:r>
              <a:rPr lang="en-US" sz="2200" dirty="0" err="1" smtClean="0">
                <a:solidFill>
                  <a:srgbClr val="6600FF"/>
                </a:solidFill>
                <a:latin typeface="Bernard MT Condensed" pitchFamily="18" charset="0"/>
              </a:rPr>
              <a:t>Atenolol</a:t>
            </a:r>
            <a:endParaRPr lang="en-US" sz="2200" dirty="0" smtClean="0">
              <a:solidFill>
                <a:srgbClr val="6600FF"/>
              </a:solidFill>
              <a:latin typeface="Bernard MT Condensed" pitchFamily="18" charset="0"/>
            </a:endParaRPr>
          </a:p>
          <a:p>
            <a:pPr>
              <a:buBlip>
                <a:blip r:embed="rId3"/>
              </a:buBlip>
            </a:pP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 </a:t>
            </a:r>
            <a:r>
              <a:rPr lang="en-US" sz="2200" dirty="0" err="1" smtClean="0">
                <a:solidFill>
                  <a:srgbClr val="6600FF"/>
                </a:solidFill>
                <a:latin typeface="Bernard MT Condensed" pitchFamily="18" charset="0"/>
              </a:rPr>
              <a:t>Bisoprolol</a:t>
            </a:r>
            <a:endParaRPr lang="en-US" sz="2200" dirty="0" smtClean="0">
              <a:solidFill>
                <a:srgbClr val="6600FF"/>
              </a:solidFill>
              <a:latin typeface="Bernard MT Condensed" pitchFamily="18" charset="0"/>
            </a:endParaRPr>
          </a:p>
          <a:p>
            <a:pPr>
              <a:buBlip>
                <a:blip r:embed="rId3"/>
              </a:buBlip>
            </a:pP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 </a:t>
            </a:r>
            <a:r>
              <a:rPr lang="en-US" sz="2200" dirty="0" err="1" smtClean="0">
                <a:solidFill>
                  <a:srgbClr val="6600FF"/>
                </a:solidFill>
                <a:latin typeface="Bernard MT Condensed" pitchFamily="18" charset="0"/>
              </a:rPr>
              <a:t>Metoprolol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638800" y="2057400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</a:rPr>
              <a:t>NO Relaxation</a:t>
            </a:r>
            <a:endParaRPr lang="en-US" sz="22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088213" y="783516"/>
            <a:ext cx="569387" cy="430824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mpus Sans ITC" pitchFamily="8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52400" y="3733800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CC0000"/>
                </a:solidFill>
                <a:latin typeface="Bernard MT Condensed" pitchFamily="18" charset="0"/>
              </a:rPr>
              <a:t>Pharmacodynamic</a:t>
            </a:r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 Actions 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52400" y="4191000"/>
            <a:ext cx="297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1. Anti-</a:t>
            </a:r>
            <a:r>
              <a:rPr lang="en-US" sz="2200" dirty="0" err="1" smtClean="0">
                <a:solidFill>
                  <a:srgbClr val="0000FF"/>
                </a:solidFill>
                <a:latin typeface="Bernard MT Condensed" pitchFamily="18" charset="0"/>
              </a:rPr>
              <a:t>Anginal</a:t>
            </a:r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 Actions</a:t>
            </a:r>
            <a:endParaRPr lang="en-US" sz="2200" dirty="0">
              <a:solidFill>
                <a:srgbClr val="0000FF"/>
              </a:solidFill>
              <a:latin typeface="Bernard MT Condensed" pitchFamily="18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52400" y="4648200"/>
            <a:ext cx="487680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 cardiac work </a:t>
            </a:r>
            <a:r>
              <a:rPr lang="en-US" sz="2200" b="1" spc="-30" dirty="0" smtClean="0">
                <a:latin typeface="Arial Narrow" pitchFamily="34" charset="0"/>
              </a:rPr>
              <a:t>through;</a:t>
            </a:r>
          </a:p>
          <a:p>
            <a:pPr marL="457200" indent="-457200">
              <a:lnSpc>
                <a:spcPts val="2500"/>
              </a:lnSpc>
              <a:buBlip>
                <a:blip r:embed="rId3"/>
              </a:buBlip>
            </a:pPr>
            <a:r>
              <a:rPr lang="en-US" sz="2200" b="1" spc="-30" dirty="0" smtClean="0">
                <a:latin typeface="Arial Narrow" pitchFamily="34" charset="0"/>
              </a:rPr>
              <a:t>-</a:t>
            </a:r>
            <a:r>
              <a:rPr lang="en-US" sz="2200" b="1" spc="-30" dirty="0" err="1" smtClean="0">
                <a:latin typeface="Arial Narrow" pitchFamily="34" charset="0"/>
              </a:rPr>
              <a:t>ve</a:t>
            </a:r>
            <a:r>
              <a:rPr lang="en-US" sz="2200" b="1" spc="-30" dirty="0" smtClean="0">
                <a:latin typeface="Arial Narrow" pitchFamily="34" charset="0"/>
              </a:rPr>
              <a:t> </a:t>
            </a:r>
            <a:r>
              <a:rPr lang="en-US" sz="2200" b="1" spc="-30" dirty="0" err="1" smtClean="0">
                <a:latin typeface="Arial Narrow" pitchFamily="34" charset="0"/>
              </a:rPr>
              <a:t>inotropic</a:t>
            </a:r>
            <a:r>
              <a:rPr lang="en-US" sz="2200" b="1" spc="-30" dirty="0" smtClean="0">
                <a:latin typeface="Arial Narrow" pitchFamily="34" charset="0"/>
              </a:rPr>
              <a:t> &amp; </a:t>
            </a:r>
            <a:r>
              <a:rPr lang="en-US" sz="2200" b="1" spc="-30" dirty="0" err="1" smtClean="0">
                <a:latin typeface="Arial Narrow" pitchFamily="34" charset="0"/>
              </a:rPr>
              <a:t>chronotropic</a:t>
            </a:r>
            <a:r>
              <a:rPr lang="en-US" sz="2200" b="1" spc="-30" dirty="0" smtClean="0">
                <a:latin typeface="Arial Narrow" pitchFamily="34" charset="0"/>
              </a:rPr>
              <a:t> action</a:t>
            </a:r>
          </a:p>
          <a:p>
            <a:pPr marL="457200" indent="-457200">
              <a:lnSpc>
                <a:spcPts val="2500"/>
              </a:lnSpc>
              <a:buBlip>
                <a:blip r:embed="rId3"/>
              </a:buBlip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afterload</a:t>
            </a:r>
            <a:endParaRPr lang="en-US" sz="2200" b="1" spc="-30" dirty="0" smtClean="0">
              <a:latin typeface="Arial Narrow" pitchFamily="34" charset="0"/>
              <a:sym typeface="Wingdings 3"/>
            </a:endParaRPr>
          </a:p>
          <a:p>
            <a:pPr marL="457200" indent="-457200">
              <a:lnSpc>
                <a:spcPts val="2500"/>
              </a:lnSpc>
              <a:buBlip>
                <a:blip r:embed="rId3"/>
              </a:buBlip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renin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angiotensin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release</a:t>
            </a:r>
            <a:r>
              <a:rPr lang="en-US" sz="2200" b="1" spc="-30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    </a:t>
            </a:r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  <a:sym typeface="Wingdings 3"/>
              </a:rPr>
              <a:t></a:t>
            </a:r>
            <a:r>
              <a:rPr lang="en-US" sz="2200" spc="-30" dirty="0" smtClean="0">
                <a:solidFill>
                  <a:srgbClr val="CC0000"/>
                </a:solidFill>
                <a:latin typeface="Bernard MT Condensed" pitchFamily="18" charset="0"/>
              </a:rPr>
              <a:t>myocardial oxygen demand </a:t>
            </a:r>
            <a:endParaRPr lang="en-US" sz="2200" spc="-3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4876800" y="4724400"/>
            <a:ext cx="3810000" cy="1695336"/>
          </a:xfrm>
          <a:prstGeom prst="rect">
            <a:avLst/>
          </a:prstGeom>
          <a:gradFill flip="none" rotWithShape="1">
            <a:gsLst>
              <a:gs pos="51000">
                <a:schemeClr val="accent6">
                  <a:lumMod val="20000"/>
                  <a:lumOff val="80000"/>
                </a:schemeClr>
              </a:gs>
              <a:gs pos="71000">
                <a:srgbClr val="FF99FF">
                  <a:alpha val="40000"/>
                </a:srgbClr>
              </a:gs>
              <a:gs pos="100000">
                <a:srgbClr val="C00000">
                  <a:alpha val="23000"/>
                </a:srgb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Though no coronary dilatation, yet  prolonged diastole   perfusion time   coronary filling &amp; flow  </a:t>
            </a:r>
          </a:p>
          <a:p>
            <a:pPr algn="just">
              <a:lnSpc>
                <a:spcPts val="2500"/>
              </a:lnSpc>
            </a:pPr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  <a:sym typeface="Wingdings 3"/>
              </a:rPr>
              <a:t></a:t>
            </a:r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  <a:sym typeface="Wingdings 3"/>
              </a:rPr>
              <a:t>myocardial oxygen supply</a:t>
            </a:r>
          </a:p>
        </p:txBody>
      </p:sp>
      <p:grpSp>
        <p:nvGrpSpPr>
          <p:cNvPr id="2" name="Group 19"/>
          <p:cNvGrpSpPr/>
          <p:nvPr/>
        </p:nvGrpSpPr>
        <p:grpSpPr>
          <a:xfrm>
            <a:off x="5517780" y="152400"/>
            <a:ext cx="2079810" cy="1988641"/>
            <a:chOff x="-22410" y="762000"/>
            <a:chExt cx="2079810" cy="1988641"/>
          </a:xfrm>
        </p:grpSpPr>
        <p:sp>
          <p:nvSpPr>
            <p:cNvPr id="92" name="TextBox 91"/>
            <p:cNvSpPr txBox="1"/>
            <p:nvPr/>
          </p:nvSpPr>
          <p:spPr>
            <a:xfrm>
              <a:off x="0" y="1474113"/>
              <a:ext cx="2057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200" dirty="0" smtClean="0">
                  <a:solidFill>
                    <a:srgbClr val="C00000"/>
                  </a:solidFill>
                  <a:latin typeface="Bernard MT Condensed" pitchFamily="18" charset="0"/>
                </a:rPr>
                <a:t>NO Vasodilatation</a:t>
              </a:r>
              <a:endParaRPr lang="en-US" sz="220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-22410" y="854333"/>
              <a:ext cx="1225014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Bernard MT Condensed" pitchFamily="18" charset="0"/>
                </a:rPr>
                <a:t>VSMC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6200" y="1981200"/>
              <a:ext cx="95410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Bernard MT Condensed" pitchFamily="18" charset="0"/>
                </a:rPr>
                <a:t>SMC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90600" y="1905000"/>
              <a:ext cx="569387" cy="430824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>
              <a:spAutoFit/>
            </a:bodyPr>
            <a:lstStyle/>
            <a:p>
              <a:pPr marL="342900" lvl="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B</a:t>
              </a:r>
              <a:r>
                <a:rPr lang="en-US" sz="2400" b="1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2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 </a:t>
              </a:r>
              <a:endPara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43000" y="762000"/>
              <a:ext cx="569387" cy="430824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>
              <a:spAutoFit/>
            </a:bodyPr>
            <a:lstStyle/>
            <a:p>
              <a:pPr marL="342900" lvl="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B</a:t>
              </a:r>
              <a:r>
                <a:rPr lang="en-US" sz="2400" b="1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2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 </a:t>
              </a:r>
              <a:endPara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5" grpId="0" animBg="1"/>
      <p:bldP spid="81" grpId="0"/>
      <p:bldP spid="96" grpId="0"/>
      <p:bldP spid="97" grpId="0"/>
      <p:bldP spid="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shade val="30000"/>
                <a:satMod val="115000"/>
                <a:alpha val="39000"/>
              </a:schemeClr>
            </a:gs>
            <a:gs pos="10000">
              <a:schemeClr val="accent4">
                <a:lumMod val="60000"/>
                <a:lumOff val="40000"/>
                <a:alpha val="60000"/>
              </a:schemeClr>
            </a:gs>
            <a:gs pos="2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28600" y="75126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Coronary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Bernard MT Condensed" pitchFamily="18" charset="0"/>
              </a:rPr>
              <a:t>SUPPLY</a:t>
            </a:r>
            <a:endParaRPr lang="en-US" sz="28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5400" y="75126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Pumping  Cardiac Work </a:t>
            </a:r>
            <a:r>
              <a:rPr lang="en-US" sz="2800" dirty="0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DEMAND (O</a:t>
            </a:r>
            <a:r>
              <a:rPr lang="en-US" sz="2800" baseline="-25000" dirty="0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2</a:t>
            </a:r>
            <a:r>
              <a:rPr lang="en-US" sz="2800" dirty="0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)</a:t>
            </a:r>
            <a:endParaRPr lang="en-US" sz="2800" dirty="0">
              <a:solidFill>
                <a:srgbClr val="0070C0"/>
              </a:solidFill>
              <a:latin typeface="Bernard MT Condensed" pitchFamily="18" charset="0"/>
              <a:sym typeface="Wingdings 3"/>
            </a:endParaRPr>
          </a:p>
        </p:txBody>
      </p:sp>
      <p:sp>
        <p:nvSpPr>
          <p:cNvPr id="37" name="5-Point Star 36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28600" y="3083004"/>
            <a:ext cx="3886200" cy="1107996"/>
          </a:xfrm>
          <a:prstGeom prst="rect">
            <a:avLst/>
          </a:prstGeom>
          <a:solidFill>
            <a:srgbClr val="FFEFEF"/>
          </a:solidFill>
        </p:spPr>
        <p:txBody>
          <a:bodyPr wrap="square" rtlCol="0">
            <a:spAutoFit/>
          </a:bodyPr>
          <a:lstStyle/>
          <a:p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Coronary Filling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(in </a:t>
            </a:r>
            <a:r>
              <a:rPr lang="en-US" sz="2200" b="1" dirty="0" smtClean="0">
                <a:latin typeface="Arial Narrow" pitchFamily="34" charset="0"/>
              </a:rPr>
              <a:t>diastole)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by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diastolic time</a:t>
            </a: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diastolic pressure  …etc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8600" y="1254204"/>
            <a:ext cx="3886200" cy="1107996"/>
          </a:xfrm>
          <a:prstGeom prst="rect">
            <a:avLst/>
          </a:prstGeom>
          <a:solidFill>
            <a:srgbClr val="FFEFEF"/>
          </a:solidFill>
        </p:spPr>
        <p:txBody>
          <a:bodyPr wrap="square" rtlCol="0">
            <a:spAutoFit/>
          </a:bodyPr>
          <a:lstStyle/>
          <a:p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Coronary Narrowing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by</a:t>
            </a: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Spasm </a:t>
            </a: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Atherosclerosis lesion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24000" y="6197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Bernard MT Condensed" pitchFamily="18" charset="0"/>
              </a:rPr>
              <a:t>IMPAIRED</a:t>
            </a:r>
            <a:endParaRPr lang="en-US" sz="28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57800" y="1828800"/>
            <a:ext cx="2895600" cy="1446550"/>
          </a:xfrm>
          <a:prstGeom prst="rect">
            <a:avLst/>
          </a:prstGeom>
          <a:solidFill>
            <a:srgbClr val="FFEFEF"/>
          </a:solidFill>
        </p:spPr>
        <p:txBody>
          <a:bodyPr wrap="square" rtlCol="0">
            <a:spAutoFit/>
          </a:bodyPr>
          <a:lstStyle/>
          <a:p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  <a:sym typeface="Wingdings 3"/>
              </a:rPr>
              <a:t>Cardiac 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Work</a:t>
            </a:r>
            <a:endParaRPr lang="en-US" sz="2200" b="1" u="heavy" dirty="0" smtClean="0">
              <a:uFill>
                <a:solidFill>
                  <a:srgbClr val="C00000"/>
                </a:solidFill>
              </a:uFill>
              <a:latin typeface="Bernard MT Condensed" pitchFamily="18" charset="0"/>
              <a:sym typeface="Wingdings 3"/>
            </a:endParaRP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 Heart Rate</a:t>
            </a:r>
          </a:p>
          <a:p>
            <a:pPr>
              <a:buFont typeface="Wingdings 3"/>
              <a:buChar char="£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Load;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i.e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 BP…etc.</a:t>
            </a:r>
          </a:p>
          <a:p>
            <a:pPr>
              <a:buFont typeface="Wingdings 3"/>
              <a:buChar char="£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Force; Hypertrophy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57800" y="10769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Bernard MT Condensed" pitchFamily="18" charset="0"/>
              </a:rPr>
              <a:t>INCREASED</a:t>
            </a:r>
            <a:endParaRPr lang="en-US" sz="28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36" name="5-Point Star 35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Extract 41"/>
          <p:cNvSpPr/>
          <p:nvPr/>
        </p:nvSpPr>
        <p:spPr>
          <a:xfrm>
            <a:off x="3886200" y="5146635"/>
            <a:ext cx="1143000" cy="685800"/>
          </a:xfrm>
          <a:prstGeom prst="flowChartExtra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1473558" y="4841835"/>
            <a:ext cx="5957553" cy="304800"/>
          </a:xfrm>
          <a:prstGeom prst="cube">
            <a:avLst>
              <a:gd name="adj" fmla="val 75704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Up Arrow 44"/>
          <p:cNvSpPr/>
          <p:nvPr/>
        </p:nvSpPr>
        <p:spPr>
          <a:xfrm>
            <a:off x="7353837" y="3940314"/>
            <a:ext cx="304800" cy="762000"/>
          </a:xfrm>
          <a:prstGeom prst="upArrow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rgbClr val="C00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Up Arrow 45"/>
          <p:cNvSpPr/>
          <p:nvPr/>
        </p:nvSpPr>
        <p:spPr>
          <a:xfrm flipV="1">
            <a:off x="1243884" y="5222835"/>
            <a:ext cx="304800" cy="762000"/>
          </a:xfrm>
          <a:prstGeom prst="upArrow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rgbClr val="C00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13326" y="4918035"/>
            <a:ext cx="914400" cy="12954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 rot="20597847">
            <a:off x="4328703" y="4463564"/>
            <a:ext cx="2962516" cy="299999"/>
          </a:xfrm>
          <a:prstGeom prst="cube">
            <a:avLst>
              <a:gd name="adj" fmla="val 75704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/>
          <p:cNvSpPr/>
          <p:nvPr/>
        </p:nvSpPr>
        <p:spPr>
          <a:xfrm rot="20597847">
            <a:off x="1445314" y="5301201"/>
            <a:ext cx="3240772" cy="300469"/>
          </a:xfrm>
          <a:prstGeom prst="cube">
            <a:avLst>
              <a:gd name="adj" fmla="val 75704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1143000" y="5997714"/>
            <a:ext cx="7848600" cy="707886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ISCHEMIC HEART DISEASE [IHD]</a:t>
            </a:r>
            <a:endParaRPr lang="en-US" sz="40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8600" y="2438400"/>
            <a:ext cx="3886200" cy="430887"/>
          </a:xfrm>
          <a:prstGeom prst="rect">
            <a:avLst/>
          </a:prstGeom>
          <a:solidFill>
            <a:srgbClr val="FEF4EC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</a:rPr>
              <a:t>CORONARY HEART DISEASES [CHD]</a:t>
            </a:r>
            <a:endParaRPr lang="en-US" sz="22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228600" y="5537537"/>
            <a:ext cx="1066800" cy="1015663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60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0" y="5689937"/>
            <a:ext cx="1066800" cy="1015663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60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-228600" y="5842337"/>
            <a:ext cx="1066800" cy="1015663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60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  <p:bldP spid="40" grpId="0" animBg="1"/>
      <p:bldP spid="47" grpId="0" animBg="1"/>
      <p:bldP spid="52" grpId="0" animBg="1"/>
      <p:bldP spid="54" grpId="0"/>
      <p:bldP spid="55" grpId="0"/>
      <p:bldP spid="5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343400" y="76200"/>
            <a:ext cx="4724400" cy="4572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ANTIANGINAL DRUGS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" y="101600"/>
            <a:ext cx="2904962" cy="487249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-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AR BLOCKERS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635913"/>
            <a:ext cx="40901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Indications as </a:t>
            </a:r>
            <a:r>
              <a:rPr lang="en-US" sz="2200" dirty="0" err="1" smtClean="0">
                <a:solidFill>
                  <a:srgbClr val="CC0000"/>
                </a:solidFill>
                <a:latin typeface="Bernard MT Condensed" pitchFamily="18" charset="0"/>
              </a:rPr>
              <a:t>antianginal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" y="990600"/>
            <a:ext cx="89154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STABLE ANGINA; 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    Regular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prophylaxis  Cardio-selective are better. Why???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to spare </a:t>
            </a:r>
            <a:r>
              <a:rPr lang="en-US" sz="2200" b="1" dirty="0" smtClean="0">
                <a:latin typeface="Symbol" pitchFamily="18" charset="2"/>
                <a:sym typeface="Wingdings 3"/>
              </a:rPr>
              <a:t>b</a:t>
            </a:r>
            <a:r>
              <a:rPr lang="en-US" sz="2200" b="1" baseline="-25000" dirty="0" smtClean="0">
                <a:latin typeface="Symbol" pitchFamily="18" charset="2"/>
                <a:sym typeface="Wingdings 3"/>
              </a:rPr>
              <a:t>2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-AR </a:t>
            </a:r>
          </a:p>
          <a:p>
            <a:pPr lvl="0">
              <a:lnSpc>
                <a:spcPts val="2400"/>
              </a:lnSpc>
              <a:spcBef>
                <a:spcPts val="600"/>
              </a:spcBef>
            </a:pPr>
            <a:r>
              <a:rPr lang="en-US" sz="2200" b="1" spc="-40" dirty="0" smtClean="0">
                <a:latin typeface="Arial Narrow" pitchFamily="34" charset="0"/>
                <a:sym typeface="Wingdings 3"/>
              </a:rPr>
              <a:t>    They are 1</a:t>
            </a:r>
            <a:r>
              <a:rPr lang="en-US" sz="2200" b="1" spc="-40" baseline="30000" dirty="0" smtClean="0">
                <a:latin typeface="Arial Narrow" pitchFamily="34" charset="0"/>
                <a:sym typeface="Wingdings 3"/>
              </a:rPr>
              <a:t>st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choice on prolonged use   incidence of sudden death specially </a:t>
            </a:r>
            <a:br>
              <a:rPr lang="en-US" sz="2200" b="1" spc="-40" dirty="0" smtClean="0">
                <a:latin typeface="Arial Narrow" pitchFamily="34" charset="0"/>
                <a:sym typeface="Wingdings 3"/>
              </a:rPr>
            </a:br>
            <a:r>
              <a:rPr lang="en-US" sz="2200" b="1" spc="-40" dirty="0" smtClean="0">
                <a:latin typeface="Arial Narrow" pitchFamily="34" charset="0"/>
                <a:sym typeface="Wingdings 3"/>
              </a:rPr>
              <a:t>    due to ventricular tachycardia   by their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antiarrhythmic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 action.  </a:t>
            </a:r>
          </a:p>
          <a:p>
            <a:pPr marL="274320" lvl="0">
              <a:lnSpc>
                <a:spcPts val="24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</a:t>
            </a:r>
            <a:r>
              <a:rPr lang="en-US" sz="2200" b="1" dirty="0" smtClean="0">
                <a:solidFill>
                  <a:srgbClr val="CC0000"/>
                </a:solidFill>
                <a:latin typeface="Arial Narrow" pitchFamily="34" charset="0"/>
                <a:sym typeface="Wingdings 2"/>
              </a:rPr>
              <a:t>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Can be combined with nitrates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abolish its induced reflex tachycardia. </a:t>
            </a:r>
          </a:p>
          <a:p>
            <a:pPr marL="274320">
              <a:lnSpc>
                <a:spcPts val="24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</a:t>
            </a:r>
            <a:r>
              <a:rPr lang="en-US" sz="2200" b="1" dirty="0" smtClean="0">
                <a:solidFill>
                  <a:srgbClr val="CC0000"/>
                </a:solidFill>
                <a:latin typeface="Arial Narrow" pitchFamily="34" charset="0"/>
                <a:sym typeface="Wingdings 2"/>
              </a:rPr>
              <a:t>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2"/>
              </a:rPr>
              <a:t>Can be combined with 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2"/>
              </a:rPr>
              <a:t>d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ihydropyridene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CCBs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but not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verapamil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nor </a:t>
            </a:r>
            <a:br>
              <a:rPr lang="en-US" sz="2200" b="1" dirty="0" smtClean="0"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latin typeface="Arial Narrow" pitchFamily="34" charset="0"/>
                <a:sym typeface="Wingdings 3"/>
              </a:rPr>
              <a:t>      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diltiazem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for fear of conduction defect (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bradycardia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, heart block)</a:t>
            </a:r>
          </a:p>
          <a:p>
            <a:pPr>
              <a:lnSpc>
                <a:spcPts val="24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VARIANT ANGINA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u="sng" dirty="0" smtClean="0">
                <a:latin typeface="Arial Narrow" pitchFamily="34" charset="0"/>
                <a:sym typeface="Wingdings 3"/>
              </a:rPr>
              <a:t>contraindicated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as it has no vasodilator action</a:t>
            </a:r>
          </a:p>
          <a:p>
            <a:pPr lvl="0"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UNSTABLE ANGINA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halts progression to </a:t>
            </a:r>
            <a:r>
              <a:rPr lang="en-US" sz="2200" b="1" dirty="0" smtClean="0">
                <a:latin typeface="Arial Narrow" pitchFamily="34" charset="0"/>
              </a:rPr>
              <a:t>AMI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improve survival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164" y="4535031"/>
            <a:ext cx="8858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In Myocardial Infarction; given early </a:t>
            </a:r>
            <a:r>
              <a:rPr lang="en-US" sz="220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200" b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infarct size,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    </a:t>
            </a:r>
            <a:r>
              <a:rPr lang="en-US" sz="2200" b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morbidity &amp; mortality</a:t>
            </a:r>
            <a:r>
              <a:rPr lang="en-US" sz="2200" dirty="0" smtClean="0">
                <a:latin typeface="Arial Narrow" pitchFamily="34" charset="0"/>
                <a:sym typeface="Wingdings 3"/>
              </a:rPr>
              <a:t>  </a:t>
            </a:r>
            <a:r>
              <a:rPr lang="en-US" sz="22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CARDIOPROTECTIVE</a:t>
            </a:r>
            <a:r>
              <a:rPr lang="en-US" sz="2200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 </a:t>
            </a:r>
            <a:endParaRPr lang="en-US" sz="2200" b="1" dirty="0" smtClean="0">
              <a:solidFill>
                <a:srgbClr val="4E00C0"/>
              </a:solidFill>
              <a:latin typeface="Arial Narrow" pitchFamily="34" charset="0"/>
              <a:sym typeface="Wingdings 3"/>
            </a:endParaRPr>
          </a:p>
          <a:p>
            <a:pPr lvl="1">
              <a:lnSpc>
                <a:spcPts val="2400"/>
              </a:lnSpc>
            </a:pP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myocardial O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 demand.</a:t>
            </a:r>
          </a:p>
          <a:p>
            <a:pPr lvl="1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sz="2200" b="1" dirty="0" smtClean="0">
                <a:latin typeface="Arial Narrow" pitchFamily="34" charset="0"/>
              </a:rPr>
              <a:t>Redistribution of blood flow in the myocardium.</a:t>
            </a:r>
          </a:p>
          <a:p>
            <a:pPr lvl="1">
              <a:lnSpc>
                <a:spcPts val="2400"/>
              </a:lnSpc>
              <a:buFont typeface="Wingdings 3" pitchFamily="18" charset="2"/>
              <a:buChar char="¤"/>
            </a:pPr>
            <a:r>
              <a:rPr lang="en-US" sz="2200" b="1" dirty="0" smtClean="0">
                <a:latin typeface="Arial Narrow" pitchFamily="34" charset="0"/>
              </a:rPr>
              <a:t>free fatty acids.</a:t>
            </a:r>
          </a:p>
          <a:p>
            <a:pPr lvl="1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  Anti-arrhythmic action.</a:t>
            </a:r>
          </a:p>
          <a:p>
            <a:pPr lvl="1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incidence of sudden death</a:t>
            </a:r>
            <a:r>
              <a:rPr lang="en-US" sz="2200" b="1" dirty="0" smtClean="0"/>
              <a:t>.  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5878158" y="4885946"/>
            <a:ext cx="1000132" cy="894983"/>
            <a:chOff x="5786446" y="703906"/>
            <a:chExt cx="1000132" cy="1010582"/>
          </a:xfrm>
        </p:grpSpPr>
        <p:sp>
          <p:nvSpPr>
            <p:cNvPr id="13" name="Right Brace 12"/>
            <p:cNvSpPr/>
            <p:nvPr/>
          </p:nvSpPr>
          <p:spPr>
            <a:xfrm>
              <a:off x="6072198" y="1071546"/>
              <a:ext cx="357190" cy="642942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>
              <a:off x="5786446" y="703906"/>
              <a:ext cx="1000132" cy="714380"/>
            </a:xfrm>
            <a:prstGeom prst="arc">
              <a:avLst>
                <a:gd name="adj1" fmla="val 16200000"/>
                <a:gd name="adj2" fmla="val 403612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3511188" y="6230114"/>
            <a:ext cx="1098866" cy="394080"/>
            <a:chOff x="3500430" y="2428868"/>
            <a:chExt cx="1098866" cy="500066"/>
          </a:xfrm>
        </p:grpSpPr>
        <p:sp>
          <p:nvSpPr>
            <p:cNvPr id="17" name="Arc 16"/>
            <p:cNvSpPr/>
            <p:nvPr/>
          </p:nvSpPr>
          <p:spPr>
            <a:xfrm>
              <a:off x="3742040" y="2428868"/>
              <a:ext cx="857256" cy="500066"/>
            </a:xfrm>
            <a:prstGeom prst="arc">
              <a:avLst>
                <a:gd name="adj1" fmla="val 16200000"/>
                <a:gd name="adj2" fmla="val 403612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>
              <a:endCxn id="17" idx="0"/>
            </p:cNvCxnSpPr>
            <p:nvPr/>
          </p:nvCxnSpPr>
          <p:spPr>
            <a:xfrm>
              <a:off x="3500430" y="2428868"/>
              <a:ext cx="67023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838200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Precautions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295400"/>
            <a:ext cx="8839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- blockers should be withdrawn gradually as s</a:t>
            </a:r>
            <a:r>
              <a:rPr lang="en-US" sz="2200" b="1" dirty="0" smtClean="0">
                <a:latin typeface="Arial Narrow" pitchFamily="34" charset="0"/>
              </a:rPr>
              <a:t>udden stoppage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give rise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to a withdrawal manifestations:</a:t>
            </a:r>
          </a:p>
          <a:p>
            <a:pPr lvl="0"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</a:rPr>
              <a:t>    Rebound angina, arrhythmia, myocardial infarction &amp; hypertension  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WHY ?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</a:t>
            </a: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p-regulation of </a:t>
            </a: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/>
              </a:rPr>
              <a:t></a:t>
            </a: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-receptors.</a:t>
            </a:r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Non-selective are better avoided as they blocks </a:t>
            </a:r>
            <a:r>
              <a:rPr lang="en-US" sz="2200" b="1" dirty="0" err="1" smtClean="0">
                <a:latin typeface="Arial Narrow" pitchFamily="34" charset="0"/>
              </a:rPr>
              <a:t>vasodilatory</a:t>
            </a:r>
            <a:r>
              <a:rPr lang="en-US" sz="2200" b="1" dirty="0" smtClean="0">
                <a:latin typeface="Arial Narrow" pitchFamily="34" charset="0"/>
              </a:rPr>
              <a:t> effects of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sympathetic stimulation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tend to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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afterload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&amp;  </a:t>
            </a:r>
            <a:r>
              <a:rPr lang="en-US" sz="2200" b="1" dirty="0" smtClean="0">
                <a:latin typeface="Arial Narrow" pitchFamily="34" charset="0"/>
              </a:rPr>
              <a:t>oxygen consumption.</a:t>
            </a:r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Not used in variant angina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worsen symptoms and aggravate condition</a:t>
            </a:r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Given to diabetics with ischemic heart disease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[Benefits &gt; hazards)  &amp;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ACE inhibitor must too be added specially in ACSs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0" y="228600"/>
            <a:ext cx="2904962" cy="487249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-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AR BLOCKERS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4178300" y="2327564"/>
            <a:ext cx="4813300" cy="4073236"/>
            <a:chOff x="4178300" y="2327564"/>
            <a:chExt cx="4813300" cy="4073236"/>
          </a:xfrm>
        </p:grpSpPr>
        <p:pic>
          <p:nvPicPr>
            <p:cNvPr id="8" name="Picture 4" descr="http://www.heartandmetabolism.org/images/HM9/hm9bmfig1a.gif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4191000" y="2327564"/>
              <a:ext cx="4800600" cy="4073236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4178300" y="5003800"/>
              <a:ext cx="850900" cy="369332"/>
            </a:xfrm>
            <a:prstGeom prst="rect">
              <a:avLst/>
            </a:prstGeom>
            <a:solidFill>
              <a:srgbClr val="FFEFE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ernard MT Condensed" pitchFamily="18" charset="0"/>
                  <a:sym typeface="Wingdings 3"/>
                </a:rPr>
                <a:t>3</a:t>
              </a:r>
              <a:r>
                <a:rPr lang="en-US" dirty="0" smtClean="0">
                  <a:latin typeface="Bernard MT Condensed" pitchFamily="18" charset="0"/>
                </a:rPr>
                <a:t>KAT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>
            <a:off x="4343400" y="76200"/>
            <a:ext cx="4724400" cy="4572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ANTIANGINAL DRUGS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83033"/>
            <a:ext cx="3884397" cy="4247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sym typeface="Symbol" pitchFamily="18" charset="2"/>
              </a:rPr>
              <a:t>Metabolically Acting Agents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2997" y="605135"/>
            <a:ext cx="19068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TRIMETAZIDINE</a:t>
            </a:r>
            <a:endParaRPr lang="en-US" sz="24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1016000"/>
            <a:ext cx="906780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300"/>
              </a:lnSpc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Glucose utilization needs less O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 requirement than FFA utilization i.e. oxidation of FFA requires &gt; oxygen per unit of ATP generated than oxidation of CHO.</a:t>
            </a:r>
          </a:p>
          <a:p>
            <a:pPr lvl="0">
              <a:lnSpc>
                <a:spcPts val="2300"/>
              </a:lnSpc>
              <a:buBlip>
                <a:blip r:embed="rId4"/>
              </a:buBlip>
            </a:pPr>
            <a:r>
              <a:rPr lang="en-US" sz="2200" b="1" spc="-60" dirty="0" smtClean="0">
                <a:latin typeface="Arial Narrow" pitchFamily="34" charset="0"/>
              </a:rPr>
              <a:t> </a:t>
            </a:r>
            <a:r>
              <a:rPr lang="en-US" sz="2200" b="1" u="sng" spc="-60" dirty="0" smtClean="0">
                <a:latin typeface="Arial Narrow" pitchFamily="34" charset="0"/>
              </a:rPr>
              <a:t>During ischemia</a:t>
            </a:r>
            <a:r>
              <a:rPr lang="en-US" sz="2200" b="1" spc="-60" dirty="0" smtClean="0">
                <a:latin typeface="Arial Narrow" pitchFamily="34" charset="0"/>
              </a:rPr>
              <a:t>, metabolism </a:t>
            </a:r>
            <a:r>
              <a:rPr lang="en-US" sz="2200" b="1" u="sng" spc="-60" dirty="0" smtClean="0">
                <a:latin typeface="Arial Narrow" pitchFamily="34" charset="0"/>
              </a:rPr>
              <a:t>shifts to oxidation of FFA</a:t>
            </a:r>
            <a:r>
              <a:rPr lang="en-US" sz="2200" b="1" spc="-60" dirty="0" smtClean="0">
                <a:latin typeface="Arial Narrow" pitchFamily="34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1959864"/>
            <a:ext cx="883920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spc="-60" dirty="0" smtClean="0">
                <a:latin typeface="Arial Narrow" pitchFamily="34" charset="0"/>
              </a:rPr>
              <a:t>So, to treat we can enhance &gt; utilization of CHO (less energy cost) ; </a:t>
            </a:r>
            <a:r>
              <a:rPr lang="en-US" sz="2200" b="1" dirty="0" smtClean="0">
                <a:latin typeface="Arial Narrow" pitchFamily="34" charset="0"/>
              </a:rPr>
              <a:t>by giving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</a:t>
            </a:r>
            <a:endParaRPr lang="en-US" sz="2200" b="1" dirty="0" smtClean="0">
              <a:latin typeface="Arial Narrow" pitchFamily="34" charset="0"/>
            </a:endParaRPr>
          </a:p>
          <a:p>
            <a:pPr marL="342900" indent="-342900">
              <a:lnSpc>
                <a:spcPts val="2300"/>
              </a:lnSpc>
              <a:defRPr/>
            </a:pPr>
            <a:r>
              <a:rPr lang="en-US" sz="2200" b="1" dirty="0" smtClean="0">
                <a:latin typeface="Arial Narrow" pitchFamily="34" charset="0"/>
              </a:rPr>
              <a:t>     Partial FFA Oxidation Inhibitors</a:t>
            </a:r>
            <a:r>
              <a:rPr lang="ar-SA" sz="2200" b="1" dirty="0" smtClean="0">
                <a:latin typeface="Arial Narrow" pitchFamily="34" charset="0"/>
              </a:rPr>
              <a:t> </a:t>
            </a:r>
            <a:endParaRPr lang="en-US" sz="2200" b="1" dirty="0" smtClean="0">
              <a:latin typeface="Arial Narrow" pitchFamily="34" charset="0"/>
            </a:endParaRPr>
          </a:p>
          <a:p>
            <a:pPr marL="342900" indent="-342900">
              <a:lnSpc>
                <a:spcPts val="2300"/>
              </a:lnSpc>
              <a:defRPr/>
            </a:pPr>
            <a:r>
              <a:rPr lang="en-US" sz="2200" b="1" dirty="0" smtClean="0">
                <a:latin typeface="Arial Narrow" pitchFamily="34" charset="0"/>
              </a:rPr>
              <a:t>     </a:t>
            </a:r>
            <a:r>
              <a:rPr lang="en-US" sz="2200" dirty="0" smtClean="0">
                <a:latin typeface="Bernard MT Condensed" pitchFamily="18" charset="0"/>
              </a:rPr>
              <a:t>(</a:t>
            </a:r>
            <a:r>
              <a:rPr lang="en-US" sz="2200" dirty="0" err="1" smtClean="0">
                <a:latin typeface="Bernard MT Condensed" pitchFamily="18" charset="0"/>
              </a:rPr>
              <a:t>pFOX</a:t>
            </a:r>
            <a:r>
              <a:rPr lang="en-US" sz="2200" dirty="0" smtClean="0">
                <a:latin typeface="Bernard MT Condensed" pitchFamily="18" charset="0"/>
              </a:rPr>
              <a:t> Inhibitors), </a:t>
            </a:r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TRIMETAZIDINE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4483100"/>
            <a:ext cx="3105337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300"/>
              </a:lnSpc>
              <a:buClr>
                <a:srgbClr val="00B0F0"/>
              </a:buClr>
              <a:buSzPct val="76000"/>
              <a:buFont typeface="Wingdings 3" pitchFamily="18" charset="2"/>
              <a:buChar char="u"/>
            </a:pPr>
            <a:r>
              <a:rPr lang="en-US" sz="2200" b="1" dirty="0" smtClean="0">
                <a:latin typeface="Arial Narrow" pitchFamily="34" charset="0"/>
              </a:rPr>
              <a:t>-</a:t>
            </a:r>
            <a:r>
              <a:rPr lang="en-US" sz="2200" b="1" dirty="0" err="1" smtClean="0">
                <a:latin typeface="Arial Narrow" pitchFamily="34" charset="0"/>
              </a:rPr>
              <a:t>ve</a:t>
            </a:r>
            <a:r>
              <a:rPr lang="en-US" sz="2200" b="1" dirty="0" smtClean="0">
                <a:latin typeface="Arial Narrow" pitchFamily="34" charset="0"/>
              </a:rPr>
              <a:t> anaerobic </a:t>
            </a:r>
            <a:r>
              <a:rPr lang="en-US" sz="2200" b="1" dirty="0" err="1" smtClean="0">
                <a:latin typeface="Arial Narrow" pitchFamily="34" charset="0"/>
              </a:rPr>
              <a:t>glycolysis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3835400"/>
            <a:ext cx="4064000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00B0F0"/>
              </a:buClr>
              <a:buSzPct val="76000"/>
              <a:buFont typeface="Wingdings 3" pitchFamily="18" charset="2"/>
              <a:buChar char="u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 fatty acid metabolism by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  <a:sym typeface="Wingdings 3"/>
              </a:rPr>
              <a:t>-</a:t>
            </a:r>
            <a:r>
              <a:rPr lang="en-US" sz="2200" b="1" dirty="0" err="1" smtClean="0">
                <a:solidFill>
                  <a:srgbClr val="C00000"/>
                </a:solidFill>
                <a:latin typeface="Arial Narrow" pitchFamily="34" charset="0"/>
                <a:sym typeface="Wingdings 3"/>
              </a:rPr>
              <a:t>ve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  <a:sym typeface="Wingdings 3"/>
              </a:rPr>
              <a:t> </a:t>
            </a:r>
            <a:br>
              <a:rPr lang="en-US" sz="2200" b="1" dirty="0" smtClean="0">
                <a:solidFill>
                  <a:srgbClr val="C00000"/>
                </a:solidFill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  <a:sym typeface="Wingdings 3"/>
              </a:rPr>
              <a:t>    3 </a:t>
            </a:r>
            <a:r>
              <a:rPr lang="en-US" sz="2200" b="1" dirty="0" err="1" smtClean="0">
                <a:solidFill>
                  <a:srgbClr val="C00000"/>
                </a:solidFill>
                <a:latin typeface="Arial Narrow" pitchFamily="34" charset="0"/>
              </a:rPr>
              <a:t>Ketoacyl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Arial Narrow" pitchFamily="34" charset="0"/>
              </a:rPr>
              <a:t>Thiolase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 [3KAT]</a:t>
            </a:r>
            <a:endParaRPr lang="en-US" sz="2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4826000"/>
            <a:ext cx="3938899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300"/>
              </a:lnSpc>
              <a:buClr>
                <a:srgbClr val="00B0F0"/>
              </a:buClr>
              <a:buSzPct val="76000"/>
              <a:buFont typeface="Wingdings 3" pitchFamily="18" charset="2"/>
              <a:buChar char="u"/>
            </a:pPr>
            <a:r>
              <a:rPr lang="en-US" sz="2200" b="1" dirty="0" smtClean="0">
                <a:latin typeface="Arial Narrow" pitchFamily="34" charset="0"/>
              </a:rPr>
              <a:t>Allowing only aerobic </a:t>
            </a:r>
            <a:r>
              <a:rPr lang="en-US" sz="2200" b="1" dirty="0" err="1" smtClean="0">
                <a:latin typeface="Arial Narrow" pitchFamily="34" charset="0"/>
              </a:rPr>
              <a:t>glycolysis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5286762"/>
            <a:ext cx="4572000" cy="682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300"/>
              </a:lnSpc>
              <a:buClr>
                <a:srgbClr val="00B0F0"/>
              </a:buClr>
              <a:buSzPct val="76000"/>
              <a:buFont typeface="Wingdings 3" pitchFamily="18" charset="2"/>
              <a:buChar char="u"/>
            </a:pPr>
            <a:r>
              <a:rPr lang="en-US" sz="2200" b="1" dirty="0" smtClean="0">
                <a:latin typeface="Arial Narrow" pitchFamily="34" charset="0"/>
              </a:rPr>
              <a:t>-</a:t>
            </a:r>
            <a:r>
              <a:rPr lang="en-US" sz="2200" b="1" dirty="0" err="1" smtClean="0">
                <a:latin typeface="Arial Narrow" pitchFamily="34" charset="0"/>
              </a:rPr>
              <a:t>ve</a:t>
            </a:r>
            <a:r>
              <a:rPr lang="en-US" sz="2200" b="1" dirty="0" smtClean="0">
                <a:latin typeface="Arial Narrow" pitchFamily="34" charset="0"/>
              </a:rPr>
              <a:t> acidosis &amp; FR accumulation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</a:t>
            </a:r>
          </a:p>
          <a:p>
            <a:pPr>
              <a:lnSpc>
                <a:spcPts val="2300"/>
              </a:lnSpc>
              <a:buClr>
                <a:srgbClr val="00B0F0"/>
              </a:buClr>
              <a:buSzPct val="76000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 apoptosis 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Cytoprotective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4263" y="3429000"/>
            <a:ext cx="41729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B0F0"/>
              </a:buClr>
              <a:buSzPct val="76000"/>
            </a:pP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Restores energy balance in the cell</a:t>
            </a:r>
            <a:r>
              <a:rPr lang="en-US" sz="2200" b="1" dirty="0" smtClean="0">
                <a:latin typeface="Arial Narrow" pitchFamily="34" charset="0"/>
              </a:rPr>
              <a:t>.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6019800"/>
            <a:ext cx="6248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Blip>
                <a:blip r:embed="rId4"/>
              </a:buBlip>
              <a:defRPr/>
            </a:pP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Thus shift myocardial metabolism to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</a:p>
          <a:p>
            <a:pPr lvl="0">
              <a:defRPr/>
            </a:pPr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  </a:t>
            </a:r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</a:rPr>
              <a:t>OXYGEN DEMAND WITHOUT ALTERING HEMODYNAMICS</a:t>
            </a:r>
            <a:endParaRPr lang="en-US" sz="22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622300"/>
            <a:ext cx="13716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Mechanism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3048000"/>
            <a:ext cx="22098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CC0000"/>
                </a:solidFill>
                <a:latin typeface="Bernard MT Condensed" pitchFamily="18" charset="0"/>
              </a:rPr>
              <a:t>Pharmacol</a:t>
            </a:r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 Effects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6400" y="4563070"/>
            <a:ext cx="7454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Clr>
                <a:srgbClr val="00B0F0"/>
              </a:buClr>
              <a:buSzPct val="76000"/>
            </a:pPr>
            <a:r>
              <a:rPr lang="en-US" sz="54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30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X</a:t>
            </a:r>
            <a:endParaRPr lang="en-US" sz="5400" b="1" cap="none" spc="0" dirty="0">
              <a:ln w="11430">
                <a:solidFill>
                  <a:sysClr val="windowText" lastClr="000000"/>
                </a:solidFill>
              </a:ln>
              <a:solidFill>
                <a:srgbClr val="FFF30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19" grpId="0" animBg="1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shade val="30000"/>
                <a:satMod val="115000"/>
                <a:alpha val="60000"/>
              </a:schemeClr>
            </a:gs>
            <a:gs pos="10000">
              <a:schemeClr val="accent4">
                <a:lumMod val="60000"/>
                <a:lumOff val="40000"/>
                <a:alpha val="78000"/>
              </a:schemeClr>
            </a:gs>
            <a:gs pos="2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304800"/>
            <a:ext cx="3884397" cy="4247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sym typeface="Symbol" pitchFamily="18" charset="2"/>
              </a:rPr>
              <a:t>Metabolically Acting Agents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635913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Indication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600" y="1524000"/>
            <a:ext cx="358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ADRs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GIT disturbances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066800"/>
            <a:ext cx="8534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Used when ever needed as add on therapy to nitrates, CCBs or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dirty="0" smtClean="0">
                <a:latin typeface="Arial Narrow" pitchFamily="34" charset="0"/>
              </a:rPr>
              <a:t>-blockers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900" y="1905000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  <a:sym typeface="Wingdings 3"/>
              </a:rPr>
              <a:t>Contraindications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11400" y="1886635"/>
            <a:ext cx="3441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Hypersensitivity reaction</a:t>
            </a:r>
          </a:p>
          <a:p>
            <a:pP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In pregnancy &amp; lactation</a:t>
            </a:r>
            <a:endParaRPr lang="en-US" sz="2200" dirty="0"/>
          </a:p>
        </p:txBody>
      </p:sp>
      <p:sp>
        <p:nvSpPr>
          <p:cNvPr id="14" name="Rectangle 13"/>
          <p:cNvSpPr/>
          <p:nvPr/>
        </p:nvSpPr>
        <p:spPr>
          <a:xfrm>
            <a:off x="304800" y="3124200"/>
            <a:ext cx="1505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ar-SA" sz="2400" dirty="0" err="1" smtClean="0">
                <a:solidFill>
                  <a:srgbClr val="6600FF"/>
                </a:solidFill>
                <a:latin typeface="Bernard MT Condensed" pitchFamily="18" charset="0"/>
              </a:rPr>
              <a:t>Ranolazine</a:t>
            </a:r>
            <a:endParaRPr lang="en-US" sz="2400" dirty="0" smtClean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3733800"/>
            <a:ext cx="8534400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Newly introduced. Considered one of the metabolically acting agents like </a:t>
            </a:r>
            <a:r>
              <a:rPr lang="en-US" sz="2200" b="1" dirty="0" err="1" smtClean="0">
                <a:latin typeface="Arial Narrow" pitchFamily="34" charset="0"/>
              </a:rPr>
              <a:t>trimetazedine</a:t>
            </a:r>
            <a:r>
              <a:rPr lang="en-US" sz="2200" b="1" dirty="0" smtClean="0">
                <a:latin typeface="Arial Narrow" pitchFamily="34" charset="0"/>
              </a:rPr>
              <a:t>.</a:t>
            </a:r>
          </a:p>
          <a:p>
            <a:r>
              <a:rPr lang="en-US" sz="2200" b="1" dirty="0" smtClean="0">
                <a:latin typeface="Arial Narrow" pitchFamily="34" charset="0"/>
              </a:rPr>
              <a:t>+ affects Na dependent-Ca Channels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prevents Ca load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apoptosis 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cardioprotective</a:t>
            </a:r>
            <a:r>
              <a:rPr lang="en-US" sz="2200" b="1" dirty="0" smtClean="0">
                <a:latin typeface="Arial Narrow" pitchFamily="34" charset="0"/>
              </a:rPr>
              <a:t>.</a:t>
            </a:r>
          </a:p>
          <a:p>
            <a:endParaRPr lang="en-US" sz="11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It prolongs </a:t>
            </a:r>
            <a:r>
              <a:rPr lang="en-US" altLang="ar-SA" sz="2200" b="1" dirty="0" smtClean="0">
                <a:latin typeface="Arial Narrow" pitchFamily="34" charset="0"/>
              </a:rPr>
              <a:t>the QT interval so not given with; Class </a:t>
            </a:r>
            <a:r>
              <a:rPr lang="en-US" altLang="ar-SA" sz="2200" b="1" dirty="0" err="1" smtClean="0">
                <a:latin typeface="Arial Narrow" pitchFamily="34" charset="0"/>
              </a:rPr>
              <a:t>Ia</a:t>
            </a:r>
            <a:r>
              <a:rPr lang="en-US" altLang="ar-SA" sz="2200" b="1" dirty="0" smtClean="0">
                <a:latin typeface="Arial Narrow" pitchFamily="34" charset="0"/>
              </a:rPr>
              <a:t> &amp; III </a:t>
            </a:r>
            <a:r>
              <a:rPr lang="en-US" altLang="ar-SA" sz="2200" b="1" dirty="0" err="1" smtClean="0">
                <a:latin typeface="Arial Narrow" pitchFamily="34" charset="0"/>
              </a:rPr>
              <a:t>antiarrhthmics</a:t>
            </a:r>
            <a:endParaRPr lang="en-US" altLang="ar-SA" sz="2200" b="1" dirty="0" smtClean="0">
              <a:latin typeface="Arial Narrow" pitchFamily="34" charset="0"/>
            </a:endParaRPr>
          </a:p>
          <a:p>
            <a:endParaRPr lang="en-US" altLang="ar-SA" sz="1100" b="1" dirty="0" smtClean="0">
              <a:latin typeface="Arial Narrow" pitchFamily="34" charset="0"/>
            </a:endParaRPr>
          </a:p>
          <a:p>
            <a:r>
              <a:rPr lang="en-US" altLang="ar-SA" sz="2200" b="1" dirty="0" smtClean="0">
                <a:latin typeface="Arial Narrow" pitchFamily="34" charset="0"/>
              </a:rPr>
              <a:t>Toxicity develops due to interaction with CYT 450 inhibitors as;</a:t>
            </a:r>
            <a:r>
              <a:rPr lang="en-US" altLang="ar-SA" sz="2400" dirty="0" smtClean="0"/>
              <a:t> </a:t>
            </a:r>
            <a:r>
              <a:rPr lang="en-US" altLang="ar-SA" sz="2000" b="1" i="1" dirty="0" err="1" smtClean="0">
                <a:solidFill>
                  <a:srgbClr val="6600FF"/>
                </a:solidFill>
                <a:latin typeface="Arial Narrow" pitchFamily="34" charset="0"/>
              </a:rPr>
              <a:t>diltiazem</a:t>
            </a:r>
            <a:r>
              <a:rPr lang="en-US" altLang="ar-SA" sz="2000" b="1" i="1" dirty="0" smtClean="0">
                <a:solidFill>
                  <a:srgbClr val="6600FF"/>
                </a:solidFill>
                <a:latin typeface="Arial Narrow" pitchFamily="34" charset="0"/>
              </a:rPr>
              <a:t>, </a:t>
            </a:r>
            <a:r>
              <a:rPr lang="en-US" altLang="ar-SA" sz="2000" b="1" i="1" dirty="0" err="1" smtClean="0">
                <a:solidFill>
                  <a:srgbClr val="6600FF"/>
                </a:solidFill>
                <a:latin typeface="Arial Narrow" pitchFamily="34" charset="0"/>
              </a:rPr>
              <a:t>verapamil</a:t>
            </a:r>
            <a:r>
              <a:rPr lang="en-US" altLang="ar-SA" sz="2000" b="1" i="1" dirty="0" smtClean="0">
                <a:solidFill>
                  <a:srgbClr val="6600FF"/>
                </a:solidFill>
                <a:latin typeface="Arial Narrow" pitchFamily="34" charset="0"/>
              </a:rPr>
              <a:t>, </a:t>
            </a:r>
            <a:r>
              <a:rPr lang="en-US" altLang="ar-SA" sz="2000" b="1" i="1" dirty="0" err="1" smtClean="0">
                <a:solidFill>
                  <a:srgbClr val="6600FF"/>
                </a:solidFill>
                <a:latin typeface="Arial Narrow" pitchFamily="34" charset="0"/>
              </a:rPr>
              <a:t>ketoconazole</a:t>
            </a:r>
            <a:r>
              <a:rPr lang="en-US" altLang="ar-SA" sz="2000" b="1" i="1" dirty="0" smtClean="0">
                <a:solidFill>
                  <a:srgbClr val="6600FF"/>
                </a:solidFill>
                <a:latin typeface="Arial Narrow" pitchFamily="34" charset="0"/>
              </a:rPr>
              <a:t>, </a:t>
            </a:r>
            <a:r>
              <a:rPr lang="en-US" altLang="ar-SA" sz="2000" b="1" i="1" dirty="0" err="1" smtClean="0">
                <a:solidFill>
                  <a:srgbClr val="6600FF"/>
                </a:solidFill>
                <a:latin typeface="Arial Narrow" pitchFamily="34" charset="0"/>
              </a:rPr>
              <a:t>macrolide</a:t>
            </a:r>
            <a:r>
              <a:rPr lang="en-US" altLang="ar-SA" sz="2000" b="1" i="1" dirty="0" smtClean="0">
                <a:solidFill>
                  <a:srgbClr val="6600FF"/>
                </a:solidFill>
                <a:latin typeface="Arial Narrow" pitchFamily="34" charset="0"/>
              </a:rPr>
              <a:t> antibiotics, grapefruit juice</a:t>
            </a:r>
            <a:endParaRPr lang="en-US" altLang="ar-SA" sz="2200" b="1" i="1" dirty="0" smtClean="0">
              <a:solidFill>
                <a:srgbClr val="6600FF"/>
              </a:solidFill>
              <a:latin typeface="Arial Narrow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895600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shade val="30000"/>
                <a:satMod val="115000"/>
                <a:alpha val="60000"/>
              </a:schemeClr>
            </a:gs>
            <a:gs pos="10000">
              <a:schemeClr val="accent4">
                <a:lumMod val="60000"/>
                <a:lumOff val="40000"/>
                <a:alpha val="78000"/>
              </a:schemeClr>
            </a:gs>
            <a:gs pos="2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virtual.yosemite.cc.ca.us/rdroual/Course%20Materials/Physiology%20101/Chapter%20Notes/Fall%202007/figure_13_24a_labeled.jpg"/>
          <p:cNvPicPr>
            <a:picLocks noChangeAspect="1" noChangeArrowheads="1"/>
          </p:cNvPicPr>
          <p:nvPr/>
        </p:nvPicPr>
        <p:blipFill>
          <a:blip r:embed="rId2" cstate="print"/>
          <a:srcRect l="2219" t="3934" r="3467" b="14907"/>
          <a:stretch>
            <a:fillRect/>
          </a:stretch>
        </p:blipFill>
        <p:spPr bwMode="auto">
          <a:xfrm>
            <a:off x="1900334" y="2514600"/>
            <a:ext cx="5948265" cy="3429000"/>
          </a:xfrm>
          <a:prstGeom prst="rect">
            <a:avLst/>
          </a:prstGeom>
          <a:noFill/>
        </p:spPr>
      </p:pic>
      <p:pic>
        <p:nvPicPr>
          <p:cNvPr id="38915" name="Picture 3" descr="C:\Documents and Settings\DR.OMNIA\My Documents\My Pictures\Angi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981200" cy="2842865"/>
          </a:xfrm>
          <a:prstGeom prst="ellipse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152400" y="228600"/>
            <a:ext cx="6477000" cy="138499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DRUGS USED IN TREATMENT OF </a:t>
            </a:r>
            <a:r>
              <a:rPr lang="en-US" sz="48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ANGINA</a:t>
            </a:r>
            <a:endParaRPr lang="en-US" sz="48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90814" y="1473200"/>
            <a:ext cx="1476686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en-US" altLang="ar-SA" sz="2400" dirty="0" err="1" smtClean="0">
                <a:solidFill>
                  <a:srgbClr val="6600FF"/>
                </a:solidFill>
                <a:latin typeface="Bernard MT Condensed" pitchFamily="18" charset="0"/>
              </a:rPr>
              <a:t>Ivabradine</a:t>
            </a:r>
            <a:endParaRPr lang="en-US" altLang="ar-SA" sz="2400" dirty="0" smtClean="0">
              <a:solidFill>
                <a:srgbClr val="6600FF"/>
              </a:solidFill>
              <a:latin typeface="Bernard MT Condensed" pitchFamily="18" charset="0"/>
              <a:sym typeface="Symbol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6400" y="1092200"/>
            <a:ext cx="18742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empus Sans ITC" pitchFamily="82" charset="0"/>
                <a:sym typeface="Symbol" pitchFamily="18" charset="2"/>
              </a:rPr>
              <a:t>OTHERS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7269768" y="6211669"/>
            <a:ext cx="18742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empus Sans ITC" pitchFamily="82" charset="0"/>
                <a:sym typeface="Symbol" pitchFamily="18" charset="2"/>
              </a:rPr>
              <a:t>OTHERS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2070100"/>
            <a:ext cx="58928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Not classified </a:t>
            </a:r>
            <a:r>
              <a:rPr lang="en-US" altLang="ar-SA" sz="2200" b="1" dirty="0" smtClean="0">
                <a:latin typeface="Arial Narrow" pitchFamily="34" charset="0"/>
                <a:sym typeface="Wingdings 3"/>
              </a:rPr>
              <a:t> claimed to be </a:t>
            </a:r>
            <a:r>
              <a:rPr lang="en-US" altLang="ar-SA" sz="2200" b="1" i="1" dirty="0" smtClean="0">
                <a:solidFill>
                  <a:srgbClr val="6600FF"/>
                </a:solidFill>
                <a:latin typeface="Arial Narrow" pitchFamily="34" charset="0"/>
              </a:rPr>
              <a:t>CARDIOTONIC </a:t>
            </a:r>
            <a:r>
              <a:rPr lang="en-US" altLang="ar-SA" sz="2200" b="1" i="1" dirty="0" smtClean="0">
                <a:latin typeface="Arial Narrow" pitchFamily="34" charset="0"/>
              </a:rPr>
              <a:t>agent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436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ar-SA" sz="2200" b="1" dirty="0" smtClean="0">
                <a:latin typeface="Arial Narrow" pitchFamily="34" charset="0"/>
              </a:rPr>
              <a:t>Acts on the </a:t>
            </a:r>
            <a:r>
              <a:rPr lang="en-US" altLang="ar-SA" sz="2200" b="1" dirty="0" smtClean="0">
                <a:solidFill>
                  <a:srgbClr val="6600FF"/>
                </a:solidFill>
                <a:latin typeface="Arial Narrow" pitchFamily="34" charset="0"/>
              </a:rPr>
              <a:t>“ Funny Channel” </a:t>
            </a:r>
            <a:r>
              <a:rPr lang="en-US" altLang="ar-SA" sz="2200" b="1" dirty="0" smtClean="0">
                <a:latin typeface="Arial Narrow" pitchFamily="34" charset="0"/>
              </a:rPr>
              <a:t>a special Na channel in SAN </a:t>
            </a:r>
            <a:r>
              <a:rPr lang="en-US" altLang="ar-SA" sz="2200" b="1" dirty="0" smtClean="0">
                <a:latin typeface="Arial Narrow" pitchFamily="34" charset="0"/>
                <a:sym typeface="Wingdings 3"/>
              </a:rPr>
              <a:t>HRmyocardial work </a:t>
            </a:r>
            <a:r>
              <a:rPr lang="en-US" altLang="ar-SA" sz="22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Myocardial O</a:t>
            </a:r>
            <a:r>
              <a:rPr lang="en-US" altLang="ar-SA" sz="2200" baseline="-250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2 </a:t>
            </a:r>
            <a:r>
              <a:rPr lang="en-US" altLang="ar-SA" sz="22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demand</a:t>
            </a:r>
            <a:endParaRPr lang="en-US" sz="22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93464" y="2819400"/>
            <a:ext cx="7454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Clr>
                <a:srgbClr val="00B0F0"/>
              </a:buClr>
              <a:buSzPct val="76000"/>
            </a:pPr>
            <a:r>
              <a:rPr lang="en-US" sz="54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30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X</a:t>
            </a:r>
            <a:endParaRPr lang="en-US" sz="5400" b="1" cap="none" spc="0" dirty="0">
              <a:ln w="11430">
                <a:solidFill>
                  <a:sysClr val="windowText" lastClr="000000"/>
                </a:solidFill>
              </a:ln>
              <a:solidFill>
                <a:srgbClr val="FFF30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>
            <a:stCxn id="20" idx="2"/>
          </p:cNvCxnSpPr>
          <p:nvPr/>
        </p:nvCxnSpPr>
        <p:spPr>
          <a:xfrm rot="16200000" flipH="1">
            <a:off x="5379017" y="2485004"/>
            <a:ext cx="1113135" cy="12855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05000" y="52197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SAN</a:t>
            </a:r>
            <a:endParaRPr lang="en-US" sz="24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76200" y="152400"/>
            <a:ext cx="8991600" cy="646331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ernard MT Condensed" pitchFamily="18" charset="0"/>
              </a:rPr>
              <a:t>ANTIANGINAL DRUGS SET THE BALANCE BACK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 t="15151"/>
          <a:stretch>
            <a:fillRect/>
          </a:stretch>
        </p:blipFill>
        <p:spPr bwMode="auto">
          <a:xfrm>
            <a:off x="126971" y="762000"/>
            <a:ext cx="535942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7"/>
          <p:cNvGrpSpPr/>
          <p:nvPr/>
        </p:nvGrpSpPr>
        <p:grpSpPr>
          <a:xfrm>
            <a:off x="555432" y="1373696"/>
            <a:ext cx="4626168" cy="683704"/>
            <a:chOff x="555432" y="1526096"/>
            <a:chExt cx="4626168" cy="683704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 l="24645" t="32620" r="22749" b="47416"/>
            <a:stretch>
              <a:fillRect/>
            </a:stretch>
          </p:blipFill>
          <p:spPr bwMode="auto">
            <a:xfrm>
              <a:off x="609600" y="1600200"/>
              <a:ext cx="45720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1" descr="C:\Users\Administrator\Pictures\balance.gif"/>
            <p:cNvPicPr>
              <a:picLocks noChangeAspect="1" noChangeArrowheads="1"/>
            </p:cNvPicPr>
            <p:nvPr/>
          </p:nvPicPr>
          <p:blipFill>
            <a:blip r:embed="rId3" cstate="print"/>
            <a:srcRect l="10000" t="29762" r="8182" b="50713"/>
            <a:stretch>
              <a:fillRect/>
            </a:stretch>
          </p:blipFill>
          <p:spPr bwMode="auto">
            <a:xfrm rot="21296348">
              <a:off x="555432" y="1526096"/>
              <a:ext cx="4572000" cy="643738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3479800" y="2477544"/>
            <a:ext cx="381000" cy="920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dirty="0" smtClean="0">
                <a:solidFill>
                  <a:srgbClr val="C00000"/>
                </a:solidFill>
                <a:sym typeface="Wingdings 3"/>
              </a:rPr>
              <a:t></a:t>
            </a:r>
          </a:p>
          <a:p>
            <a:pPr>
              <a:lnSpc>
                <a:spcPts val="1600"/>
              </a:lnSpc>
            </a:pPr>
            <a:r>
              <a:rPr lang="en-US" dirty="0" smtClean="0">
                <a:solidFill>
                  <a:srgbClr val="C00000"/>
                </a:solidFill>
                <a:sym typeface="Wingdings 3"/>
              </a:rPr>
              <a:t></a:t>
            </a:r>
          </a:p>
          <a:p>
            <a:pPr>
              <a:lnSpc>
                <a:spcPts val="1600"/>
              </a:lnSpc>
            </a:pPr>
            <a:r>
              <a:rPr lang="en-US" dirty="0" smtClean="0">
                <a:solidFill>
                  <a:srgbClr val="C00000"/>
                </a:solidFill>
                <a:sym typeface="Wingdings 3"/>
              </a:rPr>
              <a:t></a:t>
            </a:r>
          </a:p>
          <a:p>
            <a:pPr>
              <a:lnSpc>
                <a:spcPts val="1600"/>
              </a:lnSpc>
            </a:pPr>
            <a:r>
              <a:rPr lang="en-US" dirty="0" smtClean="0">
                <a:solidFill>
                  <a:srgbClr val="C00000"/>
                </a:solidFill>
                <a:sym typeface="Wingdings 3"/>
              </a:rPr>
              <a:t></a:t>
            </a:r>
          </a:p>
        </p:txBody>
      </p:sp>
      <p:pic>
        <p:nvPicPr>
          <p:cNvPr id="13" name="Picture 2" descr="C:\Users\Administrator\Pictures\sum.gif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581400" y="3390900"/>
            <a:ext cx="5410200" cy="30988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3962400"/>
            <a:ext cx="48006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Arial Narrow" pitchFamily="34" charset="0"/>
                <a:ea typeface="+mn-ea"/>
                <a:cs typeface="+mn-cs"/>
              </a:rPr>
              <a:t>In attack &amp; situational </a:t>
            </a:r>
            <a:r>
              <a:rPr kumimoji="0" lang="en-US" sz="2200" b="1" i="0" u="heavy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Arial Narrow" pitchFamily="34" charset="0"/>
                <a:ea typeface="+mn-ea"/>
                <a:cs typeface="+mn-cs"/>
              </a:rPr>
              <a:t>prophylaxsis</a:t>
            </a:r>
            <a:endParaRPr kumimoji="0" lang="en-US" sz="2200" b="1" i="0" u="heavy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>
                <a:solidFill>
                  <a:srgbClr val="C00000"/>
                </a:solidFill>
              </a:uFill>
              <a:latin typeface="Arial Narrow" pitchFamily="34" charset="0"/>
              <a:ea typeface="+mn-ea"/>
              <a:cs typeface="+mn-cs"/>
              <a:sym typeface="Wingdings 3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Wingdings 3"/>
              </a:rPr>
              <a:t> S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hort acting nitrates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Arial Narrow" pitchFamily="34" charset="0"/>
                <a:ea typeface="+mn-ea"/>
                <a:cs typeface="+mn-cs"/>
              </a:rPr>
              <a:t>For prophylactic therapy</a:t>
            </a: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5"/>
              </a:buBlip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β-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adrenoceptors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blockers.</a:t>
            </a:r>
          </a:p>
          <a:p>
            <a:pPr marL="342900" lvl="0" indent="-342900">
              <a:lnSpc>
                <a:spcPts val="22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Calcium channel blockers </a:t>
            </a:r>
          </a:p>
          <a:p>
            <a:pPr marL="342900" lvl="0" indent="-342900">
              <a:lnSpc>
                <a:spcPts val="22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Long -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acting nitrates.</a:t>
            </a: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Potassium channel openers</a:t>
            </a: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Metabolic modifiers &amp; others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7543800" y="914400"/>
            <a:ext cx="1066800" cy="3048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50912">
            <a:off x="7543800" y="1537393"/>
            <a:ext cx="1066800" cy="3048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664295">
            <a:off x="7410739" y="2160386"/>
            <a:ext cx="1066800" cy="3048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204764">
            <a:off x="7182702" y="2783379"/>
            <a:ext cx="1066800" cy="3048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457772">
            <a:off x="6873463" y="3406372"/>
            <a:ext cx="1066800" cy="3048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9"/>
          <p:cNvGrpSpPr/>
          <p:nvPr/>
        </p:nvGrpSpPr>
        <p:grpSpPr>
          <a:xfrm>
            <a:off x="3352800" y="5257800"/>
            <a:ext cx="2857500" cy="1464965"/>
            <a:chOff x="3352800" y="5257800"/>
            <a:chExt cx="2857500" cy="1464965"/>
          </a:xfrm>
        </p:grpSpPr>
        <p:sp>
          <p:nvSpPr>
            <p:cNvPr id="21" name="TextBox 20"/>
            <p:cNvSpPr txBox="1"/>
            <p:nvPr/>
          </p:nvSpPr>
          <p:spPr>
            <a:xfrm>
              <a:off x="3721100" y="6261100"/>
              <a:ext cx="248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Script MT Bold" pitchFamily="66" charset="0"/>
                </a:rPr>
                <a:t>In Combinations</a:t>
              </a:r>
              <a:endParaRPr lang="en-US" sz="2400" dirty="0">
                <a:solidFill>
                  <a:srgbClr val="C00000"/>
                </a:solidFill>
                <a:latin typeface="Script MT Bold" pitchFamily="66" charset="0"/>
              </a:endParaRPr>
            </a:p>
          </p:txBody>
        </p:sp>
        <p:grpSp>
          <p:nvGrpSpPr>
            <p:cNvPr id="4" name="Group 24"/>
            <p:cNvGrpSpPr/>
            <p:nvPr/>
          </p:nvGrpSpPr>
          <p:grpSpPr>
            <a:xfrm>
              <a:off x="3352800" y="5257800"/>
              <a:ext cx="457200" cy="1220788"/>
              <a:chOff x="3352800" y="5257800"/>
              <a:chExt cx="457200" cy="1220788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rot="5400000">
                <a:off x="2972594" y="5867400"/>
                <a:ext cx="1218406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3581400" y="6477000"/>
                <a:ext cx="228600" cy="1588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>
                <a:off x="3352800" y="5257800"/>
                <a:ext cx="228600" cy="1588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Documents and Settings\DR.OMNIA\My Documents\My Pictures\Angi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5025" y="152400"/>
            <a:ext cx="2336575" cy="3352800"/>
          </a:xfrm>
          <a:prstGeom prst="ellipse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152400" y="381000"/>
            <a:ext cx="6477000" cy="138499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DRUGS USED IN TREATMENT OF </a:t>
            </a:r>
            <a:r>
              <a:rPr lang="en-US" sz="48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ANGINA</a:t>
            </a:r>
            <a:endParaRPr lang="en-US" sz="48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114800" y="3375992"/>
            <a:ext cx="4038600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Bernard MT Condensed" pitchFamily="18" charset="0"/>
              </a:rPr>
              <a:t>Aspirin </a:t>
            </a:r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/ Other </a:t>
            </a:r>
            <a:r>
              <a:rPr lang="en-US" sz="2400" dirty="0" err="1" smtClean="0">
                <a:solidFill>
                  <a:srgbClr val="6600FF"/>
                </a:solidFill>
                <a:latin typeface="Bernard MT Condensed" pitchFamily="18" charset="0"/>
              </a:rPr>
              <a:t>antiplatelets</a:t>
            </a:r>
            <a:endParaRPr lang="en-US" sz="2400" dirty="0" smtClean="0">
              <a:solidFill>
                <a:srgbClr val="6600FF"/>
              </a:solidFill>
              <a:latin typeface="Bernard MT Condensed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Bernard MT Condensed" pitchFamily="18" charset="0"/>
              </a:rPr>
              <a:t>Statins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Bernard MT Condensed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ACE Inhibitors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rgbClr val="6600FF"/>
                </a:solidFill>
                <a:latin typeface="Bernard MT Condensed" pitchFamily="18" charset="0"/>
                <a:sym typeface="Symbol" pitchFamily="18" charset="2"/>
              </a:rPr>
              <a:t>-</a:t>
            </a:r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  <a:sym typeface="Symbol" pitchFamily="18" charset="2"/>
              </a:rPr>
              <a:t>AD blockers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Bernard MT Condensed" pitchFamily="18" charset="0"/>
              <a:sym typeface="Symbol" pitchFamily="18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438400"/>
            <a:ext cx="75191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Agents that improve prognosis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5105400"/>
            <a:ext cx="4953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  <a:latin typeface="Bernard MT Condensed" pitchFamily="18" charset="0"/>
              </a:rPr>
              <a:t>Main Stay of Prophylactic Treatment</a:t>
            </a:r>
          </a:p>
          <a:p>
            <a:pPr>
              <a:buBlip>
                <a:blip r:embed="rId4"/>
              </a:buBlip>
            </a:pPr>
            <a:r>
              <a:rPr lang="en-US" sz="2400" dirty="0" smtClean="0"/>
              <a:t> </a:t>
            </a:r>
            <a:r>
              <a:rPr lang="en-US" sz="2400" b="1" dirty="0" smtClean="0">
                <a:latin typeface="Arial Narrow" pitchFamily="34" charset="0"/>
              </a:rPr>
              <a:t>Halt progression</a:t>
            </a:r>
          </a:p>
          <a:p>
            <a:pPr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 Prevent acute insults (ACSs)</a:t>
            </a:r>
          </a:p>
          <a:p>
            <a:pPr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 Improve survival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expasy.org/spotlight/images/sptlt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23999" y="-1524001"/>
            <a:ext cx="6096001" cy="9144001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04800" y="533400"/>
            <a:ext cx="3124200" cy="3352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8" descr="http://faisalarshad.files.wordpress.com/2010/08/beating_heart_animation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700" y="431800"/>
            <a:ext cx="1981200" cy="359630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082800" y="5940504"/>
            <a:ext cx="49984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GOOD LUCK</a:t>
            </a:r>
            <a:endParaRPr lang="en-US" sz="7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8382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Myocardial Blood Flow - Coronary vessels</a:t>
            </a:r>
            <a:endParaRPr lang="en-US" b="1" dirty="0"/>
          </a:p>
          <a:p>
            <a:r>
              <a:rPr lang="en-US"/>
              <a:t>Acute Coronary Syndrome and Heart Attack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15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shade val="30000"/>
                <a:satMod val="115000"/>
                <a:alpha val="60000"/>
              </a:schemeClr>
            </a:gs>
            <a:gs pos="10000">
              <a:schemeClr val="accent4">
                <a:lumMod val="60000"/>
                <a:lumOff val="40000"/>
                <a:alpha val="78000"/>
              </a:schemeClr>
            </a:gs>
            <a:gs pos="2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600200"/>
            <a:ext cx="5105400" cy="2881313"/>
          </a:xfrm>
          <a:prstGeom prst="rect">
            <a:avLst/>
          </a:prstGeom>
          <a:noFill/>
        </p:spPr>
      </p:pic>
      <p:pic>
        <p:nvPicPr>
          <p:cNvPr id="21" name="Picture 8" descr="http://www.typesofeverything.com/wp-content/uploads/2010/12/Coronary-Heart-Disease.jpg"/>
          <p:cNvPicPr>
            <a:picLocks noChangeAspect="1" noChangeArrowheads="1"/>
          </p:cNvPicPr>
          <p:nvPr/>
        </p:nvPicPr>
        <p:blipFill>
          <a:blip r:embed="rId3" cstate="print"/>
          <a:srcRect l="53429" t="9685" r="1502" b="32203"/>
          <a:stretch>
            <a:fillRect/>
          </a:stretch>
        </p:blipFill>
        <p:spPr bwMode="auto">
          <a:xfrm>
            <a:off x="6781800" y="152400"/>
            <a:ext cx="1752600" cy="1752600"/>
          </a:xfrm>
          <a:prstGeom prst="ellipse">
            <a:avLst/>
          </a:prstGeom>
          <a:noFill/>
        </p:spPr>
      </p:pic>
      <p:pic>
        <p:nvPicPr>
          <p:cNvPr id="18" name="Picture 2" descr="http://www.nlm.nih.gov/medlineplus/ency/images/ency/fullsize/1813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50000" b="37500"/>
          <a:stretch>
            <a:fillRect/>
          </a:stretch>
        </p:blipFill>
        <p:spPr bwMode="auto">
          <a:xfrm>
            <a:off x="0" y="762000"/>
            <a:ext cx="1828800" cy="1828800"/>
          </a:xfrm>
          <a:prstGeom prst="ellipse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 rot="491667">
            <a:off x="1994304" y="214669"/>
            <a:ext cx="2043212" cy="1399462"/>
            <a:chOff x="984589" y="3835472"/>
            <a:chExt cx="2486774" cy="1645375"/>
          </a:xfrm>
        </p:grpSpPr>
        <p:pic>
          <p:nvPicPr>
            <p:cNvPr id="11" name="Picture 6" descr="http://www.dimensionsguide.com/wp-content/uploads/2009/11/Blood-Vessels-Diameter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634" r="41141" b="74400"/>
            <a:stretch>
              <a:fillRect/>
            </a:stretch>
          </p:blipFill>
          <p:spPr bwMode="auto">
            <a:xfrm rot="20344669">
              <a:off x="984589" y="3835472"/>
              <a:ext cx="2159555" cy="1645375"/>
            </a:xfrm>
            <a:prstGeom prst="rect">
              <a:avLst/>
            </a:prstGeom>
            <a:noFill/>
          </p:spPr>
        </p:pic>
        <p:pic>
          <p:nvPicPr>
            <p:cNvPr id="14" name="Picture 2" descr="http://c.photoshelter.com/img-get/I00004OUQ0qdrPH0/s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t="12304" b="17976"/>
            <a:stretch>
              <a:fillRect/>
            </a:stretch>
          </p:blipFill>
          <p:spPr bwMode="auto">
            <a:xfrm rot="270940">
              <a:off x="2300558" y="4364962"/>
              <a:ext cx="1170805" cy="914400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1385136" y="762000"/>
            <a:ext cx="152477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ernard MT Condensed" pitchFamily="18" charset="0"/>
              </a:rPr>
              <a:t>FUNCTIONAL</a:t>
            </a:r>
            <a:endParaRPr lang="en-US" sz="24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14800" y="762000"/>
            <a:ext cx="158889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ernard MT Condensed" pitchFamily="18" charset="0"/>
              </a:rPr>
              <a:t>STRUCTURAL</a:t>
            </a:r>
            <a:endParaRPr lang="en-US" sz="24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36462" y="1295400"/>
            <a:ext cx="890757" cy="461665"/>
          </a:xfrm>
          <a:prstGeom prst="rect">
            <a:avLst/>
          </a:prstGeom>
          <a:solidFill>
            <a:srgbClr val="FFEFEF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SPASM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14800" y="1295400"/>
            <a:ext cx="3200400" cy="412934"/>
          </a:xfrm>
          <a:prstGeom prst="rect">
            <a:avLst/>
          </a:prstGeom>
          <a:solidFill>
            <a:srgbClr val="FFEFEF"/>
          </a:soli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ATHEROSCLEROTIC PLAQUE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9800" y="41148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+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 THROMBOSIS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6895306" y="1789906"/>
            <a:ext cx="990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829800" y="3581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953000" y="4125686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Vulnerable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98252" y="4038600"/>
            <a:ext cx="1297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Stabilized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51" name="5-Point Star 50"/>
          <p:cNvSpPr/>
          <p:nvPr/>
        </p:nvSpPr>
        <p:spPr>
          <a:xfrm>
            <a:off x="8534400" y="152400"/>
            <a:ext cx="6096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6200" y="178713"/>
            <a:ext cx="3886200" cy="430887"/>
          </a:xfrm>
          <a:prstGeom prst="rect">
            <a:avLst/>
          </a:prstGeom>
          <a:solidFill>
            <a:srgbClr val="FEF4EC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</a:rPr>
              <a:t>CORONARY HEART DISEASES [CHD]</a:t>
            </a:r>
            <a:endParaRPr lang="en-US" sz="22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057400" y="4953000"/>
            <a:ext cx="6858000" cy="1600200"/>
            <a:chOff x="838200" y="4495800"/>
            <a:chExt cx="8077200" cy="1828800"/>
          </a:xfrm>
        </p:grpSpPr>
        <p:pic>
          <p:nvPicPr>
            <p:cNvPr id="53" name="Picture 6" descr="http://circ.ahajournals.org/content/vol111/issue25/images/large/21FF3.jpe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108" r="49459" b="51880"/>
            <a:stretch>
              <a:fillRect/>
            </a:stretch>
          </p:blipFill>
          <p:spPr bwMode="auto">
            <a:xfrm>
              <a:off x="2819400" y="4618869"/>
              <a:ext cx="1905000" cy="1640417"/>
            </a:xfrm>
            <a:prstGeom prst="rect">
              <a:avLst/>
            </a:prstGeom>
            <a:noFill/>
          </p:spPr>
        </p:pic>
        <p:pic>
          <p:nvPicPr>
            <p:cNvPr id="59" name="Picture 2" descr="C:\Users\Administrator\Pictures\plaque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718" t="17500" r="6154"/>
            <a:stretch>
              <a:fillRect/>
            </a:stretch>
          </p:blipFill>
          <p:spPr bwMode="auto">
            <a:xfrm>
              <a:off x="6890658" y="4680856"/>
              <a:ext cx="2024742" cy="1578430"/>
            </a:xfrm>
            <a:prstGeom prst="rect">
              <a:avLst/>
            </a:prstGeom>
            <a:noFill/>
          </p:spPr>
        </p:pic>
        <p:grpSp>
          <p:nvGrpSpPr>
            <p:cNvPr id="63" name="Group 62"/>
            <p:cNvGrpSpPr/>
            <p:nvPr/>
          </p:nvGrpSpPr>
          <p:grpSpPr>
            <a:xfrm>
              <a:off x="4800600" y="4495800"/>
              <a:ext cx="2286000" cy="1828800"/>
              <a:chOff x="0" y="4343400"/>
              <a:chExt cx="3124200" cy="2628902"/>
            </a:xfrm>
          </p:grpSpPr>
          <p:pic>
            <p:nvPicPr>
              <p:cNvPr id="64" name="Picture 2" descr="C:\Users\Administrator\Pictures\plaque 1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1516" y="4343400"/>
                <a:ext cx="2743200" cy="2514600"/>
              </a:xfrm>
              <a:prstGeom prst="rect">
                <a:avLst/>
              </a:prstGeom>
              <a:noFill/>
            </p:spPr>
          </p:pic>
          <p:sp>
            <p:nvSpPr>
              <p:cNvPr id="65" name="TextBox 64"/>
              <p:cNvSpPr txBox="1"/>
              <p:nvPr/>
            </p:nvSpPr>
            <p:spPr>
              <a:xfrm>
                <a:off x="0" y="6510636"/>
                <a:ext cx="31242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Fissure at Classifications</a:t>
                </a:r>
                <a:endPara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66" name="Picture 2" descr="C:\Documents and Settings\DR.OMNIA\My Documents\My Pictures\plaque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8200" y="4659086"/>
              <a:ext cx="1927702" cy="1600200"/>
            </a:xfrm>
            <a:prstGeom prst="rect">
              <a:avLst/>
            </a:prstGeom>
            <a:noFill/>
          </p:spPr>
        </p:pic>
      </p:grpSp>
      <p:cxnSp>
        <p:nvCxnSpPr>
          <p:cNvPr id="27" name="Straight Connector 26"/>
          <p:cNvCxnSpPr/>
          <p:nvPr/>
        </p:nvCxnSpPr>
        <p:spPr>
          <a:xfrm rot="10800000" flipV="1">
            <a:off x="2590800" y="4114800"/>
            <a:ext cx="2438400" cy="1236859"/>
          </a:xfrm>
          <a:prstGeom prst="line">
            <a:avLst/>
          </a:prstGeom>
          <a:ln w="76200">
            <a:solidFill>
              <a:srgbClr val="6600FF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3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shade val="30000"/>
                <a:satMod val="115000"/>
                <a:alpha val="60000"/>
              </a:schemeClr>
            </a:gs>
            <a:gs pos="10000">
              <a:schemeClr val="accent4">
                <a:lumMod val="60000"/>
                <a:lumOff val="40000"/>
                <a:alpha val="78000"/>
              </a:schemeClr>
            </a:gs>
            <a:gs pos="2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600200"/>
            <a:ext cx="5105400" cy="2881313"/>
          </a:xfrm>
          <a:prstGeom prst="rect">
            <a:avLst/>
          </a:prstGeom>
          <a:noFill/>
        </p:spPr>
      </p:pic>
      <p:pic>
        <p:nvPicPr>
          <p:cNvPr id="21" name="Picture 8" descr="http://www.typesofeverything.com/wp-content/uploads/2010/12/Coronary-Heart-Disease.jpg"/>
          <p:cNvPicPr>
            <a:picLocks noChangeAspect="1" noChangeArrowheads="1"/>
          </p:cNvPicPr>
          <p:nvPr/>
        </p:nvPicPr>
        <p:blipFill>
          <a:blip r:embed="rId3" cstate="print"/>
          <a:srcRect l="53429" t="9685" r="1502" b="32203"/>
          <a:stretch>
            <a:fillRect/>
          </a:stretch>
        </p:blipFill>
        <p:spPr bwMode="auto">
          <a:xfrm>
            <a:off x="6781800" y="152400"/>
            <a:ext cx="1752600" cy="1752600"/>
          </a:xfrm>
          <a:prstGeom prst="ellipse">
            <a:avLst/>
          </a:prstGeom>
          <a:noFill/>
        </p:spPr>
      </p:pic>
      <p:pic>
        <p:nvPicPr>
          <p:cNvPr id="18" name="Picture 2" descr="http://www.nlm.nih.gov/medlineplus/ency/images/ency/fullsize/1813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50000" b="37500"/>
          <a:stretch>
            <a:fillRect/>
          </a:stretch>
        </p:blipFill>
        <p:spPr bwMode="auto">
          <a:xfrm>
            <a:off x="0" y="762000"/>
            <a:ext cx="1828800" cy="1828800"/>
          </a:xfrm>
          <a:prstGeom prst="ellipse">
            <a:avLst/>
          </a:prstGeom>
          <a:noFill/>
        </p:spPr>
      </p:pic>
      <p:grpSp>
        <p:nvGrpSpPr>
          <p:cNvPr id="2" name="Group 7"/>
          <p:cNvGrpSpPr/>
          <p:nvPr/>
        </p:nvGrpSpPr>
        <p:grpSpPr>
          <a:xfrm rot="491667">
            <a:off x="1994304" y="214669"/>
            <a:ext cx="2043212" cy="1399462"/>
            <a:chOff x="984589" y="3835472"/>
            <a:chExt cx="2486774" cy="1645375"/>
          </a:xfrm>
        </p:grpSpPr>
        <p:pic>
          <p:nvPicPr>
            <p:cNvPr id="11" name="Picture 6" descr="http://www.dimensionsguide.com/wp-content/uploads/2009/11/Blood-Vessels-Diameter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634" r="41141" b="74400"/>
            <a:stretch>
              <a:fillRect/>
            </a:stretch>
          </p:blipFill>
          <p:spPr bwMode="auto">
            <a:xfrm rot="20344669">
              <a:off x="984589" y="3835472"/>
              <a:ext cx="2159555" cy="1645375"/>
            </a:xfrm>
            <a:prstGeom prst="rect">
              <a:avLst/>
            </a:prstGeom>
            <a:noFill/>
          </p:spPr>
        </p:pic>
        <p:pic>
          <p:nvPicPr>
            <p:cNvPr id="14" name="Picture 2" descr="http://c.photoshelter.com/img-get/I00004OUQ0qdrPH0/s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t="12304" b="17976"/>
            <a:stretch>
              <a:fillRect/>
            </a:stretch>
          </p:blipFill>
          <p:spPr bwMode="auto">
            <a:xfrm rot="270940">
              <a:off x="2300558" y="4364962"/>
              <a:ext cx="1170805" cy="914400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1385136" y="762000"/>
            <a:ext cx="152477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ernard MT Condensed" pitchFamily="18" charset="0"/>
              </a:rPr>
              <a:t>FUNCTIONAL</a:t>
            </a:r>
            <a:endParaRPr lang="en-US" sz="24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14800" y="762000"/>
            <a:ext cx="158889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ernard MT Condensed" pitchFamily="18" charset="0"/>
              </a:rPr>
              <a:t>STRUCTURAL</a:t>
            </a:r>
            <a:endParaRPr lang="en-US" sz="24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36462" y="1295400"/>
            <a:ext cx="890757" cy="461665"/>
          </a:xfrm>
          <a:prstGeom prst="rect">
            <a:avLst/>
          </a:prstGeom>
          <a:solidFill>
            <a:srgbClr val="FFEFEF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SPASM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14800" y="1295400"/>
            <a:ext cx="3200400" cy="412934"/>
          </a:xfrm>
          <a:prstGeom prst="rect">
            <a:avLst/>
          </a:prstGeom>
          <a:solidFill>
            <a:srgbClr val="FFEFEF"/>
          </a:soli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ATHEROSCLEROTIC PLAQUE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9800" y="41148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+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 THROMBOSIS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9829800" y="3581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724400" y="4125686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Vulnerable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74452" y="4114800"/>
            <a:ext cx="1297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Stabilized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51" name="5-Point Star 50"/>
          <p:cNvSpPr/>
          <p:nvPr/>
        </p:nvSpPr>
        <p:spPr>
          <a:xfrm>
            <a:off x="8534400" y="152400"/>
            <a:ext cx="6096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6200" y="178713"/>
            <a:ext cx="3886200" cy="430887"/>
          </a:xfrm>
          <a:prstGeom prst="rect">
            <a:avLst/>
          </a:prstGeom>
          <a:solidFill>
            <a:srgbClr val="FEF4EC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</a:rPr>
              <a:t>CORONARY HEART DISEASES [CHD]</a:t>
            </a:r>
            <a:endParaRPr lang="en-US" sz="22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-228600" y="6248400"/>
            <a:ext cx="6172200" cy="646331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ISCHEMIC HEART DISEASE [IHD]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551" y="3147536"/>
            <a:ext cx="2158348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780199"/>
                </a:solidFill>
                <a:latin typeface="Bernard MT Condensed" pitchFamily="18" charset="0"/>
              </a:rPr>
              <a:t>SPASTIC ANGINA</a:t>
            </a:r>
          </a:p>
          <a:p>
            <a:r>
              <a:rPr lang="en-US" sz="2000" dirty="0" err="1" smtClean="0">
                <a:solidFill>
                  <a:srgbClr val="780199"/>
                </a:solidFill>
                <a:latin typeface="Bernard MT Condensed" pitchFamily="18" charset="0"/>
              </a:rPr>
              <a:t>Prinzmetal’s</a:t>
            </a:r>
            <a:r>
              <a:rPr lang="en-US" sz="2000" dirty="0" smtClean="0">
                <a:solidFill>
                  <a:srgbClr val="780199"/>
                </a:solidFill>
                <a:latin typeface="Bernard MT Condensed" pitchFamily="18" charset="0"/>
              </a:rPr>
              <a:t> Angina</a:t>
            </a:r>
            <a:endParaRPr lang="en-US" sz="22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724473" y="2704527"/>
            <a:ext cx="838200" cy="1145"/>
          </a:xfrm>
          <a:prstGeom prst="straightConnector1">
            <a:avLst/>
          </a:prstGeom>
          <a:ln w="38100">
            <a:solidFill>
              <a:srgbClr val="7801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514600" y="4572000"/>
            <a:ext cx="1832489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780199"/>
                </a:solidFill>
                <a:latin typeface="Bernard MT Condensed" pitchFamily="18" charset="0"/>
              </a:rPr>
              <a:t>STABLE  ANGINA</a:t>
            </a:r>
            <a:endParaRPr lang="en-US" sz="22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3968303" y="4566097"/>
            <a:ext cx="914401" cy="164207"/>
          </a:xfrm>
          <a:prstGeom prst="line">
            <a:avLst/>
          </a:prstGeom>
          <a:ln w="76200">
            <a:solidFill>
              <a:srgbClr val="6600FF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657600" y="5105400"/>
            <a:ext cx="2085764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780199"/>
                </a:solidFill>
                <a:latin typeface="Bernard MT Condensed" pitchFamily="18" charset="0"/>
              </a:rPr>
              <a:t>UNSTABLE  ANGINA</a:t>
            </a:r>
            <a:endParaRPr lang="en-US" sz="22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86400" y="5512713"/>
            <a:ext cx="36576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780199"/>
                </a:solidFill>
                <a:latin typeface="Bernard MT Condensed" pitchFamily="18" charset="0"/>
              </a:rPr>
              <a:t>MYOCARDIAL INFARCTION [AMI]</a:t>
            </a:r>
            <a:endParaRPr lang="en-US" sz="22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181600" y="5727879"/>
            <a:ext cx="533400" cy="1588"/>
          </a:xfrm>
          <a:prstGeom prst="straightConnector1">
            <a:avLst/>
          </a:prstGeom>
          <a:ln w="38100">
            <a:solidFill>
              <a:srgbClr val="7801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410200" y="4629090"/>
            <a:ext cx="358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Acute ~Subtotal / Total OCCLUSION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7828" y="4325375"/>
            <a:ext cx="947695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ANGINA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cxnSp>
        <p:nvCxnSpPr>
          <p:cNvPr id="35" name="Straight Arrow Connector 34"/>
          <p:cNvCxnSpPr>
            <a:stCxn id="34" idx="3"/>
          </p:cNvCxnSpPr>
          <p:nvPr/>
        </p:nvCxnSpPr>
        <p:spPr>
          <a:xfrm>
            <a:off x="1535523" y="4540819"/>
            <a:ext cx="674277" cy="259781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964023" y="4032362"/>
            <a:ext cx="3810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45"/>
          <p:cNvGrpSpPr/>
          <p:nvPr/>
        </p:nvGrpSpPr>
        <p:grpSpPr>
          <a:xfrm>
            <a:off x="1600200" y="4724400"/>
            <a:ext cx="1600200" cy="609600"/>
            <a:chOff x="1447800" y="5638800"/>
            <a:chExt cx="990600" cy="687388"/>
          </a:xfrm>
        </p:grpSpPr>
        <p:cxnSp>
          <p:nvCxnSpPr>
            <p:cNvPr id="41" name="Straight Arrow Connector 40"/>
            <p:cNvCxnSpPr/>
            <p:nvPr/>
          </p:nvCxnSpPr>
          <p:spPr>
            <a:xfrm rot="16200000" flipH="1">
              <a:off x="1371600" y="5715000"/>
              <a:ext cx="685800" cy="533400"/>
            </a:xfrm>
            <a:prstGeom prst="straightConnector1">
              <a:avLst/>
            </a:prstGeom>
            <a:ln w="38100">
              <a:solidFill>
                <a:srgbClr val="6600FF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1981200" y="6324600"/>
              <a:ext cx="4572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/>
          <p:nvPr/>
        </p:nvSpPr>
        <p:spPr>
          <a:xfrm>
            <a:off x="4079385" y="5900058"/>
            <a:ext cx="44550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ACUTE CORONARY SYNDROME [ACS]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6200000" flipV="1">
            <a:off x="4164859" y="5765059"/>
            <a:ext cx="381000" cy="128482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8109858" y="5965370"/>
            <a:ext cx="304800" cy="143069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304800" y="3962400"/>
            <a:ext cx="4114800" cy="2172476"/>
            <a:chOff x="152400" y="4609324"/>
            <a:chExt cx="3505200" cy="2172476"/>
          </a:xfrm>
        </p:grpSpPr>
        <p:cxnSp>
          <p:nvCxnSpPr>
            <p:cNvPr id="54" name="Straight Connector 53"/>
            <p:cNvCxnSpPr/>
            <p:nvPr/>
          </p:nvCxnSpPr>
          <p:spPr>
            <a:xfrm rot="10800000">
              <a:off x="457200" y="6477000"/>
              <a:ext cx="3200400" cy="304800"/>
            </a:xfrm>
            <a:prstGeom prst="line">
              <a:avLst/>
            </a:prstGeom>
            <a:ln w="38100">
              <a:solidFill>
                <a:srgbClr val="66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16200000" flipV="1">
              <a:off x="-609600" y="5371324"/>
              <a:ext cx="1828800" cy="304800"/>
            </a:xfrm>
            <a:prstGeom prst="straightConnector1">
              <a:avLst/>
            </a:prstGeom>
            <a:ln w="38100">
              <a:solidFill>
                <a:srgbClr val="6600FF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609600" y="5780316"/>
            <a:ext cx="2057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dirty="0" smtClean="0">
                <a:latin typeface="Bernard MT Condensed" pitchFamily="18" charset="0"/>
              </a:rPr>
              <a:t>Sustained Spasm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31" grpId="0"/>
      <p:bldP spid="34" grpId="0"/>
      <p:bldP spid="43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shade val="30000"/>
                <a:satMod val="115000"/>
                <a:alpha val="60000"/>
              </a:schemeClr>
            </a:gs>
            <a:gs pos="10000">
              <a:schemeClr val="accent4">
                <a:lumMod val="60000"/>
                <a:lumOff val="40000"/>
                <a:alpha val="78000"/>
              </a:schemeClr>
            </a:gs>
            <a:gs pos="2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2039341" cy="461665"/>
          </a:xfrm>
          <a:prstGeom prst="rect">
            <a:avLst/>
          </a:prstGeom>
          <a:solidFill>
            <a:srgbClr val="FFE1E1">
              <a:alpha val="72941"/>
            </a:srgbClr>
          </a:solidFill>
          <a:ln w="28575">
            <a:solidFill>
              <a:srgbClr val="FF3399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ANGINA Pectoris</a:t>
            </a:r>
            <a:endParaRPr lang="en-US" sz="24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95647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Chest pain (varying in severity) due to ischemia of heart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                muscle caused by </a:t>
            </a:r>
            <a:r>
              <a:rPr lang="en-US" sz="2400" b="1" dirty="0">
                <a:latin typeface="Arial Narrow" pitchFamily="34" charset="0"/>
              </a:rPr>
              <a:t>obstruction or spasm of </a:t>
            </a:r>
            <a:r>
              <a:rPr lang="en-US" sz="2400" b="1" dirty="0" smtClean="0">
                <a:latin typeface="Arial Narrow" pitchFamily="34" charset="0"/>
              </a:rPr>
              <a:t>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                coronary </a:t>
            </a:r>
            <a:r>
              <a:rPr lang="en-US" sz="2400" b="1" dirty="0">
                <a:latin typeface="Arial Narrow" pitchFamily="34" charset="0"/>
              </a:rPr>
              <a:t>arteries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14478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Constricting &amp; tight, oppressive, crushing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399" y="1828800"/>
            <a:ext cx="6997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</a:rPr>
              <a:t>Starts in the centre behind the sternum or on  left side of the front of chest &amp; spread out to shoulder arm…..</a:t>
            </a:r>
          </a:p>
        </p:txBody>
      </p:sp>
      <p:pic>
        <p:nvPicPr>
          <p:cNvPr id="45058" name="Picture 2" descr="http://www.livinghealthyworldwide.com/wp-content/uploads/2010/09/img_card3_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876" b="2439"/>
          <a:stretch>
            <a:fillRect/>
          </a:stretch>
        </p:blipFill>
        <p:spPr bwMode="auto">
          <a:xfrm>
            <a:off x="7058025" y="990600"/>
            <a:ext cx="1933575" cy="3810000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rot="5400000">
            <a:off x="685800" y="1307485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4205" y="3124200"/>
            <a:ext cx="6934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i="1" spc="-40" dirty="0" smtClean="0">
                <a:latin typeface="Arial Narrow" pitchFamily="34" charset="0"/>
              </a:rPr>
              <a:t>Weak relationship between severity of pain &amp; degree of O</a:t>
            </a:r>
            <a:r>
              <a:rPr lang="en-US" sz="2000" b="1" i="1" spc="-40" baseline="-25000" dirty="0" smtClean="0">
                <a:latin typeface="Arial Narrow" pitchFamily="34" charset="0"/>
              </a:rPr>
              <a:t>2</a:t>
            </a:r>
            <a:r>
              <a:rPr lang="en-US" sz="2000" b="1" i="1" spc="-40" dirty="0" smtClean="0">
                <a:latin typeface="Arial Narrow" pitchFamily="34" charset="0"/>
              </a:rPr>
              <a:t> deprivation in the heart muscle (i.e., severe pain can occur with little or no risk of a heart attack, and a heart attack can occur without pain).</a:t>
            </a:r>
            <a:endParaRPr lang="en-US" sz="2000" b="1" i="1" spc="-40" dirty="0">
              <a:latin typeface="Arial Narrow" pitchFamily="34" charset="0"/>
            </a:endParaRPr>
          </a:p>
        </p:txBody>
      </p:sp>
      <p:pic>
        <p:nvPicPr>
          <p:cNvPr id="7" name="Picture 2" descr="Heart Attack Types of Heart Disease Disord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38637"/>
            <a:ext cx="2209800" cy="22098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806521" y="4051479"/>
            <a:ext cx="1798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Stable Angina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243840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</a:rPr>
              <a:t>Pain is due to (accumulation of metabolites </a:t>
            </a:r>
            <a:r>
              <a:rPr lang="en-US" sz="2400" b="1" dirty="0">
                <a:latin typeface="Arial Narrow" pitchFamily="34" charset="0"/>
                <a:sym typeface="Symbol" pitchFamily="18" charset="2"/>
              </a:rPr>
              <a:t>K</a:t>
            </a:r>
            <a:r>
              <a:rPr lang="en-US" sz="2400" b="1" baseline="30000" dirty="0">
                <a:latin typeface="Arial Narrow" pitchFamily="34" charset="0"/>
                <a:sym typeface="Symbol" pitchFamily="18" charset="2"/>
              </a:rPr>
              <a:t>+</a:t>
            </a:r>
            <a:r>
              <a:rPr lang="en-US" sz="2400" b="1" dirty="0">
                <a:latin typeface="Arial Narrow" pitchFamily="34" charset="0"/>
                <a:sym typeface="Symbol" pitchFamily="18" charset="2"/>
              </a:rPr>
              <a:t>, PGs,  </a:t>
            </a:r>
            <a:r>
              <a:rPr lang="en-US" sz="2400" b="1" dirty="0" err="1">
                <a:latin typeface="Arial Narrow" pitchFamily="34" charset="0"/>
                <a:sym typeface="Symbol" pitchFamily="18" charset="2"/>
              </a:rPr>
              <a:t>Kinins</a:t>
            </a:r>
            <a:r>
              <a:rPr lang="en-US" sz="2400" b="1" dirty="0">
                <a:latin typeface="Arial Narrow" pitchFamily="34" charset="0"/>
                <a:sym typeface="Symbol" pitchFamily="18" charset="2"/>
              </a:rPr>
              <a:t>, 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Adenosine….) </a:t>
            </a:r>
            <a:r>
              <a:rPr lang="en-US" sz="2400" b="1" dirty="0" smtClean="0">
                <a:latin typeface="Arial Narrow" pitchFamily="34" charset="0"/>
              </a:rPr>
              <a:t>2</a:t>
            </a:r>
            <a:r>
              <a:rPr lang="en-US" sz="2400" b="1" baseline="30000" dirty="0" smtClean="0">
                <a:latin typeface="Arial Narrow" pitchFamily="34" charset="0"/>
              </a:rPr>
              <a:t>ndry</a:t>
            </a:r>
            <a:r>
              <a:rPr lang="en-US" sz="2400" b="1" dirty="0" smtClean="0">
                <a:latin typeface="Arial Narrow" pitchFamily="34" charset="0"/>
              </a:rPr>
              <a:t> to the ischemia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5600" y="4432479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EFFORT ANGINA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051479"/>
            <a:ext cx="2549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780199"/>
                </a:solidFill>
                <a:latin typeface="Bernard MT Condensed" pitchFamily="18" charset="0"/>
              </a:rPr>
              <a:t>Prinzmetal’s</a:t>
            </a:r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 Angina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1501" y="4432479"/>
            <a:ext cx="1812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VARIANT ANGINA 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005" y="4720419"/>
            <a:ext cx="2438400" cy="156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Occurs at rest Cyclic </a:t>
            </a:r>
            <a:r>
              <a:rPr lang="en-US" sz="2200" b="1" dirty="0" smtClean="0">
                <a:latin typeface="Arial Narrow" pitchFamily="34" charset="0"/>
              </a:rPr>
              <a:t>(vasospasm) due to contraction of VSMC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&gt;in younger women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89916" y="4720419"/>
            <a:ext cx="2569934" cy="12721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Develops by exertion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Resolves at rest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Lasts ~5 min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Insidious onset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91399" y="4051479"/>
            <a:ext cx="2071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Unstable Angina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91399" y="4432479"/>
            <a:ext cx="1997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CRESCENDO ANGINA</a:t>
            </a:r>
            <a:endParaRPr lang="en-US" sz="2000" dirty="0">
              <a:latin typeface="Bernard MT Condensed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1409700" y="5232579"/>
            <a:ext cx="2209800" cy="1588"/>
          </a:xfrm>
          <a:prstGeom prst="line">
            <a:avLst/>
          </a:prstGeom>
          <a:ln w="38100">
            <a:solidFill>
              <a:srgbClr val="7801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953001" y="4720419"/>
            <a:ext cx="4114800" cy="156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Occurs at rest / minimal exertion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Severe / Lasting &gt;10 min; Either of;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* New onset (nothing for last 4–6 w) 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* </a:t>
            </a:r>
            <a:r>
              <a:rPr lang="en-US" sz="2200" b="1" spc="-50" dirty="0" smtClean="0">
                <a:latin typeface="Arial Narrow" pitchFamily="34" charset="0"/>
              </a:rPr>
              <a:t>Crescendo pattern; getting  &gt; severe         / prolonged / frequent than previous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906345" y="4124131"/>
            <a:ext cx="122855" cy="2276669"/>
            <a:chOff x="4906345" y="4124131"/>
            <a:chExt cx="122855" cy="2276669"/>
          </a:xfrm>
        </p:grpSpPr>
        <p:sp>
          <p:nvSpPr>
            <p:cNvPr id="33" name="Rectangle 32"/>
            <p:cNvSpPr/>
            <p:nvPr/>
          </p:nvSpPr>
          <p:spPr>
            <a:xfrm>
              <a:off x="4906345" y="4124131"/>
              <a:ext cx="122855" cy="2276669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>
              <a:off x="3823136" y="5269348"/>
              <a:ext cx="2209800" cy="1588"/>
            </a:xfrm>
            <a:prstGeom prst="line">
              <a:avLst/>
            </a:prstGeom>
            <a:ln w="38100">
              <a:solidFill>
                <a:srgbClr val="78019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3886994" y="5270748"/>
              <a:ext cx="2209800" cy="1588"/>
            </a:xfrm>
            <a:prstGeom prst="line">
              <a:avLst/>
            </a:prstGeom>
            <a:ln w="38100">
              <a:solidFill>
                <a:srgbClr val="78019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8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5" cstate="print">
            <a:lum bright="-20000" contrast="20000"/>
          </a:blip>
          <a:srcRect/>
          <a:stretch>
            <a:fillRect/>
          </a:stretch>
        </p:blipFill>
        <p:spPr bwMode="auto">
          <a:xfrm rot="1483755">
            <a:off x="7869362" y="2001963"/>
            <a:ext cx="593725" cy="593725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2209800" y="189724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By a Spasm or Stabilized  Plaque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10400" y="4038600"/>
            <a:ext cx="129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Vulnerable  Plaque</a:t>
            </a:r>
          </a:p>
        </p:txBody>
      </p:sp>
      <p:sp>
        <p:nvSpPr>
          <p:cNvPr id="39" name="5-Point Star 38"/>
          <p:cNvSpPr/>
          <p:nvPr/>
        </p:nvSpPr>
        <p:spPr>
          <a:xfrm>
            <a:off x="8534400" y="50800"/>
            <a:ext cx="6096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" presetClass="entr" presetSubtype="5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5" grpId="0"/>
      <p:bldP spid="13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8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C:\Users\Administrator\Pictures\hh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4641" y="2590800"/>
            <a:ext cx="2159359" cy="2782251"/>
          </a:xfrm>
          <a:prstGeom prst="rect">
            <a:avLst/>
          </a:prstGeom>
          <a:noFill/>
        </p:spPr>
      </p:pic>
      <p:sp>
        <p:nvSpPr>
          <p:cNvPr id="58" name="Oval 57"/>
          <p:cNvSpPr/>
          <p:nvPr/>
        </p:nvSpPr>
        <p:spPr>
          <a:xfrm>
            <a:off x="8763000" y="4609046"/>
            <a:ext cx="228600" cy="381000"/>
          </a:xfrm>
          <a:prstGeom prst="ellipse">
            <a:avLst/>
          </a:prstGeom>
          <a:gradFill flip="none" rotWithShape="1">
            <a:gsLst>
              <a:gs pos="0">
                <a:srgbClr val="5A2120"/>
              </a:gs>
              <a:gs pos="33000">
                <a:srgbClr val="5A2120">
                  <a:shade val="67500"/>
                  <a:satMod val="115000"/>
                  <a:alpha val="71000"/>
                </a:srgbClr>
              </a:gs>
              <a:gs pos="74000">
                <a:srgbClr val="5A2120">
                  <a:shade val="100000"/>
                  <a:satMod val="115000"/>
                  <a:alpha val="3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10000"/>
          </a:blip>
          <a:srcRect l="49982" r="34397" b="69526"/>
          <a:stretch>
            <a:fillRect/>
          </a:stretch>
        </p:blipFill>
        <p:spPr bwMode="auto">
          <a:xfrm>
            <a:off x="5257800" y="152400"/>
            <a:ext cx="9906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10000"/>
          </a:blip>
          <a:srcRect l="78448" t="59612" r="5172" b="10097"/>
          <a:stretch>
            <a:fillRect/>
          </a:stretch>
        </p:blipFill>
        <p:spPr bwMode="auto">
          <a:xfrm>
            <a:off x="8138886" y="1752600"/>
            <a:ext cx="1005114" cy="990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0"/>
          <p:cNvGrpSpPr/>
          <p:nvPr/>
        </p:nvGrpSpPr>
        <p:grpSpPr>
          <a:xfrm>
            <a:off x="7620000" y="685800"/>
            <a:ext cx="990600" cy="1066800"/>
            <a:chOff x="3352800" y="2069205"/>
            <a:chExt cx="1981200" cy="257899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10000"/>
            </a:blip>
            <a:srcRect l="49982" r="34397" b="69526"/>
            <a:stretch>
              <a:fillRect/>
            </a:stretch>
          </p:blipFill>
          <p:spPr bwMode="auto">
            <a:xfrm>
              <a:off x="3352800" y="2069205"/>
              <a:ext cx="1981200" cy="2514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074" name="Picture 2" descr="C:\Users\Administrator\Pictures\clo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10000"/>
            </a:blip>
            <a:srcRect r="4823"/>
            <a:stretch>
              <a:fillRect/>
            </a:stretch>
          </p:blipFill>
          <p:spPr bwMode="auto">
            <a:xfrm>
              <a:off x="3781425" y="2166939"/>
              <a:ext cx="1552575" cy="2481261"/>
            </a:xfrm>
            <a:prstGeom prst="rect">
              <a:avLst/>
            </a:prstGeom>
            <a:noFill/>
          </p:spPr>
        </p:pic>
      </p:grpSp>
      <p:grpSp>
        <p:nvGrpSpPr>
          <p:cNvPr id="4" name="Group 12"/>
          <p:cNvGrpSpPr/>
          <p:nvPr/>
        </p:nvGrpSpPr>
        <p:grpSpPr>
          <a:xfrm>
            <a:off x="6477000" y="304800"/>
            <a:ext cx="990600" cy="1066800"/>
            <a:chOff x="3276600" y="2133600"/>
            <a:chExt cx="2073096" cy="2248437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l="49982" r="34397" b="69526"/>
            <a:stretch>
              <a:fillRect/>
            </a:stretch>
          </p:blipFill>
          <p:spPr bwMode="auto">
            <a:xfrm>
              <a:off x="3276600" y="2133600"/>
              <a:ext cx="2057400" cy="2209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075" name="Picture 3" descr="C:\Users\Administrator\Pictures\clot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/>
            <a:stretch>
              <a:fillRect/>
            </a:stretch>
          </p:blipFill>
          <p:spPr bwMode="auto">
            <a:xfrm>
              <a:off x="3696238" y="2235558"/>
              <a:ext cx="1653458" cy="2146479"/>
            </a:xfrm>
            <a:prstGeom prst="rect">
              <a:avLst/>
            </a:prstGeom>
            <a:noFill/>
          </p:spPr>
        </p:pic>
      </p:grpSp>
      <p:sp>
        <p:nvSpPr>
          <p:cNvPr id="15" name="TextBox 14"/>
          <p:cNvSpPr txBox="1"/>
          <p:nvPr/>
        </p:nvSpPr>
        <p:spPr>
          <a:xfrm>
            <a:off x="3276600" y="1244519"/>
            <a:ext cx="30608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000" b="1" dirty="0" smtClean="0">
                <a:latin typeface="Arial Narrow" pitchFamily="34" charset="0"/>
              </a:rPr>
              <a:t>ATP, Ion Pumps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</a:t>
            </a:r>
            <a:r>
              <a:rPr lang="en-US" sz="2000" b="1" dirty="0" smtClean="0">
                <a:latin typeface="Arial Narrow" pitchFamily="34" charset="0"/>
              </a:rPr>
              <a:t>Ca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9800" y="2743200"/>
            <a:ext cx="251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smtClean="0">
                <a:latin typeface="Arial Narrow" pitchFamily="34" charset="0"/>
              </a:rPr>
              <a:t>Proteolysis, Membrane damage….  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5600" y="3200400"/>
            <a:ext cx="87477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Necrosis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95600" y="1313688"/>
            <a:ext cx="533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endParaRPr lang="en-US" sz="20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18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     ~~Action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Potention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, elect. Activities &amp; functions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10400" y="0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Acute ~Subtotal / Total OCCLUSION</a:t>
            </a:r>
            <a:endParaRPr lang="en-US" sz="2000" dirty="0">
              <a:latin typeface="Bernard MT Condensed" pitchFamily="18" charset="0"/>
            </a:endParaRPr>
          </a:p>
        </p:txBody>
      </p:sp>
      <p:pic>
        <p:nvPicPr>
          <p:cNvPr id="51" name="Picture 10" descr="Post Myocardial Infarction ECG Wave Tracings"/>
          <p:cNvPicPr>
            <a:picLocks noChangeAspect="1" noChangeArrowheads="1"/>
          </p:cNvPicPr>
          <p:nvPr/>
        </p:nvPicPr>
        <p:blipFill>
          <a:blip r:embed="rId6" cstate="print"/>
          <a:srcRect l="53061" t="15044" r="6122" b="53805"/>
          <a:stretch>
            <a:fillRect/>
          </a:stretch>
        </p:blipFill>
        <p:spPr>
          <a:xfrm>
            <a:off x="5375564" y="4343400"/>
            <a:ext cx="1939636" cy="1066800"/>
          </a:xfrm>
          <a:prstGeom prst="rect">
            <a:avLst/>
          </a:prstGeom>
          <a:noFill/>
        </p:spPr>
      </p:pic>
      <p:sp>
        <p:nvSpPr>
          <p:cNvPr id="52" name="Rectangle 51"/>
          <p:cNvSpPr/>
          <p:nvPr/>
        </p:nvSpPr>
        <p:spPr>
          <a:xfrm>
            <a:off x="5299364" y="4011168"/>
            <a:ext cx="16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ST – Elevation</a:t>
            </a:r>
            <a:endParaRPr lang="en-US" sz="2000" dirty="0">
              <a:solidFill>
                <a:srgbClr val="00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298671" y="4017084"/>
            <a:ext cx="205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Non ST – Elevation</a:t>
            </a:r>
            <a:endParaRPr lang="en-US" sz="2000" dirty="0">
              <a:solidFill>
                <a:srgbClr val="00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15000" y="1828800"/>
            <a:ext cx="2514600" cy="554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smtClean="0">
                <a:latin typeface="Arial Narrow" pitchFamily="34" charset="0"/>
                <a:sym typeface="Wingdings 3"/>
              </a:rPr>
              <a:t></a:t>
            </a:r>
            <a:r>
              <a:rPr lang="en-US" b="1" dirty="0" err="1" smtClean="0">
                <a:latin typeface="Arial Narrow" pitchFamily="34" charset="0"/>
              </a:rPr>
              <a:t>Inflam</a:t>
            </a:r>
            <a:r>
              <a:rPr lang="en-US" b="1" dirty="0" smtClean="0">
                <a:latin typeface="Arial Narrow" pitchFamily="34" charset="0"/>
              </a:rPr>
              <a:t>. Mediators, ROS </a:t>
            </a:r>
            <a:r>
              <a:rPr lang="en-US" b="1" dirty="0" err="1" smtClean="0">
                <a:latin typeface="Arial Narrow" pitchFamily="34" charset="0"/>
              </a:rPr>
              <a:t>TNF</a:t>
            </a:r>
            <a:r>
              <a:rPr lang="en-US" b="1" dirty="0" err="1" smtClean="0">
                <a:latin typeface="Symbol" pitchFamily="18" charset="2"/>
              </a:rPr>
              <a:t>a</a:t>
            </a:r>
            <a:r>
              <a:rPr lang="en-US" b="1" dirty="0" smtClean="0"/>
              <a:t>, </a:t>
            </a:r>
            <a:r>
              <a:rPr lang="en-US" b="1" dirty="0" err="1" smtClean="0">
                <a:latin typeface="Arial Narrow" pitchFamily="34" charset="0"/>
              </a:rPr>
              <a:t>NF</a:t>
            </a:r>
            <a:r>
              <a:rPr lang="en-US" b="1" baseline="-25000" dirty="0" err="1" smtClean="0">
                <a:latin typeface="Symbol" pitchFamily="18" charset="2"/>
              </a:rPr>
              <a:t>k</a:t>
            </a:r>
            <a:r>
              <a:rPr lang="en-US" b="1" dirty="0" err="1" smtClean="0">
                <a:latin typeface="Arial Narrow" pitchFamily="34" charset="0"/>
              </a:rPr>
              <a:t>B</a:t>
            </a:r>
            <a:r>
              <a:rPr lang="en-US" b="1" dirty="0" smtClean="0"/>
              <a:t>, ….  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6553200" y="22860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Apoptosis</a:t>
            </a:r>
            <a:endParaRPr lang="en-US" dirty="0">
              <a:latin typeface="Bernard MT Condensed" pitchFamily="18" charset="0"/>
            </a:endParaRPr>
          </a:p>
        </p:txBody>
      </p:sp>
      <p:cxnSp>
        <p:nvCxnSpPr>
          <p:cNvPr id="61" name="Straight Arrow Connector 60"/>
          <p:cNvCxnSpPr>
            <a:endCxn id="58" idx="2"/>
          </p:cNvCxnSpPr>
          <p:nvPr/>
        </p:nvCxnSpPr>
        <p:spPr>
          <a:xfrm rot="16200000" flipH="1">
            <a:off x="7496246" y="3532792"/>
            <a:ext cx="1294346" cy="1239161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>
            <a:off x="7534656" y="2482596"/>
            <a:ext cx="1432560" cy="2165604"/>
          </a:xfrm>
          <a:custGeom>
            <a:avLst/>
            <a:gdLst>
              <a:gd name="connsiteX0" fmla="*/ 0 w 1432560"/>
              <a:gd name="connsiteY0" fmla="*/ 13716 h 2363724"/>
              <a:gd name="connsiteX1" fmla="*/ 420624 w 1432560"/>
              <a:gd name="connsiteY1" fmla="*/ 41148 h 2363724"/>
              <a:gd name="connsiteX2" fmla="*/ 832104 w 1432560"/>
              <a:gd name="connsiteY2" fmla="*/ 260604 h 2363724"/>
              <a:gd name="connsiteX3" fmla="*/ 1124712 w 1432560"/>
              <a:gd name="connsiteY3" fmla="*/ 571500 h 2363724"/>
              <a:gd name="connsiteX4" fmla="*/ 1389888 w 1432560"/>
              <a:gd name="connsiteY4" fmla="*/ 2107692 h 2363724"/>
              <a:gd name="connsiteX5" fmla="*/ 1380744 w 1432560"/>
              <a:gd name="connsiteY5" fmla="*/ 2107692 h 236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2560" h="2363724">
                <a:moveTo>
                  <a:pt x="0" y="13716"/>
                </a:moveTo>
                <a:cubicBezTo>
                  <a:pt x="140970" y="6858"/>
                  <a:pt x="281940" y="0"/>
                  <a:pt x="420624" y="41148"/>
                </a:cubicBezTo>
                <a:cubicBezTo>
                  <a:pt x="559308" y="82296"/>
                  <a:pt x="714756" y="172212"/>
                  <a:pt x="832104" y="260604"/>
                </a:cubicBezTo>
                <a:cubicBezTo>
                  <a:pt x="949452" y="348996"/>
                  <a:pt x="1031748" y="263652"/>
                  <a:pt x="1124712" y="571500"/>
                </a:cubicBezTo>
                <a:cubicBezTo>
                  <a:pt x="1217676" y="879348"/>
                  <a:pt x="1347216" y="1851660"/>
                  <a:pt x="1389888" y="2107692"/>
                </a:cubicBezTo>
                <a:cubicBezTo>
                  <a:pt x="1432560" y="2363724"/>
                  <a:pt x="1406652" y="2235708"/>
                  <a:pt x="1380744" y="2107692"/>
                </a:cubicBezTo>
              </a:path>
            </a:pathLst>
          </a:custGeom>
          <a:ln w="28575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04193" y="104193"/>
            <a:ext cx="4184607" cy="461665"/>
          </a:xfrm>
          <a:prstGeom prst="rect">
            <a:avLst/>
          </a:prstGeom>
          <a:solidFill>
            <a:srgbClr val="FFE1E1">
              <a:alpha val="72941"/>
            </a:srgbClr>
          </a:solidFill>
          <a:ln w="28575">
            <a:solidFill>
              <a:srgbClr val="FF3399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ACUTE CORONARY SYNDROMES [ACS]</a:t>
            </a:r>
          </a:p>
        </p:txBody>
      </p:sp>
      <p:sp>
        <p:nvSpPr>
          <p:cNvPr id="60" name="5-Point Star 59"/>
          <p:cNvSpPr/>
          <p:nvPr/>
        </p:nvSpPr>
        <p:spPr>
          <a:xfrm>
            <a:off x="8458200" y="60960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918113" y="3333690"/>
            <a:ext cx="152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pc="-30" dirty="0" smtClean="0">
                <a:latin typeface="Bernard MT Condensed" pitchFamily="18" charset="0"/>
              </a:rPr>
              <a:t>ECG CHANGES</a:t>
            </a:r>
            <a:endParaRPr lang="en-US" sz="2000" spc="-30" dirty="0">
              <a:latin typeface="Bernard MT Condensed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667377" y="5802868"/>
            <a:ext cx="553357" cy="369332"/>
          </a:xfrm>
          <a:prstGeom prst="rect">
            <a:avLst/>
          </a:prstGeom>
          <a:solidFill>
            <a:schemeClr val="bg1"/>
          </a:solidFill>
          <a:ln>
            <a:solidFill>
              <a:srgbClr val="CC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AMI 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09368" y="3333690"/>
            <a:ext cx="2087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pc="-30" dirty="0" smtClean="0">
                <a:latin typeface="Bernard MT Condensed" pitchFamily="18" charset="0"/>
              </a:rPr>
              <a:t>Cardiac Enzymes</a:t>
            </a:r>
            <a:r>
              <a:rPr lang="en-US" sz="2000" spc="-30" dirty="0" smtClean="0">
                <a:latin typeface="Bernard MT Condensed" pitchFamily="18" charset="0"/>
                <a:sym typeface="Wingdings 3"/>
              </a:rPr>
              <a:t> (Markers)</a:t>
            </a:r>
            <a:endParaRPr lang="en-US" sz="2000" spc="-30" dirty="0">
              <a:latin typeface="Bernard MT Condensed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600200" y="4419600"/>
            <a:ext cx="6096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+</a:t>
            </a: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rot="16200000" flipH="1">
            <a:off x="1690022" y="4213917"/>
            <a:ext cx="391116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1676400" y="5802868"/>
            <a:ext cx="553357" cy="369332"/>
          </a:xfrm>
          <a:prstGeom prst="rect">
            <a:avLst/>
          </a:prstGeom>
          <a:solidFill>
            <a:schemeClr val="bg1"/>
          </a:solidFill>
          <a:ln>
            <a:solidFill>
              <a:srgbClr val="CC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AMI 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52400" y="4419600"/>
            <a:ext cx="6096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-</a:t>
            </a: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rot="16200000" flipH="1">
            <a:off x="242222" y="4213917"/>
            <a:ext cx="391116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5635103" y="6167735"/>
            <a:ext cx="84189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STEMI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600200" y="6167735"/>
            <a:ext cx="98296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NSTEMI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5355516" y="3657600"/>
            <a:ext cx="5334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3276600" y="3657600"/>
            <a:ext cx="5334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DR.OMNIA\My Documents\My Pictures\ECG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4343400"/>
            <a:ext cx="3048000" cy="2514600"/>
          </a:xfrm>
          <a:prstGeom prst="rect">
            <a:avLst/>
          </a:prstGeom>
          <a:noFill/>
        </p:spPr>
      </p:pic>
      <p:pic>
        <p:nvPicPr>
          <p:cNvPr id="90" name="Picture 8" descr="EC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0" r="48359" b="72727"/>
          <a:stretch>
            <a:fillRect/>
          </a:stretch>
        </p:blipFill>
        <p:spPr bwMode="auto">
          <a:xfrm>
            <a:off x="2362200" y="4343400"/>
            <a:ext cx="1844040" cy="914400"/>
          </a:xfrm>
          <a:prstGeom prst="rect">
            <a:avLst/>
          </a:prstGeom>
          <a:noFill/>
        </p:spPr>
      </p:pic>
      <p:sp>
        <p:nvSpPr>
          <p:cNvPr id="91" name="Rectangle 90"/>
          <p:cNvSpPr/>
          <p:nvPr/>
        </p:nvSpPr>
        <p:spPr>
          <a:xfrm>
            <a:off x="-76200" y="4800600"/>
            <a:ext cx="12191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Unstable Angina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52400" y="609600"/>
            <a:ext cx="3200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Umbrella term that covers a spectrum of acute clinical conditions ranging from</a:t>
            </a:r>
          </a:p>
          <a:p>
            <a:pPr>
              <a:lnSpc>
                <a:spcPts val="2200"/>
              </a:lnSpc>
              <a:buBlip>
                <a:blip r:embed="rId9"/>
              </a:buBlip>
            </a:pPr>
            <a:r>
              <a:rPr lang="en-US" sz="2200" b="1" dirty="0" smtClean="0">
                <a:latin typeface="Arial Narrow" pitchFamily="34" charset="0"/>
              </a:rPr>
              <a:t> Unstable angina (38%)</a:t>
            </a:r>
          </a:p>
          <a:p>
            <a:pPr>
              <a:lnSpc>
                <a:spcPts val="2200"/>
              </a:lnSpc>
              <a:buBlip>
                <a:blip r:embed="rId9"/>
              </a:buBlip>
            </a:pPr>
            <a:r>
              <a:rPr lang="en-US" sz="2200" b="1" dirty="0" smtClean="0">
                <a:latin typeface="Arial Narrow" pitchFamily="34" charset="0"/>
              </a:rPr>
              <a:t> NSTEMI (25%) </a:t>
            </a:r>
          </a:p>
          <a:p>
            <a:pPr>
              <a:lnSpc>
                <a:spcPts val="2200"/>
              </a:lnSpc>
              <a:buBlip>
                <a:blip r:embed="rId9"/>
              </a:buBlip>
            </a:pPr>
            <a:r>
              <a:rPr lang="en-US" sz="2200" b="1" dirty="0" smtClean="0">
                <a:latin typeface="Arial Narrow" pitchFamily="34" charset="0"/>
              </a:rPr>
              <a:t> STEMI (30%)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6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0" grpId="0"/>
      <p:bldP spid="20" grpId="1"/>
      <p:bldP spid="21" grpId="0"/>
      <p:bldP spid="21" grpId="1"/>
      <p:bldP spid="27" grpId="0"/>
      <p:bldP spid="27" grpId="1"/>
      <p:bldP spid="52" grpId="0"/>
      <p:bldP spid="53" grpId="0"/>
      <p:bldP spid="55" grpId="0"/>
      <p:bldP spid="55" grpId="1"/>
      <p:bldP spid="56" grpId="0"/>
      <p:bldP spid="56" grpId="1"/>
      <p:bldP spid="62" grpId="0" animBg="1"/>
      <p:bldP spid="62" grpId="1" animBg="1"/>
      <p:bldP spid="73" grpId="0"/>
      <p:bldP spid="76" grpId="0" animBg="1"/>
      <p:bldP spid="77" grpId="0"/>
      <p:bldP spid="77" grpId="1"/>
      <p:bldP spid="78" grpId="0" animBg="1"/>
      <p:bldP spid="80" grpId="0" animBg="1"/>
      <p:bldP spid="81" grpId="0" animBg="1"/>
      <p:bldP spid="83" grpId="0"/>
      <p:bldP spid="84" grpId="0"/>
      <p:bldP spid="91" grpId="0"/>
      <p:bldP spid="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-101959" y="1905000"/>
            <a:ext cx="5893159" cy="5105400"/>
            <a:chOff x="279042" y="1321158"/>
            <a:chExt cx="5893159" cy="5105400"/>
          </a:xfrm>
        </p:grpSpPr>
        <p:pic>
          <p:nvPicPr>
            <p:cNvPr id="7" name="Picture 2" descr="circulatory animation blood cells 3d model - Blood Cells Animation v2.0 by Cuc Flavius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CFD"/>
                </a:clrFrom>
                <a:clrTo>
                  <a:srgbClr val="FEFCFD">
                    <a:alpha val="0"/>
                  </a:srgbClr>
                </a:clrTo>
              </a:clrChange>
              <a:lum bright="40000" contrast="30000"/>
            </a:blip>
            <a:srcRect r="14000" b="18000"/>
            <a:stretch>
              <a:fillRect/>
            </a:stretch>
          </p:blipFill>
          <p:spPr bwMode="auto">
            <a:xfrm>
              <a:off x="3810001" y="3234068"/>
              <a:ext cx="2362200" cy="2252331"/>
            </a:xfrm>
            <a:prstGeom prst="ellipse">
              <a:avLst/>
            </a:prstGeom>
            <a:noFill/>
          </p:spPr>
        </p:pic>
        <p:pic>
          <p:nvPicPr>
            <p:cNvPr id="1026" name="Picture 2" descr="C:\Users\Administrator\Pictures\hhh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042" y="1321158"/>
              <a:ext cx="3962400" cy="5105400"/>
            </a:xfrm>
            <a:prstGeom prst="rect">
              <a:avLst/>
            </a:prstGeom>
            <a:noFill/>
          </p:spPr>
        </p:pic>
        <p:sp>
          <p:nvSpPr>
            <p:cNvPr id="8" name="Lightning Bolt 7"/>
            <p:cNvSpPr/>
            <p:nvPr/>
          </p:nvSpPr>
          <p:spPr>
            <a:xfrm rot="4918632">
              <a:off x="3545445" y="4064857"/>
              <a:ext cx="588080" cy="792867"/>
            </a:xfrm>
            <a:prstGeom prst="lightningBolt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>
            <a:off x="304800" y="1447800"/>
            <a:ext cx="7086600" cy="10668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ANTIANGINAL DRUGS</a:t>
            </a:r>
            <a:endParaRPr lang="en-US" sz="54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5486400" y="-76200"/>
            <a:ext cx="3505200" cy="3200400"/>
            <a:chOff x="279042" y="1321158"/>
            <a:chExt cx="5893159" cy="5105400"/>
          </a:xfrm>
        </p:grpSpPr>
        <p:pic>
          <p:nvPicPr>
            <p:cNvPr id="7" name="Picture 2" descr="circulatory animation blood cells 3d model - Blood Cells Animation v2.0 by Cuc Flavius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CFD"/>
                </a:clrFrom>
                <a:clrTo>
                  <a:srgbClr val="FEFCFD">
                    <a:alpha val="0"/>
                  </a:srgbClr>
                </a:clrTo>
              </a:clrChange>
              <a:lum bright="40000" contrast="30000"/>
            </a:blip>
            <a:srcRect r="14000" b="18000"/>
            <a:stretch>
              <a:fillRect/>
            </a:stretch>
          </p:blipFill>
          <p:spPr bwMode="auto">
            <a:xfrm>
              <a:off x="3810001" y="3234068"/>
              <a:ext cx="2362200" cy="2252331"/>
            </a:xfrm>
            <a:prstGeom prst="ellipse">
              <a:avLst/>
            </a:prstGeom>
            <a:noFill/>
          </p:spPr>
        </p:pic>
        <p:pic>
          <p:nvPicPr>
            <p:cNvPr id="1026" name="Picture 2" descr="C:\Users\Administrator\Pictures\hhh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042" y="1321158"/>
              <a:ext cx="3962400" cy="5105400"/>
            </a:xfrm>
            <a:prstGeom prst="rect">
              <a:avLst/>
            </a:prstGeom>
            <a:noFill/>
          </p:spPr>
        </p:pic>
        <p:sp>
          <p:nvSpPr>
            <p:cNvPr id="8" name="Lightning Bolt 7"/>
            <p:cNvSpPr/>
            <p:nvPr/>
          </p:nvSpPr>
          <p:spPr>
            <a:xfrm rot="4918632">
              <a:off x="3545445" y="4064857"/>
              <a:ext cx="588080" cy="792867"/>
            </a:xfrm>
            <a:prstGeom prst="lightningBolt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>
            <a:off x="228600" y="152400"/>
            <a:ext cx="4800600" cy="16764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ANTIANGINAL DRUGS</a:t>
            </a:r>
            <a:endParaRPr lang="en-US" sz="54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2701022"/>
            <a:ext cx="89154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uFill>
                <a:solidFill>
                  <a:srgbClr val="C0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Recognize variables contributing to a balanced myocardial supply </a:t>
            </a:r>
            <a:r>
              <a:rPr lang="en-US" sz="2200" b="1" dirty="0" err="1" smtClean="0">
                <a:latin typeface="Arial Narrow" pitchFamily="34" charset="0"/>
              </a:rPr>
              <a:t>vs</a:t>
            </a:r>
            <a:r>
              <a:rPr lang="en-US" sz="2200" b="1" dirty="0" smtClean="0">
                <a:latin typeface="Arial Narrow" pitchFamily="34" charset="0"/>
              </a:rPr>
              <a:t> demand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Identify </a:t>
            </a:r>
            <a:r>
              <a:rPr lang="en-US" sz="2200" b="1" dirty="0" err="1" smtClean="0">
                <a:latin typeface="Arial Narrow" pitchFamily="34" charset="0"/>
              </a:rPr>
              <a:t>etiopathogenic</a:t>
            </a:r>
            <a:r>
              <a:rPr lang="en-US" sz="2200" b="1" dirty="0" smtClean="0">
                <a:latin typeface="Arial Narrow" pitchFamily="34" charset="0"/>
              </a:rPr>
              <a:t> cascades contributing to ischemic heart disease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Justify the different related clinical presentations of ischemic heart disease 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Expand on the drugs used to alleviate acute </a:t>
            </a:r>
            <a:r>
              <a:rPr lang="en-US" sz="2200" b="1" dirty="0" err="1" smtClean="0">
                <a:latin typeface="Arial Narrow" pitchFamily="34" charset="0"/>
              </a:rPr>
              <a:t>anginal</a:t>
            </a:r>
            <a:r>
              <a:rPr lang="en-US" sz="2200" b="1" dirty="0" smtClean="0">
                <a:latin typeface="Arial Narrow" pitchFamily="34" charset="0"/>
              </a:rPr>
              <a:t> attacks </a:t>
            </a:r>
            <a:r>
              <a:rPr lang="en-US" sz="2200" b="1" dirty="0" err="1" smtClean="0">
                <a:latin typeface="Arial Narrow" pitchFamily="34" charset="0"/>
              </a:rPr>
              <a:t>vs</a:t>
            </a:r>
            <a:r>
              <a:rPr lang="en-US" sz="2200" b="1" dirty="0" smtClean="0">
                <a:latin typeface="Arial Narrow" pitchFamily="34" charset="0"/>
              </a:rPr>
              <a:t> those meant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for prophylaxis &amp; improvement of survival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Detail the pharmacology of nitrates, other vasodilators, and other drugs used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as </a:t>
            </a:r>
            <a:r>
              <a:rPr lang="en-US" sz="2200" b="1" dirty="0" err="1" smtClean="0">
                <a:latin typeface="Arial Narrow" pitchFamily="34" charset="0"/>
              </a:rPr>
              <a:t>antianginal</a:t>
            </a:r>
            <a:r>
              <a:rPr lang="en-US" sz="2200" b="1" dirty="0" smtClean="0">
                <a:latin typeface="Arial Narrow" pitchFamily="34" charset="0"/>
              </a:rPr>
              <a:t> therapy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Sum up the varied therapeutic recommendations for treatment of different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clinical presentations of ischemic heart disease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1905000"/>
            <a:ext cx="832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6857</TotalTime>
  <Words>2148</Words>
  <Application>Microsoft Office PowerPoint</Application>
  <PresentationFormat>On-screen Show (4:3)</PresentationFormat>
  <Paragraphs>496</Paragraphs>
  <Slides>38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GCUSER</cp:lastModifiedBy>
  <cp:revision>234</cp:revision>
  <dcterms:created xsi:type="dcterms:W3CDTF">2011-03-05T17:05:47Z</dcterms:created>
  <dcterms:modified xsi:type="dcterms:W3CDTF">2015-03-17T04:40:19Z</dcterms:modified>
</cp:coreProperties>
</file>