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8" r:id="rId1"/>
    <p:sldMasterId id="2147483710" r:id="rId2"/>
  </p:sldMasterIdLst>
  <p:notesMasterIdLst>
    <p:notesMasterId r:id="rId30"/>
  </p:notesMasterIdLst>
  <p:sldIdLst>
    <p:sldId id="344" r:id="rId3"/>
    <p:sldId id="329" r:id="rId4"/>
    <p:sldId id="262" r:id="rId5"/>
    <p:sldId id="327" r:id="rId6"/>
    <p:sldId id="259" r:id="rId7"/>
    <p:sldId id="336" r:id="rId8"/>
    <p:sldId id="263" r:id="rId9"/>
    <p:sldId id="260" r:id="rId10"/>
    <p:sldId id="335" r:id="rId11"/>
    <p:sldId id="345" r:id="rId12"/>
    <p:sldId id="291" r:id="rId13"/>
    <p:sldId id="347" r:id="rId14"/>
    <p:sldId id="271" r:id="rId15"/>
    <p:sldId id="289" r:id="rId16"/>
    <p:sldId id="348" r:id="rId17"/>
    <p:sldId id="338" r:id="rId18"/>
    <p:sldId id="288" r:id="rId19"/>
    <p:sldId id="307" r:id="rId20"/>
    <p:sldId id="285" r:id="rId21"/>
    <p:sldId id="309" r:id="rId22"/>
    <p:sldId id="342" r:id="rId23"/>
    <p:sldId id="287" r:id="rId24"/>
    <p:sldId id="325" r:id="rId25"/>
    <p:sldId id="298" r:id="rId26"/>
    <p:sldId id="349" r:id="rId27"/>
    <p:sldId id="350" r:id="rId28"/>
    <p:sldId id="343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2804C0"/>
    <a:srgbClr val="12B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392" autoAdjust="0"/>
    <p:restoredTop sz="94673" autoAdjust="0"/>
  </p:normalViewPr>
  <p:slideViewPr>
    <p:cSldViewPr>
      <p:cViewPr>
        <p:scale>
          <a:sx n="80" d="100"/>
          <a:sy n="80" d="100"/>
        </p:scale>
        <p:origin x="-714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1CE8B9-172D-46E9-8189-73A90D4A698C}" type="datetimeFigureOut">
              <a:rPr lang="en-US" smtClean="0"/>
              <a:pPr/>
              <a:t>2/23/2015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1EC15-2773-4883-8E7D-3C0F1E7DD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984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1EC15-2773-4883-8E7D-3C0F1E7DD33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9D333B-71BC-46FE-B5A3-E2A7090AFC4C}" type="slidenum">
              <a:rPr lang="en-US">
                <a:latin typeface="Arial" pitchFamily="34" charset="0"/>
                <a:cs typeface="Arial" pitchFamily="34" charset="0"/>
              </a:rPr>
              <a:pPr/>
              <a:t>25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32627E-B19F-4805-95D9-A0F5B73DA981}" type="slidenum">
              <a:rPr lang="en-US">
                <a:latin typeface="Arial" pitchFamily="34" charset="0"/>
                <a:cs typeface="Arial" pitchFamily="34" charset="0"/>
              </a:rPr>
              <a:pPr/>
              <a:t>26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5CFCE-0BB6-4D7C-BBEC-D2E01A707B29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C057B-B0CF-42F2-A19C-AB8C179B0D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22B20-FDAE-4DED-BEA7-096975A67F87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9EE79-3EEE-46C3-8308-4A7045E765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C4861-4774-4DFE-AB19-64C454E93787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183CA-DE59-4AE7-A852-19BE540C22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6C1C2-201B-446F-AD06-E6A8A03651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>
                  <a:cs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>
                <a:cs typeface="Arial" pitchFamily="34" charset="0"/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A10F1-5B5B-4AB2-ACB5-45C3B67217C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47FE6-EFDF-4DC8-BF06-6A7B56B7D6EE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6BEEE-AA9E-42FC-BC73-BAD420FA9F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C509A-A8A5-4FD0-A8F7-F85609D52451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69144-8DFD-4AD0-9DEF-B536E3E80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E6BBC-A907-489C-84AF-42E5D5F2AD2F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EEE5F-FDE6-4D5E-8888-59DF837378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A99F2-8609-4A26-9FC1-FD57A9287803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61946-B9E4-4E30-923C-D110C5B3EA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D75A9-FCFC-474A-8049-067529D8FA9D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29FDC-FE9C-4CD0-9289-0384AEB9EF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94D88-8E39-42CC-BD6E-FEDF10A61045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E5380-13B5-42B4-83E2-73C1317F88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D3BF2-51CC-41BB-9613-755712DEAEA1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35496-96D8-4A2A-87C1-3CFA50A2EB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E0DCD-1FF3-4E48-A65F-6D719C6C400D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1AE05-8070-4533-BC17-81FE2D2159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D66C2622-1740-4EBC-A376-3CE2A5EB161B}" type="datetimeFigureOut">
              <a:rPr lang="en-US"/>
              <a:pPr>
                <a:defRPr/>
              </a:pPr>
              <a:t>2/23/2015</a:t>
            </a:fld>
            <a:endParaRPr lang="en-US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F37AADC6-3A1C-4255-8AA3-54F08032AE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" name="Rectangle 1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157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54750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1065979-B4F7-4794-B7C6-06916704BB9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hyperlink" Target="http://en.wikipedia.org/wiki/File:Gray492.pn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rt.JPG"/>
          <p:cNvPicPr>
            <a:picLocks noChangeAspect="1"/>
          </p:cNvPicPr>
          <p:nvPr/>
        </p:nvPicPr>
        <p:blipFill>
          <a:blip r:embed="rId2" cstate="print">
            <a:lum bright="52000" contrast="-70000"/>
          </a:blip>
          <a:stretch>
            <a:fillRect/>
          </a:stretch>
        </p:blipFill>
        <p:spPr>
          <a:xfrm>
            <a:off x="2524125" y="723900"/>
            <a:ext cx="4095750" cy="5410200"/>
          </a:xfrm>
          <a:prstGeom prst="rect">
            <a:avLst/>
          </a:prstGeom>
          <a:blipFill dpi="0" rotWithShape="1">
            <a:blip r:embed="rId2" cstate="print">
              <a:alphaModFix amt="42000"/>
              <a:lum bright="52000" contrast="-70000"/>
            </a:blip>
            <a:srcRect/>
            <a:tile tx="0" ty="0" sx="100000" sy="100000" flip="none" algn="tl"/>
          </a:blipFill>
          <a:effectLst>
            <a:softEdge rad="635000"/>
          </a:effectLst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485900" y="2711680"/>
            <a:ext cx="6172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i="1" dirty="0" smtClean="0">
                <a:cs typeface="Aharoni" pitchFamily="2" charset="-79"/>
              </a:rPr>
              <a:t>Anatomy of the Heart</a:t>
            </a:r>
            <a:endParaRPr kumimoji="0" lang="en-US" sz="54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haroni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7200" y="5943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b="1" i="1" dirty="0"/>
              <a:t>DR. SAEED VOHRA</a:t>
            </a:r>
            <a:endParaRPr lang="en-US" dirty="0"/>
          </a:p>
          <a:p>
            <a:pPr algn="r"/>
            <a:r>
              <a:rPr lang="en-US" b="1" i="1" dirty="0" smtClean="0"/>
              <a:t>DR. SANAA AL-SHAARAWI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81000" y="1141512"/>
            <a:ext cx="8305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heart is divided by vertical septa into four chambers: the right and left atria and the right and left ventricles. The right atrium lies anterior to the left atrium, and the right ventricle lies anterior to the left ventricle.</a:t>
            </a:r>
          </a:p>
        </p:txBody>
      </p:sp>
      <p:sp>
        <p:nvSpPr>
          <p:cNvPr id="5" name="Rectangle 4"/>
          <p:cNvSpPr/>
          <p:nvPr/>
        </p:nvSpPr>
        <p:spPr>
          <a:xfrm>
            <a:off x="1409701" y="533400"/>
            <a:ext cx="63245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Chambers of the Heart</a:t>
            </a:r>
            <a:endParaRPr lang="en-US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C3FF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4999" y="2514600"/>
            <a:ext cx="505669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152400"/>
            <a:ext cx="82296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Right Atrium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228600" y="914400"/>
            <a:ext cx="39624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The right atrium consists of a main cavity and a small out pouching, the auricle. On the outside of the heart at the junction between the right atrium and the right auricle is a vertical groove, the </a:t>
            </a:r>
            <a:r>
              <a:rPr lang="en-US" sz="2800" b="1" dirty="0" err="1" smtClean="0">
                <a:solidFill>
                  <a:srgbClr val="FF0000"/>
                </a:solidFill>
              </a:rPr>
              <a:t>sulcus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terminalis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smtClean="0"/>
              <a:t>which on the inside forms a ridge, the </a:t>
            </a:r>
            <a:r>
              <a:rPr lang="en-US" sz="2800" b="1" dirty="0" err="1" smtClean="0">
                <a:solidFill>
                  <a:srgbClr val="FF0000"/>
                </a:solidFill>
              </a:rPr>
              <a:t>crista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terminalis</a:t>
            </a:r>
            <a:r>
              <a:rPr lang="en-US" sz="2800" dirty="0" smtClean="0">
                <a:solidFill>
                  <a:srgbClr val="FF0000"/>
                </a:solidFill>
              </a:rPr>
              <a:t>. 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5" name="Picture 4" descr="C3FF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914400"/>
            <a:ext cx="4764961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4495800" y="2590800"/>
            <a:ext cx="7620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419600" y="3200400"/>
            <a:ext cx="609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Cavity of Right Atrium</a:t>
            </a: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4953000" y="1219200"/>
            <a:ext cx="38862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2804C0"/>
                </a:solidFill>
              </a:rPr>
              <a:t>Crista</a:t>
            </a:r>
            <a:r>
              <a:rPr lang="en-US" sz="2000" b="1" dirty="0">
                <a:solidFill>
                  <a:srgbClr val="2804C0"/>
                </a:solidFill>
              </a:rPr>
              <a:t> </a:t>
            </a:r>
            <a:r>
              <a:rPr lang="en-US" sz="2000" b="1" dirty="0" err="1">
                <a:solidFill>
                  <a:srgbClr val="2804C0"/>
                </a:solidFill>
              </a:rPr>
              <a:t>terminalis</a:t>
            </a:r>
            <a:r>
              <a:rPr lang="en-US" sz="2000" b="1" dirty="0">
                <a:solidFill>
                  <a:srgbClr val="2804C0"/>
                </a:solidFill>
              </a:rPr>
              <a:t> </a:t>
            </a:r>
            <a:r>
              <a:rPr lang="en-US" sz="2000" b="1" dirty="0"/>
              <a:t>divides </a:t>
            </a:r>
            <a:r>
              <a:rPr lang="en-US" sz="2000" dirty="0"/>
              <a:t>right atrium </a:t>
            </a:r>
            <a:r>
              <a:rPr lang="en-US" sz="2000" dirty="0" smtClean="0"/>
              <a:t>into:</a:t>
            </a:r>
            <a:endParaRPr lang="en-US" sz="2000" dirty="0"/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2000" b="1" i="1" dirty="0"/>
              <a:t>1- </a:t>
            </a:r>
            <a:r>
              <a:rPr lang="en-US" sz="2000" b="1" i="1" dirty="0">
                <a:solidFill>
                  <a:schemeClr val="hlink"/>
                </a:solidFill>
              </a:rPr>
              <a:t>Anterior part:</a:t>
            </a:r>
            <a:r>
              <a:rPr lang="en-US" sz="2000" b="1" i="1" dirty="0"/>
              <a:t> </a:t>
            </a:r>
            <a:r>
              <a:rPr lang="en-US" sz="2000" dirty="0"/>
              <a:t>rough and </a:t>
            </a:r>
            <a:r>
              <a:rPr lang="en-US" sz="2000" dirty="0" err="1"/>
              <a:t>trabeculated</a:t>
            </a:r>
            <a:r>
              <a:rPr lang="en-US" sz="2000" dirty="0"/>
              <a:t> by bundles of muscle </a:t>
            </a:r>
            <a:r>
              <a:rPr lang="en-US" sz="2000" dirty="0" err="1"/>
              <a:t>fibres</a:t>
            </a:r>
            <a:r>
              <a:rPr lang="en-US" sz="2000" dirty="0"/>
              <a:t> </a:t>
            </a:r>
            <a:r>
              <a:rPr lang="en-US" sz="2000" u="sng" dirty="0"/>
              <a:t>(</a:t>
            </a:r>
            <a:r>
              <a:rPr lang="en-US" sz="2000" u="sng" dirty="0" err="1">
                <a:solidFill>
                  <a:schemeClr val="hlink"/>
                </a:solidFill>
              </a:rPr>
              <a:t>musculi</a:t>
            </a:r>
            <a:r>
              <a:rPr lang="en-US" sz="2000" dirty="0">
                <a:solidFill>
                  <a:schemeClr val="hlink"/>
                </a:solidFill>
              </a:rPr>
              <a:t> </a:t>
            </a:r>
            <a:r>
              <a:rPr lang="en-US" sz="2000" u="sng" dirty="0" err="1">
                <a:solidFill>
                  <a:schemeClr val="hlink"/>
                </a:solidFill>
              </a:rPr>
              <a:t>pectinati</a:t>
            </a:r>
            <a:r>
              <a:rPr lang="en-US" sz="2000" u="sng" dirty="0"/>
              <a:t>).</a:t>
            </a:r>
          </a:p>
          <a:p>
            <a:pPr>
              <a:spcBef>
                <a:spcPct val="50000"/>
              </a:spcBef>
            </a:pPr>
            <a:r>
              <a:rPr lang="en-US" sz="2000" b="1" i="1" dirty="0"/>
              <a:t>2- </a:t>
            </a:r>
            <a:r>
              <a:rPr lang="en-US" sz="2000" b="1" i="1" dirty="0">
                <a:solidFill>
                  <a:schemeClr val="hlink"/>
                </a:solidFill>
              </a:rPr>
              <a:t>Posterior part (sinus </a:t>
            </a:r>
            <a:r>
              <a:rPr lang="en-US" sz="2000" b="1" i="1" dirty="0" err="1">
                <a:solidFill>
                  <a:schemeClr val="hlink"/>
                </a:solidFill>
              </a:rPr>
              <a:t>venarum</a:t>
            </a:r>
            <a:r>
              <a:rPr lang="en-US" sz="2000" b="1" i="1" dirty="0" smtClean="0">
                <a:solidFill>
                  <a:schemeClr val="hlink"/>
                </a:solidFill>
              </a:rPr>
              <a:t>) </a:t>
            </a:r>
            <a:r>
              <a:rPr lang="en-US" sz="2000" b="1" i="1" dirty="0"/>
              <a:t>is </a:t>
            </a:r>
            <a:r>
              <a:rPr lang="en-US" sz="2000" dirty="0"/>
              <a:t>smooth.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dirty="0">
                <a:solidFill>
                  <a:srgbClr val="2804C0"/>
                </a:solidFill>
              </a:rPr>
              <a:t>The </a:t>
            </a:r>
            <a:r>
              <a:rPr lang="en-US" sz="2000" b="1" dirty="0" err="1">
                <a:solidFill>
                  <a:srgbClr val="2804C0"/>
                </a:solidFill>
              </a:rPr>
              <a:t>interatrial</a:t>
            </a:r>
            <a:r>
              <a:rPr lang="en-US" sz="2000" b="1" dirty="0">
                <a:solidFill>
                  <a:srgbClr val="2804C0"/>
                </a:solidFill>
              </a:rPr>
              <a:t> septum </a:t>
            </a:r>
            <a:r>
              <a:rPr lang="en-US" sz="2000" dirty="0"/>
              <a:t>carries an oval depression called </a:t>
            </a:r>
            <a:r>
              <a:rPr lang="en-US" sz="2000" b="1" i="1" dirty="0">
                <a:solidFill>
                  <a:srgbClr val="FF0000"/>
                </a:solidFill>
              </a:rPr>
              <a:t>Fossa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ovalis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The </a:t>
            </a:r>
            <a:r>
              <a:rPr lang="en-US" sz="2000" dirty="0"/>
              <a:t>margin of this depression is called </a:t>
            </a:r>
            <a:r>
              <a:rPr lang="en-US" sz="2000" b="1" i="1" dirty="0" err="1">
                <a:solidFill>
                  <a:srgbClr val="FF0000"/>
                </a:solidFill>
              </a:rPr>
              <a:t>Anulus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ovalis</a:t>
            </a:r>
            <a:endParaRPr lang="en-US" sz="20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i="1" dirty="0"/>
              <a:t>The blood leaves right atrium to right ventricle via </a:t>
            </a:r>
            <a:r>
              <a:rPr lang="en-US" sz="2000" b="1" i="1" dirty="0">
                <a:solidFill>
                  <a:srgbClr val="FF0000"/>
                </a:solidFill>
              </a:rPr>
              <a:t>tricuspid valve</a:t>
            </a:r>
            <a:r>
              <a:rPr lang="en-US" sz="2000" b="1" i="1" dirty="0" smtClean="0">
                <a:solidFill>
                  <a:srgbClr val="FF0000"/>
                </a:solidFill>
              </a:rPr>
              <a:t>.</a:t>
            </a:r>
            <a:endParaRPr lang="en-US" sz="2000" b="1" i="1" dirty="0">
              <a:solidFill>
                <a:srgbClr val="FF0000"/>
              </a:solidFill>
            </a:endParaRPr>
          </a:p>
        </p:txBody>
      </p:sp>
      <p:pic>
        <p:nvPicPr>
          <p:cNvPr id="5" name="Picture 1" descr="C3FF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4675244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267200"/>
            <a:ext cx="25622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Cavity of Right Atrium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00600" y="1143000"/>
            <a:ext cx="4267200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u="sng" dirty="0">
                <a:solidFill>
                  <a:srgbClr val="FF0000"/>
                </a:solidFill>
              </a:rPr>
              <a:t>Openings in right </a:t>
            </a:r>
            <a:r>
              <a:rPr lang="en-US" sz="2800" b="1" u="sng" dirty="0" smtClean="0">
                <a:solidFill>
                  <a:srgbClr val="FF0000"/>
                </a:solidFill>
              </a:rPr>
              <a:t>atrium:</a:t>
            </a:r>
            <a:endParaRPr lang="en-US" sz="2800" b="1" u="sng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chemeClr val="hlink"/>
                </a:solidFill>
              </a:rPr>
              <a:t>SVC </a:t>
            </a:r>
            <a:r>
              <a:rPr lang="en-US" sz="2400" dirty="0"/>
              <a:t>--- has no </a:t>
            </a:r>
            <a:r>
              <a:rPr lang="en-US" sz="2400" dirty="0" smtClean="0"/>
              <a:t>valve</a:t>
            </a:r>
            <a:endParaRPr lang="en-US" sz="2400" dirty="0"/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chemeClr val="hlink"/>
                </a:solidFill>
              </a:rPr>
              <a:t>IVC</a:t>
            </a:r>
            <a:r>
              <a:rPr lang="en-US" sz="2400" dirty="0"/>
              <a:t> --- guarded by a </a:t>
            </a:r>
            <a:r>
              <a:rPr lang="en-US" sz="2400" dirty="0" smtClean="0"/>
              <a:t>valve</a:t>
            </a:r>
            <a:endParaRPr lang="en-US" sz="2400" dirty="0"/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chemeClr val="hlink"/>
                </a:solidFill>
              </a:rPr>
              <a:t>Coronary sinus</a:t>
            </a:r>
            <a:r>
              <a:rPr lang="en-US" sz="2400" dirty="0"/>
              <a:t> :  has a well-defined </a:t>
            </a:r>
            <a:r>
              <a:rPr lang="en-US" sz="2400" dirty="0" smtClean="0"/>
              <a:t>valve</a:t>
            </a:r>
            <a:endParaRPr lang="en-US" sz="2400" dirty="0"/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chemeClr val="hlink"/>
                </a:solidFill>
              </a:rPr>
              <a:t>Right </a:t>
            </a:r>
            <a:r>
              <a:rPr lang="en-US" sz="2400" dirty="0" err="1">
                <a:solidFill>
                  <a:schemeClr val="hlink"/>
                </a:solidFill>
              </a:rPr>
              <a:t>atrioventricular</a:t>
            </a:r>
            <a:r>
              <a:rPr lang="en-US" sz="2400" dirty="0">
                <a:solidFill>
                  <a:schemeClr val="hlink"/>
                </a:solidFill>
              </a:rPr>
              <a:t> orifice</a:t>
            </a:r>
            <a:r>
              <a:rPr lang="en-US" sz="2400" dirty="0"/>
              <a:t> lies anterior to IVC opening , it is </a:t>
            </a:r>
            <a:r>
              <a:rPr lang="en-US" sz="2400" dirty="0">
                <a:solidFill>
                  <a:schemeClr val="hlink"/>
                </a:solidFill>
              </a:rPr>
              <a:t>surrounded by a fibrous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hlink"/>
                </a:solidFill>
              </a:rPr>
              <a:t>ring</a:t>
            </a:r>
            <a:r>
              <a:rPr lang="en-US" sz="2400" dirty="0"/>
              <a:t> which gives attachment to  </a:t>
            </a:r>
            <a:r>
              <a:rPr lang="en-US" sz="2400" dirty="0">
                <a:solidFill>
                  <a:schemeClr val="hlink"/>
                </a:solidFill>
              </a:rPr>
              <a:t>the tricuspid </a:t>
            </a:r>
            <a:r>
              <a:rPr lang="en-US" sz="2400" dirty="0" smtClean="0">
                <a:solidFill>
                  <a:schemeClr val="hlink"/>
                </a:solidFill>
              </a:rPr>
              <a:t>valve</a:t>
            </a:r>
            <a:endParaRPr lang="en-US" sz="2400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chemeClr val="hlink"/>
                </a:solidFill>
              </a:rPr>
              <a:t>Small orifices</a:t>
            </a:r>
            <a:r>
              <a:rPr lang="en-US" sz="2400" dirty="0"/>
              <a:t> of small </a:t>
            </a:r>
            <a:r>
              <a:rPr lang="en-US" sz="2400" dirty="0" smtClean="0"/>
              <a:t>veins</a:t>
            </a:r>
            <a:endParaRPr lang="en-US" sz="2400" dirty="0"/>
          </a:p>
        </p:txBody>
      </p:sp>
      <p:pic>
        <p:nvPicPr>
          <p:cNvPr id="13314" name="Picture 2" descr="C3FF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981201"/>
            <a:ext cx="4724400" cy="331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Right </a:t>
            </a:r>
            <a:r>
              <a:rPr lang="en-US" sz="3200" b="1" dirty="0" smtClean="0"/>
              <a:t>ventricle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4953000" y="914400"/>
            <a:ext cx="35814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The right ventricle communicates with the right atrium through the </a:t>
            </a:r>
            <a:r>
              <a:rPr lang="en-US" sz="2800" dirty="0" err="1" smtClean="0"/>
              <a:t>atrioventricular</a:t>
            </a:r>
            <a:r>
              <a:rPr lang="en-US" sz="2800" dirty="0" smtClean="0"/>
              <a:t> orifice and with the pulmonary trunk through the pulmonary orifice. As the cavity approaches the pulmonary orifice it becomes funnel shaped, at which point it is referred to as the </a:t>
            </a:r>
            <a:r>
              <a:rPr lang="en-US" sz="2800" b="1" dirty="0" err="1" smtClean="0"/>
              <a:t>infundibulum</a:t>
            </a:r>
            <a:r>
              <a:rPr lang="en-US" sz="2800" b="1" dirty="0" smtClean="0"/>
              <a:t>.</a:t>
            </a:r>
            <a:endParaRPr lang="en-US" sz="2800" dirty="0"/>
          </a:p>
        </p:txBody>
      </p:sp>
      <p:pic>
        <p:nvPicPr>
          <p:cNvPr id="7" name="Picture 4" descr="Heart-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9000" contrast="4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4318" y="838200"/>
            <a:ext cx="4894882" cy="307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72000"/>
                    </a14:imgEffect>
                    <a14:imgEffect>
                      <a14:brightnessContrast bright="-13000" contras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90600" y="3819525"/>
            <a:ext cx="24003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Cavity of right ventricle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4953000" y="609600"/>
            <a:ext cx="4114800" cy="610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300" dirty="0"/>
              <a:t>Its wall is </a:t>
            </a:r>
            <a:r>
              <a:rPr lang="en-US" sz="2300" dirty="0">
                <a:solidFill>
                  <a:srgbClr val="FF0000"/>
                </a:solidFill>
              </a:rPr>
              <a:t>thinner </a:t>
            </a:r>
            <a:r>
              <a:rPr lang="en-US" sz="2300" dirty="0"/>
              <a:t>than that of left </a:t>
            </a:r>
            <a:r>
              <a:rPr lang="en-US" sz="2300" dirty="0" smtClean="0"/>
              <a:t>ventricle</a:t>
            </a:r>
            <a:endParaRPr lang="en-US" sz="2300" dirty="0"/>
          </a:p>
          <a:p>
            <a:pPr>
              <a:spcBef>
                <a:spcPct val="50000"/>
              </a:spcBef>
            </a:pPr>
            <a:r>
              <a:rPr lang="en-US" sz="2300" dirty="0"/>
              <a:t>Its wall contains projections called </a:t>
            </a:r>
            <a:r>
              <a:rPr lang="en-US" sz="2300" i="1" dirty="0" err="1">
                <a:solidFill>
                  <a:srgbClr val="FF0000"/>
                </a:solidFill>
              </a:rPr>
              <a:t>trabeculae</a:t>
            </a:r>
            <a:r>
              <a:rPr lang="en-US" sz="2300" i="1" dirty="0">
                <a:solidFill>
                  <a:srgbClr val="FF0000"/>
                </a:solidFill>
              </a:rPr>
              <a:t> </a:t>
            </a:r>
            <a:r>
              <a:rPr lang="en-US" sz="2300" i="1" dirty="0" err="1">
                <a:solidFill>
                  <a:srgbClr val="FF0000"/>
                </a:solidFill>
              </a:rPr>
              <a:t>carnae</a:t>
            </a:r>
            <a:r>
              <a:rPr lang="en-US" sz="2300" i="1" dirty="0">
                <a:solidFill>
                  <a:srgbClr val="FF0000"/>
                </a:solidFill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en-US" sz="2300" dirty="0" smtClean="0"/>
              <a:t>The  right ventricle communicates </a:t>
            </a:r>
            <a:r>
              <a:rPr lang="en-US" sz="2300" dirty="0"/>
              <a:t>with right atrium through </a:t>
            </a:r>
            <a:r>
              <a:rPr lang="en-US" sz="2300" dirty="0">
                <a:solidFill>
                  <a:schemeClr val="hlink"/>
                </a:solidFill>
              </a:rPr>
              <a:t>right </a:t>
            </a:r>
            <a:r>
              <a:rPr lang="en-US" sz="2300" dirty="0" err="1">
                <a:solidFill>
                  <a:schemeClr val="hlink"/>
                </a:solidFill>
              </a:rPr>
              <a:t>atrioventricular</a:t>
            </a:r>
            <a:r>
              <a:rPr lang="en-US" sz="2300" dirty="0">
                <a:solidFill>
                  <a:schemeClr val="hlink"/>
                </a:solidFill>
              </a:rPr>
              <a:t> </a:t>
            </a:r>
            <a:r>
              <a:rPr lang="en-US" sz="2300" dirty="0" smtClean="0">
                <a:solidFill>
                  <a:schemeClr val="hlink"/>
                </a:solidFill>
              </a:rPr>
              <a:t>orifice</a:t>
            </a:r>
            <a:r>
              <a:rPr lang="en-US" sz="2300" dirty="0" smtClean="0"/>
              <a:t> &amp; </a:t>
            </a:r>
            <a:r>
              <a:rPr lang="en-US" sz="2300" dirty="0"/>
              <a:t>with pulmonary trunk through </a:t>
            </a:r>
            <a:r>
              <a:rPr lang="en-US" sz="2300" dirty="0">
                <a:solidFill>
                  <a:schemeClr val="hlink"/>
                </a:solidFill>
              </a:rPr>
              <a:t>pulmonary </a:t>
            </a:r>
            <a:r>
              <a:rPr lang="en-US" sz="2300" dirty="0" smtClean="0">
                <a:solidFill>
                  <a:schemeClr val="hlink"/>
                </a:solidFill>
              </a:rPr>
              <a:t>orifice</a:t>
            </a:r>
            <a:endParaRPr lang="en-US" sz="2300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300" dirty="0"/>
              <a:t>Large projections arise from the walls  called  </a:t>
            </a:r>
            <a:r>
              <a:rPr lang="en-US" sz="2300" b="1" i="1" dirty="0" smtClean="0">
                <a:solidFill>
                  <a:srgbClr val="FF0000"/>
                </a:solidFill>
              </a:rPr>
              <a:t>papillary </a:t>
            </a:r>
            <a:r>
              <a:rPr lang="en-US" sz="2300" b="1" i="1" dirty="0">
                <a:solidFill>
                  <a:srgbClr val="FF0000"/>
                </a:solidFill>
              </a:rPr>
              <a:t>muscles 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sz="2300" b="1" i="1" dirty="0">
                <a:solidFill>
                  <a:srgbClr val="FF0000"/>
                </a:solidFill>
              </a:rPr>
              <a:t> Anterior papillary </a:t>
            </a:r>
            <a:r>
              <a:rPr lang="en-US" sz="2300" b="1" i="1" dirty="0" smtClean="0">
                <a:solidFill>
                  <a:srgbClr val="FF0000"/>
                </a:solidFill>
              </a:rPr>
              <a:t>muscle</a:t>
            </a:r>
            <a:endParaRPr lang="en-US" sz="23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sz="2300" b="1" i="1" dirty="0">
                <a:solidFill>
                  <a:srgbClr val="FF0000"/>
                </a:solidFill>
              </a:rPr>
              <a:t>Posterior papillary </a:t>
            </a:r>
            <a:r>
              <a:rPr lang="en-US" sz="2300" b="1" i="1" dirty="0" smtClean="0">
                <a:solidFill>
                  <a:srgbClr val="FF0000"/>
                </a:solidFill>
              </a:rPr>
              <a:t>muscle</a:t>
            </a:r>
            <a:endParaRPr lang="en-US" sz="23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sz="2300" b="1" i="1" dirty="0" err="1">
                <a:solidFill>
                  <a:srgbClr val="FF0000"/>
                </a:solidFill>
              </a:rPr>
              <a:t>Septal</a:t>
            </a:r>
            <a:r>
              <a:rPr lang="en-US" sz="2300" b="1" i="1" dirty="0">
                <a:solidFill>
                  <a:srgbClr val="FF0000"/>
                </a:solidFill>
              </a:rPr>
              <a:t> papillary </a:t>
            </a:r>
            <a:r>
              <a:rPr lang="en-US" sz="2300" b="1" i="1" dirty="0" smtClean="0">
                <a:solidFill>
                  <a:srgbClr val="FF0000"/>
                </a:solidFill>
              </a:rPr>
              <a:t>muscle</a:t>
            </a:r>
            <a:endParaRPr lang="en-US" sz="2300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2000"/>
                    </a14:imgEffect>
                    <a14:imgEffect>
                      <a14:brightnessContrast bright="-13000" contras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7200" y="4048125"/>
            <a:ext cx="24003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1000"/>
                    </a14:imgEffect>
                    <a14:imgEffect>
                      <a14:brightnessContrast bright="-7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4565102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Rot="1"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uLnTx/>
                <a:uFillTx/>
                <a:latin typeface="+mj-lt"/>
                <a:ea typeface="+mj-ea"/>
                <a:cs typeface="+mj-cs"/>
              </a:rPr>
              <a:t> Cavity of right ventricle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5334000" y="1233130"/>
            <a:ext cx="3733800" cy="48628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/>
              <a:t>Each papillary muscle is attached to the cusps of tricuspid valve by </a:t>
            </a:r>
            <a:r>
              <a:rPr lang="en-US" sz="2000" dirty="0" err="1"/>
              <a:t>tendinous</a:t>
            </a:r>
            <a:r>
              <a:rPr lang="en-US" sz="2000" dirty="0"/>
              <a:t> threads called </a:t>
            </a:r>
            <a:r>
              <a:rPr lang="en-US" sz="2000" b="1" i="1" dirty="0" err="1">
                <a:solidFill>
                  <a:srgbClr val="FF0000"/>
                </a:solidFill>
              </a:rPr>
              <a:t>chordae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</a:rPr>
              <a:t>tendinae</a:t>
            </a:r>
            <a:r>
              <a:rPr lang="en-US" sz="2000" b="1" i="1" dirty="0">
                <a:solidFill>
                  <a:srgbClr val="FF0000"/>
                </a:solidFill>
              </a:rPr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i="1" dirty="0"/>
              <a:t>Blood leaves the right ventricle to pulmonary trunk through  pulmonary orifice.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i="1" dirty="0"/>
              <a:t>The wall of </a:t>
            </a:r>
            <a:r>
              <a:rPr lang="en-US" sz="2000" b="1" i="1" dirty="0" err="1">
                <a:solidFill>
                  <a:srgbClr val="FF0066"/>
                </a:solidFill>
              </a:rPr>
              <a:t>infundibulum</a:t>
            </a:r>
            <a:r>
              <a:rPr lang="en-US" sz="2000" b="1" i="1" dirty="0"/>
              <a:t> is smooth and contains no </a:t>
            </a:r>
            <a:r>
              <a:rPr lang="en-US" sz="2000" b="1" i="1" dirty="0" err="1"/>
              <a:t>trabeculae</a:t>
            </a:r>
            <a:r>
              <a:rPr lang="en-US" sz="2000" b="1" i="1" dirty="0"/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i="1" dirty="0" err="1">
                <a:solidFill>
                  <a:srgbClr val="FF0066"/>
                </a:solidFill>
              </a:rPr>
              <a:t>Interventricular</a:t>
            </a:r>
            <a:r>
              <a:rPr lang="en-US" sz="2000" b="1" i="1" dirty="0">
                <a:solidFill>
                  <a:srgbClr val="FF0066"/>
                </a:solidFill>
              </a:rPr>
              <a:t> septum</a:t>
            </a:r>
            <a:r>
              <a:rPr lang="en-US" sz="2000" b="1" i="1" dirty="0"/>
              <a:t> is connected to </a:t>
            </a:r>
            <a:r>
              <a:rPr lang="en-US" sz="2000" b="1" i="1" dirty="0">
                <a:solidFill>
                  <a:srgbClr val="FF0066"/>
                </a:solidFill>
              </a:rPr>
              <a:t>anterior papillary</a:t>
            </a:r>
            <a:r>
              <a:rPr lang="en-US" sz="2000" b="1" i="1" dirty="0"/>
              <a:t> muscle by a muscular band called </a:t>
            </a:r>
            <a:r>
              <a:rPr lang="en-US" sz="2000" b="1" i="1" dirty="0">
                <a:solidFill>
                  <a:srgbClr val="FF0000"/>
                </a:solidFill>
              </a:rPr>
              <a:t>moderator </a:t>
            </a:r>
            <a:r>
              <a:rPr lang="en-US" sz="2000" b="1" i="1" dirty="0" smtClean="0">
                <a:solidFill>
                  <a:srgbClr val="FF0000"/>
                </a:solidFill>
              </a:rPr>
              <a:t>band</a:t>
            </a:r>
            <a:endParaRPr lang="en-US" sz="2000" b="1" i="1" dirty="0">
              <a:solidFill>
                <a:srgbClr val="FF0000"/>
              </a:solidFill>
            </a:endParaRPr>
          </a:p>
        </p:txBody>
      </p:sp>
      <p:pic>
        <p:nvPicPr>
          <p:cNvPr id="10241" name="Picture 1" descr="C3FF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914400"/>
            <a:ext cx="5257800" cy="368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810000" y="4114800"/>
            <a:ext cx="990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Right </a:t>
            </a:r>
            <a:r>
              <a:rPr lang="en-US" sz="3200" b="1" dirty="0" err="1" smtClean="0"/>
              <a:t>atrio</a:t>
            </a:r>
            <a:r>
              <a:rPr lang="en-US" sz="3200" b="1" dirty="0" smtClean="0"/>
              <a:t>-ventricular (tricuspid) orifice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4876800" y="914400"/>
            <a:ext cx="4191000" cy="5078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About one inch  wide, admitting  tips of 3 fingers.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 is guarded by a fibrous ring which gives attachment to the cusps of tricuspid valve.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 has 3-cusps  (anterior-posterior-</a:t>
            </a:r>
            <a:r>
              <a:rPr lang="en-US" sz="2400" dirty="0" err="1"/>
              <a:t>septal</a:t>
            </a:r>
            <a:r>
              <a:rPr lang="en-US" sz="2400" dirty="0"/>
              <a:t> or medial).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rgbClr val="FF0000"/>
                </a:solidFill>
              </a:rPr>
              <a:t>The </a:t>
            </a:r>
            <a:r>
              <a:rPr lang="en-US" sz="2400" dirty="0" err="1">
                <a:solidFill>
                  <a:srgbClr val="FF0000"/>
                </a:solidFill>
              </a:rPr>
              <a:t>atrial</a:t>
            </a:r>
            <a:r>
              <a:rPr lang="en-US" sz="2400" dirty="0">
                <a:solidFill>
                  <a:srgbClr val="FF0000"/>
                </a:solidFill>
              </a:rPr>
              <a:t> surface </a:t>
            </a:r>
            <a:r>
              <a:rPr lang="en-US" sz="2400" dirty="0"/>
              <a:t>of the cusps are smooth, while their  </a:t>
            </a:r>
            <a:r>
              <a:rPr lang="en-US" sz="2400" dirty="0">
                <a:solidFill>
                  <a:srgbClr val="FF0000"/>
                </a:solidFill>
              </a:rPr>
              <a:t>ventricular surfaces </a:t>
            </a:r>
            <a:r>
              <a:rPr lang="en-US" sz="2400" dirty="0"/>
              <a:t>give attachment to the </a:t>
            </a:r>
            <a:r>
              <a:rPr lang="en-US" sz="2400" b="1" dirty="0" err="1">
                <a:solidFill>
                  <a:srgbClr val="FF0000"/>
                </a:solidFill>
              </a:rPr>
              <a:t>chordae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tendinae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8600" y="2954404"/>
            <a:ext cx="4419600" cy="3827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A7B15324"/>
          <p:cNvPicPr>
            <a:picLocks noChangeAspect="1" noChangeArrowheads="1"/>
          </p:cNvPicPr>
          <p:nvPr/>
        </p:nvPicPr>
        <p:blipFill>
          <a:blip r:embed="rId4" cstate="print"/>
          <a:srcRect t="27258" r="3943" b="45029"/>
          <a:stretch>
            <a:fillRect/>
          </a:stretch>
        </p:blipFill>
        <p:spPr bwMode="auto">
          <a:xfrm>
            <a:off x="533400" y="685800"/>
            <a:ext cx="3657600" cy="220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04800"/>
            <a:ext cx="91440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Pulmonary orifice</a:t>
            </a:r>
            <a:br>
              <a:rPr lang="en-US" sz="3200" b="1" dirty="0" smtClean="0"/>
            </a:br>
            <a:endParaRPr lang="en-US" sz="3200" b="1" dirty="0" smtClean="0"/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4191000" y="914400"/>
            <a:ext cx="4724400" cy="52629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800" dirty="0"/>
              <a:t>Surrounded by a fibrous ring which gives attachment to the cusps of the pulmonary valve.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800" dirty="0"/>
              <a:t>The valve is formed of                  </a:t>
            </a:r>
            <a:r>
              <a:rPr lang="en-US" sz="2800" b="1" dirty="0">
                <a:solidFill>
                  <a:srgbClr val="FF0066"/>
                </a:solidFill>
              </a:rPr>
              <a:t>3 semilunar </a:t>
            </a:r>
            <a:r>
              <a:rPr lang="en-US" sz="2800" b="1" dirty="0" smtClean="0">
                <a:solidFill>
                  <a:srgbClr val="FF0066"/>
                </a:solidFill>
              </a:rPr>
              <a:t>cusps</a:t>
            </a:r>
            <a:r>
              <a:rPr lang="en-US" sz="2800" dirty="0" smtClean="0">
                <a:solidFill>
                  <a:srgbClr val="FF0066"/>
                </a:solidFill>
              </a:rPr>
              <a:t>                  </a:t>
            </a:r>
            <a:r>
              <a:rPr lang="en-US" sz="2800" dirty="0" smtClean="0"/>
              <a:t> </a:t>
            </a:r>
            <a:r>
              <a:rPr lang="en-US" sz="2800" b="1" dirty="0">
                <a:solidFill>
                  <a:srgbClr val="12B22D"/>
                </a:solidFill>
              </a:rPr>
              <a:t>2 anterior and  </a:t>
            </a:r>
            <a:r>
              <a:rPr lang="en-US" sz="2800" b="1" dirty="0">
                <a:solidFill>
                  <a:srgbClr val="2804C0"/>
                </a:solidFill>
              </a:rPr>
              <a:t>one posterior</a:t>
            </a:r>
            <a:r>
              <a:rPr lang="en-US" sz="2800" dirty="0"/>
              <a:t> which are concave superiorly and convex inferiorly.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800" dirty="0"/>
              <a:t>No </a:t>
            </a:r>
            <a:r>
              <a:rPr lang="en-US" sz="2800" dirty="0" err="1"/>
              <a:t>chordae</a:t>
            </a:r>
            <a:r>
              <a:rPr lang="en-US" sz="2800" dirty="0"/>
              <a:t> </a:t>
            </a:r>
            <a:r>
              <a:rPr lang="en-US" sz="2800" dirty="0" err="1"/>
              <a:t>tendineae</a:t>
            </a:r>
            <a:r>
              <a:rPr lang="en-US" sz="2800" dirty="0"/>
              <a:t> or papillary muscles are attached to </a:t>
            </a:r>
            <a:r>
              <a:rPr lang="en-US" sz="2800" dirty="0" smtClean="0"/>
              <a:t>these cusps</a:t>
            </a:r>
            <a:endParaRPr lang="en-US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57" y="1143000"/>
            <a:ext cx="3826443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4648200" y="838200"/>
            <a:ext cx="4419600" cy="47089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 smtClean="0"/>
              <a:t>The left atrium communicates with the left ventricle through the </a:t>
            </a:r>
            <a:r>
              <a:rPr lang="en-US" sz="2000" dirty="0" err="1" smtClean="0"/>
              <a:t>atrioventricular</a:t>
            </a:r>
            <a:r>
              <a:rPr lang="en-US" sz="2000" dirty="0" smtClean="0"/>
              <a:t> orifice and with the aorta through the aortic orifice.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 smtClean="0"/>
              <a:t>It </a:t>
            </a:r>
            <a:r>
              <a:rPr lang="en-US" sz="2000" dirty="0"/>
              <a:t>forms the greater part of </a:t>
            </a:r>
            <a:r>
              <a:rPr lang="en-US" sz="2000" dirty="0">
                <a:solidFill>
                  <a:schemeClr val="hlink"/>
                </a:solidFill>
              </a:rPr>
              <a:t>base of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hlink"/>
                </a:solidFill>
              </a:rPr>
              <a:t>heart.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/>
              <a:t>Its wall is </a:t>
            </a:r>
            <a:r>
              <a:rPr lang="en-US" sz="2000" u="sng" dirty="0"/>
              <a:t>smooth </a:t>
            </a:r>
            <a:r>
              <a:rPr lang="en-US" sz="2000" dirty="0">
                <a:solidFill>
                  <a:srgbClr val="FF0000"/>
                </a:solidFill>
              </a:rPr>
              <a:t>except </a:t>
            </a:r>
            <a:r>
              <a:rPr lang="en-US" sz="2000" dirty="0"/>
              <a:t>for small </a:t>
            </a:r>
            <a:r>
              <a:rPr lang="en-US" sz="2000" dirty="0" err="1"/>
              <a:t>musculi</a:t>
            </a:r>
            <a:r>
              <a:rPr lang="en-US" sz="2000" dirty="0"/>
              <a:t> </a:t>
            </a:r>
            <a:r>
              <a:rPr lang="en-US" sz="2000" dirty="0" err="1"/>
              <a:t>pectinati</a:t>
            </a:r>
            <a:r>
              <a:rPr lang="en-US" sz="2000" dirty="0"/>
              <a:t> in the </a:t>
            </a:r>
            <a:r>
              <a:rPr lang="en-US" sz="2000" dirty="0">
                <a:solidFill>
                  <a:srgbClr val="FF0000"/>
                </a:solidFill>
              </a:rPr>
              <a:t>left auricle.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chemeClr val="hlink"/>
                </a:solidFill>
              </a:rPr>
              <a:t>Recieves</a:t>
            </a:r>
            <a:r>
              <a:rPr lang="en-US" sz="2000" dirty="0" smtClean="0">
                <a:solidFill>
                  <a:schemeClr val="hlink"/>
                </a:solidFill>
              </a:rPr>
              <a:t> 4 </a:t>
            </a:r>
            <a:r>
              <a:rPr lang="en-US" sz="2000" dirty="0">
                <a:solidFill>
                  <a:schemeClr val="hlink"/>
                </a:solidFill>
              </a:rPr>
              <a:t>pulmonary veins</a:t>
            </a:r>
            <a:r>
              <a:rPr lang="en-US" sz="2000" dirty="0"/>
              <a:t>  which  have no valves.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/>
              <a:t>Sends blood to left ventricle through the </a:t>
            </a:r>
            <a:r>
              <a:rPr lang="en-US" sz="2000" dirty="0">
                <a:solidFill>
                  <a:schemeClr val="hlink"/>
                </a:solidFill>
              </a:rPr>
              <a:t>left </a:t>
            </a:r>
            <a:r>
              <a:rPr lang="en-US" sz="2000" dirty="0" err="1">
                <a:solidFill>
                  <a:schemeClr val="hlink"/>
                </a:solidFill>
              </a:rPr>
              <a:t>atrioventricular</a:t>
            </a:r>
            <a:r>
              <a:rPr lang="en-US" sz="2000" dirty="0">
                <a:solidFill>
                  <a:schemeClr val="hlink"/>
                </a:solidFill>
              </a:rPr>
              <a:t> orifice</a:t>
            </a:r>
            <a:r>
              <a:rPr lang="en-US" sz="2000" dirty="0"/>
              <a:t>  which is guarded by </a:t>
            </a:r>
            <a:r>
              <a:rPr lang="en-US" sz="2000" dirty="0">
                <a:solidFill>
                  <a:schemeClr val="hlink"/>
                </a:solidFill>
              </a:rPr>
              <a:t>mitral valve.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219200" y="3962400"/>
            <a:ext cx="3276600" cy="283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e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57200"/>
            <a:ext cx="2705100" cy="35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76200"/>
            <a:ext cx="9144000" cy="533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   Left atrium of the heart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sz="4000" b="1" i="1" dirty="0" smtClean="0"/>
              <a:t>OBJECTIVES</a:t>
            </a:r>
            <a:endParaRPr lang="en-US" sz="4800" b="1" i="1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8768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z="2800" b="1" i="1" u="sng" dirty="0" smtClean="0"/>
              <a:t>At the end of the lecture, the student should be able to :</a:t>
            </a:r>
          </a:p>
          <a:p>
            <a:pPr eaLnBrk="1" hangingPunct="1"/>
            <a:r>
              <a:rPr lang="en-US" sz="2000" b="1" i="1" dirty="0" smtClean="0">
                <a:solidFill>
                  <a:srgbClr val="FF0066"/>
                </a:solidFill>
              </a:rPr>
              <a:t>Describe the shape of heart regarding :</a:t>
            </a:r>
            <a:r>
              <a:rPr lang="en-US" sz="2000" b="1" i="1" dirty="0" smtClean="0"/>
              <a:t> </a:t>
            </a:r>
            <a:r>
              <a:rPr lang="en-US" sz="2000" i="1" dirty="0" smtClean="0"/>
              <a:t>apex, base, </a:t>
            </a:r>
            <a:r>
              <a:rPr lang="en-US" sz="2000" i="1" dirty="0" err="1" smtClean="0"/>
              <a:t>sternocostal</a:t>
            </a:r>
            <a:r>
              <a:rPr lang="en-US" sz="2000" i="1" dirty="0" smtClean="0"/>
              <a:t> and diaphragmatic surfaces.</a:t>
            </a:r>
          </a:p>
          <a:p>
            <a:pPr eaLnBrk="1" hangingPunct="1"/>
            <a:r>
              <a:rPr lang="en-US" sz="2000" b="1" i="1" dirty="0" smtClean="0">
                <a:solidFill>
                  <a:srgbClr val="FF0066"/>
                </a:solidFill>
              </a:rPr>
              <a:t>Describe the interior of heart chambers :</a:t>
            </a:r>
            <a:r>
              <a:rPr lang="en-US" sz="2000" i="1" dirty="0" smtClean="0"/>
              <a:t> right atrium, right ventricle, left atrium and left ventricle.</a:t>
            </a:r>
          </a:p>
          <a:p>
            <a:pPr eaLnBrk="1" hangingPunct="1"/>
            <a:r>
              <a:rPr lang="en-US" sz="2000" b="1" i="1" dirty="0" smtClean="0">
                <a:solidFill>
                  <a:srgbClr val="FF0066"/>
                </a:solidFill>
              </a:rPr>
              <a:t>List the orifices of the heart :</a:t>
            </a:r>
          </a:p>
          <a:p>
            <a:pPr eaLnBrk="1" hangingPunct="1"/>
            <a:r>
              <a:rPr lang="en-US" sz="2000" i="1" dirty="0" smtClean="0"/>
              <a:t>Right </a:t>
            </a:r>
            <a:r>
              <a:rPr lang="en-US" sz="2000" i="1" dirty="0" err="1" smtClean="0"/>
              <a:t>atrioventricular</a:t>
            </a:r>
            <a:r>
              <a:rPr lang="en-US" sz="2000" i="1" dirty="0" smtClean="0"/>
              <a:t> (Tricuspid) orifice.</a:t>
            </a:r>
          </a:p>
          <a:p>
            <a:pPr eaLnBrk="1" hangingPunct="1"/>
            <a:r>
              <a:rPr lang="en-US" sz="2000" i="1" dirty="0" smtClean="0"/>
              <a:t>Pulmonary orifice.</a:t>
            </a:r>
          </a:p>
          <a:p>
            <a:pPr eaLnBrk="1" hangingPunct="1"/>
            <a:r>
              <a:rPr lang="en-US" sz="2000" i="1" dirty="0" smtClean="0"/>
              <a:t>Left </a:t>
            </a:r>
            <a:r>
              <a:rPr lang="en-US" sz="2000" i="1" dirty="0" err="1" smtClean="0"/>
              <a:t>atrioventricular</a:t>
            </a:r>
            <a:r>
              <a:rPr lang="en-US" sz="2000" i="1" dirty="0" smtClean="0"/>
              <a:t> (Mitral) orifice.</a:t>
            </a:r>
          </a:p>
          <a:p>
            <a:pPr eaLnBrk="1" hangingPunct="1"/>
            <a:r>
              <a:rPr lang="en-US" sz="2000" i="1" dirty="0" smtClean="0"/>
              <a:t>Aortic orifice.</a:t>
            </a:r>
          </a:p>
          <a:p>
            <a:pPr eaLnBrk="1" hangingPunct="1"/>
            <a:r>
              <a:rPr lang="en-US" sz="2000" b="1" i="1" dirty="0" smtClean="0">
                <a:solidFill>
                  <a:srgbClr val="FF0066"/>
                </a:solidFill>
              </a:rPr>
              <a:t>Describe the </a:t>
            </a:r>
            <a:r>
              <a:rPr lang="en-US" sz="2000" b="1" i="1" dirty="0" err="1" smtClean="0">
                <a:solidFill>
                  <a:srgbClr val="FF0066"/>
                </a:solidFill>
              </a:rPr>
              <a:t>innervation</a:t>
            </a:r>
            <a:r>
              <a:rPr lang="en-US" sz="2000" b="1" i="1" dirty="0" smtClean="0">
                <a:solidFill>
                  <a:srgbClr val="FF0066"/>
                </a:solidFill>
              </a:rPr>
              <a:t> of the heart</a:t>
            </a:r>
            <a:endParaRPr lang="en-US" sz="2000" i="1" dirty="0" smtClean="0"/>
          </a:p>
          <a:p>
            <a:pPr eaLnBrk="1" hangingPunct="1"/>
            <a:r>
              <a:rPr lang="en-US" sz="2000" i="1" dirty="0" smtClean="0"/>
              <a:t>Briefly describe the conduction system of the Heart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Left ventricle  of the heart </a:t>
            </a:r>
          </a:p>
        </p:txBody>
      </p:sp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4724400" y="1143000"/>
            <a:ext cx="4267200" cy="5395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Its wall is </a:t>
            </a:r>
            <a:r>
              <a:rPr lang="en-US" sz="2400" dirty="0">
                <a:solidFill>
                  <a:srgbClr val="FF0000"/>
                </a:solidFill>
              </a:rPr>
              <a:t>thicker </a:t>
            </a:r>
            <a:r>
              <a:rPr lang="en-US" sz="2400" dirty="0"/>
              <a:t>than that of right ventricle.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 receives blood from left atrium through  left </a:t>
            </a:r>
            <a:r>
              <a:rPr lang="en-US" sz="2400" dirty="0" err="1"/>
              <a:t>atrio</a:t>
            </a:r>
            <a:r>
              <a:rPr lang="en-US" sz="2400" dirty="0"/>
              <a:t>-ventricular orifice which is guarded by  </a:t>
            </a:r>
            <a:r>
              <a:rPr lang="en-US" sz="2400" dirty="0">
                <a:solidFill>
                  <a:srgbClr val="FF0000"/>
                </a:solidFill>
              </a:rPr>
              <a:t>mitral valve.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Its wall contains  </a:t>
            </a:r>
            <a:r>
              <a:rPr lang="en-US" sz="2400" dirty="0" err="1"/>
              <a:t>trabeculae</a:t>
            </a:r>
            <a:r>
              <a:rPr lang="en-US" sz="2400" dirty="0"/>
              <a:t> </a:t>
            </a:r>
            <a:r>
              <a:rPr lang="en-US" sz="2400" dirty="0" err="1"/>
              <a:t>canae</a:t>
            </a:r>
            <a:r>
              <a:rPr lang="en-US" sz="2400" dirty="0"/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Its wall contains </a:t>
            </a:r>
            <a:r>
              <a:rPr lang="en-US" sz="2400" dirty="0">
                <a:solidFill>
                  <a:srgbClr val="FF0000"/>
                </a:solidFill>
              </a:rPr>
              <a:t>2 large papillary muscles </a:t>
            </a:r>
            <a:r>
              <a:rPr lang="en-US" sz="2400" dirty="0"/>
              <a:t>(anterior &amp; posterior). They are attached  by </a:t>
            </a:r>
            <a:r>
              <a:rPr lang="en-US" sz="2400" dirty="0" err="1">
                <a:solidFill>
                  <a:srgbClr val="FF0000"/>
                </a:solidFill>
              </a:rPr>
              <a:t>chordae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tendinae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to cusps of mitral valve. </a:t>
            </a:r>
          </a:p>
        </p:txBody>
      </p:sp>
      <p:pic>
        <p:nvPicPr>
          <p:cNvPr id="21508" name="Picture 5" descr="E31A883A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13278" t="21385" r="24060" b="22430"/>
          <a:stretch>
            <a:fillRect/>
          </a:stretch>
        </p:blipFill>
        <p:spPr bwMode="auto">
          <a:xfrm>
            <a:off x="609600" y="4191000"/>
            <a:ext cx="3581400" cy="24794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09" name="Picture 7" descr="74D7E00A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3023" t="4834" r="25926" b="48351"/>
          <a:stretch>
            <a:fillRect/>
          </a:stretch>
        </p:blipFill>
        <p:spPr bwMode="auto">
          <a:xfrm>
            <a:off x="304800" y="838200"/>
            <a:ext cx="4235027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 Left ventricle  of the heart </a:t>
            </a:r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5638800" y="1447800"/>
            <a:ext cx="3124200" cy="3935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/>
              <a:t>The blood leaves the left ventricle to the ascending aorta through the </a:t>
            </a:r>
            <a:r>
              <a:rPr lang="en-US" sz="2400">
                <a:solidFill>
                  <a:srgbClr val="FF0000"/>
                </a:solidFill>
              </a:rPr>
              <a:t>aortic orifice.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/>
              <a:t>The part of left ventricle leading to ascending aorta is called </a:t>
            </a:r>
            <a:r>
              <a:rPr lang="en-US" sz="2400">
                <a:solidFill>
                  <a:srgbClr val="FF0000"/>
                </a:solidFill>
              </a:rPr>
              <a:t>aortic vestibule. </a:t>
            </a:r>
            <a:r>
              <a:rPr lang="en-US" sz="2400"/>
              <a:t>The wall of this part is fibrous and smooth.</a:t>
            </a:r>
          </a:p>
        </p:txBody>
      </p:sp>
      <p:pic>
        <p:nvPicPr>
          <p:cNvPr id="22532" name="Picture 5" descr="E31A883A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13278" t="21385" r="5394" b="12515"/>
          <a:stretch>
            <a:fillRect/>
          </a:stretch>
        </p:blipFill>
        <p:spPr bwMode="auto">
          <a:xfrm>
            <a:off x="228600" y="1447800"/>
            <a:ext cx="5181600" cy="419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Left </a:t>
            </a:r>
            <a:r>
              <a:rPr lang="en-US" sz="3200" b="1" dirty="0" err="1" smtClean="0"/>
              <a:t>atrio</a:t>
            </a:r>
            <a:r>
              <a:rPr lang="en-US" sz="3200" b="1" dirty="0" smtClean="0"/>
              <a:t>-ventricular (mitral) orifice </a:t>
            </a:r>
          </a:p>
        </p:txBody>
      </p:sp>
      <p:pic>
        <p:nvPicPr>
          <p:cNvPr id="23555" name="Picture 5" descr="A7B15324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9000"/>
                    </a14:imgEffect>
                  </a14:imgLayer>
                </a14:imgProps>
              </a:ext>
            </a:extLst>
          </a:blip>
          <a:srcRect t="54352" r="8911" b="21053"/>
          <a:stretch>
            <a:fillRect/>
          </a:stretch>
        </p:blipFill>
        <p:spPr bwMode="auto">
          <a:xfrm>
            <a:off x="144780" y="2514600"/>
            <a:ext cx="419862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4419600" y="1066800"/>
            <a:ext cx="4648200" cy="5578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 dirty="0"/>
              <a:t> Smaller than the right, admitting only tips of 2 fingers.</a:t>
            </a:r>
          </a:p>
          <a:p>
            <a:pPr>
              <a:buFont typeface="Arial" charset="0"/>
              <a:buChar char="•"/>
            </a:pPr>
            <a:r>
              <a:rPr lang="en-US" sz="2400" dirty="0"/>
              <a:t>Guarded by a </a:t>
            </a:r>
            <a:r>
              <a:rPr lang="en-US" sz="2400" dirty="0">
                <a:solidFill>
                  <a:srgbClr val="FF0000"/>
                </a:solidFill>
              </a:rPr>
              <a:t>mitral valve.</a:t>
            </a:r>
          </a:p>
          <a:p>
            <a:pPr>
              <a:buFont typeface="Arial" charset="0"/>
              <a:buChar char="•"/>
            </a:pPr>
            <a:r>
              <a:rPr lang="en-US" sz="2400" dirty="0"/>
              <a:t>Surrounded by a fibrous ring which gives attachment to the cusps of mitral valve.</a:t>
            </a:r>
          </a:p>
          <a:p>
            <a:pPr>
              <a:buFont typeface="Arial" charset="0"/>
              <a:buChar char="•"/>
            </a:pPr>
            <a:r>
              <a:rPr lang="en-US" sz="2400" u="sng" dirty="0"/>
              <a:t> Mitral valve is composed of 2 cusps:</a:t>
            </a:r>
            <a:r>
              <a:rPr lang="en-US" sz="2400" dirty="0"/>
              <a:t> </a:t>
            </a:r>
          </a:p>
          <a:p>
            <a:pPr>
              <a:buFont typeface="Arial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 Anterior cusp :  </a:t>
            </a:r>
            <a:r>
              <a:rPr lang="en-US" sz="2400" dirty="0"/>
              <a:t>lies </a:t>
            </a:r>
            <a:r>
              <a:rPr lang="en-US" sz="2400" dirty="0" err="1"/>
              <a:t>anteriorly</a:t>
            </a:r>
            <a:r>
              <a:rPr lang="en-US" sz="2400" dirty="0"/>
              <a:t> and to right.</a:t>
            </a:r>
          </a:p>
          <a:p>
            <a:pPr>
              <a:buFont typeface="Arial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 Posterior cusp : </a:t>
            </a:r>
            <a:r>
              <a:rPr lang="en-US" sz="2400" dirty="0"/>
              <a:t>lies posteriorly and to left.</a:t>
            </a:r>
          </a:p>
          <a:p>
            <a:pPr>
              <a:buFont typeface="Arial" charset="0"/>
              <a:buChar char="•"/>
            </a:pPr>
            <a:r>
              <a:rPr lang="en-US" sz="2400" u="sng" dirty="0"/>
              <a:t> The </a:t>
            </a:r>
            <a:r>
              <a:rPr lang="en-US" sz="2400" u="sng" dirty="0" err="1"/>
              <a:t>atrial</a:t>
            </a:r>
            <a:r>
              <a:rPr lang="en-US" sz="2400" u="sng" dirty="0"/>
              <a:t> surfaces </a:t>
            </a:r>
            <a:r>
              <a:rPr lang="en-US" sz="2400" dirty="0"/>
              <a:t>of the cusps are smooth, while  </a:t>
            </a:r>
            <a:r>
              <a:rPr lang="en-US" sz="2400" u="sng" dirty="0"/>
              <a:t>ventricular surfaces </a:t>
            </a:r>
            <a:r>
              <a:rPr lang="en-US" sz="2400" dirty="0"/>
              <a:t>give attachment to </a:t>
            </a:r>
            <a:r>
              <a:rPr lang="en-US" sz="2400" dirty="0" err="1"/>
              <a:t>chordae</a:t>
            </a:r>
            <a:r>
              <a:rPr lang="en-US" sz="2400" dirty="0"/>
              <a:t> </a:t>
            </a:r>
            <a:r>
              <a:rPr lang="en-US" sz="2400" dirty="0" err="1"/>
              <a:t>tendinae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Aortic orifice</a:t>
            </a:r>
            <a:endParaRPr lang="ar-SA" sz="3200" b="1" dirty="0" smtClean="0"/>
          </a:p>
        </p:txBody>
      </p:sp>
      <p:pic>
        <p:nvPicPr>
          <p:cNvPr id="24579" name="Picture 6" descr="541460B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0000"/>
                    </a14:imgEffect>
                  </a14:imgLayer>
                </a14:imgProps>
              </a:ext>
            </a:extLst>
          </a:blip>
          <a:srcRect l="8949" t="8287" r="4944" b="50258"/>
          <a:stretch>
            <a:fillRect/>
          </a:stretch>
        </p:blipFill>
        <p:spPr bwMode="auto">
          <a:xfrm>
            <a:off x="152400" y="838200"/>
            <a:ext cx="4191000" cy="31094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4876800" y="1295400"/>
            <a:ext cx="3886200" cy="5226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800"/>
              <a:t> Surrounded by a fibrous ring which gives attachment to the cusps  of aortic valve.</a:t>
            </a:r>
          </a:p>
          <a:p>
            <a:pPr>
              <a:buFont typeface="Arial" charset="0"/>
              <a:buChar char="•"/>
            </a:pPr>
            <a:r>
              <a:rPr lang="en-US" sz="2800">
                <a:solidFill>
                  <a:srgbClr val="FF0066"/>
                </a:solidFill>
              </a:rPr>
              <a:t> </a:t>
            </a:r>
            <a:r>
              <a:rPr lang="en-US" sz="2800" b="1">
                <a:solidFill>
                  <a:srgbClr val="FF0066"/>
                </a:solidFill>
              </a:rPr>
              <a:t>Aortic valve</a:t>
            </a:r>
            <a:r>
              <a:rPr lang="en-US" sz="2800"/>
              <a:t> is formed of </a:t>
            </a:r>
            <a:r>
              <a:rPr lang="en-US" sz="2800" b="1">
                <a:solidFill>
                  <a:srgbClr val="FF0066"/>
                </a:solidFill>
              </a:rPr>
              <a:t>3 semilunar cusps</a:t>
            </a:r>
            <a:r>
              <a:rPr lang="en-US" sz="2800"/>
              <a:t> which are similar to those of pulmonary valve, but the position of the cusps differs being </a:t>
            </a:r>
            <a:r>
              <a:rPr lang="en-US" sz="2800" b="1">
                <a:solidFill>
                  <a:srgbClr val="12B22D"/>
                </a:solidFill>
              </a:rPr>
              <a:t>one anterior</a:t>
            </a:r>
            <a:r>
              <a:rPr lang="en-US" sz="2800"/>
              <a:t> </a:t>
            </a:r>
            <a:r>
              <a:rPr lang="en-US" sz="2800" b="1">
                <a:solidFill>
                  <a:srgbClr val="2804C0"/>
                </a:solidFill>
              </a:rPr>
              <a:t>and 2 posterior</a:t>
            </a:r>
            <a:r>
              <a:rPr lang="en-US" sz="2800">
                <a:solidFill>
                  <a:srgbClr val="2804C0"/>
                </a:solidFill>
              </a:rPr>
              <a:t>.</a:t>
            </a:r>
          </a:p>
          <a:p>
            <a:pPr>
              <a:buFont typeface="Arial" charset="0"/>
              <a:buChar char="•"/>
            </a:pPr>
            <a:endParaRPr lang="en-US" sz="2800">
              <a:solidFill>
                <a:srgbClr val="2804C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6000"/>
                    </a14:imgEffect>
                    <a14:imgEffect>
                      <a14:brightnessContrast bright="-10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90999"/>
            <a:ext cx="3962400" cy="237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868362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 Nerve supply of the heart 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839200" cy="50292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i="1" dirty="0" smtClean="0">
                <a:solidFill>
                  <a:srgbClr val="FF0066"/>
                </a:solidFill>
              </a:rPr>
              <a:t>By sympathetic &amp; parasympathetic fibers</a:t>
            </a:r>
            <a:r>
              <a:rPr lang="en-US" sz="2800" dirty="0" smtClean="0"/>
              <a:t>  via the </a:t>
            </a:r>
            <a:r>
              <a:rPr lang="en-US" sz="2800" b="1" i="1" dirty="0" smtClean="0">
                <a:solidFill>
                  <a:srgbClr val="12B22D"/>
                </a:solidFill>
              </a:rPr>
              <a:t>cardiac plexus</a:t>
            </a:r>
            <a:r>
              <a:rPr lang="en-US" sz="2800" dirty="0" smtClean="0"/>
              <a:t> situated below arch of aorta.</a:t>
            </a:r>
          </a:p>
          <a:p>
            <a:pPr eaLnBrk="1" hangingPunct="1">
              <a:defRPr/>
            </a:pPr>
            <a:r>
              <a:rPr lang="en-US" sz="2800" b="1" i="1" dirty="0" smtClean="0">
                <a:solidFill>
                  <a:srgbClr val="12B22D"/>
                </a:solidFill>
              </a:rPr>
              <a:t>The sympathetic </a:t>
            </a:r>
            <a:r>
              <a:rPr lang="en-US" sz="2800" b="1" i="1" dirty="0" err="1" smtClean="0">
                <a:solidFill>
                  <a:srgbClr val="12B22D"/>
                </a:solidFill>
              </a:rPr>
              <a:t>fibres</a:t>
            </a:r>
            <a:r>
              <a:rPr lang="en-US" sz="2800" dirty="0" smtClean="0"/>
              <a:t> arise from the cervical &amp; upper thoracic ganglia of </a:t>
            </a:r>
            <a:r>
              <a:rPr lang="en-US" sz="2800" i="1" u="sng" dirty="0" smtClean="0"/>
              <a:t>sympathetic trunks.</a:t>
            </a:r>
          </a:p>
          <a:p>
            <a:pPr eaLnBrk="1" hangingPunct="1">
              <a:defRPr/>
            </a:pPr>
            <a:r>
              <a:rPr lang="en-US" sz="2800" b="1" i="1" dirty="0" smtClean="0">
                <a:solidFill>
                  <a:srgbClr val="12B22D"/>
                </a:solidFill>
              </a:rPr>
              <a:t>The parasympathetic </a:t>
            </a:r>
            <a:r>
              <a:rPr lang="en-US" sz="2800" b="1" i="1" dirty="0" err="1" smtClean="0">
                <a:solidFill>
                  <a:srgbClr val="12B22D"/>
                </a:solidFill>
              </a:rPr>
              <a:t>fibres</a:t>
            </a:r>
            <a:r>
              <a:rPr lang="en-US" sz="2800" dirty="0" smtClean="0"/>
              <a:t> arise from the </a:t>
            </a:r>
            <a:r>
              <a:rPr lang="en-US" sz="2800" i="1" u="sng" dirty="0" err="1" smtClean="0"/>
              <a:t>vagus</a:t>
            </a:r>
            <a:r>
              <a:rPr lang="en-US" sz="2800" i="1" u="sng" dirty="0" smtClean="0"/>
              <a:t> nerves.</a:t>
            </a:r>
          </a:p>
          <a:p>
            <a:pPr eaLnBrk="1" hangingPunct="1">
              <a:defRPr/>
            </a:pPr>
            <a:r>
              <a:rPr lang="en-US" sz="2800" dirty="0" smtClean="0"/>
              <a:t>Postganglionic </a:t>
            </a:r>
            <a:r>
              <a:rPr lang="en-US" sz="2800" dirty="0" err="1" smtClean="0"/>
              <a:t>fibres</a:t>
            </a:r>
            <a:r>
              <a:rPr lang="en-US" sz="2800" dirty="0" smtClean="0"/>
              <a:t> reach heart along – </a:t>
            </a:r>
            <a:r>
              <a:rPr lang="en-US" sz="2800" dirty="0" smtClean="0">
                <a:solidFill>
                  <a:schemeClr val="hlink"/>
                </a:solidFill>
              </a:rPr>
              <a:t>SAN,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hlink"/>
                </a:solidFill>
              </a:rPr>
              <a:t>AVN</a:t>
            </a:r>
            <a:r>
              <a:rPr lang="en-US" sz="2800" dirty="0" smtClean="0"/>
              <a:t> &amp; </a:t>
            </a:r>
            <a:r>
              <a:rPr lang="en-US" sz="2800" dirty="0" smtClean="0">
                <a:solidFill>
                  <a:srgbClr val="12B22D"/>
                </a:solidFill>
              </a:rPr>
              <a:t>nerve plexus around coronary arteries</a:t>
            </a:r>
            <a:r>
              <a:rPr lang="en-US" sz="2800" dirty="0" smtClean="0">
                <a:solidFill>
                  <a:schemeClr val="hlink"/>
                </a:solidFill>
              </a:rPr>
              <a:t>.</a:t>
            </a:r>
            <a:r>
              <a:rPr lang="en-US" sz="2800" dirty="0" smtClean="0"/>
              <a:t> </a:t>
            </a:r>
          </a:p>
          <a:p>
            <a:pPr eaLnBrk="1" hangingPunct="1">
              <a:defRPr/>
            </a:pPr>
            <a:r>
              <a:rPr lang="en-US" sz="2800" dirty="0" err="1" smtClean="0">
                <a:solidFill>
                  <a:schemeClr val="hlink"/>
                </a:solidFill>
              </a:rPr>
              <a:t>Symp</a:t>
            </a:r>
            <a:r>
              <a:rPr lang="en-US" sz="2800" dirty="0" smtClean="0">
                <a:solidFill>
                  <a:schemeClr val="hlink"/>
                </a:solidFill>
              </a:rPr>
              <a:t>. Fibers</a:t>
            </a:r>
            <a:r>
              <a:rPr lang="en-US" sz="2800" dirty="0" smtClean="0"/>
              <a:t>--- accelerate heart rate </a:t>
            </a:r>
            <a:r>
              <a:rPr lang="en-US" sz="2800" dirty="0" smtClean="0">
                <a:solidFill>
                  <a:schemeClr val="hlink"/>
                </a:solidFill>
              </a:rPr>
              <a:t>but </a:t>
            </a:r>
            <a:r>
              <a:rPr lang="en-US" sz="2800" dirty="0" err="1" smtClean="0">
                <a:solidFill>
                  <a:schemeClr val="hlink"/>
                </a:solidFill>
              </a:rPr>
              <a:t>Parasymp</a:t>
            </a:r>
            <a:r>
              <a:rPr lang="en-US" sz="2800" dirty="0" smtClean="0">
                <a:solidFill>
                  <a:schemeClr val="hlink"/>
                </a:solidFill>
              </a:rPr>
              <a:t>. </a:t>
            </a:r>
            <a:r>
              <a:rPr lang="en-US" sz="2800" dirty="0" smtClean="0">
                <a:solidFill>
                  <a:schemeClr val="hlink"/>
                </a:solidFill>
              </a:rPr>
              <a:t>Fibers</a:t>
            </a:r>
            <a:r>
              <a:rPr lang="en-US" sz="2800" dirty="0" smtClean="0"/>
              <a:t> </a:t>
            </a:r>
            <a:r>
              <a:rPr lang="en-US" sz="2800" dirty="0" smtClean="0"/>
              <a:t>--- slow heart rate (constriction of </a:t>
            </a:r>
            <a:r>
              <a:rPr lang="en-US" sz="2800" dirty="0" err="1" smtClean="0"/>
              <a:t>coronay</a:t>
            </a:r>
            <a:r>
              <a:rPr lang="en-US" sz="2800" dirty="0" smtClean="0"/>
              <a:t> arteries)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69215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Conduction system of the heart</a:t>
            </a:r>
          </a:p>
        </p:txBody>
      </p:sp>
      <p:pic>
        <p:nvPicPr>
          <p:cNvPr id="35847" name="Picture 7" descr="File06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069" y="779463"/>
            <a:ext cx="6265863" cy="394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133600" y="2133600"/>
            <a:ext cx="11430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133600" y="1600200"/>
            <a:ext cx="11430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22262" y="4419600"/>
            <a:ext cx="8499476" cy="2209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/>
              <a:t>The beating of the heart is regulated by the </a:t>
            </a:r>
            <a:r>
              <a:rPr lang="en-US" sz="2000" b="1" dirty="0" smtClean="0">
                <a:solidFill>
                  <a:srgbClr val="2804C0"/>
                </a:solidFill>
              </a:rPr>
              <a:t>intrinsic conduction (nodal) system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/>
              <a:t>Its function is to ensure that the chambers of the heart contract in the proper rhythm and sequence: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/>
              <a:t>The main center is the </a:t>
            </a:r>
            <a:r>
              <a:rPr lang="en-US" sz="2000" b="1" dirty="0" err="1" smtClean="0">
                <a:solidFill>
                  <a:srgbClr val="FF0000"/>
                </a:solidFill>
              </a:rPr>
              <a:t>sinoatrial</a:t>
            </a:r>
            <a:r>
              <a:rPr lang="en-US" sz="2000" b="1" dirty="0" smtClean="0">
                <a:solidFill>
                  <a:srgbClr val="FF0000"/>
                </a:solidFill>
              </a:rPr>
              <a:t> (SA) node</a:t>
            </a:r>
            <a:r>
              <a:rPr lang="en-US" sz="2000" dirty="0" smtClean="0">
                <a:solidFill>
                  <a:srgbClr val="FF0000"/>
                </a:solidFill>
              </a:rPr>
              <a:t>, </a:t>
            </a:r>
            <a:r>
              <a:rPr lang="en-US" sz="2000" dirty="0" smtClean="0"/>
              <a:t>located in the right atrium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/>
              <a:t>The </a:t>
            </a:r>
            <a:r>
              <a:rPr lang="en-US" sz="2000" b="1" dirty="0" err="1" smtClean="0">
                <a:solidFill>
                  <a:srgbClr val="FF0000"/>
                </a:solidFill>
              </a:rPr>
              <a:t>atrioventricular</a:t>
            </a:r>
            <a:r>
              <a:rPr lang="en-US" sz="2000" b="1" dirty="0" smtClean="0">
                <a:solidFill>
                  <a:srgbClr val="FF0000"/>
                </a:solidFill>
              </a:rPr>
              <a:t> (AV) node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is located at the junction of the atria and the ventricles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4" descr="File06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836613"/>
            <a:ext cx="6553200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9" name="Oval 7"/>
          <p:cNvSpPr>
            <a:spLocks noChangeArrowheads="1"/>
          </p:cNvSpPr>
          <p:nvPr/>
        </p:nvSpPr>
        <p:spPr bwMode="auto">
          <a:xfrm>
            <a:off x="6229350" y="2565400"/>
            <a:ext cx="1366838" cy="863600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0840" name="Oval 8"/>
          <p:cNvSpPr>
            <a:spLocks noChangeArrowheads="1"/>
          </p:cNvSpPr>
          <p:nvPr/>
        </p:nvSpPr>
        <p:spPr bwMode="auto">
          <a:xfrm>
            <a:off x="6227763" y="3429000"/>
            <a:ext cx="1223962" cy="360363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1"/>
            <a:ext cx="91440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Conduction system of the heart</a:t>
            </a:r>
          </a:p>
        </p:txBody>
      </p:sp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228600" y="4800600"/>
            <a:ext cx="8686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4"/>
              </a:buBlip>
              <a:defRPr/>
            </a:pPr>
            <a:r>
              <a:rPr lang="en-US" sz="2000" dirty="0" smtClean="0">
                <a:latin typeface="Arial" charset="0"/>
                <a:cs typeface="Arial" charset="0"/>
              </a:rPr>
              <a:t>The </a:t>
            </a:r>
            <a:r>
              <a:rPr lang="en-US" sz="20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atrioventricular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(AV) bundle (bundle of His</a:t>
            </a:r>
            <a:r>
              <a:rPr lang="en-US" sz="2000" dirty="0">
                <a:latin typeface="Arial" charset="0"/>
                <a:cs typeface="Arial" charset="0"/>
              </a:rPr>
              <a:t>) is located in the </a:t>
            </a:r>
            <a:r>
              <a:rPr lang="en-US" sz="2000" dirty="0" err="1">
                <a:latin typeface="Arial" charset="0"/>
                <a:cs typeface="Arial" charset="0"/>
              </a:rPr>
              <a:t>interventricular</a:t>
            </a:r>
            <a:r>
              <a:rPr lang="en-US" sz="2000" dirty="0">
                <a:latin typeface="Arial" charset="0"/>
                <a:cs typeface="Arial" charset="0"/>
              </a:rPr>
              <a:t> septum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4"/>
              </a:buBlip>
              <a:defRPr/>
            </a:pPr>
            <a:r>
              <a:rPr lang="en-US" sz="2000" dirty="0" smtClean="0">
                <a:latin typeface="Arial" charset="0"/>
                <a:cs typeface="Arial" charset="0"/>
              </a:rPr>
              <a:t>The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Purkinje 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fibers</a:t>
            </a:r>
            <a:r>
              <a:rPr lang="en-US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2000" dirty="0">
                <a:latin typeface="Arial" charset="0"/>
                <a:cs typeface="Arial" charset="0"/>
              </a:rPr>
              <a:t>are located inside the walls of the ventricles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4"/>
              </a:buBlip>
              <a:defRPr/>
            </a:pPr>
            <a:r>
              <a:rPr lang="en-US" sz="2000" dirty="0">
                <a:latin typeface="Arial" charset="0"/>
                <a:cs typeface="Arial" charset="0"/>
              </a:rPr>
              <a:t>the SA node is called the 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pacemaker</a:t>
            </a:r>
            <a:r>
              <a:rPr lang="en-US" sz="2000" dirty="0">
                <a:latin typeface="Arial" charset="0"/>
                <a:cs typeface="Arial" charset="0"/>
              </a:rPr>
              <a:t> of the heart, because it generates the impulse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9" grpId="0" animBg="1"/>
      <p:bldP spid="120840" grpId="0" animBg="1"/>
      <p:bldP spid="12083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762000" y="5257800"/>
            <a:ext cx="8229600" cy="1325562"/>
          </a:xfrm>
        </p:spPr>
        <p:txBody>
          <a:bodyPr/>
          <a:lstStyle/>
          <a:p>
            <a:pPr algn="r"/>
            <a:r>
              <a:rPr lang="en-US" sz="6600" b="1" i="1" dirty="0" smtClean="0">
                <a:solidFill>
                  <a:srgbClr val="FF0000"/>
                </a:solidFill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00600" y="1066800"/>
            <a:ext cx="4191000" cy="5334000"/>
          </a:xfrm>
          <a:ln>
            <a:solidFill>
              <a:schemeClr val="bg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lies in the 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middle </a:t>
            </a:r>
            <a:r>
              <a:rPr lang="en-US" sz="2000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mediastinum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is surrounded by a </a:t>
            </a:r>
            <a:r>
              <a:rPr lang="en-US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fibroserous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sac called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pericardium 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which  is differentiated into an 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outer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fibrous layer </a:t>
            </a:r>
            <a:r>
              <a:rPr lang="en-US" sz="2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(Fibrous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pericardium)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&amp; 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inner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serous sac </a:t>
            </a:r>
            <a:r>
              <a:rPr lang="en-US" sz="2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(Serous pericardium).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Heart is somewhat pyramidal in shape, having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000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Apex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000" u="sng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Sterno</a:t>
            </a:r>
            <a:r>
              <a:rPr lang="en-US" sz="2000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-costal (anterior surface)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000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Base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(posterior surface).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Diaphragmatic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(inferior surface)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consists of 4 chambers, 2 atria (right&amp; left) &amp; 2 ventricles (right&amp; left)</a:t>
            </a:r>
            <a:endParaRPr lang="en-US" sz="2400" dirty="0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50" name="Picture 6" descr="C3FF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3421766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C3FF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733800"/>
            <a:ext cx="2447199" cy="291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715962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Heart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6200"/>
            <a:ext cx="9144000" cy="533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Apex of the heart</a:t>
            </a:r>
            <a:endParaRPr lang="ar-SA" sz="3200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800600" y="762000"/>
            <a:ext cx="4191000" cy="28956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Directed downwards, forwards and to the left.</a:t>
            </a:r>
          </a:p>
          <a:p>
            <a:pPr eaLnBrk="1" hangingPunct="1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is formed by the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left ventricle.</a:t>
            </a:r>
          </a:p>
          <a:p>
            <a:pPr eaLnBrk="1" hangingPunct="1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Lies at the level of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left 5</a:t>
            </a:r>
            <a:r>
              <a:rPr lang="en-US" sz="24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intercostal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space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3.5 inch from midline.</a:t>
            </a:r>
          </a:p>
        </p:txBody>
      </p:sp>
      <p:pic>
        <p:nvPicPr>
          <p:cNvPr id="7173" name="Picture 5" descr="C3FF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4876800" cy="382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0" y="5410200"/>
            <a:ext cx="769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Note that the base of the heart is called the base because the heart is pyramid shaped; the base lies opposite the apex. The heart does not rest on its base; it rests on its diaphragmatic (inferior) surface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Sterno</a:t>
            </a:r>
            <a:r>
              <a:rPr 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-costal (anterior)surface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00600" y="838200"/>
            <a:ext cx="4191000" cy="5791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2000" dirty="0" smtClean="0"/>
              <a:t>Divided by </a:t>
            </a:r>
            <a:r>
              <a:rPr lang="en-US" sz="2000" dirty="0" smtClean="0">
                <a:solidFill>
                  <a:schemeClr val="hlink"/>
                </a:solidFill>
              </a:rPr>
              <a:t>coronary (</a:t>
            </a:r>
            <a:r>
              <a:rPr lang="en-US" sz="2000" dirty="0" err="1" smtClean="0">
                <a:solidFill>
                  <a:schemeClr val="hlink"/>
                </a:solidFill>
              </a:rPr>
              <a:t>atrio</a:t>
            </a:r>
            <a:r>
              <a:rPr lang="en-US" sz="2000" dirty="0" smtClean="0">
                <a:solidFill>
                  <a:schemeClr val="hlink"/>
                </a:solidFill>
              </a:rPr>
              <a:t>-ventricular) groove</a:t>
            </a:r>
            <a:r>
              <a:rPr lang="en-US" sz="2000" dirty="0" smtClean="0"/>
              <a:t> into : 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/>
              <a:t> </a:t>
            </a:r>
            <a:r>
              <a:rPr lang="en-US" sz="2000" dirty="0" err="1" smtClean="0">
                <a:solidFill>
                  <a:schemeClr val="hlink"/>
                </a:solidFill>
              </a:rPr>
              <a:t>Atrial</a:t>
            </a:r>
            <a:r>
              <a:rPr lang="en-US" sz="2000" dirty="0" smtClean="0">
                <a:solidFill>
                  <a:schemeClr val="hlink"/>
                </a:solidFill>
              </a:rPr>
              <a:t> part,</a:t>
            </a:r>
            <a:r>
              <a:rPr lang="en-US" sz="2000" dirty="0" smtClean="0"/>
              <a:t> formed mainly by right atrium.   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Ventricular part</a:t>
            </a:r>
            <a:r>
              <a:rPr lang="en-US" sz="2000" dirty="0" smtClean="0"/>
              <a:t> , the right 2/3 is formed by right ventricle,  while  the left l1/3 is formed  by left ventricle. 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/>
              <a:t>The 2 ventricles are separated  by </a:t>
            </a:r>
            <a:r>
              <a:rPr lang="en-US" sz="2000" dirty="0" smtClean="0">
                <a:solidFill>
                  <a:srgbClr val="FF0000"/>
                </a:solidFill>
              </a:rPr>
              <a:t>anterior </a:t>
            </a:r>
            <a:r>
              <a:rPr lang="en-US" sz="2000" dirty="0" err="1" smtClean="0">
                <a:solidFill>
                  <a:srgbClr val="FF0000"/>
                </a:solidFill>
              </a:rPr>
              <a:t>interventricular</a:t>
            </a:r>
            <a:r>
              <a:rPr lang="en-US" sz="2000" dirty="0" smtClean="0">
                <a:solidFill>
                  <a:srgbClr val="FF0000"/>
                </a:solidFill>
              </a:rPr>
              <a:t> groove, </a:t>
            </a:r>
            <a:r>
              <a:rPr lang="en-US" sz="2000" dirty="0" smtClean="0"/>
              <a:t>which lodges :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Anterior </a:t>
            </a:r>
            <a:r>
              <a:rPr lang="en-US" sz="2000" dirty="0" err="1" smtClean="0">
                <a:solidFill>
                  <a:schemeClr val="hlink"/>
                </a:solidFill>
              </a:rPr>
              <a:t>interventricular</a:t>
            </a:r>
            <a:r>
              <a:rPr lang="en-US" sz="2000" dirty="0" smtClean="0">
                <a:solidFill>
                  <a:schemeClr val="hlink"/>
                </a:solidFill>
              </a:rPr>
              <a:t> artery (branch of left coronary).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Great cardiac vein.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The coronary groove </a:t>
            </a:r>
            <a:r>
              <a:rPr lang="en-US" sz="2000" dirty="0" smtClean="0"/>
              <a:t>lodges</a:t>
            </a:r>
            <a:r>
              <a:rPr lang="en-US" sz="2000" dirty="0" smtClean="0">
                <a:solidFill>
                  <a:schemeClr val="hlink"/>
                </a:solidFill>
              </a:rPr>
              <a:t>                     the right coronary artery.</a:t>
            </a:r>
          </a:p>
          <a:p>
            <a:pPr eaLnBrk="1" hangingPunct="1">
              <a:defRPr/>
            </a:pPr>
            <a:endParaRPr lang="ar-SA" sz="1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" name="Picture 5" descr="C3FF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38400"/>
            <a:ext cx="4876800" cy="382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600" y="838200"/>
            <a:ext cx="4648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This </a:t>
            </a:r>
            <a:r>
              <a:rPr lang="en-US" sz="2800" b="1" dirty="0" smtClean="0"/>
              <a:t>surface</a:t>
            </a:r>
            <a:r>
              <a:rPr lang="en-US" sz="2800" dirty="0" smtClean="0"/>
              <a:t> is formed mainly by the right atrium and the right ventricle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3886200" y="4800600"/>
            <a:ext cx="1295400" cy="381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Sterno</a:t>
            </a:r>
            <a:r>
              <a:rPr 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-costal (anterior)surface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8600" y="609600"/>
            <a:ext cx="845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It </a:t>
            </a:r>
            <a:r>
              <a:rPr lang="en-US" sz="2400" b="1" dirty="0"/>
              <a:t>is formed </a:t>
            </a:r>
            <a:r>
              <a:rPr lang="en-US" sz="2400" b="1" dirty="0" smtClean="0"/>
              <a:t>mainly by </a:t>
            </a:r>
            <a:r>
              <a:rPr lang="en-US" sz="2400" b="1" dirty="0"/>
              <a:t>the </a:t>
            </a:r>
            <a:r>
              <a:rPr lang="en-US" sz="2400" b="1" dirty="0" smtClean="0"/>
              <a:t>right atrium &amp; the right ventricle, which are separated from each other by the vertical atrioventricular groove.   </a:t>
            </a:r>
            <a:r>
              <a:rPr lang="en-US" sz="2400" b="1" dirty="0"/>
              <a:t>superior and inferior borders of the </a:t>
            </a:r>
            <a:r>
              <a:rPr lang="en-US" sz="2400" b="1" dirty="0" smtClean="0"/>
              <a:t>heart. The right ventricle is separated from the left ventricle by an anterior interventricular groove. </a:t>
            </a:r>
            <a:endParaRPr lang="en-US" sz="2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593" y="2514600"/>
            <a:ext cx="5313634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38400" y="6019800"/>
            <a:ext cx="1524000" cy="3048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  </a:t>
            </a:r>
            <a:r>
              <a:rPr lang="en-US" sz="3200" b="1" i="1" dirty="0" smtClean="0"/>
              <a:t>Diaphragmatic (Inferior)surface</a:t>
            </a:r>
          </a:p>
        </p:txBody>
      </p:sp>
      <p:pic>
        <p:nvPicPr>
          <p:cNvPr id="12291" name="Picture 4" descr="8EC2088A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92000"/>
                    </a14:imgEffect>
                  </a14:imgLayer>
                </a14:imgProps>
              </a:ext>
            </a:extLst>
          </a:blip>
          <a:srcRect l="20164" t="15004" b="35204"/>
          <a:stretch>
            <a:fillRect/>
          </a:stretch>
        </p:blipFill>
        <p:spPr bwMode="auto">
          <a:xfrm>
            <a:off x="152400" y="838200"/>
            <a:ext cx="4419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4724400" y="1295400"/>
            <a:ext cx="4038600" cy="47089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 smtClean="0"/>
              <a:t> Formed by the 2-ventricles, mainly  </a:t>
            </a:r>
            <a:r>
              <a:rPr lang="en-US" sz="2000" b="1" dirty="0" smtClean="0">
                <a:solidFill>
                  <a:schemeClr val="hlink"/>
                </a:solidFill>
              </a:rPr>
              <a:t>left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chemeClr val="hlink"/>
                </a:solidFill>
              </a:rPr>
              <a:t>ventricle(left 2/3).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 smtClean="0"/>
              <a:t> Slightly concave as it rests on diaphragm.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 smtClean="0"/>
              <a:t> </a:t>
            </a:r>
            <a:r>
              <a:rPr lang="en-US" sz="2000" b="1" dirty="0"/>
              <a:t>Directed inferiorly &amp; backward.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 smtClean="0"/>
              <a:t>Separated </a:t>
            </a:r>
            <a:r>
              <a:rPr lang="en-US" sz="2000" b="1" dirty="0"/>
              <a:t>from base of heart by </a:t>
            </a:r>
            <a:r>
              <a:rPr lang="en-US" sz="2000" b="1" dirty="0">
                <a:solidFill>
                  <a:schemeClr val="hlink"/>
                </a:solidFill>
              </a:rPr>
              <a:t>posterior part of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chemeClr val="hlink"/>
                </a:solidFill>
              </a:rPr>
              <a:t>coronary </a:t>
            </a:r>
            <a:r>
              <a:rPr lang="en-US" sz="2000" b="1" dirty="0" err="1" smtClean="0">
                <a:solidFill>
                  <a:schemeClr val="hlink"/>
                </a:solidFill>
              </a:rPr>
              <a:t>sulcus</a:t>
            </a:r>
            <a:endParaRPr lang="en-US" sz="2000" b="1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/>
              <a:t>The 2-ventricles are separated by </a:t>
            </a:r>
            <a:r>
              <a:rPr lang="en-US" sz="2000" b="1" dirty="0">
                <a:solidFill>
                  <a:srgbClr val="FF0000"/>
                </a:solidFill>
              </a:rPr>
              <a:t>posterior </a:t>
            </a:r>
            <a:r>
              <a:rPr lang="en-US" sz="2000" b="1" dirty="0" err="1">
                <a:solidFill>
                  <a:srgbClr val="FF0000"/>
                </a:solidFill>
              </a:rPr>
              <a:t>interventricular</a:t>
            </a:r>
            <a:r>
              <a:rPr lang="en-US" sz="2000" b="1" dirty="0">
                <a:solidFill>
                  <a:srgbClr val="FF0000"/>
                </a:solidFill>
              </a:rPr>
              <a:t> groove  </a:t>
            </a:r>
            <a:r>
              <a:rPr lang="en-US" sz="2000" b="1" u="sng" dirty="0"/>
              <a:t>which </a:t>
            </a:r>
            <a:r>
              <a:rPr lang="en-US" sz="2000" b="1" u="sng" dirty="0" smtClean="0"/>
              <a:t>lodges:</a:t>
            </a:r>
            <a:endParaRPr lang="en-US" sz="2000" b="1" u="sng" dirty="0"/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Posterior </a:t>
            </a:r>
            <a:r>
              <a:rPr lang="en-US" sz="2000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interventricular</a:t>
            </a: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artery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Middle cardiac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vein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 descr="Gray492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876800"/>
            <a:ext cx="1981200" cy="168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2743200" y="4876800"/>
            <a:ext cx="1143000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200400" y="4343400"/>
            <a:ext cx="9906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487362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Base of the Heart (posterior surface)</a:t>
            </a: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267200" y="1066800"/>
            <a:ext cx="4800600" cy="5632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400" dirty="0" smtClean="0"/>
              <a:t>It </a:t>
            </a:r>
            <a:r>
              <a:rPr lang="en-US" sz="2400" dirty="0"/>
              <a:t>is formed by the 2 atria, </a:t>
            </a:r>
            <a:r>
              <a:rPr lang="en-US" sz="2400" dirty="0">
                <a:solidFill>
                  <a:schemeClr val="hlink"/>
                </a:solidFill>
              </a:rPr>
              <a:t>mainly left atrium, </a:t>
            </a:r>
            <a:r>
              <a:rPr lang="en-US" sz="2400" dirty="0"/>
              <a:t>into which open the 4 pulmonary veins.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400" dirty="0" smtClean="0"/>
              <a:t>It is directed backwards.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400" dirty="0" smtClean="0"/>
              <a:t>Lies </a:t>
            </a:r>
            <a:r>
              <a:rPr lang="en-US" sz="2400" dirty="0"/>
              <a:t>opposite middle </a:t>
            </a:r>
            <a:r>
              <a:rPr lang="en-US" sz="2400" dirty="0">
                <a:solidFill>
                  <a:schemeClr val="hlink"/>
                </a:solidFill>
              </a:rPr>
              <a:t>thoracic </a:t>
            </a:r>
            <a:r>
              <a:rPr lang="en-US" sz="2400" dirty="0" smtClean="0">
                <a:solidFill>
                  <a:schemeClr val="hlink"/>
                </a:solidFill>
              </a:rPr>
              <a:t>vertebrae(5-7)</a:t>
            </a:r>
            <a:endParaRPr lang="en-US" sz="2400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400" dirty="0"/>
              <a:t> Is separated  from the vertebral column by descending  aorta, esophagus and </a:t>
            </a:r>
            <a:r>
              <a:rPr lang="en-US" sz="2400" dirty="0">
                <a:solidFill>
                  <a:schemeClr val="hlink"/>
                </a:solidFill>
              </a:rPr>
              <a:t>oblique sinus of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hlink"/>
                </a:solidFill>
              </a:rPr>
              <a:t>pericardium</a:t>
            </a:r>
            <a:r>
              <a:rPr lang="en-US" sz="2400" dirty="0"/>
              <a:t> </a:t>
            </a:r>
            <a:endParaRPr lang="en-US" sz="2400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400" dirty="0"/>
              <a:t>Bounded  inferiorly by </a:t>
            </a:r>
            <a:r>
              <a:rPr lang="en-US" sz="2400" dirty="0">
                <a:solidFill>
                  <a:schemeClr val="hlink"/>
                </a:solidFill>
              </a:rPr>
              <a:t>post part of coronary </a:t>
            </a:r>
            <a:r>
              <a:rPr lang="en-US" sz="2400" dirty="0" err="1">
                <a:solidFill>
                  <a:schemeClr val="hlink"/>
                </a:solidFill>
              </a:rPr>
              <a:t>sulcus</a:t>
            </a:r>
            <a:r>
              <a:rPr lang="en-US" sz="2400" dirty="0">
                <a:solidFill>
                  <a:schemeClr val="hlink"/>
                </a:solidFill>
              </a:rPr>
              <a:t> , which lodges the coronary </a:t>
            </a:r>
            <a:r>
              <a:rPr lang="en-US" sz="2400" dirty="0" smtClean="0">
                <a:solidFill>
                  <a:schemeClr val="hlink"/>
                </a:solidFill>
              </a:rPr>
              <a:t>sinus</a:t>
            </a:r>
            <a:endParaRPr lang="en-US" sz="2400" dirty="0">
              <a:solidFill>
                <a:schemeClr val="hlink"/>
              </a:solidFill>
            </a:endParaRPr>
          </a:p>
        </p:txBody>
      </p:sp>
      <p:pic>
        <p:nvPicPr>
          <p:cNvPr id="5" name="Picture 4" descr="He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" y="838200"/>
            <a:ext cx="4076700" cy="5394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0480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Borders of the Heart </a:t>
            </a:r>
          </a:p>
        </p:txBody>
      </p:sp>
      <p:pic>
        <p:nvPicPr>
          <p:cNvPr id="5" name="Picture 5" descr="C3FF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69763"/>
            <a:ext cx="4876800" cy="382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00600" y="1295400"/>
            <a:ext cx="4114800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Upper border:</a:t>
            </a:r>
          </a:p>
          <a:p>
            <a:pPr eaLnBrk="1" hangingPunct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 formed by the 2 atria.</a:t>
            </a:r>
          </a:p>
          <a:p>
            <a:pPr eaLnBrk="1" hangingPunct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is concealed by ascending aorta &amp; pulmonary trunk.</a:t>
            </a:r>
          </a:p>
          <a:p>
            <a:pPr eaLnBrk="1" hangingPunct="1"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Right border:</a:t>
            </a:r>
          </a:p>
          <a:p>
            <a:pPr eaLnBrk="1" hangingPunct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 formed by right atrium</a:t>
            </a:r>
          </a:p>
          <a:p>
            <a:pPr eaLnBrk="1" hangingPunct="1"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Lower border: </a:t>
            </a:r>
          </a:p>
          <a:p>
            <a:pPr eaLnBrk="1" hangingPunct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 formed mainly by right ventricle  + apical part of left ventricle.</a:t>
            </a:r>
          </a:p>
          <a:p>
            <a:pPr eaLnBrk="1" hangingPunct="1"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Left border:</a:t>
            </a:r>
          </a:p>
          <a:p>
            <a:pPr eaLnBrk="1" hangingPunct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 formed  mainly by left ventricle + auricle of left atrium.</a:t>
            </a:r>
          </a:p>
          <a:p>
            <a:pPr eaLnBrk="1" hangingPunct="1">
              <a:defRPr/>
            </a:pP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ar-SA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2_Stream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rial" pitchFamily="34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2887</TotalTime>
  <Words>1646</Words>
  <Application>Microsoft Office PowerPoint</Application>
  <PresentationFormat>On-screen Show (4:3)</PresentationFormat>
  <Paragraphs>148</Paragraphs>
  <Slides>27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Default Design</vt:lpstr>
      <vt:lpstr>2_Stream</vt:lpstr>
      <vt:lpstr>PowerPoint Presentation</vt:lpstr>
      <vt:lpstr>OBJECTIVES</vt:lpstr>
      <vt:lpstr>The Heart</vt:lpstr>
      <vt:lpstr>Apex of the heart</vt:lpstr>
      <vt:lpstr>Sterno-costal (anterior)surface</vt:lpstr>
      <vt:lpstr>Sterno-costal (anterior)surface</vt:lpstr>
      <vt:lpstr>     Diaphragmatic (Inferior)surface</vt:lpstr>
      <vt:lpstr>Base of the Heart (posterior surface)</vt:lpstr>
      <vt:lpstr>Borders of the Heart </vt:lpstr>
      <vt:lpstr>PowerPoint Presentation</vt:lpstr>
      <vt:lpstr> Right Atrium</vt:lpstr>
      <vt:lpstr>Cavity of Right Atrium</vt:lpstr>
      <vt:lpstr>Cavity of Right Atrium</vt:lpstr>
      <vt:lpstr>Right ventricle</vt:lpstr>
      <vt:lpstr> Cavity of right ventricle</vt:lpstr>
      <vt:lpstr>PowerPoint Presentation</vt:lpstr>
      <vt:lpstr> Right atrio-ventricular (tricuspid) orifice</vt:lpstr>
      <vt:lpstr> Pulmonary orifice </vt:lpstr>
      <vt:lpstr>      Left atrium of the heart</vt:lpstr>
      <vt:lpstr>   Left ventricle  of the heart </vt:lpstr>
      <vt:lpstr>    Left ventricle  of the heart </vt:lpstr>
      <vt:lpstr>   Left atrio-ventricular (mitral) orifice </vt:lpstr>
      <vt:lpstr>Aortic orifice</vt:lpstr>
      <vt:lpstr>    Nerve supply of the heart </vt:lpstr>
      <vt:lpstr>Conduction system of the heart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Amilo</dc:creator>
  <cp:lastModifiedBy>VOHRA</cp:lastModifiedBy>
  <cp:revision>414</cp:revision>
  <dcterms:created xsi:type="dcterms:W3CDTF">2006-09-23T19:09:44Z</dcterms:created>
  <dcterms:modified xsi:type="dcterms:W3CDTF">2015-02-23T08:33:04Z</dcterms:modified>
</cp:coreProperties>
</file>