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removePersonalInfoOnSave="1" saveSubsetFonts="1" bookmarkIdSeed="2">
  <p:sldMasterIdLst>
    <p:sldMasterId id="2147483937" r:id="rId1"/>
  </p:sldMasterIdLst>
  <p:notesMasterIdLst>
    <p:notesMasterId r:id="rId30"/>
  </p:notesMasterIdLst>
  <p:handoutMasterIdLst>
    <p:handoutMasterId r:id="rId31"/>
  </p:handoutMasterIdLst>
  <p:sldIdLst>
    <p:sldId id="400" r:id="rId2"/>
    <p:sldId id="425" r:id="rId3"/>
    <p:sldId id="455" r:id="rId4"/>
    <p:sldId id="426" r:id="rId5"/>
    <p:sldId id="454" r:id="rId6"/>
    <p:sldId id="456" r:id="rId7"/>
    <p:sldId id="427" r:id="rId8"/>
    <p:sldId id="428" r:id="rId9"/>
    <p:sldId id="429" r:id="rId10"/>
    <p:sldId id="430" r:id="rId11"/>
    <p:sldId id="432" r:id="rId12"/>
    <p:sldId id="433" r:id="rId13"/>
    <p:sldId id="434" r:id="rId14"/>
    <p:sldId id="436" r:id="rId15"/>
    <p:sldId id="438" r:id="rId16"/>
    <p:sldId id="440" r:id="rId17"/>
    <p:sldId id="441" r:id="rId18"/>
    <p:sldId id="442" r:id="rId19"/>
    <p:sldId id="443" r:id="rId20"/>
    <p:sldId id="444" r:id="rId21"/>
    <p:sldId id="445" r:id="rId22"/>
    <p:sldId id="446" r:id="rId23"/>
    <p:sldId id="447" r:id="rId24"/>
    <p:sldId id="448" r:id="rId25"/>
    <p:sldId id="449" r:id="rId26"/>
    <p:sldId id="450" r:id="rId27"/>
    <p:sldId id="451" r:id="rId28"/>
    <p:sldId id="453" r:id="rId29"/>
  </p:sldIdLst>
  <p:sldSz cx="9144000" cy="6858000" type="screen4x3"/>
  <p:notesSz cx="6858000" cy="9144000"/>
  <p:defaultTextStyle>
    <a:defPPr>
      <a:defRPr lang="en-US"/>
    </a:defPPr>
    <a:lvl1pPr algn="l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E77AA"/>
    <a:srgbClr val="749BC5"/>
    <a:srgbClr val="624E4E"/>
    <a:srgbClr val="753435"/>
    <a:srgbClr val="D10000"/>
    <a:srgbClr val="3333FF"/>
    <a:srgbClr val="703E40"/>
    <a:srgbClr val="A60201"/>
    <a:srgbClr val="FF3300"/>
    <a:srgbClr val="7AA0C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نمط ذو سمات 1 - تميي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3456" autoAdjust="0"/>
    <p:restoredTop sz="94295" autoAdjust="0"/>
  </p:normalViewPr>
  <p:slideViewPr>
    <p:cSldViewPr>
      <p:cViewPr varScale="1">
        <p:scale>
          <a:sx n="69" d="100"/>
          <a:sy n="69" d="100"/>
        </p:scale>
        <p:origin x="-13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E56B5E1B-8CE3-41A4-B755-96F1258F3F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76501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D0CE57E4-C5F3-4571-A0E2-3FC3C099FF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946913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CE57E4-C5F3-4571-A0E2-3FC3C099FF4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49698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35892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70227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9414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72351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74781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70048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95515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49522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660967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348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02967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58215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66540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96007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58434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33098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73374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78312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378010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ADF182-D7BA-4978-B150-3E131BEA4B4C}" type="slidenum">
              <a:rPr lang="en-US" smtClean="0"/>
              <a:pPr/>
              <a:t>28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131553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6107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64449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7294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81033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81930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20127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0211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Anatomy Department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E0356E-9D30-4BAA-AC43-E58845F92BD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Anatomy Department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E0356E-9D30-4BAA-AC43-E58845F92BD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Anatomy Department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E0356E-9D30-4BAA-AC43-E58845F92BD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Anatomy Department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E0356E-9D30-4BAA-AC43-E58845F92BD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Anatomy Department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E0356E-9D30-4BAA-AC43-E58845F92BD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Anatomy Department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E0356E-9D30-4BAA-AC43-E58845F92BD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Anatomy Department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E0356E-9D30-4BAA-AC43-E58845F92BD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Anatomy Department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E0356E-9D30-4BAA-AC43-E58845F92BD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Anatomy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E0356E-9D30-4BAA-AC43-E58845F92BD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Anatomy Department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E0356E-9D30-4BAA-AC43-E58845F92BD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Anatomy Department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E0356E-9D30-4BAA-AC43-E58845F92BD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Anatomy Department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DE0356E-9D30-4BAA-AC43-E58845F92BD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hf sldNum="0" hdr="0" ftr="0" dt="0"/>
  <p:txStyles>
    <p:titleStyle>
      <a:lvl1pPr algn="l" defTabSz="914400" rtl="1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0" y="2348880"/>
            <a:ext cx="9144000" cy="576064"/>
          </a:xfrm>
          <a:prstGeom prst="rect">
            <a:avLst/>
          </a:prstGeom>
        </p:spPr>
        <p:txBody>
          <a:bodyPr vert="horz" anchor="ctr" anchorCtr="0">
            <a:noAutofit/>
          </a:bodyPr>
          <a:lstStyle/>
          <a:p>
            <a:pPr lvl="0" algn="ctr" rtl="0">
              <a:defRPr/>
            </a:pPr>
            <a:r>
              <a:rPr lang="en-US" sz="5400" kern="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uhaus 93" panose="04030905020B02020C02" pitchFamily="82" charset="0"/>
              </a:rPr>
              <a:t>Major </a:t>
            </a:r>
            <a:r>
              <a:rPr lang="en-US" sz="5400" kern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uhaus 93" panose="04030905020B02020C02" pitchFamily="82" charset="0"/>
              </a:rPr>
              <a:t>Blood Veins</a:t>
            </a:r>
            <a:endParaRPr lang="en-US" sz="5400" kern="0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uhaus 93" panose="04030905020B02020C02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7537" y="5877272"/>
            <a:ext cx="25146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ABA88"/>
                </a:solidFill>
                <a:latin typeface="Calibri" pitchFamily="34" charset="0"/>
              </a:rPr>
              <a:t>Khaleel Alyahya, PhD, M</a:t>
            </a:r>
            <a:r>
              <a:rPr lang="en-US" sz="1600" b="1" dirty="0">
                <a:solidFill>
                  <a:srgbClr val="FABA88"/>
                </a:solidFill>
                <a:latin typeface="Calibri" pitchFamily="34" charset="0"/>
              </a:rPr>
              <a:t>E</a:t>
            </a:r>
            <a:r>
              <a:rPr lang="en-US" sz="1600" b="1" dirty="0" smtClean="0">
                <a:solidFill>
                  <a:srgbClr val="FABA88"/>
                </a:solidFill>
                <a:latin typeface="Calibri" pitchFamily="34" charset="0"/>
              </a:rPr>
              <a:t>d</a:t>
            </a:r>
          </a:p>
          <a:p>
            <a:pPr algn="ctr"/>
            <a:r>
              <a:rPr lang="en-US" sz="1600" b="1" dirty="0" smtClean="0">
                <a:solidFill>
                  <a:srgbClr val="FABA88"/>
                </a:solidFill>
                <a:latin typeface="Calibri" pitchFamily="34" charset="0"/>
              </a:rPr>
              <a:t>College of Medicine, KSU </a:t>
            </a:r>
          </a:p>
          <a:p>
            <a:pPr algn="ctr"/>
            <a:r>
              <a:rPr lang="en-US" sz="1600" b="1" dirty="0" smtClean="0">
                <a:solidFill>
                  <a:srgbClr val="FABA88"/>
                </a:solidFill>
                <a:latin typeface="Calibri" pitchFamily="34" charset="0"/>
              </a:rPr>
              <a:t>@khaleelya</a:t>
            </a:r>
            <a:endParaRPr lang="ar-SA" sz="1600" b="1" dirty="0">
              <a:solidFill>
                <a:srgbClr val="FABA88"/>
              </a:solidFill>
              <a:latin typeface="Calibri" pitchFamily="34" charset="0"/>
            </a:endParaRPr>
          </a:p>
        </p:txBody>
      </p:sp>
      <p:pic>
        <p:nvPicPr>
          <p:cNvPr id="7" name="Picture 2" descr="D:\الملفات\الصور\Logos\الجامعة\شعار الجامعة الجديد\بدون عنوان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195"/>
          <a:stretch/>
        </p:blipFill>
        <p:spPr bwMode="auto">
          <a:xfrm>
            <a:off x="35496" y="44624"/>
            <a:ext cx="1728192" cy="64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ww.healthyfoodhouse.com/wp-content/uploads/2014/07/how-to-improve-blood-circulation-naturally-600x3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789040"/>
            <a:ext cx="3974107" cy="211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06090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ctr"/>
            <a:r>
              <a:rPr lang="en-US" sz="4000" b="1" dirty="0">
                <a:solidFill>
                  <a:srgbClr val="3333FF"/>
                </a:solidFill>
                <a:latin typeface="Calibri" panose="020F0502020204030204" pitchFamily="34" charset="0"/>
              </a:rPr>
              <a:t>Superficial Veins of Head &amp; Neck</a:t>
            </a:r>
            <a:endParaRPr lang="ar-SA" sz="40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0" y="1270000"/>
            <a:ext cx="4499992" cy="4967312"/>
          </a:xfrm>
          <a:prstGeom prst="rect">
            <a:avLst/>
          </a:prstGeom>
        </p:spPr>
        <p:txBody>
          <a:bodyPr/>
          <a:lstStyle/>
          <a:p>
            <a:pPr algn="l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  <a:defRPr/>
            </a:pPr>
            <a:r>
              <a:rPr lang="en-US" sz="22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Anterior Jugular Veins</a:t>
            </a:r>
            <a:r>
              <a:rPr lang="en-US" sz="2200" b="1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: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+mj-cs"/>
              </a:rPr>
              <a:t>It begins in the upper part of the neck by the union of the submental veins. 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+mj-cs"/>
              </a:rPr>
              <a:t>It descends close to the median line of the neck, medial to the sternomastoid muscle.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+mj-cs"/>
              </a:rPr>
              <a:t>At the lower part of the neck, it passes laterally beneath that muscle to drain into the external jugular vein.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+mj-cs"/>
              </a:rPr>
              <a:t>Just above the sternum the two anterior jugular veins communicate by a transverse vein to form the jugular arch.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</a:pPr>
            <a:endParaRPr lang="ar-SA" sz="2000" dirty="0">
              <a:solidFill>
                <a:schemeClr val="bg1">
                  <a:lumMod val="65000"/>
                  <a:lumOff val="35000"/>
                </a:schemeClr>
              </a:solidFill>
              <a:latin typeface="Arial" pitchFamily="34" charset="0"/>
              <a:cs typeface="+mj-cs"/>
            </a:endParaRPr>
          </a:p>
        </p:txBody>
      </p:sp>
      <p:pic>
        <p:nvPicPr>
          <p:cNvPr id="4" name="Picture 14" descr="E:\dad\Student Gray\8. Head and neck\F66122-008-f15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 b="5556"/>
          <a:stretch>
            <a:fillRect/>
          </a:stretch>
        </p:blipFill>
        <p:spPr bwMode="auto">
          <a:xfrm>
            <a:off x="5004048" y="1556792"/>
            <a:ext cx="3775596" cy="3412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86716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ctr"/>
            <a:r>
              <a:rPr lang="en-US" sz="4000" b="1" dirty="0">
                <a:solidFill>
                  <a:srgbClr val="3333FF"/>
                </a:solidFill>
                <a:latin typeface="Calibri" panose="020F0502020204030204" pitchFamily="34" charset="0"/>
              </a:rPr>
              <a:t>Deep Veins of Head &amp; Neck</a:t>
            </a:r>
            <a:endParaRPr lang="ar-SA" sz="40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0" y="1143000"/>
            <a:ext cx="4932040" cy="552636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  <a:defRPr/>
            </a:pPr>
            <a:r>
              <a:rPr lang="en-US" sz="22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Internal </a:t>
            </a:r>
            <a:r>
              <a:rPr lang="en-US" sz="2200" b="1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Jugulars </a:t>
            </a:r>
            <a:r>
              <a:rPr lang="en-US" sz="22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Vein</a:t>
            </a:r>
            <a:r>
              <a:rPr lang="en-US" sz="2200" b="1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: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Drains blood from the head, brain, face &amp; neck.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It descends in the neck along with the internal and common carotid arteries and </a:t>
            </a: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vagus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 nerve, within the carotid sheath.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Joins the subclavian vein to form the brachiocephalic vein.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Tributaries: </a:t>
            </a:r>
          </a:p>
          <a:p>
            <a:pPr lvl="2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Superior thyroid</a:t>
            </a:r>
          </a:p>
          <a:p>
            <a:pPr lvl="2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Lingual</a:t>
            </a:r>
          </a:p>
          <a:p>
            <a:pPr lvl="2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Facial</a:t>
            </a:r>
          </a:p>
          <a:p>
            <a:pPr lvl="2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Occipital veins</a:t>
            </a:r>
          </a:p>
          <a:p>
            <a:pPr lvl="2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Dural venous sinuses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v"/>
            </a:pPr>
            <a:endParaRPr lang="ar-SA" sz="2000" dirty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+mj-cs"/>
            </a:endParaRPr>
          </a:p>
        </p:txBody>
      </p:sp>
      <p:pic>
        <p:nvPicPr>
          <p:cNvPr id="2050" name="Picture 2" descr="http://web.uni-plovdiv.bg/stu1104541018/docs/res/skandalakis'%20surgical%20anatomy%20-%202004/Chapter%2001_%20Neck_fichiers/loadBinaryCALHGLZ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63152" y="1484784"/>
            <a:ext cx="397334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1645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562074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ctr"/>
            <a:r>
              <a:rPr lang="en-US" sz="4000" b="1" dirty="0">
                <a:solidFill>
                  <a:srgbClr val="3333FF"/>
                </a:solidFill>
                <a:latin typeface="Calibri" panose="020F0502020204030204" pitchFamily="34" charset="0"/>
              </a:rPr>
              <a:t>Veins of Upper Limbs</a:t>
            </a:r>
            <a:endParaRPr lang="ar-SA" sz="40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1520" y="1412776"/>
            <a:ext cx="3816424" cy="1854200"/>
          </a:xfrm>
          <a:prstGeom prst="rect">
            <a:avLst/>
          </a:prstGeom>
        </p:spPr>
        <p:txBody>
          <a:bodyPr/>
          <a:lstStyle/>
          <a:p>
            <a:pPr algn="l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Two Divisions: </a:t>
            </a:r>
          </a:p>
          <a:p>
            <a:pPr lvl="1" algn="l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Superficial Veins </a:t>
            </a:r>
          </a:p>
          <a:p>
            <a:pPr lvl="1" algn="l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Deep Veins </a:t>
            </a:r>
          </a:p>
          <a:p>
            <a:pPr algn="l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v"/>
            </a:pPr>
            <a:endParaRPr lang="ar-SA" sz="2800" b="1" dirty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11" descr="E:\dad\Student Gray\7. Upper limb\F66122-007-f066.jpg"/>
          <p:cNvPicPr>
            <a:picLocks noChangeAspect="1" noChangeArrowheads="1"/>
          </p:cNvPicPr>
          <p:nvPr/>
        </p:nvPicPr>
        <p:blipFill>
          <a:blip r:embed="rId3" cstate="print"/>
          <a:srcRect t="1550" r="17647" b="12186"/>
          <a:stretch>
            <a:fillRect/>
          </a:stretch>
        </p:blipFill>
        <p:spPr bwMode="auto">
          <a:xfrm>
            <a:off x="4716016" y="1193800"/>
            <a:ext cx="3247136" cy="518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496683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34082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ctr"/>
            <a:r>
              <a:rPr lang="en-US" sz="4000" b="1" dirty="0">
                <a:solidFill>
                  <a:srgbClr val="3333FF"/>
                </a:solidFill>
                <a:latin typeface="Calibri" panose="020F0502020204030204" pitchFamily="34" charset="0"/>
              </a:rPr>
              <a:t>Veins of Upper Limbs</a:t>
            </a:r>
            <a:endParaRPr lang="ar-SA" sz="40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340768"/>
            <a:ext cx="5436096" cy="4991100"/>
          </a:xfrm>
          <a:prstGeom prst="rect">
            <a:avLst/>
          </a:prstGeom>
        </p:spPr>
        <p:txBody>
          <a:bodyPr/>
          <a:lstStyle/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q"/>
              <a:defRPr/>
            </a:pPr>
            <a:r>
              <a:rPr lang="en-US" sz="22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 Superficial Veins</a:t>
            </a:r>
          </a:p>
          <a:p>
            <a:pPr marL="868680" lvl="1" algn="just" rtl="0" fontAlgn="auto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Cephalic </a:t>
            </a:r>
            <a:r>
              <a:rPr lang="en-US" sz="2000" b="1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V</a:t>
            </a:r>
            <a:r>
              <a:rPr lang="en-US" sz="20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ein </a:t>
            </a:r>
          </a:p>
          <a:p>
            <a:pPr marL="1325880" lvl="2" algn="just" rtl="0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Ascends </a:t>
            </a:r>
            <a:r>
              <a:rPr lang="en-US" sz="1800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in the superficial fascia on the lateral side of the biceps.</a:t>
            </a:r>
          </a:p>
          <a:p>
            <a:pPr marL="1325880" lvl="2" algn="just" rtl="0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Drains </a:t>
            </a:r>
            <a:r>
              <a:rPr lang="en-US" sz="1800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into the Axillary vein.</a:t>
            </a:r>
          </a:p>
          <a:p>
            <a:pPr marL="868680" lvl="1" algn="just" rtl="0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b="1" dirty="0" err="1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Basilic</a:t>
            </a:r>
            <a:r>
              <a:rPr lang="en-US" sz="20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 Vein </a:t>
            </a:r>
            <a:endParaRPr lang="en-US" sz="2000" b="1" dirty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Arial" charset="0"/>
            </a:endParaRPr>
          </a:p>
          <a:p>
            <a:pPr marL="1325880" lvl="2" algn="just" rtl="0" fontAlgn="auto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Ascends in the superficial fascia on the medial side of the biceps.</a:t>
            </a:r>
          </a:p>
          <a:p>
            <a:pPr marL="1325880" lvl="2" algn="just" rtl="0" fontAlgn="auto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Halfway up the arm, it pierces the deep fascia </a:t>
            </a:r>
          </a:p>
          <a:p>
            <a:pPr marL="1325880" lvl="2" algn="just" rtl="0" fontAlgn="auto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At the lower border of the teres major it joins the venae comitantes of the brachial artery to form the Axillary vein.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</a:pPr>
            <a:endParaRPr lang="ar-SA" sz="2000" dirty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11" descr="E:\dad\Student Gray\7. Upper limb\F66122-007-f066.jpg"/>
          <p:cNvPicPr>
            <a:picLocks noChangeAspect="1" noChangeArrowheads="1"/>
          </p:cNvPicPr>
          <p:nvPr/>
        </p:nvPicPr>
        <p:blipFill>
          <a:blip r:embed="rId3" cstate="print"/>
          <a:srcRect t="1550" r="17647" b="12186"/>
          <a:stretch>
            <a:fillRect/>
          </a:stretch>
        </p:blipFill>
        <p:spPr bwMode="auto">
          <a:xfrm>
            <a:off x="6444208" y="1052736"/>
            <a:ext cx="2417996" cy="2572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http://cnx.org/content/m46646/latest/2134_Thoracic_Upper_Limb_Vein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645023"/>
            <a:ext cx="2831416" cy="320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45778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34082"/>
          </a:xfrm>
        </p:spPr>
        <p:txBody>
          <a:bodyPr/>
          <a:lstStyle/>
          <a:p>
            <a:pPr algn="ctr"/>
            <a:r>
              <a:rPr lang="en-US" sz="4000" b="1" dirty="0">
                <a:solidFill>
                  <a:srgbClr val="3333FF"/>
                </a:solidFill>
                <a:latin typeface="Calibri" panose="020F0502020204030204" pitchFamily="34" charset="0"/>
              </a:rPr>
              <a:t>Veins of Upper Limbs</a:t>
            </a:r>
            <a:endParaRPr lang="ar-SA" sz="40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5220072" cy="3629000"/>
          </a:xfrm>
          <a:prstGeom prst="rect">
            <a:avLst/>
          </a:prstGeom>
        </p:spPr>
        <p:txBody>
          <a:bodyPr/>
          <a:lstStyle/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q"/>
              <a:defRPr/>
            </a:pPr>
            <a:r>
              <a:rPr lang="en-US" sz="2200" b="1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 Deep Veins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sz="20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Venae Commitantes</a:t>
            </a:r>
          </a:p>
          <a:p>
            <a:pPr lvl="2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Which accompany all the large arteries, usually in pairs.</a:t>
            </a:r>
          </a:p>
          <a:p>
            <a:pPr lvl="3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Brachial vein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sz="2000" b="1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Axillary V</a:t>
            </a:r>
            <a:r>
              <a:rPr lang="en-US" sz="20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ein</a:t>
            </a:r>
            <a:endParaRPr lang="en-US" sz="2000" b="1" dirty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Arial" charset="0"/>
            </a:endParaRPr>
          </a:p>
          <a:p>
            <a:pPr lvl="2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Formed </a:t>
            </a:r>
            <a:r>
              <a:rPr lang="en-US" sz="1800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by the union of basilic vein and the venae comitantes of the brachial artery.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v"/>
            </a:pPr>
            <a:endParaRPr lang="ar-SA" sz="2000" dirty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13" descr="E:\dad\Student Gray\7. Upper limb\F66122-007-f050.jpg"/>
          <p:cNvPicPr>
            <a:picLocks noChangeAspect="1" noChangeArrowheads="1"/>
          </p:cNvPicPr>
          <p:nvPr/>
        </p:nvPicPr>
        <p:blipFill>
          <a:blip r:embed="rId3" cstate="print"/>
          <a:srcRect r="9375" b="4167"/>
          <a:stretch>
            <a:fillRect/>
          </a:stretch>
        </p:blipFill>
        <p:spPr bwMode="auto">
          <a:xfrm>
            <a:off x="5220072" y="1412776"/>
            <a:ext cx="3609950" cy="4331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92826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562074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ctr"/>
            <a:r>
              <a:rPr lang="en-US" sz="4000" b="1" dirty="0">
                <a:solidFill>
                  <a:srgbClr val="3333FF"/>
                </a:solidFill>
                <a:latin typeface="Calibri" panose="020F0502020204030204" pitchFamily="34" charset="0"/>
              </a:rPr>
              <a:t>Inferior Vena Cava</a:t>
            </a:r>
            <a:endParaRPr lang="ar-SA" sz="40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409700"/>
            <a:ext cx="4932040" cy="4323556"/>
          </a:xfrm>
          <a:prstGeom prst="rect">
            <a:avLst/>
          </a:prstGeom>
        </p:spPr>
        <p:txBody>
          <a:bodyPr/>
          <a:lstStyle/>
          <a:p>
            <a:pPr marL="411163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+mj-cs"/>
              </a:rPr>
              <a:t>Drains most of the blood from the body below the diaphragm to the right atrium.</a:t>
            </a:r>
          </a:p>
          <a:p>
            <a:pPr marL="411163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+mj-cs"/>
              </a:rPr>
              <a:t>Formed by the union of the two common iliac veins behind the right common iliac artery at the level of the 5</a:t>
            </a:r>
            <a:r>
              <a:rPr lang="en-US" sz="2000" baseline="30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+mj-cs"/>
              </a:rPr>
              <a:t>th</a:t>
            </a: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+mj-cs"/>
              </a:rPr>
              <a:t> lumbar vertebra. </a:t>
            </a:r>
          </a:p>
          <a:p>
            <a:pPr marL="411163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+mj-cs"/>
              </a:rPr>
              <a:t>Ascends on the right side of the aorta</a:t>
            </a:r>
          </a:p>
          <a:p>
            <a:pPr marL="411163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+mj-cs"/>
              </a:rPr>
              <a:t>Pierces the central tendon of diaphragm at the level of the 8</a:t>
            </a:r>
            <a:r>
              <a:rPr lang="en-US" sz="2000" baseline="30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+mj-cs"/>
              </a:rPr>
              <a:t>th</a:t>
            </a: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+mj-cs"/>
              </a:rPr>
              <a:t> thoracic vertebra. 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</a:pPr>
            <a:endParaRPr lang="ar-SA" sz="2000" dirty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+mj-cs"/>
            </a:endParaRPr>
          </a:p>
        </p:txBody>
      </p:sp>
      <p:pic>
        <p:nvPicPr>
          <p:cNvPr id="4" name="Picture 6" descr="E:\dad\Student Gray\4. Abdomen\F66122-004-f106.jpg"/>
          <p:cNvPicPr>
            <a:picLocks noChangeAspect="1" noChangeArrowheads="1"/>
          </p:cNvPicPr>
          <p:nvPr/>
        </p:nvPicPr>
        <p:blipFill>
          <a:blip r:embed="rId3" cstate="print"/>
          <a:srcRect b="5486"/>
          <a:stretch>
            <a:fillRect/>
          </a:stretch>
        </p:blipFill>
        <p:spPr bwMode="auto">
          <a:xfrm>
            <a:off x="5007940" y="1412776"/>
            <a:ext cx="4028556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212870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51331"/>
            <a:ext cx="7924800" cy="664548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ctr"/>
            <a:r>
              <a:rPr lang="en-US" sz="3600" b="1" dirty="0">
                <a:solidFill>
                  <a:srgbClr val="3333FF"/>
                </a:solidFill>
                <a:latin typeface="Calibri" panose="020F0502020204030204" pitchFamily="34" charset="0"/>
              </a:rPr>
              <a:t>Tributaries of Inferior Vena Cava</a:t>
            </a:r>
            <a:endParaRPr lang="ar-SA" sz="36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7504" y="1340768"/>
            <a:ext cx="5076056" cy="5448300"/>
          </a:xfrm>
          <a:prstGeom prst="rect">
            <a:avLst/>
          </a:prstGeom>
        </p:spPr>
        <p:txBody>
          <a:bodyPr/>
          <a:lstStyle/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Two common iliac veins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Median sacral vein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Four paired lumbar veins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Right gonadal vein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T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he left vein drains into the left renal vein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Paired renal veins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Right suprarenal vein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The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left vein drains into the left renal vein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Hepatic veins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Paired inferior phrenic vein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</a:pPr>
            <a:endParaRPr lang="ar-SA" sz="2000" dirty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+mj-cs"/>
            </a:endParaRPr>
          </a:p>
        </p:txBody>
      </p:sp>
      <p:pic>
        <p:nvPicPr>
          <p:cNvPr id="6146" name="Picture 2" descr="http://classes.midlandstech.edu/carterp/Courses/bio211/chap19/figure_19_29a_label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3560" y="1319311"/>
            <a:ext cx="3352800" cy="5101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2753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490066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ctr"/>
            <a:r>
              <a:rPr lang="en-US" sz="4000" b="1" dirty="0">
                <a:solidFill>
                  <a:srgbClr val="3333FF"/>
                </a:solidFill>
                <a:latin typeface="Calibri" panose="020F0502020204030204" pitchFamily="34" charset="0"/>
              </a:rPr>
              <a:t>Veins of Lower Limbs</a:t>
            </a:r>
            <a:endParaRPr lang="ar-SA" sz="40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1524000"/>
            <a:ext cx="3606800" cy="1968500"/>
          </a:xfrm>
          <a:prstGeom prst="rect">
            <a:avLst/>
          </a:prstGeom>
        </p:spPr>
        <p:txBody>
          <a:bodyPr/>
          <a:lstStyle/>
          <a:p>
            <a:pPr algn="l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Two </a:t>
            </a:r>
            <a:r>
              <a:rPr lang="en-US" sz="2800" b="1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</a:t>
            </a:r>
            <a:r>
              <a:rPr lang="en-US" sz="28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ivisions: </a:t>
            </a:r>
          </a:p>
          <a:p>
            <a:pPr lvl="1" algn="l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Superficial Veins </a:t>
            </a:r>
          </a:p>
          <a:p>
            <a:pPr lvl="1" algn="l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Deep Veins </a:t>
            </a:r>
          </a:p>
          <a:p>
            <a:pPr algn="l" rtl="0">
              <a:buClr>
                <a:schemeClr val="bg1">
                  <a:lumMod val="65000"/>
                  <a:lumOff val="35000"/>
                </a:schemeClr>
              </a:buClr>
            </a:pPr>
            <a:endParaRPr lang="ar-SA" sz="2400" b="1" dirty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7" descr="E:\dad\Student Gray\6. Lower limb\F66122-006-f037.jpg"/>
          <p:cNvPicPr>
            <a:picLocks noChangeAspect="1" noChangeArrowheads="1"/>
          </p:cNvPicPr>
          <p:nvPr/>
        </p:nvPicPr>
        <p:blipFill>
          <a:blip r:embed="rId3" cstate="print"/>
          <a:srcRect l="17273" r="19090" b="2310"/>
          <a:stretch>
            <a:fillRect/>
          </a:stretch>
        </p:blipFill>
        <p:spPr bwMode="auto">
          <a:xfrm>
            <a:off x="5292080" y="1196752"/>
            <a:ext cx="2921000" cy="5499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0045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562074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ctr"/>
            <a:r>
              <a:rPr lang="en-US" sz="4000" b="1" dirty="0">
                <a:solidFill>
                  <a:srgbClr val="3333FF"/>
                </a:solidFill>
                <a:latin typeface="Calibri" panose="020F0502020204030204" pitchFamily="34" charset="0"/>
              </a:rPr>
              <a:t>Veins of Lower Limbs</a:t>
            </a:r>
            <a:endParaRPr lang="ar-SA" sz="40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1270000"/>
            <a:ext cx="8991600" cy="3086100"/>
          </a:xfrm>
          <a:prstGeom prst="rect">
            <a:avLst/>
          </a:prstGeom>
        </p:spPr>
        <p:txBody>
          <a:bodyPr/>
          <a:lstStyle/>
          <a:p>
            <a:pPr lvl="1" algn="l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q"/>
              <a:defRPr/>
            </a:pPr>
            <a:r>
              <a:rPr lang="en-US" sz="22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 Superficial Veins</a:t>
            </a:r>
          </a:p>
          <a:p>
            <a:pPr marL="868680" lvl="1" algn="just" rtl="0" fontAlgn="auto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Form a network in the subcutaneous tissue</a:t>
            </a:r>
          </a:p>
          <a:p>
            <a:pPr marL="868680" lvl="1" algn="just" rtl="0" fontAlgn="auto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Pattern is variable</a:t>
            </a:r>
          </a:p>
          <a:p>
            <a:pPr marL="868680" lvl="1" algn="just" rtl="0" fontAlgn="auto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They are the tributaries of the: </a:t>
            </a:r>
          </a:p>
          <a:p>
            <a:pPr marL="1197864" lvl="2" algn="just" rtl="0" fontAlgn="auto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" charset="0"/>
              </a:rPr>
              <a:t>Great (long) saphenous vein</a:t>
            </a:r>
          </a:p>
          <a:p>
            <a:pPr marL="1197864" lvl="2" algn="just" rtl="0" fontAlgn="auto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" charset="0"/>
              </a:rPr>
              <a:t>Small (short) saphenous vein</a:t>
            </a:r>
          </a:p>
          <a:p>
            <a:pPr algn="l" rtl="0">
              <a:buClr>
                <a:schemeClr val="bg1">
                  <a:lumMod val="65000"/>
                  <a:lumOff val="35000"/>
                </a:schemeClr>
              </a:buClr>
            </a:pPr>
            <a:endParaRPr lang="ar-SA" sz="2000" dirty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7" descr="E:\dad\Student Gray\6. Lower limb\F66122-006-f037.jpg"/>
          <p:cNvPicPr>
            <a:picLocks noChangeAspect="1" noChangeArrowheads="1"/>
          </p:cNvPicPr>
          <p:nvPr/>
        </p:nvPicPr>
        <p:blipFill>
          <a:blip r:embed="rId3" cstate="print"/>
          <a:srcRect l="17273" r="19090" b="2310"/>
          <a:stretch>
            <a:fillRect/>
          </a:stretch>
        </p:blipFill>
        <p:spPr bwMode="auto">
          <a:xfrm>
            <a:off x="5796136" y="2132550"/>
            <a:ext cx="2376264" cy="4473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0660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490066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ctr"/>
            <a:r>
              <a:rPr lang="en-US" sz="4000" b="1" dirty="0">
                <a:solidFill>
                  <a:srgbClr val="3333FF"/>
                </a:solidFill>
                <a:latin typeface="Calibri" panose="020F0502020204030204" pitchFamily="34" charset="0"/>
              </a:rPr>
              <a:t>Great Saphenous Vein</a:t>
            </a:r>
            <a:endParaRPr lang="ar-SA" sz="40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268760"/>
            <a:ext cx="5508104" cy="3860800"/>
          </a:xfrm>
          <a:prstGeom prst="rect">
            <a:avLst/>
          </a:prstGeom>
        </p:spPr>
        <p:txBody>
          <a:bodyPr/>
          <a:lstStyle/>
          <a:p>
            <a:pPr marL="514350" lvl="1" indent="-514350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+mj-cs"/>
              </a:rPr>
              <a:t>The longest vein</a:t>
            </a:r>
          </a:p>
          <a:p>
            <a:pPr marL="514350" lvl="1" indent="-514350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+mj-cs"/>
              </a:rPr>
              <a:t>Begins from the medial end of the dorsal venous arch of the foot.</a:t>
            </a:r>
          </a:p>
          <a:p>
            <a:pPr marL="514350" lvl="1" indent="-514350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+mj-cs"/>
              </a:rPr>
              <a:t>Passes upward in front of the medial malleolus with the saphenous nerve.</a:t>
            </a:r>
          </a:p>
          <a:p>
            <a:pPr marL="514350" lvl="1" indent="-514350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+mj-cs"/>
              </a:rPr>
              <a:t>Then it ascends in accompany with the saphenous nerve in the superficial fascia over the medial side of the leg.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</a:pPr>
            <a:endParaRPr lang="en-US" sz="2000" dirty="0" smtClean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+mj-cs"/>
            </a:endParaRP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</a:pPr>
            <a:endParaRPr lang="ar-SA" sz="2000" dirty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+mj-cs"/>
            </a:endParaRPr>
          </a:p>
        </p:txBody>
      </p:sp>
      <p:pic>
        <p:nvPicPr>
          <p:cNvPr id="4" name="Picture 7" descr="E:\dad\Student Gray\6. Lower limb\F66122-006-f037.jpg"/>
          <p:cNvPicPr>
            <a:picLocks noChangeAspect="1" noChangeArrowheads="1"/>
          </p:cNvPicPr>
          <p:nvPr/>
        </p:nvPicPr>
        <p:blipFill>
          <a:blip r:embed="rId3" cstate="print"/>
          <a:srcRect l="17273" r="19090" b="2310"/>
          <a:stretch>
            <a:fillRect/>
          </a:stretch>
        </p:blipFill>
        <p:spPr bwMode="auto">
          <a:xfrm>
            <a:off x="5981700" y="1124744"/>
            <a:ext cx="2921000" cy="5499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6045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620713"/>
          </a:xfrm>
        </p:spPr>
        <p:txBody>
          <a:bodyPr/>
          <a:lstStyle/>
          <a:p>
            <a:pPr algn="ctr" eaLnBrk="1" hangingPunct="1"/>
            <a:r>
              <a:rPr lang="en-US" sz="4000" b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OBJECTIVES</a:t>
            </a:r>
          </a:p>
        </p:txBody>
      </p:sp>
      <p:sp>
        <p:nvSpPr>
          <p:cNvPr id="5" name="Rectangle 4"/>
          <p:cNvSpPr/>
          <p:nvPr/>
        </p:nvSpPr>
        <p:spPr>
          <a:xfrm>
            <a:off x="593812" y="980728"/>
            <a:ext cx="795637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 eaLnBrk="1" hangingPunct="1"/>
            <a:r>
              <a:rPr lang="en-US" sz="20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At the end of the lecture, the student should be able to:</a:t>
            </a:r>
          </a:p>
          <a:p>
            <a:pPr algn="just" rtl="0" eaLnBrk="1" hangingPunct="1">
              <a:buFont typeface="Arial" pitchFamily="34" charset="0"/>
              <a:buNone/>
            </a:pPr>
            <a:endParaRPr lang="en-US" sz="2000" dirty="0" smtClean="0">
              <a:solidFill>
                <a:schemeClr val="bg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Tahoma" pitchFamily="34" charset="0"/>
            </a:endParaRPr>
          </a:p>
          <a:p>
            <a:pPr marL="342900" indent="-342900" algn="just" rtl="0" eaLnBrk="1" hangingPunct="1"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 Define veins and understand the general principle of venous system.</a:t>
            </a:r>
          </a:p>
          <a:p>
            <a:pPr marL="342900" indent="-342900" algn="just" rtl="0" eaLnBrk="1" hangingPunct="1"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 Describe the superior &amp; inferior Vena Cava.</a:t>
            </a:r>
          </a:p>
          <a:p>
            <a:pPr lvl="2" indent="-342900" algn="just" rtl="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Formation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and their tributaries</a:t>
            </a:r>
          </a:p>
          <a:p>
            <a:pPr marL="342900" indent="-342900" algn="just" rtl="0"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 </a:t>
            </a:r>
            <a:r>
              <a:rPr lang="en-US" sz="2000" dirty="0">
                <a:solidFill>
                  <a:schemeClr val="bg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List major veins and their tributaries in;</a:t>
            </a:r>
          </a:p>
          <a:p>
            <a:pPr lvl="2" indent="-342900" algn="just" rtl="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Head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&amp; neck</a:t>
            </a:r>
          </a:p>
          <a:p>
            <a:pPr lvl="2" indent="-342900" algn="just" rtl="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Thorax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&amp; abdomen</a:t>
            </a:r>
          </a:p>
          <a:p>
            <a:pPr lvl="2" indent="-342900" algn="just" rtl="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Upper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&amp; lower limbs</a:t>
            </a:r>
          </a:p>
          <a:p>
            <a:pPr marL="342900" indent="-342900" algn="just" rtl="0" eaLnBrk="1" hangingPunct="1"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 </a:t>
            </a:r>
            <a:r>
              <a:rPr lang="en-US" sz="2000" dirty="0">
                <a:solidFill>
                  <a:schemeClr val="bg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Describe the Portal Vein.</a:t>
            </a:r>
          </a:p>
          <a:p>
            <a:pPr lvl="2" indent="-342900" algn="just" rtl="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Formation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&amp; tributaries.</a:t>
            </a:r>
          </a:p>
          <a:p>
            <a:pPr marL="342900" indent="-342900" algn="just" rtl="0">
              <a:buFont typeface="Wingdings" panose="05000000000000000000" pitchFamily="2" charset="2"/>
              <a:buChar char="q"/>
            </a:pPr>
            <a:endParaRPr lang="en-US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970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490066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ctr"/>
            <a:r>
              <a:rPr lang="en-US" sz="4000" b="1" dirty="0">
                <a:solidFill>
                  <a:srgbClr val="3333FF"/>
                </a:solidFill>
                <a:latin typeface="Calibri" panose="020F0502020204030204" pitchFamily="34" charset="0"/>
              </a:rPr>
              <a:t>Great Saphenous Vein</a:t>
            </a:r>
            <a:endParaRPr lang="ar-SA" sz="40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340768"/>
            <a:ext cx="5292080" cy="3860800"/>
          </a:xfrm>
          <a:prstGeom prst="rect">
            <a:avLst/>
          </a:prstGeom>
        </p:spPr>
        <p:txBody>
          <a:bodyPr/>
          <a:lstStyle/>
          <a:p>
            <a:pPr marL="514350" lvl="1" indent="-514350" algn="just" rtl="0" fontAlgn="auto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Ascends obliquely upwards, and lies behind the medial border of the patella.</a:t>
            </a:r>
          </a:p>
          <a:p>
            <a:pPr marL="514350" lvl="1" indent="-514350" algn="just" rtl="0" fontAlgn="auto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Passes behind the knee and curves forward around the medial side of the thigh.</a:t>
            </a:r>
          </a:p>
          <a:p>
            <a:pPr marL="514350" lvl="1" indent="-514350" algn="just" rtl="0" fontAlgn="auto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Hooks through the lower part of the saphenous opening in the deep fascia to joins the femoral vein about 1.5 in. (4 cm) below and lateral to the pubic tubercle.</a:t>
            </a:r>
            <a:endParaRPr lang="en-US" sz="2000" dirty="0" smtClean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+mj-cs"/>
            </a:endParaRP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</a:pPr>
            <a:endParaRPr lang="ar-SA" sz="2000" dirty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+mj-cs"/>
            </a:endParaRPr>
          </a:p>
        </p:txBody>
      </p:sp>
      <p:pic>
        <p:nvPicPr>
          <p:cNvPr id="5" name="Picture 6" descr="E:\dad\Student Gray\6. Lower limb\F66122-006-f040.jpg"/>
          <p:cNvPicPr>
            <a:picLocks noChangeAspect="1" noChangeArrowheads="1"/>
          </p:cNvPicPr>
          <p:nvPr/>
        </p:nvPicPr>
        <p:blipFill>
          <a:blip r:embed="rId3" cstate="print"/>
          <a:srcRect l="13182" t="4167" r="14545" b="4167"/>
          <a:stretch>
            <a:fillRect/>
          </a:stretch>
        </p:blipFill>
        <p:spPr bwMode="auto">
          <a:xfrm>
            <a:off x="3203848" y="4389901"/>
            <a:ext cx="2322916" cy="2468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7" descr="E:\dad\Student Gray\6. Lower limb\F66122-006-f037.jpg"/>
          <p:cNvPicPr>
            <a:picLocks noChangeAspect="1" noChangeArrowheads="1"/>
          </p:cNvPicPr>
          <p:nvPr/>
        </p:nvPicPr>
        <p:blipFill>
          <a:blip r:embed="rId4" cstate="print"/>
          <a:srcRect l="17273" r="19090" b="2310"/>
          <a:stretch>
            <a:fillRect/>
          </a:stretch>
        </p:blipFill>
        <p:spPr bwMode="auto">
          <a:xfrm>
            <a:off x="5981700" y="1124744"/>
            <a:ext cx="2921000" cy="5499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885638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418058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ctr"/>
            <a:r>
              <a:rPr lang="en-US" sz="4000" b="1" dirty="0">
                <a:solidFill>
                  <a:srgbClr val="3333FF"/>
                </a:solidFill>
                <a:latin typeface="Calibri" panose="020F0502020204030204" pitchFamily="34" charset="0"/>
              </a:rPr>
              <a:t>Great Saphenous Vein</a:t>
            </a:r>
            <a:endParaRPr lang="ar-SA" sz="40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340768"/>
            <a:ext cx="5868144" cy="3860800"/>
          </a:xfrm>
          <a:prstGeom prst="rect">
            <a:avLst/>
          </a:prstGeom>
        </p:spPr>
        <p:txBody>
          <a:bodyPr/>
          <a:lstStyle/>
          <a:p>
            <a:pPr marL="411163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It is  connected to the small saphenous vein by one or two branches that pass behind the knee.</a:t>
            </a:r>
          </a:p>
          <a:p>
            <a:pPr marL="411163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Numerous perforating veins connect the great saphenous vein with the deep veins.</a:t>
            </a:r>
          </a:p>
          <a:p>
            <a:pPr marL="411163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The perforating veins have valves which allow blood flow from superficial to deep veins.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</a:pPr>
            <a:endParaRPr lang="en-US" sz="2000" dirty="0" smtClean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+mj-cs"/>
            </a:endParaRP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</a:pPr>
            <a:endParaRPr lang="ar-SA" sz="2000" dirty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+mj-cs"/>
            </a:endParaRPr>
          </a:p>
        </p:txBody>
      </p:sp>
      <p:pic>
        <p:nvPicPr>
          <p:cNvPr id="4" name="Picture 7" descr="E:\dad\Student Gray\6. Lower limb\F66122-006-f037.jpg"/>
          <p:cNvPicPr>
            <a:picLocks noChangeAspect="1" noChangeArrowheads="1"/>
          </p:cNvPicPr>
          <p:nvPr/>
        </p:nvPicPr>
        <p:blipFill>
          <a:blip r:embed="rId3" cstate="print"/>
          <a:srcRect l="17273" r="19090" b="2310"/>
          <a:stretch>
            <a:fillRect/>
          </a:stretch>
        </p:blipFill>
        <p:spPr bwMode="auto">
          <a:xfrm>
            <a:off x="6110518" y="1124744"/>
            <a:ext cx="2792181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27784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490066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ctr"/>
            <a:r>
              <a:rPr lang="en-US" sz="4000" b="1" dirty="0">
                <a:solidFill>
                  <a:srgbClr val="3333FF"/>
                </a:solidFill>
                <a:latin typeface="Calibri" panose="020F0502020204030204" pitchFamily="34" charset="0"/>
              </a:rPr>
              <a:t>Small Saphenous Vein</a:t>
            </a:r>
            <a:endParaRPr lang="ar-SA" sz="40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524000"/>
            <a:ext cx="6070600" cy="5054600"/>
          </a:xfrm>
          <a:prstGeom prst="rect">
            <a:avLst/>
          </a:prstGeom>
        </p:spPr>
        <p:txBody>
          <a:bodyPr/>
          <a:lstStyle/>
          <a:p>
            <a:pPr marL="411163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Arises from the lateral end of the dorsal venous arch.</a:t>
            </a:r>
          </a:p>
          <a:p>
            <a:pPr marL="411163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Ascends behind the lateral malleolus in company with the sural nerve.</a:t>
            </a:r>
          </a:p>
          <a:p>
            <a:pPr marL="411163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Follows the lateral border of the tendocalcaneus and then runs up to the middle of the back of the leg.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Pierces the deep fascia in the lower part of the popliteal fossa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Drains into the popliteal vein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Has numerous valves along its course.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Anastomosis freely with great saphenous vein.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</a:pPr>
            <a:endParaRPr lang="en-US" sz="2000" dirty="0" smtClean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+mj-cs"/>
            </a:endParaRP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</a:pPr>
            <a:endParaRPr lang="ar-SA" sz="2000" dirty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+mj-cs"/>
            </a:endParaRPr>
          </a:p>
        </p:txBody>
      </p:sp>
      <p:pic>
        <p:nvPicPr>
          <p:cNvPr id="4" name="Picture 7" descr="E:\dad\Student Gray\6. Lower limb\F66122-006-f037.jpg"/>
          <p:cNvPicPr>
            <a:picLocks noChangeAspect="1" noChangeArrowheads="1"/>
          </p:cNvPicPr>
          <p:nvPr/>
        </p:nvPicPr>
        <p:blipFill>
          <a:blip r:embed="rId3" cstate="print"/>
          <a:srcRect l="17273" r="19090" b="2310"/>
          <a:stretch>
            <a:fillRect/>
          </a:stretch>
        </p:blipFill>
        <p:spPr bwMode="auto">
          <a:xfrm>
            <a:off x="6300192" y="1412776"/>
            <a:ext cx="2643045" cy="4975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48147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578354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ctr"/>
            <a:r>
              <a:rPr lang="en-US" sz="4000" b="1" dirty="0">
                <a:solidFill>
                  <a:srgbClr val="3333FF"/>
                </a:solidFill>
                <a:latin typeface="Calibri" panose="020F0502020204030204" pitchFamily="34" charset="0"/>
              </a:rPr>
              <a:t>Veins of Lower Limbs</a:t>
            </a:r>
            <a:endParaRPr lang="ar-SA" sz="40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-36512" y="1270000"/>
            <a:ext cx="4707632" cy="3644900"/>
          </a:xfrm>
          <a:prstGeom prst="rect">
            <a:avLst/>
          </a:prstGeom>
        </p:spPr>
        <p:txBody>
          <a:bodyPr/>
          <a:lstStyle/>
          <a:p>
            <a:pPr lvl="1" algn="l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q"/>
              <a:defRPr/>
            </a:pPr>
            <a:r>
              <a:rPr lang="en-US" sz="20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sz="22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Deep Veins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Comprise the venae comitantes, which accompany all the large arteries, usually in pairs. 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Venae comitantes unite to form the popliteal vein, which continues as the femoral vein.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Receive blood from superficial veins through perforating veins. </a:t>
            </a:r>
          </a:p>
          <a:p>
            <a:pPr algn="l" rtl="0">
              <a:buClr>
                <a:schemeClr val="bg1">
                  <a:lumMod val="65000"/>
                  <a:lumOff val="35000"/>
                </a:schemeClr>
              </a:buClr>
            </a:pPr>
            <a:endParaRPr lang="ar-SA" sz="2000" dirty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5" name="Picture 2" descr="http://cnx.org/resources/7ededb92ca7b88f203d2698a3f3b3ac5/2136ab_Lower_Limb_Veins_Anterior_Posteri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0152" y="1484784"/>
            <a:ext cx="4129983" cy="384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5407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2630"/>
            <a:ext cx="9144000" cy="994122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ctr"/>
            <a:r>
              <a:rPr lang="en-US" sz="3600" b="1" dirty="0">
                <a:solidFill>
                  <a:srgbClr val="3333FF"/>
                </a:solidFill>
                <a:latin typeface="Calibri" panose="020F0502020204030204" pitchFamily="34" charset="0"/>
              </a:rPr>
              <a:t>Mechanism of Venous Return</a:t>
            </a:r>
            <a:br>
              <a:rPr lang="en-US" sz="3600" b="1" dirty="0">
                <a:solidFill>
                  <a:srgbClr val="3333FF"/>
                </a:solidFill>
                <a:latin typeface="Calibri" panose="020F0502020204030204" pitchFamily="34" charset="0"/>
              </a:rPr>
            </a:br>
            <a:r>
              <a:rPr lang="en-US" sz="3600" b="1" dirty="0">
                <a:solidFill>
                  <a:srgbClr val="3333FF"/>
                </a:solidFill>
                <a:latin typeface="Calibri" panose="020F0502020204030204" pitchFamily="34" charset="0"/>
              </a:rPr>
              <a:t>from Lower Limb</a:t>
            </a:r>
            <a:endParaRPr lang="ar-SA" sz="36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-6300" y="1412776"/>
            <a:ext cx="5194300" cy="46482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1800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Venous return (VR) is the flow of blood back to the heart.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Much of the saphenous blood passes from superficial to deep veins through the perforating veins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The blood is pumped upwards in the deep veins by the contraction of the calf muscles (calf pump).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This action of calf pump is assisted by the tight sleeve of deep fascia surrounding these muscles.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1800" b="1" dirty="0" err="1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Vericose</a:t>
            </a:r>
            <a:r>
              <a:rPr lang="en-US" sz="18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b="1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V</a:t>
            </a:r>
            <a:r>
              <a:rPr lang="en-US" sz="18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eins: </a:t>
            </a: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If the valves in the perforating veins become incompetent, the direction of blood flow is reversed and the veins become varicosed. Most common in posterior &amp; medial parts of the lower limb, particularly in old people.</a:t>
            </a:r>
          </a:p>
          <a:p>
            <a:pPr algn="l" rtl="0">
              <a:buClr>
                <a:schemeClr val="bg1">
                  <a:lumMod val="65000"/>
                  <a:lumOff val="35000"/>
                </a:schemeClr>
              </a:buClr>
            </a:pPr>
            <a:endParaRPr lang="ar-SA" sz="1800" dirty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3074" name="Picture 2" descr="http://classes.midlandstech.edu/carterp/Courses/bio211/chap19/figure_19_30_labele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8000" y="1417464"/>
            <a:ext cx="3814939" cy="365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8140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562074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ctr"/>
            <a:r>
              <a:rPr lang="en-US" sz="4000" b="1" dirty="0">
                <a:solidFill>
                  <a:srgbClr val="3333FF"/>
                </a:solidFill>
                <a:latin typeface="Calibri" panose="020F0502020204030204" pitchFamily="34" charset="0"/>
              </a:rPr>
              <a:t>Portal Circulation</a:t>
            </a:r>
            <a:endParaRPr lang="ar-SA" sz="40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1371600"/>
            <a:ext cx="4279900" cy="4470400"/>
          </a:xfrm>
          <a:prstGeom prst="rect">
            <a:avLst/>
          </a:prstGeom>
        </p:spPr>
        <p:txBody>
          <a:bodyPr/>
          <a:lstStyle/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A portal venous system is a series of veins or venules that directly connect two capillary beds. 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endParaRPr lang="en-US" sz="2000" dirty="0" smtClean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Examples of such systems include the hepatic portal vein and hypophseal portal system.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</a:pPr>
            <a:endParaRPr lang="ar-SA" sz="2000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5" name="Picture 6" descr="E:\dad\Student Gray\4. Abdomen\F66122-004-f019.jpg"/>
          <p:cNvPicPr>
            <a:picLocks noChangeAspect="1" noChangeArrowheads="1"/>
          </p:cNvPicPr>
          <p:nvPr/>
        </p:nvPicPr>
        <p:blipFill>
          <a:blip r:embed="rId3" cstate="print"/>
          <a:srcRect r="1817" b="2856"/>
          <a:stretch>
            <a:fillRect/>
          </a:stretch>
        </p:blipFill>
        <p:spPr bwMode="auto">
          <a:xfrm>
            <a:off x="4647212" y="1447800"/>
            <a:ext cx="4318987" cy="4501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518340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562074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ctr"/>
            <a:r>
              <a:rPr lang="en-US" sz="4000" b="1" dirty="0">
                <a:solidFill>
                  <a:srgbClr val="3333FF"/>
                </a:solidFill>
                <a:latin typeface="Calibri" panose="020F0502020204030204" pitchFamily="34" charset="0"/>
              </a:rPr>
              <a:t>Hepatic Portal Vein</a:t>
            </a:r>
            <a:endParaRPr lang="ar-SA" sz="40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397000"/>
            <a:ext cx="4800600" cy="4470400"/>
          </a:xfrm>
          <a:prstGeom prst="rect">
            <a:avLst/>
          </a:prstGeom>
        </p:spPr>
        <p:txBody>
          <a:bodyPr/>
          <a:lstStyle/>
          <a:p>
            <a:pPr marL="411163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Drains blood from the gastrointestinal tract and spleen</a:t>
            </a:r>
          </a:p>
          <a:p>
            <a:pPr marL="411163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It is formed by the union of the superior mesenteric and splenic veins.</a:t>
            </a:r>
          </a:p>
          <a:p>
            <a:pPr marL="411163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Immediately before reaching the liver, the portal vein divides into right and left that enter the liver.</a:t>
            </a:r>
          </a:p>
          <a:p>
            <a:pPr marL="411163"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Tributaries: Gastric and cystic veins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</a:pPr>
            <a:endParaRPr lang="ar-SA" sz="2200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6" descr="E:\dad\Student Gray\4. Abdomen\F66122-004-f019.jpg"/>
          <p:cNvPicPr>
            <a:picLocks noChangeAspect="1" noChangeArrowheads="1"/>
          </p:cNvPicPr>
          <p:nvPr/>
        </p:nvPicPr>
        <p:blipFill>
          <a:blip r:embed="rId3" cstate="print"/>
          <a:srcRect l="24892" r="1817" b="2856"/>
          <a:stretch>
            <a:fillRect/>
          </a:stretch>
        </p:blipFill>
        <p:spPr bwMode="auto">
          <a:xfrm>
            <a:off x="5222120" y="1384300"/>
            <a:ext cx="3756779" cy="4276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502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562074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algn="ctr"/>
            <a:r>
              <a:rPr lang="en-US" sz="4000" b="1" dirty="0">
                <a:solidFill>
                  <a:srgbClr val="3333FF"/>
                </a:solidFill>
                <a:latin typeface="Calibri" panose="020F0502020204030204" pitchFamily="34" charset="0"/>
              </a:rPr>
              <a:t>Portocaval Anastomosis</a:t>
            </a:r>
            <a:endParaRPr lang="ar-SA" sz="40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397000"/>
            <a:ext cx="5156200" cy="4470400"/>
          </a:xfrm>
          <a:prstGeom prst="rect">
            <a:avLst/>
          </a:prstGeom>
        </p:spPr>
        <p:txBody>
          <a:bodyPr/>
          <a:lstStyle/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A </a:t>
            </a:r>
            <a:r>
              <a:rPr lang="en-US" sz="2000" dirty="0" err="1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portacaval</a:t>
            </a: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anastomosis (also known as portal systemic anastomosis) is a specific type of anastomosis that occurs between the veins of portal circulation and those of systemic circulation.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The anastomotic channels become dilated (varicosed) in case of portal hypertension.</a:t>
            </a: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</a:pPr>
            <a:endParaRPr lang="ar-SA" sz="2000" dirty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6" descr="E:\dad\Student Gray\4. Abdomen\F66122-004-f106.jpg"/>
          <p:cNvPicPr>
            <a:picLocks noChangeAspect="1" noChangeArrowheads="1"/>
          </p:cNvPicPr>
          <p:nvPr/>
        </p:nvPicPr>
        <p:blipFill>
          <a:blip r:embed="rId3" cstate="print"/>
          <a:srcRect b="4213"/>
          <a:stretch>
            <a:fillRect/>
          </a:stretch>
        </p:blipFill>
        <p:spPr bwMode="auto">
          <a:xfrm>
            <a:off x="5255674" y="1447800"/>
            <a:ext cx="3837525" cy="4573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58628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0" y="1340768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ngravers MT" pitchFamily="18" charset="0"/>
              </a:rPr>
              <a:t>QUESTION</a:t>
            </a:r>
            <a:r>
              <a:rPr lang="en-US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ngravers MT" pitchFamily="18" charset="0"/>
              </a:rPr>
              <a:t>?</a:t>
            </a:r>
          </a:p>
        </p:txBody>
      </p:sp>
      <p:pic>
        <p:nvPicPr>
          <p:cNvPr id="17413" name="Picture 5" descr="http://www.healthcareersinteraction.com/images/faq_questionma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060848"/>
            <a:ext cx="3135420" cy="3571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61462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7505" y="1124744"/>
            <a:ext cx="5328591" cy="5472608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algn="just" rtl="0">
              <a:buClr>
                <a:schemeClr val="bg1">
                  <a:lumMod val="75000"/>
                  <a:lumOff val="2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Blood </a:t>
            </a:r>
            <a:r>
              <a:rPr lang="en-US" sz="2000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vessels are the part of the circulatory system that transports </a:t>
            </a:r>
            <a:r>
              <a:rPr lang="en-US" sz="2000" dirty="0">
                <a:solidFill>
                  <a:srgbClr val="D10000"/>
                </a:solidFill>
                <a:latin typeface="Calibri" panose="020F0502020204030204" pitchFamily="34" charset="0"/>
                <a:cs typeface="Arial" charset="0"/>
              </a:rPr>
              <a:t>blood</a:t>
            </a:r>
            <a:r>
              <a:rPr lang="en-US" sz="2000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 throughout the human body. </a:t>
            </a:r>
            <a:endParaRPr lang="en-US" sz="2000" dirty="0" smtClean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Arial" charset="0"/>
            </a:endParaRPr>
          </a:p>
          <a:p>
            <a:pPr algn="just" rtl="0">
              <a:buClr>
                <a:schemeClr val="bg1">
                  <a:lumMod val="75000"/>
                  <a:lumOff val="2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There </a:t>
            </a:r>
            <a:r>
              <a:rPr lang="en-US" sz="2000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are three major types of blood vessels: </a:t>
            </a:r>
            <a:endParaRPr lang="en-US" sz="2000" dirty="0" smtClean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Arial" charset="0"/>
            </a:endParaRPr>
          </a:p>
          <a:p>
            <a:pPr lvl="1" algn="just" rtl="0">
              <a:lnSpc>
                <a:spcPct val="110000"/>
              </a:lnSpc>
              <a:buClr>
                <a:schemeClr val="bg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800" dirty="0">
                <a:solidFill>
                  <a:srgbClr val="D10000"/>
                </a:solidFill>
                <a:latin typeface="Calibri" panose="020F0502020204030204" pitchFamily="34" charset="0"/>
                <a:cs typeface="Arial" charset="0"/>
              </a:rPr>
              <a:t>Arteries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" charset="0"/>
              </a:rPr>
              <a:t>, which carry the blood away from the heart.</a:t>
            </a:r>
          </a:p>
          <a:p>
            <a:pPr lvl="1" algn="just" rtl="0">
              <a:lnSpc>
                <a:spcPct val="110000"/>
              </a:lnSpc>
              <a:buClr>
                <a:schemeClr val="bg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800" dirty="0">
                <a:solidFill>
                  <a:srgbClr val="703E40"/>
                </a:solidFill>
                <a:latin typeface="Calibri" panose="020F0502020204030204" pitchFamily="34" charset="0"/>
                <a:cs typeface="Arial" charset="0"/>
              </a:rPr>
              <a:t>Capillaries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" charset="0"/>
              </a:rPr>
              <a:t>, which enable the actual exchange of water and chemicals between the blood and the tissues.</a:t>
            </a:r>
          </a:p>
          <a:p>
            <a:pPr lvl="1" algn="just" rtl="0">
              <a:lnSpc>
                <a:spcPct val="110000"/>
              </a:lnSpc>
              <a:buClr>
                <a:schemeClr val="bg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800" dirty="0">
                <a:solidFill>
                  <a:srgbClr val="3333FF"/>
                </a:solidFill>
                <a:latin typeface="Calibri" panose="020F0502020204030204" pitchFamily="34" charset="0"/>
                <a:cs typeface="Arial" charset="0"/>
              </a:rPr>
              <a:t>Veins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" charset="0"/>
              </a:rPr>
              <a:t>, which carry blood from the capillaries back toward the heart. </a:t>
            </a:r>
          </a:p>
          <a:p>
            <a:pPr marL="342900" lvl="1" indent="-342900" algn="just" rtl="0">
              <a:lnSpc>
                <a:spcPct val="110000"/>
              </a:lnSpc>
              <a:buClr>
                <a:schemeClr val="bg1">
                  <a:lumMod val="75000"/>
                  <a:lumOff val="2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The word </a:t>
            </a:r>
            <a:r>
              <a:rPr lang="en-US" sz="2000" dirty="0">
                <a:solidFill>
                  <a:srgbClr val="753435"/>
                </a:solidFill>
                <a:latin typeface="Calibri" panose="020F0502020204030204" pitchFamily="34" charset="0"/>
                <a:cs typeface="Arial" charset="0"/>
              </a:rPr>
              <a:t>vascular</a:t>
            </a:r>
            <a:r>
              <a:rPr lang="en-US" sz="2000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, meaning relating to the blood vessels, is derived from the Latin </a:t>
            </a:r>
            <a:r>
              <a:rPr lang="en-US" sz="2000" dirty="0">
                <a:solidFill>
                  <a:srgbClr val="624E4E"/>
                </a:solidFill>
                <a:latin typeface="Calibri" panose="020F0502020204030204" pitchFamily="34" charset="0"/>
                <a:cs typeface="Arial" charset="0"/>
              </a:rPr>
              <a:t>vas</a:t>
            </a:r>
            <a:r>
              <a:rPr lang="en-US" sz="2000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, meaning vessel. </a:t>
            </a:r>
          </a:p>
          <a:p>
            <a:pPr lvl="1" algn="just" rtl="0">
              <a:lnSpc>
                <a:spcPct val="110000"/>
              </a:lnSpc>
              <a:buClr>
                <a:schemeClr val="bg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" charset="0"/>
              </a:rPr>
              <a:t>Avascular refers to being without (blood) vessels. </a:t>
            </a:r>
            <a:endParaRPr lang="ar-SA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-27136" y="260648"/>
            <a:ext cx="9144000" cy="62071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30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US" sz="4000" b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review</a:t>
            </a:r>
          </a:p>
        </p:txBody>
      </p:sp>
      <p:pic>
        <p:nvPicPr>
          <p:cNvPr id="6" name="Picture 2" descr="http://www.primepantrystuff.info/wp-content/uploads/2014/09/hd-overview-blood-vessel-diagram-what-are-the-blood-vessels-of-the-brain---with-pictures-pi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8526" y="1124744"/>
            <a:ext cx="330596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62545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7505" y="1124744"/>
            <a:ext cx="5760640" cy="5472608"/>
          </a:xfrm>
          <a:prstGeom prst="rect">
            <a:avLst/>
          </a:prstGeom>
        </p:spPr>
        <p:txBody>
          <a:bodyPr/>
          <a:lstStyle/>
          <a:p>
            <a:pPr algn="just" rtl="0">
              <a:buClr>
                <a:schemeClr val="bg1">
                  <a:lumMod val="75000"/>
                  <a:lumOff val="2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Arial" charset="0"/>
              </a:rPr>
              <a:t>Veins are blood vessels that bring blood back to the heart.</a:t>
            </a:r>
          </a:p>
          <a:p>
            <a:pPr algn="just" rtl="0">
              <a:buClr>
                <a:schemeClr val="bg1">
                  <a:lumMod val="75000"/>
                  <a:lumOff val="2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Arial" charset="0"/>
              </a:rPr>
              <a:t> All veins carry deoxygenated blood</a:t>
            </a:r>
          </a:p>
          <a:p>
            <a:pPr marL="914400" lvl="2" indent="-342900" algn="just" rtl="0" fontAlgn="base">
              <a:spcBef>
                <a:spcPct val="0"/>
              </a:spcBef>
              <a:spcAft>
                <a:spcPct val="0"/>
              </a:spcAft>
              <a:buClr>
                <a:schemeClr val="bg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With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the exception of the pulmonary veins and umbilical veins</a:t>
            </a:r>
          </a:p>
          <a:p>
            <a:pPr algn="just" rtl="0">
              <a:buClr>
                <a:schemeClr val="bg1">
                  <a:lumMod val="75000"/>
                  <a:lumOff val="2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Arial" charset="0"/>
              </a:rPr>
              <a:t> There are two types of veins:</a:t>
            </a:r>
          </a:p>
          <a:p>
            <a:pPr marL="914400" lvl="2" indent="-342900" algn="just" rtl="0" fontAlgn="base">
              <a:spcBef>
                <a:spcPct val="0"/>
              </a:spcBef>
              <a:spcAft>
                <a:spcPct val="0"/>
              </a:spcAft>
              <a:buClr>
                <a:schemeClr val="bg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Superficial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veins: close to the surface of the body</a:t>
            </a:r>
          </a:p>
          <a:p>
            <a:pPr marL="1369314" lvl="2" indent="-457200" algn="just" rtl="0" fontAlgn="auto">
              <a:spcAft>
                <a:spcPts val="0"/>
              </a:spcAft>
              <a:buClr>
                <a:schemeClr val="bg1">
                  <a:lumMod val="75000"/>
                  <a:lumOff val="25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Arial" charset="0"/>
              </a:rPr>
              <a:t>NO corresponding arteries</a:t>
            </a:r>
          </a:p>
          <a:p>
            <a:pPr marL="914400" lvl="2" indent="-342900" algn="just" rtl="0" fontAlgn="base">
              <a:spcBef>
                <a:spcPct val="0"/>
              </a:spcBef>
              <a:spcAft>
                <a:spcPct val="0"/>
              </a:spcAft>
              <a:buClr>
                <a:schemeClr val="bg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Deep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veins: found deeper in the body </a:t>
            </a:r>
          </a:p>
          <a:p>
            <a:pPr marL="1369314" lvl="2" indent="-457200" algn="just" rtl="0">
              <a:spcAft>
                <a:spcPts val="0"/>
              </a:spcAft>
              <a:buClr>
                <a:schemeClr val="bg1">
                  <a:lumMod val="75000"/>
                  <a:lumOff val="25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Arial" charset="0"/>
              </a:rPr>
              <a:t>WITH </a:t>
            </a:r>
            <a:r>
              <a:rPr lang="en-US" sz="1600" dirty="0">
                <a:solidFill>
                  <a:schemeClr val="bg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Arial" charset="0"/>
              </a:rPr>
              <a:t>corresponding arteries</a:t>
            </a:r>
          </a:p>
          <a:p>
            <a:pPr algn="just" rtl="0">
              <a:buClr>
                <a:schemeClr val="bg1">
                  <a:lumMod val="75000"/>
                  <a:lumOff val="2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Arial" charset="0"/>
              </a:rPr>
              <a:t> Veins of the systemic circulation:</a:t>
            </a:r>
          </a:p>
          <a:p>
            <a:pPr marL="914400" lvl="2" indent="-342900" algn="just" rtl="0" fontAlgn="base">
              <a:spcBef>
                <a:spcPct val="0"/>
              </a:spcBef>
              <a:spcAft>
                <a:spcPct val="0"/>
              </a:spcAft>
              <a:buClr>
                <a:schemeClr val="bg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Superior and inferior vena cava with their tributaries</a:t>
            </a:r>
          </a:p>
          <a:p>
            <a:pPr algn="just" rtl="0">
              <a:buClr>
                <a:schemeClr val="bg1">
                  <a:lumMod val="75000"/>
                  <a:lumOff val="2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Arial" charset="0"/>
              </a:rPr>
              <a:t> Veins of the portal circulation:</a:t>
            </a:r>
          </a:p>
          <a:p>
            <a:pPr marL="914400" lvl="2" indent="-342900" algn="just" rtl="0" fontAlgn="base">
              <a:spcBef>
                <a:spcPct val="0"/>
              </a:spcBef>
              <a:spcAft>
                <a:spcPct val="0"/>
              </a:spcAft>
              <a:buClr>
                <a:schemeClr val="bg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Tahoma" pitchFamily="34" charset="0"/>
              </a:rPr>
              <a:t>Portal vein</a:t>
            </a:r>
          </a:p>
          <a:p>
            <a:pPr algn="just" rtl="0">
              <a:buClr>
                <a:schemeClr val="bg1">
                  <a:lumMod val="75000"/>
                  <a:lumOff val="25000"/>
                </a:schemeClr>
              </a:buClr>
              <a:buFont typeface="Wingdings" panose="05000000000000000000" pitchFamily="2" charset="2"/>
              <a:buChar char="v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2" descr="http://www.cookmedical.com/img/p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8060" y="1196752"/>
            <a:ext cx="2975917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-27136" y="260648"/>
            <a:ext cx="9144000" cy="62071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30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US" sz="4000" b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VEINS</a:t>
            </a:r>
          </a:p>
        </p:txBody>
      </p:sp>
    </p:spTree>
    <p:extLst>
      <p:ext uri="{BB962C8B-B14F-4D97-AF65-F5344CB8AC3E}">
        <p14:creationId xmlns:p14="http://schemas.microsoft.com/office/powerpoint/2010/main" xmlns="" val="349956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-27136" y="260648"/>
            <a:ext cx="9144000" cy="62071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30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US" sz="4000" b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VEINS </a:t>
            </a:r>
            <a:r>
              <a:rPr lang="en-US" sz="28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Vs.</a:t>
            </a:r>
            <a:r>
              <a:rPr lang="en-US" sz="2800" b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 </a:t>
            </a:r>
            <a:r>
              <a:rPr lang="en-US" sz="4000" b="1" dirty="0" smtClean="0">
                <a:solidFill>
                  <a:srgbClr val="D10000"/>
                </a:solidFill>
                <a:latin typeface="Calibri" panose="020F0502020204030204" pitchFamily="34" charset="0"/>
              </a:rPr>
              <a:t>arteries</a:t>
            </a:r>
          </a:p>
        </p:txBody>
      </p:sp>
      <p:pic>
        <p:nvPicPr>
          <p:cNvPr id="2050" name="Picture 2" descr="http://www.primepantrystuff.info/wp-content/uploads/2014/09/hd-overview-blood-vessel-diagram-what-are-the-blood-vessels-of-the-brain---with-pictures-pi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72816"/>
            <a:ext cx="5832648" cy="406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28658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7505" y="1124744"/>
            <a:ext cx="5112567" cy="4320480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19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The </a:t>
            </a:r>
            <a:r>
              <a:rPr lang="en-US" sz="1900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arteries and veins have </a:t>
            </a:r>
            <a:r>
              <a:rPr lang="en-US" sz="19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three layers</a:t>
            </a:r>
            <a:r>
              <a:rPr lang="en-US" sz="1900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, but the middle layer is thicker in the arteries than it is in the veins: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800" b="1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Tunica </a:t>
            </a:r>
            <a:r>
              <a:rPr lang="en-US" sz="18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Intima</a:t>
            </a:r>
            <a:r>
              <a:rPr lang="en-US" sz="1800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 (the thinnest layer): a single layer of simple squamous endothelial cells.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800" b="1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Tunica M</a:t>
            </a:r>
            <a:r>
              <a:rPr lang="en-US" sz="18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edia</a:t>
            </a:r>
            <a:r>
              <a:rPr lang="en-US" sz="1800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 (the thickest layer in arteries):  is made up of smooth muscle cells and elastic </a:t>
            </a: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tissue.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8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Tunica </a:t>
            </a:r>
            <a:r>
              <a:rPr lang="en-US" sz="1800" b="1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A</a:t>
            </a:r>
            <a:r>
              <a:rPr lang="en-US" sz="18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dventitia</a:t>
            </a:r>
            <a:r>
              <a:rPr lang="en-US" sz="1800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: (the thickest layer in veins) entirely made of connective tissue. </a:t>
            </a:r>
            <a:endParaRPr lang="en-US" sz="1800" dirty="0" smtClean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Arial" charset="0"/>
            </a:endParaRP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19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Capillaries</a:t>
            </a:r>
            <a:r>
              <a:rPr lang="en-US" sz="1900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 consist of little more than a layer of endothelium and occasional connective tissue.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-27136" y="260648"/>
            <a:ext cx="9144000" cy="62071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30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US" sz="4000" b="1" dirty="0" smtClean="0">
                <a:solidFill>
                  <a:srgbClr val="3333FF"/>
                </a:solidFill>
                <a:latin typeface="Calibri" panose="020F0502020204030204" pitchFamily="34" charset="0"/>
              </a:rPr>
              <a:t>histology</a:t>
            </a:r>
          </a:p>
        </p:txBody>
      </p:sp>
      <p:pic>
        <p:nvPicPr>
          <p:cNvPr id="3074" name="Picture 2" descr="http://www.phschool.com/science/biology_place/biocoach/images/cardio2/BlVesSt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06120" y="1227583"/>
            <a:ext cx="3810000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750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34082"/>
          </a:xfrm>
        </p:spPr>
        <p:txBody>
          <a:bodyPr/>
          <a:lstStyle/>
          <a:p>
            <a:pPr algn="ctr"/>
            <a:r>
              <a:rPr lang="en-US" sz="4000" b="1" dirty="0">
                <a:solidFill>
                  <a:srgbClr val="3333FF"/>
                </a:solidFill>
                <a:latin typeface="Calibri" panose="020F0502020204030204" pitchFamily="34" charset="0"/>
              </a:rPr>
              <a:t>Superior Vena Cava</a:t>
            </a:r>
            <a:endParaRPr lang="ar-SA" sz="40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397000"/>
            <a:ext cx="4952008" cy="4058046"/>
          </a:xfrm>
          <a:prstGeom prst="rect">
            <a:avLst/>
          </a:prstGeom>
        </p:spPr>
        <p:txBody>
          <a:bodyPr/>
          <a:lstStyle/>
          <a:p>
            <a:pPr marL="411480" algn="just" rtl="0" fontAlgn="auto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Formed by the union of the right and left </a:t>
            </a:r>
            <a:r>
              <a:rPr lang="en-US" sz="2000" dirty="0">
                <a:solidFill>
                  <a:srgbClr val="2E77AA"/>
                </a:solidFill>
                <a:latin typeface="Calibri" panose="020F0502020204030204" pitchFamily="34" charset="0"/>
                <a:cs typeface="Arial" charset="0"/>
              </a:rPr>
              <a:t>B</a:t>
            </a:r>
            <a:r>
              <a:rPr lang="en-US" sz="2000" dirty="0" smtClean="0">
                <a:solidFill>
                  <a:srgbClr val="2E77AA"/>
                </a:solidFill>
                <a:latin typeface="Calibri" panose="020F0502020204030204" pitchFamily="34" charset="0"/>
                <a:cs typeface="Arial" charset="0"/>
              </a:rPr>
              <a:t>rachiocephalic veins</a:t>
            </a: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. </a:t>
            </a:r>
          </a:p>
          <a:p>
            <a:pPr marL="868680" lvl="1" algn="just" rtl="0" fontAlgn="auto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  <a:defRPr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" charset="0"/>
              </a:rPr>
              <a:t>Brachiocephalic veins are formed by the union of internal jugular and subclavian veins.</a:t>
            </a:r>
          </a:p>
          <a:p>
            <a:pPr marL="411480" algn="just" rtl="0" fontAlgn="auto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Drains venous blood from:</a:t>
            </a:r>
          </a:p>
          <a:p>
            <a:pPr marL="868680" lvl="1" algn="just" rtl="0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" charset="0"/>
              </a:rPr>
              <a:t>Head, neck, thoracic wall &amp; upper limbs </a:t>
            </a:r>
          </a:p>
          <a:p>
            <a:pPr marL="411480" algn="just" rtl="0" fontAlgn="auto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It Passes downward and enter the right atrium.</a:t>
            </a:r>
          </a:p>
          <a:p>
            <a:pPr marL="411480" algn="just" rtl="0" fontAlgn="auto">
              <a:spcAft>
                <a:spcPts val="0"/>
              </a:spcAft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Receives azygos vein on the posterior aspect just before it enters the heart.</a:t>
            </a:r>
          </a:p>
          <a:p>
            <a:pPr algn="just" rtl="0">
              <a:buClr>
                <a:schemeClr val="bg1">
                  <a:lumMod val="75000"/>
                  <a:lumOff val="25000"/>
                </a:schemeClr>
              </a:buClr>
            </a:pPr>
            <a:endParaRPr lang="ar-SA" sz="2000" dirty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7" descr="E:\dad\Student Gray\3. Thorax\F66122-003-f011.jpg"/>
          <p:cNvPicPr>
            <a:picLocks noChangeAspect="1" noChangeArrowheads="1"/>
          </p:cNvPicPr>
          <p:nvPr/>
        </p:nvPicPr>
        <p:blipFill>
          <a:blip r:embed="rId3" cstate="print"/>
          <a:srcRect b="52248"/>
          <a:stretch>
            <a:fillRect/>
          </a:stretch>
        </p:blipFill>
        <p:spPr bwMode="auto">
          <a:xfrm>
            <a:off x="5134000" y="3499246"/>
            <a:ext cx="3606800" cy="195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8" descr="E:\dad\Student Gray\3. Thorax\F66122-003-f003.jpg"/>
          <p:cNvPicPr>
            <a:picLocks noChangeAspect="1" noChangeArrowheads="1"/>
          </p:cNvPicPr>
          <p:nvPr/>
        </p:nvPicPr>
        <p:blipFill>
          <a:blip r:embed="rId4" cstate="print"/>
          <a:srcRect t="6589" r="11986" b="8141"/>
          <a:stretch>
            <a:fillRect/>
          </a:stretch>
        </p:blipFill>
        <p:spPr bwMode="auto">
          <a:xfrm>
            <a:off x="5109592" y="1385292"/>
            <a:ext cx="36068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077697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06090"/>
          </a:xfrm>
        </p:spPr>
        <p:txBody>
          <a:bodyPr/>
          <a:lstStyle/>
          <a:p>
            <a:pPr algn="ctr"/>
            <a:r>
              <a:rPr lang="en-US" sz="4000" b="1" dirty="0">
                <a:solidFill>
                  <a:srgbClr val="3333FF"/>
                </a:solidFill>
                <a:latin typeface="Calibri" panose="020F0502020204030204" pitchFamily="34" charset="0"/>
              </a:rPr>
              <a:t>Veins of Head &amp; Neck</a:t>
            </a:r>
            <a:endParaRPr lang="ar-SA" sz="40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38300"/>
            <a:ext cx="5076056" cy="29845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l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Two Divisions: </a:t>
            </a:r>
          </a:p>
          <a:p>
            <a:pPr lvl="1" algn="l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Superficial Veins</a:t>
            </a:r>
          </a:p>
          <a:p>
            <a:pPr lvl="2" algn="l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ü"/>
            </a:pPr>
            <a:r>
              <a:rPr lang="en-US" sz="22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External </a:t>
            </a:r>
            <a:r>
              <a:rPr lang="en-US" sz="22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Jugular </a:t>
            </a:r>
            <a:r>
              <a:rPr lang="en-US" sz="22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Veins</a:t>
            </a:r>
            <a:endParaRPr lang="en-US" sz="22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 algn="l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ü"/>
            </a:pPr>
            <a:r>
              <a:rPr lang="en-US" sz="22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Anterior </a:t>
            </a:r>
            <a:r>
              <a:rPr lang="en-US" sz="22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J</a:t>
            </a:r>
            <a:r>
              <a:rPr lang="en-US" sz="22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ugular </a:t>
            </a:r>
            <a:r>
              <a:rPr lang="en-US" sz="22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V</a:t>
            </a:r>
            <a:r>
              <a:rPr lang="en-US" sz="22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eins</a:t>
            </a:r>
            <a:endParaRPr lang="en-US" sz="22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 algn="l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Deep Veins </a:t>
            </a:r>
          </a:p>
          <a:p>
            <a:pPr lvl="2" algn="l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ü"/>
            </a:pPr>
            <a:r>
              <a:rPr lang="en-US" sz="24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2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Internal Jugulars </a:t>
            </a:r>
            <a:r>
              <a:rPr lang="en-US" sz="22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Veins</a:t>
            </a:r>
            <a:r>
              <a:rPr lang="en-US" sz="22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.</a:t>
            </a:r>
          </a:p>
          <a:p>
            <a:pPr algn="l" rtl="0">
              <a:buClr>
                <a:schemeClr val="bg1">
                  <a:lumMod val="65000"/>
                  <a:lumOff val="35000"/>
                </a:schemeClr>
              </a:buClr>
            </a:pPr>
            <a:endParaRPr lang="ar-SA" sz="2400" b="1" dirty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14" descr="E:\dad\Student Gray\8. Head and neck\F66122-008-f154.jpg"/>
          <p:cNvPicPr>
            <a:picLocks noChangeAspect="1" noChangeArrowheads="1"/>
          </p:cNvPicPr>
          <p:nvPr/>
        </p:nvPicPr>
        <p:blipFill>
          <a:blip r:embed="rId3" cstate="print"/>
          <a:srcRect b="5556"/>
          <a:stretch>
            <a:fillRect/>
          </a:stretch>
        </p:blipFill>
        <p:spPr bwMode="auto">
          <a:xfrm>
            <a:off x="4305300" y="1638300"/>
            <a:ext cx="4508500" cy="4508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98360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06090"/>
          </a:xfrm>
        </p:spPr>
        <p:txBody>
          <a:bodyPr/>
          <a:lstStyle/>
          <a:p>
            <a:pPr algn="ctr"/>
            <a:r>
              <a:rPr lang="en-US" sz="4000" b="1" dirty="0">
                <a:solidFill>
                  <a:srgbClr val="3333FF"/>
                </a:solidFill>
                <a:latin typeface="Calibri" panose="020F0502020204030204" pitchFamily="34" charset="0"/>
              </a:rPr>
              <a:t>Superficial Veins of Head &amp; Neck</a:t>
            </a:r>
            <a:endParaRPr lang="ar-SA" sz="4000" b="1" dirty="0">
              <a:solidFill>
                <a:srgbClr val="3333FF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7504" y="1343944"/>
            <a:ext cx="4824536" cy="4114688"/>
          </a:xfrm>
          <a:prstGeom prst="rect">
            <a:avLst/>
          </a:prstGeom>
        </p:spPr>
        <p:txBody>
          <a:bodyPr/>
          <a:lstStyle/>
          <a:p>
            <a:pPr algn="just" rtl="0">
              <a:buClr>
                <a:schemeClr val="bg1">
                  <a:lumMod val="65000"/>
                  <a:lumOff val="35000"/>
                </a:schemeClr>
              </a:buClr>
              <a:buFont typeface="Wingdings" pitchFamily="2" charset="2"/>
              <a:buChar char="v"/>
              <a:defRPr/>
            </a:pPr>
            <a:r>
              <a:rPr lang="en-US" sz="22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External Jugular Veins: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" charset="0"/>
              </a:rPr>
              <a:t>Lies superficial to the sternomastoid muscle 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" charset="0"/>
              </a:rPr>
              <a:t>It passes down the neck and it is the only tributary of the subclavian vein.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v"/>
              <a:defRPr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Arial" charset="0"/>
              </a:rPr>
              <a:t>It drains blood from:</a:t>
            </a:r>
          </a:p>
          <a:p>
            <a:pPr lvl="2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Outside of the skull</a:t>
            </a:r>
          </a:p>
          <a:p>
            <a:pPr lvl="2" algn="just" rtl="0">
              <a:buClr>
                <a:schemeClr val="bg1">
                  <a:lumMod val="65000"/>
                  <a:lumOff val="3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Arial" charset="0"/>
              </a:rPr>
              <a:t>Deep parts of the face.</a:t>
            </a:r>
          </a:p>
          <a:p>
            <a:pPr lvl="1" algn="just" rtl="0">
              <a:buClr>
                <a:schemeClr val="bg1">
                  <a:lumMod val="65000"/>
                  <a:lumOff val="35000"/>
                </a:schemeClr>
              </a:buClr>
              <a:buNone/>
              <a:defRPr/>
            </a:pPr>
            <a:endParaRPr lang="en-US" sz="2000" dirty="0" smtClean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Arial" charset="0"/>
            </a:endParaRPr>
          </a:p>
          <a:p>
            <a:pPr algn="just" rtl="0">
              <a:buClr>
                <a:schemeClr val="bg1">
                  <a:lumMod val="65000"/>
                  <a:lumOff val="35000"/>
                </a:schemeClr>
              </a:buClr>
            </a:pPr>
            <a:endParaRPr lang="ar-SA" sz="2000" dirty="0">
              <a:solidFill>
                <a:schemeClr val="bg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6" descr="E:\dad\Student Gray\8. Head and neck\F66122-008-f173.jpg"/>
          <p:cNvPicPr>
            <a:picLocks noChangeAspect="1" noChangeArrowheads="1"/>
          </p:cNvPicPr>
          <p:nvPr/>
        </p:nvPicPr>
        <p:blipFill>
          <a:blip r:embed="rId3" cstate="print"/>
          <a:srcRect l="5298" t="2809" r="8278" b="5505"/>
          <a:stretch>
            <a:fillRect/>
          </a:stretch>
        </p:blipFill>
        <p:spPr bwMode="auto">
          <a:xfrm>
            <a:off x="5052888" y="1501368"/>
            <a:ext cx="3911600" cy="3799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29026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أفق">
  <a:themeElements>
    <a:clrScheme name="أف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أف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أف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0</TotalTime>
  <Words>1310</Words>
  <Application>Microsoft Office PowerPoint</Application>
  <PresentationFormat>On-screen Show (4:3)</PresentationFormat>
  <Paragraphs>202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أفق</vt:lpstr>
      <vt:lpstr>Slide 1</vt:lpstr>
      <vt:lpstr>OBJECTIVES</vt:lpstr>
      <vt:lpstr>Slide 3</vt:lpstr>
      <vt:lpstr>Slide 4</vt:lpstr>
      <vt:lpstr>Slide 5</vt:lpstr>
      <vt:lpstr>Slide 6</vt:lpstr>
      <vt:lpstr>Superior Vena Cava</vt:lpstr>
      <vt:lpstr>Veins of Head &amp; Neck</vt:lpstr>
      <vt:lpstr>Superficial Veins of Head &amp; Neck</vt:lpstr>
      <vt:lpstr>Superficial Veins of Head &amp; Neck</vt:lpstr>
      <vt:lpstr>Deep Veins of Head &amp; Neck</vt:lpstr>
      <vt:lpstr>Veins of Upper Limbs</vt:lpstr>
      <vt:lpstr>Veins of Upper Limbs</vt:lpstr>
      <vt:lpstr>Veins of Upper Limbs</vt:lpstr>
      <vt:lpstr>Inferior Vena Cava</vt:lpstr>
      <vt:lpstr>Tributaries of Inferior Vena Cava</vt:lpstr>
      <vt:lpstr>Veins of Lower Limbs</vt:lpstr>
      <vt:lpstr>Veins of Lower Limbs</vt:lpstr>
      <vt:lpstr>Great Saphenous Vein</vt:lpstr>
      <vt:lpstr>Great Saphenous Vein</vt:lpstr>
      <vt:lpstr>Great Saphenous Vein</vt:lpstr>
      <vt:lpstr>Small Saphenous Vein</vt:lpstr>
      <vt:lpstr>Veins of Lower Limbs</vt:lpstr>
      <vt:lpstr>Mechanism of Venous Return from Lower Limb</vt:lpstr>
      <vt:lpstr>Portal Circulation</vt:lpstr>
      <vt:lpstr>Hepatic Portal Vein</vt:lpstr>
      <vt:lpstr>Portocaval Anastomosis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من PowerPoint</dc:title>
  <dc:creator/>
  <cp:lastModifiedBy/>
  <cp:revision>31</cp:revision>
  <cp:lastPrinted>1601-01-01T00:00:00Z</cp:lastPrinted>
  <dcterms:created xsi:type="dcterms:W3CDTF">1601-01-01T00:00:00Z</dcterms:created>
  <dcterms:modified xsi:type="dcterms:W3CDTF">2015-03-15T04:03:44Z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LCID">
    <vt:i4>1025</vt:i4>
  </property>
</Properties>
</file>