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 bookmarkIdSeed="2">
  <p:sldMasterIdLst>
    <p:sldMasterId id="2147483937" r:id="rId1"/>
  </p:sldMasterIdLst>
  <p:notesMasterIdLst>
    <p:notesMasterId r:id="rId30"/>
  </p:notesMasterIdLst>
  <p:handoutMasterIdLst>
    <p:handoutMasterId r:id="rId31"/>
  </p:handoutMasterIdLst>
  <p:sldIdLst>
    <p:sldId id="400" r:id="rId2"/>
    <p:sldId id="425" r:id="rId3"/>
    <p:sldId id="455" r:id="rId4"/>
    <p:sldId id="426" r:id="rId5"/>
    <p:sldId id="454" r:id="rId6"/>
    <p:sldId id="456" r:id="rId7"/>
    <p:sldId id="427" r:id="rId8"/>
    <p:sldId id="428" r:id="rId9"/>
    <p:sldId id="429" r:id="rId10"/>
    <p:sldId id="430" r:id="rId11"/>
    <p:sldId id="432" r:id="rId12"/>
    <p:sldId id="433" r:id="rId13"/>
    <p:sldId id="434" r:id="rId14"/>
    <p:sldId id="436" r:id="rId15"/>
    <p:sldId id="438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3" r:id="rId29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77AA"/>
    <a:srgbClr val="749BC5"/>
    <a:srgbClr val="624E4E"/>
    <a:srgbClr val="753435"/>
    <a:srgbClr val="D10000"/>
    <a:srgbClr val="3333FF"/>
    <a:srgbClr val="703E40"/>
    <a:srgbClr val="A60201"/>
    <a:srgbClr val="FF3300"/>
    <a:srgbClr val="7AA0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456" autoAdjust="0"/>
    <p:restoredTop sz="94295" autoAdjust="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56B5E1B-8CE3-41A4-B755-96F1258F3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5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0CE57E4-C5F3-4571-A0E2-3FC3C099F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46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E57E4-C5F3-4571-A0E2-3FC3C099FF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96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58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022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41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23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47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004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55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952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09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4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29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821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654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600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843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309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337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831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780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155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10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44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29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10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19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01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21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Anatomy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E0356E-9D30-4BAA-AC43-E58845F92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2348880"/>
            <a:ext cx="9144000" cy="57606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lvl="0" algn="ctr" rtl="0">
              <a:defRPr/>
            </a:pPr>
            <a:r>
              <a:rPr lang="en-US" sz="54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anose="04030905020B02020C02" pitchFamily="82" charset="0"/>
              </a:rPr>
              <a:t>Major </a:t>
            </a:r>
            <a:r>
              <a:rPr lang="en-US" sz="5400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anose="04030905020B02020C02" pitchFamily="82" charset="0"/>
              </a:rPr>
              <a:t>Blood Veins</a:t>
            </a:r>
            <a:endParaRPr lang="en-US" sz="5400" kern="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37" y="5877272"/>
            <a:ext cx="251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ABA88"/>
                </a:solidFill>
                <a:latin typeface="Calibri" pitchFamily="34" charset="0"/>
              </a:rPr>
              <a:t>Khaleel Alyahya, PhD, M</a:t>
            </a:r>
            <a:r>
              <a:rPr lang="en-US" sz="1600" b="1" dirty="0">
                <a:solidFill>
                  <a:srgbClr val="FABA88"/>
                </a:solidFill>
                <a:latin typeface="Calibri" pitchFamily="34" charset="0"/>
              </a:rPr>
              <a:t>E</a:t>
            </a:r>
            <a:r>
              <a:rPr lang="en-US" sz="1600" b="1" dirty="0" smtClean="0">
                <a:solidFill>
                  <a:srgbClr val="FABA88"/>
                </a:solidFill>
                <a:latin typeface="Calibri" pitchFamily="34" charset="0"/>
              </a:rPr>
              <a:t>d</a:t>
            </a:r>
          </a:p>
          <a:p>
            <a:pPr algn="ctr"/>
            <a:r>
              <a:rPr lang="en-US" sz="1600" b="1" dirty="0" smtClean="0">
                <a:solidFill>
                  <a:srgbClr val="FABA88"/>
                </a:solidFill>
                <a:latin typeface="Calibri" pitchFamily="34" charset="0"/>
              </a:rPr>
              <a:t>College of Medicine, KSU </a:t>
            </a:r>
          </a:p>
          <a:p>
            <a:pPr algn="ctr"/>
            <a:r>
              <a:rPr lang="en-US" sz="1600" b="1" dirty="0" smtClean="0">
                <a:solidFill>
                  <a:srgbClr val="FABA88"/>
                </a:solidFill>
                <a:latin typeface="Calibri" pitchFamily="34" charset="0"/>
              </a:rPr>
              <a:t>@khaleelya</a:t>
            </a:r>
            <a:endParaRPr lang="ar-SA" sz="1600" b="1" dirty="0">
              <a:solidFill>
                <a:srgbClr val="FABA88"/>
              </a:solidFill>
              <a:latin typeface="Calibri" pitchFamily="34" charset="0"/>
            </a:endParaRPr>
          </a:p>
        </p:txBody>
      </p:sp>
      <p:pic>
        <p:nvPicPr>
          <p:cNvPr id="7" name="Picture 2" descr="D:\الملفات\الصور\Logos\الجامعة\شعار الجامعة الجديد\بدون عنوان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95"/>
          <a:stretch/>
        </p:blipFill>
        <p:spPr bwMode="auto">
          <a:xfrm>
            <a:off x="35496" y="44624"/>
            <a:ext cx="1728192" cy="6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healthyfoodhouse.com/wp-content/uploads/2014/07/how-to-improve-blood-circulation-naturally-600x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974107" cy="21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Superficial Veins of Head &amp; Neck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70000"/>
            <a:ext cx="4499992" cy="4967312"/>
          </a:xfrm>
          <a:prstGeom prst="rect">
            <a:avLst/>
          </a:prstGeom>
        </p:spPr>
        <p:txBody>
          <a:bodyPr/>
          <a:lstStyle/>
          <a:p>
            <a:pPr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Anterior Jugular Veins</a:t>
            </a:r>
            <a:r>
              <a:rPr lang="en-US" sz="2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: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It begins in the upper part of the neck by the union of the submental veins. 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It descends close to the median line of the neck, medial to the sternomastoid muscle.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At the lower part of the neck, it passes laterally beneath that muscle to drain into the external jugular vein.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Just above the sternum the two anterior jugular veins communicate by a transverse vein to form the jugular arch.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4" name="Picture 14" descr="E:\dad\Student Gray\8. Head and neck\F66122-008-f15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5004048" y="1556792"/>
            <a:ext cx="3775596" cy="341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71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Deep Veins of Head &amp; Neck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43000"/>
            <a:ext cx="4932040" cy="5526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Internal </a:t>
            </a:r>
            <a:r>
              <a:rPr lang="en-US" sz="2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Jugulars </a:t>
            </a:r>
            <a:r>
              <a:rPr lang="en-US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Vein</a:t>
            </a:r>
            <a:r>
              <a:rPr lang="en-US" sz="2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: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Drains blood from the head, brain, face &amp; neck.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It descends in the neck along with the internal and common carotid arteries and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vagus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nerve, within the carotid sheath.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Joins the subclavian vein to form the brachiocephalic vein.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Tributaries: 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Superior thyroid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Lingual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Facial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Occipital veins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Dural venous sinuses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2050" name="Picture 2" descr="http://web.uni-plovdiv.bg/stu1104541018/docs/res/skandalakis'%20surgical%20anatomy%20-%202004/Chapter%2001_%20Neck_fichiers/loadBinaryCALHGLZ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152" y="1484784"/>
            <a:ext cx="3973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4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Veins of Upper Limbs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3816424" cy="1854200"/>
          </a:xfrm>
          <a:prstGeom prst="rect">
            <a:avLst/>
          </a:prstGeom>
        </p:spPr>
        <p:txBody>
          <a:bodyPr/>
          <a:lstStyle/>
          <a:p>
            <a:pPr algn="l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Two Divisions: </a:t>
            </a:r>
          </a:p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Superficial Veins </a:t>
            </a:r>
          </a:p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Deep Veins </a:t>
            </a:r>
          </a:p>
          <a:p>
            <a:pPr algn="l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endParaRPr lang="ar-SA" sz="2800" b="1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4716016" y="11938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66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Veins of Upper Limbs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5436096" cy="4991100"/>
          </a:xfrm>
          <a:prstGeom prst="rect">
            <a:avLst/>
          </a:prstGeom>
        </p:spPr>
        <p:txBody>
          <a:bodyPr/>
          <a:lstStyle/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 Superficial Veins</a:t>
            </a:r>
          </a:p>
          <a:p>
            <a:pPr marL="868680" lvl="1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Cephalic </a:t>
            </a: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V</a:t>
            </a:r>
            <a:r>
              <a:rPr lang="en-U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ein </a:t>
            </a:r>
          </a:p>
          <a:p>
            <a:pPr marL="1325880" lvl="2" algn="just" rtl="0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Ascends </a:t>
            </a: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in the superficial fascia on the lateral side of the biceps.</a:t>
            </a:r>
          </a:p>
          <a:p>
            <a:pPr marL="1325880" lvl="2" algn="just" rtl="0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Drains </a:t>
            </a: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into the Axillary vein.</a:t>
            </a:r>
          </a:p>
          <a:p>
            <a:pPr marL="868680" lvl="1" algn="just" rtl="0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Basilic</a:t>
            </a:r>
            <a:r>
              <a:rPr lang="en-U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 Vein </a:t>
            </a:r>
            <a:endParaRPr lang="en-US" sz="2000" b="1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marL="1325880" lvl="2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Ascends in the superficial fascia on the medial side of the biceps.</a:t>
            </a:r>
          </a:p>
          <a:p>
            <a:pPr marL="1325880" lvl="2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Halfway up the arm, it pierces the deep fascia </a:t>
            </a:r>
          </a:p>
          <a:p>
            <a:pPr marL="1325880" lvl="2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At the lower border of the teres major it joins the venae comitantes of the brachial artery to form the Axillary vein.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6444208" y="1052736"/>
            <a:ext cx="2417996" cy="257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cnx.org/content/m46646/latest/2134_Thoracic_Upper_Limb_Ve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3"/>
            <a:ext cx="2831416" cy="32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7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Veins of Upper Limbs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220072" cy="3629000"/>
          </a:xfrm>
          <a:prstGeom prst="rect">
            <a:avLst/>
          </a:prstGeom>
        </p:spPr>
        <p:txBody>
          <a:bodyPr/>
          <a:lstStyle/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 Deep Veins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Venae Commitantes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Which accompany all the large arteries, usually in pairs.</a:t>
            </a:r>
          </a:p>
          <a:p>
            <a:pPr lvl="3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Brachial vein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Axillary V</a:t>
            </a:r>
            <a:r>
              <a:rPr lang="en-U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ein</a:t>
            </a:r>
            <a:endParaRPr lang="en-US" sz="2000" b="1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Formed </a:t>
            </a: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by the union of basilic vein and the venae comitantes of the brachial artery.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13" descr="E:\dad\Student Gray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r="9375" b="4167"/>
          <a:stretch>
            <a:fillRect/>
          </a:stretch>
        </p:blipFill>
        <p:spPr bwMode="auto">
          <a:xfrm>
            <a:off x="5220072" y="1412776"/>
            <a:ext cx="3609950" cy="433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82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Inferior Vena Cava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09700"/>
            <a:ext cx="4932040" cy="4323556"/>
          </a:xfrm>
          <a:prstGeom prst="rect">
            <a:avLst/>
          </a:prstGeom>
        </p:spPr>
        <p:txBody>
          <a:bodyPr/>
          <a:lstStyle/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Drains most of the blood from the body below the diaphragm to the right atrium.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Formed by the union of the two common iliac veins behind the right common iliac artery at the level of the 5</a:t>
            </a:r>
            <a:r>
              <a:rPr lang="en-US" sz="2000" baseline="30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th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 lumbar vertebra. 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Ascends on the right side of the aorta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Pierces the central tendon of diaphragm at the level of the 8</a:t>
            </a:r>
            <a:r>
              <a:rPr lang="en-US" sz="2000" baseline="30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th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 thoracic vertebra. 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4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5486"/>
          <a:stretch>
            <a:fillRect/>
          </a:stretch>
        </p:blipFill>
        <p:spPr bwMode="auto">
          <a:xfrm>
            <a:off x="5007940" y="1412776"/>
            <a:ext cx="402855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28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1331"/>
            <a:ext cx="7924800" cy="66454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latin typeface="Calibri" panose="020F0502020204030204" pitchFamily="34" charset="0"/>
              </a:rPr>
              <a:t>Tributaries of Inferior Vena Cava</a:t>
            </a:r>
            <a:endParaRPr lang="ar-SA" sz="36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5076056" cy="5448300"/>
          </a:xfrm>
          <a:prstGeom prst="rect">
            <a:avLst/>
          </a:prstGeom>
        </p:spPr>
        <p:txBody>
          <a:bodyPr/>
          <a:lstStyle/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Two common iliac veins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Median sacral vein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Four paired lumbar veins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 gonadal vein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he left vein drains into the left renal vein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Paired renal veins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 suprarenal vein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left vein drains into the left renal vein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Hepatic veins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Paired inferior phrenic vein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6146" name="Picture 2" descr="http://classes.midlandstech.edu/carterp/Courses/bio211/chap19/figure_19_29a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560" y="1319311"/>
            <a:ext cx="3352800" cy="51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5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Veins of Lower Limbs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3606800" cy="1968500"/>
          </a:xfrm>
          <a:prstGeom prst="rect">
            <a:avLst/>
          </a:prstGeom>
        </p:spPr>
        <p:txBody>
          <a:bodyPr/>
          <a:lstStyle/>
          <a:p>
            <a:pPr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Two </a:t>
            </a:r>
            <a:r>
              <a:rPr lang="en-US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ivisions: </a:t>
            </a:r>
          </a:p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Superficial Veins </a:t>
            </a:r>
          </a:p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Deep Veins </a:t>
            </a:r>
          </a:p>
          <a:p>
            <a:pPr algn="l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400" b="1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292080" y="1196752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04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Veins of Lower Limbs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70000"/>
            <a:ext cx="8991600" cy="3086100"/>
          </a:xfrm>
          <a:prstGeom prst="rect">
            <a:avLst/>
          </a:prstGeom>
        </p:spPr>
        <p:txBody>
          <a:bodyPr/>
          <a:lstStyle/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 Superficial Veins</a:t>
            </a:r>
          </a:p>
          <a:p>
            <a:pPr marL="868680" lvl="1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Form a network in the subcutaneous tissue</a:t>
            </a:r>
          </a:p>
          <a:p>
            <a:pPr marL="868680" lvl="1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Pattern is variable</a:t>
            </a:r>
          </a:p>
          <a:p>
            <a:pPr marL="868680" lvl="1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They are the tributaries of the: </a:t>
            </a:r>
          </a:p>
          <a:p>
            <a:pPr marL="1197864" lvl="2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Great (long) saphenous vein</a:t>
            </a:r>
          </a:p>
          <a:p>
            <a:pPr marL="1197864" lvl="2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Small (short) saphenous vein</a:t>
            </a:r>
          </a:p>
          <a:p>
            <a:pPr algn="l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796136" y="2132550"/>
            <a:ext cx="2376264" cy="447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66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Great Saphenous Vein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5508104" cy="3860800"/>
          </a:xfrm>
          <a:prstGeom prst="rect">
            <a:avLst/>
          </a:prstGeom>
        </p:spPr>
        <p:txBody>
          <a:bodyPr/>
          <a:lstStyle/>
          <a:p>
            <a:pPr marL="514350" lvl="1" indent="-514350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The longest vein</a:t>
            </a:r>
          </a:p>
          <a:p>
            <a:pPr marL="514350" lvl="1" indent="-514350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Begins from the medial end of the dorsal venous arch of the foot.</a:t>
            </a:r>
          </a:p>
          <a:p>
            <a:pPr marL="514350" lvl="1" indent="-514350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Passes upward in front of the medial malleolus with the saphenous nerve.</a:t>
            </a:r>
          </a:p>
          <a:p>
            <a:pPr marL="514350" lvl="1" indent="-514350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j-cs"/>
              </a:rPr>
              <a:t>Then it ascends in accompany with the saphenous nerve in the superficial fascia over the medial side of the leg.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981700" y="1124744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04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20713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OBJECTIVES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812" y="980728"/>
            <a:ext cx="79563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eaLnBrk="1" hangingPunct="1"/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At the end of the lecture, the student should be able to:</a:t>
            </a:r>
          </a:p>
          <a:p>
            <a:pPr algn="just" rtl="0" eaLnBrk="1" hangingPunct="1">
              <a:buFont typeface="Arial" pitchFamily="34" charset="0"/>
              <a:buNone/>
            </a:pPr>
            <a:endParaRPr lang="en-US" sz="2000" dirty="0" smtClean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342900" indent="-342900" algn="just" rtl="0" eaLnBrk="1" hangingPunct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Define veins and understand the general principle of venous system.</a:t>
            </a:r>
          </a:p>
          <a:p>
            <a:pPr marL="342900" indent="-342900" algn="just" rtl="0" eaLnBrk="1" hangingPunct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Describe the superior &amp; inferior Vena Cava.</a:t>
            </a:r>
          </a:p>
          <a:p>
            <a:pPr lvl="2" indent="-342900" algn="just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Formation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and their tributaries</a:t>
            </a:r>
          </a:p>
          <a:p>
            <a:pPr marL="342900" indent="-342900" algn="just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List major veins and their tributaries in;</a:t>
            </a:r>
          </a:p>
          <a:p>
            <a:pPr lvl="2" indent="-342900" algn="just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Head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&amp; neck</a:t>
            </a:r>
          </a:p>
          <a:p>
            <a:pPr lvl="2" indent="-342900" algn="just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Thorax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&amp; abdomen</a:t>
            </a:r>
          </a:p>
          <a:p>
            <a:pPr lvl="2" indent="-342900" algn="just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Upper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&amp; lower limbs</a:t>
            </a:r>
          </a:p>
          <a:p>
            <a:pPr marL="342900" indent="-342900" algn="just" rtl="0" eaLnBrk="1" hangingPunct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Describe the Portal Vein.</a:t>
            </a:r>
          </a:p>
          <a:p>
            <a:pPr lvl="2" indent="-342900" algn="just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Formation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&amp; tributaries.</a:t>
            </a:r>
          </a:p>
          <a:p>
            <a:pPr marL="342900" indent="-342900" algn="just" rtl="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7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Great Saphenous Vein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5292080" cy="3860800"/>
          </a:xfrm>
          <a:prstGeom prst="rect">
            <a:avLst/>
          </a:prstGeom>
        </p:spPr>
        <p:txBody>
          <a:bodyPr/>
          <a:lstStyle/>
          <a:p>
            <a:pPr marL="514350" lvl="1" indent="-514350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Ascends obliquely upwards, and lies behind the medial border of the patella.</a:t>
            </a:r>
          </a:p>
          <a:p>
            <a:pPr marL="514350" lvl="1" indent="-514350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Passes behind the knee and curves forward around the medial side of the thigh.</a:t>
            </a:r>
          </a:p>
          <a:p>
            <a:pPr marL="514350" lvl="1" indent="-514350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Hooks through the lower part of the saphenous opening in the deep fascia to joins the femoral vein about 1.5 in. (4 cm) below and lateral to the pubic tubercle.</a:t>
            </a: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5" name="Picture 6" descr="E:\dad\Student Gray\6. Lower limb\F66122-006-f040.jpg"/>
          <p:cNvPicPr>
            <a:picLocks noChangeAspect="1" noChangeArrowheads="1"/>
          </p:cNvPicPr>
          <p:nvPr/>
        </p:nvPicPr>
        <p:blipFill>
          <a:blip r:embed="rId3" cstate="print"/>
          <a:srcRect l="13182" t="4167" r="14545" b="4167"/>
          <a:stretch>
            <a:fillRect/>
          </a:stretch>
        </p:blipFill>
        <p:spPr bwMode="auto">
          <a:xfrm>
            <a:off x="3203848" y="4389901"/>
            <a:ext cx="2322916" cy="246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4" cstate="print"/>
          <a:srcRect l="17273" r="19090" b="2310"/>
          <a:stretch>
            <a:fillRect/>
          </a:stretch>
        </p:blipFill>
        <p:spPr bwMode="auto">
          <a:xfrm>
            <a:off x="5981700" y="1124744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56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Great Saphenous Vein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5868144" cy="3860800"/>
          </a:xfrm>
          <a:prstGeom prst="rect">
            <a:avLst/>
          </a:prstGeom>
        </p:spPr>
        <p:txBody>
          <a:bodyPr/>
          <a:lstStyle/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It is  connected to the small saphenous vein by one or two branches that pass behind the knee.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Numerous perforating veins connect the great saphenous vein with the deep veins.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perforating veins have valves which allow blood flow from superficial to deep veins.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110518" y="1124744"/>
            <a:ext cx="279218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7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Small Saphenous Vein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6070600" cy="5054600"/>
          </a:xfrm>
          <a:prstGeom prst="rect">
            <a:avLst/>
          </a:prstGeom>
        </p:spPr>
        <p:txBody>
          <a:bodyPr/>
          <a:lstStyle/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Arises from the lateral end of the dorsal venous arch.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Ascends behind the lateral malleolus in company with the sural nerve.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Follows the lateral border of the tendocalcaneus and then runs up to the middle of the back of the leg.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Pierces the deep fascia in the lower part of the popliteal fossa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Drains into the popliteal vein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Has numerous valves along its course.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Anastomosis freely with great saphenous vein.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300192" y="1412776"/>
            <a:ext cx="2643045" cy="497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1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7835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Veins of Lower Limbs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6512" y="1270000"/>
            <a:ext cx="4707632" cy="3644900"/>
          </a:xfrm>
          <a:prstGeom prst="rect">
            <a:avLst/>
          </a:prstGeom>
        </p:spPr>
        <p:txBody>
          <a:bodyPr/>
          <a:lstStyle/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Deep Veins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Comprise the venae comitantes, which accompany all the large arteries, usually in pairs. 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Venae comitantes unite to form the popliteal vein, which continues as the femoral vein.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Receive blood from superficial veins through perforating veins. </a:t>
            </a:r>
          </a:p>
          <a:p>
            <a:pPr algn="l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2" descr="http://cnx.org/resources/7ededb92ca7b88f203d2698a3f3b3ac5/2136ab_Lower_Limb_Veins_Anterior_Pos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152" y="1484784"/>
            <a:ext cx="4129983" cy="384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0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630"/>
            <a:ext cx="9144000" cy="994122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latin typeface="Calibri" panose="020F0502020204030204" pitchFamily="34" charset="0"/>
              </a:rPr>
              <a:t>Mechanism of Venous Return</a:t>
            </a:r>
            <a:br>
              <a:rPr lang="en-US" sz="3600" b="1" dirty="0">
                <a:solidFill>
                  <a:srgbClr val="3333FF"/>
                </a:solidFill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rgbClr val="3333FF"/>
                </a:solidFill>
                <a:latin typeface="Calibri" panose="020F0502020204030204" pitchFamily="34" charset="0"/>
              </a:rPr>
              <a:t>from Lower Limb</a:t>
            </a:r>
            <a:endParaRPr lang="ar-SA" sz="36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6300" y="1412776"/>
            <a:ext cx="5194300" cy="4648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Venous return (VR) is the flow of blood back to the heart.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Much of the saphenous blood passes from superficial to deep veins through the perforating veins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blood is pumped upwards in the deep veins by the contraction of the calf muscles (calf pump).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This action of calf pump is assisted by the tight sleeve of deep fascia surrounding these muscles.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18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Vericose</a:t>
            </a:r>
            <a:r>
              <a:rPr lang="en-U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eins: </a:t>
            </a: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If the valves in the perforating veins become incompetent, the direction of blood flow is reversed and the veins become varicosed. Most common in posterior &amp; medial parts of the lower limb, particularly in old people.</a:t>
            </a:r>
          </a:p>
          <a:p>
            <a:pPr algn="l" rtl="0">
              <a:buClr>
                <a:schemeClr val="bg1">
                  <a:lumMod val="65000"/>
                  <a:lumOff val="35000"/>
                </a:schemeClr>
              </a:buClr>
            </a:pPr>
            <a:endParaRPr lang="ar-SA" sz="18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http://classes.midlandstech.edu/carterp/Courses/bio211/chap19/figure_19_30_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000" y="1417464"/>
            <a:ext cx="3814939" cy="36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4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Portal Circulation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4279900" cy="4470400"/>
          </a:xfrm>
          <a:prstGeom prst="rect">
            <a:avLst/>
          </a:prstGeom>
        </p:spPr>
        <p:txBody>
          <a:bodyPr/>
          <a:lstStyle/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 portal venous system is a series of veins or venules that directly connect two capillary beds. 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Examples of such systems include the hepatic portal vein and hypophseal portal system.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r="1817" b="2856"/>
          <a:stretch>
            <a:fillRect/>
          </a:stretch>
        </p:blipFill>
        <p:spPr bwMode="auto">
          <a:xfrm>
            <a:off x="4647212" y="1447800"/>
            <a:ext cx="4318987" cy="450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83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Hepatic Portal Vein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97000"/>
            <a:ext cx="4800600" cy="4470400"/>
          </a:xfrm>
          <a:prstGeom prst="rect">
            <a:avLst/>
          </a:prstGeom>
        </p:spPr>
        <p:txBody>
          <a:bodyPr/>
          <a:lstStyle/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Drains blood from the gastrointestinal tract and spleen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It is formed by the union of the superior mesenteric and splenic veins.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Immediately before reaching the liver, the portal vein divides into right and left that enter the liver.</a:t>
            </a:r>
          </a:p>
          <a:p>
            <a:pPr marL="411163"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Tributaries: Gastric and cystic veins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l="24892" r="1817" b="2856"/>
          <a:stretch>
            <a:fillRect/>
          </a:stretch>
        </p:blipFill>
        <p:spPr bwMode="auto">
          <a:xfrm>
            <a:off x="5222120" y="1384300"/>
            <a:ext cx="3756779" cy="427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0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Portocaval Anastomosis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97000"/>
            <a:ext cx="5156200" cy="4470400"/>
          </a:xfrm>
          <a:prstGeom prst="rect">
            <a:avLst/>
          </a:prstGeom>
        </p:spPr>
        <p:txBody>
          <a:bodyPr/>
          <a:lstStyle/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 </a:t>
            </a:r>
            <a:r>
              <a:rPr lang="en-US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portacaval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anastomosis (also known as portal systemic anastomosis) is a specific type of anastomosis that occurs between the veins of portal circulation and those of systemic circulation.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anastomotic channels become dilated (varicosed) in case of portal hypertension.</a:t>
            </a: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255674" y="1447800"/>
            <a:ext cx="3837525" cy="457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62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QUESTION</a:t>
            </a: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46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5" y="1124744"/>
            <a:ext cx="5328591" cy="54726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Blood 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vessels are the part of the circulatory system that transports </a:t>
            </a:r>
            <a:r>
              <a:rPr lang="en-US" sz="2000" dirty="0">
                <a:solidFill>
                  <a:srgbClr val="D10000"/>
                </a:solidFill>
                <a:latin typeface="Calibri" panose="020F0502020204030204" pitchFamily="34" charset="0"/>
                <a:cs typeface="Arial" charset="0"/>
              </a:rPr>
              <a:t>blood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 throughout the human body. </a:t>
            </a: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There 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are three major types of blood vessels: </a:t>
            </a: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lvl="1" algn="just" rtl="0">
              <a:lnSpc>
                <a:spcPct val="11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D10000"/>
                </a:solidFill>
                <a:latin typeface="Calibri" panose="020F0502020204030204" pitchFamily="34" charset="0"/>
                <a:cs typeface="Arial" charset="0"/>
              </a:rPr>
              <a:t>Arteries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, which carry the blood away from the heart.</a:t>
            </a:r>
          </a:p>
          <a:p>
            <a:pPr lvl="1" algn="just" rtl="0">
              <a:lnSpc>
                <a:spcPct val="11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703E40"/>
                </a:solidFill>
                <a:latin typeface="Calibri" panose="020F0502020204030204" pitchFamily="34" charset="0"/>
                <a:cs typeface="Arial" charset="0"/>
              </a:rPr>
              <a:t>Capillaries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, which enable the actual exchange of water and chemicals between the blood and the tissues.</a:t>
            </a:r>
          </a:p>
          <a:p>
            <a:pPr lvl="1" algn="just" rtl="0">
              <a:lnSpc>
                <a:spcPct val="11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Veins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, which carry blood from the capillaries back toward the heart. </a:t>
            </a:r>
          </a:p>
          <a:p>
            <a:pPr marL="342900" lvl="1" indent="-342900" algn="just" rtl="0">
              <a:lnSpc>
                <a:spcPct val="11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The word </a:t>
            </a:r>
            <a:r>
              <a:rPr lang="en-US" sz="2000" dirty="0">
                <a:solidFill>
                  <a:srgbClr val="753435"/>
                </a:solidFill>
                <a:latin typeface="Calibri" panose="020F0502020204030204" pitchFamily="34" charset="0"/>
                <a:cs typeface="Arial" charset="0"/>
              </a:rPr>
              <a:t>vascular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, meaning relating to the blood vessels, is derived from the Latin </a:t>
            </a:r>
            <a:r>
              <a:rPr lang="en-US" sz="2000" dirty="0">
                <a:solidFill>
                  <a:srgbClr val="624E4E"/>
                </a:solidFill>
                <a:latin typeface="Calibri" panose="020F0502020204030204" pitchFamily="34" charset="0"/>
                <a:cs typeface="Arial" charset="0"/>
              </a:rPr>
              <a:t>vas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, meaning vessel. </a:t>
            </a:r>
          </a:p>
          <a:p>
            <a:pPr lvl="1" algn="just" rtl="0">
              <a:lnSpc>
                <a:spcPct val="110000"/>
              </a:lnSpc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Avascular refers to being without (blood) vessels. </a:t>
            </a:r>
            <a:endParaRPr lang="ar-SA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260648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review</a:t>
            </a:r>
          </a:p>
        </p:txBody>
      </p:sp>
      <p:pic>
        <p:nvPicPr>
          <p:cNvPr id="6" name="Picture 2" descr="http://www.primepantrystuff.info/wp-content/uploads/2014/09/hd-overview-blood-vessel-diagram-what-are-the-blood-vessels-of-the-brain---with-pictures-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526" y="1124744"/>
            <a:ext cx="33059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5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5" y="1124744"/>
            <a:ext cx="5760640" cy="5472608"/>
          </a:xfrm>
          <a:prstGeom prst="rect">
            <a:avLst/>
          </a:prstGeom>
        </p:spPr>
        <p:txBody>
          <a:bodyPr/>
          <a:lstStyle/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Veins are blood vessels that bring blood back to the heart.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 All veins carry deoxygenated blood</a:t>
            </a:r>
          </a:p>
          <a:p>
            <a:pPr marL="914400" lvl="2" indent="-342900" algn="just" rtl="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With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the exception of the pulmonary veins and umbilical veins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 There are two types of veins:</a:t>
            </a:r>
          </a:p>
          <a:p>
            <a:pPr marL="914400" lvl="2" indent="-342900" algn="just" rtl="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Superficial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veins: close to the surface of the body</a:t>
            </a:r>
          </a:p>
          <a:p>
            <a:pPr marL="1369314" lvl="2" indent="-457200" algn="just" rtl="0" fontAlgn="auto">
              <a:spcAft>
                <a:spcPts val="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NO corresponding arteries</a:t>
            </a:r>
          </a:p>
          <a:p>
            <a:pPr marL="914400" lvl="2" indent="-342900" algn="just" rtl="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Deep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veins: found deeper in the body </a:t>
            </a:r>
          </a:p>
          <a:p>
            <a:pPr marL="1369314" lvl="2" indent="-457200" algn="just" rtl="0">
              <a:spcAft>
                <a:spcPts val="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WITH 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corresponding arteries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 Veins of the systemic circulation:</a:t>
            </a:r>
          </a:p>
          <a:p>
            <a:pPr marL="914400" lvl="2" indent="-342900" algn="just" rtl="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Superior and inferior vena cava with their tributaries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 Veins of the portal circulation:</a:t>
            </a:r>
          </a:p>
          <a:p>
            <a:pPr marL="914400" lvl="2" indent="-342900" algn="just" rtl="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Portal vein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www.cookmedical.com/img/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8060" y="1196752"/>
            <a:ext cx="297591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260648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VEINS</a:t>
            </a:r>
          </a:p>
        </p:txBody>
      </p:sp>
    </p:spTree>
    <p:extLst>
      <p:ext uri="{BB962C8B-B14F-4D97-AF65-F5344CB8AC3E}">
        <p14:creationId xmlns:p14="http://schemas.microsoft.com/office/powerpoint/2010/main" xmlns="" val="34995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260648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VEINS </a:t>
            </a:r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Vs.</a:t>
            </a:r>
            <a:r>
              <a:rPr lang="en-US" sz="28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D10000"/>
                </a:solidFill>
                <a:latin typeface="Calibri" panose="020F0502020204030204" pitchFamily="34" charset="0"/>
              </a:rPr>
              <a:t>arteries</a:t>
            </a:r>
          </a:p>
        </p:txBody>
      </p:sp>
      <p:pic>
        <p:nvPicPr>
          <p:cNvPr id="2050" name="Picture 2" descr="http://www.primepantrystuff.info/wp-content/uploads/2014/09/hd-overview-blood-vessel-diagram-what-are-the-blood-vessels-of-the-brain---with-pictures-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832648" cy="40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86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5" y="1124744"/>
            <a:ext cx="5112567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arteries and veins have </a:t>
            </a:r>
            <a:r>
              <a:rPr lang="en-US" sz="19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three layers</a:t>
            </a:r>
            <a:r>
              <a:rPr lang="en-US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, but the middle layer is thicker in the arteries than it is in the veins: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Tunica </a:t>
            </a:r>
            <a:r>
              <a:rPr lang="en-U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Intima</a:t>
            </a: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 (the thinnest layer): a single layer of simple squamous endothelial cells.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Tunica M</a:t>
            </a:r>
            <a:r>
              <a:rPr lang="en-U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edia</a:t>
            </a: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 (the thickest layer in arteries):  is made up of smooth muscle cells and elastic </a:t>
            </a: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tissue.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Tunica </a:t>
            </a:r>
            <a:r>
              <a:rPr lang="en-US" sz="1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</a:t>
            </a:r>
            <a:r>
              <a:rPr lang="en-U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dventitia</a:t>
            </a:r>
            <a:r>
              <a:rPr lang="en-US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: (the thickest layer in veins) entirely made of connective tissue. </a:t>
            </a:r>
            <a:endParaRPr lang="en-US" sz="18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Capillaries</a:t>
            </a:r>
            <a:r>
              <a:rPr lang="en-US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 consist of little more than a layer of endothelium and occasional connective tissue.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260648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histology</a:t>
            </a:r>
          </a:p>
        </p:txBody>
      </p:sp>
      <p:pic>
        <p:nvPicPr>
          <p:cNvPr id="3074" name="Picture 2" descr="http://www.phschool.com/science/biology_place/biocoach/images/cardio2/BlVes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120" y="1227583"/>
            <a:ext cx="3810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5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Superior Vena Cava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97000"/>
            <a:ext cx="4952008" cy="4058046"/>
          </a:xfrm>
          <a:prstGeom prst="rect">
            <a:avLst/>
          </a:prstGeom>
        </p:spPr>
        <p:txBody>
          <a:bodyPr/>
          <a:lstStyle/>
          <a:p>
            <a:pPr marL="411480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Formed by the union of the right and left </a:t>
            </a:r>
            <a:r>
              <a:rPr lang="en-US" sz="2000" dirty="0">
                <a:solidFill>
                  <a:srgbClr val="2E77AA"/>
                </a:solidFill>
                <a:latin typeface="Calibri" panose="020F0502020204030204" pitchFamily="34" charset="0"/>
                <a:cs typeface="Arial" charset="0"/>
              </a:rPr>
              <a:t>B</a:t>
            </a:r>
            <a:r>
              <a:rPr lang="en-US" sz="2000" dirty="0" smtClean="0">
                <a:solidFill>
                  <a:srgbClr val="2E77AA"/>
                </a:solidFill>
                <a:latin typeface="Calibri" panose="020F0502020204030204" pitchFamily="34" charset="0"/>
                <a:cs typeface="Arial" charset="0"/>
              </a:rPr>
              <a:t>rachiocephalic veins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. </a:t>
            </a:r>
          </a:p>
          <a:p>
            <a:pPr marL="868680" lvl="1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Brachiocephalic veins are formed by the union of internal jugular and subclavian veins.</a:t>
            </a:r>
          </a:p>
          <a:p>
            <a:pPr marL="411480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Drains venous blood from:</a:t>
            </a:r>
          </a:p>
          <a:p>
            <a:pPr marL="868680" lvl="1" algn="just" rtl="0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Head, neck, thoracic wall &amp; upper limbs </a:t>
            </a:r>
          </a:p>
          <a:p>
            <a:pPr marL="411480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It Passes downward and enter the right atrium.</a:t>
            </a:r>
          </a:p>
          <a:p>
            <a:pPr marL="411480" algn="just" rtl="0" fontAlgn="auto"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Receives azygos vein on the posterior aspect just before it enters the heart.</a:t>
            </a:r>
          </a:p>
          <a:p>
            <a:pPr algn="just" rtl="0">
              <a:buClr>
                <a:schemeClr val="bg1">
                  <a:lumMod val="75000"/>
                  <a:lumOff val="2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7" descr="E:\dad\Student Gray\3. Thorax\F66122-003-f011.jpg"/>
          <p:cNvPicPr>
            <a:picLocks noChangeAspect="1" noChangeArrowheads="1"/>
          </p:cNvPicPr>
          <p:nvPr/>
        </p:nvPicPr>
        <p:blipFill>
          <a:blip r:embed="rId3" cstate="print"/>
          <a:srcRect b="52248"/>
          <a:stretch>
            <a:fillRect/>
          </a:stretch>
        </p:blipFill>
        <p:spPr bwMode="auto">
          <a:xfrm>
            <a:off x="5134000" y="3499246"/>
            <a:ext cx="36068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E:\dad\Student Gray\3. Thorax\F66122-003-f003.jpg"/>
          <p:cNvPicPr>
            <a:picLocks noChangeAspect="1" noChangeArrowheads="1"/>
          </p:cNvPicPr>
          <p:nvPr/>
        </p:nvPicPr>
        <p:blipFill>
          <a:blip r:embed="rId4" cstate="print"/>
          <a:srcRect t="6589" r="11986" b="8141"/>
          <a:stretch>
            <a:fillRect/>
          </a:stretch>
        </p:blipFill>
        <p:spPr bwMode="auto">
          <a:xfrm>
            <a:off x="5109592" y="1385292"/>
            <a:ext cx="3606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76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Veins of Head &amp; Neck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38300"/>
            <a:ext cx="5076056" cy="2984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Two Divisions: </a:t>
            </a:r>
          </a:p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Superficial Veins</a:t>
            </a:r>
          </a:p>
          <a:p>
            <a:pPr lvl="2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ü"/>
            </a:pP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External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Jugular 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Veins</a:t>
            </a:r>
            <a:endParaRPr lang="en-US" sz="2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2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ü"/>
            </a:pP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Anterior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J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ugular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eins</a:t>
            </a:r>
            <a:endParaRPr lang="en-US" sz="2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Deep Veins </a:t>
            </a:r>
          </a:p>
          <a:p>
            <a:pPr lvl="2" algn="l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Internal Jugulars 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Veins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l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400" b="1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305300" y="1638300"/>
            <a:ext cx="4508500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36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Calibri" panose="020F0502020204030204" pitchFamily="34" charset="0"/>
              </a:rPr>
              <a:t>Superficial Veins of Head &amp; Neck</a:t>
            </a:r>
            <a:endParaRPr lang="ar-SA" sz="40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343944"/>
            <a:ext cx="4824536" cy="4114688"/>
          </a:xfrm>
          <a:prstGeom prst="rect">
            <a:avLst/>
          </a:prstGeom>
        </p:spPr>
        <p:txBody>
          <a:bodyPr/>
          <a:lstStyle/>
          <a:p>
            <a:pPr algn="just" rtl="0"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External Jugular Veins: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Lies superficial to the sternomastoid muscle 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It passes down the neck and it is the only tributary of the subclavian vein.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It drains blood from: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Outside of the skull</a:t>
            </a:r>
          </a:p>
          <a:p>
            <a:pPr lvl="2" algn="just" rtl="0">
              <a:buClr>
                <a:schemeClr val="bg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Deep parts of the face.</a:t>
            </a:r>
          </a:p>
          <a:p>
            <a:pPr lvl="1" algn="just" rtl="0">
              <a:buClr>
                <a:schemeClr val="bg1">
                  <a:lumMod val="65000"/>
                  <a:lumOff val="35000"/>
                </a:schemeClr>
              </a:buClr>
              <a:buNone/>
              <a:defRPr/>
            </a:pPr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algn="just" rtl="0">
              <a:buClr>
                <a:schemeClr val="bg1">
                  <a:lumMod val="65000"/>
                  <a:lumOff val="35000"/>
                </a:schemeClr>
              </a:buClr>
            </a:pPr>
            <a:endParaRPr lang="ar-SA" sz="20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E:\dad\Student Gray\8. Head and neck\F66122-008-f173.jpg"/>
          <p:cNvPicPr>
            <a:picLocks noChangeAspect="1" noChangeArrowheads="1"/>
          </p:cNvPicPr>
          <p:nvPr/>
        </p:nvPicPr>
        <p:blipFill>
          <a:blip r:embed="rId3" cstate="print"/>
          <a:srcRect l="5298" t="2809" r="8278" b="5505"/>
          <a:stretch>
            <a:fillRect/>
          </a:stretch>
        </p:blipFill>
        <p:spPr bwMode="auto">
          <a:xfrm>
            <a:off x="5052888" y="1501368"/>
            <a:ext cx="3911600" cy="37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90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1310</Words>
  <Application>Microsoft Office PowerPoint</Application>
  <PresentationFormat>On-screen Show (4:3)</PresentationFormat>
  <Paragraphs>202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أفق</vt:lpstr>
      <vt:lpstr>Slide 1</vt:lpstr>
      <vt:lpstr>OBJECTIVES</vt:lpstr>
      <vt:lpstr>Slide 3</vt:lpstr>
      <vt:lpstr>Slide 4</vt:lpstr>
      <vt:lpstr>Slide 5</vt:lpstr>
      <vt:lpstr>Slide 6</vt:lpstr>
      <vt:lpstr>Superior Vena Cava</vt:lpstr>
      <vt:lpstr>Veins of Head &amp; Neck</vt:lpstr>
      <vt:lpstr>Superficial Veins of Head &amp; Neck</vt:lpstr>
      <vt:lpstr>Superficial Veins of Head &amp; Neck</vt:lpstr>
      <vt:lpstr>Deep Veins of Head &amp; Neck</vt:lpstr>
      <vt:lpstr>Veins of Upper Limbs</vt:lpstr>
      <vt:lpstr>Veins of Upper Limbs</vt:lpstr>
      <vt:lpstr>Veins of Upper Limbs</vt:lpstr>
      <vt:lpstr>Inferior Vena Cava</vt:lpstr>
      <vt:lpstr>Tributaries of Inferior Vena Cava</vt:lpstr>
      <vt:lpstr>Veins of Lower Limbs</vt:lpstr>
      <vt:lpstr>Veins of Lower Limbs</vt:lpstr>
      <vt:lpstr>Great Saphenous Vein</vt:lpstr>
      <vt:lpstr>Great Saphenous Vein</vt:lpstr>
      <vt:lpstr>Great Saphenous Vein</vt:lpstr>
      <vt:lpstr>Small Saphenous Vein</vt:lpstr>
      <vt:lpstr>Veins of Lower Limbs</vt:lpstr>
      <vt:lpstr>Mechanism of Venous Return from Lower Limb</vt:lpstr>
      <vt:lpstr>Portal Circulation</vt:lpstr>
      <vt:lpstr>Hepatic Portal Vein</vt:lpstr>
      <vt:lpstr>Portocaval Anastomosis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31</cp:revision>
  <cp:lastPrinted>1601-01-01T00:00:00Z</cp:lastPrinted>
  <dcterms:created xsi:type="dcterms:W3CDTF">1601-01-01T00:00:00Z</dcterms:created>
  <dcterms:modified xsi:type="dcterms:W3CDTF">2015-03-15T04:03:44Z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