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73" r:id="rId2"/>
  </p:sldMasterIdLst>
  <p:notesMasterIdLst>
    <p:notesMasterId r:id="rId26"/>
  </p:notesMasterIdLst>
  <p:handoutMasterIdLst>
    <p:handoutMasterId r:id="rId27"/>
  </p:handoutMasterIdLst>
  <p:sldIdLst>
    <p:sldId id="256" r:id="rId3"/>
    <p:sldId id="458" r:id="rId4"/>
    <p:sldId id="456" r:id="rId5"/>
    <p:sldId id="472" r:id="rId6"/>
    <p:sldId id="473" r:id="rId7"/>
    <p:sldId id="474" r:id="rId8"/>
    <p:sldId id="425" r:id="rId9"/>
    <p:sldId id="426" r:id="rId10"/>
    <p:sldId id="479" r:id="rId11"/>
    <p:sldId id="459" r:id="rId12"/>
    <p:sldId id="467" r:id="rId13"/>
    <p:sldId id="429" r:id="rId14"/>
    <p:sldId id="468" r:id="rId15"/>
    <p:sldId id="427" r:id="rId16"/>
    <p:sldId id="478" r:id="rId17"/>
    <p:sldId id="441" r:id="rId18"/>
    <p:sldId id="461" r:id="rId19"/>
    <p:sldId id="475" r:id="rId20"/>
    <p:sldId id="470" r:id="rId21"/>
    <p:sldId id="465" r:id="rId22"/>
    <p:sldId id="477" r:id="rId23"/>
    <p:sldId id="476" r:id="rId24"/>
    <p:sldId id="469" r:id="rId25"/>
  </p:sldIdLst>
  <p:sldSz cx="10287000" cy="6858000" type="35mm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CC99FF"/>
    <a:srgbClr val="33CC33"/>
    <a:srgbClr val="FFFF00"/>
    <a:srgbClr val="FF3300"/>
    <a:srgbClr val="009999"/>
    <a:srgbClr val="009900"/>
    <a:srgbClr val="CBCBCB"/>
    <a:srgbClr val="66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06" y="-96"/>
      </p:cViewPr>
      <p:guideLst>
        <p:guide orient="horz" pos="2160"/>
        <p:guide pos="3216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dirty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dirty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dirty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fld id="{2765D852-FB71-CB43-B1E2-3231F878D5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72117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dirty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dirty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7250" y="685800"/>
            <a:ext cx="51435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dirty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fld id="{CA84EC90-E0BD-FA41-A19F-9D2D0E5437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664134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1708150"/>
            <a:ext cx="10290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Arc 3"/>
          <p:cNvSpPr>
            <a:spLocks/>
          </p:cNvSpPr>
          <p:nvPr/>
        </p:nvSpPr>
        <p:spPr bwMode="auto">
          <a:xfrm>
            <a:off x="0" y="842963"/>
            <a:ext cx="3259138" cy="6015037"/>
          </a:xfrm>
          <a:custGeom>
            <a:avLst/>
            <a:gdLst>
              <a:gd name="T0" fmla="*/ 0 w 21600"/>
              <a:gd name="T1" fmla="*/ 0 h 21600"/>
              <a:gd name="T2" fmla="*/ 3259138 w 21600"/>
              <a:gd name="T3" fmla="*/ 6015037 h 21600"/>
              <a:gd name="T4" fmla="*/ 0 w 21600"/>
              <a:gd name="T5" fmla="*/ 601503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877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3086100" y="427038"/>
            <a:ext cx="7199313" cy="1524000"/>
          </a:xfrm>
        </p:spPr>
        <p:txBody>
          <a:bodyPr anchor="b"/>
          <a:lstStyle>
            <a:lvl1pPr>
              <a:lnSpc>
                <a:spcPct val="80000"/>
              </a:lnSpc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8877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714875" y="1828800"/>
            <a:ext cx="51435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B96199-3949-F24E-AD1F-28A5FFBB06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42717545"/>
      </p:ext>
    </p:extLst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557FC-785C-7A4F-ABB3-FEE0190E01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42225287"/>
      </p:ext>
    </p:extLst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15325" y="609600"/>
            <a:ext cx="17145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71825" y="609600"/>
            <a:ext cx="49911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26A471-F0B2-D54C-90F1-6C98BCFB0F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35411871"/>
      </p:ext>
    </p:extLst>
  </p:cSld>
  <p:clrMapOvr>
    <a:masterClrMapping/>
  </p:clrMapOvr>
  <p:transition spd="slow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428625" y="0"/>
            <a:ext cx="685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311150" y="0"/>
            <a:ext cx="1174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114425" y="0"/>
            <a:ext cx="204788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284288" y="0"/>
            <a:ext cx="258762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90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287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960438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9431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20015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2536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371600" y="0"/>
            <a:ext cx="85725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85800" y="3429000"/>
            <a:ext cx="1457325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473200" y="4867275"/>
            <a:ext cx="722313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227138" y="5500688"/>
            <a:ext cx="153987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871663" y="5788025"/>
            <a:ext cx="309562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2143125" y="4495800"/>
            <a:ext cx="411163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571750" y="3124200"/>
            <a:ext cx="6943725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571750" y="5003322"/>
            <a:ext cx="6943725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8877301" y="1150937"/>
            <a:ext cx="2286000" cy="428625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8189913" y="4157663"/>
            <a:ext cx="3657600" cy="43180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490663" y="4929188"/>
            <a:ext cx="685800" cy="5175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2228BB7-FE83-944E-B18F-D6F7B870DD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51672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514350" y="1600200"/>
            <a:ext cx="840105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69F20BD-C88E-BB43-A819-29F0160148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2844218"/>
      </p:ext>
    </p:extLst>
  </p:cSld>
  <p:clrMapOvr>
    <a:masterClrMapping/>
  </p:clrMapOvr>
  <p:transition spd="slow"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428625" y="0"/>
            <a:ext cx="685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311150" y="0"/>
            <a:ext cx="1174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114425" y="0"/>
            <a:ext cx="204788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284288" y="0"/>
            <a:ext cx="258762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190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0287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960438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9431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20015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371600" y="0"/>
            <a:ext cx="85725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85800" y="3429000"/>
            <a:ext cx="1457325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490663" y="4867275"/>
            <a:ext cx="720725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227138" y="5500688"/>
            <a:ext cx="153987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871663" y="5791200"/>
            <a:ext cx="309562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2114550" y="4479925"/>
            <a:ext cx="411163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1023461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0" y="2895600"/>
            <a:ext cx="6943725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1750" y="5010150"/>
            <a:ext cx="6943725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8877301" y="1146175"/>
            <a:ext cx="2286000" cy="428625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8190707" y="4153694"/>
            <a:ext cx="3657600" cy="433387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508125" y="4929188"/>
            <a:ext cx="685800" cy="5175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04640E8-0406-DD4F-9A1B-8AF27F704E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832161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514350" y="1600200"/>
            <a:ext cx="41148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04029" y="1600200"/>
            <a:ext cx="41148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00B73-77D5-174E-B958-6C8C7B192E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2352323"/>
      </p:ext>
    </p:extLst>
  </p:cSld>
  <p:clrMapOvr>
    <a:masterClrMapping/>
  </p:clrMapOvr>
  <p:transition spd="slow"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848677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14350" y="2362200"/>
            <a:ext cx="4114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918472" y="2362200"/>
            <a:ext cx="4114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514350" y="1569720"/>
            <a:ext cx="4114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886325" y="1569720"/>
            <a:ext cx="4114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F2E9D-5617-8243-B14D-30BA4FBDBC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40741520"/>
      </p:ext>
    </p:extLst>
  </p:cSld>
  <p:clrMapOvr>
    <a:masterClrMapping/>
  </p:clrMapOvr>
  <p:transition spd="slow"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4D8B474-E2A0-C54F-B545-F643441E6A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8058503"/>
      </p:ext>
    </p:extLst>
  </p:cSld>
  <p:clrMapOvr>
    <a:masterClrMapping/>
  </p:clrMapOvr>
  <p:transition spd="slow">
    <p:fade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56927-59F9-6A49-A240-2694B413BB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42087454"/>
      </p:ext>
    </p:extLst>
  </p:cSld>
  <p:clrMapOvr>
    <a:masterClrMapping/>
  </p:clrMapOvr>
  <p:transition spd="slow">
    <p:fade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9858375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702945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7" name="Straight Connector 16"/>
          <p:cNvSpPr>
            <a:spLocks noChangeShapeType="1"/>
          </p:cNvSpPr>
          <p:nvPr/>
        </p:nvSpPr>
        <p:spPr bwMode="auto">
          <a:xfrm>
            <a:off x="6965950" y="0"/>
            <a:ext cx="0" cy="68580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Straight Connector 17"/>
          <p:cNvSpPr>
            <a:spLocks noChangeShapeType="1"/>
          </p:cNvSpPr>
          <p:nvPr/>
        </p:nvSpPr>
        <p:spPr bwMode="auto">
          <a:xfrm>
            <a:off x="10115550" y="0"/>
            <a:ext cx="0" cy="68580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9944100" y="0"/>
            <a:ext cx="3429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Straight Connector 19"/>
          <p:cNvSpPr>
            <a:spLocks noChangeShapeType="1"/>
          </p:cNvSpPr>
          <p:nvPr/>
        </p:nvSpPr>
        <p:spPr bwMode="auto">
          <a:xfrm>
            <a:off x="10029825" y="0"/>
            <a:ext cx="0" cy="6858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9175750" y="5715000"/>
            <a:ext cx="617538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4187666" y="3171825"/>
            <a:ext cx="6309360" cy="51435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663815" y="274320"/>
            <a:ext cx="1717929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42900" y="274320"/>
            <a:ext cx="634365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9BBF60-1233-C043-BB51-9800088EDD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55725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B9D226-6350-D547-9A27-26068252D5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8863865"/>
      </p:ext>
    </p:extLst>
  </p:cSld>
  <p:clrMapOvr>
    <a:masterClrMapping/>
  </p:clrMapOvr>
  <p:transition spd="slow">
    <p:fade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9858375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9175750" y="5715000"/>
            <a:ext cx="617538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Straight Connector 16"/>
          <p:cNvSpPr>
            <a:spLocks noChangeShapeType="1"/>
          </p:cNvSpPr>
          <p:nvPr/>
        </p:nvSpPr>
        <p:spPr bwMode="auto">
          <a:xfrm>
            <a:off x="1011555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9944100" y="0"/>
            <a:ext cx="3429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Straight Connector 18"/>
          <p:cNvSpPr>
            <a:spLocks noChangeShapeType="1"/>
          </p:cNvSpPr>
          <p:nvPr/>
        </p:nvSpPr>
        <p:spPr bwMode="auto">
          <a:xfrm>
            <a:off x="10029825" y="0"/>
            <a:ext cx="0" cy="6858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702945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1" name="Straight Connector 20"/>
          <p:cNvSpPr>
            <a:spLocks noChangeShapeType="1"/>
          </p:cNvSpPr>
          <p:nvPr/>
        </p:nvSpPr>
        <p:spPr bwMode="auto">
          <a:xfrm>
            <a:off x="6965950" y="0"/>
            <a:ext cx="0" cy="68580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4163235" y="3171825"/>
            <a:ext cx="6309360" cy="51435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943725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11523" y="264795"/>
            <a:ext cx="17145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8D95E85-28C2-3B4D-BBA5-5CB027EFB6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086018"/>
      </p:ext>
    </p:extLst>
  </p:cSld>
  <p:clrMapOvr>
    <a:masterClrMapping/>
  </p:clrMapOvr>
  <p:transition spd="slow">
    <p:fade thruBlk="1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906E6-E1C2-2641-84CA-8BD7AB0D74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87582987"/>
      </p:ext>
    </p:extLst>
  </p:cSld>
  <p:clrMapOvr>
    <a:masterClrMapping/>
  </p:clrMapOvr>
  <p:transition spd="slow">
    <p:fade thruBlk="1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8075" y="274640"/>
            <a:ext cx="18859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274639"/>
            <a:ext cx="67722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A57F1-2D11-4F4B-9111-CB05210EA7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08852395"/>
      </p:ext>
    </p:extLst>
  </p:cSld>
  <p:clrMapOvr>
    <a:masterClrMapping/>
  </p:clrMapOvr>
  <p:transition spd="slow">
    <p:fade thruBlk="1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1825" y="609600"/>
            <a:ext cx="6858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171825" y="1981200"/>
            <a:ext cx="6858000" cy="4114800"/>
          </a:xfrm>
        </p:spPr>
        <p:txBody>
          <a:bodyPr>
            <a:normAutofit/>
          </a:bodyPr>
          <a:lstStyle/>
          <a:p>
            <a:pPr lvl="0"/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6248400"/>
            <a:ext cx="2143125" cy="45720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29075" y="6248400"/>
            <a:ext cx="3257550" cy="45720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6700" y="6248400"/>
            <a:ext cx="2143125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1E03582-C675-8549-93B6-98FD1E8D66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12863849"/>
      </p:ext>
    </p:extLst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A0B6C-CD63-644D-BD14-1EA6F8C352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76887429"/>
      </p:ext>
    </p:extLst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71825" y="1981200"/>
            <a:ext cx="3352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77025" y="1981200"/>
            <a:ext cx="3352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681BA-4F9C-724C-B416-08DF182D07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50952593"/>
      </p:ext>
    </p:extLst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2B8DA-F9CD-1346-B96D-8CA6C77635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38174464"/>
      </p:ext>
    </p:extLst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76795C-240D-EF4A-9A97-093EC26EDF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56230006"/>
      </p:ext>
    </p:extLst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63583-BBE6-3C4F-BA5B-C93BC0CACC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31686167"/>
      </p:ext>
    </p:extLst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48CA39-C409-4542-B692-664405085A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74585150"/>
      </p:ext>
    </p:extLst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9D122-4D39-B945-9463-5018ABEFD6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29849536"/>
      </p:ext>
    </p:extLst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000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rc 2"/>
          <p:cNvSpPr>
            <a:spLocks/>
          </p:cNvSpPr>
          <p:nvPr/>
        </p:nvSpPr>
        <p:spPr bwMode="auto">
          <a:xfrm>
            <a:off x="0" y="842963"/>
            <a:ext cx="3259138" cy="6015037"/>
          </a:xfrm>
          <a:custGeom>
            <a:avLst/>
            <a:gdLst>
              <a:gd name="T0" fmla="*/ 0 w 21600"/>
              <a:gd name="T1" fmla="*/ 0 h 21600"/>
              <a:gd name="T2" fmla="*/ 3259138 w 21600"/>
              <a:gd name="T3" fmla="*/ 6015037 h 21600"/>
              <a:gd name="T4" fmla="*/ 0 w 21600"/>
              <a:gd name="T5" fmla="*/ 601503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171825" y="609600"/>
            <a:ext cx="6858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71825" y="1981200"/>
            <a:ext cx="6858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774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6248400"/>
            <a:ext cx="2143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775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29075" y="6248400"/>
            <a:ext cx="3257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775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86700" y="6248400"/>
            <a:ext cx="2143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40944E9-4395-9141-B745-C920BDBC50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0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ransition spd="slow">
    <p:fade thruBlk="1"/>
  </p:transition>
  <p:txStyles>
    <p:titleStyle>
      <a:lvl1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  <a:ea typeface="ＭＳ Ｐゴシック" charset="0"/>
          <a:cs typeface="Arial" charset="0"/>
        </a:defRPr>
      </a:lvl2pPr>
      <a:lvl3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  <a:ea typeface="ＭＳ Ｐゴシック" charset="0"/>
          <a:cs typeface="Arial" charset="0"/>
        </a:defRPr>
      </a:lvl3pPr>
      <a:lvl4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  <a:ea typeface="ＭＳ Ｐゴシック" charset="0"/>
          <a:cs typeface="Arial" charset="0"/>
        </a:defRPr>
      </a:lvl4pPr>
      <a:lvl5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  <a:ea typeface="ＭＳ Ｐゴシック" charset="0"/>
          <a:cs typeface="Arial" charset="0"/>
        </a:defRPr>
      </a:lvl5pPr>
      <a:lvl6pPr marL="4572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  <a:cs typeface="Arial" charset="0"/>
        </a:defRPr>
      </a:lvl6pPr>
      <a:lvl7pPr marL="9144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  <a:cs typeface="Arial" charset="0"/>
        </a:defRPr>
      </a:lvl7pPr>
      <a:lvl8pPr marL="13716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  <a:cs typeface="Arial" charset="0"/>
        </a:defRPr>
      </a:lvl8pPr>
      <a:lvl9pPr marL="18288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0"/>
        <a:buChar char="n"/>
        <a:defRPr sz="28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charset="0"/>
        <a:buChar char="u"/>
        <a:defRPr sz="26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charset="0"/>
        <a:buChar char="«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9858375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514350" y="274638"/>
            <a:ext cx="840105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31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514350" y="1600200"/>
            <a:ext cx="840105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8663782" y="1058069"/>
            <a:ext cx="2011362" cy="43180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 dirty="0">
                <a:solidFill>
                  <a:schemeClr val="tx2"/>
                </a:solidFill>
                <a:latin typeface="Palatino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8063707" y="3713956"/>
            <a:ext cx="3200400" cy="411163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 dirty="0">
                <a:solidFill>
                  <a:schemeClr val="tx2"/>
                </a:solidFill>
                <a:latin typeface="Palatino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5725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3320" name="Straight Connector 8"/>
          <p:cNvSpPr>
            <a:spLocks noChangeShapeType="1"/>
          </p:cNvSpPr>
          <p:nvPr/>
        </p:nvSpPr>
        <p:spPr bwMode="auto">
          <a:xfrm>
            <a:off x="10115550" y="0"/>
            <a:ext cx="0" cy="68580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9944100" y="0"/>
            <a:ext cx="3429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322" name="Straight Connector 10"/>
          <p:cNvSpPr>
            <a:spLocks noChangeShapeType="1"/>
          </p:cNvSpPr>
          <p:nvPr/>
        </p:nvSpPr>
        <p:spPr bwMode="auto">
          <a:xfrm>
            <a:off x="10029825" y="0"/>
            <a:ext cx="0" cy="6858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9175750" y="5715000"/>
            <a:ext cx="617538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9145588" y="5734050"/>
            <a:ext cx="6858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b="1" smtClean="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fld id="{1CA83F41-1A61-4447-BD26-8F6F5EE3AF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35" r:id="rId4"/>
    <p:sldLayoutId id="2147483736" r:id="rId5"/>
    <p:sldLayoutId id="2147483744" r:id="rId6"/>
    <p:sldLayoutId id="2147483737" r:id="rId7"/>
    <p:sldLayoutId id="2147483745" r:id="rId8"/>
    <p:sldLayoutId id="2147483746" r:id="rId9"/>
    <p:sldLayoutId id="2147483738" r:id="rId10"/>
    <p:sldLayoutId id="2147483739" r:id="rId11"/>
    <p:sldLayoutId id="2147483747" r:id="rId12"/>
  </p:sldLayoutIdLst>
  <p:transition spd="slow"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charset="0"/>
        <a:buChar char="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charset="0"/>
        <a:buChar char=""/>
        <a:defRPr sz="21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charset="0"/>
        <a:buChar char="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charset="0"/>
        <a:buChar char="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charset="0"/>
        <a:buChar char="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1638300" y="609600"/>
            <a:ext cx="841851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defRPr/>
            </a:pPr>
            <a:r>
              <a:rPr lang="en-US" sz="44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Biochemical Markers of</a:t>
            </a:r>
          </a:p>
          <a:p>
            <a:pPr>
              <a:defRPr/>
            </a:pPr>
            <a:r>
              <a:rPr lang="en-US" sz="44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Myocardial Infarction</a:t>
            </a:r>
          </a:p>
        </p:txBody>
      </p:sp>
      <p:sp>
        <p:nvSpPr>
          <p:cNvPr id="28674" name="Text Box 18"/>
          <p:cNvSpPr txBox="1">
            <a:spLocks noChangeArrowheads="1"/>
          </p:cNvSpPr>
          <p:nvPr/>
        </p:nvSpPr>
        <p:spPr bwMode="auto">
          <a:xfrm>
            <a:off x="3527425" y="3027363"/>
            <a:ext cx="4968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algn="ctr" eaLnBrk="1" hangingPunct="1"/>
            <a:endParaRPr lang="en-US"/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2171700" y="3886200"/>
            <a:ext cx="78962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eaLnBrk="1" hangingPunct="1">
              <a:buFontTx/>
              <a:buChar char="•"/>
            </a:pPr>
            <a:endParaRPr lang="en-US" sz="2800" b="1"/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1638300" y="1905000"/>
            <a:ext cx="5181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Arial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Cardiovascular Block</a:t>
            </a:r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3390900" y="4038600"/>
            <a:ext cx="670560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dirty="0" smtClean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Dr. </a:t>
            </a:r>
            <a:r>
              <a:rPr lang="en-US" sz="3200" dirty="0" err="1" smtClean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Usman</a:t>
            </a:r>
            <a:r>
              <a:rPr lang="en-US" sz="3200" dirty="0" smtClean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200" dirty="0" err="1" smtClean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Ghani</a:t>
            </a: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04900" y="1905000"/>
            <a:ext cx="8229600" cy="4572000"/>
          </a:xfrm>
        </p:spPr>
        <p:txBody>
          <a:bodyPr/>
          <a:lstStyle/>
          <a:p>
            <a:pPr algn="just" eaLnBrk="1" hangingPunct="1"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Blood samples collected after MI:</a:t>
            </a:r>
          </a:p>
          <a:p>
            <a:pPr lvl="1" algn="just" eaLnBrk="1" hangingPunct="1">
              <a:buClr>
                <a:srgbClr val="33CC33"/>
              </a:buClr>
            </a:pPr>
            <a:r>
              <a:rPr lang="en-US" sz="3100" dirty="0">
                <a:latin typeface="Palatino" charset="0"/>
              </a:rPr>
              <a:t>Baseline (upon admission)</a:t>
            </a:r>
          </a:p>
          <a:p>
            <a:pPr lvl="1" algn="just" eaLnBrk="1" hangingPunct="1">
              <a:buClr>
                <a:srgbClr val="33CC33"/>
              </a:buClr>
            </a:pPr>
            <a:r>
              <a:rPr lang="en-US" sz="3100" dirty="0">
                <a:latin typeface="Palatino" charset="0"/>
              </a:rPr>
              <a:t>Between 12 </a:t>
            </a:r>
            <a:r>
              <a:rPr lang="en-US" sz="3100" dirty="0" smtClean="0">
                <a:latin typeface="Palatino" charset="0"/>
              </a:rPr>
              <a:t>and </a:t>
            </a:r>
            <a:r>
              <a:rPr lang="en-US" sz="3100" dirty="0">
                <a:latin typeface="Palatino" charset="0"/>
              </a:rPr>
              <a:t>24 hours after the onset of symptoms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74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4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4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74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4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4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04900" y="1524000"/>
            <a:ext cx="8229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Troponins are structural proteins in cardiac </a:t>
            </a:r>
            <a:r>
              <a:rPr lang="en-US" sz="3300" dirty="0" err="1">
                <a:latin typeface="Palatino" charset="0"/>
              </a:rPr>
              <a:t>myocytes</a:t>
            </a:r>
            <a:r>
              <a:rPr lang="en-US" sz="3300" dirty="0">
                <a:latin typeface="Palatino" charset="0"/>
              </a:rPr>
              <a:t> and in skeletal muscle</a:t>
            </a:r>
          </a:p>
          <a:p>
            <a:pPr eaLnBrk="1" hangingPunct="1">
              <a:lnSpc>
                <a:spcPct val="90000"/>
              </a:lnSpc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Involved in the interaction between actin and myosin for contraction</a:t>
            </a:r>
          </a:p>
          <a:p>
            <a:pPr eaLnBrk="1" hangingPunct="1">
              <a:lnSpc>
                <a:spcPct val="90000"/>
              </a:lnSpc>
              <a:buClr>
                <a:srgbClr val="33CC33"/>
              </a:buClr>
            </a:pPr>
            <a:r>
              <a:rPr lang="en-US" sz="3300" dirty="0" err="1">
                <a:latin typeface="Palatino" charset="0"/>
              </a:rPr>
              <a:t>cTn</a:t>
            </a:r>
            <a:r>
              <a:rPr lang="en-US" sz="3300" dirty="0">
                <a:latin typeface="Palatino" charset="0"/>
              </a:rPr>
              <a:t> are mainly bound to proteins, with small amount soluble in the cytosol</a:t>
            </a:r>
          </a:p>
          <a:p>
            <a:pPr eaLnBrk="1" hangingPunct="1">
              <a:lnSpc>
                <a:spcPct val="90000"/>
              </a:lnSpc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Two main cardiac troponins (</a:t>
            </a:r>
            <a:r>
              <a:rPr lang="en-US" sz="3300" dirty="0" err="1">
                <a:latin typeface="Palatino" charset="0"/>
              </a:rPr>
              <a:t>cTn</a:t>
            </a:r>
            <a:r>
              <a:rPr lang="en-US" sz="3300" dirty="0">
                <a:latin typeface="Palatino" charset="0"/>
              </a:rPr>
              <a:t>):</a:t>
            </a:r>
          </a:p>
          <a:p>
            <a:pPr lvl="1" eaLnBrk="1" hangingPunct="1">
              <a:lnSpc>
                <a:spcPct val="90000"/>
              </a:lnSpc>
              <a:buClr>
                <a:srgbClr val="33CC33"/>
              </a:buClr>
            </a:pPr>
            <a:r>
              <a:rPr lang="en-US" sz="3100" dirty="0" err="1">
                <a:solidFill>
                  <a:srgbClr val="C00000"/>
                </a:solidFill>
                <a:latin typeface="Palatino" charset="0"/>
              </a:rPr>
              <a:t>cTnI</a:t>
            </a:r>
            <a:r>
              <a:rPr lang="en-US" sz="3100" dirty="0">
                <a:solidFill>
                  <a:srgbClr val="C00000"/>
                </a:solidFill>
                <a:latin typeface="Palatino" charset="0"/>
              </a:rPr>
              <a:t>: inhibitory protein</a:t>
            </a:r>
          </a:p>
          <a:p>
            <a:pPr lvl="1" eaLnBrk="1" hangingPunct="1">
              <a:lnSpc>
                <a:spcPct val="90000"/>
              </a:lnSpc>
              <a:buClr>
                <a:srgbClr val="33CC33"/>
              </a:buClr>
            </a:pPr>
            <a:r>
              <a:rPr lang="en-US" sz="3100" dirty="0" err="1">
                <a:solidFill>
                  <a:srgbClr val="C00000"/>
                </a:solidFill>
                <a:latin typeface="Palatino" charset="0"/>
              </a:rPr>
              <a:t>cTnT</a:t>
            </a:r>
            <a:r>
              <a:rPr lang="en-US" sz="3100" dirty="0">
                <a:solidFill>
                  <a:srgbClr val="C00000"/>
                </a:solidFill>
                <a:latin typeface="Palatino" charset="0"/>
              </a:rPr>
              <a:t>: binds to </a:t>
            </a:r>
            <a:r>
              <a:rPr lang="en-US" sz="3100" dirty="0" err="1">
                <a:solidFill>
                  <a:srgbClr val="C00000"/>
                </a:solidFill>
                <a:latin typeface="Palatino" charset="0"/>
              </a:rPr>
              <a:t>tropomyosin</a:t>
            </a:r>
            <a:endParaRPr lang="en-US" sz="3100" dirty="0">
              <a:latin typeface="Palatino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952500" y="4572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Troponins</a:t>
            </a:r>
            <a:endParaRPr lang="en-US" sz="44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83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3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3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83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83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83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83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83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83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51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04900" y="1447800"/>
            <a:ext cx="8229600" cy="5410200"/>
          </a:xfrm>
        </p:spPr>
        <p:txBody>
          <a:bodyPr/>
          <a:lstStyle/>
          <a:p>
            <a:pPr algn="just" eaLnBrk="1" hangingPunct="1">
              <a:buClr>
                <a:srgbClr val="33CC33"/>
              </a:buClr>
            </a:pPr>
            <a:r>
              <a:rPr lang="en-US" sz="3300" dirty="0" err="1">
                <a:latin typeface="Palatino" charset="0"/>
              </a:rPr>
              <a:t>cTn</a:t>
            </a:r>
            <a:r>
              <a:rPr lang="en-US" sz="3300" dirty="0">
                <a:latin typeface="Palatino" charset="0"/>
              </a:rPr>
              <a:t> are structurally </a:t>
            </a:r>
            <a:r>
              <a:rPr lang="en-US" sz="3300" u="sng" dirty="0">
                <a:latin typeface="Palatino" charset="0"/>
              </a:rPr>
              <a:t>different</a:t>
            </a:r>
            <a:r>
              <a:rPr lang="en-US" sz="3300" dirty="0">
                <a:latin typeface="Palatino" charset="0"/>
              </a:rPr>
              <a:t> from muscle </a:t>
            </a:r>
            <a:r>
              <a:rPr lang="en-US" sz="3300" dirty="0" err="1">
                <a:latin typeface="Palatino" charset="0"/>
              </a:rPr>
              <a:t>troponins</a:t>
            </a:r>
            <a:endParaRPr lang="en-US" sz="3300" dirty="0">
              <a:latin typeface="Palatino" charset="0"/>
            </a:endParaRPr>
          </a:p>
          <a:p>
            <a:pPr algn="just" eaLnBrk="1" hangingPunct="1"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Highly specific markers for detecting MI</a:t>
            </a:r>
          </a:p>
          <a:p>
            <a:pPr algn="just" eaLnBrk="1" hangingPunct="1"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Appear in plasma in 3-4 h after MI</a:t>
            </a:r>
          </a:p>
          <a:p>
            <a:pPr algn="just" eaLnBrk="1" hangingPunct="1"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Remain elevated for up to 10 days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42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2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2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69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1104900" y="914400"/>
            <a:ext cx="8229600" cy="5410200"/>
          </a:xfrm>
        </p:spPr>
        <p:txBody>
          <a:bodyPr/>
          <a:lstStyle/>
          <a:p>
            <a:pPr eaLnBrk="1" hangingPunct="1"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After a MI, cytosolic troponins are released rapidly into the blood (first few hours)</a:t>
            </a:r>
          </a:p>
          <a:p>
            <a:pPr eaLnBrk="1" hangingPunct="1"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Structurally bound troponins are released later for several days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4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4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4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4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4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4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674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0764" name="Group 12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xmlns="" val="1101648940"/>
              </p:ext>
            </p:extLst>
          </p:nvPr>
        </p:nvGraphicFramePr>
        <p:xfrm>
          <a:off x="1257300" y="1752600"/>
          <a:ext cx="8077200" cy="2806700"/>
        </p:xfrm>
        <a:graphic>
          <a:graphicData uri="http://schemas.openxmlformats.org/drawingml/2006/table">
            <a:tbl>
              <a:tblPr/>
              <a:tblGrid>
                <a:gridCol w="2133600"/>
                <a:gridCol w="1981200"/>
                <a:gridCol w="1981200"/>
                <a:gridCol w="1981200"/>
              </a:tblGrid>
              <a:tr h="8962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Enzyme / Protein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Detectable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(hours)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Peak value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(hours)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Duration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(days)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5540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CK-MB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3-10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12-24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1.5-3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  <a:tr h="5333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Total 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5-12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18-30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2-5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</a:tr>
              <a:tr h="8230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Cardiac troponins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3-4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~48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upto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10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952500" y="4572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MI marker changes in plasma</a:t>
            </a:r>
            <a:endParaRPr lang="en-US" sz="44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09" name="Picture 4" descr="http://journal.publications.chestnet.org/data/Journals/CHEST/21983/cb052470300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04900" y="838200"/>
            <a:ext cx="7534275" cy="490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00100" y="1371600"/>
            <a:ext cx="7772400" cy="914400"/>
          </a:xfrm>
        </p:spPr>
        <p:txBody>
          <a:bodyPr/>
          <a:lstStyle/>
          <a:p>
            <a:pPr eaLnBrk="1" hangingPunct="1">
              <a:buClr>
                <a:srgbClr val="33CC33"/>
              </a:buClr>
            </a:pPr>
            <a:r>
              <a:rPr lang="en-US">
                <a:latin typeface="Palatino" charset="0"/>
              </a:rPr>
              <a:t>Three main CK isoenzymes with two polypeptide chains B or M</a:t>
            </a:r>
            <a:endParaRPr lang="en-US" sz="2000">
              <a:latin typeface="Palatino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095500" y="2438400"/>
          <a:ext cx="60198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2133600"/>
                <a:gridCol w="2819400"/>
              </a:tblGrid>
              <a:tr h="31552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Type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Composition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Comment</a:t>
                      </a:r>
                      <a:endParaRPr lang="en-US" sz="2000" dirty="0"/>
                    </a:p>
                  </a:txBody>
                  <a:tcPr/>
                </a:tc>
              </a:tr>
              <a:tr h="80094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Palatino" pitchFamily="18" charset="0"/>
                        </a:rPr>
                        <a:t>Skeletal Muscle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Palatino" pitchFamily="18" charset="0"/>
                        </a:rPr>
                        <a:t>98% CK-MM</a:t>
                      </a:r>
                    </a:p>
                    <a:p>
                      <a:r>
                        <a:rPr lang="en-US" sz="2000" dirty="0" smtClean="0">
                          <a:latin typeface="Palatino" pitchFamily="18" charset="0"/>
                        </a:rPr>
                        <a:t>2% CK-MB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Palatino" pitchFamily="18" charset="0"/>
                        </a:rPr>
                        <a:t>Elevated in muscle disease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</a:tr>
              <a:tr h="1043658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Palatino" pitchFamily="18" charset="0"/>
                        </a:rPr>
                        <a:t>Cardiac muscle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Palatino" pitchFamily="18" charset="0"/>
                        </a:rPr>
                        <a:t>70-80% CK-MM</a:t>
                      </a:r>
                    </a:p>
                    <a:p>
                      <a:r>
                        <a:rPr lang="en-US" sz="2000" dirty="0" smtClean="0">
                          <a:latin typeface="Palatino" pitchFamily="18" charset="0"/>
                        </a:rPr>
                        <a:t>20-30% CK-MB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Palatino" pitchFamily="18" charset="0"/>
                        </a:rPr>
                        <a:t>Cardiac muscle has highest amount of CK-MB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</a:tr>
              <a:tr h="558236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Palatino" pitchFamily="18" charset="0"/>
                        </a:rPr>
                        <a:t>Brain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Palatino" pitchFamily="18" charset="0"/>
                        </a:rPr>
                        <a:t>CK-BB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558236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Palatino" pitchFamily="18" charset="0"/>
                        </a:rPr>
                        <a:t>Plasma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Palatino" pitchFamily="18" charset="0"/>
                        </a:rPr>
                        <a:t>Mainly CK-MM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952500" y="3810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Creatine kinase (CK)</a:t>
            </a:r>
            <a:endParaRPr lang="en-US" sz="44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79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119313" y="457200"/>
            <a:ext cx="5972175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4400" cap="none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" charset="0"/>
                <a:cs typeface="+mj-cs"/>
              </a:rPr>
              <a:t>CK-MB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04900" y="1676400"/>
            <a:ext cx="8229600" cy="4572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rgbClr val="33CC33"/>
              </a:buClr>
              <a:defRPr/>
            </a:pPr>
            <a:r>
              <a:rPr lang="en-US" sz="2800" dirty="0">
                <a:latin typeface="Palatino"/>
                <a:ea typeface="+mn-ea"/>
                <a:cs typeface="Palatino"/>
              </a:rPr>
              <a:t>CK-MB is more sensitive and specific for MI than total </a:t>
            </a:r>
            <a:r>
              <a:rPr lang="en-US" sz="2800" dirty="0" smtClean="0">
                <a:latin typeface="Palatino"/>
                <a:ea typeface="+mn-ea"/>
                <a:cs typeface="Palatino"/>
              </a:rPr>
              <a:t>CK</a:t>
            </a:r>
          </a:p>
          <a:p>
            <a:pPr eaLnBrk="1" fontAlgn="auto" hangingPunct="1">
              <a:spcAft>
                <a:spcPts val="0"/>
              </a:spcAft>
              <a:buClr>
                <a:srgbClr val="33CC33"/>
              </a:buClr>
              <a:defRPr/>
            </a:pPr>
            <a:r>
              <a:rPr lang="en-US" sz="2800" dirty="0" smtClean="0">
                <a:latin typeface="Palatino"/>
                <a:ea typeface="+mn-ea"/>
                <a:cs typeface="Palatino"/>
              </a:rPr>
              <a:t>It </a:t>
            </a:r>
            <a:r>
              <a:rPr lang="en-US" sz="2800" dirty="0">
                <a:latin typeface="Palatino"/>
                <a:ea typeface="+mn-ea"/>
                <a:cs typeface="Palatino"/>
              </a:rPr>
              <a:t>rises and falls transiently after </a:t>
            </a:r>
            <a:r>
              <a:rPr lang="en-US" sz="2800" dirty="0" smtClean="0">
                <a:latin typeface="Palatino"/>
                <a:ea typeface="+mn-ea"/>
                <a:cs typeface="Palatino"/>
              </a:rPr>
              <a:t>MI</a:t>
            </a:r>
          </a:p>
          <a:p>
            <a:pPr eaLnBrk="1" fontAlgn="auto" hangingPunct="1">
              <a:spcAft>
                <a:spcPts val="0"/>
              </a:spcAft>
              <a:buClr>
                <a:srgbClr val="33CC33"/>
              </a:buClr>
              <a:defRPr/>
            </a:pPr>
            <a:r>
              <a:rPr lang="en-US" sz="2800" dirty="0" smtClean="0">
                <a:latin typeface="Palatino"/>
                <a:ea typeface="+mn-ea"/>
                <a:cs typeface="Palatino"/>
              </a:rPr>
              <a:t>Appears in blood within 4-6 hours of heart attack</a:t>
            </a:r>
          </a:p>
          <a:p>
            <a:pPr lvl="1" eaLnBrk="1" fontAlgn="auto" hangingPunct="1">
              <a:spcAft>
                <a:spcPts val="0"/>
              </a:spcAft>
              <a:buClr>
                <a:srgbClr val="33CC33"/>
              </a:buClr>
              <a:defRPr/>
            </a:pPr>
            <a:r>
              <a:rPr lang="en-US" sz="2800" dirty="0" smtClean="0">
                <a:latin typeface="Palatino"/>
                <a:ea typeface="+mn-ea"/>
                <a:cs typeface="Palatino"/>
              </a:rPr>
              <a:t>Peak 12 - 24 hours</a:t>
            </a:r>
          </a:p>
          <a:p>
            <a:pPr eaLnBrk="1" fontAlgn="auto" hangingPunct="1">
              <a:spcAft>
                <a:spcPts val="0"/>
              </a:spcAft>
              <a:buClr>
                <a:srgbClr val="33CC33"/>
              </a:buClr>
              <a:defRPr/>
            </a:pPr>
            <a:r>
              <a:rPr lang="en-US" sz="2800" dirty="0" smtClean="0">
                <a:latin typeface="Palatino"/>
                <a:ea typeface="+mn-ea"/>
                <a:cs typeface="Palatino"/>
              </a:rPr>
              <a:t>Returns to </a:t>
            </a:r>
            <a:r>
              <a:rPr lang="en-US" sz="2800" u="sng" dirty="0" smtClean="0">
                <a:latin typeface="Palatino"/>
                <a:ea typeface="+mn-ea"/>
                <a:cs typeface="Palatino"/>
              </a:rPr>
              <a:t>normal</a:t>
            </a:r>
            <a:r>
              <a:rPr lang="en-US" sz="2800" dirty="0" smtClean="0">
                <a:latin typeface="Palatino"/>
                <a:ea typeface="+mn-ea"/>
                <a:cs typeface="Palatino"/>
              </a:rPr>
              <a:t> within 2-3 days</a:t>
            </a:r>
            <a:endParaRPr lang="en-US" sz="2800" dirty="0">
              <a:latin typeface="Palatino"/>
              <a:ea typeface="+mn-ea"/>
              <a:cs typeface="Palatino"/>
            </a:endParaRPr>
          </a:p>
          <a:p>
            <a:pPr eaLnBrk="1" fontAlgn="auto" hangingPunct="1">
              <a:spcAft>
                <a:spcPts val="0"/>
              </a:spcAft>
              <a:buClr>
                <a:srgbClr val="33CC33"/>
              </a:buClr>
              <a:defRPr/>
            </a:pPr>
            <a:r>
              <a:rPr lang="en-US" sz="2800" dirty="0" smtClean="0">
                <a:latin typeface="Palatino"/>
                <a:ea typeface="+mn-ea"/>
                <a:cs typeface="Palatino"/>
              </a:rPr>
              <a:t>Relative index = CK-MB mass / Total CK x 100</a:t>
            </a:r>
          </a:p>
          <a:p>
            <a:pPr lvl="1" eaLnBrk="1" fontAlgn="auto" hangingPunct="1">
              <a:spcAft>
                <a:spcPts val="0"/>
              </a:spcAft>
              <a:buClr>
                <a:srgbClr val="33CC33"/>
              </a:buClr>
              <a:defRPr/>
            </a:pPr>
            <a:r>
              <a:rPr lang="en-US" sz="2800" dirty="0">
                <a:latin typeface="Palatino"/>
                <a:ea typeface="+mn-ea"/>
                <a:cs typeface="Palatino"/>
              </a:rPr>
              <a:t>M</a:t>
            </a:r>
            <a:r>
              <a:rPr lang="en-US" sz="2800" dirty="0" smtClean="0">
                <a:latin typeface="Palatino"/>
                <a:ea typeface="+mn-ea"/>
                <a:cs typeface="Palatino"/>
              </a:rPr>
              <a:t>ore than 5 % is indicative for MI 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7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7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77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77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77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77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77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77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77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77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77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07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Content Placeholder 2"/>
          <p:cNvSpPr>
            <a:spLocks noGrp="1"/>
          </p:cNvSpPr>
          <p:nvPr>
            <p:ph sz="quarter" idx="1"/>
          </p:nvPr>
        </p:nvSpPr>
        <p:spPr>
          <a:xfrm>
            <a:off x="857250" y="1600200"/>
            <a:ext cx="8401050" cy="42672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800" dirty="0">
                <a:latin typeface="Century Schoolbook" charset="0"/>
                <a:cs typeface="+mn-cs"/>
              </a:rPr>
              <a:t>Advantages</a:t>
            </a:r>
            <a:r>
              <a:rPr lang="en-US" sz="2800" dirty="0" smtClean="0">
                <a:latin typeface="Century Schoolbook" charset="0"/>
                <a:cs typeface="+mn-cs"/>
              </a:rPr>
              <a:t>:</a:t>
            </a:r>
            <a:endParaRPr lang="en-US" sz="2800" dirty="0">
              <a:latin typeface="Century Schoolbook" charset="0"/>
              <a:cs typeface="+mn-cs"/>
            </a:endParaRP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en-US" sz="2800" dirty="0" smtClean="0">
                <a:latin typeface="Century Schoolbook" charset="0"/>
              </a:rPr>
              <a:t>Useful </a:t>
            </a:r>
            <a:r>
              <a:rPr lang="en-US" sz="2800" dirty="0">
                <a:latin typeface="Century Schoolbook" charset="0"/>
              </a:rPr>
              <a:t>for early diagnosis of MI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en-US" sz="2800" dirty="0" smtClean="0">
                <a:latin typeface="Century Schoolbook" charset="0"/>
              </a:rPr>
              <a:t>Useful </a:t>
            </a:r>
            <a:r>
              <a:rPr lang="en-US" sz="2800" dirty="0">
                <a:latin typeface="Century Schoolbook" charset="0"/>
              </a:rPr>
              <a:t>for diagnosis </a:t>
            </a:r>
            <a:r>
              <a:rPr lang="en-US" sz="2800" dirty="0" smtClean="0">
                <a:latin typeface="Century Schoolbook" charset="0"/>
              </a:rPr>
              <a:t>of re-infarction</a:t>
            </a:r>
            <a:endParaRPr lang="en-US" sz="2800" dirty="0">
              <a:latin typeface="Century Schoolbook" charset="0"/>
            </a:endParaRPr>
          </a:p>
          <a:p>
            <a:pPr algn="just" eaLnBrk="1" hangingPunct="1">
              <a:lnSpc>
                <a:spcPct val="80000"/>
              </a:lnSpc>
              <a:buFont typeface="Wingdings" charset="0"/>
              <a:buNone/>
              <a:defRPr/>
            </a:pPr>
            <a:endParaRPr lang="en-US" sz="2800" u="sng" dirty="0">
              <a:latin typeface="Century Schoolbook" charset="0"/>
              <a:cs typeface="+mn-cs"/>
            </a:endParaRPr>
          </a:p>
          <a:p>
            <a:pPr algn="just"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800" dirty="0">
                <a:latin typeface="Century Schoolbook" charset="0"/>
                <a:cs typeface="+mn-cs"/>
              </a:rPr>
              <a:t>Disadvantages: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800" dirty="0" smtClean="0">
                <a:latin typeface="Century Schoolbook" charset="0"/>
              </a:rPr>
              <a:t>Not significant if measured after 2 days of MI (delayed admission)</a:t>
            </a:r>
          </a:p>
          <a:p>
            <a:pPr marL="366713" lvl="1" indent="0" eaLnBrk="1" hangingPunct="1">
              <a:lnSpc>
                <a:spcPct val="80000"/>
              </a:lnSpc>
              <a:buFont typeface="Wingdings 2" charset="0"/>
              <a:buNone/>
              <a:defRPr/>
            </a:pPr>
            <a:endParaRPr lang="en-US" sz="2800" dirty="0">
              <a:latin typeface="Century Schoolbook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800" dirty="0" smtClean="0">
                <a:latin typeface="Century Schoolbook" charset="0"/>
              </a:rPr>
              <a:t>Not highly </a:t>
            </a:r>
            <a:r>
              <a:rPr lang="en-US" sz="2800" dirty="0">
                <a:latin typeface="Century Schoolbook" charset="0"/>
              </a:rPr>
              <a:t>specific (elevated in skeletal muscle damage</a:t>
            </a:r>
            <a:r>
              <a:rPr lang="en-US" sz="2800" dirty="0" smtClean="0">
                <a:latin typeface="Century Schoolbook" charset="0"/>
              </a:rPr>
              <a:t>)</a:t>
            </a:r>
            <a:endParaRPr lang="en-US" sz="2800" dirty="0">
              <a:latin typeface="Palatino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119313" y="457200"/>
            <a:ext cx="5972175" cy="8382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4400" cap="none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" charset="0"/>
                <a:cs typeface="+mj-cs"/>
              </a:rPr>
              <a:t>CK-MB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4" descr="http://journal.publications.chestnet.org/data/Journals/CHEST/21983/cb052470300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04900" y="838200"/>
            <a:ext cx="7534275" cy="490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ChangeArrowheads="1"/>
          </p:cNvSpPr>
          <p:nvPr/>
        </p:nvSpPr>
        <p:spPr bwMode="auto">
          <a:xfrm>
            <a:off x="1601788" y="9144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defRPr/>
            </a:pPr>
            <a:r>
              <a:rPr lang="en-US" sz="44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Overview</a:t>
            </a:r>
          </a:p>
        </p:txBody>
      </p:sp>
      <p:sp>
        <p:nvSpPr>
          <p:cNvPr id="29698" name="Text Box 3"/>
          <p:cNvSpPr txBox="1">
            <a:spLocks noChangeArrowheads="1"/>
          </p:cNvSpPr>
          <p:nvPr/>
        </p:nvSpPr>
        <p:spPr bwMode="auto">
          <a:xfrm>
            <a:off x="3527425" y="3027363"/>
            <a:ext cx="4968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algn="ctr" eaLnBrk="1" hangingPunct="1"/>
            <a:endParaRPr lang="en-US"/>
          </a:p>
        </p:txBody>
      </p:sp>
      <p:sp>
        <p:nvSpPr>
          <p:cNvPr id="273412" name="Text Box 4"/>
          <p:cNvSpPr txBox="1">
            <a:spLocks noChangeArrowheads="1"/>
          </p:cNvSpPr>
          <p:nvPr/>
        </p:nvSpPr>
        <p:spPr bwMode="auto">
          <a:xfrm>
            <a:off x="1590675" y="3671888"/>
            <a:ext cx="78962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eaLnBrk="1" hangingPunct="1">
              <a:buFontTx/>
              <a:buChar char="•"/>
            </a:pPr>
            <a:endParaRPr lang="en-US" sz="2800" b="1"/>
          </a:p>
        </p:txBody>
      </p:sp>
      <p:sp>
        <p:nvSpPr>
          <p:cNvPr id="273413" name="Text Box 5"/>
          <p:cNvSpPr txBox="1">
            <a:spLocks noChangeArrowheads="1"/>
          </p:cNvSpPr>
          <p:nvPr/>
        </p:nvSpPr>
        <p:spPr bwMode="auto">
          <a:xfrm>
            <a:off x="2476500" y="1981200"/>
            <a:ext cx="70104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Arial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9pPr>
          </a:lstStyle>
          <a:p>
            <a:pPr algn="l" eaLnBrk="1" hangingPunct="1">
              <a:buFontTx/>
              <a:buChar char="•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Myocardial infarction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Time-course of plasma enzyme changes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Cardiac troponins I and T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Creatine kinase (CK-MB)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Myoglobin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3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3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3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04900" y="1676400"/>
            <a:ext cx="8229600" cy="45720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300" dirty="0" err="1">
                <a:latin typeface="Palatino" pitchFamily="18" charset="0"/>
                <a:ea typeface="+mn-ea"/>
                <a:cs typeface="+mn-cs"/>
              </a:rPr>
              <a:t>Myoglobin</a:t>
            </a:r>
            <a:r>
              <a:rPr lang="en-US" sz="3300" dirty="0">
                <a:latin typeface="Palatino" pitchFamily="18" charset="0"/>
                <a:ea typeface="+mn-ea"/>
                <a:cs typeface="+mn-cs"/>
              </a:rPr>
              <a:t> is a sensitive marker of cardiac </a:t>
            </a:r>
            <a:r>
              <a:rPr lang="en-US" sz="3300" dirty="0" smtClean="0">
                <a:latin typeface="Palatino" pitchFamily="18" charset="0"/>
                <a:ea typeface="+mn-ea"/>
                <a:cs typeface="+mn-cs"/>
              </a:rPr>
              <a:t>damage</a:t>
            </a:r>
          </a:p>
          <a:p>
            <a:pPr marL="640080" lvl="1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 2"/>
              <a:buChar char=""/>
              <a:defRPr/>
            </a:pPr>
            <a:r>
              <a:rPr lang="en-US" sz="3000" dirty="0" smtClean="0">
                <a:latin typeface="Palatino" pitchFamily="18" charset="0"/>
                <a:ea typeface="+mn-ea"/>
              </a:rPr>
              <a:t>Appears in blood earlier than other markers (within 1-4 hours)</a:t>
            </a:r>
            <a:endParaRPr lang="en-US" sz="3000" dirty="0">
              <a:latin typeface="Palatino" pitchFamily="18" charset="0"/>
              <a:ea typeface="+mn-ea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300" dirty="0">
                <a:latin typeface="Palatino" pitchFamily="18" charset="0"/>
                <a:ea typeface="+mn-ea"/>
                <a:cs typeface="+mn-cs"/>
              </a:rPr>
              <a:t>It rises very rapidly after the MI at about the same rate as CK-MB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300" dirty="0" smtClean="0">
                <a:latin typeface="Palatino" pitchFamily="18" charset="0"/>
                <a:ea typeface="+mn-ea"/>
                <a:cs typeface="+mn-cs"/>
              </a:rPr>
              <a:t>It is </a:t>
            </a:r>
            <a:r>
              <a:rPr lang="en-US" sz="3300" dirty="0">
                <a:latin typeface="Palatino" pitchFamily="18" charset="0"/>
                <a:ea typeface="+mn-ea"/>
                <a:cs typeface="+mn-cs"/>
              </a:rPr>
              <a:t>non-specific </a:t>
            </a:r>
            <a:r>
              <a:rPr lang="en-US" sz="3300" dirty="0" smtClean="0">
                <a:latin typeface="Palatino" pitchFamily="18" charset="0"/>
                <a:ea typeface="+mn-ea"/>
                <a:cs typeface="+mn-cs"/>
              </a:rPr>
              <a:t>because </a:t>
            </a:r>
            <a:r>
              <a:rPr lang="en-US" sz="3000" dirty="0">
                <a:latin typeface="Palatino" pitchFamily="18" charset="0"/>
                <a:ea typeface="+mn-ea"/>
                <a:cs typeface="+mn-cs"/>
              </a:rPr>
              <a:t>i</a:t>
            </a:r>
            <a:r>
              <a:rPr lang="en-US" sz="3000" dirty="0" smtClean="0">
                <a:latin typeface="Palatino" pitchFamily="18" charset="0"/>
                <a:ea typeface="+mn-ea"/>
                <a:cs typeface="+mn-cs"/>
              </a:rPr>
              <a:t>t is elevated in:</a:t>
            </a:r>
          </a:p>
          <a:p>
            <a:pPr marL="641033" lvl="1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2700" dirty="0">
                <a:latin typeface="Palatino" pitchFamily="18" charset="0"/>
                <a:ea typeface="+mn-ea"/>
              </a:rPr>
              <a:t>M</a:t>
            </a:r>
            <a:r>
              <a:rPr lang="en-US" sz="2700" dirty="0" smtClean="0">
                <a:latin typeface="Palatino" pitchFamily="18" charset="0"/>
                <a:ea typeface="+mn-ea"/>
              </a:rPr>
              <a:t>uscle disease/injury</a:t>
            </a:r>
          </a:p>
          <a:p>
            <a:pPr marL="641033" lvl="1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2700" dirty="0" smtClean="0">
                <a:latin typeface="Palatino" pitchFamily="18" charset="0"/>
                <a:ea typeface="+mn-ea"/>
              </a:rPr>
              <a:t>Acute and chronic renal failure</a:t>
            </a:r>
            <a:endParaRPr lang="en-US" sz="2700" dirty="0">
              <a:latin typeface="Palatino" pitchFamily="18" charset="0"/>
              <a:ea typeface="+mn-ea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52500" y="5334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Myoglobin</a:t>
            </a:r>
            <a:endParaRPr lang="en-US" sz="44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1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1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1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81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1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1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81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81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81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81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81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81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81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81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81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3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Content Placeholder 2"/>
          <p:cNvSpPr>
            <a:spLocks noGrp="1"/>
          </p:cNvSpPr>
          <p:nvPr>
            <p:ph sz="quarter" idx="1"/>
          </p:nvPr>
        </p:nvSpPr>
        <p:spPr>
          <a:xfrm>
            <a:off x="514350" y="1600200"/>
            <a:ext cx="8401050" cy="4873625"/>
          </a:xfrm>
        </p:spPr>
        <p:txBody>
          <a:bodyPr/>
          <a:lstStyle/>
          <a:p>
            <a:pPr eaLnBrk="1" hangingPunct="1"/>
            <a:r>
              <a:rPr lang="en-US" sz="3200" dirty="0">
                <a:latin typeface="Palatino" charset="0"/>
                <a:cs typeface="Palatino" charset="0"/>
              </a:rPr>
              <a:t>BNP is a peptide hormone produced by the ventricles of the heart in response to:</a:t>
            </a:r>
          </a:p>
          <a:p>
            <a:pPr lvl="1" eaLnBrk="1" hangingPunct="1"/>
            <a:r>
              <a:rPr lang="en-US" sz="2900" dirty="0">
                <a:latin typeface="Palatino" charset="0"/>
                <a:cs typeface="Palatino" charset="0"/>
              </a:rPr>
              <a:t>Myocardial stretching and ventricular dysfunction after MI</a:t>
            </a:r>
          </a:p>
          <a:p>
            <a:pPr eaLnBrk="1" hangingPunct="1"/>
            <a:r>
              <a:rPr lang="en-US" sz="3200" dirty="0">
                <a:latin typeface="Palatino" charset="0"/>
                <a:cs typeface="Palatino" charset="0"/>
              </a:rPr>
              <a:t>It causes vasodilation, sodium and water excretion and reduces blood pressure</a:t>
            </a:r>
          </a:p>
          <a:p>
            <a:pPr eaLnBrk="1" hangingPunct="1"/>
            <a:r>
              <a:rPr lang="en-US" sz="3200" dirty="0">
                <a:latin typeface="Palatino" charset="0"/>
                <a:cs typeface="Palatino" charset="0"/>
              </a:rPr>
              <a:t>Half-life is ~ 20 min.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181100" y="381000"/>
            <a:ext cx="7848600" cy="762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en-US" sz="4400" cap="none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" charset="0"/>
                <a:cs typeface="+mj-cs"/>
              </a:rPr>
              <a:t>B-type natriuretic peptide (BNP)</a:t>
            </a:r>
            <a:endParaRPr lang="en-US" sz="4400" cap="none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Palatino" charset="0"/>
              <a:cs typeface="+mj-cs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95300" y="1066800"/>
            <a:ext cx="9220200" cy="5638800"/>
          </a:xfrm>
          <a:prstGeom prst="rect">
            <a:avLst/>
          </a:prstGeom>
          <a:ln>
            <a:noFill/>
          </a:ln>
        </p:spPr>
        <p:txBody>
          <a:bodyPr/>
          <a:lstStyle>
            <a:lvl1pPr marL="273050" indent="-273050" algn="ctr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Arial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9pPr>
          </a:lstStyle>
          <a:p>
            <a:pPr marL="457200" indent="-457200" algn="l" eaLnBrk="1" hangingPunct="1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/>
            </a:pPr>
            <a:r>
              <a:rPr lang="en-US" sz="2800" dirty="0" smtClean="0">
                <a:solidFill>
                  <a:srgbClr val="000000"/>
                </a:solidFill>
                <a:latin typeface="Palatino"/>
                <a:cs typeface="Palatino"/>
              </a:rPr>
              <a:t>Measurement of plasma MI markers</a:t>
            </a:r>
          </a:p>
          <a:p>
            <a:pPr marL="927100" lvl="1" indent="-457200" algn="l" eaLnBrk="1" hangingPunct="1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/>
            </a:pPr>
            <a:r>
              <a:rPr lang="en-US" sz="2800" dirty="0" smtClean="0">
                <a:solidFill>
                  <a:srgbClr val="000000"/>
                </a:solidFill>
                <a:latin typeface="Palatino"/>
                <a:cs typeface="Palatino"/>
              </a:rPr>
              <a:t>Upon admission of patient</a:t>
            </a:r>
          </a:p>
          <a:p>
            <a:pPr marL="927100" lvl="1" indent="-457200" algn="l" eaLnBrk="1" hangingPunct="1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/>
            </a:pPr>
            <a:r>
              <a:rPr lang="en-US" sz="2800" dirty="0" smtClean="0">
                <a:solidFill>
                  <a:srgbClr val="000000"/>
                </a:solidFill>
                <a:latin typeface="Palatino"/>
                <a:cs typeface="Palatino"/>
              </a:rPr>
              <a:t>Serially thereafter</a:t>
            </a:r>
          </a:p>
          <a:p>
            <a:pPr marL="457200" indent="-457200" algn="l" eaLnBrk="1" hangingPunct="1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/>
            </a:pPr>
            <a:endParaRPr lang="en-US" sz="2800" dirty="0" smtClean="0">
              <a:solidFill>
                <a:srgbClr val="000000"/>
              </a:solidFill>
              <a:latin typeface="Palatino"/>
              <a:cs typeface="Palatino"/>
            </a:endParaRPr>
          </a:p>
          <a:p>
            <a:pPr marL="457200" indent="-457200" algn="l" eaLnBrk="1" hangingPunct="1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/>
            </a:pPr>
            <a:r>
              <a:rPr lang="en-US" sz="2800" dirty="0" smtClean="0">
                <a:solidFill>
                  <a:srgbClr val="000000"/>
                </a:solidFill>
                <a:latin typeface="Palatino"/>
                <a:cs typeface="Palatino"/>
              </a:rPr>
              <a:t>Use of fast and robust test methods for marker detection</a:t>
            </a:r>
          </a:p>
          <a:p>
            <a:pPr marL="457200" indent="-457200" algn="l" eaLnBrk="1" hangingPunct="1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/>
            </a:pPr>
            <a:endParaRPr lang="en-US" sz="2800" dirty="0" smtClean="0">
              <a:solidFill>
                <a:srgbClr val="000000"/>
              </a:solidFill>
              <a:latin typeface="Palatino"/>
              <a:cs typeface="Palatino"/>
            </a:endParaRPr>
          </a:p>
          <a:p>
            <a:pPr marL="457200" indent="-457200" algn="l" eaLnBrk="1" hangingPunct="1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/>
            </a:pPr>
            <a:r>
              <a:rPr lang="en-US" sz="2800" dirty="0" smtClean="0">
                <a:solidFill>
                  <a:srgbClr val="000000"/>
                </a:solidFill>
                <a:latin typeface="Palatino"/>
                <a:cs typeface="Palatino"/>
              </a:rPr>
              <a:t>Types of markers:</a:t>
            </a:r>
          </a:p>
          <a:p>
            <a:pPr marL="927100" lvl="1" indent="-457200" algn="l" eaLnBrk="1" hangingPunct="1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/>
            </a:pPr>
            <a:r>
              <a:rPr lang="en-US" sz="2800" dirty="0" smtClean="0">
                <a:solidFill>
                  <a:srgbClr val="000000"/>
                </a:solidFill>
                <a:latin typeface="Palatino"/>
                <a:cs typeface="Palatino"/>
              </a:rPr>
              <a:t>Early markers (myoglobin)</a:t>
            </a:r>
          </a:p>
          <a:p>
            <a:pPr marL="927100" lvl="1" indent="-457200" algn="l" eaLnBrk="1" hangingPunct="1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/>
            </a:pPr>
            <a:r>
              <a:rPr lang="en-US" sz="2800" dirty="0" smtClean="0">
                <a:solidFill>
                  <a:srgbClr val="000000"/>
                </a:solidFill>
                <a:latin typeface="Palatino"/>
                <a:cs typeface="Palatino"/>
              </a:rPr>
              <a:t>Highly specific markers (cardiac troponins)</a:t>
            </a:r>
          </a:p>
          <a:p>
            <a:pPr marL="927100" lvl="1" indent="-457200" algn="l" eaLnBrk="1" hangingPunct="1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/>
            </a:pPr>
            <a:r>
              <a:rPr lang="en-US" sz="2800" dirty="0" smtClean="0">
                <a:solidFill>
                  <a:srgbClr val="000000"/>
                </a:solidFill>
                <a:latin typeface="Palatino"/>
                <a:cs typeface="Palatino"/>
              </a:rPr>
              <a:t>CK-MB is the second choice after troponins</a:t>
            </a:r>
          </a:p>
          <a:p>
            <a:pPr algn="l" eaLnBrk="1" hangingPunct="1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endParaRPr lang="en-US" sz="2800" dirty="0" smtClean="0">
              <a:solidFill>
                <a:srgbClr val="000000"/>
              </a:solidFill>
              <a:latin typeface="Palatino"/>
              <a:cs typeface="Palatino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19100" y="152400"/>
            <a:ext cx="9144000" cy="1143000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000" kern="1200" cap="small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charset="0"/>
                <a:ea typeface="ＭＳ Ｐゴシック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charset="0"/>
                <a:ea typeface="ＭＳ Ｐゴシック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charset="0"/>
                <a:ea typeface="ＭＳ Ｐゴシック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charset="0"/>
                <a:ea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4400" cap="none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" charset="0"/>
              </a:rPr>
              <a:t>MI Marker Recommendations </a:t>
            </a:r>
            <a:endParaRPr lang="en-US" sz="4400" cap="none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Palatino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514350" y="1600200"/>
            <a:ext cx="8401050" cy="4873625"/>
          </a:xfrm>
        </p:spPr>
        <p:txBody>
          <a:bodyPr/>
          <a:lstStyle/>
          <a:p>
            <a:pPr eaLnBrk="1" hangingPunct="1"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cTn are highly specific to heart muscle damage</a:t>
            </a:r>
          </a:p>
          <a:p>
            <a:pPr eaLnBrk="1" hangingPunct="1"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They remain elevated in plasma longer than CK-MB</a:t>
            </a:r>
          </a:p>
          <a:p>
            <a:pPr eaLnBrk="1" hangingPunct="1"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They have higher sensitivity and specificity than CK-MB</a:t>
            </a:r>
          </a:p>
          <a:p>
            <a:pPr eaLnBrk="1" hangingPunct="1"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They are measured in combination with myoglobin and CK-MB</a:t>
            </a:r>
          </a:p>
          <a:p>
            <a:pPr eaLnBrk="1" hangingPunct="1">
              <a:buClr>
                <a:srgbClr val="33CC33"/>
              </a:buClr>
            </a:pPr>
            <a:endParaRPr lang="en-US" sz="3300" dirty="0">
              <a:latin typeface="Palatino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52500" y="3810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Take home message</a:t>
            </a:r>
            <a:endParaRPr lang="en-US" sz="44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5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5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5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5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5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5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5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5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5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85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5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5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698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04900" y="1905000"/>
            <a:ext cx="8229600" cy="4572000"/>
          </a:xfrm>
        </p:spPr>
        <p:txBody>
          <a:bodyPr/>
          <a:lstStyle/>
          <a:p>
            <a:pPr eaLnBrk="1" hangingPunct="1">
              <a:buClr>
                <a:srgbClr val="33CC33"/>
              </a:buClr>
            </a:pPr>
            <a:r>
              <a:rPr lang="en-US" sz="3100" dirty="0">
                <a:latin typeface="Palatino" charset="0"/>
              </a:rPr>
              <a:t>Myocardial infarction is due to:</a:t>
            </a:r>
          </a:p>
          <a:p>
            <a:pPr lvl="1" eaLnBrk="1" hangingPunct="1">
              <a:buClr>
                <a:srgbClr val="33CC33"/>
              </a:buClr>
            </a:pPr>
            <a:r>
              <a:rPr lang="en-US" sz="3100" dirty="0">
                <a:latin typeface="Palatino" charset="0"/>
              </a:rPr>
              <a:t>Occlusion </a:t>
            </a:r>
            <a:r>
              <a:rPr lang="en-US" sz="3100" dirty="0" smtClean="0">
                <a:latin typeface="Palatino" charset="0"/>
              </a:rPr>
              <a:t>of coronary arteries</a:t>
            </a:r>
            <a:r>
              <a:rPr lang="en-US" sz="3100" dirty="0" smtClean="0">
                <a:latin typeface="Palatino" charset="0"/>
                <a:sym typeface="Wingdings" charset="0"/>
              </a:rPr>
              <a:t> </a:t>
            </a:r>
            <a:endParaRPr lang="en-US" sz="3100" dirty="0">
              <a:latin typeface="Palatino" charset="0"/>
              <a:sym typeface="Wingdings" charset="0"/>
            </a:endParaRPr>
          </a:p>
          <a:p>
            <a:pPr lvl="1" eaLnBrk="1" hangingPunct="1">
              <a:buClr>
                <a:srgbClr val="33CC33"/>
              </a:buClr>
            </a:pPr>
            <a:r>
              <a:rPr lang="en-US" sz="3100" dirty="0">
                <a:latin typeface="Palatino" charset="0"/>
              </a:rPr>
              <a:t>R</a:t>
            </a:r>
            <a:r>
              <a:rPr lang="en-US" sz="3100" dirty="0" smtClean="0">
                <a:latin typeface="Palatino" charset="0"/>
              </a:rPr>
              <a:t>estricted </a:t>
            </a:r>
            <a:r>
              <a:rPr lang="en-US" sz="3100" dirty="0">
                <a:latin typeface="Palatino" charset="0"/>
              </a:rPr>
              <a:t>blood supply (oxygen) to heart tissue (</a:t>
            </a:r>
            <a:r>
              <a:rPr lang="en-US" sz="3100" dirty="0">
                <a:solidFill>
                  <a:srgbClr val="FF0000"/>
                </a:solidFill>
                <a:latin typeface="Palatino" charset="0"/>
              </a:rPr>
              <a:t>ischemia</a:t>
            </a:r>
            <a:r>
              <a:rPr lang="en-US" sz="3100" dirty="0" smtClean="0">
                <a:latin typeface="Palatino" charset="0"/>
              </a:rPr>
              <a:t>)</a:t>
            </a:r>
            <a:r>
              <a:rPr lang="en-US" sz="3100" dirty="0" smtClean="0">
                <a:latin typeface="Palatino" charset="0"/>
                <a:sym typeface="Wingdings" charset="0"/>
              </a:rPr>
              <a:t></a:t>
            </a:r>
          </a:p>
          <a:p>
            <a:pPr lvl="1" eaLnBrk="1" hangingPunct="1">
              <a:buClr>
                <a:srgbClr val="33CC33"/>
              </a:buClr>
            </a:pPr>
            <a:r>
              <a:rPr lang="en-US" sz="3100" dirty="0">
                <a:latin typeface="Palatino" charset="0"/>
              </a:rPr>
              <a:t>D</a:t>
            </a:r>
            <a:r>
              <a:rPr lang="en-US" sz="3100" dirty="0" smtClean="0">
                <a:latin typeface="Palatino" charset="0"/>
              </a:rPr>
              <a:t>amage </a:t>
            </a:r>
            <a:r>
              <a:rPr lang="en-US" sz="3100" dirty="0">
                <a:latin typeface="Palatino" charset="0"/>
              </a:rPr>
              <a:t>to heart tissue (</a:t>
            </a:r>
            <a:r>
              <a:rPr lang="en-US" sz="3100" dirty="0">
                <a:solidFill>
                  <a:srgbClr val="FF0000"/>
                </a:solidFill>
                <a:latin typeface="Palatino" charset="0"/>
              </a:rPr>
              <a:t>infarction</a:t>
            </a:r>
            <a:r>
              <a:rPr lang="en-US" sz="3100" dirty="0" smtClean="0">
                <a:latin typeface="Palatino" charset="0"/>
              </a:rPr>
              <a:t>) </a:t>
            </a:r>
            <a:r>
              <a:rPr lang="en-US" sz="3100" dirty="0" smtClean="0">
                <a:latin typeface="Palatino" charset="0"/>
                <a:sym typeface="Wingdings" charset="0"/>
              </a:rPr>
              <a:t></a:t>
            </a:r>
          </a:p>
          <a:p>
            <a:pPr lvl="1" eaLnBrk="1" hangingPunct="1">
              <a:buClr>
                <a:srgbClr val="33CC33"/>
              </a:buClr>
            </a:pPr>
            <a:r>
              <a:rPr lang="en-US" sz="3100" dirty="0">
                <a:latin typeface="Palatino" charset="0"/>
              </a:rPr>
              <a:t>R</a:t>
            </a:r>
            <a:r>
              <a:rPr lang="en-US" sz="3100" dirty="0" smtClean="0">
                <a:latin typeface="Palatino" charset="0"/>
              </a:rPr>
              <a:t>elease </a:t>
            </a:r>
            <a:r>
              <a:rPr lang="en-US" sz="3100" dirty="0">
                <a:latin typeface="Palatino" charset="0"/>
              </a:rPr>
              <a:t>of enzymes and other proteins into the blood (</a:t>
            </a:r>
            <a:r>
              <a:rPr lang="en-US" sz="3100" dirty="0">
                <a:solidFill>
                  <a:srgbClr val="FF0000"/>
                </a:solidFill>
                <a:latin typeface="Palatino" charset="0"/>
              </a:rPr>
              <a:t>markers</a:t>
            </a:r>
            <a:r>
              <a:rPr lang="en-US" sz="3100" dirty="0">
                <a:latin typeface="Palatino" charset="0"/>
              </a:rPr>
              <a:t>)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52500" y="7620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Myocardial infarction (MI)</a:t>
            </a:r>
            <a:endParaRPr lang="en-US" sz="44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14350" y="1600200"/>
            <a:ext cx="8401050" cy="4873625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600" dirty="0" smtClean="0">
                <a:ea typeface="+mn-ea"/>
                <a:cs typeface="+mn-cs"/>
              </a:rPr>
              <a:t>Recommended by the European Society of Cardiology and American College of Cardiology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600" dirty="0" smtClean="0">
                <a:ea typeface="+mn-ea"/>
                <a:cs typeface="+mn-cs"/>
              </a:rPr>
              <a:t>Requires presence of at least two of the following characteristics:</a:t>
            </a:r>
            <a:endParaRPr lang="en-US" sz="2600" dirty="0">
              <a:ea typeface="+mn-ea"/>
              <a:cs typeface="+mn-cs"/>
            </a:endParaRPr>
          </a:p>
          <a:p>
            <a:pPr marL="881063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600" dirty="0" smtClean="0">
                <a:ea typeface="+mn-ea"/>
              </a:rPr>
              <a:t>Typical heart attack symptoms</a:t>
            </a:r>
          </a:p>
          <a:p>
            <a:pPr marL="881063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600" dirty="0" smtClean="0">
                <a:ea typeface="+mn-ea"/>
              </a:rPr>
              <a:t>Characteristic rise and fall pattern of a cardiac marker in plasma</a:t>
            </a:r>
          </a:p>
          <a:p>
            <a:pPr marL="915670" lvl="2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600" dirty="0" smtClean="0">
                <a:ea typeface="+mn-ea"/>
              </a:rPr>
              <a:t>Rise and gradual fall of cardiac troponins</a:t>
            </a:r>
          </a:p>
          <a:p>
            <a:pPr marL="915670" lvl="2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600" dirty="0" smtClean="0">
                <a:ea typeface="+mn-ea"/>
              </a:rPr>
              <a:t>More rapid rise and fall of </a:t>
            </a:r>
            <a:r>
              <a:rPr lang="en-US" sz="2600" dirty="0" err="1" smtClean="0">
                <a:ea typeface="+mn-ea"/>
              </a:rPr>
              <a:t>creatine</a:t>
            </a:r>
            <a:r>
              <a:rPr lang="en-US" sz="2600" dirty="0" smtClean="0">
                <a:ea typeface="+mn-ea"/>
              </a:rPr>
              <a:t> kinase MB</a:t>
            </a:r>
            <a:endParaRPr lang="en-US" sz="2600" dirty="0">
              <a:ea typeface="+mn-ea"/>
            </a:endParaRPr>
          </a:p>
          <a:p>
            <a:pPr marL="881063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600" dirty="0" smtClean="0">
                <a:ea typeface="+mn-ea"/>
              </a:rPr>
              <a:t>Typical ECG pattern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600" dirty="0">
              <a:ea typeface="+mn-ea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876300" y="4572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Diagnosis of MI</a:t>
            </a:r>
            <a:endParaRPr lang="en-US" sz="44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/>
          <p:cNvSpPr>
            <a:spLocks noGrp="1"/>
          </p:cNvSpPr>
          <p:nvPr>
            <p:ph sz="quarter" idx="1"/>
          </p:nvPr>
        </p:nvSpPr>
        <p:spPr>
          <a:xfrm>
            <a:off x="514350" y="1600200"/>
            <a:ext cx="8401050" cy="4873625"/>
          </a:xfrm>
        </p:spPr>
        <p:txBody>
          <a:bodyPr/>
          <a:lstStyle/>
          <a:p>
            <a:pPr eaLnBrk="1" hangingPunct="1"/>
            <a:r>
              <a:rPr lang="en-US" sz="3000" dirty="0">
                <a:latin typeface="Century Schoolbook" charset="0"/>
              </a:rPr>
              <a:t>High </a:t>
            </a:r>
            <a:r>
              <a:rPr lang="en-US" sz="3000" dirty="0" smtClean="0">
                <a:latin typeface="Century Schoolbook" charset="0"/>
              </a:rPr>
              <a:t>concentration </a:t>
            </a:r>
            <a:r>
              <a:rPr lang="en-US" sz="3000" dirty="0">
                <a:latin typeface="Century Schoolbook" charset="0"/>
              </a:rPr>
              <a:t>in the myocardium</a:t>
            </a:r>
          </a:p>
          <a:p>
            <a:pPr eaLnBrk="1" hangingPunct="1"/>
            <a:r>
              <a:rPr lang="en-US" sz="3000" dirty="0">
                <a:latin typeface="Century Schoolbook" charset="0"/>
              </a:rPr>
              <a:t>Absence from non-myocardial tissue</a:t>
            </a:r>
          </a:p>
          <a:p>
            <a:pPr eaLnBrk="1" hangingPunct="1"/>
            <a:r>
              <a:rPr lang="en-US" sz="3000" dirty="0">
                <a:latin typeface="Century Schoolbook" charset="0"/>
              </a:rPr>
              <a:t>High sensitivity and specificity</a:t>
            </a:r>
          </a:p>
          <a:p>
            <a:pPr eaLnBrk="1" hangingPunct="1"/>
            <a:r>
              <a:rPr lang="en-US" sz="3000" dirty="0">
                <a:latin typeface="Century Schoolbook" charset="0"/>
              </a:rPr>
              <a:t>Rapid release into </a:t>
            </a:r>
            <a:r>
              <a:rPr lang="en-US" sz="3000" dirty="0" smtClean="0">
                <a:latin typeface="Century Schoolbook" charset="0"/>
              </a:rPr>
              <a:t>plasma </a:t>
            </a:r>
            <a:r>
              <a:rPr lang="en-US" sz="3000" dirty="0">
                <a:latin typeface="Century Schoolbook" charset="0"/>
              </a:rPr>
              <a:t>following myocardial injury</a:t>
            </a:r>
          </a:p>
          <a:p>
            <a:pPr eaLnBrk="1" hangingPunct="1"/>
            <a:r>
              <a:rPr lang="en-US" sz="3000" dirty="0">
                <a:latin typeface="Century Schoolbook" charset="0"/>
              </a:rPr>
              <a:t>Correlation between </a:t>
            </a:r>
            <a:r>
              <a:rPr lang="en-US" sz="3000" dirty="0" smtClean="0">
                <a:latin typeface="Century Schoolbook" charset="0"/>
              </a:rPr>
              <a:t>plasma level and </a:t>
            </a:r>
            <a:r>
              <a:rPr lang="en-US" sz="3000" dirty="0">
                <a:latin typeface="Century Schoolbook" charset="0"/>
              </a:rPr>
              <a:t>extent of myocardial </a:t>
            </a:r>
            <a:r>
              <a:rPr lang="en-US" sz="3000" dirty="0" smtClean="0">
                <a:latin typeface="Century Schoolbook" charset="0"/>
              </a:rPr>
              <a:t>injury for prognosis</a:t>
            </a:r>
            <a:endParaRPr lang="en-US" sz="3000" dirty="0">
              <a:latin typeface="Century Schoolbook" charset="0"/>
            </a:endParaRPr>
          </a:p>
          <a:p>
            <a:pPr eaLnBrk="1" hangingPunct="1"/>
            <a:r>
              <a:rPr lang="en-US" sz="3000" dirty="0" smtClean="0">
                <a:latin typeface="Century Schoolbook" charset="0"/>
              </a:rPr>
              <a:t>Detectable by rapid</a:t>
            </a:r>
            <a:r>
              <a:rPr lang="en-US" sz="3000" dirty="0">
                <a:latin typeface="Century Schoolbook" charset="0"/>
              </a:rPr>
              <a:t>, simple and automated </a:t>
            </a:r>
            <a:r>
              <a:rPr lang="en-US" sz="3000" dirty="0" smtClean="0">
                <a:latin typeface="Century Schoolbook" charset="0"/>
              </a:rPr>
              <a:t>assay methods</a:t>
            </a:r>
            <a:endParaRPr lang="en-US" sz="3000" dirty="0">
              <a:latin typeface="Century Schoolbook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876300" y="4572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Features of an ideal cardiac marker</a:t>
            </a:r>
            <a:endParaRPr lang="en-US" sz="40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14350" y="1600200"/>
            <a:ext cx="8401050" cy="4873625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>
                <a:ea typeface="+mn-ea"/>
                <a:cs typeface="+mn-cs"/>
              </a:rPr>
              <a:t>OBSOLETE MARKERS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ea typeface="+mn-ea"/>
              </a:rPr>
              <a:t>Aspartate</a:t>
            </a: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Transaminase</a:t>
            </a:r>
            <a:endParaRPr lang="en-US" dirty="0" smtClean="0">
              <a:ea typeface="+mn-ea"/>
            </a:endParaRP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</a:rPr>
              <a:t>Lactate dehydrogenase (LDH) and its </a:t>
            </a:r>
            <a:r>
              <a:rPr lang="en-US" dirty="0" err="1" smtClean="0">
                <a:ea typeface="+mn-ea"/>
              </a:rPr>
              <a:t>isoenzymes</a:t>
            </a:r>
            <a:endParaRPr lang="en-US" dirty="0" smtClean="0">
              <a:ea typeface="+mn-ea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>
                <a:ea typeface="+mn-ea"/>
                <a:cs typeface="+mn-cs"/>
              </a:rPr>
              <a:t>CURRENT MARKERS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</a:rPr>
              <a:t>Creatine kinase (CK) and CK-MB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ea typeface="+mn-ea"/>
              </a:rPr>
              <a:t>Troponin</a:t>
            </a:r>
            <a:r>
              <a:rPr lang="en-US" dirty="0" smtClean="0">
                <a:ea typeface="+mn-ea"/>
              </a:rPr>
              <a:t> T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ea typeface="+mn-ea"/>
              </a:rPr>
              <a:t>Troponin</a:t>
            </a:r>
            <a:r>
              <a:rPr lang="en-US" dirty="0" smtClean="0">
                <a:ea typeface="+mn-ea"/>
              </a:rPr>
              <a:t> I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ea typeface="+mn-ea"/>
              </a:rPr>
              <a:t>Myoglobin</a:t>
            </a:r>
            <a:endParaRPr lang="en-US" dirty="0" smtClean="0">
              <a:ea typeface="+mn-ea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>
                <a:ea typeface="+mn-ea"/>
                <a:cs typeface="+mn-cs"/>
              </a:rPr>
              <a:t>MARKERS UNDER ASSESSMENT (with potential for clinical use)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</a:rPr>
              <a:t>CK-MB </a:t>
            </a:r>
            <a:r>
              <a:rPr lang="en-US" dirty="0" err="1" smtClean="0">
                <a:ea typeface="+mn-ea"/>
              </a:rPr>
              <a:t>isoforms</a:t>
            </a:r>
            <a:endParaRPr lang="en-US" dirty="0" smtClean="0">
              <a:ea typeface="+mn-ea"/>
            </a:endParaRP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</a:rPr>
              <a:t>High sensitivity c-reactive protein (CRP)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</a:rPr>
              <a:t>B-type natriuretic peptide</a:t>
            </a:r>
            <a:endParaRPr lang="en-US" dirty="0">
              <a:ea typeface="+mn-ea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52500" y="4572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Plasma MI markers</a:t>
            </a:r>
            <a:endParaRPr lang="en-US" sz="44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04900" y="1447800"/>
            <a:ext cx="8229600" cy="4572000"/>
          </a:xfrm>
        </p:spPr>
        <p:txBody>
          <a:bodyPr/>
          <a:lstStyle/>
          <a:p>
            <a:pPr algn="just" eaLnBrk="1" hangingPunct="1">
              <a:buClr>
                <a:srgbClr val="33CC33"/>
              </a:buClr>
            </a:pPr>
            <a:r>
              <a:rPr lang="en-US" sz="3200" dirty="0">
                <a:latin typeface="Palatino" charset="0"/>
              </a:rPr>
              <a:t>Markers of diagnostic value in MI:</a:t>
            </a:r>
          </a:p>
          <a:p>
            <a:pPr lvl="1" algn="just" eaLnBrk="1" hangingPunct="1">
              <a:buClr>
                <a:srgbClr val="33CC33"/>
              </a:buClr>
            </a:pPr>
            <a:r>
              <a:rPr lang="en-US" sz="3100" dirty="0">
                <a:solidFill>
                  <a:srgbClr val="C00000"/>
                </a:solidFill>
                <a:latin typeface="Palatino" charset="0"/>
              </a:rPr>
              <a:t>Cardiac troponins T and I</a:t>
            </a:r>
          </a:p>
          <a:p>
            <a:pPr lvl="1" algn="just" eaLnBrk="1" hangingPunct="1">
              <a:buClr>
                <a:srgbClr val="33CC33"/>
              </a:buClr>
            </a:pPr>
            <a:r>
              <a:rPr lang="en-US" sz="3100" dirty="0" err="1">
                <a:solidFill>
                  <a:srgbClr val="C00000"/>
                </a:solidFill>
                <a:latin typeface="Palatino" charset="0"/>
              </a:rPr>
              <a:t>Creatine</a:t>
            </a:r>
            <a:r>
              <a:rPr lang="en-US" sz="3100" dirty="0">
                <a:solidFill>
                  <a:srgbClr val="C00000"/>
                </a:solidFill>
                <a:latin typeface="Palatino" charset="0"/>
              </a:rPr>
              <a:t> kinase (CK-MB)</a:t>
            </a:r>
          </a:p>
          <a:p>
            <a:pPr lvl="1" algn="just" eaLnBrk="1" hangingPunct="1">
              <a:buClr>
                <a:srgbClr val="33CC33"/>
              </a:buClr>
            </a:pPr>
            <a:r>
              <a:rPr lang="en-US" sz="3100" dirty="0">
                <a:solidFill>
                  <a:srgbClr val="C00000"/>
                </a:solidFill>
                <a:latin typeface="Palatino" charset="0"/>
              </a:rPr>
              <a:t>Myoglobin</a:t>
            </a:r>
          </a:p>
          <a:p>
            <a:pPr lvl="1" algn="just" eaLnBrk="1" hangingPunct="1">
              <a:buClr>
                <a:srgbClr val="33CC33"/>
              </a:buClr>
            </a:pPr>
            <a:r>
              <a:rPr lang="en-US" sz="3100" dirty="0">
                <a:solidFill>
                  <a:srgbClr val="C00000"/>
                </a:solidFill>
                <a:latin typeface="Palatino" charset="0"/>
              </a:rPr>
              <a:t>B</a:t>
            </a:r>
            <a:r>
              <a:rPr lang="en-US" sz="3100" dirty="0" smtClean="0">
                <a:solidFill>
                  <a:srgbClr val="C00000"/>
                </a:solidFill>
                <a:latin typeface="Palatino" charset="0"/>
              </a:rPr>
              <a:t>-type </a:t>
            </a:r>
            <a:r>
              <a:rPr lang="en-US" sz="3100" dirty="0">
                <a:solidFill>
                  <a:srgbClr val="C00000"/>
                </a:solidFill>
                <a:latin typeface="Palatino" charset="0"/>
              </a:rPr>
              <a:t>natriuretic peptide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3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04900" y="1600200"/>
            <a:ext cx="8229600" cy="4572000"/>
          </a:xfrm>
        </p:spPr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300" dirty="0">
                <a:latin typeface="Palatino" pitchFamily="18" charset="0"/>
                <a:ea typeface="+mn-ea"/>
                <a:cs typeface="+mn-cs"/>
              </a:rPr>
              <a:t>Plasma enzymes follow a pattern of activities </a:t>
            </a:r>
            <a:r>
              <a:rPr lang="en-US" sz="3300" dirty="0" smtClean="0">
                <a:latin typeface="Palatino" pitchFamily="18" charset="0"/>
                <a:ea typeface="+mn-ea"/>
                <a:cs typeface="+mn-cs"/>
              </a:rPr>
              <a:t>after MI</a:t>
            </a:r>
            <a:endParaRPr lang="en-US" sz="3300" dirty="0">
              <a:latin typeface="Palatino" pitchFamily="18" charset="0"/>
              <a:ea typeface="+mn-ea"/>
              <a:cs typeface="+mn-cs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300" dirty="0">
                <a:latin typeface="Palatino" pitchFamily="18" charset="0"/>
                <a:ea typeface="+mn-ea"/>
                <a:cs typeface="+mn-cs"/>
              </a:rPr>
              <a:t>The initial lag phase lasts for about 3 hours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300" dirty="0">
                <a:latin typeface="Palatino" pitchFamily="18" charset="0"/>
                <a:ea typeface="+mn-ea"/>
                <a:cs typeface="+mn-cs"/>
              </a:rPr>
              <a:t>Enzymes rise rapidly to peak levels in 18-36 hours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300" dirty="0">
                <a:latin typeface="Palatino" pitchFamily="18" charset="0"/>
                <a:ea typeface="+mn-ea"/>
                <a:cs typeface="+mn-cs"/>
              </a:rPr>
              <a:t>The levels return to normal based on enzyme half-life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300" dirty="0">
                <a:latin typeface="Palatino" pitchFamily="18" charset="0"/>
                <a:ea typeface="+mn-ea"/>
                <a:cs typeface="+mn-cs"/>
              </a:rPr>
              <a:t>Rapid rise and fall indicates diagnostic value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952500" y="4572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35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Time-course of plasma enzyme changes </a:t>
            </a:r>
            <a:endParaRPr lang="en-US" sz="35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1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4" descr="http://journal.publications.chestnet.org/data/Journals/CHEST/21983/cb052470300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04900" y="838200"/>
            <a:ext cx="7534275" cy="490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Generic">
  <a:themeElements>
    <a:clrScheme name="">
      <a:dk1>
        <a:srgbClr val="FF0000"/>
      </a:dk1>
      <a:lt1>
        <a:srgbClr val="FFFFFF"/>
      </a:lt1>
      <a:dk2>
        <a:srgbClr val="000066"/>
      </a:dk2>
      <a:lt2>
        <a:srgbClr val="FFFFCC"/>
      </a:lt2>
      <a:accent1>
        <a:srgbClr val="777777"/>
      </a:accent1>
      <a:accent2>
        <a:srgbClr val="006666"/>
      </a:accent2>
      <a:accent3>
        <a:srgbClr val="AAAAB8"/>
      </a:accent3>
      <a:accent4>
        <a:srgbClr val="DADADA"/>
      </a:accent4>
      <a:accent5>
        <a:srgbClr val="BDBDBD"/>
      </a:accent5>
      <a:accent6>
        <a:srgbClr val="005C5C"/>
      </a:accent6>
      <a:hlink>
        <a:srgbClr val="800000"/>
      </a:hlink>
      <a:folHlink>
        <a:srgbClr val="660066"/>
      </a:folHlink>
    </a:clrScheme>
    <a:fontScheme name="1_Generic">
      <a:majorFont>
        <a:latin typeface="Arial Narrow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Palatino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Palatino" pitchFamily="18" charset="0"/>
          </a:defRPr>
        </a:defPPr>
      </a:lstStyle>
    </a:lnDef>
  </a:objectDefaults>
  <a:extraClrSchemeLst>
    <a:extraClrScheme>
      <a:clrScheme name="1_Generic 1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777777"/>
        </a:accent1>
        <a:accent2>
          <a:srgbClr val="0033CC"/>
        </a:accent2>
        <a:accent3>
          <a:srgbClr val="AAAAAA"/>
        </a:accent3>
        <a:accent4>
          <a:srgbClr val="DADADA"/>
        </a:accent4>
        <a:accent5>
          <a:srgbClr val="BDBDBD"/>
        </a:accent5>
        <a:accent6>
          <a:srgbClr val="002DB9"/>
        </a:accent6>
        <a:hlink>
          <a:srgbClr val="800000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eneric 2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eneric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Office\Templates\1033\Generic.pot</Template>
  <TotalTime>3932</TotalTime>
  <Words>797</Words>
  <Application>Microsoft Macintosh PowerPoint</Application>
  <PresentationFormat>35mm Slides</PresentationFormat>
  <Paragraphs>153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1_Generic</vt:lpstr>
      <vt:lpstr>Oriel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CK-MB</vt:lpstr>
      <vt:lpstr>CK-MB</vt:lpstr>
      <vt:lpstr>Slide 19</vt:lpstr>
      <vt:lpstr>Slide 20</vt:lpstr>
      <vt:lpstr>B-type natriuretic peptide (BNP)</vt:lpstr>
      <vt:lpstr>Slide 22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Modeling</dc:title>
  <dc:creator>Usman Ghani</dc:creator>
  <cp:lastModifiedBy>ma100914</cp:lastModifiedBy>
  <cp:revision>347</cp:revision>
  <cp:lastPrinted>1601-01-01T00:00:00Z</cp:lastPrinted>
  <dcterms:created xsi:type="dcterms:W3CDTF">2001-02-07T02:23:56Z</dcterms:created>
  <dcterms:modified xsi:type="dcterms:W3CDTF">2015-04-01T08:12:51Z</dcterms:modified>
</cp:coreProperties>
</file>