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78" r:id="rId4"/>
    <p:sldId id="258" r:id="rId5"/>
    <p:sldId id="259" r:id="rId6"/>
    <p:sldId id="260" r:id="rId7"/>
    <p:sldId id="280" r:id="rId8"/>
    <p:sldId id="261" r:id="rId9"/>
    <p:sldId id="279" r:id="rId10"/>
    <p:sldId id="262" r:id="rId11"/>
    <p:sldId id="263" r:id="rId12"/>
    <p:sldId id="273" r:id="rId13"/>
    <p:sldId id="271" r:id="rId14"/>
    <p:sldId id="272" r:id="rId15"/>
    <p:sldId id="264" r:id="rId16"/>
    <p:sldId id="265" r:id="rId17"/>
    <p:sldId id="266" r:id="rId18"/>
    <p:sldId id="277" r:id="rId19"/>
    <p:sldId id="275" r:id="rId20"/>
    <p:sldId id="267" r:id="rId21"/>
    <p:sldId id="276" r:id="rId22"/>
    <p:sldId id="274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2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3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3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6803ECD-2CA5-4A37-9E6E-FA218C966E4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and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Dr</a:t>
            </a:r>
            <a:r>
              <a:rPr lang="en-US" dirty="0" smtClean="0">
                <a:latin typeface="Footlight MT Light" pitchFamily="18" charset="0"/>
              </a:rPr>
              <a:t> Ali M Somily</a:t>
            </a:r>
          </a:p>
          <a:p>
            <a:r>
              <a:rPr lang="en-US" dirty="0" smtClean="0">
                <a:latin typeface="Footlight MT Light" pitchFamily="18" charset="0"/>
              </a:rPr>
              <a:t>Prof </a:t>
            </a:r>
            <a:r>
              <a:rPr lang="en-US" dirty="0" err="1" smtClean="0">
                <a:latin typeface="Footlight MT Light" pitchFamily="18" charset="0"/>
              </a:rPr>
              <a:t>Hanan</a:t>
            </a:r>
            <a:r>
              <a:rPr lang="en-US" dirty="0" smtClean="0">
                <a:latin typeface="Footlight MT Light" pitchFamily="18" charset="0"/>
              </a:rPr>
              <a:t> A </a:t>
            </a:r>
            <a:r>
              <a:rPr lang="en-US" dirty="0" err="1" smtClean="0">
                <a:latin typeface="Footlight MT Light" pitchFamily="18" charset="0"/>
              </a:rPr>
              <a:t>Habib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Often </a:t>
            </a:r>
            <a:r>
              <a:rPr lang="en-US" dirty="0">
                <a:latin typeface="Footlight MT Light" pitchFamily="18" charset="0"/>
              </a:rPr>
              <a:t>supportive; </a:t>
            </a:r>
            <a:endParaRPr lang="en-US" dirty="0" smtClean="0">
              <a:latin typeface="Footlight MT Light" pitchFamily="18" charset="0"/>
            </a:endParaRPr>
          </a:p>
          <a:p>
            <a:pPr lvl="1"/>
            <a:r>
              <a:rPr lang="en-US" dirty="0" smtClean="0">
                <a:latin typeface="Footlight MT Light" pitchFamily="18" charset="0"/>
              </a:rPr>
              <a:t>Restricted </a:t>
            </a:r>
            <a:r>
              <a:rPr lang="en-US" dirty="0">
                <a:latin typeface="Footlight MT Light" pitchFamily="18" charset="0"/>
              </a:rPr>
              <a:t>physical activity </a:t>
            </a:r>
            <a:r>
              <a:rPr lang="en-US" dirty="0" smtClean="0">
                <a:latin typeface="Footlight MT Light" pitchFamily="18" charset="0"/>
              </a:rPr>
              <a:t>in heart </a:t>
            </a:r>
            <a:r>
              <a:rPr lang="en-US" dirty="0">
                <a:latin typeface="Footlight MT Light" pitchFamily="18" charset="0"/>
              </a:rPr>
              <a:t>failure.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antimicrobial therapy is indicated when an infecting agent is </a:t>
            </a:r>
            <a:r>
              <a:rPr lang="en-US" dirty="0" smtClean="0">
                <a:latin typeface="Footlight MT Light" pitchFamily="18" charset="0"/>
              </a:rPr>
              <a:t>identified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Treatment of heart </a:t>
            </a:r>
            <a:r>
              <a:rPr lang="en-US" dirty="0">
                <a:latin typeface="Footlight MT Light" pitchFamily="18" charset="0"/>
              </a:rPr>
              <a:t>failure </a:t>
            </a:r>
            <a:r>
              <a:rPr lang="en-US" dirty="0" smtClean="0">
                <a:latin typeface="Footlight MT Light" pitchFamily="18" charset="0"/>
              </a:rPr>
              <a:t>arrhythmia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>
                <a:latin typeface="Footlight MT Light" pitchFamily="18" charset="0"/>
              </a:rPr>
              <a:t>Other drugs indicated in special situations like anticoagulant, </a:t>
            </a:r>
            <a:r>
              <a:rPr lang="en-US" dirty="0" smtClean="0">
                <a:latin typeface="Footlight MT Light" pitchFamily="18" charset="0"/>
              </a:rPr>
              <a:t>NSAID, steroid </a:t>
            </a:r>
            <a:r>
              <a:rPr lang="en-US" dirty="0">
                <a:latin typeface="Footlight MT Light" pitchFamily="18" charset="0"/>
              </a:rPr>
              <a:t>or immunosuppressive </a:t>
            </a:r>
            <a:r>
              <a:rPr lang="en-US" dirty="0" err="1">
                <a:latin typeface="Footlight MT Light" pitchFamily="18" charset="0"/>
              </a:rPr>
              <a:t>immunomodulatory</a:t>
            </a:r>
            <a:r>
              <a:rPr lang="en-US" dirty="0">
                <a:latin typeface="Footlight MT Light" pitchFamily="18" charset="0"/>
              </a:rPr>
              <a:t> agents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Heart transplant</a:t>
            </a:r>
          </a:p>
          <a:p>
            <a:pPr lvl="0"/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latin typeface="Footlight MT Light" pitchFamily="18" charset="0"/>
              </a:rPr>
              <a:t>Most cases </a:t>
            </a:r>
            <a:r>
              <a:rPr lang="en-US" dirty="0" smtClean="0">
                <a:latin typeface="Footlight MT Light" pitchFamily="18" charset="0"/>
              </a:rPr>
              <a:t>of viral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are self limited.</a:t>
            </a:r>
          </a:p>
          <a:p>
            <a:pPr lvl="0"/>
            <a:r>
              <a:rPr lang="en-US" u="sng" dirty="0" smtClean="0">
                <a:latin typeface="Footlight MT Light" pitchFamily="18" charset="0"/>
              </a:rPr>
              <a:t>One third </a:t>
            </a:r>
            <a:r>
              <a:rPr lang="en-US" dirty="0" smtClean="0">
                <a:latin typeface="Footlight MT Light" pitchFamily="18" charset="0"/>
              </a:rPr>
              <a:t>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Patient should be </a:t>
            </a:r>
            <a:r>
              <a:rPr lang="en-US" u="sng" dirty="0" smtClean="0">
                <a:latin typeface="Footlight MT Light" pitchFamily="18" charset="0"/>
              </a:rPr>
              <a:t>followed regularly </a:t>
            </a:r>
            <a:r>
              <a:rPr lang="en-US" dirty="0" smtClean="0">
                <a:latin typeface="Footlight MT Light" pitchFamily="18" charset="0"/>
              </a:rPr>
              <a:t>every 1-3 months.</a:t>
            </a:r>
          </a:p>
          <a:p>
            <a:pPr lvl="0"/>
            <a:r>
              <a:rPr lang="en-US" u="sng" dirty="0" smtClean="0">
                <a:latin typeface="Footlight MT Light" pitchFamily="18" charset="0"/>
              </a:rPr>
              <a:t>Sudden death </a:t>
            </a:r>
            <a:r>
              <a:rPr lang="en-US" dirty="0" smtClean="0">
                <a:latin typeface="Footlight MT Light" pitchFamily="18" charset="0"/>
              </a:rPr>
              <a:t>may be the presentation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r>
              <a:rPr lang="en-US" dirty="0" smtClean="0">
                <a:latin typeface="Footlight MT Light" pitchFamily="18" charset="0"/>
              </a:rPr>
              <a:t> in about 10% of cases.</a:t>
            </a:r>
          </a:p>
          <a:p>
            <a:endParaRPr lang="en-US" dirty="0" smtClean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Contiguous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lungs, pleura, </a:t>
            </a:r>
            <a:r>
              <a:rPr lang="en-US" dirty="0" err="1" smtClean="0">
                <a:latin typeface="Footlight MT Light" pitchFamily="18" charset="0"/>
              </a:rPr>
              <a:t>mediastinal</a:t>
            </a:r>
            <a:r>
              <a:rPr lang="en-US" dirty="0" smtClean="0">
                <a:latin typeface="Footlight MT Light" pitchFamily="18" charset="0"/>
              </a:rPr>
              <a:t> lymph nodes, myocardium, aorta, esophagus, liver</a:t>
            </a:r>
          </a:p>
          <a:p>
            <a:r>
              <a:rPr lang="en-US" dirty="0" err="1" smtClean="0">
                <a:latin typeface="Footlight MT Light" pitchFamily="18" charset="0"/>
              </a:rPr>
              <a:t>Hematogenous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septicemia, toxins, neoplasm, metabolic</a:t>
            </a:r>
          </a:p>
          <a:p>
            <a:r>
              <a:rPr lang="en-US" dirty="0" err="1" smtClean="0">
                <a:latin typeface="Footlight MT Light" pitchFamily="18" charset="0"/>
              </a:rPr>
              <a:t>Lymphangetic</a:t>
            </a:r>
            <a:r>
              <a:rPr lang="en-US" dirty="0" smtClean="0">
                <a:latin typeface="Footlight MT Light" pitchFamily="18" charset="0"/>
              </a:rPr>
              <a:t> spread</a:t>
            </a:r>
          </a:p>
          <a:p>
            <a:r>
              <a:rPr lang="en-US" dirty="0" smtClean="0">
                <a:latin typeface="Footlight MT Light" pitchFamily="18" charset="0"/>
              </a:rPr>
              <a:t>Traumatic or irradiation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Pathophysiology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inflammation provokes a </a:t>
            </a:r>
            <a:r>
              <a:rPr lang="en-US" u="sng" dirty="0" err="1" smtClean="0">
                <a:latin typeface="Footlight MT Light" pitchFamily="18" charset="0"/>
              </a:rPr>
              <a:t>fibrinous</a:t>
            </a:r>
            <a:r>
              <a:rPr lang="en-US" u="sng" dirty="0" smtClean="0">
                <a:latin typeface="Footlight MT Light" pitchFamily="18" charset="0"/>
              </a:rPr>
              <a:t> </a:t>
            </a:r>
            <a:r>
              <a:rPr lang="en-US" u="sng" dirty="0" err="1" smtClean="0">
                <a:latin typeface="Footlight MT Light" pitchFamily="18" charset="0"/>
              </a:rPr>
              <a:t>exudate</a:t>
            </a:r>
            <a:r>
              <a:rPr lang="en-US" u="sng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with or without serous effusion</a:t>
            </a:r>
          </a:p>
          <a:p>
            <a:r>
              <a:rPr lang="en-US" dirty="0" smtClean="0">
                <a:latin typeface="Footlight MT Light" pitchFamily="18" charset="0"/>
              </a:rPr>
              <a:t>the normal transparent and glistening pericardium is turned into a dull, opaque, and </a:t>
            </a:r>
            <a:r>
              <a:rPr lang="en-US" u="sng" dirty="0" smtClean="0">
                <a:latin typeface="Footlight MT Light" pitchFamily="18" charset="0"/>
              </a:rPr>
              <a:t>“sandy” </a:t>
            </a:r>
            <a:r>
              <a:rPr lang="en-US" dirty="0" smtClean="0">
                <a:latin typeface="Footlight MT Light" pitchFamily="18" charset="0"/>
              </a:rPr>
              <a:t>sac</a:t>
            </a:r>
          </a:p>
          <a:p>
            <a:r>
              <a:rPr lang="en-US" dirty="0" smtClean="0">
                <a:latin typeface="Footlight MT Light" pitchFamily="18" charset="0"/>
              </a:rPr>
              <a:t>can cause pericardial scarring with </a:t>
            </a:r>
            <a:r>
              <a:rPr lang="en-US" u="sng" dirty="0" smtClean="0">
                <a:latin typeface="Footlight MT Light" pitchFamily="18" charset="0"/>
              </a:rPr>
              <a:t>adhesions and fibrosis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is an inflammation of pericardium usually of </a:t>
            </a:r>
            <a:r>
              <a:rPr lang="en-US" dirty="0" smtClean="0">
                <a:latin typeface="Footlight MT Light" pitchFamily="18" charset="0"/>
              </a:rPr>
              <a:t>infectious etiology</a:t>
            </a:r>
          </a:p>
          <a:p>
            <a:r>
              <a:rPr lang="en-US" u="sng" dirty="0" err="1" smtClean="0">
                <a:latin typeface="Footlight MT Light" pitchFamily="18" charset="0"/>
              </a:rPr>
              <a:t>Coxsackievirus</a:t>
            </a:r>
            <a:r>
              <a:rPr lang="en-US" u="sng" dirty="0" smtClean="0">
                <a:latin typeface="Footlight MT Light" pitchFamily="18" charset="0"/>
              </a:rPr>
              <a:t> </a:t>
            </a:r>
            <a:r>
              <a:rPr lang="en-US" u="sng" dirty="0">
                <a:latin typeface="Footlight MT Light" pitchFamily="18" charset="0"/>
              </a:rPr>
              <a:t>A and B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smtClean="0">
                <a:latin typeface="Footlight MT Light" pitchFamily="18" charset="0"/>
              </a:rPr>
              <a:t>echovirus are </a:t>
            </a:r>
            <a:r>
              <a:rPr lang="en-US" dirty="0">
                <a:latin typeface="Footlight MT Light" pitchFamily="18" charset="0"/>
              </a:rPr>
              <a:t>the most common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u="sng" dirty="0" smtClean="0">
                <a:latin typeface="Footlight MT Light" pitchFamily="18" charset="0"/>
              </a:rPr>
              <a:t>Other </a:t>
            </a:r>
            <a:r>
              <a:rPr lang="en-US" u="sng" dirty="0">
                <a:latin typeface="Footlight MT Light" pitchFamily="18" charset="0"/>
              </a:rPr>
              <a:t>includes </a:t>
            </a:r>
            <a:r>
              <a:rPr lang="en-US" dirty="0">
                <a:latin typeface="Footlight MT Light" pitchFamily="18" charset="0"/>
              </a:rPr>
              <a:t>herpes viruses, hepatitis B </a:t>
            </a:r>
            <a:r>
              <a:rPr lang="en-US" dirty="0" smtClean="0">
                <a:latin typeface="Footlight MT Light" pitchFamily="18" charset="0"/>
              </a:rPr>
              <a:t>, mumps, influenza, adenovirus </a:t>
            </a:r>
            <a:r>
              <a:rPr lang="en-US" dirty="0" err="1" smtClean="0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and HIV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Bacterial </a:t>
            </a:r>
            <a:r>
              <a:rPr lang="en-US" b="1" dirty="0" err="1" smtClean="0">
                <a:latin typeface="Footlight MT Light" pitchFamily="18" charset="0"/>
              </a:rPr>
              <a:t>Pericarditis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usually complication of pulmonary infections (e.g. pneumonia </a:t>
            </a:r>
            <a:r>
              <a:rPr lang="en-US" dirty="0" err="1" smtClean="0">
                <a:latin typeface="Footlight MT Light" pitchFamily="18" charset="0"/>
              </a:rPr>
              <a:t>empyema</a:t>
            </a:r>
            <a:r>
              <a:rPr lang="en-US" dirty="0" smtClean="0">
                <a:latin typeface="Footlight MT Light" pitchFamily="18" charset="0"/>
              </a:rPr>
              <a:t>): </a:t>
            </a:r>
            <a:r>
              <a:rPr lang="en-US" i="1" dirty="0" smtClean="0">
                <a:latin typeface="Footlight MT Light" pitchFamily="18" charset="0"/>
              </a:rPr>
              <a:t>S. pneumonia, M. tuberculosis, S. aureus, H. </a:t>
            </a:r>
            <a:r>
              <a:rPr lang="en-US" i="1" dirty="0" err="1" smtClean="0">
                <a:latin typeface="Footlight MT Light" pitchFamily="18" charset="0"/>
              </a:rPr>
              <a:t>influenzae</a:t>
            </a:r>
            <a:r>
              <a:rPr lang="en-US" i="1" dirty="0" smtClean="0">
                <a:latin typeface="Footlight MT Light" pitchFamily="18" charset="0"/>
              </a:rPr>
              <a:t>, K. pneumoniae </a:t>
            </a:r>
            <a:r>
              <a:rPr lang="en-US" dirty="0" smtClean="0">
                <a:latin typeface="Footlight MT Light" pitchFamily="18" charset="0"/>
              </a:rPr>
              <a:t>and</a:t>
            </a:r>
            <a:r>
              <a:rPr lang="en-US" i="1" dirty="0" smtClean="0">
                <a:latin typeface="Footlight MT Light" pitchFamily="18" charset="0"/>
              </a:rPr>
              <a:t> legionella.</a:t>
            </a:r>
            <a:r>
              <a:rPr lang="en-US" dirty="0" smtClean="0">
                <a:latin typeface="Footlight MT Light" pitchFamily="18" charset="0"/>
              </a:rPr>
              <a:t> </a:t>
            </a:r>
          </a:p>
          <a:p>
            <a:r>
              <a:rPr lang="en-US" b="1" dirty="0" smtClean="0">
                <a:latin typeface="Footlight MT Light" pitchFamily="18" charset="0"/>
              </a:rPr>
              <a:t>HIV patients </a:t>
            </a:r>
            <a:r>
              <a:rPr lang="en-US" dirty="0" smtClean="0">
                <a:latin typeface="Footlight MT Light" pitchFamily="18" charset="0"/>
              </a:rPr>
              <a:t>may develop pericardial effusions (tuberculosis </a:t>
            </a:r>
            <a:r>
              <a:rPr lang="en-US" i="1" dirty="0" smtClean="0">
                <a:latin typeface="Footlight MT Light" pitchFamily="18" charset="0"/>
              </a:rPr>
              <a:t>M. </a:t>
            </a:r>
            <a:r>
              <a:rPr lang="en-US" i="1" dirty="0" err="1" smtClean="0">
                <a:latin typeface="Footlight MT Light" pitchFamily="18" charset="0"/>
              </a:rPr>
              <a:t>avium</a:t>
            </a:r>
            <a:r>
              <a:rPr lang="en-US" dirty="0" smtClean="0">
                <a:latin typeface="Footlight MT Light" pitchFamily="18" charset="0"/>
              </a:rPr>
              <a:t> complex).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Disseminated fungal infection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 err="1" smtClean="0">
                <a:latin typeface="Footlight MT Light" pitchFamily="18" charset="0"/>
              </a:rPr>
              <a:t>Histoplasma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Coccidioides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Parasitic infections </a:t>
            </a:r>
            <a:r>
              <a:rPr lang="en-US" dirty="0" smtClean="0">
                <a:latin typeface="Footlight MT Light" pitchFamily="18" charset="0"/>
              </a:rPr>
              <a:t>(</a:t>
            </a:r>
            <a:r>
              <a:rPr lang="en-US" dirty="0">
                <a:latin typeface="Footlight MT Light" pitchFamily="18" charset="0"/>
              </a:rPr>
              <a:t>disseminated toxoplasmosis, contagious spread of </a:t>
            </a:r>
            <a:r>
              <a:rPr lang="en-US" dirty="0" err="1">
                <a:latin typeface="Footlight MT Light" pitchFamily="18" charset="0"/>
              </a:rPr>
              <a:t>Entamoeba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histolytica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)are </a:t>
            </a:r>
            <a:r>
              <a:rPr lang="en-US" dirty="0">
                <a:latin typeface="Footlight MT Light" pitchFamily="18" charset="0"/>
              </a:rPr>
              <a:t>rare causes.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Types of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latin typeface="Footlight MT Light" pitchFamily="18" charset="0"/>
              </a:rPr>
              <a:t>Caseous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commonly tuberculosis in origin.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Serious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b="1" dirty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by autoimmune diseases (rheumatoid arthritis, SLE).</a:t>
            </a:r>
          </a:p>
          <a:p>
            <a:pPr lvl="0"/>
            <a:r>
              <a:rPr lang="en-US" b="1" dirty="0">
                <a:latin typeface="Footlight MT Light" pitchFamily="18" charset="0"/>
              </a:rPr>
              <a:t>Fibrous </a:t>
            </a:r>
            <a:r>
              <a:rPr lang="en-US" b="1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: A chronic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caused by </a:t>
            </a:r>
            <a:r>
              <a:rPr lang="en-US" dirty="0" err="1">
                <a:latin typeface="Footlight MT Light" pitchFamily="18" charset="0"/>
              </a:rPr>
              <a:t>suppurative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caseous</a:t>
            </a:r>
            <a:r>
              <a:rPr lang="en-US" dirty="0">
                <a:latin typeface="Footlight MT Light" pitchFamily="18" charset="0"/>
              </a:rPr>
              <a:t>, or encased in a thick layer of scar tissue.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Types of  Effusive 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Footlight MT Light" pitchFamily="18" charset="0"/>
              </a:rPr>
              <a:t>Serous</a:t>
            </a: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transudative</a:t>
            </a:r>
            <a:r>
              <a:rPr lang="en-US" sz="2400" dirty="0" smtClean="0">
                <a:latin typeface="Footlight MT Light" pitchFamily="18" charset="0"/>
              </a:rPr>
              <a:t> - heart failure</a:t>
            </a:r>
          </a:p>
          <a:p>
            <a:r>
              <a:rPr lang="en-US" sz="2800" b="1" dirty="0" err="1" smtClean="0">
                <a:latin typeface="Footlight MT Light" pitchFamily="18" charset="0"/>
              </a:rPr>
              <a:t>Suppurative</a:t>
            </a:r>
            <a:endParaRPr lang="en-US" sz="2800" b="1" dirty="0" smtClean="0">
              <a:latin typeface="Footlight MT Light" pitchFamily="18" charset="0"/>
            </a:endParaRPr>
          </a:p>
          <a:p>
            <a:pPr lvl="1"/>
            <a:r>
              <a:rPr lang="en-US" sz="2400" dirty="0" err="1" smtClean="0">
                <a:latin typeface="Footlight MT Light" pitchFamily="18" charset="0"/>
              </a:rPr>
              <a:t>pyogenic</a:t>
            </a:r>
            <a:r>
              <a:rPr lang="en-US" sz="2400" dirty="0" smtClean="0">
                <a:latin typeface="Footlight MT Light" pitchFamily="18" charset="0"/>
              </a:rPr>
              <a:t> infection with cellular debris and large number of leukocytes</a:t>
            </a:r>
          </a:p>
          <a:p>
            <a:r>
              <a:rPr lang="en-US" sz="2800" b="1" dirty="0" smtClean="0">
                <a:latin typeface="Footlight MT Light" pitchFamily="18" charset="0"/>
              </a:rPr>
              <a:t>Hemorrhagic</a:t>
            </a:r>
            <a:endParaRPr lang="en-US" sz="2400" b="1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occurs with any type of </a:t>
            </a:r>
            <a:r>
              <a:rPr lang="en-US" sz="2400" dirty="0" err="1" smtClean="0">
                <a:latin typeface="Footlight MT Light" pitchFamily="18" charset="0"/>
              </a:rPr>
              <a:t>pericarditis</a:t>
            </a:r>
            <a:endParaRPr lang="en-US" sz="2400" dirty="0" smtClean="0">
              <a:latin typeface="Footlight MT Light" pitchFamily="18" charset="0"/>
            </a:endParaRPr>
          </a:p>
          <a:p>
            <a:pPr lvl="1"/>
            <a:r>
              <a:rPr lang="en-US" sz="2400" dirty="0" smtClean="0">
                <a:latin typeface="Footlight MT Light" pitchFamily="18" charset="0"/>
              </a:rPr>
              <a:t>especially with infections and malignancies</a:t>
            </a:r>
          </a:p>
          <a:p>
            <a:r>
              <a:rPr lang="en-US" sz="2800" b="1" dirty="0" err="1" smtClean="0">
                <a:latin typeface="Footlight MT Light" pitchFamily="18" charset="0"/>
              </a:rPr>
              <a:t>Serosanguinous</a:t>
            </a:r>
            <a:endParaRPr lang="en-US" sz="2800" b="1" dirty="0" smtClean="0">
              <a:latin typeface="Footlight MT Light" pitchFamily="18" charset="0"/>
            </a:endParaRP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>
                <a:latin typeface="Footlight MT Light" pitchFamily="18" charset="0"/>
              </a:rPr>
              <a:pPr/>
              <a:t>18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Constrictive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endParaRPr lang="en-US" dirty="0" smtClean="0">
              <a:latin typeface="Footlight MT Light" pitchFamily="18" charset="0"/>
            </a:endParaRP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Footlight MT Light" pitchFamily="18" charset="0"/>
              </a:rPr>
              <a:t>Idiopathic</a:t>
            </a:r>
          </a:p>
          <a:p>
            <a:r>
              <a:rPr lang="en-US" smtClean="0">
                <a:latin typeface="Footlight MT Light" pitchFamily="18" charset="0"/>
              </a:rPr>
              <a:t>radiotherapy</a:t>
            </a:r>
          </a:p>
          <a:p>
            <a:r>
              <a:rPr lang="en-US" smtClean="0">
                <a:latin typeface="Footlight MT Light" pitchFamily="18" charset="0"/>
              </a:rPr>
              <a:t>cardiac surgery</a:t>
            </a:r>
          </a:p>
          <a:p>
            <a:r>
              <a:rPr lang="en-US" smtClean="0">
                <a:latin typeface="Footlight MT Light" pitchFamily="18" charset="0"/>
              </a:rPr>
              <a:t>connective tissue disorders</a:t>
            </a:r>
          </a:p>
          <a:p>
            <a:r>
              <a:rPr lang="en-US" smtClean="0">
                <a:latin typeface="Footlight MT Light" pitchFamily="18" charset="0"/>
              </a:rPr>
              <a:t>dialysis</a:t>
            </a:r>
          </a:p>
          <a:p>
            <a:r>
              <a:rPr lang="en-US" smtClean="0">
                <a:latin typeface="Footlight MT Light" pitchFamily="18" charset="0"/>
              </a:rPr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>
                <a:latin typeface="Footlight MT Light" pitchFamily="18" charset="0"/>
              </a:rPr>
              <a:pPr/>
              <a:t>19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Introduction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is inflammatory disease of the heart muscle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Mild &amp; self-limited with few symptoms or severe with progression to Congestive heart failure &amp; dilated cardiomyopathy</a:t>
            </a:r>
          </a:p>
          <a:p>
            <a:r>
              <a:rPr lang="en-US" dirty="0" smtClean="0">
                <a:latin typeface="Footlight MT Light" pitchFamily="18" charset="0"/>
              </a:rPr>
              <a:t>Very localized or diffuse</a:t>
            </a:r>
            <a:endParaRPr lang="en-US" dirty="0">
              <a:latin typeface="Footlight MT Light" pitchFamily="18" charset="0"/>
            </a:endParaRPr>
          </a:p>
          <a:p>
            <a:pPr lvl="0"/>
            <a:r>
              <a:rPr lang="en-US" dirty="0" err="1">
                <a:latin typeface="Footlight MT Light" pitchFamily="18" charset="0"/>
              </a:rPr>
              <a:t>Myocarditis</a:t>
            </a:r>
            <a:r>
              <a:rPr lang="en-US" dirty="0">
                <a:latin typeface="Footlight MT Light" pitchFamily="18" charset="0"/>
              </a:rPr>
              <a:t> can be due variety of infectious and non infectious </a:t>
            </a:r>
            <a:r>
              <a:rPr lang="en-US" dirty="0" smtClean="0">
                <a:latin typeface="Footlight MT Light" pitchFamily="18" charset="0"/>
              </a:rPr>
              <a:t>causes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Viral </a:t>
            </a:r>
            <a:r>
              <a:rPr lang="en-US" dirty="0">
                <a:latin typeface="Footlight MT Light" pitchFamily="18" charset="0"/>
              </a:rPr>
              <a:t>infection is the most common cause 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dirty="0" smtClean="0">
                <a:latin typeface="Footlight MT Light" pitchFamily="18" charset="0"/>
              </a:rPr>
              <a:t>Others </a:t>
            </a:r>
            <a:r>
              <a:rPr lang="en-US" dirty="0">
                <a:latin typeface="Footlight MT Light" pitchFamily="18" charset="0"/>
              </a:rPr>
              <a:t>like toxin drugs and hypersensitivity immune. 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Patients with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will present with </a:t>
            </a:r>
            <a:r>
              <a:rPr lang="en-US" dirty="0" smtClean="0">
                <a:latin typeface="Footlight MT Light" pitchFamily="18" charset="0"/>
              </a:rPr>
              <a:t>sudden </a:t>
            </a:r>
            <a:r>
              <a:rPr lang="en-US" dirty="0" err="1" smtClean="0">
                <a:latin typeface="Footlight MT Light" pitchFamily="18" charset="0"/>
              </a:rPr>
              <a:t>pleuritic</a:t>
            </a:r>
            <a:r>
              <a:rPr lang="en-US" dirty="0" smtClean="0">
                <a:latin typeface="Footlight MT Light" pitchFamily="18" charset="0"/>
              </a:rPr>
              <a:t> chest </a:t>
            </a:r>
            <a:r>
              <a:rPr lang="en-US" dirty="0">
                <a:latin typeface="Footlight MT Light" pitchFamily="18" charset="0"/>
              </a:rPr>
              <a:t>pain, fever, </a:t>
            </a:r>
            <a:r>
              <a:rPr lang="en-US" dirty="0" err="1">
                <a:latin typeface="Footlight MT Light" pitchFamily="18" charset="0"/>
              </a:rPr>
              <a:t>dyspnea</a:t>
            </a:r>
            <a:r>
              <a:rPr lang="en-US" dirty="0">
                <a:latin typeface="Footlight MT Light" pitchFamily="18" charset="0"/>
              </a:rPr>
              <a:t> and a friction rub.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 with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has insidious onset of symptoms.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On examination exaggerated </a:t>
            </a:r>
            <a:r>
              <a:rPr lang="en-US" dirty="0" err="1">
                <a:latin typeface="Footlight MT Light" pitchFamily="18" charset="0"/>
              </a:rPr>
              <a:t>pulsus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paradoxus</a:t>
            </a:r>
            <a:r>
              <a:rPr lang="en-US" dirty="0">
                <a:latin typeface="Footlight MT Light" pitchFamily="18" charset="0"/>
              </a:rPr>
              <a:t> JVP and tachycardia.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As the pericardial pressure increases, palpitations </a:t>
            </a:r>
            <a:r>
              <a:rPr lang="en-US" dirty="0" err="1">
                <a:latin typeface="Footlight MT Light" pitchFamily="18" charset="0"/>
              </a:rPr>
              <a:t>presyncope</a:t>
            </a:r>
            <a:r>
              <a:rPr lang="en-US" dirty="0">
                <a:latin typeface="Footlight MT Light" pitchFamily="18" charset="0"/>
              </a:rPr>
              <a:t> or syncope may occur.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Tuberculous</a:t>
            </a:r>
            <a:r>
              <a:rPr lang="en-US" dirty="0" smtClean="0">
                <a:latin typeface="Footlight MT Light" pitchFamily="18" charset="0"/>
              </a:rPr>
              <a:t> Pericarditis*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Incidence of pericarditis in patients with pulmonary TB ranged from 1-8%</a:t>
            </a:r>
          </a:p>
          <a:p>
            <a:r>
              <a:rPr lang="en-US" dirty="0" smtClean="0">
                <a:latin typeface="Footlight MT Light" pitchFamily="18" charset="0"/>
              </a:rPr>
              <a:t>Physical findings: fever, pericardial friction rub, hepatomegaly</a:t>
            </a:r>
          </a:p>
          <a:p>
            <a:r>
              <a:rPr lang="en-US" dirty="0" smtClean="0">
                <a:latin typeface="Footlight MT Light" pitchFamily="18" charset="0"/>
              </a:rPr>
              <a:t>TB skin test usually positive</a:t>
            </a:r>
          </a:p>
          <a:p>
            <a:r>
              <a:rPr lang="en-US" dirty="0" smtClean="0">
                <a:latin typeface="Footlight MT Light" pitchFamily="18" charset="0"/>
              </a:rPr>
              <a:t>Fluid smear for TB often negative</a:t>
            </a:r>
          </a:p>
          <a:p>
            <a:r>
              <a:rPr lang="en-US" dirty="0" smtClean="0">
                <a:latin typeface="Footlight MT Light" pitchFamily="18" charset="0"/>
              </a:rPr>
              <a:t>Pericardial biopsy 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Footlight MT Light" pitchFamily="18" charset="0"/>
              </a:rPr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>
                <a:latin typeface="Footlight MT Light" pitchFamily="18" charset="0"/>
              </a:rPr>
              <a:pPr/>
              <a:t>21</a:t>
            </a:fld>
            <a:endParaRPr lang="en-US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Pericarditis</a:t>
            </a:r>
            <a:r>
              <a:rPr lang="en-US" dirty="0" smtClean="0">
                <a:latin typeface="Footlight MT Light" pitchFamily="18" charset="0"/>
              </a:rPr>
              <a:t/>
            </a:r>
            <a:br>
              <a:rPr lang="en-US" dirty="0" smtClean="0">
                <a:latin typeface="Footlight MT Light" pitchFamily="18" charset="0"/>
              </a:rPr>
            </a:br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myocardial infarction</a:t>
            </a:r>
          </a:p>
          <a:p>
            <a:r>
              <a:rPr lang="en-US" dirty="0" smtClean="0">
                <a:latin typeface="Footlight MT Light" pitchFamily="18" charset="0"/>
              </a:rPr>
              <a:t>Pulmonary embolism</a:t>
            </a:r>
          </a:p>
          <a:p>
            <a:r>
              <a:rPr lang="en-US" dirty="0" smtClean="0">
                <a:latin typeface="Footlight MT Light" pitchFamily="18" charset="0"/>
              </a:rPr>
              <a:t>Pneumonia</a:t>
            </a:r>
          </a:p>
          <a:p>
            <a:r>
              <a:rPr lang="en-US" dirty="0" smtClean="0">
                <a:latin typeface="Footlight MT Light" pitchFamily="18" charset="0"/>
              </a:rPr>
              <a:t>Aortic dissection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latin typeface="Footlight MT Light" pitchFamily="18" charset="0"/>
              </a:rPr>
              <a:t>ECG </a:t>
            </a:r>
            <a:r>
              <a:rPr lang="en-US" dirty="0">
                <a:latin typeface="Footlight MT Light" pitchFamily="18" charset="0"/>
              </a:rPr>
              <a:t>will show ST elevation, PR depression and T-wave inversion may occur later.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Leukocytosis and an elevated ESR are typical </a:t>
            </a:r>
          </a:p>
          <a:p>
            <a:pPr lvl="0"/>
            <a:r>
              <a:rPr lang="en-US" dirty="0">
                <a:latin typeface="Footlight MT Light" pitchFamily="18" charset="0"/>
              </a:rPr>
              <a:t>Other routine testing urea and </a:t>
            </a:r>
            <a:r>
              <a:rPr lang="en-US" dirty="0" err="1">
                <a:latin typeface="Footlight MT Light" pitchFamily="18" charset="0"/>
              </a:rPr>
              <a:t>creatine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Blood </a:t>
            </a:r>
            <a:r>
              <a:rPr lang="en-US" dirty="0">
                <a:latin typeface="Footlight MT Light" pitchFamily="18" charset="0"/>
              </a:rPr>
              <a:t>culture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PPD </a:t>
            </a:r>
            <a:r>
              <a:rPr lang="en-US" dirty="0">
                <a:latin typeface="Footlight MT Light" pitchFamily="18" charset="0"/>
              </a:rPr>
              <a:t>skin test is usually positive in </a:t>
            </a:r>
            <a:r>
              <a:rPr lang="en-US" dirty="0" err="1">
                <a:latin typeface="Footlight MT Light" pitchFamily="18" charset="0"/>
              </a:rPr>
              <a:t>tuberculous</a:t>
            </a:r>
            <a:r>
              <a:rPr lang="en-US" dirty="0">
                <a:latin typeface="Footlight MT Light" pitchFamily="18" charset="0"/>
              </a:rPr>
              <a:t> Pericarditis.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Chest x-ray may show enlarged cardiac shadow or calcified pericardium and </a:t>
            </a:r>
            <a:r>
              <a:rPr lang="en-US" dirty="0" smtClean="0">
                <a:latin typeface="Footlight MT Light" pitchFamily="18" charset="0"/>
              </a:rPr>
              <a:t>CT </a:t>
            </a:r>
            <a:r>
              <a:rPr lang="en-US" dirty="0">
                <a:latin typeface="Footlight MT Light" pitchFamily="18" charset="0"/>
              </a:rPr>
              <a:t>scan show pericardial thickening &gt;5mm.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Pericardial fluid or pericardial biopsy specimens for fungi, antinuclear antibody tests and </a:t>
            </a:r>
            <a:r>
              <a:rPr lang="en-US" dirty="0" err="1" smtClean="0">
                <a:latin typeface="Footlight MT Light" pitchFamily="18" charset="0"/>
              </a:rPr>
              <a:t>histoplasmosis</a:t>
            </a:r>
            <a:r>
              <a:rPr lang="en-US" dirty="0" smtClean="0">
                <a:latin typeface="Footlight MT Light" pitchFamily="18" charset="0"/>
              </a:rPr>
              <a:t>.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Footlight MT Light" pitchFamily="18" charset="0"/>
              </a:rPr>
              <a:t>Management is a largely supportive for cases of idiopathic and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including bed rest and NSAIDS, </a:t>
            </a:r>
            <a:r>
              <a:rPr lang="en-US" dirty="0" err="1">
                <a:latin typeface="Footlight MT Light" pitchFamily="18" charset="0"/>
              </a:rPr>
              <a:t>Colchicine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Corticosteroid </a:t>
            </a:r>
            <a:r>
              <a:rPr lang="en-US" dirty="0">
                <a:latin typeface="Footlight MT Light" pitchFamily="18" charset="0"/>
              </a:rPr>
              <a:t>is controversial and anticoagulants usually contraindicated.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Specific antibiotics must include activity against S. aureus and respiratory bacteria.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Antiviral</a:t>
            </a:r>
          </a:p>
          <a:p>
            <a:r>
              <a:rPr lang="en-US" dirty="0">
                <a:latin typeface="Footlight MT Light" pitchFamily="18" charset="0"/>
              </a:rPr>
              <a:t>Acyclovir for herpes simplex or </a:t>
            </a:r>
            <a:r>
              <a:rPr lang="en-US" dirty="0" err="1">
                <a:latin typeface="Footlight MT Light" pitchFamily="18" charset="0"/>
              </a:rPr>
              <a:t>varicella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ganciclovir</a:t>
            </a:r>
            <a:r>
              <a:rPr lang="en-US" dirty="0">
                <a:latin typeface="Footlight MT Light" pitchFamily="18" charset="0"/>
              </a:rPr>
              <a:t> for CMV etc.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Management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>
                <a:latin typeface="Footlight MT Light" pitchFamily="18" charset="0"/>
              </a:rPr>
              <a:t>Pericardiocentesis</a:t>
            </a:r>
            <a:r>
              <a:rPr lang="en-US" dirty="0">
                <a:latin typeface="Footlight MT Light" pitchFamily="18" charset="0"/>
              </a:rPr>
              <a:t> to relief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Patients who recovered should be observed for recurrent.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Symptoms due to viral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usually subsided within 1 month.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Uremic, rheumatic, collagen in 30% of patients include pericardial effusion and </a:t>
            </a:r>
            <a:r>
              <a:rPr lang="en-US" dirty="0" err="1">
                <a:latin typeface="Footlight MT Light" pitchFamily="18" charset="0"/>
              </a:rPr>
              <a:t>tamponade</a:t>
            </a:r>
            <a:r>
              <a:rPr lang="en-US" dirty="0">
                <a:latin typeface="Footlight MT Light" pitchFamily="18" charset="0"/>
              </a:rPr>
              <a:t>, constrictive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pleural effusion.</a:t>
            </a:r>
          </a:p>
          <a:p>
            <a:pPr lvl="0"/>
            <a:r>
              <a:rPr lang="en-US" dirty="0">
                <a:latin typeface="Footlight MT Light" pitchFamily="18" charset="0"/>
              </a:rPr>
              <a:t>Restrictive </a:t>
            </a:r>
            <a:r>
              <a:rPr lang="en-US" dirty="0" err="1">
                <a:latin typeface="Footlight MT Light" pitchFamily="18" charset="0"/>
              </a:rPr>
              <a:t>Pericarditis</a:t>
            </a:r>
            <a:r>
              <a:rPr lang="en-US" dirty="0">
                <a:latin typeface="Footlight MT Light" pitchFamily="18" charset="0"/>
              </a:rPr>
              <a:t> and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85342"/>
              </p:ext>
            </p:extLst>
          </p:nvPr>
        </p:nvGraphicFramePr>
        <p:xfrm>
          <a:off x="685800" y="228600"/>
          <a:ext cx="7696200" cy="6022133"/>
        </p:xfrm>
        <a:graphic>
          <a:graphicData uri="http://schemas.openxmlformats.org/drawingml/2006/table">
            <a:tbl>
              <a:tblPr/>
              <a:tblGrid>
                <a:gridCol w="4135373"/>
                <a:gridCol w="356082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Viruses –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Systemic Diseases: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Sarcoidosis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Vasculitides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(Wegener’s)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Bacterial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Corynebacterium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diphtheriae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Neoplastic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Protozoan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1.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Trypanosoma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cruzi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Chagas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Drugs &amp; toxins: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Borrelia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burgdorferi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ootlight MT Light" pitchFamily="18" charset="0"/>
                        </a:rPr>
                        <a:t>       (Lyme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ootlight MT Ligh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itchFamily="18" charset="0"/>
              </a:rPr>
              <a:t>Etiology, Epidemiology and Risk Factors  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ootlight MT Light" pitchFamily="18" charset="0"/>
              </a:rPr>
              <a:t>Epidemiology not accurate estimate of incidence as many cases are mild &amp; brief and diagnosis is not made.</a:t>
            </a:r>
          </a:p>
          <a:p>
            <a:r>
              <a:rPr lang="en-US" b="1" dirty="0" err="1" smtClean="0">
                <a:latin typeface="Footlight MT Light" pitchFamily="18" charset="0"/>
              </a:rPr>
              <a:t>Coxsackievirus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b="1" dirty="0">
                <a:latin typeface="Footlight MT Light" pitchFamily="18" charset="0"/>
              </a:rPr>
              <a:t>B</a:t>
            </a:r>
            <a:r>
              <a:rPr lang="en-US" dirty="0">
                <a:latin typeface="Footlight MT Light" pitchFamily="18" charset="0"/>
              </a:rPr>
              <a:t> is the most common cause of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pPr lvl="0"/>
            <a:r>
              <a:rPr lang="en-US" b="1" dirty="0">
                <a:latin typeface="Footlight MT Light" pitchFamily="18" charset="0"/>
              </a:rPr>
              <a:t>Other virus </a:t>
            </a:r>
            <a:r>
              <a:rPr lang="en-US" dirty="0">
                <a:latin typeface="Footlight MT Light" pitchFamily="18" charset="0"/>
              </a:rPr>
              <a:t>like </a:t>
            </a:r>
            <a:r>
              <a:rPr lang="en-US" dirty="0" err="1">
                <a:latin typeface="Footlight MT Light" pitchFamily="18" charset="0"/>
              </a:rPr>
              <a:t>coxsackievirus</a:t>
            </a:r>
            <a:r>
              <a:rPr lang="en-US" dirty="0">
                <a:latin typeface="Footlight MT Light" pitchFamily="18" charset="0"/>
              </a:rPr>
              <a:t> A, other echoviruses, adenoviruses influenza, EBV, rubella, </a:t>
            </a:r>
            <a:r>
              <a:rPr lang="en-US" dirty="0" err="1">
                <a:latin typeface="Footlight MT Light" pitchFamily="18" charset="0"/>
              </a:rPr>
              <a:t>vericella</a:t>
            </a:r>
            <a:r>
              <a:rPr lang="en-US" dirty="0">
                <a:latin typeface="Footlight MT Light" pitchFamily="18" charset="0"/>
              </a:rPr>
              <a:t>, mumps, rabies, hepatitis viruses and HIV.</a:t>
            </a:r>
          </a:p>
          <a:p>
            <a:r>
              <a:rPr lang="en-US" b="1" dirty="0">
                <a:latin typeface="Footlight MT Light" pitchFamily="18" charset="0"/>
              </a:rPr>
              <a:t>Bacterial causes </a:t>
            </a:r>
            <a:r>
              <a:rPr lang="en-US" dirty="0" smtClean="0">
                <a:latin typeface="Footlight MT Light" pitchFamily="18" charset="0"/>
              </a:rPr>
              <a:t>include </a:t>
            </a:r>
            <a:r>
              <a:rPr lang="en-US" dirty="0" err="1" smtClean="0">
                <a:latin typeface="Footlight MT Light" pitchFamily="18" charset="0"/>
              </a:rPr>
              <a:t>corynebacterium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diptheriae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smtClean="0">
                <a:latin typeface="Footlight MT Light" pitchFamily="18" charset="0"/>
              </a:rPr>
              <a:t>syphilis,  Lyme </a:t>
            </a:r>
            <a:r>
              <a:rPr lang="en-US" dirty="0">
                <a:latin typeface="Footlight MT Light" pitchFamily="18" charset="0"/>
              </a:rPr>
              <a:t>disease or as a complication of bacterial </a:t>
            </a:r>
            <a:r>
              <a:rPr lang="en-US" dirty="0" smtClean="0">
                <a:latin typeface="Footlight MT Light" pitchFamily="18" charset="0"/>
              </a:rPr>
              <a:t>endocarditis</a:t>
            </a:r>
            <a:r>
              <a:rPr lang="en-US" dirty="0">
                <a:latin typeface="Footlight MT Light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latin typeface="Footlight MT Light" pitchFamily="18" charset="0"/>
              </a:rPr>
              <a:t>A parasitic</a:t>
            </a:r>
            <a:r>
              <a:rPr lang="en-US" dirty="0">
                <a:latin typeface="Footlight MT Light" pitchFamily="18" charset="0"/>
              </a:rPr>
              <a:t> cause includes </a:t>
            </a:r>
            <a:r>
              <a:rPr lang="en-US" dirty="0" err="1">
                <a:latin typeface="Footlight MT Light" pitchFamily="18" charset="0"/>
              </a:rPr>
              <a:t>chagas</a:t>
            </a:r>
            <a:r>
              <a:rPr lang="en-US" dirty="0">
                <a:latin typeface="Footlight MT Light" pitchFamily="18" charset="0"/>
              </a:rPr>
              <a:t> diseases, </a:t>
            </a:r>
            <a:r>
              <a:rPr lang="en-US" dirty="0" err="1">
                <a:latin typeface="Footlight MT Light" pitchFamily="18" charset="0"/>
              </a:rPr>
              <a:t>trichinella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spiralis</a:t>
            </a:r>
            <a:r>
              <a:rPr lang="en-US" dirty="0">
                <a:latin typeface="Footlight MT Light" pitchFamily="18" charset="0"/>
              </a:rPr>
              <a:t>, </a:t>
            </a:r>
            <a:r>
              <a:rPr lang="en-US" dirty="0" err="1">
                <a:latin typeface="Footlight MT Light" pitchFamily="18" charset="0"/>
              </a:rPr>
              <a:t>taxoplasma</a:t>
            </a: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err="1">
                <a:latin typeface="Footlight MT Light" pitchFamily="18" charset="0"/>
              </a:rPr>
              <a:t>gondii</a:t>
            </a:r>
            <a:r>
              <a:rPr lang="en-US" dirty="0">
                <a:latin typeface="Footlight MT Light" pitchFamily="18" charset="0"/>
              </a:rPr>
              <a:t> and </a:t>
            </a:r>
            <a:r>
              <a:rPr lang="en-US" dirty="0" err="1">
                <a:latin typeface="Footlight MT Light" pitchFamily="18" charset="0"/>
              </a:rPr>
              <a:t>Echinococcus</a:t>
            </a:r>
            <a:r>
              <a:rPr lang="en-US" dirty="0">
                <a:latin typeface="Footlight MT Light" pitchFamily="18" charset="0"/>
              </a:rPr>
              <a:t>.</a:t>
            </a:r>
          </a:p>
          <a:p>
            <a:pPr lvl="0"/>
            <a:r>
              <a:rPr lang="en-US" b="1" dirty="0" smtClean="0">
                <a:latin typeface="Footlight MT Light" pitchFamily="18" charset="0"/>
              </a:rPr>
              <a:t>Other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includes </a:t>
            </a:r>
            <a:r>
              <a:rPr lang="en-US" dirty="0" err="1">
                <a:latin typeface="Footlight MT Light" pitchFamily="18" charset="0"/>
              </a:rPr>
              <a:t>rickettsia</a:t>
            </a:r>
            <a:r>
              <a:rPr lang="en-US" dirty="0">
                <a:latin typeface="Footlight MT Light" pitchFamily="18" charset="0"/>
              </a:rPr>
              <a:t>, fungi, Chlamydia, enteric pathogens, </a:t>
            </a:r>
            <a:r>
              <a:rPr lang="en-US" dirty="0" err="1">
                <a:latin typeface="Footlight MT Light" pitchFamily="18" charset="0"/>
              </a:rPr>
              <a:t>legionella</a:t>
            </a:r>
            <a:r>
              <a:rPr lang="en-US" dirty="0">
                <a:latin typeface="Footlight MT Light" pitchFamily="18" charset="0"/>
              </a:rPr>
              <a:t> and tuberculosis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b="1" dirty="0" smtClean="0">
                <a:latin typeface="Footlight MT Light" pitchFamily="18" charset="0"/>
              </a:rPr>
              <a:t>Giant cell </a:t>
            </a:r>
            <a:r>
              <a:rPr lang="en-US" b="1" dirty="0" err="1" smtClean="0">
                <a:latin typeface="Footlight MT Light" pitchFamily="18" charset="0"/>
              </a:rPr>
              <a:t>myocarditis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due </a:t>
            </a:r>
            <a:r>
              <a:rPr lang="en-US" dirty="0" err="1" smtClean="0">
                <a:latin typeface="Footlight MT Light" pitchFamily="18" charset="0"/>
              </a:rPr>
              <a:t>thymoma</a:t>
            </a:r>
            <a:r>
              <a:rPr lang="en-US" dirty="0" smtClean="0">
                <a:latin typeface="Footlight MT Light" pitchFamily="18" charset="0"/>
              </a:rPr>
              <a:t>, SLE or </a:t>
            </a:r>
            <a:r>
              <a:rPr lang="en-US" dirty="0" err="1" smtClean="0">
                <a:latin typeface="Footlight MT Light" pitchFamily="18" charset="0"/>
              </a:rPr>
              <a:t>thyrotoxicosis</a:t>
            </a:r>
            <a:r>
              <a:rPr lang="en-US" dirty="0" smtClean="0">
                <a:latin typeface="Footlight MT Light" pitchFamily="18" charset="0"/>
              </a:rPr>
              <a:t>.</a:t>
            </a:r>
            <a:endParaRPr lang="en-US" dirty="0">
              <a:latin typeface="Footlight MT Light" pitchFamily="18" charset="0"/>
            </a:endParaRP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Clinical presentation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Footlight MT Light" pitchFamily="18" charset="0"/>
              </a:rPr>
              <a:t>Highly variable</a:t>
            </a:r>
            <a:r>
              <a:rPr lang="en-US" dirty="0" smtClean="0">
                <a:latin typeface="Footlight MT Light" pitchFamily="18" charset="0"/>
              </a:rPr>
              <a:t>, days to weeks after onset of acute febrile illness or with heart failure without any known antecedent symptoms; 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Fever</a:t>
            </a:r>
            <a:r>
              <a:rPr lang="en-US" dirty="0">
                <a:latin typeface="Footlight MT Light" pitchFamily="18" charset="0"/>
              </a:rPr>
              <a:t>, headache, muscle aches, diarrhea, sore throat and </a:t>
            </a:r>
            <a:r>
              <a:rPr lang="en-US" dirty="0" smtClean="0">
                <a:latin typeface="Footlight MT Light" pitchFamily="18" charset="0"/>
              </a:rPr>
              <a:t>rashes </a:t>
            </a:r>
            <a:r>
              <a:rPr lang="en-US" u="sng" dirty="0" smtClean="0">
                <a:latin typeface="Footlight MT Light" pitchFamily="18" charset="0"/>
              </a:rPr>
              <a:t>similar to any viral infection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u="sng" dirty="0" smtClean="0">
                <a:latin typeface="Footlight MT Light" pitchFamily="18" charset="0"/>
              </a:rPr>
              <a:t>Sever,</a:t>
            </a:r>
            <a:r>
              <a:rPr lang="en-US" dirty="0" smtClean="0">
                <a:latin typeface="Footlight MT Light" pitchFamily="18" charset="0"/>
              </a:rPr>
              <a:t> chest </a:t>
            </a:r>
            <a:r>
              <a:rPr lang="en-US" dirty="0">
                <a:latin typeface="Footlight MT Light" pitchFamily="18" charset="0"/>
              </a:rPr>
              <a:t>pain, arrhythmias or </a:t>
            </a:r>
            <a:r>
              <a:rPr lang="en-US" dirty="0" smtClean="0">
                <a:latin typeface="Footlight MT Light" pitchFamily="18" charset="0"/>
              </a:rPr>
              <a:t>sweating </a:t>
            </a:r>
            <a:r>
              <a:rPr lang="en-US" dirty="0">
                <a:latin typeface="Footlight MT Light" pitchFamily="18" charset="0"/>
              </a:rPr>
              <a:t>fatigue and may present with congestive heart failure.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Differential 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Acute </a:t>
            </a:r>
            <a:r>
              <a:rPr lang="en-US" dirty="0" err="1" smtClean="0">
                <a:latin typeface="Footlight MT Light" pitchFamily="18" charset="0"/>
              </a:rPr>
              <a:t>Myocarditis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Vasculitis</a:t>
            </a:r>
            <a:endParaRPr lang="en-US" dirty="0" smtClean="0">
              <a:latin typeface="Footlight MT Light" pitchFamily="18" charset="0"/>
            </a:endParaRPr>
          </a:p>
          <a:p>
            <a:r>
              <a:rPr lang="en-US" dirty="0" err="1" smtClean="0">
                <a:latin typeface="Footlight MT Light" pitchFamily="18" charset="0"/>
              </a:rPr>
              <a:t>Cardiomyopathy</a:t>
            </a:r>
            <a:r>
              <a:rPr lang="en-US" dirty="0" smtClean="0">
                <a:latin typeface="Footlight MT Light" pitchFamily="18" charset="0"/>
              </a:rPr>
              <a:t> ((drugs, radiation)</a:t>
            </a:r>
          </a:p>
          <a:p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Diagnosis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latin typeface="Footlight MT Light" pitchFamily="18" charset="0"/>
              </a:rPr>
              <a:t>WBCs, ESR, </a:t>
            </a:r>
            <a:r>
              <a:rPr lang="en-US" u="sng" dirty="0" err="1" smtClean="0">
                <a:latin typeface="Footlight MT Light" pitchFamily="18" charset="0"/>
              </a:rPr>
              <a:t>Troponins</a:t>
            </a:r>
            <a:r>
              <a:rPr lang="en-US" u="sng" dirty="0" smtClean="0">
                <a:latin typeface="Footlight MT Light" pitchFamily="18" charset="0"/>
              </a:rPr>
              <a:t> and CK-MB </a:t>
            </a:r>
            <a:r>
              <a:rPr lang="en-US" dirty="0" smtClean="0">
                <a:latin typeface="Footlight MT Light" pitchFamily="18" charset="0"/>
              </a:rPr>
              <a:t>usually elevated </a:t>
            </a:r>
          </a:p>
          <a:p>
            <a:r>
              <a:rPr lang="en-US" u="sng" dirty="0" smtClean="0">
                <a:latin typeface="Footlight MT Light" pitchFamily="18" charset="0"/>
              </a:rPr>
              <a:t>ECG </a:t>
            </a:r>
            <a:r>
              <a:rPr lang="en-US" dirty="0" smtClean="0">
                <a:latin typeface="Footlight MT Light" pitchFamily="18" charset="0"/>
              </a:rPr>
              <a:t>(nonspecific ST-T changes and conduction delays are common)</a:t>
            </a:r>
          </a:p>
          <a:p>
            <a:r>
              <a:rPr lang="en-US" u="sng" dirty="0">
                <a:latin typeface="Footlight MT Light" pitchFamily="18" charset="0"/>
              </a:rPr>
              <a:t>Blood </a:t>
            </a:r>
            <a:r>
              <a:rPr lang="en-US" u="sng" dirty="0" smtClean="0">
                <a:latin typeface="Footlight MT Light" pitchFamily="18" charset="0"/>
              </a:rPr>
              <a:t>cultures</a:t>
            </a:r>
          </a:p>
          <a:p>
            <a:pPr lvl="0"/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u="sng" dirty="0" smtClean="0">
                <a:latin typeface="Footlight MT Light" pitchFamily="18" charset="0"/>
              </a:rPr>
              <a:t>Serology</a:t>
            </a:r>
            <a:r>
              <a:rPr lang="en-US" dirty="0" smtClean="0">
                <a:latin typeface="Footlight MT Light" pitchFamily="18" charset="0"/>
              </a:rPr>
              <a:t> ; Viral serology and other specific </a:t>
            </a:r>
            <a:r>
              <a:rPr lang="en-US" dirty="0">
                <a:latin typeface="Footlight MT Light" pitchFamily="18" charset="0"/>
              </a:rPr>
              <a:t>test for </a:t>
            </a:r>
            <a:r>
              <a:rPr lang="en-US" dirty="0" smtClean="0">
                <a:latin typeface="Footlight MT Light" pitchFamily="18" charset="0"/>
              </a:rPr>
              <a:t>Lyme</a:t>
            </a:r>
            <a:r>
              <a:rPr lang="en-US" dirty="0">
                <a:latin typeface="Footlight MT Light" pitchFamily="18" charset="0"/>
              </a:rPr>
              <a:t>, diphtheria and </a:t>
            </a:r>
            <a:r>
              <a:rPr lang="en-US" dirty="0" err="1" smtClean="0">
                <a:latin typeface="Footlight MT Light" pitchFamily="18" charset="0"/>
              </a:rPr>
              <a:t>Chagas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dirty="0">
                <a:latin typeface="Footlight MT Light" pitchFamily="18" charset="0"/>
              </a:rPr>
              <a:t>disease maybe indicated on a case by case basis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u="sng" dirty="0" smtClean="0">
                <a:latin typeface="Footlight MT Light" pitchFamily="18" charset="0"/>
              </a:rPr>
              <a:t>Radiology: </a:t>
            </a:r>
            <a:r>
              <a:rPr lang="en-US" dirty="0" smtClean="0">
                <a:latin typeface="Footlight MT Light" pitchFamily="18" charset="0"/>
              </a:rPr>
              <a:t>Chest X-rays show cardiomegaly, MRI and Echocardiogram</a:t>
            </a:r>
          </a:p>
          <a:p>
            <a:r>
              <a:rPr lang="en-US" dirty="0">
                <a:latin typeface="Footlight MT Light" pitchFamily="18" charset="0"/>
              </a:rPr>
              <a:t>Heart muscle biopsy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ootlight MT Light" pitchFamily="18" charset="0"/>
              </a:rPr>
              <a:t>Endomyocardial Bx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Pathologic exam may reveal </a:t>
            </a:r>
            <a:r>
              <a:rPr lang="en-US" u="sng" dirty="0" smtClean="0">
                <a:latin typeface="Footlight MT Light" pitchFamily="18" charset="0"/>
              </a:rPr>
              <a:t>lymphocytic inflammatory response with necrosis</a:t>
            </a:r>
            <a:r>
              <a:rPr lang="en-US" dirty="0" smtClean="0">
                <a:latin typeface="Footlight MT Light" pitchFamily="18" charset="0"/>
              </a:rPr>
              <a:t>, but this is not sensitive b/c of the patchy areas of distribution. </a:t>
            </a: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“Dallas” criteria for </a:t>
            </a:r>
            <a:r>
              <a:rPr lang="en-US" dirty="0" err="1" smtClean="0">
                <a:latin typeface="Footlight MT Light" pitchFamily="18" charset="0"/>
              </a:rPr>
              <a:t>histopathologic</a:t>
            </a:r>
            <a:r>
              <a:rPr lang="en-US" dirty="0" smtClean="0">
                <a:latin typeface="Footlight MT Light" pitchFamily="18" charset="0"/>
              </a:rPr>
              <a:t> dx</a:t>
            </a:r>
          </a:p>
          <a:p>
            <a:pPr eaLnBrk="1" hangingPunct="1"/>
            <a:r>
              <a:rPr lang="en-US" dirty="0" smtClean="0">
                <a:latin typeface="Footlight MT Light" pitchFamily="18" charset="0"/>
              </a:rPr>
              <a:t>May see “Giant cells”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293</TotalTime>
  <Words>1140</Words>
  <Application>Microsoft Office PowerPoint</Application>
  <PresentationFormat>On-screen Show (4:3)</PresentationFormat>
  <Paragraphs>165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Brush Script MT</vt:lpstr>
      <vt:lpstr>Calibri</vt:lpstr>
      <vt:lpstr>Constantia</vt:lpstr>
      <vt:lpstr>Footlight MT Light</vt:lpstr>
      <vt:lpstr>Franklin Gothic Book</vt:lpstr>
      <vt:lpstr>Rage Italic</vt:lpstr>
      <vt:lpstr>Symbol</vt:lpstr>
      <vt:lpstr>Wingdings</vt:lpstr>
      <vt:lpstr>Pushpin</vt:lpstr>
      <vt:lpstr>Myocarditis and pericarditis</vt:lpstr>
      <vt:lpstr>Introduction</vt:lpstr>
      <vt:lpstr>PowerPoint Presentation</vt:lpstr>
      <vt:lpstr>Etiology, Epidemiology and Risk Factors  </vt:lpstr>
      <vt:lpstr>PowerPoint Presentation</vt:lpstr>
      <vt:lpstr>Clinical presentation</vt:lpstr>
      <vt:lpstr>Differential Diagnosis</vt:lpstr>
      <vt:lpstr>Diagnosis</vt:lpstr>
      <vt:lpstr>Endomyocardial Bx</vt:lpstr>
      <vt:lpstr>Management</vt:lpstr>
      <vt:lpstr>Management</vt:lpstr>
      <vt:lpstr>Acute Pericarditis</vt:lpstr>
      <vt:lpstr>Pathophysiology</vt:lpstr>
      <vt:lpstr>Pathophysiology</vt:lpstr>
      <vt:lpstr>Pericarditis</vt:lpstr>
      <vt:lpstr>PowerPoint Presentation</vt:lpstr>
      <vt:lpstr>Types of pericarditis</vt:lpstr>
      <vt:lpstr>Types of  Effusive Fluid</vt:lpstr>
      <vt:lpstr>Constrictive Pericarditis </vt:lpstr>
      <vt:lpstr>Clinical presentation</vt:lpstr>
      <vt:lpstr>Tuberculous Pericarditis*</vt:lpstr>
      <vt:lpstr>Acute Pericarditis Differential Diagnosis</vt:lpstr>
      <vt:lpstr>Diagnosis</vt:lpstr>
      <vt:lpstr>Management</vt:lpstr>
      <vt:lpstr>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saeed nassar</cp:lastModifiedBy>
  <cp:revision>41</cp:revision>
  <dcterms:created xsi:type="dcterms:W3CDTF">2010-12-25T05:02:39Z</dcterms:created>
  <dcterms:modified xsi:type="dcterms:W3CDTF">2015-03-09T18:10:40Z</dcterms:modified>
</cp:coreProperties>
</file>