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4" r:id="rId3"/>
    <p:sldId id="285" r:id="rId4"/>
    <p:sldId id="266" r:id="rId5"/>
    <p:sldId id="275" r:id="rId6"/>
    <p:sldId id="273" r:id="rId7"/>
    <p:sldId id="276" r:id="rId8"/>
    <p:sldId id="257" r:id="rId9"/>
    <p:sldId id="274" r:id="rId10"/>
    <p:sldId id="258" r:id="rId11"/>
    <p:sldId id="281" r:id="rId12"/>
    <p:sldId id="282" r:id="rId13"/>
    <p:sldId id="287" r:id="rId14"/>
    <p:sldId id="272" r:id="rId15"/>
    <p:sldId id="277" r:id="rId16"/>
    <p:sldId id="270" r:id="rId17"/>
    <p:sldId id="264" r:id="rId18"/>
    <p:sldId id="280" r:id="rId19"/>
    <p:sldId id="278" r:id="rId20"/>
    <p:sldId id="267" r:id="rId21"/>
    <p:sldId id="286" r:id="rId22"/>
    <p:sldId id="283" r:id="rId23"/>
    <p:sldId id="271" r:id="rId24"/>
    <p:sldId id="265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2111" autoAdjust="0"/>
  </p:normalViewPr>
  <p:slideViewPr>
    <p:cSldViewPr>
      <p:cViewPr varScale="1">
        <p:scale>
          <a:sx n="102" d="100"/>
          <a:sy n="102" d="100"/>
        </p:scale>
        <p:origin x="-1541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4C4DA-EDC4-455F-8A92-E2B258A64E0C}" type="datetimeFigureOut">
              <a:rPr lang="en-US" smtClean="0"/>
              <a:pPr/>
              <a:t>2/26/2013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F686D4-69C4-4B49-ACC5-7C8D925809E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Peripheral resistance is regulated predominantly at the level of the arterioles </a:t>
            </a:r>
          </a:p>
          <a:p>
            <a:endParaRPr lang="en-CA" dirty="0" smtClean="0"/>
          </a:p>
          <a:p>
            <a:r>
              <a:rPr lang="en-CA" dirty="0" smtClean="0"/>
              <a:t>Resistance vessels also exhibit </a:t>
            </a:r>
            <a:r>
              <a:rPr lang="en-CA" dirty="0" err="1" smtClean="0"/>
              <a:t>autoregulation</a:t>
            </a:r>
            <a:r>
              <a:rPr lang="en-CA" dirty="0" smtClean="0"/>
              <a:t>, whereby increased blood flow induces vasoconstriction to protect tissues against </a:t>
            </a:r>
            <a:r>
              <a:rPr lang="en-CA" dirty="0" err="1" smtClean="0"/>
              <a:t>hyperperfusion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Moreover, lower volumes or pressures result in a reduced </a:t>
            </a:r>
            <a:r>
              <a:rPr lang="en-CA" i="1" dirty="0" err="1" smtClean="0"/>
              <a:t>glomerular</a:t>
            </a:r>
            <a:r>
              <a:rPr lang="en-CA" i="1" dirty="0" smtClean="0"/>
              <a:t> filtration rate</a:t>
            </a:r>
            <a:r>
              <a:rPr lang="en-CA" dirty="0" smtClean="0"/>
              <a:t> in the kidney with </a:t>
            </a:r>
            <a:r>
              <a:rPr lang="en-CA" i="1" dirty="0" smtClean="0"/>
              <a:t>increased </a:t>
            </a:r>
            <a:r>
              <a:rPr lang="en-CA" i="1" dirty="0" err="1" smtClean="0"/>
              <a:t>resorption</a:t>
            </a:r>
            <a:r>
              <a:rPr lang="en-CA" dirty="0" smtClean="0"/>
              <a:t> of sodium by proximal tubules</a:t>
            </a:r>
          </a:p>
          <a:p>
            <a:endParaRPr lang="en-CA" dirty="0" smtClean="0"/>
          </a:p>
          <a:p>
            <a:r>
              <a:rPr lang="en-CA" i="1" dirty="0" err="1" smtClean="0"/>
              <a:t>atrial</a:t>
            </a:r>
            <a:r>
              <a:rPr lang="en-CA" i="1" dirty="0" smtClean="0"/>
              <a:t> </a:t>
            </a:r>
            <a:r>
              <a:rPr lang="en-CA" i="1" dirty="0" err="1" smtClean="0"/>
              <a:t>natriuretic</a:t>
            </a:r>
            <a:r>
              <a:rPr lang="en-CA" i="1" dirty="0" smtClean="0"/>
              <a:t> peptide, secreted by heart atria in response to volume expansion</a:t>
            </a:r>
            <a:r>
              <a:rPr lang="en-CA" dirty="0" smtClean="0"/>
              <a:t> (e.g., in heart failure) inhibits sodium </a:t>
            </a:r>
            <a:r>
              <a:rPr lang="en-CA" dirty="0" err="1" smtClean="0"/>
              <a:t>reabsorption</a:t>
            </a:r>
            <a:r>
              <a:rPr lang="en-CA" dirty="0" smtClean="0"/>
              <a:t> in distal tubules and causes global </a:t>
            </a:r>
            <a:r>
              <a:rPr lang="en-CA" dirty="0" err="1" smtClean="0"/>
              <a:t>vasodilation</a:t>
            </a:r>
            <a:r>
              <a:rPr lang="en-CA" dirty="0" smtClean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B73E2E-5C8C-486D-A34C-C756E640342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Hyperplastic</a:t>
            </a:r>
            <a:r>
              <a:rPr lang="en-US" dirty="0" smtClean="0"/>
              <a:t>, in malignant, Basement membrane duplicated and SMC proliferation and </a:t>
            </a:r>
            <a:r>
              <a:rPr lang="en-US" dirty="0" err="1" smtClean="0"/>
              <a:t>necrotizin</a:t>
            </a:r>
            <a:r>
              <a:rPr lang="en-US" dirty="0" smtClean="0"/>
              <a:t> </a:t>
            </a:r>
            <a:r>
              <a:rPr lang="en-US" dirty="0" err="1" smtClean="0"/>
              <a:t>arterolitis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Third the death of HTN patients is due to CHF patients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Reduction of blood pressure dramatically reduces the incidence and death rates from IHD, heart failure, and stroke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20</a:t>
            </a:fld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094C70-292E-4A5E-BB8B-1A15FE3F2FB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Myocyte</a:t>
            </a:r>
            <a:r>
              <a:rPr lang="en-US" dirty="0" smtClean="0"/>
              <a:t> can</a:t>
            </a:r>
            <a:r>
              <a:rPr lang="en-US" baseline="0" dirty="0" smtClean="0"/>
              <a:t> not divide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E1ECFC-EF2A-456D-A259-3EBA22D2EC5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not in </a:t>
            </a:r>
            <a:r>
              <a:rPr lang="en-US" dirty="0" err="1" smtClean="0"/>
              <a:t>robbins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F686D4-69C4-4B49-ACC5-7C8D925809E6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CDB9E-2351-4EFB-9B90-F7996A70F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Hypertension</a:t>
            </a:r>
            <a:br>
              <a:rPr lang="en-US" dirty="0" smtClean="0"/>
            </a:br>
            <a:r>
              <a:rPr lang="en-US" sz="2400" dirty="0" smtClean="0"/>
              <a:t>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Hisham</a:t>
            </a:r>
            <a:r>
              <a:rPr lang="en-US" dirty="0" smtClean="0"/>
              <a:t> Al </a:t>
            </a:r>
            <a:r>
              <a:rPr lang="en-US" dirty="0" err="1" smtClean="0"/>
              <a:t>Khalidi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CA" dirty="0" smtClean="0"/>
              <a:t>Cardiovascular:</a:t>
            </a:r>
          </a:p>
          <a:p>
            <a:pPr marL="742950" lvl="2" indent="-342900"/>
            <a:r>
              <a:rPr lang="en-CA" dirty="0" err="1" smtClean="0"/>
              <a:t>Coarctation</a:t>
            </a:r>
            <a:r>
              <a:rPr lang="en-CA" dirty="0" smtClean="0"/>
              <a:t> of aorta</a:t>
            </a:r>
          </a:p>
          <a:p>
            <a:pPr marL="742950" lvl="2" indent="-342900"/>
            <a:r>
              <a:rPr lang="en-CA" dirty="0" err="1" smtClean="0"/>
              <a:t>Polyarteritis</a:t>
            </a:r>
            <a:r>
              <a:rPr lang="en-CA" dirty="0" smtClean="0"/>
              <a:t> </a:t>
            </a:r>
            <a:r>
              <a:rPr lang="en-CA" dirty="0" err="1" smtClean="0"/>
              <a:t>nodosa</a:t>
            </a:r>
            <a:r>
              <a:rPr lang="en-CA" dirty="0" smtClean="0"/>
              <a:t> (or other </a:t>
            </a:r>
            <a:r>
              <a:rPr lang="en-CA" dirty="0" err="1" smtClean="0"/>
              <a:t>vasculitis</a:t>
            </a:r>
            <a:r>
              <a:rPr lang="en-CA" dirty="0" smtClean="0"/>
              <a:t>)</a:t>
            </a:r>
          </a:p>
          <a:p>
            <a:pPr marL="742950" lvl="2" indent="-342900"/>
            <a:r>
              <a:rPr lang="en-CA" dirty="0" smtClean="0"/>
              <a:t>Increased intravascular volume</a:t>
            </a:r>
          </a:p>
          <a:p>
            <a:pPr marL="742950" lvl="2" indent="-342900"/>
            <a:r>
              <a:rPr lang="en-CA" dirty="0" smtClean="0"/>
              <a:t>Increased cardiac output</a:t>
            </a:r>
          </a:p>
          <a:p>
            <a:pPr marL="742950" lvl="2" indent="-342900"/>
            <a:r>
              <a:rPr lang="en-CA" dirty="0" smtClean="0"/>
              <a:t>Rigidity of the aorta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CA" dirty="0" smtClean="0"/>
              <a:t>Neurologic</a:t>
            </a:r>
          </a:p>
          <a:p>
            <a:pPr marL="742950" lvl="2" indent="-342900"/>
            <a:r>
              <a:rPr lang="en-CA" dirty="0" smtClean="0"/>
              <a:t>Psychogenic</a:t>
            </a:r>
          </a:p>
          <a:p>
            <a:pPr marL="742950" lvl="2" indent="-342900"/>
            <a:r>
              <a:rPr lang="en-CA" dirty="0" smtClean="0"/>
              <a:t>Increased intracranial pressure</a:t>
            </a:r>
          </a:p>
          <a:p>
            <a:pPr marL="742950" lvl="2" indent="-342900"/>
            <a:r>
              <a:rPr lang="en-CA" dirty="0" smtClean="0"/>
              <a:t>Sleep </a:t>
            </a:r>
            <a:r>
              <a:rPr lang="en-CA" dirty="0" err="1" smtClean="0"/>
              <a:t>apnea</a:t>
            </a:r>
            <a:endParaRPr lang="en-CA" dirty="0" smtClean="0"/>
          </a:p>
          <a:p>
            <a:pPr marL="742950" lvl="2" indent="-342900"/>
            <a:r>
              <a:rPr lang="en-CA" dirty="0" smtClean="0"/>
              <a:t>Acute stress, including surgery </a:t>
            </a:r>
          </a:p>
          <a:p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Hypertension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and causes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391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Blood pressure regulation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smtClean="0"/>
              <a:t>Blood pressure is a function of cardiac output and peripheral vascular resistance </a:t>
            </a:r>
            <a:r>
              <a:rPr lang="en-US" i="1" dirty="0" smtClean="0">
                <a:sym typeface="Wingdings" pitchFamily="2" charset="2"/>
              </a:rPr>
              <a:t></a:t>
            </a:r>
            <a:r>
              <a:rPr lang="en-US" dirty="0" smtClean="0"/>
              <a:t> </a:t>
            </a:r>
            <a:r>
              <a:rPr lang="en-US" i="1" dirty="0" smtClean="0"/>
              <a:t>two hemodynamic variables that are influenced by multiple genetic, environmental, and demographic factors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66901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Renin-angiotensin-aldosterone</a:t>
            </a:r>
            <a:r>
              <a:rPr lang="en-US" sz="3200" dirty="0" smtClean="0"/>
              <a:t> and </a:t>
            </a:r>
            <a:r>
              <a:rPr lang="en-US" sz="3200" dirty="0" err="1" smtClean="0"/>
              <a:t>atrial</a:t>
            </a:r>
            <a:r>
              <a:rPr lang="en-US" sz="3200" dirty="0" smtClean="0"/>
              <a:t> </a:t>
            </a:r>
            <a:r>
              <a:rPr lang="en-US" sz="3200" dirty="0" err="1" smtClean="0"/>
              <a:t>natriuretic</a:t>
            </a:r>
            <a:r>
              <a:rPr lang="en-US" sz="3200" dirty="0" smtClean="0"/>
              <a:t> peptide rule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08538"/>
            <a:ext cx="8043863" cy="564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600200"/>
            <a:ext cx="8194675" cy="4505325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1.Defect in sodium excretion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2.Defect in cell membrane function:</a:t>
            </a:r>
          </a:p>
          <a:p>
            <a:pPr>
              <a:buFontTx/>
              <a:buNone/>
            </a:pPr>
            <a:r>
              <a:rPr lang="en-US" dirty="0" smtClean="0"/>
              <a:t>   </a:t>
            </a:r>
            <a:r>
              <a:rPr lang="en-US" sz="2400" dirty="0" smtClean="0"/>
              <a:t>-Na/Ca transport</a:t>
            </a:r>
          </a:p>
          <a:p>
            <a:pPr>
              <a:buFontTx/>
              <a:buNone/>
            </a:pPr>
            <a:r>
              <a:rPr lang="en-US" sz="2400" dirty="0" smtClean="0"/>
              <a:t>   -Increased </a:t>
            </a:r>
            <a:r>
              <a:rPr lang="en-US" sz="2400" dirty="0" err="1" smtClean="0"/>
              <a:t>vasoconstrictive</a:t>
            </a:r>
            <a:r>
              <a:rPr lang="en-US" sz="2400" dirty="0" smtClean="0"/>
              <a:t> response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dirty="0" smtClean="0"/>
              <a:t>3.Increased sympathetic response</a:t>
            </a:r>
          </a:p>
          <a:p>
            <a:pPr>
              <a:buFontTx/>
              <a:buNone/>
            </a:pPr>
            <a:r>
              <a:rPr lang="en-US" dirty="0" smtClean="0"/>
              <a:t>  </a:t>
            </a:r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0805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/>
              <a:t>Postulated</a:t>
            </a:r>
            <a:r>
              <a:rPr lang="en-US" sz="2800" dirty="0"/>
              <a:t> mechanisms of Essential Hypertension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Peripheral resistance is regulated predominantly at the level of the arterioles </a:t>
            </a:r>
          </a:p>
          <a:p>
            <a:r>
              <a:rPr lang="en-CA" b="1" i="1" dirty="0" smtClean="0"/>
              <a:t>Reduced renal sodium excretion</a:t>
            </a:r>
            <a:r>
              <a:rPr lang="en-CA" b="1" dirty="0" smtClean="0"/>
              <a:t> </a:t>
            </a:r>
            <a:r>
              <a:rPr lang="en-CA" dirty="0" smtClean="0"/>
              <a:t>in the presence of normal arterial pressure is probably a key initiating event; it is a final common pathway for the pathogenesis of most forms of hypertension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</a:t>
            </a:r>
            <a:br>
              <a:rPr lang="en-US" b="1" dirty="0" smtClean="0"/>
            </a:br>
            <a:r>
              <a:rPr lang="en-US" sz="3600" dirty="0" smtClean="0"/>
              <a:t>Remember!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Vascular pathology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Accelerate </a:t>
            </a:r>
            <a:r>
              <a:rPr lang="en-US" dirty="0" err="1" smtClean="0"/>
              <a:t>atherogenesis</a:t>
            </a:r>
            <a:endParaRPr lang="en-US" dirty="0" smtClean="0"/>
          </a:p>
          <a:p>
            <a:r>
              <a:rPr lang="en-US" dirty="0" err="1" smtClean="0"/>
              <a:t>Aretrioscelrosis</a:t>
            </a:r>
            <a:r>
              <a:rPr lang="en-US" dirty="0" smtClean="0"/>
              <a:t> (particularly in the kidney), lead to thick wall and narrow lumen</a:t>
            </a:r>
          </a:p>
          <a:p>
            <a:r>
              <a:rPr lang="en-US" dirty="0" smtClean="0"/>
              <a:t>It can be either:</a:t>
            </a:r>
          </a:p>
          <a:p>
            <a:pPr lvl="1"/>
            <a:r>
              <a:rPr lang="en-US" dirty="0" smtClean="0"/>
              <a:t>Hyaline</a:t>
            </a:r>
          </a:p>
          <a:p>
            <a:pPr lvl="1"/>
            <a:r>
              <a:rPr lang="en-US" dirty="0" smtClean="0"/>
              <a:t>Hyperplastic ( in malignant</a:t>
            </a:r>
          </a:p>
          <a:p>
            <a:pPr lvl="1">
              <a:buNone/>
            </a:pPr>
            <a:r>
              <a:rPr lang="en-US" dirty="0" smtClean="0"/>
              <a:t>HTN)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5" name="Picture 2" descr="http://www.robbinspathology.com/common/showimage.cfm?type=f&amp;ThisFigFile=S01871-011-f017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9390" y="3581400"/>
            <a:ext cx="387460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5602" name="Picture 2" descr="http://www.robbinspathology.com/common/showimage.cfm?type=f&amp;ThisFigFile=S01871-011-f017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9" y="533400"/>
            <a:ext cx="7890029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Malignant hypertension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clinical syndrome</a:t>
            </a:r>
          </a:p>
          <a:p>
            <a:r>
              <a:rPr lang="en-CA" dirty="0" smtClean="0"/>
              <a:t>5% of hypertensive persons</a:t>
            </a:r>
          </a:p>
          <a:p>
            <a:r>
              <a:rPr lang="en-CA" dirty="0" smtClean="0"/>
              <a:t>diastolic pressure over 120mmHg, with:</a:t>
            </a:r>
          </a:p>
          <a:p>
            <a:pPr lvl="1"/>
            <a:r>
              <a:rPr lang="en-CA" dirty="0" smtClean="0"/>
              <a:t>renal failure</a:t>
            </a:r>
          </a:p>
          <a:p>
            <a:pPr lvl="1"/>
            <a:r>
              <a:rPr lang="en-CA" dirty="0" smtClean="0"/>
              <a:t>retinal </a:t>
            </a:r>
            <a:r>
              <a:rPr lang="en-CA" dirty="0" err="1" smtClean="0"/>
              <a:t>hemorrhages</a:t>
            </a:r>
            <a:r>
              <a:rPr lang="en-CA" dirty="0" smtClean="0"/>
              <a:t> and exudates, with or without </a:t>
            </a:r>
            <a:r>
              <a:rPr lang="en-CA" dirty="0" err="1" smtClean="0"/>
              <a:t>papilledema</a:t>
            </a:r>
            <a:endParaRPr lang="en-CA" dirty="0" smtClean="0"/>
          </a:p>
          <a:p>
            <a:pPr lvl="1"/>
            <a:r>
              <a:rPr lang="en-US" dirty="0" smtClean="0"/>
              <a:t>Leads to death in 1 or 2 years if untreated.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Major complications</a:t>
            </a:r>
            <a:r>
              <a:rPr lang="en-US" dirty="0" smtClean="0">
                <a:solidFill>
                  <a:srgbClr val="FF0000"/>
                </a:solidFill>
              </a:rPr>
              <a:t> * </a:t>
            </a:r>
            <a:r>
              <a:rPr lang="en-US" dirty="0" smtClean="0"/>
              <a:t>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Coronary heart disease </a:t>
            </a:r>
          </a:p>
          <a:p>
            <a:r>
              <a:rPr lang="en-CA" dirty="0" err="1" smtClean="0"/>
              <a:t>Cerebrovascular</a:t>
            </a:r>
            <a:r>
              <a:rPr lang="en-CA" dirty="0" smtClean="0"/>
              <a:t> accidents</a:t>
            </a:r>
          </a:p>
          <a:p>
            <a:r>
              <a:rPr lang="en-CA" dirty="0" smtClean="0"/>
              <a:t>Cardiac hypertrophy and heart failure (</a:t>
            </a:r>
            <a:r>
              <a:rPr lang="en-CA" i="1" dirty="0" smtClean="0"/>
              <a:t>hypertensive heart disease</a:t>
            </a:r>
            <a:r>
              <a:rPr lang="en-CA" dirty="0" smtClean="0"/>
              <a:t>)</a:t>
            </a:r>
          </a:p>
          <a:p>
            <a:r>
              <a:rPr lang="en-CA" dirty="0" smtClean="0"/>
              <a:t>Aortic dissection</a:t>
            </a:r>
          </a:p>
          <a:p>
            <a:r>
              <a:rPr lang="en-CA" dirty="0" smtClean="0"/>
              <a:t>Renal failure</a:t>
            </a:r>
          </a:p>
          <a:p>
            <a:r>
              <a:rPr lang="en-US" dirty="0" smtClean="0"/>
              <a:t>Retinopathy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Cerebral Hemorrhage</a:t>
            </a:r>
          </a:p>
        </p:txBody>
      </p:sp>
      <p:pic>
        <p:nvPicPr>
          <p:cNvPr id="45059" name="Picture 2" descr="gross cns hemorrhag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143000"/>
            <a:ext cx="8305800" cy="54562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Systemic hypertensive cardiac disease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hypertension or extracardic anatomical evidence of HTN</a:t>
            </a:r>
          </a:p>
          <a:p>
            <a:r>
              <a:rPr lang="en-US" dirty="0" smtClean="0"/>
              <a:t>LVH: concentric</a:t>
            </a:r>
            <a:r>
              <a:rPr lang="en-CA" dirty="0" smtClean="0"/>
              <a:t> with absence of other cause of LVH</a:t>
            </a:r>
          </a:p>
          <a:p>
            <a:r>
              <a:rPr lang="en-US" dirty="0" smtClean="0"/>
              <a:t>The free LV wall is &gt; 2cm and the weight of the heart is &gt; 500 grams</a:t>
            </a:r>
          </a:p>
          <a:p>
            <a:r>
              <a:rPr lang="en-US" dirty="0" smtClean="0"/>
              <a:t>Long-term: dilatation and wall thinning</a:t>
            </a:r>
          </a:p>
          <a:p>
            <a:r>
              <a:rPr lang="en-US" dirty="0" smtClean="0"/>
              <a:t>Treatment of HTN helps 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6626" name="Picture 2" descr="http://www.robbinspathology.com/common/showimage.cfm?type=f&amp;ThisFigFile=S01871-012-f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0"/>
            <a:ext cx="4953000" cy="6546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724400"/>
          </a:xfrm>
        </p:spPr>
        <p:txBody>
          <a:bodyPr/>
          <a:lstStyle/>
          <a:p>
            <a:pPr>
              <a:spcBef>
                <a:spcPct val="30000"/>
              </a:spcBef>
              <a:buClr>
                <a:srgbClr val="66CCFF"/>
              </a:buClr>
              <a:buSzPct val="90000"/>
            </a:pPr>
            <a:r>
              <a:rPr lang="en-US" sz="2400" dirty="0" smtClean="0">
                <a:cs typeface="Lucida Sans Unicode" pitchFamily="34" charset="0"/>
              </a:rPr>
              <a:t>Common problem (25% of population)</a:t>
            </a:r>
          </a:p>
          <a:p>
            <a:pPr>
              <a:spcBef>
                <a:spcPct val="30000"/>
              </a:spcBef>
              <a:buClr>
                <a:srgbClr val="66CCFF"/>
              </a:buClr>
              <a:buSzPct val="90000"/>
            </a:pPr>
            <a:r>
              <a:rPr lang="en-US" sz="2400" dirty="0" smtClean="0">
                <a:cs typeface="Lucida Sans Unicode" pitchFamily="34" charset="0"/>
              </a:rPr>
              <a:t>Asymptomatic until late- Silent Killer – painless – </a:t>
            </a:r>
          </a:p>
          <a:p>
            <a:pPr>
              <a:spcBef>
                <a:spcPct val="30000"/>
              </a:spcBef>
              <a:buClr>
                <a:srgbClr val="66CCFF"/>
              </a:buClr>
              <a:buSzPct val="90000"/>
            </a:pPr>
            <a:r>
              <a:rPr lang="en-US" sz="2400" dirty="0" smtClean="0">
                <a:cs typeface="Lucida Sans Unicode" pitchFamily="34" charset="0"/>
              </a:rPr>
              <a:t>Leading  risk factor – MI &amp; Stroke </a:t>
            </a:r>
          </a:p>
          <a:p>
            <a:pPr>
              <a:spcBef>
                <a:spcPct val="30000"/>
              </a:spcBef>
              <a:buClr>
                <a:srgbClr val="66CCFF"/>
              </a:buClr>
              <a:buSzPct val="90000"/>
            </a:pPr>
            <a:r>
              <a:rPr lang="en-US" sz="2400" dirty="0" smtClean="0">
                <a:cs typeface="Lucida Sans Unicode" pitchFamily="34" charset="0"/>
              </a:rPr>
              <a:t>Complications alert to diagnosis but late…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Hypertension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 rigid definition</a:t>
            </a:r>
          </a:p>
          <a:p>
            <a:r>
              <a:rPr lang="en-CA" dirty="0" smtClean="0"/>
              <a:t>However, hypertension (HTN) is usually considered when there is :</a:t>
            </a:r>
          </a:p>
          <a:p>
            <a:pPr lvl="1"/>
            <a:r>
              <a:rPr lang="en-CA" sz="2400" dirty="0" smtClean="0"/>
              <a:t>A sustained diastolic pressure greater than 89 mm Hg</a:t>
            </a:r>
          </a:p>
          <a:p>
            <a:pPr lvl="1" algn="ctr">
              <a:buNone/>
            </a:pPr>
            <a:r>
              <a:rPr lang="en-US" b="1" dirty="0" smtClean="0"/>
              <a:t>OR</a:t>
            </a:r>
            <a:endParaRPr lang="en-CA" b="1" dirty="0" smtClean="0"/>
          </a:p>
          <a:p>
            <a:pPr lvl="1"/>
            <a:r>
              <a:rPr lang="en-CA" sz="2400" dirty="0" smtClean="0"/>
              <a:t>A sustained systolic pressure in excess of 139 mm Hg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Risk factors</a:t>
            </a:r>
            <a:r>
              <a:rPr lang="en-US" dirty="0" smtClean="0">
                <a:solidFill>
                  <a:srgbClr val="FF0000"/>
                </a:solidFill>
              </a:rPr>
              <a:t> 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CA" b="1" dirty="0" smtClean="0"/>
              <a:t>Hereditary</a:t>
            </a:r>
            <a:endParaRPr lang="en-CA" dirty="0" smtClean="0"/>
          </a:p>
          <a:p>
            <a:r>
              <a:rPr lang="en-CA" b="1" dirty="0" smtClean="0"/>
              <a:t>Race.</a:t>
            </a:r>
            <a:r>
              <a:rPr lang="en-CA" dirty="0" smtClean="0"/>
              <a:t> African-Americans</a:t>
            </a:r>
          </a:p>
          <a:p>
            <a:r>
              <a:rPr lang="en-CA" b="1" dirty="0" smtClean="0"/>
              <a:t>Gender.</a:t>
            </a:r>
            <a:r>
              <a:rPr lang="en-CA" dirty="0" smtClean="0"/>
              <a:t> Men &amp; postmenopausal women</a:t>
            </a:r>
          </a:p>
          <a:p>
            <a:r>
              <a:rPr lang="en-CA" b="1" dirty="0" smtClean="0"/>
              <a:t>Age</a:t>
            </a:r>
          </a:p>
          <a:p>
            <a:r>
              <a:rPr lang="en-CA" b="1" dirty="0" smtClean="0"/>
              <a:t>Genetic factors</a:t>
            </a:r>
            <a:endParaRPr lang="en-CA" b="1" dirty="0" smtClean="0"/>
          </a:p>
          <a:p>
            <a:r>
              <a:rPr lang="en-CA" b="1" dirty="0" smtClean="0"/>
              <a:t>Obesity</a:t>
            </a:r>
          </a:p>
          <a:p>
            <a:r>
              <a:rPr lang="en-CA" b="1" dirty="0" smtClean="0"/>
              <a:t>Environmental factors including diet</a:t>
            </a:r>
            <a:r>
              <a:rPr lang="en-CA" b="1" dirty="0" smtClean="0"/>
              <a:t>, particularly sodium </a:t>
            </a:r>
            <a:r>
              <a:rPr lang="en-CA" b="1" dirty="0" smtClean="0"/>
              <a:t>intake</a:t>
            </a:r>
          </a:p>
          <a:p>
            <a:pPr>
              <a:buNone/>
            </a:pPr>
            <a:endParaRPr lang="en-CA" b="1" dirty="0" smtClean="0"/>
          </a:p>
          <a:p>
            <a:endParaRPr lang="en-US" b="1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Other factors associated with HTN include:</a:t>
            </a:r>
          </a:p>
          <a:p>
            <a:r>
              <a:rPr lang="en-CA" b="1" dirty="0" smtClean="0"/>
              <a:t>Heavy alcohol consumption</a:t>
            </a:r>
          </a:p>
          <a:p>
            <a:r>
              <a:rPr lang="en-CA" b="1" dirty="0" smtClean="0"/>
              <a:t>Diabetes</a:t>
            </a:r>
          </a:p>
          <a:p>
            <a:r>
              <a:rPr lang="en-CA" b="1" dirty="0" smtClean="0"/>
              <a:t>Use of oral contraceptives</a:t>
            </a:r>
          </a:p>
          <a:p>
            <a:r>
              <a:rPr lang="en-CA" b="1" dirty="0" smtClean="0"/>
              <a:t>Sedentary or inactive lifestyle</a:t>
            </a:r>
            <a:endParaRPr lang="en-CA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and causes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6705600" cy="4495800"/>
          </a:xfrm>
        </p:spPr>
        <p:txBody>
          <a:bodyPr>
            <a:normAutofit/>
          </a:bodyPr>
          <a:lstStyle/>
          <a:p>
            <a:r>
              <a:rPr lang="en-CA" b="1" i="1" dirty="0" smtClean="0"/>
              <a:t>Essential Hypertension (90-95%)</a:t>
            </a:r>
          </a:p>
          <a:p>
            <a:r>
              <a:rPr lang="en-CA" b="1" i="1" dirty="0" smtClean="0"/>
              <a:t>Secondary Hypertension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Hypertension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Types and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55000" lnSpcReduction="20000"/>
          </a:bodyPr>
          <a:lstStyle/>
          <a:p>
            <a:r>
              <a:rPr lang="en-CA" sz="4400" b="1" i="1" dirty="0" smtClean="0"/>
              <a:t>Secondary Hypertension</a:t>
            </a:r>
          </a:p>
          <a:p>
            <a:pPr lvl="1">
              <a:buFont typeface="Arial" pitchFamily="34" charset="0"/>
              <a:buChar char="•"/>
            </a:pPr>
            <a:r>
              <a:rPr lang="en-CA" sz="3300" b="1" dirty="0" smtClean="0"/>
              <a:t>Renal</a:t>
            </a:r>
            <a:r>
              <a:rPr lang="en-CA" sz="3300" dirty="0" smtClean="0"/>
              <a:t>:</a:t>
            </a:r>
          </a:p>
          <a:p>
            <a:pPr lvl="2"/>
            <a:r>
              <a:rPr lang="en-CA" sz="2900" dirty="0" smtClean="0"/>
              <a:t>Acute </a:t>
            </a:r>
            <a:r>
              <a:rPr lang="en-CA" sz="2900" dirty="0" err="1" smtClean="0"/>
              <a:t>glomerulonephritis</a:t>
            </a:r>
            <a:endParaRPr lang="en-CA" sz="2900" dirty="0" smtClean="0"/>
          </a:p>
          <a:p>
            <a:pPr lvl="2"/>
            <a:r>
              <a:rPr lang="en-CA" sz="2900" dirty="0" smtClean="0"/>
              <a:t>Chronic renal disease</a:t>
            </a:r>
          </a:p>
          <a:p>
            <a:pPr lvl="2"/>
            <a:r>
              <a:rPr lang="en-CA" sz="2900" dirty="0" smtClean="0"/>
              <a:t>Polycystic disease</a:t>
            </a:r>
          </a:p>
          <a:p>
            <a:pPr lvl="2"/>
            <a:r>
              <a:rPr lang="en-CA" sz="2900" dirty="0" smtClean="0"/>
              <a:t>Renal artery </a:t>
            </a:r>
            <a:r>
              <a:rPr lang="en-CA" sz="2900" dirty="0" err="1" smtClean="0"/>
              <a:t>stenosis</a:t>
            </a:r>
            <a:endParaRPr lang="en-CA" sz="2900" dirty="0" smtClean="0"/>
          </a:p>
          <a:p>
            <a:pPr lvl="2"/>
            <a:r>
              <a:rPr lang="en-CA" sz="2900" dirty="0" smtClean="0"/>
              <a:t>Renal </a:t>
            </a:r>
            <a:r>
              <a:rPr lang="en-CA" sz="2900" dirty="0" smtClean="0"/>
              <a:t>vasculitis</a:t>
            </a:r>
          </a:p>
          <a:p>
            <a:pPr lvl="2"/>
            <a:r>
              <a:rPr lang="en-CA" sz="2900" dirty="0" err="1" smtClean="0"/>
              <a:t>Renin</a:t>
            </a:r>
            <a:r>
              <a:rPr lang="en-CA" sz="2900" dirty="0" smtClean="0"/>
              <a:t>-producing </a:t>
            </a:r>
            <a:r>
              <a:rPr lang="en-CA" sz="2900" dirty="0" err="1" smtClean="0"/>
              <a:t>tumors</a:t>
            </a:r>
            <a:endParaRPr lang="en-CA" sz="2900" dirty="0" smtClean="0"/>
          </a:p>
          <a:p>
            <a:pPr lvl="1">
              <a:buFont typeface="Arial" pitchFamily="34" charset="0"/>
              <a:buChar char="•"/>
            </a:pPr>
            <a:r>
              <a:rPr lang="en-CA" sz="3300" dirty="0" smtClean="0"/>
              <a:t>Endocrine:</a:t>
            </a:r>
          </a:p>
          <a:p>
            <a:pPr lvl="2"/>
            <a:r>
              <a:rPr lang="en-CA" sz="2900" dirty="0" err="1" smtClean="0"/>
              <a:t>Adrenocortical</a:t>
            </a:r>
            <a:r>
              <a:rPr lang="en-CA" sz="2900" dirty="0" smtClean="0"/>
              <a:t> </a:t>
            </a:r>
            <a:r>
              <a:rPr lang="en-CA" sz="2900" dirty="0" err="1" smtClean="0"/>
              <a:t>hyperfunction</a:t>
            </a:r>
            <a:r>
              <a:rPr lang="en-CA" sz="2900" dirty="0" smtClean="0"/>
              <a:t> (Cushing syndrome, primary </a:t>
            </a:r>
            <a:r>
              <a:rPr lang="en-CA" sz="2900" dirty="0" err="1" smtClean="0"/>
              <a:t>aldosteronism</a:t>
            </a:r>
            <a:r>
              <a:rPr lang="en-CA" sz="2900" dirty="0" smtClean="0"/>
              <a:t>, congenital adrenal hyperplasia which is an example of gene defect affecting </a:t>
            </a:r>
            <a:r>
              <a:rPr lang="en-CA" sz="2900" dirty="0" err="1" smtClean="0"/>
              <a:t>aldosteron</a:t>
            </a:r>
            <a:r>
              <a:rPr lang="en-CA" sz="2900" dirty="0" smtClean="0"/>
              <a:t> </a:t>
            </a:r>
            <a:r>
              <a:rPr lang="en-CA" sz="2900" dirty="0" err="1" smtClean="0"/>
              <a:t>metabloism</a:t>
            </a:r>
            <a:r>
              <a:rPr lang="en-CA" sz="2900" dirty="0" smtClean="0"/>
              <a:t>)</a:t>
            </a:r>
          </a:p>
          <a:p>
            <a:pPr lvl="2"/>
            <a:r>
              <a:rPr lang="en-CA" sz="2900" dirty="0" smtClean="0"/>
              <a:t>Exogenous hormones (</a:t>
            </a:r>
            <a:r>
              <a:rPr lang="en-CA" sz="2900" dirty="0" err="1" smtClean="0"/>
              <a:t>glucocorticoids</a:t>
            </a:r>
            <a:r>
              <a:rPr lang="en-CA" sz="2900" dirty="0" smtClean="0"/>
              <a:t>, </a:t>
            </a:r>
            <a:r>
              <a:rPr lang="en-CA" sz="2900" dirty="0" err="1" smtClean="0"/>
              <a:t>estrogen</a:t>
            </a:r>
            <a:r>
              <a:rPr lang="en-CA" sz="2900" dirty="0" smtClean="0"/>
              <a:t> [including pregnancy-induced and oral contraceptives] and </a:t>
            </a:r>
            <a:r>
              <a:rPr lang="en-CA" sz="2900" dirty="0" err="1" smtClean="0"/>
              <a:t>sympathomimetics</a:t>
            </a:r>
            <a:r>
              <a:rPr lang="en-CA" sz="2900" dirty="0" smtClean="0"/>
              <a:t>)</a:t>
            </a:r>
          </a:p>
          <a:p>
            <a:pPr lvl="2"/>
            <a:r>
              <a:rPr lang="en-CA" sz="2900" dirty="0" err="1" smtClean="0"/>
              <a:t>Pheochromocytoma</a:t>
            </a:r>
            <a:endParaRPr lang="en-CA" sz="2900" dirty="0" smtClean="0"/>
          </a:p>
          <a:p>
            <a:pPr lvl="2"/>
            <a:r>
              <a:rPr lang="en-CA" sz="2900" dirty="0" err="1" smtClean="0"/>
              <a:t>Acromegaly</a:t>
            </a:r>
            <a:endParaRPr lang="en-CA" sz="2900" dirty="0" smtClean="0"/>
          </a:p>
          <a:p>
            <a:pPr lvl="2"/>
            <a:r>
              <a:rPr lang="en-CA" sz="2900" dirty="0" smtClean="0"/>
              <a:t>Hypothyroidism (</a:t>
            </a:r>
            <a:r>
              <a:rPr lang="en-CA" sz="2900" dirty="0" err="1" smtClean="0"/>
              <a:t>myxedema</a:t>
            </a:r>
            <a:r>
              <a:rPr lang="en-CA" sz="2900" dirty="0" smtClean="0"/>
              <a:t>)</a:t>
            </a:r>
          </a:p>
          <a:p>
            <a:pPr lvl="2"/>
            <a:r>
              <a:rPr lang="en-CA" sz="2900" dirty="0" smtClean="0"/>
              <a:t>Hyperthyroidism (</a:t>
            </a:r>
            <a:r>
              <a:rPr lang="en-CA" sz="2900" dirty="0" err="1" smtClean="0"/>
              <a:t>thyrotoxicosis</a:t>
            </a:r>
            <a:r>
              <a:rPr lang="en-CA" sz="2900" dirty="0" smtClean="0"/>
              <a:t>)</a:t>
            </a:r>
          </a:p>
          <a:p>
            <a:pPr lvl="2"/>
            <a:r>
              <a:rPr lang="en-CA" sz="2900" dirty="0" smtClean="0"/>
              <a:t>Pregnancy-induced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578</Words>
  <Application>Microsoft Office PowerPoint</Application>
  <PresentationFormat>On-screen Show (4:3)</PresentationFormat>
  <Paragraphs>142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Hypertension  </vt:lpstr>
      <vt:lpstr>Slide 2</vt:lpstr>
      <vt:lpstr>Hypertension</vt:lpstr>
      <vt:lpstr>Hypertension  Definition</vt:lpstr>
      <vt:lpstr>Slide 5</vt:lpstr>
      <vt:lpstr>Hypertension  Risk factors *</vt:lpstr>
      <vt:lpstr>Slide 7</vt:lpstr>
      <vt:lpstr>Hypertension  Types and causes</vt:lpstr>
      <vt:lpstr>Hypertension  Types and causes</vt:lpstr>
      <vt:lpstr>Slide 10</vt:lpstr>
      <vt:lpstr>Blood pressure regulation</vt:lpstr>
      <vt:lpstr>Renin-angiotensin-aldosterone and atrial natriuretic peptide rule</vt:lpstr>
      <vt:lpstr> Postulated mechanisms of Essential Hypertension</vt:lpstr>
      <vt:lpstr>Hypertension Remember! </vt:lpstr>
      <vt:lpstr>Slide 15</vt:lpstr>
      <vt:lpstr>Hypertension  Vascular pathology</vt:lpstr>
      <vt:lpstr>Slide 17</vt:lpstr>
      <vt:lpstr>Malignant hypertension</vt:lpstr>
      <vt:lpstr>Slide 19</vt:lpstr>
      <vt:lpstr>Hypertension  Major complications *  </vt:lpstr>
      <vt:lpstr>Cerebral Hemorrhage</vt:lpstr>
      <vt:lpstr>Slide 22</vt:lpstr>
      <vt:lpstr>Hypertension   Systemic hypertensive cardiac disease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 CVS2</dc:title>
  <dc:creator>Hisham</dc:creator>
  <cp:lastModifiedBy>Hisham</cp:lastModifiedBy>
  <cp:revision>64</cp:revision>
  <dcterms:created xsi:type="dcterms:W3CDTF">2006-08-16T00:00:00Z</dcterms:created>
  <dcterms:modified xsi:type="dcterms:W3CDTF">2013-02-26T11:07:12Z</dcterms:modified>
</cp:coreProperties>
</file>