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65" r:id="rId4"/>
    <p:sldId id="302" r:id="rId5"/>
    <p:sldId id="295" r:id="rId6"/>
    <p:sldId id="303" r:id="rId7"/>
    <p:sldId id="267" r:id="rId8"/>
    <p:sldId id="268" r:id="rId9"/>
    <p:sldId id="261" r:id="rId10"/>
    <p:sldId id="259" r:id="rId11"/>
    <p:sldId id="260" r:id="rId12"/>
    <p:sldId id="269" r:id="rId13"/>
    <p:sldId id="270" r:id="rId14"/>
    <p:sldId id="288" r:id="rId15"/>
    <p:sldId id="271" r:id="rId16"/>
    <p:sldId id="263" r:id="rId17"/>
    <p:sldId id="274" r:id="rId18"/>
    <p:sldId id="275" r:id="rId19"/>
    <p:sldId id="276" r:id="rId20"/>
    <p:sldId id="277" r:id="rId21"/>
    <p:sldId id="272" r:id="rId22"/>
    <p:sldId id="289" r:id="rId23"/>
    <p:sldId id="299" r:id="rId24"/>
    <p:sldId id="300" r:id="rId25"/>
    <p:sldId id="266" r:id="rId26"/>
    <p:sldId id="301" r:id="rId27"/>
    <p:sldId id="273" r:id="rId28"/>
    <p:sldId id="278" r:id="rId29"/>
    <p:sldId id="264" r:id="rId30"/>
    <p:sldId id="279" r:id="rId31"/>
    <p:sldId id="296" r:id="rId32"/>
    <p:sldId id="283" r:id="rId33"/>
    <p:sldId id="284" r:id="rId34"/>
    <p:sldId id="285" r:id="rId35"/>
    <p:sldId id="298" r:id="rId36"/>
    <p:sldId id="291" r:id="rId37"/>
    <p:sldId id="286" r:id="rId38"/>
    <p:sldId id="308" r:id="rId39"/>
    <p:sldId id="305" r:id="rId40"/>
    <p:sldId id="306" r:id="rId41"/>
    <p:sldId id="307" r:id="rId42"/>
    <p:sldId id="304"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09" autoAdjust="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69490B8-16E8-4617-8265-EDE544F38F60}" type="datetimeFigureOut">
              <a:rPr lang="en-US"/>
              <a:pPr>
                <a:defRPr/>
              </a:pPr>
              <a:t>3/28/2015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54429405-0FFF-47C4-A381-A21E4848335D}" type="slidenum">
              <a:rPr lang="en-CA" altLang="ar-SA"/>
              <a:pPr/>
              <a:t>‹#›</a:t>
            </a:fld>
            <a:endParaRPr lang="en-CA" altLang="ar-S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4100" name="Slide Number Placeholder 3"/>
          <p:cNvSpPr>
            <a:spLocks noGrp="1"/>
          </p:cNvSpPr>
          <p:nvPr>
            <p:ph type="sldNum" sz="quarter" idx="5"/>
          </p:nvPr>
        </p:nvSpPr>
        <p:spPr bwMode="auto">
          <a:noFill/>
          <a:ln>
            <a:miter lim="800000"/>
            <a:headEnd/>
            <a:tailEnd/>
          </a:ln>
        </p:spPr>
        <p:txBody>
          <a:bodyPr/>
          <a:lstStyle/>
          <a:p>
            <a:fld id="{8CCDB942-697A-4531-951F-C3C89CB254DA}" type="slidenum">
              <a:rPr lang="en-CA" altLang="ar-SA"/>
              <a:pPr/>
              <a:t>1</a:t>
            </a:fld>
            <a:endParaRPr lang="en-CA" alt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ar-SA" smtClean="0"/>
              <a:t>The granuloma is centered on the interanl elastic lamina</a:t>
            </a:r>
            <a:endParaRPr lang="en-CA" altLang="ar-SA" smtClean="0"/>
          </a:p>
        </p:txBody>
      </p:sp>
      <p:sp>
        <p:nvSpPr>
          <p:cNvPr id="22532" name="Slide Number Placeholder 3"/>
          <p:cNvSpPr>
            <a:spLocks noGrp="1"/>
          </p:cNvSpPr>
          <p:nvPr>
            <p:ph type="sldNum" sz="quarter" idx="5"/>
          </p:nvPr>
        </p:nvSpPr>
        <p:spPr bwMode="auto">
          <a:noFill/>
          <a:ln>
            <a:miter lim="800000"/>
            <a:headEnd/>
            <a:tailEnd/>
          </a:ln>
        </p:spPr>
        <p:txBody>
          <a:bodyPr/>
          <a:lstStyle/>
          <a:p>
            <a:fld id="{85A6081B-A440-427F-A02A-FB80BA9ECD73}" type="slidenum">
              <a:rPr lang="en-CA" altLang="ar-SA"/>
              <a:pPr/>
              <a:t>10</a:t>
            </a:fld>
            <a:endParaRPr lang="en-CA" alt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ar-SA" smtClean="0"/>
              <a:t>Nodular intimal thickness</a:t>
            </a:r>
          </a:p>
          <a:p>
            <a:pPr eaLnBrk="1" hangingPunct="1"/>
            <a:r>
              <a:rPr lang="en-US" altLang="ar-SA" smtClean="0"/>
              <a:t>Can be healed (remember ATCHscle) , you don’t have to see granuloma</a:t>
            </a:r>
            <a:endParaRPr lang="en-CA" altLang="ar-SA" smtClean="0"/>
          </a:p>
        </p:txBody>
      </p:sp>
      <p:sp>
        <p:nvSpPr>
          <p:cNvPr id="24580" name="Slide Number Placeholder 3"/>
          <p:cNvSpPr>
            <a:spLocks noGrp="1"/>
          </p:cNvSpPr>
          <p:nvPr>
            <p:ph type="sldNum" sz="quarter" idx="5"/>
          </p:nvPr>
        </p:nvSpPr>
        <p:spPr bwMode="auto">
          <a:noFill/>
          <a:ln>
            <a:miter lim="800000"/>
            <a:headEnd/>
            <a:tailEnd/>
          </a:ln>
        </p:spPr>
        <p:txBody>
          <a:bodyPr/>
          <a:lstStyle/>
          <a:p>
            <a:fld id="{B11050C9-9DFB-4A28-ABD3-6FE4A561DC01}" type="slidenum">
              <a:rPr lang="en-CA" altLang="ar-SA"/>
              <a:pPr/>
              <a:t>11</a:t>
            </a:fld>
            <a:endParaRPr lang="en-CA" alt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altLang="ar-SA" smtClean="0"/>
              <a:t>Ocular symptoms (associated with involvement of the ophthalmic artery) abruptly appear in about 50% of patients</a:t>
            </a:r>
          </a:p>
          <a:p>
            <a:pPr eaLnBrk="1" hangingPunct="1"/>
            <a:r>
              <a:rPr lang="en-US" altLang="ar-SA" smtClean="0"/>
              <a:t>Female predominance</a:t>
            </a:r>
            <a:endParaRPr lang="en-CA" altLang="ar-SA" smtClean="0"/>
          </a:p>
          <a:p>
            <a:pPr eaLnBrk="1" hangingPunct="1"/>
            <a:r>
              <a:rPr lang="en-CA" altLang="ar-SA" smtClean="0"/>
              <a:t>these range from diplopia to complete vision loss.</a:t>
            </a:r>
          </a:p>
          <a:p>
            <a:pPr eaLnBrk="1" hangingPunct="1"/>
            <a:endParaRPr lang="en-US" altLang="ar-SA" smtClean="0"/>
          </a:p>
          <a:p>
            <a:pPr eaLnBrk="1" hangingPunct="1"/>
            <a:r>
              <a:rPr lang="en-US" altLang="ar-SA" smtClean="0"/>
              <a:t>Plymyalgaia rheumatica association: myalgia, arhtaralgia and fever </a:t>
            </a:r>
            <a:endParaRPr lang="en-CA" altLang="ar-SA" smtClean="0"/>
          </a:p>
        </p:txBody>
      </p:sp>
      <p:sp>
        <p:nvSpPr>
          <p:cNvPr id="26628" name="Slide Number Placeholder 3"/>
          <p:cNvSpPr>
            <a:spLocks noGrp="1"/>
          </p:cNvSpPr>
          <p:nvPr>
            <p:ph type="sldNum" sz="quarter" idx="5"/>
          </p:nvPr>
        </p:nvSpPr>
        <p:spPr bwMode="auto">
          <a:noFill/>
          <a:ln>
            <a:miter lim="800000"/>
            <a:headEnd/>
            <a:tailEnd/>
          </a:ln>
        </p:spPr>
        <p:txBody>
          <a:bodyPr/>
          <a:lstStyle/>
          <a:p>
            <a:fld id="{83A1DDA1-EB0F-4539-AE87-22E9A83C0F6D}" type="slidenum">
              <a:rPr lang="en-CA" altLang="ar-SA"/>
              <a:pPr/>
              <a:t>12</a:t>
            </a:fld>
            <a:endParaRPr lang="en-CA" alt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altLang="ar-SA" smtClean="0"/>
              <a:t> However, because temporal arteritis is extremely segmental, adequate biopsy requires at least a 2- to 3-cm length of artery; even then, a negative biopsy result does not exclude the diagnosis</a:t>
            </a:r>
          </a:p>
        </p:txBody>
      </p:sp>
      <p:sp>
        <p:nvSpPr>
          <p:cNvPr id="28676" name="Slide Number Placeholder 3"/>
          <p:cNvSpPr>
            <a:spLocks noGrp="1"/>
          </p:cNvSpPr>
          <p:nvPr>
            <p:ph type="sldNum" sz="quarter" idx="5"/>
          </p:nvPr>
        </p:nvSpPr>
        <p:spPr bwMode="auto">
          <a:noFill/>
          <a:ln>
            <a:miter lim="800000"/>
            <a:headEnd/>
            <a:tailEnd/>
          </a:ln>
        </p:spPr>
        <p:txBody>
          <a:bodyPr/>
          <a:lstStyle/>
          <a:p>
            <a:fld id="{6DC2EF0F-23B4-4772-80D5-690927B90EE4}" type="slidenum">
              <a:rPr lang="en-CA" altLang="ar-SA"/>
              <a:pPr/>
              <a:t>13</a:t>
            </a:fld>
            <a:endParaRPr lang="en-CA" alt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30724" name="Slide Number Placeholder 3"/>
          <p:cNvSpPr>
            <a:spLocks noGrp="1"/>
          </p:cNvSpPr>
          <p:nvPr>
            <p:ph type="sldNum" sz="quarter" idx="5"/>
          </p:nvPr>
        </p:nvSpPr>
        <p:spPr bwMode="auto">
          <a:noFill/>
          <a:ln>
            <a:miter lim="800000"/>
            <a:headEnd/>
            <a:tailEnd/>
          </a:ln>
        </p:spPr>
        <p:txBody>
          <a:bodyPr/>
          <a:lstStyle/>
          <a:p>
            <a:fld id="{E8741C01-5895-45D2-8EDB-BD1D923889E6}" type="slidenum">
              <a:rPr lang="en-CA" altLang="ar-SA"/>
              <a:pPr/>
              <a:t>14</a:t>
            </a:fld>
            <a:endParaRPr lang="en-CA" alt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32772" name="Slide Number Placeholder 3"/>
          <p:cNvSpPr>
            <a:spLocks noGrp="1"/>
          </p:cNvSpPr>
          <p:nvPr>
            <p:ph type="sldNum" sz="quarter" idx="5"/>
          </p:nvPr>
        </p:nvSpPr>
        <p:spPr bwMode="auto">
          <a:noFill/>
          <a:ln>
            <a:miter lim="800000"/>
            <a:headEnd/>
            <a:tailEnd/>
          </a:ln>
        </p:spPr>
        <p:txBody>
          <a:bodyPr/>
          <a:lstStyle/>
          <a:p>
            <a:fld id="{3C080BCA-F6EE-4146-8108-F881A4B303BA}" type="slidenum">
              <a:rPr lang="en-CA" altLang="ar-SA"/>
              <a:pPr/>
              <a:t>15</a:t>
            </a:fld>
            <a:endParaRPr lang="en-CA" alt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ar-SA" smtClean="0"/>
              <a:t>Biopsy is needed for Dx</a:t>
            </a:r>
          </a:p>
          <a:p>
            <a:pPr eaLnBrk="1" hangingPunct="1"/>
            <a:r>
              <a:rPr lang="en-CA" altLang="ar-SA" smtClean="0"/>
              <a:t>with a mixed infiltrate of neutrophils, eosinophils, and mononuclear cells, frequently accompanied by </a:t>
            </a:r>
            <a:r>
              <a:rPr lang="en-CA" altLang="ar-SA" b="1" smtClean="0"/>
              <a:t>fibrinoid necrosis</a:t>
            </a:r>
            <a:r>
              <a:rPr lang="en-CA" altLang="ar-SA" smtClean="0"/>
              <a:t> </a:t>
            </a:r>
            <a:endParaRPr lang="en-US" altLang="ar-SA" smtClean="0"/>
          </a:p>
          <a:p>
            <a:pPr eaLnBrk="1" hangingPunct="1"/>
            <a:r>
              <a:rPr lang="en-US" altLang="ar-SA" smtClean="0"/>
              <a:t>Thrombosis, </a:t>
            </a:r>
            <a:r>
              <a:rPr lang="en-CA" altLang="ar-SA" smtClean="0"/>
              <a:t>transmural </a:t>
            </a:r>
          </a:p>
          <a:p>
            <a:pPr eaLnBrk="1" hangingPunct="1"/>
            <a:endParaRPr lang="en-CA" altLang="ar-SA" smtClean="0"/>
          </a:p>
          <a:p>
            <a:pPr eaLnBrk="1" hangingPunct="1"/>
            <a:r>
              <a:rPr lang="en-CA" altLang="ar-SA" smtClean="0"/>
              <a:t> arrow NOT involved</a:t>
            </a:r>
            <a:endParaRPr lang="en-US" altLang="ar-SA" smtClean="0"/>
          </a:p>
          <a:p>
            <a:pPr eaLnBrk="1" hangingPunct="1"/>
            <a:r>
              <a:rPr lang="en-US" altLang="ar-SA" smtClean="0"/>
              <a:t>Sharply demarcated</a:t>
            </a:r>
            <a:endParaRPr lang="en-CA" altLang="ar-SA" smtClean="0"/>
          </a:p>
        </p:txBody>
      </p:sp>
      <p:sp>
        <p:nvSpPr>
          <p:cNvPr id="34820" name="Slide Number Placeholder 3"/>
          <p:cNvSpPr>
            <a:spLocks noGrp="1"/>
          </p:cNvSpPr>
          <p:nvPr>
            <p:ph type="sldNum" sz="quarter" idx="5"/>
          </p:nvPr>
        </p:nvSpPr>
        <p:spPr bwMode="auto">
          <a:noFill/>
          <a:ln>
            <a:miter lim="800000"/>
            <a:headEnd/>
            <a:tailEnd/>
          </a:ln>
        </p:spPr>
        <p:txBody>
          <a:bodyPr/>
          <a:lstStyle/>
          <a:p>
            <a:fld id="{62A6D19D-23D3-48F3-8EA2-7AF4D2511CBA}" type="slidenum">
              <a:rPr lang="en-CA" altLang="ar-SA"/>
              <a:pPr/>
              <a:t>16</a:t>
            </a:fld>
            <a:endParaRPr lang="en-CA" alt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altLang="ar-SA" smtClean="0"/>
              <a:t>Later, the acute inflammatory infiltrate is replaced by fibrous (occasionally nodular) thickening of the vessel wall that can extend into the adventitia </a:t>
            </a:r>
          </a:p>
          <a:p>
            <a:pPr eaLnBrk="1" hangingPunct="1"/>
            <a:endParaRPr lang="en-CA" altLang="ar-SA" smtClean="0"/>
          </a:p>
          <a:p>
            <a:pPr eaLnBrk="1" hangingPunct="1"/>
            <a:r>
              <a:rPr lang="en-US" altLang="ar-SA" smtClean="0"/>
              <a:t>Can lead to an aneurysm</a:t>
            </a:r>
            <a:endParaRPr lang="en-CA" altLang="ar-SA" smtClean="0"/>
          </a:p>
          <a:p>
            <a:pPr eaLnBrk="1" hangingPunct="1"/>
            <a:endParaRPr lang="en-US" altLang="ar-SA" smtClean="0"/>
          </a:p>
          <a:p>
            <a:pPr eaLnBrk="1" hangingPunct="1"/>
            <a:r>
              <a:rPr lang="en-CA" altLang="ar-SA" smtClean="0"/>
              <a:t>suggesting ongoing and recurrent pathogenic insults</a:t>
            </a:r>
          </a:p>
          <a:p>
            <a:pPr eaLnBrk="1" hangingPunct="1"/>
            <a:endParaRPr lang="en-CA" altLang="ar-SA" smtClean="0"/>
          </a:p>
        </p:txBody>
      </p:sp>
      <p:sp>
        <p:nvSpPr>
          <p:cNvPr id="36868" name="Slide Number Placeholder 3"/>
          <p:cNvSpPr>
            <a:spLocks noGrp="1"/>
          </p:cNvSpPr>
          <p:nvPr>
            <p:ph type="sldNum" sz="quarter" idx="5"/>
          </p:nvPr>
        </p:nvSpPr>
        <p:spPr bwMode="auto">
          <a:noFill/>
          <a:ln>
            <a:miter lim="800000"/>
            <a:headEnd/>
            <a:tailEnd/>
          </a:ln>
        </p:spPr>
        <p:txBody>
          <a:bodyPr/>
          <a:lstStyle/>
          <a:p>
            <a:fld id="{7A6F72F9-DBFE-4A1B-8CAA-25ADE26D075C}" type="slidenum">
              <a:rPr lang="en-CA" altLang="ar-SA"/>
              <a:pPr/>
              <a:t>17</a:t>
            </a:fld>
            <a:endParaRPr lang="en-CA" alt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altLang="ar-SA" smtClean="0"/>
              <a:t>The course can vary from acute to chronic</a:t>
            </a:r>
          </a:p>
        </p:txBody>
      </p:sp>
      <p:sp>
        <p:nvSpPr>
          <p:cNvPr id="38916" name="Slide Number Placeholder 3"/>
          <p:cNvSpPr>
            <a:spLocks noGrp="1"/>
          </p:cNvSpPr>
          <p:nvPr>
            <p:ph type="sldNum" sz="quarter" idx="5"/>
          </p:nvPr>
        </p:nvSpPr>
        <p:spPr bwMode="auto">
          <a:noFill/>
          <a:ln>
            <a:miter lim="800000"/>
            <a:headEnd/>
            <a:tailEnd/>
          </a:ln>
        </p:spPr>
        <p:txBody>
          <a:bodyPr/>
          <a:lstStyle/>
          <a:p>
            <a:fld id="{C038E5B2-748D-4111-B4F1-3A1BDE543C85}" type="slidenum">
              <a:rPr lang="en-CA" altLang="ar-SA"/>
              <a:pPr/>
              <a:t>18</a:t>
            </a:fld>
            <a:endParaRPr lang="en-CA" alt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altLang="ar-SA" smtClean="0"/>
              <a:t>caused by vascular GI lesions</a:t>
            </a:r>
          </a:p>
          <a:p>
            <a:pPr eaLnBrk="1" hangingPunct="1"/>
            <a:endParaRPr lang="en-US" altLang="ar-SA" smtClean="0"/>
          </a:p>
        </p:txBody>
      </p:sp>
      <p:sp>
        <p:nvSpPr>
          <p:cNvPr id="40964" name="Slide Number Placeholder 3"/>
          <p:cNvSpPr>
            <a:spLocks noGrp="1"/>
          </p:cNvSpPr>
          <p:nvPr>
            <p:ph type="sldNum" sz="quarter" idx="5"/>
          </p:nvPr>
        </p:nvSpPr>
        <p:spPr bwMode="auto">
          <a:noFill/>
          <a:ln>
            <a:miter lim="800000"/>
            <a:headEnd/>
            <a:tailEnd/>
          </a:ln>
        </p:spPr>
        <p:txBody>
          <a:bodyPr/>
          <a:lstStyle/>
          <a:p>
            <a:fld id="{5A709A49-392C-4ADF-A3F7-49B43737457D}" type="slidenum">
              <a:rPr lang="en-CA" altLang="ar-SA"/>
              <a:pPr/>
              <a:t>19</a:t>
            </a:fld>
            <a:endParaRPr lang="en-CA" alt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ar-SA" smtClean="0"/>
          </a:p>
        </p:txBody>
      </p:sp>
      <p:sp>
        <p:nvSpPr>
          <p:cNvPr id="6148" name="Slide Number Placeholder 3"/>
          <p:cNvSpPr>
            <a:spLocks noGrp="1"/>
          </p:cNvSpPr>
          <p:nvPr>
            <p:ph type="sldNum" sz="quarter" idx="5"/>
          </p:nvPr>
        </p:nvSpPr>
        <p:spPr bwMode="auto">
          <a:noFill/>
          <a:ln>
            <a:miter lim="800000"/>
            <a:headEnd/>
            <a:tailEnd/>
          </a:ln>
        </p:spPr>
        <p:txBody>
          <a:bodyPr/>
          <a:lstStyle/>
          <a:p>
            <a:fld id="{B8B9CE72-92B2-4E9E-870B-6B7732610FDF}" type="slidenum">
              <a:rPr lang="en-CA" altLang="ar-SA"/>
              <a:pPr/>
              <a:t>2</a:t>
            </a:fld>
            <a:endParaRPr lang="en-CA" alt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43012" name="Slide Number Placeholder 3"/>
          <p:cNvSpPr>
            <a:spLocks noGrp="1"/>
          </p:cNvSpPr>
          <p:nvPr>
            <p:ph type="sldNum" sz="quarter" idx="5"/>
          </p:nvPr>
        </p:nvSpPr>
        <p:spPr bwMode="auto">
          <a:noFill/>
          <a:ln>
            <a:miter lim="800000"/>
            <a:headEnd/>
            <a:tailEnd/>
          </a:ln>
        </p:spPr>
        <p:txBody>
          <a:bodyPr/>
          <a:lstStyle/>
          <a:p>
            <a:fld id="{B9F83C73-2005-45F4-968C-87536375235A}" type="slidenum">
              <a:rPr lang="en-CA" altLang="ar-SA"/>
              <a:pPr/>
              <a:t>20</a:t>
            </a:fld>
            <a:endParaRPr lang="en-CA" alt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ar-SA" smtClean="0"/>
              <a:t>Like other vasculitis</a:t>
            </a:r>
            <a:endParaRPr lang="en-CA" altLang="ar-SA" smtClean="0"/>
          </a:p>
        </p:txBody>
      </p:sp>
      <p:sp>
        <p:nvSpPr>
          <p:cNvPr id="45060" name="Slide Number Placeholder 3"/>
          <p:cNvSpPr>
            <a:spLocks noGrp="1"/>
          </p:cNvSpPr>
          <p:nvPr>
            <p:ph type="sldNum" sz="quarter" idx="5"/>
          </p:nvPr>
        </p:nvSpPr>
        <p:spPr bwMode="auto">
          <a:noFill/>
          <a:ln>
            <a:miter lim="800000"/>
            <a:headEnd/>
            <a:tailEnd/>
          </a:ln>
        </p:spPr>
        <p:txBody>
          <a:bodyPr/>
          <a:lstStyle/>
          <a:p>
            <a:fld id="{31CA2512-8DDE-4514-A7AF-D5479FEBD144}" type="slidenum">
              <a:rPr lang="en-CA" altLang="ar-SA"/>
              <a:pPr/>
              <a:t>21</a:t>
            </a:fld>
            <a:endParaRPr lang="en-CA" alt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47108" name="Slide Number Placeholder 3"/>
          <p:cNvSpPr>
            <a:spLocks noGrp="1"/>
          </p:cNvSpPr>
          <p:nvPr>
            <p:ph type="sldNum" sz="quarter" idx="5"/>
          </p:nvPr>
        </p:nvSpPr>
        <p:spPr bwMode="auto">
          <a:noFill/>
          <a:ln>
            <a:miter lim="800000"/>
            <a:headEnd/>
            <a:tailEnd/>
          </a:ln>
        </p:spPr>
        <p:txBody>
          <a:bodyPr/>
          <a:lstStyle/>
          <a:p>
            <a:fld id="{A10DD362-F536-4A1C-AEEE-1F4D7C3922DB}" type="slidenum">
              <a:rPr lang="en-CA" altLang="ar-SA"/>
              <a:pPr/>
              <a:t>22</a:t>
            </a:fld>
            <a:endParaRPr lang="en-CA" alt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49156" name="Slide Number Placeholder 3"/>
          <p:cNvSpPr>
            <a:spLocks noGrp="1"/>
          </p:cNvSpPr>
          <p:nvPr>
            <p:ph type="sldNum" sz="quarter" idx="5"/>
          </p:nvPr>
        </p:nvSpPr>
        <p:spPr bwMode="auto">
          <a:noFill/>
          <a:ln>
            <a:miter lim="800000"/>
            <a:headEnd/>
            <a:tailEnd/>
          </a:ln>
        </p:spPr>
        <p:txBody>
          <a:bodyPr/>
          <a:lstStyle/>
          <a:p>
            <a:fld id="{3AECBCE9-4103-4C50-997A-23456E20121F}" type="slidenum">
              <a:rPr lang="en-CA" altLang="ar-SA"/>
              <a:pPr/>
              <a:t>23</a:t>
            </a:fld>
            <a:endParaRPr lang="en-CA" alt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51204" name="Slide Number Placeholder 3"/>
          <p:cNvSpPr>
            <a:spLocks noGrp="1"/>
          </p:cNvSpPr>
          <p:nvPr>
            <p:ph type="sldNum" sz="quarter" idx="5"/>
          </p:nvPr>
        </p:nvSpPr>
        <p:spPr bwMode="auto">
          <a:noFill/>
          <a:ln>
            <a:miter lim="800000"/>
            <a:headEnd/>
            <a:tailEnd/>
          </a:ln>
        </p:spPr>
        <p:txBody>
          <a:bodyPr/>
          <a:lstStyle/>
          <a:p>
            <a:fld id="{304D9F9A-B799-4E96-8BDA-217D47AB2C12}" type="slidenum">
              <a:rPr lang="en-CA" altLang="ar-SA"/>
              <a:pPr/>
              <a:t>24</a:t>
            </a:fld>
            <a:endParaRPr lang="en-CA" alt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ltLang="ar-SA" smtClean="0"/>
              <a:t>A plausible mechanism for ANCneutrophil A vasculitis is: </a:t>
            </a:r>
          </a:p>
          <a:p>
            <a:pPr eaLnBrk="1" hangingPunct="1">
              <a:spcBef>
                <a:spcPct val="0"/>
              </a:spcBef>
            </a:pPr>
            <a:r>
              <a:rPr lang="en-CA" altLang="ar-SA" smtClean="0"/>
              <a:t>Neutrophil release of PR3 and MPO (e.g., in the setting of infections) incites ANCA formation in a susceptible host. Some underlying disorder (e.g., infection, endotoxin exposure, etc.) elicits inflammatory cytokines, such as TNF, that result in surface expression of PR3 and MPO on neutrophils and other cell types. ANCAs react with these cytokine-primed cells and either cause direct injury (e.g., to endothelium) or induce activation (e.g., in neutrophils). ANCA-activated neutrophils degranulate and also cause injury by the release of reactive oxygen species, engendering EC toxicity and other direct tissue injury. </a:t>
            </a:r>
          </a:p>
          <a:p>
            <a:pPr eaLnBrk="1" hangingPunct="1">
              <a:spcBef>
                <a:spcPct val="0"/>
              </a:spcBef>
            </a:pPr>
            <a:endParaRPr lang="en-CA" altLang="ar-SA" smtClean="0"/>
          </a:p>
        </p:txBody>
      </p:sp>
      <p:sp>
        <p:nvSpPr>
          <p:cNvPr id="53252" name="Slide Number Placeholder 3"/>
          <p:cNvSpPr>
            <a:spLocks noGrp="1"/>
          </p:cNvSpPr>
          <p:nvPr>
            <p:ph type="sldNum" sz="quarter" idx="5"/>
          </p:nvPr>
        </p:nvSpPr>
        <p:spPr bwMode="auto">
          <a:noFill/>
          <a:ln>
            <a:miter lim="800000"/>
            <a:headEnd/>
            <a:tailEnd/>
          </a:ln>
        </p:spPr>
        <p:txBody>
          <a:bodyPr/>
          <a:lstStyle/>
          <a:p>
            <a:fld id="{6068108E-342A-4CC1-9F4A-8ADCEE340A0C}" type="slidenum">
              <a:rPr lang="en-CA" altLang="ar-SA"/>
              <a:pPr/>
              <a:t>25</a:t>
            </a:fld>
            <a:endParaRPr lang="en-CA" alt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55300" name="Slide Number Placeholder 3"/>
          <p:cNvSpPr>
            <a:spLocks noGrp="1"/>
          </p:cNvSpPr>
          <p:nvPr>
            <p:ph type="sldNum" sz="quarter" idx="5"/>
          </p:nvPr>
        </p:nvSpPr>
        <p:spPr bwMode="auto">
          <a:noFill/>
          <a:ln>
            <a:miter lim="800000"/>
            <a:headEnd/>
            <a:tailEnd/>
          </a:ln>
        </p:spPr>
        <p:txBody>
          <a:bodyPr/>
          <a:lstStyle/>
          <a:p>
            <a:fld id="{26BD2B16-7A54-48AD-9022-95E469AB8E23}" type="slidenum">
              <a:rPr lang="en-CA" altLang="ar-SA"/>
              <a:pPr/>
              <a:t>26</a:t>
            </a:fld>
            <a:endParaRPr lang="en-CA" alt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altLang="ar-SA" smtClean="0"/>
              <a:t>skin, mucous membranes, lungs, brain, heart, GI tract, kidneys, and muscle can all be involved</a:t>
            </a:r>
          </a:p>
          <a:p>
            <a:pPr eaLnBrk="1" hangingPunct="1"/>
            <a:endParaRPr lang="en-US" altLang="ar-SA" smtClean="0"/>
          </a:p>
          <a:p>
            <a:pPr eaLnBrk="1" hangingPunct="1"/>
            <a:r>
              <a:rPr lang="en-CA" altLang="ar-SA" smtClean="0"/>
              <a:t>Disseminated vascular lesions of hypersensitivity angiitis can also occur as a presentation of other disorders (e.g., Henoch-Schönlein purpura, essential mixed cryoglobulinemia, and vasculitis associated with connective tissue disorders). </a:t>
            </a:r>
          </a:p>
        </p:txBody>
      </p:sp>
      <p:sp>
        <p:nvSpPr>
          <p:cNvPr id="57348" name="Slide Number Placeholder 3"/>
          <p:cNvSpPr>
            <a:spLocks noGrp="1"/>
          </p:cNvSpPr>
          <p:nvPr>
            <p:ph type="sldNum" sz="quarter" idx="5"/>
          </p:nvPr>
        </p:nvSpPr>
        <p:spPr bwMode="auto">
          <a:noFill/>
          <a:ln>
            <a:miter lim="800000"/>
            <a:headEnd/>
            <a:tailEnd/>
          </a:ln>
        </p:spPr>
        <p:txBody>
          <a:bodyPr/>
          <a:lstStyle/>
          <a:p>
            <a:fld id="{206D0D04-29B0-4EFD-A651-F096B9BC8B06}" type="slidenum">
              <a:rPr lang="en-CA" altLang="ar-SA"/>
              <a:pPr/>
              <a:t>27</a:t>
            </a:fld>
            <a:endParaRPr lang="en-CA" alt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altLang="ar-SA" smtClean="0"/>
              <a:t>. Recruitment and activation of neutrophils within a particular vascular bed are probably responsible for the manifestations of the disease.</a:t>
            </a:r>
          </a:p>
          <a:p>
            <a:pPr eaLnBrk="1" hangingPunct="1"/>
            <a:endParaRPr lang="en-CA" altLang="ar-SA" smtClean="0"/>
          </a:p>
        </p:txBody>
      </p:sp>
      <p:sp>
        <p:nvSpPr>
          <p:cNvPr id="59396" name="Slide Number Placeholder 3"/>
          <p:cNvSpPr>
            <a:spLocks noGrp="1"/>
          </p:cNvSpPr>
          <p:nvPr>
            <p:ph type="sldNum" sz="quarter" idx="5"/>
          </p:nvPr>
        </p:nvSpPr>
        <p:spPr bwMode="auto">
          <a:noFill/>
          <a:ln>
            <a:miter lim="800000"/>
            <a:headEnd/>
            <a:tailEnd/>
          </a:ln>
        </p:spPr>
        <p:txBody>
          <a:bodyPr/>
          <a:lstStyle/>
          <a:p>
            <a:fld id="{F8456CFF-2740-4E59-9304-7B83969E2C04}" type="slidenum">
              <a:rPr lang="en-CA" altLang="ar-SA"/>
              <a:pPr/>
              <a:t>28</a:t>
            </a:fld>
            <a:endParaRPr lang="en-CA" alt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altLang="ar-SA" smtClean="0"/>
              <a:t>granulomatous inflammation is absent</a:t>
            </a:r>
          </a:p>
        </p:txBody>
      </p:sp>
      <p:sp>
        <p:nvSpPr>
          <p:cNvPr id="61444" name="Slide Number Placeholder 3"/>
          <p:cNvSpPr>
            <a:spLocks noGrp="1"/>
          </p:cNvSpPr>
          <p:nvPr>
            <p:ph type="sldNum" sz="quarter" idx="5"/>
          </p:nvPr>
        </p:nvSpPr>
        <p:spPr bwMode="auto">
          <a:noFill/>
          <a:ln>
            <a:miter lim="800000"/>
            <a:headEnd/>
            <a:tailEnd/>
          </a:ln>
        </p:spPr>
        <p:txBody>
          <a:bodyPr/>
          <a:lstStyle/>
          <a:p>
            <a:fld id="{3A498745-538E-4869-8950-7C46D732AD11}" type="slidenum">
              <a:rPr lang="en-CA" altLang="ar-SA"/>
              <a:pPr/>
              <a:t>29</a:t>
            </a:fld>
            <a:endParaRPr lang="en-CA" alt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ar-SA" smtClean="0"/>
              <a:t>Immun complex: Hepatitib-B &amp; AB in PAN, Drugs like penicillin (foreign material or durg modified self protiens)</a:t>
            </a:r>
          </a:p>
          <a:p>
            <a:pPr eaLnBrk="1" hangingPunct="1">
              <a:spcBef>
                <a:spcPct val="0"/>
              </a:spcBef>
            </a:pPr>
            <a:r>
              <a:rPr lang="en-CA" altLang="ar-SA" smtClean="0"/>
              <a:t>Circulating immune (antigen-antibody) complexes may also be seen-for example, DNA-anti-DNA complexes in systemic lupus erythematosus (SLE)-associated vasculitis </a:t>
            </a:r>
            <a:endParaRPr lang="en-US" altLang="ar-SA" smtClean="0"/>
          </a:p>
          <a:p>
            <a:pPr eaLnBrk="1" hangingPunct="1">
              <a:spcBef>
                <a:spcPct val="0"/>
              </a:spcBef>
            </a:pPr>
            <a:endParaRPr lang="en-US" altLang="ar-SA" i="1" smtClean="0"/>
          </a:p>
          <a:p>
            <a:pPr eaLnBrk="1" hangingPunct="1">
              <a:spcBef>
                <a:spcPct val="0"/>
              </a:spcBef>
            </a:pPr>
            <a:endParaRPr lang="en-CA" altLang="ar-SA" i="1" smtClean="0"/>
          </a:p>
          <a:p>
            <a:pPr eaLnBrk="1" hangingPunct="1">
              <a:spcBef>
                <a:spcPct val="0"/>
              </a:spcBef>
            </a:pPr>
            <a:r>
              <a:rPr lang="en-CA" altLang="ar-SA" i="1" smtClean="0"/>
              <a:t>Infections can also indirectly induce a noninfectious vasculitis,</a:t>
            </a:r>
            <a:r>
              <a:rPr lang="en-CA" altLang="ar-SA" smtClean="0"/>
              <a:t> for example, by generating immune complexes or triggering cross-reactivity</a:t>
            </a:r>
          </a:p>
          <a:p>
            <a:pPr eaLnBrk="1" hangingPunct="1">
              <a:spcBef>
                <a:spcPct val="0"/>
              </a:spcBef>
            </a:pPr>
            <a:endParaRPr lang="en-US" altLang="ar-SA" smtClean="0"/>
          </a:p>
          <a:p>
            <a:pPr eaLnBrk="1" hangingPunct="1">
              <a:spcBef>
                <a:spcPct val="0"/>
              </a:spcBef>
            </a:pPr>
            <a:r>
              <a:rPr lang="en-US" altLang="ar-SA" smtClean="0"/>
              <a:t>Antiendothelial : Kawasaki</a:t>
            </a:r>
          </a:p>
          <a:p>
            <a:pPr eaLnBrk="1" hangingPunct="1">
              <a:spcBef>
                <a:spcPct val="0"/>
              </a:spcBef>
            </a:pPr>
            <a:endParaRPr lang="en-CA" altLang="ar-SA" smtClean="0"/>
          </a:p>
        </p:txBody>
      </p:sp>
      <p:sp>
        <p:nvSpPr>
          <p:cNvPr id="8196" name="Slide Number Placeholder 3"/>
          <p:cNvSpPr>
            <a:spLocks noGrp="1"/>
          </p:cNvSpPr>
          <p:nvPr>
            <p:ph type="sldNum" sz="quarter" idx="5"/>
          </p:nvPr>
        </p:nvSpPr>
        <p:spPr bwMode="auto">
          <a:noFill/>
          <a:ln>
            <a:miter lim="800000"/>
            <a:headEnd/>
            <a:tailEnd/>
          </a:ln>
        </p:spPr>
        <p:txBody>
          <a:bodyPr/>
          <a:lstStyle/>
          <a:p>
            <a:fld id="{93FD19B9-C3D2-47E8-95D9-4077D0B68CB1}" type="slidenum">
              <a:rPr lang="en-CA" altLang="ar-SA"/>
              <a:pPr/>
              <a:t>3</a:t>
            </a:fld>
            <a:endParaRPr lang="en-CA" alt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altLang="ar-SA" smtClean="0"/>
          </a:p>
        </p:txBody>
      </p:sp>
      <p:sp>
        <p:nvSpPr>
          <p:cNvPr id="63492" name="Slide Number Placeholder 3"/>
          <p:cNvSpPr>
            <a:spLocks noGrp="1"/>
          </p:cNvSpPr>
          <p:nvPr>
            <p:ph type="sldNum" sz="quarter" idx="5"/>
          </p:nvPr>
        </p:nvSpPr>
        <p:spPr bwMode="auto">
          <a:noFill/>
          <a:ln>
            <a:miter lim="800000"/>
            <a:headEnd/>
            <a:tailEnd/>
          </a:ln>
        </p:spPr>
        <p:txBody>
          <a:bodyPr/>
          <a:lstStyle/>
          <a:p>
            <a:fld id="{19F8B5F2-D6BF-4C4A-848E-F44C1E1F8270}" type="slidenum">
              <a:rPr lang="en-CA" altLang="ar-SA"/>
              <a:pPr/>
              <a:t>30</a:t>
            </a:fld>
            <a:endParaRPr lang="en-CA" alt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65540" name="Slide Number Placeholder 3"/>
          <p:cNvSpPr>
            <a:spLocks noGrp="1"/>
          </p:cNvSpPr>
          <p:nvPr>
            <p:ph type="sldNum" sz="quarter" idx="5"/>
          </p:nvPr>
        </p:nvSpPr>
        <p:spPr bwMode="auto">
          <a:noFill/>
          <a:ln>
            <a:miter lim="800000"/>
            <a:headEnd/>
            <a:tailEnd/>
          </a:ln>
        </p:spPr>
        <p:txBody>
          <a:bodyPr/>
          <a:lstStyle/>
          <a:p>
            <a:fld id="{4BFA9CFC-2A87-45BF-AFAE-7157A0D7648C}" type="slidenum">
              <a:rPr lang="en-CA" altLang="ar-SA"/>
              <a:pPr/>
              <a:t>31</a:t>
            </a:fld>
            <a:endParaRPr lang="en-CA" alt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ar-SA" smtClean="0"/>
              <a:t>No causative agent, although immune complexs occasionally seen   </a:t>
            </a:r>
          </a:p>
          <a:p>
            <a:endParaRPr lang="en-US" altLang="ar-SA" smtClean="0"/>
          </a:p>
          <a:p>
            <a:r>
              <a:rPr lang="en-CA" altLang="ar-SA" smtClean="0"/>
              <a:t>clinically, this resembles PAN except that there is also respiratory involvement. </a:t>
            </a:r>
          </a:p>
          <a:p>
            <a:endParaRPr lang="en-US" altLang="ar-SA" smtClean="0"/>
          </a:p>
          <a:p>
            <a:r>
              <a:rPr lang="en-US" altLang="ar-SA" smtClean="0"/>
              <a:t>Kidney severity is variable</a:t>
            </a:r>
            <a:endParaRPr lang="en-CA" altLang="ar-SA" smtClean="0"/>
          </a:p>
          <a:p>
            <a:endParaRPr lang="en-CA" altLang="ar-SA" smtClean="0"/>
          </a:p>
        </p:txBody>
      </p:sp>
      <p:sp>
        <p:nvSpPr>
          <p:cNvPr id="67588" name="Slide Number Placeholder 3"/>
          <p:cNvSpPr>
            <a:spLocks noGrp="1"/>
          </p:cNvSpPr>
          <p:nvPr>
            <p:ph type="sldNum" sz="quarter" idx="5"/>
          </p:nvPr>
        </p:nvSpPr>
        <p:spPr bwMode="auto">
          <a:noFill/>
          <a:ln>
            <a:miter lim="800000"/>
            <a:headEnd/>
            <a:tailEnd/>
          </a:ln>
        </p:spPr>
        <p:txBody>
          <a:bodyPr/>
          <a:lstStyle/>
          <a:p>
            <a:fld id="{3D993F6D-B09C-4276-BD0F-B8574FC5F245}" type="slidenum">
              <a:rPr lang="en-CA" altLang="ar-SA"/>
              <a:pPr/>
              <a:t>32</a:t>
            </a:fld>
            <a:endParaRPr lang="en-CA" altLang="ar-S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ar-SA" smtClean="0"/>
          </a:p>
        </p:txBody>
      </p:sp>
      <p:sp>
        <p:nvSpPr>
          <p:cNvPr id="69636" name="Slide Number Placeholder 3"/>
          <p:cNvSpPr>
            <a:spLocks noGrp="1"/>
          </p:cNvSpPr>
          <p:nvPr>
            <p:ph type="sldNum" sz="quarter" idx="5"/>
          </p:nvPr>
        </p:nvSpPr>
        <p:spPr bwMode="auto">
          <a:noFill/>
          <a:ln>
            <a:miter lim="800000"/>
            <a:headEnd/>
            <a:tailEnd/>
          </a:ln>
        </p:spPr>
        <p:txBody>
          <a:bodyPr/>
          <a:lstStyle/>
          <a:p>
            <a:fld id="{CB770909-140D-4149-9F4D-742B89913873}" type="slidenum">
              <a:rPr lang="en-CA" altLang="ar-SA"/>
              <a:pPr/>
              <a:t>33</a:t>
            </a:fld>
            <a:endParaRPr lang="en-CA" altLang="ar-S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ar-SA" smtClean="0"/>
              <a:t>M&gt;F</a:t>
            </a:r>
            <a:endParaRPr lang="en-CA" altLang="ar-SA" smtClean="0"/>
          </a:p>
        </p:txBody>
      </p:sp>
      <p:sp>
        <p:nvSpPr>
          <p:cNvPr id="71684" name="Slide Number Placeholder 3"/>
          <p:cNvSpPr>
            <a:spLocks noGrp="1"/>
          </p:cNvSpPr>
          <p:nvPr>
            <p:ph type="sldNum" sz="quarter" idx="5"/>
          </p:nvPr>
        </p:nvSpPr>
        <p:spPr bwMode="auto">
          <a:noFill/>
          <a:ln>
            <a:miter lim="800000"/>
            <a:headEnd/>
            <a:tailEnd/>
          </a:ln>
        </p:spPr>
        <p:txBody>
          <a:bodyPr/>
          <a:lstStyle/>
          <a:p>
            <a:fld id="{807E8A8E-7FCE-49F2-AFCA-D0946613A6C9}" type="slidenum">
              <a:rPr lang="en-CA" altLang="ar-SA"/>
              <a:pPr/>
              <a:t>34</a:t>
            </a:fld>
            <a:endParaRPr lang="en-CA" alt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73732" name="Slide Number Placeholder 3"/>
          <p:cNvSpPr>
            <a:spLocks noGrp="1"/>
          </p:cNvSpPr>
          <p:nvPr>
            <p:ph type="sldNum" sz="quarter" idx="5"/>
          </p:nvPr>
        </p:nvSpPr>
        <p:spPr bwMode="auto">
          <a:noFill/>
          <a:ln>
            <a:miter lim="800000"/>
            <a:headEnd/>
            <a:tailEnd/>
          </a:ln>
        </p:spPr>
        <p:txBody>
          <a:bodyPr/>
          <a:lstStyle/>
          <a:p>
            <a:fld id="{BA5C3D23-DB95-4BF6-AC29-F03BA1C1CDCD}" type="slidenum">
              <a:rPr lang="en-CA" altLang="ar-SA"/>
              <a:pPr/>
              <a:t>35</a:t>
            </a:fld>
            <a:endParaRPr lang="en-CA" altLang="ar-S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75780" name="Slide Number Placeholder 3"/>
          <p:cNvSpPr>
            <a:spLocks noGrp="1"/>
          </p:cNvSpPr>
          <p:nvPr>
            <p:ph type="sldNum" sz="quarter" idx="5"/>
          </p:nvPr>
        </p:nvSpPr>
        <p:spPr bwMode="auto">
          <a:noFill/>
          <a:ln>
            <a:miter lim="800000"/>
            <a:headEnd/>
            <a:tailEnd/>
          </a:ln>
        </p:spPr>
        <p:txBody>
          <a:bodyPr/>
          <a:lstStyle/>
          <a:p>
            <a:fld id="{1560D4E0-D061-402F-9749-1BA75B9982F7}" type="slidenum">
              <a:rPr lang="en-CA" altLang="ar-SA"/>
              <a:pPr/>
              <a:t>36</a:t>
            </a:fld>
            <a:endParaRPr lang="en-CA" altLang="ar-S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altLang="ar-SA" smtClean="0"/>
              <a:t>Lung and splenic vessels </a:t>
            </a:r>
          </a:p>
          <a:p>
            <a:endParaRPr lang="en-CA" altLang="ar-SA" smtClean="0"/>
          </a:p>
        </p:txBody>
      </p:sp>
      <p:sp>
        <p:nvSpPr>
          <p:cNvPr id="77828" name="Slide Number Placeholder 3"/>
          <p:cNvSpPr>
            <a:spLocks noGrp="1"/>
          </p:cNvSpPr>
          <p:nvPr>
            <p:ph type="sldNum" sz="quarter" idx="5"/>
          </p:nvPr>
        </p:nvSpPr>
        <p:spPr bwMode="auto">
          <a:noFill/>
          <a:ln>
            <a:miter lim="800000"/>
            <a:headEnd/>
            <a:tailEnd/>
          </a:ln>
        </p:spPr>
        <p:txBody>
          <a:bodyPr/>
          <a:lstStyle/>
          <a:p>
            <a:fld id="{5BEBEB33-D12D-40AB-BB4B-0744CBF28F5D}" type="slidenum">
              <a:rPr lang="en-CA" altLang="ar-SA"/>
              <a:pPr/>
              <a:t>37</a:t>
            </a:fld>
            <a:endParaRPr lang="en-CA" altLang="ar-S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79876" name="Slide Number Placeholder 3"/>
          <p:cNvSpPr>
            <a:spLocks noGrp="1"/>
          </p:cNvSpPr>
          <p:nvPr>
            <p:ph type="sldNum" sz="quarter" idx="5"/>
          </p:nvPr>
        </p:nvSpPr>
        <p:spPr bwMode="auto">
          <a:noFill/>
          <a:ln>
            <a:miter lim="800000"/>
            <a:headEnd/>
            <a:tailEnd/>
          </a:ln>
        </p:spPr>
        <p:txBody>
          <a:bodyPr/>
          <a:lstStyle/>
          <a:p>
            <a:fld id="{B0EE444E-F448-4BDC-AE90-B74FB5541754}" type="slidenum">
              <a:rPr lang="en-CA" altLang="ar-SA"/>
              <a:pPr/>
              <a:t>42</a:t>
            </a:fld>
            <a:endParaRPr lang="en-CA" alt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ln>
            <a:miter lim="800000"/>
            <a:headEnd/>
            <a:tailEnd/>
          </a:ln>
        </p:spPr>
        <p:txBody>
          <a:bodyPr/>
          <a:lstStyle/>
          <a:p>
            <a:fld id="{83B579CC-5422-4A00-B8F8-DC8E14E0B924}" type="slidenum">
              <a:rPr lang="en-US" altLang="ar-SA"/>
              <a:pPr/>
              <a:t>4</a:t>
            </a:fld>
            <a:endParaRPr lang="en-US" altLang="ar-SA"/>
          </a:p>
        </p:txBody>
      </p:sp>
      <p:sp>
        <p:nvSpPr>
          <p:cNvPr id="10243" name="Rectangle 2"/>
          <p:cNvSpPr>
            <a:spLocks noChangeArrowheads="1" noTextEdit="1"/>
          </p:cNvSpPr>
          <p:nvPr>
            <p:ph type="sldImg"/>
          </p:nvPr>
        </p:nvSpPr>
        <p:spPr bwMode="auto">
          <a:xfrm>
            <a:off x="1144588" y="687388"/>
            <a:ext cx="4568825" cy="3425825"/>
          </a:xfrm>
          <a:noFill/>
          <a:ln>
            <a:solidFill>
              <a:srgbClr val="000000"/>
            </a:solidFill>
            <a:miter lim="800000"/>
            <a:headEnd/>
            <a:tailEnd/>
          </a:ln>
        </p:spPr>
      </p:sp>
      <p:sp>
        <p:nvSpPr>
          <p:cNvPr id="10244"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marL="228600" indent="-228600">
              <a:buClr>
                <a:srgbClr val="66CCFF"/>
              </a:buClr>
              <a:buSzPct val="90000"/>
            </a:pPr>
            <a:endParaRPr lang="el-GR" altLang="ar-SA"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12292" name="Slide Number Placeholder 3"/>
          <p:cNvSpPr>
            <a:spLocks noGrp="1"/>
          </p:cNvSpPr>
          <p:nvPr>
            <p:ph type="sldNum" sz="quarter" idx="5"/>
          </p:nvPr>
        </p:nvSpPr>
        <p:spPr bwMode="auto">
          <a:noFill/>
          <a:ln>
            <a:miter lim="800000"/>
            <a:headEnd/>
            <a:tailEnd/>
          </a:ln>
        </p:spPr>
        <p:txBody>
          <a:bodyPr/>
          <a:lstStyle/>
          <a:p>
            <a:fld id="{41B111DC-18FD-44FC-8B65-7970F1892164}" type="slidenum">
              <a:rPr lang="en-CA" altLang="ar-SA"/>
              <a:pPr/>
              <a:t>5</a:t>
            </a:fld>
            <a:endParaRPr lang="en-CA" alt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14340" name="Slide Number Placeholder 3"/>
          <p:cNvSpPr>
            <a:spLocks noGrp="1"/>
          </p:cNvSpPr>
          <p:nvPr>
            <p:ph type="sldNum" sz="quarter" idx="5"/>
          </p:nvPr>
        </p:nvSpPr>
        <p:spPr bwMode="auto">
          <a:noFill/>
          <a:ln>
            <a:miter lim="800000"/>
            <a:headEnd/>
            <a:tailEnd/>
          </a:ln>
        </p:spPr>
        <p:txBody>
          <a:bodyPr/>
          <a:lstStyle/>
          <a:p>
            <a:fld id="{3AADCC5C-B8A8-494F-BE7B-44716AAF11EC}" type="slidenum">
              <a:rPr lang="en-CA" altLang="ar-SA"/>
              <a:pPr/>
              <a:t>6</a:t>
            </a:fld>
            <a:endParaRPr lang="en-CA" alt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altLang="ar-SA" smtClean="0"/>
              <a:t>-but also the vertebral and ophthalmic arteries</a:t>
            </a:r>
          </a:p>
        </p:txBody>
      </p:sp>
      <p:sp>
        <p:nvSpPr>
          <p:cNvPr id="16388" name="Slide Number Placeholder 3"/>
          <p:cNvSpPr>
            <a:spLocks noGrp="1"/>
          </p:cNvSpPr>
          <p:nvPr>
            <p:ph type="sldNum" sz="quarter" idx="5"/>
          </p:nvPr>
        </p:nvSpPr>
        <p:spPr bwMode="auto">
          <a:noFill/>
          <a:ln>
            <a:miter lim="800000"/>
            <a:headEnd/>
            <a:tailEnd/>
          </a:ln>
        </p:spPr>
        <p:txBody>
          <a:bodyPr/>
          <a:lstStyle/>
          <a:p>
            <a:fld id="{835089F9-5C01-4E57-9069-53028776E23F}" type="slidenum">
              <a:rPr lang="en-CA" altLang="ar-SA"/>
              <a:pPr/>
              <a:t>7</a:t>
            </a:fld>
            <a:endParaRPr lang="en-CA" alt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altLang="ar-SA" smtClean="0"/>
              <a:t>An immune origin is supported by the characteristic granulomatous response with associated helper T cells, a correlation with certain major histocompatibility complex (MHC) class II haplotypes, and a therapeutic response to steroids. </a:t>
            </a:r>
          </a:p>
          <a:p>
            <a:pPr eaLnBrk="1" hangingPunct="1"/>
            <a:endParaRPr lang="en-CA" altLang="ar-SA" smtClean="0"/>
          </a:p>
          <a:p>
            <a:pPr eaLnBrk="1" hangingPunct="1"/>
            <a:r>
              <a:rPr lang="en-CA" altLang="ar-SA" smtClean="0"/>
              <a:t>The extraordinary predilection for a single vascular site (temporal artery) remains unexplained</a:t>
            </a:r>
          </a:p>
        </p:txBody>
      </p:sp>
      <p:sp>
        <p:nvSpPr>
          <p:cNvPr id="18436" name="Slide Number Placeholder 3"/>
          <p:cNvSpPr>
            <a:spLocks noGrp="1"/>
          </p:cNvSpPr>
          <p:nvPr>
            <p:ph type="sldNum" sz="quarter" idx="5"/>
          </p:nvPr>
        </p:nvSpPr>
        <p:spPr bwMode="auto">
          <a:noFill/>
          <a:ln>
            <a:miter lim="800000"/>
            <a:headEnd/>
            <a:tailEnd/>
          </a:ln>
        </p:spPr>
        <p:txBody>
          <a:bodyPr/>
          <a:lstStyle/>
          <a:p>
            <a:fld id="{A61563C8-242E-465B-8775-F3E2E5B4F97D}" type="slidenum">
              <a:rPr lang="en-CA" altLang="ar-SA"/>
              <a:pPr/>
              <a:t>8</a:t>
            </a:fld>
            <a:endParaRPr lang="en-CA" alt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ar-SA" smtClean="0"/>
              <a:t>Nodularity, thickness and firm vessel</a:t>
            </a:r>
          </a:p>
          <a:p>
            <a:pPr eaLnBrk="1" hangingPunct="1"/>
            <a:r>
              <a:rPr lang="en-US" altLang="ar-SA" smtClean="0"/>
              <a:t>Can be segmental process</a:t>
            </a:r>
            <a:endParaRPr lang="en-CA" altLang="ar-SA" smtClean="0"/>
          </a:p>
        </p:txBody>
      </p:sp>
      <p:sp>
        <p:nvSpPr>
          <p:cNvPr id="20484" name="Slide Number Placeholder 3"/>
          <p:cNvSpPr>
            <a:spLocks noGrp="1"/>
          </p:cNvSpPr>
          <p:nvPr>
            <p:ph type="sldNum" sz="quarter" idx="5"/>
          </p:nvPr>
        </p:nvSpPr>
        <p:spPr bwMode="auto">
          <a:noFill/>
          <a:ln>
            <a:miter lim="800000"/>
            <a:headEnd/>
            <a:tailEnd/>
          </a:ln>
        </p:spPr>
        <p:txBody>
          <a:bodyPr/>
          <a:lstStyle/>
          <a:p>
            <a:fld id="{A4F1623F-E561-433E-852D-DE7655409AD8}" type="slidenum">
              <a:rPr lang="en-CA" altLang="ar-SA"/>
              <a:pPr/>
              <a:t>9</a:t>
            </a:fld>
            <a:endParaRPr lang="en-CA" alt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5D3D81-417B-4CDE-A397-923A14BB30B0}" type="datetimeFigureOut">
              <a:rPr lang="en-US"/>
              <a:pPr>
                <a:defRPr/>
              </a:pPr>
              <a:t>3/28/2015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BE9071-0827-49BE-B7F9-063170958E72}" type="slidenum">
              <a:rPr lang="en-US" altLang="ar-SA"/>
              <a:pPr/>
              <a:t>‹#›</a:t>
            </a:fld>
            <a:endParaRPr lang="en-US" alt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525C1D-E879-4772-85CB-BE4698D762F8}" type="datetimeFigureOut">
              <a:rPr lang="en-US"/>
              <a:pPr>
                <a:defRPr/>
              </a:pPr>
              <a:t>3/28/2015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49DD38-BB28-49B2-83CF-69CD84DF2F39}" type="slidenum">
              <a:rPr lang="en-US" altLang="ar-SA"/>
              <a:pPr/>
              <a:t>‹#›</a:t>
            </a:fld>
            <a:endParaRPr lang="en-US" alt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63DFC2-E63F-4701-9D38-499C4DF451B1}" type="datetimeFigureOut">
              <a:rPr lang="en-US"/>
              <a:pPr>
                <a:defRPr/>
              </a:pPr>
              <a:t>3/28/2015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CD5191-A286-4808-8101-2B476AC776CD}" type="slidenum">
              <a:rPr lang="en-US" altLang="ar-SA"/>
              <a:pPr/>
              <a:t>‹#›</a:t>
            </a:fld>
            <a:endParaRPr lang="en-US" alt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0D22E3-F9A6-44C8-93CC-B0798A5E2602}" type="datetimeFigureOut">
              <a:rPr lang="en-US"/>
              <a:pPr>
                <a:defRPr/>
              </a:pPr>
              <a:t>3/28/2015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53338B-2039-4AD8-ACF9-3661E3CBCBAE}" type="slidenum">
              <a:rPr lang="en-US" altLang="ar-SA"/>
              <a:pPr/>
              <a:t>‹#›</a:t>
            </a:fld>
            <a:endParaRPr lang="en-US" alt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1ADFA0-4083-410A-8656-87FEF232F47A}" type="datetimeFigureOut">
              <a:rPr lang="en-US"/>
              <a:pPr>
                <a:defRPr/>
              </a:pPr>
              <a:t>3/28/2015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5F785D-7E70-4020-80E7-863FE1267DB2}" type="slidenum">
              <a:rPr lang="en-US" altLang="ar-SA"/>
              <a:pPr/>
              <a:t>‹#›</a:t>
            </a:fld>
            <a:endParaRPr lang="en-US" alt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CB044F-382D-4E12-B0E3-68F88E058E34}" type="datetimeFigureOut">
              <a:rPr lang="en-US"/>
              <a:pPr>
                <a:defRPr/>
              </a:pPr>
              <a:t>3/28/2015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A8E05A8-9503-41AB-943D-3875B49B5849}" type="slidenum">
              <a:rPr lang="en-US" altLang="ar-SA"/>
              <a:pPr/>
              <a:t>‹#›</a:t>
            </a:fld>
            <a:endParaRPr lang="en-US" alt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332BF74-8088-40F7-836D-A54897014CFB}" type="datetimeFigureOut">
              <a:rPr lang="en-US"/>
              <a:pPr>
                <a:defRPr/>
              </a:pPr>
              <a:t>3/28/2015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0CAF675-ACBE-43E6-A69E-5A361D95C0CB}" type="slidenum">
              <a:rPr lang="en-US" altLang="ar-SA"/>
              <a:pPr/>
              <a:t>‹#›</a:t>
            </a:fld>
            <a:endParaRPr lang="en-US" alt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615E80-A526-4416-9AE0-184715FD8A25}" type="datetimeFigureOut">
              <a:rPr lang="en-US"/>
              <a:pPr>
                <a:defRPr/>
              </a:pPr>
              <a:t>3/28/2015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1B2EE45-EA9F-4697-881D-74F4FE5AFDF0}" type="slidenum">
              <a:rPr lang="en-US" altLang="ar-SA"/>
              <a:pPr/>
              <a:t>‹#›</a:t>
            </a:fld>
            <a:endParaRPr lang="en-US" alt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1760BE-A4CC-4074-BFC5-56F64FD36CE5}" type="datetimeFigureOut">
              <a:rPr lang="en-US"/>
              <a:pPr>
                <a:defRPr/>
              </a:pPr>
              <a:t>3/28/2015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6DC663D-B288-40FE-B5A2-1064798E665A}" type="slidenum">
              <a:rPr lang="en-US" altLang="ar-SA"/>
              <a:pPr/>
              <a:t>‹#›</a:t>
            </a:fld>
            <a:endParaRPr lang="en-US" alt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E54D51-16BA-469F-9B40-28C97EB3ABDF}" type="datetimeFigureOut">
              <a:rPr lang="en-US"/>
              <a:pPr>
                <a:defRPr/>
              </a:pPr>
              <a:t>3/28/2015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D89A5BF-1FE3-41C7-9F58-2A2606BA73B1}" type="slidenum">
              <a:rPr lang="en-US" altLang="ar-SA"/>
              <a:pPr/>
              <a:t>‹#›</a:t>
            </a:fld>
            <a:endParaRPr lang="en-US" alt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BCE0BA-CB93-4F08-9F73-DD0382893839}" type="datetimeFigureOut">
              <a:rPr lang="en-US"/>
              <a:pPr>
                <a:defRPr/>
              </a:pPr>
              <a:t>3/28/2015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E099424-F5EB-4947-9A9C-19CE521B17FC}" type="slidenum">
              <a:rPr lang="en-US" altLang="ar-SA"/>
              <a:pPr/>
              <a:t>‹#›</a:t>
            </a:fld>
            <a:endParaRPr lang="en-US" alt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DE7DFD2-CCB8-47FC-B094-6E7BC5D90E1F}" type="datetimeFigureOut">
              <a:rPr lang="en-US"/>
              <a:pPr>
                <a:defRPr/>
              </a:pPr>
              <a:t>3/28/2015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defRPr>
            </a:lvl1pPr>
          </a:lstStyle>
          <a:p>
            <a:fld id="{D9C7ADD2-C8FD-4094-9EE4-0331B4012B3C}" type="slidenum">
              <a:rPr lang="en-US" altLang="ar-SA"/>
              <a:pPr/>
              <a:t>‹#›</a:t>
            </a:fld>
            <a:endParaRPr lang="en-US" altLang="ar-S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altLang="ar-SA" sz="4000" b="1" smtClean="0"/>
              <a:t>Vasculitis</a:t>
            </a:r>
            <a:r>
              <a:rPr lang="en-US" altLang="ar-SA" sz="3200" smtClean="0"/>
              <a:t/>
            </a:r>
            <a:br>
              <a:rPr lang="en-US" altLang="ar-SA" sz="3200" smtClean="0"/>
            </a:br>
            <a:endParaRPr lang="en-CA" altLang="ar-SA"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en-US" dirty="0" err="1" smtClean="0"/>
              <a:t>Hisham</a:t>
            </a:r>
            <a:r>
              <a:rPr lang="en-US" dirty="0" smtClean="0"/>
              <a:t> </a:t>
            </a:r>
            <a:r>
              <a:rPr lang="en-US" dirty="0" err="1" smtClean="0"/>
              <a:t>Alkhalidi</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CA" altLang="ar-SA" smtClean="0"/>
          </a:p>
        </p:txBody>
      </p:sp>
      <p:sp>
        <p:nvSpPr>
          <p:cNvPr id="21507" name="Content Placeholder 2"/>
          <p:cNvSpPr>
            <a:spLocks noGrp="1"/>
          </p:cNvSpPr>
          <p:nvPr>
            <p:ph idx="1"/>
          </p:nvPr>
        </p:nvSpPr>
        <p:spPr/>
        <p:txBody>
          <a:bodyPr/>
          <a:lstStyle/>
          <a:p>
            <a:pPr eaLnBrk="1" hangingPunct="1"/>
            <a:endParaRPr lang="en-CA" altLang="ar-SA" smtClean="0"/>
          </a:p>
        </p:txBody>
      </p:sp>
      <p:pic>
        <p:nvPicPr>
          <p:cNvPr id="21508" name="Picture 2" descr="http://www.robbinspathology.com/common/showimage.cfm?type=f&amp;ThisFigFile=S01871-011-f024b.jpg"/>
          <p:cNvPicPr>
            <a:picLocks noChangeAspect="1" noChangeArrowheads="1"/>
          </p:cNvPicPr>
          <p:nvPr/>
        </p:nvPicPr>
        <p:blipFill>
          <a:blip r:embed="rId3" cstate="print"/>
          <a:srcRect/>
          <a:stretch>
            <a:fillRect/>
          </a:stretch>
        </p:blipFill>
        <p:spPr bwMode="auto">
          <a:xfrm>
            <a:off x="762000" y="1066800"/>
            <a:ext cx="714375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CA" altLang="ar-SA" smtClean="0"/>
          </a:p>
        </p:txBody>
      </p:sp>
      <p:sp>
        <p:nvSpPr>
          <p:cNvPr id="23555" name="Content Placeholder 2"/>
          <p:cNvSpPr>
            <a:spLocks noGrp="1"/>
          </p:cNvSpPr>
          <p:nvPr>
            <p:ph idx="1"/>
          </p:nvPr>
        </p:nvSpPr>
        <p:spPr/>
        <p:txBody>
          <a:bodyPr/>
          <a:lstStyle/>
          <a:p>
            <a:pPr eaLnBrk="1" hangingPunct="1"/>
            <a:endParaRPr lang="en-CA" altLang="ar-SA" smtClean="0"/>
          </a:p>
        </p:txBody>
      </p:sp>
      <p:pic>
        <p:nvPicPr>
          <p:cNvPr id="23556" name="Picture 2" descr="http://www.robbinspathology.com/common/showimage.cfm?type=f&amp;ThisFigFile=S01871-011-f024a.jpg"/>
          <p:cNvPicPr>
            <a:picLocks noChangeAspect="1" noChangeArrowheads="1"/>
          </p:cNvPicPr>
          <p:nvPr/>
        </p:nvPicPr>
        <p:blipFill>
          <a:blip r:embed="rId3" cstate="print"/>
          <a:srcRect/>
          <a:stretch>
            <a:fillRect/>
          </a:stretch>
        </p:blipFill>
        <p:spPr bwMode="auto">
          <a:xfrm>
            <a:off x="685800" y="990600"/>
            <a:ext cx="725011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CA" altLang="ar-SA" smtClean="0"/>
              <a:t>Giant-Cell (Temporal) Arteritis </a:t>
            </a:r>
            <a:r>
              <a:rPr lang="en-US" altLang="ar-SA" smtClean="0"/>
              <a:t/>
            </a:r>
            <a:br>
              <a:rPr lang="en-US" altLang="ar-SA" smtClean="0"/>
            </a:br>
            <a:r>
              <a:rPr lang="en-US" altLang="ar-SA" sz="3600" b="1" smtClean="0"/>
              <a:t>Clinical features</a:t>
            </a:r>
            <a:endParaRPr lang="en-CA" altLang="ar-SA" b="1" smtClean="0"/>
          </a:p>
        </p:txBody>
      </p:sp>
      <p:sp>
        <p:nvSpPr>
          <p:cNvPr id="25603" name="Content Placeholder 2"/>
          <p:cNvSpPr>
            <a:spLocks noGrp="1"/>
          </p:cNvSpPr>
          <p:nvPr>
            <p:ph idx="1"/>
          </p:nvPr>
        </p:nvSpPr>
        <p:spPr/>
        <p:txBody>
          <a:bodyPr/>
          <a:lstStyle/>
          <a:p>
            <a:pPr eaLnBrk="1" hangingPunct="1"/>
            <a:r>
              <a:rPr lang="en-CA" altLang="ar-SA" smtClean="0"/>
              <a:t>&gt; 50 years of age</a:t>
            </a:r>
          </a:p>
          <a:p>
            <a:pPr eaLnBrk="1" hangingPunct="1"/>
            <a:r>
              <a:rPr lang="en-CA" altLang="ar-SA" smtClean="0"/>
              <a:t>Vague symptoms:</a:t>
            </a:r>
          </a:p>
          <a:p>
            <a:pPr lvl="1" eaLnBrk="1" hangingPunct="1"/>
            <a:r>
              <a:rPr lang="en-CA" altLang="ar-SA" smtClean="0"/>
              <a:t>Fever, fatigue and weight loss</a:t>
            </a:r>
          </a:p>
          <a:p>
            <a:pPr eaLnBrk="1" hangingPunct="1"/>
            <a:r>
              <a:rPr lang="en-CA" altLang="ar-SA" smtClean="0"/>
              <a:t>May involve facial pain or headache </a:t>
            </a:r>
          </a:p>
          <a:p>
            <a:pPr eaLnBrk="1" hangingPunct="1"/>
            <a:r>
              <a:rPr lang="en-CA" altLang="ar-SA" smtClean="0"/>
              <a:t>Most intense along the course of the superficial temporal artery, which is painful to palpation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CA" altLang="ar-SA" smtClean="0"/>
              <a:t>Giant-Cell (Temporal) Arteritis </a:t>
            </a:r>
          </a:p>
        </p:txBody>
      </p:sp>
      <p:sp>
        <p:nvSpPr>
          <p:cNvPr id="3" name="Content Placeholder 2"/>
          <p:cNvSpPr>
            <a:spLocks noGrp="1"/>
          </p:cNvSpPr>
          <p:nvPr>
            <p:ph idx="1"/>
          </p:nvPr>
        </p:nvSpPr>
        <p:spPr/>
        <p:txBody>
          <a:bodyPr/>
          <a:lstStyle/>
          <a:p>
            <a:pPr marL="0" indent="0" eaLnBrk="1" hangingPunct="1">
              <a:spcBef>
                <a:spcPct val="30000"/>
              </a:spcBef>
              <a:buFont typeface="Arial" charset="0"/>
              <a:buNone/>
              <a:defRPr/>
            </a:pPr>
            <a:r>
              <a:rPr lang="en-CA" dirty="0" smtClean="0"/>
              <a:t>- Definite diagnosis depends on: </a:t>
            </a:r>
          </a:p>
          <a:p>
            <a:pPr marL="0" indent="0" eaLnBrk="1" hangingPunct="1">
              <a:spcBef>
                <a:spcPct val="30000"/>
              </a:spcBef>
              <a:buFont typeface="Arial" charset="0"/>
              <a:buNone/>
              <a:defRPr/>
            </a:pPr>
            <a:r>
              <a:rPr lang="en-CA" dirty="0" smtClean="0"/>
              <a:t>biopsy of an adequate segment and histological confirmation</a:t>
            </a:r>
          </a:p>
          <a:p>
            <a:pPr marL="0" indent="0" eaLnBrk="1" hangingPunct="1">
              <a:spcBef>
                <a:spcPct val="30000"/>
              </a:spcBef>
              <a:buFont typeface="Arial" charset="0"/>
              <a:buNone/>
              <a:defRPr/>
            </a:pPr>
            <a:r>
              <a:rPr lang="en-CA" dirty="0" smtClean="0"/>
              <a:t>- Treatment: corticosteroids</a:t>
            </a:r>
          </a:p>
          <a:p>
            <a:pPr eaLnBrk="1" hangingPunct="1">
              <a:defRPr/>
            </a:pP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CA" altLang="ar-SA" smtClean="0"/>
          </a:p>
        </p:txBody>
      </p:sp>
      <p:sp>
        <p:nvSpPr>
          <p:cNvPr id="29699" name="Content Placeholder 2"/>
          <p:cNvSpPr>
            <a:spLocks noGrp="1"/>
          </p:cNvSpPr>
          <p:nvPr>
            <p:ph idx="1"/>
          </p:nvPr>
        </p:nvSpPr>
        <p:spPr/>
        <p:txBody>
          <a:bodyPr/>
          <a:lstStyle/>
          <a:p>
            <a:endParaRPr lang="en-CA" altLang="ar-SA"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ar-SA" smtClean="0"/>
              <a:t>Polyarteritis Nodosa</a:t>
            </a:r>
            <a:endParaRPr lang="en-CA" altLang="ar-SA" smtClean="0"/>
          </a:p>
        </p:txBody>
      </p:sp>
      <p:sp>
        <p:nvSpPr>
          <p:cNvPr id="31747" name="Content Placeholder 2"/>
          <p:cNvSpPr>
            <a:spLocks noGrp="1"/>
          </p:cNvSpPr>
          <p:nvPr>
            <p:ph idx="1"/>
          </p:nvPr>
        </p:nvSpPr>
        <p:spPr/>
        <p:txBody>
          <a:bodyPr/>
          <a:lstStyle/>
          <a:p>
            <a:pPr eaLnBrk="1" hangingPunct="1"/>
            <a:r>
              <a:rPr lang="en-CA" altLang="ar-SA" smtClean="0"/>
              <a:t>Systemic </a:t>
            </a:r>
          </a:p>
          <a:p>
            <a:pPr eaLnBrk="1" hangingPunct="1"/>
            <a:r>
              <a:rPr lang="en-CA" altLang="ar-SA" smtClean="0"/>
              <a:t>Small or medium-sized muscular arteries </a:t>
            </a:r>
          </a:p>
          <a:p>
            <a:pPr eaLnBrk="1" hangingPunct="1"/>
            <a:r>
              <a:rPr lang="en-CA" altLang="ar-SA" smtClean="0"/>
              <a:t>But </a:t>
            </a:r>
            <a:r>
              <a:rPr lang="en-CA" altLang="ar-SA" b="1" u="sng" smtClean="0"/>
              <a:t>not</a:t>
            </a:r>
            <a:r>
              <a:rPr lang="en-CA" altLang="ar-SA" smtClean="0"/>
              <a:t> arterioles, capillaries, or venules</a:t>
            </a:r>
          </a:p>
          <a:p>
            <a:pPr eaLnBrk="1" hangingPunct="1"/>
            <a:r>
              <a:rPr lang="en-CA" altLang="ar-SA" smtClean="0"/>
              <a:t>Typically involving renal and visceral vessels but </a:t>
            </a:r>
            <a:r>
              <a:rPr lang="en-CA" altLang="ar-SA" b="1" u="sng" smtClean="0"/>
              <a:t>sparing</a:t>
            </a:r>
            <a:r>
              <a:rPr lang="en-CA" altLang="ar-SA" smtClean="0"/>
              <a:t> the pulmonary circulation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CA" altLang="ar-SA" smtClean="0"/>
          </a:p>
        </p:txBody>
      </p:sp>
      <p:sp>
        <p:nvSpPr>
          <p:cNvPr id="33795" name="Content Placeholder 2"/>
          <p:cNvSpPr>
            <a:spLocks noGrp="1"/>
          </p:cNvSpPr>
          <p:nvPr>
            <p:ph idx="1"/>
          </p:nvPr>
        </p:nvSpPr>
        <p:spPr/>
        <p:txBody>
          <a:bodyPr/>
          <a:lstStyle/>
          <a:p>
            <a:pPr eaLnBrk="1" hangingPunct="1"/>
            <a:endParaRPr lang="en-CA" altLang="ar-SA" smtClean="0"/>
          </a:p>
        </p:txBody>
      </p:sp>
      <p:pic>
        <p:nvPicPr>
          <p:cNvPr id="33796" name="Picture 2" descr="http://www.robbinspathology.com/common/showimage.cfm?type=f&amp;ThisFigFile=S01871-011-f026a.jpg"/>
          <p:cNvPicPr>
            <a:picLocks noChangeAspect="1" noChangeArrowheads="1"/>
          </p:cNvPicPr>
          <p:nvPr/>
        </p:nvPicPr>
        <p:blipFill>
          <a:blip r:embed="rId3" cstate="print"/>
          <a:srcRect/>
          <a:stretch>
            <a:fillRect/>
          </a:stretch>
        </p:blipFill>
        <p:spPr bwMode="auto">
          <a:xfrm>
            <a:off x="533400" y="609600"/>
            <a:ext cx="779303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ar-SA" smtClean="0"/>
              <a:t>Polyarteritis Nodosa</a:t>
            </a:r>
            <a:endParaRPr lang="en-CA" altLang="ar-SA" smtClean="0"/>
          </a:p>
        </p:txBody>
      </p:sp>
      <p:sp>
        <p:nvSpPr>
          <p:cNvPr id="35843" name="Content Placeholder 2"/>
          <p:cNvSpPr>
            <a:spLocks noGrp="1"/>
          </p:cNvSpPr>
          <p:nvPr>
            <p:ph idx="1"/>
          </p:nvPr>
        </p:nvSpPr>
        <p:spPr>
          <a:xfrm>
            <a:off x="457200" y="2667000"/>
            <a:ext cx="8229600" cy="4525963"/>
          </a:xfrm>
        </p:spPr>
        <p:txBody>
          <a:bodyPr/>
          <a:lstStyle/>
          <a:p>
            <a:pPr eaLnBrk="1" hangingPunct="1"/>
            <a:r>
              <a:rPr lang="en-CA" altLang="ar-SA" smtClean="0"/>
              <a:t>all stages of activity (from early to late) may coexist in different vessels or even within the same vessel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ar-SA" smtClean="0"/>
              <a:t>Polyarteritis Nodosa</a:t>
            </a:r>
            <a:br>
              <a:rPr lang="en-US" altLang="ar-SA" smtClean="0"/>
            </a:br>
            <a:r>
              <a:rPr lang="en-US" altLang="ar-SA" sz="3600" b="1" smtClean="0"/>
              <a:t>Clinical picture</a:t>
            </a:r>
            <a:endParaRPr lang="en-CA" altLang="ar-SA" b="1" smtClean="0"/>
          </a:p>
        </p:txBody>
      </p:sp>
      <p:sp>
        <p:nvSpPr>
          <p:cNvPr id="37891" name="Content Placeholder 2"/>
          <p:cNvSpPr>
            <a:spLocks noGrp="1"/>
          </p:cNvSpPr>
          <p:nvPr>
            <p:ph idx="1"/>
          </p:nvPr>
        </p:nvSpPr>
        <p:spPr/>
        <p:txBody>
          <a:bodyPr/>
          <a:lstStyle/>
          <a:p>
            <a:pPr eaLnBrk="1" hangingPunct="1"/>
            <a:r>
              <a:rPr lang="en-CA" altLang="ar-SA" smtClean="0"/>
              <a:t>Largely young adults</a:t>
            </a:r>
          </a:p>
          <a:p>
            <a:pPr eaLnBrk="1" hangingPunct="1"/>
            <a:r>
              <a:rPr lang="en-CA" altLang="ar-SA" smtClean="0"/>
              <a:t>Typically episodic, with long symptom-free intervals</a:t>
            </a:r>
          </a:p>
          <a:p>
            <a:pPr eaLnBrk="1" hangingPunct="1"/>
            <a:r>
              <a:rPr lang="en-CA" altLang="ar-SA" smtClean="0"/>
              <a:t>Because the vascular involvement is widely scattered, the clinical findings may be varied and puzzling</a:t>
            </a:r>
          </a:p>
        </p:txBody>
      </p:sp>
      <p:pic>
        <p:nvPicPr>
          <p:cNvPr id="37892" name="Picture 5" descr="Microscopic polyarteritis 2"/>
          <p:cNvPicPr>
            <a:picLocks noChangeAspect="1" noChangeArrowheads="1"/>
          </p:cNvPicPr>
          <p:nvPr/>
        </p:nvPicPr>
        <p:blipFill>
          <a:blip r:embed="rId3" cstate="print"/>
          <a:srcRect/>
          <a:stretch>
            <a:fillRect/>
          </a:stretch>
        </p:blipFill>
        <p:spPr bwMode="auto">
          <a:xfrm>
            <a:off x="6553200" y="4572000"/>
            <a:ext cx="1533525"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lstStyle/>
          <a:p>
            <a:pPr eaLnBrk="1" hangingPunct="1"/>
            <a:r>
              <a:rPr lang="en-CA" altLang="ar-SA" smtClean="0"/>
              <a:t>Fever and weight loss</a:t>
            </a:r>
          </a:p>
          <a:p>
            <a:pPr eaLnBrk="1" hangingPunct="1"/>
            <a:r>
              <a:rPr lang="en-CA" altLang="ar-SA" smtClean="0"/>
              <a:t>Examples on systemic involvement:</a:t>
            </a:r>
          </a:p>
          <a:p>
            <a:pPr lvl="1" eaLnBrk="1" hangingPunct="1"/>
            <a:r>
              <a:rPr lang="en-CA" altLang="ar-SA" smtClean="0"/>
              <a:t>Renal (arterial) involvement is common and a major cause of death</a:t>
            </a:r>
          </a:p>
          <a:p>
            <a:pPr lvl="1" eaLnBrk="1" hangingPunct="1"/>
            <a:r>
              <a:rPr lang="en-CA" altLang="ar-SA" smtClean="0"/>
              <a:t>Hypertension, usually developing rapidly</a:t>
            </a:r>
          </a:p>
          <a:p>
            <a:pPr lvl="1" eaLnBrk="1" hangingPunct="1"/>
            <a:r>
              <a:rPr lang="en-CA" altLang="ar-SA" smtClean="0"/>
              <a:t>Abdominal pain and melena (bloody stool)</a:t>
            </a:r>
          </a:p>
          <a:p>
            <a:pPr lvl="1" eaLnBrk="1" hangingPunct="1"/>
            <a:r>
              <a:rPr lang="en-CA" altLang="ar-SA" smtClean="0"/>
              <a:t>Diffuse muscular aches and pains</a:t>
            </a:r>
          </a:p>
          <a:p>
            <a:pPr lvl="1" eaLnBrk="1" hangingPunct="1"/>
            <a:r>
              <a:rPr lang="en-CA" altLang="ar-SA" smtClean="0"/>
              <a:t>Peripheral neuritis</a:t>
            </a:r>
          </a:p>
          <a:p>
            <a:pPr eaLnBrk="1" hangingPunct="1"/>
            <a:r>
              <a:rPr lang="en-CA" altLang="ar-SA" smtClean="0"/>
              <a:t>Biopsy is often necessary to confirm the diagnosis</a:t>
            </a:r>
          </a:p>
        </p:txBody>
      </p:sp>
      <p:sp>
        <p:nvSpPr>
          <p:cNvPr id="39939" name="Title 1"/>
          <p:cNvSpPr>
            <a:spLocks noGrp="1"/>
          </p:cNvSpPr>
          <p:nvPr>
            <p:ph type="title"/>
          </p:nvPr>
        </p:nvSpPr>
        <p:spPr>
          <a:xfrm>
            <a:off x="381000" y="304800"/>
            <a:ext cx="8229600" cy="1143000"/>
          </a:xfrm>
        </p:spPr>
        <p:txBody>
          <a:bodyPr/>
          <a:lstStyle/>
          <a:p>
            <a:pPr eaLnBrk="1" hangingPunct="1"/>
            <a:r>
              <a:rPr lang="en-US" altLang="ar-SA" smtClean="0"/>
              <a:t>Polyarteritis Nodosa</a:t>
            </a:r>
            <a:br>
              <a:rPr lang="en-US" altLang="ar-SA" smtClean="0"/>
            </a:br>
            <a:r>
              <a:rPr lang="en-US" altLang="ar-SA" sz="3600" b="1" smtClean="0"/>
              <a:t>Clinical picture</a:t>
            </a:r>
            <a:endParaRPr lang="en-CA" altLang="ar-SA" b="1"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685800"/>
            <a:ext cx="8229600" cy="4525963"/>
          </a:xfrm>
        </p:spPr>
        <p:txBody>
          <a:bodyPr/>
          <a:lstStyle/>
          <a:p>
            <a:pPr algn="ctr" eaLnBrk="1" hangingPunct="1">
              <a:buFont typeface="Arial" charset="0"/>
              <a:buNone/>
            </a:pPr>
            <a:r>
              <a:rPr lang="en-US" altLang="ar-SA" sz="4000" b="1" smtClean="0"/>
              <a:t>Vasculitis</a:t>
            </a:r>
          </a:p>
          <a:p>
            <a:pPr algn="ctr" eaLnBrk="1" hangingPunct="1">
              <a:buFont typeface="Arial" charset="0"/>
              <a:buNone/>
            </a:pPr>
            <a:endParaRPr lang="en-US" altLang="ar-SA" sz="4000" b="1" smtClean="0"/>
          </a:p>
          <a:p>
            <a:pPr algn="ctr" eaLnBrk="1" hangingPunct="1">
              <a:buFont typeface="Arial" charset="0"/>
              <a:buNone/>
            </a:pPr>
            <a:r>
              <a:rPr lang="en-US" altLang="ar-SA" sz="4000" b="1" smtClean="0"/>
              <a:t>Vascular inflammatory injury,</a:t>
            </a:r>
          </a:p>
          <a:p>
            <a:pPr algn="ctr" eaLnBrk="1" hangingPunct="1">
              <a:buFont typeface="Arial" charset="0"/>
              <a:buNone/>
            </a:pPr>
            <a:r>
              <a:rPr lang="en-US" altLang="ar-SA" sz="4000" b="1" smtClean="0"/>
              <a:t> often with necrosis</a:t>
            </a:r>
          </a:p>
          <a:p>
            <a:pPr eaLnBrk="1" hangingPunct="1">
              <a:buFont typeface="Arial" charset="0"/>
              <a:buNone/>
            </a:pPr>
            <a:endParaRPr lang="en-US" altLang="ar-SA" smtClean="0"/>
          </a:p>
          <a:p>
            <a:pPr eaLnBrk="1" hangingPunct="1"/>
            <a:endParaRPr lang="en-CA" altLang="ar-SA"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ar-SA" smtClean="0"/>
              <a:t>Polyarteritis Nodosa</a:t>
            </a:r>
            <a:endParaRPr lang="en-CA" altLang="ar-SA" smtClean="0"/>
          </a:p>
        </p:txBody>
      </p:sp>
      <p:sp>
        <p:nvSpPr>
          <p:cNvPr id="41987" name="Content Placeholder 2"/>
          <p:cNvSpPr>
            <a:spLocks noGrp="1"/>
          </p:cNvSpPr>
          <p:nvPr>
            <p:ph idx="1"/>
          </p:nvPr>
        </p:nvSpPr>
        <p:spPr/>
        <p:txBody>
          <a:bodyPr/>
          <a:lstStyle/>
          <a:p>
            <a:pPr eaLnBrk="1" hangingPunct="1"/>
            <a:r>
              <a:rPr lang="en-CA" altLang="ar-SA" b="1" smtClean="0"/>
              <a:t>No</a:t>
            </a:r>
            <a:r>
              <a:rPr lang="en-CA" altLang="ar-SA" smtClean="0"/>
              <a:t> association with ANCA</a:t>
            </a:r>
          </a:p>
          <a:p>
            <a:pPr eaLnBrk="1" hangingPunct="1"/>
            <a:r>
              <a:rPr lang="en-CA" altLang="ar-SA" smtClean="0"/>
              <a:t>Some 30% of patients with PAN have hepatitis B antigenemia</a:t>
            </a:r>
          </a:p>
          <a:p>
            <a:pPr eaLnBrk="1" hangingPunct="1"/>
            <a:r>
              <a:rPr lang="en-CA" altLang="ar-SA" smtClean="0"/>
              <a:t>If untreated, the disease is fatal in most cases</a:t>
            </a:r>
          </a:p>
          <a:p>
            <a:pPr eaLnBrk="1" hangingPunct="1"/>
            <a:r>
              <a:rPr lang="en-CA" altLang="ar-SA" smtClean="0"/>
              <a:t>Therapy with corticosteroids and other immunosuppressive therapy results in remissions or cures in 90%</a:t>
            </a:r>
          </a:p>
          <a:p>
            <a:pPr eaLnBrk="1" hangingPunct="1"/>
            <a:endParaRPr lang="en-CA" altLang="ar-SA" smtClean="0"/>
          </a:p>
          <a:p>
            <a:pPr eaLnBrk="1" hangingPunct="1"/>
            <a:endParaRPr lang="en-CA" altLang="ar-SA"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ar-SA" smtClean="0"/>
              <a:t>Polyarteritis Nodosa </a:t>
            </a:r>
            <a:br>
              <a:rPr lang="en-US" altLang="ar-SA" smtClean="0"/>
            </a:br>
            <a:r>
              <a:rPr lang="en-US" altLang="ar-SA" sz="3600" b="1" smtClean="0"/>
              <a:t>Complications</a:t>
            </a:r>
            <a:endParaRPr lang="en-CA" altLang="ar-SA" b="1" smtClean="0"/>
          </a:p>
        </p:txBody>
      </p:sp>
      <p:sp>
        <p:nvSpPr>
          <p:cNvPr id="44035" name="Content Placeholder 2"/>
          <p:cNvSpPr>
            <a:spLocks noGrp="1"/>
          </p:cNvSpPr>
          <p:nvPr>
            <p:ph idx="1"/>
          </p:nvPr>
        </p:nvSpPr>
        <p:spPr/>
        <p:txBody>
          <a:bodyPr/>
          <a:lstStyle/>
          <a:p>
            <a:pPr eaLnBrk="1" hangingPunct="1"/>
            <a:r>
              <a:rPr lang="en-US" altLang="ar-SA" smtClean="0"/>
              <a:t>Vessel rupture</a:t>
            </a:r>
          </a:p>
          <a:p>
            <a:pPr eaLnBrk="1" hangingPunct="1"/>
            <a:r>
              <a:rPr lang="en-CA" altLang="ar-SA" smtClean="0"/>
              <a:t>Impaired perfusion:</a:t>
            </a:r>
          </a:p>
          <a:p>
            <a:pPr lvl="1" eaLnBrk="1" hangingPunct="1"/>
            <a:r>
              <a:rPr lang="en-CA" altLang="ar-SA" smtClean="0"/>
              <a:t>Ulcerations</a:t>
            </a:r>
          </a:p>
          <a:p>
            <a:pPr lvl="1" eaLnBrk="1" hangingPunct="1"/>
            <a:r>
              <a:rPr lang="en-CA" altLang="ar-SA" smtClean="0"/>
              <a:t>Infarcts</a:t>
            </a:r>
          </a:p>
          <a:p>
            <a:pPr lvl="1" eaLnBrk="1" hangingPunct="1"/>
            <a:r>
              <a:rPr lang="en-CA" altLang="ar-SA" smtClean="0"/>
              <a:t>Ischemic atrophy </a:t>
            </a:r>
            <a:r>
              <a:rPr lang="en-CA" altLang="ar-SA" i="1" smtClean="0"/>
              <a:t>(not infarction)</a:t>
            </a:r>
          </a:p>
          <a:p>
            <a:pPr lvl="1" eaLnBrk="1" hangingPunct="1"/>
            <a:r>
              <a:rPr lang="en-CA" altLang="ar-SA" smtClean="0"/>
              <a:t>Haemorrhages in the distribution of affected vessels may be the first sign of disease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CA" altLang="ar-SA" smtClean="0"/>
          </a:p>
        </p:txBody>
      </p:sp>
      <p:sp>
        <p:nvSpPr>
          <p:cNvPr id="46083" name="Content Placeholder 2"/>
          <p:cNvSpPr>
            <a:spLocks noGrp="1"/>
          </p:cNvSpPr>
          <p:nvPr>
            <p:ph idx="1"/>
          </p:nvPr>
        </p:nvSpPr>
        <p:spPr/>
        <p:txBody>
          <a:bodyPr/>
          <a:lstStyle/>
          <a:p>
            <a:endParaRPr lang="en-CA" altLang="ar-SA"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0"/>
            <a:ext cx="8229600" cy="1143000"/>
          </a:xfrm>
        </p:spPr>
        <p:txBody>
          <a:bodyPr/>
          <a:lstStyle/>
          <a:p>
            <a:r>
              <a:rPr lang="en-CA" altLang="ar-SA" smtClean="0"/>
              <a:t>c-ANCA</a:t>
            </a:r>
            <a:endParaRPr lang="en-US" altLang="ar-SA" smtClean="0"/>
          </a:p>
        </p:txBody>
      </p:sp>
      <p:sp>
        <p:nvSpPr>
          <p:cNvPr id="48131" name="Content Placeholder 2"/>
          <p:cNvSpPr>
            <a:spLocks noGrp="1"/>
          </p:cNvSpPr>
          <p:nvPr>
            <p:ph idx="1"/>
          </p:nvPr>
        </p:nvSpPr>
        <p:spPr/>
        <p:txBody>
          <a:bodyPr/>
          <a:lstStyle/>
          <a:p>
            <a:endParaRPr lang="ar-SA" altLang="ar-SA" smtClean="0"/>
          </a:p>
        </p:txBody>
      </p:sp>
      <p:pic>
        <p:nvPicPr>
          <p:cNvPr id="48132" name="Picture 2" descr="http://www.ii.bham.ac.uk/clinicalimmunology/CISimagelibrary/images/cANCA(1).jpg"/>
          <p:cNvPicPr>
            <a:picLocks noChangeAspect="1" noChangeArrowheads="1"/>
          </p:cNvPicPr>
          <p:nvPr/>
        </p:nvPicPr>
        <p:blipFill>
          <a:blip r:embed="rId3" cstate="print"/>
          <a:srcRect/>
          <a:stretch>
            <a:fillRect/>
          </a:stretch>
        </p:blipFill>
        <p:spPr bwMode="auto">
          <a:xfrm>
            <a:off x="609600" y="990600"/>
            <a:ext cx="7997825" cy="5867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CA" altLang="ar-SA" smtClean="0"/>
              <a:t>p-ANCA</a:t>
            </a:r>
            <a:endParaRPr lang="en-US" altLang="ar-SA" smtClean="0"/>
          </a:p>
        </p:txBody>
      </p:sp>
      <p:sp>
        <p:nvSpPr>
          <p:cNvPr id="50179" name="Content Placeholder 2"/>
          <p:cNvSpPr>
            <a:spLocks noGrp="1"/>
          </p:cNvSpPr>
          <p:nvPr>
            <p:ph idx="1"/>
          </p:nvPr>
        </p:nvSpPr>
        <p:spPr/>
        <p:txBody>
          <a:bodyPr/>
          <a:lstStyle/>
          <a:p>
            <a:endParaRPr lang="ar-SA" altLang="ar-SA" smtClean="0"/>
          </a:p>
        </p:txBody>
      </p:sp>
      <p:pic>
        <p:nvPicPr>
          <p:cNvPr id="50180" name="Picture 2" descr="http://www.ii.bham.ac.uk/clinicalimmunology/CISimagelibrary/images/pANCA.jpg"/>
          <p:cNvPicPr>
            <a:picLocks noChangeAspect="1" noChangeArrowheads="1"/>
          </p:cNvPicPr>
          <p:nvPr/>
        </p:nvPicPr>
        <p:blipFill>
          <a:blip r:embed="rId3" cstate="print"/>
          <a:srcRect/>
          <a:stretch>
            <a:fillRect/>
          </a:stretch>
        </p:blipFill>
        <p:spPr bwMode="auto">
          <a:xfrm>
            <a:off x="990600" y="1379538"/>
            <a:ext cx="7467600" cy="54784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err="1" smtClean="0"/>
              <a:t>Antineutrophil</a:t>
            </a:r>
            <a:r>
              <a:rPr lang="en-CA" dirty="0" smtClean="0"/>
              <a:t> </a:t>
            </a:r>
            <a:r>
              <a:rPr lang="en-CA" dirty="0" err="1" smtClean="0"/>
              <a:t>Cytoplasmic</a:t>
            </a:r>
            <a:r>
              <a:rPr lang="en-CA" dirty="0" smtClean="0"/>
              <a:t> Antibodies  </a:t>
            </a:r>
            <a:br>
              <a:rPr lang="en-CA" dirty="0" smtClean="0"/>
            </a:br>
            <a:endParaRPr lang="en-CA" dirty="0"/>
          </a:p>
        </p:txBody>
      </p:sp>
      <p:sp>
        <p:nvSpPr>
          <p:cNvPr id="3" name="Content Placeholder 2"/>
          <p:cNvSpPr>
            <a:spLocks noGrp="1"/>
          </p:cNvSpPr>
          <p:nvPr>
            <p:ph idx="1"/>
          </p:nvPr>
        </p:nvSpPr>
        <p:spPr>
          <a:xfrm>
            <a:off x="457200" y="1600200"/>
            <a:ext cx="8229600" cy="5105400"/>
          </a:xfrm>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CA" dirty="0" err="1" smtClean="0"/>
              <a:t>Cytoplasmic</a:t>
            </a:r>
            <a:r>
              <a:rPr lang="en-CA" dirty="0" smtClean="0"/>
              <a:t> localization (c-ANCA) -&gt; the most common target antigen is proteinase-3 (PR3)</a:t>
            </a:r>
          </a:p>
          <a:p>
            <a:pPr lvl="1" eaLnBrk="1" fontAlgn="auto" hangingPunct="1">
              <a:spcAft>
                <a:spcPts val="0"/>
              </a:spcAft>
              <a:buFont typeface="Arial" panose="020B0604020202020204" pitchFamily="34" charset="0"/>
              <a:buChar char="•"/>
              <a:defRPr/>
            </a:pPr>
            <a:r>
              <a:rPr lang="en-CA" dirty="0" smtClean="0"/>
              <a:t>typical of Wegener </a:t>
            </a:r>
            <a:r>
              <a:rPr lang="en-CA" dirty="0" err="1" smtClean="0"/>
              <a:t>granulomatosis</a:t>
            </a:r>
            <a:endParaRPr lang="en-CA" dirty="0" smtClean="0"/>
          </a:p>
          <a:p>
            <a:pPr lvl="1" eaLnBrk="1" fontAlgn="auto" hangingPunct="1">
              <a:spcAft>
                <a:spcPts val="0"/>
              </a:spcAft>
              <a:buFont typeface="Arial" panose="020B0604020202020204" pitchFamily="34" charset="0"/>
              <a:buChar char="•"/>
              <a:defRPr/>
            </a:pPr>
            <a:endParaRPr lang="en-CA" dirty="0" smtClean="0"/>
          </a:p>
          <a:p>
            <a:pPr eaLnBrk="1" fontAlgn="auto" hangingPunct="1">
              <a:spcAft>
                <a:spcPts val="0"/>
              </a:spcAft>
              <a:buFont typeface="Arial" panose="020B0604020202020204" pitchFamily="34" charset="0"/>
              <a:buChar char="•"/>
              <a:defRPr/>
            </a:pPr>
            <a:r>
              <a:rPr lang="en-CA" dirty="0" err="1" smtClean="0"/>
              <a:t>Perinuclear</a:t>
            </a:r>
            <a:r>
              <a:rPr lang="en-CA" dirty="0" smtClean="0"/>
              <a:t> localization (p-ANCA) -&gt; most of the </a:t>
            </a:r>
            <a:r>
              <a:rPr lang="en-CA" dirty="0" err="1" smtClean="0"/>
              <a:t>autoantibodies</a:t>
            </a:r>
            <a:r>
              <a:rPr lang="en-CA" dirty="0" smtClean="0"/>
              <a:t> are specific for </a:t>
            </a:r>
            <a:r>
              <a:rPr lang="en-CA" dirty="0" err="1" smtClean="0"/>
              <a:t>myeloperoxidase</a:t>
            </a:r>
            <a:r>
              <a:rPr lang="en-CA" dirty="0" smtClean="0"/>
              <a:t> (MPO)</a:t>
            </a:r>
          </a:p>
          <a:p>
            <a:pPr lvl="1" eaLnBrk="1" fontAlgn="auto" hangingPunct="1">
              <a:spcAft>
                <a:spcPts val="0"/>
              </a:spcAft>
              <a:buFont typeface="Arial" panose="020B0604020202020204" pitchFamily="34" charset="0"/>
              <a:buChar char="•"/>
              <a:defRPr/>
            </a:pPr>
            <a:r>
              <a:rPr lang="en-CA" dirty="0" smtClean="0"/>
              <a:t>microscopic </a:t>
            </a:r>
            <a:r>
              <a:rPr lang="en-CA" dirty="0" err="1" smtClean="0"/>
              <a:t>polyangiitis</a:t>
            </a:r>
            <a:r>
              <a:rPr lang="en-CA" dirty="0" smtClean="0"/>
              <a:t> and </a:t>
            </a:r>
            <a:r>
              <a:rPr lang="en-CA" dirty="0" err="1" smtClean="0"/>
              <a:t>Churg</a:t>
            </a:r>
            <a:r>
              <a:rPr lang="en-CA" dirty="0" smtClean="0"/>
              <a:t>-Strauss syndrome </a:t>
            </a:r>
          </a:p>
          <a:p>
            <a:pPr eaLnBrk="1" fontAlgn="auto" hangingPunct="1">
              <a:spcAft>
                <a:spcPts val="0"/>
              </a:spcAft>
              <a:buFont typeface="Arial" panose="020B0604020202020204" pitchFamily="34" charset="0"/>
              <a:buChar char="•"/>
              <a:defRPr/>
            </a:pPr>
            <a:endParaRPr lang="en-CA" dirty="0" smtClean="0"/>
          </a:p>
          <a:p>
            <a:pPr eaLnBrk="1" fontAlgn="auto" hangingPunct="1">
              <a:spcAft>
                <a:spcPts val="0"/>
              </a:spcAft>
              <a:buFont typeface="Arial" panose="020B0604020202020204" pitchFamily="34" charset="0"/>
              <a:buChar char="•"/>
              <a:defRPr/>
            </a:pPr>
            <a:r>
              <a:rPr lang="en-CA" dirty="0" smtClean="0"/>
              <a:t>ANCAs serve as useful diagnostic markers for the ANCA-associated </a:t>
            </a:r>
            <a:r>
              <a:rPr lang="en-CA" dirty="0" err="1" smtClean="0"/>
              <a:t>vasculitides</a:t>
            </a:r>
            <a:endParaRPr lang="en-CA" dirty="0" smtClean="0"/>
          </a:p>
          <a:p>
            <a:pPr eaLnBrk="1" fontAlgn="auto" hangingPunct="1">
              <a:spcAft>
                <a:spcPts val="0"/>
              </a:spcAft>
              <a:buFont typeface="Arial" panose="020B0604020202020204" pitchFamily="34" charset="0"/>
              <a:buChar char="•"/>
              <a:defRPr/>
            </a:pPr>
            <a:r>
              <a:rPr lang="en-CA" dirty="0" smtClean="0"/>
              <a:t>Their levels can reflect the degree of inflammatory activity</a:t>
            </a:r>
          </a:p>
          <a:p>
            <a:pPr eaLnBrk="1" fontAlgn="auto" hangingPunct="1">
              <a:spcAft>
                <a:spcPts val="0"/>
              </a:spcAft>
              <a:buFont typeface="Arial" panose="020B0604020202020204" pitchFamily="34" charset="0"/>
              <a:buChar char="•"/>
              <a:defRPr/>
            </a:pPr>
            <a:endParaRPr lang="en-CA"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ar-SA" altLang="ar-SA" smtClean="0"/>
          </a:p>
        </p:txBody>
      </p:sp>
      <p:sp>
        <p:nvSpPr>
          <p:cNvPr id="54275" name="Content Placeholder 2"/>
          <p:cNvSpPr>
            <a:spLocks noGrp="1"/>
          </p:cNvSpPr>
          <p:nvPr>
            <p:ph idx="1"/>
          </p:nvPr>
        </p:nvSpPr>
        <p:spPr/>
        <p:txBody>
          <a:bodyPr/>
          <a:lstStyle/>
          <a:p>
            <a:endParaRPr lang="ar-SA" altLang="ar-SA"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CA" altLang="ar-SA" smtClean="0"/>
              <a:t>Microscopic Polyangiitis</a:t>
            </a:r>
          </a:p>
        </p:txBody>
      </p:sp>
      <p:sp>
        <p:nvSpPr>
          <p:cNvPr id="56323" name="Content Placeholder 2"/>
          <p:cNvSpPr>
            <a:spLocks noGrp="1"/>
          </p:cNvSpPr>
          <p:nvPr>
            <p:ph idx="1"/>
          </p:nvPr>
        </p:nvSpPr>
        <p:spPr/>
        <p:txBody>
          <a:bodyPr/>
          <a:lstStyle/>
          <a:p>
            <a:pPr eaLnBrk="1" hangingPunct="1"/>
            <a:r>
              <a:rPr lang="en-CA" altLang="ar-SA" smtClean="0"/>
              <a:t>Necrotizing vasculitis that generally affects capillaries as well as arterioles and venules of a size smaller than those involved in PAN</a:t>
            </a:r>
          </a:p>
          <a:p>
            <a:pPr eaLnBrk="1" hangingPunct="1"/>
            <a:r>
              <a:rPr lang="en-CA" altLang="ar-SA" smtClean="0"/>
              <a:t>Rarely, larger arteries may be involved</a:t>
            </a:r>
          </a:p>
          <a:p>
            <a:pPr eaLnBrk="1" hangingPunct="1"/>
            <a:r>
              <a:rPr lang="en-CA" altLang="ar-SA" i="1" smtClean="0"/>
              <a:t>All lesions of microscopic polyangiitis tend to be of the same age in any given patient</a:t>
            </a:r>
          </a:p>
          <a:p>
            <a:pPr eaLnBrk="1" hangingPunct="1"/>
            <a:r>
              <a:rPr lang="en-CA" altLang="ar-SA" i="1" smtClean="0"/>
              <a:t>Necrotizing glomerulonephritis (90% of patients) and pulmonary capillaritis are particularly common</a:t>
            </a:r>
            <a:endParaRPr lang="en-CA" altLang="ar-SA"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CA" altLang="ar-SA" smtClean="0"/>
              <a:t>Microscopic Polyangiitis</a:t>
            </a:r>
            <a:br>
              <a:rPr lang="en-CA" altLang="ar-SA" smtClean="0"/>
            </a:br>
            <a:r>
              <a:rPr lang="en-CA" altLang="ar-SA" sz="3600" b="1" smtClean="0"/>
              <a:t>Pathogenesis</a:t>
            </a:r>
            <a:endParaRPr lang="en-CA" altLang="ar-SA" b="1" smtClean="0"/>
          </a:p>
        </p:txBody>
      </p:sp>
      <p:sp>
        <p:nvSpPr>
          <p:cNvPr id="58371" name="Content Placeholder 2"/>
          <p:cNvSpPr>
            <a:spLocks noGrp="1"/>
          </p:cNvSpPr>
          <p:nvPr>
            <p:ph idx="1"/>
          </p:nvPr>
        </p:nvSpPr>
        <p:spPr/>
        <p:txBody>
          <a:bodyPr/>
          <a:lstStyle/>
          <a:p>
            <a:pPr eaLnBrk="1" hangingPunct="1"/>
            <a:r>
              <a:rPr lang="en-CA" altLang="ar-SA" smtClean="0"/>
              <a:t>In many cases, an antibody response to antigens such as drugs (e.g., penicillin), microorganisms (e.g., streptococci), heterologous proteins, or tumor proteins is the presumed cause</a:t>
            </a:r>
          </a:p>
          <a:p>
            <a:pPr eaLnBrk="1" hangingPunct="1"/>
            <a:r>
              <a:rPr lang="en-CA" altLang="ar-SA" smtClean="0"/>
              <a:t> This can result in immune complex deposition, or it may trigger secondary immune responses</a:t>
            </a:r>
          </a:p>
          <a:p>
            <a:pPr eaLnBrk="1" hangingPunct="1"/>
            <a:r>
              <a:rPr lang="en-CA" altLang="ar-SA" smtClean="0"/>
              <a:t>p-ANCAs are present in more than 70% of patients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endParaRPr lang="en-CA" altLang="ar-SA" smtClean="0"/>
          </a:p>
        </p:txBody>
      </p:sp>
      <p:sp>
        <p:nvSpPr>
          <p:cNvPr id="60419" name="Content Placeholder 2"/>
          <p:cNvSpPr>
            <a:spLocks noGrp="1"/>
          </p:cNvSpPr>
          <p:nvPr>
            <p:ph idx="1"/>
          </p:nvPr>
        </p:nvSpPr>
        <p:spPr/>
        <p:txBody>
          <a:bodyPr/>
          <a:lstStyle/>
          <a:p>
            <a:pPr eaLnBrk="1" hangingPunct="1"/>
            <a:endParaRPr lang="en-CA" altLang="ar-SA" smtClean="0"/>
          </a:p>
        </p:txBody>
      </p:sp>
      <p:pic>
        <p:nvPicPr>
          <p:cNvPr id="60420" name="Picture 2" descr="http://www.robbinspathology.com/common/showimage.cfm?type=f&amp;ThisFigFile=S01871-011-f026b.jpg"/>
          <p:cNvPicPr>
            <a:picLocks noChangeAspect="1" noChangeArrowheads="1"/>
          </p:cNvPicPr>
          <p:nvPr/>
        </p:nvPicPr>
        <p:blipFill>
          <a:blip r:embed="rId3" cstate="print"/>
          <a:srcRect/>
          <a:stretch>
            <a:fillRect/>
          </a:stretch>
        </p:blipFill>
        <p:spPr bwMode="auto">
          <a:xfrm>
            <a:off x="1066800" y="762000"/>
            <a:ext cx="7048500" cy="5105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ar-SA" smtClean="0"/>
              <a:t>Vasculitis</a:t>
            </a:r>
            <a:br>
              <a:rPr lang="en-US" altLang="ar-SA" smtClean="0"/>
            </a:br>
            <a:r>
              <a:rPr lang="en-US" altLang="ar-SA" sz="2800" b="1" smtClean="0"/>
              <a:t>Causes</a:t>
            </a:r>
            <a:endParaRPr lang="en-CA" altLang="ar-SA" b="1" smtClean="0"/>
          </a:p>
        </p:txBody>
      </p:sp>
      <p:sp>
        <p:nvSpPr>
          <p:cNvPr id="4099" name="Content Placeholder 2"/>
          <p:cNvSpPr>
            <a:spLocks noGrp="1"/>
          </p:cNvSpPr>
          <p:nvPr>
            <p:ph idx="1"/>
          </p:nvPr>
        </p:nvSpPr>
        <p:spPr/>
        <p:txBody>
          <a:bodyPr/>
          <a:lstStyle/>
          <a:p>
            <a:pPr eaLnBrk="1" hangingPunct="1"/>
            <a:r>
              <a:rPr lang="en-CA" altLang="ar-SA" smtClean="0"/>
              <a:t>immune-mediated :</a:t>
            </a:r>
          </a:p>
          <a:p>
            <a:pPr lvl="1" eaLnBrk="1" hangingPunct="1"/>
            <a:r>
              <a:rPr lang="en-CA" altLang="ar-SA" smtClean="0"/>
              <a:t>Immune complex deposition</a:t>
            </a:r>
          </a:p>
          <a:p>
            <a:pPr lvl="1" eaLnBrk="1" hangingPunct="1"/>
            <a:r>
              <a:rPr lang="en-CA" altLang="ar-SA" smtClean="0"/>
              <a:t>Antineutrophil cytoplasmic antibodies (ANCAs)</a:t>
            </a:r>
          </a:p>
          <a:p>
            <a:pPr lvl="1" eaLnBrk="1" hangingPunct="1"/>
            <a:r>
              <a:rPr lang="en-CA" altLang="ar-SA" smtClean="0"/>
              <a:t>Anti-endothelial cell antibodies</a:t>
            </a:r>
          </a:p>
          <a:p>
            <a:pPr lvl="1" eaLnBrk="1" hangingPunct="1"/>
            <a:r>
              <a:rPr lang="en-CA" altLang="ar-SA" smtClean="0"/>
              <a:t>Autoreactive T cells</a:t>
            </a:r>
          </a:p>
          <a:p>
            <a:pPr lvl="1" eaLnBrk="1" hangingPunct="1">
              <a:buFont typeface="Arial" charset="0"/>
              <a:buNone/>
            </a:pPr>
            <a:endParaRPr lang="en-CA" altLang="ar-SA" smtClean="0"/>
          </a:p>
          <a:p>
            <a:pPr eaLnBrk="1" hangingPunct="1"/>
            <a:r>
              <a:rPr lang="en-CA" altLang="ar-SA" smtClean="0"/>
              <a:t>invasion of vascular walls by infectious pathogens</a:t>
            </a:r>
          </a:p>
          <a:p>
            <a:pPr eaLnBrk="1" hangingPunct="1"/>
            <a:r>
              <a:rPr lang="en-CA" altLang="ar-SA" sz="2400" smtClean="0"/>
              <a:t>Physical and chemical injury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CA" altLang="ar-SA" smtClean="0"/>
              <a:t>Microscopic Polyangiitis</a:t>
            </a:r>
          </a:p>
        </p:txBody>
      </p:sp>
      <p:sp>
        <p:nvSpPr>
          <p:cNvPr id="62467" name="Content Placeholder 2"/>
          <p:cNvSpPr>
            <a:spLocks noGrp="1"/>
          </p:cNvSpPr>
          <p:nvPr>
            <p:ph idx="1"/>
          </p:nvPr>
        </p:nvSpPr>
        <p:spPr/>
        <p:txBody>
          <a:bodyPr/>
          <a:lstStyle/>
          <a:p>
            <a:pPr eaLnBrk="1" hangingPunct="1"/>
            <a:r>
              <a:rPr lang="en-CA" altLang="ar-SA" smtClean="0"/>
              <a:t>Depending on the organ involved, major clinical features include:</a:t>
            </a:r>
          </a:p>
          <a:p>
            <a:pPr lvl="1" eaLnBrk="1" hangingPunct="1"/>
            <a:r>
              <a:rPr lang="en-CA" altLang="ar-SA" smtClean="0"/>
              <a:t>Hemoptysis</a:t>
            </a:r>
          </a:p>
          <a:p>
            <a:pPr lvl="1" eaLnBrk="1" hangingPunct="1"/>
            <a:r>
              <a:rPr lang="en-CA" altLang="ar-SA" smtClean="0"/>
              <a:t>Hematuria and proteinuria</a:t>
            </a:r>
          </a:p>
          <a:p>
            <a:pPr lvl="1" eaLnBrk="1" hangingPunct="1"/>
            <a:r>
              <a:rPr lang="en-CA" altLang="ar-SA" smtClean="0"/>
              <a:t>Bowel pain or bleeding</a:t>
            </a:r>
          </a:p>
          <a:p>
            <a:pPr lvl="1" eaLnBrk="1" hangingPunct="1"/>
            <a:r>
              <a:rPr lang="en-CA" altLang="ar-SA" smtClean="0"/>
              <a:t>Muscle pain or weakness</a:t>
            </a:r>
          </a:p>
          <a:p>
            <a:pPr lvl="1" eaLnBrk="1" hangingPunct="1"/>
            <a:r>
              <a:rPr lang="en-CA" altLang="ar-SA" smtClean="0"/>
              <a:t>Palpable cutaneous purpura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endParaRPr lang="ar-SA" altLang="ar-SA" smtClean="0"/>
          </a:p>
        </p:txBody>
      </p:sp>
      <p:sp>
        <p:nvSpPr>
          <p:cNvPr id="64515" name="Content Placeholder 2"/>
          <p:cNvSpPr>
            <a:spLocks noGrp="1"/>
          </p:cNvSpPr>
          <p:nvPr>
            <p:ph idx="1"/>
          </p:nvPr>
        </p:nvSpPr>
        <p:spPr/>
        <p:txBody>
          <a:bodyPr/>
          <a:lstStyle/>
          <a:p>
            <a:endParaRPr lang="ar-SA" altLang="ar-SA"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ar-SA" smtClean="0"/>
              <a:t>Wegener Granulomatosis</a:t>
            </a:r>
            <a:endParaRPr lang="en-CA" altLang="ar-SA" smtClean="0"/>
          </a:p>
        </p:txBody>
      </p:sp>
      <p:sp>
        <p:nvSpPr>
          <p:cNvPr id="66563" name="Content Placeholder 2"/>
          <p:cNvSpPr>
            <a:spLocks noGrp="1"/>
          </p:cNvSpPr>
          <p:nvPr>
            <p:ph idx="1"/>
          </p:nvPr>
        </p:nvSpPr>
        <p:spPr/>
        <p:txBody>
          <a:bodyPr/>
          <a:lstStyle/>
          <a:p>
            <a:r>
              <a:rPr lang="en-US" altLang="ar-SA" smtClean="0"/>
              <a:t>Triad:</a:t>
            </a:r>
          </a:p>
          <a:p>
            <a:pPr lvl="1"/>
            <a:r>
              <a:rPr lang="en-CA" altLang="ar-SA" i="1" smtClean="0"/>
              <a:t>Acute necrotizing </a:t>
            </a:r>
            <a:r>
              <a:rPr lang="en-CA" altLang="ar-SA" i="1" u="sng" smtClean="0"/>
              <a:t>granulomas</a:t>
            </a:r>
            <a:r>
              <a:rPr lang="en-CA" altLang="ar-SA" u="sng" smtClean="0"/>
              <a:t> </a:t>
            </a:r>
            <a:r>
              <a:rPr lang="en-CA" altLang="ar-SA" smtClean="0"/>
              <a:t>of the upper and lower respiratory tract (lung), or both</a:t>
            </a:r>
          </a:p>
          <a:p>
            <a:pPr lvl="1"/>
            <a:r>
              <a:rPr lang="en-CA" altLang="ar-SA" i="1" smtClean="0"/>
              <a:t>Necrotizing or granulomatous </a:t>
            </a:r>
            <a:r>
              <a:rPr lang="en-CA" altLang="ar-SA" i="1" u="sng" smtClean="0"/>
              <a:t>vasculitis</a:t>
            </a:r>
            <a:r>
              <a:rPr lang="en-CA" altLang="ar-SA" smtClean="0"/>
              <a:t> affecting small to medium-sized vessels (most prominent in the lungs and upper airways)</a:t>
            </a:r>
          </a:p>
          <a:p>
            <a:pPr lvl="1"/>
            <a:r>
              <a:rPr lang="en-CA" altLang="ar-SA" i="1" smtClean="0"/>
              <a:t>Focal necrotizing, often crescentic, </a:t>
            </a:r>
            <a:r>
              <a:rPr lang="en-CA" altLang="ar-SA" i="1" u="sng" smtClean="0"/>
              <a:t>glomerulitis</a:t>
            </a:r>
            <a:r>
              <a:rPr lang="en-CA" altLang="ar-SA" u="sng" smtClean="0"/>
              <a:t> </a:t>
            </a:r>
          </a:p>
        </p:txBody>
      </p:sp>
      <p:pic>
        <p:nvPicPr>
          <p:cNvPr id="28677" name="Picture 5" descr="http://www.nature.com/ncprheum/journal/v2/n9/images/ncprheum0269-f1.jpg"/>
          <p:cNvPicPr>
            <a:picLocks noChangeAspect="1" noChangeArrowheads="1"/>
          </p:cNvPicPr>
          <p:nvPr/>
        </p:nvPicPr>
        <p:blipFill>
          <a:blip r:embed="rId3" cstate="print"/>
          <a:srcRect/>
          <a:stretch>
            <a:fillRect/>
          </a:stretch>
        </p:blipFill>
        <p:spPr bwMode="auto">
          <a:xfrm>
            <a:off x="6096000" y="5105400"/>
            <a:ext cx="2047875" cy="1543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CA" altLang="ar-SA" smtClean="0"/>
          </a:p>
        </p:txBody>
      </p:sp>
      <p:sp>
        <p:nvSpPr>
          <p:cNvPr id="68611" name="Content Placeholder 2"/>
          <p:cNvSpPr>
            <a:spLocks noGrp="1"/>
          </p:cNvSpPr>
          <p:nvPr>
            <p:ph idx="1"/>
          </p:nvPr>
        </p:nvSpPr>
        <p:spPr/>
        <p:txBody>
          <a:bodyPr/>
          <a:lstStyle/>
          <a:p>
            <a:endParaRPr lang="en-CA" altLang="ar-SA" smtClean="0"/>
          </a:p>
        </p:txBody>
      </p:sp>
      <p:pic>
        <p:nvPicPr>
          <p:cNvPr id="68612" name="Picture 2" descr="http://www.robbinspathology.com/common/showimage.cfm?type=f&amp;ThisFigFile=S01871-011-f026c.jpg"/>
          <p:cNvPicPr>
            <a:picLocks noChangeAspect="1" noChangeArrowheads="1"/>
          </p:cNvPicPr>
          <p:nvPr/>
        </p:nvPicPr>
        <p:blipFill>
          <a:blip r:embed="rId3" cstate="print"/>
          <a:srcRect/>
          <a:stretch>
            <a:fillRect/>
          </a:stretch>
        </p:blipFill>
        <p:spPr bwMode="auto">
          <a:xfrm>
            <a:off x="838200" y="381000"/>
            <a:ext cx="660082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ar-SA" smtClean="0"/>
              <a:t>Wegener Granulomatosis</a:t>
            </a:r>
            <a:endParaRPr lang="en-CA" altLang="ar-SA" smtClean="0"/>
          </a:p>
        </p:txBody>
      </p:sp>
      <p:sp>
        <p:nvSpPr>
          <p:cNvPr id="70659" name="Content Placeholder 2"/>
          <p:cNvSpPr>
            <a:spLocks noGrp="1"/>
          </p:cNvSpPr>
          <p:nvPr>
            <p:ph idx="1"/>
          </p:nvPr>
        </p:nvSpPr>
        <p:spPr/>
        <p:txBody>
          <a:bodyPr/>
          <a:lstStyle/>
          <a:p>
            <a:r>
              <a:rPr lang="en-US" altLang="ar-SA" smtClean="0"/>
              <a:t>40-50 years</a:t>
            </a:r>
          </a:p>
          <a:p>
            <a:r>
              <a:rPr lang="en-US" altLang="ar-SA" smtClean="0"/>
              <a:t>Without Rx -&gt; 80% die</a:t>
            </a:r>
          </a:p>
          <a:p>
            <a:r>
              <a:rPr lang="en-US" altLang="ar-SA" smtClean="0"/>
              <a:t>With Rx       -&gt; 90% live (not cured)</a:t>
            </a:r>
          </a:p>
          <a:p>
            <a:r>
              <a:rPr lang="en-US" altLang="ar-SA" smtClean="0"/>
              <a:t>The Rx -&gt; immunosuppression</a:t>
            </a:r>
            <a:endParaRPr lang="en-CA" altLang="ar-SA"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endParaRPr lang="ar-SA" altLang="ar-SA" smtClean="0"/>
          </a:p>
        </p:txBody>
      </p:sp>
      <p:sp>
        <p:nvSpPr>
          <p:cNvPr id="72707" name="Content Placeholder 2"/>
          <p:cNvSpPr>
            <a:spLocks noGrp="1"/>
          </p:cNvSpPr>
          <p:nvPr>
            <p:ph idx="1"/>
          </p:nvPr>
        </p:nvSpPr>
        <p:spPr/>
        <p:txBody>
          <a:bodyPr/>
          <a:lstStyle/>
          <a:p>
            <a:endParaRPr lang="ar-SA" altLang="ar-SA"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CA" altLang="ar-SA" smtClean="0"/>
          </a:p>
        </p:txBody>
      </p:sp>
      <p:sp>
        <p:nvSpPr>
          <p:cNvPr id="74755" name="Content Placeholder 2"/>
          <p:cNvSpPr>
            <a:spLocks noGrp="1"/>
          </p:cNvSpPr>
          <p:nvPr>
            <p:ph idx="1"/>
          </p:nvPr>
        </p:nvSpPr>
        <p:spPr/>
        <p:txBody>
          <a:bodyPr/>
          <a:lstStyle/>
          <a:p>
            <a:endParaRPr lang="en-CA" altLang="ar-SA" smtClean="0"/>
          </a:p>
        </p:txBody>
      </p:sp>
      <p:pic>
        <p:nvPicPr>
          <p:cNvPr id="74756" name="Picture 5" descr="http://www.users.globalnet.co.uk/~aair/Eo_0.2_GIF"/>
          <p:cNvPicPr>
            <a:picLocks noChangeAspect="1" noChangeArrowheads="1"/>
          </p:cNvPicPr>
          <p:nvPr/>
        </p:nvPicPr>
        <p:blipFill>
          <a:blip r:embed="rId3" cstate="print"/>
          <a:srcRect/>
          <a:stretch>
            <a:fillRect/>
          </a:stretch>
        </p:blipFill>
        <p:spPr bwMode="auto">
          <a:xfrm>
            <a:off x="2362200" y="2057400"/>
            <a:ext cx="3276600" cy="370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CA" altLang="ar-SA" smtClean="0"/>
              <a:t>Churg-Strauss syndrome</a:t>
            </a:r>
            <a:br>
              <a:rPr lang="en-CA" altLang="ar-SA" smtClean="0"/>
            </a:br>
            <a:r>
              <a:rPr lang="en-CA" altLang="ar-SA" sz="2800" smtClean="0"/>
              <a:t>Additional reading</a:t>
            </a:r>
            <a:endParaRPr lang="en-CA" altLang="ar-SA" smtClean="0"/>
          </a:p>
        </p:txBody>
      </p:sp>
      <p:sp>
        <p:nvSpPr>
          <p:cNvPr id="76803" name="Content Placeholder 2"/>
          <p:cNvSpPr>
            <a:spLocks noGrp="1"/>
          </p:cNvSpPr>
          <p:nvPr>
            <p:ph idx="1"/>
          </p:nvPr>
        </p:nvSpPr>
        <p:spPr/>
        <p:txBody>
          <a:bodyPr/>
          <a:lstStyle/>
          <a:p>
            <a:r>
              <a:rPr lang="en-CA" altLang="ar-SA" smtClean="0"/>
              <a:t>Eosinophil-rich and granulomatous inflammation involving the respiratory tract and necrotizing vasculitis affecting small vessels</a:t>
            </a:r>
          </a:p>
          <a:p>
            <a:r>
              <a:rPr lang="en-CA" altLang="ar-SA" smtClean="0"/>
              <a:t>Associated with asthma and blood eosinophilia</a:t>
            </a:r>
          </a:p>
          <a:p>
            <a:r>
              <a:rPr lang="en-CA" altLang="ar-SA" smtClean="0"/>
              <a:t>Associated with p-ANCAs.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
            </a:r>
            <a:br>
              <a:rPr lang="en-US" sz="3600" i="1" dirty="0" smtClean="0"/>
            </a:br>
            <a:r>
              <a:rPr lang="en-US" sz="3600" i="1" dirty="0" err="1" smtClean="0"/>
              <a:t>Thromboangiitis</a:t>
            </a:r>
            <a:r>
              <a:rPr lang="en-US" sz="3600" i="1" dirty="0" smtClean="0"/>
              <a:t> </a:t>
            </a:r>
            <a:r>
              <a:rPr lang="en-US" sz="3600" i="1" dirty="0" err="1" smtClean="0"/>
              <a:t>Obliterans</a:t>
            </a:r>
            <a:r>
              <a:rPr lang="en-US" sz="3600" i="1" dirty="0" smtClean="0"/>
              <a:t> (</a:t>
            </a:r>
            <a:r>
              <a:rPr lang="en-US" sz="3600" i="1" dirty="0" err="1" smtClean="0"/>
              <a:t>Buerger</a:t>
            </a:r>
            <a:r>
              <a:rPr lang="en-US" sz="3600" i="1" dirty="0" smtClean="0"/>
              <a:t> Disease)</a:t>
            </a:r>
            <a:r>
              <a:rPr lang="en-US" i="1" dirty="0" smtClean="0"/>
              <a:t/>
            </a:r>
            <a:br>
              <a:rPr lang="en-US" i="1" dirty="0" smtClean="0"/>
            </a:br>
            <a:endParaRPr lang="en-US" dirty="0"/>
          </a:p>
        </p:txBody>
      </p:sp>
      <p:sp>
        <p:nvSpPr>
          <p:cNvPr id="3" name="Content Placeholder 2"/>
          <p:cNvSpPr>
            <a:spLocks noGrp="1"/>
          </p:cNvSpPr>
          <p:nvPr>
            <p:ph idx="1"/>
          </p:nvPr>
        </p:nvSpPr>
        <p:spPr/>
        <p:txBody>
          <a:bodyPr/>
          <a:lstStyle/>
          <a:p>
            <a:r>
              <a:rPr lang="en-US" dirty="0" smtClean="0"/>
              <a:t>Unknown </a:t>
            </a:r>
            <a:r>
              <a:rPr lang="en-US" dirty="0" err="1" smtClean="0"/>
              <a:t>eitology</a:t>
            </a:r>
            <a:endParaRPr lang="en-US" dirty="0" smtClean="0"/>
          </a:p>
          <a:p>
            <a:r>
              <a:rPr lang="en-US" dirty="0" smtClean="0"/>
              <a:t>Results in </a:t>
            </a:r>
            <a:r>
              <a:rPr lang="en-US" dirty="0" smtClean="0"/>
              <a:t>severe vascular insufficiency and gangrene of the </a:t>
            </a:r>
            <a:r>
              <a:rPr lang="en-US" dirty="0" smtClean="0"/>
              <a:t>extremities</a:t>
            </a:r>
          </a:p>
          <a:p>
            <a:r>
              <a:rPr lang="en-US" dirty="0" smtClean="0"/>
              <a:t>Focal sharply segmental acute </a:t>
            </a:r>
            <a:r>
              <a:rPr lang="en-US" dirty="0" smtClean="0"/>
              <a:t>and chronic inflammation of medium-sized and small arteries, especially the </a:t>
            </a:r>
            <a:r>
              <a:rPr lang="en-US" dirty="0" err="1" smtClean="0"/>
              <a:t>tibial</a:t>
            </a:r>
            <a:r>
              <a:rPr lang="en-US" dirty="0" smtClean="0"/>
              <a:t> and radial arteries, associated with </a:t>
            </a:r>
            <a:r>
              <a:rPr lang="en-US" dirty="0" smtClean="0"/>
              <a:t>thrombosis</a:t>
            </a:r>
          </a:p>
          <a:p>
            <a:r>
              <a:rPr lang="en-US" dirty="0" smtClean="0"/>
              <a:t>Almost </a:t>
            </a:r>
            <a:r>
              <a:rPr lang="en-US" dirty="0" smtClean="0"/>
              <a:t>exclusively in heavy tobacco smokers and usually develops before age </a:t>
            </a:r>
            <a:r>
              <a:rPr lang="en-US" dirty="0" smtClean="0"/>
              <a:t>35</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5318" name="Group 374"/>
          <p:cNvGraphicFramePr>
            <a:graphicFrameLocks noGrp="1"/>
          </p:cNvGraphicFramePr>
          <p:nvPr/>
        </p:nvGraphicFramePr>
        <p:xfrm>
          <a:off x="152400" y="1371600"/>
          <a:ext cx="8839200" cy="4465640"/>
        </p:xfrm>
        <a:graphic>
          <a:graphicData uri="http://schemas.openxmlformats.org/drawingml/2006/table">
            <a:tbl>
              <a:tblPr/>
              <a:tblGrid>
                <a:gridCol w="1143000"/>
                <a:gridCol w="3124200"/>
                <a:gridCol w="4572000"/>
              </a:tblGrid>
              <a:tr h="614319">
                <a:tc>
                  <a:txBody>
                    <a:bodyPr/>
                    <a:lstStyle/>
                    <a:p>
                      <a:pPr marL="0" marR="0" lvl="0" indent="0" algn="ctr"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dirty="0" smtClean="0">
                          <a:ln>
                            <a:noFill/>
                          </a:ln>
                          <a:solidFill>
                            <a:schemeClr val="tx1"/>
                          </a:solidFill>
                          <a:effectLst/>
                          <a:latin typeface="Calibri" pitchFamily="34" charset="0"/>
                        </a:rPr>
                        <a:t>Vessel</a:t>
                      </a:r>
                    </a:p>
                  </a:txBody>
                  <a:tcPr marT="137150" marB="45717" horzOverflow="overflow">
                    <a:lnL w="38100"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38100" cap="flat" cmpd="sng" algn="ctr">
                      <a:solidFill>
                        <a:srgbClr val="5F5F5F"/>
                      </a:solidFill>
                      <a:prstDash val="solid"/>
                      <a:round/>
                      <a:headEnd type="none" w="med" len="med"/>
                      <a:tailEnd type="none" w="med" len="med"/>
                    </a:lnT>
                    <a:lnB w="381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Disease</a:t>
                      </a:r>
                    </a:p>
                  </a:txBody>
                  <a:tcPr marT="137150" marB="45717"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38100" cap="flat" cmpd="sng" algn="ctr">
                      <a:solidFill>
                        <a:srgbClr val="5F5F5F"/>
                      </a:solidFill>
                      <a:prstDash val="solid"/>
                      <a:round/>
                      <a:headEnd type="none" w="med" len="med"/>
                      <a:tailEnd type="none" w="med" len="med"/>
                    </a:lnT>
                    <a:lnB w="381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dirty="0" smtClean="0">
                          <a:ln>
                            <a:noFill/>
                          </a:ln>
                          <a:solidFill>
                            <a:schemeClr val="tx1"/>
                          </a:solidFill>
                          <a:effectLst/>
                          <a:latin typeface="Calibri" pitchFamily="34" charset="0"/>
                        </a:rPr>
                        <a:t>Notes</a:t>
                      </a:r>
                      <a:endParaRPr kumimoji="0" lang="en-US" sz="2200" b="0" i="0" u="none" strike="noStrike" cap="none" normalizeH="0" baseline="0" dirty="0" smtClean="0">
                        <a:ln>
                          <a:noFill/>
                        </a:ln>
                        <a:solidFill>
                          <a:srgbClr val="00FFFF"/>
                        </a:solidFill>
                        <a:effectLst/>
                        <a:latin typeface="Calibri" pitchFamily="34" charset="0"/>
                      </a:endParaRPr>
                    </a:p>
                  </a:txBody>
                  <a:tcPr marT="137150" marB="45717" horzOverflow="overflow">
                    <a:lnL w="28575" cap="flat" cmpd="sng" algn="ctr">
                      <a:solidFill>
                        <a:srgbClr val="5F5F5F"/>
                      </a:solidFill>
                      <a:prstDash val="solid"/>
                      <a:round/>
                      <a:headEnd type="none" w="med" len="med"/>
                      <a:tailEnd type="none" w="med" len="med"/>
                    </a:lnL>
                    <a:lnR w="38100" cap="flat" cmpd="sng" algn="ctr">
                      <a:solidFill>
                        <a:srgbClr val="5F5F5F"/>
                      </a:solidFill>
                      <a:prstDash val="solid"/>
                      <a:round/>
                      <a:headEnd type="none" w="med" len="med"/>
                      <a:tailEnd type="none" w="med" len="med"/>
                    </a:lnR>
                    <a:lnT w="38100" cap="flat" cmpd="sng" algn="ctr">
                      <a:solidFill>
                        <a:srgbClr val="5F5F5F"/>
                      </a:solidFill>
                      <a:prstDash val="solid"/>
                      <a:round/>
                      <a:headEnd type="none" w="med" len="med"/>
                      <a:tailEnd type="none" w="med" len="med"/>
                    </a:lnT>
                    <a:lnB w="38100" cap="flat" cmpd="sng" algn="ctr">
                      <a:solidFill>
                        <a:srgbClr val="969696"/>
                      </a:solidFill>
                      <a:prstDash val="solid"/>
                      <a:round/>
                      <a:headEnd type="none" w="med" len="med"/>
                      <a:tailEnd type="none" w="med" len="med"/>
                    </a:lnB>
                    <a:lnTlToBr>
                      <a:noFill/>
                    </a:lnTlToBr>
                    <a:lnBlToTr>
                      <a:noFill/>
                    </a:lnBlToTr>
                    <a:noFill/>
                  </a:tcPr>
                </a:tc>
              </a:tr>
              <a:tr h="506377">
                <a:tc rowSpan="2">
                  <a:txBody>
                    <a:bodyPr/>
                    <a:lstStyle/>
                    <a:p>
                      <a:pPr marL="0" marR="0" lvl="0" indent="0" algn="ctr"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Large </a:t>
                      </a:r>
                    </a:p>
                  </a:txBody>
                  <a:tcPr marT="365734" marB="45717" horzOverflow="overflow">
                    <a:lnL w="28575" cap="flat" cmpd="sng" algn="ctr">
                      <a:solidFill>
                        <a:srgbClr val="4D4D4D"/>
                      </a:solidFill>
                      <a:prstDash val="solid"/>
                      <a:round/>
                      <a:headEnd type="none" w="med" len="med"/>
                      <a:tailEnd type="none" w="med" len="med"/>
                    </a:lnL>
                    <a:lnR w="28575" cap="flat" cmpd="sng" algn="ctr">
                      <a:solidFill>
                        <a:srgbClr val="4D4D4D"/>
                      </a:solidFill>
                      <a:prstDash val="solid"/>
                      <a:round/>
                      <a:headEnd type="none" w="med" len="med"/>
                      <a:tailEnd type="none" w="med" len="med"/>
                    </a:lnR>
                    <a:lnT w="38100" cap="flat" cmpd="sng" algn="ctr">
                      <a:solidFill>
                        <a:srgbClr val="969696"/>
                      </a:solidFill>
                      <a:prstDash val="solid"/>
                      <a:round/>
                      <a:headEnd type="none" w="med" len="med"/>
                      <a:tailEnd type="none" w="med" len="med"/>
                    </a:lnT>
                    <a:lnB w="381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Giant-cell arteritis</a:t>
                      </a:r>
                    </a:p>
                  </a:txBody>
                  <a:tcPr marT="91433" marB="45717" horzOverflow="overflow">
                    <a:lnL w="28575" cap="flat" cmpd="sng" algn="ctr">
                      <a:solidFill>
                        <a:srgbClr val="4D4D4D"/>
                      </a:solidFill>
                      <a:prstDash val="solid"/>
                      <a:round/>
                      <a:headEnd type="none" w="med" len="med"/>
                      <a:tailEnd type="none" w="med" len="med"/>
                    </a:lnL>
                    <a:lnR w="28575" cap="flat" cmpd="sng" algn="ctr">
                      <a:solidFill>
                        <a:srgbClr val="4D4D4D"/>
                      </a:solidFill>
                      <a:prstDash val="solid"/>
                      <a:round/>
                      <a:headEnd type="none" w="med" len="med"/>
                      <a:tailEnd type="none" w="med" len="med"/>
                    </a:lnR>
                    <a:lnT w="38100" cap="flat" cmpd="sng" algn="ctr">
                      <a:solidFill>
                        <a:srgbClr val="969696"/>
                      </a:solidFill>
                      <a:prstDash val="solid"/>
                      <a:round/>
                      <a:headEnd type="none" w="med" len="med"/>
                      <a:tailEnd type="none" w="med" len="med"/>
                    </a:lnT>
                    <a:lnB w="28575"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&gt;50. Arteries of head.</a:t>
                      </a:r>
                    </a:p>
                  </a:txBody>
                  <a:tcPr marT="91433" marB="45717" horzOverflow="overflow">
                    <a:lnL w="28575" cap="flat" cmpd="sng" algn="ctr">
                      <a:solidFill>
                        <a:srgbClr val="4D4D4D"/>
                      </a:solidFill>
                      <a:prstDash val="solid"/>
                      <a:round/>
                      <a:headEnd type="none" w="med" len="med"/>
                      <a:tailEnd type="none" w="med" len="med"/>
                    </a:lnL>
                    <a:lnR w="28575" cap="flat" cmpd="sng" algn="ctr">
                      <a:solidFill>
                        <a:srgbClr val="4D4D4D"/>
                      </a:solidFill>
                      <a:prstDash val="solid"/>
                      <a:round/>
                      <a:headEnd type="none" w="med" len="med"/>
                      <a:tailEnd type="none" w="med" len="med"/>
                    </a:lnR>
                    <a:lnT w="38100" cap="flat" cmpd="sng" algn="ctr">
                      <a:solidFill>
                        <a:srgbClr val="969696"/>
                      </a:solidFill>
                      <a:prstDash val="solid"/>
                      <a:round/>
                      <a:headEnd type="none" w="med" len="med"/>
                      <a:tailEnd type="none" w="med" len="med"/>
                    </a:lnT>
                    <a:lnB w="28575" cap="flat" cmpd="sng" algn="ctr">
                      <a:solidFill>
                        <a:srgbClr val="4D4D4D"/>
                      </a:solidFill>
                      <a:prstDash val="solid"/>
                      <a:round/>
                      <a:headEnd type="none" w="med" len="med"/>
                      <a:tailEnd type="none" w="med" len="med"/>
                    </a:lnB>
                    <a:lnTlToBr>
                      <a:noFill/>
                    </a:lnTlToBr>
                    <a:lnBlToTr>
                      <a:noFill/>
                    </a:lnBlToTr>
                    <a:noFill/>
                  </a:tcPr>
                </a:tc>
              </a:tr>
              <a:tr h="542886">
                <a:tc vMerge="1">
                  <a:txBody>
                    <a:bodyPr/>
                    <a:lstStyle/>
                    <a:p>
                      <a:endParaRPr lang="en-US"/>
                    </a:p>
                  </a:txBody>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Takayasu arteritis</a:t>
                      </a:r>
                    </a:p>
                  </a:txBody>
                  <a:tcPr marT="91433" marB="45717" horzOverflow="overflow">
                    <a:lnL w="28575" cap="flat" cmpd="sng" algn="ctr">
                      <a:solidFill>
                        <a:srgbClr val="4D4D4D"/>
                      </a:solidFill>
                      <a:prstDash val="solid"/>
                      <a:round/>
                      <a:headEnd type="none" w="med" len="med"/>
                      <a:tailEnd type="none" w="med" len="med"/>
                    </a:lnL>
                    <a:lnR w="28575" cap="flat" cmpd="sng" algn="ctr">
                      <a:solidFill>
                        <a:srgbClr val="4D4D4D"/>
                      </a:solidFill>
                      <a:prstDash val="solid"/>
                      <a:round/>
                      <a:headEnd type="none" w="med" len="med"/>
                      <a:tailEnd type="none" w="med" len="med"/>
                    </a:lnR>
                    <a:lnT w="28575" cap="flat" cmpd="sng" algn="ctr">
                      <a:solidFill>
                        <a:srgbClr val="4D4D4D"/>
                      </a:solidFill>
                      <a:prstDash val="solid"/>
                      <a:round/>
                      <a:headEnd type="none" w="med" len="med"/>
                      <a:tailEnd type="none" w="med" len="med"/>
                    </a:lnT>
                    <a:lnB w="381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F &lt;40. “Pulseless disease”</a:t>
                      </a:r>
                    </a:p>
                  </a:txBody>
                  <a:tcPr marT="91433" marB="45717" horzOverflow="overflow">
                    <a:lnL w="28575" cap="flat" cmpd="sng" algn="ctr">
                      <a:solidFill>
                        <a:srgbClr val="4D4D4D"/>
                      </a:solidFill>
                      <a:prstDash val="solid"/>
                      <a:round/>
                      <a:headEnd type="none" w="med" len="med"/>
                      <a:tailEnd type="none" w="med" len="med"/>
                    </a:lnL>
                    <a:lnR w="28575" cap="flat" cmpd="sng" algn="ctr">
                      <a:solidFill>
                        <a:srgbClr val="4D4D4D"/>
                      </a:solidFill>
                      <a:prstDash val="solid"/>
                      <a:round/>
                      <a:headEnd type="none" w="med" len="med"/>
                      <a:tailEnd type="none" w="med" len="med"/>
                    </a:lnR>
                    <a:lnT w="28575" cap="flat" cmpd="sng" algn="ctr">
                      <a:solidFill>
                        <a:srgbClr val="4D4D4D"/>
                      </a:solidFill>
                      <a:prstDash val="solid"/>
                      <a:round/>
                      <a:headEnd type="none" w="med" len="med"/>
                      <a:tailEnd type="none" w="med" len="med"/>
                    </a:lnT>
                    <a:lnB w="38100" cap="flat" cmpd="sng" algn="ctr">
                      <a:solidFill>
                        <a:srgbClr val="969696"/>
                      </a:solidFill>
                      <a:prstDash val="solid"/>
                      <a:round/>
                      <a:headEnd type="none" w="med" len="med"/>
                      <a:tailEnd type="none" w="med" len="med"/>
                    </a:lnB>
                    <a:lnTlToBr>
                      <a:noFill/>
                    </a:lnTlToBr>
                    <a:lnBlToTr>
                      <a:noFill/>
                    </a:lnBlToTr>
                    <a:noFill/>
                  </a:tcPr>
                </a:tc>
              </a:tr>
              <a:tr h="544474">
                <a:tc rowSpan="2">
                  <a:txBody>
                    <a:bodyPr/>
                    <a:lstStyle/>
                    <a:p>
                      <a:pPr marL="0" marR="0" lvl="0" indent="0" algn="ctr"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Medium</a:t>
                      </a:r>
                    </a:p>
                  </a:txBody>
                  <a:tcPr marT="365734"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969696"/>
                      </a:solidFill>
                      <a:prstDash val="solid"/>
                      <a:round/>
                      <a:headEnd type="none" w="med" len="med"/>
                      <a:tailEnd type="none" w="med" len="med"/>
                    </a:lnT>
                    <a:lnB w="381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Polyarteritis nodosa</a:t>
                      </a:r>
                    </a:p>
                  </a:txBody>
                  <a:tcPr marT="91433"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969696"/>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Young adults. Widespread. </a:t>
                      </a:r>
                    </a:p>
                  </a:txBody>
                  <a:tcPr marT="91433"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969696"/>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noFill/>
                  </a:tcPr>
                </a:tc>
              </a:tr>
              <a:tr h="534950">
                <a:tc vMerge="1">
                  <a:txBody>
                    <a:bodyPr/>
                    <a:lstStyle/>
                    <a:p>
                      <a:endParaRPr lang="en-US"/>
                    </a:p>
                  </a:txBody>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Kawasaki disease</a:t>
                      </a:r>
                    </a:p>
                  </a:txBody>
                  <a:tcPr marT="91433"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4D4D4D"/>
                      </a:solidFill>
                      <a:prstDash val="solid"/>
                      <a:round/>
                      <a:headEnd type="none" w="med" len="med"/>
                      <a:tailEnd type="none" w="med" len="med"/>
                    </a:lnT>
                    <a:lnB w="381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&lt;4. Coronary disease. Lymph nodes.</a:t>
                      </a:r>
                    </a:p>
                  </a:txBody>
                  <a:tcPr marT="91433"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4D4D4D"/>
                      </a:solidFill>
                      <a:prstDash val="solid"/>
                      <a:round/>
                      <a:headEnd type="none" w="med" len="med"/>
                      <a:tailEnd type="none" w="med" len="med"/>
                    </a:lnT>
                    <a:lnB w="38100" cap="flat" cmpd="sng" algn="ctr">
                      <a:solidFill>
                        <a:srgbClr val="969696"/>
                      </a:solidFill>
                      <a:prstDash val="solid"/>
                      <a:round/>
                      <a:headEnd type="none" w="med" len="med"/>
                      <a:tailEnd type="none" w="med" len="med"/>
                    </a:lnB>
                    <a:lnTlToBr>
                      <a:noFill/>
                    </a:lnTlToBr>
                    <a:lnBlToTr>
                      <a:noFill/>
                    </a:lnBlToTr>
                    <a:noFill/>
                  </a:tcPr>
                </a:tc>
              </a:tr>
              <a:tr h="0">
                <a:tc rowSpan="3">
                  <a:txBody>
                    <a:bodyPr/>
                    <a:lstStyle/>
                    <a:p>
                      <a:pPr marL="0" marR="0" lvl="0" indent="0" algn="ctr"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Small</a:t>
                      </a:r>
                    </a:p>
                  </a:txBody>
                  <a:tcPr marT="640034"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969696"/>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Wegener granulomatosis</a:t>
                      </a:r>
                    </a:p>
                  </a:txBody>
                  <a:tcPr marT="91433"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969696"/>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Lung, kidney. c-ANCA.</a:t>
                      </a:r>
                    </a:p>
                  </a:txBody>
                  <a:tcPr marT="91433"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969696"/>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noFill/>
                  </a:tcPr>
                </a:tc>
              </a:tr>
              <a:tr h="523838">
                <a:tc vMerge="1">
                  <a:txBody>
                    <a:bodyPr/>
                    <a:lstStyle/>
                    <a:p>
                      <a:endParaRPr lang="en-US"/>
                    </a:p>
                  </a:txBody>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Churg-Strauss syndrome</a:t>
                      </a:r>
                    </a:p>
                  </a:txBody>
                  <a:tcPr marT="91433"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4D4D4D"/>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Lung. Eosinophils. Asthma. p-ANCA.</a:t>
                      </a:r>
                    </a:p>
                  </a:txBody>
                  <a:tcPr marT="91433"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4D4D4D"/>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noFill/>
                  </a:tcPr>
                </a:tc>
              </a:tr>
              <a:tr h="533362">
                <a:tc vMerge="1">
                  <a:txBody>
                    <a:bodyPr/>
                    <a:lstStyle/>
                    <a:p>
                      <a:endParaRPr lang="en-US"/>
                    </a:p>
                  </a:txBody>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Microscopic polyangiitis</a:t>
                      </a:r>
                    </a:p>
                  </a:txBody>
                  <a:tcPr marT="91433"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4D4D4D"/>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200" b="0" i="0" u="none" strike="noStrike" cap="none" normalizeH="0" baseline="0" smtClean="0">
                          <a:ln>
                            <a:noFill/>
                          </a:ln>
                          <a:solidFill>
                            <a:schemeClr val="tx1"/>
                          </a:solidFill>
                          <a:effectLst/>
                          <a:latin typeface="Calibri" pitchFamily="34" charset="0"/>
                        </a:rPr>
                        <a:t>Lung, kidney. p-ANCA.</a:t>
                      </a:r>
                    </a:p>
                  </a:txBody>
                  <a:tcPr marT="91433" marB="45717" horzOverflow="overflow">
                    <a:lnL w="38100" cap="flat" cmpd="sng" algn="ctr">
                      <a:solidFill>
                        <a:srgbClr val="4D4D4D"/>
                      </a:solidFill>
                      <a:prstDash val="solid"/>
                      <a:round/>
                      <a:headEnd type="none" w="med" len="med"/>
                      <a:tailEnd type="none" w="med" len="med"/>
                    </a:lnL>
                    <a:lnR w="38100" cap="flat" cmpd="sng" algn="ctr">
                      <a:solidFill>
                        <a:srgbClr val="4D4D4D"/>
                      </a:solidFill>
                      <a:prstDash val="solid"/>
                      <a:round/>
                      <a:headEnd type="none" w="med" len="med"/>
                      <a:tailEnd type="none" w="med" len="med"/>
                    </a:lnR>
                    <a:lnT w="38100" cap="flat" cmpd="sng" algn="ctr">
                      <a:solidFill>
                        <a:srgbClr val="4D4D4D"/>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noFill/>
                  </a:tcPr>
                </a:tc>
              </a:tr>
            </a:tbl>
          </a:graphicData>
        </a:graphic>
      </p:graphicFrame>
      <p:sp>
        <p:nvSpPr>
          <p:cNvPr id="9260" name="Rectangle 96"/>
          <p:cNvSpPr>
            <a:spLocks noGrp="1" noChangeArrowheads="1"/>
          </p:cNvSpPr>
          <p:nvPr>
            <p:ph type="title"/>
          </p:nvPr>
        </p:nvSpPr>
        <p:spPr>
          <a:xfrm>
            <a:off x="685800" y="304800"/>
            <a:ext cx="7772400" cy="685800"/>
          </a:xfrm>
        </p:spPr>
        <p:txBody>
          <a:bodyPr/>
          <a:lstStyle/>
          <a:p>
            <a:r>
              <a:rPr lang="en-US" altLang="ar-SA" sz="3600" smtClean="0"/>
              <a:t>Summary of Vasculitides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Thromboangiitis</a:t>
            </a:r>
            <a:r>
              <a:rPr lang="en-US" i="1" dirty="0" smtClean="0"/>
              <a:t> </a:t>
            </a:r>
            <a:r>
              <a:rPr lang="en-US" i="1" dirty="0" err="1" smtClean="0"/>
              <a:t>Obliterans</a:t>
            </a:r>
            <a:r>
              <a:rPr lang="en-US" i="1" dirty="0" smtClean="0"/>
              <a:t> (</a:t>
            </a:r>
            <a:r>
              <a:rPr lang="en-US" i="1" dirty="0" err="1" smtClean="0"/>
              <a:t>Buerger</a:t>
            </a:r>
            <a:r>
              <a:rPr lang="en-US" i="1" dirty="0" smtClean="0"/>
              <a:t> Disease)</a:t>
            </a:r>
            <a:endParaRPr lang="en-US" dirty="0"/>
          </a:p>
        </p:txBody>
      </p:sp>
      <p:sp>
        <p:nvSpPr>
          <p:cNvPr id="3" name="Content Placeholder 2"/>
          <p:cNvSpPr>
            <a:spLocks noGrp="1"/>
          </p:cNvSpPr>
          <p:nvPr>
            <p:ph idx="1"/>
          </p:nvPr>
        </p:nvSpPr>
        <p:spPr/>
        <p:txBody>
          <a:bodyPr/>
          <a:lstStyle/>
          <a:p>
            <a:r>
              <a:rPr lang="en-US" dirty="0" smtClean="0"/>
              <a:t>In early stages, mixed inflammatory infiltrates are accompanied by luminal thrombosis; small </a:t>
            </a:r>
            <a:r>
              <a:rPr lang="en-US" b="1" dirty="0" err="1" smtClean="0"/>
              <a:t>microabscesses</a:t>
            </a:r>
            <a:r>
              <a:rPr lang="en-US" b="1" dirty="0" smtClean="0"/>
              <a:t>,</a:t>
            </a:r>
            <a:r>
              <a:rPr lang="en-US" dirty="0" smtClean="0"/>
              <a:t> occasionally rimmed by </a:t>
            </a:r>
            <a:r>
              <a:rPr lang="en-US" dirty="0" err="1" smtClean="0"/>
              <a:t>granulomatous</a:t>
            </a:r>
            <a:r>
              <a:rPr lang="en-US" dirty="0" smtClean="0"/>
              <a:t> inflammation</a:t>
            </a:r>
          </a:p>
          <a:p>
            <a:r>
              <a:rPr lang="en-US" dirty="0" smtClean="0"/>
              <a:t>The inflammation often extends into contiguous veins and nerves (a feature that is rare in other forms of </a:t>
            </a:r>
            <a:r>
              <a:rPr lang="en-US" dirty="0" err="1" smtClean="0"/>
              <a:t>vasculitis</a:t>
            </a:r>
            <a:r>
              <a:rPr lang="en-US" dirty="0" smtClean="0"/>
              <a:t>)</a:t>
            </a:r>
            <a:endParaRPr lang="en-US" dirty="0"/>
          </a:p>
        </p:txBody>
      </p:sp>
      <p:pic>
        <p:nvPicPr>
          <p:cNvPr id="95234" name="Picture 2" descr="http://www.dermaamin.com/site/images/clinical-pic/b/buerger_disease/buerger_disease3.jpg"/>
          <p:cNvPicPr>
            <a:picLocks noChangeAspect="1" noChangeArrowheads="1"/>
          </p:cNvPicPr>
          <p:nvPr/>
        </p:nvPicPr>
        <p:blipFill>
          <a:blip r:embed="rId2" cstate="print"/>
          <a:srcRect/>
          <a:stretch>
            <a:fillRect/>
          </a:stretch>
        </p:blipFill>
        <p:spPr bwMode="auto">
          <a:xfrm>
            <a:off x="6248400" y="4724400"/>
            <a:ext cx="2667000" cy="20002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Thromboangiitis</a:t>
            </a:r>
            <a:r>
              <a:rPr lang="en-US" i="1" dirty="0" smtClean="0"/>
              <a:t> </a:t>
            </a:r>
            <a:r>
              <a:rPr lang="en-US" i="1" dirty="0" err="1" smtClean="0"/>
              <a:t>Obliterans</a:t>
            </a:r>
            <a:r>
              <a:rPr lang="en-US" i="1" dirty="0" smtClean="0"/>
              <a:t> (</a:t>
            </a:r>
            <a:r>
              <a:rPr lang="en-US" i="1" dirty="0" err="1" smtClean="0"/>
              <a:t>Buerger</a:t>
            </a:r>
            <a:r>
              <a:rPr lang="en-US" i="1" dirty="0" smtClean="0"/>
              <a:t> Disease)</a:t>
            </a:r>
            <a:endParaRPr lang="en-US" dirty="0"/>
          </a:p>
        </p:txBody>
      </p:sp>
      <p:sp>
        <p:nvSpPr>
          <p:cNvPr id="3" name="Content Placeholder 2"/>
          <p:cNvSpPr>
            <a:spLocks noGrp="1"/>
          </p:cNvSpPr>
          <p:nvPr>
            <p:ph idx="1"/>
          </p:nvPr>
        </p:nvSpPr>
        <p:spPr/>
        <p:txBody>
          <a:bodyPr/>
          <a:lstStyle/>
          <a:p>
            <a:r>
              <a:rPr lang="en-US" sz="2800" dirty="0" smtClean="0"/>
              <a:t>Clinical features</a:t>
            </a:r>
          </a:p>
          <a:p>
            <a:pPr lvl="1"/>
            <a:r>
              <a:rPr lang="en-US" sz="2400" dirty="0" smtClean="0"/>
              <a:t>cold-induced </a:t>
            </a:r>
            <a:r>
              <a:rPr lang="en-US" sz="2400" dirty="0" err="1" smtClean="0"/>
              <a:t>Raynaud</a:t>
            </a:r>
            <a:r>
              <a:rPr lang="en-US" sz="2400" dirty="0" smtClean="0"/>
              <a:t> </a:t>
            </a:r>
            <a:r>
              <a:rPr lang="en-US" sz="2400" dirty="0" smtClean="0"/>
              <a:t>phenomenon</a:t>
            </a:r>
          </a:p>
          <a:p>
            <a:pPr lvl="1"/>
            <a:r>
              <a:rPr lang="en-US" sz="2400" dirty="0" smtClean="0"/>
              <a:t>instep </a:t>
            </a:r>
            <a:r>
              <a:rPr lang="en-US" sz="2400" dirty="0" smtClean="0"/>
              <a:t>foot pain induced by exercise (</a:t>
            </a:r>
            <a:r>
              <a:rPr lang="en-US" sz="2400" i="1" dirty="0" smtClean="0"/>
              <a:t>instep </a:t>
            </a:r>
            <a:r>
              <a:rPr lang="en-US" sz="2400" i="1" dirty="0" err="1" smtClean="0"/>
              <a:t>claudication</a:t>
            </a:r>
            <a:r>
              <a:rPr lang="en-US" sz="2400" dirty="0" smtClean="0"/>
              <a:t>)</a:t>
            </a:r>
          </a:p>
          <a:p>
            <a:pPr lvl="1"/>
            <a:r>
              <a:rPr lang="en-US" sz="2400" dirty="0" smtClean="0"/>
              <a:t>a </a:t>
            </a:r>
            <a:r>
              <a:rPr lang="en-US" sz="2400" dirty="0" smtClean="0"/>
              <a:t>superficial nodular phlebitis (venous inflammation</a:t>
            </a:r>
            <a:r>
              <a:rPr lang="en-US" sz="2400" dirty="0" smtClean="0"/>
              <a:t>)</a:t>
            </a:r>
          </a:p>
          <a:p>
            <a:pPr lvl="1"/>
            <a:r>
              <a:rPr lang="en-US" sz="2400" dirty="0" smtClean="0"/>
              <a:t>Chronic </a:t>
            </a:r>
            <a:r>
              <a:rPr lang="en-US" sz="2400" dirty="0" smtClean="0"/>
              <a:t>extremity ulcerations can develop, progressing over time </a:t>
            </a:r>
            <a:r>
              <a:rPr lang="en-US" sz="2400" dirty="0" smtClean="0"/>
              <a:t>to </a:t>
            </a:r>
            <a:r>
              <a:rPr lang="en-US" sz="2400" dirty="0" smtClean="0"/>
              <a:t>frank </a:t>
            </a:r>
            <a:r>
              <a:rPr lang="en-US" sz="2400" dirty="0" smtClean="0"/>
              <a:t>gangrene</a:t>
            </a:r>
          </a:p>
          <a:p>
            <a:pPr lvl="1"/>
            <a:r>
              <a:rPr lang="en-US" sz="2400" dirty="0" smtClean="0"/>
              <a:t>Smoking </a:t>
            </a:r>
            <a:r>
              <a:rPr lang="en-US" sz="2400" dirty="0" smtClean="0"/>
              <a:t>abstinence in the early stages of the disease often can ameliorate further attacks; however, once established, the vascular lesions do not respond to smoking abstinence.</a:t>
            </a:r>
          </a:p>
          <a:p>
            <a:pPr lvl="1"/>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ar-SA" smtClean="0"/>
              <a:t>Homework</a:t>
            </a:r>
            <a:endParaRPr lang="ar-SA" altLang="ar-SA" smtClean="0"/>
          </a:p>
        </p:txBody>
      </p:sp>
      <p:sp>
        <p:nvSpPr>
          <p:cNvPr id="78851" name="Content Placeholder 2"/>
          <p:cNvSpPr>
            <a:spLocks noGrp="1"/>
          </p:cNvSpPr>
          <p:nvPr>
            <p:ph idx="1"/>
          </p:nvPr>
        </p:nvSpPr>
        <p:spPr/>
        <p:txBody>
          <a:bodyPr/>
          <a:lstStyle/>
          <a:p>
            <a:r>
              <a:rPr lang="en-US" altLang="ar-SA" smtClean="0"/>
              <a:t>HENOCH SCHONLEIN PURPURA</a:t>
            </a:r>
            <a:endParaRPr lang="ar-SA" altLang="ar-SA"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ar-SA" altLang="ar-SA" smtClean="0"/>
          </a:p>
        </p:txBody>
      </p:sp>
      <p:sp>
        <p:nvSpPr>
          <p:cNvPr id="11267" name="Content Placeholder 2"/>
          <p:cNvSpPr>
            <a:spLocks noGrp="1"/>
          </p:cNvSpPr>
          <p:nvPr>
            <p:ph idx="1"/>
          </p:nvPr>
        </p:nvSpPr>
        <p:spPr/>
        <p:txBody>
          <a:bodyPr/>
          <a:lstStyle/>
          <a:p>
            <a:endParaRPr lang="ar-SA" altLang="ar-SA" smtClean="0"/>
          </a:p>
        </p:txBody>
      </p:sp>
      <p:sp>
        <p:nvSpPr>
          <p:cNvPr id="11268" name="AutoShape 5" descr="http://www.expertconsultbook.com/expertconsult/b/bbmapAsset?appID=NGE&amp;isbn=978-1-4377-0792-2&amp;eid=4-u1.0-B978-1-4377-0792-2..50016-X..gr22&amp;assetType=full"/>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ar-SA" altLang="ar-SA"/>
          </a:p>
        </p:txBody>
      </p:sp>
      <p:pic>
        <p:nvPicPr>
          <p:cNvPr id="11269" name="Picture 6"/>
          <p:cNvPicPr>
            <a:picLocks noChangeAspect="1" noChangeArrowheads="1"/>
          </p:cNvPicPr>
          <p:nvPr/>
        </p:nvPicPr>
        <p:blipFill>
          <a:blip r:embed="rId3" cstate="print"/>
          <a:srcRect/>
          <a:stretch>
            <a:fillRect/>
          </a:stretch>
        </p:blipFill>
        <p:spPr bwMode="auto">
          <a:xfrm>
            <a:off x="0" y="1447800"/>
            <a:ext cx="9151938" cy="4267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ar-SA" altLang="ar-SA" smtClean="0"/>
          </a:p>
        </p:txBody>
      </p:sp>
      <p:sp>
        <p:nvSpPr>
          <p:cNvPr id="13315" name="Content Placeholder 2"/>
          <p:cNvSpPr>
            <a:spLocks noGrp="1"/>
          </p:cNvSpPr>
          <p:nvPr>
            <p:ph idx="1"/>
          </p:nvPr>
        </p:nvSpPr>
        <p:spPr/>
        <p:txBody>
          <a:bodyPr/>
          <a:lstStyle/>
          <a:p>
            <a:endParaRPr lang="ar-SA" altLang="ar-SA"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CA" altLang="ar-SA" smtClean="0"/>
              <a:t>Giant-Cell (Temporal) Arteritis </a:t>
            </a:r>
          </a:p>
        </p:txBody>
      </p:sp>
      <p:sp>
        <p:nvSpPr>
          <p:cNvPr id="15363" name="Content Placeholder 2"/>
          <p:cNvSpPr>
            <a:spLocks noGrp="1"/>
          </p:cNvSpPr>
          <p:nvPr>
            <p:ph idx="1"/>
          </p:nvPr>
        </p:nvSpPr>
        <p:spPr/>
        <p:txBody>
          <a:bodyPr/>
          <a:lstStyle/>
          <a:p>
            <a:pPr eaLnBrk="1" hangingPunct="1"/>
            <a:r>
              <a:rPr lang="en-CA" altLang="ar-SA" smtClean="0"/>
              <a:t>The most common </a:t>
            </a:r>
          </a:p>
          <a:p>
            <a:pPr eaLnBrk="1" hangingPunct="1"/>
            <a:r>
              <a:rPr lang="en-CA" altLang="ar-SA" smtClean="0"/>
              <a:t>Chronic, typically granulomatous inflammation of large to small-sized arteries</a:t>
            </a:r>
          </a:p>
          <a:p>
            <a:pPr eaLnBrk="1" hangingPunct="1"/>
            <a:r>
              <a:rPr lang="en-CA" altLang="ar-SA" smtClean="0"/>
              <a:t>Principally affects the arteries in the head-especially the temporal arteries</a:t>
            </a:r>
          </a:p>
          <a:p>
            <a:pPr eaLnBrk="1" hangingPunct="1"/>
            <a:r>
              <a:rPr lang="en-CA" altLang="ar-SA" smtClean="0"/>
              <a:t>Rarely the aorta (</a:t>
            </a:r>
            <a:r>
              <a:rPr lang="en-CA" altLang="ar-SA" i="1" smtClean="0"/>
              <a:t>giant-cell aortitis</a:t>
            </a:r>
            <a:r>
              <a:rPr lang="en-CA" altLang="ar-SA"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CA" altLang="ar-SA" smtClean="0"/>
              <a:t>Giant-Cell (Temporal) Arteritis </a:t>
            </a:r>
          </a:p>
        </p:txBody>
      </p:sp>
      <p:sp>
        <p:nvSpPr>
          <p:cNvPr id="17411" name="Content Placeholder 2"/>
          <p:cNvSpPr>
            <a:spLocks noGrp="1"/>
          </p:cNvSpPr>
          <p:nvPr>
            <p:ph idx="1"/>
          </p:nvPr>
        </p:nvSpPr>
        <p:spPr/>
        <p:txBody>
          <a:bodyPr/>
          <a:lstStyle/>
          <a:p>
            <a:pPr eaLnBrk="1" hangingPunct="1"/>
            <a:r>
              <a:rPr lang="en-US" altLang="ar-SA" smtClean="0"/>
              <a:t>Unknown cause</a:t>
            </a:r>
          </a:p>
          <a:p>
            <a:pPr eaLnBrk="1" hangingPunct="1"/>
            <a:r>
              <a:rPr lang="en-US" altLang="ar-SA" smtClean="0"/>
              <a:t>Likely immune origin, T cell-mediated</a:t>
            </a:r>
            <a:endParaRPr lang="en-CA" altLang="ar-SA"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CA" altLang="ar-SA" smtClean="0"/>
          </a:p>
        </p:txBody>
      </p:sp>
      <p:sp>
        <p:nvSpPr>
          <p:cNvPr id="19459" name="Content Placeholder 2"/>
          <p:cNvSpPr>
            <a:spLocks noGrp="1"/>
          </p:cNvSpPr>
          <p:nvPr>
            <p:ph idx="1"/>
          </p:nvPr>
        </p:nvSpPr>
        <p:spPr/>
        <p:txBody>
          <a:bodyPr/>
          <a:lstStyle/>
          <a:p>
            <a:pPr eaLnBrk="1" hangingPunct="1"/>
            <a:endParaRPr lang="en-CA" altLang="ar-SA" smtClean="0"/>
          </a:p>
        </p:txBody>
      </p:sp>
      <p:pic>
        <p:nvPicPr>
          <p:cNvPr id="19460" name="Picture 2" descr="http://www.robbinspathology.com/common/showimage.cfm?type=f&amp;ThisFigFile=S01871-011-f024c.jpg"/>
          <p:cNvPicPr>
            <a:picLocks noChangeAspect="1" noChangeArrowheads="1"/>
          </p:cNvPicPr>
          <p:nvPr/>
        </p:nvPicPr>
        <p:blipFill>
          <a:blip r:embed="rId3" cstate="print"/>
          <a:srcRect/>
          <a:stretch>
            <a:fillRect/>
          </a:stretch>
        </p:blipFill>
        <p:spPr bwMode="auto">
          <a:xfrm>
            <a:off x="2286000" y="228600"/>
            <a:ext cx="4038600" cy="619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1427</Words>
  <Application>Microsoft Office PowerPoint</Application>
  <PresentationFormat>On-screen Show (4:3)</PresentationFormat>
  <Paragraphs>232</Paragraphs>
  <Slides>42</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Office Theme</vt:lpstr>
      <vt:lpstr>Vasculitis </vt:lpstr>
      <vt:lpstr>Slide 2</vt:lpstr>
      <vt:lpstr>Vasculitis Causes</vt:lpstr>
      <vt:lpstr>Summary of Vasculitides</vt:lpstr>
      <vt:lpstr>Slide 5</vt:lpstr>
      <vt:lpstr>Slide 6</vt:lpstr>
      <vt:lpstr>Giant-Cell (Temporal) Arteritis </vt:lpstr>
      <vt:lpstr>Giant-Cell (Temporal) Arteritis </vt:lpstr>
      <vt:lpstr>Slide 9</vt:lpstr>
      <vt:lpstr>Slide 10</vt:lpstr>
      <vt:lpstr>Slide 11</vt:lpstr>
      <vt:lpstr>Giant-Cell (Temporal) Arteritis  Clinical features</vt:lpstr>
      <vt:lpstr>Giant-Cell (Temporal) Arteritis </vt:lpstr>
      <vt:lpstr>Slide 14</vt:lpstr>
      <vt:lpstr>Polyarteritis Nodosa</vt:lpstr>
      <vt:lpstr>Slide 16</vt:lpstr>
      <vt:lpstr>Polyarteritis Nodosa</vt:lpstr>
      <vt:lpstr>Polyarteritis Nodosa Clinical picture</vt:lpstr>
      <vt:lpstr>Polyarteritis Nodosa Clinical picture</vt:lpstr>
      <vt:lpstr>Polyarteritis Nodosa</vt:lpstr>
      <vt:lpstr>Polyarteritis Nodosa  Complications</vt:lpstr>
      <vt:lpstr>Slide 22</vt:lpstr>
      <vt:lpstr>c-ANCA</vt:lpstr>
      <vt:lpstr>p-ANCA</vt:lpstr>
      <vt:lpstr>Antineutrophil Cytoplasmic Antibodies   </vt:lpstr>
      <vt:lpstr>Slide 26</vt:lpstr>
      <vt:lpstr>Microscopic Polyangiitis</vt:lpstr>
      <vt:lpstr>Microscopic Polyangiitis Pathogenesis</vt:lpstr>
      <vt:lpstr>Slide 29</vt:lpstr>
      <vt:lpstr>Microscopic Polyangiitis</vt:lpstr>
      <vt:lpstr>Slide 31</vt:lpstr>
      <vt:lpstr>Wegener Granulomatosis</vt:lpstr>
      <vt:lpstr>Slide 33</vt:lpstr>
      <vt:lpstr>Wegener Granulomatosis</vt:lpstr>
      <vt:lpstr>Slide 35</vt:lpstr>
      <vt:lpstr>Slide 36</vt:lpstr>
      <vt:lpstr>Churg-Strauss syndrome Additional reading</vt:lpstr>
      <vt:lpstr>Slide 38</vt:lpstr>
      <vt:lpstr> Thromboangiitis Obliterans (Buerger Disease) </vt:lpstr>
      <vt:lpstr>Thromboangiitis Obliterans (Buerger Disease)</vt:lpstr>
      <vt:lpstr>Thromboangiitis Obliterans (Buerger Disease)</vt:lpstr>
      <vt:lpstr>Homework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CVS6</dc:title>
  <dc:creator>Hisham</dc:creator>
  <cp:lastModifiedBy>HISHAM</cp:lastModifiedBy>
  <cp:revision>82</cp:revision>
  <dcterms:created xsi:type="dcterms:W3CDTF">2006-08-16T00:00:00Z</dcterms:created>
  <dcterms:modified xsi:type="dcterms:W3CDTF">2015-03-28T15:42:47Z</dcterms:modified>
</cp:coreProperties>
</file>