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82"/>
  </p:notesMasterIdLst>
  <p:handoutMasterIdLst>
    <p:handoutMasterId r:id="rId83"/>
  </p:handoutMasterIdLst>
  <p:sldIdLst>
    <p:sldId id="461" r:id="rId2"/>
    <p:sldId id="462" r:id="rId3"/>
    <p:sldId id="463" r:id="rId4"/>
    <p:sldId id="385" r:id="rId5"/>
    <p:sldId id="464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465" r:id="rId18"/>
    <p:sldId id="468" r:id="rId19"/>
    <p:sldId id="466" r:id="rId20"/>
    <p:sldId id="467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469" r:id="rId61"/>
    <p:sldId id="441" r:id="rId62"/>
    <p:sldId id="442" r:id="rId63"/>
    <p:sldId id="443" r:id="rId64"/>
    <p:sldId id="444" r:id="rId65"/>
    <p:sldId id="445" r:id="rId66"/>
    <p:sldId id="446" r:id="rId67"/>
    <p:sldId id="447" r:id="rId68"/>
    <p:sldId id="448" r:id="rId69"/>
    <p:sldId id="449" r:id="rId70"/>
    <p:sldId id="450" r:id="rId71"/>
    <p:sldId id="451" r:id="rId72"/>
    <p:sldId id="452" r:id="rId73"/>
    <p:sldId id="470" r:id="rId74"/>
    <p:sldId id="453" r:id="rId75"/>
    <p:sldId id="455" r:id="rId76"/>
    <p:sldId id="456" r:id="rId77"/>
    <p:sldId id="457" r:id="rId78"/>
    <p:sldId id="458" r:id="rId79"/>
    <p:sldId id="459" r:id="rId80"/>
    <p:sldId id="460" r:id="rId81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88923" autoAdjust="0"/>
  </p:normalViewPr>
  <p:slideViewPr>
    <p:cSldViewPr>
      <p:cViewPr>
        <p:scale>
          <a:sx n="72" d="100"/>
          <a:sy n="72" d="100"/>
        </p:scale>
        <p:origin x="-612" y="-102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FEC267-1A62-40B2-AEEE-026E9020C302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E10947-5D14-48D7-BD4A-43E6B8DFB16F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1FF6D2-BBC7-4896-A73B-B89E07B8E50C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4ACC96-C993-4654-BA18-64535C6DDA82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AC77C8-E31F-467D-809B-256BFC0A6791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9FF892-42FA-4975-8969-2CBE0BF9ACF2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202165-ED11-413D-98F4-8520D0777BDB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99974E-FEFB-4FE6-91C8-17834DAE3571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345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25609C-4E21-4E96-8786-FD758295BFAD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B0650F-1563-46E4-AF7F-B81341DA5630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5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FED387-C4FB-40E5-AE78-142B1CAF7FAE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BCBDD4-6F32-4AD8-9FCC-3E6DCDBC10A5}" type="slidenum">
              <a:rPr lang="cs-CZ" altLang="en-US" smtClean="0"/>
              <a:pPr/>
              <a:t>30</a:t>
            </a:fld>
            <a:endParaRPr lang="cs-CZ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9409A3-4972-487D-854E-85DA41B39C3A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3C7FFA-9749-40BE-A42B-30525F5F28DB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80C99-B280-45D0-AEF5-9EFFDE852D5D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55E3B7-37E3-4F73-A263-EF045FD5050A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9E194-3736-453A-A339-3BA4FC13511A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D81F01-56DB-481D-BBB8-DC06D6C3BE36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578457-F00F-48D4-958A-22DA61F2C780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7CE27A-61B5-40A7-9912-3C2589B09483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3FB51D-F6A5-4B0C-A49A-2679F00FA944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1CE0CB-890A-40BA-A8F1-5F200A441602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5FE152-DCCC-4DAF-9B57-0FD7407B78D8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5F44C9-1449-46A4-AB7D-9992B97A0CA0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622600-430E-40E8-AE93-BDB52D6DAF0F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650686-550B-4F28-A9E0-692848A28888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39DFE7-CD28-4286-8FAD-BF7BB2F715B8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7DF7FB-F172-44DC-9029-139133F81352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8F467A-A1AC-4B68-8A5F-3DDB796B1C7D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882768-A147-4445-AC8F-28607C746667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C505B8-19EF-4398-A7E6-912AD972BE86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AB5BB2-EF8C-49E4-A21B-360D8544DECE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B293D-8F15-4CD0-90E6-559289492C66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B0DE79-72FC-4879-92A2-EF966BFFD562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E47154-BDD6-4B56-9AE5-583DC2257B8E}" type="slidenum">
              <a:rPr lang="en-US" altLang="en-US" smtClean="0"/>
              <a:pPr/>
              <a:t>51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99D567-13EB-4309-900D-EBBF1FD272BC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267E7B-DEDE-4596-87A9-6DD5DCBD78BB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97C0D4-0785-462D-A8DA-E3FD677B52B3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47F96C-FED3-442A-AA3B-CB1B3E412F56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130A54-9B39-49D6-8214-9921D33B9CB1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9C6B6E-289D-4CF2-9901-347CDB61FA3A}" type="slidenum">
              <a:rPr lang="en-US" altLang="en-US" smtClean="0"/>
              <a:pPr/>
              <a:t>58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DAE28A-5892-425A-9D71-AE0927496AAB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A5629A-C3EF-4FA1-A52B-ED992F39AA7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FFBAE5-3B8E-45D5-854D-4C5A65CB4759}" type="slidenum">
              <a:rPr lang="en-US" altLang="en-US"/>
              <a:pPr/>
              <a:t>60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906BE0-83D4-43FA-B4B2-F94657133C18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6AABED-7F4E-4A2E-8BC8-FB4E83ADC8A0}" type="slidenum">
              <a:rPr lang="en-US" altLang="en-US" smtClean="0"/>
              <a:pPr/>
              <a:t>62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498057-0E20-4865-A560-63859F045B97}" type="slidenum">
              <a:rPr lang="en-US" altLang="en-US" smtClean="0"/>
              <a:pPr/>
              <a:t>65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CFE860-E693-44BE-92BC-29F46A7AC647}" type="slidenum">
              <a:rPr lang="en-US" altLang="en-US" smtClean="0"/>
              <a:pPr/>
              <a:t>66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67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225A96-BDB4-4494-8719-F671505CB8D9}" type="slidenum">
              <a:rPr lang="en-US" altLang="en-US" smtClean="0"/>
              <a:pPr/>
              <a:t>68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D72570-3CAB-43D6-8F2B-FBA2400A0051}" type="slidenum">
              <a:rPr lang="en-US" altLang="en-US" smtClean="0"/>
              <a:pPr/>
              <a:t>69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B63D02-79FD-4FD1-8090-9CE8F9CB2C1F}" type="slidenum">
              <a:rPr lang="en-US" altLang="en-US" smtClean="0"/>
              <a:pPr/>
              <a:t>70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01600E-D05F-445A-9071-01A46B9BF6A1}" type="slidenum">
              <a:rPr lang="en-US" altLang="en-US" smtClean="0"/>
              <a:pPr/>
              <a:t>71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A5D1FE-8997-434E-9C1F-3664CD0726F5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69057B-876C-4563-BB48-DD689D8776EF}" type="slidenum">
              <a:rPr lang="en-US" altLang="en-US" smtClean="0"/>
              <a:pPr/>
              <a:t>72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C26D51-4F59-474F-860F-A0574992BF5E}" type="slidenum">
              <a:rPr lang="en-US" altLang="en-US" smtClean="0"/>
              <a:pPr/>
              <a:t>75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6B22D4-4808-4081-A623-CC96B1B07FBD}" type="slidenum">
              <a:rPr lang="en-US" altLang="en-US" smtClean="0"/>
              <a:pPr/>
              <a:t>76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423342-89D6-43AF-896E-8A74D700E1B9}" type="slidenum">
              <a:rPr lang="en-US" altLang="en-US" smtClean="0"/>
              <a:pPr/>
              <a:t>77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99920F-1E4A-4CEA-B75A-41E84EEF5345}" type="slidenum">
              <a:rPr lang="en-US" altLang="en-US" smtClean="0"/>
              <a:pPr/>
              <a:t>78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21B643-E177-4122-AAD0-A7E947CC37C3}" type="slidenum">
              <a:rPr lang="en-US" altLang="en-US" smtClean="0"/>
              <a:pPr/>
              <a:t>79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80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AAFE36-4394-4A91-A585-2D1F6BE39EAE}" type="slidenum">
              <a:rPr lang="cs-CZ" altLang="en-US" smtClean="0"/>
              <a:pPr/>
              <a:t>12</a:t>
            </a:fld>
            <a:endParaRPr lang="cs-CZ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F4AAC7-96A1-4496-8E25-A911E1797836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53C03-8BC4-4529-84B6-4DE53AA6E0FB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medstat.med.utah.edu/kw/ecg/mml/ecg_sinus_brady.gif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      </a:t>
            </a:r>
            <a:r>
              <a:rPr lang="en-US" sz="8700" dirty="0"/>
              <a:t>Cardiovascular    </a:t>
            </a:r>
          </a:p>
          <a:p>
            <a:pPr eaLnBrk="1" hangingPunct="1">
              <a:buFontTx/>
              <a:buNone/>
              <a:defRPr/>
            </a:pPr>
            <a:r>
              <a:rPr lang="en-US" sz="8700" dirty="0"/>
              <a:t>    pharmacology</a:t>
            </a:r>
          </a:p>
        </p:txBody>
      </p:sp>
    </p:spTree>
    <p:extLst>
      <p:ext uri="{BB962C8B-B14F-4D97-AF65-F5344CB8AC3E}">
        <p14:creationId xmlns:p14="http://schemas.microsoft.com/office/powerpoint/2010/main" val="1735511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300" b="1" dirty="0">
                <a:solidFill>
                  <a:srgbClr val="FF0000"/>
                </a:solidFill>
              </a:rPr>
              <a:t>CARDIAC ACTION POTENTIAL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3900" b="1" u="sng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DEFENITIONS</a:t>
            </a:r>
          </a:p>
          <a:p>
            <a:pPr eaLnBrk="1" hangingPunct="1">
              <a:buFontTx/>
              <a:buNone/>
              <a:defRPr/>
            </a:pPr>
            <a:endParaRPr lang="en-US" sz="3900" b="1" u="sng" dirty="0">
              <a:solidFill>
                <a:srgbClr val="0000FF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en-US" sz="3900" b="1" u="sng" dirty="0"/>
              <a:t>Depolarization</a:t>
            </a:r>
          </a:p>
          <a:p>
            <a:pPr eaLnBrk="1" hangingPunct="1">
              <a:buFontTx/>
              <a:buChar char="-"/>
              <a:defRPr/>
            </a:pPr>
            <a:r>
              <a:rPr lang="en-US" sz="3900" b="1" u="sng" dirty="0" err="1"/>
              <a:t>Repolarization</a:t>
            </a:r>
            <a:endParaRPr lang="en-US" sz="3900" b="1" u="sng" dirty="0"/>
          </a:p>
          <a:p>
            <a:pPr eaLnBrk="1" hangingPunct="1">
              <a:buFontTx/>
              <a:buChar char="-"/>
              <a:defRPr/>
            </a:pPr>
            <a:r>
              <a:rPr lang="en-US" sz="3900" b="1" u="sng" dirty="0"/>
              <a:t>Resting membrane potential</a:t>
            </a:r>
          </a:p>
          <a:p>
            <a:pPr eaLnBrk="1" hangingPunct="1">
              <a:buFontTx/>
              <a:buChar char="-"/>
              <a:defRPr/>
            </a:pPr>
            <a:r>
              <a:rPr lang="en-US" sz="3900" b="1" u="sng" dirty="0"/>
              <a:t>Inward current</a:t>
            </a:r>
          </a:p>
          <a:p>
            <a:pPr eaLnBrk="1" hangingPunct="1">
              <a:buFontTx/>
              <a:buChar char="-"/>
              <a:defRPr/>
            </a:pPr>
            <a:r>
              <a:rPr lang="en-US" sz="3900" b="1" u="sng" dirty="0"/>
              <a:t>Outward current</a:t>
            </a:r>
          </a:p>
          <a:p>
            <a:pPr eaLnBrk="1" hangingPunct="1">
              <a:buFontTx/>
              <a:buChar char="-"/>
              <a:defRPr/>
            </a:pPr>
            <a:endParaRPr lang="en-US" sz="39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71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535093"/>
            <a:ext cx="8122920" cy="62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2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005840" y="812801"/>
          <a:ext cx="8298180" cy="550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CorelPhotoPaint.Image.8" r:id="rId4" imgW="4320549" imgH="3529591" progId="CorelPhotoPaint.Image.8">
                  <p:embed/>
                </p:oleObj>
              </mc:Choice>
              <mc:Fallback>
                <p:oleObj name="CorelPhotoPaint.Image.8" r:id="rId4" imgW="4320549" imgH="352959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154" t="8186" r="4424" b="24451"/>
                      <a:stretch>
                        <a:fillRect/>
                      </a:stretch>
                    </p:blipFill>
                    <p:spPr bwMode="auto">
                      <a:xfrm>
                        <a:off x="1005840" y="812801"/>
                        <a:ext cx="8298180" cy="5503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287116" y="2582334"/>
            <a:ext cx="1094325" cy="33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latin typeface="Arial Narrow" pitchFamily="34" charset="0"/>
              </a:rPr>
              <a:t>T-Ca</a:t>
            </a:r>
            <a:r>
              <a:rPr lang="cs-CZ" altLang="en-US" sz="1500" baseline="30000">
                <a:latin typeface="Arial Narrow" pitchFamily="34" charset="0"/>
              </a:rPr>
              <a:t>2+ </a:t>
            </a:r>
            <a:r>
              <a:rPr lang="cs-CZ" altLang="en-US" sz="1500">
                <a:latin typeface="Arial Narrow" pitchFamily="34" charset="0"/>
              </a:rPr>
              <a:t>kanál</a:t>
            </a:r>
          </a:p>
        </p:txBody>
      </p:sp>
    </p:spTree>
    <p:extLst>
      <p:ext uri="{BB962C8B-B14F-4D97-AF65-F5344CB8AC3E}">
        <p14:creationId xmlns:p14="http://schemas.microsoft.com/office/powerpoint/2010/main" val="4129557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LMOTREFI\Pictures\Pacemaker_potential_annota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"/>
            <a:ext cx="8465820" cy="61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IS   ARRHYTHMIA?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defRPr/>
            </a:pPr>
            <a:endParaRPr lang="en-US" b="1" dirty="0" smtClean="0"/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Abnormality in the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   high= tachycardia		                         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bradycardia                      </a:t>
            </a:r>
          </a:p>
          <a:p>
            <a:pPr algn="l" eaLnBrk="1" hangingPunct="1">
              <a:defRPr/>
            </a:pPr>
            <a:r>
              <a:rPr lang="en-US" b="1" dirty="0" smtClean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64254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1" name="Picture 3" descr="ecg_norm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431801"/>
            <a:ext cx="9347676" cy="6145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7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8435" name="Picture 3" descr="ecg_tach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8" y="431801"/>
            <a:ext cx="9267349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07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928922" y="1954990"/>
            <a:ext cx="200555" cy="40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276" tIns="49638" rIns="99276" bIns="4963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ar-EG" altLang="en-US" sz="2000"/>
          </a:p>
        </p:txBody>
      </p:sp>
      <p:pic>
        <p:nvPicPr>
          <p:cNvPr id="29700" name="Picture 4" descr="http://medstat.med.utah.edu/kw/ecg/mml/ecg_sinus_brady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7" y="355600"/>
            <a:ext cx="9188768" cy="63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68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63707"/>
            <a:ext cx="8549640" cy="12192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0058400" cy="94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/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500" dirty="0">
                <a:cs typeface="Arial" charset="0"/>
              </a:rPr>
              <a:t> 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  <a:p>
            <a:pPr algn="ctr">
              <a:buClrTx/>
              <a:buFontTx/>
              <a:buNone/>
            </a:pPr>
            <a:r>
              <a:rPr lang="en-US" altLang="en-US" b="1" u="sng" dirty="0"/>
              <a:t>WHAT  IS   ARRHYTHMIA?</a:t>
            </a:r>
            <a:r>
              <a:rPr lang="en-US" altLang="en-US" b="1" dirty="0"/>
              <a:t>	</a:t>
            </a:r>
          </a:p>
          <a:p>
            <a:pPr algn="ctr">
              <a:buClrTx/>
              <a:buFontTx/>
              <a:buNone/>
            </a:pP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An Abnormality in the :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■  rate  ...............     high= tachycardia		                           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                low = bradycardia                      </a:t>
            </a:r>
          </a:p>
          <a:p>
            <a:pPr>
              <a:buClrTx/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 smtClean="0"/>
              <a:t>       ■  </a:t>
            </a:r>
            <a:r>
              <a:rPr lang="en-US" altLang="en-US" b="1" dirty="0"/>
              <a:t>regularity .....     </a:t>
            </a:r>
            <a:r>
              <a:rPr lang="en-US" altLang="en-US" b="1" dirty="0" err="1"/>
              <a:t>Extrasystoles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                 (PAC, PVC)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7401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7" name="Picture 3" descr="ecg_mul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355600"/>
            <a:ext cx="8951278" cy="6373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7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672307" y="968587"/>
            <a:ext cx="8549640" cy="438912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5200" dirty="0"/>
              <a:t>-</a:t>
            </a:r>
            <a:r>
              <a:rPr lang="en-US" sz="5200" dirty="0">
                <a:solidFill>
                  <a:srgbClr val="0000FF"/>
                </a:solidFill>
              </a:rPr>
              <a:t> </a:t>
            </a:r>
            <a:r>
              <a:rPr lang="en-US" sz="5200" dirty="0"/>
              <a:t>Antiarrhythmic drugs</a:t>
            </a:r>
          </a:p>
          <a:p>
            <a:pPr eaLnBrk="1" hangingPunct="1">
              <a:defRPr/>
            </a:pPr>
            <a:r>
              <a:rPr lang="en-US" sz="5200" dirty="0"/>
              <a:t>- Drugs in heart failure</a:t>
            </a:r>
          </a:p>
          <a:p>
            <a:pPr eaLnBrk="1" hangingPunct="1">
              <a:defRPr/>
            </a:pPr>
            <a:r>
              <a:rPr lang="en-US" sz="5200" dirty="0"/>
              <a:t>- Antihypertensive drugs</a:t>
            </a:r>
          </a:p>
          <a:p>
            <a:pPr eaLnBrk="1" hangingPunct="1">
              <a:defRPr/>
            </a:pPr>
            <a:r>
              <a:rPr lang="en-US" sz="5200" dirty="0"/>
              <a:t>- </a:t>
            </a:r>
            <a:r>
              <a:rPr lang="en-US" sz="5200" dirty="0" err="1"/>
              <a:t>Antianginal</a:t>
            </a:r>
            <a:r>
              <a:rPr lang="en-US" sz="5200" dirty="0"/>
              <a:t> drugs</a:t>
            </a:r>
          </a:p>
          <a:p>
            <a:pPr eaLnBrk="1" hangingPunct="1">
              <a:defRPr/>
            </a:pPr>
            <a:r>
              <a:rPr lang="en-US" sz="5200" dirty="0"/>
              <a:t>- </a:t>
            </a:r>
            <a:r>
              <a:rPr lang="en-US" sz="5200" dirty="0" err="1"/>
              <a:t>Antihyperlipidemic</a:t>
            </a:r>
            <a:r>
              <a:rPr lang="en-US" sz="5200" dirty="0"/>
              <a:t> drugs</a:t>
            </a:r>
          </a:p>
          <a:p>
            <a:pPr eaLnBrk="1" hangingPunct="1">
              <a:buFontTx/>
              <a:buNone/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178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1" name="Picture 3" descr="ecg_atrial_fi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662094"/>
            <a:ext cx="9029858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3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WHAT   IS    ARRHYTHMIA?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defRPr/>
            </a:pPr>
            <a:endParaRPr lang="en-US" b="1" dirty="0" smtClean="0"/>
          </a:p>
          <a:p>
            <a:pPr algn="l" eaLnBrk="1" hangingPunct="1">
              <a:defRPr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An Abnormality in the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■  rate  ...............     high= tachycardia		                         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                                 low = </a:t>
            </a:r>
            <a:r>
              <a:rPr lang="en-US" b="1" dirty="0" err="1" smtClean="0">
                <a:solidFill>
                  <a:schemeClr val="tx1"/>
                </a:solidFill>
              </a:rPr>
              <a:t>bradycardia</a:t>
            </a:r>
            <a:r>
              <a:rPr lang="en-US" b="1" dirty="0" smtClean="0">
                <a:solidFill>
                  <a:schemeClr val="tx1"/>
                </a:solidFill>
              </a:rPr>
              <a:t>                    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■  regularity .....     </a:t>
            </a:r>
            <a:r>
              <a:rPr lang="en-US" b="1" dirty="0" err="1" smtClean="0">
                <a:solidFill>
                  <a:schemeClr val="tx1"/>
                </a:solidFill>
              </a:rPr>
              <a:t>extrasystoles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■  site of origin ...  ectopic pacemakers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■  or disturbance in conduction           </a:t>
            </a:r>
          </a:p>
        </p:txBody>
      </p:sp>
    </p:spTree>
    <p:extLst>
      <p:ext uri="{BB962C8B-B14F-4D97-AF65-F5344CB8AC3E}">
        <p14:creationId xmlns:p14="http://schemas.microsoft.com/office/powerpoint/2010/main" val="290531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b="1" dirty="0" smtClean="0">
                <a:cs typeface="Arial" charset="0"/>
              </a:rPr>
              <a:t> </a:t>
            </a:r>
          </a:p>
          <a:p>
            <a:pPr marL="0" indent="0" algn="ctr" eaLnBrk="1" hangingPunct="1">
              <a:buNone/>
              <a:defRPr/>
            </a:pPr>
            <a:r>
              <a:rPr lang="en-US" sz="4300" b="1" u="sng" dirty="0">
                <a:solidFill>
                  <a:srgbClr val="FF0000"/>
                </a:solidFill>
              </a:rPr>
              <a:t>GENESIS OF ARRHYTHMIA</a:t>
            </a:r>
            <a:r>
              <a:rPr lang="en-US" sz="3000" b="1" u="sng" dirty="0">
                <a:solidFill>
                  <a:srgbClr val="FF0000"/>
                </a:solidFill>
              </a:rPr>
              <a:t> </a:t>
            </a:r>
          </a:p>
          <a:p>
            <a:pPr marL="0" indent="0" algn="ctr" eaLnBrk="1" hangingPunct="1">
              <a:buNone/>
              <a:defRPr/>
            </a:pPr>
            <a:endParaRPr lang="en-US" sz="3000" b="1" u="sng" dirty="0"/>
          </a:p>
          <a:p>
            <a:pPr marL="0" indent="0" algn="ctr" eaLnBrk="1" hangingPunct="1">
              <a:buNone/>
              <a:defRPr/>
            </a:pPr>
            <a:r>
              <a:rPr lang="en-US" sz="3900" b="1" u="sng" dirty="0"/>
              <a:t>TWO THEORIES</a:t>
            </a:r>
          </a:p>
          <a:p>
            <a:pPr marL="0" indent="0" eaLnBrk="1" hangingPunct="1">
              <a:buNone/>
              <a:defRPr/>
            </a:pPr>
            <a:r>
              <a:rPr lang="en-US" sz="3000" b="1" dirty="0" smtClean="0">
                <a:solidFill>
                  <a:srgbClr val="0000FF"/>
                </a:solidFill>
              </a:rPr>
              <a:t>   </a:t>
            </a:r>
            <a:endParaRPr lang="en-US" sz="3000" b="1" dirty="0">
              <a:solidFill>
                <a:srgbClr val="0000FF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000" b="1" dirty="0">
                <a:solidFill>
                  <a:srgbClr val="0000FF"/>
                </a:solidFill>
              </a:rPr>
              <a:t>        </a:t>
            </a:r>
            <a:r>
              <a:rPr lang="en-US" sz="3900" b="1" dirty="0">
                <a:solidFill>
                  <a:srgbClr val="0000FF"/>
                </a:solidFill>
              </a:rPr>
              <a:t>1)  </a:t>
            </a:r>
            <a:r>
              <a:rPr lang="en-US" sz="3900" b="1" dirty="0"/>
              <a:t>ALTERED AUTOMATICITY</a:t>
            </a:r>
          </a:p>
          <a:p>
            <a:pPr marL="0" indent="0" eaLnBrk="1" hangingPunct="1">
              <a:buNone/>
              <a:defRPr/>
            </a:pPr>
            <a:r>
              <a:rPr lang="en-US" sz="3900" b="1" dirty="0">
                <a:solidFill>
                  <a:srgbClr val="0000FF"/>
                </a:solidFill>
              </a:rPr>
              <a:t>  </a:t>
            </a:r>
          </a:p>
          <a:p>
            <a:pPr marL="0" indent="0" eaLnBrk="1" hangingPunct="1">
              <a:buNone/>
              <a:defRPr/>
            </a:pPr>
            <a:r>
              <a:rPr lang="en-US" sz="3900" b="1" dirty="0">
                <a:solidFill>
                  <a:srgbClr val="0000FF"/>
                </a:solidFill>
              </a:rPr>
              <a:t>      2)  </a:t>
            </a:r>
            <a:r>
              <a:rPr lang="en-US" sz="3900" b="1" dirty="0"/>
              <a:t>ALTERED CONDUCTION</a:t>
            </a:r>
            <a:r>
              <a:rPr lang="en-US" sz="3000" b="1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en-US" sz="3000" b="1" dirty="0">
                <a:solidFill>
                  <a:srgbClr val="0000FF"/>
                </a:solidFill>
              </a:rPr>
              <a:t>                   </a:t>
            </a:r>
            <a:r>
              <a:rPr lang="en-US" sz="3000" b="1" dirty="0" smtClean="0">
                <a:solidFill>
                  <a:srgbClr val="0000FF"/>
                </a:solidFill>
              </a:rPr>
              <a:t>   </a:t>
            </a:r>
            <a:r>
              <a:rPr lang="en-US" sz="3000" b="1" dirty="0"/>
              <a:t>(</a:t>
            </a:r>
            <a:r>
              <a:rPr lang="en-US" sz="3000" b="1" dirty="0">
                <a:solidFill>
                  <a:srgbClr val="0000FF"/>
                </a:solidFill>
              </a:rPr>
              <a:t>   </a:t>
            </a:r>
            <a:r>
              <a:rPr lang="en-US" sz="3000" b="1" dirty="0" smtClean="0"/>
              <a:t>RE-ENTRY or  </a:t>
            </a:r>
            <a:r>
              <a:rPr lang="en-US" sz="3000" b="1" dirty="0"/>
              <a:t>Circus </a:t>
            </a:r>
            <a:r>
              <a:rPr lang="en-US" sz="3000" b="1" dirty="0" smtClean="0"/>
              <a:t>Movement 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/>
              <a:t>)</a:t>
            </a:r>
            <a:r>
              <a:rPr lang="en-US" sz="3000" dirty="0">
                <a:solidFill>
                  <a:srgbClr val="0000FF"/>
                </a:solidFill>
              </a:rPr>
              <a:t>   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FF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0313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5603" name="Picture 3" descr="pacemak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8" y="355601"/>
            <a:ext cx="9426258" cy="6681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01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457200"/>
            <a:ext cx="8549640" cy="1065106"/>
          </a:xfrm>
          <a:prstGeom prst="rect">
            <a:avLst/>
          </a:prstGeom>
          <a:solidFill>
            <a:srgbClr val="FF5050"/>
          </a:solidFill>
        </p:spPr>
        <p:txBody>
          <a:bodyPr lIns="99276" tIns="49638" rIns="99276" bIns="49638"/>
          <a:lstStyle/>
          <a:p>
            <a:pPr algn="l">
              <a:defRPr/>
            </a:pPr>
            <a:r>
              <a:rPr lang="en-US" sz="4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Circus Movement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2000" y="1981200"/>
            <a:ext cx="8214360" cy="4958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190500" h="38100"/>
          </a:sp3d>
        </p:spPr>
        <p:txBody>
          <a:bodyPr wrap="none" lIns="99276" tIns="49638" rIns="99276" bIns="49638" rtlCol="1"/>
          <a:lstStyle/>
          <a:p>
            <a:pPr algn="l"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83315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Therapeutic use &amp; Rationale  of </a:t>
            </a:r>
            <a:r>
              <a:rPr lang="en-US" b="1" dirty="0" err="1" smtClean="0">
                <a:solidFill>
                  <a:srgbClr val="FF0000"/>
                </a:solidFill>
              </a:rPr>
              <a:t>antiarrhythmic</a:t>
            </a:r>
            <a:r>
              <a:rPr lang="en-US" b="1" dirty="0" smtClean="0">
                <a:solidFill>
                  <a:srgbClr val="FF0000"/>
                </a:solidFill>
              </a:rPr>
              <a:t> drugs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194560"/>
            <a:ext cx="9052560" cy="48361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ultimate goal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antiarrhythmic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drugs therapy is to restore normal rhythm &amp; conduction</a:t>
            </a: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it is possible to revert to normal sinus rhythm , drugs are used to prevent more serious &amp; lethal arrhythmias.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How they produce these effects?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6563"/>
            <a:ext cx="9601200" cy="48275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Antiarrhythmic drugs produce these effects By :</a:t>
            </a:r>
          </a:p>
          <a:p>
            <a:pPr>
              <a:defRPr/>
            </a:pPr>
            <a:r>
              <a:rPr lang="en-US" b="1" dirty="0" smtClean="0">
                <a:sym typeface="Wingdings"/>
              </a:rPr>
              <a:t> or  conduction velocity</a:t>
            </a:r>
          </a:p>
          <a:p>
            <a:pPr>
              <a:defRPr/>
            </a:pPr>
            <a:endParaRPr lang="en-US" b="1" dirty="0" smtClean="0">
              <a:sym typeface="Wingdings"/>
            </a:endParaRPr>
          </a:p>
          <a:p>
            <a:pPr>
              <a:defRPr/>
            </a:pPr>
            <a:r>
              <a:rPr lang="en-US" b="1" dirty="0" smtClean="0">
                <a:sym typeface="Wingdings"/>
              </a:rPr>
              <a:t>Altering the excitability of cardiac cells by changing the effective refractory period</a:t>
            </a:r>
          </a:p>
          <a:p>
            <a:pPr marL="0" indent="0">
              <a:buNone/>
              <a:defRPr/>
            </a:pPr>
            <a:endParaRPr lang="en-US" b="1" dirty="0" smtClean="0">
              <a:sym typeface="Wingdings"/>
            </a:endParaRPr>
          </a:p>
          <a:p>
            <a:pPr>
              <a:defRPr/>
            </a:pPr>
            <a:r>
              <a:rPr lang="en-US" b="1" dirty="0" smtClean="0">
                <a:sym typeface="Wingdings"/>
              </a:rPr>
              <a:t>Suppressing abnormal automaticity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6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304800"/>
            <a:ext cx="9553892" cy="6553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900" b="1" dirty="0">
                <a:cs typeface="Arial" charset="0"/>
              </a:rPr>
              <a:t> </a:t>
            </a:r>
          </a:p>
          <a:p>
            <a:pPr algn="l" eaLnBrk="1" hangingPunct="1">
              <a:defRPr/>
            </a:pPr>
            <a:r>
              <a:rPr lang="en-US" sz="3000" b="1" dirty="0">
                <a:solidFill>
                  <a:srgbClr val="FF0000"/>
                </a:solidFill>
              </a:rPr>
              <a:t>                      </a:t>
            </a:r>
          </a:p>
          <a:p>
            <a:pPr eaLnBrk="1" hangingPunct="1">
              <a:defRPr/>
            </a:pPr>
            <a:endParaRPr lang="en-US" sz="4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CLASSIFICATION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OF</a:t>
            </a:r>
            <a:endParaRPr lang="en-US" sz="4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ANTIARRHYTHMIC DRUGS</a:t>
            </a:r>
          </a:p>
          <a:p>
            <a:pPr algn="l" eaLnBrk="1" hangingPunct="1">
              <a:defRPr/>
            </a:pPr>
            <a:endParaRPr lang="en-US" sz="4800" b="1" dirty="0">
              <a:solidFill>
                <a:srgbClr val="FF0000"/>
              </a:solidFill>
            </a:endParaRP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</a:t>
            </a: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31443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Vaughn Williams </a:t>
            </a:r>
            <a:r>
              <a:rPr lang="en-US" b="1" dirty="0" err="1" smtClean="0">
                <a:solidFill>
                  <a:srgbClr val="FF0000"/>
                </a:solidFill>
              </a:rPr>
              <a:t>classificatin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b="1" u="sng" dirty="0"/>
              <a:t>CLASS 1</a:t>
            </a:r>
            <a:r>
              <a:rPr lang="en-US" sz="3000" b="1" dirty="0">
                <a:solidFill>
                  <a:srgbClr val="0000FF"/>
                </a:solidFill>
              </a:rPr>
              <a:t/>
            </a:r>
            <a:br>
              <a:rPr lang="en-US" sz="3000" b="1" dirty="0">
                <a:solidFill>
                  <a:srgbClr val="0000FF"/>
                </a:solidFill>
              </a:rPr>
            </a:br>
            <a:r>
              <a:rPr lang="en-US" sz="3000" b="1" dirty="0"/>
              <a:t>    Na+ channel blockers </a:t>
            </a:r>
          </a:p>
          <a:p>
            <a:pPr marL="0" indent="0" eaLnBrk="1" hangingPunct="1">
              <a:buNone/>
              <a:defRPr/>
            </a:pPr>
            <a:r>
              <a:rPr lang="en-US" sz="3000" b="1" dirty="0"/>
              <a:t>           ( membrane stabilizing drugs)</a:t>
            </a:r>
          </a:p>
          <a:p>
            <a:pPr eaLnBrk="1" hangingPunct="1">
              <a:defRPr/>
            </a:pPr>
            <a:r>
              <a:rPr lang="en-US" sz="3000" b="1" u="sng" dirty="0"/>
              <a:t>CLASS II:</a:t>
            </a:r>
            <a:r>
              <a:rPr lang="en-US" sz="3000" b="1" dirty="0"/>
              <a:t> 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solidFill>
                  <a:srgbClr val="0000FF"/>
                </a:solidFill>
              </a:rPr>
              <a:t>        </a:t>
            </a:r>
            <a:r>
              <a:rPr lang="el-GR" sz="3000" b="1" dirty="0"/>
              <a:t>β</a:t>
            </a:r>
            <a:r>
              <a:rPr lang="en-US" sz="3000" b="1" dirty="0"/>
              <a:t>- </a:t>
            </a:r>
            <a:r>
              <a:rPr lang="en-US" sz="3000" b="1" dirty="0" err="1"/>
              <a:t>adrenoceptor</a:t>
            </a:r>
            <a:r>
              <a:rPr lang="en-US" sz="3000" b="1" dirty="0"/>
              <a:t> blockers</a:t>
            </a:r>
          </a:p>
          <a:p>
            <a:pPr eaLnBrk="1" hangingPunct="1">
              <a:defRPr/>
            </a:pPr>
            <a:r>
              <a:rPr lang="en-US" sz="3000" b="1" u="sng" dirty="0"/>
              <a:t>CLASS III:</a:t>
            </a:r>
            <a:r>
              <a:rPr lang="en-US" sz="3000" b="1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/>
              <a:t>    drugs that prolong action potential duration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 smtClean="0"/>
              <a:t> </a:t>
            </a:r>
            <a:r>
              <a:rPr lang="en-US" sz="3000" b="1" u="sng" dirty="0"/>
              <a:t>CLASS IV:</a:t>
            </a:r>
            <a:r>
              <a:rPr lang="en-US" sz="3000" b="1" dirty="0"/>
              <a:t>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/>
              <a:t>     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2055142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549640" cy="1352974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1" dirty="0">
                <a:solidFill>
                  <a:srgbClr val="FFFF00"/>
                </a:solidFill>
              </a:rPr>
              <a:t> </a:t>
            </a:r>
            <a:r>
              <a:rPr lang="en-US" sz="4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</a:t>
            </a:r>
            <a:r>
              <a:rPr lang="en-US" sz="4300" b="1" dirty="0">
                <a:solidFill>
                  <a:srgbClr val="FFFF00"/>
                </a:solidFill>
              </a:rPr>
              <a:t/>
            </a:r>
            <a:br>
              <a:rPr lang="en-US" sz="4300" b="1" dirty="0">
                <a:solidFill>
                  <a:srgbClr val="FFFF00"/>
                </a:solidFill>
              </a:rPr>
            </a:br>
            <a:endParaRPr lang="en-US" sz="4300" b="1" dirty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4380" y="1200574"/>
            <a:ext cx="8549640" cy="5301826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b="1" dirty="0"/>
              <a:t>Drugs that block the rapid inflow of Na+ ions and thus:     </a:t>
            </a:r>
          </a:p>
          <a:p>
            <a:pPr eaLnBrk="1" hangingPunct="1">
              <a:defRPr/>
            </a:pPr>
            <a:r>
              <a:rPr lang="en-US" sz="3900" b="1" dirty="0"/>
              <a:t>    decrease the rate of rise of    	depolarization ( Phase O )  </a:t>
            </a:r>
          </a:p>
          <a:p>
            <a:pPr eaLnBrk="1" hangingPunct="1">
              <a:defRPr/>
            </a:pPr>
            <a:r>
              <a:rPr lang="en-US" sz="3900" b="1" dirty="0"/>
              <a:t>    decrease phase 4 diastolic   	depolarization ( suppress 	pacemaker activity )</a:t>
            </a:r>
          </a:p>
          <a:p>
            <a:pPr eaLnBrk="1" hangingPunct="1">
              <a:defRPr/>
            </a:pPr>
            <a:r>
              <a:rPr lang="en-US" sz="3900" b="1" dirty="0">
                <a:solidFill>
                  <a:srgbClr val="FF0000"/>
                </a:solidFill>
              </a:rPr>
              <a:t> (membrane stabilizing effect)</a:t>
            </a:r>
            <a:r>
              <a:rPr lang="en-US" sz="39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041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5840" y="406400"/>
            <a:ext cx="8549640" cy="156802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  <p:pic>
        <p:nvPicPr>
          <p:cNvPr id="5123" name="Picture 4" descr="static heart showing arrhyth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9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005840" y="812801"/>
          <a:ext cx="8298180" cy="550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CorelPhotoPaint.Image.8" r:id="rId4" imgW="4320549" imgH="3529591" progId="CorelPhotoPaint.Image.8">
                  <p:embed/>
                </p:oleObj>
              </mc:Choice>
              <mc:Fallback>
                <p:oleObj name="CorelPhotoPaint.Image.8" r:id="rId4" imgW="4320549" imgH="352959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154" t="8186" r="4424" b="24451"/>
                      <a:stretch>
                        <a:fillRect/>
                      </a:stretch>
                    </p:blipFill>
                    <p:spPr bwMode="auto">
                      <a:xfrm>
                        <a:off x="1005840" y="812801"/>
                        <a:ext cx="8298180" cy="5503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87116" y="2582334"/>
            <a:ext cx="1094325" cy="33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latin typeface="Arial Narrow" pitchFamily="34" charset="0"/>
              </a:rPr>
              <a:t>T-Ca</a:t>
            </a:r>
            <a:r>
              <a:rPr lang="cs-CZ" altLang="en-US" sz="1500" baseline="30000">
                <a:latin typeface="Arial Narrow" pitchFamily="34" charset="0"/>
              </a:rPr>
              <a:t>2+ </a:t>
            </a:r>
            <a:r>
              <a:rPr lang="cs-CZ" altLang="en-US" sz="1500">
                <a:latin typeface="Arial Narrow" pitchFamily="34" charset="0"/>
              </a:rPr>
              <a:t>kanál</a:t>
            </a:r>
          </a:p>
        </p:txBody>
      </p:sp>
    </p:spTree>
    <p:extLst>
      <p:ext uri="{BB962C8B-B14F-4D97-AF65-F5344CB8AC3E}">
        <p14:creationId xmlns:p14="http://schemas.microsoft.com/office/powerpoint/2010/main" val="309329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0"/>
            <a:ext cx="8549640" cy="1352974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1" dirty="0">
                <a:solidFill>
                  <a:srgbClr val="FFFF00"/>
                </a:solidFill>
              </a:rPr>
              <a:t> </a:t>
            </a:r>
            <a:r>
              <a:rPr lang="en-US" sz="4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</a:t>
            </a:r>
            <a:r>
              <a:rPr lang="en-US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4380" y="1200574"/>
            <a:ext cx="8549640" cy="5301826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b="1" dirty="0"/>
              <a:t>At high concentration they have </a:t>
            </a:r>
            <a:r>
              <a:rPr lang="en-US" sz="3900" b="1" dirty="0">
                <a:solidFill>
                  <a:srgbClr val="C00000"/>
                </a:solidFill>
              </a:rPr>
              <a:t>local </a:t>
            </a:r>
            <a:r>
              <a:rPr lang="en-US" sz="3900" b="1" dirty="0" err="1">
                <a:solidFill>
                  <a:srgbClr val="C00000"/>
                </a:solidFill>
              </a:rPr>
              <a:t>anaesthetic</a:t>
            </a:r>
            <a:r>
              <a:rPr lang="en-US" sz="3900" b="1" dirty="0">
                <a:solidFill>
                  <a:srgbClr val="C00000"/>
                </a:solidFill>
              </a:rPr>
              <a:t> </a:t>
            </a:r>
            <a:r>
              <a:rPr lang="en-US" sz="3900" b="1" dirty="0"/>
              <a:t>effect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900" b="1" dirty="0"/>
              <a:t>    </a:t>
            </a:r>
          </a:p>
          <a:p>
            <a:pPr eaLnBrk="1" hangingPunct="1">
              <a:defRPr/>
            </a:pPr>
            <a:r>
              <a:rPr lang="en-US" sz="3900" b="1" dirty="0"/>
              <a:t>    -</a:t>
            </a:r>
            <a:r>
              <a:rPr lang="en-US" sz="3900" b="1" dirty="0" err="1"/>
              <a:t>Ve</a:t>
            </a:r>
            <a:r>
              <a:rPr lang="en-US" sz="3900" b="1" dirty="0"/>
              <a:t> </a:t>
            </a:r>
            <a:r>
              <a:rPr lang="en-US" sz="3900" b="1" dirty="0" err="1"/>
              <a:t>inotropic</a:t>
            </a:r>
            <a:r>
              <a:rPr lang="en-US" sz="3900" b="1" dirty="0"/>
              <a:t> effect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900" b="1" dirty="0"/>
              <a:t>			( </a:t>
            </a:r>
            <a:r>
              <a:rPr lang="en-US" sz="3900" b="1" dirty="0">
                <a:solidFill>
                  <a:srgbClr val="C00000"/>
                </a:solidFill>
              </a:rPr>
              <a:t>cardiac depression </a:t>
            </a:r>
            <a:r>
              <a:rPr lang="en-US" sz="3900" b="1" dirty="0"/>
              <a:t>)						 </a:t>
            </a:r>
          </a:p>
        </p:txBody>
      </p:sp>
    </p:spTree>
    <p:extLst>
      <p:ext uri="{BB962C8B-B14F-4D97-AF65-F5344CB8AC3E}">
        <p14:creationId xmlns:p14="http://schemas.microsoft.com/office/powerpoint/2010/main" val="3982375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300" b="1" dirty="0">
                <a:cs typeface="Arial" charset="0"/>
              </a:rPr>
              <a:t> 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cs typeface="Arial" charset="0"/>
              </a:rPr>
              <a:t> </a:t>
            </a:r>
            <a:r>
              <a:rPr lang="en-US" sz="4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/>
              <a:t>   </a:t>
            </a:r>
            <a:r>
              <a:rPr lang="en-US" sz="3900" b="1" dirty="0">
                <a:solidFill>
                  <a:schemeClr val="tx1"/>
                </a:solidFill>
              </a:rPr>
              <a:t>SUBCLASSIFIED INTO 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</a:t>
            </a:r>
            <a:r>
              <a:rPr lang="en-US" sz="4300" b="1" dirty="0" smtClean="0">
                <a:solidFill>
                  <a:srgbClr val="FF0000"/>
                </a:solidFill>
              </a:rPr>
              <a:t>1A</a:t>
            </a:r>
            <a:r>
              <a:rPr lang="en-US" sz="3900" b="1" dirty="0" smtClean="0">
                <a:solidFill>
                  <a:schemeClr val="tx1"/>
                </a:solidFill>
              </a:rPr>
              <a:t>.. </a:t>
            </a:r>
            <a:r>
              <a:rPr lang="en-US" sz="3900" b="1" dirty="0">
                <a:solidFill>
                  <a:schemeClr val="tx1"/>
                </a:solidFill>
              </a:rPr>
              <a:t>prolong action potential duration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           e.g.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</a:t>
            </a:r>
            <a:r>
              <a:rPr lang="en-US" sz="3900" b="1" dirty="0" err="1">
                <a:solidFill>
                  <a:srgbClr val="FF0000"/>
                </a:solidFill>
              </a:rPr>
              <a:t>quinidine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</a:t>
            </a:r>
            <a:r>
              <a:rPr lang="en-US" sz="3900" b="1" dirty="0" err="1">
                <a:solidFill>
                  <a:srgbClr val="FF0000"/>
                </a:solidFill>
              </a:rPr>
              <a:t>procainamide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 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0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813054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4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 Isomer of quinine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EFFECTS:</a:t>
            </a:r>
          </a:p>
          <a:p>
            <a:pPr marL="661843" indent="-661843"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Membrane stabilizing effect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661843" indent="-661843"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Block potassium channels leading to prolongation of action potential duration 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which causes:</a:t>
            </a:r>
          </a:p>
          <a:p>
            <a:pPr marL="661843" indent="-661843"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Prolongation of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ventricular 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refractory period</a:t>
            </a:r>
          </a:p>
        </p:txBody>
      </p:sp>
    </p:spTree>
    <p:extLst>
      <p:ext uri="{BB962C8B-B14F-4D97-AF65-F5344CB8AC3E}">
        <p14:creationId xmlns:p14="http://schemas.microsoft.com/office/powerpoint/2010/main" val="161764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eaLnBrk="1" hangingPunct="1">
              <a:defRPr/>
            </a:pPr>
            <a:r>
              <a:rPr lang="en-US" sz="1700" b="1" dirty="0">
                <a:cs typeface="Arial" charset="0"/>
              </a:rPr>
              <a:t> </a:t>
            </a:r>
            <a:r>
              <a:rPr lang="en-US" sz="15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b="1" u="sng" dirty="0" smtClean="0">
                <a:solidFill>
                  <a:srgbClr val="FF0000"/>
                </a:solidFill>
              </a:rPr>
              <a:t>QUINIDINE  (  continue )</a:t>
            </a:r>
          </a:p>
          <a:p>
            <a:pPr lvl="1" algn="l" eaLnBrk="1" hangingPunct="1">
              <a:buFont typeface="Wingdings" pitchFamily="2" charset="2"/>
              <a:buChar char="v"/>
              <a:defRPr/>
            </a:pP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Anticholinergic</a:t>
            </a:r>
            <a:r>
              <a:rPr lang="en-US" b="1" dirty="0" smtClean="0">
                <a:solidFill>
                  <a:schemeClr val="tx1"/>
                </a:solidFill>
              </a:rPr>
              <a:t> effect.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-  Increase conduction through the 			A.V. node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   May lead to high ventricular rate in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 </a:t>
            </a:r>
            <a:r>
              <a:rPr lang="en-US" b="1" dirty="0" err="1" smtClean="0">
                <a:solidFill>
                  <a:schemeClr val="tx1"/>
                </a:solidFill>
              </a:rPr>
              <a:t>atrial</a:t>
            </a:r>
            <a:r>
              <a:rPr lang="en-US" b="1" dirty="0" smtClean="0">
                <a:solidFill>
                  <a:schemeClr val="tx1"/>
                </a:solidFill>
              </a:rPr>
              <a:t> flutter.  Can be prevented by 					</a:t>
            </a:r>
            <a:r>
              <a:rPr lang="en-US" b="1" dirty="0" smtClean="0">
                <a:solidFill>
                  <a:srgbClr val="FF0000"/>
                </a:solidFill>
              </a:rPr>
              <a:t>prior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 administration of a drug that slow A.V.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 conduction such as </a:t>
            </a:r>
            <a:r>
              <a:rPr lang="en-US" b="1" dirty="0" err="1" smtClean="0">
                <a:solidFill>
                  <a:srgbClr val="FF0000"/>
                </a:solidFill>
              </a:rPr>
              <a:t>digoxin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-blockers 	calcium channel blockers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tx1"/>
                </a:solidFill>
              </a:rPr>
              <a:t>  Depress cardiac  contractility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759934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>
                <a:cs typeface="Arial" charset="0"/>
              </a:rPr>
              <a:t> </a:t>
            </a:r>
            <a:r>
              <a:rPr lang="en-US" sz="1700" b="1" dirty="0">
                <a:cs typeface="Arial" charset="0"/>
              </a:rPr>
              <a:t> </a:t>
            </a:r>
            <a:r>
              <a:rPr lang="en-US" sz="15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b="1" u="sng" dirty="0" smtClean="0">
                <a:solidFill>
                  <a:srgbClr val="FF0000"/>
                </a:solidFill>
              </a:rPr>
              <a:t>QUINIDINE ( continue )</a:t>
            </a:r>
          </a:p>
          <a:p>
            <a:pPr algn="l" eaLnBrk="1" hangingPunct="1">
              <a:defRPr/>
            </a:pPr>
            <a:endParaRPr lang="en-US" b="1" dirty="0" smtClean="0"/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n-US" b="1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ECG changes:   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prolongation of P-R and Q-T interval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widens QRS complex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 </a:t>
            </a:r>
            <a:r>
              <a:rPr lang="el-G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-adrenergic blocking effect which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cause vasodilatation and reflex sinus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tachycardia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This effect is seen more after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dose</a:t>
            </a:r>
          </a:p>
        </p:txBody>
      </p:sp>
    </p:spTree>
    <p:extLst>
      <p:ext uri="{BB962C8B-B14F-4D97-AF65-F5344CB8AC3E}">
        <p14:creationId xmlns:p14="http://schemas.microsoft.com/office/powerpoint/2010/main" val="3124349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9982200" cy="7086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cs typeface="Arial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 of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endParaRPr lang="en-US" sz="3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b="1" dirty="0" smtClean="0"/>
              <a:t> </a:t>
            </a: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almost all types of arrhythmias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Common uses: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flutter &amp; fibrillation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Can be used for ventricular tachycardia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Maintaining sinus rhythm after D.C		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67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0"/>
            <a:ext cx="10258108" cy="7315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500" b="1" dirty="0">
                <a:cs typeface="Arial" charset="0"/>
              </a:rPr>
              <a:t>                            </a:t>
            </a:r>
            <a:endParaRPr lang="en-US" sz="15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of </a:t>
            </a:r>
            <a:r>
              <a:rPr 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500" b="1" dirty="0">
                <a:cs typeface="Arial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GIT: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/>
              <a:t>   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anorexia, nausea, vomiting, diarrhea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CARDIAC: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 syncope: episodes of fainting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twisting </a:t>
            </a:r>
            <a:r>
              <a:rPr lang="ar-SA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ar-SA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spikes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at therapeutic plasma levels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may terminate spontaneously or lead to fatal  ventricular fibrillation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87828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2634" y="0"/>
            <a:ext cx="854964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Torsades</a:t>
            </a:r>
            <a:r>
              <a:rPr lang="en-US" b="1" dirty="0" smtClean="0"/>
              <a:t> de pointes</a:t>
            </a:r>
          </a:p>
        </p:txBody>
      </p:sp>
      <p:pic>
        <p:nvPicPr>
          <p:cNvPr id="41987" name="Picture 3" descr="ecg000512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705" y="1507067"/>
            <a:ext cx="8001318" cy="28820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6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584825" y="2209800"/>
            <a:ext cx="4244975" cy="23415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</p:spPr>
        <p:txBody>
          <a:bodyPr rtlCol="0">
            <a:normAutofit/>
          </a:bodyPr>
          <a:lstStyle/>
          <a:p>
            <a:pPr marL="372260" indent="-372260" algn="ctr" defTabSz="992695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b="1" dirty="0">
              <a:solidFill>
                <a:srgbClr val="C00000"/>
              </a:solidFill>
              <a:cs typeface="Arial" charset="0"/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Prof. </a:t>
            </a:r>
            <a:r>
              <a:rPr lang="en-US" b="1" dirty="0" err="1" smtClean="0">
                <a:solidFill>
                  <a:srgbClr val="C00000"/>
                </a:solidFill>
              </a:rPr>
              <a:t>Azza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El-</a:t>
            </a:r>
            <a:r>
              <a:rPr lang="en-US" b="1" dirty="0" err="1" smtClean="0">
                <a:solidFill>
                  <a:srgbClr val="C00000"/>
                </a:solidFill>
              </a:rPr>
              <a:t>Medani</a:t>
            </a:r>
            <a:endParaRPr lang="ar-SA" b="1" dirty="0">
              <a:solidFill>
                <a:srgbClr val="C00000"/>
              </a:solidFill>
            </a:endParaRPr>
          </a:p>
          <a:p>
            <a:pPr marL="372260" indent="-372260" defTabSz="99269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ar-SA" sz="3000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304800" y="2209800"/>
            <a:ext cx="4343400" cy="2362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</p:spPr>
        <p:txBody>
          <a:bodyPr rtlCol="0">
            <a:normAutofit/>
          </a:bodyPr>
          <a:lstStyle/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Prof. </a:t>
            </a:r>
            <a:r>
              <a:rPr lang="en-US" b="1" dirty="0" err="1" smtClean="0">
                <a:solidFill>
                  <a:srgbClr val="C00000"/>
                </a:solidFill>
              </a:rPr>
              <a:t>Abdulrahman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Almotrefi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244" y="228600"/>
            <a:ext cx="9625965" cy="731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 continue)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1500" b="1" dirty="0">
              <a:cs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Anticholinergic adverse effects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Cinchonism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tinnitus , headache &amp; dizziness)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Hypotension 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7485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 continue)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>
                <a:solidFill>
                  <a:srgbClr val="0000FF"/>
                </a:solidFill>
              </a:rPr>
              <a:t/>
            </a:r>
            <a:br>
              <a:rPr lang="en-US" sz="4300" b="1" dirty="0">
                <a:solidFill>
                  <a:srgbClr val="0000FF"/>
                </a:solidFill>
              </a:rPr>
            </a:br>
            <a:endParaRPr lang="en-US" sz="4300" b="1" dirty="0">
              <a:solidFill>
                <a:srgbClr val="0000FF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75908" y="1737360"/>
            <a:ext cx="9267349" cy="438912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toxic concentrations, can  precipitate arrhythmia and produce asystole </a:t>
            </a:r>
          </a:p>
          <a:p>
            <a:pPr marL="0" indent="0" eaLnBrk="1" hangingPunct="1"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 cardiac arrest ) if serum concentrations  </a:t>
            </a:r>
          </a:p>
          <a:p>
            <a:pPr marL="0" indent="0" eaLnBrk="1" hangingPunct="1"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exceed  5 µg/ml or in high potassium  </a:t>
            </a:r>
          </a:p>
          <a:p>
            <a:pPr marL="0" indent="0" eaLnBrk="1" hangingPunct="1"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levels   ( &gt; 5mmol/L).</a:t>
            </a:r>
          </a:p>
          <a:p>
            <a:pPr eaLnBrk="1" hangingPunct="1"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41266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9782492" cy="731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algn="l" eaLnBrk="1" hangingPunct="1">
              <a:defRPr/>
            </a:pPr>
            <a:r>
              <a:rPr lang="en-US" sz="1500" b="1" dirty="0">
                <a:solidFill>
                  <a:srgbClr val="FFFF00"/>
                </a:solidFill>
                <a:cs typeface="Arial" charset="0"/>
              </a:rPr>
              <a:t>     </a:t>
            </a:r>
            <a:endParaRPr lang="en-US" sz="1500" b="1" dirty="0" smtClean="0">
              <a:solidFill>
                <a:srgbClr val="FFFF00"/>
              </a:solidFill>
              <a:cs typeface="Arial" charset="0"/>
            </a:endParaRPr>
          </a:p>
          <a:p>
            <a:pPr algn="l" eaLnBrk="1" hangingPunct="1">
              <a:defRPr/>
            </a:pPr>
            <a:r>
              <a:rPr lang="en-US" sz="15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3900" b="1" dirty="0">
                <a:solidFill>
                  <a:srgbClr val="FF0000"/>
                </a:solidFill>
              </a:rPr>
              <a:t>Drug interactions:</a:t>
            </a:r>
          </a:p>
          <a:p>
            <a:pPr algn="l" eaLnBrk="1" hangingPunct="1">
              <a:defRPr/>
            </a:pPr>
            <a:r>
              <a:rPr lang="en-US" sz="3000" b="1" dirty="0">
                <a:solidFill>
                  <a:schemeClr val="tx1"/>
                </a:solidFill>
              </a:rPr>
              <a:t>- </a:t>
            </a:r>
            <a:r>
              <a:rPr lang="en-US" sz="3000" b="1" dirty="0"/>
              <a:t> 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concentration of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Displacement from plasma proteins 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Inhibition of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renal clearance 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ORALLY ....rarely given I.V. because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toxicity and hypotension due to </a:t>
            </a:r>
            <a:r>
              <a:rPr lang="el-G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-blocking effect.</a:t>
            </a:r>
          </a:p>
        </p:txBody>
      </p:sp>
    </p:spTree>
    <p:extLst>
      <p:ext uri="{BB962C8B-B14F-4D97-AF65-F5344CB8AC3E}">
        <p14:creationId xmlns:p14="http://schemas.microsoft.com/office/powerpoint/2010/main" val="2622699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3252" y="152400"/>
            <a:ext cx="10058400" cy="731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Arial" charset="0"/>
              </a:rPr>
              <a:t>   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PROCAINAMIDE 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except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1- less toxic on the heart...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can be given I.V.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2- more effective in ventricular than in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3- less depression of contractility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4- No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anticholinergic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-blocking actions</a:t>
            </a:r>
          </a:p>
        </p:txBody>
      </p:sp>
    </p:spTree>
    <p:extLst>
      <p:ext uri="{BB962C8B-B14F-4D97-AF65-F5344CB8AC3E}">
        <p14:creationId xmlns:p14="http://schemas.microsoft.com/office/powerpoint/2010/main" val="425777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81280"/>
            <a:ext cx="10058400" cy="723392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>
                <a:cs typeface="Arial" charset="0"/>
              </a:rPr>
              <a:t>   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PROCAINAMIDE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Effective against most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and ventricular arrhythmias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choice ( after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in ventricular arrhythmias after acute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myocardial infarction</a:t>
            </a:r>
          </a:p>
        </p:txBody>
      </p:sp>
    </p:spTree>
    <p:extLst>
      <p:ext uri="{BB962C8B-B14F-4D97-AF65-F5344CB8AC3E}">
        <p14:creationId xmlns:p14="http://schemas.microsoft.com/office/powerpoint/2010/main" val="2156120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10058400" cy="723392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 EFFECTS </a:t>
            </a:r>
          </a:p>
          <a:p>
            <a:pPr algn="l" eaLnBrk="1" hangingPunct="1">
              <a:defRPr/>
            </a:pP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long term therapy it cause  reversible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lupus erythematosus-like syndrome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5-15% of patients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Hypotension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Hallucination  &amp; psychosis 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34817" y="0"/>
            <a:ext cx="9188768" cy="6971454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/>
          </a:p>
          <a:p>
            <a:pPr algn="ctr" eaLnBrk="1" hangingPunct="1">
              <a:buFontTx/>
              <a:buNone/>
              <a:defRPr/>
            </a:pPr>
            <a:r>
              <a:rPr lang="en-US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 B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horten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e.g. 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</a:t>
            </a:r>
            <a:r>
              <a:rPr lang="en-US" sz="3900" b="1" dirty="0" err="1">
                <a:solidFill>
                  <a:srgbClr val="FF0000"/>
                </a:solidFill>
              </a:rPr>
              <a:t>lidocaine</a:t>
            </a:r>
            <a:endParaRPr lang="en-US" sz="39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</a:t>
            </a:r>
            <a:r>
              <a:rPr lang="en-US" sz="3900" b="1" dirty="0" err="1">
                <a:solidFill>
                  <a:srgbClr val="FF0000"/>
                </a:solidFill>
              </a:rPr>
              <a:t>mexiletine</a:t>
            </a:r>
            <a:endParaRPr lang="en-US" sz="39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5923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8298180" cy="64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6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"/>
            <a:ext cx="9702165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1500" dirty="0">
                <a:cs typeface="Traditional Arabic" pitchFamily="2" charset="-78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 </a:t>
            </a:r>
            <a:r>
              <a:rPr lang="ar-SA" sz="1500" dirty="0">
                <a:cs typeface="Traditional Arabic" pitchFamily="2" charset="-78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ventricular arrhythmias in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..e.g.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surgery , acute myocardial infarction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NOT effective in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NOT effective orally (3% bioavailability)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GIVEN I.V. bolus or slow infusion</a:t>
            </a:r>
          </a:p>
        </p:txBody>
      </p:sp>
    </p:spTree>
    <p:extLst>
      <p:ext uri="{BB962C8B-B14F-4D97-AF65-F5344CB8AC3E}">
        <p14:creationId xmlns:p14="http://schemas.microsoft.com/office/powerpoint/2010/main" val="354112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80000"/>
              </a:lnSpc>
              <a:defRPr/>
            </a:pPr>
            <a:endParaRPr lang="en-US" sz="1100" dirty="0">
              <a:cs typeface="Traditional Arabic" pitchFamily="2" charset="-78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ADVERSE EFFECTS :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hypotension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other local anesthetics, neurological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adverse effects such as: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paresthesia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tremor,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dysarthria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(slurred speech), hearing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disturbances, confusion and    </a:t>
            </a:r>
            <a:r>
              <a:rPr lang="en-US" b="1" dirty="0" smtClean="0"/>
              <a:t>	</a:t>
            </a:r>
            <a:r>
              <a:rPr lang="en-US" sz="4800" b="1" dirty="0">
                <a:solidFill>
                  <a:srgbClr val="FF0000"/>
                </a:solidFill>
              </a:rPr>
              <a:t>convulsions</a:t>
            </a:r>
            <a:r>
              <a:rPr lang="en-US" sz="4800" b="1" dirty="0"/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48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T1/2 = 2hrs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/>
              <a:t>  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/>
              <a:t> 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0869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6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 smtClean="0">
                <a:latin typeface="Arial" charset="0"/>
                <a:cs typeface="Arial" charset="0"/>
              </a:rPr>
              <a:t>By </a:t>
            </a:r>
            <a:r>
              <a:rPr lang="en-US" altLang="en-US" sz="3000" i="1" dirty="0">
                <a:latin typeface="Arial" charset="0"/>
                <a:cs typeface="Arial" charset="0"/>
              </a:rPr>
              <a:t>the end of this lecture, students should be able to: </a:t>
            </a:r>
            <a:endParaRPr lang="en-US" altLang="en-US" sz="3000" i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latin typeface="Arial" charset="0"/>
                <a:cs typeface="Arial" charset="0"/>
              </a:rPr>
              <a:t>Understand definition of arrhythmias and their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charset="0"/>
                <a:cs typeface="Arial" charset="0"/>
              </a:rPr>
              <a:t> 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  different types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 smtClean="0">
                <a:latin typeface="Arial" charset="0"/>
                <a:cs typeface="Arial" charset="0"/>
              </a:rPr>
              <a:t>-  describe </a:t>
            </a:r>
            <a:r>
              <a:rPr lang="en-US" altLang="en-US" sz="3200" b="0" dirty="0">
                <a:latin typeface="Arial" charset="0"/>
                <a:cs typeface="Arial" charset="0"/>
              </a:rPr>
              <a:t>different classes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their pharmacological effects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other drugs.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817" y="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MEXILETINE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/>
              <a:t>- 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ORALLY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1-</a:t>
            </a:r>
            <a:r>
              <a:rPr lang="en-US" b="1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ventricular arrhythmia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digitalis-induced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chronic pain e.g. diabetic neuropathy and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nerve injury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ADVERSE EFFECTS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nausea , vomiting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tremor , drowsiness,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diplopia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arrhythmias &amp; hypotension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 hr</a:t>
            </a:r>
          </a:p>
        </p:txBody>
      </p:sp>
    </p:spTree>
    <p:extLst>
      <p:ext uri="{BB962C8B-B14F-4D97-AF65-F5344CB8AC3E}">
        <p14:creationId xmlns:p14="http://schemas.microsoft.com/office/powerpoint/2010/main" val="109045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1C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b="1" dirty="0"/>
              <a:t>have no or little effect on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/>
              <a:t>              e.g.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/>
              <a:t>                  </a:t>
            </a:r>
            <a:r>
              <a:rPr lang="en-US" sz="3900" b="1" dirty="0" err="1">
                <a:solidFill>
                  <a:srgbClr val="FF0000"/>
                </a:solidFill>
              </a:rPr>
              <a:t>flecainide</a:t>
            </a:r>
            <a:endParaRPr lang="en-US" sz="39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err="1">
                <a:solidFill>
                  <a:srgbClr val="FF0000"/>
                </a:solidFill>
              </a:rPr>
              <a:t>propafenone</a:t>
            </a:r>
            <a:endParaRPr lang="en-US" sz="39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   </a:t>
            </a:r>
            <a:endParaRPr lang="en-US" sz="3900" b="1" dirty="0"/>
          </a:p>
        </p:txBody>
      </p:sp>
    </p:spTree>
    <p:extLst>
      <p:ext uri="{BB962C8B-B14F-4D97-AF65-F5344CB8AC3E}">
        <p14:creationId xmlns:p14="http://schemas.microsoft.com/office/powerpoint/2010/main" val="3862624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87680"/>
            <a:ext cx="8382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9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dirty="0" smtClean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SA" dirty="0" smtClean="0">
                <a:cs typeface="Traditional Arabic" pitchFamily="2" charset="-78"/>
              </a:rPr>
              <a:t> </a:t>
            </a:r>
            <a:r>
              <a:rPr lang="en-US" sz="39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  <a:endParaRPr lang="en-US" sz="3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: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used in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 in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patients with normal hearts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Wolff-Parkinson-White syndrome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very effective in ventricular arrhythmias, but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very high risk of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should be reserved for resistant arrhythmias</a:t>
            </a:r>
          </a:p>
        </p:txBody>
      </p:sp>
    </p:spTree>
    <p:extLst>
      <p:ext uri="{BB962C8B-B14F-4D97-AF65-F5344CB8AC3E}">
        <p14:creationId xmlns:p14="http://schemas.microsoft.com/office/powerpoint/2010/main" val="47207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300" b="1" dirty="0">
                <a:solidFill>
                  <a:srgbClr val="FF0000"/>
                </a:solidFill>
              </a:rPr>
              <a:t>Wolff-Parkinson-White syndrome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Pre-excitation of the ventricles due to an accessory pathway known as the </a:t>
            </a:r>
            <a:r>
              <a:rPr lang="en-US" sz="3900" b="1" dirty="0"/>
              <a:t>Bundle of Kent</a:t>
            </a:r>
            <a:r>
              <a:rPr lang="en-US" b="1" dirty="0" smtClean="0"/>
              <a:t>. </a:t>
            </a:r>
          </a:p>
          <a:p>
            <a:pPr eaLnBrk="1" hangingPunct="1">
              <a:defRPr/>
            </a:pPr>
            <a:r>
              <a:rPr lang="en-US" b="1" dirty="0" smtClean="0"/>
              <a:t>This accessory pathway is an abnormal electrical communication from the atria to the ventricles 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3843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8371" name="Picture 3" descr="ecg_5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634" y="355600"/>
            <a:ext cx="8633460" cy="614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22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CNS : dizziness, tremor,  blurred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vision, abnormal taste sensations, 		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paraesthesia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heart failure due to  -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inotropic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</a:t>
            </a:r>
          </a:p>
        </p:txBody>
      </p:sp>
    </p:spTree>
    <p:extLst>
      <p:ext uri="{BB962C8B-B14F-4D97-AF65-F5344CB8AC3E}">
        <p14:creationId xmlns:p14="http://schemas.microsoft.com/office/powerpoint/2010/main" val="234941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marL="882457" indent="-882457" rtl="1" eaLnBrk="1" hangingPunct="1">
              <a:defRPr/>
            </a:pPr>
            <a:r>
              <a:rPr lang="ar-SA" sz="1500" dirty="0">
                <a:solidFill>
                  <a:srgbClr val="FFFF00"/>
                </a:solidFill>
                <a:cs typeface="Traditional Arabic" pitchFamily="2" charset="-7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CLASS 1C DRUGS :</a:t>
            </a:r>
          </a:p>
          <a:p>
            <a:pPr marL="882457" indent="-882457"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82457" indent="-882457"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PROPAFENONE: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82457" indent="-882457"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Chemical structure similar to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propranolol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has weak beta-blocking action</a:t>
            </a:r>
          </a:p>
          <a:p>
            <a:pPr marL="882457" indent="-882457"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cause metallic taste and constipation</a:t>
            </a:r>
          </a:p>
          <a:p>
            <a:pPr marL="882457" indent="-882457"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13449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9934892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82457" indent="-882457" algn="l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ACTIONS :</a:t>
            </a:r>
          </a:p>
          <a:p>
            <a:pPr marL="882457" indent="-882457"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</a:t>
            </a:r>
            <a:r>
              <a:rPr lang="el-G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receptors in the heart → reduce </a:t>
            </a:r>
          </a:p>
          <a:p>
            <a:pPr marL="882457" indent="-882457"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sympathetic effect on the heart causing :</a:t>
            </a:r>
          </a:p>
          <a:p>
            <a:pPr marL="882457" indent="-882457"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decrease automaticity of S.A. node and   </a:t>
            </a:r>
          </a:p>
          <a:p>
            <a:pPr marL="882457" indent="-882457"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ectopic pacemakers</a:t>
            </a:r>
          </a:p>
          <a:p>
            <a:pPr marL="882457" indent="-882457"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prolongation of refractory period ( slow conduction ) of the  A.V node  this helps prevent re-entry arrhythmias</a:t>
            </a:r>
          </a:p>
          <a:p>
            <a:pPr marL="882457" indent="-882457" algn="l"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2381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1500" dirty="0">
                <a:cs typeface="Traditional Arabic" pitchFamily="2" charset="-78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 DRUGS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 : 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 associated with emotion, </a:t>
            </a: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exercise and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thyrotoxicosis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WPW</a:t>
            </a: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 digitalis-induced arrhythmias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endParaRPr lang="en-US" b="1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5" name="Picture 3" descr="ecg_c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0560" y="0"/>
            <a:ext cx="10728960" cy="757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03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(Continued…)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9403080" cy="536448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Esmolol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 very short acting , given I.V. for acute arrhythmias</a:t>
            </a:r>
          </a:p>
          <a:p>
            <a:pPr marL="0" indent="0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Propranolol, atenolol,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are commonly used as prophylactic therapy in patients who had myocardial infarction to reduce the incidence of sudden death due to ventricular arrhythmias.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Class III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Prolong the action potential duration &amp; refractory period .</a:t>
            </a:r>
          </a:p>
          <a:p>
            <a:pPr eaLnBrk="1" hangingPunct="1"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Prolong phase 3 repolarization. </a:t>
            </a:r>
          </a:p>
        </p:txBody>
      </p:sp>
    </p:spTree>
    <p:extLst>
      <p:ext uri="{BB962C8B-B14F-4D97-AF65-F5344CB8AC3E}">
        <p14:creationId xmlns:p14="http://schemas.microsoft.com/office/powerpoint/2010/main" val="1399913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568960"/>
            <a:ext cx="8214360" cy="63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69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CLASS III</a:t>
            </a:r>
          </a:p>
          <a:p>
            <a:pPr marL="882457" indent="-882457"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PHARMACOLOGICAL ACTIONS :</a:t>
            </a:r>
          </a:p>
          <a:p>
            <a:pPr marL="882457" indent="-882457" algn="l" eaLnBrk="1" hangingPunct="1">
              <a:buFontTx/>
              <a:buChar char="-"/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effect is to prolong action  potential duration and therefore  prolong refractory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 </a:t>
            </a:r>
          </a:p>
          <a:p>
            <a:pPr algn="l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 re-entry arrhythmias )</a:t>
            </a:r>
          </a:p>
          <a:p>
            <a:pPr marL="882457" indent="-882457" algn="l" eaLnBrk="1" hangingPunct="1">
              <a:buFontTx/>
              <a:buChar char="-"/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class 1a, 2 &amp; 4 effects, </a:t>
            </a:r>
          </a:p>
          <a:p>
            <a:pPr marL="882457" indent="-882457" algn="l" eaLnBrk="1" hangingPunct="1">
              <a:buFontTx/>
              <a:buChar char="-"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vasodilating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effects</a:t>
            </a:r>
          </a:p>
          <a:p>
            <a:pPr marL="882457" indent="-882457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due to its </a:t>
            </a:r>
            <a:r>
              <a:rPr lang="el-G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and </a:t>
            </a:r>
            <a:r>
              <a:rPr lang="el-G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blocking effects </a:t>
            </a:r>
          </a:p>
          <a:p>
            <a:pPr marL="882457" indent="-882457" algn="l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calcium channel blocking effects )</a:t>
            </a:r>
          </a:p>
        </p:txBody>
      </p:sp>
    </p:spTree>
    <p:extLst>
      <p:ext uri="{BB962C8B-B14F-4D97-AF65-F5344CB8AC3E}">
        <p14:creationId xmlns:p14="http://schemas.microsoft.com/office/powerpoint/2010/main" val="3313277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marL="661843" indent="-661843" eaLnBrk="1" hangingPunct="1">
              <a:defRPr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marL="661843" indent="-661843"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AMIODARONE</a:t>
            </a:r>
          </a:p>
          <a:p>
            <a:pPr marL="661843" indent="-661843" eaLnBrk="1" hangingPunct="1">
              <a:defRPr/>
            </a:pPr>
            <a:endParaRPr lang="en-US" sz="1500" dirty="0">
              <a:cs typeface="Traditional Arabic" pitchFamily="18" charset="-78"/>
            </a:endParaRPr>
          </a:p>
          <a:p>
            <a:pPr marL="661843" indent="-661843" algn="l" eaLnBrk="1" hangingPunct="1">
              <a:defRPr/>
            </a:pPr>
            <a:r>
              <a:rPr lang="ar-SA" sz="1500" dirty="0">
                <a:cs typeface="Traditional Arabic" pitchFamily="18" charset="-78"/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USES :</a:t>
            </a:r>
          </a:p>
          <a:p>
            <a:pPr marL="661843" indent="-661843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main use :  serious resistant ventricular arrhythmias,</a:t>
            </a:r>
          </a:p>
          <a:p>
            <a:pPr marL="661843" indent="-661843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use has expanded because its very effective in many types of arrhythmias</a:t>
            </a:r>
          </a:p>
          <a:p>
            <a:pPr marL="661843" indent="-661843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maintenance of sinus rhythm after D.C.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flutter and fibrillation</a:t>
            </a:r>
          </a:p>
          <a:p>
            <a:pPr marL="661843" indent="-661843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resistant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  </a:t>
            </a:r>
          </a:p>
          <a:p>
            <a:pPr marL="661843" indent="-661843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e.g. WPW</a:t>
            </a:r>
          </a:p>
        </p:txBody>
      </p:sp>
    </p:spTree>
    <p:extLst>
      <p:ext uri="{BB962C8B-B14F-4D97-AF65-F5344CB8AC3E}">
        <p14:creationId xmlns:p14="http://schemas.microsoft.com/office/powerpoint/2010/main" val="207119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91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10058400" cy="7315200"/>
          </a:xfrm>
        </p:spPr>
        <p:txBody>
          <a:bodyPr/>
          <a:lstStyle/>
          <a:p>
            <a:pPr marL="661843" indent="-661843" rtl="1" eaLnBrk="1" hangingPunct="1">
              <a:defRPr/>
            </a:pPr>
            <a:r>
              <a:rPr lang="ar-SA" sz="1500" dirty="0">
                <a:solidFill>
                  <a:srgbClr val="FFFF00"/>
                </a:solidFill>
                <a:cs typeface="Traditional Arabic" pitchFamily="2" charset="-78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1-bradycardia &amp; heart block, heart failure</a:t>
            </a:r>
          </a:p>
          <a:p>
            <a:pPr marL="661843" indent="-661843" algn="l" eaLnBrk="1" hangingPunct="1">
              <a:defRPr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pulmonary fibrosis</a:t>
            </a:r>
          </a:p>
          <a:p>
            <a:pPr marL="661843" indent="-661843" algn="l" eaLnBrk="1" hangingPunct="1">
              <a:defRPr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 hyper-  or hypothyroidism</a:t>
            </a:r>
          </a:p>
          <a:p>
            <a:pPr marL="661843" indent="-661843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61843" indent="-661843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photodermatitis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in 25%) and skin deposits, patients should avoid exposure to the sun. </a:t>
            </a:r>
          </a:p>
          <a:p>
            <a:pPr marL="661843" indent="-661843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may cause bluish discoloration of the skin</a:t>
            </a:r>
          </a:p>
        </p:txBody>
      </p:sp>
    </p:spTree>
    <p:extLst>
      <p:ext uri="{BB962C8B-B14F-4D97-AF65-F5344CB8AC3E}">
        <p14:creationId xmlns:p14="http://schemas.microsoft.com/office/powerpoint/2010/main" val="371235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10058400" cy="7037493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ar-SA" sz="2000" dirty="0">
                <a:cs typeface="Traditional Arabic" pitchFamily="2" charset="-78"/>
              </a:rPr>
              <a:t>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rtl="1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defRPr/>
            </a:pP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 </a:t>
            </a:r>
            <a:r>
              <a:rPr lang="en-US" b="1" dirty="0" smtClean="0">
                <a:solidFill>
                  <a:srgbClr val="FF0000"/>
                </a:solidFill>
              </a:rPr>
              <a:t>(continued…) </a:t>
            </a:r>
          </a:p>
          <a:p>
            <a:pPr algn="l" eaLnBrk="1" hangingPunct="1">
              <a:defRPr/>
            </a:pPr>
            <a:endParaRPr lang="en-US" b="1" dirty="0" smtClean="0"/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tremor, headache, ataxia,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paresthesia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constipation </a:t>
            </a: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corneal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microdeposits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hepatocellular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necrosis</a:t>
            </a: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 peripheral neuropat</a:t>
            </a:r>
            <a:r>
              <a:rPr lang="en-US" dirty="0" smtClean="0">
                <a:solidFill>
                  <a:schemeClr val="tx1"/>
                </a:solidFill>
              </a:rPr>
              <a:t>hy</a:t>
            </a:r>
          </a:p>
        </p:txBody>
      </p:sp>
    </p:spTree>
    <p:extLst>
      <p:ext uri="{BB962C8B-B14F-4D97-AF65-F5344CB8AC3E}">
        <p14:creationId xmlns:p14="http://schemas.microsoft.com/office/powerpoint/2010/main" val="324507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ar-SA" sz="1300" dirty="0">
                <a:cs typeface="Traditional Arabic" pitchFamily="2" charset="-78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eaLnBrk="1" hangingPunct="1">
              <a:defRPr/>
            </a:pPr>
            <a:endParaRPr lang="en-US" dirty="0" smtClean="0">
              <a:solidFill>
                <a:srgbClr val="FF0000"/>
              </a:solidFill>
              <a:cs typeface="Traditional Arabic" pitchFamily="2" charset="-78"/>
            </a:endParaRPr>
          </a:p>
          <a:p>
            <a:pPr marL="882457" indent="-882457"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</a:p>
          <a:p>
            <a:pPr marL="882457" indent="-882457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long  t</a:t>
            </a:r>
            <a:r>
              <a:rPr lang="en-US" sz="32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b="1" dirty="0" smtClean="0">
                <a:solidFill>
                  <a:srgbClr val="FF0000"/>
                </a:solidFill>
              </a:rPr>
              <a:t>13 - 103 DAYS</a:t>
            </a:r>
          </a:p>
          <a:p>
            <a:pPr marL="882457" indent="-882457" algn="l" eaLnBrk="1" hangingPunct="1">
              <a:defRPr/>
            </a:pPr>
            <a:endParaRPr lang="en-US" b="1" dirty="0" smtClean="0"/>
          </a:p>
          <a:p>
            <a:pPr marL="882457" indent="-882457"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Drug Interactions: </a:t>
            </a:r>
          </a:p>
          <a:p>
            <a:pPr marL="882457" indent="-882457" algn="l" eaLnBrk="1" hangingPunct="1">
              <a:defRPr/>
            </a:pPr>
            <a:r>
              <a:rPr lang="en-US" b="1" dirty="0" smtClean="0"/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clearance of several drugs  e.g. </a:t>
            </a:r>
          </a:p>
          <a:p>
            <a:pPr marL="882457" indent="-882457"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quinidine,   warfarin,  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procaiamide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96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PURE CLASS III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51925" cy="48275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Ibutilide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Given by a rapid I.V. infusion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Used for the acute conversion of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flutter or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fibrillation to normal sinus rhythm.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Causes QT interval prolongation , so it precipitates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pointes.</a:t>
            </a:r>
          </a:p>
        </p:txBody>
      </p:sp>
    </p:spTree>
    <p:extLst>
      <p:ext uri="{BB962C8B-B14F-4D97-AF65-F5344CB8AC3E}">
        <p14:creationId xmlns:p14="http://schemas.microsoft.com/office/powerpoint/2010/main" val="207782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 calcium channel blockers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Verapamil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Diltiazem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Their main site of action is A.V.N  &amp;  S.A.N   (slow conduction &amp; prolong effective refractory period 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26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4300" b="1" dirty="0">
                <a:solidFill>
                  <a:srgbClr val="FF0000"/>
                </a:solidFill>
              </a:rPr>
              <a:t>CARDIAC CONDUCTION SYSTEM</a:t>
            </a:r>
          </a:p>
          <a:p>
            <a:pPr algn="l" eaLnBrk="1" hangingPunct="1">
              <a:defRPr/>
            </a:pPr>
            <a:endParaRPr lang="en-US" sz="3900" b="1" dirty="0"/>
          </a:p>
          <a:p>
            <a:pPr algn="l" eaLnBrk="1" hangingPunct="1">
              <a:defRPr/>
            </a:pPr>
            <a:r>
              <a:rPr lang="en-US" sz="4300" b="1" dirty="0"/>
              <a:t>   </a:t>
            </a:r>
            <a:r>
              <a:rPr lang="en-US" sz="4300" b="1" dirty="0" smtClean="0"/>
              <a:t> </a:t>
            </a:r>
            <a:r>
              <a:rPr lang="en-US" sz="4300" b="1" dirty="0" smtClean="0">
                <a:solidFill>
                  <a:schemeClr val="tx1"/>
                </a:solidFill>
              </a:rPr>
              <a:t>- </a:t>
            </a: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Inter-nodal pathways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A.V.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Bundle of His and branches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Purkinje </a:t>
            </a:r>
            <a:r>
              <a:rPr lang="en-US" sz="4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en-US" sz="4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0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235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2600" b="1" u="sng" dirty="0">
              <a:solidFill>
                <a:srgbClr val="FF0000"/>
              </a:solidFill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CALCIUM-CHANNEL BLOCKERS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ar-SA" sz="2600" dirty="0">
                <a:cs typeface="Traditional Arabic" pitchFamily="2" charset="-78"/>
              </a:rPr>
              <a:t> </a:t>
            </a:r>
            <a:endParaRPr lang="en-US" sz="2600" dirty="0">
              <a:cs typeface="Traditional Arabic" pitchFamily="2" charset="-78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0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:</a:t>
            </a:r>
            <a:r>
              <a:rPr lang="en-US" sz="2600" b="1" dirty="0"/>
              <a:t/>
            </a:r>
            <a:br>
              <a:rPr lang="en-US" sz="2600" b="1" dirty="0"/>
            </a:br>
            <a:endParaRPr lang="en-US" sz="2600" b="1" dirty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re-entry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e.g.WPW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ventricular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/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4238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300" b="1">
                <a:solidFill>
                  <a:srgbClr val="FF0000"/>
                </a:solidFill>
              </a:rPr>
              <a:t>CLASS V</a:t>
            </a:r>
            <a:br>
              <a:rPr lang="en-US" sz="4300" b="1">
                <a:solidFill>
                  <a:srgbClr val="FF0000"/>
                </a:solidFill>
              </a:rPr>
            </a:br>
            <a:endParaRPr lang="en-US" sz="4300" b="1">
              <a:solidFill>
                <a:srgbClr val="FF000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75908" y="1583268"/>
            <a:ext cx="9782493" cy="522393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MISCELLENIOUS ANTIARRHYTHMIC DRUGS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900" b="1" dirty="0"/>
              <a:t>ADENOSINE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9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9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900" b="1" dirty="0"/>
              <a:t>DIGITALIS</a:t>
            </a:r>
            <a:r>
              <a:rPr lang="en-US" sz="3900" b="1" dirty="0">
                <a:solidFill>
                  <a:srgbClr val="0000FF"/>
                </a:solidFill>
              </a:rPr>
              <a:t>    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3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0"/>
            <a:ext cx="10058400" cy="7652174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-</a:t>
            </a:r>
            <a:r>
              <a:rPr lang="en-US" b="1" dirty="0" smtClean="0"/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naturally occurring nucleoside</a:t>
            </a:r>
          </a:p>
          <a:p>
            <a:pPr algn="l" eaLnBrk="1" hangingPunct="1">
              <a:buFontTx/>
              <a:buChar char="-"/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half-life= less than 10 sec.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Binds to type 1 (A1) receptors which are coupled to</a:t>
            </a: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proteins , activation of this pathway cause :</a:t>
            </a:r>
          </a:p>
          <a:p>
            <a:pPr algn="l" eaLnBrk="1" hangingPunct="1">
              <a:defRPr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Opening of  potassium channels  </a:t>
            </a: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(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hyperpolarization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 eaLnBrk="1" hangingPunct="1"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7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Adenosine binding to purinergic receptors in smooth muscle tissue and SA and AV 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325120"/>
            <a:ext cx="745998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7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 continued….)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which inhibits L-type calcium channels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calcium influx )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causing decrease in conduction velocity </a:t>
            </a:r>
          </a:p>
          <a:p>
            <a:pPr marL="0" indent="0"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 negative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dromotropic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effect ) mainly at AVN.</a:t>
            </a:r>
          </a:p>
          <a:p>
            <a:pPr>
              <a:defRPr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In cardiac pacemaker cells ( SAN) ,  inhibits  pacemaker current, which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the slope of phase 4 of pacemaker action potential (  spontaneous firing rate {negative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chronotropic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effect})</a:t>
            </a:r>
          </a:p>
          <a:p>
            <a:pPr>
              <a:defRPr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0480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900" b="1" dirty="0" smtClean="0">
                <a:solidFill>
                  <a:srgbClr val="FF0000"/>
                </a:solidFill>
              </a:rPr>
              <a:t>ADENOSINE</a:t>
            </a:r>
            <a:endParaRPr lang="en-US" sz="3900" b="1" dirty="0"/>
          </a:p>
          <a:p>
            <a:pPr algn="l" eaLnBrk="1" hangingPunct="1">
              <a:defRPr/>
            </a:pPr>
            <a:r>
              <a:rPr lang="en-US" b="1" dirty="0" smtClean="0"/>
              <a:t>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of choice for acute management of</a:t>
            </a: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paroxysmal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tachycardia</a:t>
            </a: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l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preferred over verapamil – safer </a:t>
            </a: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and does not depress contractility</a:t>
            </a:r>
          </a:p>
          <a:p>
            <a:pPr algn="l" eaLnBrk="1" hangingPunct="1">
              <a:defRPr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given 6 mg I.V. bolus followed by 12 mg if</a:t>
            </a:r>
          </a:p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necessary</a:t>
            </a:r>
          </a:p>
          <a:p>
            <a:pPr algn="l"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2487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" y="24384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900" b="1" dirty="0">
                <a:solidFill>
                  <a:srgbClr val="FF0000"/>
                </a:solidFill>
              </a:rPr>
              <a:t>ADENOSINE</a:t>
            </a:r>
            <a:endParaRPr lang="en-US" sz="3900" b="1" dirty="0"/>
          </a:p>
          <a:p>
            <a:pPr algn="l" eaLnBrk="1" hangingPunct="1">
              <a:defRPr/>
            </a:pP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</a:t>
            </a:r>
            <a:r>
              <a:rPr lang="en-US" sz="3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flushing in about 20% of patients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shortness of breath and chest burning in 10% of patients ( bronchospasm)			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brief AV block ( contraindicated in heart block)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rarely: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hypotesion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nausea,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paresthesias,headache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4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900" b="1" dirty="0">
                <a:solidFill>
                  <a:srgbClr val="FF0000"/>
                </a:solidFill>
              </a:rPr>
              <a:t>BRADYARRHYTHMIAS</a:t>
            </a:r>
            <a:r>
              <a:rPr lang="en-US" sz="3900" b="1" dirty="0"/>
              <a:t>    </a:t>
            </a:r>
          </a:p>
          <a:p>
            <a:pPr marL="882457" indent="-882457" eaLnBrk="1" hangingPunct="1">
              <a:defRPr/>
            </a:pPr>
            <a:r>
              <a:rPr lang="en-US" sz="3900" b="1" dirty="0">
                <a:solidFill>
                  <a:srgbClr val="FF0000"/>
                </a:solidFill>
              </a:rPr>
              <a:t>ATROPINE </a:t>
            </a:r>
          </a:p>
          <a:p>
            <a:pPr marL="882457" indent="-882457" algn="l" eaLnBrk="1" hangingPunct="1">
              <a:defRPr/>
            </a:pPr>
            <a:endParaRPr lang="en-US" sz="3900" b="1" dirty="0"/>
          </a:p>
          <a:p>
            <a:pPr marL="882457" indent="-882457" algn="l" eaLnBrk="1" hangingPunct="1">
              <a:defRPr/>
            </a:pPr>
            <a:r>
              <a:rPr lang="en-US" sz="3900" b="1" dirty="0"/>
              <a:t>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can be used in sinus bradycardia after myocardial infarction and in heart block</a:t>
            </a:r>
          </a:p>
          <a:p>
            <a:pPr marL="882457" indent="-882457" algn="l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882457" indent="-882457" algn="l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■ in emergency heart block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isoprenaline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combined with atropine </a:t>
            </a:r>
            <a:r>
              <a:rPr lang="en-US" sz="3900" b="1" dirty="0" smtClean="0">
                <a:solidFill>
                  <a:srgbClr val="FF0000"/>
                </a:solidFill>
              </a:rPr>
              <a:t>( </a:t>
            </a:r>
            <a:r>
              <a:rPr lang="en-US" sz="3900" b="1" dirty="0">
                <a:solidFill>
                  <a:srgbClr val="FF0000"/>
                </a:solidFill>
              </a:rPr>
              <a:t>caution )</a:t>
            </a:r>
          </a:p>
        </p:txBody>
      </p:sp>
    </p:spTree>
    <p:extLst>
      <p:ext uri="{BB962C8B-B14F-4D97-AF65-F5344CB8AC3E}">
        <p14:creationId xmlns:p14="http://schemas.microsoft.com/office/powerpoint/2010/main" val="3356727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rt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NONPHARMACOLOGIC THERAPY OF ARRHYTHMIAS</a:t>
            </a:r>
            <a:endParaRPr lang="en-US" sz="3000" b="1" dirty="0"/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/>
              <a:t> 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Implantable Cardiac Defibrillator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(ICD)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can automatically detect and treat fatal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arrhythmias such as ventricular fibrillation </a:t>
            </a:r>
            <a:r>
              <a:rPr lang="en-US" b="1" dirty="0" smtClean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24518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23" name="Picture 3" descr="The ICD is implanted beneath the skin and the leads are placed inside the heart or on its surface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8" y="355601"/>
            <a:ext cx="9426258" cy="695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717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3" name="Picture 3" descr="ecg_em_ev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7" y="277707"/>
            <a:ext cx="9347677" cy="66056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4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77645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" y="0"/>
            <a:ext cx="8549640" cy="816187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b="1" dirty="0">
                <a:solidFill>
                  <a:srgbClr val="FF0000"/>
                </a:solidFill>
              </a:rPr>
              <a:t>CARDIAC ACTION POTENTIAL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4" eaLnBrk="1" hangingPunct="1">
              <a:buFontTx/>
              <a:buNone/>
              <a:defRPr/>
            </a:pPr>
            <a:endParaRPr lang="ar-SA" smtClean="0"/>
          </a:p>
          <a:p>
            <a:pPr lvl="4"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11268" name="Picture 4" descr="A010_Action_potent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85" y="1507067"/>
            <a:ext cx="7524592" cy="47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6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3106</TotalTime>
  <Words>1456</Words>
  <Application>Microsoft Office PowerPoint</Application>
  <PresentationFormat>Custom</PresentationFormat>
  <Paragraphs>553</Paragraphs>
  <Slides>80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Office Theme</vt:lpstr>
      <vt:lpstr>CorelPhotoPaint.Image.8</vt:lpstr>
      <vt:lpstr>PowerPoint Presentation</vt:lpstr>
      <vt:lpstr>PowerPoint Presentation</vt:lpstr>
      <vt:lpstr>Antiarrhythmic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CARDIAC ACTION POTENTIAL</vt:lpstr>
      <vt:lpstr>CARDIAC ACTION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Therapeutic use &amp; Rationale  of antiarrhythmic drugs</vt:lpstr>
      <vt:lpstr>How they produce these effects?</vt:lpstr>
      <vt:lpstr>PowerPoint Presentation</vt:lpstr>
      <vt:lpstr>Vaughn Williams classificatin</vt:lpstr>
      <vt:lpstr> CLASS 1 </vt:lpstr>
      <vt:lpstr>PowerPoint Presentation</vt:lpstr>
      <vt:lpstr> CLASS 1 </vt:lpstr>
      <vt:lpstr>PowerPoint Presentation</vt:lpstr>
      <vt:lpstr>PowerPoint Presentation</vt:lpstr>
      <vt:lpstr>PowerPoint Presentation</vt:lpstr>
      <vt:lpstr>PowerPoint Presentation</vt:lpstr>
      <vt:lpstr>  </vt:lpstr>
      <vt:lpstr>  </vt:lpstr>
      <vt:lpstr>  </vt:lpstr>
      <vt:lpstr>Torsades de pointes</vt:lpstr>
      <vt:lpstr>  </vt:lpstr>
      <vt:lpstr>Adverse effects ( continue)  </vt:lpstr>
      <vt:lpstr>  </vt:lpstr>
      <vt:lpstr>  </vt:lpstr>
      <vt:lpstr>  </vt:lpstr>
      <vt:lpstr>  </vt:lpstr>
      <vt:lpstr>PowerPoint Presentation</vt:lpstr>
      <vt:lpstr>PowerPoint Presentation</vt:lpstr>
      <vt:lpstr>PowerPoint Presentation</vt:lpstr>
      <vt:lpstr>  </vt:lpstr>
      <vt:lpstr>  </vt:lpstr>
      <vt:lpstr>CLASS 1C</vt:lpstr>
      <vt:lpstr>PowerPoint Presentation</vt:lpstr>
      <vt:lpstr>  </vt:lpstr>
      <vt:lpstr>Wolff-Parkinson-White syndrome</vt:lpstr>
      <vt:lpstr>PowerPoint Presentation</vt:lpstr>
      <vt:lpstr>  </vt:lpstr>
      <vt:lpstr>  </vt:lpstr>
      <vt:lpstr>  </vt:lpstr>
      <vt:lpstr>  </vt:lpstr>
      <vt:lpstr>Clinical uses (Continued…)</vt:lpstr>
      <vt:lpstr>Class III</vt:lpstr>
      <vt:lpstr>PowerPoint Presentation</vt:lpstr>
      <vt:lpstr>  </vt:lpstr>
      <vt:lpstr>  </vt:lpstr>
      <vt:lpstr>  </vt:lpstr>
      <vt:lpstr>  </vt:lpstr>
      <vt:lpstr>  </vt:lpstr>
      <vt:lpstr>PURE CLASS III  </vt:lpstr>
      <vt:lpstr>Class 1V calcium channel blockers </vt:lpstr>
      <vt:lpstr>  </vt:lpstr>
      <vt:lpstr>CLASS V </vt:lpstr>
      <vt:lpstr>  </vt:lpstr>
      <vt:lpstr>PowerPoint Presentation</vt:lpstr>
      <vt:lpstr>Mechanism of action : ( continued….)</vt:lpstr>
      <vt:lpstr>  </vt:lpstr>
      <vt:lpstr>  </vt:lpstr>
      <vt:lpstr>  </vt:lpstr>
      <vt:lpstr>  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ALMOTREFI</cp:lastModifiedBy>
  <cp:revision>446</cp:revision>
  <dcterms:created xsi:type="dcterms:W3CDTF">2006-04-04T11:17:20Z</dcterms:created>
  <dcterms:modified xsi:type="dcterms:W3CDTF">2015-03-04T06:23:19Z</dcterms:modified>
</cp:coreProperties>
</file>