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CC69-228E-4AE6-A11B-69F7E189CADE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E0A1E4-D218-466C-84DA-F3EC8040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CC69-228E-4AE6-A11B-69F7E189CADE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A1E4-D218-466C-84DA-F3EC8040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CC69-228E-4AE6-A11B-69F7E189CADE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A1E4-D218-466C-84DA-F3EC8040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CC69-228E-4AE6-A11B-69F7E189CADE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E0A1E4-D218-466C-84DA-F3EC8040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CC69-228E-4AE6-A11B-69F7E189CADE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A1E4-D218-466C-84DA-F3EC804009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CC69-228E-4AE6-A11B-69F7E189CADE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A1E4-D218-466C-84DA-F3EC8040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CC69-228E-4AE6-A11B-69F7E189CADE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FE0A1E4-D218-466C-84DA-F3EC804009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CC69-228E-4AE6-A11B-69F7E189CADE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A1E4-D218-466C-84DA-F3EC8040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CC69-228E-4AE6-A11B-69F7E189CADE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A1E4-D218-466C-84DA-F3EC8040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CC69-228E-4AE6-A11B-69F7E189CADE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A1E4-D218-466C-84DA-F3EC804009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9CC69-228E-4AE6-A11B-69F7E189CADE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0A1E4-D218-466C-84DA-F3EC804009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109CC69-228E-4AE6-A11B-69F7E189CADE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E0A1E4-D218-466C-84DA-F3EC804009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sistance vessels Page1"/>
          <p:cNvPicPr>
            <a:picLocks noChangeAspect="1" noChangeArrowheads="1"/>
          </p:cNvPicPr>
          <p:nvPr/>
        </p:nvPicPr>
        <p:blipFill>
          <a:blip r:embed="rId2" cstate="print"/>
          <a:srcRect l="29214" t="10112" r="12691" b="44943"/>
          <a:stretch>
            <a:fillRect/>
          </a:stretch>
        </p:blipFill>
        <p:spPr>
          <a:xfrm>
            <a:off x="5486400" y="914400"/>
            <a:ext cx="3505200" cy="5638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33400" y="762000"/>
            <a:ext cx="4343400" cy="58477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Algerian" pitchFamily="82" charset="0"/>
              </a:rPr>
              <a:t>Antianginal</a:t>
            </a:r>
            <a:r>
              <a:rPr lang="en-US" sz="3200" dirty="0" smtClean="0">
                <a:latin typeface="Algerian" pitchFamily="82" charset="0"/>
              </a:rPr>
              <a:t> Drugs</a:t>
            </a:r>
            <a:endParaRPr lang="en-US" sz="3200" dirty="0">
              <a:latin typeface="Algerian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600200"/>
            <a:ext cx="4343400" cy="58477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Learning outcomes</a:t>
            </a:r>
            <a:endParaRPr lang="en-US" sz="3200" dirty="0">
              <a:latin typeface="Algerian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2362200"/>
            <a:ext cx="5105400" cy="82227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indent="-274320">
              <a:lnSpc>
                <a:spcPts val="3000"/>
              </a:lnSpc>
            </a:pPr>
            <a:r>
              <a:rPr lang="en-US" sz="2000" b="1" dirty="0" smtClean="0">
                <a:latin typeface="Arial Narrow" pitchFamily="34" charset="0"/>
              </a:rPr>
              <a:t>Recognize variables contributing to a balanced myocardial supply versus demand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4267200"/>
            <a:ext cx="5257800" cy="121828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indent="-274320">
              <a:lnSpc>
                <a:spcPts val="3000"/>
              </a:lnSpc>
            </a:pPr>
            <a:r>
              <a:rPr lang="en-US" sz="2000" b="1" dirty="0" smtClean="0">
                <a:latin typeface="Arial Narrow" pitchFamily="34" charset="0"/>
              </a:rPr>
              <a:t>Expand on the drugs used to alleviate acute </a:t>
            </a:r>
            <a:r>
              <a:rPr lang="en-US" sz="2000" b="1" dirty="0" err="1" smtClean="0">
                <a:latin typeface="Arial Narrow" pitchFamily="34" charset="0"/>
              </a:rPr>
              <a:t>anginal</a:t>
            </a:r>
            <a:r>
              <a:rPr lang="en-US" sz="2000" b="1" dirty="0" smtClean="0">
                <a:latin typeface="Arial Narrow" pitchFamily="34" charset="0"/>
              </a:rPr>
              <a:t> attacks versus those meant for prophylaxis &amp; improvement of survival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3352800"/>
            <a:ext cx="5105400" cy="83356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indent="-274320">
              <a:lnSpc>
                <a:spcPts val="3000"/>
              </a:lnSpc>
            </a:pPr>
            <a:r>
              <a:rPr lang="en-US" sz="2000" b="1" dirty="0" smtClean="0">
                <a:latin typeface="Arial Narrow" pitchFamily="34" charset="0"/>
              </a:rPr>
              <a:t>Identify </a:t>
            </a:r>
            <a:r>
              <a:rPr lang="en-US" sz="2000" b="1" dirty="0" err="1" smtClean="0">
                <a:latin typeface="Arial Narrow" pitchFamily="34" charset="0"/>
              </a:rPr>
              <a:t>etiopathogenic</a:t>
            </a:r>
            <a:r>
              <a:rPr lang="en-US" sz="2000" b="1" dirty="0" smtClean="0">
                <a:latin typeface="Arial Narrow" pitchFamily="34" charset="0"/>
              </a:rPr>
              <a:t> cascades contributing to ischemic heart disease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" y="5611505"/>
            <a:ext cx="5257800" cy="124649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indent="-274320">
              <a:lnSpc>
                <a:spcPts val="3000"/>
              </a:lnSpc>
            </a:pPr>
            <a:r>
              <a:rPr lang="en-US" sz="2000" b="1" dirty="0" smtClean="0">
                <a:latin typeface="Arial Narrow" pitchFamily="34" charset="0"/>
              </a:rPr>
              <a:t>Detail the pharmacology of nitrates, other vasodilators, and other drugs used as </a:t>
            </a:r>
            <a:r>
              <a:rPr lang="en-US" sz="2000" b="1" dirty="0" err="1" smtClean="0">
                <a:latin typeface="Arial Narrow" pitchFamily="34" charset="0"/>
              </a:rPr>
              <a:t>antianginal</a:t>
            </a:r>
            <a:r>
              <a:rPr lang="en-US" sz="2000" b="1" dirty="0" smtClean="0">
                <a:latin typeface="Arial Narrow" pitchFamily="34" charset="0"/>
              </a:rPr>
              <a:t> therapy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685800"/>
            <a:ext cx="5410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Indications in Angina pectoris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2057400"/>
            <a:ext cx="34290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</a:rPr>
              <a:t>IN STABLE ANGINA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971800"/>
            <a:ext cx="70104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rial Narrow" pitchFamily="34" charset="0"/>
              </a:rPr>
              <a:t>Prolong use reduces incidence of sudden death?</a:t>
            </a:r>
            <a:endParaRPr lang="en-US" sz="2800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2057400"/>
            <a:ext cx="43434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Arial Narrow" pitchFamily="34" charset="0"/>
              </a:rPr>
              <a:t>Cardioselective</a:t>
            </a:r>
            <a:r>
              <a:rPr lang="en-US" sz="2800" b="1" dirty="0" smtClean="0">
                <a:solidFill>
                  <a:srgbClr val="C00000"/>
                </a:solidFill>
                <a:latin typeface="Arial Narrow" pitchFamily="34" charset="0"/>
              </a:rPr>
              <a:t> are </a:t>
            </a:r>
            <a:r>
              <a:rPr lang="en-US" sz="2800" b="1" dirty="0" err="1" smtClean="0">
                <a:solidFill>
                  <a:srgbClr val="C00000"/>
                </a:solidFill>
                <a:latin typeface="Arial Narrow" pitchFamily="34" charset="0"/>
              </a:rPr>
              <a:t>prefered</a:t>
            </a:r>
            <a:r>
              <a:rPr lang="en-US" sz="2800" b="1" dirty="0" smtClean="0">
                <a:solidFill>
                  <a:srgbClr val="C00000"/>
                </a:solidFill>
                <a:latin typeface="Arial Narrow" pitchFamily="34" charset="0"/>
              </a:rPr>
              <a:t>?</a:t>
            </a:r>
            <a:endParaRPr lang="en-US" sz="2800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3657600"/>
            <a:ext cx="34290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</a:rPr>
              <a:t>IN UNSTABLE ANGINA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4343400"/>
            <a:ext cx="70104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rial Narrow" pitchFamily="34" charset="0"/>
              </a:rPr>
              <a:t>Halts progression to AMI, improve survival</a:t>
            </a:r>
            <a:endParaRPr lang="en-US" sz="2800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4953000"/>
            <a:ext cx="34290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</a:rPr>
              <a:t>IN VARIANT ANGINA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6800" y="4953000"/>
            <a:ext cx="28194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rial Narrow" pitchFamily="34" charset="0"/>
              </a:rPr>
              <a:t>Contraindicated?</a:t>
            </a:r>
            <a:endParaRPr lang="en-US" sz="2800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5562600"/>
            <a:ext cx="34290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</a:rPr>
              <a:t>IN AMI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6172200"/>
            <a:ext cx="70104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rial Narrow" pitchFamily="34" charset="0"/>
              </a:rPr>
              <a:t>Reduce infarct size, reduce morbidity &amp; mortality</a:t>
            </a:r>
            <a:endParaRPr lang="en-US" sz="2800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381000"/>
            <a:ext cx="5410200" cy="4909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Metabolically Acting Agents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676400"/>
            <a:ext cx="6629400" cy="8679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/>
              <a:t>O2 requirement of glucose pathway is lower than FFA pathway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2667000"/>
            <a:ext cx="6629400" cy="8679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/>
              <a:t>During ischemia, oxidized FFA levels rise, blunting the glucose pathway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057400"/>
            <a:ext cx="4495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6172200"/>
            <a:ext cx="8305800" cy="4801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/>
              <a:t>Reduces O2 demand  without altering </a:t>
            </a:r>
            <a:r>
              <a:rPr lang="en-US" sz="2800" b="1" dirty="0" err="1" smtClean="0"/>
              <a:t>hemodynamics</a:t>
            </a:r>
            <a:endParaRPr lang="en-US" sz="28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57200" y="1066800"/>
            <a:ext cx="3124200" cy="4801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e.g.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Trimetazidine</a:t>
            </a: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empus Sans ITC" pitchFamily="82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143000"/>
            <a:ext cx="1905000" cy="4909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Indications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14800" y="1143000"/>
            <a:ext cx="4343400" cy="4909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Used as an add on therapy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2514600"/>
            <a:ext cx="1295400" cy="4909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ADRs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4800" y="2590800"/>
            <a:ext cx="4343400" cy="4909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GIT disturbances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43400" y="3733800"/>
            <a:ext cx="4114800" cy="4909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Hypersensitivity reaction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3810000"/>
            <a:ext cx="3048000" cy="4801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Contrindications</a:t>
            </a: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empus Sans ITC" pitchFamily="82" charset="0"/>
              <a:sym typeface="Symbol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4648200"/>
            <a:ext cx="3733800" cy="4909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Pregnancy &amp; lactation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09800" y="152400"/>
            <a:ext cx="3124200" cy="6047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Trimetazidine</a:t>
            </a:r>
            <a:endParaRPr 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empus Sans ITC" pitchFamily="82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381000"/>
            <a:ext cx="5410200" cy="6047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Ranolazine</a:t>
            </a:r>
            <a:endParaRPr 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empus Sans ITC" pitchFamily="82" charset="0"/>
              <a:sym typeface="Symbol" pitchFamily="18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828800"/>
            <a:ext cx="7924800" cy="8679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Inhibits the late sodium current which increases during ischemia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3048000"/>
            <a:ext cx="7924800" cy="9541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Narrow" pitchFamily="34" charset="0"/>
              </a:rPr>
              <a:t>It prolongs </a:t>
            </a:r>
            <a:r>
              <a:rPr lang="en-US" altLang="ar-SA" sz="2800" b="1" dirty="0" smtClean="0">
                <a:latin typeface="Arial Narrow" pitchFamily="34" charset="0"/>
              </a:rPr>
              <a:t>the QT interval so contraindicated with; Class </a:t>
            </a:r>
            <a:r>
              <a:rPr lang="en-US" altLang="ar-SA" sz="2800" b="1" dirty="0" err="1" smtClean="0">
                <a:latin typeface="Arial Narrow" pitchFamily="34" charset="0"/>
              </a:rPr>
              <a:t>Ia</a:t>
            </a:r>
            <a:r>
              <a:rPr lang="en-US" altLang="ar-SA" sz="2800" b="1" dirty="0" smtClean="0">
                <a:latin typeface="Arial Narrow" pitchFamily="34" charset="0"/>
              </a:rPr>
              <a:t> &amp; III </a:t>
            </a:r>
            <a:r>
              <a:rPr lang="en-US" altLang="ar-SA" sz="2800" b="1" dirty="0" err="1" smtClean="0">
                <a:latin typeface="Arial Narrow" pitchFamily="34" charset="0"/>
              </a:rPr>
              <a:t>antiarrhthmics</a:t>
            </a:r>
            <a:endParaRPr lang="en-US" altLang="ar-SA" sz="2800" b="1" dirty="0" smtClean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724400"/>
            <a:ext cx="8534400" cy="14465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altLang="ar-SA" sz="2800" b="1" dirty="0" smtClean="0">
                <a:latin typeface="Arial Narrow" pitchFamily="34" charset="0"/>
              </a:rPr>
              <a:t>Toxicity develops due to interaction with CYT 450 inhibitors as;</a:t>
            </a:r>
            <a:r>
              <a:rPr lang="en-US" altLang="ar-SA" sz="3200" dirty="0" smtClean="0"/>
              <a:t> </a:t>
            </a:r>
            <a:r>
              <a:rPr lang="en-US" altLang="ar-SA" sz="2800" b="1" i="1" dirty="0" err="1" smtClean="0">
                <a:solidFill>
                  <a:srgbClr val="6600FF"/>
                </a:solidFill>
                <a:latin typeface="Arial Narrow" pitchFamily="34" charset="0"/>
              </a:rPr>
              <a:t>diltiazem</a:t>
            </a:r>
            <a:r>
              <a:rPr lang="en-US" altLang="ar-SA" sz="2800" b="1" i="1" dirty="0" smtClean="0">
                <a:solidFill>
                  <a:srgbClr val="6600FF"/>
                </a:solidFill>
                <a:latin typeface="Arial Narrow" pitchFamily="34" charset="0"/>
              </a:rPr>
              <a:t>, </a:t>
            </a:r>
            <a:r>
              <a:rPr lang="en-US" altLang="ar-SA" sz="2800" b="1" i="1" dirty="0" err="1" smtClean="0">
                <a:solidFill>
                  <a:srgbClr val="6600FF"/>
                </a:solidFill>
                <a:latin typeface="Arial Narrow" pitchFamily="34" charset="0"/>
              </a:rPr>
              <a:t>verapamil</a:t>
            </a:r>
            <a:r>
              <a:rPr lang="en-US" altLang="ar-SA" sz="2800" b="1" i="1" dirty="0" smtClean="0">
                <a:solidFill>
                  <a:srgbClr val="6600FF"/>
                </a:solidFill>
                <a:latin typeface="Arial Narrow" pitchFamily="34" charset="0"/>
              </a:rPr>
              <a:t>, </a:t>
            </a:r>
            <a:r>
              <a:rPr lang="en-US" altLang="ar-SA" sz="2800" b="1" i="1" dirty="0" err="1" smtClean="0">
                <a:solidFill>
                  <a:srgbClr val="6600FF"/>
                </a:solidFill>
                <a:latin typeface="Arial Narrow" pitchFamily="34" charset="0"/>
              </a:rPr>
              <a:t>ketoconazole</a:t>
            </a:r>
            <a:r>
              <a:rPr lang="en-US" altLang="ar-SA" sz="2800" b="1" i="1" dirty="0" smtClean="0">
                <a:solidFill>
                  <a:srgbClr val="6600FF"/>
                </a:solidFill>
                <a:latin typeface="Arial Narrow" pitchFamily="34" charset="0"/>
              </a:rPr>
              <a:t>, </a:t>
            </a:r>
            <a:r>
              <a:rPr lang="en-US" altLang="ar-SA" sz="2800" b="1" i="1" dirty="0" err="1" smtClean="0">
                <a:solidFill>
                  <a:srgbClr val="6600FF"/>
                </a:solidFill>
                <a:latin typeface="Arial Narrow" pitchFamily="34" charset="0"/>
              </a:rPr>
              <a:t>macrolide</a:t>
            </a:r>
            <a:r>
              <a:rPr lang="en-US" altLang="ar-SA" sz="2800" b="1" i="1" dirty="0" smtClean="0">
                <a:solidFill>
                  <a:srgbClr val="6600FF"/>
                </a:solidFill>
                <a:latin typeface="Arial Narrow" pitchFamily="34" charset="0"/>
              </a:rPr>
              <a:t> antibiotics, grapefruit juice</a:t>
            </a:r>
            <a:endParaRPr lang="en-US" altLang="ar-SA" sz="3200" b="1" i="1" dirty="0" smtClean="0">
              <a:solidFill>
                <a:srgbClr val="6600FF"/>
              </a:solidFill>
              <a:latin typeface="Arial Narrow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743200"/>
            <a:ext cx="5257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819400"/>
            <a:ext cx="23431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2819400"/>
            <a:ext cx="29146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381000"/>
            <a:ext cx="5410200" cy="6047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Ivabradine</a:t>
            </a:r>
            <a:endParaRPr 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empus Sans ITC" pitchFamily="82" charset="0"/>
              <a:sym typeface="Symbol" pitchFamily="18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05000"/>
            <a:ext cx="8153400" cy="81964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lvl="1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Ivabradine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 </a:t>
            </a:r>
            <a:r>
              <a:rPr lang="en-US" sz="2400" dirty="0" smtClean="0"/>
              <a:t>reduces slope of  depolarization, slowing </a:t>
            </a:r>
            <a:r>
              <a:rPr lang="en-US" sz="2400" dirty="0" err="1" smtClean="0"/>
              <a:t>HR,reducing</a:t>
            </a:r>
            <a:r>
              <a:rPr lang="en-US" sz="2400" dirty="0" smtClean="0"/>
              <a:t> </a:t>
            </a:r>
            <a:r>
              <a:rPr lang="en-US" sz="2400" dirty="0" err="1" smtClean="0"/>
              <a:t>myocardila</a:t>
            </a:r>
            <a:r>
              <a:rPr lang="en-US" sz="2400" dirty="0" smtClean="0"/>
              <a:t> work &amp; O2 demand</a:t>
            </a: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empus Sans ITC" pitchFamily="82" charset="0"/>
              <a:sym typeface="Symbol" pitchFamily="18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5562600"/>
            <a:ext cx="8001000" cy="8679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15000"/>
              </a:spcBef>
              <a:defRPr/>
            </a:pPr>
            <a:r>
              <a:rPr lang="en-US" sz="2800" dirty="0" smtClean="0"/>
              <a:t>I</a:t>
            </a:r>
            <a:r>
              <a:rPr lang="en-US" sz="2800" baseline="-25000" dirty="0" smtClean="0"/>
              <a:t>f </a:t>
            </a:r>
            <a:r>
              <a:rPr lang="en-US" sz="2800" dirty="0" smtClean="0"/>
              <a:t>current is an inward Na+/K+ current that activates pacemaker cells of the SA node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676400"/>
            <a:ext cx="6705600" cy="4801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15000"/>
              </a:spcBef>
              <a:defRPr/>
            </a:pPr>
            <a:r>
              <a:rPr lang="en-US" sz="2800" dirty="0" err="1" smtClean="0"/>
              <a:t>Ivabradine</a:t>
            </a:r>
            <a:r>
              <a:rPr lang="en-US" sz="2800" dirty="0" smtClean="0"/>
              <a:t> Selectively </a:t>
            </a:r>
            <a:r>
              <a:rPr lang="en-US" sz="2800" smtClean="0"/>
              <a:t>blocks I</a:t>
            </a:r>
            <a:r>
              <a:rPr lang="en-US" sz="2800" baseline="-25000" smtClean="0"/>
              <a:t>f</a:t>
            </a:r>
            <a:endParaRPr lang="en-US" sz="2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819400"/>
            <a:ext cx="388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590800"/>
            <a:ext cx="3581399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5" grpId="0" animBg="1"/>
      <p:bldP spid="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381000"/>
            <a:ext cx="5410200" cy="4909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Agents that improve prognosis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2057400"/>
            <a:ext cx="3124200" cy="237603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-Aspirin / other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antiplatelet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 agents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-ACE inhibitors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-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Statins</a:t>
            </a: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empus Sans ITC" pitchFamily="82" charset="0"/>
              <a:sym typeface="Symbol" pitchFamily="18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6600FF"/>
                </a:solidFill>
                <a:latin typeface="Bernard MT Condensed" pitchFamily="18" charset="0"/>
                <a:sym typeface="Symbol" pitchFamily="18" charset="2"/>
              </a:rPr>
              <a:t>- -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blockers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10200" y="2438400"/>
            <a:ext cx="3276600" cy="143885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Halt progression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Prevent acute insult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  <a:sym typeface="Symbol" pitchFamily="18" charset="2"/>
              </a:rPr>
              <a:t>Improve survival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/>
        </p:nvGraphicFramePr>
        <p:xfrm>
          <a:off x="228600" y="2057400"/>
          <a:ext cx="86868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7901"/>
                <a:gridCol w="842749"/>
                <a:gridCol w="992523"/>
                <a:gridCol w="1341245"/>
                <a:gridCol w="1685498"/>
                <a:gridCol w="11668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Drug/Class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Wall Tension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Contract-</a:t>
                      </a:r>
                      <a:r>
                        <a:rPr lang="en-US" sz="2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ility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sz="24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Supply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Beta-blockers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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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/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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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CCBs</a:t>
                      </a:r>
                    </a:p>
                    <a:p>
                      <a:pPr algn="l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2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Verap</a:t>
                      </a: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2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Dilt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lang="en-US" sz="2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Dihydropyridines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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/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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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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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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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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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Nitrates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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/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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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</a:t>
                      </a: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Ranolazine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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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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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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381000"/>
            <a:ext cx="8382000" cy="110017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dirty="0" smtClean="0"/>
              <a:t>Summary of Anti-</a:t>
            </a:r>
            <a:r>
              <a:rPr lang="en-US" sz="3600" dirty="0" err="1" smtClean="0"/>
              <a:t>Anginal</a:t>
            </a:r>
            <a:r>
              <a:rPr lang="en-US" sz="3600" dirty="0" smtClean="0"/>
              <a:t> Drugs Effects on Myocardial Oxygen Supply &amp; Demand</a:t>
            </a:r>
            <a:endParaRPr 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empus Sans ITC" pitchFamily="82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685800"/>
            <a:ext cx="5410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Calcium channel blockers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4648200"/>
            <a:ext cx="28956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6600FF"/>
                </a:solidFill>
                <a:latin typeface="Bernard MT Condensed" pitchFamily="18" charset="0"/>
                <a:sym typeface="Symbol" pitchFamily="18" charset="2"/>
              </a:rPr>
              <a:t>Benzthiazepines</a:t>
            </a:r>
            <a:r>
              <a:rPr lang="en-US" sz="2800" dirty="0" smtClean="0">
                <a:solidFill>
                  <a:srgbClr val="6600FF"/>
                </a:solidFill>
                <a:latin typeface="Bernard MT Condensed" pitchFamily="18" charset="0"/>
                <a:sym typeface="Symbol" pitchFamily="18" charset="2"/>
              </a:rPr>
              <a:t>:-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7200" y="3733800"/>
            <a:ext cx="22860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Tempus Sans ITC" pitchFamily="82" charset="0"/>
                <a:sym typeface="Symbol" pitchFamily="18" charset="2"/>
              </a:rPr>
              <a:t>Verapamil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733800"/>
            <a:ext cx="3124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6600FF"/>
                </a:solidFill>
                <a:latin typeface="Bernard MT Condensed" pitchFamily="18" charset="0"/>
                <a:sym typeface="Symbol" pitchFamily="18" charset="2"/>
              </a:rPr>
              <a:t>Phenylalkylamines</a:t>
            </a:r>
            <a:r>
              <a:rPr lang="en-US" sz="2800" dirty="0" smtClean="0">
                <a:solidFill>
                  <a:srgbClr val="6600FF"/>
                </a:solidFill>
                <a:latin typeface="Bernard MT Condensed" pitchFamily="18" charset="0"/>
                <a:sym typeface="Symbol" pitchFamily="18" charset="2"/>
              </a:rPr>
              <a:t>:-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2590800"/>
            <a:ext cx="5791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Tempus Sans ITC" pitchFamily="82" charset="0"/>
                <a:sym typeface="Symbol" pitchFamily="18" charset="2"/>
              </a:rPr>
              <a:t>Nifedipine</a:t>
            </a:r>
            <a:r>
              <a:rPr lang="en-US" sz="2800" b="1" dirty="0" smtClean="0">
                <a:latin typeface="Tempus Sans ITC" pitchFamily="82" charset="0"/>
                <a:sym typeface="Symbol" pitchFamily="18" charset="2"/>
              </a:rPr>
              <a:t> , </a:t>
            </a:r>
            <a:r>
              <a:rPr lang="en-US" sz="2800" b="1" dirty="0" err="1" smtClean="0">
                <a:latin typeface="Tempus Sans ITC" pitchFamily="82" charset="0"/>
                <a:sym typeface="Symbol" pitchFamily="18" charset="2"/>
              </a:rPr>
              <a:t>Nicardipine</a:t>
            </a:r>
            <a:r>
              <a:rPr lang="en-US" sz="2800" b="1" dirty="0" smtClean="0">
                <a:latin typeface="Tempus Sans ITC" pitchFamily="82" charset="0"/>
                <a:sym typeface="Symbol" pitchFamily="18" charset="2"/>
              </a:rPr>
              <a:t>, </a:t>
            </a:r>
            <a:r>
              <a:rPr lang="en-US" sz="2800" b="1" dirty="0" err="1" smtClean="0">
                <a:latin typeface="Tempus Sans ITC" pitchFamily="82" charset="0"/>
                <a:sym typeface="Symbol" pitchFamily="18" charset="2"/>
              </a:rPr>
              <a:t>Amlodepine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2590800"/>
            <a:ext cx="28194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6600FF"/>
                </a:solidFill>
                <a:latin typeface="Bernard MT Condensed" pitchFamily="18" charset="0"/>
                <a:sym typeface="Symbol" pitchFamily="18" charset="2"/>
              </a:rPr>
              <a:t>Dihydropyridines</a:t>
            </a:r>
            <a:r>
              <a:rPr lang="en-US" sz="2800" dirty="0" smtClean="0">
                <a:solidFill>
                  <a:srgbClr val="6600FF"/>
                </a:solidFill>
                <a:latin typeface="Bernard MT Condensed" pitchFamily="18" charset="0"/>
                <a:sym typeface="Symbol" pitchFamily="18" charset="2"/>
              </a:rPr>
              <a:t>:-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7200" y="4648200"/>
            <a:ext cx="22098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Tempus Sans ITC" pitchFamily="82" charset="0"/>
                <a:sym typeface="Symbol" pitchFamily="18" charset="2"/>
              </a:rPr>
              <a:t>Diltiazem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2133600"/>
            <a:ext cx="28956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  <a:sym typeface="Symbol" pitchFamily="18" charset="2"/>
              </a:rPr>
              <a:t>Selectivity</a:t>
            </a:r>
            <a:endParaRPr lang="en-US" sz="28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2819400"/>
            <a:ext cx="21336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Tempus Sans ITC" pitchFamily="82" charset="0"/>
                <a:sym typeface="Symbol" pitchFamily="18" charset="2"/>
              </a:rPr>
              <a:t>Nifedipine</a:t>
            </a:r>
            <a:r>
              <a:rPr lang="en-US" sz="2800" b="1" dirty="0" smtClean="0">
                <a:latin typeface="Tempus Sans ITC" pitchFamily="82" charset="0"/>
                <a:sym typeface="Symbol" pitchFamily="18" charset="2"/>
              </a:rPr>
              <a:t> ,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3581400"/>
            <a:ext cx="22860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Tempus Sans ITC" pitchFamily="82" charset="0"/>
                <a:sym typeface="Symbol" pitchFamily="18" charset="2"/>
              </a:rPr>
              <a:t>Verapamil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4572000"/>
            <a:ext cx="22098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Tempus Sans ITC" pitchFamily="82" charset="0"/>
                <a:sym typeface="Symbol" pitchFamily="18" charset="2"/>
              </a:rPr>
              <a:t>Diltiazem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9000" y="2819400"/>
            <a:ext cx="41910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empus Sans ITC" pitchFamily="82" charset="0"/>
                <a:sym typeface="Symbol" pitchFamily="18" charset="2"/>
              </a:rPr>
              <a:t>Vascular smooth muscle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5200" y="3581400"/>
            <a:ext cx="41910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Tempus Sans ITC" pitchFamily="82" charset="0"/>
                <a:sym typeface="Symbol" pitchFamily="18" charset="2"/>
              </a:rPr>
              <a:t>Cardiomyocytes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5200" y="4572000"/>
            <a:ext cx="41910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empus Sans ITC" pitchFamily="82" charset="0"/>
                <a:sym typeface="Symbol" pitchFamily="18" charset="2"/>
              </a:rPr>
              <a:t>Intermediate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0" y="1524000"/>
            <a:ext cx="28194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  <a:sym typeface="Symbol" pitchFamily="18" charset="2"/>
              </a:rPr>
              <a:t>Classification</a:t>
            </a:r>
            <a:endParaRPr lang="en-US" sz="28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685800"/>
            <a:ext cx="5410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Mechanism of Action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76600"/>
            <a:ext cx="7696200" cy="7335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800" b="1" spc="-40" dirty="0" smtClean="0">
                <a:latin typeface="Arial Narrow" pitchFamily="34" charset="0"/>
                <a:sym typeface="Wingdings 3"/>
              </a:rPr>
              <a:t>e</a:t>
            </a:r>
            <a:r>
              <a:rPr lang="en-US" sz="2800" b="1" spc="-40" dirty="0" smtClean="0">
                <a:latin typeface="Arial Narrow" pitchFamily="34" charset="0"/>
              </a:rPr>
              <a:t>ntry of Ca </a:t>
            </a:r>
            <a:r>
              <a:rPr lang="en-US" sz="2800" b="1" spc="-40" dirty="0" smtClean="0">
                <a:latin typeface="Arial Narrow" pitchFamily="34" charset="0"/>
                <a:sym typeface="Wingdings 3"/>
              </a:rPr>
              <a:t>  Ca release from internal stores 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 No Stimulus-Contraction Coupling  </a:t>
            </a:r>
            <a:r>
              <a:rPr lang="en-US" sz="2800" dirty="0" smtClean="0">
                <a:latin typeface="Bernard MT Condensed" pitchFamily="18" charset="0"/>
                <a:sym typeface="Wingdings 3"/>
              </a:rPr>
              <a:t>RELAXATION</a:t>
            </a:r>
            <a:r>
              <a:rPr lang="en-US" sz="2800" dirty="0" smtClean="0">
                <a:latin typeface="Bernard MT Condensed" pitchFamily="18" charset="0"/>
              </a:rPr>
              <a:t>  </a:t>
            </a:r>
            <a:endParaRPr lang="en-US" sz="280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981200"/>
            <a:ext cx="8534400" cy="105413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800" b="1" dirty="0" smtClean="0">
                <a:latin typeface="Arial Narrow" pitchFamily="34" charset="0"/>
              </a:rPr>
              <a:t>Binding of calcium channel blockers [CCBs] to the L-type Ca channels 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800" b="1" dirty="0" smtClean="0">
                <a:latin typeface="Arial Narrow" pitchFamily="34" charset="0"/>
              </a:rPr>
              <a:t>their  frequency of opening </a:t>
            </a:r>
          </a:p>
          <a:p>
            <a:pPr>
              <a:lnSpc>
                <a:spcPts val="2500"/>
              </a:lnSpc>
            </a:pPr>
            <a:r>
              <a:rPr lang="en-US" sz="2800" b="1" dirty="0" smtClean="0">
                <a:latin typeface="Arial Narrow" pitchFamily="34" charset="0"/>
              </a:rPr>
              <a:t>in response to depolarization</a:t>
            </a:r>
            <a:endParaRPr lang="en-US" sz="2800" b="1" dirty="0"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667000"/>
            <a:ext cx="8286750" cy="396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685800"/>
            <a:ext cx="5410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Aharoni" pitchFamily="2" charset="-79"/>
                <a:cs typeface="Aharoni" pitchFamily="2" charset="-79"/>
              </a:rPr>
              <a:t>Antianginal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 Action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676400"/>
            <a:ext cx="8458200" cy="138499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ernard MT Condensed" pitchFamily="18" charset="0"/>
                <a:sym typeface="Wingdings 3"/>
              </a:rPr>
              <a:t> </a:t>
            </a:r>
            <a:r>
              <a:rPr lang="en-US" sz="2800" dirty="0" err="1" smtClean="0">
                <a:latin typeface="Bernard MT Condensed" pitchFamily="18" charset="0"/>
              </a:rPr>
              <a:t>Cardiomyocyte</a:t>
            </a:r>
            <a:r>
              <a:rPr lang="en-US" sz="2800" dirty="0" smtClean="0">
                <a:latin typeface="Bernard MT Condensed" pitchFamily="18" charset="0"/>
              </a:rPr>
              <a:t> Contraction</a:t>
            </a:r>
            <a:r>
              <a:rPr lang="en-US" sz="2800" b="1" spc="-30" dirty="0" smtClean="0">
                <a:latin typeface="Arial Narrow" pitchFamily="34" charset="0"/>
                <a:sym typeface="Wingdings 3"/>
              </a:rPr>
              <a:t>  cardiac work </a:t>
            </a:r>
            <a:r>
              <a:rPr lang="en-US" sz="2800" b="1" spc="-30" dirty="0" smtClean="0">
                <a:latin typeface="Arial Narrow" pitchFamily="34" charset="0"/>
              </a:rPr>
              <a:t>through their –</a:t>
            </a:r>
            <a:r>
              <a:rPr lang="en-US" sz="2800" b="1" spc="-30" dirty="0" err="1" smtClean="0">
                <a:latin typeface="Arial Narrow" pitchFamily="34" charset="0"/>
              </a:rPr>
              <a:t>ve</a:t>
            </a:r>
            <a:r>
              <a:rPr lang="en-US" sz="2800" b="1" spc="-30" dirty="0" smtClean="0">
                <a:latin typeface="Arial Narrow" pitchFamily="34" charset="0"/>
              </a:rPr>
              <a:t> </a:t>
            </a:r>
            <a:r>
              <a:rPr lang="en-US" sz="2800" b="1" spc="-30" dirty="0" err="1" smtClean="0">
                <a:latin typeface="Arial Narrow" pitchFamily="34" charset="0"/>
              </a:rPr>
              <a:t>inotropic</a:t>
            </a:r>
            <a:r>
              <a:rPr lang="en-US" sz="2800" b="1" spc="-30" dirty="0" smtClean="0">
                <a:latin typeface="Arial Narrow" pitchFamily="34" charset="0"/>
              </a:rPr>
              <a:t> &amp; </a:t>
            </a:r>
            <a:r>
              <a:rPr lang="en-US" sz="2800" b="1" spc="-30" dirty="0" err="1" smtClean="0">
                <a:latin typeface="Arial Narrow" pitchFamily="34" charset="0"/>
              </a:rPr>
              <a:t>chronotropic</a:t>
            </a:r>
            <a:r>
              <a:rPr lang="en-US" sz="2800" b="1" spc="-30" dirty="0" smtClean="0">
                <a:latin typeface="Arial Narrow" pitchFamily="34" charset="0"/>
              </a:rPr>
              <a:t> action (</a:t>
            </a:r>
            <a:r>
              <a:rPr lang="en-US" sz="2800" b="1" spc="-30" dirty="0" err="1" smtClean="0">
                <a:latin typeface="Arial Narrow" pitchFamily="34" charset="0"/>
              </a:rPr>
              <a:t>verapamil</a:t>
            </a:r>
            <a:r>
              <a:rPr lang="en-US" sz="2800" b="1" spc="-30" dirty="0" smtClean="0">
                <a:latin typeface="Arial Narrow" pitchFamily="34" charset="0"/>
              </a:rPr>
              <a:t> &amp; </a:t>
            </a:r>
            <a:r>
              <a:rPr lang="en-US" sz="2800" b="1" spc="-30" dirty="0" err="1" smtClean="0">
                <a:latin typeface="Arial Narrow" pitchFamily="34" charset="0"/>
              </a:rPr>
              <a:t>diltiazem</a:t>
            </a:r>
            <a:r>
              <a:rPr lang="en-US" sz="2800" b="1" spc="-30" dirty="0" smtClean="0">
                <a:latin typeface="Arial Narrow" pitchFamily="34" charset="0"/>
              </a:rPr>
              <a:t>) </a:t>
            </a:r>
            <a:r>
              <a:rPr lang="en-US" sz="28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800" dirty="0" smtClean="0">
                <a:solidFill>
                  <a:srgbClr val="CC0000"/>
                </a:solidFill>
                <a:latin typeface="Bernard MT Condensed" pitchFamily="18" charset="0"/>
                <a:sym typeface="Wingdings 3"/>
              </a:rPr>
              <a:t></a:t>
            </a:r>
            <a:r>
              <a:rPr lang="en-US" sz="2800" spc="-30" dirty="0" smtClean="0">
                <a:solidFill>
                  <a:srgbClr val="CC0000"/>
                </a:solidFill>
                <a:latin typeface="Bernard MT Condensed" pitchFamily="18" charset="0"/>
              </a:rPr>
              <a:t>myocardial oxygen demand</a:t>
            </a:r>
            <a:r>
              <a:rPr lang="en-US" sz="2800" dirty="0" smtClean="0">
                <a:latin typeface="Bernard MT Condensed" pitchFamily="18" charset="0"/>
              </a:rPr>
              <a:t>  </a:t>
            </a:r>
            <a:endParaRPr lang="en-US" sz="2800" dirty="0">
              <a:latin typeface="Bernard MT Condensed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3505200"/>
            <a:ext cx="8458200" cy="9541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ernard MT Condensed" pitchFamily="18" charset="0"/>
                <a:sym typeface="Wingdings 3"/>
              </a:rPr>
              <a:t></a:t>
            </a:r>
            <a:r>
              <a:rPr lang="en-US" sz="2800" dirty="0" smtClean="0">
                <a:latin typeface="Bernard MT Condensed" pitchFamily="18" charset="0"/>
              </a:rPr>
              <a:t>VSMC Contraction </a:t>
            </a:r>
            <a:r>
              <a:rPr lang="en-US" sz="2800" b="1" spc="-30" dirty="0" smtClean="0">
                <a:latin typeface="Arial Narrow" pitchFamily="34" charset="0"/>
                <a:sym typeface="Wingdings 3"/>
              </a:rPr>
              <a:t>  After load  cardiac work  </a:t>
            </a:r>
            <a:r>
              <a:rPr lang="en-US" sz="2800" dirty="0" smtClean="0">
                <a:solidFill>
                  <a:srgbClr val="CC0000"/>
                </a:solidFill>
                <a:latin typeface="Bernard MT Condensed" pitchFamily="18" charset="0"/>
                <a:sym typeface="Wingdings 3"/>
              </a:rPr>
              <a:t>myocardial oxygen demand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4876800"/>
            <a:ext cx="8458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spc="-30" dirty="0" smtClean="0">
                <a:latin typeface="Arial Narrow" pitchFamily="34" charset="0"/>
              </a:rPr>
              <a:t> Coronary dilatation </a:t>
            </a:r>
            <a:r>
              <a:rPr lang="en-US" sz="28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800" dirty="0" smtClean="0">
                <a:solidFill>
                  <a:srgbClr val="CC0000"/>
                </a:solidFill>
                <a:latin typeface="Bernard MT Condensed" pitchFamily="18" charset="0"/>
                <a:sym typeface="Wingdings 3"/>
              </a:rPr>
              <a:t>myocardial oxygen supply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685800"/>
            <a:ext cx="5410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Therapeutic Uses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828800"/>
            <a:ext cx="3200400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IN VARIANT ANGINA</a:t>
            </a:r>
            <a:endParaRPr lang="en-US" sz="2800" b="1" dirty="0" smtClean="0"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8600" y="1676400"/>
            <a:ext cx="4800600" cy="9541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Narrow" pitchFamily="34" charset="0"/>
                <a:sym typeface="Wingdings 3"/>
              </a:rPr>
              <a:t> A</a:t>
            </a:r>
            <a:r>
              <a:rPr lang="en-US" sz="2800" b="1" dirty="0" smtClean="0">
                <a:latin typeface="Arial Narrow" pitchFamily="34" charset="0"/>
              </a:rPr>
              <a:t>ttacks prevented (&gt; 60%) / sometimes variably aborted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2971800"/>
            <a:ext cx="48768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Narrow" pitchFamily="34" charset="0"/>
              </a:rPr>
              <a:t>Seldom added in refractory cases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2971800"/>
            <a:ext cx="36576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</a:rPr>
              <a:t>IN UNSTABLE ANGINA</a:t>
            </a:r>
            <a:r>
              <a:rPr lang="en-US" sz="2800" b="1" dirty="0" smtClean="0">
                <a:latin typeface="Arial Narrow" pitchFamily="34" charset="0"/>
              </a:rPr>
              <a:t>;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962400"/>
            <a:ext cx="3657600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800" b="1" dirty="0" smtClean="0">
                <a:solidFill>
                  <a:srgbClr val="0000FF"/>
                </a:solidFill>
                <a:latin typeface="Arial Narrow" pitchFamily="34" charset="0"/>
              </a:rPr>
              <a:t>IN STABLE ANGINA</a:t>
            </a:r>
            <a:r>
              <a:rPr lang="en-US" sz="2800" b="1" dirty="0" smtClean="0">
                <a:latin typeface="Arial Narrow" pitchFamily="34" charset="0"/>
              </a:rPr>
              <a:t>;  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3962400"/>
            <a:ext cx="3657600" cy="4260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800" b="1" dirty="0" smtClean="0">
                <a:latin typeface="Arial Narrow" pitchFamily="34" charset="0"/>
              </a:rPr>
              <a:t>Regular 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prophylaxis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981200"/>
            <a:ext cx="7467600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800" b="1" dirty="0" smtClean="0">
                <a:latin typeface="Arial Narrow" pitchFamily="34" charset="0"/>
                <a:sym typeface="Wingdings 3"/>
              </a:rPr>
              <a:t> Short acting </a:t>
            </a:r>
            <a:r>
              <a:rPr lang="en-US" sz="2800" b="1" dirty="0" err="1" smtClean="0">
                <a:latin typeface="Arial Narrow" pitchFamily="34" charset="0"/>
                <a:sym typeface="Wingdings 3"/>
              </a:rPr>
              <a:t>dihydropyridine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 should be avoided ??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2590800"/>
            <a:ext cx="7467600" cy="42562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800" b="1" dirty="0" smtClean="0">
                <a:latin typeface="Arial Narrow" pitchFamily="34" charset="0"/>
                <a:sym typeface="Wingdings 3"/>
              </a:rPr>
              <a:t> Can be combined to </a:t>
            </a:r>
            <a:r>
              <a:rPr lang="en-US" sz="2800" b="1" dirty="0" smtClean="0">
                <a:latin typeface="Symbol" pitchFamily="18" charset="2"/>
                <a:sym typeface="Wingdings 3"/>
              </a:rPr>
              <a:t>b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-AR blockers???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3276600"/>
            <a:ext cx="7467600" cy="4260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800" b="1" dirty="0" smtClean="0">
                <a:latin typeface="Arial Narrow" pitchFamily="34" charset="0"/>
                <a:sym typeface="Wingdings 3"/>
              </a:rPr>
              <a:t>Can be combined with nitrates???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962400"/>
            <a:ext cx="8153400" cy="40254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274320">
              <a:lnSpc>
                <a:spcPts val="2400"/>
              </a:lnSpc>
              <a:spcBef>
                <a:spcPts val="900"/>
              </a:spcBef>
            </a:pPr>
            <a:r>
              <a:rPr lang="en-US" sz="2800" b="1" dirty="0" err="1" smtClean="0">
                <a:latin typeface="Arial Narrow" pitchFamily="34" charset="0"/>
                <a:sym typeface="Wingdings 3"/>
              </a:rPr>
              <a:t>Dihydropyridenes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 useful </a:t>
            </a:r>
            <a:r>
              <a:rPr lang="en-US" sz="2800" b="1" dirty="0" err="1" smtClean="0">
                <a:latin typeface="Arial Narrow" pitchFamily="34" charset="0"/>
                <a:sym typeface="Wingdings 3"/>
              </a:rPr>
              <a:t>antianginal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 if with CHF??   </a:t>
            </a:r>
            <a:endParaRPr lang="en-US" sz="2800" b="1" dirty="0" smtClean="0"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4648200"/>
            <a:ext cx="8153400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marL="274320">
              <a:lnSpc>
                <a:spcPts val="2400"/>
              </a:lnSpc>
              <a:spcBef>
                <a:spcPts val="900"/>
              </a:spcBef>
            </a:pPr>
            <a:r>
              <a:rPr lang="en-US" sz="2800" b="1" dirty="0" err="1" smtClean="0">
                <a:latin typeface="Arial Narrow" pitchFamily="34" charset="0"/>
                <a:sym typeface="Wingdings 3"/>
              </a:rPr>
              <a:t>Verapamil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 &amp; </a:t>
            </a:r>
            <a:r>
              <a:rPr lang="en-US" sz="2800" b="1" dirty="0" err="1" smtClean="0">
                <a:latin typeface="Arial Narrow" pitchFamily="34" charset="0"/>
                <a:sym typeface="Wingdings 3"/>
              </a:rPr>
              <a:t>diltiazem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  useful as </a:t>
            </a:r>
            <a:r>
              <a:rPr lang="en-US" sz="2800" b="1" dirty="0" err="1" smtClean="0">
                <a:latin typeface="Arial Narrow" pitchFamily="34" charset="0"/>
                <a:sym typeface="Wingdings 3"/>
              </a:rPr>
              <a:t>antianginal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 in case of  hypotension??</a:t>
            </a:r>
            <a:endParaRPr lang="en-US" sz="28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685800"/>
            <a:ext cx="5410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Potassium channel </a:t>
            </a:r>
            <a:r>
              <a:rPr lang="en-US" sz="2800" dirty="0" err="1" smtClean="0">
                <a:latin typeface="Aharoni" pitchFamily="2" charset="-79"/>
                <a:cs typeface="Aharoni" pitchFamily="2" charset="-79"/>
              </a:rPr>
              <a:t>openners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819400"/>
            <a:ext cx="24384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Mechanism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752600"/>
            <a:ext cx="22860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Aharoni" pitchFamily="2" charset="-79"/>
                <a:cs typeface="Aharoni" pitchFamily="2" charset="-79"/>
              </a:rPr>
              <a:t>Nicorandil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657600"/>
            <a:ext cx="5410200" cy="165718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800" b="1" dirty="0" smtClean="0">
                <a:latin typeface="Arial Narrow" pitchFamily="34" charset="0"/>
              </a:rPr>
              <a:t>It has dual mechanism of action;</a:t>
            </a:r>
          </a:p>
          <a:p>
            <a:pPr lvl="0">
              <a:lnSpc>
                <a:spcPts val="2400"/>
              </a:lnSpc>
            </a:pPr>
            <a:r>
              <a:rPr lang="en-US" sz="2800" b="1" dirty="0" smtClean="0">
                <a:latin typeface="Arial Narrow" pitchFamily="34" charset="0"/>
              </a:rPr>
              <a:t>1. Opens K</a:t>
            </a:r>
            <a:r>
              <a:rPr lang="en-US" sz="2800" b="1" baseline="-25000" dirty="0" smtClean="0">
                <a:latin typeface="Arial Narrow" pitchFamily="34" charset="0"/>
              </a:rPr>
              <a:t>ATP</a:t>
            </a:r>
            <a:r>
              <a:rPr lang="en-US" sz="2800" b="1" dirty="0" smtClean="0">
                <a:latin typeface="Arial Narrow" pitchFamily="34" charset="0"/>
              </a:rPr>
              <a:t> channels (&gt; arteriolar dilator) </a:t>
            </a:r>
          </a:p>
          <a:p>
            <a:pPr lvl="0">
              <a:lnSpc>
                <a:spcPts val="2400"/>
              </a:lnSpc>
            </a:pPr>
            <a:r>
              <a:rPr lang="en-US" sz="2800" b="1" dirty="0" smtClean="0">
                <a:latin typeface="Arial Narrow" pitchFamily="34" charset="0"/>
              </a:rPr>
              <a:t>2. NO </a:t>
            </a:r>
            <a:r>
              <a:rPr lang="en-US" sz="2800" b="1" dirty="0" err="1" smtClean="0">
                <a:latin typeface="Arial Narrow" pitchFamily="34" charset="0"/>
              </a:rPr>
              <a:t>donner</a:t>
            </a:r>
            <a:r>
              <a:rPr lang="en-US" sz="2800" b="1" dirty="0" smtClean="0">
                <a:latin typeface="Arial Narrow" pitchFamily="34" charset="0"/>
              </a:rPr>
              <a:t> as it has a nitrate moiety (&gt; </a:t>
            </a:r>
            <a:r>
              <a:rPr lang="en-US" sz="2800" b="1" dirty="0" err="1" smtClean="0">
                <a:latin typeface="Arial Narrow" pitchFamily="34" charset="0"/>
              </a:rPr>
              <a:t>venular</a:t>
            </a:r>
            <a:r>
              <a:rPr lang="en-US" sz="2800" b="1" dirty="0" smtClean="0">
                <a:latin typeface="Arial Narrow" pitchFamily="34" charset="0"/>
              </a:rPr>
              <a:t> dilator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2333" t="43154" r="39000" b="31761"/>
          <a:stretch>
            <a:fillRect/>
          </a:stretch>
        </p:blipFill>
        <p:spPr bwMode="auto">
          <a:xfrm>
            <a:off x="5562600" y="1600200"/>
            <a:ext cx="339969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40"/>
          <p:cNvGrpSpPr/>
          <p:nvPr/>
        </p:nvGrpSpPr>
        <p:grpSpPr>
          <a:xfrm>
            <a:off x="4114800" y="3429000"/>
            <a:ext cx="4800600" cy="3276600"/>
            <a:chOff x="152400" y="3352800"/>
            <a:chExt cx="4800600" cy="3276600"/>
          </a:xfrm>
        </p:grpSpPr>
        <p:grpSp>
          <p:nvGrpSpPr>
            <p:cNvPr id="8" name="Group 37"/>
            <p:cNvGrpSpPr/>
            <p:nvPr/>
          </p:nvGrpSpPr>
          <p:grpSpPr>
            <a:xfrm>
              <a:off x="152400" y="3352800"/>
              <a:ext cx="4800600" cy="3276600"/>
              <a:chOff x="152400" y="3352800"/>
              <a:chExt cx="4800600" cy="3276600"/>
            </a:xfrm>
          </p:grpSpPr>
          <p:pic>
            <p:nvPicPr>
              <p:cNvPr id="10" name="Picture 5" descr="C:\Users\Administrator\Pictures\K channel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4444" r="5408" b="2222"/>
              <a:stretch>
                <a:fillRect/>
              </a:stretch>
            </p:blipFill>
            <p:spPr bwMode="auto">
              <a:xfrm>
                <a:off x="152400" y="3352800"/>
                <a:ext cx="4800600" cy="3276600"/>
              </a:xfrm>
              <a:prstGeom prst="rect">
                <a:avLst/>
              </a:prstGeom>
              <a:noFill/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2107842" y="3657600"/>
                <a:ext cx="609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Bernard MT Condensed" pitchFamily="18" charset="0"/>
                  </a:rPr>
                  <a:t>L</a:t>
                </a:r>
                <a:endParaRPr lang="en-US" dirty="0">
                  <a:latin typeface="Bernard MT Condensed" pitchFamily="18" charset="0"/>
                </a:endParaRPr>
              </a:p>
            </p:txBody>
          </p:sp>
        </p:grpSp>
        <p:cxnSp>
          <p:nvCxnSpPr>
            <p:cNvPr id="9" name="Straight Arrow Connector 8"/>
            <p:cNvCxnSpPr/>
            <p:nvPr/>
          </p:nvCxnSpPr>
          <p:spPr>
            <a:xfrm rot="10800000">
              <a:off x="2591874" y="5461716"/>
              <a:ext cx="381000" cy="158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685800"/>
            <a:ext cx="5410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Aharoni" pitchFamily="2" charset="-79"/>
                <a:cs typeface="Aharoni" pitchFamily="2" charset="-79"/>
              </a:rPr>
              <a:t>Pharmacodynamic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 Effects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600200"/>
            <a:ext cx="39624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As K channel </a:t>
            </a:r>
            <a:r>
              <a:rPr lang="en-US" sz="2800" dirty="0" err="1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openner</a:t>
            </a:r>
            <a:endParaRPr lang="en-US" sz="2800" dirty="0">
              <a:solidFill>
                <a:srgbClr val="FFC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514600"/>
            <a:ext cx="8229600" cy="9541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spc="-30" dirty="0" smtClean="0">
                <a:latin typeface="Arial Narrow" pitchFamily="34" charset="0"/>
                <a:sym typeface="Wingdings 3"/>
              </a:rPr>
              <a:t>On vascular smooth muscles opening of K channels </a:t>
            </a:r>
            <a:r>
              <a:rPr lang="en-US" sz="2800" b="1" spc="-30" dirty="0" err="1" smtClean="0">
                <a:latin typeface="Arial Narrow" pitchFamily="34" charset="0"/>
                <a:sym typeface="Wingdings 3"/>
              </a:rPr>
              <a:t>hyperpolarization</a:t>
            </a:r>
            <a:r>
              <a:rPr lang="en-US" sz="2800" b="1" spc="-30" dirty="0" smtClean="0">
                <a:latin typeface="Arial Narrow" pitchFamily="34" charset="0"/>
                <a:sym typeface="Wingdings 3"/>
              </a:rPr>
              <a:t>  vasodilatation </a:t>
            </a:r>
            <a:endParaRPr lang="en-US" sz="2800" b="1" spc="-30" dirty="0">
              <a:latin typeface="Arial Narrow" pitchFamily="34" charset="0"/>
              <a:sym typeface="Wingdings 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3810000"/>
            <a:ext cx="8229600" cy="9541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spc="-30" dirty="0" smtClean="0">
                <a:latin typeface="Arial Narrow" pitchFamily="34" charset="0"/>
                <a:sym typeface="Wingdings 3"/>
              </a:rPr>
              <a:t>On </a:t>
            </a:r>
            <a:r>
              <a:rPr lang="en-US" sz="2800" b="1" spc="-30" dirty="0" err="1" smtClean="0">
                <a:latin typeface="Arial Narrow" pitchFamily="34" charset="0"/>
                <a:sym typeface="Wingdings 3"/>
              </a:rPr>
              <a:t>cardiomyocytes</a:t>
            </a:r>
            <a:r>
              <a:rPr lang="en-US" sz="2800" b="1" spc="-30" dirty="0" smtClean="0">
                <a:latin typeface="Arial Narrow" pitchFamily="34" charset="0"/>
                <a:sym typeface="Wingdings 3"/>
              </a:rPr>
              <a:t> opening of K channels </a:t>
            </a:r>
            <a:r>
              <a:rPr lang="en-US" sz="2800" b="1" spc="-30" dirty="0" err="1" smtClean="0">
                <a:latin typeface="Arial Narrow" pitchFamily="34" charset="0"/>
                <a:sym typeface="Wingdings 3"/>
              </a:rPr>
              <a:t>repolarization</a:t>
            </a:r>
            <a:r>
              <a:rPr lang="en-US" sz="2800" b="1" spc="-30" dirty="0" smtClean="0">
                <a:latin typeface="Arial Narrow" pitchFamily="34" charset="0"/>
                <a:sym typeface="Wingdings 3"/>
              </a:rPr>
              <a:t>  cardiac work</a:t>
            </a:r>
            <a:endParaRPr lang="en-US" sz="2800" b="1" spc="-30" dirty="0">
              <a:latin typeface="Arial Narrow" pitchFamily="34" charset="0"/>
              <a:sym typeface="Wingdings 3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2438400"/>
            <a:ext cx="39624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As nitric oxide donor</a:t>
            </a:r>
            <a:endParaRPr lang="en-US" sz="2800" dirty="0">
              <a:solidFill>
                <a:srgbClr val="FFC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3581400"/>
            <a:ext cx="82296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spc="-30" dirty="0" smtClean="0">
                <a:latin typeface="Arial Narrow" pitchFamily="34" charset="0"/>
                <a:sym typeface="Wingdings 3"/>
              </a:rPr>
              <a:t>NO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  </a:t>
            </a:r>
            <a:r>
              <a:rPr lang="en-US" sz="2800" b="1" dirty="0" err="1" smtClean="0">
                <a:latin typeface="Arial Narrow" pitchFamily="34" charset="0"/>
                <a:sym typeface="Wingdings 3"/>
              </a:rPr>
              <a:t>cGMP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/PKG </a:t>
            </a:r>
            <a:r>
              <a:rPr lang="en-US" sz="28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800" b="1" spc="-30" dirty="0" err="1" smtClean="0">
                <a:latin typeface="Arial Narrow" pitchFamily="34" charset="0"/>
                <a:sym typeface="Wingdings 3"/>
              </a:rPr>
              <a:t>vasoditation</a:t>
            </a:r>
            <a:endParaRPr lang="en-US" sz="2800" b="1" spc="-30" dirty="0">
              <a:latin typeface="Arial Narrow" pitchFamily="34" charset="0"/>
              <a:sym typeface="Wingdings 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0200" y="685800"/>
            <a:ext cx="5410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Indications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752600"/>
            <a:ext cx="8382000" cy="9541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Narrow" pitchFamily="34" charset="0"/>
              </a:rPr>
              <a:t>Prophylactic 2nd line therapy in stable angina &amp; refractory variant angina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3200400"/>
            <a:ext cx="5410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ADRs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4191000"/>
            <a:ext cx="6781800" cy="138499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Narrow" pitchFamily="34" charset="0"/>
              </a:rPr>
              <a:t>Flushing, headache, </a:t>
            </a:r>
          </a:p>
          <a:p>
            <a:r>
              <a:rPr lang="en-US" sz="2800" b="1" dirty="0" smtClean="0">
                <a:latin typeface="Arial Narrow" pitchFamily="34" charset="0"/>
              </a:rPr>
              <a:t>Hypotension, palpitation, weakness</a:t>
            </a:r>
          </a:p>
          <a:p>
            <a:r>
              <a:rPr lang="en-US" sz="2800" b="1" dirty="0" smtClean="0">
                <a:latin typeface="Arial Narrow" pitchFamily="34" charset="0"/>
              </a:rPr>
              <a:t>Mouth &amp; </a:t>
            </a:r>
            <a:r>
              <a:rPr lang="en-US" sz="2800" b="1" dirty="0" err="1" smtClean="0">
                <a:latin typeface="Arial Narrow" pitchFamily="34" charset="0"/>
              </a:rPr>
              <a:t>peri</a:t>
            </a:r>
            <a:r>
              <a:rPr lang="en-US" sz="2800" b="1" dirty="0" smtClean="0">
                <a:latin typeface="Arial Narrow" pitchFamily="34" charset="0"/>
              </a:rPr>
              <a:t>-anal ulcers, nausea and vomiting.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685800"/>
            <a:ext cx="5410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Beta </a:t>
            </a:r>
            <a:r>
              <a:rPr lang="en-US" sz="2800" dirty="0" err="1" smtClean="0">
                <a:latin typeface="Aharoni" pitchFamily="2" charset="-79"/>
                <a:cs typeface="Aharoni" pitchFamily="2" charset="-79"/>
              </a:rPr>
              <a:t>Adrenoceptor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 Blockers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352800"/>
            <a:ext cx="60102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38200" y="1676400"/>
            <a:ext cx="7543800" cy="95410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6600FF"/>
                </a:solidFill>
                <a:latin typeface="Bernard MT Condensed" pitchFamily="18" charset="0"/>
              </a:rPr>
              <a:t>Examples </a:t>
            </a:r>
            <a:r>
              <a:rPr lang="en-US" sz="2800" dirty="0" err="1" smtClean="0">
                <a:solidFill>
                  <a:srgbClr val="6600FF"/>
                </a:solidFill>
                <a:latin typeface="Bernard MT Condensed" pitchFamily="18" charset="0"/>
              </a:rPr>
              <a:t>Atenolol</a:t>
            </a:r>
            <a:r>
              <a:rPr lang="en-US" sz="2800" dirty="0" smtClean="0">
                <a:solidFill>
                  <a:srgbClr val="6600FF"/>
                </a:solidFill>
                <a:latin typeface="Bernard MT Condensed" pitchFamily="18" charset="0"/>
              </a:rPr>
              <a:t>,  </a:t>
            </a:r>
            <a:r>
              <a:rPr lang="en-US" sz="2800" dirty="0" err="1" smtClean="0">
                <a:solidFill>
                  <a:srgbClr val="6600FF"/>
                </a:solidFill>
                <a:latin typeface="Bernard MT Condensed" pitchFamily="18" charset="0"/>
              </a:rPr>
              <a:t>Bisoprolol</a:t>
            </a:r>
            <a:r>
              <a:rPr lang="en-US" sz="2800" dirty="0" smtClean="0">
                <a:solidFill>
                  <a:srgbClr val="6600FF"/>
                </a:solidFill>
                <a:latin typeface="Bernard MT Condensed" pitchFamily="18" charset="0"/>
              </a:rPr>
              <a:t>, </a:t>
            </a:r>
            <a:r>
              <a:rPr lang="en-US" sz="2800" dirty="0" err="1" smtClean="0">
                <a:solidFill>
                  <a:srgbClr val="6600FF"/>
                </a:solidFill>
                <a:latin typeface="Bernard MT Condensed" pitchFamily="18" charset="0"/>
              </a:rPr>
              <a:t>Metoprolol</a:t>
            </a:r>
            <a:r>
              <a:rPr lang="en-US" sz="2800" dirty="0" smtClean="0">
                <a:solidFill>
                  <a:srgbClr val="6600FF"/>
                </a:solidFill>
                <a:latin typeface="Bernard MT Condensed" pitchFamily="18" charset="0"/>
              </a:rPr>
              <a:t> (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n-US" sz="28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1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– Selective )</a:t>
            </a:r>
            <a:endParaRPr lang="en-US" sz="28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2743200"/>
            <a:ext cx="541020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Aharoni" pitchFamily="2" charset="-79"/>
                <a:cs typeface="Aharoni" pitchFamily="2" charset="-79"/>
              </a:rPr>
              <a:t>Antianginal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 Mechanism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745</TotalTime>
  <Words>629</Words>
  <Application>Microsoft Office PowerPoint</Application>
  <PresentationFormat>On-screen Show (4:3)</PresentationFormat>
  <Paragraphs>146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Trek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Osama</dc:creator>
  <cp:lastModifiedBy>Osama</cp:lastModifiedBy>
  <cp:revision>63</cp:revision>
  <dcterms:created xsi:type="dcterms:W3CDTF">2015-03-03T08:35:04Z</dcterms:created>
  <dcterms:modified xsi:type="dcterms:W3CDTF">2015-04-05T04:37:35Z</dcterms:modified>
</cp:coreProperties>
</file>