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09CC69-228E-4AE6-A11B-69F7E189CADE}" type="datetimeFigureOut">
              <a:rPr lang="en-US" smtClean="0"/>
              <a:pPr/>
              <a:t>4/5/2015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E0A1E4-D218-466C-84DA-F3EC804009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Antianginal</a:t>
            </a:r>
            <a:r>
              <a:rPr lang="en-US" sz="3200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Learning outcomes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4267200"/>
            <a:ext cx="5257800" cy="12182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000" b="1" dirty="0" err="1" smtClean="0">
                <a:latin typeface="Arial Narrow" pitchFamily="34" charset="0"/>
              </a:rPr>
              <a:t>anginal</a:t>
            </a:r>
            <a:r>
              <a:rPr lang="en-US" sz="2000" b="1" dirty="0" smtClean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352800"/>
            <a:ext cx="5105400" cy="8335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Identify </a:t>
            </a:r>
            <a:r>
              <a:rPr lang="en-US" sz="2000" b="1" dirty="0" err="1" smtClean="0">
                <a:latin typeface="Arial Narrow" pitchFamily="34" charset="0"/>
              </a:rPr>
              <a:t>etiopathogenic</a:t>
            </a:r>
            <a:r>
              <a:rPr lang="en-US" sz="2000" b="1" dirty="0" smtClean="0">
                <a:latin typeface="Arial Narrow" pitchFamily="34" charset="0"/>
              </a:rPr>
              <a:t> cascades contributing to ischemic heart disease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611505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Detail the pharmacology of nitrates, other vasodilators, and other drugs used as </a:t>
            </a:r>
            <a:r>
              <a:rPr lang="en-US" sz="2000" b="1" dirty="0" err="1" smtClean="0">
                <a:latin typeface="Arial Narrow" pitchFamily="34" charset="0"/>
              </a:rPr>
              <a:t>antianginal</a:t>
            </a:r>
            <a:r>
              <a:rPr lang="en-US" sz="2000" b="1" dirty="0" smtClean="0">
                <a:latin typeface="Arial Narrow" pitchFamily="34" charset="0"/>
              </a:rPr>
              <a:t>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Indications in Angina pectoris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3429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 STABLE ANGINA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7010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Prolong use reduces incidence of sudden death?</a:t>
            </a:r>
            <a:endParaRPr lang="en-US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057400"/>
            <a:ext cx="4343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Arial Narrow" pitchFamily="34" charset="0"/>
              </a:rPr>
              <a:t>Cardioselective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 are </a:t>
            </a:r>
            <a:r>
              <a:rPr lang="en-US" sz="2800" b="1" dirty="0" err="1" smtClean="0">
                <a:solidFill>
                  <a:srgbClr val="C00000"/>
                </a:solidFill>
                <a:latin typeface="Arial Narrow" pitchFamily="34" charset="0"/>
              </a:rPr>
              <a:t>prefered</a:t>
            </a:r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?</a:t>
            </a:r>
            <a:endParaRPr lang="en-US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657600"/>
            <a:ext cx="3429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343400"/>
            <a:ext cx="7010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Halts progression to AMI, improve survival</a:t>
            </a:r>
            <a:endParaRPr lang="en-US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953000"/>
            <a:ext cx="3429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953000"/>
            <a:ext cx="2819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Contraindicated?</a:t>
            </a:r>
            <a:endParaRPr lang="en-US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562600"/>
            <a:ext cx="3429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 AMI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6172200"/>
            <a:ext cx="7010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Narrow" pitchFamily="34" charset="0"/>
              </a:rPr>
              <a:t>Reduce infarct size, reduce morbidity &amp; mortality</a:t>
            </a:r>
            <a:endParaRPr lang="en-US" sz="28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102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6629400" cy="8679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/>
              <a:t>O2 requirement of glucose pathway is lower than FFA pathway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6629400" cy="8679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/>
              <a:t>During ischemia, oxidized FFA levels rise, blunting the glucose pathway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172200"/>
            <a:ext cx="8305800" cy="4801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/>
              <a:t>Reduces O2 demand  without altering </a:t>
            </a:r>
            <a:r>
              <a:rPr lang="en-US" sz="2800" b="1" dirty="0" err="1" smtClean="0"/>
              <a:t>hemodynamics</a:t>
            </a:r>
            <a:endParaRPr lang="en-US" sz="28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1066800"/>
            <a:ext cx="3124200" cy="4801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e.g.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Trimetazidine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19050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Indications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1143000"/>
            <a:ext cx="43434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Used as an add on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12954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ADRs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2590800"/>
            <a:ext cx="43434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GIT disturbances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3733800"/>
            <a:ext cx="41148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Hypersensitivity reaction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810000"/>
            <a:ext cx="3048000" cy="4801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Contrindications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648200"/>
            <a:ext cx="37338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Pregnancy &amp; lactation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152400"/>
            <a:ext cx="3124200" cy="604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Trimetazidine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10200" cy="604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Ranolazine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7924800" cy="8679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Inhibits the late sodium current which increases during ischemia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048000"/>
            <a:ext cx="79248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prolongs </a:t>
            </a:r>
            <a:r>
              <a:rPr lang="en-US" altLang="ar-SA" sz="2800" b="1" dirty="0" smtClean="0">
                <a:latin typeface="Arial Narrow" pitchFamily="34" charset="0"/>
              </a:rPr>
              <a:t>the QT interval so contraindicated with; Class </a:t>
            </a:r>
            <a:r>
              <a:rPr lang="en-US" altLang="ar-SA" sz="2800" b="1" dirty="0" err="1" smtClean="0">
                <a:latin typeface="Arial Narrow" pitchFamily="34" charset="0"/>
              </a:rPr>
              <a:t>Ia</a:t>
            </a:r>
            <a:r>
              <a:rPr lang="en-US" altLang="ar-SA" sz="2800" b="1" dirty="0" smtClean="0">
                <a:latin typeface="Arial Narrow" pitchFamily="34" charset="0"/>
              </a:rPr>
              <a:t> &amp; III </a:t>
            </a:r>
            <a:r>
              <a:rPr lang="en-US" altLang="ar-SA" sz="2800" b="1" dirty="0" err="1" smtClean="0">
                <a:latin typeface="Arial Narrow" pitchFamily="34" charset="0"/>
              </a:rPr>
              <a:t>antiarrhthmics</a:t>
            </a:r>
            <a:endParaRPr lang="en-US" altLang="ar-SA" sz="2800" b="1" dirty="0" smtClean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24400"/>
            <a:ext cx="853440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ar-SA" sz="2800" b="1" dirty="0" smtClean="0">
                <a:latin typeface="Arial Narrow" pitchFamily="34" charset="0"/>
              </a:rPr>
              <a:t>Toxicity develops due to interaction with CYT 450 inhibitors as;</a:t>
            </a:r>
            <a:r>
              <a:rPr lang="en-US" altLang="ar-SA" sz="3200" dirty="0" smtClean="0"/>
              <a:t> </a:t>
            </a:r>
            <a:r>
              <a:rPr lang="en-US" altLang="ar-SA" sz="2800" b="1" i="1" dirty="0" err="1" smtClean="0">
                <a:solidFill>
                  <a:srgbClr val="6600FF"/>
                </a:solidFill>
                <a:latin typeface="Arial Narrow" pitchFamily="34" charset="0"/>
              </a:rPr>
              <a:t>diltiazem</a:t>
            </a:r>
            <a:r>
              <a:rPr lang="en-US" altLang="ar-SA" sz="28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800" b="1" i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altLang="ar-SA" sz="28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800" b="1" i="1" dirty="0" err="1" smtClean="0">
                <a:solidFill>
                  <a:srgbClr val="6600FF"/>
                </a:solidFill>
                <a:latin typeface="Arial Narrow" pitchFamily="34" charset="0"/>
              </a:rPr>
              <a:t>ketoconazole</a:t>
            </a:r>
            <a:r>
              <a:rPr lang="en-US" altLang="ar-SA" sz="28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800" b="1" i="1" dirty="0" err="1" smtClean="0">
                <a:solidFill>
                  <a:srgbClr val="6600FF"/>
                </a:solidFill>
                <a:latin typeface="Arial Narrow" pitchFamily="34" charset="0"/>
              </a:rPr>
              <a:t>macrolide</a:t>
            </a:r>
            <a:r>
              <a:rPr lang="en-US" altLang="ar-SA" sz="2800" b="1" i="1" dirty="0" smtClean="0">
                <a:solidFill>
                  <a:srgbClr val="6600FF"/>
                </a:solidFill>
                <a:latin typeface="Arial Narrow" pitchFamily="34" charset="0"/>
              </a:rPr>
              <a:t> antibiotics, grapefruit juice</a:t>
            </a:r>
            <a:endParaRPr lang="en-US" altLang="ar-SA" sz="3200" b="1" i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743200"/>
            <a:ext cx="5257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19400"/>
            <a:ext cx="2343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19400"/>
            <a:ext cx="2914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10200" cy="6047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Ivabradine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153400" cy="8196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Ivabradine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400" dirty="0" smtClean="0"/>
              <a:t>reduces slope of  depolarization, slowing </a:t>
            </a:r>
            <a:r>
              <a:rPr lang="en-US" sz="2400" dirty="0" err="1" smtClean="0"/>
              <a:t>HR,reducing</a:t>
            </a:r>
            <a:r>
              <a:rPr lang="en-US" sz="2400" dirty="0" smtClean="0"/>
              <a:t> </a:t>
            </a:r>
            <a:r>
              <a:rPr lang="en-US" sz="2400" dirty="0" err="1" smtClean="0"/>
              <a:t>myocardila</a:t>
            </a:r>
            <a:r>
              <a:rPr lang="en-US" sz="2400" dirty="0" smtClean="0"/>
              <a:t> work &amp; O2 demand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562600"/>
            <a:ext cx="8001000" cy="8679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2800" dirty="0" smtClean="0"/>
              <a:t>I</a:t>
            </a:r>
            <a:r>
              <a:rPr lang="en-US" sz="2800" baseline="-25000" dirty="0" smtClean="0"/>
              <a:t>f </a:t>
            </a:r>
            <a:r>
              <a:rPr lang="en-US" sz="2800" dirty="0" smtClean="0"/>
              <a:t>current is an inward Na+/K+ current that activates pacemaker cells of the SA node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6705600" cy="4801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2800" dirty="0" err="1" smtClean="0"/>
              <a:t>Ivabradine</a:t>
            </a:r>
            <a:r>
              <a:rPr lang="en-US" sz="2800" dirty="0" smtClean="0"/>
              <a:t> Selectively </a:t>
            </a:r>
            <a:r>
              <a:rPr lang="en-US" sz="2800" smtClean="0"/>
              <a:t>blocks I</a:t>
            </a:r>
            <a:r>
              <a:rPr lang="en-US" sz="2800" baseline="-25000" smtClean="0"/>
              <a:t>f</a:t>
            </a:r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194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90800"/>
            <a:ext cx="35813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5410200" cy="4909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Agents that improve prognosis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3124200" cy="23760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-Aspirin / other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antiplatelet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 agents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-ACE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-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Statins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- -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blockers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2438400"/>
            <a:ext cx="3276600" cy="14388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Halt progression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Prevent acute insult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Improve survival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228600" y="2057400"/>
          <a:ext cx="8686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901"/>
                <a:gridCol w="842749"/>
                <a:gridCol w="992523"/>
                <a:gridCol w="1341245"/>
                <a:gridCol w="1685498"/>
                <a:gridCol w="11668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Drug/Class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Tension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Contract-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ility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4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Supply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Beta-blockers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/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CCBs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Verap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Dilt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Dihydropyridines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/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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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Nitrates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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/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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Ranolazine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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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81000"/>
            <a:ext cx="8382000" cy="110017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/>
              <a:t>Summary of Anti-</a:t>
            </a:r>
            <a:r>
              <a:rPr lang="en-US" sz="3600" dirty="0" err="1" smtClean="0"/>
              <a:t>Anginal</a:t>
            </a:r>
            <a:r>
              <a:rPr lang="en-US" sz="3600" dirty="0" smtClean="0"/>
              <a:t> Drugs Effects on Myocardial Oxygen Supply &amp; Demand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Calcium channel blockers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648200"/>
            <a:ext cx="2895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Benzthiazepines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733800"/>
            <a:ext cx="2286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Verapamil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3124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Phenylalkylamines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590800"/>
            <a:ext cx="5791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Nifedipine</a:t>
            </a:r>
            <a:r>
              <a:rPr lang="en-US" sz="2800" b="1" dirty="0" smtClean="0">
                <a:latin typeface="Tempus Sans ITC" pitchFamily="82" charset="0"/>
                <a:sym typeface="Symbol" pitchFamily="18" charset="2"/>
              </a:rPr>
              <a:t> , </a:t>
            </a:r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Nicardipine</a:t>
            </a:r>
            <a:r>
              <a:rPr lang="en-US" sz="2800" b="1" dirty="0" smtClean="0">
                <a:latin typeface="Tempus Sans ITC" pitchFamily="82" charset="0"/>
                <a:sym typeface="Symbol" pitchFamily="18" charset="2"/>
              </a:rPr>
              <a:t>, </a:t>
            </a:r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Amlodepine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90800"/>
            <a:ext cx="2819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Dihydropyridines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648200"/>
            <a:ext cx="2209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Diltiazem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133600"/>
            <a:ext cx="2895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nard MT Condensed" pitchFamily="18" charset="0"/>
                <a:sym typeface="Symbol" pitchFamily="18" charset="2"/>
              </a:rPr>
              <a:t>Selectivity</a:t>
            </a:r>
            <a:endParaRPr lang="en-U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819400"/>
            <a:ext cx="2133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Nifedipine</a:t>
            </a:r>
            <a:r>
              <a:rPr lang="en-US" sz="2800" b="1" dirty="0" smtClean="0">
                <a:latin typeface="Tempus Sans ITC" pitchFamily="82" charset="0"/>
                <a:sym typeface="Symbol" pitchFamily="18" charset="2"/>
              </a:rPr>
              <a:t> ,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581400"/>
            <a:ext cx="2286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Verapamil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572000"/>
            <a:ext cx="2209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Diltiazem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2819400"/>
            <a:ext cx="4191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  <a:sym typeface="Symbol" pitchFamily="18" charset="2"/>
              </a:rPr>
              <a:t>Vascular smooth muscle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581400"/>
            <a:ext cx="4191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empus Sans ITC" pitchFamily="82" charset="0"/>
                <a:sym typeface="Symbol" pitchFamily="18" charset="2"/>
              </a:rPr>
              <a:t>Cardiomyocytes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4572000"/>
            <a:ext cx="4191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empus Sans ITC" pitchFamily="82" charset="0"/>
                <a:sym typeface="Symbol" pitchFamily="18" charset="2"/>
              </a:rPr>
              <a:t>Intermediate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1524000"/>
            <a:ext cx="2819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nard MT Condensed" pitchFamily="18" charset="0"/>
                <a:sym typeface="Symbol" pitchFamily="18" charset="2"/>
              </a:rPr>
              <a:t>Classification</a:t>
            </a:r>
            <a:endParaRPr lang="en-US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Mechanism of Action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7696200" cy="7335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spc="-40" dirty="0" smtClean="0">
                <a:latin typeface="Arial Narrow" pitchFamily="34" charset="0"/>
                <a:sym typeface="Wingdings 3"/>
              </a:rPr>
              <a:t>e</a:t>
            </a:r>
            <a:r>
              <a:rPr lang="en-US" sz="2800" b="1" spc="-40" dirty="0" smtClean="0">
                <a:latin typeface="Arial Narrow" pitchFamily="34" charset="0"/>
              </a:rPr>
              <a:t>ntry of Ca </a:t>
            </a:r>
            <a:r>
              <a:rPr lang="en-US" sz="2800" b="1" spc="-40" dirty="0" smtClean="0">
                <a:latin typeface="Arial Narrow" pitchFamily="34" charset="0"/>
                <a:sym typeface="Wingdings 3"/>
              </a:rPr>
              <a:t>  Ca release from internal stores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 No Stimulus-Contraction Coupling  </a:t>
            </a:r>
            <a:r>
              <a:rPr lang="en-US" sz="2800" dirty="0" smtClean="0">
                <a:latin typeface="Bernard MT Condensed" pitchFamily="18" charset="0"/>
                <a:sym typeface="Wingdings 3"/>
              </a:rPr>
              <a:t>RELAXATION</a:t>
            </a:r>
            <a:r>
              <a:rPr lang="en-US" sz="2800" dirty="0" smtClean="0">
                <a:latin typeface="Bernard MT Condensed" pitchFamily="18" charset="0"/>
              </a:rPr>
              <a:t>  </a:t>
            </a:r>
            <a:endParaRPr lang="en-US" sz="2800" dirty="0"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534400" cy="10541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</a:rPr>
              <a:t>Binding of calcium channel blockers [CCBs] to the L-type Ca channels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800" b="1" dirty="0" smtClean="0">
                <a:latin typeface="Arial Narrow" pitchFamily="34" charset="0"/>
              </a:rPr>
              <a:t>their  frequency of opening </a:t>
            </a:r>
          </a:p>
          <a:p>
            <a:pPr>
              <a:lnSpc>
                <a:spcPts val="2500"/>
              </a:lnSpc>
            </a:pPr>
            <a:r>
              <a:rPr lang="en-US" sz="2800" b="1" dirty="0" smtClean="0">
                <a:latin typeface="Arial Narrow" pitchFamily="34" charset="0"/>
              </a:rPr>
              <a:t>in response to depolarization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67000"/>
            <a:ext cx="828675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Antianginal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Action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4582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800" dirty="0" err="1" smtClean="0">
                <a:latin typeface="Bernard MT Condensed" pitchFamily="18" charset="0"/>
              </a:rPr>
              <a:t>Cardiomyocyte</a:t>
            </a:r>
            <a:r>
              <a:rPr lang="en-US" sz="2800" dirty="0" smtClean="0">
                <a:latin typeface="Bernard MT Condensed" pitchFamily="18" charset="0"/>
              </a:rPr>
              <a:t> Contraction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  cardiac work </a:t>
            </a:r>
            <a:r>
              <a:rPr lang="en-US" sz="2800" b="1" spc="-30" dirty="0" smtClean="0">
                <a:latin typeface="Arial Narrow" pitchFamily="34" charset="0"/>
              </a:rPr>
              <a:t>through their –</a:t>
            </a:r>
            <a:r>
              <a:rPr lang="en-US" sz="2800" b="1" spc="-30" dirty="0" err="1" smtClean="0">
                <a:latin typeface="Arial Narrow" pitchFamily="34" charset="0"/>
              </a:rPr>
              <a:t>ve</a:t>
            </a:r>
            <a:r>
              <a:rPr lang="en-US" sz="2800" b="1" spc="-30" dirty="0" smtClean="0">
                <a:latin typeface="Arial Narrow" pitchFamily="34" charset="0"/>
              </a:rPr>
              <a:t> </a:t>
            </a:r>
            <a:r>
              <a:rPr lang="en-US" sz="2800" b="1" spc="-30" dirty="0" err="1" smtClean="0">
                <a:latin typeface="Arial Narrow" pitchFamily="34" charset="0"/>
              </a:rPr>
              <a:t>inotropic</a:t>
            </a:r>
            <a:r>
              <a:rPr lang="en-US" sz="2800" b="1" spc="-30" dirty="0" smtClean="0">
                <a:latin typeface="Arial Narrow" pitchFamily="34" charset="0"/>
              </a:rPr>
              <a:t> &amp; </a:t>
            </a:r>
            <a:r>
              <a:rPr lang="en-US" sz="2800" b="1" spc="-30" dirty="0" err="1" smtClean="0">
                <a:latin typeface="Arial Narrow" pitchFamily="34" charset="0"/>
              </a:rPr>
              <a:t>chronotropic</a:t>
            </a:r>
            <a:r>
              <a:rPr lang="en-US" sz="2800" b="1" spc="-30" dirty="0" smtClean="0">
                <a:latin typeface="Arial Narrow" pitchFamily="34" charset="0"/>
              </a:rPr>
              <a:t> action (</a:t>
            </a:r>
            <a:r>
              <a:rPr lang="en-US" sz="2800" b="1" spc="-30" dirty="0" err="1" smtClean="0">
                <a:latin typeface="Arial Narrow" pitchFamily="34" charset="0"/>
              </a:rPr>
              <a:t>verapamil</a:t>
            </a:r>
            <a:r>
              <a:rPr lang="en-US" sz="2800" b="1" spc="-30" dirty="0" smtClean="0">
                <a:latin typeface="Arial Narrow" pitchFamily="34" charset="0"/>
              </a:rPr>
              <a:t> &amp; </a:t>
            </a:r>
            <a:r>
              <a:rPr lang="en-US" sz="2800" b="1" spc="-30" dirty="0" err="1" smtClean="0">
                <a:latin typeface="Arial Narrow" pitchFamily="34" charset="0"/>
              </a:rPr>
              <a:t>diltiazem</a:t>
            </a:r>
            <a:r>
              <a:rPr lang="en-US" sz="2800" b="1" spc="-30" dirty="0" smtClean="0">
                <a:latin typeface="Arial Narrow" pitchFamily="34" charset="0"/>
              </a:rPr>
              <a:t>)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8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</a:t>
            </a:r>
            <a:r>
              <a:rPr lang="en-US" sz="2800" dirty="0" smtClean="0">
                <a:latin typeface="Bernard MT Condensed" pitchFamily="18" charset="0"/>
              </a:rPr>
              <a:t>  </a:t>
            </a:r>
            <a:endParaRPr lang="en-US" sz="28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05200"/>
            <a:ext cx="84582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nard MT Condensed" pitchFamily="18" charset="0"/>
                <a:sym typeface="Wingdings 3"/>
              </a:rPr>
              <a:t></a:t>
            </a:r>
            <a:r>
              <a:rPr lang="en-US" sz="2800" dirty="0" smtClean="0">
                <a:latin typeface="Bernard MT Condensed" pitchFamily="18" charset="0"/>
              </a:rPr>
              <a:t>VSMC Contraction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  After load  cardiac work  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myocardial oxygen demand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8458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spc="-30" dirty="0" smtClean="0">
                <a:latin typeface="Arial Narrow" pitchFamily="34" charset="0"/>
              </a:rPr>
              <a:t> Coronary dilatation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myocardial oxygen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Therapeutic Uses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828800"/>
            <a:ext cx="32004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endParaRPr lang="en-US" sz="2800" b="1" dirty="0" smtClean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676400"/>
            <a:ext cx="48006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  <a:sym typeface="Wingdings 3"/>
              </a:rPr>
              <a:t> A</a:t>
            </a:r>
            <a:r>
              <a:rPr lang="en-US" sz="2800" b="1" dirty="0" smtClean="0">
                <a:latin typeface="Arial Narrow" pitchFamily="34" charset="0"/>
              </a:rPr>
              <a:t>ttacks prevented (&gt; 60%) / sometimes variably aborted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971800"/>
            <a:ext cx="48768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Seldom added in refractory cases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3657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800" b="1" dirty="0" smtClean="0">
                <a:latin typeface="Arial Narrow" pitchFamily="34" charset="0"/>
              </a:rPr>
              <a:t>; 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962400"/>
            <a:ext cx="3657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IN STABLE ANGINA</a:t>
            </a:r>
            <a:r>
              <a:rPr lang="en-US" sz="2800" b="1" dirty="0" smtClean="0">
                <a:latin typeface="Arial Narrow" pitchFamily="34" charset="0"/>
              </a:rPr>
              <a:t>;   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962400"/>
            <a:ext cx="3657600" cy="4260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Regular 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prophylaxis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981200"/>
            <a:ext cx="7467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 Short acting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dihydropyridine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should be avoided ?? 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90800"/>
            <a:ext cx="7467600" cy="4256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 Can be combined to </a:t>
            </a:r>
            <a:r>
              <a:rPr lang="en-US" sz="28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-AR blockers???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6600"/>
            <a:ext cx="7467600" cy="4260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  <a:sym typeface="Wingdings 3"/>
              </a:rPr>
              <a:t>Can be combined with nitrates???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962400"/>
            <a:ext cx="8153400" cy="402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800" b="1" dirty="0" err="1" smtClean="0">
                <a:latin typeface="Arial Narrow" pitchFamily="34" charset="0"/>
                <a:sym typeface="Wingdings 3"/>
              </a:rPr>
              <a:t>Dihydropyridenes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useful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if with CHF??   </a:t>
            </a:r>
            <a:endParaRPr lang="en-US" sz="2800" b="1" dirty="0" smtClean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648200"/>
            <a:ext cx="8153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8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 useful as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in case of  hypotension??</a:t>
            </a:r>
            <a:endParaRPr lang="en-US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Potassium channel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openners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2438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Mechanism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2286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Nicorandil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657600"/>
            <a:ext cx="5410200" cy="16571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It has dual mechanism of action;</a:t>
            </a:r>
          </a:p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1. Opens K</a:t>
            </a:r>
            <a:r>
              <a:rPr lang="en-US" sz="2800" b="1" baseline="-25000" dirty="0" smtClean="0">
                <a:latin typeface="Arial Narrow" pitchFamily="34" charset="0"/>
              </a:rPr>
              <a:t>ATP</a:t>
            </a:r>
            <a:r>
              <a:rPr lang="en-US" sz="2800" b="1" dirty="0" smtClean="0">
                <a:latin typeface="Arial Narrow" pitchFamily="34" charset="0"/>
              </a:rPr>
              <a:t> channels (&gt; arteriolar dilator) </a:t>
            </a:r>
          </a:p>
          <a:p>
            <a:pPr lvl="0"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2. NO </a:t>
            </a:r>
            <a:r>
              <a:rPr lang="en-US" sz="2800" b="1" dirty="0" err="1" smtClean="0">
                <a:latin typeface="Arial Narrow" pitchFamily="34" charset="0"/>
              </a:rPr>
              <a:t>donner</a:t>
            </a:r>
            <a:r>
              <a:rPr lang="en-US" sz="2800" b="1" dirty="0" smtClean="0">
                <a:latin typeface="Arial Narrow" pitchFamily="34" charset="0"/>
              </a:rPr>
              <a:t> as it has a nitrate moiety (&gt; </a:t>
            </a:r>
            <a:r>
              <a:rPr lang="en-US" sz="2800" b="1" dirty="0" err="1" smtClean="0">
                <a:latin typeface="Arial Narrow" pitchFamily="34" charset="0"/>
              </a:rPr>
              <a:t>venular</a:t>
            </a:r>
            <a:r>
              <a:rPr lang="en-US" sz="2800" b="1" dirty="0" smtClean="0">
                <a:latin typeface="Arial Narrow" pitchFamily="34" charset="0"/>
              </a:rPr>
              <a:t> dilator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333" t="43154" r="39000" b="31761"/>
          <a:stretch>
            <a:fillRect/>
          </a:stretch>
        </p:blipFill>
        <p:spPr bwMode="auto">
          <a:xfrm>
            <a:off x="5562600" y="1600200"/>
            <a:ext cx="33996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0"/>
          <p:cNvGrpSpPr/>
          <p:nvPr/>
        </p:nvGrpSpPr>
        <p:grpSpPr>
          <a:xfrm>
            <a:off x="4114800" y="3429000"/>
            <a:ext cx="4800600" cy="3276600"/>
            <a:chOff x="152400" y="3352800"/>
            <a:chExt cx="4800600" cy="3276600"/>
          </a:xfrm>
        </p:grpSpPr>
        <p:grpSp>
          <p:nvGrpSpPr>
            <p:cNvPr id="8" name="Group 37"/>
            <p:cNvGrpSpPr/>
            <p:nvPr/>
          </p:nvGrpSpPr>
          <p:grpSpPr>
            <a:xfrm>
              <a:off x="152400" y="3352800"/>
              <a:ext cx="4800600" cy="3276600"/>
              <a:chOff x="152400" y="3352800"/>
              <a:chExt cx="4800600" cy="3276600"/>
            </a:xfrm>
          </p:grpSpPr>
          <p:pic>
            <p:nvPicPr>
              <p:cNvPr id="10" name="Picture 5" descr="C:\Users\Administrator\Pictures\K channel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444" r="5408" b="2222"/>
              <a:stretch>
                <a:fillRect/>
              </a:stretch>
            </p:blipFill>
            <p:spPr bwMode="auto">
              <a:xfrm>
                <a:off x="152400" y="3352800"/>
                <a:ext cx="4800600" cy="32766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107842" y="36576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</a:rPr>
                  <a:t>L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rot="10800000">
              <a:off x="2591874" y="5461716"/>
              <a:ext cx="381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Pharmacodynamic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Effects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3962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As K channel </a:t>
            </a:r>
            <a:r>
              <a:rPr lang="en-US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openner</a:t>
            </a:r>
            <a:endParaRPr lang="en-US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82296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spc="-30" dirty="0" smtClean="0">
                <a:latin typeface="Arial Narrow" pitchFamily="34" charset="0"/>
                <a:sym typeface="Wingdings 3"/>
              </a:rPr>
              <a:t>On vascular smooth muscles opening of K channels </a:t>
            </a:r>
            <a:r>
              <a:rPr lang="en-US" sz="2800" b="1" spc="-30" dirty="0" err="1" smtClean="0">
                <a:latin typeface="Arial Narrow" pitchFamily="34" charset="0"/>
                <a:sym typeface="Wingdings 3"/>
              </a:rPr>
              <a:t>hyperpolarization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  vasodilatation </a:t>
            </a:r>
            <a:endParaRPr lang="en-US" sz="2800" b="1" spc="-30" dirty="0">
              <a:latin typeface="Arial Narrow" pitchFamily="34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0"/>
            <a:ext cx="82296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spc="-30" dirty="0" smtClean="0">
                <a:latin typeface="Arial Narrow" pitchFamily="34" charset="0"/>
                <a:sym typeface="Wingdings 3"/>
              </a:rPr>
              <a:t>On </a:t>
            </a:r>
            <a:r>
              <a:rPr lang="en-US" sz="2800" b="1" spc="-30" dirty="0" err="1" smtClean="0">
                <a:latin typeface="Arial Narrow" pitchFamily="34" charset="0"/>
                <a:sym typeface="Wingdings 3"/>
              </a:rPr>
              <a:t>cardiomyocytes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 opening of K channels </a:t>
            </a:r>
            <a:r>
              <a:rPr lang="en-US" sz="2800" b="1" spc="-30" dirty="0" err="1" smtClean="0">
                <a:latin typeface="Arial Narrow" pitchFamily="34" charset="0"/>
                <a:sym typeface="Wingdings 3"/>
              </a:rPr>
              <a:t>repolarization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  cardiac work</a:t>
            </a:r>
            <a:endParaRPr lang="en-US" sz="2800" b="1" spc="-30" dirty="0">
              <a:latin typeface="Arial Narrow" pitchFamily="34" charset="0"/>
              <a:sym typeface="Wingdings 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3962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As nitric oxide donor</a:t>
            </a:r>
            <a:endParaRPr lang="en-US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581400"/>
            <a:ext cx="8229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spc="-30" dirty="0" smtClean="0">
                <a:latin typeface="Arial Narrow" pitchFamily="34" charset="0"/>
                <a:sym typeface="Wingdings 3"/>
              </a:rPr>
              <a:t>NO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  </a:t>
            </a:r>
            <a:r>
              <a:rPr lang="en-US" sz="28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800" b="1" dirty="0" smtClean="0">
                <a:latin typeface="Arial Narrow" pitchFamily="34" charset="0"/>
                <a:sym typeface="Wingdings 3"/>
              </a:rPr>
              <a:t>/PKG </a:t>
            </a:r>
            <a:r>
              <a:rPr lang="en-US" sz="28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800" b="1" spc="-30" dirty="0" err="1" smtClean="0">
                <a:latin typeface="Arial Narrow" pitchFamily="34" charset="0"/>
                <a:sym typeface="Wingdings 3"/>
              </a:rPr>
              <a:t>vasoditation</a:t>
            </a:r>
            <a:endParaRPr lang="en-US" sz="2800" b="1" spc="-30" dirty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Indications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752600"/>
            <a:ext cx="83820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Prophylactic 2nd line therapy in stable angina &amp; refractory variant angina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32004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ADRs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191000"/>
            <a:ext cx="6781800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Flushing, headache, </a:t>
            </a:r>
          </a:p>
          <a:p>
            <a:r>
              <a:rPr lang="en-US" sz="2800" b="1" dirty="0" smtClean="0">
                <a:latin typeface="Arial Narrow" pitchFamily="34" charset="0"/>
              </a:rPr>
              <a:t>Hypotension, palpitation, weakness</a:t>
            </a:r>
          </a:p>
          <a:p>
            <a:r>
              <a:rPr lang="en-US" sz="2800" b="1" dirty="0" smtClean="0">
                <a:latin typeface="Arial Narrow" pitchFamily="34" charset="0"/>
              </a:rPr>
              <a:t>Mouth &amp; </a:t>
            </a:r>
            <a:r>
              <a:rPr lang="en-US" sz="2800" b="1" dirty="0" err="1" smtClean="0">
                <a:latin typeface="Arial Narrow" pitchFamily="34" charset="0"/>
              </a:rPr>
              <a:t>peri</a:t>
            </a:r>
            <a:r>
              <a:rPr lang="en-US" sz="2800" b="1" dirty="0" smtClean="0">
                <a:latin typeface="Arial Narrow" pitchFamily="34" charset="0"/>
              </a:rPr>
              <a:t>-anal ulcers, nausea and vomiting.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Beta </a:t>
            </a:r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Adrenoceptor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Blockers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6010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1676400"/>
            <a:ext cx="75438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Examples </a:t>
            </a:r>
            <a:r>
              <a:rPr lang="en-US" sz="2800" dirty="0" err="1" smtClean="0">
                <a:solidFill>
                  <a:srgbClr val="6600FF"/>
                </a:solidFill>
                <a:latin typeface="Bernard MT Condensed" pitchFamily="18" charset="0"/>
              </a:rPr>
              <a:t>Atenolol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,  </a:t>
            </a:r>
            <a:r>
              <a:rPr lang="en-US" sz="2800" dirty="0" err="1" smtClean="0">
                <a:solidFill>
                  <a:srgbClr val="6600FF"/>
                </a:solidFill>
                <a:latin typeface="Bernard MT Condensed" pitchFamily="18" charset="0"/>
              </a:rPr>
              <a:t>Bisoprolol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, </a:t>
            </a:r>
            <a:r>
              <a:rPr lang="en-US" sz="2800" dirty="0" err="1" smtClean="0">
                <a:solidFill>
                  <a:srgbClr val="6600FF"/>
                </a:solidFill>
                <a:latin typeface="Bernard MT Condensed" pitchFamily="18" charset="0"/>
              </a:rPr>
              <a:t>Metoprolol</a:t>
            </a:r>
            <a:r>
              <a:rPr lang="en-US" sz="2800" dirty="0" smtClean="0">
                <a:solidFill>
                  <a:srgbClr val="6600FF"/>
                </a:solidFill>
                <a:latin typeface="Bernard MT Condensed" pitchFamily="18" charset="0"/>
              </a:rPr>
              <a:t> (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8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 Selective )</a:t>
            </a:r>
            <a:endParaRPr lang="en-US" sz="28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5410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haroni" pitchFamily="2" charset="-79"/>
                <a:cs typeface="Aharoni" pitchFamily="2" charset="-79"/>
              </a:rPr>
              <a:t>Antianginal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Mechanism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745</TotalTime>
  <Words>629</Words>
  <Application>Microsoft Office PowerPoint</Application>
  <PresentationFormat>On-screen Show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63</cp:revision>
  <dcterms:created xsi:type="dcterms:W3CDTF">2015-03-03T08:35:04Z</dcterms:created>
  <dcterms:modified xsi:type="dcterms:W3CDTF">2015-04-05T04:37:35Z</dcterms:modified>
</cp:coreProperties>
</file>