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handoutMasterIdLst>
    <p:handoutMasterId r:id="rId35"/>
  </p:handoutMasterIdLst>
  <p:sldIdLst>
    <p:sldId id="337" r:id="rId2"/>
    <p:sldId id="256" r:id="rId3"/>
    <p:sldId id="260" r:id="rId4"/>
    <p:sldId id="257" r:id="rId5"/>
    <p:sldId id="332" r:id="rId6"/>
    <p:sldId id="338" r:id="rId7"/>
    <p:sldId id="339" r:id="rId8"/>
    <p:sldId id="280" r:id="rId9"/>
    <p:sldId id="319" r:id="rId10"/>
    <p:sldId id="268" r:id="rId11"/>
    <p:sldId id="291" r:id="rId12"/>
    <p:sldId id="286" r:id="rId13"/>
    <p:sldId id="284" r:id="rId14"/>
    <p:sldId id="285" r:id="rId15"/>
    <p:sldId id="290" r:id="rId16"/>
    <p:sldId id="287" r:id="rId17"/>
    <p:sldId id="288" r:id="rId18"/>
    <p:sldId id="298" r:id="rId19"/>
    <p:sldId id="289" r:id="rId20"/>
    <p:sldId id="292" r:id="rId21"/>
    <p:sldId id="293" r:id="rId22"/>
    <p:sldId id="271" r:id="rId23"/>
    <p:sldId id="300" r:id="rId24"/>
    <p:sldId id="301" r:id="rId25"/>
    <p:sldId id="302" r:id="rId26"/>
    <p:sldId id="305" r:id="rId27"/>
    <p:sldId id="304" r:id="rId28"/>
    <p:sldId id="306" r:id="rId29"/>
    <p:sldId id="308" r:id="rId30"/>
    <p:sldId id="307" r:id="rId31"/>
    <p:sldId id="315" r:id="rId32"/>
    <p:sldId id="309" r:id="rId3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66FF"/>
    <a:srgbClr val="003300"/>
    <a:srgbClr val="660033"/>
    <a:srgbClr val="0000FF"/>
    <a:srgbClr val="FFFFFF"/>
    <a:srgbClr val="FFFFDD"/>
    <a:srgbClr val="FFFF99"/>
    <a:srgbClr val="000000"/>
    <a:srgbClr val="DE6F00"/>
    <a:srgbClr val="B52D88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226" autoAdjust="0"/>
  </p:normalViewPr>
  <p:slideViewPr>
    <p:cSldViewPr>
      <p:cViewPr>
        <p:scale>
          <a:sx n="100" d="100"/>
          <a:sy n="100" d="100"/>
        </p:scale>
        <p:origin x="-300" y="-8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4FA6B5-697D-4217-B571-6CDE9CD6E318}" type="datetimeFigureOut">
              <a:rPr lang="en-US" smtClean="0"/>
              <a:pPr/>
              <a:t>3/30/2015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82B24F-545A-444C-93A3-DED8A4C9848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3C1F61E4-EAA0-4E65-8121-F74C31DCDC18}" type="datetimeFigureOut">
              <a:rPr lang="en-US"/>
              <a:pPr>
                <a:defRPr/>
              </a:pPr>
              <a:t>3/30/2015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A0853B1B-EC12-4B0E-B8CF-45ABD3040FC5}" type="slidenum">
              <a:rPr lang="ar-SA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853B1B-EC12-4B0E-B8CF-45ABD3040FC5}" type="slidenum">
              <a:rPr lang="ar-SA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765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30A2B41-A347-4ABD-ABEF-42F869592407}" type="slidenum">
              <a:rPr lang="ar-SA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b="1" dirty="0" smtClean="0"/>
          </a:p>
        </p:txBody>
      </p:sp>
      <p:sp>
        <p:nvSpPr>
          <p:cNvPr id="2765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30A2B41-A347-4ABD-ABEF-42F869592407}" type="slidenum">
              <a:rPr lang="ar-SA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853B1B-EC12-4B0E-B8CF-45ABD3040FC5}" type="slidenum">
              <a:rPr lang="ar-SA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853B1B-EC12-4B0E-B8CF-45ABD3040FC5}" type="slidenum">
              <a:rPr lang="ar-SA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853B1B-EC12-4B0E-B8CF-45ABD3040FC5}" type="slidenum">
              <a:rPr lang="ar-SA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853B1B-EC12-4B0E-B8CF-45ABD3040FC5}" type="slidenum">
              <a:rPr lang="ar-SA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758E94-362F-44B9-829C-0246EFE1B5CF}" type="datetimeFigureOut">
              <a:rPr lang="en-US"/>
              <a:pPr>
                <a:defRPr/>
              </a:pPr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D1D5C2-C59F-4B55-ACA4-D00BC4D108AD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blinds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FB7357-E4B8-4A1F-8587-928421F501E7}" type="datetimeFigureOut">
              <a:rPr lang="en-US"/>
              <a:pPr>
                <a:defRPr/>
              </a:pPr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3A19E0-C065-4E25-8BDA-032F3FADBAC0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blinds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3F144C-6A24-481F-93C6-B8B619B11C04}" type="datetimeFigureOut">
              <a:rPr lang="en-US"/>
              <a:pPr>
                <a:defRPr/>
              </a:pPr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1AF575-4613-474B-8234-B320C124303E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blinds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8F6682-0836-47B7-85E4-AF3C37EA613C}" type="datetimeFigureOut">
              <a:rPr lang="en-US"/>
              <a:pPr>
                <a:defRPr/>
              </a:pPr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3D8BD4-9B32-4FDF-987D-C8593A56D5AF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blinds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F52FF2-9636-489C-90DD-01763BCB41A5}" type="datetimeFigureOut">
              <a:rPr lang="en-US"/>
              <a:pPr>
                <a:defRPr/>
              </a:pPr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AF6C42-344B-425E-AA7E-B98B9288481C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blinds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9E963A-1BE4-4F20-BC95-033076F23800}" type="datetimeFigureOut">
              <a:rPr lang="en-US"/>
              <a:pPr>
                <a:defRPr/>
              </a:pPr>
              <a:t>3/30/2015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E05EA1-8D61-4205-A8B0-AA3CABDF5B82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blinds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C0B9F0-92CB-471C-828B-AA4FE12F6F30}" type="datetimeFigureOut">
              <a:rPr lang="en-US"/>
              <a:pPr>
                <a:defRPr/>
              </a:pPr>
              <a:t>3/30/2015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3085C3-3C46-468B-A9D8-80E70BDE35FF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blinds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1DF69D-2567-43F0-9093-F20356527448}" type="datetimeFigureOut">
              <a:rPr lang="en-US"/>
              <a:pPr>
                <a:defRPr/>
              </a:pPr>
              <a:t>3/30/2015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5DA99C-7082-4743-BD12-E575D6747CAA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blinds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9F123B-0B1F-4CCF-889C-2C3B1450FA58}" type="datetimeFigureOut">
              <a:rPr lang="en-US"/>
              <a:pPr>
                <a:defRPr/>
              </a:pPr>
              <a:t>3/30/2015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D356F0-7846-4ABF-A63D-A3338894F85A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blinds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CCC121-A97B-4B08-8112-11E0730D9A50}" type="datetimeFigureOut">
              <a:rPr lang="en-US"/>
              <a:pPr>
                <a:defRPr/>
              </a:pPr>
              <a:t>3/30/2015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6E8C71-CD5C-4154-B55C-3994BC695E10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blinds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0EF042-C188-4033-B9B0-6054EE24E35E}" type="datetimeFigureOut">
              <a:rPr lang="en-US"/>
              <a:pPr>
                <a:defRPr/>
              </a:pPr>
              <a:t>3/30/2015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2FC722-3552-49FD-A742-21A3D82F6194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blinds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BF69AF"/>
            </a:gs>
            <a:gs pos="46000">
              <a:schemeClr val="accent1">
                <a:tint val="44500"/>
                <a:satMod val="160000"/>
              </a:schemeClr>
            </a:gs>
            <a:gs pos="46000">
              <a:srgbClr val="E2D09E"/>
            </a:gs>
            <a:gs pos="61000">
              <a:srgbClr val="DEC98E"/>
            </a:gs>
            <a:gs pos="91000">
              <a:schemeClr val="bg2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A550605-C80F-4D6B-A342-560C67019767}" type="datetimeFigureOut">
              <a:rPr lang="en-US"/>
              <a:pPr>
                <a:defRPr/>
              </a:pPr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697B9F9D-1640-47E1-82F2-DCD7828E7057}" type="slidenum">
              <a:rPr lang="ar-SA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 spd="med">
    <p:blinds dir="vert"/>
  </p:transition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image" Target="../media/image11.jpe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12" Type="http://schemas.openxmlformats.org/officeDocument/2006/relationships/image" Target="../media/image10.jpeg"/><Relationship Id="rId17" Type="http://schemas.openxmlformats.org/officeDocument/2006/relationships/image" Target="../media/image15.jpeg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4.jpeg"/><Relationship Id="rId20" Type="http://schemas.openxmlformats.org/officeDocument/2006/relationships/image" Target="../media/image18.png"/><Relationship Id="rId1" Type="http://schemas.openxmlformats.org/officeDocument/2006/relationships/audio" Target="../media/audio1.wav"/><Relationship Id="rId6" Type="http://schemas.openxmlformats.org/officeDocument/2006/relationships/image" Target="../media/image4.jpeg"/><Relationship Id="rId11" Type="http://schemas.openxmlformats.org/officeDocument/2006/relationships/image" Target="../media/image9.jpeg"/><Relationship Id="rId5" Type="http://schemas.openxmlformats.org/officeDocument/2006/relationships/image" Target="../media/image3.jpeg"/><Relationship Id="rId15" Type="http://schemas.openxmlformats.org/officeDocument/2006/relationships/image" Target="../media/image13.jpeg"/><Relationship Id="rId10" Type="http://schemas.openxmlformats.org/officeDocument/2006/relationships/image" Target="../media/image8.jpeg"/><Relationship Id="rId19" Type="http://schemas.openxmlformats.org/officeDocument/2006/relationships/image" Target="../media/image17.jpeg"/><Relationship Id="rId4" Type="http://schemas.openxmlformats.org/officeDocument/2006/relationships/image" Target="../media/image2.jpeg"/><Relationship Id="rId9" Type="http://schemas.openxmlformats.org/officeDocument/2006/relationships/image" Target="../media/image7.jpeg"/><Relationship Id="rId14" Type="http://schemas.openxmlformats.org/officeDocument/2006/relationships/image" Target="../media/image12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3" Type="http://schemas.openxmlformats.org/officeDocument/2006/relationships/image" Target="../media/image41.jpeg"/><Relationship Id="rId7" Type="http://schemas.openxmlformats.org/officeDocument/2006/relationships/image" Target="../media/image42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gif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20.gif"/><Relationship Id="rId7" Type="http://schemas.openxmlformats.org/officeDocument/2006/relationships/image" Target="../media/image23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aacc.org/SiteCollectionDocuments/Publications/cln/2007%20November/Nov07-series-image.jpg" TargetMode="Externa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0.gif"/><Relationship Id="rId4" Type="http://schemas.openxmlformats.org/officeDocument/2006/relationships/image" Target="../media/image49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gif"/><Relationship Id="rId2" Type="http://schemas.openxmlformats.org/officeDocument/2006/relationships/image" Target="../media/image51.gi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1.gif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5.gif"/><Relationship Id="rId2" Type="http://schemas.openxmlformats.org/officeDocument/2006/relationships/hyperlink" Target="http://www.aacc.org/SiteCollectionDocuments/Publications/cln/2007%20November/Nov07-series-image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gif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gif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3" Type="http://schemas.openxmlformats.org/officeDocument/2006/relationships/image" Target="../media/image41.jpeg"/><Relationship Id="rId7" Type="http://schemas.openxmlformats.org/officeDocument/2006/relationships/image" Target="../media/image42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ttp://img1.photographersdirect.com/img/38/wm/pd171748.jpg"/>
          <p:cNvPicPr>
            <a:picLocks noChangeAspect="1" noChangeArrowheads="1"/>
          </p:cNvPicPr>
          <p:nvPr/>
        </p:nvPicPr>
        <p:blipFill>
          <a:blip r:embed="rId3" cstate="print"/>
          <a:srcRect l="10000" r="33333" b="21519"/>
          <a:stretch>
            <a:fillRect/>
          </a:stretch>
        </p:blipFill>
        <p:spPr bwMode="auto">
          <a:xfrm rot="805600">
            <a:off x="5430105" y="875671"/>
            <a:ext cx="1961111" cy="1714944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32"/>
          <p:cNvGrpSpPr/>
          <p:nvPr/>
        </p:nvGrpSpPr>
        <p:grpSpPr>
          <a:xfrm rot="745239" flipH="1">
            <a:off x="5326197" y="2268510"/>
            <a:ext cx="1005011" cy="756459"/>
            <a:chOff x="2815166" y="1905000"/>
            <a:chExt cx="1299634" cy="990600"/>
          </a:xfrm>
        </p:grpSpPr>
        <p:pic>
          <p:nvPicPr>
            <p:cNvPr id="34" name="Picture 11" descr="http://static8.businessinsider.com/image/4a954d6aba05f533727b929b/mcdonalds-big-mac-hamburger-sandwhich-burger.jp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895600" y="1905000"/>
              <a:ext cx="1219200" cy="914400"/>
            </a:xfrm>
            <a:prstGeom prst="rect">
              <a:avLst/>
            </a:prstGeom>
            <a:noFill/>
          </p:spPr>
        </p:pic>
        <p:pic>
          <p:nvPicPr>
            <p:cNvPr id="35" name="Picture 15" descr="http://thefatkidfoodblog.files.wordpress.com/2011/03/largefrieslg.jpg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000" t="1056" r="14667" b="2944"/>
            <a:stretch>
              <a:fillRect/>
            </a:stretch>
          </p:blipFill>
          <p:spPr bwMode="auto">
            <a:xfrm>
              <a:off x="2815166" y="2362200"/>
              <a:ext cx="385234" cy="533400"/>
            </a:xfrm>
            <a:prstGeom prst="rect">
              <a:avLst/>
            </a:prstGeom>
            <a:noFill/>
          </p:spPr>
        </p:pic>
      </p:grpSp>
      <p:pic>
        <p:nvPicPr>
          <p:cNvPr id="12" name="Picture 11" descr="http://img1.photographersdirect.com/img/38/wm/pd171748.jpg"/>
          <p:cNvPicPr>
            <a:picLocks noChangeAspect="1" noChangeArrowheads="1"/>
          </p:cNvPicPr>
          <p:nvPr/>
        </p:nvPicPr>
        <p:blipFill>
          <a:blip r:embed="rId3" cstate="print"/>
          <a:srcRect l="10000" r="33333" b="21519"/>
          <a:stretch>
            <a:fillRect/>
          </a:stretch>
        </p:blipFill>
        <p:spPr bwMode="auto">
          <a:xfrm rot="20794400" flipH="1">
            <a:off x="1447984" y="824006"/>
            <a:ext cx="1961111" cy="1714944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29"/>
          <p:cNvGrpSpPr/>
          <p:nvPr/>
        </p:nvGrpSpPr>
        <p:grpSpPr>
          <a:xfrm rot="20854761">
            <a:off x="2431734" y="2328825"/>
            <a:ext cx="1081265" cy="764235"/>
            <a:chOff x="2815166" y="1905000"/>
            <a:chExt cx="1299634" cy="990600"/>
          </a:xfrm>
        </p:grpSpPr>
        <p:pic>
          <p:nvPicPr>
            <p:cNvPr id="31" name="Picture 11" descr="http://static8.businessinsider.com/image/4a954d6aba05f533727b929b/mcdonalds-big-mac-hamburger-sandwhich-burger.jpg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895600" y="1905000"/>
              <a:ext cx="1219200" cy="914400"/>
            </a:xfrm>
            <a:prstGeom prst="rect">
              <a:avLst/>
            </a:prstGeom>
            <a:noFill/>
          </p:spPr>
        </p:pic>
        <p:pic>
          <p:nvPicPr>
            <p:cNvPr id="32" name="Picture 15" descr="http://thefatkidfoodblog.files.wordpress.com/2011/03/largefrieslg.jpg"/>
            <p:cNvPicPr>
              <a:picLocks noChangeAspect="1" noChangeArrowheads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000" t="1056" r="14667" b="2944"/>
            <a:stretch>
              <a:fillRect/>
            </a:stretch>
          </p:blipFill>
          <p:spPr bwMode="auto">
            <a:xfrm>
              <a:off x="2815166" y="2362200"/>
              <a:ext cx="385234" cy="533400"/>
            </a:xfrm>
            <a:prstGeom prst="rect">
              <a:avLst/>
            </a:prstGeom>
            <a:noFill/>
          </p:spPr>
        </p:pic>
      </p:grpSp>
      <p:pic>
        <p:nvPicPr>
          <p:cNvPr id="8" name="Picture 4" descr="http://img1.photographersdirect.com/img/38/wm/pd171746.jpg"/>
          <p:cNvPicPr>
            <a:picLocks noChangeAspect="1" noChangeArrowheads="1"/>
          </p:cNvPicPr>
          <p:nvPr/>
        </p:nvPicPr>
        <p:blipFill>
          <a:blip r:embed="rId8" cstate="print"/>
          <a:srcRect l="6667" r="23333" b="23567"/>
          <a:stretch>
            <a:fillRect/>
          </a:stretch>
        </p:blipFill>
        <p:spPr bwMode="auto">
          <a:xfrm>
            <a:off x="3195232" y="152400"/>
            <a:ext cx="2422548" cy="190500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9" descr="DESCRIPTION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C1C0D2"/>
              </a:clrFrom>
              <a:clrTo>
                <a:srgbClr val="C1C0D2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81400" y="1905000"/>
            <a:ext cx="1725282" cy="1143000"/>
          </a:xfrm>
          <a:prstGeom prst="rect">
            <a:avLst/>
          </a:prstGeom>
          <a:noFill/>
        </p:spPr>
      </p:pic>
      <p:pic>
        <p:nvPicPr>
          <p:cNvPr id="13" name="Picture 23" descr="http://26.media.tumblr.com/tumblr_kxlccwZwGE1qzyrcto1_400.jpg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E6E5E1"/>
              </a:clrFrom>
              <a:clrTo>
                <a:srgbClr val="E6E5E1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57600" y="2438400"/>
            <a:ext cx="1524000" cy="1416784"/>
          </a:xfrm>
          <a:prstGeom prst="rect">
            <a:avLst/>
          </a:prstGeom>
          <a:noFill/>
        </p:spPr>
      </p:pic>
      <p:grpSp>
        <p:nvGrpSpPr>
          <p:cNvPr id="4" name="Group 14"/>
          <p:cNvGrpSpPr/>
          <p:nvPr/>
        </p:nvGrpSpPr>
        <p:grpSpPr>
          <a:xfrm rot="20854761">
            <a:off x="3047432" y="1941914"/>
            <a:ext cx="1143000" cy="838200"/>
            <a:chOff x="2815166" y="1905000"/>
            <a:chExt cx="1299634" cy="990600"/>
          </a:xfrm>
        </p:grpSpPr>
        <p:pic>
          <p:nvPicPr>
            <p:cNvPr id="17" name="Picture 11" descr="http://static8.businessinsider.com/image/4a954d6aba05f533727b929b/mcdonalds-big-mac-hamburger-sandwhich-burger.jpg"/>
            <p:cNvPicPr>
              <a:picLocks noChangeAspect="1" noChangeArrowheads="1"/>
            </p:cNvPicPr>
            <p:nvPr/>
          </p:nvPicPr>
          <p:blipFill>
            <a:blip r:embed="rId1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895600" y="1905000"/>
              <a:ext cx="1219200" cy="914400"/>
            </a:xfrm>
            <a:prstGeom prst="rect">
              <a:avLst/>
            </a:prstGeom>
            <a:noFill/>
          </p:spPr>
        </p:pic>
        <p:pic>
          <p:nvPicPr>
            <p:cNvPr id="23" name="Picture 15" descr="http://thefatkidfoodblog.files.wordpress.com/2011/03/largefrieslg.jpg"/>
            <p:cNvPicPr>
              <a:picLocks noChangeAspect="1" noChangeArrowheads="1"/>
            </p:cNvPicPr>
            <p:nvPr/>
          </p:nvPicPr>
          <p:blipFill>
            <a:blip r:embed="rId1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000" t="1056" r="14667" b="2944"/>
            <a:stretch>
              <a:fillRect/>
            </a:stretch>
          </p:blipFill>
          <p:spPr bwMode="auto">
            <a:xfrm>
              <a:off x="2815166" y="2362200"/>
              <a:ext cx="385234" cy="533400"/>
            </a:xfrm>
            <a:prstGeom prst="rect">
              <a:avLst/>
            </a:prstGeom>
            <a:noFill/>
          </p:spPr>
        </p:pic>
      </p:grpSp>
      <p:grpSp>
        <p:nvGrpSpPr>
          <p:cNvPr id="5" name="Group 23"/>
          <p:cNvGrpSpPr/>
          <p:nvPr/>
        </p:nvGrpSpPr>
        <p:grpSpPr>
          <a:xfrm rot="745239" flipH="1">
            <a:off x="4877368" y="1941913"/>
            <a:ext cx="1143000" cy="838200"/>
            <a:chOff x="2815166" y="1905000"/>
            <a:chExt cx="1299634" cy="990600"/>
          </a:xfrm>
        </p:grpSpPr>
        <p:pic>
          <p:nvPicPr>
            <p:cNvPr id="25" name="Picture 11" descr="http://static8.businessinsider.com/image/4a954d6aba05f533727b929b/mcdonalds-big-mac-hamburger-sandwhich-burger.jpg"/>
            <p:cNvPicPr>
              <a:picLocks noChangeAspect="1" noChangeArrowheads="1"/>
            </p:cNvPicPr>
            <p:nvPr/>
          </p:nvPicPr>
          <p:blipFill>
            <a:blip r:embed="rId1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895600" y="1905000"/>
              <a:ext cx="1219200" cy="914400"/>
            </a:xfrm>
            <a:prstGeom prst="rect">
              <a:avLst/>
            </a:prstGeom>
            <a:noFill/>
          </p:spPr>
        </p:pic>
        <p:pic>
          <p:nvPicPr>
            <p:cNvPr id="26" name="Picture 15" descr="http://thefatkidfoodblog.files.wordpress.com/2011/03/largefrieslg.jpg"/>
            <p:cNvPicPr>
              <a:picLocks noChangeAspect="1" noChangeArrowheads="1"/>
            </p:cNvPicPr>
            <p:nvPr/>
          </p:nvPicPr>
          <p:blipFill>
            <a:blip r:embed="rId1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000" t="1056" r="14667" b="2944"/>
            <a:stretch>
              <a:fillRect/>
            </a:stretch>
          </p:blipFill>
          <p:spPr bwMode="auto">
            <a:xfrm>
              <a:off x="2815166" y="2362200"/>
              <a:ext cx="385234" cy="533400"/>
            </a:xfrm>
            <a:prstGeom prst="rect">
              <a:avLst/>
            </a:prstGeom>
            <a:noFill/>
          </p:spPr>
        </p:pic>
      </p:grpSp>
      <p:grpSp>
        <p:nvGrpSpPr>
          <p:cNvPr id="6" name="Group 26"/>
          <p:cNvGrpSpPr/>
          <p:nvPr/>
        </p:nvGrpSpPr>
        <p:grpSpPr>
          <a:xfrm rot="20854761">
            <a:off x="3199832" y="2475314"/>
            <a:ext cx="1143000" cy="838200"/>
            <a:chOff x="2815166" y="1905000"/>
            <a:chExt cx="1299634" cy="990600"/>
          </a:xfrm>
        </p:grpSpPr>
        <p:pic>
          <p:nvPicPr>
            <p:cNvPr id="28" name="Picture 11" descr="http://static8.businessinsider.com/image/4a954d6aba05f533727b929b/mcdonalds-big-mac-hamburger-sandwhich-burger.jpg"/>
            <p:cNvPicPr>
              <a:picLocks noChangeAspect="1" noChangeArrowheads="1"/>
            </p:cNvPicPr>
            <p:nvPr/>
          </p:nvPicPr>
          <p:blipFill>
            <a:blip r:embed="rId1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895600" y="1905000"/>
              <a:ext cx="1219200" cy="914400"/>
            </a:xfrm>
            <a:prstGeom prst="rect">
              <a:avLst/>
            </a:prstGeom>
            <a:noFill/>
          </p:spPr>
        </p:pic>
        <p:pic>
          <p:nvPicPr>
            <p:cNvPr id="29" name="Picture 15" descr="http://thefatkidfoodblog.files.wordpress.com/2011/03/largefrieslg.jpg"/>
            <p:cNvPicPr>
              <a:picLocks noChangeAspect="1" noChangeArrowheads="1"/>
            </p:cNvPicPr>
            <p:nvPr/>
          </p:nvPicPr>
          <p:blipFill>
            <a:blip r:embed="rId1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000" t="1056" r="14667" b="2944"/>
            <a:stretch>
              <a:fillRect/>
            </a:stretch>
          </p:blipFill>
          <p:spPr bwMode="auto">
            <a:xfrm>
              <a:off x="2815166" y="2362200"/>
              <a:ext cx="385234" cy="533400"/>
            </a:xfrm>
            <a:prstGeom prst="rect">
              <a:avLst/>
            </a:prstGeom>
            <a:noFill/>
          </p:spPr>
        </p:pic>
      </p:grpSp>
      <p:grpSp>
        <p:nvGrpSpPr>
          <p:cNvPr id="7" name="Group 35"/>
          <p:cNvGrpSpPr/>
          <p:nvPr/>
        </p:nvGrpSpPr>
        <p:grpSpPr>
          <a:xfrm rot="745239" flipH="1">
            <a:off x="4724967" y="2551512"/>
            <a:ext cx="1143000" cy="838200"/>
            <a:chOff x="2815166" y="1905000"/>
            <a:chExt cx="1299634" cy="990600"/>
          </a:xfrm>
        </p:grpSpPr>
        <p:pic>
          <p:nvPicPr>
            <p:cNvPr id="37" name="Picture 11" descr="http://static8.businessinsider.com/image/4a954d6aba05f533727b929b/mcdonalds-big-mac-hamburger-sandwhich-burger.jpg"/>
            <p:cNvPicPr>
              <a:picLocks noChangeAspect="1" noChangeArrowheads="1"/>
            </p:cNvPicPr>
            <p:nvPr/>
          </p:nvPicPr>
          <p:blipFill>
            <a:blip r:embed="rId1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895600" y="1905000"/>
              <a:ext cx="1219200" cy="914400"/>
            </a:xfrm>
            <a:prstGeom prst="rect">
              <a:avLst/>
            </a:prstGeom>
            <a:noFill/>
          </p:spPr>
        </p:pic>
        <p:pic>
          <p:nvPicPr>
            <p:cNvPr id="38" name="Picture 15" descr="http://thefatkidfoodblog.files.wordpress.com/2011/03/largefrieslg.jpg"/>
            <p:cNvPicPr>
              <a:picLocks noChangeAspect="1" noChangeArrowheads="1"/>
            </p:cNvPicPr>
            <p:nvPr/>
          </p:nvPicPr>
          <p:blipFill>
            <a:blip r:embed="rId1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000" t="1056" r="14667" b="2944"/>
            <a:stretch>
              <a:fillRect/>
            </a:stretch>
          </p:blipFill>
          <p:spPr bwMode="auto">
            <a:xfrm>
              <a:off x="2815166" y="2362200"/>
              <a:ext cx="385234" cy="533400"/>
            </a:xfrm>
            <a:prstGeom prst="rect">
              <a:avLst/>
            </a:prstGeom>
            <a:noFill/>
          </p:spPr>
        </p:pic>
      </p:grpSp>
      <p:pic>
        <p:nvPicPr>
          <p:cNvPr id="39" name="Picture 2" descr="http://cdn.content.compendiumblog.com/uploads/user/fe206767-c12a-4ee4-b4fe-cefa54834f13/c6ff1a89-2ca5-453f-9b60-e91b4adb76c6/Image/7b9657bdbbed4aa4dc8e0c8b07f1f7a2/200118373_001.jpg"/>
          <p:cNvPicPr>
            <a:picLocks noChangeAspect="1" noChangeArrowheads="1"/>
          </p:cNvPicPr>
          <p:nvPr/>
        </p:nvPicPr>
        <p:blipFill>
          <a:blip r:embed="rId13" cstate="print"/>
          <a:srcRect t="44588" b="6796"/>
          <a:stretch>
            <a:fillRect/>
          </a:stretch>
        </p:blipFill>
        <p:spPr bwMode="auto">
          <a:xfrm>
            <a:off x="2971800" y="1600200"/>
            <a:ext cx="3124200" cy="198120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" name="Picture 8" descr="http://www.paramedic-resource-centre.com/downloads/animations/moving_animated_amb.gif"/>
          <p:cNvPicPr>
            <a:picLocks noChangeAspect="1" noChangeArrowheads="1" noCrop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-1447800" y="1676400"/>
            <a:ext cx="11756565" cy="6400800"/>
          </a:xfrm>
          <a:prstGeom prst="rect">
            <a:avLst/>
          </a:prstGeom>
          <a:noFill/>
        </p:spPr>
      </p:pic>
      <p:pic>
        <p:nvPicPr>
          <p:cNvPr id="41" name="Picture 2" descr="http://mopprod-e.uhc.com/mopp/static/MOP/ADAM/Graphics/Images/en/1135.jpg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557" t="26229" r="1443" b="6271"/>
          <a:stretch>
            <a:fillRect/>
          </a:stretch>
        </p:blipFill>
        <p:spPr bwMode="auto">
          <a:xfrm>
            <a:off x="1524000" y="990600"/>
            <a:ext cx="5825067" cy="3276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2" name="Picture 9" descr="http://4.bp.blogspot.com/-_dBSEJFB51U/TZqPOJzcboI/AAAAAAAAARI/21Kdu343WCs/s320/stelevation.jpg"/>
          <p:cNvPicPr>
            <a:picLocks noChangeAspect="1" noChangeArrowheads="1"/>
          </p:cNvPicPr>
          <p:nvPr/>
        </p:nvPicPr>
        <p:blipFill>
          <a:blip r:embed="rId16" cstate="print"/>
          <a:srcRect l="58333" t="13889" r="8333" b="38889"/>
          <a:stretch>
            <a:fillRect/>
          </a:stretch>
        </p:blipFill>
        <p:spPr bwMode="auto">
          <a:xfrm rot="1267364">
            <a:off x="3707891" y="1645242"/>
            <a:ext cx="914400" cy="1295400"/>
          </a:xfrm>
          <a:prstGeom prst="rect">
            <a:avLst/>
          </a:prstGeom>
          <a:noFill/>
        </p:spPr>
      </p:pic>
      <p:pic>
        <p:nvPicPr>
          <p:cNvPr id="43" name="Picture 9" descr="http://4.bp.blogspot.com/-_dBSEJFB51U/TZqPOJzcboI/AAAAAAAAARI/21Kdu343WCs/s320/stelevation.jpg"/>
          <p:cNvPicPr>
            <a:picLocks noChangeAspect="1" noChangeArrowheads="1"/>
          </p:cNvPicPr>
          <p:nvPr/>
        </p:nvPicPr>
        <p:blipFill>
          <a:blip r:embed="rId16" cstate="print"/>
          <a:srcRect l="58333" t="13889" r="8333" b="38889"/>
          <a:stretch>
            <a:fillRect/>
          </a:stretch>
        </p:blipFill>
        <p:spPr bwMode="auto">
          <a:xfrm rot="1545274">
            <a:off x="3893619" y="2039321"/>
            <a:ext cx="914400" cy="1295400"/>
          </a:xfrm>
          <a:prstGeom prst="rect">
            <a:avLst/>
          </a:prstGeom>
          <a:noFill/>
        </p:spPr>
      </p:pic>
      <p:pic>
        <p:nvPicPr>
          <p:cNvPr id="44" name="Picture 9" descr="http://4.bp.blogspot.com/-_dBSEJFB51U/TZqPOJzcboI/AAAAAAAAARI/21Kdu343WCs/s320/stelevation.jpg"/>
          <p:cNvPicPr>
            <a:picLocks noChangeAspect="1" noChangeArrowheads="1"/>
          </p:cNvPicPr>
          <p:nvPr/>
        </p:nvPicPr>
        <p:blipFill>
          <a:blip r:embed="rId16" cstate="print"/>
          <a:srcRect l="58333" t="13889" r="8333" b="38889"/>
          <a:stretch>
            <a:fillRect/>
          </a:stretch>
        </p:blipFill>
        <p:spPr bwMode="auto">
          <a:xfrm rot="1251556">
            <a:off x="4239263" y="2558746"/>
            <a:ext cx="914400" cy="1295400"/>
          </a:xfrm>
          <a:prstGeom prst="rect">
            <a:avLst/>
          </a:prstGeom>
          <a:noFill/>
        </p:spPr>
      </p:pic>
      <p:pic>
        <p:nvPicPr>
          <p:cNvPr id="45" name="Picture 9" descr="http://4.bp.blogspot.com/-_dBSEJFB51U/TZqPOJzcboI/AAAAAAAAARI/21Kdu343WCs/s320/stelevation.jpg"/>
          <p:cNvPicPr>
            <a:picLocks noChangeAspect="1" noChangeArrowheads="1"/>
          </p:cNvPicPr>
          <p:nvPr/>
        </p:nvPicPr>
        <p:blipFill>
          <a:blip r:embed="rId16" cstate="print"/>
          <a:srcRect l="58333" t="13889" r="8333" b="38889"/>
          <a:stretch>
            <a:fillRect/>
          </a:stretch>
        </p:blipFill>
        <p:spPr bwMode="auto">
          <a:xfrm rot="940266">
            <a:off x="4702041" y="3079883"/>
            <a:ext cx="914400" cy="1295400"/>
          </a:xfrm>
          <a:prstGeom prst="rect">
            <a:avLst/>
          </a:prstGeom>
          <a:noFill/>
        </p:spPr>
      </p:pic>
      <p:pic>
        <p:nvPicPr>
          <p:cNvPr id="46" name="Picture 9" descr="http://4.bp.blogspot.com/-_dBSEJFB51U/TZqPOJzcboI/AAAAAAAAARI/21Kdu343WCs/s320/stelevation.jpg"/>
          <p:cNvPicPr>
            <a:picLocks noChangeAspect="1" noChangeArrowheads="1"/>
          </p:cNvPicPr>
          <p:nvPr/>
        </p:nvPicPr>
        <p:blipFill>
          <a:blip r:embed="rId16" cstate="print"/>
          <a:srcRect l="58333" t="13889" r="8333" b="38889"/>
          <a:stretch>
            <a:fillRect/>
          </a:stretch>
        </p:blipFill>
        <p:spPr bwMode="auto">
          <a:xfrm>
            <a:off x="5228745" y="3737732"/>
            <a:ext cx="914400" cy="1295400"/>
          </a:xfrm>
          <a:prstGeom prst="rect">
            <a:avLst/>
          </a:prstGeom>
          <a:noFill/>
        </p:spPr>
      </p:pic>
      <p:pic>
        <p:nvPicPr>
          <p:cNvPr id="1028" name="Picture 4" descr="http://static.medshop.com.au/images/D/8679_Littmann_stethoscope_select_rb.jpg"/>
          <p:cNvPicPr>
            <a:picLocks noChangeAspect="1" noChangeArrowheads="1"/>
          </p:cNvPicPr>
          <p:nvPr/>
        </p:nvPicPr>
        <p:blipFill>
          <a:blip r:embed="rId1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10200" y="3276600"/>
            <a:ext cx="2819400" cy="2819400"/>
          </a:xfrm>
          <a:prstGeom prst="rect">
            <a:avLst/>
          </a:prstGeom>
          <a:noFill/>
        </p:spPr>
      </p:pic>
      <p:pic>
        <p:nvPicPr>
          <p:cNvPr id="1030" name="Picture 6" descr="http://www.revealsciences.com/images/test_tubes.jpg"/>
          <p:cNvPicPr>
            <a:picLocks noChangeAspect="1" noChangeArrowheads="1"/>
          </p:cNvPicPr>
          <p:nvPr/>
        </p:nvPicPr>
        <p:blipFill>
          <a:blip r:embed="rId1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5000" y="4724400"/>
            <a:ext cx="2438400" cy="1600200"/>
          </a:xfrm>
          <a:prstGeom prst="rect">
            <a:avLst/>
          </a:prstGeom>
          <a:noFill/>
        </p:spPr>
      </p:pic>
      <p:sp>
        <p:nvSpPr>
          <p:cNvPr id="61" name="Rectangle 60"/>
          <p:cNvSpPr/>
          <p:nvPr/>
        </p:nvSpPr>
        <p:spPr>
          <a:xfrm>
            <a:off x="4818959" y="6172200"/>
            <a:ext cx="371544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gradFill>
                  <a:gsLst>
                    <a:gs pos="6000">
                      <a:srgbClr val="0000FF"/>
                    </a:gs>
                    <a:gs pos="23000">
                      <a:schemeClr val="accent1">
                        <a:tint val="44500"/>
                        <a:satMod val="160000"/>
                        <a:alpha val="92000"/>
                      </a:schemeClr>
                    </a:gs>
                    <a:gs pos="57000">
                      <a:schemeClr val="bg1"/>
                    </a:gs>
                    <a:gs pos="91000">
                      <a:schemeClr val="bg1"/>
                    </a:gs>
                  </a:gsLst>
                  <a:lin ang="5400000" scaled="1"/>
                </a:gradFill>
                <a:effectLst>
                  <a:outerShdw blurRad="63500" dist="50800" algn="l" rotWithShape="0">
                    <a:srgbClr val="00B0F0"/>
                  </a:outerShdw>
                </a:effectLst>
              </a:rPr>
              <a:t>HEART ATTACK</a:t>
            </a:r>
            <a:endParaRPr lang="en-US" sz="36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gradFill>
                <a:gsLst>
                  <a:gs pos="6000">
                    <a:srgbClr val="0000FF"/>
                  </a:gs>
                  <a:gs pos="23000">
                    <a:schemeClr val="accent1">
                      <a:tint val="44500"/>
                      <a:satMod val="160000"/>
                      <a:alpha val="92000"/>
                    </a:schemeClr>
                  </a:gs>
                  <a:gs pos="57000">
                    <a:schemeClr val="bg1"/>
                  </a:gs>
                  <a:gs pos="91000">
                    <a:schemeClr val="bg1"/>
                  </a:gs>
                </a:gsLst>
                <a:lin ang="5400000" scaled="1"/>
              </a:gradFill>
              <a:effectLst>
                <a:outerShdw blurRad="63500" dist="50800" algn="l" rotWithShape="0">
                  <a:srgbClr val="00B0F0"/>
                </a:outerShdw>
              </a:effectLst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8077200" y="5562600"/>
            <a:ext cx="103105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gradFill>
                  <a:gsLst>
                    <a:gs pos="6000">
                      <a:srgbClr val="0000FF"/>
                    </a:gs>
                    <a:gs pos="23000">
                      <a:schemeClr val="accent1">
                        <a:tint val="44500"/>
                        <a:satMod val="160000"/>
                        <a:alpha val="92000"/>
                      </a:schemeClr>
                    </a:gs>
                    <a:gs pos="57000">
                      <a:schemeClr val="bg1"/>
                    </a:gs>
                    <a:gs pos="91000">
                      <a:schemeClr val="bg1"/>
                    </a:gs>
                  </a:gsLst>
                  <a:lin ang="5400000" scaled="1"/>
                </a:gradFill>
                <a:effectLst>
                  <a:outerShdw blurRad="63500" dist="50800" algn="l" rotWithShape="0">
                    <a:srgbClr val="00B0F0"/>
                  </a:outerShdw>
                </a:effectLst>
              </a:rPr>
              <a:t>AMI</a:t>
            </a:r>
          </a:p>
        </p:txBody>
      </p:sp>
      <p:sp>
        <p:nvSpPr>
          <p:cNvPr id="63" name="Rectangle 62"/>
          <p:cNvSpPr/>
          <p:nvPr/>
        </p:nvSpPr>
        <p:spPr>
          <a:xfrm>
            <a:off x="73190" y="-13127"/>
            <a:ext cx="1755610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7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gradFill>
                  <a:gsLst>
                    <a:gs pos="6000">
                      <a:srgbClr val="0000FF"/>
                    </a:gs>
                    <a:gs pos="23000">
                      <a:schemeClr val="accent1">
                        <a:tint val="44500"/>
                        <a:satMod val="160000"/>
                        <a:alpha val="92000"/>
                      </a:schemeClr>
                    </a:gs>
                    <a:gs pos="57000">
                      <a:schemeClr val="bg1"/>
                    </a:gs>
                    <a:gs pos="91000">
                      <a:schemeClr val="bg1"/>
                    </a:gs>
                  </a:gsLst>
                  <a:lin ang="5400000" scaled="1"/>
                </a:gradFill>
                <a:effectLst>
                  <a:outerShdw blurRad="63500" dist="50800" algn="l" rotWithShape="0">
                    <a:srgbClr val="00B0F0"/>
                  </a:outerShdw>
                </a:effectLst>
                <a:latin typeface="Bodoni MT" pitchFamily="18" charset="0"/>
              </a:rPr>
              <a:t>?</a:t>
            </a:r>
          </a:p>
        </p:txBody>
      </p:sp>
      <p:pic>
        <p:nvPicPr>
          <p:cNvPr id="64" name="Picture 21" descr="http://www.cbsnews.com/i/cbsnews/2006/08/08/image1876985g.jpg"/>
          <p:cNvPicPr>
            <a:picLocks noChangeAspect="1" noChangeArrowheads="1"/>
          </p:cNvPicPr>
          <p:nvPr/>
        </p:nvPicPr>
        <p:blipFill>
          <a:blip r:embed="rId19" cstate="print"/>
          <a:srcRect l="1442" t="1923" r="1923" b="3846"/>
          <a:stretch>
            <a:fillRect/>
          </a:stretch>
        </p:blipFill>
        <p:spPr bwMode="auto">
          <a:xfrm>
            <a:off x="1752600" y="1981200"/>
            <a:ext cx="5105400" cy="3733800"/>
          </a:xfrm>
          <a:prstGeom prst="rect">
            <a:avLst/>
          </a:prstGeom>
          <a:noFill/>
        </p:spPr>
      </p:pic>
      <p:sp>
        <p:nvSpPr>
          <p:cNvPr id="65" name="Rectangle 64"/>
          <p:cNvSpPr/>
          <p:nvPr/>
        </p:nvSpPr>
        <p:spPr>
          <a:xfrm>
            <a:off x="6934200" y="2133600"/>
            <a:ext cx="1755610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7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gradFill>
                  <a:gsLst>
                    <a:gs pos="6000">
                      <a:srgbClr val="0000FF"/>
                    </a:gs>
                    <a:gs pos="23000">
                      <a:schemeClr val="accent1">
                        <a:tint val="44500"/>
                        <a:satMod val="160000"/>
                        <a:alpha val="92000"/>
                      </a:schemeClr>
                    </a:gs>
                    <a:gs pos="57000">
                      <a:schemeClr val="bg1"/>
                    </a:gs>
                    <a:gs pos="91000">
                      <a:schemeClr val="bg1"/>
                    </a:gs>
                  </a:gsLst>
                  <a:lin ang="5400000" scaled="1"/>
                </a:gradFill>
                <a:effectLst>
                  <a:outerShdw blurRad="63500" dist="50800" algn="l" rotWithShape="0">
                    <a:srgbClr val="00B0F0"/>
                  </a:outerShdw>
                </a:effectLst>
                <a:latin typeface="Bodoni MT" pitchFamily="18" charset="0"/>
              </a:rPr>
              <a:t>?</a:t>
            </a:r>
          </a:p>
        </p:txBody>
      </p:sp>
      <p:pic>
        <p:nvPicPr>
          <p:cNvPr id="47" name="amb.wav">
            <a:hlinkClick r:id="" action="ppaction://media"/>
          </p:cNvPr>
          <p:cNvPicPr>
            <a:picLocks noRot="1" noChangeAspect="1"/>
          </p:cNvPicPr>
          <p:nvPr>
            <a:wavAudioFile r:embed="rId1" name="amb.wav"/>
          </p:nvPr>
        </p:nvPicPr>
        <p:blipFill>
          <a:blip r:embed="rId20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3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32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6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7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8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32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6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7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8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8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4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9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2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8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55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8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58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25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" dur="3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3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3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2000"/>
                            </p:stCondLst>
                            <p:childTnLst>
                              <p:par>
                                <p:cTn id="136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36"/>
                                            </p:cond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2500"/>
                            </p:stCondLst>
                            <p:childTnLst>
                              <p:par>
                                <p:cTn id="140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40"/>
                                            </p:cond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4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44"/>
                                            </p:cond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3500"/>
                            </p:stCondLst>
                            <p:childTnLst>
                              <p:par>
                                <p:cTn id="148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48"/>
                                            </p:cond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4000"/>
                            </p:stCondLst>
                            <p:childTnLst>
                              <p:par>
                                <p:cTn id="152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4500"/>
                            </p:stCondLst>
                            <p:childTnLst>
                              <p:par>
                                <p:cTn id="156" presetID="18" presetClass="entr" presetSubtype="1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8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7000"/>
                            </p:stCondLst>
                            <p:childTnLst>
                              <p:par>
                                <p:cTn id="160" presetID="18" presetClass="entr" presetSubtype="6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2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10500"/>
                            </p:stCondLst>
                            <p:childTnLst>
                              <p:par>
                                <p:cTn id="164" presetID="47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13000"/>
                            </p:stCondLst>
                            <p:childTnLst>
                              <p:par>
                                <p:cTn id="170" presetID="29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4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9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4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0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8" fill="hold">
                      <p:stCondLst>
                        <p:cond delay="indefinite"/>
                      </p:stCondLst>
                      <p:childTnLst>
                        <p:par>
                          <p:cTn id="209" fill="hold">
                            <p:stCondLst>
                              <p:cond delay="0"/>
                            </p:stCondLst>
                            <p:childTnLst>
                              <p:par>
                                <p:cTn id="2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31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2" fill="hold">
                      <p:stCondLst>
                        <p:cond delay="0"/>
                      </p:stCondLst>
                      <p:childTnLst>
                        <p:par>
                          <p:cTn id="233" fill="hold">
                            <p:stCondLst>
                              <p:cond delay="0"/>
                            </p:stCondLst>
                            <p:childTnLst>
                              <p:par>
                                <p:cTn id="23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5" dur="2904" fill="hold"/>
                                        <p:tgtEl>
                                          <p:spTgt spid="4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audio>
              <p:cMediaNode>
                <p:cTn id="23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7"/>
                </p:tgtEl>
              </p:cMediaNode>
            </p:audio>
          </p:childTnLst>
        </p:cTn>
      </p:par>
    </p:tnLst>
    <p:bldLst>
      <p:bldP spid="61" grpId="0"/>
      <p:bldP spid="62" grpId="0"/>
      <p:bldP spid="62" grpId="1"/>
      <p:bldP spid="63" grpId="0"/>
      <p:bldP spid="6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BF69AF"/>
            </a:gs>
            <a:gs pos="25000">
              <a:schemeClr val="accent1">
                <a:tint val="44500"/>
                <a:satMod val="160000"/>
              </a:schemeClr>
            </a:gs>
            <a:gs pos="46000">
              <a:srgbClr val="E2D09E"/>
            </a:gs>
            <a:gs pos="61000">
              <a:srgbClr val="DEC98E"/>
            </a:gs>
            <a:gs pos="91000">
              <a:schemeClr val="bg2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Group 15"/>
          <p:cNvGrpSpPr>
            <a:grpSpLocks/>
          </p:cNvGrpSpPr>
          <p:nvPr/>
        </p:nvGrpSpPr>
        <p:grpSpPr bwMode="auto">
          <a:xfrm>
            <a:off x="209550" y="495300"/>
            <a:ext cx="8782050" cy="6248400"/>
            <a:chOff x="210268" y="495837"/>
            <a:chExt cx="8781332" cy="6248400"/>
          </a:xfrm>
        </p:grpSpPr>
        <p:pic>
          <p:nvPicPr>
            <p:cNvPr id="28681" name="Picture 3" descr="C:\Users\Administrator\Pictures\stoey.png"/>
            <p:cNvPicPr>
              <a:picLocks noChangeAspect="1" noChangeArrowheads="1"/>
            </p:cNvPicPr>
            <p:nvPr/>
          </p:nvPicPr>
          <p:blipFill>
            <a:blip r:embed="rId2" cstate="print"/>
            <a:srcRect l="1666" t="2406" r="3333"/>
            <a:stretch>
              <a:fillRect/>
            </a:stretch>
          </p:blipFill>
          <p:spPr bwMode="auto">
            <a:xfrm>
              <a:off x="210268" y="495837"/>
              <a:ext cx="8781332" cy="6248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682" name="Picture 3" descr="C:\Users\Administrator\Pictures\stoey.png"/>
            <p:cNvPicPr>
              <a:picLocks noChangeAspect="1" noChangeArrowheads="1"/>
            </p:cNvPicPr>
            <p:nvPr/>
          </p:nvPicPr>
          <p:blipFill>
            <a:blip r:embed="rId2" cstate="print"/>
            <a:srcRect l="47008" t="1785" r="28262" b="92262"/>
            <a:stretch>
              <a:fillRect/>
            </a:stretch>
          </p:blipFill>
          <p:spPr bwMode="auto">
            <a:xfrm>
              <a:off x="5163268" y="507642"/>
              <a:ext cx="2286000" cy="381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Rectangle 6"/>
            <p:cNvSpPr/>
            <p:nvPr/>
          </p:nvSpPr>
          <p:spPr>
            <a:xfrm>
              <a:off x="4400925" y="505362"/>
              <a:ext cx="838131" cy="381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28675" name="Group 16"/>
          <p:cNvGrpSpPr>
            <a:grpSpLocks/>
          </p:cNvGrpSpPr>
          <p:nvPr/>
        </p:nvGrpSpPr>
        <p:grpSpPr bwMode="auto">
          <a:xfrm>
            <a:off x="361950" y="5408613"/>
            <a:ext cx="3276600" cy="415925"/>
            <a:chOff x="362668" y="5409126"/>
            <a:chExt cx="3276600" cy="414754"/>
          </a:xfrm>
        </p:grpSpPr>
        <p:sp>
          <p:nvSpPr>
            <p:cNvPr id="28679" name="TextBox 2"/>
            <p:cNvSpPr txBox="1">
              <a:spLocks noChangeArrowheads="1"/>
            </p:cNvSpPr>
            <p:nvPr/>
          </p:nvSpPr>
          <p:spPr bwMode="auto">
            <a:xfrm>
              <a:off x="362668" y="5485326"/>
              <a:ext cx="327660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600" b="1">
                  <a:latin typeface="Calibri" pitchFamily="34" charset="0"/>
                </a:rPr>
                <a:t>Improve endothelial function</a:t>
              </a:r>
            </a:p>
          </p:txBody>
        </p:sp>
        <p:sp>
          <p:nvSpPr>
            <p:cNvPr id="4" name="Rounded Rectangle 3"/>
            <p:cNvSpPr/>
            <p:nvPr/>
          </p:nvSpPr>
          <p:spPr>
            <a:xfrm>
              <a:off x="397593" y="5409126"/>
              <a:ext cx="2590800" cy="381510"/>
            </a:xfrm>
            <a:prstGeom prst="round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cxnSp>
        <p:nvCxnSpPr>
          <p:cNvPr id="12" name="Straight Connector 11"/>
          <p:cNvCxnSpPr/>
          <p:nvPr/>
        </p:nvCxnSpPr>
        <p:spPr>
          <a:xfrm rot="16200000" flipH="1">
            <a:off x="1790700" y="3390900"/>
            <a:ext cx="6858000" cy="76200"/>
          </a:xfrm>
          <a:prstGeom prst="line">
            <a:avLst/>
          </a:prstGeom>
          <a:ln w="38100">
            <a:solidFill>
              <a:srgbClr val="00206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677" name="TextBox 13"/>
          <p:cNvSpPr txBox="1">
            <a:spLocks noChangeArrowheads="1"/>
          </p:cNvSpPr>
          <p:nvPr/>
        </p:nvSpPr>
        <p:spPr bwMode="auto">
          <a:xfrm>
            <a:off x="990600" y="57150"/>
            <a:ext cx="3810000" cy="400050"/>
          </a:xfrm>
          <a:prstGeom prst="rect">
            <a:avLst/>
          </a:prstGeom>
          <a:solidFill>
            <a:srgbClr val="FEEC02"/>
          </a:solidFill>
          <a:ln w="9525">
            <a:solidFill>
              <a:srgbClr val="00206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dirty="0">
                <a:solidFill>
                  <a:srgbClr val="CC0000"/>
                </a:solidFill>
                <a:latin typeface="Bernard MT Condensed" pitchFamily="18" charset="0"/>
              </a:rPr>
              <a:t>TARGETING ENDOGENOUS PATHWAYS</a:t>
            </a:r>
          </a:p>
        </p:txBody>
      </p:sp>
      <p:sp>
        <p:nvSpPr>
          <p:cNvPr id="28678" name="TextBox 14"/>
          <p:cNvSpPr txBox="1">
            <a:spLocks noChangeArrowheads="1"/>
          </p:cNvSpPr>
          <p:nvPr/>
        </p:nvSpPr>
        <p:spPr bwMode="auto">
          <a:xfrm>
            <a:off x="5334000" y="57150"/>
            <a:ext cx="3810000" cy="400050"/>
          </a:xfrm>
          <a:prstGeom prst="rect">
            <a:avLst/>
          </a:prstGeom>
          <a:solidFill>
            <a:srgbClr val="FEEC02"/>
          </a:solidFill>
          <a:ln w="9525">
            <a:solidFill>
              <a:srgbClr val="00206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dirty="0">
                <a:solidFill>
                  <a:srgbClr val="CC0000"/>
                </a:solidFill>
                <a:latin typeface="Bernard MT Condensed" pitchFamily="18" charset="0"/>
              </a:rPr>
              <a:t>TARGETING EXOGENOUS PATHWAYS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7772400" y="533400"/>
            <a:ext cx="1143000" cy="304800"/>
          </a:xfrm>
          <a:prstGeom prst="round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>
            <a:off x="6705600" y="3733800"/>
            <a:ext cx="838200" cy="304800"/>
          </a:xfrm>
          <a:prstGeom prst="round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>
            <a:off x="1048869" y="1219200"/>
            <a:ext cx="1474695" cy="457200"/>
          </a:xfrm>
          <a:prstGeom prst="round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>
            <a:off x="609600" y="1896034"/>
            <a:ext cx="1524000" cy="466165"/>
          </a:xfrm>
          <a:prstGeom prst="round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/>
          <p:cNvSpPr/>
          <p:nvPr/>
        </p:nvSpPr>
        <p:spPr>
          <a:xfrm>
            <a:off x="1734670" y="2658035"/>
            <a:ext cx="1008530" cy="542365"/>
          </a:xfrm>
          <a:prstGeom prst="round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>
            <a:off x="3962400" y="4706471"/>
            <a:ext cx="838200" cy="381000"/>
          </a:xfrm>
          <a:prstGeom prst="round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>
            <a:off x="381000" y="5410200"/>
            <a:ext cx="2590800" cy="381000"/>
          </a:xfrm>
          <a:prstGeom prst="round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228600" y="533400"/>
            <a:ext cx="4953000" cy="6172200"/>
          </a:xfrm>
          <a:prstGeom prst="rect">
            <a:avLst/>
          </a:prstGeom>
          <a:solidFill>
            <a:srgbClr val="FFFFFF">
              <a:alpha val="8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5257800" y="522516"/>
            <a:ext cx="3733800" cy="6172200"/>
          </a:xfrm>
          <a:prstGeom prst="rect">
            <a:avLst/>
          </a:prstGeom>
          <a:solidFill>
            <a:srgbClr val="FFFFFF">
              <a:alpha val="8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5-Point Star 21"/>
          <p:cNvSpPr/>
          <p:nvPr/>
        </p:nvSpPr>
        <p:spPr>
          <a:xfrm>
            <a:off x="8534400" y="6324600"/>
            <a:ext cx="609600" cy="533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1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1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2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3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3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4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4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0" grpId="1" animBg="1"/>
      <p:bldP spid="2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BF69AF"/>
            </a:gs>
            <a:gs pos="11000">
              <a:schemeClr val="accent1">
                <a:tint val="44500"/>
                <a:satMod val="160000"/>
                <a:alpha val="75000"/>
              </a:schemeClr>
            </a:gs>
            <a:gs pos="57000">
              <a:srgbClr val="F1E19D">
                <a:alpha val="80000"/>
              </a:srgbClr>
            </a:gs>
            <a:gs pos="91000">
              <a:schemeClr val="bg1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14"/>
          <p:cNvSpPr txBox="1">
            <a:spLocks noChangeArrowheads="1"/>
          </p:cNvSpPr>
          <p:nvPr/>
        </p:nvSpPr>
        <p:spPr bwMode="auto">
          <a:xfrm>
            <a:off x="304800" y="2143780"/>
            <a:ext cx="4953000" cy="523220"/>
          </a:xfrm>
          <a:prstGeom prst="rect">
            <a:avLst/>
          </a:prstGeom>
          <a:solidFill>
            <a:srgbClr val="FEEC02"/>
          </a:solidFill>
          <a:ln w="9525">
            <a:solidFill>
              <a:srgbClr val="00206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rgbClr val="CC0000"/>
                </a:solidFill>
                <a:latin typeface="Bernard MT Condensed" pitchFamily="18" charset="0"/>
              </a:rPr>
              <a:t>TARGETING </a:t>
            </a:r>
            <a:r>
              <a:rPr lang="en-US" sz="2800" dirty="0">
                <a:solidFill>
                  <a:srgbClr val="CC0000"/>
                </a:solidFill>
                <a:latin typeface="Bernard MT Condensed" pitchFamily="18" charset="0"/>
              </a:rPr>
              <a:t>EXOGENOUS PATHWAYS</a:t>
            </a:r>
          </a:p>
        </p:txBody>
      </p:sp>
      <p:pic>
        <p:nvPicPr>
          <p:cNvPr id="9220" name="Picture 4" descr="http://journals.prous.com/journals/dnp/20021502/html/dn150069/images/Kostner_f1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E7EBEE"/>
              </a:clrFrom>
              <a:clrTo>
                <a:srgbClr val="E7EBE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3912902">
            <a:off x="4419600" y="2566355"/>
            <a:ext cx="3762375" cy="2628900"/>
          </a:xfrm>
          <a:prstGeom prst="rect">
            <a:avLst/>
          </a:prstGeom>
          <a:noFill/>
        </p:spPr>
      </p:pic>
      <p:pic>
        <p:nvPicPr>
          <p:cNvPr id="6" name="Picture 4" descr="http://www.hdlforum.org/ktmlstandard/images/uploads/HDL-home.jpg?0.868934050785710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B"/>
              </a:clrFrom>
              <a:clrTo>
                <a:srgbClr val="FFFFFB">
                  <a:alpha val="0"/>
                </a:srgbClr>
              </a:clrTo>
            </a:clrChange>
          </a:blip>
          <a:srcRect l="19298" t="2632" r="21053" b="18421"/>
          <a:stretch>
            <a:fillRect/>
          </a:stretch>
        </p:blipFill>
        <p:spPr bwMode="auto">
          <a:xfrm>
            <a:off x="4028440" y="2667000"/>
            <a:ext cx="1018139" cy="1066800"/>
          </a:xfrm>
          <a:prstGeom prst="ellipse">
            <a:avLst/>
          </a:prstGeom>
          <a:noFill/>
        </p:spPr>
      </p:pic>
      <p:pic>
        <p:nvPicPr>
          <p:cNvPr id="7" name="Picture 6" descr="http://www.ncrr.nih.gov/publications/ncrr_reporter/spring2007/images/ldl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3FFE9"/>
              </a:clrFrom>
              <a:clrTo>
                <a:srgbClr val="F3FFE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5000" y="2974012"/>
            <a:ext cx="3200400" cy="3731587"/>
          </a:xfrm>
          <a:prstGeom prst="rect">
            <a:avLst/>
          </a:prstGeom>
          <a:noFill/>
        </p:spPr>
      </p:pic>
      <p:pic>
        <p:nvPicPr>
          <p:cNvPr id="8" name="Picture 4" descr="http://www.hdlforum.org/ktmlstandard/images/uploads/HDL-home.jpg?0.868934050785710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B"/>
              </a:clrFrom>
              <a:clrTo>
                <a:srgbClr val="FFFFFB">
                  <a:alpha val="0"/>
                </a:srgbClr>
              </a:clrTo>
            </a:clrChange>
          </a:blip>
          <a:srcRect l="19298" t="2632" r="21053" b="18421"/>
          <a:stretch>
            <a:fillRect/>
          </a:stretch>
        </p:blipFill>
        <p:spPr bwMode="auto">
          <a:xfrm>
            <a:off x="5105400" y="1371600"/>
            <a:ext cx="1018139" cy="1066800"/>
          </a:xfrm>
          <a:prstGeom prst="ellipse">
            <a:avLst/>
          </a:prstGeom>
          <a:noFill/>
        </p:spPr>
      </p:pic>
      <p:pic>
        <p:nvPicPr>
          <p:cNvPr id="11" name="Picture 4" descr="http://www.hdlforum.org/ktmlstandard/images/uploads/HDL-home.jpg?0.8689340507857108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B"/>
              </a:clrFrom>
              <a:clrTo>
                <a:srgbClr val="FFFFFB">
                  <a:alpha val="0"/>
                </a:srgbClr>
              </a:clrTo>
            </a:clrChange>
          </a:blip>
          <a:srcRect l="19298" t="2632" r="21053" b="18421"/>
          <a:stretch>
            <a:fillRect/>
          </a:stretch>
        </p:blipFill>
        <p:spPr bwMode="auto">
          <a:xfrm>
            <a:off x="6019800" y="1447800"/>
            <a:ext cx="509070" cy="533400"/>
          </a:xfrm>
          <a:prstGeom prst="ellipse">
            <a:avLst/>
          </a:prstGeom>
          <a:noFill/>
        </p:spPr>
      </p:pic>
      <p:pic>
        <p:nvPicPr>
          <p:cNvPr id="12" name="Picture 4" descr="http://www.hdlforum.org/ktmlstandard/images/uploads/HDL-home.jpg?0.8689340507857108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B"/>
              </a:clrFrom>
              <a:clrTo>
                <a:srgbClr val="FFFFFB">
                  <a:alpha val="0"/>
                </a:srgbClr>
              </a:clrTo>
            </a:clrChange>
          </a:blip>
          <a:srcRect l="19298" t="2632" r="21053" b="18421"/>
          <a:stretch>
            <a:fillRect/>
          </a:stretch>
        </p:blipFill>
        <p:spPr bwMode="auto">
          <a:xfrm>
            <a:off x="7086600" y="2590800"/>
            <a:ext cx="509070" cy="533400"/>
          </a:xfrm>
          <a:prstGeom prst="ellipse">
            <a:avLst/>
          </a:prstGeom>
          <a:noFill/>
        </p:spPr>
      </p:pic>
      <p:pic>
        <p:nvPicPr>
          <p:cNvPr id="13" name="Picture 83" descr="nrd2353-f2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lum bright="-20000" contrast="30000"/>
          </a:blip>
          <a:srcRect r="69784" b="68789"/>
          <a:stretch>
            <a:fillRect/>
          </a:stretch>
        </p:blipFill>
        <p:spPr bwMode="auto">
          <a:xfrm>
            <a:off x="4228342" y="4419600"/>
            <a:ext cx="2324858" cy="1694481"/>
          </a:xfrm>
          <a:prstGeom prst="flowChartDelay">
            <a:avLst/>
          </a:prstGeom>
          <a:noFill/>
          <a:ln>
            <a:noFill/>
          </a:ln>
        </p:spPr>
      </p:pic>
      <p:sp>
        <p:nvSpPr>
          <p:cNvPr id="10" name="5-Point Star 9"/>
          <p:cNvSpPr/>
          <p:nvPr/>
        </p:nvSpPr>
        <p:spPr>
          <a:xfrm>
            <a:off x="8534400" y="6248400"/>
            <a:ext cx="609600" cy="533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BF69AF"/>
            </a:gs>
            <a:gs pos="11000">
              <a:schemeClr val="accent1">
                <a:tint val="44500"/>
                <a:satMod val="160000"/>
                <a:alpha val="75000"/>
              </a:schemeClr>
            </a:gs>
            <a:gs pos="57000">
              <a:srgbClr val="F1E19D">
                <a:alpha val="80000"/>
              </a:srgbClr>
            </a:gs>
            <a:gs pos="91000">
              <a:schemeClr val="bg1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/>
          <p:cNvGrpSpPr/>
          <p:nvPr/>
        </p:nvGrpSpPr>
        <p:grpSpPr>
          <a:xfrm>
            <a:off x="2360052" y="2623238"/>
            <a:ext cx="6745311" cy="3777562"/>
            <a:chOff x="2688336" y="2323488"/>
            <a:chExt cx="6745311" cy="3777562"/>
          </a:xfrm>
        </p:grpSpPr>
        <p:pic>
          <p:nvPicPr>
            <p:cNvPr id="29711" name="Picture 15" descr="C:\Documents and Settings\DR.OMNIA\My Documents\My Pictures\intestine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581400" y="2323488"/>
              <a:ext cx="5053012" cy="3777562"/>
            </a:xfrm>
            <a:prstGeom prst="rect">
              <a:avLst/>
            </a:prstGeom>
            <a:noFill/>
          </p:spPr>
        </p:pic>
        <p:sp>
          <p:nvSpPr>
            <p:cNvPr id="11" name="Flowchart: Direct Access Storage 10"/>
            <p:cNvSpPr/>
            <p:nvPr/>
          </p:nvSpPr>
          <p:spPr>
            <a:xfrm>
              <a:off x="5486400" y="5105400"/>
              <a:ext cx="990600" cy="381000"/>
            </a:xfrm>
            <a:prstGeom prst="flowChartMagneticDrum">
              <a:avLst/>
            </a:prstGeom>
            <a:gradFill flip="none" rotWithShape="1">
              <a:gsLst>
                <a:gs pos="0">
                  <a:srgbClr val="0099FF">
                    <a:alpha val="77000"/>
                  </a:srgbClr>
                </a:gs>
                <a:gs pos="50000">
                  <a:schemeClr val="bg1">
                    <a:alpha val="20000"/>
                  </a:schemeClr>
                </a:gs>
                <a:gs pos="100000">
                  <a:srgbClr val="0099FF">
                    <a:alpha val="78000"/>
                  </a:srgbClr>
                </a:gs>
              </a:gsLst>
              <a:lin ang="5400000" scaled="1"/>
              <a:tileRect/>
            </a:gradFill>
            <a:ln w="6350"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" name="Rectangle 11"/>
            <p:cNvSpPr/>
            <p:nvPr/>
          </p:nvSpPr>
          <p:spPr>
            <a:xfrm>
              <a:off x="2688336" y="5191095"/>
              <a:ext cx="2798065" cy="528350"/>
            </a:xfrm>
            <a:prstGeom prst="rect">
              <a:avLst/>
            </a:prstGeom>
            <a:solidFill>
              <a:srgbClr val="F2B800"/>
            </a:solidFill>
          </p:spPr>
          <p:txBody>
            <a:bodyPr wrap="square">
              <a:spAutoFit/>
            </a:bodyPr>
            <a:lstStyle/>
            <a:p>
              <a:pPr>
                <a:lnSpc>
                  <a:spcPts val="1700"/>
                </a:lnSpc>
              </a:pPr>
              <a:r>
                <a:rPr lang="en-US" b="1" dirty="0" smtClean="0">
                  <a:latin typeface="Arial Narrow" pitchFamily="34" charset="0"/>
                </a:rPr>
                <a:t>SELECTIVE CHOLESTEROL TRANSPORTER INHIBITORS </a:t>
              </a:r>
              <a:endParaRPr lang="en-US" dirty="0">
                <a:solidFill>
                  <a:srgbClr val="C00000"/>
                </a:solidFill>
                <a:latin typeface="Bernard MT Condensed" pitchFamily="18" charset="0"/>
              </a:endParaRPr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5943600" y="4724400"/>
              <a:ext cx="762000" cy="381000"/>
              <a:chOff x="5638800" y="4419600"/>
              <a:chExt cx="762000" cy="381000"/>
            </a:xfrm>
          </p:grpSpPr>
          <p:sp>
            <p:nvSpPr>
              <p:cNvPr id="12" name="Rectangle 11"/>
              <p:cNvSpPr/>
              <p:nvPr/>
            </p:nvSpPr>
            <p:spPr>
              <a:xfrm>
                <a:off x="5638800" y="4457088"/>
                <a:ext cx="761999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400" b="1" dirty="0">
                    <a:solidFill>
                      <a:schemeClr val="bg1"/>
                    </a:solidFill>
                    <a:effectLst>
                      <a:outerShdw blurRad="50800" dist="50800" dir="5400000" algn="ctr" rotWithShape="0">
                        <a:schemeClr val="tx1"/>
                      </a:outerShdw>
                    </a:effectLst>
                    <a:latin typeface="Arial Narrow" pitchFamily="34" charset="0"/>
                  </a:rPr>
                  <a:t>NPC1L1</a:t>
                </a:r>
                <a:endParaRPr lang="en-US" sz="1400" dirty="0">
                  <a:solidFill>
                    <a:schemeClr val="bg1"/>
                  </a:solidFill>
                  <a:effectLst>
                    <a:outerShdw blurRad="50800" dist="50800" dir="5400000" algn="ctr" rotWithShape="0">
                      <a:schemeClr val="tx1"/>
                    </a:outerShdw>
                  </a:effectLst>
                  <a:latin typeface="Arial Narrow" pitchFamily="34" charset="0"/>
                </a:endParaRPr>
              </a:p>
            </p:txBody>
          </p:sp>
          <p:sp>
            <p:nvSpPr>
              <p:cNvPr id="23" name="Oval 22"/>
              <p:cNvSpPr/>
              <p:nvPr/>
            </p:nvSpPr>
            <p:spPr>
              <a:xfrm>
                <a:off x="5638800" y="4419600"/>
                <a:ext cx="762000" cy="381000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25" name="Picture 4" descr="http://www.caymanchem.com/images/articles/screen/2102-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70667" t="3517" b="38461"/>
            <a:stretch>
              <a:fillRect/>
            </a:stretch>
          </p:blipFill>
          <p:spPr bwMode="auto">
            <a:xfrm>
              <a:off x="8595447" y="2971800"/>
              <a:ext cx="838200" cy="838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8" name="Rectangle 7"/>
          <p:cNvSpPr/>
          <p:nvPr/>
        </p:nvSpPr>
        <p:spPr>
          <a:xfrm>
            <a:off x="228600" y="808879"/>
            <a:ext cx="5181600" cy="374461"/>
          </a:xfrm>
          <a:prstGeom prst="rect">
            <a:avLst/>
          </a:prstGeom>
          <a:solidFill>
            <a:srgbClr val="FFC819"/>
          </a:solidFill>
          <a:ln w="9525">
            <a:solidFill>
              <a:srgbClr val="00206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lnSpc>
                <a:spcPts val="2200"/>
              </a:lnSpc>
              <a:defRPr/>
            </a:pPr>
            <a:r>
              <a:rPr lang="en-US" sz="2000" dirty="0" smtClean="0">
                <a:latin typeface="Bernard MT Condensed" pitchFamily="18" charset="0"/>
              </a:rPr>
              <a:t>1. Inhibition of Cholesterol Absorption in Intestine</a:t>
            </a:r>
            <a:endParaRPr lang="en-US" sz="2000" dirty="0">
              <a:latin typeface="Bernard MT Condensed" pitchFamily="18" charset="0"/>
            </a:endParaRPr>
          </a:p>
        </p:txBody>
      </p:sp>
      <p:sp>
        <p:nvSpPr>
          <p:cNvPr id="16" name="TextBox 14"/>
          <p:cNvSpPr txBox="1">
            <a:spLocks noChangeArrowheads="1"/>
          </p:cNvSpPr>
          <p:nvPr/>
        </p:nvSpPr>
        <p:spPr bwMode="auto">
          <a:xfrm>
            <a:off x="215720" y="240405"/>
            <a:ext cx="8699679" cy="461665"/>
          </a:xfrm>
          <a:prstGeom prst="rect">
            <a:avLst/>
          </a:prstGeom>
          <a:solidFill>
            <a:srgbClr val="FEEC02"/>
          </a:solidFill>
          <a:ln w="9525">
            <a:solidFill>
              <a:srgbClr val="00206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CC0000"/>
                </a:solidFill>
                <a:latin typeface="Bernard MT Condensed" pitchFamily="18" charset="0"/>
              </a:rPr>
              <a:t>TARGETING </a:t>
            </a:r>
            <a:r>
              <a:rPr lang="en-US" sz="2400" dirty="0">
                <a:solidFill>
                  <a:srgbClr val="CC0000"/>
                </a:solidFill>
                <a:latin typeface="Bernard MT Condensed" pitchFamily="18" charset="0"/>
              </a:rPr>
              <a:t>EXOGENOUS PATHWAYS</a:t>
            </a:r>
          </a:p>
        </p:txBody>
      </p:sp>
      <p:sp>
        <p:nvSpPr>
          <p:cNvPr id="17" name="Rectangle 16"/>
          <p:cNvSpPr/>
          <p:nvPr/>
        </p:nvSpPr>
        <p:spPr>
          <a:xfrm>
            <a:off x="228600" y="1828800"/>
            <a:ext cx="3702927" cy="374461"/>
          </a:xfrm>
          <a:prstGeom prst="rect">
            <a:avLst/>
          </a:prstGeom>
          <a:solidFill>
            <a:srgbClr val="FFC819"/>
          </a:solidFill>
          <a:ln w="9525">
            <a:solidFill>
              <a:srgbClr val="00206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lnSpc>
                <a:spcPts val="2200"/>
              </a:lnSpc>
              <a:defRPr/>
            </a:pPr>
            <a:r>
              <a:rPr lang="en-US" sz="2000" dirty="0" smtClean="0">
                <a:latin typeface="Bernard MT Condensed" pitchFamily="18" charset="0"/>
              </a:rPr>
              <a:t>2</a:t>
            </a:r>
            <a:r>
              <a:rPr lang="en-US" sz="2000" dirty="0">
                <a:latin typeface="Bernard MT Condensed" pitchFamily="18" charset="0"/>
              </a:rPr>
              <a:t>. Sequester Bile Acids in Intestine</a:t>
            </a:r>
          </a:p>
        </p:txBody>
      </p:sp>
      <p:sp>
        <p:nvSpPr>
          <p:cNvPr id="19" name="Rectangle 11"/>
          <p:cNvSpPr/>
          <p:nvPr/>
        </p:nvSpPr>
        <p:spPr>
          <a:xfrm>
            <a:off x="234506" y="1358236"/>
            <a:ext cx="5158913" cy="318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ts val="1700"/>
              </a:lnSpc>
            </a:pPr>
            <a:r>
              <a:rPr lang="en-US" sz="2200" b="1" dirty="0" smtClean="0">
                <a:latin typeface="Arial Narrow" pitchFamily="34" charset="0"/>
              </a:rPr>
              <a:t>Selective </a:t>
            </a:r>
            <a:r>
              <a:rPr lang="en-US" sz="2200" b="1" dirty="0">
                <a:latin typeface="Arial Narrow" pitchFamily="34" charset="0"/>
              </a:rPr>
              <a:t>C Transporter Inhibitors; </a:t>
            </a:r>
            <a:r>
              <a:rPr lang="en-US" sz="2000" dirty="0" err="1">
                <a:solidFill>
                  <a:srgbClr val="C00000"/>
                </a:solidFill>
                <a:latin typeface="Bernard MT Condensed" pitchFamily="18" charset="0"/>
              </a:rPr>
              <a:t>Ezetimibe</a:t>
            </a:r>
            <a:endParaRPr lang="en-US" sz="2000" dirty="0">
              <a:solidFill>
                <a:srgbClr val="C00000"/>
              </a:solidFill>
              <a:latin typeface="Bernard MT Condensed" pitchFamily="18" charset="0"/>
            </a:endParaRPr>
          </a:p>
        </p:txBody>
      </p:sp>
      <p:sp>
        <p:nvSpPr>
          <p:cNvPr id="22" name="Rectangle 11"/>
          <p:cNvSpPr/>
          <p:nvPr/>
        </p:nvSpPr>
        <p:spPr>
          <a:xfrm>
            <a:off x="234507" y="2286000"/>
            <a:ext cx="327069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2400"/>
              </a:lnSpc>
            </a:pPr>
            <a:r>
              <a:rPr lang="en-US" sz="2200" b="1" dirty="0" smtClean="0">
                <a:solidFill>
                  <a:srgbClr val="C00000"/>
                </a:solidFill>
                <a:latin typeface="Arial Narrow" pitchFamily="34" charset="0"/>
              </a:rPr>
              <a:t> </a:t>
            </a:r>
            <a:r>
              <a:rPr lang="en-US" sz="2200" b="1" dirty="0" err="1" smtClean="0">
                <a:latin typeface="Arial Narrow" pitchFamily="34" charset="0"/>
              </a:rPr>
              <a:t>Sequestrants</a:t>
            </a:r>
            <a:r>
              <a:rPr lang="en-US" sz="2200" b="1" dirty="0" smtClean="0">
                <a:latin typeface="Arial Narrow" pitchFamily="34" charset="0"/>
              </a:rPr>
              <a:t>;  </a:t>
            </a:r>
          </a:p>
          <a:p>
            <a:pPr>
              <a:lnSpc>
                <a:spcPts val="2400"/>
              </a:lnSpc>
            </a:pPr>
            <a:r>
              <a:rPr lang="en-US" sz="2000" dirty="0" err="1" smtClean="0">
                <a:solidFill>
                  <a:srgbClr val="C00000"/>
                </a:solidFill>
                <a:latin typeface="Bernard MT Condensed" pitchFamily="18" charset="0"/>
              </a:rPr>
              <a:t>Colestipol</a:t>
            </a:r>
            <a:r>
              <a:rPr lang="en-US" sz="2000" dirty="0" smtClean="0">
                <a:solidFill>
                  <a:srgbClr val="C00000"/>
                </a:solidFill>
                <a:latin typeface="Bernard MT Condensed" pitchFamily="18" charset="0"/>
              </a:rPr>
              <a:t> &amp; </a:t>
            </a:r>
            <a:r>
              <a:rPr lang="en-US" sz="2000" dirty="0" err="1" smtClean="0">
                <a:solidFill>
                  <a:srgbClr val="C00000"/>
                </a:solidFill>
                <a:latin typeface="Bernard MT Condensed" pitchFamily="18" charset="0"/>
              </a:rPr>
              <a:t>Cholestyramine</a:t>
            </a:r>
            <a:r>
              <a:rPr lang="en-US" sz="2000" dirty="0" smtClean="0">
                <a:solidFill>
                  <a:srgbClr val="C00000"/>
                </a:solidFill>
                <a:latin typeface="Bernard MT Condensed" pitchFamily="18" charset="0"/>
              </a:rPr>
              <a:t> </a:t>
            </a:r>
            <a:endParaRPr lang="en-US" sz="2200" dirty="0">
              <a:solidFill>
                <a:srgbClr val="C00000"/>
              </a:solidFill>
              <a:latin typeface="Bernard MT Condensed" pitchFamily="18" charset="0"/>
            </a:endParaRPr>
          </a:p>
        </p:txBody>
      </p:sp>
      <p:sp>
        <p:nvSpPr>
          <p:cNvPr id="27" name="Rectangle 11"/>
          <p:cNvSpPr/>
          <p:nvPr/>
        </p:nvSpPr>
        <p:spPr>
          <a:xfrm>
            <a:off x="2667000" y="4749452"/>
            <a:ext cx="1780032" cy="310341"/>
          </a:xfrm>
          <a:prstGeom prst="rect">
            <a:avLst/>
          </a:prstGeom>
          <a:solidFill>
            <a:srgbClr val="F2B800"/>
          </a:solidFill>
        </p:spPr>
        <p:txBody>
          <a:bodyPr wrap="square">
            <a:spAutoFit/>
          </a:bodyPr>
          <a:lstStyle/>
          <a:p>
            <a:pPr>
              <a:lnSpc>
                <a:spcPts val="1700"/>
              </a:lnSpc>
            </a:pPr>
            <a:r>
              <a:rPr lang="en-US" b="1" dirty="0" smtClean="0">
                <a:latin typeface="Arial Narrow" pitchFamily="34" charset="0"/>
              </a:rPr>
              <a:t>SEQUESTRANTS </a:t>
            </a:r>
            <a:endParaRPr lang="en-US" i="1" dirty="0">
              <a:solidFill>
                <a:srgbClr val="C00000"/>
              </a:solidFill>
              <a:latin typeface="Bernard MT Condensed" pitchFamily="18" charset="0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BF69AF"/>
            </a:gs>
            <a:gs pos="11000">
              <a:schemeClr val="accent1">
                <a:tint val="44500"/>
                <a:satMod val="160000"/>
                <a:alpha val="75000"/>
              </a:schemeClr>
            </a:gs>
            <a:gs pos="57000">
              <a:srgbClr val="F1E19D">
                <a:alpha val="80000"/>
              </a:srgbClr>
            </a:gs>
            <a:gs pos="91000">
              <a:schemeClr val="bg1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" y="152400"/>
            <a:ext cx="2391180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reflection blurRad="6350" stA="60000" endA="900" endPos="60000" dist="29997" dir="5400000" sy="-100000" algn="bl" rotWithShape="0"/>
                </a:effectLst>
                <a:latin typeface="+mn-lt"/>
                <a:cs typeface="+mn-cs"/>
              </a:rPr>
              <a:t>EZETIMIBE</a:t>
            </a:r>
          </a:p>
        </p:txBody>
      </p:sp>
      <p:sp>
        <p:nvSpPr>
          <p:cNvPr id="30723" name="Rectangle 4"/>
          <p:cNvSpPr>
            <a:spLocks noChangeArrowheads="1"/>
          </p:cNvSpPr>
          <p:nvPr/>
        </p:nvSpPr>
        <p:spPr bwMode="auto">
          <a:xfrm>
            <a:off x="304800" y="838200"/>
            <a:ext cx="1369286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 dirty="0" smtClean="0">
                <a:solidFill>
                  <a:srgbClr val="FF6600"/>
                </a:solidFill>
                <a:latin typeface="Bernard MT Condensed" pitchFamily="18" charset="0"/>
              </a:rPr>
              <a:t>Mechanism</a:t>
            </a:r>
            <a:endParaRPr lang="en-US" sz="2200" dirty="0">
              <a:latin typeface="Calibri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590800" y="292100"/>
            <a:ext cx="6019800" cy="450850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fontAlgn="auto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spc="-30" dirty="0">
                <a:latin typeface="Arial Narrow" pitchFamily="34" charset="0"/>
                <a:cs typeface="+mn-cs"/>
                <a:sym typeface="Wingdings 3"/>
              </a:rPr>
              <a:t></a:t>
            </a:r>
            <a:r>
              <a:rPr lang="en-US" sz="2400" b="1" spc="-30" dirty="0">
                <a:latin typeface="Arial Narrow" pitchFamily="34" charset="0"/>
                <a:cs typeface="+mn-cs"/>
              </a:rPr>
              <a:t>Is </a:t>
            </a:r>
            <a:r>
              <a:rPr lang="en-US" sz="2400" b="1" spc="-30" dirty="0" smtClean="0">
                <a:latin typeface="Arial Narrow" pitchFamily="34" charset="0"/>
                <a:cs typeface="+mn-cs"/>
              </a:rPr>
              <a:t>a selective </a:t>
            </a:r>
            <a:r>
              <a:rPr lang="en-US" sz="2400" b="1" spc="-30" dirty="0">
                <a:latin typeface="Arial Narrow" pitchFamily="34" charset="0"/>
                <a:cs typeface="+mn-cs"/>
              </a:rPr>
              <a:t>C absorption inhibitor</a:t>
            </a:r>
            <a:endParaRPr lang="en-US" sz="2400" dirty="0">
              <a:latin typeface="Arial Narrow" pitchFamily="34" charset="0"/>
              <a:cs typeface="+mn-cs"/>
            </a:endParaRPr>
          </a:p>
        </p:txBody>
      </p:sp>
      <p:sp>
        <p:nvSpPr>
          <p:cNvPr id="30725" name="TextBox 6"/>
          <p:cNvSpPr txBox="1">
            <a:spLocks noChangeArrowheads="1"/>
          </p:cNvSpPr>
          <p:nvPr/>
        </p:nvSpPr>
        <p:spPr bwMode="auto">
          <a:xfrm>
            <a:off x="381000" y="1524000"/>
            <a:ext cx="1676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04800" y="1179576"/>
            <a:ext cx="8686800" cy="1374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b="1" u="heavy" spc="-30" dirty="0">
                <a:uFill>
                  <a:solidFill>
                    <a:srgbClr val="0000FF"/>
                  </a:solidFill>
                </a:uFill>
                <a:latin typeface="Arial Narrow" pitchFamily="34" charset="0"/>
                <a:cs typeface="+mn-cs"/>
              </a:rPr>
              <a:t>Blocks sterol transporter </a:t>
            </a:r>
            <a:r>
              <a:rPr lang="en-US" sz="2200" b="1" spc="-30" dirty="0">
                <a:latin typeface="Arial Narrow" pitchFamily="34" charset="0"/>
                <a:cs typeface="+mn-cs"/>
              </a:rPr>
              <a:t>(NPC1L1) located on brush border of small intestine that is responsible for C translocation inside </a:t>
            </a:r>
            <a:r>
              <a:rPr lang="en-US" sz="2200" b="1" spc="-30" dirty="0" err="1">
                <a:latin typeface="Arial Narrow" pitchFamily="34" charset="0"/>
                <a:cs typeface="+mn-cs"/>
              </a:rPr>
              <a:t>entrocytes</a:t>
            </a:r>
            <a:r>
              <a:rPr lang="en-US" sz="2200" b="1" spc="-30" dirty="0">
                <a:latin typeface="Arial Narrow" pitchFamily="34" charset="0"/>
                <a:cs typeface="+mn-cs"/>
              </a:rPr>
              <a:t> to be </a:t>
            </a:r>
            <a:r>
              <a:rPr lang="en-US" sz="2200" b="1" spc="-30" dirty="0" err="1">
                <a:latin typeface="Arial Narrow" pitchFamily="34" charset="0"/>
                <a:cs typeface="+mn-cs"/>
              </a:rPr>
              <a:t>esterified</a:t>
            </a:r>
            <a:r>
              <a:rPr lang="en-US" sz="2200" b="1" spc="-30" dirty="0">
                <a:latin typeface="Arial Narrow" pitchFamily="34" charset="0"/>
                <a:cs typeface="+mn-cs"/>
              </a:rPr>
              <a:t> &amp; incorporated in </a:t>
            </a:r>
            <a:r>
              <a:rPr lang="en-US" sz="2200" b="1" spc="-30" dirty="0" smtClean="0">
                <a:latin typeface="Arial Narrow" pitchFamily="34" charset="0"/>
                <a:cs typeface="+mn-cs"/>
              </a:rPr>
              <a:t>CMs </a:t>
            </a:r>
            <a:r>
              <a:rPr lang="en-US" sz="2200" b="1" u="heavy" spc="-30" dirty="0" smtClean="0">
                <a:uFill>
                  <a:solidFill>
                    <a:srgbClr val="0000FF"/>
                  </a:solidFill>
                </a:uFill>
                <a:latin typeface="Arial Narrow" pitchFamily="34" charset="0"/>
                <a:cs typeface="+mn-cs"/>
                <a:sym typeface="Wingdings 3"/>
              </a:rPr>
              <a:t></a:t>
            </a:r>
            <a:r>
              <a:rPr lang="en-US" sz="2200" u="heavy" dirty="0">
                <a:uFill>
                  <a:solidFill>
                    <a:srgbClr val="0000FF"/>
                  </a:solidFill>
                </a:uFill>
              </a:rPr>
              <a:t> </a:t>
            </a:r>
            <a:r>
              <a:rPr lang="en-US" sz="2200" b="1" u="heavy" spc="-30" dirty="0">
                <a:uFill>
                  <a:solidFill>
                    <a:srgbClr val="0000FF"/>
                  </a:solidFill>
                </a:uFill>
                <a:latin typeface="Arial Narrow" pitchFamily="34" charset="0"/>
                <a:cs typeface="+mn-cs"/>
              </a:rPr>
              <a:t>pool of cholesterol available to the liver </a:t>
            </a:r>
            <a:r>
              <a:rPr lang="en-US" sz="2200" b="1" spc="-30" dirty="0" smtClean="0">
                <a:latin typeface="Arial Narrow" pitchFamily="34" charset="0"/>
                <a:cs typeface="+mn-cs"/>
                <a:sym typeface="Wingdings 3"/>
              </a:rPr>
              <a:t></a:t>
            </a:r>
            <a:r>
              <a:rPr lang="en-US" sz="2200" b="1" u="heavy" spc="-30" dirty="0" err="1" smtClean="0">
                <a:uFill>
                  <a:solidFill>
                    <a:srgbClr val="0000FF"/>
                  </a:solidFill>
                </a:uFill>
                <a:latin typeface="Arial Narrow" pitchFamily="34" charset="0"/>
                <a:cs typeface="+mn-cs"/>
              </a:rPr>
              <a:t>upregulate</a:t>
            </a:r>
            <a:r>
              <a:rPr lang="en-US" sz="2200" b="1" u="heavy" spc="-30" dirty="0" smtClean="0">
                <a:uFill>
                  <a:solidFill>
                    <a:srgbClr val="0000FF"/>
                  </a:solidFill>
                </a:uFill>
                <a:latin typeface="Arial Narrow" pitchFamily="34" charset="0"/>
                <a:cs typeface="+mn-cs"/>
              </a:rPr>
              <a:t> LDL </a:t>
            </a:r>
            <a:r>
              <a:rPr lang="en-US" sz="2200" b="1" u="heavy" spc="-30" dirty="0">
                <a:uFill>
                  <a:solidFill>
                    <a:srgbClr val="0000FF"/>
                  </a:solidFill>
                </a:uFill>
                <a:latin typeface="Arial Narrow" pitchFamily="34" charset="0"/>
                <a:cs typeface="+mn-cs"/>
              </a:rPr>
              <a:t>receptor</a:t>
            </a:r>
            <a:r>
              <a:rPr lang="en-US" sz="2200" b="1" spc="-30" dirty="0">
                <a:latin typeface="Arial Narrow" pitchFamily="34" charset="0"/>
                <a:cs typeface="+mn-cs"/>
              </a:rPr>
              <a:t>, trapping more LDL particles from </a:t>
            </a:r>
            <a:r>
              <a:rPr lang="en-US" sz="2200" b="1" spc="-30" dirty="0" smtClean="0">
                <a:latin typeface="Arial Narrow" pitchFamily="34" charset="0"/>
                <a:cs typeface="+mn-cs"/>
              </a:rPr>
              <a:t>blood.</a:t>
            </a:r>
            <a:endParaRPr lang="en-US" sz="2200" b="1" spc="-30" dirty="0">
              <a:latin typeface="Arial Narrow" pitchFamily="34" charset="0"/>
              <a:cs typeface="+mn-cs"/>
            </a:endParaRP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316992" y="2564166"/>
            <a:ext cx="2762295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 dirty="0" smtClean="0">
                <a:solidFill>
                  <a:srgbClr val="FF6600"/>
                </a:solidFill>
                <a:latin typeface="Bernard MT Condensed" pitchFamily="18" charset="0"/>
              </a:rPr>
              <a:t>Pharmacological action</a:t>
            </a:r>
            <a:endParaRPr lang="en-US" sz="2200" dirty="0">
              <a:latin typeface="Calibri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04800" y="2923830"/>
            <a:ext cx="86807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spc="-30" dirty="0">
                <a:latin typeface="Arial Narrow" pitchFamily="34" charset="0"/>
                <a:cs typeface="+mn-cs"/>
                <a:sym typeface="Wingdings 3"/>
              </a:rPr>
              <a:t>LDL </a:t>
            </a:r>
            <a:r>
              <a:rPr lang="en-US" sz="2200" b="1" spc="-30" dirty="0" smtClean="0">
                <a:latin typeface="Arial Narrow" pitchFamily="34" charset="0"/>
                <a:cs typeface="+mn-cs"/>
                <a:sym typeface="Wingdings 3"/>
              </a:rPr>
              <a:t>20% </a:t>
            </a:r>
            <a:r>
              <a:rPr lang="en-US" sz="2200" b="1" spc="-30" dirty="0" smtClean="0">
                <a:latin typeface="Arial Narrow" pitchFamily="34" charset="0"/>
                <a:cs typeface="+mn-cs"/>
              </a:rPr>
              <a:t>54</a:t>
            </a:r>
            <a:r>
              <a:rPr lang="en-US" sz="2200" b="1" spc="-30" dirty="0">
                <a:latin typeface="Arial Narrow" pitchFamily="34" charset="0"/>
                <a:cs typeface="+mn-cs"/>
              </a:rPr>
              <a:t>% </a:t>
            </a:r>
            <a:r>
              <a:rPr lang="en-US" sz="2200" b="1" spc="-30" dirty="0" smtClean="0">
                <a:latin typeface="Arial Narrow" pitchFamily="34" charset="0"/>
                <a:cs typeface="+mn-cs"/>
              </a:rPr>
              <a:t>of intestinal </a:t>
            </a:r>
            <a:r>
              <a:rPr lang="en-US" sz="2200" b="1" spc="-30" dirty="0">
                <a:latin typeface="Arial Narrow" pitchFamily="34" charset="0"/>
                <a:cs typeface="+mn-cs"/>
              </a:rPr>
              <a:t>cholesterol </a:t>
            </a:r>
            <a:r>
              <a:rPr lang="en-US" sz="2200" b="1" spc="-30" dirty="0" smtClean="0">
                <a:latin typeface="Arial Narrow" pitchFamily="34" charset="0"/>
                <a:cs typeface="+mn-cs"/>
              </a:rPr>
              <a:t>+ </a:t>
            </a:r>
            <a:r>
              <a:rPr lang="en-US" sz="2200" b="1" spc="-30" dirty="0" err="1" smtClean="0">
                <a:latin typeface="Arial Narrow" pitchFamily="34" charset="0"/>
                <a:cs typeface="+mn-cs"/>
              </a:rPr>
              <a:t>phytosterol</a:t>
            </a:r>
            <a:r>
              <a:rPr lang="en-US" sz="2200" b="1" spc="-30" dirty="0" smtClean="0">
                <a:latin typeface="Arial Narrow" pitchFamily="34" charset="0"/>
                <a:cs typeface="+mn-cs"/>
              </a:rPr>
              <a:t> absorption are </a:t>
            </a:r>
            <a:r>
              <a:rPr lang="en-US" sz="2200" b="1" spc="-30" dirty="0">
                <a:latin typeface="Arial Narrow" pitchFamily="34" charset="0"/>
                <a:cs typeface="+mn-cs"/>
              </a:rPr>
              <a:t>blocked</a:t>
            </a:r>
          </a:p>
          <a:p>
            <a:r>
              <a:rPr lang="en-US" sz="2200" b="1" spc="-30" dirty="0" smtClean="0">
                <a:latin typeface="Arial Narrow" pitchFamily="34" charset="0"/>
                <a:sym typeface="Wingdings 3"/>
              </a:rPr>
              <a:t> </a:t>
            </a:r>
            <a:r>
              <a:rPr lang="en-US" sz="2200" b="1" spc="-30" dirty="0" smtClean="0">
                <a:latin typeface="Arial Narrow" pitchFamily="34" charset="0"/>
                <a:cs typeface="+mn-cs"/>
              </a:rPr>
              <a:t>TG  8% , </a:t>
            </a:r>
            <a:r>
              <a:rPr lang="en-US" sz="2200" b="1" spc="-30" dirty="0" smtClean="0">
                <a:latin typeface="Arial Narrow" pitchFamily="34" charset="0"/>
                <a:cs typeface="+mn-cs"/>
                <a:sym typeface="Wingdings 3"/>
              </a:rPr>
              <a:t> HDL 1-4% </a:t>
            </a:r>
            <a:r>
              <a:rPr lang="en-US" sz="2200" b="1" spc="-30" dirty="0" smtClean="0">
                <a:latin typeface="Arial Narrow" pitchFamily="34" charset="0"/>
                <a:cs typeface="+mn-cs"/>
              </a:rPr>
              <a:t>no effect </a:t>
            </a:r>
            <a:r>
              <a:rPr lang="en-US" sz="2200" b="1" spc="-30" dirty="0">
                <a:latin typeface="Arial Narrow" pitchFamily="34" charset="0"/>
                <a:cs typeface="+mn-cs"/>
              </a:rPr>
              <a:t>on </a:t>
            </a:r>
            <a:r>
              <a:rPr lang="en-US" sz="2200" b="1" spc="-30" dirty="0" smtClean="0">
                <a:latin typeface="Arial Narrow" pitchFamily="34" charset="0"/>
                <a:cs typeface="+mn-cs"/>
              </a:rPr>
              <a:t>steroids, lipid-soluble vitamins, bile a. </a:t>
            </a:r>
            <a:endParaRPr lang="en-US" sz="2200" b="1" spc="-30" dirty="0">
              <a:latin typeface="Arial Narrow" pitchFamily="34" charset="0"/>
              <a:cs typeface="+mn-cs"/>
            </a:endParaRPr>
          </a:p>
        </p:txBody>
      </p:sp>
      <p:sp>
        <p:nvSpPr>
          <p:cNvPr id="15" name="Rectangle 4"/>
          <p:cNvSpPr>
            <a:spLocks noChangeArrowheads="1"/>
          </p:cNvSpPr>
          <p:nvPr/>
        </p:nvSpPr>
        <p:spPr bwMode="auto">
          <a:xfrm>
            <a:off x="381000" y="3722406"/>
            <a:ext cx="2125903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 dirty="0" smtClean="0">
                <a:solidFill>
                  <a:srgbClr val="FF6600"/>
                </a:solidFill>
                <a:latin typeface="Bernard MT Condensed" pitchFamily="18" charset="0"/>
              </a:rPr>
              <a:t>Pharmacokinetics</a:t>
            </a:r>
            <a:endParaRPr lang="en-US" sz="2200" dirty="0">
              <a:latin typeface="Calibri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71856" y="4061421"/>
            <a:ext cx="8305800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SzPct val="73000"/>
              <a:buBlip>
                <a:blip r:embed="rId2"/>
              </a:buBlip>
            </a:pPr>
            <a:r>
              <a:rPr lang="en-US" sz="2200" b="1" spc="-30" dirty="0" smtClean="0">
                <a:latin typeface="Arial Narrow" pitchFamily="34" charset="0"/>
                <a:cs typeface="+mn-cs"/>
              </a:rPr>
              <a:t> Absorbed </a:t>
            </a:r>
            <a:r>
              <a:rPr lang="en-US" sz="2200" b="1" spc="-30" dirty="0">
                <a:latin typeface="Arial Narrow" pitchFamily="34" charset="0"/>
                <a:cs typeface="+mn-cs"/>
              </a:rPr>
              <a:t>&amp; conjugated in intestine to active </a:t>
            </a:r>
            <a:r>
              <a:rPr lang="en-US" sz="2200" b="1" spc="-30" dirty="0" err="1" smtClean="0">
                <a:latin typeface="Arial Narrow" pitchFamily="34" charset="0"/>
                <a:cs typeface="+mn-cs"/>
              </a:rPr>
              <a:t>glucuronide</a:t>
            </a:r>
            <a:r>
              <a:rPr lang="en-US" sz="2200" b="1" spc="-30" dirty="0" smtClean="0">
                <a:latin typeface="Arial Narrow" pitchFamily="34" charset="0"/>
                <a:cs typeface="+mn-cs"/>
              </a:rPr>
              <a:t> (&gt; potent )</a:t>
            </a:r>
            <a:endParaRPr lang="en-US" sz="2200" b="1" spc="-30" dirty="0">
              <a:latin typeface="Arial Narrow" pitchFamily="34" charset="0"/>
              <a:cs typeface="+mn-cs"/>
            </a:endParaRPr>
          </a:p>
          <a:p>
            <a:pPr>
              <a:buSzPct val="73000"/>
              <a:buBlip>
                <a:blip r:embed="rId2"/>
              </a:buBlip>
            </a:pPr>
            <a:r>
              <a:rPr lang="en-US" sz="2200" b="1" spc="-30" dirty="0" smtClean="0">
                <a:latin typeface="Arial Narrow" pitchFamily="34" charset="0"/>
                <a:cs typeface="+mn-cs"/>
              </a:rPr>
              <a:t> Reaches </a:t>
            </a:r>
            <a:r>
              <a:rPr lang="en-US" sz="2200" b="1" spc="-30" dirty="0">
                <a:latin typeface="Arial Narrow" pitchFamily="34" charset="0"/>
                <a:cs typeface="+mn-cs"/>
              </a:rPr>
              <a:t>peak blood level in 12–14 hours</a:t>
            </a:r>
          </a:p>
          <a:p>
            <a:pPr>
              <a:buSzPct val="73000"/>
              <a:buBlip>
                <a:blip r:embed="rId2"/>
              </a:buBlip>
            </a:pPr>
            <a:r>
              <a:rPr lang="en-US" sz="2200" b="1" spc="-30" dirty="0" smtClean="0">
                <a:latin typeface="Arial Narrow" pitchFamily="34" charset="0"/>
                <a:cs typeface="+mn-cs"/>
              </a:rPr>
              <a:t> Its </a:t>
            </a:r>
            <a:r>
              <a:rPr lang="en-US" sz="2200" b="1" spc="-30" dirty="0">
                <a:latin typeface="Arial Narrow" pitchFamily="34" charset="0"/>
                <a:cs typeface="+mn-cs"/>
              </a:rPr>
              <a:t>half-life is 22 hours </a:t>
            </a:r>
          </a:p>
          <a:p>
            <a:pPr>
              <a:buSzPct val="73000"/>
              <a:buBlip>
                <a:blip r:embed="rId2"/>
              </a:buBlip>
            </a:pPr>
            <a:r>
              <a:rPr lang="en-US" sz="2200" b="1" spc="-30" dirty="0" smtClean="0">
                <a:latin typeface="Arial Narrow" pitchFamily="34" charset="0"/>
                <a:cs typeface="+mn-cs"/>
              </a:rPr>
              <a:t> Undergoes </a:t>
            </a:r>
            <a:r>
              <a:rPr lang="en-US" sz="2200" b="1" spc="-30" dirty="0" err="1" smtClean="0">
                <a:latin typeface="Arial Narrow" pitchFamily="34" charset="0"/>
                <a:cs typeface="+mn-cs"/>
              </a:rPr>
              <a:t>enterohepatic</a:t>
            </a:r>
            <a:r>
              <a:rPr lang="en-US" sz="2200" b="1" spc="-30" dirty="0" smtClean="0">
                <a:latin typeface="Arial Narrow" pitchFamily="34" charset="0"/>
                <a:cs typeface="+mn-cs"/>
              </a:rPr>
              <a:t> </a:t>
            </a:r>
            <a:r>
              <a:rPr lang="en-US" sz="2200" b="1" spc="-30" dirty="0">
                <a:latin typeface="Arial Narrow" pitchFamily="34" charset="0"/>
                <a:cs typeface="+mn-cs"/>
              </a:rPr>
              <a:t>circulation </a:t>
            </a:r>
            <a:r>
              <a:rPr lang="en-US" sz="2200" b="1" spc="-30" dirty="0" smtClean="0">
                <a:latin typeface="Arial Narrow" pitchFamily="34" charset="0"/>
                <a:cs typeface="+mn-cs"/>
              </a:rPr>
              <a:t>(prolong action of drug)</a:t>
            </a:r>
          </a:p>
          <a:p>
            <a:pPr>
              <a:buSzPct val="73000"/>
              <a:buBlip>
                <a:blip r:embed="rId2"/>
              </a:buBlip>
            </a:pPr>
            <a:r>
              <a:rPr lang="en-US" sz="2200" b="1" spc="-30" dirty="0" smtClean="0">
                <a:latin typeface="Arial Narrow" pitchFamily="34" charset="0"/>
                <a:cs typeface="+mn-cs"/>
              </a:rPr>
              <a:t> 80</a:t>
            </a:r>
            <a:r>
              <a:rPr lang="en-US" sz="2200" b="1" spc="-30" dirty="0">
                <a:latin typeface="Arial Narrow" pitchFamily="34" charset="0"/>
                <a:cs typeface="+mn-cs"/>
              </a:rPr>
              <a:t>% of the drug is excreted in </a:t>
            </a:r>
            <a:r>
              <a:rPr lang="en-US" sz="2200" b="1" spc="-30" dirty="0" smtClean="0">
                <a:latin typeface="Arial Narrow" pitchFamily="34" charset="0"/>
                <a:cs typeface="+mn-cs"/>
              </a:rPr>
              <a:t>feces</a:t>
            </a:r>
          </a:p>
          <a:p>
            <a:pPr>
              <a:buSzPct val="73000"/>
            </a:pPr>
            <a:endParaRPr lang="en-US" sz="900" b="1" spc="-30" dirty="0" smtClean="0">
              <a:latin typeface="Arial Narrow" pitchFamily="34" charset="0"/>
              <a:cs typeface="+mn-cs"/>
            </a:endParaRPr>
          </a:p>
          <a:p>
            <a:pPr>
              <a:buSzPct val="73000"/>
            </a:pPr>
            <a:r>
              <a:rPr lang="en-US" sz="2200" b="1" u="sng" spc="-30" dirty="0" smtClean="0">
                <a:latin typeface="Arial Narrow" pitchFamily="34" charset="0"/>
                <a:cs typeface="+mn-cs"/>
              </a:rPr>
              <a:t>N.B. </a:t>
            </a:r>
            <a:r>
              <a:rPr lang="en-US" sz="2200" b="1" i="1" spc="-30" dirty="0" smtClean="0">
                <a:latin typeface="Arial Narrow" pitchFamily="34" charset="0"/>
                <a:cs typeface="+mn-cs"/>
              </a:rPr>
              <a:t>Drug level </a:t>
            </a:r>
            <a:r>
              <a:rPr lang="en-US" sz="2200" b="1" i="1" spc="-30" dirty="0" smtClean="0">
                <a:latin typeface="Arial Narrow" pitchFamily="34" charset="0"/>
                <a:cs typeface="+mn-cs"/>
                <a:sym typeface="Wingdings 3"/>
              </a:rPr>
              <a:t>if with </a:t>
            </a:r>
            <a:r>
              <a:rPr lang="en-US" sz="2200" b="1" i="1" spc="-30" dirty="0" err="1" smtClean="0">
                <a:latin typeface="Arial Narrow" pitchFamily="34" charset="0"/>
                <a:cs typeface="+mn-cs"/>
                <a:sym typeface="Wingdings 3"/>
              </a:rPr>
              <a:t>statins</a:t>
            </a:r>
            <a:r>
              <a:rPr lang="en-US" sz="2200" b="1" i="1" spc="-30" dirty="0" smtClean="0">
                <a:latin typeface="Arial Narrow" pitchFamily="34" charset="0"/>
                <a:cs typeface="+mn-cs"/>
                <a:sym typeface="Wingdings 3"/>
              </a:rPr>
              <a:t> &amp; </a:t>
            </a:r>
            <a:r>
              <a:rPr lang="en-US" sz="2200" b="1" i="1" spc="-30" dirty="0">
                <a:latin typeface="Arial Narrow" pitchFamily="34" charset="0"/>
                <a:sym typeface="Wingdings 3"/>
              </a:rPr>
              <a:t></a:t>
            </a:r>
            <a:r>
              <a:rPr lang="en-US" sz="2200" b="1" i="1" spc="-30" dirty="0" smtClean="0">
                <a:latin typeface="Arial Narrow" pitchFamily="34" charset="0"/>
                <a:cs typeface="+mn-cs"/>
                <a:sym typeface="Wingdings 3"/>
              </a:rPr>
              <a:t> if with </a:t>
            </a:r>
            <a:r>
              <a:rPr lang="en-US" sz="2200" b="1" i="1" spc="-30" dirty="0" err="1" smtClean="0">
                <a:latin typeface="Arial Narrow" pitchFamily="34" charset="0"/>
                <a:cs typeface="+mn-cs"/>
                <a:sym typeface="Wingdings 3"/>
              </a:rPr>
              <a:t>cholystyramine</a:t>
            </a:r>
            <a:endParaRPr lang="en-US" i="1" dirty="0"/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BF69AF"/>
            </a:gs>
            <a:gs pos="11000">
              <a:schemeClr val="accent1">
                <a:tint val="44500"/>
                <a:satMod val="160000"/>
                <a:alpha val="75000"/>
              </a:schemeClr>
            </a:gs>
            <a:gs pos="57000">
              <a:srgbClr val="F1E19D">
                <a:alpha val="80000"/>
              </a:srgbClr>
            </a:gs>
            <a:gs pos="91000">
              <a:schemeClr val="bg1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52400" y="662190"/>
            <a:ext cx="8229600" cy="1054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42900" fontAlgn="auto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u="heavy" spc="-30" dirty="0" smtClean="0">
                <a:uFill>
                  <a:solidFill>
                    <a:srgbClr val="8E0069"/>
                  </a:solidFill>
                </a:uFill>
                <a:latin typeface="Arial Narrow" pitchFamily="34" charset="0"/>
                <a:cs typeface="+mn-cs"/>
                <a:sym typeface="Wingdings 3"/>
              </a:rPr>
              <a:t>As </a:t>
            </a:r>
            <a:r>
              <a:rPr lang="en-US" sz="2400" b="1" u="heavy" spc="-30" dirty="0" err="1" smtClean="0">
                <a:uFill>
                  <a:solidFill>
                    <a:srgbClr val="8E0069"/>
                  </a:solidFill>
                </a:uFill>
                <a:latin typeface="Arial Narrow" pitchFamily="34" charset="0"/>
                <a:cs typeface="+mn-cs"/>
                <a:sym typeface="Wingdings 3"/>
              </a:rPr>
              <a:t>Monotherapy</a:t>
            </a:r>
            <a:r>
              <a:rPr lang="en-US" sz="2400" b="1" u="heavy" spc="-30" dirty="0" smtClean="0">
                <a:uFill>
                  <a:solidFill>
                    <a:srgbClr val="8E0069"/>
                  </a:solidFill>
                </a:uFill>
                <a:latin typeface="Arial Narrow" pitchFamily="34" charset="0"/>
                <a:cs typeface="+mn-cs"/>
                <a:sym typeface="Wingdings 3"/>
              </a:rPr>
              <a:t>;</a:t>
            </a:r>
          </a:p>
          <a:p>
            <a:pPr indent="-342900" fontAlgn="auto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smtClean="0">
                <a:latin typeface="Arial Narrow" pitchFamily="34" charset="0"/>
              </a:rPr>
              <a:t>Primary prevention of low risk of CHD i.e. need </a:t>
            </a:r>
            <a:r>
              <a:rPr lang="en-US" sz="2400" b="1" dirty="0" err="1" smtClean="0">
                <a:latin typeface="Arial Narrow" pitchFamily="34" charset="0"/>
              </a:rPr>
              <a:t>modest</a:t>
            </a:r>
            <a:r>
              <a:rPr lang="en-US" sz="2400" b="1" dirty="0" err="1" smtClean="0">
                <a:latin typeface="Arial Narrow" pitchFamily="34" charset="0"/>
                <a:sym typeface="Wingdings 3"/>
              </a:rPr>
              <a:t></a:t>
            </a:r>
            <a:r>
              <a:rPr lang="en-US" sz="2400" b="1" dirty="0" err="1" smtClean="0">
                <a:latin typeface="Arial Narrow" pitchFamily="34" charset="0"/>
              </a:rPr>
              <a:t>LDL</a:t>
            </a:r>
            <a:endParaRPr lang="en-US" sz="2400" b="1" dirty="0" smtClean="0">
              <a:latin typeface="Arial Narrow" pitchFamily="34" charset="0"/>
            </a:endParaRPr>
          </a:p>
          <a:p>
            <a:pPr indent="-342900" fontAlgn="auto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err="1" smtClean="0">
                <a:latin typeface="Arial Narrow" pitchFamily="34" charset="0"/>
              </a:rPr>
              <a:t>Statin</a:t>
            </a:r>
            <a:r>
              <a:rPr lang="en-US" sz="2400" b="1" dirty="0" smtClean="0">
                <a:latin typeface="Arial Narrow" pitchFamily="34" charset="0"/>
              </a:rPr>
              <a:t>-intolerant patients </a:t>
            </a:r>
          </a:p>
        </p:txBody>
      </p:sp>
      <p:sp>
        <p:nvSpPr>
          <p:cNvPr id="7" name="Rectangle 6"/>
          <p:cNvSpPr/>
          <p:nvPr/>
        </p:nvSpPr>
        <p:spPr>
          <a:xfrm>
            <a:off x="164205" y="1828800"/>
            <a:ext cx="3874395" cy="2798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42900" fontAlgn="auto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u="heavy" spc="-30" dirty="0" smtClean="0">
                <a:uFill>
                  <a:solidFill>
                    <a:srgbClr val="8E0069"/>
                  </a:solidFill>
                </a:uFill>
                <a:latin typeface="Arial Narrow" pitchFamily="34" charset="0"/>
                <a:cs typeface="+mn-cs"/>
                <a:sym typeface="Wingdings 3"/>
              </a:rPr>
              <a:t>As Combination Therapy</a:t>
            </a:r>
            <a:r>
              <a:rPr lang="en-US" sz="2400" b="1" spc="-30" dirty="0" smtClean="0">
                <a:uFill>
                  <a:solidFill>
                    <a:srgbClr val="8E0069"/>
                  </a:solidFill>
                </a:uFill>
                <a:latin typeface="Arial Narrow" pitchFamily="34" charset="0"/>
                <a:cs typeface="+mn-cs"/>
                <a:sym typeface="Wingdings 3"/>
              </a:rPr>
              <a:t>;</a:t>
            </a:r>
            <a:r>
              <a:rPr lang="en-US" sz="2400" b="1" dirty="0" smtClean="0">
                <a:uFill>
                  <a:solidFill>
                    <a:srgbClr val="8E0069"/>
                  </a:solidFill>
                </a:uFill>
                <a:latin typeface="Arial Narrow" pitchFamily="34" charset="0"/>
              </a:rPr>
              <a:t> safe</a:t>
            </a:r>
          </a:p>
          <a:p>
            <a:pPr indent="-342900" fontAlgn="auto">
              <a:lnSpc>
                <a:spcPts val="2500"/>
              </a:lnSpc>
              <a:spcBef>
                <a:spcPts val="1200"/>
              </a:spcBef>
              <a:spcAft>
                <a:spcPts val="0"/>
              </a:spcAft>
              <a:defRPr/>
            </a:pPr>
            <a:r>
              <a:rPr lang="en-US" sz="2400" b="1" spc="-30" dirty="0" smtClean="0">
                <a:latin typeface="Arial Narrow" pitchFamily="34" charset="0"/>
                <a:cs typeface="+mn-cs"/>
                <a:sym typeface="Wingdings 3"/>
              </a:rPr>
              <a:t>-With </a:t>
            </a:r>
            <a:r>
              <a:rPr lang="en-GB" sz="2400" b="1" spc="-30" dirty="0" err="1" smtClean="0">
                <a:latin typeface="Arial Narrow" pitchFamily="34" charset="0"/>
                <a:cs typeface="+mn-cs"/>
                <a:sym typeface="Wingdings 3"/>
              </a:rPr>
              <a:t>statins</a:t>
            </a:r>
            <a:r>
              <a:rPr lang="en-GB" sz="2400" b="1" spc="-30" dirty="0" smtClean="0">
                <a:latin typeface="Arial Narrow" pitchFamily="34" charset="0"/>
                <a:cs typeface="+mn-cs"/>
                <a:sym typeface="Wingdings 3"/>
              </a:rPr>
              <a:t>; </a:t>
            </a:r>
            <a:r>
              <a:rPr lang="en-GB" sz="2400" b="1" spc="-30" dirty="0" smtClean="0">
                <a:latin typeface="Arial Narrow" pitchFamily="34" charset="0"/>
                <a:sym typeface="Wingdings 3"/>
              </a:rPr>
              <a:t>synergistic</a:t>
            </a:r>
            <a:r>
              <a:rPr lang="en-GB" sz="2400" b="1" spc="-30" dirty="0" smtClean="0">
                <a:latin typeface="Arial Narrow" pitchFamily="34" charset="0"/>
                <a:cs typeface="+mn-cs"/>
                <a:sym typeface="Wingdings 3"/>
              </a:rPr>
              <a:t> </a:t>
            </a:r>
          </a:p>
          <a:p>
            <a:pPr indent="-342900" fontAlgn="auto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spc="-30" dirty="0" smtClean="0">
                <a:latin typeface="Arial Narrow" pitchFamily="34" charset="0"/>
                <a:cs typeface="+mn-cs"/>
                <a:sym typeface="Wingdings 3"/>
              </a:rPr>
              <a:t>In moderate/severe  LDL</a:t>
            </a:r>
          </a:p>
          <a:p>
            <a:pPr indent="-342900" fontAlgn="auto">
              <a:lnSpc>
                <a:spcPts val="2500"/>
              </a:lnSpc>
              <a:spcBef>
                <a:spcPts val="1200"/>
              </a:spcBef>
              <a:spcAft>
                <a:spcPts val="0"/>
              </a:spcAft>
              <a:defRPr/>
            </a:pPr>
            <a:r>
              <a:rPr lang="en-US" sz="2400" b="1" spc="-30" dirty="0" smtClean="0">
                <a:latin typeface="Arial Narrow" pitchFamily="34" charset="0"/>
                <a:cs typeface="+mn-cs"/>
                <a:sym typeface="Wingdings 3"/>
              </a:rPr>
              <a:t>-Or If must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 </a:t>
            </a:r>
            <a:r>
              <a:rPr lang="en-US" sz="2400" b="1" dirty="0" err="1" smtClean="0">
                <a:latin typeface="Arial Narrow" pitchFamily="34" charset="0"/>
                <a:sym typeface="Wingdings 3"/>
              </a:rPr>
              <a:t>statin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 dose                                                                       </a:t>
            </a:r>
            <a:r>
              <a:rPr lang="en-US" sz="2400" b="1" spc="-30" dirty="0" smtClean="0">
                <a:latin typeface="Arial Narrow" pitchFamily="34" charset="0"/>
                <a:cs typeface="+mn-cs"/>
                <a:sym typeface="Wingdings 3"/>
              </a:rPr>
              <a:t>because of side effects</a:t>
            </a:r>
          </a:p>
          <a:p>
            <a:pPr indent="-342900" fontAlgn="auto">
              <a:lnSpc>
                <a:spcPts val="2500"/>
              </a:lnSpc>
              <a:spcBef>
                <a:spcPts val="1200"/>
              </a:spcBef>
              <a:spcAft>
                <a:spcPts val="0"/>
              </a:spcAft>
              <a:defRPr/>
            </a:pPr>
            <a:r>
              <a:rPr lang="en-US" sz="2400" b="1" spc="-30" dirty="0" smtClean="0">
                <a:latin typeface="Arial Narrow" pitchFamily="34" charset="0"/>
                <a:cs typeface="+mn-cs"/>
                <a:sym typeface="Wingdings 3"/>
              </a:rPr>
              <a:t>-Or With other lipid lowering drugs; As </a:t>
            </a:r>
            <a:r>
              <a:rPr lang="en-US" sz="2400" b="1" spc="-30" dirty="0" err="1" smtClean="0">
                <a:latin typeface="Arial Narrow" pitchFamily="34" charset="0"/>
                <a:cs typeface="+mn-cs"/>
                <a:sym typeface="Wingdings 3"/>
              </a:rPr>
              <a:t>fibrates</a:t>
            </a:r>
            <a:r>
              <a:rPr lang="en-US" sz="2400" b="1" spc="-30" dirty="0" smtClean="0">
                <a:latin typeface="Arial Narrow" pitchFamily="34" charset="0"/>
                <a:cs typeface="+mn-cs"/>
                <a:sym typeface="Wingdings 3"/>
              </a:rPr>
              <a:t>,  </a:t>
            </a:r>
            <a:endParaRPr lang="en-US" sz="2400" b="1" spc="-30" dirty="0">
              <a:latin typeface="Arial Narrow" pitchFamily="34" charset="0"/>
              <a:cs typeface="+mn-cs"/>
              <a:sym typeface="Wingdings 3"/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152400" y="254913"/>
            <a:ext cx="13773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 dirty="0" smtClean="0">
                <a:solidFill>
                  <a:srgbClr val="FF6600"/>
                </a:solidFill>
                <a:latin typeface="Bernard MT Condensed" pitchFamily="18" charset="0"/>
              </a:rPr>
              <a:t>Indications</a:t>
            </a:r>
            <a:endParaRPr lang="en-US" sz="2200" dirty="0">
              <a:latin typeface="Calibri" pitchFamily="34" charset="0"/>
            </a:endParaRP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228600" y="4800600"/>
            <a:ext cx="248657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 dirty="0" smtClean="0">
                <a:solidFill>
                  <a:srgbClr val="FF6600"/>
                </a:solidFill>
                <a:latin typeface="Bernard MT Condensed" pitchFamily="18" charset="0"/>
              </a:rPr>
              <a:t>ADRs &amp; Interactions </a:t>
            </a:r>
            <a:endParaRPr lang="en-US" sz="2200" dirty="0">
              <a:latin typeface="Calibri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28600" y="5231249"/>
            <a:ext cx="830580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fontAlgn="auto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spc="-30" dirty="0" smtClean="0">
                <a:latin typeface="Arial Narrow" pitchFamily="34" charset="0"/>
                <a:cs typeface="+mn-cs"/>
                <a:sym typeface="Wingdings 3"/>
              </a:rPr>
              <a:t>Not common.</a:t>
            </a:r>
          </a:p>
          <a:p>
            <a:pPr marL="342900" indent="-342900" fontAlgn="auto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spc="-30" dirty="0" smtClean="0">
                <a:latin typeface="Arial Narrow" pitchFamily="34" charset="0"/>
                <a:cs typeface="+mn-cs"/>
                <a:sym typeface="Wingdings 3"/>
              </a:rPr>
              <a:t>GIT disturbance, headache, fatigue, </a:t>
            </a:r>
            <a:r>
              <a:rPr lang="en-US" sz="2400" b="1" spc="-30" dirty="0" err="1" smtClean="0">
                <a:latin typeface="Arial Narrow" pitchFamily="34" charset="0"/>
                <a:cs typeface="+mn-cs"/>
                <a:sym typeface="Wingdings 3"/>
              </a:rPr>
              <a:t>artheralgia</a:t>
            </a:r>
            <a:r>
              <a:rPr lang="en-US" sz="2400" b="1" spc="-30" dirty="0" smtClean="0">
                <a:latin typeface="Arial Narrow" pitchFamily="34" charset="0"/>
                <a:cs typeface="+mn-cs"/>
                <a:sym typeface="Wingdings 3"/>
              </a:rPr>
              <a:t> &amp;  </a:t>
            </a:r>
            <a:r>
              <a:rPr lang="en-US" sz="2400" b="1" spc="-30" dirty="0" err="1" smtClean="0">
                <a:latin typeface="Arial Narrow" pitchFamily="34" charset="0"/>
                <a:cs typeface="+mn-cs"/>
                <a:sym typeface="Wingdings 3"/>
              </a:rPr>
              <a:t>myalgia</a:t>
            </a:r>
            <a:r>
              <a:rPr lang="en-US" sz="2400" b="1" spc="-30" dirty="0" smtClean="0">
                <a:latin typeface="Arial Narrow" pitchFamily="34" charset="0"/>
                <a:cs typeface="+mn-cs"/>
                <a:sym typeface="Wingdings 3"/>
              </a:rPr>
              <a:t>.</a:t>
            </a:r>
          </a:p>
          <a:p>
            <a:pPr marL="342900" indent="-342900" fontAlgn="auto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spc="-30" dirty="0" smtClean="0">
                <a:latin typeface="Arial Narrow" pitchFamily="34" charset="0"/>
                <a:cs typeface="+mn-cs"/>
                <a:sym typeface="Wingdings 3"/>
              </a:rPr>
              <a:t>Seldom reversible impairment of hepatic function</a:t>
            </a:r>
            <a:endParaRPr lang="en-US" sz="2400" b="1" spc="-30" dirty="0">
              <a:latin typeface="Arial Narrow" pitchFamily="34" charset="0"/>
              <a:cs typeface="+mn-cs"/>
              <a:sym typeface="Wingdings 3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3886200" y="1371600"/>
            <a:ext cx="5410200" cy="3771901"/>
            <a:chOff x="3810000" y="1943099"/>
            <a:chExt cx="5410200" cy="3771901"/>
          </a:xfrm>
        </p:grpSpPr>
        <p:pic>
          <p:nvPicPr>
            <p:cNvPr id="13" name="Picture 2" descr="http://www.sisalombardia.it/diapo/ezetimibe/ezetimibe2.JPG"/>
            <p:cNvPicPr>
              <a:picLocks noChangeAspect="1" noChangeArrowheads="1"/>
            </p:cNvPicPr>
            <p:nvPr/>
          </p:nvPicPr>
          <p:blipFill>
            <a:blip r:embed="rId2" cstate="print"/>
            <a:srcRect l="5556" t="20741" r="1111" b="5926"/>
            <a:stretch>
              <a:fillRect/>
            </a:stretch>
          </p:blipFill>
          <p:spPr bwMode="auto">
            <a:xfrm>
              <a:off x="3810000" y="1943099"/>
              <a:ext cx="5108986" cy="3771901"/>
            </a:xfrm>
            <a:prstGeom prst="rect">
              <a:avLst/>
            </a:prstGeom>
            <a:noFill/>
          </p:spPr>
        </p:pic>
        <p:sp>
          <p:nvSpPr>
            <p:cNvPr id="14" name="TextBox 13"/>
            <p:cNvSpPr txBox="1"/>
            <p:nvPr/>
          </p:nvSpPr>
          <p:spPr>
            <a:xfrm>
              <a:off x="7924800" y="4914899"/>
              <a:ext cx="12954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err="1" smtClean="0">
                  <a:solidFill>
                    <a:srgbClr val="FFC000"/>
                  </a:solidFill>
                  <a:latin typeface="Arial Rounded MT Bold" pitchFamily="34" charset="0"/>
                </a:rPr>
                <a:t>Ezatimibe</a:t>
              </a:r>
              <a:endParaRPr lang="en-US" sz="1400" dirty="0">
                <a:solidFill>
                  <a:srgbClr val="FFC000"/>
                </a:solidFill>
                <a:latin typeface="Arial Rounded MT Bold" pitchFamily="34" charset="0"/>
              </a:endParaRPr>
            </a:p>
          </p:txBody>
        </p:sp>
      </p:grp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9" grpId="0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BF69AF"/>
            </a:gs>
            <a:gs pos="11000">
              <a:schemeClr val="accent1">
                <a:tint val="44500"/>
                <a:satMod val="160000"/>
                <a:alpha val="75000"/>
              </a:schemeClr>
            </a:gs>
            <a:gs pos="57000">
              <a:srgbClr val="F1E19D">
                <a:alpha val="80000"/>
              </a:srgbClr>
            </a:gs>
            <a:gs pos="91000">
              <a:schemeClr val="bg1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" y="152400"/>
            <a:ext cx="5334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reflection blurRad="6350" stA="60000" endA="900" endPos="60000" dist="29997" dir="5400000" sy="-100000" algn="bl" rotWithShape="0"/>
                </a:effectLst>
                <a:latin typeface="+mn-lt"/>
                <a:cs typeface="+mn-cs"/>
              </a:rPr>
              <a:t>BILE ACID SEQUESTRANTS</a:t>
            </a:r>
            <a:endParaRPr lang="en-US" sz="36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reflection blurRad="6350" stA="60000" endA="900" endPos="60000" dist="29997" dir="5400000" sy="-100000" algn="bl" rotWithShape="0"/>
              </a:effectLst>
              <a:latin typeface="+mn-lt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9484" y="647163"/>
            <a:ext cx="4953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latin typeface="Arial Narrow" pitchFamily="34" charset="0"/>
              </a:rPr>
              <a:t>Are polymeric anion exchange resins</a:t>
            </a:r>
            <a:endParaRPr lang="en-US" sz="2200" b="1" dirty="0">
              <a:latin typeface="Arial Narrow" pitchFamily="34" charset="0"/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304800" y="1016913"/>
            <a:ext cx="1369286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 dirty="0" smtClean="0">
                <a:solidFill>
                  <a:srgbClr val="FF6600"/>
                </a:solidFill>
                <a:latin typeface="Bernard MT Condensed" pitchFamily="18" charset="0"/>
              </a:rPr>
              <a:t>Mechanism</a:t>
            </a:r>
            <a:endParaRPr lang="en-US" sz="2200" dirty="0">
              <a:latin typeface="Calibri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15530" y="1396284"/>
            <a:ext cx="880271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400"/>
              </a:lnSpc>
            </a:pPr>
            <a:r>
              <a:rPr lang="en-US" sz="2200" b="1" dirty="0" smtClean="0">
                <a:latin typeface="Arial Narrow" pitchFamily="34" charset="0"/>
              </a:rPr>
              <a:t>Bind bile acids [BA]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</a:t>
            </a:r>
            <a:r>
              <a:rPr lang="en-US" sz="2200" b="1" u="heavy" dirty="0" smtClean="0">
                <a:uFill>
                  <a:solidFill>
                    <a:srgbClr val="0000FF"/>
                  </a:solidFill>
                </a:uFill>
                <a:latin typeface="Arial Narrow" pitchFamily="34" charset="0"/>
              </a:rPr>
              <a:t>preventing their </a:t>
            </a:r>
            <a:r>
              <a:rPr lang="en-US" sz="2200" b="1" u="heavy" dirty="0" err="1" smtClean="0">
                <a:uFill>
                  <a:solidFill>
                    <a:srgbClr val="0000FF"/>
                  </a:solidFill>
                </a:uFill>
                <a:latin typeface="Arial Narrow" pitchFamily="34" charset="0"/>
              </a:rPr>
              <a:t>enterohepatic</a:t>
            </a:r>
            <a:r>
              <a:rPr lang="en-US" sz="2200" b="1" u="heavy" dirty="0" smtClean="0">
                <a:uFill>
                  <a:solidFill>
                    <a:srgbClr val="0000FF"/>
                  </a:solidFill>
                </a:uFill>
                <a:latin typeface="Arial Narrow" pitchFamily="34" charset="0"/>
              </a:rPr>
              <a:t> recycling &amp; </a:t>
            </a:r>
            <a:r>
              <a:rPr lang="en-US" sz="2200" b="1" u="heavy" dirty="0" smtClean="0">
                <a:uFill>
                  <a:solidFill>
                    <a:srgbClr val="0000FF"/>
                  </a:solidFill>
                </a:uFill>
                <a:latin typeface="Arial Narrow" pitchFamily="34" charset="0"/>
                <a:sym typeface="Wingdings 3"/>
              </a:rPr>
              <a:t> fecal excretion  (10 folds).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So in liver  BA will   C absorption  &amp; its hepatic breakdown  c</a:t>
            </a:r>
            <a:r>
              <a:rPr lang="en-US" sz="2200" b="1" dirty="0" smtClean="0">
                <a:latin typeface="Arial Narrow" pitchFamily="34" charset="0"/>
              </a:rPr>
              <a:t>ompensatory </a:t>
            </a:r>
            <a:r>
              <a:rPr lang="en-US" sz="2200" b="1" u="heavy" dirty="0" smtClean="0">
                <a:uFill>
                  <a:solidFill>
                    <a:srgbClr val="0000FF"/>
                  </a:solidFill>
                </a:uFill>
                <a:latin typeface="Arial Narrow" pitchFamily="34" charset="0"/>
                <a:sym typeface="Wingdings 3"/>
              </a:rPr>
              <a:t>LDL R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that will hepatic C uptake &amp; </a:t>
            </a:r>
            <a:r>
              <a:rPr lang="en-US" sz="2200" b="1" dirty="0" smtClean="0">
                <a:latin typeface="Arial Narrow" pitchFamily="34" charset="0"/>
              </a:rPr>
              <a:t>plasma &amp; tissue C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 LDL. </a:t>
            </a:r>
            <a:r>
              <a:rPr lang="en-US" sz="2200" b="1" dirty="0" smtClean="0">
                <a:latin typeface="Arial Narrow" pitchFamily="34" charset="0"/>
              </a:rPr>
              <a:t> Liver tries to c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ompensate by C synthesis but this is usually insufficient </a:t>
            </a:r>
            <a:r>
              <a:rPr lang="en-US" sz="2200" b="1" dirty="0" smtClean="0">
                <a:latin typeface="Arial Narrow" pitchFamily="34" charset="0"/>
              </a:rPr>
              <a:t>to overcome its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 </a:t>
            </a:r>
            <a:r>
              <a:rPr lang="en-US" sz="2200" b="1" dirty="0" smtClean="0">
                <a:latin typeface="Arial Narrow" pitchFamily="34" charset="0"/>
              </a:rPr>
              <a:t> catabolism</a:t>
            </a:r>
            <a:endParaRPr lang="en-US" sz="2200" b="1" dirty="0">
              <a:latin typeface="Arial Narrow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437032" y="304800"/>
            <a:ext cx="388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C00000"/>
                </a:solidFill>
                <a:latin typeface="Bernard MT Condensed" pitchFamily="18" charset="0"/>
              </a:rPr>
              <a:t>Cholestyramine</a:t>
            </a:r>
            <a:r>
              <a:rPr lang="en-US" dirty="0" smtClean="0">
                <a:solidFill>
                  <a:srgbClr val="C00000"/>
                </a:solidFill>
                <a:latin typeface="Bernard MT Condensed" pitchFamily="18" charset="0"/>
              </a:rPr>
              <a:t>, </a:t>
            </a:r>
            <a:r>
              <a:rPr lang="en-US" dirty="0" err="1" smtClean="0">
                <a:solidFill>
                  <a:srgbClr val="C00000"/>
                </a:solidFill>
                <a:latin typeface="Bernard MT Condensed" pitchFamily="18" charset="0"/>
              </a:rPr>
              <a:t>Colestipol</a:t>
            </a:r>
            <a:endParaRPr lang="en-US" dirty="0">
              <a:solidFill>
                <a:srgbClr val="C00000"/>
              </a:solidFill>
              <a:latin typeface="Bernard MT Condensed" pitchFamily="18" charset="0"/>
            </a:endParaRPr>
          </a:p>
        </p:txBody>
      </p:sp>
      <p:pic>
        <p:nvPicPr>
          <p:cNvPr id="16" name="Picture 2" descr="http://www.lipidsonline.org/slides/slideimgs/talk023__s011_f.gif"/>
          <p:cNvPicPr>
            <a:picLocks noChangeAspect="1" noChangeArrowheads="1"/>
          </p:cNvPicPr>
          <p:nvPr/>
        </p:nvPicPr>
        <p:blipFill>
          <a:blip r:embed="rId3" cstate="print">
            <a:lum bright="-10000" contrast="10000"/>
          </a:blip>
          <a:srcRect l="3711" t="11633" r="3106" b="18567"/>
          <a:stretch>
            <a:fillRect/>
          </a:stretch>
        </p:blipFill>
        <p:spPr bwMode="auto">
          <a:xfrm>
            <a:off x="1092558" y="3010437"/>
            <a:ext cx="7086600" cy="365402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BF69AF"/>
            </a:gs>
            <a:gs pos="11000">
              <a:schemeClr val="accent1">
                <a:tint val="44500"/>
                <a:satMod val="160000"/>
                <a:alpha val="75000"/>
              </a:schemeClr>
            </a:gs>
            <a:gs pos="57000">
              <a:srgbClr val="F1E19D">
                <a:alpha val="80000"/>
              </a:srgbClr>
            </a:gs>
            <a:gs pos="91000">
              <a:schemeClr val="bg1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228600" y="152400"/>
            <a:ext cx="2762295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 dirty="0" smtClean="0">
                <a:solidFill>
                  <a:srgbClr val="FF6600"/>
                </a:solidFill>
                <a:latin typeface="Bernard MT Condensed" pitchFamily="18" charset="0"/>
              </a:rPr>
              <a:t>Pharmacological action</a:t>
            </a:r>
            <a:endParaRPr lang="en-US" sz="2200" dirty="0">
              <a:latin typeface="Calibri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2400" y="533400"/>
            <a:ext cx="3048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sz="2200" b="1" spc="-30" dirty="0">
                <a:latin typeface="Arial Narrow" pitchFamily="34" charset="0"/>
                <a:cs typeface="+mn-cs"/>
                <a:sym typeface="Wingdings 3"/>
              </a:rPr>
              <a:t>LDL </a:t>
            </a:r>
            <a:r>
              <a:rPr lang="en-US" sz="2200" b="1" spc="-30" dirty="0" smtClean="0">
                <a:latin typeface="Arial Narrow" pitchFamily="34" charset="0"/>
                <a:cs typeface="+mn-cs"/>
                <a:sym typeface="Wingdings 3"/>
              </a:rPr>
              <a:t>15-30%</a:t>
            </a:r>
          </a:p>
          <a:p>
            <a:pPr>
              <a:lnSpc>
                <a:spcPts val="2400"/>
              </a:lnSpc>
            </a:pPr>
            <a:r>
              <a:rPr lang="en-US" sz="2200" b="1" spc="-30" dirty="0" smtClean="0">
                <a:latin typeface="Arial Narrow" pitchFamily="34" charset="0"/>
                <a:sym typeface="Wingdings 3"/>
              </a:rPr>
              <a:t> HDL 3-5%</a:t>
            </a:r>
            <a:endParaRPr lang="en-US" sz="2200" b="1" spc="-30" dirty="0">
              <a:latin typeface="Arial Narrow" pitchFamily="34" charset="0"/>
              <a:cs typeface="+mn-cs"/>
            </a:endParaRPr>
          </a:p>
          <a:p>
            <a:pPr>
              <a:lnSpc>
                <a:spcPts val="2400"/>
              </a:lnSpc>
            </a:pPr>
            <a:r>
              <a:rPr lang="en-US" sz="2200" b="1" spc="-30" dirty="0" smtClean="0">
                <a:latin typeface="Arial Narrow" pitchFamily="34" charset="0"/>
                <a:sym typeface="Wingdings 3"/>
              </a:rPr>
              <a:t> </a:t>
            </a:r>
            <a:r>
              <a:rPr lang="en-US" sz="2200" b="1" spc="-30" dirty="0" smtClean="0">
                <a:latin typeface="Arial Narrow" pitchFamily="34" charset="0"/>
                <a:cs typeface="+mn-cs"/>
              </a:rPr>
              <a:t>TG  &amp; VLDL </a:t>
            </a:r>
          </a:p>
          <a:p>
            <a:pPr>
              <a:lnSpc>
                <a:spcPts val="2400"/>
              </a:lnSpc>
            </a:pPr>
            <a:r>
              <a:rPr lang="en-US" sz="2200" b="1" spc="-30" dirty="0" smtClean="0">
                <a:latin typeface="Arial Narrow" pitchFamily="34" charset="0"/>
                <a:cs typeface="+mn-cs"/>
              </a:rPr>
              <a:t>( initial &amp; transient )   </a:t>
            </a:r>
            <a:r>
              <a:rPr lang="en-US" sz="2200" b="1" spc="-60" dirty="0" smtClean="0">
                <a:latin typeface="Arial Narrow" pitchFamily="34" charset="0"/>
                <a:cs typeface="+mn-cs"/>
              </a:rPr>
              <a:t>but show marked </a:t>
            </a:r>
            <a:r>
              <a:rPr lang="en-US" sz="2200" b="1" spc="-60" dirty="0" smtClean="0">
                <a:latin typeface="Arial Narrow" pitchFamily="34" charset="0"/>
                <a:sym typeface="Wingdings 3"/>
              </a:rPr>
              <a:t> </a:t>
            </a:r>
            <a:r>
              <a:rPr lang="en-US" sz="2200" b="1" spc="-60" dirty="0" smtClean="0">
                <a:latin typeface="Arial Narrow" pitchFamily="34" charset="0"/>
                <a:cs typeface="+mn-cs"/>
              </a:rPr>
              <a:t>in </a:t>
            </a:r>
            <a:r>
              <a:rPr lang="en-US" sz="2200" b="1" spc="-60" dirty="0" smtClean="0">
                <a:latin typeface="Arial Narrow" pitchFamily="34" charset="0"/>
              </a:rPr>
              <a:t>type </a:t>
            </a:r>
            <a:r>
              <a:rPr lang="en-US" sz="2200" b="1" spc="-60" dirty="0" err="1" smtClean="0">
                <a:latin typeface="Arial Narrow" pitchFamily="34" charset="0"/>
                <a:cs typeface="+mn-cs"/>
              </a:rPr>
              <a:t>IIb</a:t>
            </a:r>
            <a:r>
              <a:rPr lang="en-US" sz="2200" b="1" spc="-60" dirty="0" smtClean="0">
                <a:latin typeface="Arial Narrow" pitchFamily="34" charset="0"/>
                <a:cs typeface="+mn-cs"/>
              </a:rPr>
              <a:t> </a:t>
            </a:r>
            <a:r>
              <a:rPr lang="en-US" sz="2200" b="1" spc="-60" dirty="0" err="1" smtClean="0">
                <a:latin typeface="Arial Narrow" pitchFamily="34" charset="0"/>
                <a:cs typeface="+mn-cs"/>
              </a:rPr>
              <a:t>Hyperlipoproteinemia</a:t>
            </a:r>
            <a:r>
              <a:rPr lang="en-US" sz="2200" b="1" spc="-60" dirty="0" smtClean="0">
                <a:latin typeface="Arial Narrow" pitchFamily="34" charset="0"/>
                <a:cs typeface="+mn-cs"/>
              </a:rPr>
              <a:t> </a:t>
            </a:r>
            <a:endParaRPr lang="en-US" sz="2200" b="1" spc="-60" dirty="0">
              <a:latin typeface="Arial Narrow" pitchFamily="34" charset="0"/>
              <a:cs typeface="+mn-cs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28600" y="3587496"/>
            <a:ext cx="8763000" cy="2567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42900" fontAlgn="auto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spc="-30" dirty="0" smtClean="0">
                <a:uFill>
                  <a:solidFill>
                    <a:srgbClr val="8E0069"/>
                  </a:solidFill>
                </a:uFill>
                <a:latin typeface="Bernard MT Condensed" pitchFamily="18" charset="0"/>
                <a:cs typeface="+mn-cs"/>
                <a:sym typeface="Wingdings 3"/>
              </a:rPr>
              <a:t>A. In </a:t>
            </a:r>
            <a:r>
              <a:rPr lang="en-US" sz="2200" spc="-30" dirty="0" err="1" smtClean="0">
                <a:uFill>
                  <a:solidFill>
                    <a:srgbClr val="8E0069"/>
                  </a:solidFill>
                </a:uFill>
                <a:latin typeface="Bernard MT Condensed" pitchFamily="18" charset="0"/>
                <a:cs typeface="+mn-cs"/>
                <a:sym typeface="Wingdings 3"/>
              </a:rPr>
              <a:t>Hyperlipidemia</a:t>
            </a:r>
            <a:endParaRPr lang="en-US" sz="2200" spc="-30" dirty="0" smtClean="0">
              <a:uFill>
                <a:solidFill>
                  <a:srgbClr val="8E0069"/>
                </a:solidFill>
              </a:uFill>
              <a:latin typeface="Bernard MT Condensed" pitchFamily="18" charset="0"/>
              <a:cs typeface="+mn-cs"/>
              <a:sym typeface="Wingdings 3"/>
            </a:endParaRPr>
          </a:p>
          <a:p>
            <a:pPr indent="-342900" fontAlgn="auto">
              <a:lnSpc>
                <a:spcPts val="2500"/>
              </a:lnSpc>
              <a:spcBef>
                <a:spcPts val="600"/>
              </a:spcBef>
              <a:spcAft>
                <a:spcPts val="0"/>
              </a:spcAft>
              <a:defRPr/>
            </a:pPr>
            <a:r>
              <a:rPr lang="en-US" sz="2400" b="1" u="heavy" spc="-30" dirty="0" smtClean="0">
                <a:uFill>
                  <a:solidFill>
                    <a:srgbClr val="8E0069"/>
                  </a:solidFill>
                </a:uFill>
                <a:latin typeface="Arial Narrow" pitchFamily="34" charset="0"/>
                <a:cs typeface="+mn-cs"/>
                <a:sym typeface="Wingdings 3"/>
              </a:rPr>
              <a:t>As </a:t>
            </a:r>
            <a:r>
              <a:rPr lang="en-US" sz="2400" b="1" u="heavy" spc="-30" dirty="0" err="1" smtClean="0">
                <a:uFill>
                  <a:solidFill>
                    <a:srgbClr val="8E0069"/>
                  </a:solidFill>
                </a:uFill>
                <a:latin typeface="Arial Narrow" pitchFamily="34" charset="0"/>
                <a:cs typeface="+mn-cs"/>
                <a:sym typeface="Wingdings 3"/>
              </a:rPr>
              <a:t>Monotherapy</a:t>
            </a:r>
            <a:r>
              <a:rPr lang="en-US" sz="2400" b="1" u="heavy" spc="-30" dirty="0" smtClean="0">
                <a:uFill>
                  <a:solidFill>
                    <a:srgbClr val="8E0069"/>
                  </a:solidFill>
                </a:uFill>
                <a:latin typeface="Arial Narrow" pitchFamily="34" charset="0"/>
                <a:cs typeface="+mn-cs"/>
                <a:sym typeface="Wingdings 3"/>
              </a:rPr>
              <a:t>; </a:t>
            </a:r>
          </a:p>
          <a:p>
            <a:pPr indent="-342900" fontAlgn="auto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spc="-30" dirty="0" smtClean="0">
                <a:uFill>
                  <a:solidFill>
                    <a:srgbClr val="8E0069"/>
                  </a:solidFill>
                </a:uFill>
                <a:latin typeface="Arial Narrow" pitchFamily="34" charset="0"/>
                <a:cs typeface="+mn-cs"/>
                <a:sym typeface="Wingdings 3"/>
              </a:rPr>
              <a:t>Seldom if </a:t>
            </a:r>
            <a:r>
              <a:rPr lang="en-US" sz="2400" b="1" spc="-30" dirty="0" err="1" smtClean="0">
                <a:uFill>
                  <a:solidFill>
                    <a:srgbClr val="8E0069"/>
                  </a:solidFill>
                </a:uFill>
                <a:latin typeface="Arial Narrow" pitchFamily="34" charset="0"/>
                <a:cs typeface="+mn-cs"/>
                <a:sym typeface="Wingdings 3"/>
              </a:rPr>
              <a:t>statin</a:t>
            </a:r>
            <a:r>
              <a:rPr lang="en-US" sz="2400" b="1" spc="-30" dirty="0" smtClean="0">
                <a:uFill>
                  <a:solidFill>
                    <a:srgbClr val="8E0069"/>
                  </a:solidFill>
                </a:uFill>
                <a:latin typeface="Arial Narrow" pitchFamily="34" charset="0"/>
                <a:cs typeface="+mn-cs"/>
                <a:sym typeface="Wingdings 3"/>
              </a:rPr>
              <a:t> is                                                                                          contraindicated &amp; levels are not high</a:t>
            </a:r>
          </a:p>
          <a:p>
            <a:pPr indent="-342900" fontAlgn="auto">
              <a:lnSpc>
                <a:spcPts val="2500"/>
              </a:lnSpc>
              <a:spcBef>
                <a:spcPts val="1200"/>
              </a:spcBef>
              <a:spcAft>
                <a:spcPts val="0"/>
              </a:spcAft>
              <a:defRPr/>
            </a:pPr>
            <a:r>
              <a:rPr lang="en-US" sz="2400" b="1" u="heavy" spc="-30" dirty="0" smtClean="0">
                <a:uFill>
                  <a:solidFill>
                    <a:srgbClr val="8E0069"/>
                  </a:solidFill>
                </a:uFill>
                <a:latin typeface="Arial Narrow" pitchFamily="34" charset="0"/>
                <a:cs typeface="+mn-cs"/>
                <a:sym typeface="Wingdings 3"/>
              </a:rPr>
              <a:t>As combination; </a:t>
            </a:r>
            <a:r>
              <a:rPr lang="en-US" sz="2400" b="1" spc="-30" dirty="0" smtClean="0">
                <a:uFill>
                  <a:solidFill>
                    <a:srgbClr val="8E0069"/>
                  </a:solidFill>
                </a:uFill>
                <a:latin typeface="Arial Narrow" pitchFamily="34" charset="0"/>
                <a:cs typeface="+mn-cs"/>
                <a:sym typeface="Wingdings 3"/>
              </a:rPr>
              <a:t>with </a:t>
            </a:r>
            <a:r>
              <a:rPr lang="en-US" sz="2400" b="1" spc="-30" dirty="0" err="1" smtClean="0">
                <a:uFill>
                  <a:solidFill>
                    <a:srgbClr val="8E0069"/>
                  </a:solidFill>
                </a:uFill>
                <a:latin typeface="Arial Narrow" pitchFamily="34" charset="0"/>
                <a:cs typeface="+mn-cs"/>
                <a:sym typeface="Wingdings 3"/>
              </a:rPr>
              <a:t>statins</a:t>
            </a:r>
            <a:r>
              <a:rPr lang="en-US" sz="2400" b="1" spc="-30" dirty="0" smtClean="0">
                <a:uFill>
                  <a:solidFill>
                    <a:srgbClr val="8E0069"/>
                  </a:solidFill>
                </a:uFill>
                <a:latin typeface="Arial Narrow" pitchFamily="34" charset="0"/>
                <a:cs typeface="+mn-cs"/>
                <a:sym typeface="Wingdings 3"/>
              </a:rPr>
              <a:t> in type </a:t>
            </a:r>
            <a:r>
              <a:rPr lang="en-US" sz="2400" b="1" spc="-30" dirty="0" err="1" smtClean="0">
                <a:uFill>
                  <a:solidFill>
                    <a:srgbClr val="8E0069"/>
                  </a:solidFill>
                </a:uFill>
                <a:latin typeface="Arial Narrow" pitchFamily="34" charset="0"/>
                <a:cs typeface="+mn-cs"/>
                <a:sym typeface="Wingdings 3"/>
              </a:rPr>
              <a:t>IIa</a:t>
            </a:r>
            <a:r>
              <a:rPr lang="en-US" sz="2400" b="1" spc="-30" dirty="0" smtClean="0">
                <a:uFill>
                  <a:solidFill>
                    <a:srgbClr val="8E0069"/>
                  </a:solidFill>
                </a:uFill>
                <a:latin typeface="Arial Narrow" pitchFamily="34" charset="0"/>
                <a:cs typeface="+mn-cs"/>
                <a:sym typeface="Wingdings 3"/>
              </a:rPr>
              <a:t> </a:t>
            </a:r>
            <a:r>
              <a:rPr lang="en-US" sz="2400" b="1" spc="-30" dirty="0" err="1" smtClean="0">
                <a:latin typeface="Arial Narrow" pitchFamily="34" charset="0"/>
              </a:rPr>
              <a:t>Hyperlipoproteinemia</a:t>
            </a:r>
            <a:r>
              <a:rPr lang="en-US" sz="2400" b="1" spc="-30" dirty="0" smtClean="0">
                <a:latin typeface="Arial Narrow" pitchFamily="34" charset="0"/>
              </a:rPr>
              <a:t>. </a:t>
            </a:r>
          </a:p>
          <a:p>
            <a:pPr indent="-342900" fontAlgn="auto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spc="-30" dirty="0" err="1" smtClean="0">
                <a:latin typeface="Arial Narrow" pitchFamily="34" charset="0"/>
              </a:rPr>
              <a:t>Statins</a:t>
            </a:r>
            <a:r>
              <a:rPr lang="en-US" sz="2400" b="1" spc="-30" dirty="0" smtClean="0">
                <a:latin typeface="Arial Narrow" pitchFamily="34" charset="0"/>
              </a:rPr>
              <a:t> offsets the </a:t>
            </a:r>
            <a:r>
              <a:rPr lang="en-US" sz="2400" b="1" spc="-30" dirty="0" smtClean="0">
                <a:latin typeface="Arial Narrow" pitchFamily="34" charset="0"/>
                <a:sym typeface="Wingdings 3"/>
              </a:rPr>
              <a:t>c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ompensatory  in  C synthesis</a:t>
            </a:r>
            <a:r>
              <a:rPr lang="en-US" sz="2400" b="1" spc="-30" dirty="0" smtClean="0">
                <a:latin typeface="Arial Narrow" pitchFamily="34" charset="0"/>
              </a:rPr>
              <a:t> by resins &amp; potentiate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 LDL R synergism</a:t>
            </a:r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237744" y="3169920"/>
            <a:ext cx="13773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 dirty="0" smtClean="0">
                <a:solidFill>
                  <a:srgbClr val="FF6600"/>
                </a:solidFill>
                <a:latin typeface="Bernard MT Condensed" pitchFamily="18" charset="0"/>
              </a:rPr>
              <a:t>Indications</a:t>
            </a:r>
            <a:endParaRPr lang="en-US" sz="2200" dirty="0">
              <a:solidFill>
                <a:srgbClr val="FF6600"/>
              </a:solidFill>
              <a:latin typeface="Bernard MT Condensed" pitchFamily="18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2895600" y="189962"/>
            <a:ext cx="6172200" cy="4458238"/>
            <a:chOff x="3505200" y="914400"/>
            <a:chExt cx="5562600" cy="3505200"/>
          </a:xfrm>
        </p:grpSpPr>
        <p:grpSp>
          <p:nvGrpSpPr>
            <p:cNvPr id="18" name="Group 19"/>
            <p:cNvGrpSpPr/>
            <p:nvPr/>
          </p:nvGrpSpPr>
          <p:grpSpPr>
            <a:xfrm>
              <a:off x="3505200" y="914400"/>
              <a:ext cx="5562600" cy="3505200"/>
              <a:chOff x="3429000" y="762000"/>
              <a:chExt cx="5715000" cy="3505200"/>
            </a:xfrm>
          </p:grpSpPr>
          <p:pic>
            <p:nvPicPr>
              <p:cNvPr id="20" name="Picture 6" descr="http://img.medscape.com/slide/migrated/editorial/cmecircle/2007/7652/images/ganda/slide24.jp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l="4552" t="19697" r="11232" b="10606"/>
              <a:stretch>
                <a:fillRect/>
              </a:stretch>
            </p:blipFill>
            <p:spPr bwMode="auto">
              <a:xfrm>
                <a:off x="3505200" y="762000"/>
                <a:ext cx="5638800" cy="3505200"/>
              </a:xfrm>
              <a:prstGeom prst="rect">
                <a:avLst/>
              </a:prstGeom>
              <a:noFill/>
            </p:spPr>
          </p:pic>
          <p:sp>
            <p:nvSpPr>
              <p:cNvPr id="21" name="TextBox 20"/>
              <p:cNvSpPr txBox="1"/>
              <p:nvPr/>
            </p:nvSpPr>
            <p:spPr>
              <a:xfrm>
                <a:off x="3429000" y="3733800"/>
                <a:ext cx="5334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 smtClean="0">
                    <a:solidFill>
                      <a:schemeClr val="bg1"/>
                    </a:solidFill>
                    <a:latin typeface="Arial Narrow" pitchFamily="34" charset="0"/>
                  </a:rPr>
                  <a:t>BA</a:t>
                </a:r>
                <a:endParaRPr lang="en-US" sz="1400" b="1" dirty="0">
                  <a:solidFill>
                    <a:schemeClr val="bg1"/>
                  </a:solidFill>
                  <a:latin typeface="Arial Narrow" pitchFamily="34" charset="0"/>
                </a:endParaRPr>
              </a:p>
            </p:txBody>
          </p:sp>
        </p:grpSp>
        <p:sp>
          <p:nvSpPr>
            <p:cNvPr id="19" name="Rectangle 18"/>
            <p:cNvSpPr/>
            <p:nvPr/>
          </p:nvSpPr>
          <p:spPr>
            <a:xfrm>
              <a:off x="3834684" y="1066800"/>
              <a:ext cx="1613800" cy="375424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accent1"/>
              </a:solidFill>
            </a:ln>
          </p:spPr>
          <p:txBody>
            <a:bodyPr wrap="square">
              <a:spAutoFit/>
            </a:bodyPr>
            <a:lstStyle/>
            <a:p>
              <a:pPr>
                <a:lnSpc>
                  <a:spcPts val="2400"/>
                </a:lnSpc>
              </a:pPr>
              <a:r>
                <a:rPr lang="en-US" dirty="0" err="1" smtClean="0">
                  <a:solidFill>
                    <a:schemeClr val="bg1"/>
                  </a:solidFill>
                  <a:latin typeface="Bernard MT Condensed" pitchFamily="18" charset="0"/>
                </a:rPr>
                <a:t>Cholestyramine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216795" y="6064401"/>
            <a:ext cx="892720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latin typeface="Arial Narrow" pitchFamily="34" charset="0"/>
              </a:rPr>
              <a:t>N.B. </a:t>
            </a:r>
            <a:r>
              <a:rPr lang="en-US" sz="2200" b="1" i="1" dirty="0" smtClean="0">
                <a:latin typeface="Arial Narrow" pitchFamily="34" charset="0"/>
              </a:rPr>
              <a:t>Resins must be taken in 2-3 doses with meals / lack effect if between meals</a:t>
            </a: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  <p:bldP spid="14" grpId="0"/>
      <p:bldP spid="2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BF69AF"/>
            </a:gs>
            <a:gs pos="11000">
              <a:schemeClr val="accent1">
                <a:tint val="44500"/>
                <a:satMod val="160000"/>
                <a:alpha val="75000"/>
              </a:schemeClr>
            </a:gs>
            <a:gs pos="57000">
              <a:srgbClr val="F1E19D">
                <a:alpha val="80000"/>
              </a:srgbClr>
            </a:gs>
            <a:gs pos="91000">
              <a:schemeClr val="bg1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228600" y="1474113"/>
            <a:ext cx="718466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 dirty="0" smtClean="0">
                <a:solidFill>
                  <a:srgbClr val="FF6600"/>
                </a:solidFill>
                <a:latin typeface="Bernard MT Condensed" pitchFamily="18" charset="0"/>
              </a:rPr>
              <a:t>ADRs</a:t>
            </a:r>
            <a:endParaRPr lang="en-US" sz="2200" dirty="0">
              <a:latin typeface="Calibri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04800" y="1878449"/>
            <a:ext cx="716280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-182880">
              <a:lnSpc>
                <a:spcPts val="2600"/>
              </a:lnSpc>
              <a:spcBef>
                <a:spcPts val="300"/>
              </a:spcBef>
              <a:buClr>
                <a:srgbClr val="C00000"/>
              </a:buClr>
              <a:buSzPct val="73000"/>
              <a:buFont typeface="Wingdings 2" pitchFamily="18" charset="2"/>
              <a:buChar char="®"/>
            </a:pPr>
            <a:r>
              <a:rPr lang="en-US" sz="2400" b="1" spc="-30" dirty="0" smtClean="0">
                <a:latin typeface="Arial Narrow" pitchFamily="34" charset="0"/>
                <a:cs typeface="+mn-cs"/>
                <a:sym typeface="Wingdings 3"/>
              </a:rPr>
              <a:t> </a:t>
            </a:r>
            <a:r>
              <a:rPr lang="en-US" sz="2400" b="1" spc="-30" dirty="0" smtClean="0">
                <a:latin typeface="Arial Narrow" pitchFamily="34" charset="0"/>
                <a:cs typeface="+mn-cs"/>
              </a:rPr>
              <a:t>GIT bloating, diarrhea, constipation, dyspepsia</a:t>
            </a:r>
          </a:p>
          <a:p>
            <a:pPr marL="0" lvl="1" indent="-182880">
              <a:lnSpc>
                <a:spcPts val="2600"/>
              </a:lnSpc>
              <a:spcBef>
                <a:spcPts val="300"/>
              </a:spcBef>
              <a:buClr>
                <a:srgbClr val="C00000"/>
              </a:buClr>
              <a:buSzPct val="73000"/>
              <a:buFont typeface="Wingdings 2" pitchFamily="18" charset="2"/>
              <a:buChar char="®"/>
            </a:pPr>
            <a:r>
              <a:rPr lang="en-US" sz="2400" b="1" spc="-30" dirty="0" smtClean="0">
                <a:latin typeface="Arial Narrow" pitchFamily="34" charset="0"/>
                <a:cs typeface="+mn-cs"/>
                <a:sym typeface="Wingdings 3"/>
              </a:rPr>
              <a:t> </a:t>
            </a:r>
            <a:r>
              <a:rPr lang="en-US" sz="2400" b="1" spc="-30" dirty="0" smtClean="0">
                <a:latin typeface="Arial Narrow" pitchFamily="34" charset="0"/>
                <a:cs typeface="+mn-cs"/>
              </a:rPr>
              <a:t>absorption of fat soluble vitamins </a:t>
            </a:r>
            <a:r>
              <a:rPr lang="en-US" sz="2000" b="1" i="1" spc="-30" dirty="0" smtClean="0">
                <a:latin typeface="Arial Narrow" pitchFamily="34" charset="0"/>
                <a:cs typeface="+mn-cs"/>
              </a:rPr>
              <a:t>( A, D, E, K) </a:t>
            </a:r>
            <a:endParaRPr lang="en-US" sz="2400" b="1" i="1" spc="-30" dirty="0" smtClean="0">
              <a:latin typeface="Arial Narrow" pitchFamily="34" charset="0"/>
              <a:cs typeface="+mn-cs"/>
            </a:endParaRPr>
          </a:p>
          <a:p>
            <a:pPr marL="0" lvl="1" indent="-182880">
              <a:lnSpc>
                <a:spcPts val="2600"/>
              </a:lnSpc>
              <a:spcBef>
                <a:spcPts val="300"/>
              </a:spcBef>
              <a:buClr>
                <a:srgbClr val="C00000"/>
              </a:buClr>
              <a:buSzPct val="73000"/>
              <a:buFont typeface="Wingdings 2" pitchFamily="18" charset="2"/>
              <a:buChar char="®"/>
            </a:pPr>
            <a:r>
              <a:rPr lang="en-US" sz="2400" b="1" spc="-30" dirty="0" smtClean="0">
                <a:latin typeface="Arial Narrow" pitchFamily="34" charset="0"/>
                <a:cs typeface="+mn-cs"/>
              </a:rPr>
              <a:t> Dry flaking skin</a:t>
            </a:r>
          </a:p>
        </p:txBody>
      </p:sp>
      <p:sp>
        <p:nvSpPr>
          <p:cNvPr id="9" name="Rectangle 8"/>
          <p:cNvSpPr/>
          <p:nvPr/>
        </p:nvSpPr>
        <p:spPr>
          <a:xfrm>
            <a:off x="304800" y="5373624"/>
            <a:ext cx="876300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ts val="2600"/>
              </a:lnSpc>
              <a:buClr>
                <a:srgbClr val="C00000"/>
              </a:buClr>
              <a:buSzPct val="73000"/>
              <a:buFont typeface="Wingdings 2" pitchFamily="18" charset="2"/>
              <a:buChar char="®"/>
            </a:pPr>
            <a:r>
              <a:rPr lang="en-US" sz="2400" b="1" spc="-30" dirty="0" smtClean="0">
                <a:latin typeface="Arial Narrow" pitchFamily="34" charset="0"/>
                <a:cs typeface="+mn-cs"/>
                <a:sym typeface="Wingdings 3"/>
              </a:rPr>
              <a:t> </a:t>
            </a:r>
            <a:r>
              <a:rPr lang="en-US" sz="2400" b="1" spc="-30" dirty="0" smtClean="0">
                <a:latin typeface="Arial Narrow" pitchFamily="34" charset="0"/>
                <a:sym typeface="Wingdings 3"/>
              </a:rPr>
              <a:t>absorption of s</a:t>
            </a:r>
            <a:r>
              <a:rPr lang="en-US" sz="2400" b="1" spc="-30" dirty="0" smtClean="0">
                <a:latin typeface="Arial Narrow" pitchFamily="34" charset="0"/>
                <a:cs typeface="+mn-cs"/>
                <a:sym typeface="Wingdings 3"/>
              </a:rPr>
              <a:t>ome drugs; </a:t>
            </a:r>
            <a:r>
              <a:rPr lang="en-US" sz="2200" b="1" spc="-30" dirty="0" err="1" smtClean="0">
                <a:solidFill>
                  <a:srgbClr val="DE6F00"/>
                </a:solidFill>
                <a:effectLst>
                  <a:outerShdw blurRad="50800" dist="38100" dir="2700000" algn="tl" rotWithShape="0">
                    <a:prstClr val="black"/>
                  </a:outerShdw>
                </a:effectLst>
                <a:latin typeface="Arial Narrow" pitchFamily="34" charset="0"/>
                <a:cs typeface="+mn-cs"/>
                <a:sym typeface="Wingdings 3"/>
              </a:rPr>
              <a:t>Digoxin</a:t>
            </a:r>
            <a:r>
              <a:rPr lang="en-US" sz="2200" b="1" spc="-30" dirty="0" smtClean="0">
                <a:solidFill>
                  <a:srgbClr val="DE6F00"/>
                </a:solidFill>
                <a:effectLst>
                  <a:outerShdw blurRad="50800" dist="38100" dir="2700000" algn="tl" rotWithShape="0">
                    <a:prstClr val="black"/>
                  </a:outerShdw>
                </a:effectLst>
                <a:latin typeface="Arial Narrow" pitchFamily="34" charset="0"/>
                <a:cs typeface="+mn-cs"/>
                <a:sym typeface="Wingdings 3"/>
              </a:rPr>
              <a:t>, </a:t>
            </a:r>
            <a:r>
              <a:rPr lang="en-US" sz="2200" b="1" spc="-30" dirty="0" err="1" smtClean="0">
                <a:solidFill>
                  <a:srgbClr val="DE6F00"/>
                </a:solidFill>
                <a:effectLst>
                  <a:outerShdw blurRad="50800" dist="38100" dir="2700000" algn="tl" rotWithShape="0">
                    <a:prstClr val="black"/>
                  </a:outerShdw>
                </a:effectLst>
                <a:latin typeface="Arial Narrow" pitchFamily="34" charset="0"/>
                <a:cs typeface="+mn-cs"/>
              </a:rPr>
              <a:t>Thiazides</a:t>
            </a:r>
            <a:r>
              <a:rPr lang="en-US" sz="2200" b="1" spc="-30" dirty="0" smtClean="0">
                <a:solidFill>
                  <a:srgbClr val="DE6F00"/>
                </a:solidFill>
                <a:effectLst>
                  <a:outerShdw blurRad="50800" dist="38100" dir="2700000" algn="tl" rotWithShape="0">
                    <a:prstClr val="black"/>
                  </a:outerShdw>
                </a:effectLst>
                <a:latin typeface="Arial Narrow" pitchFamily="34" charset="0"/>
                <a:cs typeface="+mn-cs"/>
              </a:rPr>
              <a:t>, </a:t>
            </a:r>
            <a:r>
              <a:rPr lang="en-US" sz="2200" b="1" spc="-30" dirty="0" err="1" smtClean="0">
                <a:solidFill>
                  <a:srgbClr val="DE6F00"/>
                </a:solidFill>
                <a:effectLst>
                  <a:outerShdw blurRad="50800" dist="38100" dir="2700000" algn="tl" rotWithShape="0">
                    <a:prstClr val="black"/>
                  </a:outerShdw>
                </a:effectLst>
                <a:latin typeface="Arial Narrow" pitchFamily="34" charset="0"/>
                <a:cs typeface="+mn-cs"/>
              </a:rPr>
              <a:t>Frusemide</a:t>
            </a:r>
            <a:r>
              <a:rPr lang="en-US" sz="2200" b="1" spc="-30" dirty="0" smtClean="0">
                <a:solidFill>
                  <a:srgbClr val="DE6F00"/>
                </a:solidFill>
                <a:effectLst>
                  <a:outerShdw blurRad="50800" dist="38100" dir="2700000" algn="tl" rotWithShape="0">
                    <a:prstClr val="black"/>
                  </a:outerShdw>
                </a:effectLst>
                <a:latin typeface="Arial Narrow" pitchFamily="34" charset="0"/>
                <a:cs typeface="+mn-cs"/>
              </a:rPr>
              <a:t>, </a:t>
            </a:r>
            <a:r>
              <a:rPr lang="en-US" sz="2200" b="1" spc="-30" dirty="0" err="1" smtClean="0">
                <a:solidFill>
                  <a:srgbClr val="DE6F00"/>
                </a:solidFill>
                <a:effectLst>
                  <a:outerShdw blurRad="50800" dist="38100" dir="2700000" algn="tl" rotWithShape="0">
                    <a:prstClr val="black"/>
                  </a:outerShdw>
                </a:effectLst>
                <a:latin typeface="Arial Narrow" pitchFamily="34" charset="0"/>
                <a:cs typeface="+mn-cs"/>
              </a:rPr>
              <a:t>Propranolol</a:t>
            </a:r>
            <a:r>
              <a:rPr lang="en-US" sz="2200" b="1" spc="-30" dirty="0" smtClean="0">
                <a:solidFill>
                  <a:srgbClr val="DE6F00"/>
                </a:solidFill>
                <a:effectLst>
                  <a:outerShdw blurRad="50800" dist="38100" dir="2700000" algn="tl" rotWithShape="0">
                    <a:prstClr val="black"/>
                  </a:outerShdw>
                </a:effectLst>
                <a:latin typeface="Arial Narrow" pitchFamily="34" charset="0"/>
                <a:cs typeface="+mn-cs"/>
              </a:rPr>
              <a:t>,  </a:t>
            </a:r>
            <a:br>
              <a:rPr lang="en-US" sz="2200" b="1" spc="-30" dirty="0" smtClean="0">
                <a:solidFill>
                  <a:srgbClr val="DE6F00"/>
                </a:solidFill>
                <a:effectLst>
                  <a:outerShdw blurRad="50800" dist="38100" dir="2700000" algn="tl" rotWithShape="0">
                    <a:prstClr val="black"/>
                  </a:outerShdw>
                </a:effectLst>
                <a:latin typeface="Arial Narrow" pitchFamily="34" charset="0"/>
                <a:cs typeface="+mn-cs"/>
              </a:rPr>
            </a:br>
            <a:r>
              <a:rPr lang="en-US" sz="2200" b="1" spc="-30" dirty="0" smtClean="0">
                <a:solidFill>
                  <a:srgbClr val="DE6F00"/>
                </a:solidFill>
                <a:effectLst>
                  <a:outerShdw blurRad="50800" dist="38100" dir="2700000" algn="tl" rotWithShape="0">
                    <a:prstClr val="black"/>
                  </a:outerShdw>
                </a:effectLst>
                <a:latin typeface="Arial Narrow" pitchFamily="34" charset="0"/>
                <a:cs typeface="+mn-cs"/>
              </a:rPr>
              <a:t>    L-thyroxin, </a:t>
            </a:r>
            <a:r>
              <a:rPr lang="en-US" sz="2200" b="1" spc="-30" dirty="0" err="1" smtClean="0">
                <a:solidFill>
                  <a:srgbClr val="DE6F00"/>
                </a:solidFill>
                <a:effectLst>
                  <a:outerShdw blurRad="50800" dist="38100" dir="2700000" algn="tl" rotWithShape="0">
                    <a:prstClr val="black"/>
                  </a:outerShdw>
                </a:effectLst>
                <a:latin typeface="Arial Narrow" pitchFamily="34" charset="0"/>
                <a:cs typeface="+mn-cs"/>
              </a:rPr>
              <a:t>Warfarin</a:t>
            </a:r>
            <a:r>
              <a:rPr lang="en-US" sz="2200" b="1" spc="-30" dirty="0" smtClean="0">
                <a:solidFill>
                  <a:srgbClr val="DE6F00"/>
                </a:solidFill>
                <a:effectLst>
                  <a:outerShdw blurRad="50800" dist="38100" dir="2700000" algn="tl" rotWithShape="0">
                    <a:prstClr val="black"/>
                  </a:outerShdw>
                </a:effectLst>
                <a:latin typeface="Arial Narrow" pitchFamily="34" charset="0"/>
                <a:cs typeface="+mn-cs"/>
              </a:rPr>
              <a:t> anticoagulant</a:t>
            </a:r>
          </a:p>
          <a:p>
            <a:pPr lvl="0">
              <a:lnSpc>
                <a:spcPts val="2600"/>
              </a:lnSpc>
              <a:spcBef>
                <a:spcPts val="600"/>
              </a:spcBef>
              <a:buClr>
                <a:srgbClr val="C00000"/>
              </a:buClr>
              <a:buSzPct val="73000"/>
            </a:pPr>
            <a:r>
              <a:rPr lang="en-US" sz="2400" b="1" u="sng" spc="-30" dirty="0" smtClean="0">
                <a:latin typeface="Arial Narrow" pitchFamily="34" charset="0"/>
                <a:cs typeface="+mn-cs"/>
              </a:rPr>
              <a:t>N.B. </a:t>
            </a:r>
            <a:r>
              <a:rPr lang="en-US" sz="2400" b="1" spc="-30" dirty="0" smtClean="0">
                <a:latin typeface="Arial Narrow" pitchFamily="34" charset="0"/>
                <a:cs typeface="+mn-cs"/>
              </a:rPr>
              <a:t>So these drugs must be taken 1 hr before or 4 hrs after </a:t>
            </a:r>
            <a:r>
              <a:rPr lang="en-US" sz="2400" b="1" spc="-30" dirty="0" err="1" smtClean="0">
                <a:latin typeface="Arial Narrow" pitchFamily="34" charset="0"/>
                <a:cs typeface="+mn-cs"/>
              </a:rPr>
              <a:t>sequestrantes</a:t>
            </a:r>
            <a:endParaRPr lang="en-US" sz="2400" b="1" spc="-30" dirty="0" smtClean="0">
              <a:latin typeface="Arial Narrow" pitchFamily="34" charset="0"/>
              <a:cs typeface="+mn-cs"/>
            </a:endParaRP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228600" y="5029200"/>
            <a:ext cx="1468672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 dirty="0" smtClean="0">
                <a:solidFill>
                  <a:srgbClr val="FF6600"/>
                </a:solidFill>
                <a:latin typeface="Bernard MT Condensed" pitchFamily="18" charset="0"/>
              </a:rPr>
              <a:t>Interactions</a:t>
            </a:r>
            <a:endParaRPr lang="en-US" sz="2200" dirty="0">
              <a:latin typeface="Calibri" pitchFamily="34" charset="0"/>
            </a:endParaRPr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217805" y="2998113"/>
            <a:ext cx="2068195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 dirty="0" smtClean="0">
                <a:solidFill>
                  <a:srgbClr val="FF6600"/>
                </a:solidFill>
                <a:latin typeface="Bernard MT Condensed" pitchFamily="18" charset="0"/>
              </a:rPr>
              <a:t>Contraindications</a:t>
            </a:r>
            <a:endParaRPr lang="en-US" sz="2200" dirty="0"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91921" y="3345944"/>
            <a:ext cx="4800600" cy="17594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600"/>
              </a:lnSpc>
              <a:buClr>
                <a:srgbClr val="C00000"/>
              </a:buClr>
              <a:buSzPct val="73000"/>
              <a:buFont typeface="Wingdings 2" pitchFamily="18" charset="2"/>
              <a:buChar char="®"/>
            </a:pPr>
            <a:r>
              <a:rPr lang="en-US" sz="2400" b="1" spc="-30" dirty="0" smtClean="0">
                <a:latin typeface="Arial Narrow" pitchFamily="34" charset="0"/>
                <a:cs typeface="+mn-cs"/>
              </a:rPr>
              <a:t> </a:t>
            </a:r>
            <a:r>
              <a:rPr lang="en-US" sz="2400" b="1" spc="-30" dirty="0" err="1" smtClean="0">
                <a:latin typeface="Arial Narrow" pitchFamily="34" charset="0"/>
                <a:cs typeface="+mn-cs"/>
              </a:rPr>
              <a:t>Biliary</a:t>
            </a:r>
            <a:r>
              <a:rPr lang="en-US" sz="2400" b="1" spc="-30" dirty="0" smtClean="0">
                <a:latin typeface="Arial Narrow" pitchFamily="34" charset="0"/>
                <a:cs typeface="+mn-cs"/>
              </a:rPr>
              <a:t> obstruction.</a:t>
            </a:r>
          </a:p>
          <a:p>
            <a:pPr>
              <a:lnSpc>
                <a:spcPts val="2600"/>
              </a:lnSpc>
              <a:buClr>
                <a:srgbClr val="C00000"/>
              </a:buClr>
              <a:buSzPct val="73000"/>
              <a:buFont typeface="Wingdings 2" pitchFamily="18" charset="2"/>
              <a:buChar char="®"/>
            </a:pPr>
            <a:r>
              <a:rPr lang="en-US" sz="2400" b="1" spc="-30" dirty="0" smtClean="0">
                <a:latin typeface="Arial Narrow" pitchFamily="34" charset="0"/>
                <a:cs typeface="+mn-cs"/>
              </a:rPr>
              <a:t> Diverticulitis</a:t>
            </a:r>
          </a:p>
          <a:p>
            <a:pPr>
              <a:lnSpc>
                <a:spcPts val="2600"/>
              </a:lnSpc>
              <a:buClr>
                <a:srgbClr val="C00000"/>
              </a:buClr>
              <a:buSzPct val="73000"/>
              <a:buFont typeface="Wingdings 2" pitchFamily="18" charset="2"/>
              <a:buChar char="®"/>
            </a:pPr>
            <a:r>
              <a:rPr lang="en-US" sz="2400" b="1" spc="-30" dirty="0" smtClean="0">
                <a:latin typeface="Arial Narrow" pitchFamily="34" charset="0"/>
                <a:cs typeface="+mn-cs"/>
              </a:rPr>
              <a:t> Chronic constipation.</a:t>
            </a:r>
          </a:p>
          <a:p>
            <a:pPr>
              <a:lnSpc>
                <a:spcPts val="2600"/>
              </a:lnSpc>
              <a:buClr>
                <a:srgbClr val="C00000"/>
              </a:buClr>
              <a:buSzPct val="73000"/>
              <a:buFont typeface="Wingdings 2" pitchFamily="18" charset="2"/>
              <a:buChar char="®"/>
            </a:pPr>
            <a:r>
              <a:rPr lang="en-US" sz="2400" b="1" spc="-30" dirty="0" smtClean="0">
                <a:latin typeface="Arial Narrow" pitchFamily="34" charset="0"/>
                <a:cs typeface="+mn-cs"/>
              </a:rPr>
              <a:t> Severe </a:t>
            </a:r>
            <a:r>
              <a:rPr lang="en-US" sz="2400" b="1" spc="-30" dirty="0" err="1" smtClean="0">
                <a:latin typeface="Arial Narrow" pitchFamily="34" charset="0"/>
                <a:cs typeface="+mn-cs"/>
              </a:rPr>
              <a:t>hypertriglyceridemia</a:t>
            </a:r>
            <a:endParaRPr lang="en-US" sz="2400" b="1" spc="-30" dirty="0" smtClean="0">
              <a:latin typeface="Arial Narrow" pitchFamily="34" charset="0"/>
              <a:cs typeface="+mn-cs"/>
            </a:endParaRPr>
          </a:p>
          <a:p>
            <a:pPr>
              <a:lnSpc>
                <a:spcPts val="2600"/>
              </a:lnSpc>
              <a:buClr>
                <a:srgbClr val="C00000"/>
              </a:buClr>
              <a:buSzPct val="73000"/>
              <a:buFont typeface="Wingdings 2" pitchFamily="18" charset="2"/>
              <a:buChar char="®"/>
            </a:pPr>
            <a:r>
              <a:rPr lang="en-US" sz="2400" b="1" spc="-30" dirty="0" smtClean="0">
                <a:latin typeface="Arial Narrow" pitchFamily="34" charset="0"/>
                <a:cs typeface="+mn-cs"/>
              </a:rPr>
              <a:t> Type </a:t>
            </a:r>
            <a:r>
              <a:rPr lang="en-US" sz="2400" b="1" spc="-30" dirty="0" err="1" smtClean="0">
                <a:latin typeface="Arial Narrow" pitchFamily="34" charset="0"/>
                <a:cs typeface="+mn-cs"/>
              </a:rPr>
              <a:t>IIb</a:t>
            </a:r>
            <a:r>
              <a:rPr lang="en-US" sz="2400" b="1" spc="-30" dirty="0" smtClean="0">
                <a:latin typeface="Arial Narrow" pitchFamily="34" charset="0"/>
                <a:cs typeface="+mn-cs"/>
              </a:rPr>
              <a:t> </a:t>
            </a:r>
            <a:r>
              <a:rPr lang="en-US" sz="2400" b="1" spc="-30" dirty="0" err="1" smtClean="0">
                <a:latin typeface="Arial Narrow" pitchFamily="34" charset="0"/>
                <a:cs typeface="+mn-cs"/>
              </a:rPr>
              <a:t>Hyperlipoproteinemia</a:t>
            </a:r>
            <a:endParaRPr lang="en-US" sz="2400" b="1" spc="-30" dirty="0" smtClean="0">
              <a:latin typeface="Arial Narrow" pitchFamily="34" charset="0"/>
              <a:cs typeface="+mn-cs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81051" y="381000"/>
            <a:ext cx="2257349" cy="41293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-342900" fontAlgn="auto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spc="-30" dirty="0" smtClean="0">
                <a:uFill>
                  <a:solidFill>
                    <a:srgbClr val="8E0069"/>
                  </a:solidFill>
                </a:uFill>
                <a:latin typeface="Bernard MT Condensed" pitchFamily="18" charset="0"/>
                <a:sym typeface="Wingdings 3"/>
              </a:rPr>
              <a:t>B. Other Indications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3400" y="716087"/>
            <a:ext cx="7315200" cy="8079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-182880">
              <a:lnSpc>
                <a:spcPts val="2600"/>
              </a:lnSpc>
              <a:spcBef>
                <a:spcPts val="300"/>
              </a:spcBef>
              <a:buClr>
                <a:srgbClr val="C00000"/>
              </a:buClr>
              <a:buSzPct val="73000"/>
              <a:buFont typeface="Wingdings 2" pitchFamily="18" charset="2"/>
              <a:buChar char="®"/>
            </a:pPr>
            <a:r>
              <a:rPr lang="en-US" sz="2200" b="1" spc="-30" dirty="0" err="1" smtClean="0">
                <a:latin typeface="Arial Narrow" pitchFamily="34" charset="0"/>
                <a:cs typeface="+mn-cs"/>
                <a:sym typeface="Wingdings 3"/>
              </a:rPr>
              <a:t>Pruritus</a:t>
            </a:r>
            <a:r>
              <a:rPr lang="en-US" sz="2200" b="1" spc="-30" dirty="0" smtClean="0">
                <a:latin typeface="Arial Narrow" pitchFamily="34" charset="0"/>
                <a:cs typeface="+mn-cs"/>
                <a:sym typeface="Wingdings 3"/>
              </a:rPr>
              <a:t> due to </a:t>
            </a:r>
            <a:r>
              <a:rPr lang="en-US" sz="2200" b="1" spc="-30" dirty="0" err="1" smtClean="0">
                <a:latin typeface="Arial Narrow" pitchFamily="34" charset="0"/>
                <a:cs typeface="+mn-cs"/>
                <a:sym typeface="Wingdings 3"/>
              </a:rPr>
              <a:t>biliary</a:t>
            </a:r>
            <a:r>
              <a:rPr lang="en-US" sz="2200" b="1" spc="-30" dirty="0" smtClean="0">
                <a:latin typeface="Arial Narrow" pitchFamily="34" charset="0"/>
                <a:cs typeface="+mn-cs"/>
                <a:sym typeface="Wingdings 3"/>
              </a:rPr>
              <a:t> stasis</a:t>
            </a:r>
          </a:p>
          <a:p>
            <a:pPr marL="0" lvl="1" indent="-182880">
              <a:lnSpc>
                <a:spcPts val="2600"/>
              </a:lnSpc>
              <a:spcBef>
                <a:spcPts val="300"/>
              </a:spcBef>
              <a:buClr>
                <a:srgbClr val="C00000"/>
              </a:buClr>
              <a:buSzPct val="73000"/>
              <a:buFont typeface="Wingdings 2" pitchFamily="18" charset="2"/>
              <a:buChar char="®"/>
            </a:pPr>
            <a:r>
              <a:rPr lang="en-US" sz="2200" b="1" spc="-30" dirty="0" smtClean="0">
                <a:latin typeface="Arial Narrow" pitchFamily="34" charset="0"/>
                <a:cs typeface="+mn-cs"/>
                <a:sym typeface="Wingdings 3"/>
              </a:rPr>
              <a:t>Digitalis poisoning </a:t>
            </a: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BF69AF"/>
            </a:gs>
            <a:gs pos="11000">
              <a:schemeClr val="accent1">
                <a:tint val="44500"/>
                <a:satMod val="160000"/>
                <a:alpha val="75000"/>
              </a:schemeClr>
            </a:gs>
            <a:gs pos="57000">
              <a:srgbClr val="F1E19D">
                <a:alpha val="80000"/>
              </a:srgbClr>
            </a:gs>
            <a:gs pos="91000">
              <a:schemeClr val="bg1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://www.pawelmazur.org/blog/wp-content/uploads/2010/07/liver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34000" y="632458"/>
            <a:ext cx="3437680" cy="2263142"/>
          </a:xfrm>
          <a:prstGeom prst="flowChartDocument">
            <a:avLst/>
          </a:prstGeom>
          <a:noFill/>
        </p:spPr>
      </p:pic>
      <p:sp>
        <p:nvSpPr>
          <p:cNvPr id="15" name="TextBox 13"/>
          <p:cNvSpPr txBox="1">
            <a:spLocks noChangeArrowheads="1"/>
          </p:cNvSpPr>
          <p:nvPr/>
        </p:nvSpPr>
        <p:spPr bwMode="auto">
          <a:xfrm>
            <a:off x="228600" y="2160432"/>
            <a:ext cx="5029200" cy="523220"/>
          </a:xfrm>
          <a:prstGeom prst="rect">
            <a:avLst/>
          </a:prstGeom>
          <a:solidFill>
            <a:srgbClr val="FEEC02"/>
          </a:solidFill>
          <a:ln w="9525">
            <a:solidFill>
              <a:srgbClr val="00206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CC0000"/>
                </a:solidFill>
                <a:latin typeface="Bernard MT Condensed" pitchFamily="18" charset="0"/>
              </a:rPr>
              <a:t>TARGETING ENDOGENOUS PATHWAYS</a:t>
            </a:r>
          </a:p>
        </p:txBody>
      </p:sp>
      <p:pic>
        <p:nvPicPr>
          <p:cNvPr id="9218" name="Picture 2" descr="http://www.plaquetec.com/1.jpg"/>
          <p:cNvPicPr>
            <a:picLocks noChangeAspect="1" noChangeArrowheads="1"/>
          </p:cNvPicPr>
          <p:nvPr/>
        </p:nvPicPr>
        <p:blipFill>
          <a:blip r:embed="rId3" cstate="print"/>
          <a:srcRect l="6977" t="4925" r="4651" b="6430"/>
          <a:stretch>
            <a:fillRect/>
          </a:stretch>
        </p:blipFill>
        <p:spPr bwMode="auto">
          <a:xfrm>
            <a:off x="2895600" y="3168316"/>
            <a:ext cx="3733800" cy="3537284"/>
          </a:xfrm>
          <a:prstGeom prst="roundRect">
            <a:avLst/>
          </a:prstGeom>
          <a:noFill/>
        </p:spPr>
      </p:pic>
      <p:pic>
        <p:nvPicPr>
          <p:cNvPr id="9220" name="Picture 4" descr="http://journals.prous.com/journals/dnp/20021502/html/dn150069/images/Kostner_f1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E7EBEE"/>
              </a:clrFrom>
              <a:clrTo>
                <a:srgbClr val="E7EBE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3912902">
            <a:off x="4419600" y="2566355"/>
            <a:ext cx="3762375" cy="2628900"/>
          </a:xfrm>
          <a:prstGeom prst="rect">
            <a:avLst/>
          </a:prstGeom>
          <a:noFill/>
        </p:spPr>
      </p:pic>
      <p:pic>
        <p:nvPicPr>
          <p:cNvPr id="6" name="Picture 4" descr="http://www.hdlforum.org/ktmlstandard/images/uploads/HDL-home.jpg?0.8689340507857108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B"/>
              </a:clrFrom>
              <a:clrTo>
                <a:srgbClr val="FFFFFB">
                  <a:alpha val="0"/>
                </a:srgbClr>
              </a:clrTo>
            </a:clrChange>
          </a:blip>
          <a:srcRect l="19298" t="2632" r="21053" b="18421"/>
          <a:stretch>
            <a:fillRect/>
          </a:stretch>
        </p:blipFill>
        <p:spPr bwMode="auto">
          <a:xfrm>
            <a:off x="4028440" y="2667000"/>
            <a:ext cx="1018139" cy="1066800"/>
          </a:xfrm>
          <a:prstGeom prst="ellipse">
            <a:avLst/>
          </a:prstGeom>
          <a:noFill/>
        </p:spPr>
      </p:pic>
      <p:pic>
        <p:nvPicPr>
          <p:cNvPr id="7" name="Picture 6" descr="http://www.ncrr.nih.gov/publications/ncrr_reporter/spring2007/images/ldl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3FFE9"/>
              </a:clrFrom>
              <a:clrTo>
                <a:srgbClr val="F3FFE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5000" y="2974012"/>
            <a:ext cx="3200400" cy="3731587"/>
          </a:xfrm>
          <a:prstGeom prst="rect">
            <a:avLst/>
          </a:prstGeom>
          <a:noFill/>
        </p:spPr>
      </p:pic>
      <p:pic>
        <p:nvPicPr>
          <p:cNvPr id="8" name="Picture 4" descr="http://www.hdlforum.org/ktmlstandard/images/uploads/HDL-home.jpg?0.8689340507857108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B"/>
              </a:clrFrom>
              <a:clrTo>
                <a:srgbClr val="FFFFFB">
                  <a:alpha val="0"/>
                </a:srgbClr>
              </a:clrTo>
            </a:clrChange>
          </a:blip>
          <a:srcRect l="19298" t="2632" r="21053" b="18421"/>
          <a:stretch>
            <a:fillRect/>
          </a:stretch>
        </p:blipFill>
        <p:spPr bwMode="auto">
          <a:xfrm>
            <a:off x="4953000" y="1371600"/>
            <a:ext cx="1018139" cy="1066800"/>
          </a:xfrm>
          <a:prstGeom prst="ellipse">
            <a:avLst/>
          </a:prstGeom>
          <a:noFill/>
        </p:spPr>
      </p:pic>
      <p:pic>
        <p:nvPicPr>
          <p:cNvPr id="10" name="Picture 4" descr="http://www.hdlforum.org/ktmlstandard/images/uploads/HDL-home.jpg?0.8689340507857108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B"/>
              </a:clrFrom>
              <a:clrTo>
                <a:srgbClr val="FFFFFB">
                  <a:alpha val="0"/>
                </a:srgbClr>
              </a:clrTo>
            </a:clrChange>
          </a:blip>
          <a:srcRect l="19298" t="2632" r="21053" b="18421"/>
          <a:stretch>
            <a:fillRect/>
          </a:stretch>
        </p:blipFill>
        <p:spPr bwMode="auto">
          <a:xfrm>
            <a:off x="5943600" y="1447800"/>
            <a:ext cx="609600" cy="638735"/>
          </a:xfrm>
          <a:prstGeom prst="ellipse">
            <a:avLst/>
          </a:prstGeom>
          <a:noFill/>
        </p:spPr>
      </p:pic>
      <p:pic>
        <p:nvPicPr>
          <p:cNvPr id="11" name="Picture 4" descr="http://www.hdlforum.org/ktmlstandard/images/uploads/HDL-home.jpg?0.8689340507857108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B"/>
              </a:clrFrom>
              <a:clrTo>
                <a:srgbClr val="FFFFFB">
                  <a:alpha val="0"/>
                </a:srgbClr>
              </a:clrTo>
            </a:clrChange>
          </a:blip>
          <a:srcRect l="19298" t="2632" r="21053" b="18421"/>
          <a:stretch>
            <a:fillRect/>
          </a:stretch>
        </p:blipFill>
        <p:spPr bwMode="auto">
          <a:xfrm>
            <a:off x="8305800" y="2743200"/>
            <a:ext cx="609600" cy="638735"/>
          </a:xfrm>
          <a:prstGeom prst="ellipse">
            <a:avLst/>
          </a:prstGeom>
          <a:noFill/>
        </p:spPr>
      </p:pic>
      <p:pic>
        <p:nvPicPr>
          <p:cNvPr id="12" name="Picture 4" descr="http://www.hdlforum.org/ktmlstandard/images/uploads/HDL-home.jpg?0.8689340507857108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B"/>
              </a:clrFrom>
              <a:clrTo>
                <a:srgbClr val="FFFFFB">
                  <a:alpha val="0"/>
                </a:srgbClr>
              </a:clrTo>
            </a:clrChange>
          </a:blip>
          <a:srcRect l="19298" t="2632" r="21053" b="18421"/>
          <a:stretch>
            <a:fillRect/>
          </a:stretch>
        </p:blipFill>
        <p:spPr bwMode="auto">
          <a:xfrm>
            <a:off x="5638800" y="5562600"/>
            <a:ext cx="609600" cy="638735"/>
          </a:xfrm>
          <a:prstGeom prst="ellipse">
            <a:avLst/>
          </a:prstGeom>
          <a:noFill/>
        </p:spPr>
      </p:pic>
      <p:pic>
        <p:nvPicPr>
          <p:cNvPr id="13" name="Picture 12" descr="http://www.nature.com/nrg/journal/v7/n3/images/nrg1805-f2.jpg"/>
          <p:cNvPicPr>
            <a:picLocks noChangeAspect="1" noChangeArrowheads="1"/>
          </p:cNvPicPr>
          <p:nvPr/>
        </p:nvPicPr>
        <p:blipFill>
          <a:blip r:embed="rId8" cstate="print"/>
          <a:srcRect l="1600" t="41975" r="77600" b="45679"/>
          <a:stretch>
            <a:fillRect/>
          </a:stretch>
        </p:blipFill>
        <p:spPr bwMode="auto">
          <a:xfrm>
            <a:off x="2450205" y="5715000"/>
            <a:ext cx="1074420" cy="826477"/>
          </a:xfrm>
          <a:prstGeom prst="ellipse">
            <a:avLst/>
          </a:prstGeom>
          <a:noFill/>
        </p:spPr>
      </p:pic>
      <p:sp>
        <p:nvSpPr>
          <p:cNvPr id="14" name="5-Point Star 13"/>
          <p:cNvSpPr/>
          <p:nvPr/>
        </p:nvSpPr>
        <p:spPr>
          <a:xfrm>
            <a:off x="8534400" y="6324600"/>
            <a:ext cx="609600" cy="533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BF69AF"/>
            </a:gs>
            <a:gs pos="11000">
              <a:schemeClr val="accent1">
                <a:tint val="44500"/>
                <a:satMod val="160000"/>
                <a:alpha val="75000"/>
              </a:schemeClr>
            </a:gs>
            <a:gs pos="57000">
              <a:srgbClr val="F1E19D">
                <a:alpha val="80000"/>
              </a:srgbClr>
            </a:gs>
            <a:gs pos="91000">
              <a:schemeClr val="bg1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1958" y="152400"/>
            <a:ext cx="35814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reflection blurRad="6350" stA="60000" endA="900" endPos="60000" dist="29997" dir="5400000" sy="-100000" algn="bl" rotWithShape="0"/>
                </a:effectLst>
                <a:latin typeface="+mn-lt"/>
                <a:cs typeface="+mn-cs"/>
              </a:rPr>
              <a:t>NICOTINIC ACID</a:t>
            </a:r>
            <a:endParaRPr lang="en-US" sz="36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reflection blurRad="6350" stA="60000" endA="900" endPos="60000" dist="29997" dir="5400000" sy="-100000" algn="bl" rotWithShape="0"/>
              </a:effectLst>
              <a:latin typeface="+mn-lt"/>
              <a:cs typeface="+mn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78158" y="304800"/>
            <a:ext cx="8534400" cy="8104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spc="-30" dirty="0" smtClean="0">
                <a:latin typeface="Arial Narrow" pitchFamily="34" charset="0"/>
                <a:cs typeface="+mn-cs"/>
                <a:sym typeface="Wingdings 3"/>
              </a:rPr>
              <a:t>			      </a:t>
            </a:r>
            <a:r>
              <a:rPr lang="en-US" sz="2400" b="1" spc="-30" dirty="0">
                <a:latin typeface="Arial Narrow" pitchFamily="34" charset="0"/>
                <a:cs typeface="+mn-cs"/>
              </a:rPr>
              <a:t>Is </a:t>
            </a:r>
            <a:r>
              <a:rPr lang="en-US" sz="2400" b="1" spc="-30" dirty="0" smtClean="0">
                <a:latin typeface="Arial Narrow" pitchFamily="34" charset="0"/>
                <a:cs typeface="+mn-cs"/>
              </a:rPr>
              <a:t>known as </a:t>
            </a:r>
            <a:r>
              <a:rPr lang="en-US" sz="2400" b="1" spc="-30" dirty="0" err="1" smtClean="0">
                <a:latin typeface="Arial Narrow" pitchFamily="34" charset="0"/>
                <a:cs typeface="+mn-cs"/>
              </a:rPr>
              <a:t>Vit</a:t>
            </a:r>
            <a:r>
              <a:rPr lang="en-US" sz="2400" b="1" spc="-30" dirty="0" smtClean="0">
                <a:latin typeface="Arial Narrow" pitchFamily="34" charset="0"/>
                <a:cs typeface="+mn-cs"/>
              </a:rPr>
              <a:t> B</a:t>
            </a:r>
            <a:r>
              <a:rPr lang="en-US" sz="2400" b="1" spc="-30" baseline="-25000" dirty="0" smtClean="0">
                <a:latin typeface="Arial Narrow" pitchFamily="34" charset="0"/>
                <a:cs typeface="+mn-cs"/>
              </a:rPr>
              <a:t>3</a:t>
            </a:r>
            <a:r>
              <a:rPr lang="en-US" sz="2400" b="1" spc="-30" dirty="0" smtClean="0">
                <a:latin typeface="Arial Narrow" pitchFamily="34" charset="0"/>
                <a:cs typeface="+mn-cs"/>
              </a:rPr>
              <a:t>. Its amide derivative </a:t>
            </a:r>
            <a:r>
              <a:rPr lang="en-US" sz="2400" b="1" spc="-30" dirty="0" err="1" smtClean="0">
                <a:latin typeface="Arial Narrow" pitchFamily="34" charset="0"/>
                <a:cs typeface="+mn-cs"/>
              </a:rPr>
              <a:t>nicotinamide</a:t>
            </a:r>
            <a:r>
              <a:rPr lang="en-US" sz="2400" b="1" spc="-30" dirty="0" smtClean="0">
                <a:latin typeface="Arial Narrow" pitchFamily="34" charset="0"/>
                <a:cs typeface="+mn-cs"/>
              </a:rPr>
              <a:t> has no lipid lowering effects</a:t>
            </a:r>
            <a:endParaRPr lang="en-US" sz="2400" dirty="0">
              <a:latin typeface="Arial Narrow" pitchFamily="34" charset="0"/>
              <a:cs typeface="+mn-cs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78158" y="1016913"/>
            <a:ext cx="1369286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 dirty="0" smtClean="0">
                <a:solidFill>
                  <a:srgbClr val="FF6600"/>
                </a:solidFill>
                <a:latin typeface="Bernard MT Condensed" pitchFamily="18" charset="0"/>
              </a:rPr>
              <a:t>Mechanism</a:t>
            </a:r>
            <a:endParaRPr lang="en-US" sz="2200" dirty="0">
              <a:latin typeface="Calibri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88888" y="1332724"/>
            <a:ext cx="8878912" cy="16953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</a:pPr>
            <a:r>
              <a:rPr lang="en-US" sz="2200" b="1" dirty="0" smtClean="0">
                <a:latin typeface="Arial Narrow" pitchFamily="34" charset="0"/>
              </a:rPr>
              <a:t>Bind to a </a:t>
            </a:r>
            <a:r>
              <a:rPr lang="en-US" sz="2200" b="1" u="heavy" dirty="0" smtClean="0">
                <a:uFill>
                  <a:solidFill>
                    <a:srgbClr val="0000FF"/>
                  </a:solidFill>
                </a:uFill>
                <a:latin typeface="Arial Narrow" pitchFamily="34" charset="0"/>
              </a:rPr>
              <a:t>specific receptors in </a:t>
            </a:r>
            <a:r>
              <a:rPr lang="en-US" sz="2200" u="heavy" dirty="0" smtClean="0">
                <a:uFill>
                  <a:solidFill>
                    <a:srgbClr val="0000FF"/>
                  </a:solidFill>
                </a:uFill>
                <a:latin typeface="Bernard MT Condensed" pitchFamily="18" charset="0"/>
              </a:rPr>
              <a:t>adipose tissue </a:t>
            </a:r>
            <a:r>
              <a:rPr lang="en-US" sz="2200" i="1" dirty="0" smtClean="0">
                <a:latin typeface="Arial Narrow" pitchFamily="34" charset="0"/>
              </a:rPr>
              <a:t>(</a:t>
            </a:r>
            <a:r>
              <a:rPr lang="en-US" sz="2200" b="1" i="1" dirty="0" smtClean="0">
                <a:latin typeface="Arial Narrow" pitchFamily="34" charset="0"/>
              </a:rPr>
              <a:t>reverse effect of </a:t>
            </a:r>
            <a:r>
              <a:rPr lang="en-US" sz="2200" b="1" i="1" dirty="0" smtClean="0">
                <a:latin typeface="Symbol" pitchFamily="18" charset="2"/>
              </a:rPr>
              <a:t>b</a:t>
            </a:r>
            <a:r>
              <a:rPr lang="en-US" sz="2200" b="1" i="1" dirty="0" smtClean="0">
                <a:latin typeface="Arial Narrow" pitchFamily="34" charset="0"/>
              </a:rPr>
              <a:t>-AR stimulation)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  </a:t>
            </a:r>
            <a:r>
              <a:rPr lang="en-US" sz="2200" b="1" dirty="0" err="1" smtClean="0">
                <a:latin typeface="Arial Narrow" pitchFamily="34" charset="0"/>
                <a:sym typeface="Wingdings 3"/>
              </a:rPr>
              <a:t>cAMP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   PKA  -</a:t>
            </a:r>
            <a:r>
              <a:rPr lang="en-US" sz="2200" b="1" dirty="0" err="1" smtClean="0">
                <a:latin typeface="Arial Narrow" pitchFamily="34" charset="0"/>
                <a:sym typeface="Wingdings 3"/>
              </a:rPr>
              <a:t>ve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 TGs breakdown  </a:t>
            </a:r>
            <a:r>
              <a:rPr lang="en-US" sz="2200" b="1" u="heavy" dirty="0" smtClean="0">
                <a:uFill>
                  <a:solidFill>
                    <a:srgbClr val="0000FF"/>
                  </a:solidFill>
                </a:uFill>
                <a:latin typeface="Arial Narrow" pitchFamily="34" charset="0"/>
                <a:sym typeface="Wingdings 3"/>
              </a:rPr>
              <a:t>FFA to </a:t>
            </a:r>
            <a:r>
              <a:rPr lang="en-US" sz="2200" b="1" u="heavy" dirty="0" smtClean="0">
                <a:uFill>
                  <a:solidFill>
                    <a:srgbClr val="0000FF"/>
                  </a:solidFill>
                </a:uFill>
                <a:latin typeface="Bernard MT Condensed" pitchFamily="18" charset="0"/>
                <a:sym typeface="Wingdings 3"/>
              </a:rPr>
              <a:t>liver</a:t>
            </a:r>
            <a:r>
              <a:rPr lang="en-US" sz="2200" b="1" u="heavy" dirty="0" smtClean="0">
                <a:uFill>
                  <a:solidFill>
                    <a:srgbClr val="0000FF"/>
                  </a:solidFill>
                </a:uFill>
                <a:latin typeface="Arial Narrow" pitchFamily="34" charset="0"/>
                <a:sym typeface="Wingdings 3"/>
              </a:rPr>
              <a:t>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 </a:t>
            </a:r>
            <a:r>
              <a:rPr lang="en-US" sz="2200" b="1" u="heavy" dirty="0" smtClean="0">
                <a:uFill>
                  <a:solidFill>
                    <a:srgbClr val="0000FF"/>
                  </a:solidFill>
                </a:uFill>
                <a:latin typeface="Arial Narrow" pitchFamily="34" charset="0"/>
                <a:sym typeface="Wingdings 3"/>
              </a:rPr>
              <a:t>TGs hepatic synthesis &amp; VLDL formation</a:t>
            </a:r>
          </a:p>
          <a:p>
            <a:pPr>
              <a:lnSpc>
                <a:spcPts val="2500"/>
              </a:lnSpc>
            </a:pPr>
            <a:r>
              <a:rPr lang="en-US" sz="2200" b="1" dirty="0" smtClean="0">
                <a:latin typeface="Arial Narrow" pitchFamily="34" charset="0"/>
                <a:sym typeface="Wingdings 3"/>
              </a:rPr>
              <a:t>This eventually LDL  &amp;  HDL</a:t>
            </a:r>
          </a:p>
          <a:p>
            <a:pPr>
              <a:lnSpc>
                <a:spcPts val="2500"/>
              </a:lnSpc>
            </a:pPr>
            <a:r>
              <a:rPr lang="en-US" sz="2200" b="1" dirty="0" smtClean="0">
                <a:latin typeface="Arial Narrow" pitchFamily="34" charset="0"/>
                <a:sym typeface="Wingdings 3"/>
              </a:rPr>
              <a:t>In </a:t>
            </a:r>
            <a:r>
              <a:rPr lang="en-US" sz="2200" dirty="0" smtClean="0">
                <a:latin typeface="Bernard MT Condensed" pitchFamily="18" charset="0"/>
                <a:sym typeface="Wingdings 3"/>
              </a:rPr>
              <a:t>plasma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:</a:t>
            </a:r>
            <a:r>
              <a:rPr lang="en-US" sz="2200" b="1" u="heavy" dirty="0" smtClean="0">
                <a:uFill>
                  <a:solidFill>
                    <a:srgbClr val="0000FF"/>
                  </a:solidFill>
                </a:uFill>
                <a:latin typeface="Arial Narrow" pitchFamily="34" charset="0"/>
                <a:sym typeface="Wingdings 3"/>
              </a:rPr>
              <a:t> LPL activity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 VLDL &amp; CMs clearance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6324600" y="2209800"/>
            <a:ext cx="2590800" cy="4419600"/>
            <a:chOff x="6324600" y="2209800"/>
            <a:chExt cx="2590800" cy="4419600"/>
          </a:xfrm>
        </p:grpSpPr>
        <p:pic>
          <p:nvPicPr>
            <p:cNvPr id="1027" name="Picture 3" descr="C:\Documents and Settings\DR.OMNIA\My Documents\My Pictures\adipo.pn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7F7F7"/>
                </a:clrFrom>
                <a:clrTo>
                  <a:srgbClr val="F7F7F7">
                    <a:alpha val="0"/>
                  </a:srgbClr>
                </a:clrTo>
              </a:clrChange>
            </a:blip>
            <a:srcRect l="1303" t="8696" r="54397" b="1449"/>
            <a:stretch>
              <a:fillRect/>
            </a:stretch>
          </p:blipFill>
          <p:spPr bwMode="auto">
            <a:xfrm>
              <a:off x="6324600" y="2286000"/>
              <a:ext cx="2590800" cy="2362200"/>
            </a:xfrm>
            <a:prstGeom prst="rect">
              <a:avLst/>
            </a:prstGeom>
            <a:gradFill flip="none" rotWithShape="1">
              <a:gsLst>
                <a:gs pos="0">
                  <a:srgbClr val="BF69AF"/>
                </a:gs>
                <a:gs pos="11000">
                  <a:schemeClr val="bg1"/>
                </a:gs>
                <a:gs pos="57000">
                  <a:schemeClr val="bg1"/>
                </a:gs>
                <a:gs pos="91000">
                  <a:schemeClr val="bg1"/>
                </a:gs>
              </a:gsLst>
              <a:lin ang="18900000" scaled="1"/>
              <a:tileRect/>
            </a:gradFill>
            <a:effectLst/>
          </p:spPr>
        </p:pic>
        <p:pic>
          <p:nvPicPr>
            <p:cNvPr id="1028" name="Picture 4" descr="C:\Documents and Settings\DR.OMNIA\My Documents\My Pictures\adipo.pn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7F7F7"/>
                </a:clrFrom>
                <a:clrTo>
                  <a:srgbClr val="F7F7F7">
                    <a:alpha val="0"/>
                  </a:srgbClr>
                </a:clrTo>
              </a:clrChange>
            </a:blip>
            <a:srcRect l="46091" t="21015" r="4397" b="3623"/>
            <a:stretch>
              <a:fillRect/>
            </a:stretch>
          </p:blipFill>
          <p:spPr bwMode="auto">
            <a:xfrm>
              <a:off x="6324600" y="4648200"/>
              <a:ext cx="2590800" cy="1981200"/>
            </a:xfrm>
            <a:prstGeom prst="rect">
              <a:avLst/>
            </a:prstGeom>
            <a:gradFill flip="none" rotWithShape="1">
              <a:gsLst>
                <a:gs pos="0">
                  <a:srgbClr val="BF69AF"/>
                </a:gs>
                <a:gs pos="11000">
                  <a:schemeClr val="bg1"/>
                </a:gs>
                <a:gs pos="57000">
                  <a:schemeClr val="bg1"/>
                </a:gs>
                <a:gs pos="9100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effectLst/>
          </p:spPr>
        </p:pic>
        <p:sp>
          <p:nvSpPr>
            <p:cNvPr id="14" name="Rectangle 11"/>
            <p:cNvSpPr/>
            <p:nvPr/>
          </p:nvSpPr>
          <p:spPr>
            <a:xfrm>
              <a:off x="6400800" y="2209800"/>
              <a:ext cx="840348" cy="310341"/>
            </a:xfrm>
            <a:prstGeom prst="rect">
              <a:avLst/>
            </a:prstGeom>
            <a:solidFill>
              <a:srgbClr val="F2B800"/>
            </a:solidFill>
          </p:spPr>
          <p:txBody>
            <a:bodyPr wrap="square">
              <a:spAutoFit/>
            </a:bodyPr>
            <a:lstStyle/>
            <a:p>
              <a:pPr>
                <a:lnSpc>
                  <a:spcPts val="1700"/>
                </a:lnSpc>
              </a:pPr>
              <a:r>
                <a:rPr lang="en-US" sz="1200" dirty="0" smtClean="0">
                  <a:latin typeface="Bernard MT Condensed" pitchFamily="18" charset="0"/>
                </a:rPr>
                <a:t>Nicotinic a. </a:t>
              </a:r>
              <a:endParaRPr lang="en-US" sz="1200" i="1" dirty="0">
                <a:solidFill>
                  <a:srgbClr val="C00000"/>
                </a:solidFill>
                <a:latin typeface="Bernard MT Condensed" pitchFamily="18" charset="0"/>
              </a:endParaRPr>
            </a:p>
          </p:txBody>
        </p:sp>
        <p:sp>
          <p:nvSpPr>
            <p:cNvPr id="15" name="Freeform 14"/>
            <p:cNvSpPr/>
            <p:nvPr/>
          </p:nvSpPr>
          <p:spPr>
            <a:xfrm>
              <a:off x="7022841" y="4556449"/>
              <a:ext cx="1693506" cy="727788"/>
            </a:xfrm>
            <a:custGeom>
              <a:avLst/>
              <a:gdLst>
                <a:gd name="connsiteX0" fmla="*/ 1651518 w 1693506"/>
                <a:gd name="connsiteY0" fmla="*/ 0 h 727788"/>
                <a:gd name="connsiteX1" fmla="*/ 1651518 w 1693506"/>
                <a:gd name="connsiteY1" fmla="*/ 158620 h 727788"/>
                <a:gd name="connsiteX2" fmla="*/ 1399592 w 1693506"/>
                <a:gd name="connsiteY2" fmla="*/ 410547 h 727788"/>
                <a:gd name="connsiteX3" fmla="*/ 354563 w 1693506"/>
                <a:gd name="connsiteY3" fmla="*/ 597159 h 727788"/>
                <a:gd name="connsiteX4" fmla="*/ 0 w 1693506"/>
                <a:gd name="connsiteY4" fmla="*/ 727788 h 727788"/>
                <a:gd name="connsiteX5" fmla="*/ 0 w 1693506"/>
                <a:gd name="connsiteY5" fmla="*/ 727788 h 727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93506" h="727788">
                  <a:moveTo>
                    <a:pt x="1651518" y="0"/>
                  </a:moveTo>
                  <a:cubicBezTo>
                    <a:pt x="1672512" y="45098"/>
                    <a:pt x="1693506" y="90196"/>
                    <a:pt x="1651518" y="158620"/>
                  </a:cubicBezTo>
                  <a:cubicBezTo>
                    <a:pt x="1609530" y="227044"/>
                    <a:pt x="1615751" y="337457"/>
                    <a:pt x="1399592" y="410547"/>
                  </a:cubicBezTo>
                  <a:cubicBezTo>
                    <a:pt x="1183433" y="483637"/>
                    <a:pt x="587828" y="544286"/>
                    <a:pt x="354563" y="597159"/>
                  </a:cubicBezTo>
                  <a:cubicBezTo>
                    <a:pt x="121298" y="650032"/>
                    <a:pt x="0" y="727788"/>
                    <a:pt x="0" y="727788"/>
                  </a:cubicBezTo>
                  <a:lnTo>
                    <a:pt x="0" y="727788"/>
                  </a:lnTo>
                </a:path>
              </a:pathLst>
            </a:custGeom>
            <a:ln w="381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ounded Rectangle 15"/>
            <p:cNvSpPr/>
            <p:nvPr/>
          </p:nvSpPr>
          <p:spPr>
            <a:xfrm>
              <a:off x="8382000" y="4278083"/>
              <a:ext cx="533400" cy="293917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ounded Rectangle 16"/>
            <p:cNvSpPr/>
            <p:nvPr/>
          </p:nvSpPr>
          <p:spPr>
            <a:xfrm>
              <a:off x="8382000" y="6324600"/>
              <a:ext cx="533400" cy="304800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ounded Rectangle 17"/>
            <p:cNvSpPr/>
            <p:nvPr/>
          </p:nvSpPr>
          <p:spPr>
            <a:xfrm>
              <a:off x="7333862" y="6324600"/>
              <a:ext cx="533400" cy="304800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ounded Rectangle 18"/>
            <p:cNvSpPr/>
            <p:nvPr/>
          </p:nvSpPr>
          <p:spPr>
            <a:xfrm>
              <a:off x="7924800" y="5533055"/>
              <a:ext cx="533400" cy="410545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64205" y="4180035"/>
            <a:ext cx="2057399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200" dirty="0" smtClean="0">
                <a:solidFill>
                  <a:srgbClr val="FF6600"/>
                </a:solidFill>
                <a:latin typeface="Bernard MT Condensed" pitchFamily="18" charset="0"/>
              </a:rPr>
              <a:t>Pharmacological actions</a:t>
            </a:r>
            <a:endParaRPr lang="en-US" sz="2200" dirty="0">
              <a:latin typeface="Calibri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28600" y="4920496"/>
            <a:ext cx="5181600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  <a:buClr>
                <a:srgbClr val="C00000"/>
              </a:buClr>
              <a:buSzPct val="73000"/>
              <a:buFont typeface="Wingdings 2" pitchFamily="18" charset="2"/>
              <a:buChar char="®"/>
            </a:pPr>
            <a:r>
              <a:rPr lang="en-US" sz="2200" b="1" spc="-30" dirty="0" smtClean="0">
                <a:latin typeface="Arial Narrow" pitchFamily="34" charset="0"/>
                <a:cs typeface="+mn-cs"/>
                <a:sym typeface="Wingdings 3"/>
              </a:rPr>
              <a:t> LDL 5-25%</a:t>
            </a:r>
          </a:p>
          <a:p>
            <a:pPr>
              <a:lnSpc>
                <a:spcPts val="2200"/>
              </a:lnSpc>
              <a:buClr>
                <a:srgbClr val="C00000"/>
              </a:buClr>
              <a:buSzPct val="73000"/>
              <a:buFont typeface="Wingdings 2" pitchFamily="18" charset="2"/>
              <a:buChar char="®"/>
            </a:pPr>
            <a:r>
              <a:rPr lang="en-US" sz="2200" b="1" spc="-30" dirty="0" smtClean="0">
                <a:latin typeface="Arial Narrow" pitchFamily="34" charset="0"/>
                <a:cs typeface="+mn-cs"/>
                <a:sym typeface="Wingdings 3"/>
              </a:rPr>
              <a:t>  HDL 15-30%</a:t>
            </a:r>
          </a:p>
          <a:p>
            <a:pPr>
              <a:lnSpc>
                <a:spcPts val="2200"/>
              </a:lnSpc>
              <a:buClr>
                <a:srgbClr val="C00000"/>
              </a:buClr>
              <a:buSzPct val="73000"/>
              <a:buFont typeface="Wingdings 2" pitchFamily="18" charset="2"/>
              <a:buChar char="®"/>
            </a:pPr>
            <a:r>
              <a:rPr lang="en-US" sz="2200" b="1" spc="-30" dirty="0" smtClean="0">
                <a:latin typeface="Arial Narrow" pitchFamily="34" charset="0"/>
                <a:cs typeface="+mn-cs"/>
                <a:sym typeface="Wingdings 3"/>
              </a:rPr>
              <a:t> </a:t>
            </a:r>
            <a:r>
              <a:rPr lang="en-US" sz="2200" b="1" spc="-30" dirty="0" smtClean="0">
                <a:latin typeface="Arial Narrow" pitchFamily="34" charset="0"/>
                <a:sym typeface="Wingdings 3"/>
              </a:rPr>
              <a:t></a:t>
            </a:r>
            <a:r>
              <a:rPr lang="en-US" sz="2200" b="1" spc="-30" dirty="0" smtClean="0">
                <a:latin typeface="Arial Narrow" pitchFamily="34" charset="0"/>
              </a:rPr>
              <a:t> TG  &amp; VLDL 20-50%</a:t>
            </a:r>
            <a:endParaRPr lang="en-US" sz="2200" b="1" spc="-30" dirty="0" smtClean="0">
              <a:latin typeface="Arial Narrow" pitchFamily="34" charset="0"/>
              <a:cs typeface="+mn-cs"/>
            </a:endParaRPr>
          </a:p>
          <a:p>
            <a:pPr>
              <a:lnSpc>
                <a:spcPts val="2200"/>
              </a:lnSpc>
              <a:buClr>
                <a:srgbClr val="C00000"/>
              </a:buClr>
              <a:buSzPct val="73000"/>
              <a:buFont typeface="Wingdings 2" pitchFamily="18" charset="2"/>
              <a:buChar char="®"/>
            </a:pPr>
            <a:r>
              <a:rPr lang="en-US" sz="2200" b="1" spc="-30" dirty="0" smtClean="0">
                <a:latin typeface="Arial Narrow" pitchFamily="34" charset="0"/>
                <a:cs typeface="+mn-cs"/>
                <a:sym typeface="Wingdings 3"/>
              </a:rPr>
              <a:t>  LP(a)</a:t>
            </a:r>
            <a:endParaRPr lang="en-US" sz="2200" b="1" spc="-30" dirty="0" smtClean="0">
              <a:latin typeface="Arial Narrow" pitchFamily="34" charset="0"/>
              <a:cs typeface="+mn-cs"/>
            </a:endParaRPr>
          </a:p>
          <a:p>
            <a:pPr>
              <a:lnSpc>
                <a:spcPts val="2200"/>
              </a:lnSpc>
              <a:buClr>
                <a:srgbClr val="C00000"/>
              </a:buClr>
              <a:buSzPct val="73000"/>
              <a:buFont typeface="Wingdings 2" pitchFamily="18" charset="2"/>
              <a:buChar char="®"/>
            </a:pPr>
            <a:r>
              <a:rPr lang="en-US" sz="2200" b="1" spc="-30" dirty="0" smtClean="0">
                <a:latin typeface="Arial Narrow" pitchFamily="34" charset="0"/>
                <a:cs typeface="+mn-cs"/>
                <a:sym typeface="Wingdings 3"/>
              </a:rPr>
              <a:t>  Fibrinogen</a:t>
            </a:r>
          </a:p>
          <a:p>
            <a:pPr>
              <a:lnSpc>
                <a:spcPts val="2200"/>
              </a:lnSpc>
              <a:buClr>
                <a:srgbClr val="C00000"/>
              </a:buClr>
              <a:buSzPct val="73000"/>
              <a:buFont typeface="Wingdings 2" pitchFamily="18" charset="2"/>
              <a:buChar char="®"/>
            </a:pPr>
            <a:r>
              <a:rPr lang="en-US" sz="2200" b="1" spc="-30" dirty="0" smtClean="0">
                <a:latin typeface="Arial Narrow" pitchFamily="34" charset="0"/>
                <a:cs typeface="+mn-cs"/>
                <a:sym typeface="Wingdings 3"/>
              </a:rPr>
              <a:t> Tissue </a:t>
            </a:r>
            <a:r>
              <a:rPr lang="en-US" sz="2200" b="1" spc="-30" dirty="0" err="1" smtClean="0">
                <a:latin typeface="Arial Narrow" pitchFamily="34" charset="0"/>
                <a:cs typeface="+mn-cs"/>
                <a:sym typeface="Wingdings 3"/>
              </a:rPr>
              <a:t>plasminogen</a:t>
            </a:r>
            <a:r>
              <a:rPr lang="en-US" sz="2200" b="1" spc="-30" dirty="0" smtClean="0">
                <a:latin typeface="Arial Narrow" pitchFamily="34" charset="0"/>
                <a:cs typeface="+mn-cs"/>
                <a:sym typeface="Wingdings 3"/>
              </a:rPr>
              <a:t> activator </a:t>
            </a:r>
          </a:p>
        </p:txBody>
      </p:sp>
      <p:pic>
        <p:nvPicPr>
          <p:cNvPr id="25" name="Picture 2" descr="http://img.medscape.com/fullsize/migrated/editorial/clinupdates/2006/5701/images/slide19.gif"/>
          <p:cNvPicPr>
            <a:picLocks noChangeAspect="1" noChangeArrowheads="1"/>
          </p:cNvPicPr>
          <p:nvPr/>
        </p:nvPicPr>
        <p:blipFill>
          <a:blip r:embed="rId3" cstate="print"/>
          <a:srcRect t="22388" b="8955"/>
          <a:stretch>
            <a:fillRect/>
          </a:stretch>
        </p:blipFill>
        <p:spPr bwMode="auto">
          <a:xfrm>
            <a:off x="2222679" y="3224010"/>
            <a:ext cx="4285146" cy="2209800"/>
          </a:xfrm>
          <a:prstGeom prst="roundRect">
            <a:avLst/>
          </a:prstGeom>
          <a:noFill/>
        </p:spPr>
      </p:pic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3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6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 descr="http://www.infarktforschung.de/grafics/cellular_atherogenesis_matt_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13" y="4233863"/>
            <a:ext cx="9117012" cy="2630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http://img.medscape.com/slide/migrated/editorial/cmecircle/2004/2888/images/brewer/still11.gif"/>
          <p:cNvPicPr/>
          <p:nvPr/>
        </p:nvPicPr>
        <p:blipFill>
          <a:blip r:embed="rId3" cstate="print"/>
          <a:srcRect l="39583" t="37877" r="31667" b="26613"/>
          <a:stretch>
            <a:fillRect/>
          </a:stretch>
        </p:blipFill>
        <p:spPr bwMode="auto">
          <a:xfrm>
            <a:off x="7010400" y="152400"/>
            <a:ext cx="1752600" cy="1828800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 descr="http://img.medscape.com/slide/migrated/editorial/cmecircle/2004/2888/images/brewer/still11.gif"/>
          <p:cNvPicPr/>
          <p:nvPr/>
        </p:nvPicPr>
        <p:blipFill>
          <a:blip r:embed="rId3" cstate="print"/>
          <a:srcRect l="39583" t="37877" r="31667" b="26613"/>
          <a:stretch>
            <a:fillRect/>
          </a:stretch>
        </p:blipFill>
        <p:spPr bwMode="auto">
          <a:xfrm>
            <a:off x="304800" y="5638800"/>
            <a:ext cx="533400" cy="609600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 descr="http://img.medscape.com/slide/migrated/editorial/cmecircle/2004/2888/images/brewer/still11.gif"/>
          <p:cNvPicPr/>
          <p:nvPr/>
        </p:nvPicPr>
        <p:blipFill>
          <a:blip r:embed="rId3" cstate="print"/>
          <a:srcRect l="39583" t="37877" r="31667" b="26613"/>
          <a:stretch>
            <a:fillRect/>
          </a:stretch>
        </p:blipFill>
        <p:spPr bwMode="auto">
          <a:xfrm>
            <a:off x="914400" y="5257800"/>
            <a:ext cx="533400" cy="609600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3" descr="http://img.medscape.com/slide/migrated/editorial/cmecircle/2004/2888/images/brewer/still11.gif"/>
          <p:cNvPicPr/>
          <p:nvPr/>
        </p:nvPicPr>
        <p:blipFill>
          <a:blip r:embed="rId3" cstate="print"/>
          <a:srcRect l="39583" t="37877" r="31667" b="26613"/>
          <a:stretch>
            <a:fillRect/>
          </a:stretch>
        </p:blipFill>
        <p:spPr bwMode="auto">
          <a:xfrm>
            <a:off x="1600200" y="5486400"/>
            <a:ext cx="533400" cy="609600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4" descr="http://img.medscape.com/slide/migrated/editorial/cmecircle/2004/2888/images/brewer/still11.gif"/>
          <p:cNvPicPr/>
          <p:nvPr/>
        </p:nvPicPr>
        <p:blipFill>
          <a:blip r:embed="rId3" cstate="print"/>
          <a:srcRect l="39583" t="37877" r="31667" b="26613"/>
          <a:stretch>
            <a:fillRect/>
          </a:stretch>
        </p:blipFill>
        <p:spPr bwMode="auto">
          <a:xfrm>
            <a:off x="6705600" y="5715000"/>
            <a:ext cx="533400" cy="609600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5" descr="http://img.medscape.com/slide/migrated/editorial/cmecircle/2004/2888/images/brewer/still11.gif"/>
          <p:cNvPicPr/>
          <p:nvPr/>
        </p:nvPicPr>
        <p:blipFill>
          <a:blip r:embed="rId3" cstate="print"/>
          <a:srcRect l="39583" t="37877" r="31667" b="26613"/>
          <a:stretch>
            <a:fillRect/>
          </a:stretch>
        </p:blipFill>
        <p:spPr bwMode="auto">
          <a:xfrm>
            <a:off x="7315200" y="5486400"/>
            <a:ext cx="533400" cy="609600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4" name="Picture 9" descr="C:\Documents and Settings\DR.OMNIA\My Documents\My Pictures\lipo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43800" y="1447800"/>
            <a:ext cx="1184275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5" name="Picture 2" descr="http://www.lce.hut.fi/research/sysbio/biospectroscopy/images/img-fig001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10400" y="1371600"/>
            <a:ext cx="914400" cy="93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6" descr="See full size image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 l="17831" t="24232" r="36316" b="7577"/>
          <a:stretch>
            <a:fillRect/>
          </a:stretch>
        </p:blipFill>
        <p:spPr bwMode="auto">
          <a:xfrm rot="4713599">
            <a:off x="7620000" y="2133600"/>
            <a:ext cx="1371600" cy="1371600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21" name="Picture 6" descr="See full size image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 l="17831" t="24232" r="36316" b="7577"/>
          <a:stretch>
            <a:fillRect/>
          </a:stretch>
        </p:blipFill>
        <p:spPr bwMode="auto">
          <a:xfrm rot="4713599">
            <a:off x="7051684" y="5375285"/>
            <a:ext cx="462624" cy="462624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22" name="Picture 6" descr="See full size image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 l="17831" t="24232" r="36316" b="7577"/>
          <a:stretch>
            <a:fillRect/>
          </a:stretch>
        </p:blipFill>
        <p:spPr bwMode="auto">
          <a:xfrm rot="21411788">
            <a:off x="5955912" y="5574912"/>
            <a:ext cx="462624" cy="462624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23" name="Picture 6" descr="See full size image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 l="17831" t="24232" r="36316" b="7577"/>
          <a:stretch>
            <a:fillRect/>
          </a:stretch>
        </p:blipFill>
        <p:spPr bwMode="auto">
          <a:xfrm rot="4713599">
            <a:off x="1260484" y="5756284"/>
            <a:ext cx="462624" cy="462624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24" name="Picture 6" descr="See full size image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 l="17831" t="24232" r="36316" b="7577"/>
          <a:stretch>
            <a:fillRect/>
          </a:stretch>
        </p:blipFill>
        <p:spPr bwMode="auto">
          <a:xfrm>
            <a:off x="574683" y="5375283"/>
            <a:ext cx="462624" cy="462624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17" name="Picture 16" descr="http://img.medscape.com/slide/migrated/editorial/cmecircle/2004/2888/images/brewer/still11.gif"/>
          <p:cNvPicPr/>
          <p:nvPr/>
        </p:nvPicPr>
        <p:blipFill>
          <a:blip r:embed="rId3" cstate="print"/>
          <a:srcRect l="39583" t="37877" r="31667" b="26613"/>
          <a:stretch>
            <a:fillRect/>
          </a:stretch>
        </p:blipFill>
        <p:spPr bwMode="auto">
          <a:xfrm>
            <a:off x="6172200" y="5486400"/>
            <a:ext cx="533400" cy="533400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6" descr="See full size image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 l="17831" t="24232" r="36316" b="7577"/>
          <a:stretch>
            <a:fillRect/>
          </a:stretch>
        </p:blipFill>
        <p:spPr bwMode="auto">
          <a:xfrm rot="4713599">
            <a:off x="6442084" y="5680083"/>
            <a:ext cx="462624" cy="462624"/>
          </a:xfrm>
          <a:prstGeom prst="ellipse">
            <a:avLst/>
          </a:prstGeom>
          <a:noFill/>
          <a:ln>
            <a:noFill/>
          </a:ln>
        </p:spPr>
      </p:pic>
      <p:sp>
        <p:nvSpPr>
          <p:cNvPr id="26" name="Rectangle 25"/>
          <p:cNvSpPr/>
          <p:nvPr/>
        </p:nvSpPr>
        <p:spPr>
          <a:xfrm>
            <a:off x="152400" y="2209800"/>
            <a:ext cx="7315201" cy="830997"/>
          </a:xfrm>
          <a:prstGeom prst="rect">
            <a:avLst/>
          </a:prstGeom>
          <a:noFill/>
        </p:spPr>
        <p:txBody>
          <a:bodyPr>
            <a:prstTxWarp prst="textWave1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reflection blurRad="6350" stA="60000" endA="900" endPos="60000" dist="29997" dir="5400000" sy="-100000" algn="bl" rotWithShape="0"/>
                </a:effectLst>
                <a:latin typeface="+mn-lt"/>
                <a:cs typeface="+mn-cs"/>
              </a:rPr>
              <a:t>DRUGS IN HYPERLIPIDEMIA</a:t>
            </a:r>
          </a:p>
        </p:txBody>
      </p:sp>
      <p:pic>
        <p:nvPicPr>
          <p:cNvPr id="14354" name="Picture 9" descr="C:\Documents and Settings\DR.OMNIA\My Documents\My Pictures\lipo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5800" y="2743200"/>
            <a:ext cx="1184275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55" name="Picture 2" descr="http://www.lce.hut.fi/research/sysbio/biospectroscopy/images/img-fig001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24000" y="3276600"/>
            <a:ext cx="914400" cy="93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BF69AF"/>
            </a:gs>
            <a:gs pos="11000">
              <a:schemeClr val="accent1">
                <a:tint val="44500"/>
                <a:satMod val="160000"/>
                <a:alpha val="75000"/>
              </a:schemeClr>
            </a:gs>
            <a:gs pos="57000">
              <a:srgbClr val="F1E19D">
                <a:alpha val="80000"/>
              </a:srgbClr>
            </a:gs>
            <a:gs pos="91000">
              <a:schemeClr val="bg1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28600" y="2368342"/>
            <a:ext cx="8598408" cy="3041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ts val="2300"/>
              </a:lnSpc>
              <a:buClr>
                <a:srgbClr val="FF0000"/>
              </a:buClr>
              <a:buFont typeface="Wingdings 2" pitchFamily="18" charset="2"/>
              <a:buChar char="·"/>
            </a:pPr>
            <a:r>
              <a:rPr lang="en-US" sz="2200" b="1" dirty="0" smtClean="0">
                <a:latin typeface="Arial Narrow" pitchFamily="34" charset="0"/>
              </a:rPr>
              <a:t> Sensation of warmth &amp; flushing </a:t>
            </a:r>
          </a:p>
          <a:p>
            <a:pPr lvl="0">
              <a:lnSpc>
                <a:spcPts val="2300"/>
              </a:lnSpc>
              <a:buClr>
                <a:srgbClr val="FF0000"/>
              </a:buClr>
            </a:pPr>
            <a:r>
              <a:rPr lang="en-US" sz="2200" b="1" dirty="0" smtClean="0">
                <a:latin typeface="Arial Narrow" pitchFamily="34" charset="0"/>
              </a:rPr>
              <a:t>   (prostaglandin induced / </a:t>
            </a:r>
            <a:br>
              <a:rPr lang="en-US" sz="2200" b="1" dirty="0" smtClean="0">
                <a:latin typeface="Arial Narrow" pitchFamily="34" charset="0"/>
              </a:rPr>
            </a:br>
            <a:r>
              <a:rPr lang="en-US" sz="2200" b="1" dirty="0" smtClean="0">
                <a:latin typeface="Arial Narrow" pitchFamily="34" charset="0"/>
              </a:rPr>
              <a:t>   -</a:t>
            </a:r>
            <a:r>
              <a:rPr lang="en-US" sz="2200" b="1" dirty="0" err="1" smtClean="0">
                <a:latin typeface="Arial Narrow" pitchFamily="34" charset="0"/>
              </a:rPr>
              <a:t>ve</a:t>
            </a:r>
            <a:r>
              <a:rPr lang="en-US" sz="2200" b="1" dirty="0" smtClean="0">
                <a:latin typeface="Arial Narrow" pitchFamily="34" charset="0"/>
              </a:rPr>
              <a:t> by aspirin ½ h before niacin).</a:t>
            </a:r>
          </a:p>
          <a:p>
            <a:pPr lvl="0">
              <a:lnSpc>
                <a:spcPts val="2300"/>
              </a:lnSpc>
              <a:buClr>
                <a:srgbClr val="FF0000"/>
              </a:buClr>
            </a:pPr>
            <a:r>
              <a:rPr lang="en-US" sz="2200" b="1" dirty="0" smtClean="0">
                <a:latin typeface="Arial Narrow" pitchFamily="34" charset="0"/>
              </a:rPr>
              <a:t>   N.B </a:t>
            </a:r>
            <a:r>
              <a:rPr lang="en-US" sz="2000" b="1" i="1" dirty="0" smtClean="0">
                <a:latin typeface="Arial Narrow" pitchFamily="34" charset="0"/>
              </a:rPr>
              <a:t>Slow release formulations </a:t>
            </a:r>
            <a:r>
              <a:rPr lang="en-US" sz="2000" b="1" dirty="0" smtClean="0">
                <a:latin typeface="Arial Narrow" pitchFamily="34" charset="0"/>
                <a:sym typeface="Wingdings 3"/>
              </a:rPr>
              <a:t> </a:t>
            </a:r>
          </a:p>
          <a:p>
            <a:pPr lvl="0">
              <a:lnSpc>
                <a:spcPts val="2300"/>
              </a:lnSpc>
              <a:buClr>
                <a:srgbClr val="FF0000"/>
              </a:buClr>
            </a:pPr>
            <a:r>
              <a:rPr lang="en-US" sz="2000" b="1" dirty="0" smtClean="0">
                <a:latin typeface="Arial Narrow" pitchFamily="34" charset="0"/>
                <a:sym typeface="Wingdings 3"/>
              </a:rPr>
              <a:t>          </a:t>
            </a:r>
            <a:r>
              <a:rPr lang="en-US" sz="2000" b="1" i="1" dirty="0" smtClean="0">
                <a:latin typeface="Arial Narrow" pitchFamily="34" charset="0"/>
              </a:rPr>
              <a:t>incidence of flushing !!!</a:t>
            </a:r>
            <a:endParaRPr lang="en-US" sz="2200" b="1" i="1" dirty="0" smtClean="0">
              <a:latin typeface="Arial Narrow" pitchFamily="34" charset="0"/>
            </a:endParaRPr>
          </a:p>
          <a:p>
            <a:pPr lvl="0">
              <a:lnSpc>
                <a:spcPts val="2300"/>
              </a:lnSpc>
              <a:buClr>
                <a:srgbClr val="FF0000"/>
              </a:buClr>
              <a:buFont typeface="Wingdings 2" pitchFamily="18" charset="2"/>
              <a:buChar char="·"/>
            </a:pPr>
            <a:r>
              <a:rPr lang="en-US" sz="2200" b="1" dirty="0" err="1" smtClean="0">
                <a:latin typeface="Arial Narrow" pitchFamily="34" charset="0"/>
              </a:rPr>
              <a:t>Pruritus</a:t>
            </a:r>
            <a:r>
              <a:rPr lang="en-US" sz="2200" b="1" dirty="0" smtClean="0">
                <a:latin typeface="Arial Narrow" pitchFamily="34" charset="0"/>
              </a:rPr>
              <a:t>, rash, dry skin</a:t>
            </a:r>
          </a:p>
          <a:p>
            <a:pPr lvl="0">
              <a:lnSpc>
                <a:spcPts val="2300"/>
              </a:lnSpc>
              <a:buClr>
                <a:srgbClr val="FF0000"/>
              </a:buClr>
              <a:buFont typeface="Wingdings 2" pitchFamily="18" charset="2"/>
              <a:buChar char="·"/>
            </a:pPr>
            <a:r>
              <a:rPr lang="en-US" sz="2200" b="1" spc="-40" dirty="0" smtClean="0">
                <a:latin typeface="Arial Narrow" pitchFamily="34" charset="0"/>
              </a:rPr>
              <a:t>Dyspepsia: nausea, vomiting, reactivation of peptic ulcer </a:t>
            </a:r>
            <a:r>
              <a:rPr lang="en-US" sz="2000" b="1" i="1" spc="-40" dirty="0" smtClean="0">
                <a:latin typeface="Arial Narrow" pitchFamily="34" charset="0"/>
              </a:rPr>
              <a:t>(</a:t>
            </a:r>
            <a:r>
              <a:rPr lang="en-US" sz="2000" b="1" i="1" spc="-40" dirty="0" smtClean="0">
                <a:latin typeface="Arial Narrow" pitchFamily="34" charset="0"/>
                <a:sym typeface="Wingdings 3"/>
              </a:rPr>
              <a:t> </a:t>
            </a:r>
            <a:r>
              <a:rPr lang="en-US" sz="2000" b="1" i="1" spc="-40" dirty="0" smtClean="0">
                <a:latin typeface="Arial Narrow" pitchFamily="34" charset="0"/>
              </a:rPr>
              <a:t>if taken after meal).</a:t>
            </a:r>
            <a:endParaRPr lang="en-US" sz="2200" b="1" i="1" spc="-40" dirty="0" smtClean="0">
              <a:latin typeface="Arial Narrow" pitchFamily="34" charset="0"/>
            </a:endParaRPr>
          </a:p>
          <a:p>
            <a:pPr>
              <a:lnSpc>
                <a:spcPts val="2300"/>
              </a:lnSpc>
              <a:buClr>
                <a:srgbClr val="FF0000"/>
              </a:buClr>
              <a:buFont typeface="Wingdings 2" pitchFamily="18" charset="2"/>
              <a:buChar char="·"/>
            </a:pPr>
            <a:r>
              <a:rPr lang="en-US" sz="2200" b="1" dirty="0" smtClean="0">
                <a:latin typeface="Arial Narrow" pitchFamily="34" charset="0"/>
              </a:rPr>
              <a:t>Reversible </a:t>
            </a:r>
            <a:r>
              <a:rPr lang="en-US" sz="2200" b="1" spc="-30" dirty="0" smtClean="0">
                <a:latin typeface="Arial Narrow" pitchFamily="34" charset="0"/>
                <a:sym typeface="Wingdings 3"/>
              </a:rPr>
              <a:t> liver enzymes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 </a:t>
            </a:r>
            <a:r>
              <a:rPr lang="en-US" sz="2200" b="1" dirty="0" err="1" smtClean="0">
                <a:latin typeface="Arial Narrow" pitchFamily="34" charset="0"/>
                <a:sym typeface="Wingdings 3"/>
              </a:rPr>
              <a:t>h</a:t>
            </a:r>
            <a:r>
              <a:rPr lang="en-US" sz="2200" b="1" dirty="0" err="1" smtClean="0">
                <a:latin typeface="Arial Narrow" pitchFamily="34" charset="0"/>
              </a:rPr>
              <a:t>epatotoxicity</a:t>
            </a:r>
            <a:r>
              <a:rPr lang="en-US" sz="2200" b="1" dirty="0" smtClean="0">
                <a:latin typeface="Arial Narrow" pitchFamily="34" charset="0"/>
              </a:rPr>
              <a:t>.</a:t>
            </a:r>
          </a:p>
          <a:p>
            <a:pPr lvl="0">
              <a:lnSpc>
                <a:spcPts val="2300"/>
              </a:lnSpc>
              <a:buClr>
                <a:srgbClr val="FF0000"/>
              </a:buClr>
              <a:buFont typeface="Wingdings 2" pitchFamily="18" charset="2"/>
              <a:buChar char="·"/>
            </a:pPr>
            <a:r>
              <a:rPr lang="en-US" sz="2200" b="1" dirty="0" smtClean="0">
                <a:latin typeface="Arial Narrow" pitchFamily="34" charset="0"/>
              </a:rPr>
              <a:t>Impairment of glucose tolerance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 overt diabetes</a:t>
            </a:r>
            <a:r>
              <a:rPr lang="en-US" sz="2200" b="1" dirty="0" smtClean="0">
                <a:latin typeface="Arial Narrow" pitchFamily="34" charset="0"/>
              </a:rPr>
              <a:t> </a:t>
            </a:r>
          </a:p>
          <a:p>
            <a:pPr lvl="0">
              <a:lnSpc>
                <a:spcPts val="2300"/>
              </a:lnSpc>
              <a:buClr>
                <a:srgbClr val="FF0000"/>
              </a:buClr>
              <a:buFont typeface="Wingdings 2" pitchFamily="18" charset="2"/>
              <a:buChar char="·"/>
            </a:pPr>
            <a:r>
              <a:rPr lang="en-US" sz="2200" b="1" spc="-30" dirty="0" smtClean="0">
                <a:latin typeface="Arial Narrow" pitchFamily="34" charset="0"/>
                <a:sym typeface="Wingdings 3"/>
              </a:rPr>
              <a:t> </a:t>
            </a:r>
            <a:r>
              <a:rPr lang="en-US" sz="2200" b="1" dirty="0" smtClean="0">
                <a:latin typeface="Arial Narrow" pitchFamily="34" charset="0"/>
              </a:rPr>
              <a:t>uric acid</a:t>
            </a: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>
            <a:lum bright="-10000" contrast="30000"/>
          </a:blip>
          <a:srcRect/>
          <a:stretch>
            <a:fillRect/>
          </a:stretch>
        </p:blipFill>
        <p:spPr bwMode="auto">
          <a:xfrm>
            <a:off x="4483538" y="1628775"/>
            <a:ext cx="4431862" cy="240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152400" y="2007513"/>
            <a:ext cx="718466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 dirty="0" smtClean="0">
                <a:solidFill>
                  <a:srgbClr val="FF6600"/>
                </a:solidFill>
                <a:latin typeface="Bernard MT Condensed" pitchFamily="18" charset="0"/>
              </a:rPr>
              <a:t>ADRs</a:t>
            </a:r>
            <a:endParaRPr lang="en-US" sz="2200" dirty="0">
              <a:solidFill>
                <a:srgbClr val="FF6600"/>
              </a:solidFill>
              <a:latin typeface="Bernard MT Condensed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09800" y="5433457"/>
            <a:ext cx="2438400" cy="12721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300"/>
              </a:lnSpc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2200" b="1" dirty="0" smtClean="0">
                <a:latin typeface="Arial Narrow" pitchFamily="34" charset="0"/>
              </a:rPr>
              <a:t>Gout.</a:t>
            </a:r>
          </a:p>
          <a:p>
            <a:pPr>
              <a:lnSpc>
                <a:spcPts val="2300"/>
              </a:lnSpc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2200" b="1" dirty="0" smtClean="0">
                <a:latin typeface="Arial Narrow" pitchFamily="34" charset="0"/>
              </a:rPr>
              <a:t>Peptic ulcer.</a:t>
            </a:r>
          </a:p>
          <a:p>
            <a:pPr>
              <a:lnSpc>
                <a:spcPts val="2300"/>
              </a:lnSpc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2200" b="1" dirty="0" err="1" smtClean="0">
                <a:latin typeface="Arial Narrow" pitchFamily="34" charset="0"/>
              </a:rPr>
              <a:t>Hepatotoxicity</a:t>
            </a:r>
            <a:r>
              <a:rPr lang="en-US" sz="2200" b="1" dirty="0" smtClean="0">
                <a:latin typeface="Arial Narrow" pitchFamily="34" charset="0"/>
              </a:rPr>
              <a:t>.</a:t>
            </a:r>
          </a:p>
          <a:p>
            <a:pPr>
              <a:lnSpc>
                <a:spcPts val="2300"/>
              </a:lnSpc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2200" b="1" dirty="0" smtClean="0">
                <a:latin typeface="Arial Narrow" pitchFamily="34" charset="0"/>
              </a:rPr>
              <a:t>Diabetes mellitus</a:t>
            </a: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152400" y="5357257"/>
            <a:ext cx="2068195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 dirty="0" smtClean="0">
                <a:solidFill>
                  <a:srgbClr val="FF6600"/>
                </a:solidFill>
                <a:latin typeface="Bernard MT Condensed" pitchFamily="18" charset="0"/>
              </a:rPr>
              <a:t>Contraindications</a:t>
            </a:r>
            <a:endParaRPr lang="en-US" sz="2200" dirty="0">
              <a:solidFill>
                <a:srgbClr val="FF6600"/>
              </a:solidFill>
              <a:latin typeface="Bernard MT Condensed" pitchFamily="18" charset="0"/>
            </a:endParaRP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152400" y="304800"/>
            <a:ext cx="13773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 dirty="0" smtClean="0">
                <a:solidFill>
                  <a:srgbClr val="FF6600"/>
                </a:solidFill>
                <a:latin typeface="Bernard MT Condensed" pitchFamily="18" charset="0"/>
              </a:rPr>
              <a:t>Indications</a:t>
            </a:r>
            <a:endParaRPr lang="en-US" sz="2200" dirty="0">
              <a:solidFill>
                <a:srgbClr val="FF6600"/>
              </a:solidFill>
              <a:latin typeface="Bernard MT Condensed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8600" y="646176"/>
            <a:ext cx="7086600" cy="12977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3">
              <a:lnSpc>
                <a:spcPts val="2200"/>
              </a:lnSpc>
              <a:spcBef>
                <a:spcPts val="200"/>
              </a:spcBef>
              <a:buClr>
                <a:srgbClr val="FF0000"/>
              </a:buClr>
              <a:buSzPct val="73000"/>
              <a:buFont typeface="Wingdings" pitchFamily="2" charset="2"/>
              <a:buChar char="Ø"/>
            </a:pPr>
            <a:r>
              <a:rPr lang="en-US" sz="2200" b="1" spc="-30" dirty="0" smtClean="0">
                <a:latin typeface="Arial Narrow" pitchFamily="34" charset="0"/>
                <a:cs typeface="+mn-cs"/>
                <a:sym typeface="Wingdings 3"/>
              </a:rPr>
              <a:t>Type </a:t>
            </a:r>
            <a:r>
              <a:rPr lang="en-US" sz="2200" b="1" spc="-30" dirty="0" err="1" smtClean="0">
                <a:latin typeface="Arial Narrow" pitchFamily="34" charset="0"/>
                <a:cs typeface="+mn-cs"/>
                <a:sym typeface="Wingdings 3"/>
              </a:rPr>
              <a:t>IIa</a:t>
            </a:r>
            <a:r>
              <a:rPr lang="en-US" sz="2200" b="1" spc="-30" dirty="0" smtClean="0">
                <a:latin typeface="Arial Narrow" pitchFamily="34" charset="0"/>
                <a:cs typeface="+mn-cs"/>
                <a:sym typeface="Wingdings 3"/>
              </a:rPr>
              <a:t> </a:t>
            </a:r>
            <a:r>
              <a:rPr lang="en-US" sz="2200" b="1" spc="-30" dirty="0" err="1" smtClean="0">
                <a:latin typeface="Arial Narrow" pitchFamily="34" charset="0"/>
                <a:cs typeface="+mn-cs"/>
                <a:sym typeface="Wingdings 3"/>
              </a:rPr>
              <a:t>hypercholestrolemia</a:t>
            </a:r>
            <a:endParaRPr lang="en-US" sz="2200" b="1" spc="-30" dirty="0" smtClean="0">
              <a:latin typeface="Arial Narrow" pitchFamily="34" charset="0"/>
              <a:cs typeface="+mn-cs"/>
              <a:sym typeface="Wingdings 3"/>
            </a:endParaRPr>
          </a:p>
          <a:p>
            <a:pPr marL="0" lvl="3">
              <a:lnSpc>
                <a:spcPts val="2200"/>
              </a:lnSpc>
              <a:spcBef>
                <a:spcPts val="200"/>
              </a:spcBef>
              <a:buClr>
                <a:srgbClr val="FF0000"/>
              </a:buClr>
              <a:buSzPct val="73000"/>
              <a:buFont typeface="Wingdings" pitchFamily="2" charset="2"/>
              <a:buChar char="Ø"/>
            </a:pPr>
            <a:r>
              <a:rPr lang="en-US" sz="2200" b="1" spc="-30" dirty="0" smtClean="0">
                <a:latin typeface="Arial Narrow" pitchFamily="34" charset="0"/>
                <a:cs typeface="+mn-cs"/>
                <a:sym typeface="Wingdings 3"/>
              </a:rPr>
              <a:t>Type </a:t>
            </a:r>
            <a:r>
              <a:rPr lang="en-US" sz="2200" b="1" spc="-30" dirty="0" err="1" smtClean="0">
                <a:latin typeface="Arial Narrow" pitchFamily="34" charset="0"/>
                <a:cs typeface="+mn-cs"/>
                <a:sym typeface="Wingdings 3"/>
              </a:rPr>
              <a:t>IIb</a:t>
            </a:r>
            <a:r>
              <a:rPr lang="en-US" sz="2200" b="1" spc="-30" dirty="0" smtClean="0">
                <a:latin typeface="Arial Narrow" pitchFamily="34" charset="0"/>
                <a:cs typeface="+mn-cs"/>
                <a:sym typeface="Wingdings 3"/>
              </a:rPr>
              <a:t> hypercholesterolemia &amp; any combined </a:t>
            </a:r>
            <a:r>
              <a:rPr lang="en-US" sz="2200" b="1" spc="-30" dirty="0" err="1" smtClean="0">
                <a:latin typeface="Arial Narrow" pitchFamily="34" charset="0"/>
                <a:cs typeface="+mn-cs"/>
                <a:sym typeface="Wingdings 3"/>
              </a:rPr>
              <a:t>hyperlipidemia</a:t>
            </a:r>
            <a:endParaRPr lang="en-US" sz="2200" b="1" spc="-30" dirty="0" smtClean="0">
              <a:latin typeface="Arial Narrow" pitchFamily="34" charset="0"/>
              <a:cs typeface="+mn-cs"/>
              <a:sym typeface="Wingdings 3"/>
            </a:endParaRPr>
          </a:p>
          <a:p>
            <a:pPr marL="0" lvl="3">
              <a:lnSpc>
                <a:spcPts val="2200"/>
              </a:lnSpc>
              <a:spcBef>
                <a:spcPts val="200"/>
              </a:spcBef>
              <a:buClr>
                <a:srgbClr val="FF0000"/>
              </a:buClr>
              <a:buSzPct val="73000"/>
              <a:buFont typeface="Wingdings" pitchFamily="2" charset="2"/>
              <a:buChar char="Ø"/>
            </a:pPr>
            <a:r>
              <a:rPr lang="en-US" sz="2200" b="1" spc="-30" dirty="0" smtClean="0">
                <a:latin typeface="Arial Narrow" pitchFamily="34" charset="0"/>
                <a:cs typeface="+mn-cs"/>
                <a:sym typeface="Wingdings 3"/>
              </a:rPr>
              <a:t> Patient with </a:t>
            </a:r>
            <a:r>
              <a:rPr lang="en-US" sz="2200" b="1" spc="-30" dirty="0" err="1" smtClean="0">
                <a:latin typeface="Arial Narrow" pitchFamily="34" charset="0"/>
                <a:cs typeface="+mn-cs"/>
                <a:sym typeface="Wingdings 3"/>
              </a:rPr>
              <a:t>hypertriglyceridemia</a:t>
            </a:r>
            <a:r>
              <a:rPr lang="en-US" sz="2200" b="1" spc="-30" dirty="0" smtClean="0">
                <a:latin typeface="Arial Narrow" pitchFamily="34" charset="0"/>
                <a:cs typeface="+mn-cs"/>
                <a:sym typeface="Wingdings 3"/>
              </a:rPr>
              <a:t> &amp; low HDL-C.</a:t>
            </a:r>
          </a:p>
          <a:p>
            <a:pPr marL="0" lvl="3">
              <a:lnSpc>
                <a:spcPts val="2200"/>
              </a:lnSpc>
              <a:spcBef>
                <a:spcPts val="200"/>
              </a:spcBef>
              <a:buClr>
                <a:srgbClr val="FF0000"/>
              </a:buClr>
              <a:buSzPct val="73000"/>
              <a:buFont typeface="Wingdings" pitchFamily="2" charset="2"/>
              <a:buChar char="Ø"/>
            </a:pPr>
            <a:r>
              <a:rPr lang="en-US" sz="2200" b="1" spc="-30" dirty="0" smtClean="0">
                <a:latin typeface="Arial Narrow" pitchFamily="34" charset="0"/>
                <a:cs typeface="+mn-cs"/>
                <a:sym typeface="Wingdings 3"/>
              </a:rPr>
              <a:t> </a:t>
            </a:r>
            <a:r>
              <a:rPr lang="en-US" sz="2200" b="1" spc="-30" dirty="0" err="1" smtClean="0">
                <a:latin typeface="Arial Narrow" pitchFamily="34" charset="0"/>
                <a:cs typeface="+mn-cs"/>
                <a:sym typeface="Wingdings 3"/>
              </a:rPr>
              <a:t>Hyperchylomicronemia</a:t>
            </a:r>
            <a:r>
              <a:rPr lang="en-US" sz="2200" b="1" spc="-30" dirty="0" smtClean="0">
                <a:latin typeface="Arial Narrow" pitchFamily="34" charset="0"/>
                <a:cs typeface="+mn-cs"/>
                <a:sym typeface="Wingdings 3"/>
              </a:rPr>
              <a:t>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447800" y="290847"/>
            <a:ext cx="61722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latin typeface="Arial Narrow" pitchFamily="34" charset="0"/>
              </a:rPr>
              <a:t>Mono or in combination with </a:t>
            </a:r>
            <a:r>
              <a:rPr lang="en-GB" sz="2200" b="1" dirty="0" err="1" smtClean="0">
                <a:latin typeface="Arial Narrow" pitchFamily="34" charset="0"/>
              </a:rPr>
              <a:t>fibrate</a:t>
            </a:r>
            <a:r>
              <a:rPr lang="en-GB" sz="2200" b="1" dirty="0" smtClean="0">
                <a:latin typeface="Arial Narrow" pitchFamily="34" charset="0"/>
              </a:rPr>
              <a:t>, resin or </a:t>
            </a:r>
            <a:r>
              <a:rPr lang="en-GB" sz="2200" b="1" dirty="0" err="1" smtClean="0">
                <a:latin typeface="Arial Narrow" pitchFamily="34" charset="0"/>
              </a:rPr>
              <a:t>statin</a:t>
            </a:r>
            <a:endParaRPr lang="en-US" sz="2200" b="1" dirty="0">
              <a:latin typeface="Arial Narrow" pitchFamily="34" charset="0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  <p:bldP spid="6" grpId="0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BF69AF">
                <a:alpha val="78000"/>
              </a:srgbClr>
            </a:gs>
            <a:gs pos="30000">
              <a:schemeClr val="accent1">
                <a:tint val="44500"/>
                <a:satMod val="160000"/>
                <a:alpha val="37000"/>
              </a:schemeClr>
            </a:gs>
            <a:gs pos="57000">
              <a:srgbClr val="F1E19D">
                <a:alpha val="80000"/>
              </a:srgbClr>
            </a:gs>
            <a:gs pos="91000">
              <a:schemeClr val="bg1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1"/>
          <p:cNvGrpSpPr/>
          <p:nvPr/>
        </p:nvGrpSpPr>
        <p:grpSpPr>
          <a:xfrm>
            <a:off x="3429000" y="838200"/>
            <a:ext cx="4419600" cy="4420674"/>
            <a:chOff x="3581400" y="837126"/>
            <a:chExt cx="4854315" cy="4420674"/>
          </a:xfrm>
        </p:grpSpPr>
        <p:grpSp>
          <p:nvGrpSpPr>
            <p:cNvPr id="31" name="Group 30"/>
            <p:cNvGrpSpPr/>
            <p:nvPr/>
          </p:nvGrpSpPr>
          <p:grpSpPr>
            <a:xfrm>
              <a:off x="3581400" y="1143000"/>
              <a:ext cx="4854315" cy="4114800"/>
              <a:chOff x="3581400" y="1143000"/>
              <a:chExt cx="4854315" cy="4321938"/>
            </a:xfrm>
          </p:grpSpPr>
          <p:pic>
            <p:nvPicPr>
              <p:cNvPr id="48130" name="Picture 2" descr="http://www.nature.com/nature/journal/v405/n6785/images/405421aa.2.jpg"/>
              <p:cNvPicPr>
                <a:picLocks noChangeAspect="1" noChangeArrowheads="1"/>
              </p:cNvPicPr>
              <p:nvPr/>
            </p:nvPicPr>
            <p:blipFill>
              <a:blip r:embed="rId2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lum bright="20000"/>
              </a:blip>
              <a:srcRect t="920" r="10667" b="38391"/>
              <a:stretch>
                <a:fillRect/>
              </a:stretch>
            </p:blipFill>
            <p:spPr bwMode="auto">
              <a:xfrm>
                <a:off x="3581400" y="1143000"/>
                <a:ext cx="4854315" cy="4321938"/>
              </a:xfrm>
              <a:prstGeom prst="roundRect">
                <a:avLst>
                  <a:gd name="adj" fmla="val 19996"/>
                </a:avLst>
              </a:prstGeom>
              <a:noFill/>
            </p:spPr>
          </p:pic>
          <p:sp>
            <p:nvSpPr>
              <p:cNvPr id="29" name="Rectangle 28"/>
              <p:cNvSpPr/>
              <p:nvPr/>
            </p:nvSpPr>
            <p:spPr>
              <a:xfrm>
                <a:off x="4724400" y="4953000"/>
                <a:ext cx="1524000" cy="1524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5181600" y="4876800"/>
                <a:ext cx="601447" cy="33855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r>
                  <a:rPr lang="en-US" sz="1600" dirty="0" smtClean="0">
                    <a:latin typeface="Bernard MT Condensed" pitchFamily="18" charset="0"/>
                  </a:rPr>
                  <a:t>PPRE</a:t>
                </a:r>
                <a:endParaRPr lang="en-US" sz="1600" dirty="0">
                  <a:latin typeface="Bernard MT Condensed" pitchFamily="18" charset="0"/>
                </a:endParaRPr>
              </a:p>
            </p:txBody>
          </p:sp>
        </p:grpSp>
        <p:sp>
          <p:nvSpPr>
            <p:cNvPr id="14" name="TextBox 13"/>
            <p:cNvSpPr txBox="1"/>
            <p:nvPr/>
          </p:nvSpPr>
          <p:spPr>
            <a:xfrm>
              <a:off x="5673777" y="1077394"/>
              <a:ext cx="133749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latin typeface="Arial Narrow" pitchFamily="34" charset="0"/>
                </a:rPr>
                <a:t>Retinoic a.</a:t>
              </a:r>
              <a:endParaRPr lang="en-US" b="1" dirty="0">
                <a:latin typeface="Arial Narrow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686124" y="1407952"/>
              <a:ext cx="1198527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err="1" smtClean="0">
                  <a:latin typeface="Arial Narrow" pitchFamily="34" charset="0"/>
                </a:rPr>
                <a:t>Linolic</a:t>
              </a:r>
              <a:r>
                <a:rPr lang="en-US" b="1" dirty="0" smtClean="0">
                  <a:latin typeface="Arial Narrow" pitchFamily="34" charset="0"/>
                </a:rPr>
                <a:t> a.</a:t>
              </a:r>
              <a:endParaRPr lang="en-US" b="1" dirty="0">
                <a:latin typeface="Arial Narrow" pitchFamily="34" charset="0"/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3665095" y="837126"/>
              <a:ext cx="1255426" cy="451406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6600FF"/>
              </a:solidFill>
            </a:ln>
          </p:spPr>
          <p:txBody>
            <a:bodyPr wrap="square">
              <a:spAutoFit/>
            </a:bodyPr>
            <a:lstStyle/>
            <a:p>
              <a:pPr fontAlgn="auto">
                <a:lnSpc>
                  <a:spcPts val="28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spc="-30" dirty="0" err="1" smtClean="0">
                  <a:solidFill>
                    <a:srgbClr val="6600FF"/>
                  </a:solidFill>
                  <a:latin typeface="Bernard MT Condensed" pitchFamily="18" charset="0"/>
                  <a:sym typeface="Wingdings 3"/>
                </a:rPr>
                <a:t>Fibrates</a:t>
              </a:r>
              <a:endParaRPr lang="en-US" sz="2400" dirty="0">
                <a:solidFill>
                  <a:srgbClr val="6600FF"/>
                </a:solidFill>
                <a:latin typeface="Bernard MT Condensed" pitchFamily="18" charset="0"/>
              </a:endParaRPr>
            </a:p>
          </p:txBody>
        </p:sp>
      </p:grpSp>
      <p:sp>
        <p:nvSpPr>
          <p:cNvPr id="11" name="Rectangle 10"/>
          <p:cNvSpPr/>
          <p:nvPr/>
        </p:nvSpPr>
        <p:spPr>
          <a:xfrm>
            <a:off x="202842" y="126642"/>
            <a:ext cx="279364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reflection blurRad="6350" stA="60000" endA="900" endPos="60000" dist="29997" dir="5400000" sy="-100000" algn="bl" rotWithShape="0"/>
                </a:effectLst>
                <a:latin typeface="+mn-lt"/>
                <a:cs typeface="+mn-cs"/>
              </a:rPr>
              <a:t>FIBRATES</a:t>
            </a:r>
            <a:endParaRPr lang="en-US" sz="40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reflection blurRad="6350" stA="60000" endA="900" endPos="60000" dist="29997" dir="5400000" sy="-100000" algn="bl" rotWithShape="0"/>
              </a:effectLst>
              <a:latin typeface="+mn-lt"/>
              <a:cs typeface="+mn-cs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88005" y="408722"/>
            <a:ext cx="8965842" cy="8104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spc="-30" dirty="0" smtClean="0">
                <a:latin typeface="Arial Narrow" pitchFamily="34" charset="0"/>
                <a:cs typeface="+mn-cs"/>
                <a:sym typeface="Wingdings 3"/>
              </a:rPr>
              <a:t>		    </a:t>
            </a:r>
            <a:r>
              <a:rPr lang="en-US" sz="2400" b="1" spc="-30" dirty="0" err="1" smtClean="0">
                <a:latin typeface="Arial Narrow" pitchFamily="34" charset="0"/>
                <a:cs typeface="+mn-cs"/>
                <a:sym typeface="Wingdings 3"/>
              </a:rPr>
              <a:t>Peroxisome</a:t>
            </a:r>
            <a:r>
              <a:rPr lang="en-US" sz="2400" b="1" spc="-30" dirty="0" smtClean="0">
                <a:latin typeface="Arial Narrow" pitchFamily="34" charset="0"/>
                <a:cs typeface="+mn-cs"/>
                <a:sym typeface="Wingdings 3"/>
              </a:rPr>
              <a:t> </a:t>
            </a:r>
            <a:r>
              <a:rPr lang="en-US" sz="2400" b="1" spc="-30" dirty="0" err="1" smtClean="0">
                <a:latin typeface="Arial Narrow" pitchFamily="34" charset="0"/>
                <a:cs typeface="+mn-cs"/>
                <a:sym typeface="Wingdings 3"/>
              </a:rPr>
              <a:t>Proliferator</a:t>
            </a:r>
            <a:r>
              <a:rPr lang="en-US" sz="2400" b="1" spc="-30" dirty="0" smtClean="0">
                <a:latin typeface="Arial Narrow" pitchFamily="34" charset="0"/>
                <a:cs typeface="+mn-cs"/>
                <a:sym typeface="Wingdings 3"/>
              </a:rPr>
              <a:t> Activator  Receptor [</a:t>
            </a:r>
            <a:r>
              <a:rPr lang="en-US" sz="2400" b="1" spc="-30" dirty="0" err="1" smtClean="0">
                <a:latin typeface="Arial Narrow" pitchFamily="34" charset="0"/>
                <a:cs typeface="+mn-cs"/>
                <a:sym typeface="Wingdings 3"/>
              </a:rPr>
              <a:t>PPAR</a:t>
            </a:r>
            <a:r>
              <a:rPr lang="en-US" sz="2400" b="1" spc="-30" dirty="0" err="1" smtClean="0">
                <a:latin typeface="Symbol" pitchFamily="18" charset="2"/>
                <a:cs typeface="+mn-cs"/>
                <a:sym typeface="Wingdings 3"/>
              </a:rPr>
              <a:t>a</a:t>
            </a:r>
            <a:r>
              <a:rPr lang="en-US" sz="2400" b="1" spc="-30" dirty="0" smtClean="0">
                <a:latin typeface="Arial Narrow" pitchFamily="34" charset="0"/>
                <a:cs typeface="+mn-cs"/>
                <a:sym typeface="Wingdings 3"/>
              </a:rPr>
              <a:t> ]  </a:t>
            </a:r>
            <a:br>
              <a:rPr lang="en-US" sz="2400" b="1" spc="-30" dirty="0" smtClean="0">
                <a:latin typeface="Arial Narrow" pitchFamily="34" charset="0"/>
                <a:cs typeface="+mn-cs"/>
                <a:sym typeface="Wingdings 3"/>
              </a:rPr>
            </a:br>
            <a:r>
              <a:rPr lang="en-US" sz="2400" b="1" spc="-30" dirty="0" smtClean="0">
                <a:latin typeface="Arial Narrow" pitchFamily="34" charset="0"/>
                <a:cs typeface="+mn-cs"/>
                <a:sym typeface="Wingdings 3"/>
              </a:rPr>
              <a:t>							            </a:t>
            </a:r>
            <a:r>
              <a:rPr lang="en-US" sz="2600" spc="-30" dirty="0" smtClean="0">
                <a:latin typeface="Berlin Sans FB" pitchFamily="34" charset="0"/>
                <a:cs typeface="+mn-cs"/>
                <a:sym typeface="Wingdings 3"/>
              </a:rPr>
              <a:t>AGONISTS</a:t>
            </a:r>
            <a:endParaRPr lang="en-US" sz="2600" dirty="0">
              <a:latin typeface="Berlin Sans FB" pitchFamily="34" charset="0"/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124200" y="94653"/>
            <a:ext cx="3276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Berlin Sans FB" pitchFamily="34" charset="0"/>
              </a:rPr>
              <a:t>Nuclear Transcription Factors</a:t>
            </a:r>
            <a:endParaRPr lang="en-US" sz="2000" dirty="0">
              <a:latin typeface="Berlin Sans FB" pitchFamily="34" charset="0"/>
            </a:endParaRPr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230914" y="890790"/>
            <a:ext cx="1369286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 dirty="0" smtClean="0">
                <a:solidFill>
                  <a:srgbClr val="FF6600"/>
                </a:solidFill>
                <a:latin typeface="Bernard MT Condensed" pitchFamily="18" charset="0"/>
              </a:rPr>
              <a:t>Mechanism</a:t>
            </a:r>
            <a:endParaRPr lang="en-US" sz="2200" dirty="0">
              <a:latin typeface="Calibri" pitchFamily="34" charset="0"/>
            </a:endParaRPr>
          </a:p>
        </p:txBody>
      </p:sp>
      <p:sp>
        <p:nvSpPr>
          <p:cNvPr id="22" name="Down Arrow 21"/>
          <p:cNvSpPr/>
          <p:nvPr/>
        </p:nvSpPr>
        <p:spPr>
          <a:xfrm>
            <a:off x="-10886" y="4412213"/>
            <a:ext cx="1676400" cy="304800"/>
          </a:xfrm>
          <a:prstGeom prst="downArrow">
            <a:avLst/>
          </a:prstGeom>
          <a:gradFill flip="none" rotWithShape="1">
            <a:gsLst>
              <a:gs pos="0">
                <a:srgbClr val="6600FF">
                  <a:tint val="66000"/>
                  <a:satMod val="160000"/>
                </a:srgbClr>
              </a:gs>
              <a:gs pos="50000">
                <a:srgbClr val="6600FF">
                  <a:tint val="44500"/>
                  <a:satMod val="160000"/>
                </a:srgbClr>
              </a:gs>
              <a:gs pos="100000">
                <a:srgbClr val="6600FF">
                  <a:tint val="23500"/>
                  <a:satMod val="160000"/>
                </a:srgbClr>
              </a:gs>
            </a:gsLst>
            <a:lin ang="54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-10885" y="4730231"/>
            <a:ext cx="1600199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  <a:spcBef>
                <a:spcPts val="0"/>
              </a:spcBef>
              <a:buClr>
                <a:srgbClr val="6600FF"/>
              </a:buClr>
              <a:buSzPct val="70000"/>
            </a:pPr>
            <a:r>
              <a:rPr lang="en-US" sz="2400" b="1" dirty="0" smtClean="0">
                <a:latin typeface="Arial Narrow" pitchFamily="34" charset="0"/>
                <a:sym typeface="Wingdings 3"/>
              </a:rPr>
              <a:t> TGs</a:t>
            </a:r>
            <a:endParaRPr lang="en-US" sz="2400" b="1" dirty="0" smtClean="0">
              <a:latin typeface="Arial Narrow" pitchFamily="34" charset="0"/>
            </a:endParaRPr>
          </a:p>
          <a:p>
            <a:pPr>
              <a:lnSpc>
                <a:spcPts val="2600"/>
              </a:lnSpc>
              <a:spcBef>
                <a:spcPts val="0"/>
              </a:spcBef>
              <a:buClr>
                <a:srgbClr val="6600FF"/>
              </a:buClr>
              <a:buSzPct val="70000"/>
            </a:pPr>
            <a:r>
              <a:rPr lang="en-US" sz="2400" b="1" dirty="0" smtClean="0">
                <a:latin typeface="Arial Narrow" pitchFamily="34" charset="0"/>
                <a:sym typeface="Wingdings 3"/>
              </a:rPr>
              <a:t> </a:t>
            </a:r>
            <a:r>
              <a:rPr lang="en-US" sz="2400" b="1" dirty="0" smtClean="0">
                <a:latin typeface="Arial Narrow" pitchFamily="34" charset="0"/>
              </a:rPr>
              <a:t>VLDL </a:t>
            </a:r>
          </a:p>
          <a:p>
            <a:pPr>
              <a:lnSpc>
                <a:spcPts val="2600"/>
              </a:lnSpc>
              <a:spcBef>
                <a:spcPts val="0"/>
              </a:spcBef>
              <a:buClr>
                <a:srgbClr val="6600FF"/>
              </a:buClr>
              <a:buSzPct val="70000"/>
            </a:pPr>
            <a:r>
              <a:rPr lang="en-US" sz="2400" b="1" dirty="0" smtClean="0">
                <a:latin typeface="Arial Narrow" pitchFamily="34" charset="0"/>
              </a:rPr>
              <a:t>     by liver </a:t>
            </a:r>
            <a:endParaRPr lang="en-US" sz="2400" b="1" dirty="0">
              <a:latin typeface="Arial Narrow" pitchFamily="34" charset="0"/>
            </a:endParaRPr>
          </a:p>
        </p:txBody>
      </p:sp>
      <p:sp>
        <p:nvSpPr>
          <p:cNvPr id="24" name="Down Arrow 23"/>
          <p:cNvSpPr/>
          <p:nvPr/>
        </p:nvSpPr>
        <p:spPr>
          <a:xfrm>
            <a:off x="1970314" y="4420185"/>
            <a:ext cx="1676400" cy="304800"/>
          </a:xfrm>
          <a:prstGeom prst="downArrow">
            <a:avLst/>
          </a:prstGeom>
          <a:gradFill flip="none" rotWithShape="1">
            <a:gsLst>
              <a:gs pos="0">
                <a:srgbClr val="6600FF">
                  <a:tint val="66000"/>
                  <a:satMod val="160000"/>
                </a:srgbClr>
              </a:gs>
              <a:gs pos="50000">
                <a:srgbClr val="6600FF">
                  <a:tint val="44500"/>
                  <a:satMod val="160000"/>
                </a:srgbClr>
              </a:gs>
              <a:gs pos="100000">
                <a:srgbClr val="6600FF">
                  <a:tint val="23500"/>
                  <a:satMod val="160000"/>
                </a:srgbClr>
              </a:gs>
            </a:gsLst>
            <a:lin ang="54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1817915" y="4768529"/>
            <a:ext cx="1676400" cy="7591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600"/>
              </a:lnSpc>
              <a:buClr>
                <a:srgbClr val="6600FF"/>
              </a:buClr>
              <a:buSzPct val="70000"/>
            </a:pPr>
            <a:r>
              <a:rPr lang="en-US" sz="2400" b="1" dirty="0" smtClean="0">
                <a:latin typeface="Arial Narrow" pitchFamily="34" charset="0"/>
                <a:sym typeface="Wingdings 3"/>
              </a:rPr>
              <a:t>        HDL</a:t>
            </a:r>
          </a:p>
          <a:p>
            <a:pPr>
              <a:lnSpc>
                <a:spcPts val="2600"/>
              </a:lnSpc>
              <a:buClr>
                <a:srgbClr val="6600FF"/>
              </a:buClr>
              <a:buSzPct val="70000"/>
            </a:pPr>
            <a:r>
              <a:rPr lang="en-US" sz="2400" b="1" dirty="0" smtClean="0">
                <a:latin typeface="Arial Narrow" pitchFamily="34" charset="0"/>
                <a:sym typeface="Wingdings 3"/>
              </a:rPr>
              <a:t>        RCT</a:t>
            </a:r>
            <a:endParaRPr lang="en-US" sz="2400" b="1" dirty="0" smtClean="0">
              <a:latin typeface="Arial Narrow" pitchFamily="34" charset="0"/>
            </a:endParaRPr>
          </a:p>
        </p:txBody>
      </p:sp>
      <p:sp>
        <p:nvSpPr>
          <p:cNvPr id="27" name="Down Arrow 26"/>
          <p:cNvSpPr/>
          <p:nvPr/>
        </p:nvSpPr>
        <p:spPr>
          <a:xfrm>
            <a:off x="7391400" y="4420185"/>
            <a:ext cx="1676400" cy="304800"/>
          </a:xfrm>
          <a:prstGeom prst="downArrow">
            <a:avLst/>
          </a:prstGeom>
          <a:gradFill flip="none" rotWithShape="1">
            <a:gsLst>
              <a:gs pos="0">
                <a:srgbClr val="CC3399">
                  <a:tint val="66000"/>
                  <a:satMod val="160000"/>
                </a:srgbClr>
              </a:gs>
              <a:gs pos="50000">
                <a:srgbClr val="CC3399">
                  <a:tint val="44500"/>
                  <a:satMod val="160000"/>
                </a:srgbClr>
              </a:gs>
              <a:gs pos="100000">
                <a:srgbClr val="CC3399">
                  <a:tint val="23500"/>
                  <a:satMod val="160000"/>
                </a:srgbClr>
              </a:gs>
            </a:gsLst>
            <a:lin ang="54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7010400" y="4800600"/>
            <a:ext cx="2362200" cy="990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>
              <a:lnSpc>
                <a:spcPts val="2200"/>
              </a:lnSpc>
              <a:buClr>
                <a:srgbClr val="CC3399"/>
              </a:buClr>
              <a:buSzPct val="70000"/>
              <a:buFont typeface="Wingdings" pitchFamily="2" charset="2"/>
              <a:buChar char="Ø"/>
            </a:pPr>
            <a:r>
              <a:rPr lang="en-US" sz="2400" b="1" dirty="0" smtClean="0">
                <a:latin typeface="Arial Narrow" pitchFamily="34" charset="0"/>
              </a:rPr>
              <a:t> C synthetic</a:t>
            </a:r>
          </a:p>
          <a:p>
            <a:pPr marL="0" lvl="1" algn="ctr">
              <a:lnSpc>
                <a:spcPts val="2200"/>
              </a:lnSpc>
              <a:buClr>
                <a:srgbClr val="CC3399"/>
              </a:buClr>
              <a:buSzPct val="70000"/>
            </a:pPr>
            <a:r>
              <a:rPr lang="en-US" sz="2400" b="1" dirty="0" smtClean="0">
                <a:latin typeface="Arial Narrow" pitchFamily="34" charset="0"/>
              </a:rPr>
              <a:t>       pathways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	</a:t>
            </a:r>
          </a:p>
          <a:p>
            <a:pPr algn="ctr">
              <a:lnSpc>
                <a:spcPts val="2600"/>
              </a:lnSpc>
              <a:buClr>
                <a:srgbClr val="CC3399"/>
              </a:buClr>
              <a:buSzPct val="70000"/>
            </a:pPr>
            <a:r>
              <a:rPr lang="en-US" sz="2400" b="1" dirty="0" smtClean="0">
                <a:latin typeface="Arial Narrow" pitchFamily="34" charset="0"/>
                <a:sym typeface="Wingdings 3"/>
              </a:rPr>
              <a:t>    LDL</a:t>
            </a:r>
            <a:endParaRPr lang="en-US" sz="2400" b="1" dirty="0" smtClean="0">
              <a:latin typeface="Arial Narrow" pitchFamily="34" charset="0"/>
            </a:endParaRPr>
          </a:p>
        </p:txBody>
      </p:sp>
      <p:grpSp>
        <p:nvGrpSpPr>
          <p:cNvPr id="38" name="Group 37"/>
          <p:cNvGrpSpPr/>
          <p:nvPr/>
        </p:nvGrpSpPr>
        <p:grpSpPr>
          <a:xfrm>
            <a:off x="0" y="2679390"/>
            <a:ext cx="9144000" cy="2769694"/>
            <a:chOff x="0" y="1993005"/>
            <a:chExt cx="9144000" cy="2769694"/>
          </a:xfrm>
        </p:grpSpPr>
        <p:sp>
          <p:nvSpPr>
            <p:cNvPr id="34" name="Rectangle 33"/>
            <p:cNvSpPr/>
            <p:nvPr/>
          </p:nvSpPr>
          <p:spPr>
            <a:xfrm>
              <a:off x="0" y="1993005"/>
              <a:ext cx="9144000" cy="381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658931" y="2002969"/>
              <a:ext cx="4485069" cy="27597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600"/>
                </a:lnSpc>
                <a:buClr>
                  <a:srgbClr val="6600FF"/>
                </a:buClr>
                <a:buSzPct val="70000"/>
              </a:pPr>
              <a:r>
                <a:rPr lang="en-US" sz="2400" dirty="0" smtClean="0">
                  <a:solidFill>
                    <a:srgbClr val="6600FF"/>
                  </a:solidFill>
                  <a:latin typeface="Bernard MT Condensed" pitchFamily="18" charset="0"/>
                </a:rPr>
                <a:t>  </a:t>
              </a:r>
              <a:r>
                <a:rPr lang="en-US" sz="2400" dirty="0" smtClean="0">
                  <a:solidFill>
                    <a:srgbClr val="CC3399"/>
                  </a:solidFill>
                  <a:latin typeface="Bernard MT Condensed" pitchFamily="18" charset="0"/>
                </a:rPr>
                <a:t>REPRESS </a:t>
              </a:r>
              <a:r>
                <a:rPr lang="en-US" sz="2400" b="1" dirty="0" smtClean="0">
                  <a:latin typeface="Arial Narrow" pitchFamily="34" charset="0"/>
                </a:rPr>
                <a:t>(Shut Gene Transcription)</a:t>
              </a:r>
            </a:p>
            <a:p>
              <a:pPr>
                <a:lnSpc>
                  <a:spcPts val="2600"/>
                </a:lnSpc>
                <a:buClr>
                  <a:srgbClr val="6600FF"/>
                </a:buClr>
                <a:buSzPct val="70000"/>
              </a:pPr>
              <a:r>
                <a:rPr lang="en-US" sz="2400" b="1" dirty="0" smtClean="0">
                  <a:latin typeface="Arial Narrow" pitchFamily="34" charset="0"/>
                </a:rPr>
                <a:t>                                        </a:t>
              </a:r>
            </a:p>
            <a:p>
              <a:pPr>
                <a:lnSpc>
                  <a:spcPts val="2600"/>
                </a:lnSpc>
                <a:buClr>
                  <a:srgbClr val="6600FF"/>
                </a:buClr>
                <a:buSzPct val="70000"/>
              </a:pPr>
              <a:endParaRPr lang="en-US" sz="2400" b="1" dirty="0" smtClean="0">
                <a:latin typeface="Arial Narrow" pitchFamily="34" charset="0"/>
              </a:endParaRPr>
            </a:p>
            <a:p>
              <a:pPr algn="r">
                <a:lnSpc>
                  <a:spcPts val="2600"/>
                </a:lnSpc>
                <a:buClr>
                  <a:srgbClr val="6600FF"/>
                </a:buClr>
                <a:buSzPct val="70000"/>
              </a:pPr>
              <a:r>
                <a:rPr lang="en-US" sz="2400" b="1" dirty="0" smtClean="0">
                  <a:latin typeface="Arial Narrow" pitchFamily="34" charset="0"/>
                </a:rPr>
                <a:t>			Responsible   </a:t>
              </a:r>
              <a:br>
                <a:rPr lang="en-US" sz="2400" b="1" dirty="0" smtClean="0">
                  <a:latin typeface="Arial Narrow" pitchFamily="34" charset="0"/>
                </a:rPr>
              </a:br>
              <a:r>
                <a:rPr lang="en-US" sz="2400" b="1" dirty="0" smtClean="0">
                  <a:latin typeface="Arial Narrow" pitchFamily="34" charset="0"/>
                </a:rPr>
                <a:t>                                              For </a:t>
              </a:r>
            </a:p>
            <a:p>
              <a:pPr>
                <a:lnSpc>
                  <a:spcPts val="2600"/>
                </a:lnSpc>
                <a:buClr>
                  <a:srgbClr val="6600FF"/>
                </a:buClr>
                <a:buSzPct val="70000"/>
              </a:pPr>
              <a:r>
                <a:rPr lang="en-US" sz="2400" b="1" dirty="0" smtClean="0">
                  <a:latin typeface="Arial Narrow" pitchFamily="34" charset="0"/>
                </a:rPr>
                <a:t>								</a:t>
              </a:r>
            </a:p>
            <a:p>
              <a:pPr>
                <a:lnSpc>
                  <a:spcPts val="2600"/>
                </a:lnSpc>
                <a:buClr>
                  <a:srgbClr val="6600FF"/>
                </a:buClr>
                <a:buSzPct val="70000"/>
              </a:pPr>
              <a:r>
                <a:rPr lang="en-US" sz="2400" b="1" dirty="0" smtClean="0">
                  <a:latin typeface="Arial Narrow" pitchFamily="34" charset="0"/>
                </a:rPr>
                <a:t>		      		</a:t>
              </a:r>
              <a:endParaRPr lang="en-US" sz="2400" b="1" dirty="0">
                <a:latin typeface="Arial Narrow" pitchFamily="34" charset="0"/>
              </a:endParaRP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76200" y="2022504"/>
            <a:ext cx="8980869" cy="2426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  <a:buClr>
                <a:srgbClr val="6600FF"/>
              </a:buClr>
              <a:buSzPct val="70000"/>
              <a:buFont typeface="Wingdings" pitchFamily="2" charset="2"/>
              <a:buChar char="Ø"/>
            </a:pPr>
            <a:r>
              <a:rPr lang="en-US" sz="2400" b="1" dirty="0" smtClean="0">
                <a:latin typeface="Arial Narrow" pitchFamily="34" charset="0"/>
              </a:rPr>
              <a:t> Bind &amp; activate </a:t>
            </a:r>
            <a:r>
              <a:rPr lang="en-US" sz="2400" b="1" dirty="0" err="1" smtClean="0">
                <a:latin typeface="Arial Narrow" pitchFamily="34" charset="0"/>
              </a:rPr>
              <a:t>PPAR</a:t>
            </a:r>
            <a:r>
              <a:rPr lang="en-US" sz="2400" b="1" dirty="0" err="1" smtClean="0">
                <a:latin typeface="Symbol" pitchFamily="18" charset="2"/>
              </a:rPr>
              <a:t>a</a:t>
            </a:r>
            <a:r>
              <a:rPr lang="en-US" sz="2400" b="1" dirty="0" smtClean="0">
                <a:latin typeface="Arial Narrow" pitchFamily="34" charset="0"/>
              </a:rPr>
              <a:t> R</a:t>
            </a:r>
          </a:p>
          <a:p>
            <a:pPr>
              <a:lnSpc>
                <a:spcPts val="2600"/>
              </a:lnSpc>
              <a:buClr>
                <a:srgbClr val="6600FF"/>
              </a:buClr>
              <a:buSzPct val="70000"/>
              <a:buFont typeface="Wingdings" pitchFamily="2" charset="2"/>
              <a:buChar char="Ø"/>
            </a:pPr>
            <a:r>
              <a:rPr lang="en-US" sz="2400" b="1" dirty="0" smtClean="0">
                <a:latin typeface="Arial Narrow" pitchFamily="34" charset="0"/>
              </a:rPr>
              <a:t> </a:t>
            </a:r>
            <a:r>
              <a:rPr lang="en-US" sz="2400" b="1" dirty="0" err="1" smtClean="0">
                <a:latin typeface="Arial Narrow" pitchFamily="34" charset="0"/>
              </a:rPr>
              <a:t>Dimerize</a:t>
            </a:r>
            <a:r>
              <a:rPr lang="en-US" sz="2400" b="1" dirty="0" smtClean="0">
                <a:latin typeface="Arial Narrow" pitchFamily="34" charset="0"/>
              </a:rPr>
              <a:t> with RXR</a:t>
            </a:r>
          </a:p>
          <a:p>
            <a:pPr>
              <a:lnSpc>
                <a:spcPts val="2600"/>
              </a:lnSpc>
              <a:buClr>
                <a:srgbClr val="6600FF"/>
              </a:buClr>
              <a:buSzPct val="70000"/>
              <a:buFont typeface="Wingdings" pitchFamily="2" charset="2"/>
              <a:buChar char="Ø"/>
            </a:pPr>
            <a:r>
              <a:rPr lang="en-US" sz="2400" b="1" dirty="0" smtClean="0">
                <a:latin typeface="Arial Narrow" pitchFamily="34" charset="0"/>
              </a:rPr>
              <a:t> </a:t>
            </a:r>
            <a:r>
              <a:rPr lang="en-US" sz="2400" dirty="0" smtClean="0">
                <a:solidFill>
                  <a:srgbClr val="6600FF"/>
                </a:solidFill>
                <a:latin typeface="Bernard MT Condensed" pitchFamily="18" charset="0"/>
              </a:rPr>
              <a:t>EXPRESS </a:t>
            </a:r>
            <a:r>
              <a:rPr lang="en-US" sz="2400" b="1" dirty="0" smtClean="0">
                <a:latin typeface="Arial Narrow" pitchFamily="34" charset="0"/>
              </a:rPr>
              <a:t>(Gene Transcription)	</a:t>
            </a:r>
          </a:p>
          <a:p>
            <a:pPr>
              <a:lnSpc>
                <a:spcPts val="2600"/>
              </a:lnSpc>
              <a:buClr>
                <a:srgbClr val="6600FF"/>
              </a:buClr>
              <a:buSzPct val="70000"/>
              <a:buFont typeface="Wingdings" pitchFamily="2" charset="2"/>
              <a:buChar char="Ø"/>
            </a:pPr>
            <a:r>
              <a:rPr lang="en-US" sz="2400" b="1" dirty="0" smtClean="0">
                <a:latin typeface="Arial Narrow" pitchFamily="34" charset="0"/>
              </a:rPr>
              <a:t> mRNA Translation						</a:t>
            </a:r>
          </a:p>
          <a:p>
            <a:pPr>
              <a:lnSpc>
                <a:spcPts val="2600"/>
              </a:lnSpc>
              <a:buClr>
                <a:srgbClr val="6600FF"/>
              </a:buClr>
              <a:buSzPct val="70000"/>
              <a:buFont typeface="Wingdings" pitchFamily="2" charset="2"/>
              <a:buChar char="Ø"/>
            </a:pPr>
            <a:r>
              <a:rPr lang="en-US" sz="2400" b="1" dirty="0" smtClean="0">
                <a:latin typeface="Arial Narrow" pitchFamily="34" charset="0"/>
              </a:rPr>
              <a:t> Protein Formation 						 </a:t>
            </a:r>
            <a:br>
              <a:rPr lang="en-US" sz="2400" b="1" dirty="0" smtClean="0">
                <a:latin typeface="Arial Narrow" pitchFamily="34" charset="0"/>
              </a:rPr>
            </a:br>
            <a:r>
              <a:rPr lang="en-US" sz="2400" b="1" dirty="0" smtClean="0">
                <a:latin typeface="Arial Narrow" pitchFamily="34" charset="0"/>
              </a:rPr>
              <a:t>   Responsible </a:t>
            </a:r>
          </a:p>
          <a:p>
            <a:pPr>
              <a:lnSpc>
                <a:spcPts val="2600"/>
              </a:lnSpc>
              <a:buClr>
                <a:srgbClr val="6600FF"/>
              </a:buClr>
              <a:buSzPct val="70000"/>
            </a:pPr>
            <a:r>
              <a:rPr lang="en-US" sz="2400" b="1" dirty="0" smtClean="0">
                <a:latin typeface="Arial Narrow" pitchFamily="34" charset="0"/>
              </a:rPr>
              <a:t>   For 				</a:t>
            </a:r>
            <a:endParaRPr lang="en-US" sz="2400" b="1" dirty="0">
              <a:latin typeface="Arial Narrow" pitchFamily="34" charset="0"/>
            </a:endParaRPr>
          </a:p>
        </p:txBody>
      </p:sp>
      <p:cxnSp>
        <p:nvCxnSpPr>
          <p:cNvPr id="36" name="Straight Connector 35"/>
          <p:cNvCxnSpPr/>
          <p:nvPr/>
        </p:nvCxnSpPr>
        <p:spPr>
          <a:xfrm rot="16200000" flipH="1">
            <a:off x="1160123" y="5275508"/>
            <a:ext cx="1328056" cy="9298"/>
          </a:xfrm>
          <a:prstGeom prst="line">
            <a:avLst/>
          </a:prstGeom>
          <a:ln w="57150">
            <a:solidFill>
              <a:srgbClr val="6600F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"/>
                            </p:stCondLst>
                            <p:childTnLst>
                              <p:par>
                                <p:cTn id="6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/>
      <p:bldP spid="24" grpId="0" animBg="1"/>
      <p:bldP spid="25" grpId="0"/>
      <p:bldP spid="27" grpId="0" animBg="1"/>
      <p:bldP spid="28" grpId="0"/>
      <p:bldP spid="17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BF69AF"/>
            </a:gs>
            <a:gs pos="25000">
              <a:schemeClr val="accent1">
                <a:tint val="44500"/>
                <a:satMod val="160000"/>
              </a:schemeClr>
            </a:gs>
            <a:gs pos="46000">
              <a:srgbClr val="E2D09E"/>
            </a:gs>
            <a:gs pos="61000">
              <a:srgbClr val="DEC98E"/>
            </a:gs>
            <a:gs pos="91000">
              <a:schemeClr val="bg2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3200400" y="3810000"/>
            <a:ext cx="5917841" cy="1828800"/>
            <a:chOff x="3200400" y="3810000"/>
            <a:chExt cx="5917841" cy="1828800"/>
          </a:xfrm>
        </p:grpSpPr>
        <p:pic>
          <p:nvPicPr>
            <p:cNvPr id="9" name="Picture 2" descr="http://diabesitydigest.com/uploads/ppar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0" contrast="30000"/>
            </a:blip>
            <a:srcRect t="46803" r="-2409" b="25801"/>
            <a:stretch>
              <a:fillRect/>
            </a:stretch>
          </p:blipFill>
          <p:spPr bwMode="auto">
            <a:xfrm>
              <a:off x="3200400" y="3810000"/>
              <a:ext cx="5829836" cy="1828800"/>
            </a:xfrm>
            <a:prstGeom prst="rect">
              <a:avLst/>
            </a:prstGeom>
            <a:noFill/>
          </p:spPr>
        </p:pic>
        <p:sp>
          <p:nvSpPr>
            <p:cNvPr id="11" name="TextBox 10"/>
            <p:cNvSpPr txBox="1"/>
            <p:nvPr/>
          </p:nvSpPr>
          <p:spPr>
            <a:xfrm>
              <a:off x="6553200" y="5029200"/>
              <a:ext cx="838200" cy="3048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 Narrow" pitchFamily="34" charset="0"/>
                  <a:sym typeface="Wingdings 3"/>
                </a:rPr>
                <a:t>No effect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631804" y="5017395"/>
              <a:ext cx="148643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 Narrow" pitchFamily="34" charset="0"/>
                  <a:sym typeface="Wingdings 3"/>
                </a:rPr>
                <a:t>inflammation ?</a:t>
              </a:r>
            </a:p>
            <a:p>
              <a:r>
                <a:rPr lang="en-US" sz="14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 Narrow" pitchFamily="34" charset="0"/>
                  <a:sym typeface="Wingdings 3"/>
                </a:rPr>
                <a:t>stabilization ?</a:t>
              </a:r>
              <a:endPara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 Narrow" pitchFamily="34" charset="0"/>
              </a:endParaRPr>
            </a:p>
          </p:txBody>
        </p:sp>
      </p:grpSp>
      <p:sp>
        <p:nvSpPr>
          <p:cNvPr id="3" name="Rectangle 2"/>
          <p:cNvSpPr/>
          <p:nvPr/>
        </p:nvSpPr>
        <p:spPr>
          <a:xfrm>
            <a:off x="101958" y="152400"/>
            <a:ext cx="35814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reflection blurRad="6350" stA="60000" endA="900" endPos="60000" dist="29997" dir="5400000" sy="-100000" algn="bl" rotWithShape="0"/>
                </a:effectLst>
                <a:latin typeface="+mn-lt"/>
                <a:cs typeface="+mn-cs"/>
              </a:rPr>
              <a:t>FIBRATES</a:t>
            </a:r>
            <a:endParaRPr lang="en-US" sz="36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reflection blurRad="6350" stA="60000" endA="900" endPos="60000" dist="29997" dir="5400000" sy="-100000" algn="bl" rotWithShape="0"/>
              </a:effectLst>
              <a:latin typeface="+mn-lt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2400" y="4384864"/>
            <a:ext cx="5181600" cy="20159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  <a:buClr>
                <a:srgbClr val="C00000"/>
              </a:buClr>
              <a:buSzPct val="73000"/>
              <a:buFont typeface="Wingdings 2" pitchFamily="18" charset="2"/>
              <a:buChar char="®"/>
            </a:pPr>
            <a:r>
              <a:rPr lang="en-US" sz="2200" b="1" spc="-30" dirty="0" smtClean="0">
                <a:latin typeface="Arial Narrow" pitchFamily="34" charset="0"/>
                <a:cs typeface="+mn-cs"/>
                <a:sym typeface="Wingdings 3"/>
              </a:rPr>
              <a:t> LDL 5-20%</a:t>
            </a:r>
          </a:p>
          <a:p>
            <a:pPr>
              <a:lnSpc>
                <a:spcPts val="2500"/>
              </a:lnSpc>
              <a:buClr>
                <a:srgbClr val="C00000"/>
              </a:buClr>
              <a:buSzPct val="73000"/>
              <a:buFont typeface="Wingdings 2" pitchFamily="18" charset="2"/>
              <a:buChar char="®"/>
            </a:pPr>
            <a:r>
              <a:rPr lang="en-US" sz="2200" b="1" spc="-30" dirty="0" smtClean="0">
                <a:latin typeface="Arial Narrow" pitchFamily="34" charset="0"/>
                <a:cs typeface="+mn-cs"/>
                <a:sym typeface="Wingdings 3"/>
              </a:rPr>
              <a:t>  HDL 10-20% </a:t>
            </a:r>
            <a:r>
              <a:rPr lang="en-US" sz="2200" b="1" spc="-30" dirty="0" smtClean="0">
                <a:solidFill>
                  <a:srgbClr val="6600FF"/>
                </a:solidFill>
                <a:latin typeface="Arial Narrow" pitchFamily="34" charset="0"/>
                <a:cs typeface="+mn-cs"/>
                <a:sym typeface="Wingdings 3"/>
              </a:rPr>
              <a:t>&gt; (G)</a:t>
            </a:r>
          </a:p>
          <a:p>
            <a:pPr>
              <a:lnSpc>
                <a:spcPts val="2500"/>
              </a:lnSpc>
              <a:buClr>
                <a:srgbClr val="C00000"/>
              </a:buClr>
              <a:buSzPct val="73000"/>
              <a:buFont typeface="Wingdings 2" pitchFamily="18" charset="2"/>
              <a:buChar char="®"/>
            </a:pPr>
            <a:r>
              <a:rPr lang="en-US" sz="2200" b="1" spc="-30" dirty="0" smtClean="0">
                <a:latin typeface="Arial Narrow" pitchFamily="34" charset="0"/>
                <a:cs typeface="+mn-cs"/>
                <a:sym typeface="Wingdings 3"/>
              </a:rPr>
              <a:t> </a:t>
            </a:r>
            <a:r>
              <a:rPr lang="en-US" sz="2200" b="1" spc="-30" dirty="0" smtClean="0">
                <a:latin typeface="Arial Narrow" pitchFamily="34" charset="0"/>
                <a:sym typeface="Wingdings 3"/>
              </a:rPr>
              <a:t></a:t>
            </a:r>
            <a:r>
              <a:rPr lang="en-US" sz="2200" b="1" spc="-30" dirty="0" smtClean="0">
                <a:latin typeface="Arial Narrow" pitchFamily="34" charset="0"/>
              </a:rPr>
              <a:t> TG  &amp; VLDL 20-50%</a:t>
            </a:r>
          </a:p>
          <a:p>
            <a:pPr>
              <a:lnSpc>
                <a:spcPts val="2500"/>
              </a:lnSpc>
              <a:buClr>
                <a:srgbClr val="C00000"/>
              </a:buClr>
              <a:buSzPct val="73000"/>
              <a:buFont typeface="Wingdings 2" pitchFamily="18" charset="2"/>
              <a:buChar char="®"/>
            </a:pPr>
            <a:r>
              <a:rPr lang="en-US" sz="2200" b="1" spc="-30" dirty="0" smtClean="0">
                <a:latin typeface="Arial Narrow" pitchFamily="34" charset="0"/>
                <a:cs typeface="+mn-cs"/>
                <a:sym typeface="Wingdings 3"/>
              </a:rPr>
              <a:t> </a:t>
            </a:r>
            <a:r>
              <a:rPr lang="en-US" sz="2200" b="1" spc="-30" dirty="0" smtClean="0">
                <a:latin typeface="Arial Narrow" pitchFamily="34" charset="0"/>
                <a:sym typeface="Wingdings 3"/>
              </a:rPr>
              <a:t> </a:t>
            </a:r>
            <a:r>
              <a:rPr lang="en-US" sz="2200" b="1" spc="-30" dirty="0" smtClean="0">
                <a:latin typeface="Arial Narrow" pitchFamily="34" charset="0"/>
                <a:cs typeface="+mn-cs"/>
                <a:sym typeface="Wingdings 3"/>
              </a:rPr>
              <a:t>Fibrinogen</a:t>
            </a:r>
          </a:p>
          <a:p>
            <a:pPr>
              <a:lnSpc>
                <a:spcPts val="2500"/>
              </a:lnSpc>
              <a:buClr>
                <a:srgbClr val="C00000"/>
              </a:buClr>
              <a:buSzPct val="73000"/>
              <a:buFont typeface="Wingdings 2" pitchFamily="18" charset="2"/>
              <a:buChar char="®"/>
            </a:pPr>
            <a:r>
              <a:rPr lang="en-US" sz="2200" b="1" spc="-30" dirty="0" smtClean="0">
                <a:latin typeface="Arial Narrow" pitchFamily="34" charset="0"/>
                <a:cs typeface="+mn-cs"/>
                <a:sym typeface="Wingdings 3"/>
              </a:rPr>
              <a:t> </a:t>
            </a:r>
            <a:r>
              <a:rPr lang="en-US" sz="2200" b="1" spc="-30" dirty="0" smtClean="0">
                <a:latin typeface="Arial Narrow" pitchFamily="34" charset="0"/>
                <a:sym typeface="Wingdings 3"/>
              </a:rPr>
              <a:t> Vascular </a:t>
            </a:r>
            <a:r>
              <a:rPr lang="en-US" sz="2200" b="1" spc="-30" dirty="0" smtClean="0">
                <a:latin typeface="Arial Narrow" pitchFamily="34" charset="0"/>
                <a:cs typeface="+mn-cs"/>
                <a:sym typeface="Wingdings 3"/>
              </a:rPr>
              <a:t>inflammation </a:t>
            </a:r>
            <a:r>
              <a:rPr lang="en-US" sz="2200" b="1" spc="-30" dirty="0" smtClean="0">
                <a:solidFill>
                  <a:srgbClr val="6600FF"/>
                </a:solidFill>
                <a:latin typeface="Arial Narrow" pitchFamily="34" charset="0"/>
                <a:sym typeface="Wingdings 3"/>
              </a:rPr>
              <a:t>&gt; (G)</a:t>
            </a:r>
            <a:endParaRPr lang="en-US" sz="2200" b="1" spc="-30" dirty="0" smtClean="0">
              <a:latin typeface="Arial Narrow" pitchFamily="34" charset="0"/>
              <a:cs typeface="+mn-cs"/>
              <a:sym typeface="Wingdings 3"/>
            </a:endParaRPr>
          </a:p>
          <a:p>
            <a:pPr>
              <a:lnSpc>
                <a:spcPts val="2500"/>
              </a:lnSpc>
              <a:buClr>
                <a:srgbClr val="C00000"/>
              </a:buClr>
              <a:buSzPct val="73000"/>
              <a:buFont typeface="Wingdings 2" pitchFamily="18" charset="2"/>
              <a:buChar char="®"/>
            </a:pPr>
            <a:r>
              <a:rPr lang="en-US" sz="2200" b="1" spc="-30" dirty="0" smtClean="0">
                <a:latin typeface="Arial Narrow" pitchFamily="34" charset="0"/>
                <a:cs typeface="+mn-cs"/>
                <a:sym typeface="Wingdings 3"/>
              </a:rPr>
              <a:t> Improve glucose tolerance </a:t>
            </a:r>
            <a:r>
              <a:rPr lang="en-US" sz="2200" b="1" spc="-30" dirty="0" smtClean="0">
                <a:solidFill>
                  <a:srgbClr val="6600FF"/>
                </a:solidFill>
                <a:latin typeface="Arial Narrow" pitchFamily="34" charset="0"/>
                <a:cs typeface="+mn-cs"/>
                <a:sym typeface="Wingdings 3"/>
              </a:rPr>
              <a:t>&gt; (F)</a:t>
            </a:r>
          </a:p>
        </p:txBody>
      </p:sp>
      <p:pic>
        <p:nvPicPr>
          <p:cNvPr id="6" name="Picture 2" descr="http://www.ndei.org/v2/Slides/img/image0006.GIF"/>
          <p:cNvPicPr>
            <a:picLocks noChangeAspect="1" noChangeArrowheads="1"/>
          </p:cNvPicPr>
          <p:nvPr/>
        </p:nvPicPr>
        <p:blipFill>
          <a:blip r:embed="rId4" cstate="print"/>
          <a:srcRect l="1210" t="9677" r="3226" b="8065"/>
          <a:stretch>
            <a:fillRect/>
          </a:stretch>
        </p:blipFill>
        <p:spPr bwMode="auto">
          <a:xfrm>
            <a:off x="3200400" y="228600"/>
            <a:ext cx="5665694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228600" y="3650159"/>
            <a:ext cx="2057399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200" dirty="0" smtClean="0">
                <a:solidFill>
                  <a:srgbClr val="FF6600"/>
                </a:solidFill>
                <a:latin typeface="Bernard MT Condensed" pitchFamily="18" charset="0"/>
              </a:rPr>
              <a:t>Pharmacological actions</a:t>
            </a:r>
            <a:endParaRPr lang="en-US" sz="2200" dirty="0">
              <a:latin typeface="Calibri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177158" y="3810000"/>
            <a:ext cx="1090042" cy="451406"/>
          </a:xfrm>
          <a:prstGeom prst="rect">
            <a:avLst/>
          </a:prstGeom>
          <a:solidFill>
            <a:schemeClr val="bg1"/>
          </a:solidFill>
          <a:ln w="28575">
            <a:solidFill>
              <a:srgbClr val="6600FF"/>
            </a:solidFill>
          </a:ln>
        </p:spPr>
        <p:txBody>
          <a:bodyPr wrap="none">
            <a:spAutoFit/>
          </a:bodyPr>
          <a:lstStyle/>
          <a:p>
            <a:pPr fontAlgn="auto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spc="-30" dirty="0" err="1" smtClean="0">
                <a:solidFill>
                  <a:srgbClr val="6600FF"/>
                </a:solidFill>
                <a:latin typeface="Bernard MT Condensed" pitchFamily="18" charset="0"/>
                <a:sym typeface="Wingdings 3"/>
              </a:rPr>
              <a:t>Fibrates</a:t>
            </a:r>
            <a:endParaRPr lang="en-US" sz="2400" dirty="0">
              <a:solidFill>
                <a:srgbClr val="6600FF"/>
              </a:solidFill>
              <a:latin typeface="Bernard MT Condensed" pitchFamily="18" charset="0"/>
            </a:endParaRPr>
          </a:p>
        </p:txBody>
      </p:sp>
      <p:sp>
        <p:nvSpPr>
          <p:cNvPr id="13" name="Isosceles Triangle 12"/>
          <p:cNvSpPr/>
          <p:nvPr/>
        </p:nvSpPr>
        <p:spPr>
          <a:xfrm flipV="1">
            <a:off x="3391437" y="4331595"/>
            <a:ext cx="494763" cy="392805"/>
          </a:xfrm>
          <a:prstGeom prst="triangle">
            <a:avLst/>
          </a:prstGeom>
          <a:solidFill>
            <a:srgbClr val="66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Isosceles Triangle 13"/>
          <p:cNvSpPr/>
          <p:nvPr/>
        </p:nvSpPr>
        <p:spPr>
          <a:xfrm rot="16200000" flipV="1">
            <a:off x="4278468" y="3810537"/>
            <a:ext cx="494763" cy="392805"/>
          </a:xfrm>
          <a:prstGeom prst="triangle">
            <a:avLst/>
          </a:prstGeom>
          <a:solidFill>
            <a:srgbClr val="66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28600" y="762000"/>
            <a:ext cx="3124200" cy="16953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  <a:buBlip>
                <a:blip r:embed="rId5"/>
              </a:buBlip>
            </a:pPr>
            <a:r>
              <a:rPr lang="en-US" sz="2400" b="1" dirty="0" err="1" smtClean="0">
                <a:solidFill>
                  <a:srgbClr val="6600FF"/>
                </a:solidFill>
                <a:latin typeface="Arial Narrow" pitchFamily="34" charset="0"/>
              </a:rPr>
              <a:t>Clofibrate</a:t>
            </a:r>
            <a:r>
              <a:rPr lang="en-US" sz="2400" b="1" dirty="0" smtClean="0">
                <a:solidFill>
                  <a:srgbClr val="6600FF"/>
                </a:solidFill>
                <a:latin typeface="Arial Narrow" pitchFamily="34" charset="0"/>
              </a:rPr>
              <a:t>  </a:t>
            </a:r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</a:rPr>
              <a:t>(X)            </a:t>
            </a:r>
            <a:br>
              <a:rPr lang="en-US" sz="2400" b="1" dirty="0" smtClean="0">
                <a:solidFill>
                  <a:srgbClr val="FF0000"/>
                </a:solidFill>
                <a:latin typeface="Arial Narrow" pitchFamily="34" charset="0"/>
              </a:rPr>
            </a:br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</a:rPr>
              <a:t>        </a:t>
            </a:r>
            <a:r>
              <a:rPr lang="en-US" sz="2000" b="1" i="1" dirty="0" smtClean="0">
                <a:solidFill>
                  <a:srgbClr val="FF0000"/>
                </a:solidFill>
                <a:latin typeface="Arial Narrow" pitchFamily="34" charset="0"/>
                <a:sym typeface="Wingdings 3"/>
              </a:rPr>
              <a:t></a:t>
            </a:r>
            <a:r>
              <a:rPr lang="en-US" sz="2000" b="1" i="1" dirty="0" smtClean="0">
                <a:solidFill>
                  <a:srgbClr val="FF0000"/>
                </a:solidFill>
                <a:latin typeface="Arial Narrow" pitchFamily="34" charset="0"/>
              </a:rPr>
              <a:t>Gall stones/ Cancer</a:t>
            </a:r>
            <a:endParaRPr lang="en-US" sz="2400" b="1" i="1" dirty="0" smtClean="0">
              <a:solidFill>
                <a:srgbClr val="FF0000"/>
              </a:solidFill>
              <a:latin typeface="Arial Narrow" pitchFamily="34" charset="0"/>
            </a:endParaRPr>
          </a:p>
          <a:p>
            <a:pPr>
              <a:lnSpc>
                <a:spcPts val="2500"/>
              </a:lnSpc>
              <a:buBlip>
                <a:blip r:embed="rId5"/>
              </a:buBlip>
            </a:pPr>
            <a:r>
              <a:rPr lang="en-US" sz="2400" b="1" u="heavy" dirty="0" err="1" smtClean="0">
                <a:solidFill>
                  <a:srgbClr val="6600FF"/>
                </a:solidFill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Fenofibrate</a:t>
            </a:r>
            <a:r>
              <a:rPr lang="en-US" sz="2400" b="1" u="heavy" dirty="0" smtClean="0">
                <a:solidFill>
                  <a:srgbClr val="6600FF"/>
                </a:solidFill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 (F)</a:t>
            </a:r>
          </a:p>
          <a:p>
            <a:pPr>
              <a:lnSpc>
                <a:spcPts val="2500"/>
              </a:lnSpc>
              <a:buBlip>
                <a:blip r:embed="rId5"/>
              </a:buBlip>
            </a:pPr>
            <a:r>
              <a:rPr lang="en-US" sz="2400" b="1" dirty="0" err="1" smtClean="0">
                <a:solidFill>
                  <a:srgbClr val="6600FF"/>
                </a:solidFill>
                <a:latin typeface="Arial Narrow" pitchFamily="34" charset="0"/>
              </a:rPr>
              <a:t>Bezafibrate</a:t>
            </a:r>
            <a:r>
              <a:rPr lang="en-US" sz="2400" b="1" dirty="0" smtClean="0">
                <a:solidFill>
                  <a:srgbClr val="6600FF"/>
                </a:solidFill>
                <a:latin typeface="Arial Narrow" pitchFamily="34" charset="0"/>
              </a:rPr>
              <a:t> </a:t>
            </a:r>
          </a:p>
          <a:p>
            <a:pPr>
              <a:lnSpc>
                <a:spcPts val="2500"/>
              </a:lnSpc>
              <a:buBlip>
                <a:blip r:embed="rId5"/>
              </a:buBlip>
            </a:pPr>
            <a:r>
              <a:rPr lang="en-US" sz="2400" b="1" u="heavy" dirty="0" err="1" smtClean="0">
                <a:solidFill>
                  <a:srgbClr val="6600FF"/>
                </a:solidFill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Gemfibrozil</a:t>
            </a:r>
            <a:r>
              <a:rPr lang="en-US" sz="2400" b="1" u="heavy" dirty="0" smtClean="0">
                <a:solidFill>
                  <a:srgbClr val="6600FF"/>
                </a:solidFill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 (G)</a:t>
            </a:r>
            <a:endParaRPr lang="en-US" sz="2400" b="1" u="heavy" dirty="0">
              <a:solidFill>
                <a:srgbClr val="6600FF"/>
              </a:solidFill>
              <a:uFill>
                <a:solidFill>
                  <a:srgbClr val="FF0000"/>
                </a:solidFill>
              </a:uFill>
              <a:latin typeface="Arial Narrow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28600" y="2450205"/>
            <a:ext cx="2895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latin typeface="Arial Narrow" pitchFamily="34" charset="0"/>
              </a:rPr>
              <a:t>Share points of similarities &amp; show some difference</a:t>
            </a:r>
            <a:endParaRPr lang="en-US" sz="2200" b="1" dirty="0">
              <a:latin typeface="Arial Narrow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12499" y="6349284"/>
            <a:ext cx="855050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solidFill>
                  <a:srgbClr val="0000FF"/>
                </a:solidFill>
                <a:latin typeface="Arial Narrow" pitchFamily="34" charset="0"/>
              </a:rPr>
              <a:t>N.B.  </a:t>
            </a:r>
            <a:r>
              <a:rPr lang="en-US" sz="2200" b="1" dirty="0" err="1" smtClean="0">
                <a:solidFill>
                  <a:srgbClr val="0000FF"/>
                </a:solidFill>
                <a:latin typeface="Arial Narrow" pitchFamily="34" charset="0"/>
              </a:rPr>
              <a:t>Fenofibrate</a:t>
            </a:r>
            <a:r>
              <a:rPr lang="en-US" sz="2200" b="1" dirty="0" smtClean="0">
                <a:solidFill>
                  <a:srgbClr val="0000FF"/>
                </a:solidFill>
                <a:latin typeface="Arial Narrow" pitchFamily="34" charset="0"/>
              </a:rPr>
              <a:t> </a:t>
            </a:r>
            <a:r>
              <a:rPr lang="en-US" sz="2200" b="1" dirty="0" smtClean="0">
                <a:solidFill>
                  <a:srgbClr val="0000FF"/>
                </a:solidFill>
                <a:latin typeface="Arial Narrow" pitchFamily="34" charset="0"/>
                <a:sym typeface="Wingdings 3"/>
              </a:rPr>
              <a:t> </a:t>
            </a:r>
            <a:r>
              <a:rPr lang="en-US" sz="2200" b="1" dirty="0" err="1" smtClean="0">
                <a:solidFill>
                  <a:srgbClr val="0000FF"/>
                </a:solidFill>
                <a:latin typeface="Arial Narrow" pitchFamily="34" charset="0"/>
              </a:rPr>
              <a:t>uricosuric</a:t>
            </a:r>
            <a:r>
              <a:rPr lang="en-US" sz="2200" b="1" dirty="0" smtClean="0">
                <a:solidFill>
                  <a:srgbClr val="0000FF"/>
                </a:solidFill>
                <a:latin typeface="Arial Narrow" pitchFamily="34" charset="0"/>
              </a:rPr>
              <a:t> action </a:t>
            </a:r>
            <a:r>
              <a:rPr lang="en-US" sz="2200" b="1" dirty="0" smtClean="0">
                <a:solidFill>
                  <a:srgbClr val="0000FF"/>
                </a:solidFill>
                <a:latin typeface="Arial Narrow" pitchFamily="34" charset="0"/>
                <a:sym typeface="Wingdings 3"/>
              </a:rPr>
              <a:t> &gt; if gout or in metabolic syndrome</a:t>
            </a:r>
            <a:endParaRPr lang="en-US" sz="2200" b="1" dirty="0">
              <a:solidFill>
                <a:srgbClr val="0000FF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7" grpId="0"/>
      <p:bldP spid="2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BF69AF"/>
            </a:gs>
            <a:gs pos="11000">
              <a:schemeClr val="accent1">
                <a:tint val="44500"/>
                <a:satMod val="160000"/>
                <a:alpha val="75000"/>
              </a:schemeClr>
            </a:gs>
            <a:gs pos="57000">
              <a:srgbClr val="F1E19D">
                <a:alpha val="80000"/>
              </a:srgbClr>
            </a:gs>
            <a:gs pos="91000">
              <a:schemeClr val="bg1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76200" y="304800"/>
            <a:ext cx="21336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200" dirty="0" smtClean="0">
                <a:solidFill>
                  <a:srgbClr val="FF6600"/>
                </a:solidFill>
                <a:latin typeface="Bernard MT Condensed" pitchFamily="18" charset="0"/>
              </a:rPr>
              <a:t>Pharmacokinetics</a:t>
            </a:r>
            <a:endParaRPr lang="en-US" sz="2200" dirty="0">
              <a:latin typeface="Calibri" pitchFamily="34" charset="0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990600" y="423818"/>
          <a:ext cx="6858000" cy="1727200"/>
        </p:xfrm>
        <a:graphic>
          <a:graphicData uri="http://schemas.openxmlformats.org/drawingml/2006/table">
            <a:tbl>
              <a:tblPr/>
              <a:tblGrid>
                <a:gridCol w="1905000"/>
                <a:gridCol w="2819400"/>
                <a:gridCol w="2133600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endParaRPr lang="en-US" sz="2200" dirty="0">
                        <a:latin typeface="Arial Narrow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sz="2000" dirty="0" err="1" smtClean="0">
                          <a:latin typeface="Bernard MT Condensed" pitchFamily="18" charset="0"/>
                        </a:rPr>
                        <a:t>Gemfibrozil</a:t>
                      </a:r>
                      <a:endParaRPr lang="en-US" sz="2000" dirty="0">
                        <a:latin typeface="Bernard MT Condensed" pitchFamily="18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2000"/>
                        </a:lnSpc>
                      </a:pPr>
                      <a:r>
                        <a:rPr lang="en-US" sz="2000" kern="1200" dirty="0" err="1" smtClean="0">
                          <a:solidFill>
                            <a:schemeClr val="tx1"/>
                          </a:solidFill>
                          <a:latin typeface="Bernard MT Condensed" pitchFamily="18" charset="0"/>
                          <a:ea typeface="+mn-ea"/>
                          <a:cs typeface="+mn-cs"/>
                        </a:rPr>
                        <a:t>Fenofibrate</a:t>
                      </a:r>
                      <a:endParaRPr lang="en-US" sz="2000" kern="1200" dirty="0" smtClean="0">
                        <a:solidFill>
                          <a:schemeClr val="tx1"/>
                        </a:solidFill>
                        <a:latin typeface="Bernard MT Condensed" pitchFamily="18" charset="0"/>
                        <a:ea typeface="+mn-ea"/>
                        <a:cs typeface="+mn-cs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b="1" dirty="0" smtClean="0">
                          <a:latin typeface="Arial Narrow" pitchFamily="34" charset="0"/>
                        </a:rPr>
                        <a:t>Protein binding </a:t>
                      </a:r>
                      <a:endParaRPr lang="en-US" sz="2200" b="1" dirty="0">
                        <a:latin typeface="Arial Narrow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sz="2200" b="1" dirty="0">
                          <a:latin typeface="Arial Narrow" pitchFamily="34" charset="0"/>
                        </a:rPr>
                        <a:t>95</a:t>
                      </a:r>
                      <a:r>
                        <a:rPr lang="en-US" sz="2200" b="1" dirty="0" smtClean="0">
                          <a:latin typeface="Arial Narrow" pitchFamily="34" charset="0"/>
                        </a:rPr>
                        <a:t>%, passes to placenta</a:t>
                      </a:r>
                      <a:endParaRPr lang="en-US" sz="2200" b="1" dirty="0">
                        <a:latin typeface="Arial Narrow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b="1" dirty="0" smtClean="0">
                          <a:latin typeface="Arial Narrow" pitchFamily="34" charset="0"/>
                        </a:rPr>
                        <a:t>99%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b="1" dirty="0" smtClean="0">
                          <a:latin typeface="Arial Narrow" pitchFamily="34" charset="0"/>
                        </a:rPr>
                        <a:t>Metabolism</a:t>
                      </a:r>
                      <a:endParaRPr lang="en-US" sz="2200" b="1" dirty="0">
                        <a:latin typeface="Arial Narrow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sz="2200" b="1" dirty="0">
                          <a:latin typeface="Arial Narrow" pitchFamily="34" charset="0"/>
                        </a:rPr>
                        <a:t>Hepatic (CYP3A4)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sz="2200" b="1" dirty="0" err="1" smtClean="0">
                          <a:latin typeface="Arial Narrow" pitchFamily="34" charset="0"/>
                        </a:rPr>
                        <a:t>Glucuronidation</a:t>
                      </a:r>
                      <a:endParaRPr lang="en-US" sz="2200" b="1" dirty="0">
                        <a:latin typeface="Arial Narrow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b="1" dirty="0" smtClean="0">
                          <a:latin typeface="Arial Narrow" pitchFamily="34" charset="0"/>
                        </a:rPr>
                        <a:t>t ½ </a:t>
                      </a:r>
                      <a:endParaRPr lang="en-US" sz="2200" b="1" dirty="0">
                        <a:latin typeface="Arial Narrow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sz="2200" b="1">
                          <a:latin typeface="Arial Narrow" pitchFamily="34" charset="0"/>
                        </a:rPr>
                        <a:t>1.5 hours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sz="2200" b="1" dirty="0" smtClean="0">
                          <a:latin typeface="Arial Narrow" pitchFamily="34" charset="0"/>
                        </a:rPr>
                        <a:t>20 hrs</a:t>
                      </a:r>
                      <a:endParaRPr lang="en-US" sz="2200" b="1" dirty="0">
                        <a:latin typeface="Arial Narrow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b="1" dirty="0" smtClean="0">
                          <a:latin typeface="Arial Narrow" pitchFamily="34" charset="0"/>
                        </a:rPr>
                        <a:t>Excretion </a:t>
                      </a:r>
                      <a:endParaRPr lang="en-US" sz="2200" b="1" dirty="0">
                        <a:latin typeface="Arial Narrow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sz="2200" b="1" dirty="0">
                          <a:latin typeface="Arial Narrow" pitchFamily="34" charset="0"/>
                        </a:rPr>
                        <a:t>Renal 94</a:t>
                      </a:r>
                      <a:r>
                        <a:rPr lang="en-US" sz="2200" b="1" dirty="0" smtClean="0">
                          <a:latin typeface="Arial Narrow" pitchFamily="34" charset="0"/>
                        </a:rPr>
                        <a:t>% &gt; </a:t>
                      </a:r>
                      <a:endParaRPr lang="en-US" sz="2200" b="1" dirty="0">
                        <a:latin typeface="Arial Narrow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b="1" dirty="0" smtClean="0">
                          <a:latin typeface="Arial Narrow" pitchFamily="34" charset="0"/>
                        </a:rPr>
                        <a:t> Renal 60% 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cxnSp>
        <p:nvCxnSpPr>
          <p:cNvPr id="13" name="Straight Connector 12"/>
          <p:cNvCxnSpPr/>
          <p:nvPr/>
        </p:nvCxnSpPr>
        <p:spPr>
          <a:xfrm>
            <a:off x="609600" y="724437"/>
            <a:ext cx="7086600" cy="1588"/>
          </a:xfrm>
          <a:prstGeom prst="line">
            <a:avLst/>
          </a:prstGeom>
          <a:ln w="19050">
            <a:solidFill>
              <a:srgbClr val="66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609600" y="304800"/>
            <a:ext cx="7086600" cy="1588"/>
          </a:xfrm>
          <a:prstGeom prst="line">
            <a:avLst/>
          </a:prstGeom>
          <a:ln w="19050">
            <a:solidFill>
              <a:srgbClr val="66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609600" y="2209800"/>
            <a:ext cx="7086600" cy="1588"/>
          </a:xfrm>
          <a:prstGeom prst="line">
            <a:avLst/>
          </a:prstGeom>
          <a:ln w="19050">
            <a:solidFill>
              <a:srgbClr val="66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28600" y="2667000"/>
            <a:ext cx="89154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u="heavy" spc="-30" dirty="0" smtClean="0">
                <a:uFill>
                  <a:solidFill>
                    <a:srgbClr val="8E0069"/>
                  </a:solidFill>
                </a:uFill>
                <a:latin typeface="Arial Narrow" pitchFamily="34" charset="0"/>
                <a:cs typeface="+mn-cs"/>
                <a:sym typeface="Wingdings 3"/>
              </a:rPr>
              <a:t>As </a:t>
            </a:r>
            <a:r>
              <a:rPr lang="en-US" sz="2200" b="1" u="heavy" spc="-30" dirty="0" err="1" smtClean="0">
                <a:uFill>
                  <a:solidFill>
                    <a:srgbClr val="8E0069"/>
                  </a:solidFill>
                </a:uFill>
                <a:latin typeface="Arial Narrow" pitchFamily="34" charset="0"/>
                <a:cs typeface="+mn-cs"/>
                <a:sym typeface="Wingdings 3"/>
              </a:rPr>
              <a:t>monotherapy</a:t>
            </a:r>
            <a:r>
              <a:rPr lang="en-US" sz="2200" b="1" u="heavy" spc="-30" dirty="0" smtClean="0">
                <a:uFill>
                  <a:solidFill>
                    <a:srgbClr val="8E0069"/>
                  </a:solidFill>
                </a:uFill>
                <a:latin typeface="Arial Narrow" pitchFamily="34" charset="0"/>
                <a:cs typeface="+mn-cs"/>
                <a:sym typeface="Wingdings 3"/>
              </a:rPr>
              <a:t>;</a:t>
            </a:r>
            <a:r>
              <a:rPr lang="en-US" sz="2200" b="1" dirty="0" smtClean="0">
                <a:latin typeface="Arial Narrow" pitchFamily="34" charset="0"/>
              </a:rPr>
              <a:t> </a:t>
            </a:r>
            <a:r>
              <a:rPr lang="en-US" sz="2200" b="1" spc="-30" dirty="0" smtClean="0">
                <a:solidFill>
                  <a:srgbClr val="6600FF"/>
                </a:solidFill>
                <a:latin typeface="Arial Narrow" pitchFamily="34" charset="0"/>
                <a:sym typeface="Wingdings 3"/>
              </a:rPr>
              <a:t>&gt; (G)</a:t>
            </a:r>
            <a:endParaRPr lang="en-US" sz="2200" b="1" dirty="0" smtClean="0">
              <a:latin typeface="Arial Narrow" pitchFamily="34" charset="0"/>
            </a:endParaRPr>
          </a:p>
          <a:p>
            <a:r>
              <a:rPr lang="en-US" sz="2200" b="1" dirty="0" err="1" smtClean="0">
                <a:latin typeface="Arial Narrow" pitchFamily="34" charset="0"/>
              </a:rPr>
              <a:t>Hypertriglcyredemia</a:t>
            </a:r>
            <a:r>
              <a:rPr lang="en-US" sz="2200" b="1" dirty="0" smtClean="0">
                <a:latin typeface="Arial Narrow" pitchFamily="34" charset="0"/>
              </a:rPr>
              <a:t>; Type IV </a:t>
            </a:r>
            <a:r>
              <a:rPr lang="en-US" sz="2200" b="1" dirty="0" err="1" smtClean="0">
                <a:latin typeface="Arial Narrow" pitchFamily="34" charset="0"/>
              </a:rPr>
              <a:t>lipoproteinemia</a:t>
            </a:r>
            <a:endParaRPr lang="en-US" sz="2200" b="1" dirty="0" smtClean="0">
              <a:latin typeface="Arial Narrow" pitchFamily="34" charset="0"/>
            </a:endParaRPr>
          </a:p>
          <a:p>
            <a:pPr>
              <a:spcBef>
                <a:spcPts val="1200"/>
              </a:spcBef>
            </a:pPr>
            <a:r>
              <a:rPr lang="en-US" sz="2200" b="1" u="heavy" spc="-30" dirty="0" smtClean="0">
                <a:uFill>
                  <a:solidFill>
                    <a:srgbClr val="8E0069"/>
                  </a:solidFill>
                </a:uFill>
                <a:latin typeface="Arial Narrow" pitchFamily="34" charset="0"/>
                <a:cs typeface="+mn-cs"/>
                <a:sym typeface="Wingdings 3"/>
              </a:rPr>
              <a:t>As Combined therapy with </a:t>
            </a:r>
            <a:r>
              <a:rPr lang="en-US" sz="2200" b="1" u="heavy" spc="-30" dirty="0" err="1" smtClean="0">
                <a:uFill>
                  <a:solidFill>
                    <a:srgbClr val="8E0069"/>
                  </a:solidFill>
                </a:uFill>
                <a:latin typeface="Arial Narrow" pitchFamily="34" charset="0"/>
                <a:cs typeface="+mn-cs"/>
                <a:sym typeface="Wingdings 3"/>
              </a:rPr>
              <a:t>statins</a:t>
            </a:r>
            <a:r>
              <a:rPr lang="en-US" sz="2200" b="1" u="heavy" spc="-30" dirty="0" smtClean="0">
                <a:uFill>
                  <a:solidFill>
                    <a:srgbClr val="8E0069"/>
                  </a:solidFill>
                </a:uFill>
                <a:latin typeface="Arial Narrow" pitchFamily="34" charset="0"/>
                <a:sym typeface="Wingdings 3"/>
              </a:rPr>
              <a:t> ;</a:t>
            </a:r>
            <a:r>
              <a:rPr lang="en-US" sz="2200" b="1" dirty="0" smtClean="0">
                <a:latin typeface="Arial Narrow" pitchFamily="34" charset="0"/>
              </a:rPr>
              <a:t> </a:t>
            </a:r>
            <a:r>
              <a:rPr lang="en-US" sz="2200" b="1" spc="-30" dirty="0" smtClean="0">
                <a:solidFill>
                  <a:srgbClr val="6600FF"/>
                </a:solidFill>
                <a:latin typeface="Arial Narrow" pitchFamily="34" charset="0"/>
                <a:sym typeface="Wingdings 3"/>
              </a:rPr>
              <a:t>&gt; (F)</a:t>
            </a:r>
            <a:endParaRPr lang="en-US" sz="2200" b="1" u="heavy" spc="-30" dirty="0" smtClean="0">
              <a:uFill>
                <a:solidFill>
                  <a:srgbClr val="8E0069"/>
                </a:solidFill>
              </a:uFill>
              <a:latin typeface="Arial Narrow" pitchFamily="34" charset="0"/>
              <a:cs typeface="+mn-cs"/>
              <a:sym typeface="Wingdings 3"/>
            </a:endParaRPr>
          </a:p>
          <a:p>
            <a:r>
              <a:rPr lang="en-US" sz="2200" b="1" dirty="0" smtClean="0">
                <a:latin typeface="Arial Narrow" pitchFamily="34" charset="0"/>
              </a:rPr>
              <a:t>1. Mixed </a:t>
            </a:r>
            <a:r>
              <a:rPr lang="en-US" sz="2200" b="1" dirty="0" err="1" smtClean="0">
                <a:latin typeface="Arial Narrow" pitchFamily="34" charset="0"/>
              </a:rPr>
              <a:t>dyslipidaemia</a:t>
            </a:r>
            <a:r>
              <a:rPr lang="en-US" sz="2200" b="1" dirty="0" smtClean="0">
                <a:latin typeface="Arial Narrow" pitchFamily="34" charset="0"/>
              </a:rPr>
              <a:t>; </a:t>
            </a:r>
            <a:r>
              <a:rPr lang="en-US" sz="2200" b="1" dirty="0" err="1" smtClean="0">
                <a:latin typeface="Arial Narrow" pitchFamily="34" charset="0"/>
              </a:rPr>
              <a:t>i.e</a:t>
            </a:r>
            <a:r>
              <a:rPr lang="en-US" sz="2200" b="1" dirty="0" smtClean="0">
                <a:latin typeface="Arial Narrow" pitchFamily="34" charset="0"/>
              </a:rPr>
              <a:t> type </a:t>
            </a:r>
            <a:r>
              <a:rPr lang="en-US" sz="2200" b="1" dirty="0" err="1" smtClean="0">
                <a:latin typeface="Arial Narrow" pitchFamily="34" charset="0"/>
              </a:rPr>
              <a:t>IIb</a:t>
            </a:r>
            <a:r>
              <a:rPr lang="en-US" sz="2200" b="1" dirty="0" smtClean="0">
                <a:latin typeface="Arial Narrow" pitchFamily="34" charset="0"/>
              </a:rPr>
              <a:t> &amp; III </a:t>
            </a:r>
            <a:r>
              <a:rPr lang="en-US" sz="2200" b="1" dirty="0" err="1" smtClean="0">
                <a:latin typeface="Arial Narrow" pitchFamily="34" charset="0"/>
              </a:rPr>
              <a:t>lipoproteinemia</a:t>
            </a:r>
            <a:r>
              <a:rPr lang="en-US" sz="2200" b="1" dirty="0" smtClean="0">
                <a:latin typeface="Arial Narrow" pitchFamily="34" charset="0"/>
              </a:rPr>
              <a:t> </a:t>
            </a:r>
          </a:p>
          <a:p>
            <a:r>
              <a:rPr lang="en-US" sz="2200" b="1" dirty="0" smtClean="0">
                <a:latin typeface="Arial Narrow" pitchFamily="34" charset="0"/>
              </a:rPr>
              <a:t>2. In </a:t>
            </a:r>
            <a:r>
              <a:rPr lang="en-US" sz="2000" b="1" dirty="0" smtClean="0">
                <a:latin typeface="Arial Narrow" pitchFamily="34" charset="0"/>
                <a:sym typeface="Wingdings 3"/>
              </a:rPr>
              <a:t> </a:t>
            </a:r>
            <a:r>
              <a:rPr lang="en-US" sz="2200" b="1" dirty="0" smtClean="0">
                <a:latin typeface="Arial Narrow" pitchFamily="34" charset="0"/>
              </a:rPr>
              <a:t>HDL,</a:t>
            </a:r>
            <a:r>
              <a:rPr lang="en-US" sz="2200" b="1" spc="-30" dirty="0" smtClean="0">
                <a:latin typeface="Arial Narrow" pitchFamily="34" charset="0"/>
                <a:sym typeface="Wingdings 3"/>
              </a:rPr>
              <a:t> TGs </a:t>
            </a:r>
            <a:r>
              <a:rPr lang="en-US" sz="2200" b="1" u="sng" spc="-30" dirty="0" smtClean="0">
                <a:latin typeface="Arial Narrow" pitchFamily="34" charset="0"/>
                <a:sym typeface="Wingdings 3"/>
              </a:rPr>
              <a:t>+</a:t>
            </a:r>
            <a:r>
              <a:rPr lang="en-US" sz="2200" b="1" spc="-30" dirty="0" smtClean="0">
                <a:latin typeface="Arial Narrow" pitchFamily="34" charset="0"/>
                <a:sym typeface="Wingdings 3"/>
              </a:rPr>
              <a:t> [~LDL] + </a:t>
            </a:r>
            <a:r>
              <a:rPr lang="en-US" sz="2200" b="1" dirty="0" smtClean="0">
                <a:latin typeface="Arial Narrow" pitchFamily="34" charset="0"/>
              </a:rPr>
              <a:t> risk of </a:t>
            </a:r>
            <a:r>
              <a:rPr lang="en-US" sz="2200" b="1" dirty="0" err="1" smtClean="0">
                <a:latin typeface="Arial Narrow" pitchFamily="34" charset="0"/>
              </a:rPr>
              <a:t>atherothrombosis</a:t>
            </a:r>
            <a:r>
              <a:rPr lang="en-US" sz="2200" b="1" dirty="0" smtClean="0">
                <a:latin typeface="Arial Narrow" pitchFamily="34" charset="0"/>
              </a:rPr>
              <a:t> </a:t>
            </a:r>
            <a:r>
              <a:rPr lang="en-US" sz="2200" b="1" dirty="0" smtClean="0">
                <a:solidFill>
                  <a:srgbClr val="0000FF"/>
                </a:solidFill>
                <a:latin typeface="Arial Narrow" pitchFamily="34" charset="0"/>
              </a:rPr>
              <a:t>[Type 2 diabetes]</a:t>
            </a:r>
          </a:p>
          <a:p>
            <a:r>
              <a:rPr lang="en-US" sz="2200" b="1" dirty="0" smtClean="0">
                <a:latin typeface="Arial Narrow" pitchFamily="34" charset="0"/>
              </a:rPr>
              <a:t> N.B. </a:t>
            </a:r>
            <a:r>
              <a:rPr lang="en-US" sz="2200" b="1" i="1" spc="-30" dirty="0" smtClean="0">
                <a:solidFill>
                  <a:srgbClr val="6600FF"/>
                </a:solidFill>
                <a:latin typeface="Arial Narrow" pitchFamily="34" charset="0"/>
                <a:sym typeface="Wingdings 3"/>
              </a:rPr>
              <a:t>(F) used &gt;(G) with </a:t>
            </a:r>
            <a:r>
              <a:rPr lang="en-US" sz="2200" b="1" i="1" spc="-30" dirty="0" err="1" smtClean="0">
                <a:solidFill>
                  <a:srgbClr val="6600FF"/>
                </a:solidFill>
                <a:latin typeface="Arial Narrow" pitchFamily="34" charset="0"/>
                <a:sym typeface="Wingdings 3"/>
              </a:rPr>
              <a:t>statin</a:t>
            </a:r>
            <a:r>
              <a:rPr lang="en-US" sz="2200" b="1" i="1" spc="-30" dirty="0" smtClean="0">
                <a:solidFill>
                  <a:srgbClr val="6600FF"/>
                </a:solidFill>
                <a:latin typeface="Arial Narrow" pitchFamily="34" charset="0"/>
                <a:sym typeface="Wingdings 3"/>
              </a:rPr>
              <a:t> (specially </a:t>
            </a:r>
            <a:r>
              <a:rPr lang="en-US" sz="2200" b="1" i="1" spc="-30" dirty="0" err="1" smtClean="0">
                <a:solidFill>
                  <a:srgbClr val="6600FF"/>
                </a:solidFill>
                <a:latin typeface="Arial Narrow" pitchFamily="34" charset="0"/>
                <a:sym typeface="Wingdings 3"/>
              </a:rPr>
              <a:t>lipophylic</a:t>
            </a:r>
            <a:r>
              <a:rPr lang="en-US" sz="2200" b="1" i="1" spc="-30" dirty="0" smtClean="0">
                <a:solidFill>
                  <a:srgbClr val="6600FF"/>
                </a:solidFill>
                <a:latin typeface="Arial Narrow" pitchFamily="34" charset="0"/>
                <a:sym typeface="Wingdings 3"/>
              </a:rPr>
              <a:t>) </a:t>
            </a:r>
            <a:r>
              <a:rPr lang="en-US" sz="2200" b="1" i="1" dirty="0" smtClean="0">
                <a:latin typeface="Arial Narrow" pitchFamily="34" charset="0"/>
              </a:rPr>
              <a:t>to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</a:t>
            </a:r>
            <a:r>
              <a:rPr lang="en-US" sz="2200" b="1" i="1" dirty="0" smtClean="0">
                <a:latin typeface="Arial Narrow" pitchFamily="34" charset="0"/>
                <a:sym typeface="Wingdings 3"/>
              </a:rPr>
              <a:t> </a:t>
            </a:r>
            <a:r>
              <a:rPr lang="en-US" sz="2200" b="1" i="1" dirty="0" smtClean="0">
                <a:latin typeface="Arial Narrow" pitchFamily="34" charset="0"/>
              </a:rPr>
              <a:t>interaction on CYT P450 </a:t>
            </a:r>
            <a:br>
              <a:rPr lang="en-US" sz="2200" b="1" i="1" dirty="0" smtClean="0">
                <a:latin typeface="Arial Narrow" pitchFamily="34" charset="0"/>
              </a:rPr>
            </a:br>
            <a:r>
              <a:rPr lang="en-US" sz="2200" b="1" i="1" dirty="0" smtClean="0">
                <a:latin typeface="Arial Narrow" pitchFamily="34" charset="0"/>
              </a:rPr>
              <a:t>          that leads to </a:t>
            </a:r>
            <a:r>
              <a:rPr lang="en-US" sz="2200" b="1" i="1" dirty="0" smtClean="0">
                <a:latin typeface="Arial Narrow" pitchFamily="34" charset="0"/>
                <a:sym typeface="Wingdings 3"/>
              </a:rPr>
              <a:t>toxicity (</a:t>
            </a:r>
            <a:r>
              <a:rPr lang="en-US" sz="2200" b="1" i="1" dirty="0" err="1" smtClean="0">
                <a:latin typeface="Arial Narrow" pitchFamily="34" charset="0"/>
                <a:sym typeface="Wingdings 3"/>
              </a:rPr>
              <a:t>myositis</a:t>
            </a:r>
            <a:r>
              <a:rPr lang="en-US" sz="2200" b="1" i="1" dirty="0" smtClean="0">
                <a:latin typeface="Arial Narrow" pitchFamily="34" charset="0"/>
                <a:sym typeface="Wingdings 3"/>
              </a:rPr>
              <a:t> &amp; </a:t>
            </a:r>
            <a:r>
              <a:rPr lang="en-US" sz="2200" b="1" i="1" dirty="0" err="1" smtClean="0">
                <a:latin typeface="Arial Narrow" pitchFamily="34" charset="0"/>
                <a:sym typeface="Wingdings 3"/>
              </a:rPr>
              <a:t>rhabdomyolysis</a:t>
            </a:r>
            <a:r>
              <a:rPr lang="en-US" sz="2200" b="1" i="1" dirty="0" smtClean="0">
                <a:latin typeface="Arial Narrow" pitchFamily="34" charset="0"/>
                <a:sym typeface="Wingdings 3"/>
              </a:rPr>
              <a:t>).</a:t>
            </a:r>
          </a:p>
          <a:p>
            <a:r>
              <a:rPr lang="en-US" sz="2200" b="1" i="1" dirty="0" smtClean="0">
                <a:latin typeface="Arial Narrow" pitchFamily="34" charset="0"/>
                <a:sym typeface="Wingdings 3"/>
              </a:rPr>
              <a:t>        Also (</a:t>
            </a:r>
            <a:r>
              <a:rPr lang="en-US" sz="2200" b="1" i="1" spc="-30" dirty="0" smtClean="0">
                <a:solidFill>
                  <a:srgbClr val="6600FF"/>
                </a:solidFill>
                <a:latin typeface="Arial Narrow" pitchFamily="34" charset="0"/>
                <a:sym typeface="Wingdings 3"/>
              </a:rPr>
              <a:t>F) used &gt; </a:t>
            </a:r>
            <a:r>
              <a:rPr lang="en-US" sz="2200" b="1" i="1" dirty="0" err="1" smtClean="0">
                <a:latin typeface="Arial Narrow" pitchFamily="34" charset="0"/>
              </a:rPr>
              <a:t>uricosuric</a:t>
            </a:r>
            <a:r>
              <a:rPr lang="en-US" sz="2200" b="1" i="1" dirty="0" smtClean="0">
                <a:latin typeface="Arial Narrow" pitchFamily="34" charset="0"/>
              </a:rPr>
              <a:t> action in </a:t>
            </a:r>
            <a:r>
              <a:rPr lang="en-US" sz="2200" b="1" i="1" dirty="0" smtClean="0">
                <a:solidFill>
                  <a:srgbClr val="0000FF"/>
                </a:solidFill>
                <a:latin typeface="Arial Narrow" pitchFamily="34" charset="0"/>
              </a:rPr>
              <a:t>insulin resistance [metabolic syndrome]</a:t>
            </a:r>
            <a:endParaRPr lang="en-US" sz="2200" b="1" dirty="0" smtClean="0">
              <a:solidFill>
                <a:srgbClr val="0000FF"/>
              </a:solidFill>
              <a:latin typeface="Arial Narrow" pitchFamily="34" charset="0"/>
            </a:endParaRPr>
          </a:p>
          <a:p>
            <a:pPr>
              <a:spcBef>
                <a:spcPts val="1200"/>
              </a:spcBef>
            </a:pPr>
            <a:r>
              <a:rPr lang="en-US" sz="2200" b="1" u="heavy" spc="-30" dirty="0" smtClean="0">
                <a:uFill>
                  <a:solidFill>
                    <a:srgbClr val="8E0069"/>
                  </a:solidFill>
                </a:uFill>
                <a:latin typeface="Arial Narrow" pitchFamily="34" charset="0"/>
                <a:sym typeface="Wingdings 3"/>
              </a:rPr>
              <a:t>As Combined therapy with other lipid lowering drugs ;</a:t>
            </a:r>
            <a:r>
              <a:rPr lang="en-US" sz="2200" b="1" dirty="0" smtClean="0">
                <a:latin typeface="Arial Narrow" pitchFamily="34" charset="0"/>
              </a:rPr>
              <a:t> in severe treatment-resistant </a:t>
            </a:r>
            <a:r>
              <a:rPr lang="en-US" sz="2200" b="1" dirty="0" err="1" smtClean="0">
                <a:latin typeface="Arial Narrow" pitchFamily="34" charset="0"/>
              </a:rPr>
              <a:t>dyslipidaemia</a:t>
            </a:r>
            <a:r>
              <a:rPr lang="en-US" sz="2200" b="1" dirty="0" smtClean="0">
                <a:latin typeface="Arial Narrow" pitchFamily="34" charset="0"/>
              </a:rPr>
              <a:t>. </a:t>
            </a:r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228600" y="2362200"/>
            <a:ext cx="2057399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200" dirty="0" smtClean="0">
                <a:solidFill>
                  <a:srgbClr val="FF6600"/>
                </a:solidFill>
                <a:latin typeface="Bernard MT Condensed" pitchFamily="18" charset="0"/>
              </a:rPr>
              <a:t>Indications </a:t>
            </a:r>
            <a:endParaRPr lang="en-US" sz="2200" dirty="0">
              <a:latin typeface="Calibri" pitchFamily="34" charset="0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10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1000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1000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1000"/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2" dur="1000"/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7" dur="1000"/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2" dur="1000"/>
                                        <p:tgtEl>
                                          <p:spTgt spid="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BF69AF"/>
            </a:gs>
            <a:gs pos="11000">
              <a:schemeClr val="accent1">
                <a:tint val="44500"/>
                <a:satMod val="160000"/>
                <a:alpha val="75000"/>
              </a:schemeClr>
            </a:gs>
            <a:gs pos="57000">
              <a:srgbClr val="F1E19D">
                <a:alpha val="80000"/>
              </a:srgbClr>
            </a:gs>
            <a:gs pos="91000">
              <a:schemeClr val="bg1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228600" y="570963"/>
            <a:ext cx="8915400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en-US" sz="2400" b="1" dirty="0" smtClean="0">
                <a:latin typeface="Arial Narrow" pitchFamily="34" charset="0"/>
              </a:rPr>
              <a:t>1. G.I.T upset, headache, fatigue, weight gain </a:t>
            </a:r>
          </a:p>
          <a:p>
            <a:pPr>
              <a:lnSpc>
                <a:spcPts val="2500"/>
              </a:lnSpc>
            </a:pPr>
            <a:r>
              <a:rPr lang="en-US" sz="2400" b="1" dirty="0" smtClean="0">
                <a:latin typeface="Arial Narrow" pitchFamily="34" charset="0"/>
              </a:rPr>
              <a:t>2. Rash, </a:t>
            </a:r>
            <a:r>
              <a:rPr lang="en-US" sz="2400" b="1" dirty="0" err="1" smtClean="0">
                <a:latin typeface="Arial Narrow" pitchFamily="34" charset="0"/>
              </a:rPr>
              <a:t>urticaria</a:t>
            </a:r>
            <a:r>
              <a:rPr lang="en-US" sz="2400" b="1" dirty="0" smtClean="0">
                <a:latin typeface="Arial Narrow" pitchFamily="34" charset="0"/>
              </a:rPr>
              <a:t>, hair loss</a:t>
            </a:r>
          </a:p>
          <a:p>
            <a:pPr>
              <a:lnSpc>
                <a:spcPts val="2500"/>
              </a:lnSpc>
            </a:pPr>
            <a:r>
              <a:rPr lang="en-US" sz="2400" b="1" dirty="0" smtClean="0">
                <a:latin typeface="Arial Narrow" pitchFamily="34" charset="0"/>
              </a:rPr>
              <a:t>3. </a:t>
            </a:r>
            <a:r>
              <a:rPr lang="en-US" sz="2400" b="1" dirty="0" err="1" smtClean="0">
                <a:solidFill>
                  <a:srgbClr val="0000FF"/>
                </a:solidFill>
                <a:latin typeface="Arial Narrow" pitchFamily="34" charset="0"/>
              </a:rPr>
              <a:t>Myalagia</a:t>
            </a:r>
            <a:r>
              <a:rPr lang="en-US" sz="2400" b="1" dirty="0" smtClean="0">
                <a:solidFill>
                  <a:srgbClr val="0000FF"/>
                </a:solidFill>
                <a:latin typeface="Arial Narrow" pitchFamily="34" charset="0"/>
              </a:rPr>
              <a:t>, </a:t>
            </a:r>
            <a:r>
              <a:rPr lang="en-US" sz="2400" b="1" dirty="0" err="1" smtClean="0">
                <a:solidFill>
                  <a:srgbClr val="0000FF"/>
                </a:solidFill>
                <a:latin typeface="Arial Narrow" pitchFamily="34" charset="0"/>
              </a:rPr>
              <a:t>Myositis</a:t>
            </a:r>
            <a:r>
              <a:rPr lang="en-US" sz="2400" b="1" dirty="0" smtClean="0">
                <a:solidFill>
                  <a:srgbClr val="0000FF"/>
                </a:solidFill>
                <a:latin typeface="Arial Narrow" pitchFamily="34" charset="0"/>
              </a:rPr>
              <a:t>, </a:t>
            </a:r>
            <a:r>
              <a:rPr lang="en-US" sz="2400" b="1" dirty="0" err="1" smtClean="0">
                <a:solidFill>
                  <a:srgbClr val="0000FF"/>
                </a:solidFill>
                <a:latin typeface="Arial Narrow" pitchFamily="34" charset="0"/>
              </a:rPr>
              <a:t>Rhabdomyolysis</a:t>
            </a:r>
            <a:r>
              <a:rPr lang="en-US" sz="2400" b="1" dirty="0" smtClean="0">
                <a:solidFill>
                  <a:srgbClr val="0000FF"/>
                </a:solidFill>
                <a:latin typeface="Arial Narrow" pitchFamily="34" charset="0"/>
                <a:sym typeface="Wingdings 3"/>
              </a:rPr>
              <a:t>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Acute renal failure  </a:t>
            </a:r>
            <a:r>
              <a:rPr lang="en-US" sz="2400" dirty="0" smtClean="0">
                <a:latin typeface="Bernard MT Condensed" pitchFamily="18" charset="0"/>
                <a:sym typeface="Wingdings 3"/>
              </a:rPr>
              <a:t>Occurs &gt;</a:t>
            </a:r>
            <a:r>
              <a:rPr lang="en-US" sz="2400" dirty="0" smtClean="0">
                <a:latin typeface="Bernard MT Condensed" pitchFamily="18" charset="0"/>
              </a:rPr>
              <a:t> </a:t>
            </a:r>
          </a:p>
          <a:p>
            <a:pPr>
              <a:lnSpc>
                <a:spcPts val="2500"/>
              </a:lnSpc>
            </a:pPr>
            <a:r>
              <a:rPr lang="en-US" sz="2400" b="1" dirty="0" smtClean="0">
                <a:latin typeface="Arial Narrow" pitchFamily="34" charset="0"/>
                <a:sym typeface="Wingdings 3"/>
              </a:rPr>
              <a:t>    In alcoholics, </a:t>
            </a:r>
          </a:p>
          <a:p>
            <a:pPr>
              <a:lnSpc>
                <a:spcPts val="2500"/>
              </a:lnSpc>
            </a:pPr>
            <a:r>
              <a:rPr lang="en-US" sz="2400" b="1" dirty="0" smtClean="0">
                <a:latin typeface="Arial Narrow" pitchFamily="34" charset="0"/>
                <a:sym typeface="Wingdings 3"/>
              </a:rPr>
              <a:t>    If combined with </a:t>
            </a:r>
            <a:r>
              <a:rPr lang="en-US" sz="2400" b="1" dirty="0" err="1" smtClean="0">
                <a:latin typeface="Arial Narrow" pitchFamily="34" charset="0"/>
                <a:sym typeface="Wingdings 3"/>
              </a:rPr>
              <a:t>lipophylic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 </a:t>
            </a:r>
            <a:r>
              <a:rPr lang="en-US" sz="2400" b="1" dirty="0" err="1" smtClean="0">
                <a:latin typeface="Arial Narrow" pitchFamily="34" charset="0"/>
                <a:sym typeface="Wingdings 3"/>
              </a:rPr>
              <a:t>statins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 (each –</a:t>
            </a:r>
            <a:r>
              <a:rPr lang="en-US" sz="2400" b="1" dirty="0" err="1" smtClean="0">
                <a:latin typeface="Arial Narrow" pitchFamily="34" charset="0"/>
                <a:sym typeface="Wingdings 3"/>
              </a:rPr>
              <a:t>ve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 metabolism of other ) </a:t>
            </a:r>
          </a:p>
          <a:p>
            <a:pPr>
              <a:lnSpc>
                <a:spcPts val="2500"/>
              </a:lnSpc>
            </a:pPr>
            <a:r>
              <a:rPr lang="en-US" sz="2400" b="1" dirty="0" smtClean="0">
                <a:latin typeface="Arial Narrow" pitchFamily="34" charset="0"/>
                <a:sym typeface="Wingdings 3"/>
              </a:rPr>
              <a:t>Or In </a:t>
            </a:r>
            <a:r>
              <a:rPr lang="en-US" sz="2400" b="1" dirty="0" smtClean="0">
                <a:latin typeface="Arial Narrow" pitchFamily="34" charset="0"/>
              </a:rPr>
              <a:t>impaired renal function</a:t>
            </a:r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4903113"/>
            <a:ext cx="2057399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200" dirty="0" smtClean="0">
                <a:solidFill>
                  <a:srgbClr val="FF6600"/>
                </a:solidFill>
                <a:latin typeface="Bernard MT Condensed" pitchFamily="18" charset="0"/>
              </a:rPr>
              <a:t>Interactions </a:t>
            </a:r>
            <a:endParaRPr lang="en-US" sz="2200" dirty="0">
              <a:latin typeface="Calibri" pitchFamily="34" charset="0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228600"/>
            <a:ext cx="7620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200" dirty="0" smtClean="0">
                <a:solidFill>
                  <a:srgbClr val="FF6600"/>
                </a:solidFill>
                <a:latin typeface="Bernard MT Condensed" pitchFamily="18" charset="0"/>
              </a:rPr>
              <a:t>ADRs </a:t>
            </a:r>
            <a:endParaRPr lang="en-US" sz="2200" dirty="0">
              <a:latin typeface="Calibri" pitchFamily="34" charset="0"/>
            </a:endParaRP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2743200"/>
            <a:ext cx="2057399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200" dirty="0" err="1" smtClean="0">
                <a:solidFill>
                  <a:srgbClr val="FF6600"/>
                </a:solidFill>
                <a:latin typeface="Bernard MT Condensed" pitchFamily="18" charset="0"/>
              </a:rPr>
              <a:t>Contrindications</a:t>
            </a:r>
            <a:r>
              <a:rPr lang="en-US" sz="2200" dirty="0" smtClean="0">
                <a:solidFill>
                  <a:srgbClr val="FF6600"/>
                </a:solidFill>
                <a:latin typeface="Bernard MT Condensed" pitchFamily="18" charset="0"/>
              </a:rPr>
              <a:t> </a:t>
            </a:r>
            <a:endParaRPr lang="en-US" sz="2200" dirty="0">
              <a:latin typeface="Calibri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28600" y="3084489"/>
            <a:ext cx="6172200" cy="16953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  <a:buClr>
                <a:srgbClr val="C00000"/>
              </a:buClr>
              <a:buSzPct val="73000"/>
              <a:buFont typeface="Wingdings 2" pitchFamily="18" charset="2"/>
              <a:buChar char="®"/>
            </a:pPr>
            <a:r>
              <a:rPr lang="en-US" sz="2400" b="1" spc="-30" dirty="0" smtClean="0">
                <a:latin typeface="Arial Narrow" pitchFamily="34" charset="0"/>
                <a:cs typeface="+mn-cs"/>
                <a:sym typeface="Wingdings 3"/>
              </a:rPr>
              <a:t> Renal or hepatic impairment</a:t>
            </a:r>
          </a:p>
          <a:p>
            <a:pPr>
              <a:lnSpc>
                <a:spcPts val="2500"/>
              </a:lnSpc>
              <a:buClr>
                <a:srgbClr val="C00000"/>
              </a:buClr>
              <a:buSzPct val="73000"/>
              <a:buFont typeface="Wingdings 2" pitchFamily="18" charset="2"/>
              <a:buChar char="®"/>
            </a:pPr>
            <a:r>
              <a:rPr lang="en-US" sz="2400" b="1" spc="-30" dirty="0" smtClean="0">
                <a:latin typeface="Arial Narrow" pitchFamily="34" charset="0"/>
                <a:cs typeface="+mn-cs"/>
                <a:sym typeface="Wingdings 3"/>
              </a:rPr>
              <a:t> Pregnant or nursing women</a:t>
            </a:r>
          </a:p>
          <a:p>
            <a:pPr>
              <a:lnSpc>
                <a:spcPts val="2500"/>
              </a:lnSpc>
              <a:buClr>
                <a:srgbClr val="C00000"/>
              </a:buClr>
              <a:buSzPct val="73000"/>
              <a:buFont typeface="Wingdings 2" pitchFamily="18" charset="2"/>
              <a:buChar char="®"/>
            </a:pPr>
            <a:r>
              <a:rPr lang="en-US" sz="2400" b="1" spc="-30" dirty="0" smtClean="0">
                <a:latin typeface="Arial Narrow" pitchFamily="34" charset="0"/>
                <a:cs typeface="+mn-cs"/>
                <a:sym typeface="Wingdings 3"/>
              </a:rPr>
              <a:t> Gall-bladder </a:t>
            </a:r>
            <a:r>
              <a:rPr lang="en-US" sz="2400" b="1" spc="-30" dirty="0" smtClean="0">
                <a:latin typeface="Arial Narrow" pitchFamily="34" charset="0"/>
                <a:cs typeface="+mn-cs"/>
                <a:sym typeface="Wingdings 3"/>
              </a:rPr>
              <a:t>disease</a:t>
            </a:r>
            <a:endParaRPr lang="en-US" sz="2400" b="1" spc="-30" dirty="0" smtClean="0">
              <a:latin typeface="Arial Narrow" pitchFamily="34" charset="0"/>
              <a:cs typeface="+mn-cs"/>
              <a:sym typeface="Wingdings 3"/>
            </a:endParaRPr>
          </a:p>
          <a:p>
            <a:pPr>
              <a:lnSpc>
                <a:spcPts val="2500"/>
              </a:lnSpc>
              <a:buClr>
                <a:srgbClr val="C00000"/>
              </a:buClr>
              <a:buSzPct val="73000"/>
              <a:buFont typeface="Wingdings 2" pitchFamily="18" charset="2"/>
              <a:buChar char="®"/>
            </a:pPr>
            <a:r>
              <a:rPr lang="en-US" sz="2400" b="1" spc="-30" dirty="0" smtClean="0">
                <a:latin typeface="Arial Narrow" pitchFamily="34" charset="0"/>
                <a:cs typeface="+mn-cs"/>
                <a:sym typeface="Wingdings 3"/>
              </a:rPr>
              <a:t> In </a:t>
            </a:r>
            <a:r>
              <a:rPr lang="en-US" sz="2400" b="1" spc="-30" dirty="0" err="1" smtClean="0">
                <a:latin typeface="Arial Narrow" pitchFamily="34" charset="0"/>
                <a:cs typeface="+mn-cs"/>
                <a:sym typeface="Wingdings 3"/>
              </a:rPr>
              <a:t>hypoalbuminaemia</a:t>
            </a:r>
            <a:endParaRPr lang="en-US" sz="2400" b="1" spc="-30" dirty="0" smtClean="0">
              <a:latin typeface="Arial Narrow" pitchFamily="34" charset="0"/>
              <a:cs typeface="+mn-cs"/>
              <a:sym typeface="Wingdings 3"/>
            </a:endParaRPr>
          </a:p>
          <a:p>
            <a:pPr>
              <a:lnSpc>
                <a:spcPts val="2500"/>
              </a:lnSpc>
              <a:buClr>
                <a:srgbClr val="C00000"/>
              </a:buClr>
              <a:buSzPct val="73000"/>
              <a:buFont typeface="Wingdings 2" pitchFamily="18" charset="2"/>
              <a:buChar char="®"/>
            </a:pPr>
            <a:r>
              <a:rPr lang="en-US" sz="2400" b="1" spc="-30" dirty="0" smtClean="0">
                <a:latin typeface="Arial Narrow" pitchFamily="34" charset="0"/>
                <a:cs typeface="+mn-cs"/>
                <a:sym typeface="Wingdings 3"/>
              </a:rPr>
              <a:t> In alcoholics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28600" y="5330865"/>
            <a:ext cx="8839200" cy="1374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  <a:buClr>
                <a:srgbClr val="C00000"/>
              </a:buClr>
              <a:buSzPct val="73000"/>
              <a:buFont typeface="Wingdings 2" pitchFamily="18" charset="2"/>
              <a:buChar char="®"/>
            </a:pPr>
            <a:r>
              <a:rPr lang="en-US" sz="2400" b="1" spc="-30" dirty="0" smtClean="0">
                <a:latin typeface="Arial Narrow" pitchFamily="34" charset="0"/>
                <a:cs typeface="+mn-cs"/>
                <a:sym typeface="Wingdings 3"/>
              </a:rPr>
              <a:t> They </a:t>
            </a:r>
            <a:r>
              <a:rPr lang="en-US" sz="2400" b="1" dirty="0" smtClean="0">
                <a:latin typeface="Arial Narrow" pitchFamily="34" charset="0"/>
              </a:rPr>
              <a:t>displace </a:t>
            </a:r>
            <a:r>
              <a:rPr lang="en-US" sz="2400" b="1" spc="-30" dirty="0" err="1" smtClean="0">
                <a:latin typeface="Arial Narrow" pitchFamily="34" charset="0"/>
                <a:sym typeface="Wingdings 3"/>
              </a:rPr>
              <a:t>warfarin</a:t>
            </a:r>
            <a:r>
              <a:rPr lang="en-US" sz="2400" b="1" spc="-30" dirty="0" smtClean="0">
                <a:latin typeface="Arial Narrow" pitchFamily="34" charset="0"/>
                <a:sym typeface="Wingdings 3"/>
              </a:rPr>
              <a:t> </a:t>
            </a:r>
            <a:r>
              <a:rPr lang="en-US" sz="2400" b="1" dirty="0" smtClean="0">
                <a:latin typeface="Arial Narrow" pitchFamily="34" charset="0"/>
              </a:rPr>
              <a:t>from their protein binding sites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   bleeding </a:t>
            </a:r>
            <a:br>
              <a:rPr lang="en-US" sz="2400" b="1" dirty="0" smtClean="0">
                <a:latin typeface="Arial Narrow" pitchFamily="34" charset="0"/>
                <a:sym typeface="Wingdings 3"/>
              </a:rPr>
            </a:br>
            <a:r>
              <a:rPr lang="en-US" sz="2400" b="1" dirty="0" smtClean="0">
                <a:latin typeface="Arial Narrow" pitchFamily="34" charset="0"/>
                <a:sym typeface="Wingdings 3"/>
              </a:rPr>
              <a:t>    tendency  anticoagulant dose must be adjusted.</a:t>
            </a:r>
          </a:p>
          <a:p>
            <a:pPr>
              <a:lnSpc>
                <a:spcPts val="2500"/>
              </a:lnSpc>
              <a:buClr>
                <a:srgbClr val="C00000"/>
              </a:buClr>
              <a:buSzPct val="73000"/>
              <a:buFont typeface="Wingdings 2" pitchFamily="18" charset="2"/>
              <a:buChar char="®"/>
            </a:pPr>
            <a:r>
              <a:rPr lang="en-US" sz="2400" b="1" dirty="0" smtClean="0">
                <a:latin typeface="Arial Narrow" pitchFamily="34" charset="0"/>
                <a:sym typeface="Wingdings 3"/>
              </a:rPr>
              <a:t> They   metabolism of </a:t>
            </a:r>
            <a:r>
              <a:rPr lang="en-US" sz="2400" b="1" dirty="0" err="1" smtClean="0">
                <a:latin typeface="Arial Narrow" pitchFamily="34" charset="0"/>
                <a:sym typeface="Wingdings 3"/>
              </a:rPr>
              <a:t>lipophylic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 not  hydrophilic </a:t>
            </a:r>
            <a:r>
              <a:rPr lang="en-US" sz="2400" b="1" dirty="0" err="1" smtClean="0">
                <a:latin typeface="Arial Narrow" pitchFamily="34" charset="0"/>
                <a:sym typeface="Wingdings 3"/>
              </a:rPr>
              <a:t>statins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  toxicity </a:t>
            </a:r>
            <a:br>
              <a:rPr lang="en-US" sz="2400" b="1" dirty="0" smtClean="0">
                <a:latin typeface="Arial Narrow" pitchFamily="34" charset="0"/>
                <a:sym typeface="Wingdings 3"/>
              </a:rPr>
            </a:br>
            <a:r>
              <a:rPr lang="en-US" sz="2400" b="1" dirty="0" smtClean="0">
                <a:latin typeface="Arial Narrow" pitchFamily="34" charset="0"/>
                <a:sym typeface="Wingdings 3"/>
              </a:rPr>
              <a:t>     </a:t>
            </a:r>
            <a:r>
              <a:rPr lang="en-US" sz="2400" b="1" dirty="0" err="1" smtClean="0">
                <a:latin typeface="Arial Narrow" pitchFamily="34" charset="0"/>
                <a:sym typeface="Wingdings 3"/>
              </a:rPr>
              <a:t>myalgia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, </a:t>
            </a:r>
            <a:r>
              <a:rPr lang="en-US" sz="2400" b="1" dirty="0" err="1" smtClean="0">
                <a:latin typeface="Arial Narrow" pitchFamily="34" charset="0"/>
                <a:sym typeface="Wingdings 3"/>
              </a:rPr>
              <a:t>myositis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, …….etc. Give lower doses</a:t>
            </a: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2" grpId="0"/>
      <p:bldP spid="16" grpId="0"/>
      <p:bldP spid="1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BF69AF"/>
            </a:gs>
            <a:gs pos="11000">
              <a:schemeClr val="accent1">
                <a:tint val="44500"/>
                <a:satMod val="160000"/>
                <a:alpha val="75000"/>
              </a:schemeClr>
            </a:gs>
            <a:gs pos="57000">
              <a:srgbClr val="F1E19D">
                <a:alpha val="80000"/>
              </a:srgbClr>
            </a:gs>
            <a:gs pos="91000">
              <a:schemeClr val="bg1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76200" y="838200"/>
            <a:ext cx="32004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200" dirty="0" smtClean="0">
                <a:solidFill>
                  <a:srgbClr val="FF6600"/>
                </a:solidFill>
                <a:latin typeface="Bernard MT Condensed" pitchFamily="18" charset="0"/>
              </a:rPr>
              <a:t>Mechanism</a:t>
            </a:r>
            <a:endParaRPr lang="en-US" sz="2200" dirty="0">
              <a:solidFill>
                <a:srgbClr val="FF6600"/>
              </a:solidFill>
              <a:latin typeface="Bernard MT Condensed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28790" y="113763"/>
            <a:ext cx="20574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reflection blurRad="6350" stA="60000" endA="900" endPos="60000" dist="29997" dir="5400000" sy="-100000" algn="bl" rotWithShape="0"/>
                </a:effectLst>
                <a:latin typeface="+mn-lt"/>
                <a:cs typeface="+mn-cs"/>
              </a:rPr>
              <a:t>STATINS</a:t>
            </a:r>
            <a:endParaRPr lang="en-US" sz="40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reflection blurRad="6350" stA="60000" endA="900" endPos="60000" dist="29997" dir="5400000" sy="-100000" algn="bl" rotWithShape="0"/>
              </a:effectLst>
              <a:latin typeface="+mn-lt"/>
              <a:cs typeface="+mn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981200" y="347789"/>
            <a:ext cx="4876800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spc="-30" dirty="0" smtClean="0">
                <a:latin typeface="Arial Narrow" pitchFamily="34" charset="0"/>
                <a:cs typeface="+mn-cs"/>
                <a:sym typeface="Wingdings 3"/>
              </a:rPr>
              <a:t></a:t>
            </a:r>
            <a:r>
              <a:rPr lang="en-US" sz="2400" b="1" spc="-30" dirty="0" err="1" smtClean="0">
                <a:latin typeface="Arial Narrow" pitchFamily="34" charset="0"/>
                <a:cs typeface="+mn-cs"/>
                <a:sym typeface="Wingdings 3"/>
              </a:rPr>
              <a:t>HMGCoA</a:t>
            </a:r>
            <a:r>
              <a:rPr lang="en-US" sz="2400" b="1" spc="-30" dirty="0" smtClean="0">
                <a:latin typeface="Arial Narrow" pitchFamily="34" charset="0"/>
                <a:cs typeface="+mn-cs"/>
                <a:sym typeface="Wingdings 3"/>
              </a:rPr>
              <a:t> </a:t>
            </a:r>
            <a:r>
              <a:rPr lang="en-US" sz="2400" b="1" spc="-30" dirty="0" err="1" smtClean="0">
                <a:latin typeface="Arial Narrow" pitchFamily="34" charset="0"/>
                <a:cs typeface="+mn-cs"/>
                <a:sym typeface="Wingdings 3"/>
              </a:rPr>
              <a:t>Reductase</a:t>
            </a:r>
            <a:r>
              <a:rPr lang="en-US" sz="2400" b="1" spc="-30" dirty="0" smtClean="0">
                <a:latin typeface="Arial Narrow" pitchFamily="34" charset="0"/>
                <a:cs typeface="+mn-cs"/>
                <a:sym typeface="Wingdings 3"/>
              </a:rPr>
              <a:t> </a:t>
            </a:r>
            <a:r>
              <a:rPr lang="en-US" sz="2400" spc="-30" dirty="0" smtClean="0">
                <a:solidFill>
                  <a:srgbClr val="CC0000"/>
                </a:solidFill>
                <a:latin typeface="Bernard MT Condensed" pitchFamily="18" charset="0"/>
                <a:cs typeface="+mn-cs"/>
                <a:sym typeface="Wingdings 3"/>
              </a:rPr>
              <a:t>INHIBITORS</a:t>
            </a:r>
            <a:r>
              <a:rPr lang="en-US" sz="2400" b="1" spc="-30" dirty="0" smtClean="0">
                <a:solidFill>
                  <a:srgbClr val="CC0000"/>
                </a:solidFill>
                <a:latin typeface="Arial Narrow" pitchFamily="34" charset="0"/>
                <a:cs typeface="+mn-cs"/>
                <a:sym typeface="Wingdings 3"/>
              </a:rPr>
              <a:t> </a:t>
            </a:r>
            <a:endParaRPr lang="en-US" sz="2600" dirty="0">
              <a:solidFill>
                <a:srgbClr val="CC0000"/>
              </a:solidFill>
              <a:latin typeface="Berlin Sans FB" pitchFamily="34" charset="0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95400" y="1219200"/>
            <a:ext cx="4800600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100"/>
              </a:lnSpc>
            </a:pPr>
            <a:r>
              <a:rPr lang="en-US" sz="2000" dirty="0" smtClean="0">
                <a:latin typeface="Berlin Sans FB" pitchFamily="34" charset="0"/>
              </a:rPr>
              <a:t>One of the enzymes in cholesterol synthetic pathways that controls the rate limiting step of conversion to </a:t>
            </a:r>
            <a:r>
              <a:rPr lang="en-US" sz="2000" dirty="0" err="1" smtClean="0">
                <a:latin typeface="Berlin Sans FB" pitchFamily="34" charset="0"/>
              </a:rPr>
              <a:t>mevalonate</a:t>
            </a:r>
            <a:endParaRPr lang="en-US" sz="2000" dirty="0">
              <a:latin typeface="Berlin Sans FB" pitchFamily="34" charset="0"/>
            </a:endParaRPr>
          </a:p>
        </p:txBody>
      </p:sp>
      <p:pic>
        <p:nvPicPr>
          <p:cNvPr id="57349" name="Picture 5" descr="C:\Users\Administrator\Pictures\Cholestrol.gif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20000" contrast="30000"/>
          </a:blip>
          <a:srcRect l="42027" t="1093" r="43356" b="18306"/>
          <a:stretch>
            <a:fillRect/>
          </a:stretch>
        </p:blipFill>
        <p:spPr bwMode="auto">
          <a:xfrm>
            <a:off x="7162800" y="323088"/>
            <a:ext cx="1219200" cy="6378286"/>
          </a:xfrm>
          <a:prstGeom prst="rect">
            <a:avLst/>
          </a:prstGeom>
          <a:noFill/>
        </p:spPr>
      </p:pic>
      <p:cxnSp>
        <p:nvCxnSpPr>
          <p:cNvPr id="12" name="Straight Arrow Connector 11"/>
          <p:cNvCxnSpPr/>
          <p:nvPr/>
        </p:nvCxnSpPr>
        <p:spPr>
          <a:xfrm rot="5400000">
            <a:off x="3238500" y="1028700"/>
            <a:ext cx="533400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6032679" y="1689279"/>
            <a:ext cx="1143000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Group 29"/>
          <p:cNvGrpSpPr/>
          <p:nvPr/>
        </p:nvGrpSpPr>
        <p:grpSpPr>
          <a:xfrm>
            <a:off x="5333206" y="165279"/>
            <a:ext cx="3354388" cy="1525588"/>
            <a:chOff x="5333206" y="152400"/>
            <a:chExt cx="3354388" cy="1525588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34000" y="152400"/>
              <a:ext cx="3352800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7925594" y="914400"/>
              <a:ext cx="1523206" cy="7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8305800" y="1676400"/>
              <a:ext cx="381000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5400000" flipH="1" flipV="1">
              <a:off x="5257006" y="240405"/>
              <a:ext cx="153194" cy="7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Rectangle 30"/>
          <p:cNvSpPr/>
          <p:nvPr/>
        </p:nvSpPr>
        <p:spPr>
          <a:xfrm>
            <a:off x="3810000" y="685800"/>
            <a:ext cx="347402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i="1" dirty="0" smtClean="0">
                <a:solidFill>
                  <a:srgbClr val="CC0000"/>
                </a:solidFill>
                <a:latin typeface="Arial Narrow" pitchFamily="34" charset="0"/>
              </a:rPr>
              <a:t>specific, reversible, competitive  </a:t>
            </a:r>
            <a:endParaRPr lang="en-US" sz="2000" b="1" i="1" dirty="0">
              <a:solidFill>
                <a:srgbClr val="CC0000"/>
              </a:solidFill>
              <a:latin typeface="Arial Narrow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28600" y="2336393"/>
            <a:ext cx="6781800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  <a:spcBef>
                <a:spcPts val="0"/>
              </a:spcBef>
            </a:pPr>
            <a:r>
              <a:rPr lang="en-US" sz="2400" b="1" dirty="0" smtClean="0">
                <a:latin typeface="Arial Narrow" pitchFamily="34" charset="0"/>
                <a:sym typeface="Wingdings 3"/>
              </a:rPr>
              <a:t></a:t>
            </a:r>
            <a:r>
              <a:rPr lang="en-US" sz="2400" b="1" dirty="0" smtClean="0">
                <a:latin typeface="Arial Narrow" pitchFamily="34" charset="0"/>
              </a:rPr>
              <a:t>hepatic C synthesis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  hepatic intracellular C </a:t>
            </a:r>
          </a:p>
          <a:p>
            <a:pPr>
              <a:lnSpc>
                <a:spcPts val="2600"/>
              </a:lnSpc>
              <a:spcBef>
                <a:spcPts val="0"/>
              </a:spcBef>
            </a:pPr>
            <a:r>
              <a:rPr lang="en-US" sz="2400" b="1" dirty="0" smtClean="0">
                <a:solidFill>
                  <a:srgbClr val="CC0000"/>
                </a:solidFill>
                <a:latin typeface="Arial Narrow" pitchFamily="34" charset="0"/>
                <a:sym typeface="Wingdings 3"/>
              </a:rPr>
              <a:t>1.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syn</a:t>
            </a:r>
            <a:r>
              <a:rPr lang="en-US" sz="2400" b="1" dirty="0" smtClean="0">
                <a:latin typeface="Arial Narrow" pitchFamily="34" charset="0"/>
              </a:rPr>
              <a:t>thesis of LDL receptors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</a:t>
            </a:r>
            <a:r>
              <a:rPr lang="en-US" sz="2400" b="1" dirty="0" smtClean="0">
                <a:latin typeface="Arial Narrow" pitchFamily="34" charset="0"/>
              </a:rPr>
              <a:t> clearance of LDL</a:t>
            </a:r>
          </a:p>
          <a:p>
            <a:pPr>
              <a:lnSpc>
                <a:spcPts val="2600"/>
              </a:lnSpc>
              <a:spcBef>
                <a:spcPts val="0"/>
              </a:spcBef>
            </a:pPr>
            <a:r>
              <a:rPr lang="en-US" sz="2400" b="1" dirty="0" smtClean="0">
                <a:solidFill>
                  <a:srgbClr val="CC0000"/>
                </a:solidFill>
                <a:latin typeface="Arial Narrow" pitchFamily="34" charset="0"/>
              </a:rPr>
              <a:t>2.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 secretion of VLDL &amp; uptake of non-HDL-C</a:t>
            </a:r>
            <a:endParaRPr lang="en-US" sz="2400" b="1" dirty="0">
              <a:latin typeface="Arial Narrow" pitchFamily="34" charset="0"/>
            </a:endParaRPr>
          </a:p>
        </p:txBody>
      </p:sp>
      <p:sp>
        <p:nvSpPr>
          <p:cNvPr id="35" name="Rounded Rectangle 34"/>
          <p:cNvSpPr/>
          <p:nvPr/>
        </p:nvSpPr>
        <p:spPr>
          <a:xfrm>
            <a:off x="7086599" y="6223716"/>
            <a:ext cx="1332963" cy="533400"/>
          </a:xfrm>
          <a:prstGeom prst="roundRect">
            <a:avLst/>
          </a:prstGeom>
          <a:noFill/>
          <a:ln>
            <a:solidFill>
              <a:srgbClr val="6600FF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6" name="Picture 2" descr="http://img.medscape.com/fullsize/migrated/editorial/clinupdates/2006/5701/images/slide17.gif"/>
          <p:cNvPicPr>
            <a:picLocks noChangeAspect="1" noChangeArrowheads="1"/>
          </p:cNvPicPr>
          <p:nvPr/>
        </p:nvPicPr>
        <p:blipFill>
          <a:blip r:embed="rId3" cstate="print"/>
          <a:srcRect l="4942" t="21053" r="4134" b="22368"/>
          <a:stretch>
            <a:fillRect/>
          </a:stretch>
        </p:blipFill>
        <p:spPr bwMode="auto">
          <a:xfrm>
            <a:off x="103032" y="3431148"/>
            <a:ext cx="7010400" cy="3276600"/>
          </a:xfrm>
          <a:prstGeom prst="roundRect">
            <a:avLst/>
          </a:prstGeom>
          <a:noFill/>
        </p:spPr>
      </p:pic>
      <p:sp>
        <p:nvSpPr>
          <p:cNvPr id="37" name="Rectangle 36"/>
          <p:cNvSpPr>
            <a:spLocks noChangeArrowheads="1"/>
          </p:cNvSpPr>
          <p:nvPr/>
        </p:nvSpPr>
        <p:spPr bwMode="auto">
          <a:xfrm>
            <a:off x="62246" y="2019837"/>
            <a:ext cx="4890753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200" dirty="0" smtClean="0">
                <a:solidFill>
                  <a:srgbClr val="FF6600"/>
                </a:solidFill>
                <a:latin typeface="Bernard MT Condensed" pitchFamily="18" charset="0"/>
              </a:rPr>
              <a:t>1. LIPID LOWERING effects [In Liver]</a:t>
            </a:r>
            <a:endParaRPr lang="en-US" sz="2200" dirty="0">
              <a:solidFill>
                <a:srgbClr val="FF6600"/>
              </a:solidFill>
              <a:latin typeface="Bernard MT Condensed" pitchFamily="18" charset="0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BF69AF"/>
            </a:gs>
            <a:gs pos="11000">
              <a:schemeClr val="accent1">
                <a:tint val="44500"/>
                <a:satMod val="160000"/>
                <a:alpha val="75000"/>
              </a:schemeClr>
            </a:gs>
            <a:gs pos="57000">
              <a:srgbClr val="F1E19D">
                <a:alpha val="80000"/>
              </a:srgbClr>
            </a:gs>
            <a:gs pos="91000">
              <a:schemeClr val="bg1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50442" y="4675632"/>
            <a:ext cx="4863921" cy="1706880"/>
            <a:chOff x="50442" y="4675632"/>
            <a:chExt cx="4863921" cy="1706880"/>
          </a:xfrm>
        </p:grpSpPr>
        <p:grpSp>
          <p:nvGrpSpPr>
            <p:cNvPr id="34" name="Group 33"/>
            <p:cNvGrpSpPr/>
            <p:nvPr/>
          </p:nvGrpSpPr>
          <p:grpSpPr>
            <a:xfrm>
              <a:off x="50442" y="4675632"/>
              <a:ext cx="3903979" cy="1536192"/>
              <a:chOff x="152400" y="4599432"/>
              <a:chExt cx="4056379" cy="1536192"/>
            </a:xfrm>
          </p:grpSpPr>
          <p:pic>
            <p:nvPicPr>
              <p:cNvPr id="9" name="Picture 2" descr="http://www.nature.com/nrn/journal/v6/n4/images/nrn1652-f1.jpg"/>
              <p:cNvPicPr>
                <a:picLocks noChangeAspect="1" noChangeArrowheads="1"/>
              </p:cNvPicPr>
              <p:nvPr/>
            </p:nvPicPr>
            <p:blipFill>
              <a:blip r:embed="rId3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lum bright="-20000" contrast="30000"/>
              </a:blip>
              <a:srcRect t="59280" r="70330" b="7942"/>
              <a:stretch>
                <a:fillRect/>
              </a:stretch>
            </p:blipFill>
            <p:spPr bwMode="auto">
              <a:xfrm>
                <a:off x="152400" y="4642705"/>
                <a:ext cx="1353924" cy="1492919"/>
              </a:xfrm>
              <a:prstGeom prst="rect">
                <a:avLst/>
              </a:prstGeom>
              <a:noFill/>
            </p:spPr>
          </p:pic>
          <p:pic>
            <p:nvPicPr>
              <p:cNvPr id="12" name="Picture 2" descr="http://www.nature.com/nrn/journal/v6/n4/images/nrn1652-f1.jpg"/>
              <p:cNvPicPr>
                <a:picLocks noChangeAspect="1" noChangeArrowheads="1"/>
              </p:cNvPicPr>
              <p:nvPr/>
            </p:nvPicPr>
            <p:blipFill>
              <a:blip r:embed="rId3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lum bright="-20000" contrast="30000"/>
              </a:blip>
              <a:srcRect l="67033" t="59280" b="29374"/>
              <a:stretch>
                <a:fillRect/>
              </a:stretch>
            </p:blipFill>
            <p:spPr bwMode="auto">
              <a:xfrm>
                <a:off x="2425438" y="4599432"/>
                <a:ext cx="1783341" cy="594822"/>
              </a:xfrm>
              <a:prstGeom prst="rect">
                <a:avLst/>
              </a:prstGeom>
              <a:noFill/>
            </p:spPr>
          </p:pic>
        </p:grpSp>
        <p:pic>
          <p:nvPicPr>
            <p:cNvPr id="13" name="Picture 2" descr="http://www.nature.com/nrn/journal/v6/n4/images/nrn1652-f1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0" contrast="30000"/>
            </a:blip>
            <a:srcRect l="29670" t="64323" r="31868" b="7942"/>
            <a:stretch>
              <a:fillRect/>
            </a:stretch>
          </p:blipFill>
          <p:spPr bwMode="auto">
            <a:xfrm>
              <a:off x="2501721" y="4928503"/>
              <a:ext cx="2209800" cy="1454009"/>
            </a:xfrm>
            <a:prstGeom prst="rect">
              <a:avLst/>
            </a:prstGeom>
            <a:noFill/>
          </p:spPr>
        </p:pic>
        <p:pic>
          <p:nvPicPr>
            <p:cNvPr id="14" name="Picture 2" descr="http://www.nature.com/nrn/journal/v6/n4/images/nrn1652-f1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0" contrast="30000"/>
            </a:blip>
            <a:srcRect l="60440" t="59280" b="31895"/>
            <a:stretch>
              <a:fillRect/>
            </a:stretch>
          </p:blipFill>
          <p:spPr bwMode="auto">
            <a:xfrm>
              <a:off x="2653148" y="4676564"/>
              <a:ext cx="2261215" cy="462639"/>
            </a:xfrm>
            <a:prstGeom prst="rect">
              <a:avLst/>
            </a:prstGeom>
            <a:noFill/>
          </p:spPr>
        </p:pic>
      </p:grpSp>
      <p:pic>
        <p:nvPicPr>
          <p:cNvPr id="8" name="Picture 5" descr="C:\Users\Administrator\Pictures\Cholestrol.gif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20000" contrast="30000"/>
          </a:blip>
          <a:srcRect l="42027" t="1093" r="43356" b="18306"/>
          <a:stretch>
            <a:fillRect/>
          </a:stretch>
        </p:blipFill>
        <p:spPr bwMode="auto">
          <a:xfrm>
            <a:off x="1166070" y="152400"/>
            <a:ext cx="1349356" cy="6400800"/>
          </a:xfrm>
          <a:prstGeom prst="rect">
            <a:avLst/>
          </a:prstGeom>
          <a:noFill/>
        </p:spPr>
      </p:pic>
      <p:cxnSp>
        <p:nvCxnSpPr>
          <p:cNvPr id="19" name="Straight Arrow Connector 18"/>
          <p:cNvCxnSpPr/>
          <p:nvPr/>
        </p:nvCxnSpPr>
        <p:spPr>
          <a:xfrm rot="5400000">
            <a:off x="1289040" y="963179"/>
            <a:ext cx="597408" cy="175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90153" y="1257837"/>
            <a:ext cx="1231375" cy="579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900"/>
              </a:lnSpc>
            </a:pPr>
            <a:r>
              <a:rPr lang="en-US" b="1" spc="-30" dirty="0" err="1" smtClean="0">
                <a:latin typeface="Arial Narrow" pitchFamily="34" charset="0"/>
                <a:sym typeface="Wingdings 3"/>
              </a:rPr>
              <a:t>HMGCoA</a:t>
            </a:r>
            <a:r>
              <a:rPr lang="en-US" b="1" spc="-30" dirty="0" smtClean="0">
                <a:latin typeface="Arial Narrow" pitchFamily="34" charset="0"/>
                <a:sym typeface="Wingdings 3"/>
              </a:rPr>
              <a:t> </a:t>
            </a:r>
            <a:r>
              <a:rPr lang="en-US" b="1" spc="-30" dirty="0" err="1" smtClean="0">
                <a:latin typeface="Arial Narrow" pitchFamily="34" charset="0"/>
                <a:sym typeface="Wingdings 3"/>
              </a:rPr>
              <a:t>Reductase</a:t>
            </a:r>
            <a:r>
              <a:rPr lang="en-US" b="1" spc="-30" dirty="0" smtClean="0">
                <a:latin typeface="Arial Narrow" pitchFamily="34" charset="0"/>
                <a:sym typeface="Wingdings 3"/>
              </a:rPr>
              <a:t> 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2590800" y="838200"/>
            <a:ext cx="6248400" cy="12721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300"/>
              </a:lnSpc>
            </a:pPr>
            <a:r>
              <a:rPr lang="en-US" sz="2200" dirty="0" smtClean="0">
                <a:latin typeface="Berlin Sans FB" pitchFamily="34" charset="0"/>
              </a:rPr>
              <a:t>Because it blocks cholesterol synthetic pathway it              </a:t>
            </a:r>
            <a:r>
              <a:rPr lang="en-US" sz="2200" u="heavy" spc="-50" dirty="0" smtClean="0">
                <a:uFill>
                  <a:solidFill>
                    <a:srgbClr val="CC0000"/>
                  </a:solidFill>
                </a:uFill>
                <a:latin typeface="Berlin Sans FB" pitchFamily="34" charset="0"/>
              </a:rPr>
              <a:t>is also blocks signaling molecules responsible for progress </a:t>
            </a:r>
            <a:r>
              <a:rPr lang="en-US" sz="2200" u="heavy" dirty="0" smtClean="0">
                <a:uFill>
                  <a:solidFill>
                    <a:srgbClr val="CC0000"/>
                  </a:solidFill>
                </a:uFill>
                <a:latin typeface="Berlin Sans FB" pitchFamily="34" charset="0"/>
              </a:rPr>
              <a:t>of inflammation,  vulnerability &amp;  </a:t>
            </a:r>
            <a:r>
              <a:rPr lang="en-US" sz="2200" u="heavy" dirty="0" err="1" smtClean="0">
                <a:uFill>
                  <a:solidFill>
                    <a:srgbClr val="CC0000"/>
                  </a:solidFill>
                </a:uFill>
                <a:latin typeface="Berlin Sans FB" pitchFamily="34" charset="0"/>
              </a:rPr>
              <a:t>athrothrombosis</a:t>
            </a:r>
            <a:r>
              <a:rPr lang="en-US" sz="2200" u="heavy" dirty="0" smtClean="0">
                <a:uFill>
                  <a:solidFill>
                    <a:srgbClr val="CC0000"/>
                  </a:solidFill>
                </a:uFill>
                <a:latin typeface="Berlin Sans FB" pitchFamily="34" charset="0"/>
              </a:rPr>
              <a:t> </a:t>
            </a:r>
            <a:r>
              <a:rPr lang="en-US" sz="2200" dirty="0" err="1" smtClean="0">
                <a:latin typeface="Berlin Sans FB" pitchFamily="34" charset="0"/>
              </a:rPr>
              <a:t>occuring</a:t>
            </a:r>
            <a:r>
              <a:rPr lang="en-US" sz="2200" dirty="0" smtClean="0">
                <a:latin typeface="Berlin Sans FB" pitchFamily="34" charset="0"/>
              </a:rPr>
              <a:t> 2</a:t>
            </a:r>
            <a:r>
              <a:rPr lang="en-US" sz="2200" baseline="30000" dirty="0" smtClean="0">
                <a:latin typeface="Berlin Sans FB" pitchFamily="34" charset="0"/>
              </a:rPr>
              <a:t>ndry  </a:t>
            </a:r>
            <a:r>
              <a:rPr lang="en-US" sz="2200" dirty="0" smtClean="0">
                <a:latin typeface="Berlin Sans FB" pitchFamily="34" charset="0"/>
              </a:rPr>
              <a:t>to excess C accumulation in periphery</a:t>
            </a:r>
            <a:endParaRPr lang="en-US" sz="2200" dirty="0">
              <a:latin typeface="Berlin Sans FB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4343400" y="2286000"/>
            <a:ext cx="4914363" cy="23237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400"/>
              </a:lnSpc>
              <a:spcBef>
                <a:spcPts val="600"/>
              </a:spcBef>
              <a:buClr>
                <a:srgbClr val="C00000"/>
              </a:buClr>
              <a:buSzPct val="73000"/>
              <a:buFont typeface="Wingdings 2" pitchFamily="18" charset="2"/>
              <a:buChar char="®"/>
            </a:pPr>
            <a:r>
              <a:rPr lang="en-US" sz="2200" b="1" spc="-30" dirty="0" smtClean="0">
                <a:latin typeface="Arial Narrow" pitchFamily="34" charset="0"/>
                <a:cs typeface="+mn-cs"/>
                <a:sym typeface="Wingdings 3"/>
              </a:rPr>
              <a:t> </a:t>
            </a:r>
            <a:r>
              <a:rPr lang="en-US" sz="2200" b="1" u="heavy" spc="-30" dirty="0" smtClean="0">
                <a:uFill>
                  <a:solidFill>
                    <a:srgbClr val="C00000"/>
                  </a:solidFill>
                </a:uFill>
                <a:latin typeface="Arial Narrow" pitchFamily="34" charset="0"/>
                <a:cs typeface="+mn-cs"/>
                <a:sym typeface="Wingdings 3"/>
              </a:rPr>
              <a:t>Improve endothelial function </a:t>
            </a:r>
          </a:p>
          <a:p>
            <a:pPr>
              <a:lnSpc>
                <a:spcPts val="2400"/>
              </a:lnSpc>
              <a:spcBef>
                <a:spcPts val="600"/>
              </a:spcBef>
              <a:buClr>
                <a:srgbClr val="C00000"/>
              </a:buClr>
              <a:buSzPct val="73000"/>
              <a:buFont typeface="Wingdings 2" pitchFamily="18" charset="2"/>
              <a:buChar char="®"/>
            </a:pPr>
            <a:r>
              <a:rPr lang="en-US" sz="2200" b="1" u="heavy" spc="-30" dirty="0" smtClean="0">
                <a:uFill>
                  <a:solidFill>
                    <a:srgbClr val="C00000"/>
                  </a:solidFill>
                </a:uFill>
                <a:latin typeface="Arial Narrow" pitchFamily="34" charset="0"/>
                <a:cs typeface="+mn-cs"/>
                <a:sym typeface="Wingdings 3"/>
              </a:rPr>
              <a:t>vascular inflammation </a:t>
            </a:r>
          </a:p>
          <a:p>
            <a:pPr>
              <a:lnSpc>
                <a:spcPts val="2400"/>
              </a:lnSpc>
              <a:spcBef>
                <a:spcPts val="600"/>
              </a:spcBef>
              <a:buClr>
                <a:srgbClr val="C00000"/>
              </a:buClr>
              <a:buSzPct val="73000"/>
              <a:buFont typeface="Wingdings 2" pitchFamily="18" charset="2"/>
              <a:buChar char="®"/>
            </a:pPr>
            <a:r>
              <a:rPr lang="en-US" sz="2200" b="1" u="heavy" spc="-30" dirty="0" smtClean="0">
                <a:uFill>
                  <a:solidFill>
                    <a:srgbClr val="C00000"/>
                  </a:solidFill>
                </a:uFill>
                <a:latin typeface="Arial Narrow" pitchFamily="34" charset="0"/>
                <a:cs typeface="+mn-cs"/>
                <a:sym typeface="Wingdings 3"/>
              </a:rPr>
              <a:t> Stabilization of atherosclerotic plaque</a:t>
            </a:r>
          </a:p>
          <a:p>
            <a:pPr>
              <a:lnSpc>
                <a:spcPts val="2400"/>
              </a:lnSpc>
              <a:spcBef>
                <a:spcPts val="600"/>
              </a:spcBef>
              <a:buClr>
                <a:srgbClr val="C00000"/>
              </a:buClr>
              <a:buSzPct val="73000"/>
              <a:buFont typeface="Wingdings 2" pitchFamily="18" charset="2"/>
              <a:buChar char="®"/>
            </a:pPr>
            <a:r>
              <a:rPr lang="en-US" sz="2200" b="1" spc="-30" dirty="0" smtClean="0">
                <a:latin typeface="Arial Narrow" pitchFamily="34" charset="0"/>
                <a:cs typeface="+mn-cs"/>
                <a:sym typeface="Wingdings 3"/>
              </a:rPr>
              <a:t>platelet </a:t>
            </a:r>
            <a:r>
              <a:rPr lang="en-US" sz="2200" b="1" spc="-30" dirty="0" err="1" smtClean="0">
                <a:latin typeface="Arial Narrow" pitchFamily="34" charset="0"/>
                <a:cs typeface="+mn-cs"/>
                <a:sym typeface="Wingdings 3"/>
              </a:rPr>
              <a:t>aggregability</a:t>
            </a:r>
            <a:r>
              <a:rPr lang="en-US" sz="2200" b="1" spc="-30" dirty="0" smtClean="0">
                <a:latin typeface="Arial Narrow" pitchFamily="34" charset="0"/>
                <a:cs typeface="+mn-cs"/>
                <a:sym typeface="Wingdings 3"/>
              </a:rPr>
              <a:t> </a:t>
            </a:r>
          </a:p>
          <a:p>
            <a:pPr>
              <a:lnSpc>
                <a:spcPts val="2400"/>
              </a:lnSpc>
              <a:spcBef>
                <a:spcPts val="600"/>
              </a:spcBef>
              <a:buClr>
                <a:srgbClr val="C00000"/>
              </a:buClr>
              <a:buSzPct val="73000"/>
              <a:buFont typeface="Wingdings 2" pitchFamily="18" charset="2"/>
              <a:buChar char="®"/>
            </a:pPr>
            <a:r>
              <a:rPr lang="en-US" sz="2200" b="1" spc="-30" dirty="0" smtClean="0">
                <a:latin typeface="Arial Narrow" pitchFamily="34" charset="0"/>
                <a:cs typeface="+mn-cs"/>
                <a:sym typeface="Wingdings 3"/>
              </a:rPr>
              <a:t> Antithrombotic actions </a:t>
            </a:r>
          </a:p>
          <a:p>
            <a:pPr>
              <a:lnSpc>
                <a:spcPts val="2400"/>
              </a:lnSpc>
              <a:spcBef>
                <a:spcPts val="600"/>
              </a:spcBef>
              <a:buClr>
                <a:srgbClr val="C00000"/>
              </a:buClr>
              <a:buSzPct val="73000"/>
              <a:buFont typeface="Wingdings 2" pitchFamily="18" charset="2"/>
              <a:buChar char="®"/>
            </a:pPr>
            <a:r>
              <a:rPr lang="en-US" sz="2200" b="1" spc="-30" dirty="0" smtClean="0">
                <a:latin typeface="Arial Narrow" pitchFamily="34" charset="0"/>
                <a:cs typeface="+mn-cs"/>
                <a:sym typeface="Wingdings 3"/>
              </a:rPr>
              <a:t>  Enhanced </a:t>
            </a:r>
            <a:r>
              <a:rPr lang="en-US" sz="2200" b="1" spc="-30" dirty="0" err="1" smtClean="0">
                <a:latin typeface="Arial Narrow" pitchFamily="34" charset="0"/>
                <a:cs typeface="+mn-cs"/>
                <a:sym typeface="Wingdings 3"/>
              </a:rPr>
              <a:t>fibrinolysis</a:t>
            </a:r>
            <a:r>
              <a:rPr lang="en-US" sz="2200" b="1" spc="-30" dirty="0" smtClean="0">
                <a:latin typeface="Arial Narrow" pitchFamily="34" charset="0"/>
                <a:cs typeface="+mn-cs"/>
                <a:sym typeface="Wingdings 3"/>
              </a:rPr>
              <a:t> …etc</a:t>
            </a:r>
          </a:p>
        </p:txBody>
      </p:sp>
      <p:grpSp>
        <p:nvGrpSpPr>
          <p:cNvPr id="45" name="Group 44"/>
          <p:cNvGrpSpPr/>
          <p:nvPr/>
        </p:nvGrpSpPr>
        <p:grpSpPr>
          <a:xfrm>
            <a:off x="2667000" y="304800"/>
            <a:ext cx="6477000" cy="547353"/>
            <a:chOff x="4191000" y="1650642"/>
            <a:chExt cx="6477000" cy="547353"/>
          </a:xfrm>
        </p:grpSpPr>
        <p:cxnSp>
          <p:nvCxnSpPr>
            <p:cNvPr id="38" name="Straight Arrow Connector 37"/>
            <p:cNvCxnSpPr/>
            <p:nvPr/>
          </p:nvCxnSpPr>
          <p:spPr>
            <a:xfrm rot="5400000">
              <a:off x="4316848" y="2121001"/>
              <a:ext cx="152400" cy="1588"/>
            </a:xfrm>
            <a:prstGeom prst="straightConnector1">
              <a:avLst/>
            </a:prstGeom>
            <a:ln w="38100">
              <a:solidFill>
                <a:srgbClr val="CC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Rectangle 39"/>
            <p:cNvSpPr>
              <a:spLocks noChangeArrowheads="1"/>
            </p:cNvSpPr>
            <p:nvPr/>
          </p:nvSpPr>
          <p:spPr bwMode="auto">
            <a:xfrm>
              <a:off x="4191000" y="1650642"/>
              <a:ext cx="647700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2400" dirty="0" smtClean="0">
                  <a:solidFill>
                    <a:srgbClr val="FF6600"/>
                  </a:solidFill>
                  <a:latin typeface="Bernard MT Condensed" pitchFamily="18" charset="0"/>
                </a:rPr>
                <a:t>2. PLEIOTROPIC ANTIATHEROGENIC </a:t>
              </a:r>
              <a:r>
                <a:rPr lang="en-US" sz="2200" dirty="0" smtClean="0">
                  <a:solidFill>
                    <a:srgbClr val="FF6600"/>
                  </a:solidFill>
                  <a:latin typeface="Bernard MT Condensed" pitchFamily="18" charset="0"/>
                </a:rPr>
                <a:t>effects [&gt; in Vessels]</a:t>
              </a:r>
              <a:endParaRPr lang="en-US" sz="2200" dirty="0">
                <a:solidFill>
                  <a:srgbClr val="FF6600"/>
                </a:solidFill>
                <a:latin typeface="Bernard MT Condensed" pitchFamily="18" charset="0"/>
              </a:endParaRPr>
            </a:p>
          </p:txBody>
        </p:sp>
      </p:grpSp>
      <p:sp>
        <p:nvSpPr>
          <p:cNvPr id="17" name="Rectangle 16"/>
          <p:cNvSpPr/>
          <p:nvPr/>
        </p:nvSpPr>
        <p:spPr>
          <a:xfrm>
            <a:off x="1219200" y="1295400"/>
            <a:ext cx="20574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reflection blurRad="6350" stA="60000" endA="900" endPos="60000" dist="29997" dir="5400000" sy="-100000" algn="bl" rotWithShape="0"/>
                </a:effectLst>
                <a:latin typeface="+mn-lt"/>
                <a:cs typeface="+mn-cs"/>
              </a:rPr>
              <a:t>STATINS</a:t>
            </a:r>
            <a:endParaRPr lang="en-US" sz="28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reflection blurRad="6350" stA="60000" endA="900" endPos="60000" dist="29997" dir="5400000" sy="-100000" algn="bl" rotWithShape="0"/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9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1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000"/>
                                        <p:tgtEl>
                                          <p:spTgt spid="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BF69AF"/>
            </a:gs>
            <a:gs pos="11000">
              <a:schemeClr val="accent1">
                <a:tint val="44500"/>
                <a:satMod val="160000"/>
                <a:alpha val="75000"/>
              </a:schemeClr>
            </a:gs>
            <a:gs pos="57000">
              <a:srgbClr val="F1E19D">
                <a:alpha val="80000"/>
              </a:srgbClr>
            </a:gs>
            <a:gs pos="91000">
              <a:schemeClr val="bg1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content.onlinejacc.org/content/vol46/issue8/images/large/05017730.gr2.jpe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 contrast="30000"/>
          </a:blip>
          <a:srcRect/>
          <a:stretch>
            <a:fillRect/>
          </a:stretch>
        </p:blipFill>
        <p:spPr bwMode="auto">
          <a:xfrm>
            <a:off x="533400" y="0"/>
            <a:ext cx="8135534" cy="6858000"/>
          </a:xfrm>
          <a:prstGeom prst="rect">
            <a:avLst/>
          </a:prstGeom>
          <a:noFill/>
        </p:spPr>
      </p:pic>
      <p:sp>
        <p:nvSpPr>
          <p:cNvPr id="9" name="Rectangle 8"/>
          <p:cNvSpPr/>
          <p:nvPr/>
        </p:nvSpPr>
        <p:spPr>
          <a:xfrm>
            <a:off x="76200" y="152400"/>
            <a:ext cx="2514600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reflection blurRad="6350" stA="60000" endA="900" endPos="60000" dist="29997" dir="5400000" sy="-100000" algn="bl" rotWithShape="0"/>
                </a:effectLst>
                <a:latin typeface="+mn-lt"/>
                <a:cs typeface="+mn-cs"/>
              </a:rPr>
              <a:t>Because  STATINS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reflection blurRad="6350" stA="60000" endA="900" endPos="60000" dist="29997" dir="5400000" sy="-100000" algn="bl" rotWithShape="0"/>
                </a:effectLst>
                <a:latin typeface="+mn-lt"/>
                <a:cs typeface="+mn-cs"/>
              </a:rPr>
              <a:t>-</a:t>
            </a:r>
            <a:r>
              <a:rPr lang="en-US" sz="2400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reflection blurRad="6350" stA="60000" endA="900" endPos="60000" dist="29997" dir="5400000" sy="-100000" algn="bl" rotWithShape="0"/>
                </a:effectLst>
                <a:latin typeface="+mn-lt"/>
                <a:cs typeface="+mn-cs"/>
              </a:rPr>
              <a:t>ve</a:t>
            </a:r>
            <a:r>
              <a:rPr lang="en-US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reflection blurRad="6350" stA="60000" endA="900" endPos="60000" dist="29997" dir="5400000" sy="-100000" algn="bl" rotWithShape="0"/>
                </a:effectLst>
                <a:latin typeface="+mn-lt"/>
                <a:cs typeface="+mn-cs"/>
              </a:rPr>
              <a:t> C Synthesis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139700">
                  <a:schemeClr val="accent2">
                    <a:satMod val="175000"/>
                    <a:alpha val="40000"/>
                  </a:schemeClr>
                </a:glow>
                <a:reflection blurRad="6350" stA="60000" endA="900" endPos="60000" dist="29997" dir="5400000" sy="-100000" algn="bl" rotWithShape="0"/>
              </a:effectLst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reflection blurRad="6350" stA="60000" endA="900" endPos="60000" dist="29997" dir="5400000" sy="-100000" algn="bl" rotWithShape="0"/>
                </a:effectLst>
                <a:latin typeface="+mn-lt"/>
                <a:cs typeface="+mn-cs"/>
              </a:rPr>
              <a:t>&amp;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139700">
                  <a:schemeClr val="accent2">
                    <a:satMod val="175000"/>
                    <a:alpha val="40000"/>
                  </a:schemeClr>
                </a:glow>
                <a:reflection blurRad="6350" stA="60000" endA="900" endPos="60000" dist="29997" dir="5400000" sy="-100000" algn="bl" rotWithShape="0"/>
              </a:effectLst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reflection blurRad="6350" stA="60000" endA="900" endPos="60000" dist="29997" dir="5400000" sy="-100000" algn="bl" rotWithShape="0"/>
                </a:effectLst>
                <a:latin typeface="+mn-lt"/>
                <a:cs typeface="+mn-cs"/>
              </a:rPr>
              <a:t>Blocks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reflection blurRad="6350" stA="60000" endA="900" endPos="60000" dist="29997" dir="5400000" sy="-100000" algn="bl" rotWithShape="0"/>
                </a:effectLst>
                <a:latin typeface="+mn-lt"/>
                <a:cs typeface="+mn-cs"/>
              </a:rPr>
              <a:t>Signaling Molecules</a:t>
            </a:r>
            <a:endParaRPr lang="en-US" sz="2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139700">
                  <a:schemeClr val="accent2">
                    <a:satMod val="175000"/>
                    <a:alpha val="40000"/>
                  </a:schemeClr>
                </a:glow>
                <a:reflection blurRad="6350" stA="60000" endA="900" endPos="60000" dist="29997" dir="5400000" sy="-100000" algn="bl" rotWithShape="0"/>
              </a:effectLst>
              <a:latin typeface="+mn-lt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30758" y="5791200"/>
            <a:ext cx="2819400" cy="938719"/>
          </a:xfrm>
          <a:prstGeom prst="rect">
            <a:avLst/>
          </a:prstGeom>
          <a:solidFill>
            <a:srgbClr val="F8F8F8"/>
          </a:solidFill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  <a:buClr>
                <a:srgbClr val="C00000"/>
              </a:buClr>
              <a:buSzPct val="73000"/>
              <a:buFont typeface="Wingdings 2" pitchFamily="18" charset="2"/>
              <a:buChar char="®"/>
            </a:pPr>
            <a:r>
              <a:rPr lang="en-US" sz="2200" b="1" spc="-30" dirty="0" smtClean="0">
                <a:latin typeface="Arial Narrow" pitchFamily="34" charset="0"/>
                <a:cs typeface="+mn-cs"/>
                <a:sym typeface="Wingdings 3"/>
              </a:rPr>
              <a:t> LDL 18-55%</a:t>
            </a:r>
          </a:p>
          <a:p>
            <a:pPr>
              <a:lnSpc>
                <a:spcPts val="2200"/>
              </a:lnSpc>
              <a:buClr>
                <a:srgbClr val="C00000"/>
              </a:buClr>
              <a:buSzPct val="73000"/>
              <a:buFont typeface="Wingdings 2" pitchFamily="18" charset="2"/>
              <a:buChar char="®"/>
            </a:pPr>
            <a:r>
              <a:rPr lang="en-US" sz="2200" b="1" spc="-30" dirty="0" smtClean="0">
                <a:latin typeface="Arial Narrow" pitchFamily="34" charset="0"/>
                <a:cs typeface="+mn-cs"/>
                <a:sym typeface="Wingdings 3"/>
              </a:rPr>
              <a:t>  HDL 5-10%</a:t>
            </a:r>
          </a:p>
          <a:p>
            <a:pPr>
              <a:lnSpc>
                <a:spcPts val="2200"/>
              </a:lnSpc>
              <a:buClr>
                <a:srgbClr val="C00000"/>
              </a:buClr>
              <a:buSzPct val="73000"/>
              <a:buFont typeface="Wingdings 2" pitchFamily="18" charset="2"/>
              <a:buChar char="®"/>
            </a:pPr>
            <a:r>
              <a:rPr lang="en-US" sz="2200" b="1" spc="-30" dirty="0" smtClean="0">
                <a:latin typeface="Arial Narrow" pitchFamily="34" charset="0"/>
                <a:cs typeface="+mn-cs"/>
                <a:sym typeface="Wingdings 3"/>
              </a:rPr>
              <a:t> </a:t>
            </a:r>
            <a:r>
              <a:rPr lang="en-US" sz="2200" b="1" spc="-30" dirty="0" smtClean="0">
                <a:latin typeface="Arial Narrow" pitchFamily="34" charset="0"/>
                <a:sym typeface="Wingdings 3"/>
              </a:rPr>
              <a:t></a:t>
            </a:r>
            <a:r>
              <a:rPr lang="en-US" sz="2200" b="1" spc="-30" dirty="0" smtClean="0">
                <a:latin typeface="Arial Narrow" pitchFamily="34" charset="0"/>
              </a:rPr>
              <a:t> TG  &amp; VLDL 10-30%</a:t>
            </a:r>
            <a:endParaRPr lang="en-US" sz="2200" b="1" spc="-30" dirty="0" smtClean="0">
              <a:latin typeface="Arial Narrow" pitchFamily="34" charset="0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934200" y="76200"/>
            <a:ext cx="2057400" cy="24929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reflection blurRad="6350" stA="60000" endA="900" endPos="60000" dist="29997" dir="5400000" sy="-100000" algn="bl" rotWithShape="0"/>
                </a:effectLst>
                <a:latin typeface="+mn-lt"/>
                <a:cs typeface="+mn-cs"/>
              </a:rPr>
              <a:t>So STATINS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reflection blurRad="6350" stA="60000" endA="900" endPos="60000" dist="29997" dir="5400000" sy="-100000" algn="bl" rotWithShape="0"/>
                </a:effectLst>
                <a:latin typeface="+mn-lt"/>
                <a:cs typeface="+mn-cs"/>
              </a:rPr>
              <a:t>Are Drugs of Choice in all </a:t>
            </a:r>
            <a:r>
              <a:rPr lang="en-US" sz="2600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reflection blurRad="6350" stA="60000" endA="900" endPos="60000" dist="29997" dir="5400000" sy="-100000" algn="bl" rotWithShape="0"/>
                </a:effectLst>
                <a:latin typeface="+mn-lt"/>
                <a:cs typeface="+mn-cs"/>
              </a:rPr>
              <a:t>Atherogenic</a:t>
            </a:r>
            <a:endParaRPr lang="en-US" sz="2600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139700">
                  <a:schemeClr val="accent2">
                    <a:satMod val="175000"/>
                    <a:alpha val="40000"/>
                  </a:schemeClr>
                </a:glow>
                <a:reflection blurRad="6350" stA="60000" endA="900" endPos="60000" dist="29997" dir="5400000" sy="-100000" algn="bl" rotWithShape="0"/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reflection blurRad="6350" stA="60000" endA="900" endPos="60000" dist="29997" dir="5400000" sy="-100000" algn="bl" rotWithShape="0"/>
                </a:effectLst>
                <a:latin typeface="+mn-lt"/>
                <a:cs typeface="+mn-cs"/>
              </a:rPr>
              <a:t>Hyper-</a:t>
            </a:r>
            <a:r>
              <a:rPr lang="en-US" sz="2600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reflection blurRad="6350" stA="60000" endA="900" endPos="60000" dist="29997" dir="5400000" sy="-100000" algn="bl" rotWithShape="0"/>
                </a:effectLst>
                <a:latin typeface="+mn-lt"/>
                <a:cs typeface="+mn-cs"/>
              </a:rPr>
              <a:t>lipidemia</a:t>
            </a:r>
            <a:endParaRPr lang="en-US" sz="26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139700">
                  <a:schemeClr val="accent2">
                    <a:satMod val="175000"/>
                    <a:alpha val="40000"/>
                  </a:schemeClr>
                </a:glow>
                <a:reflection blurRad="6350" stA="60000" endA="900" endPos="60000" dist="29997" dir="5400000" sy="-100000" algn="bl" rotWithShape="0"/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BF69AF"/>
            </a:gs>
            <a:gs pos="11000">
              <a:schemeClr val="accent1">
                <a:tint val="44500"/>
                <a:satMod val="160000"/>
                <a:alpha val="75000"/>
              </a:schemeClr>
            </a:gs>
            <a:gs pos="57000">
              <a:srgbClr val="F1E19D">
                <a:alpha val="80000"/>
              </a:srgbClr>
            </a:gs>
            <a:gs pos="91000">
              <a:schemeClr val="bg1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1958" y="49368"/>
            <a:ext cx="530824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reflection blurRad="6350" stA="60000" endA="900" endPos="60000" dist="29997" dir="5400000" sy="-100000" algn="bl" rotWithShape="0"/>
                </a:effectLst>
                <a:latin typeface="+mn-lt"/>
                <a:cs typeface="+mn-cs"/>
              </a:rPr>
              <a:t>Classification of STATINS</a:t>
            </a:r>
            <a:endParaRPr lang="en-US" sz="36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reflection blurRad="6350" stA="60000" endA="900" endPos="60000" dist="29997" dir="5400000" sy="-100000" algn="bl" rotWithShape="0"/>
              </a:effectLst>
              <a:latin typeface="+mn-lt"/>
              <a:cs typeface="+mn-cs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138447" y="696531"/>
            <a:ext cx="8915400" cy="889161"/>
            <a:chOff x="138447" y="696531"/>
            <a:chExt cx="8915400" cy="889161"/>
          </a:xfrm>
        </p:grpSpPr>
        <p:sp>
          <p:nvSpPr>
            <p:cNvPr id="10" name="TextBox 9"/>
            <p:cNvSpPr txBox="1"/>
            <p:nvPr/>
          </p:nvSpPr>
          <p:spPr>
            <a:xfrm>
              <a:off x="239331" y="696531"/>
              <a:ext cx="1676400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6600FF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PRODRUGS</a:t>
              </a:r>
              <a:endParaRPr lang="en-US" dirty="0"/>
            </a:p>
          </p:txBody>
        </p:sp>
        <p:grpSp>
          <p:nvGrpSpPr>
            <p:cNvPr id="17" name="Group 16"/>
            <p:cNvGrpSpPr/>
            <p:nvPr/>
          </p:nvGrpSpPr>
          <p:grpSpPr>
            <a:xfrm>
              <a:off x="138447" y="914400"/>
              <a:ext cx="8915400" cy="671292"/>
              <a:chOff x="138447" y="888642"/>
              <a:chExt cx="8915400" cy="671292"/>
            </a:xfrm>
          </p:grpSpPr>
          <p:sp>
            <p:nvSpPr>
              <p:cNvPr id="13" name="TextBox 12"/>
              <p:cNvSpPr txBox="1"/>
              <p:nvPr/>
            </p:nvSpPr>
            <p:spPr>
              <a:xfrm>
                <a:off x="138447" y="1129047"/>
                <a:ext cx="8915400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200" dirty="0" err="1" smtClean="0">
                    <a:solidFill>
                      <a:srgbClr val="6600FF"/>
                    </a:solidFill>
                    <a:latin typeface="Bernard MT Condensed" pitchFamily="18" charset="0"/>
                  </a:rPr>
                  <a:t>Simvastatin</a:t>
                </a:r>
                <a:r>
                  <a:rPr lang="en-US" sz="2200" dirty="0" smtClean="0">
                    <a:solidFill>
                      <a:srgbClr val="6600FF"/>
                    </a:solidFill>
                    <a:latin typeface="Bernard MT Condensed" pitchFamily="18" charset="0"/>
                  </a:rPr>
                  <a:t> / </a:t>
                </a:r>
                <a:r>
                  <a:rPr lang="en-US" sz="2200" dirty="0" err="1" smtClean="0">
                    <a:solidFill>
                      <a:srgbClr val="6600FF"/>
                    </a:solidFill>
                    <a:latin typeface="Bernard MT Condensed" pitchFamily="18" charset="0"/>
                  </a:rPr>
                  <a:t>Lovastatin</a:t>
                </a:r>
                <a:r>
                  <a:rPr lang="en-US" sz="2200" dirty="0" smtClean="0">
                    <a:solidFill>
                      <a:srgbClr val="6600FF"/>
                    </a:solidFill>
                    <a:latin typeface="Bernard MT Condensed" pitchFamily="18" charset="0"/>
                  </a:rPr>
                  <a:t> / </a:t>
                </a:r>
                <a:r>
                  <a:rPr lang="en-US" sz="2200" dirty="0" err="1" smtClean="0">
                    <a:solidFill>
                      <a:srgbClr val="6600FF"/>
                    </a:solidFill>
                    <a:latin typeface="Bernard MT Condensed" pitchFamily="18" charset="0"/>
                  </a:rPr>
                  <a:t>Fluvastatin</a:t>
                </a:r>
                <a:r>
                  <a:rPr lang="en-US" sz="2200" dirty="0" smtClean="0">
                    <a:solidFill>
                      <a:srgbClr val="6600FF"/>
                    </a:solidFill>
                    <a:latin typeface="Bernard MT Condensed" pitchFamily="18" charset="0"/>
                  </a:rPr>
                  <a:t> / </a:t>
                </a:r>
                <a:r>
                  <a:rPr lang="en-US" sz="2200" dirty="0" err="1" smtClean="0">
                    <a:solidFill>
                      <a:srgbClr val="6600FF"/>
                    </a:solidFill>
                    <a:latin typeface="Bernard MT Condensed" pitchFamily="18" charset="0"/>
                  </a:rPr>
                  <a:t>Atorvastatin</a:t>
                </a:r>
                <a:r>
                  <a:rPr lang="en-US" sz="2200" dirty="0" smtClean="0">
                    <a:solidFill>
                      <a:srgbClr val="6600FF"/>
                    </a:solidFill>
                    <a:latin typeface="Bernard MT Condensed" pitchFamily="18" charset="0"/>
                  </a:rPr>
                  <a:t> / </a:t>
                </a:r>
                <a:r>
                  <a:rPr lang="en-US" sz="2200" dirty="0" err="1" smtClean="0">
                    <a:solidFill>
                      <a:srgbClr val="6600FF"/>
                    </a:solidFill>
                    <a:latin typeface="Bernard MT Condensed" pitchFamily="18" charset="0"/>
                  </a:rPr>
                  <a:t>Pravastatin</a:t>
                </a:r>
                <a:r>
                  <a:rPr lang="en-US" sz="2200" dirty="0" smtClean="0">
                    <a:solidFill>
                      <a:srgbClr val="6600FF"/>
                    </a:solidFill>
                    <a:latin typeface="Bernard MT Condensed" pitchFamily="18" charset="0"/>
                  </a:rPr>
                  <a:t> / </a:t>
                </a:r>
                <a:r>
                  <a:rPr lang="en-US" sz="2200" dirty="0" err="1" smtClean="0">
                    <a:solidFill>
                      <a:srgbClr val="6600FF"/>
                    </a:solidFill>
                    <a:latin typeface="Bernard MT Condensed" pitchFamily="18" charset="0"/>
                  </a:rPr>
                  <a:t>Rosuvastatin</a:t>
                </a:r>
                <a:r>
                  <a:rPr lang="en-US" sz="2200" dirty="0" smtClean="0">
                    <a:solidFill>
                      <a:srgbClr val="6600FF"/>
                    </a:solidFill>
                    <a:latin typeface="Bernard MT Condensed" pitchFamily="18" charset="0"/>
                  </a:rPr>
                  <a:t> </a:t>
                </a:r>
                <a:endParaRPr lang="en-US" sz="2200" dirty="0">
                  <a:solidFill>
                    <a:srgbClr val="6600FF"/>
                  </a:solidFill>
                  <a:latin typeface="Bernard MT Condensed" pitchFamily="18" charset="0"/>
                </a:endParaRPr>
              </a:p>
            </p:txBody>
          </p:sp>
          <p:cxnSp>
            <p:nvCxnSpPr>
              <p:cNvPr id="16" name="Straight Connector 15"/>
              <p:cNvCxnSpPr/>
              <p:nvPr/>
            </p:nvCxnSpPr>
            <p:spPr>
              <a:xfrm rot="5400000">
                <a:off x="2971800" y="901521"/>
                <a:ext cx="330558" cy="304800"/>
              </a:xfrm>
              <a:prstGeom prst="line">
                <a:avLst/>
              </a:prstGeom>
              <a:ln w="28575">
                <a:solidFill>
                  <a:srgbClr val="6600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" name="TextBox 11"/>
            <p:cNvSpPr txBox="1"/>
            <p:nvPr/>
          </p:nvSpPr>
          <p:spPr>
            <a:xfrm>
              <a:off x="3124200" y="696531"/>
              <a:ext cx="1905000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6600FF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ACTIVE DRUGS</a:t>
              </a:r>
              <a:endParaRPr lang="en-US" dirty="0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304800" y="1448594"/>
            <a:ext cx="8991600" cy="585196"/>
            <a:chOff x="304800" y="1448594"/>
            <a:chExt cx="8991600" cy="585196"/>
          </a:xfrm>
        </p:grpSpPr>
        <p:sp>
          <p:nvSpPr>
            <p:cNvPr id="24" name="TextBox 23"/>
            <p:cNvSpPr txBox="1"/>
            <p:nvPr/>
          </p:nvSpPr>
          <p:spPr>
            <a:xfrm>
              <a:off x="7772400" y="1602903"/>
              <a:ext cx="152400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200" b="1" dirty="0" smtClean="0">
                  <a:latin typeface="Arial Narrow" pitchFamily="34" charset="0"/>
                </a:rPr>
                <a:t>Partial</a:t>
              </a:r>
              <a:endParaRPr lang="en-US" sz="2200" b="1" dirty="0">
                <a:latin typeface="Arial Narrow" pitchFamily="34" charset="0"/>
              </a:endParaRPr>
            </a:p>
          </p:txBody>
        </p:sp>
        <p:grpSp>
          <p:nvGrpSpPr>
            <p:cNvPr id="33" name="Group 32"/>
            <p:cNvGrpSpPr/>
            <p:nvPr/>
          </p:nvGrpSpPr>
          <p:grpSpPr>
            <a:xfrm>
              <a:off x="304800" y="1448594"/>
              <a:ext cx="8610600" cy="585196"/>
              <a:chOff x="304800" y="1448594"/>
              <a:chExt cx="8610600" cy="585196"/>
            </a:xfrm>
          </p:grpSpPr>
          <p:sp>
            <p:nvSpPr>
              <p:cNvPr id="23" name="TextBox 22"/>
              <p:cNvSpPr txBox="1"/>
              <p:nvPr/>
            </p:nvSpPr>
            <p:spPr>
              <a:xfrm>
                <a:off x="5917842" y="1602903"/>
                <a:ext cx="1524000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200" b="1" dirty="0" smtClean="0">
                    <a:latin typeface="Arial Narrow" pitchFamily="34" charset="0"/>
                  </a:rPr>
                  <a:t>Hydrophilic</a:t>
                </a:r>
                <a:endParaRPr lang="en-US" sz="2200" b="1" dirty="0">
                  <a:latin typeface="Arial Narrow" pitchFamily="34" charset="0"/>
                </a:endParaRPr>
              </a:p>
            </p:txBody>
          </p:sp>
          <p:cxnSp>
            <p:nvCxnSpPr>
              <p:cNvPr id="26" name="Straight Arrow Connector 25"/>
              <p:cNvCxnSpPr/>
              <p:nvPr/>
            </p:nvCxnSpPr>
            <p:spPr>
              <a:xfrm>
                <a:off x="304800" y="1676400"/>
                <a:ext cx="5486400" cy="1588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prstDash val="sysDot"/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TextBox 21"/>
              <p:cNvSpPr txBox="1"/>
              <p:nvPr/>
            </p:nvSpPr>
            <p:spPr>
              <a:xfrm>
                <a:off x="2209800" y="1602903"/>
                <a:ext cx="1524000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200" b="1" dirty="0" err="1" smtClean="0">
                    <a:latin typeface="Arial Narrow" pitchFamily="34" charset="0"/>
                  </a:rPr>
                  <a:t>Lipophylic</a:t>
                </a:r>
                <a:endParaRPr lang="en-US" sz="2200" b="1" dirty="0">
                  <a:latin typeface="Arial Narrow" pitchFamily="34" charset="0"/>
                </a:endParaRPr>
              </a:p>
            </p:txBody>
          </p:sp>
          <p:cxnSp>
            <p:nvCxnSpPr>
              <p:cNvPr id="28" name="Straight Connector 27"/>
              <p:cNvCxnSpPr/>
              <p:nvPr/>
            </p:nvCxnSpPr>
            <p:spPr>
              <a:xfrm rot="5400000">
                <a:off x="5753637" y="1600200"/>
                <a:ext cx="304800" cy="1588"/>
              </a:xfrm>
              <a:prstGeom prst="line">
                <a:avLst/>
              </a:prstGeom>
              <a:ln w="28575">
                <a:solidFill>
                  <a:srgbClr val="6600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Arrow Connector 30"/>
              <p:cNvCxnSpPr/>
              <p:nvPr/>
            </p:nvCxnSpPr>
            <p:spPr>
              <a:xfrm>
                <a:off x="6019800" y="1674812"/>
                <a:ext cx="1295400" cy="1588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prstDash val="sysDot"/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Arrow Connector 31"/>
              <p:cNvCxnSpPr/>
              <p:nvPr/>
            </p:nvCxnSpPr>
            <p:spPr>
              <a:xfrm>
                <a:off x="7620000" y="1674812"/>
                <a:ext cx="1295400" cy="1588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prstDash val="sysDot"/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6" name="Rectangle 35"/>
          <p:cNvSpPr>
            <a:spLocks noChangeArrowheads="1"/>
          </p:cNvSpPr>
          <p:nvPr/>
        </p:nvSpPr>
        <p:spPr bwMode="auto">
          <a:xfrm>
            <a:off x="151326" y="2617113"/>
            <a:ext cx="2362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200" dirty="0" smtClean="0">
                <a:solidFill>
                  <a:srgbClr val="FF6600"/>
                </a:solidFill>
                <a:latin typeface="Bernard MT Condensed" pitchFamily="18" charset="0"/>
              </a:rPr>
              <a:t>Pharmacokinetics</a:t>
            </a:r>
            <a:endParaRPr lang="en-US" sz="2200" dirty="0">
              <a:latin typeface="Calibri" pitchFamily="34" charset="0"/>
            </a:endParaRPr>
          </a:p>
        </p:txBody>
      </p:sp>
      <p:grpSp>
        <p:nvGrpSpPr>
          <p:cNvPr id="44" name="Group 43"/>
          <p:cNvGrpSpPr/>
          <p:nvPr/>
        </p:nvGrpSpPr>
        <p:grpSpPr>
          <a:xfrm>
            <a:off x="3441879" y="1575516"/>
            <a:ext cx="4255909" cy="792915"/>
            <a:chOff x="3441879" y="1575516"/>
            <a:chExt cx="4255909" cy="792915"/>
          </a:xfrm>
        </p:grpSpPr>
        <p:sp>
          <p:nvSpPr>
            <p:cNvPr id="37" name="Rectangle 36"/>
            <p:cNvSpPr/>
            <p:nvPr/>
          </p:nvSpPr>
          <p:spPr>
            <a:xfrm>
              <a:off x="3441879" y="1968321"/>
              <a:ext cx="2236510" cy="400110"/>
            </a:xfrm>
            <a:prstGeom prst="rect">
              <a:avLst/>
            </a:prstGeom>
            <a:solidFill>
              <a:srgbClr val="CC3399"/>
            </a:solidFill>
          </p:spPr>
          <p:txBody>
            <a:bodyPr wrap="none">
              <a:spAutoFit/>
            </a:bodyPr>
            <a:lstStyle/>
            <a:p>
              <a:r>
                <a:rPr lang="en-US" sz="2000" b="1" dirty="0" smtClean="0">
                  <a:solidFill>
                    <a:schemeClr val="bg1"/>
                  </a:solidFill>
                  <a:latin typeface="Arial Narrow" pitchFamily="34" charset="0"/>
                </a:rPr>
                <a:t>Fluorine-Containing </a:t>
              </a:r>
              <a:endParaRPr lang="en-US" sz="2000" b="1" dirty="0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cxnSp>
          <p:nvCxnSpPr>
            <p:cNvPr id="39" name="Straight Arrow Connector 38"/>
            <p:cNvCxnSpPr/>
            <p:nvPr/>
          </p:nvCxnSpPr>
          <p:spPr>
            <a:xfrm rot="5400000" flipH="1" flipV="1">
              <a:off x="3695700" y="1790700"/>
              <a:ext cx="381000" cy="1588"/>
            </a:xfrm>
            <a:prstGeom prst="straightConnector1">
              <a:avLst/>
            </a:prstGeom>
            <a:ln w="38100">
              <a:solidFill>
                <a:srgbClr val="CC3399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/>
            <p:nvPr/>
          </p:nvCxnSpPr>
          <p:spPr>
            <a:xfrm rot="5400000" flipH="1" flipV="1">
              <a:off x="5068094" y="1765222"/>
              <a:ext cx="381000" cy="1588"/>
            </a:xfrm>
            <a:prstGeom prst="straightConnector1">
              <a:avLst/>
            </a:prstGeom>
            <a:ln w="38100">
              <a:solidFill>
                <a:srgbClr val="CC3399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/>
            <p:cNvCxnSpPr/>
            <p:nvPr/>
          </p:nvCxnSpPr>
          <p:spPr>
            <a:xfrm rot="5400000" flipH="1" flipV="1">
              <a:off x="7506494" y="1789906"/>
              <a:ext cx="381000" cy="1588"/>
            </a:xfrm>
            <a:prstGeom prst="straightConnector1">
              <a:avLst/>
            </a:prstGeom>
            <a:ln w="38100">
              <a:solidFill>
                <a:srgbClr val="CC3399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5638800" y="1981200"/>
              <a:ext cx="2057400" cy="1588"/>
            </a:xfrm>
            <a:prstGeom prst="line">
              <a:avLst/>
            </a:prstGeom>
            <a:ln w="38100">
              <a:solidFill>
                <a:srgbClr val="CC33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Rectangle 44"/>
          <p:cNvSpPr/>
          <p:nvPr/>
        </p:nvSpPr>
        <p:spPr>
          <a:xfrm>
            <a:off x="228600" y="2999125"/>
            <a:ext cx="8915400" cy="36189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  <a:buClr>
                <a:srgbClr val="C00000"/>
              </a:buClr>
              <a:buSzPct val="73000"/>
              <a:buFont typeface="Wingdings 2" pitchFamily="18" charset="2"/>
              <a:buChar char="®"/>
            </a:pPr>
            <a:r>
              <a:rPr lang="en-US" sz="2200" b="1" spc="-30" dirty="0" smtClean="0">
                <a:latin typeface="Arial Narrow" pitchFamily="34" charset="0"/>
                <a:cs typeface="+mn-cs"/>
                <a:sym typeface="Wingdings 3"/>
              </a:rPr>
              <a:t> Absorption varies (40-70%), </a:t>
            </a:r>
            <a:r>
              <a:rPr lang="en-US" sz="2200" b="1" spc="-30" dirty="0" err="1" smtClean="0">
                <a:latin typeface="Arial Narrow" pitchFamily="34" charset="0"/>
                <a:cs typeface="+mn-cs"/>
                <a:sym typeface="Wingdings 3"/>
              </a:rPr>
              <a:t>fluvastatin</a:t>
            </a:r>
            <a:r>
              <a:rPr lang="en-US" sz="2200" b="1" spc="-30" dirty="0" smtClean="0">
                <a:latin typeface="Arial Narrow" pitchFamily="34" charset="0"/>
                <a:cs typeface="+mn-cs"/>
                <a:sym typeface="Wingdings 3"/>
              </a:rPr>
              <a:t> almost completely</a:t>
            </a:r>
          </a:p>
          <a:p>
            <a:pPr>
              <a:lnSpc>
                <a:spcPts val="2500"/>
              </a:lnSpc>
              <a:buClr>
                <a:srgbClr val="C00000"/>
              </a:buClr>
              <a:buSzPct val="73000"/>
              <a:buFont typeface="Wingdings 2" pitchFamily="18" charset="2"/>
              <a:buChar char="®"/>
            </a:pPr>
            <a:r>
              <a:rPr lang="en-US" sz="2200" b="1" spc="-30" dirty="0" smtClean="0">
                <a:latin typeface="Arial Narrow" pitchFamily="34" charset="0"/>
                <a:cs typeface="+mn-cs"/>
                <a:sym typeface="Wingdings 3"/>
              </a:rPr>
              <a:t> Absorption enhanced </a:t>
            </a:r>
            <a:r>
              <a:rPr lang="en-US" sz="2200" b="1" spc="-30" dirty="0" smtClean="0">
                <a:latin typeface="Arial Narrow" pitchFamily="34" charset="0"/>
                <a:sym typeface="Wingdings 3"/>
              </a:rPr>
              <a:t>if  taken with food, except  </a:t>
            </a:r>
            <a:r>
              <a:rPr lang="en-US" sz="2200" b="1" spc="-30" dirty="0" err="1" smtClean="0">
                <a:latin typeface="Arial Narrow" pitchFamily="34" charset="0"/>
                <a:sym typeface="Wingdings 3"/>
              </a:rPr>
              <a:t>pravastatin</a:t>
            </a:r>
            <a:endParaRPr lang="en-US" sz="2200" b="1" spc="-30" dirty="0" smtClean="0">
              <a:latin typeface="Arial Narrow" pitchFamily="34" charset="0"/>
              <a:sym typeface="Wingdings 3"/>
            </a:endParaRPr>
          </a:p>
          <a:p>
            <a:pPr>
              <a:lnSpc>
                <a:spcPts val="2500"/>
              </a:lnSpc>
              <a:buClr>
                <a:srgbClr val="C00000"/>
              </a:buClr>
              <a:buSzPct val="73000"/>
              <a:buFont typeface="Wingdings 2" pitchFamily="18" charset="2"/>
              <a:buChar char="®"/>
            </a:pPr>
            <a:r>
              <a:rPr lang="en-US" sz="2200" b="1" spc="-30" dirty="0" smtClean="0">
                <a:latin typeface="Arial Narrow" pitchFamily="34" charset="0"/>
                <a:cs typeface="+mn-cs"/>
                <a:sym typeface="Wingdings 3"/>
              </a:rPr>
              <a:t> All have high first-pass extraction by the liver</a:t>
            </a:r>
            <a:r>
              <a:rPr lang="en-US" sz="2200" b="1" spc="-30" dirty="0" smtClean="0">
                <a:latin typeface="Arial Narrow" pitchFamily="34" charset="0"/>
                <a:sym typeface="Wingdings 3"/>
              </a:rPr>
              <a:t>, except  </a:t>
            </a:r>
            <a:r>
              <a:rPr lang="en-US" sz="2200" b="1" spc="-30" dirty="0" err="1" smtClean="0">
                <a:latin typeface="Arial Narrow" pitchFamily="34" charset="0"/>
                <a:sym typeface="Wingdings 3"/>
              </a:rPr>
              <a:t>pravastatin</a:t>
            </a:r>
            <a:endParaRPr lang="en-US" sz="2200" b="1" spc="-30" dirty="0" smtClean="0">
              <a:latin typeface="Arial Narrow" pitchFamily="34" charset="0"/>
              <a:cs typeface="+mn-cs"/>
              <a:sym typeface="Wingdings 3"/>
            </a:endParaRPr>
          </a:p>
          <a:p>
            <a:pPr>
              <a:lnSpc>
                <a:spcPts val="2500"/>
              </a:lnSpc>
              <a:buClr>
                <a:srgbClr val="C00000"/>
              </a:buClr>
              <a:buSzPct val="73000"/>
              <a:buFont typeface="Wingdings 2" pitchFamily="18" charset="2"/>
              <a:buChar char="®"/>
            </a:pPr>
            <a:r>
              <a:rPr lang="en-US" sz="2200" b="1" spc="-30" dirty="0" smtClean="0">
                <a:latin typeface="Arial Narrow" pitchFamily="34" charset="0"/>
                <a:cs typeface="+mn-cs"/>
                <a:sym typeface="Wingdings 3"/>
              </a:rPr>
              <a:t> Metabolized variably;</a:t>
            </a:r>
          </a:p>
          <a:p>
            <a:pPr marL="365760">
              <a:lnSpc>
                <a:spcPts val="2500"/>
              </a:lnSpc>
              <a:buClr>
                <a:srgbClr val="C00000"/>
              </a:buClr>
              <a:buSzPct val="73000"/>
            </a:pPr>
            <a:r>
              <a:rPr lang="en-US" sz="2200" b="1" spc="-30" dirty="0" smtClean="0">
                <a:latin typeface="Arial Narrow" pitchFamily="34" charset="0"/>
                <a:cs typeface="+mn-cs"/>
                <a:sym typeface="Wingdings 3"/>
              </a:rPr>
              <a:t> By CYP3A4           </a:t>
            </a:r>
            <a:r>
              <a:rPr lang="en-US" sz="2200" b="1" spc="-30" dirty="0" smtClean="0">
                <a:latin typeface="Arial Narrow" pitchFamily="34" charset="0"/>
                <a:sym typeface="Wingdings 3"/>
              </a:rPr>
              <a:t> </a:t>
            </a:r>
            <a:r>
              <a:rPr lang="en-US" sz="2200" b="1" spc="-30" dirty="0" err="1" smtClean="0">
                <a:latin typeface="Arial Narrow" pitchFamily="34" charset="0"/>
                <a:sym typeface="Wingdings 3"/>
              </a:rPr>
              <a:t>Simvastatin</a:t>
            </a:r>
            <a:r>
              <a:rPr lang="en-US" sz="2200" b="1" spc="-30" dirty="0" smtClean="0">
                <a:latin typeface="Arial Narrow" pitchFamily="34" charset="0"/>
                <a:sym typeface="Wingdings 3"/>
              </a:rPr>
              <a:t>, </a:t>
            </a:r>
            <a:r>
              <a:rPr lang="en-US" sz="2200" b="1" spc="-30" dirty="0" err="1" smtClean="0">
                <a:latin typeface="Arial Narrow" pitchFamily="34" charset="0"/>
                <a:sym typeface="Wingdings 3"/>
              </a:rPr>
              <a:t>Lovastatin</a:t>
            </a:r>
            <a:r>
              <a:rPr lang="en-US" sz="2200" b="1" spc="-30" dirty="0" smtClean="0">
                <a:latin typeface="Arial Narrow" pitchFamily="34" charset="0"/>
                <a:sym typeface="Wingdings 3"/>
              </a:rPr>
              <a:t>, </a:t>
            </a:r>
            <a:r>
              <a:rPr lang="en-US" sz="2200" b="1" spc="-30" dirty="0" err="1" smtClean="0">
                <a:latin typeface="Arial Narrow" pitchFamily="34" charset="0"/>
                <a:sym typeface="Wingdings 3"/>
              </a:rPr>
              <a:t>Atorvastatin</a:t>
            </a:r>
            <a:endParaRPr lang="en-US" sz="2200" b="1" spc="-30" dirty="0" smtClean="0">
              <a:latin typeface="Arial Narrow" pitchFamily="34" charset="0"/>
              <a:cs typeface="+mn-cs"/>
              <a:sym typeface="Wingdings 3"/>
            </a:endParaRPr>
          </a:p>
          <a:p>
            <a:pPr marL="365760">
              <a:lnSpc>
                <a:spcPts val="2500"/>
              </a:lnSpc>
              <a:buClr>
                <a:srgbClr val="C00000"/>
              </a:buClr>
              <a:buSzPct val="73000"/>
            </a:pPr>
            <a:r>
              <a:rPr lang="en-US" sz="2200" b="1" spc="-30" dirty="0" smtClean="0">
                <a:latin typeface="Arial Narrow" pitchFamily="34" charset="0"/>
                <a:cs typeface="+mn-cs"/>
                <a:sym typeface="Wingdings 3"/>
              </a:rPr>
              <a:t> By</a:t>
            </a:r>
            <a:r>
              <a:rPr lang="en-US" sz="2400" dirty="0" smtClean="0"/>
              <a:t> </a:t>
            </a:r>
            <a:r>
              <a:rPr lang="en-US" sz="2200" b="1" spc="-30" dirty="0" smtClean="0">
                <a:latin typeface="Arial Narrow" pitchFamily="34" charset="0"/>
                <a:cs typeface="+mn-cs"/>
                <a:sym typeface="Wingdings 3"/>
              </a:rPr>
              <a:t>CYP2C9           </a:t>
            </a:r>
            <a:r>
              <a:rPr lang="en-US" sz="2200" b="1" spc="-30" dirty="0" smtClean="0">
                <a:latin typeface="Arial Narrow" pitchFamily="34" charset="0"/>
                <a:sym typeface="Wingdings 3"/>
              </a:rPr>
              <a:t> </a:t>
            </a:r>
            <a:r>
              <a:rPr lang="en-US" sz="2200" b="1" spc="-30" dirty="0" err="1" smtClean="0">
                <a:latin typeface="Arial Narrow" pitchFamily="34" charset="0"/>
                <a:sym typeface="Wingdings 3"/>
              </a:rPr>
              <a:t>Fluvastatin</a:t>
            </a:r>
            <a:r>
              <a:rPr lang="en-US" sz="2200" b="1" spc="-30" dirty="0" smtClean="0">
                <a:latin typeface="Arial Narrow" pitchFamily="34" charset="0"/>
                <a:sym typeface="Wingdings 3"/>
              </a:rPr>
              <a:t>, </a:t>
            </a:r>
            <a:r>
              <a:rPr lang="en-US" sz="2200" b="1" spc="-30" dirty="0" err="1" smtClean="0">
                <a:latin typeface="Arial Narrow" pitchFamily="34" charset="0"/>
                <a:sym typeface="Wingdings 3"/>
              </a:rPr>
              <a:t>Rosuvastatin</a:t>
            </a:r>
            <a:endParaRPr lang="en-US" sz="2200" b="1" spc="-30" dirty="0" smtClean="0">
              <a:latin typeface="Arial Narrow" pitchFamily="34" charset="0"/>
              <a:cs typeface="+mn-cs"/>
              <a:sym typeface="Wingdings 3"/>
            </a:endParaRPr>
          </a:p>
          <a:p>
            <a:pPr marL="365760">
              <a:lnSpc>
                <a:spcPts val="2500"/>
              </a:lnSpc>
              <a:buClr>
                <a:srgbClr val="C00000"/>
              </a:buClr>
              <a:buSzPct val="73000"/>
            </a:pPr>
            <a:r>
              <a:rPr lang="en-US" sz="2200" b="1" spc="-30" dirty="0" smtClean="0">
                <a:latin typeface="Arial Narrow" pitchFamily="34" charset="0"/>
                <a:cs typeface="+mn-cs"/>
                <a:sym typeface="Wingdings 3"/>
              </a:rPr>
              <a:t> By </a:t>
            </a:r>
            <a:r>
              <a:rPr lang="en-US" sz="2200" b="1" spc="-30" dirty="0" err="1" smtClean="0">
                <a:latin typeface="Arial Narrow" pitchFamily="34" charset="0"/>
                <a:cs typeface="+mn-cs"/>
                <a:sym typeface="Wingdings 3"/>
              </a:rPr>
              <a:t>sulphonation</a:t>
            </a:r>
            <a:r>
              <a:rPr lang="en-US" sz="2200" b="1" spc="-30" dirty="0" smtClean="0">
                <a:latin typeface="Arial Narrow" pitchFamily="34" charset="0"/>
                <a:cs typeface="+mn-cs"/>
                <a:sym typeface="Wingdings 3"/>
              </a:rPr>
              <a:t>   </a:t>
            </a:r>
            <a:r>
              <a:rPr lang="en-US" sz="2200" b="1" spc="-30" dirty="0" err="1" smtClean="0">
                <a:latin typeface="Arial Narrow" pitchFamily="34" charset="0"/>
                <a:cs typeface="+mn-cs"/>
                <a:sym typeface="Wingdings 3"/>
              </a:rPr>
              <a:t>P</a:t>
            </a:r>
            <a:r>
              <a:rPr lang="en-US" sz="2200" b="1" spc="-30" dirty="0" err="1" smtClean="0">
                <a:latin typeface="Arial Narrow" pitchFamily="34" charset="0"/>
                <a:sym typeface="Wingdings 3"/>
              </a:rPr>
              <a:t>ravastatin</a:t>
            </a:r>
            <a:endParaRPr lang="en-US" sz="2200" b="1" spc="-30" dirty="0" smtClean="0">
              <a:latin typeface="Arial Narrow" pitchFamily="34" charset="0"/>
              <a:cs typeface="+mn-cs"/>
              <a:sym typeface="Wingdings 3"/>
            </a:endParaRPr>
          </a:p>
          <a:p>
            <a:pPr>
              <a:lnSpc>
                <a:spcPts val="2500"/>
              </a:lnSpc>
              <a:buClr>
                <a:srgbClr val="C00000"/>
              </a:buClr>
              <a:buSzPct val="73000"/>
              <a:buFont typeface="Wingdings 2" pitchFamily="18" charset="2"/>
              <a:buChar char="®"/>
            </a:pPr>
            <a:r>
              <a:rPr lang="en-US" sz="2200" b="1" spc="-30" dirty="0" smtClean="0">
                <a:latin typeface="Arial Narrow" pitchFamily="34" charset="0"/>
                <a:cs typeface="+mn-cs"/>
                <a:sym typeface="Wingdings 3"/>
              </a:rPr>
              <a:t> Excreted in bile &amp; 5–20% is excreted in urine, </a:t>
            </a:r>
            <a:r>
              <a:rPr lang="en-US" sz="2200" b="1" spc="-30" dirty="0" smtClean="0">
                <a:latin typeface="Arial Narrow" pitchFamily="34" charset="0"/>
                <a:sym typeface="Wingdings 3"/>
              </a:rPr>
              <a:t>except </a:t>
            </a:r>
            <a:r>
              <a:rPr lang="en-US" sz="2200" b="1" spc="-30" dirty="0" err="1" smtClean="0">
                <a:latin typeface="Arial Narrow" pitchFamily="34" charset="0"/>
                <a:sym typeface="Wingdings 3"/>
              </a:rPr>
              <a:t>pravastatin</a:t>
            </a:r>
            <a:r>
              <a:rPr lang="en-US" sz="2200" b="1" spc="-30" dirty="0" smtClean="0">
                <a:latin typeface="Arial Narrow" pitchFamily="34" charset="0"/>
                <a:sym typeface="Wingdings 3"/>
              </a:rPr>
              <a:t> 80-90% urine</a:t>
            </a:r>
          </a:p>
          <a:p>
            <a:pPr>
              <a:lnSpc>
                <a:spcPts val="2500"/>
              </a:lnSpc>
              <a:buClr>
                <a:srgbClr val="C00000"/>
              </a:buClr>
              <a:buSzPct val="73000"/>
              <a:buFont typeface="Wingdings 2" pitchFamily="18" charset="2"/>
              <a:buChar char="®"/>
            </a:pPr>
            <a:r>
              <a:rPr lang="en-US" sz="2200" b="1" spc="-30" dirty="0" smtClean="0">
                <a:latin typeface="Arial Narrow" pitchFamily="34" charset="0"/>
                <a:cs typeface="+mn-cs"/>
                <a:sym typeface="Wingdings 3"/>
              </a:rPr>
              <a:t> t½ </a:t>
            </a:r>
            <a:r>
              <a:rPr lang="en-US" sz="2200" b="1" spc="-30" dirty="0" smtClean="0">
                <a:latin typeface="Arial Narrow" pitchFamily="34" charset="0"/>
                <a:sym typeface="Wingdings 3"/>
              </a:rPr>
              <a:t> S</a:t>
            </a:r>
            <a:r>
              <a:rPr lang="en-US" sz="2200" b="1" spc="-30" dirty="0" smtClean="0">
                <a:latin typeface="Arial Narrow" pitchFamily="34" charset="0"/>
                <a:cs typeface="+mn-cs"/>
                <a:sym typeface="Wingdings 3"/>
              </a:rPr>
              <a:t>hort 1-3 hrs </a:t>
            </a:r>
            <a:r>
              <a:rPr lang="en-US" sz="2200" b="1" spc="-30" dirty="0" smtClean="0">
                <a:latin typeface="Arial Narrow" pitchFamily="34" charset="0"/>
                <a:sym typeface="Wingdings 3"/>
              </a:rPr>
              <a:t> </a:t>
            </a:r>
            <a:r>
              <a:rPr lang="en-US" sz="2200" b="1" spc="-30" dirty="0" err="1" smtClean="0">
                <a:latin typeface="Arial Narrow" pitchFamily="34" charset="0"/>
                <a:sym typeface="Wingdings 3"/>
              </a:rPr>
              <a:t>Simvastatin</a:t>
            </a:r>
            <a:r>
              <a:rPr lang="en-US" sz="2200" b="1" spc="-30" dirty="0" smtClean="0">
                <a:latin typeface="Arial Narrow" pitchFamily="34" charset="0"/>
                <a:sym typeface="Wingdings 3"/>
              </a:rPr>
              <a:t>, </a:t>
            </a:r>
            <a:r>
              <a:rPr lang="en-US" sz="2200" b="1" spc="-30" dirty="0" err="1" smtClean="0">
                <a:latin typeface="Arial Narrow" pitchFamily="34" charset="0"/>
                <a:sym typeface="Wingdings 3"/>
              </a:rPr>
              <a:t>Lovastatin</a:t>
            </a:r>
            <a:r>
              <a:rPr lang="en-US" sz="2200" b="1" spc="-30" dirty="0" smtClean="0">
                <a:latin typeface="Arial Narrow" pitchFamily="34" charset="0"/>
                <a:sym typeface="Wingdings 3"/>
              </a:rPr>
              <a:t>, </a:t>
            </a:r>
            <a:r>
              <a:rPr lang="en-US" sz="2200" b="1" spc="-30" dirty="0" err="1" smtClean="0">
                <a:latin typeface="Arial Narrow" pitchFamily="34" charset="0"/>
                <a:sym typeface="Wingdings 3"/>
              </a:rPr>
              <a:t>Fluvastatin</a:t>
            </a:r>
            <a:endParaRPr lang="en-US" sz="2200" b="1" spc="-30" dirty="0" smtClean="0">
              <a:latin typeface="Arial Narrow" pitchFamily="34" charset="0"/>
              <a:cs typeface="+mn-cs"/>
              <a:sym typeface="Wingdings 3"/>
            </a:endParaRPr>
          </a:p>
          <a:p>
            <a:pPr>
              <a:lnSpc>
                <a:spcPts val="2500"/>
              </a:lnSpc>
              <a:buClr>
                <a:srgbClr val="C00000"/>
              </a:buClr>
              <a:buSzPct val="73000"/>
            </a:pPr>
            <a:r>
              <a:rPr lang="en-US" sz="2200" b="1" spc="-30" dirty="0" smtClean="0">
                <a:latin typeface="Arial Narrow" pitchFamily="34" charset="0"/>
                <a:sym typeface="Wingdings 3"/>
              </a:rPr>
              <a:t>          14 hrs              </a:t>
            </a:r>
            <a:r>
              <a:rPr lang="en-US" sz="2200" b="1" spc="-30" dirty="0" err="1" smtClean="0">
                <a:latin typeface="Arial Narrow" pitchFamily="34" charset="0"/>
                <a:cs typeface="+mn-cs"/>
                <a:sym typeface="Wingdings 3"/>
              </a:rPr>
              <a:t>Atorvastatin</a:t>
            </a:r>
            <a:endParaRPr lang="en-US" sz="2200" b="1" spc="-30" dirty="0" smtClean="0">
              <a:latin typeface="Arial Narrow" pitchFamily="34" charset="0"/>
              <a:cs typeface="+mn-cs"/>
              <a:sym typeface="Wingdings 3"/>
            </a:endParaRPr>
          </a:p>
          <a:p>
            <a:pPr>
              <a:lnSpc>
                <a:spcPts val="2500"/>
              </a:lnSpc>
              <a:buClr>
                <a:srgbClr val="C00000"/>
              </a:buClr>
              <a:buSzPct val="73000"/>
            </a:pPr>
            <a:r>
              <a:rPr lang="en-US" sz="2200" b="1" spc="-30" dirty="0" smtClean="0">
                <a:latin typeface="Arial Narrow" pitchFamily="34" charset="0"/>
                <a:sym typeface="Wingdings 3"/>
              </a:rPr>
              <a:t>         </a:t>
            </a:r>
            <a:r>
              <a:rPr lang="en-US" sz="2200" b="1" spc="-30" dirty="0" smtClean="0">
                <a:latin typeface="Arial Narrow" pitchFamily="34" charset="0"/>
                <a:cs typeface="+mn-cs"/>
                <a:sym typeface="Wingdings 3"/>
              </a:rPr>
              <a:t> 19 hrs             </a:t>
            </a:r>
            <a:r>
              <a:rPr lang="en-US" sz="2200" b="1" spc="-30" dirty="0" smtClean="0">
                <a:latin typeface="Arial Narrow" pitchFamily="34" charset="0"/>
                <a:sym typeface="Wingdings 3"/>
              </a:rPr>
              <a:t> </a:t>
            </a:r>
            <a:r>
              <a:rPr lang="en-US" sz="2200" b="1" spc="-30" dirty="0" err="1" smtClean="0">
                <a:latin typeface="Arial Narrow" pitchFamily="34" charset="0"/>
                <a:cs typeface="+mn-cs"/>
                <a:sym typeface="Wingdings 3"/>
              </a:rPr>
              <a:t>Rosuvastatin</a:t>
            </a:r>
            <a:endParaRPr lang="en-US" sz="2200" b="1" spc="-30" dirty="0" smtClean="0">
              <a:latin typeface="Arial Narrow" pitchFamily="34" charset="0"/>
              <a:cs typeface="+mn-cs"/>
              <a:sym typeface="Wingdings 3"/>
            </a:endParaRPr>
          </a:p>
        </p:txBody>
      </p:sp>
      <p:grpSp>
        <p:nvGrpSpPr>
          <p:cNvPr id="57" name="Group 56"/>
          <p:cNvGrpSpPr/>
          <p:nvPr/>
        </p:nvGrpSpPr>
        <p:grpSpPr>
          <a:xfrm>
            <a:off x="4354131" y="5943600"/>
            <a:ext cx="1295400" cy="646331"/>
            <a:chOff x="4354131" y="5943600"/>
            <a:chExt cx="1295400" cy="646331"/>
          </a:xfrm>
        </p:grpSpPr>
        <p:sp>
          <p:nvSpPr>
            <p:cNvPr id="47" name="Right Brace 46"/>
            <p:cNvSpPr/>
            <p:nvPr/>
          </p:nvSpPr>
          <p:spPr>
            <a:xfrm>
              <a:off x="4419600" y="5969358"/>
              <a:ext cx="152400" cy="533400"/>
            </a:xfrm>
            <a:prstGeom prst="rightBrac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4354131" y="5943600"/>
              <a:ext cx="12954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latin typeface="Bernard MT Condensed" pitchFamily="18" charset="0"/>
                </a:rPr>
                <a:t>Taken any time</a:t>
              </a:r>
              <a:endParaRPr lang="en-US" dirty="0">
                <a:latin typeface="Bernard MT Condensed" pitchFamily="18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6730284" y="5562600"/>
            <a:ext cx="2019837" cy="646331"/>
            <a:chOff x="6730284" y="5562600"/>
            <a:chExt cx="2019837" cy="646331"/>
          </a:xfrm>
        </p:grpSpPr>
        <p:sp>
          <p:nvSpPr>
            <p:cNvPr id="49" name="TextBox 48"/>
            <p:cNvSpPr txBox="1"/>
            <p:nvPr/>
          </p:nvSpPr>
          <p:spPr>
            <a:xfrm>
              <a:off x="7149921" y="5562600"/>
              <a:ext cx="16002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Bernard MT Condensed" pitchFamily="18" charset="0"/>
                </a:rPr>
                <a:t>Taken only in evening, Why? </a:t>
              </a:r>
              <a:endParaRPr lang="en-US" dirty="0">
                <a:latin typeface="Bernard MT Condensed" pitchFamily="18" charset="0"/>
              </a:endParaRPr>
            </a:p>
          </p:txBody>
        </p:sp>
        <p:cxnSp>
          <p:nvCxnSpPr>
            <p:cNvPr id="51" name="Straight Arrow Connector 50"/>
            <p:cNvCxnSpPr/>
            <p:nvPr/>
          </p:nvCxnSpPr>
          <p:spPr>
            <a:xfrm>
              <a:off x="6730284" y="5728953"/>
              <a:ext cx="457200" cy="158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2" name="Rectangle 51"/>
          <p:cNvSpPr/>
          <p:nvPr/>
        </p:nvSpPr>
        <p:spPr>
          <a:xfrm>
            <a:off x="6629399" y="6185079"/>
            <a:ext cx="240405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dirty="0" err="1" smtClean="0">
                <a:latin typeface="Bernard MT Condensed" pitchFamily="18" charset="0"/>
              </a:rPr>
              <a:t>Cholesetrol</a:t>
            </a:r>
            <a:r>
              <a:rPr lang="en-US" sz="2000" dirty="0" smtClean="0">
                <a:latin typeface="Bernard MT Condensed" pitchFamily="18" charset="0"/>
              </a:rPr>
              <a:t> Synthesis  &gt; at night</a:t>
            </a:r>
            <a:endParaRPr lang="en-US" sz="2000" dirty="0">
              <a:latin typeface="Bernard MT Condensed" pitchFamily="18" charset="0"/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3505200" y="2438400"/>
            <a:ext cx="730841" cy="40011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rgbClr val="6600FF"/>
                </a:solidFill>
                <a:latin typeface="Bernard MT Condensed" pitchFamily="18" charset="0"/>
              </a:rPr>
              <a:t>Weak</a:t>
            </a:r>
            <a:endParaRPr lang="en-US" sz="2000" dirty="0">
              <a:solidFill>
                <a:srgbClr val="6600FF"/>
              </a:solidFill>
              <a:latin typeface="Bernard MT Condensed" pitchFamily="18" charset="0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4805129" y="2438400"/>
            <a:ext cx="807913" cy="40011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rgbClr val="6600FF"/>
                </a:solidFill>
                <a:latin typeface="Bernard MT Condensed" pitchFamily="18" charset="0"/>
              </a:rPr>
              <a:t>Strong</a:t>
            </a:r>
            <a:endParaRPr lang="en-US" sz="2000" dirty="0">
              <a:solidFill>
                <a:srgbClr val="6600FF"/>
              </a:solidFill>
              <a:latin typeface="Bernard MT Condensed" pitchFamily="18" charset="0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7576686" y="2438400"/>
            <a:ext cx="1491114" cy="40011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rgbClr val="6600FF"/>
                </a:solidFill>
                <a:latin typeface="Bernard MT Condensed" pitchFamily="18" charset="0"/>
              </a:rPr>
              <a:t>Super / Mega</a:t>
            </a:r>
            <a:endParaRPr lang="en-US" sz="2000" dirty="0">
              <a:solidFill>
                <a:srgbClr val="6600FF"/>
              </a:solidFill>
              <a:latin typeface="Bernard MT Condensed" pitchFamily="18" charset="0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1000"/>
                                        <p:tgtEl>
                                          <p:spTgt spid="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1000"/>
                                        <p:tgtEl>
                                          <p:spTgt spid="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1000"/>
                                        <p:tgtEl>
                                          <p:spTgt spid="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000"/>
                                        <p:tgtEl>
                                          <p:spTgt spid="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1000"/>
                                        <p:tgtEl>
                                          <p:spTgt spid="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1000"/>
                                        <p:tgtEl>
                                          <p:spTgt spid="4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1000"/>
                                        <p:tgtEl>
                                          <p:spTgt spid="4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1000"/>
                                        <p:tgtEl>
                                          <p:spTgt spid="4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1000"/>
                                        <p:tgtEl>
                                          <p:spTgt spid="4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1000"/>
                                        <p:tgtEl>
                                          <p:spTgt spid="4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5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00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45" grpId="0" build="p"/>
      <p:bldP spid="52" grpId="0"/>
      <p:bldP spid="54" grpId="0" animBg="1"/>
      <p:bldP spid="55" grpId="0" animBg="1"/>
      <p:bldP spid="56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BF69AF"/>
            </a:gs>
            <a:gs pos="11000">
              <a:schemeClr val="accent1">
                <a:tint val="44500"/>
                <a:satMod val="160000"/>
                <a:alpha val="75000"/>
              </a:schemeClr>
            </a:gs>
            <a:gs pos="57000">
              <a:srgbClr val="F1E19D">
                <a:alpha val="80000"/>
              </a:srgbClr>
            </a:gs>
            <a:gs pos="91000">
              <a:schemeClr val="bg1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253284" y="228600"/>
            <a:ext cx="2057399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200" dirty="0" smtClean="0">
                <a:solidFill>
                  <a:srgbClr val="FF6600"/>
                </a:solidFill>
                <a:latin typeface="Bernard MT Condensed" pitchFamily="18" charset="0"/>
              </a:rPr>
              <a:t>Indications </a:t>
            </a:r>
            <a:endParaRPr lang="en-US" sz="2200" dirty="0">
              <a:latin typeface="Calibri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8600" y="534650"/>
            <a:ext cx="89154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u="heavy" spc="-30" dirty="0" smtClean="0">
                <a:uFill>
                  <a:solidFill>
                    <a:srgbClr val="8E0069"/>
                  </a:solidFill>
                </a:uFill>
                <a:latin typeface="Arial Narrow" pitchFamily="34" charset="0"/>
                <a:cs typeface="+mn-cs"/>
                <a:sym typeface="Wingdings 3"/>
              </a:rPr>
              <a:t>As </a:t>
            </a:r>
            <a:r>
              <a:rPr lang="en-US" sz="2200" b="1" u="heavy" spc="-30" dirty="0" err="1" smtClean="0">
                <a:uFill>
                  <a:solidFill>
                    <a:srgbClr val="8E0069"/>
                  </a:solidFill>
                </a:uFill>
                <a:latin typeface="Arial Narrow" pitchFamily="34" charset="0"/>
                <a:cs typeface="+mn-cs"/>
                <a:sym typeface="Wingdings 3"/>
              </a:rPr>
              <a:t>monotherapy</a:t>
            </a:r>
            <a:r>
              <a:rPr lang="en-US" sz="2200" b="1" u="heavy" spc="-30" dirty="0" smtClean="0">
                <a:uFill>
                  <a:solidFill>
                    <a:srgbClr val="8E0069"/>
                  </a:solidFill>
                </a:uFill>
                <a:latin typeface="Arial Narrow" pitchFamily="34" charset="0"/>
                <a:cs typeface="+mn-cs"/>
                <a:sym typeface="Wingdings 3"/>
              </a:rPr>
              <a:t>;</a:t>
            </a:r>
            <a:r>
              <a:rPr lang="en-US" sz="2200" b="1" dirty="0" smtClean="0">
                <a:latin typeface="Arial Narrow" pitchFamily="34" charset="0"/>
              </a:rPr>
              <a:t> </a:t>
            </a:r>
          </a:p>
          <a:p>
            <a:r>
              <a:rPr lang="en-US" sz="2200" dirty="0" smtClean="0">
                <a:solidFill>
                  <a:srgbClr val="FF0000"/>
                </a:solidFill>
                <a:latin typeface="Bernard MT Condensed" pitchFamily="18" charset="0"/>
              </a:rPr>
              <a:t>2</a:t>
            </a:r>
            <a:r>
              <a:rPr lang="en-US" sz="2200" baseline="30000" dirty="0" smtClean="0">
                <a:solidFill>
                  <a:srgbClr val="FF0000"/>
                </a:solidFill>
                <a:latin typeface="Bernard MT Condensed" pitchFamily="18" charset="0"/>
              </a:rPr>
              <a:t>ndry</a:t>
            </a:r>
            <a:r>
              <a:rPr lang="en-US" sz="2200" dirty="0" smtClean="0">
                <a:solidFill>
                  <a:srgbClr val="FF0000"/>
                </a:solidFill>
                <a:latin typeface="Bernard MT Condensed" pitchFamily="18" charset="0"/>
              </a:rPr>
              <a:t> Prevention; </a:t>
            </a:r>
            <a:r>
              <a:rPr lang="en-US" sz="2200" b="1" dirty="0" smtClean="0">
                <a:solidFill>
                  <a:srgbClr val="0000FF"/>
                </a:solidFill>
                <a:latin typeface="Arial Narrow" pitchFamily="34" charset="0"/>
              </a:rPr>
              <a:t>In all ischemic insults</a:t>
            </a:r>
            <a:r>
              <a:rPr lang="en-US" sz="2200" b="1" dirty="0" smtClean="0">
                <a:latin typeface="Arial Narrow" pitchFamily="34" charset="0"/>
              </a:rPr>
              <a:t> [, stroke, ACSs up to AMI, …..etc. </a:t>
            </a:r>
            <a:br>
              <a:rPr lang="en-US" sz="2200" b="1" dirty="0" smtClean="0">
                <a:latin typeface="Arial Narrow" pitchFamily="34" charset="0"/>
              </a:rPr>
            </a:br>
            <a:r>
              <a:rPr lang="en-US" sz="2200" b="1" dirty="0" smtClean="0">
                <a:latin typeface="Arial Narrow" pitchFamily="34" charset="0"/>
              </a:rPr>
              <a:t>   So given from1</a:t>
            </a:r>
            <a:r>
              <a:rPr lang="en-US" sz="2200" b="1" baseline="30000" dirty="0" smtClean="0">
                <a:latin typeface="Arial Narrow" pitchFamily="34" charset="0"/>
              </a:rPr>
              <a:t>st</a:t>
            </a:r>
            <a:r>
              <a:rPr lang="en-US" sz="2200" b="1" dirty="0" smtClean="0">
                <a:latin typeface="Arial Narrow" pitchFamily="34" charset="0"/>
              </a:rPr>
              <a:t> day of ischemic attack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 stabilize plaques + help to limit </a:t>
            </a:r>
            <a:br>
              <a:rPr lang="en-US" sz="2200" b="1" dirty="0" smtClean="0">
                <a:latin typeface="Arial Narrow" pitchFamily="34" charset="0"/>
                <a:sym typeface="Wingdings 3"/>
              </a:rPr>
            </a:br>
            <a:r>
              <a:rPr lang="en-US" sz="2200" b="1" dirty="0" smtClean="0">
                <a:latin typeface="Arial Narrow" pitchFamily="34" charset="0"/>
                <a:sym typeface="Wingdings 3"/>
              </a:rPr>
              <a:t>   ischemic zone &amp; to salvage preferential tissues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28600" y="1981200"/>
            <a:ext cx="8915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rgbClr val="FF0000"/>
                </a:solidFill>
                <a:latin typeface="Bernard MT Condensed" pitchFamily="18" charset="0"/>
              </a:rPr>
              <a:t>P</a:t>
            </a:r>
            <a:r>
              <a:rPr lang="en-US" sz="2200" baseline="30000" dirty="0" smtClean="0">
                <a:solidFill>
                  <a:srgbClr val="FF0000"/>
                </a:solidFill>
                <a:latin typeface="Bernard MT Condensed" pitchFamily="18" charset="0"/>
              </a:rPr>
              <a:t>ry</a:t>
            </a:r>
            <a:r>
              <a:rPr lang="en-US" sz="2200" dirty="0" smtClean="0">
                <a:solidFill>
                  <a:srgbClr val="FF0000"/>
                </a:solidFill>
                <a:latin typeface="Bernard MT Condensed" pitchFamily="18" charset="0"/>
              </a:rPr>
              <a:t> Prevention</a:t>
            </a:r>
            <a:r>
              <a:rPr lang="en-US" sz="2200" b="1" dirty="0" smtClean="0">
                <a:solidFill>
                  <a:srgbClr val="FF0000"/>
                </a:solidFill>
                <a:latin typeface="Arial Narrow" pitchFamily="34" charset="0"/>
              </a:rPr>
              <a:t>; </a:t>
            </a:r>
          </a:p>
          <a:p>
            <a:r>
              <a:rPr lang="en-US" sz="2200" b="1" dirty="0" smtClean="0">
                <a:solidFill>
                  <a:srgbClr val="FF0000"/>
                </a:solidFill>
                <a:latin typeface="Arial Narrow" pitchFamily="34" charset="0"/>
              </a:rPr>
              <a:t>1. </a:t>
            </a:r>
            <a:r>
              <a:rPr lang="en-US" sz="2200" b="1" dirty="0" smtClean="0">
                <a:solidFill>
                  <a:srgbClr val="0000FF"/>
                </a:solidFill>
                <a:latin typeface="Arial Narrow" pitchFamily="34" charset="0"/>
              </a:rPr>
              <a:t>Patients with </a:t>
            </a:r>
            <a:r>
              <a:rPr lang="en-US" sz="2200" b="1" dirty="0" err="1" smtClean="0">
                <a:solidFill>
                  <a:srgbClr val="0000FF"/>
                </a:solidFill>
                <a:latin typeface="Arial Narrow" pitchFamily="34" charset="0"/>
              </a:rPr>
              <a:t>hyperlipidemia</a:t>
            </a:r>
            <a:r>
              <a:rPr lang="en-US" sz="2200" b="1" dirty="0" smtClean="0">
                <a:solidFill>
                  <a:srgbClr val="0000FF"/>
                </a:solidFill>
                <a:latin typeface="Arial Narrow" pitchFamily="34" charset="0"/>
              </a:rPr>
              <a:t> </a:t>
            </a:r>
            <a:r>
              <a:rPr lang="en-US" sz="2200" b="1" dirty="0" smtClean="0">
                <a:latin typeface="Arial Narrow" pitchFamily="34" charset="0"/>
              </a:rPr>
              <a:t>and with other risks for ischemic insults. </a:t>
            </a:r>
          </a:p>
          <a:p>
            <a:r>
              <a:rPr lang="en-US" sz="2200" b="1" dirty="0" smtClean="0">
                <a:solidFill>
                  <a:srgbClr val="FF0000"/>
                </a:solidFill>
                <a:latin typeface="Arial Narrow" pitchFamily="34" charset="0"/>
              </a:rPr>
              <a:t>2. </a:t>
            </a:r>
            <a:r>
              <a:rPr lang="en-US" sz="2200" b="1" dirty="0" smtClean="0">
                <a:solidFill>
                  <a:srgbClr val="0000FF"/>
                </a:solidFill>
                <a:latin typeface="Arial Narrow" pitchFamily="34" charset="0"/>
              </a:rPr>
              <a:t>Type </a:t>
            </a:r>
            <a:r>
              <a:rPr lang="en-US" sz="2200" b="1" dirty="0" err="1" smtClean="0">
                <a:solidFill>
                  <a:srgbClr val="0000FF"/>
                </a:solidFill>
                <a:latin typeface="Arial Narrow" pitchFamily="34" charset="0"/>
              </a:rPr>
              <a:t>IIa</a:t>
            </a:r>
            <a:r>
              <a:rPr lang="en-US" sz="2200" b="1" dirty="0" smtClean="0">
                <a:solidFill>
                  <a:srgbClr val="0000FF"/>
                </a:solidFill>
                <a:latin typeface="Arial Narrow" pitchFamily="34" charset="0"/>
              </a:rPr>
              <a:t> </a:t>
            </a:r>
            <a:r>
              <a:rPr lang="en-US" sz="2200" b="1" dirty="0" err="1" smtClean="0">
                <a:solidFill>
                  <a:srgbClr val="0000FF"/>
                </a:solidFill>
                <a:latin typeface="Arial Narrow" pitchFamily="34" charset="0"/>
              </a:rPr>
              <a:t>Hyperlipoprotinemia</a:t>
            </a:r>
            <a:r>
              <a:rPr lang="en-US" sz="2200" b="1" dirty="0" smtClean="0">
                <a:latin typeface="Arial Narrow" pitchFamily="34" charset="0"/>
              </a:rPr>
              <a:t>. </a:t>
            </a:r>
          </a:p>
          <a:p>
            <a:r>
              <a:rPr lang="en-US" sz="2200" b="1" dirty="0" smtClean="0">
                <a:latin typeface="Arial Narrow" pitchFamily="34" charset="0"/>
              </a:rPr>
              <a:t>     If no control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 c</a:t>
            </a:r>
            <a:r>
              <a:rPr lang="en-US" sz="2200" b="1" dirty="0" smtClean="0">
                <a:latin typeface="Arial Narrow" pitchFamily="34" charset="0"/>
              </a:rPr>
              <a:t>ombine (</a:t>
            </a:r>
            <a:r>
              <a:rPr lang="en-US" sz="2200" b="1" dirty="0" err="1" smtClean="0">
                <a:latin typeface="Arial Narrow" pitchFamily="34" charset="0"/>
              </a:rPr>
              <a:t>sequestrants</a:t>
            </a:r>
            <a:r>
              <a:rPr lang="en-US" sz="2200" b="1" dirty="0" smtClean="0">
                <a:latin typeface="Arial Narrow" pitchFamily="34" charset="0"/>
              </a:rPr>
              <a:t> / </a:t>
            </a:r>
            <a:r>
              <a:rPr lang="en-US" sz="2200" b="1" dirty="0" err="1" smtClean="0">
                <a:latin typeface="Arial Narrow" pitchFamily="34" charset="0"/>
              </a:rPr>
              <a:t>ezatimibe</a:t>
            </a:r>
            <a:r>
              <a:rPr lang="en-US" sz="2200" b="1" dirty="0" smtClean="0">
                <a:latin typeface="Arial Narrow" pitchFamily="34" charset="0"/>
              </a:rPr>
              <a:t>, </a:t>
            </a:r>
            <a:r>
              <a:rPr lang="en-US" sz="2200" b="1" dirty="0" err="1" smtClean="0">
                <a:latin typeface="Arial Narrow" pitchFamily="34" charset="0"/>
              </a:rPr>
              <a:t>niacine</a:t>
            </a:r>
            <a:r>
              <a:rPr lang="en-US" sz="2200" b="1" dirty="0" smtClean="0">
                <a:latin typeface="Arial Narrow" pitchFamily="34" charset="0"/>
              </a:rPr>
              <a:t>,.. ) to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 </a:t>
            </a:r>
            <a:r>
              <a:rPr lang="en-US" sz="2200" b="1" dirty="0" smtClean="0">
                <a:latin typeface="Arial Narrow" pitchFamily="34" charset="0"/>
              </a:rPr>
              <a:t>C.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28600" y="3429000"/>
            <a:ext cx="8915400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2200" b="1" u="heavy" spc="-30" dirty="0" smtClean="0">
                <a:uFill>
                  <a:solidFill>
                    <a:srgbClr val="8E0069"/>
                  </a:solidFill>
                </a:uFill>
                <a:latin typeface="Arial Narrow" pitchFamily="34" charset="0"/>
                <a:cs typeface="+mn-cs"/>
                <a:sym typeface="Wingdings 3"/>
              </a:rPr>
              <a:t>As Combination therapy;</a:t>
            </a:r>
          </a:p>
          <a:p>
            <a:r>
              <a:rPr lang="en-US" sz="2200" b="1" dirty="0" smtClean="0">
                <a:latin typeface="Arial Narrow" pitchFamily="34" charset="0"/>
              </a:rPr>
              <a:t>1. </a:t>
            </a:r>
            <a:r>
              <a:rPr lang="en-US" sz="2200" b="1" dirty="0" smtClean="0">
                <a:solidFill>
                  <a:srgbClr val="0000FF"/>
                </a:solidFill>
                <a:latin typeface="Arial Narrow" pitchFamily="34" charset="0"/>
              </a:rPr>
              <a:t>Mixed </a:t>
            </a:r>
            <a:r>
              <a:rPr lang="en-US" sz="2200" b="1" dirty="0" err="1" smtClean="0">
                <a:solidFill>
                  <a:srgbClr val="0000FF"/>
                </a:solidFill>
                <a:latin typeface="Arial Narrow" pitchFamily="34" charset="0"/>
              </a:rPr>
              <a:t>dyslipidaemias</a:t>
            </a:r>
            <a:r>
              <a:rPr lang="en-US" sz="2200" b="1" dirty="0" smtClean="0">
                <a:latin typeface="Arial Narrow" pitchFamily="34" charset="0"/>
              </a:rPr>
              <a:t>; added to </a:t>
            </a:r>
            <a:r>
              <a:rPr lang="en-US" sz="2200" b="1" dirty="0" err="1" smtClean="0">
                <a:latin typeface="Arial Narrow" pitchFamily="34" charset="0"/>
              </a:rPr>
              <a:t>fenofibrates</a:t>
            </a:r>
            <a:r>
              <a:rPr lang="en-US" sz="2200" b="1" dirty="0" smtClean="0">
                <a:latin typeface="Arial Narrow" pitchFamily="34" charset="0"/>
              </a:rPr>
              <a:t> or </a:t>
            </a:r>
            <a:r>
              <a:rPr lang="en-US" sz="2200" b="1" dirty="0" err="1" smtClean="0">
                <a:latin typeface="Arial Narrow" pitchFamily="34" charset="0"/>
              </a:rPr>
              <a:t>niacine</a:t>
            </a:r>
            <a:r>
              <a:rPr lang="en-US" sz="2200" b="1" dirty="0" smtClean="0">
                <a:latin typeface="Arial Narrow" pitchFamily="34" charset="0"/>
              </a:rPr>
              <a:t> if necessary</a:t>
            </a:r>
          </a:p>
          <a:p>
            <a:r>
              <a:rPr lang="en-US" sz="2200" b="1" dirty="0" smtClean="0">
                <a:latin typeface="Arial Narrow" pitchFamily="34" charset="0"/>
              </a:rPr>
              <a:t>2. </a:t>
            </a:r>
            <a:r>
              <a:rPr lang="en-US" sz="2200" b="1" dirty="0" smtClean="0">
                <a:solidFill>
                  <a:srgbClr val="0000FF"/>
                </a:solidFill>
                <a:latin typeface="Arial Narrow" pitchFamily="34" charset="0"/>
              </a:rPr>
              <a:t>In diabetics and patients with insulin resistance [metabolic syndrome]  </a:t>
            </a:r>
            <a:r>
              <a:rPr lang="en-US" sz="2200" b="1" u="heavy" dirty="0" smtClean="0">
                <a:uFill>
                  <a:solidFill>
                    <a:srgbClr val="C00000"/>
                  </a:solidFill>
                </a:uFill>
                <a:latin typeface="Arial Narrow" pitchFamily="34" charset="0"/>
              </a:rPr>
              <a:t>even if </a:t>
            </a:r>
            <a:br>
              <a:rPr lang="en-US" sz="2200" b="1" u="heavy" dirty="0" smtClean="0">
                <a:uFill>
                  <a:solidFill>
                    <a:srgbClr val="C00000"/>
                  </a:solidFill>
                </a:uFill>
                <a:latin typeface="Arial Narrow" pitchFamily="34" charset="0"/>
              </a:rPr>
            </a:br>
            <a:r>
              <a:rPr lang="en-US" sz="2200" b="1" dirty="0" smtClean="0">
                <a:uFill>
                  <a:solidFill>
                    <a:srgbClr val="C00000"/>
                  </a:solidFill>
                </a:uFill>
                <a:latin typeface="Arial Narrow" pitchFamily="34" charset="0"/>
              </a:rPr>
              <a:t>   </a:t>
            </a:r>
            <a:r>
              <a:rPr lang="en-US" sz="2200" b="1" u="heavy" dirty="0" smtClean="0">
                <a:uFill>
                  <a:solidFill>
                    <a:srgbClr val="C00000"/>
                  </a:solidFill>
                </a:uFill>
                <a:latin typeface="Arial Narrow" pitchFamily="34" charset="0"/>
              </a:rPr>
              <a:t> only </a:t>
            </a:r>
            <a:r>
              <a:rPr lang="en-US" sz="2200" b="1" u="heavy" dirty="0" err="1" smtClean="0">
                <a:uFill>
                  <a:solidFill>
                    <a:srgbClr val="C00000"/>
                  </a:solidFill>
                </a:uFill>
                <a:latin typeface="Arial Narrow" pitchFamily="34" charset="0"/>
              </a:rPr>
              <a:t>hypertriglyceridemia</a:t>
            </a:r>
            <a:r>
              <a:rPr lang="en-US" sz="2200" b="1" u="heavy" dirty="0" smtClean="0">
                <a:uFill>
                  <a:solidFill>
                    <a:srgbClr val="C00000"/>
                  </a:solidFill>
                </a:uFill>
                <a:latin typeface="Arial Narrow" pitchFamily="34" charset="0"/>
              </a:rPr>
              <a:t> &amp; low HDL without </a:t>
            </a:r>
            <a:r>
              <a:rPr lang="en-US" sz="2200" b="1" u="heavy" dirty="0" smtClean="0">
                <a:uFill>
                  <a:solidFill>
                    <a:srgbClr val="C00000"/>
                  </a:solidFill>
                </a:uFill>
                <a:latin typeface="Arial Narrow" pitchFamily="34" charset="0"/>
                <a:sym typeface="Wingdings 3"/>
              </a:rPr>
              <a:t></a:t>
            </a:r>
            <a:r>
              <a:rPr lang="en-US" sz="2200" b="1" u="heavy" dirty="0" smtClean="0">
                <a:uFill>
                  <a:solidFill>
                    <a:srgbClr val="C00000"/>
                  </a:solidFill>
                </a:uFill>
                <a:latin typeface="Arial Narrow" pitchFamily="34" charset="0"/>
              </a:rPr>
              <a:t> in LDL </a:t>
            </a:r>
            <a:r>
              <a:rPr lang="en-US" sz="2200" b="1" dirty="0" smtClean="0">
                <a:uFill>
                  <a:solidFill>
                    <a:srgbClr val="C00000"/>
                  </a:solidFill>
                </a:uFill>
                <a:latin typeface="Arial Narrow" pitchFamily="34" charset="0"/>
              </a:rPr>
              <a:t>		</a:t>
            </a:r>
            <a:r>
              <a:rPr lang="en-US" sz="2200" b="1" dirty="0" smtClean="0">
                <a:solidFill>
                  <a:srgbClr val="FF0000"/>
                </a:solidFill>
                <a:latin typeface="Arial Narrow" pitchFamily="34" charset="0"/>
              </a:rPr>
              <a:t>Why ???</a:t>
            </a:r>
          </a:p>
          <a:p>
            <a:r>
              <a:rPr lang="en-US" sz="2200" b="1" dirty="0" smtClean="0">
                <a:latin typeface="Arial Narrow" pitchFamily="34" charset="0"/>
              </a:rPr>
              <a:t>    because these patients will possess small dense LDL (severely </a:t>
            </a:r>
            <a:r>
              <a:rPr lang="en-US" sz="2200" b="1" dirty="0" err="1" smtClean="0">
                <a:latin typeface="Arial Narrow" pitchFamily="34" charset="0"/>
              </a:rPr>
              <a:t>atherogenic</a:t>
            </a:r>
            <a:r>
              <a:rPr lang="en-US" sz="2200" b="1" dirty="0" smtClean="0">
                <a:latin typeface="Arial Narrow" pitchFamily="34" charset="0"/>
              </a:rPr>
              <a:t>)  </a:t>
            </a:r>
            <a:br>
              <a:rPr lang="en-US" sz="2200" b="1" dirty="0" smtClean="0">
                <a:latin typeface="Arial Narrow" pitchFamily="34" charset="0"/>
              </a:rPr>
            </a:br>
            <a:r>
              <a:rPr lang="en-US" sz="2200" b="1" dirty="0" smtClean="0">
                <a:latin typeface="Arial Narrow" pitchFamily="34" charset="0"/>
              </a:rPr>
              <a:t>    + evident endothelial dysfunction + increased thrombotic profile. </a:t>
            </a:r>
          </a:p>
          <a:p>
            <a:r>
              <a:rPr lang="en-US" sz="2200" b="1" dirty="0" smtClean="0">
                <a:latin typeface="Arial Narrow" pitchFamily="34" charset="0"/>
              </a:rPr>
              <a:t>    </a:t>
            </a:r>
            <a:r>
              <a:rPr lang="en-US" sz="2200" u="heavy" dirty="0" smtClean="0">
                <a:solidFill>
                  <a:srgbClr val="C00000"/>
                </a:solidFill>
                <a:uFill>
                  <a:solidFill>
                    <a:srgbClr val="C00000"/>
                  </a:solidFill>
                </a:uFill>
                <a:latin typeface="Bernard MT Condensed" pitchFamily="18" charset="0"/>
              </a:rPr>
              <a:t>SO MUST TAKE STATINS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304800" y="6019800"/>
            <a:ext cx="2057399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200" dirty="0" smtClean="0">
                <a:solidFill>
                  <a:srgbClr val="FF6600"/>
                </a:solidFill>
                <a:latin typeface="Bernard MT Condensed" pitchFamily="18" charset="0"/>
              </a:rPr>
              <a:t>Contraindications </a:t>
            </a:r>
            <a:endParaRPr lang="en-US" sz="2200" dirty="0">
              <a:latin typeface="Calibri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514600" y="6019800"/>
            <a:ext cx="558037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latin typeface="Arial Narrow" pitchFamily="34" charset="0"/>
                <a:sym typeface="Wingdings 3"/>
              </a:rPr>
              <a:t> In pregnancy and cautiously under age of 18 years </a:t>
            </a:r>
            <a:endParaRPr lang="en-US" sz="2000" dirty="0"/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000">
              <a:srgbClr val="BF69AF"/>
            </a:gs>
            <a:gs pos="23000">
              <a:schemeClr val="accent1">
                <a:tint val="44500"/>
                <a:satMod val="160000"/>
                <a:alpha val="92000"/>
              </a:schemeClr>
            </a:gs>
            <a:gs pos="57000">
              <a:srgbClr val="F1E19D">
                <a:alpha val="80000"/>
              </a:srgbClr>
            </a:gs>
            <a:gs pos="91000">
              <a:schemeClr val="bg1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6" descr="See full size imag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 l="17831" t="24232" r="36316" b="7577"/>
          <a:stretch>
            <a:fillRect/>
          </a:stretch>
        </p:blipFill>
        <p:spPr bwMode="auto">
          <a:xfrm rot="4713599">
            <a:off x="7818599" y="1112998"/>
            <a:ext cx="1371600" cy="13716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14" name="Rectangle 13"/>
          <p:cNvSpPr/>
          <p:nvPr/>
        </p:nvSpPr>
        <p:spPr>
          <a:xfrm>
            <a:off x="304801" y="304800"/>
            <a:ext cx="6553200" cy="830997"/>
          </a:xfrm>
          <a:prstGeom prst="rect">
            <a:avLst/>
          </a:prstGeom>
          <a:noFill/>
        </p:spPr>
        <p:txBody>
          <a:bodyPr>
            <a:prstTxWarp prst="textWave1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reflection blurRad="6350" stA="60000" endA="900" endPos="60000" dist="29997" dir="5400000" sy="-100000" algn="bl" rotWithShape="0"/>
                </a:effectLst>
                <a:latin typeface="+mn-lt"/>
                <a:cs typeface="+mn-cs"/>
              </a:rPr>
              <a:t>DRUGS IN HYPERLIPIDEMIA</a:t>
            </a:r>
          </a:p>
        </p:txBody>
      </p:sp>
      <p:pic>
        <p:nvPicPr>
          <p:cNvPr id="16" name="Picture 15" descr="http://img.medscape.com/slide/migrated/editorial/cmecircle/2004/2888/images/brewer/still11.gif"/>
          <p:cNvPicPr/>
          <p:nvPr/>
        </p:nvPicPr>
        <p:blipFill>
          <a:blip r:embed="rId4" cstate="print"/>
          <a:srcRect l="39583" t="37877" r="31667" b="26613"/>
          <a:stretch>
            <a:fillRect/>
          </a:stretch>
        </p:blipFill>
        <p:spPr bwMode="auto">
          <a:xfrm>
            <a:off x="6858000" y="76200"/>
            <a:ext cx="1752600" cy="1828800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9" descr="C:\Documents and Settings\DR.OMNIA\My Documents\My Pictures\lipo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62800" y="1524000"/>
            <a:ext cx="1406327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2" descr="http://www.lce.hut.fi/research/sysbio/biospectroscopy/images/img-fig001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34200" y="1295400"/>
            <a:ext cx="914400" cy="93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Text Box 3"/>
          <p:cNvSpPr txBox="1">
            <a:spLocks noChangeArrowheads="1"/>
          </p:cNvSpPr>
          <p:nvPr/>
        </p:nvSpPr>
        <p:spPr bwMode="auto">
          <a:xfrm>
            <a:off x="228600" y="2766060"/>
            <a:ext cx="8915400" cy="3939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indent="-274320">
              <a:lnSpc>
                <a:spcPts val="3000"/>
              </a:lnSpc>
              <a:buBlip>
                <a:blip r:embed="rId7"/>
              </a:buBlip>
            </a:pPr>
            <a:r>
              <a:rPr lang="en-US" sz="2200" b="1" dirty="0" smtClean="0">
                <a:latin typeface="Arial Narrow" pitchFamily="34" charset="0"/>
              </a:rPr>
              <a:t>Define </a:t>
            </a:r>
            <a:r>
              <a:rPr lang="en-US" sz="2200" b="1" dirty="0" err="1" smtClean="0">
                <a:latin typeface="Arial Narrow" pitchFamily="34" charset="0"/>
              </a:rPr>
              <a:t>hyperlipidemia</a:t>
            </a:r>
            <a:r>
              <a:rPr lang="en-US" sz="2200" b="1" dirty="0" smtClean="0">
                <a:latin typeface="Arial Narrow" pitchFamily="34" charset="0"/>
              </a:rPr>
              <a:t> </a:t>
            </a:r>
            <a:r>
              <a:rPr lang="en-US" sz="2200" b="1" dirty="0" err="1" smtClean="0">
                <a:latin typeface="Arial Narrow" pitchFamily="34" charset="0"/>
              </a:rPr>
              <a:t>vs</a:t>
            </a:r>
            <a:r>
              <a:rPr lang="en-US" sz="2200" b="1" dirty="0" smtClean="0">
                <a:latin typeface="Arial Narrow" pitchFamily="34" charset="0"/>
              </a:rPr>
              <a:t> normal lipid levels</a:t>
            </a:r>
          </a:p>
          <a:p>
            <a:pPr indent="-274320">
              <a:lnSpc>
                <a:spcPts val="3000"/>
              </a:lnSpc>
              <a:buBlip>
                <a:blip r:embed="rId7"/>
              </a:buBlip>
            </a:pPr>
            <a:r>
              <a:rPr lang="en-US" sz="2200" b="1" dirty="0" smtClean="0">
                <a:latin typeface="Arial Narrow" pitchFamily="34" charset="0"/>
              </a:rPr>
              <a:t>Revise the cascade of lipoprotein remodeling, stressing on peripheral TGs </a:t>
            </a:r>
            <a:br>
              <a:rPr lang="en-US" sz="2200" b="1" dirty="0" smtClean="0">
                <a:latin typeface="Arial Narrow" pitchFamily="34" charset="0"/>
              </a:rPr>
            </a:br>
            <a:r>
              <a:rPr lang="en-US" sz="2200" b="1" dirty="0" smtClean="0">
                <a:latin typeface="Arial Narrow" pitchFamily="34" charset="0"/>
              </a:rPr>
              <a:t>    utilization and </a:t>
            </a:r>
            <a:r>
              <a:rPr lang="en-US" sz="2200" b="1" dirty="0" err="1" smtClean="0">
                <a:latin typeface="Arial Narrow" pitchFamily="34" charset="0"/>
              </a:rPr>
              <a:t>cholesetrol</a:t>
            </a:r>
            <a:r>
              <a:rPr lang="en-US" sz="2200" b="1" dirty="0" smtClean="0">
                <a:latin typeface="Arial Narrow" pitchFamily="34" charset="0"/>
              </a:rPr>
              <a:t> influx &amp; </a:t>
            </a:r>
            <a:r>
              <a:rPr lang="en-US" sz="2200" b="1" dirty="0" err="1" smtClean="0">
                <a:latin typeface="Arial Narrow" pitchFamily="34" charset="0"/>
              </a:rPr>
              <a:t>outflux</a:t>
            </a:r>
            <a:r>
              <a:rPr lang="en-US" sz="2200" b="1" dirty="0" smtClean="0">
                <a:latin typeface="Arial Narrow" pitchFamily="34" charset="0"/>
              </a:rPr>
              <a:t>.  </a:t>
            </a:r>
          </a:p>
          <a:p>
            <a:pPr indent="-274320">
              <a:lnSpc>
                <a:spcPts val="3000"/>
              </a:lnSpc>
              <a:buBlip>
                <a:blip r:embed="rId7"/>
              </a:buBlip>
            </a:pPr>
            <a:r>
              <a:rPr lang="en-US" sz="2200" b="1" dirty="0" smtClean="0">
                <a:latin typeface="Arial Narrow" pitchFamily="34" charset="0"/>
              </a:rPr>
              <a:t>Relate such variables to the development &amp; progression of </a:t>
            </a:r>
            <a:r>
              <a:rPr lang="en-US" sz="2200" b="1" dirty="0" err="1" smtClean="0">
                <a:latin typeface="Arial Narrow" pitchFamily="34" charset="0"/>
              </a:rPr>
              <a:t>atherogenesis</a:t>
            </a:r>
            <a:endParaRPr lang="en-US" sz="2200" b="1" dirty="0" smtClean="0">
              <a:latin typeface="Arial Narrow" pitchFamily="34" charset="0"/>
            </a:endParaRPr>
          </a:p>
          <a:p>
            <a:pPr indent="-274320">
              <a:lnSpc>
                <a:spcPts val="3000"/>
              </a:lnSpc>
              <a:buBlip>
                <a:blip r:embed="rId7"/>
              </a:buBlip>
            </a:pPr>
            <a:r>
              <a:rPr lang="en-US" sz="2200" b="1" dirty="0" smtClean="0">
                <a:latin typeface="Arial Narrow" pitchFamily="34" charset="0"/>
              </a:rPr>
              <a:t>Classify lipid lowering agents targeting exogenous &amp; endogenous pathways</a:t>
            </a:r>
          </a:p>
          <a:p>
            <a:pPr indent="-274320">
              <a:lnSpc>
                <a:spcPts val="3000"/>
              </a:lnSpc>
              <a:buBlip>
                <a:blip r:embed="rId7"/>
              </a:buBlip>
            </a:pPr>
            <a:r>
              <a:rPr lang="en-US" sz="2200" b="1" dirty="0" smtClean="0">
                <a:latin typeface="Arial Narrow" pitchFamily="34" charset="0"/>
              </a:rPr>
              <a:t> Expand on the pharmacology of drugs related to each group and relate that </a:t>
            </a:r>
            <a:br>
              <a:rPr lang="en-US" sz="2200" b="1" dirty="0" smtClean="0">
                <a:latin typeface="Arial Narrow" pitchFamily="34" charset="0"/>
              </a:rPr>
            </a:br>
            <a:r>
              <a:rPr lang="en-US" sz="2200" b="1" dirty="0" smtClean="0">
                <a:latin typeface="Arial Narrow" pitchFamily="34" charset="0"/>
              </a:rPr>
              <a:t>     to their clinical relevance alone or in combinations  </a:t>
            </a:r>
          </a:p>
          <a:p>
            <a:pPr indent="-274320">
              <a:lnSpc>
                <a:spcPts val="3000"/>
              </a:lnSpc>
              <a:buBlip>
                <a:blip r:embed="rId7"/>
              </a:buBlip>
            </a:pPr>
            <a:r>
              <a:rPr lang="en-US" sz="2200" b="1" dirty="0" smtClean="0">
                <a:latin typeface="Arial Narrow" pitchFamily="34" charset="0"/>
              </a:rPr>
              <a:t>Hint on adjuvant drugs that can help in lipid lowering</a:t>
            </a:r>
          </a:p>
          <a:p>
            <a:pPr indent="-274320">
              <a:lnSpc>
                <a:spcPts val="3000"/>
              </a:lnSpc>
              <a:buBlip>
                <a:blip r:embed="rId7"/>
              </a:buBlip>
            </a:pPr>
            <a:r>
              <a:rPr lang="en-US" sz="2200" b="1" dirty="0" smtClean="0">
                <a:latin typeface="Arial Narrow" pitchFamily="34" charset="0"/>
              </a:rPr>
              <a:t>Sum up the therapeutic approach attempting to target </a:t>
            </a:r>
            <a:r>
              <a:rPr lang="en-US" sz="2200" b="1" dirty="0" err="1" smtClean="0">
                <a:latin typeface="Arial Narrow" pitchFamily="34" charset="0"/>
              </a:rPr>
              <a:t>hyperlipidemia</a:t>
            </a:r>
            <a:r>
              <a:rPr lang="en-US" sz="2200" b="1" dirty="0" smtClean="0">
                <a:latin typeface="Arial Narrow" pitchFamily="34" charset="0"/>
              </a:rPr>
              <a:t> from </a:t>
            </a:r>
            <a:br>
              <a:rPr lang="en-US" sz="2200" b="1" dirty="0" smtClean="0">
                <a:latin typeface="Arial Narrow" pitchFamily="34" charset="0"/>
              </a:rPr>
            </a:br>
            <a:r>
              <a:rPr lang="en-US" sz="2200" b="1" dirty="0" smtClean="0">
                <a:latin typeface="Arial Narrow" pitchFamily="34" charset="0"/>
              </a:rPr>
              <a:t>    quantitative, qualitative and </a:t>
            </a:r>
            <a:r>
              <a:rPr lang="en-US" sz="2200" b="1" dirty="0" err="1" smtClean="0">
                <a:latin typeface="Arial Narrow" pitchFamily="34" charset="0"/>
              </a:rPr>
              <a:t>vasculo</a:t>
            </a:r>
            <a:r>
              <a:rPr lang="en-US" sz="2200" b="1" dirty="0" smtClean="0">
                <a:latin typeface="Arial Narrow" pitchFamily="34" charset="0"/>
              </a:rPr>
              <a:t>-protective perspectives</a:t>
            </a:r>
          </a:p>
        </p:txBody>
      </p:sp>
      <p:sp>
        <p:nvSpPr>
          <p:cNvPr id="22" name="Rectangle 21"/>
          <p:cNvSpPr/>
          <p:nvPr/>
        </p:nvSpPr>
        <p:spPr>
          <a:xfrm>
            <a:off x="304800" y="1066800"/>
            <a:ext cx="83227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3200" b="1" cap="none" spc="0" dirty="0" smtClean="0">
                <a:ln>
                  <a:solidFill>
                    <a:srgbClr val="FA00FA"/>
                  </a:solidFill>
                  <a:prstDash val="solid"/>
                </a:ln>
                <a:solidFill>
                  <a:srgbClr val="CC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Bernard MT Condensed" pitchFamily="18" charset="0"/>
              </a:rPr>
              <a:t>ILOs</a:t>
            </a:r>
            <a:endParaRPr lang="en-US" sz="3200" b="1" cap="none" spc="0" dirty="0">
              <a:ln>
                <a:solidFill>
                  <a:srgbClr val="FA00FA"/>
                </a:solidFill>
                <a:prstDash val="solid"/>
              </a:ln>
              <a:solidFill>
                <a:srgbClr val="CC000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Bernard MT Condensed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81000" y="1652826"/>
            <a:ext cx="65532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274320">
              <a:lnSpc>
                <a:spcPts val="3000"/>
              </a:lnSpc>
            </a:pPr>
            <a:r>
              <a:rPr lang="en-US" sz="2400" u="heavy" dirty="0" smtClean="0">
                <a:uFill>
                  <a:solidFill>
                    <a:srgbClr val="C00000"/>
                  </a:solidFill>
                </a:uFill>
                <a:latin typeface="Bernard MT Condensed" pitchFamily="18" charset="0"/>
              </a:rPr>
              <a:t>By the end of those 2 lectures [23 slides for </a:t>
            </a:r>
            <a:r>
              <a:rPr lang="en-US" sz="2400" u="heavy" dirty="0" err="1" smtClean="0">
                <a:uFill>
                  <a:solidFill>
                    <a:srgbClr val="C00000"/>
                  </a:solidFill>
                </a:uFill>
                <a:latin typeface="Bernard MT Condensed" pitchFamily="18" charset="0"/>
              </a:rPr>
              <a:t>studing</a:t>
            </a:r>
            <a:r>
              <a:rPr lang="en-US" sz="2400" u="heavy" dirty="0" smtClean="0">
                <a:uFill>
                  <a:solidFill>
                    <a:srgbClr val="C00000"/>
                  </a:solidFill>
                </a:uFill>
                <a:latin typeface="Bernard MT Condensed" pitchFamily="18" charset="0"/>
              </a:rPr>
              <a:t>]</a:t>
            </a:r>
          </a:p>
          <a:p>
            <a:pPr indent="-274320">
              <a:lnSpc>
                <a:spcPts val="3000"/>
              </a:lnSpc>
            </a:pPr>
            <a:r>
              <a:rPr lang="en-US" sz="2400" u="heavy" dirty="0" smtClean="0">
                <a:uFill>
                  <a:solidFill>
                    <a:srgbClr val="C00000"/>
                  </a:solidFill>
                </a:uFill>
                <a:latin typeface="Bernard MT Condensed" pitchFamily="18" charset="0"/>
              </a:rPr>
              <a:t>you will be able to:</a:t>
            </a:r>
            <a:endParaRPr lang="en-US" sz="2400" u="heavy" dirty="0">
              <a:uFill>
                <a:solidFill>
                  <a:srgbClr val="C00000"/>
                </a:solidFill>
              </a:uFill>
              <a:latin typeface="Bernard MT Condensed" pitchFamily="18" charset="0"/>
            </a:endParaRPr>
          </a:p>
        </p:txBody>
      </p:sp>
      <p:sp>
        <p:nvSpPr>
          <p:cNvPr id="10" name="5-Point Star 9"/>
          <p:cNvSpPr/>
          <p:nvPr/>
        </p:nvSpPr>
        <p:spPr>
          <a:xfrm>
            <a:off x="8534400" y="6172200"/>
            <a:ext cx="609600" cy="533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BF69AF"/>
            </a:gs>
            <a:gs pos="11000">
              <a:schemeClr val="accent1">
                <a:tint val="44500"/>
                <a:satMod val="160000"/>
                <a:alpha val="75000"/>
              </a:schemeClr>
            </a:gs>
            <a:gs pos="57000">
              <a:srgbClr val="F1E19D">
                <a:alpha val="80000"/>
              </a:srgbClr>
            </a:gs>
            <a:gs pos="91000">
              <a:schemeClr val="bg1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"/>
          <p:cNvSpPr txBox="1">
            <a:spLocks noChangeArrowheads="1"/>
          </p:cNvSpPr>
          <p:nvPr/>
        </p:nvSpPr>
        <p:spPr>
          <a:xfrm>
            <a:off x="762000" y="228600"/>
            <a:ext cx="8382000" cy="3810000"/>
          </a:xfrm>
          <a:prstGeom prst="rect">
            <a:avLst/>
          </a:prstGeom>
        </p:spPr>
        <p:txBody>
          <a:bodyPr/>
          <a:lstStyle/>
          <a:p>
            <a:pPr marL="114300" lvl="0" indent="-457200">
              <a:lnSpc>
                <a:spcPts val="2400"/>
              </a:lnSpc>
              <a:spcBef>
                <a:spcPts val="1200"/>
              </a:spcBef>
              <a:buBlip>
                <a:blip r:embed="rId2"/>
              </a:buBlip>
            </a:pPr>
            <a:r>
              <a:rPr kumimoji="0" lang="en-US" sz="2200" b="1" i="0" u="heavy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>
                  <a:solidFill>
                    <a:srgbClr val="CC3399"/>
                  </a:solidFill>
                </a:uFill>
                <a:latin typeface="Arial Narrow" pitchFamily="34" charset="0"/>
                <a:cs typeface="+mn-cs"/>
                <a:sym typeface="Wingdings 3"/>
              </a:rPr>
              <a:t></a:t>
            </a:r>
            <a:r>
              <a:rPr kumimoji="0" lang="en-US" sz="2200" b="1" i="0" u="heavy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>
                  <a:solidFill>
                    <a:srgbClr val="CC3399"/>
                  </a:solidFill>
                </a:uFill>
                <a:latin typeface="Arial Narrow" pitchFamily="34" charset="0"/>
                <a:cs typeface="+mn-cs"/>
              </a:rPr>
              <a:t>serum </a:t>
            </a:r>
            <a:r>
              <a:rPr kumimoji="0" lang="en-US" sz="2200" b="1" i="0" u="heavy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>
                  <a:solidFill>
                    <a:srgbClr val="CC3399"/>
                  </a:solidFill>
                </a:uFill>
                <a:latin typeface="Arial Narrow" pitchFamily="34" charset="0"/>
                <a:cs typeface="+mn-cs"/>
              </a:rPr>
              <a:t>transaminase</a:t>
            </a:r>
            <a:r>
              <a:rPr lang="en-US" sz="2200" b="1" u="heavy" dirty="0" smtClean="0">
                <a:uFill>
                  <a:solidFill>
                    <a:srgbClr val="CC3399"/>
                  </a:solidFill>
                </a:uFill>
                <a:latin typeface="Arial Narrow" pitchFamily="34" charset="0"/>
                <a:cs typeface="+mn-cs"/>
              </a:rPr>
              <a:t>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 can progress to evident </a:t>
            </a:r>
            <a:r>
              <a:rPr lang="en-US" sz="2200" b="1" dirty="0" err="1" smtClean="0">
                <a:latin typeface="Arial Narrow" pitchFamily="34" charset="0"/>
                <a:sym typeface="Wingdings 3"/>
              </a:rPr>
              <a:t>hepatotoxicity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 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cs typeface="+mn-cs"/>
              </a:rPr>
              <a:t> </a:t>
            </a:r>
          </a:p>
          <a:p>
            <a:pPr marL="114300" lvl="0" indent="-457200">
              <a:lnSpc>
                <a:spcPts val="2400"/>
              </a:lnSpc>
              <a:spcBef>
                <a:spcPts val="600"/>
              </a:spcBef>
            </a:pPr>
            <a:r>
              <a:rPr lang="en-US" sz="2200" b="1" dirty="0" smtClean="0">
                <a:latin typeface="Arial Narrow" pitchFamily="34" charset="0"/>
                <a:cs typeface="+mn-cs"/>
              </a:rPr>
              <a:t>       So l</a:t>
            </a:r>
            <a:r>
              <a:rPr kumimoji="0" lang="en-US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cs typeface="+mn-cs"/>
              </a:rPr>
              <a:t>ab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cs typeface="+mn-cs"/>
              </a:rPr>
              <a:t> investigations recommended every 6 month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 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cs typeface="+mn-cs"/>
              </a:rPr>
              <a:t>if levels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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cs typeface="+mn-cs"/>
              </a:rPr>
              <a:t> up to </a:t>
            </a:r>
            <a:b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cs typeface="+mn-cs"/>
              </a:rPr>
            </a:b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cs typeface="+mn-cs"/>
              </a:rPr>
              <a:t>     3 folds at any time,</a:t>
            </a:r>
            <a:r>
              <a:rPr kumimoji="0" lang="en-US" sz="22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cs typeface="+mn-cs"/>
              </a:rPr>
              <a:t> </a:t>
            </a:r>
            <a:r>
              <a:rPr kumimoji="0" lang="en-US" sz="2200" b="1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cs typeface="+mn-cs"/>
              </a:rPr>
              <a:t>statin</a:t>
            </a:r>
            <a:r>
              <a:rPr kumimoji="0" lang="en-US" sz="22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cs typeface="+mn-cs"/>
              </a:rPr>
              <a:t> must be stopped then dose adjusted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cs typeface="+mn-cs"/>
              </a:rPr>
              <a:t>.</a:t>
            </a:r>
          </a:p>
          <a:p>
            <a:pPr marL="114300" lvl="0" indent="-457200">
              <a:lnSpc>
                <a:spcPts val="2400"/>
              </a:lnSpc>
              <a:spcBef>
                <a:spcPts val="1200"/>
              </a:spcBef>
              <a:buBlip>
                <a:blip r:embed="rId2"/>
              </a:buBlip>
            </a:pPr>
            <a:r>
              <a:rPr lang="en-US" sz="2200" b="1" u="heavy" dirty="0" smtClean="0">
                <a:uFill>
                  <a:solidFill>
                    <a:srgbClr val="CC3399"/>
                  </a:solidFill>
                </a:uFill>
                <a:latin typeface="Arial Narrow" pitchFamily="34" charset="0"/>
                <a:sym typeface="Wingdings 3"/>
              </a:rPr>
              <a:t> </a:t>
            </a:r>
            <a:r>
              <a:rPr kumimoji="0" lang="en-US" sz="2200" b="1" i="0" u="heavy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>
                  <a:solidFill>
                    <a:srgbClr val="CC3399"/>
                  </a:solidFill>
                </a:uFill>
                <a:latin typeface="Arial Narrow" pitchFamily="34" charset="0"/>
                <a:cs typeface="+mn-cs"/>
              </a:rPr>
              <a:t>creatine</a:t>
            </a:r>
            <a:r>
              <a:rPr kumimoji="0" lang="en-US" sz="2200" b="1" i="0" u="heavy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>
                  <a:solidFill>
                    <a:srgbClr val="CC3399"/>
                  </a:solidFill>
                </a:uFill>
                <a:latin typeface="Arial Narrow" pitchFamily="34" charset="0"/>
                <a:cs typeface="+mn-cs"/>
              </a:rPr>
              <a:t> </a:t>
            </a:r>
            <a:r>
              <a:rPr kumimoji="0" lang="en-US" sz="2200" b="1" i="0" u="heavy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>
                  <a:solidFill>
                    <a:srgbClr val="CC3399"/>
                  </a:solidFill>
                </a:uFill>
                <a:latin typeface="Arial Narrow" pitchFamily="34" charset="0"/>
                <a:cs typeface="+mn-cs"/>
              </a:rPr>
              <a:t>kinase</a:t>
            </a:r>
            <a:r>
              <a:rPr kumimoji="0" lang="en-US" sz="2200" b="1" i="0" u="heavy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>
                  <a:solidFill>
                    <a:srgbClr val="CC3399"/>
                  </a:solidFill>
                </a:uFill>
                <a:latin typeface="Arial Narrow" pitchFamily="34" charset="0"/>
                <a:cs typeface="+mn-cs"/>
              </a:rPr>
              <a:t> activity</a:t>
            </a:r>
            <a:r>
              <a:rPr kumimoji="0" lang="en-US" sz="2200" b="1" i="0" u="heavy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>
                  <a:solidFill>
                    <a:srgbClr val="CC3399"/>
                  </a:solidFill>
                </a:uFill>
                <a:latin typeface="Arial Narrow" pitchFamily="34" charset="0"/>
                <a:cs typeface="+mn-cs"/>
              </a:rPr>
              <a:t> </a:t>
            </a:r>
            <a:r>
              <a:rPr kumimoji="0" lang="en-US" sz="22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cs typeface="+mn-cs"/>
              </a:rPr>
              <a:t>(index of muscle injury)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 </a:t>
            </a:r>
          </a:p>
          <a:p>
            <a:pPr marL="114300" lvl="0" indent="-457200">
              <a:lnSpc>
                <a:spcPts val="2400"/>
              </a:lnSpc>
              <a:spcBef>
                <a:spcPts val="600"/>
              </a:spcBef>
            </a:pPr>
            <a:r>
              <a:rPr lang="en-US" sz="2200" b="1" dirty="0" smtClean="0">
                <a:latin typeface="Arial Narrow" pitchFamily="34" charset="0"/>
                <a:sym typeface="Wingdings 3"/>
              </a:rPr>
              <a:t>      Measured only if </a:t>
            </a:r>
            <a:r>
              <a:rPr lang="en-US" sz="2200" b="1" dirty="0" err="1" smtClean="0">
                <a:latin typeface="Arial Narrow" pitchFamily="34" charset="0"/>
                <a:sym typeface="Wingdings 3"/>
              </a:rPr>
              <a:t>myalgia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 or </a:t>
            </a:r>
            <a:r>
              <a:rPr lang="en-US" sz="2200" b="1" dirty="0" err="1" smtClean="0">
                <a:latin typeface="Arial Narrow" pitchFamily="34" charset="0"/>
                <a:sym typeface="Wingdings 3"/>
              </a:rPr>
              <a:t>myositis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 develops  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cs typeface="+mn-cs"/>
              </a:rPr>
              <a:t>if</a:t>
            </a:r>
            <a:r>
              <a:rPr kumimoji="0" lang="en-US" sz="22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cs typeface="+mn-cs"/>
              </a:rPr>
              <a:t>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 3-5 folds  we;</a:t>
            </a:r>
          </a:p>
          <a:p>
            <a:pPr marL="114300" lvl="0" indent="-457200">
              <a:lnSpc>
                <a:spcPts val="2400"/>
              </a:lnSpc>
              <a:spcBef>
                <a:spcPts val="600"/>
              </a:spcBef>
            </a:pPr>
            <a:r>
              <a:rPr lang="en-US" sz="2200" b="1" dirty="0" smtClean="0">
                <a:latin typeface="Arial Narrow" pitchFamily="34" charset="0"/>
                <a:sym typeface="Wingdings 3"/>
              </a:rPr>
              <a:t>      </a:t>
            </a:r>
            <a:r>
              <a:rPr lang="en-US" sz="2200" b="1" dirty="0" err="1" smtClean="0">
                <a:latin typeface="Arial Narrow" pitchFamily="34" charset="0"/>
                <a:sym typeface="Wingdings 3"/>
              </a:rPr>
              <a:t>statin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 doses / change to hydrophilic </a:t>
            </a:r>
            <a:r>
              <a:rPr lang="en-US" sz="2200" b="1" dirty="0" err="1" smtClean="0">
                <a:latin typeface="Arial Narrow" pitchFamily="34" charset="0"/>
                <a:sym typeface="Wingdings 3"/>
              </a:rPr>
              <a:t>statin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 / omit combination with </a:t>
            </a:r>
            <a:br>
              <a:rPr lang="en-US" sz="2200" b="1" dirty="0" smtClean="0">
                <a:latin typeface="Arial Narrow" pitchFamily="34" charset="0"/>
                <a:sym typeface="Wingdings 3"/>
              </a:rPr>
            </a:br>
            <a:r>
              <a:rPr lang="en-US" sz="2200" b="1" dirty="0" smtClean="0">
                <a:latin typeface="Arial Narrow" pitchFamily="34" charset="0"/>
                <a:sym typeface="Wingdings 3"/>
              </a:rPr>
              <a:t>    </a:t>
            </a:r>
            <a:r>
              <a:rPr lang="en-US" sz="2200" b="1" dirty="0" err="1" smtClean="0">
                <a:latin typeface="Arial Narrow" pitchFamily="34" charset="0"/>
                <a:sym typeface="Wingdings 3"/>
              </a:rPr>
              <a:t>fibrates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…..</a:t>
            </a:r>
          </a:p>
          <a:p>
            <a:pPr marL="114300" lvl="0" indent="-457200">
              <a:lnSpc>
                <a:spcPts val="2400"/>
              </a:lnSpc>
              <a:spcBef>
                <a:spcPts val="600"/>
              </a:spcBef>
            </a:pPr>
            <a:r>
              <a:rPr lang="en-US" sz="2200" b="1" dirty="0" smtClean="0">
                <a:latin typeface="Arial Narrow" pitchFamily="34" charset="0"/>
                <a:sym typeface="Wingdings 3"/>
              </a:rPr>
              <a:t>      If severe elevation + blood in urine  this is </a:t>
            </a:r>
            <a:r>
              <a:rPr lang="en-US" sz="2200" b="1" u="heavy" dirty="0" err="1" smtClean="0">
                <a:uFill>
                  <a:solidFill>
                    <a:srgbClr val="C00000"/>
                  </a:solidFill>
                </a:uFill>
                <a:latin typeface="Arial Narrow" pitchFamily="34" charset="0"/>
                <a:sym typeface="Wingdings 3"/>
              </a:rPr>
              <a:t>R</a:t>
            </a:r>
            <a:r>
              <a:rPr lang="en-US" sz="2200" b="1" u="heavy" dirty="0" err="1" smtClean="0">
                <a:uFill>
                  <a:solidFill>
                    <a:srgbClr val="C00000"/>
                  </a:solidFill>
                </a:uFill>
                <a:latin typeface="Arial Narrow" pitchFamily="34" charset="0"/>
              </a:rPr>
              <a:t>habdomyolysis</a:t>
            </a:r>
            <a:r>
              <a:rPr lang="en-US" sz="2200" b="1" dirty="0" smtClean="0">
                <a:latin typeface="Arial Narrow" pitchFamily="34" charset="0"/>
              </a:rPr>
              <a:t>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renal </a:t>
            </a:r>
            <a:br>
              <a:rPr lang="en-US" sz="2200" b="1" dirty="0" smtClean="0">
                <a:latin typeface="Arial Narrow" pitchFamily="34" charset="0"/>
                <a:sym typeface="Wingdings 3"/>
              </a:rPr>
            </a:br>
            <a:r>
              <a:rPr lang="en-US" sz="2200" b="1" dirty="0" smtClean="0">
                <a:latin typeface="Arial Narrow" pitchFamily="34" charset="0"/>
                <a:sym typeface="Wingdings 3"/>
              </a:rPr>
              <a:t>    failure could be fatal dialysis is needed</a:t>
            </a:r>
          </a:p>
          <a:p>
            <a:pPr marR="0" lvl="0" indent="-342900" algn="l" defTabSz="914400" rtl="0" eaLnBrk="1" fontAlgn="base" latinLnBrk="0" hangingPunct="1">
              <a:lnSpc>
                <a:spcPts val="24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Blip>
                <a:blip r:embed="rId2"/>
              </a:buBlip>
              <a:tabLst/>
              <a:defRPr/>
            </a:pPr>
            <a:r>
              <a:rPr lang="en-US" sz="2200" b="1" u="heavy" dirty="0" smtClean="0">
                <a:uFill>
                  <a:solidFill>
                    <a:srgbClr val="CC3399"/>
                  </a:solidFill>
                </a:uFill>
                <a:latin typeface="Arial Narrow" pitchFamily="34" charset="0"/>
                <a:sym typeface="Wingdings 3"/>
              </a:rPr>
              <a:t>Others; 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cs typeface="+mn-cs"/>
              </a:rPr>
              <a:t>↑</a:t>
            </a:r>
            <a:r>
              <a:rPr lang="en-US" sz="2200" b="1" dirty="0" err="1" smtClean="0">
                <a:latin typeface="Arial Narrow" pitchFamily="34" charset="0"/>
                <a:cs typeface="+mn-cs"/>
              </a:rPr>
              <a:t>l</a:t>
            </a:r>
            <a:r>
              <a:rPr kumimoji="0" lang="en-US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cs typeface="+mn-cs"/>
              </a:rPr>
              <a:t>enticular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cs typeface="+mn-cs"/>
              </a:rPr>
              <a:t> opacity,</a:t>
            </a:r>
            <a:r>
              <a:rPr kumimoji="0" lang="en-US" sz="22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cs typeface="+mn-cs"/>
              </a:rPr>
              <a:t> i</a:t>
            </a:r>
            <a:r>
              <a:rPr lang="en-US" sz="2200" b="1" dirty="0" err="1" smtClean="0">
                <a:latin typeface="Arial Narrow" pitchFamily="34" charset="0"/>
                <a:cs typeface="+mn-cs"/>
              </a:rPr>
              <a:t>nsomnia</a:t>
            </a:r>
            <a:r>
              <a:rPr lang="en-US" sz="2200" b="1" dirty="0" smtClean="0">
                <a:latin typeface="Arial Narrow" pitchFamily="34" charset="0"/>
                <a:cs typeface="+mn-cs"/>
              </a:rPr>
              <a:t>, rash, GIT disturbance</a:t>
            </a:r>
            <a:endParaRPr kumimoji="0" lang="en-US" sz="2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cs typeface="+mn-cs"/>
            </a:endParaRPr>
          </a:p>
        </p:txBody>
      </p:sp>
      <p:sp>
        <p:nvSpPr>
          <p:cNvPr id="35" name="Rectangle 34"/>
          <p:cNvSpPr>
            <a:spLocks noChangeArrowheads="1"/>
          </p:cNvSpPr>
          <p:nvPr/>
        </p:nvSpPr>
        <p:spPr bwMode="auto">
          <a:xfrm>
            <a:off x="152400" y="178713"/>
            <a:ext cx="15240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200" dirty="0" smtClean="0">
                <a:solidFill>
                  <a:srgbClr val="FF6600"/>
                </a:solidFill>
                <a:latin typeface="Bernard MT Condensed" pitchFamily="18" charset="0"/>
              </a:rPr>
              <a:t>ADRs </a:t>
            </a:r>
            <a:endParaRPr lang="en-US" sz="2200" dirty="0">
              <a:latin typeface="Calibri" pitchFamily="34" charset="0"/>
            </a:endParaRPr>
          </a:p>
        </p:txBody>
      </p:sp>
      <p:sp>
        <p:nvSpPr>
          <p:cNvPr id="46" name="Rectangle 45"/>
          <p:cNvSpPr>
            <a:spLocks noChangeArrowheads="1"/>
          </p:cNvSpPr>
          <p:nvPr/>
        </p:nvSpPr>
        <p:spPr bwMode="auto">
          <a:xfrm>
            <a:off x="152400" y="4064913"/>
            <a:ext cx="15240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200" dirty="0" smtClean="0">
                <a:solidFill>
                  <a:srgbClr val="FF6600"/>
                </a:solidFill>
                <a:latin typeface="Bernard MT Condensed" pitchFamily="18" charset="0"/>
              </a:rPr>
              <a:t>Interactions</a:t>
            </a:r>
            <a:endParaRPr lang="en-US" sz="2200" dirty="0">
              <a:latin typeface="Calibri" pitchFamily="34" charset="0"/>
            </a:endParaRPr>
          </a:p>
        </p:txBody>
      </p:sp>
      <p:sp>
        <p:nvSpPr>
          <p:cNvPr id="50" name="Rectangle 3"/>
          <p:cNvSpPr txBox="1">
            <a:spLocks noChangeArrowheads="1"/>
          </p:cNvSpPr>
          <p:nvPr/>
        </p:nvSpPr>
        <p:spPr>
          <a:xfrm>
            <a:off x="457200" y="4495800"/>
            <a:ext cx="8534400" cy="2133600"/>
          </a:xfrm>
          <a:prstGeom prst="rect">
            <a:avLst/>
          </a:prstGeom>
        </p:spPr>
        <p:txBody>
          <a:bodyPr/>
          <a:lstStyle/>
          <a:p>
            <a:pPr marL="114300" lvl="0" indent="-457200">
              <a:lnSpc>
                <a:spcPts val="2400"/>
              </a:lnSpc>
              <a:spcBef>
                <a:spcPts val="600"/>
              </a:spcBef>
              <a:buBlip>
                <a:blip r:embed="rId2"/>
              </a:buBlip>
            </a:pPr>
            <a:r>
              <a:rPr kumimoji="0" lang="en-US" sz="22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cs typeface="+mn-cs"/>
                <a:sym typeface="Wingdings 3"/>
              </a:rPr>
              <a:t>Those metabolized by CYP3A4</a:t>
            </a:r>
            <a:r>
              <a:rPr kumimoji="0" lang="en-US" sz="22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cs typeface="+mn-cs"/>
                <a:sym typeface="Wingdings 3"/>
              </a:rPr>
              <a:t>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[</a:t>
            </a:r>
            <a:r>
              <a:rPr lang="en-US" sz="2200" b="1" dirty="0" err="1" smtClean="0">
                <a:latin typeface="Arial Narrow" pitchFamily="34" charset="0"/>
                <a:sym typeface="Wingdings 3"/>
              </a:rPr>
              <a:t>Simvastatin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, </a:t>
            </a:r>
            <a:r>
              <a:rPr lang="en-US" sz="2200" b="1" dirty="0" err="1" smtClean="0">
                <a:latin typeface="Arial Narrow" pitchFamily="34" charset="0"/>
                <a:sym typeface="Wingdings 3"/>
              </a:rPr>
              <a:t>Atrovastatin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] </a:t>
            </a:r>
            <a:r>
              <a:rPr kumimoji="0" lang="en-US" sz="22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cs typeface="+mn-cs"/>
                <a:sym typeface="Wingdings 3"/>
              </a:rPr>
              <a:t>show </a:t>
            </a:r>
          </a:p>
          <a:p>
            <a:pPr marL="114300" lvl="0" indent="-457200">
              <a:lnSpc>
                <a:spcPts val="2400"/>
              </a:lnSpc>
              <a:spcBef>
                <a:spcPts val="600"/>
              </a:spcBef>
            </a:pPr>
            <a:r>
              <a:rPr lang="en-US" sz="2200" b="1" dirty="0" smtClean="0">
                <a:latin typeface="Arial Narrow" pitchFamily="34" charset="0"/>
                <a:cs typeface="+mn-cs"/>
                <a:sym typeface="Wingdings 3"/>
              </a:rPr>
              <a:t>      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 efficacy with I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cs typeface="+mn-cs"/>
                <a:sym typeface="Wingdings 3"/>
              </a:rPr>
              <a:t>NDUCERS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cs typeface="+mn-cs"/>
                <a:sym typeface="Wingdings 3"/>
              </a:rPr>
              <a:t>(</a:t>
            </a:r>
            <a:r>
              <a:rPr lang="en-US" sz="2000" b="1" dirty="0" err="1" smtClean="0">
                <a:solidFill>
                  <a:srgbClr val="CC3399"/>
                </a:solidFill>
                <a:latin typeface="Arial Narrow" pitchFamily="34" charset="0"/>
              </a:rPr>
              <a:t>Phenytoin</a:t>
            </a:r>
            <a:r>
              <a:rPr lang="en-US" sz="2000" b="1" dirty="0" smtClean="0">
                <a:solidFill>
                  <a:srgbClr val="CC3399"/>
                </a:solidFill>
                <a:latin typeface="Arial Narrow" pitchFamily="34" charset="0"/>
              </a:rPr>
              <a:t>, </a:t>
            </a:r>
            <a:r>
              <a:rPr lang="en-US" sz="2000" b="1" dirty="0" err="1" smtClean="0">
                <a:solidFill>
                  <a:srgbClr val="CC3399"/>
                </a:solidFill>
                <a:latin typeface="Arial Narrow" pitchFamily="34" charset="0"/>
              </a:rPr>
              <a:t>rifampin</a:t>
            </a:r>
            <a:r>
              <a:rPr lang="en-US" sz="2000" b="1" dirty="0" smtClean="0">
                <a:solidFill>
                  <a:srgbClr val="CC3399"/>
                </a:solidFill>
                <a:latin typeface="Arial Narrow" pitchFamily="34" charset="0"/>
              </a:rPr>
              <a:t>, </a:t>
            </a:r>
            <a:r>
              <a:rPr lang="en-US" sz="2000" b="1" dirty="0" err="1" smtClean="0">
                <a:solidFill>
                  <a:srgbClr val="CC3399"/>
                </a:solidFill>
                <a:latin typeface="Arial Narrow" pitchFamily="34" charset="0"/>
              </a:rPr>
              <a:t>barbiturates,TZDs</a:t>
            </a:r>
            <a:r>
              <a:rPr lang="en-US" sz="2000" b="1" dirty="0" smtClean="0">
                <a:solidFill>
                  <a:srgbClr val="CC3399"/>
                </a:solidFill>
                <a:latin typeface="Arial Narrow" pitchFamily="34" charset="0"/>
              </a:rPr>
              <a:t> ….)</a:t>
            </a:r>
          </a:p>
          <a:p>
            <a:pPr marL="114300" lvl="0" indent="-457200">
              <a:lnSpc>
                <a:spcPts val="2400"/>
              </a:lnSpc>
              <a:spcBef>
                <a:spcPts val="600"/>
              </a:spcBef>
            </a:pPr>
            <a:r>
              <a:rPr lang="en-US" sz="2000" b="1" dirty="0" smtClean="0">
                <a:solidFill>
                  <a:srgbClr val="CC3399"/>
                </a:solidFill>
                <a:latin typeface="Arial Narrow" pitchFamily="34" charset="0"/>
              </a:rPr>
              <a:t>       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 toxicity with INHIBITORS</a:t>
            </a:r>
            <a:r>
              <a:rPr lang="en-US" sz="2200" b="1" dirty="0" smtClean="0">
                <a:latin typeface="Arial Narrow" pitchFamily="34" charset="0"/>
                <a:cs typeface="+mn-cs"/>
                <a:sym typeface="Wingdings 3"/>
              </a:rPr>
              <a:t>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cs typeface="+mn-cs"/>
                <a:sym typeface="Wingdings 3"/>
              </a:rPr>
              <a:t>(</a:t>
            </a:r>
            <a:r>
              <a:rPr lang="en-US" sz="2000" b="1" dirty="0" err="1" smtClean="0">
                <a:solidFill>
                  <a:srgbClr val="CC3399"/>
                </a:solidFill>
                <a:latin typeface="Arial Narrow" pitchFamily="34" charset="0"/>
              </a:rPr>
              <a:t>Macrolides</a:t>
            </a:r>
            <a:r>
              <a:rPr lang="en-US" sz="2000" b="1" dirty="0" smtClean="0">
                <a:solidFill>
                  <a:srgbClr val="CC3399"/>
                </a:solidFill>
                <a:latin typeface="Arial Narrow" pitchFamily="34" charset="0"/>
              </a:rPr>
              <a:t>, cyclosporine</a:t>
            </a:r>
            <a:r>
              <a:rPr lang="en-US" sz="2400" b="1" dirty="0" smtClean="0">
                <a:solidFill>
                  <a:srgbClr val="CC3399"/>
                </a:solidFill>
                <a:latin typeface="Arial Narrow" pitchFamily="34" charset="0"/>
              </a:rPr>
              <a:t>, </a:t>
            </a:r>
            <a:r>
              <a:rPr lang="en-US" sz="2000" b="1" dirty="0" err="1" smtClean="0">
                <a:solidFill>
                  <a:srgbClr val="CC3399"/>
                </a:solidFill>
                <a:latin typeface="Arial Narrow" pitchFamily="34" charset="0"/>
              </a:rPr>
              <a:t>ketoconazole</a:t>
            </a:r>
            <a:r>
              <a:rPr lang="en-US" sz="2000" b="1" dirty="0" smtClean="0">
                <a:solidFill>
                  <a:srgbClr val="CC3399"/>
                </a:solidFill>
                <a:latin typeface="Arial Narrow" pitchFamily="34" charset="0"/>
              </a:rPr>
              <a:t>….)</a:t>
            </a:r>
            <a:endParaRPr lang="en-US" sz="2200" b="1" spc="-30" dirty="0" smtClean="0">
              <a:latin typeface="Arial Narrow" pitchFamily="34" charset="0"/>
              <a:sym typeface="Wingdings 3"/>
            </a:endParaRPr>
          </a:p>
          <a:p>
            <a:pPr marL="114300" indent="-457200">
              <a:lnSpc>
                <a:spcPts val="2400"/>
              </a:lnSpc>
              <a:spcBef>
                <a:spcPts val="600"/>
              </a:spcBef>
              <a:buBlip>
                <a:blip r:embed="rId2"/>
              </a:buBlip>
            </a:pPr>
            <a:r>
              <a:rPr lang="en-US" sz="2200" b="1" u="sng" dirty="0" smtClean="0">
                <a:latin typeface="Arial Narrow" pitchFamily="34" charset="0"/>
                <a:sym typeface="Wingdings 3"/>
              </a:rPr>
              <a:t>Those metabolized by </a:t>
            </a:r>
            <a:r>
              <a:rPr kumimoji="0" lang="en-US" sz="2200" b="1" i="0" u="sng" strike="noStrike" kern="1200" cap="none" spc="-3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cs typeface="+mn-cs"/>
                <a:sym typeface="Wingdings 3"/>
              </a:rPr>
              <a:t>CYP2C9 </a:t>
            </a:r>
            <a:r>
              <a:rPr lang="en-US" sz="2200" b="1" spc="-30" dirty="0" smtClean="0">
                <a:latin typeface="Arial Narrow" pitchFamily="34" charset="0"/>
                <a:cs typeface="+mn-cs"/>
                <a:sym typeface="Wingdings 3"/>
              </a:rPr>
              <a:t> [</a:t>
            </a:r>
            <a:r>
              <a:rPr lang="en-US" sz="2200" b="1" dirty="0" err="1" smtClean="0">
                <a:latin typeface="Arial Narrow" pitchFamily="34" charset="0"/>
                <a:sym typeface="Wingdings 3"/>
              </a:rPr>
              <a:t>Fluvastatin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 &amp; </a:t>
            </a:r>
            <a:r>
              <a:rPr lang="en-US" sz="2200" b="1" dirty="0" err="1" smtClean="0">
                <a:latin typeface="Arial Narrow" pitchFamily="34" charset="0"/>
                <a:sym typeface="Wingdings 3"/>
              </a:rPr>
              <a:t>Rosuvastatin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]</a:t>
            </a:r>
            <a:r>
              <a:rPr kumimoji="0" lang="en-US" sz="2200" b="1" i="0" u="none" strike="noStrike" kern="1200" cap="none" spc="-3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cs typeface="+mn-cs"/>
                <a:sym typeface="Wingdings 3"/>
              </a:rPr>
              <a:t> show </a:t>
            </a:r>
          </a:p>
          <a:p>
            <a:pPr marL="114300" indent="-457200">
              <a:lnSpc>
                <a:spcPts val="2400"/>
              </a:lnSpc>
              <a:spcBef>
                <a:spcPts val="600"/>
              </a:spcBef>
            </a:pPr>
            <a:r>
              <a:rPr lang="en-US" sz="2200" b="1" spc="-30" dirty="0" smtClean="0">
                <a:latin typeface="Arial Narrow" pitchFamily="34" charset="0"/>
                <a:cs typeface="+mn-cs"/>
                <a:sym typeface="Wingdings 3"/>
              </a:rPr>
              <a:t>      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 toxicity with INHIBITORS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(</a:t>
            </a:r>
            <a:r>
              <a:rPr lang="en-US" sz="2000" b="1" dirty="0" err="1" smtClean="0">
                <a:solidFill>
                  <a:srgbClr val="CC3399"/>
                </a:solidFill>
                <a:latin typeface="Arial Narrow" pitchFamily="34" charset="0"/>
              </a:rPr>
              <a:t>metronidazole</a:t>
            </a:r>
            <a:r>
              <a:rPr lang="en-US" sz="2000" b="1" dirty="0" smtClean="0">
                <a:solidFill>
                  <a:srgbClr val="CC3399"/>
                </a:solidFill>
                <a:latin typeface="Arial Narrow" pitchFamily="34" charset="0"/>
              </a:rPr>
              <a:t>, </a:t>
            </a:r>
            <a:r>
              <a:rPr lang="en-US" sz="2000" b="1" dirty="0" err="1" smtClean="0">
                <a:solidFill>
                  <a:srgbClr val="CC3399"/>
                </a:solidFill>
                <a:latin typeface="Arial Narrow" pitchFamily="34" charset="0"/>
              </a:rPr>
              <a:t>amiodarone</a:t>
            </a:r>
            <a:r>
              <a:rPr lang="en-US" sz="2000" b="1" dirty="0" smtClean="0">
                <a:solidFill>
                  <a:srgbClr val="CC3399"/>
                </a:solidFill>
                <a:latin typeface="Arial Narrow" pitchFamily="34" charset="0"/>
              </a:rPr>
              <a:t>, </a:t>
            </a:r>
            <a:r>
              <a:rPr lang="en-US" sz="2000" b="1" dirty="0" err="1" smtClean="0">
                <a:solidFill>
                  <a:srgbClr val="CC3399"/>
                </a:solidFill>
                <a:latin typeface="Arial Narrow" pitchFamily="34" charset="0"/>
              </a:rPr>
              <a:t>cimetidine</a:t>
            </a:r>
            <a:r>
              <a:rPr lang="en-US" sz="2000" b="1" dirty="0" smtClean="0">
                <a:solidFill>
                  <a:srgbClr val="CC3399"/>
                </a:solidFill>
                <a:latin typeface="Arial Narrow" pitchFamily="34" charset="0"/>
              </a:rPr>
              <a:t>…</a:t>
            </a:r>
            <a:r>
              <a:rPr lang="en-US" sz="2000" b="1" dirty="0" smtClean="0">
                <a:latin typeface="Arial Narrow" pitchFamily="34" charset="0"/>
              </a:rPr>
              <a:t> </a:t>
            </a:r>
            <a:r>
              <a:rPr lang="en-US" sz="2000" b="1" dirty="0" smtClean="0">
                <a:solidFill>
                  <a:srgbClr val="C00000"/>
                </a:solidFill>
                <a:latin typeface="Arial Narrow" pitchFamily="34" charset="0"/>
              </a:rPr>
              <a:t>)</a:t>
            </a:r>
            <a:endParaRPr kumimoji="0" lang="en-US" sz="2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 Narrow" pitchFamily="34" charset="0"/>
              <a:cs typeface="+mn-cs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50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BF69AF"/>
            </a:gs>
            <a:gs pos="11000">
              <a:schemeClr val="accent1">
                <a:tint val="44500"/>
                <a:satMod val="160000"/>
                <a:alpha val="75000"/>
              </a:schemeClr>
            </a:gs>
            <a:gs pos="57000">
              <a:srgbClr val="F1E19D">
                <a:alpha val="80000"/>
              </a:srgbClr>
            </a:gs>
            <a:gs pos="91000">
              <a:schemeClr val="bg1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://www.pawelmazur.org/blog/wp-content/uploads/2010/07/liver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34000" y="632458"/>
            <a:ext cx="3437680" cy="2263142"/>
          </a:xfrm>
          <a:prstGeom prst="flowChartDocument">
            <a:avLst/>
          </a:prstGeom>
          <a:noFill/>
        </p:spPr>
      </p:pic>
      <p:sp>
        <p:nvSpPr>
          <p:cNvPr id="15" name="TextBox 13"/>
          <p:cNvSpPr txBox="1">
            <a:spLocks noChangeArrowheads="1"/>
          </p:cNvSpPr>
          <p:nvPr/>
        </p:nvSpPr>
        <p:spPr bwMode="auto">
          <a:xfrm>
            <a:off x="990600" y="2160432"/>
            <a:ext cx="4267200" cy="523220"/>
          </a:xfrm>
          <a:prstGeom prst="rect">
            <a:avLst/>
          </a:prstGeom>
          <a:solidFill>
            <a:srgbClr val="FEEC02"/>
          </a:solidFill>
          <a:ln w="9525">
            <a:solidFill>
              <a:srgbClr val="00206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err="1" smtClean="0">
                <a:solidFill>
                  <a:srgbClr val="CC0000"/>
                </a:solidFill>
                <a:latin typeface="Bernard MT Condensed" pitchFamily="18" charset="0"/>
              </a:rPr>
              <a:t>Adjuvants</a:t>
            </a:r>
            <a:r>
              <a:rPr lang="en-US" sz="2800" dirty="0" smtClean="0">
                <a:solidFill>
                  <a:srgbClr val="CC0000"/>
                </a:solidFill>
                <a:latin typeface="Bernard MT Condensed" pitchFamily="18" charset="0"/>
              </a:rPr>
              <a:t> in </a:t>
            </a:r>
            <a:r>
              <a:rPr lang="en-US" sz="2800" dirty="0" err="1" smtClean="0">
                <a:solidFill>
                  <a:srgbClr val="CC0000"/>
                </a:solidFill>
                <a:latin typeface="Bernard MT Condensed" pitchFamily="18" charset="0"/>
              </a:rPr>
              <a:t>hyperlipidemia</a:t>
            </a:r>
            <a:endParaRPr lang="en-US" sz="2800" dirty="0">
              <a:solidFill>
                <a:srgbClr val="CC0000"/>
              </a:solidFill>
              <a:latin typeface="Bernard MT Condensed" pitchFamily="18" charset="0"/>
            </a:endParaRPr>
          </a:p>
        </p:txBody>
      </p:sp>
      <p:pic>
        <p:nvPicPr>
          <p:cNvPr id="9218" name="Picture 2" descr="http://www.plaquetec.com/1.jpg"/>
          <p:cNvPicPr>
            <a:picLocks noChangeAspect="1" noChangeArrowheads="1"/>
          </p:cNvPicPr>
          <p:nvPr/>
        </p:nvPicPr>
        <p:blipFill>
          <a:blip r:embed="rId3" cstate="print"/>
          <a:srcRect l="6977" t="4925" r="4651" b="6430"/>
          <a:stretch>
            <a:fillRect/>
          </a:stretch>
        </p:blipFill>
        <p:spPr bwMode="auto">
          <a:xfrm>
            <a:off x="2895600" y="3168316"/>
            <a:ext cx="3733800" cy="3537284"/>
          </a:xfrm>
          <a:prstGeom prst="roundRect">
            <a:avLst/>
          </a:prstGeom>
          <a:noFill/>
        </p:spPr>
      </p:pic>
      <p:pic>
        <p:nvPicPr>
          <p:cNvPr id="9220" name="Picture 4" descr="http://journals.prous.com/journals/dnp/20021502/html/dn150069/images/Kostner_f1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E7EBEE"/>
              </a:clrFrom>
              <a:clrTo>
                <a:srgbClr val="E7EBE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3912902">
            <a:off x="4419600" y="2566355"/>
            <a:ext cx="3762375" cy="2628900"/>
          </a:xfrm>
          <a:prstGeom prst="rect">
            <a:avLst/>
          </a:prstGeom>
          <a:noFill/>
        </p:spPr>
      </p:pic>
      <p:pic>
        <p:nvPicPr>
          <p:cNvPr id="6" name="Picture 4" descr="http://www.hdlforum.org/ktmlstandard/images/uploads/HDL-home.jpg?0.8689340507857108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B"/>
              </a:clrFrom>
              <a:clrTo>
                <a:srgbClr val="FFFFFB">
                  <a:alpha val="0"/>
                </a:srgbClr>
              </a:clrTo>
            </a:clrChange>
          </a:blip>
          <a:srcRect l="19298" t="2632" r="21053" b="18421"/>
          <a:stretch>
            <a:fillRect/>
          </a:stretch>
        </p:blipFill>
        <p:spPr bwMode="auto">
          <a:xfrm>
            <a:off x="4028440" y="2667000"/>
            <a:ext cx="1018139" cy="1066800"/>
          </a:xfrm>
          <a:prstGeom prst="ellipse">
            <a:avLst/>
          </a:prstGeom>
          <a:noFill/>
        </p:spPr>
      </p:pic>
      <p:pic>
        <p:nvPicPr>
          <p:cNvPr id="7" name="Picture 6" descr="http://www.ncrr.nih.gov/publications/ncrr_reporter/spring2007/images/ldl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3FFE9"/>
              </a:clrFrom>
              <a:clrTo>
                <a:srgbClr val="F3FFE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5000" y="2974012"/>
            <a:ext cx="3200400" cy="3731587"/>
          </a:xfrm>
          <a:prstGeom prst="rect">
            <a:avLst/>
          </a:prstGeom>
          <a:noFill/>
        </p:spPr>
      </p:pic>
      <p:pic>
        <p:nvPicPr>
          <p:cNvPr id="8" name="Picture 4" descr="http://www.hdlforum.org/ktmlstandard/images/uploads/HDL-home.jpg?0.8689340507857108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B"/>
              </a:clrFrom>
              <a:clrTo>
                <a:srgbClr val="FFFFFB">
                  <a:alpha val="0"/>
                </a:srgbClr>
              </a:clrTo>
            </a:clrChange>
          </a:blip>
          <a:srcRect l="19298" t="2632" r="21053" b="18421"/>
          <a:stretch>
            <a:fillRect/>
          </a:stretch>
        </p:blipFill>
        <p:spPr bwMode="auto">
          <a:xfrm>
            <a:off x="4953000" y="1371600"/>
            <a:ext cx="1018139" cy="1066800"/>
          </a:xfrm>
          <a:prstGeom prst="ellipse">
            <a:avLst/>
          </a:prstGeom>
          <a:noFill/>
        </p:spPr>
      </p:pic>
      <p:pic>
        <p:nvPicPr>
          <p:cNvPr id="10" name="Picture 4" descr="http://www.hdlforum.org/ktmlstandard/images/uploads/HDL-home.jpg?0.8689340507857108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B"/>
              </a:clrFrom>
              <a:clrTo>
                <a:srgbClr val="FFFFFB">
                  <a:alpha val="0"/>
                </a:srgbClr>
              </a:clrTo>
            </a:clrChange>
          </a:blip>
          <a:srcRect l="19298" t="2632" r="21053" b="18421"/>
          <a:stretch>
            <a:fillRect/>
          </a:stretch>
        </p:blipFill>
        <p:spPr bwMode="auto">
          <a:xfrm>
            <a:off x="5943600" y="1447800"/>
            <a:ext cx="609600" cy="638735"/>
          </a:xfrm>
          <a:prstGeom prst="ellipse">
            <a:avLst/>
          </a:prstGeom>
          <a:noFill/>
        </p:spPr>
      </p:pic>
      <p:pic>
        <p:nvPicPr>
          <p:cNvPr id="11" name="Picture 4" descr="http://www.hdlforum.org/ktmlstandard/images/uploads/HDL-home.jpg?0.8689340507857108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B"/>
              </a:clrFrom>
              <a:clrTo>
                <a:srgbClr val="FFFFFB">
                  <a:alpha val="0"/>
                </a:srgbClr>
              </a:clrTo>
            </a:clrChange>
          </a:blip>
          <a:srcRect l="19298" t="2632" r="21053" b="18421"/>
          <a:stretch>
            <a:fillRect/>
          </a:stretch>
        </p:blipFill>
        <p:spPr bwMode="auto">
          <a:xfrm>
            <a:off x="8305800" y="2743200"/>
            <a:ext cx="609600" cy="638735"/>
          </a:xfrm>
          <a:prstGeom prst="ellipse">
            <a:avLst/>
          </a:prstGeom>
          <a:noFill/>
        </p:spPr>
      </p:pic>
      <p:pic>
        <p:nvPicPr>
          <p:cNvPr id="12" name="Picture 4" descr="http://www.hdlforum.org/ktmlstandard/images/uploads/HDL-home.jpg?0.8689340507857108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B"/>
              </a:clrFrom>
              <a:clrTo>
                <a:srgbClr val="FFFFFB">
                  <a:alpha val="0"/>
                </a:srgbClr>
              </a:clrTo>
            </a:clrChange>
          </a:blip>
          <a:srcRect l="19298" t="2632" r="21053" b="18421"/>
          <a:stretch>
            <a:fillRect/>
          </a:stretch>
        </p:blipFill>
        <p:spPr bwMode="auto">
          <a:xfrm>
            <a:off x="5638800" y="5562600"/>
            <a:ext cx="609600" cy="638735"/>
          </a:xfrm>
          <a:prstGeom prst="ellipse">
            <a:avLst/>
          </a:prstGeom>
          <a:noFill/>
        </p:spPr>
      </p:pic>
      <p:pic>
        <p:nvPicPr>
          <p:cNvPr id="13" name="Picture 12" descr="http://www.nature.com/nrg/journal/v7/n3/images/nrg1805-f2.jpg"/>
          <p:cNvPicPr>
            <a:picLocks noChangeAspect="1" noChangeArrowheads="1"/>
          </p:cNvPicPr>
          <p:nvPr/>
        </p:nvPicPr>
        <p:blipFill>
          <a:blip r:embed="rId8" cstate="print"/>
          <a:srcRect l="1600" t="41975" r="77600" b="45679"/>
          <a:stretch>
            <a:fillRect/>
          </a:stretch>
        </p:blipFill>
        <p:spPr bwMode="auto">
          <a:xfrm>
            <a:off x="2450205" y="5715000"/>
            <a:ext cx="1074420" cy="826477"/>
          </a:xfrm>
          <a:prstGeom prst="ellipse">
            <a:avLst/>
          </a:prstGeom>
          <a:noFill/>
        </p:spPr>
      </p:pic>
      <p:sp>
        <p:nvSpPr>
          <p:cNvPr id="14" name="5-Point Star 13"/>
          <p:cNvSpPr/>
          <p:nvPr/>
        </p:nvSpPr>
        <p:spPr>
          <a:xfrm>
            <a:off x="8534400" y="6172200"/>
            <a:ext cx="609600" cy="533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BF69AF"/>
            </a:gs>
            <a:gs pos="11000">
              <a:schemeClr val="accent1">
                <a:tint val="44500"/>
                <a:satMod val="160000"/>
                <a:alpha val="75000"/>
              </a:schemeClr>
            </a:gs>
            <a:gs pos="57000">
              <a:srgbClr val="F1E19D">
                <a:alpha val="80000"/>
              </a:srgbClr>
            </a:gs>
            <a:gs pos="91000">
              <a:schemeClr val="bg1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78158" y="252041"/>
            <a:ext cx="24731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reflection blurRad="6350" stA="60000" endA="900" endPos="60000" dist="29997" dir="5400000" sy="-100000" algn="bl" rotWithShape="0"/>
                </a:effectLst>
              </a:rPr>
              <a:t>Omega -3-FA</a:t>
            </a:r>
          </a:p>
        </p:txBody>
      </p:sp>
      <p:sp>
        <p:nvSpPr>
          <p:cNvPr id="8" name="Rectangle 7"/>
          <p:cNvSpPr/>
          <p:nvPr/>
        </p:nvSpPr>
        <p:spPr>
          <a:xfrm>
            <a:off x="2683105" y="302515"/>
            <a:ext cx="62734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latin typeface="Arial Narrow" pitchFamily="34" charset="0"/>
              </a:rPr>
              <a:t>found in fish oils containing highly unsaturated FA</a:t>
            </a:r>
            <a:endParaRPr lang="en-US" sz="2400" b="1" dirty="0">
              <a:latin typeface="Arial Narrow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41669" y="1926769"/>
            <a:ext cx="4572000" cy="1426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600"/>
              </a:lnSpc>
              <a:buClr>
                <a:srgbClr val="C00000"/>
              </a:buClr>
              <a:buSzPct val="73000"/>
              <a:buFont typeface="Wingdings 2" pitchFamily="18" charset="2"/>
              <a:buChar char="®"/>
            </a:pPr>
            <a:r>
              <a:rPr lang="en-US" sz="2400" b="1" spc="-30" dirty="0" smtClean="0">
                <a:latin typeface="Arial Narrow" pitchFamily="34" charset="0"/>
                <a:sym typeface="Wingdings 3"/>
              </a:rPr>
              <a:t> </a:t>
            </a:r>
            <a:r>
              <a:rPr lang="en-US" sz="2400" b="1" spc="-30" dirty="0" smtClean="0">
                <a:latin typeface="Arial Narrow" pitchFamily="34" charset="0"/>
                <a:cs typeface="+mn-cs"/>
                <a:sym typeface="Wingdings 3"/>
              </a:rPr>
              <a:t>platelet function</a:t>
            </a:r>
          </a:p>
          <a:p>
            <a:pPr>
              <a:lnSpc>
                <a:spcPts val="2600"/>
              </a:lnSpc>
              <a:buClr>
                <a:srgbClr val="C00000"/>
              </a:buClr>
              <a:buSzPct val="73000"/>
              <a:buFont typeface="Wingdings 2" pitchFamily="18" charset="2"/>
              <a:buChar char="®"/>
            </a:pPr>
            <a:r>
              <a:rPr lang="en-US" sz="2400" b="1" spc="-30" dirty="0" smtClean="0">
                <a:latin typeface="Arial Narrow" pitchFamily="34" charset="0"/>
                <a:cs typeface="+mn-cs"/>
                <a:sym typeface="Wingdings 3"/>
              </a:rPr>
              <a:t> Prolongation of bleeding time</a:t>
            </a:r>
          </a:p>
          <a:p>
            <a:pPr>
              <a:lnSpc>
                <a:spcPts val="2600"/>
              </a:lnSpc>
              <a:buClr>
                <a:srgbClr val="C00000"/>
              </a:buClr>
              <a:buSzPct val="73000"/>
              <a:buFont typeface="Wingdings 2" pitchFamily="18" charset="2"/>
              <a:buChar char="®"/>
            </a:pPr>
            <a:r>
              <a:rPr lang="en-US" sz="2400" b="1" spc="-30" dirty="0" smtClean="0">
                <a:latin typeface="Arial Narrow" pitchFamily="34" charset="0"/>
                <a:sym typeface="Wingdings 3"/>
              </a:rPr>
              <a:t> Reduction of plasma fibrinogen</a:t>
            </a:r>
            <a:endParaRPr lang="en-US" sz="2400" b="1" spc="-30" dirty="0" smtClean="0">
              <a:latin typeface="Arial Narrow" pitchFamily="34" charset="0"/>
              <a:cs typeface="+mn-cs"/>
              <a:sym typeface="Wingdings 3"/>
            </a:endParaRPr>
          </a:p>
          <a:p>
            <a:pPr>
              <a:lnSpc>
                <a:spcPts val="2600"/>
              </a:lnSpc>
              <a:buClr>
                <a:srgbClr val="C00000"/>
              </a:buClr>
              <a:buSzPct val="73000"/>
              <a:buFont typeface="Wingdings 2" pitchFamily="18" charset="2"/>
              <a:buChar char="®"/>
            </a:pPr>
            <a:r>
              <a:rPr lang="en-US" sz="2400" b="1" spc="-30" dirty="0" smtClean="0">
                <a:latin typeface="Arial Narrow" pitchFamily="34" charset="0"/>
                <a:cs typeface="+mn-cs"/>
                <a:sym typeface="Wingdings 3"/>
              </a:rPr>
              <a:t> Anti-inflammatory effects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41669" y="1145818"/>
            <a:ext cx="4914363" cy="7591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600"/>
              </a:lnSpc>
              <a:buClr>
                <a:srgbClr val="C00000"/>
              </a:buClr>
              <a:buSzPct val="73000"/>
              <a:buFont typeface="Wingdings 2" pitchFamily="18" charset="2"/>
              <a:buChar char="®"/>
            </a:pPr>
            <a:r>
              <a:rPr lang="en-US" sz="2400" b="1" spc="-30" dirty="0" smtClean="0">
                <a:latin typeface="Arial Narrow" pitchFamily="34" charset="0"/>
                <a:sym typeface="Wingdings 3"/>
              </a:rPr>
              <a:t> </a:t>
            </a:r>
            <a:r>
              <a:rPr lang="en-US" sz="2400" b="1" spc="-30" dirty="0" smtClean="0">
                <a:latin typeface="Arial Narrow" pitchFamily="34" charset="0"/>
                <a:cs typeface="+mn-cs"/>
                <a:sym typeface="Wingdings 3"/>
              </a:rPr>
              <a:t> enzymes involved in TG synthesis</a:t>
            </a:r>
          </a:p>
          <a:p>
            <a:pPr>
              <a:lnSpc>
                <a:spcPts val="2600"/>
              </a:lnSpc>
              <a:buClr>
                <a:srgbClr val="C00000"/>
              </a:buClr>
              <a:buSzPct val="73000"/>
              <a:buFont typeface="Wingdings 2" pitchFamily="18" charset="2"/>
              <a:buChar char="®"/>
            </a:pPr>
            <a:r>
              <a:rPr lang="en-US" sz="2400" b="1" spc="-30" dirty="0" smtClean="0">
                <a:latin typeface="Arial Narrow" pitchFamily="34" charset="0"/>
                <a:sym typeface="Wingdings 3"/>
              </a:rPr>
              <a:t> beta-oxidation of FFA</a:t>
            </a:r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41669" y="711039"/>
            <a:ext cx="2057399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200" dirty="0" smtClean="0">
                <a:solidFill>
                  <a:srgbClr val="FF6600"/>
                </a:solidFill>
                <a:latin typeface="Bernard MT Condensed" pitchFamily="18" charset="0"/>
              </a:rPr>
              <a:t>Mechanism </a:t>
            </a:r>
            <a:endParaRPr lang="en-US" sz="2200" dirty="0">
              <a:latin typeface="Calibri" pitchFamily="34" charset="0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294069" y="3505200"/>
            <a:ext cx="9002331" cy="430887"/>
            <a:chOff x="141669" y="2932089"/>
            <a:chExt cx="9002331" cy="430887"/>
          </a:xfrm>
        </p:grpSpPr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141669" y="2932089"/>
              <a:ext cx="2057399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2200" dirty="0" smtClean="0">
                  <a:solidFill>
                    <a:srgbClr val="FF6600"/>
                  </a:solidFill>
                  <a:latin typeface="Bernard MT Condensed" pitchFamily="18" charset="0"/>
                </a:rPr>
                <a:t>Indications </a:t>
              </a:r>
              <a:endParaRPr lang="en-US" sz="2200" dirty="0">
                <a:latin typeface="Calibri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1752600" y="2943894"/>
              <a:ext cx="7391400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400"/>
                </a:lnSpc>
                <a:buClr>
                  <a:srgbClr val="C00000"/>
                </a:buClr>
                <a:buSzPct val="73000"/>
              </a:pPr>
              <a:r>
                <a:rPr lang="en-US" sz="2200" b="1" spc="-30" dirty="0" smtClean="0">
                  <a:latin typeface="Arial Narrow" pitchFamily="34" charset="0"/>
                  <a:cs typeface="+mn-cs"/>
                  <a:sym typeface="Wingdings 3"/>
                </a:rPr>
                <a:t>Approved as adjunctive for treatment of very high  TGs</a:t>
              </a: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4953000" y="1246632"/>
            <a:ext cx="1371600" cy="609600"/>
            <a:chOff x="4953000" y="1141926"/>
            <a:chExt cx="1371600" cy="609600"/>
          </a:xfrm>
        </p:grpSpPr>
        <p:sp>
          <p:nvSpPr>
            <p:cNvPr id="18" name="Right Brace 17"/>
            <p:cNvSpPr/>
            <p:nvPr/>
          </p:nvSpPr>
          <p:spPr>
            <a:xfrm>
              <a:off x="4953000" y="1141926"/>
              <a:ext cx="152400" cy="609600"/>
            </a:xfrm>
            <a:prstGeom prst="rightBrac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5181600" y="1218126"/>
              <a:ext cx="1143000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400"/>
                </a:lnSpc>
                <a:buClr>
                  <a:srgbClr val="C00000"/>
                </a:buClr>
                <a:buSzPct val="73000"/>
              </a:pPr>
              <a:r>
                <a:rPr lang="en-US" sz="2400" b="1" spc="-30" dirty="0" smtClean="0">
                  <a:latin typeface="Arial Narrow" pitchFamily="34" charset="0"/>
                  <a:sym typeface="Wingdings 3"/>
                </a:rPr>
                <a:t>  TGs</a:t>
              </a:r>
              <a:endParaRPr lang="en-US" sz="2400" b="1" spc="-30" dirty="0" smtClean="0">
                <a:latin typeface="Arial Narrow" pitchFamily="34" charset="0"/>
                <a:cs typeface="+mn-cs"/>
                <a:sym typeface="Wingdings 3"/>
              </a:endParaRPr>
            </a:p>
          </p:txBody>
        </p:sp>
      </p:grp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5181600" y="762000"/>
            <a:ext cx="34290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200" dirty="0" smtClean="0">
                <a:solidFill>
                  <a:srgbClr val="FF6600"/>
                </a:solidFill>
                <a:latin typeface="Bernard MT Condensed" pitchFamily="18" charset="0"/>
              </a:rPr>
              <a:t>Pharmacological Effects</a:t>
            </a:r>
            <a:endParaRPr lang="en-US" sz="2200" dirty="0">
              <a:solidFill>
                <a:srgbClr val="FF6600"/>
              </a:solidFill>
              <a:latin typeface="Bernard MT Condensed" pitchFamily="18" charset="0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4950851" y="2057400"/>
            <a:ext cx="3735949" cy="1079679"/>
            <a:chOff x="4950851" y="1814846"/>
            <a:chExt cx="3735949" cy="1079679"/>
          </a:xfrm>
        </p:grpSpPr>
        <p:sp>
          <p:nvSpPr>
            <p:cNvPr id="21" name="Right Brace 20"/>
            <p:cNvSpPr/>
            <p:nvPr/>
          </p:nvSpPr>
          <p:spPr>
            <a:xfrm>
              <a:off x="4950851" y="1814846"/>
              <a:ext cx="167427" cy="1079679"/>
            </a:xfrm>
            <a:prstGeom prst="rightBrac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5181600" y="2184042"/>
              <a:ext cx="3505200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400"/>
                </a:lnSpc>
                <a:buClr>
                  <a:srgbClr val="C00000"/>
                </a:buClr>
                <a:buSzPct val="73000"/>
              </a:pPr>
              <a:r>
                <a:rPr lang="en-US" sz="2400" b="1" spc="-30" dirty="0" smtClean="0">
                  <a:latin typeface="Arial Narrow" pitchFamily="34" charset="0"/>
                  <a:sym typeface="Wingdings 3"/>
                </a:rPr>
                <a:t>Some vascular protection</a:t>
              </a:r>
              <a:endParaRPr lang="en-US" sz="2400" b="1" spc="-30" dirty="0" smtClean="0">
                <a:latin typeface="Arial Narrow" pitchFamily="34" charset="0"/>
                <a:cs typeface="+mn-cs"/>
                <a:sym typeface="Wingdings 3"/>
              </a:endParaRPr>
            </a:p>
          </p:txBody>
        </p:sp>
      </p:grpSp>
      <p:sp>
        <p:nvSpPr>
          <p:cNvPr id="24" name="Rectangle 23"/>
          <p:cNvSpPr/>
          <p:nvPr/>
        </p:nvSpPr>
        <p:spPr>
          <a:xfrm>
            <a:off x="141669" y="4029670"/>
            <a:ext cx="2457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l-GR" sz="28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β-</a:t>
            </a:r>
            <a:r>
              <a:rPr lang="en-US" sz="2800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reflection blurRad="6350" stA="60000" endA="900" endPos="60000" dist="29997" dir="5400000" sy="-100000" algn="bl" rotWithShape="0"/>
                </a:effectLst>
              </a:rPr>
              <a:t>Sitosterol</a:t>
            </a:r>
            <a:r>
              <a:rPr lang="en-US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</a:t>
            </a:r>
            <a:endParaRPr lang="en-US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2451279" y="4418392"/>
            <a:ext cx="51796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latin typeface="Arial Narrow" pitchFamily="34" charset="0"/>
              </a:rPr>
              <a:t>found in plants with structure similar to C</a:t>
            </a:r>
            <a:endParaRPr lang="en-US" sz="2400" b="1" dirty="0">
              <a:latin typeface="Arial Narrow" pitchFamily="34" charset="0"/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152400" y="4972527"/>
            <a:ext cx="8763000" cy="772594"/>
            <a:chOff x="141669" y="4708214"/>
            <a:chExt cx="8763000" cy="772594"/>
          </a:xfrm>
        </p:grpSpPr>
        <p:sp>
          <p:nvSpPr>
            <p:cNvPr id="26" name="Rectangle 25"/>
            <p:cNvSpPr>
              <a:spLocks noChangeArrowheads="1"/>
            </p:cNvSpPr>
            <p:nvPr/>
          </p:nvSpPr>
          <p:spPr bwMode="auto">
            <a:xfrm>
              <a:off x="141669" y="4708214"/>
              <a:ext cx="5257800" cy="7694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2200" dirty="0" smtClean="0">
                  <a:solidFill>
                    <a:srgbClr val="FF6600"/>
                  </a:solidFill>
                  <a:latin typeface="Bernard MT Condensed" pitchFamily="18" charset="0"/>
                </a:rPr>
                <a:t>Mechanism &amp;Pharmacological Effects</a:t>
              </a:r>
            </a:p>
            <a:p>
              <a:r>
                <a:rPr lang="en-US" sz="2200" dirty="0" smtClean="0">
                  <a:solidFill>
                    <a:srgbClr val="FF6600"/>
                  </a:solidFill>
                  <a:latin typeface="Bernard MT Condensed" pitchFamily="18" charset="0"/>
                </a:rPr>
                <a:t> </a:t>
              </a:r>
              <a:endParaRPr lang="en-US" sz="2200" dirty="0">
                <a:latin typeface="Calibri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141669" y="5019143"/>
              <a:ext cx="876300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400" b="1" spc="-40" dirty="0" smtClean="0">
                  <a:latin typeface="Arial Narrow" pitchFamily="34" charset="0"/>
                </a:rPr>
                <a:t>Compete with dietary &amp; </a:t>
              </a:r>
              <a:r>
                <a:rPr lang="en-US" sz="2400" b="1" spc="-40" dirty="0" err="1" smtClean="0">
                  <a:latin typeface="Arial Narrow" pitchFamily="34" charset="0"/>
                </a:rPr>
                <a:t>biliary</a:t>
              </a:r>
              <a:r>
                <a:rPr lang="en-US" sz="2400" b="1" spc="-40" dirty="0" smtClean="0">
                  <a:latin typeface="Arial Narrow" pitchFamily="34" charset="0"/>
                </a:rPr>
                <a:t> C absorption</a:t>
              </a:r>
              <a:r>
                <a:rPr lang="en-US" sz="2400" b="1" spc="-40" dirty="0" smtClean="0">
                  <a:latin typeface="Arial Narrow" pitchFamily="34" charset="0"/>
                  <a:sym typeface="Wingdings 3"/>
                </a:rPr>
                <a:t>   levels LDL levels  </a:t>
              </a:r>
              <a:r>
                <a:rPr lang="en-US" sz="2400" b="1" u="sng" spc="-40" dirty="0" smtClean="0">
                  <a:latin typeface="Arial Narrow" pitchFamily="34" charset="0"/>
                  <a:sym typeface="Wingdings 3"/>
                </a:rPr>
                <a:t>+</a:t>
              </a:r>
              <a:r>
                <a:rPr lang="en-US" sz="2400" b="1" spc="-40" dirty="0" smtClean="0">
                  <a:latin typeface="Arial Narrow" pitchFamily="34" charset="0"/>
                  <a:sym typeface="Wingdings 3"/>
                </a:rPr>
                <a:t>10%</a:t>
              </a:r>
              <a:endParaRPr lang="en-US" sz="2400" b="1" spc="-40" dirty="0">
                <a:latin typeface="Arial Narrow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39521" y="5963127"/>
            <a:ext cx="8699679" cy="437673"/>
            <a:chOff x="139521" y="5407967"/>
            <a:chExt cx="8699679" cy="437673"/>
          </a:xfrm>
        </p:grpSpPr>
        <p:sp>
          <p:nvSpPr>
            <p:cNvPr id="29" name="Rectangle 28"/>
            <p:cNvSpPr>
              <a:spLocks noChangeArrowheads="1"/>
            </p:cNvSpPr>
            <p:nvPr/>
          </p:nvSpPr>
          <p:spPr bwMode="auto">
            <a:xfrm>
              <a:off x="139521" y="5407967"/>
              <a:ext cx="2057399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2200" dirty="0" smtClean="0">
                  <a:solidFill>
                    <a:srgbClr val="FF6600"/>
                  </a:solidFill>
                  <a:latin typeface="Bernard MT Condensed" pitchFamily="18" charset="0"/>
                </a:rPr>
                <a:t>Indications </a:t>
              </a:r>
              <a:endParaRPr lang="en-US" sz="2200" dirty="0">
                <a:latin typeface="Calibri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447800" y="5445530"/>
              <a:ext cx="7391400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400"/>
                </a:lnSpc>
                <a:buClr>
                  <a:srgbClr val="C00000"/>
                </a:buClr>
                <a:buSzPct val="73000"/>
              </a:pPr>
              <a:r>
                <a:rPr lang="en-US" sz="2200" b="1" spc="-30" dirty="0" smtClean="0">
                  <a:latin typeface="Arial Narrow" pitchFamily="34" charset="0"/>
                  <a:cs typeface="+mn-cs"/>
                  <a:sym typeface="Wingdings 3"/>
                </a:rPr>
                <a:t>Given as food supplement before meal  in </a:t>
              </a:r>
              <a:r>
                <a:rPr lang="en-US" sz="2200" b="1" spc="-30" dirty="0" err="1" smtClean="0">
                  <a:latin typeface="Arial Narrow" pitchFamily="34" charset="0"/>
                  <a:cs typeface="+mn-cs"/>
                  <a:sym typeface="Wingdings 3"/>
                </a:rPr>
                <a:t>hypercholestrolemia</a:t>
              </a:r>
              <a:endParaRPr lang="en-US" sz="2200" b="1" spc="-30" dirty="0" smtClean="0">
                <a:latin typeface="Arial Narrow" pitchFamily="34" charset="0"/>
                <a:cs typeface="+mn-cs"/>
                <a:sym typeface="Wingdings 3"/>
              </a:endParaRPr>
            </a:p>
          </p:txBody>
        </p:sp>
      </p:grpSp>
      <p:cxnSp>
        <p:nvCxnSpPr>
          <p:cNvPr id="34" name="Straight Connector 33"/>
          <p:cNvCxnSpPr/>
          <p:nvPr/>
        </p:nvCxnSpPr>
        <p:spPr>
          <a:xfrm>
            <a:off x="0" y="4114800"/>
            <a:ext cx="9144000" cy="1588"/>
          </a:xfrm>
          <a:prstGeom prst="line">
            <a:avLst/>
          </a:prstGeom>
          <a:ln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4" grpId="0"/>
      <p:bldP spid="20" grpId="0"/>
      <p:bldP spid="24" grpId="0"/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BF69AF"/>
            </a:gs>
            <a:gs pos="25000">
              <a:schemeClr val="accent1">
                <a:tint val="44500"/>
                <a:satMod val="160000"/>
              </a:schemeClr>
            </a:gs>
            <a:gs pos="46000">
              <a:srgbClr val="E2D09E"/>
            </a:gs>
            <a:gs pos="61000">
              <a:schemeClr val="bg1"/>
            </a:gs>
            <a:gs pos="91000">
              <a:schemeClr val="bg2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685800"/>
            <a:ext cx="8991600" cy="425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ts val="26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spc="-150" dirty="0" smtClean="0">
                <a:latin typeface="Arial Narrow" pitchFamily="34" charset="0"/>
                <a:cs typeface="+mn-cs"/>
              </a:rPr>
              <a:t>Denotes  </a:t>
            </a:r>
            <a:r>
              <a:rPr lang="en-US" sz="2400" b="1" spc="-150" dirty="0" err="1" smtClean="0">
                <a:latin typeface="Arial Narrow" pitchFamily="34" charset="0"/>
                <a:cs typeface="+mn-cs"/>
              </a:rPr>
              <a:t>abnormally</a:t>
            </a:r>
            <a:r>
              <a:rPr lang="en-US" sz="2400" spc="-150" dirty="0" err="1" smtClean="0">
                <a:solidFill>
                  <a:srgbClr val="C00000"/>
                </a:solidFill>
                <a:latin typeface="Bernard MT Condensed" pitchFamily="18" charset="0"/>
                <a:cs typeface="+mn-cs"/>
                <a:sym typeface="Wingdings 3"/>
              </a:rPr>
              <a:t></a:t>
            </a:r>
            <a:r>
              <a:rPr lang="en-US" sz="2400" spc="-150" dirty="0" err="1" smtClean="0">
                <a:solidFill>
                  <a:srgbClr val="C00000"/>
                </a:solidFill>
                <a:latin typeface="Bernard MT Condensed" pitchFamily="18" charset="0"/>
                <a:cs typeface="+mn-cs"/>
              </a:rPr>
              <a:t>LEVELS</a:t>
            </a:r>
            <a:r>
              <a:rPr lang="en-US" sz="2400" spc="-150" dirty="0" smtClean="0">
                <a:solidFill>
                  <a:srgbClr val="C00000"/>
                </a:solidFill>
                <a:latin typeface="Bernard MT Condensed" pitchFamily="18" charset="0"/>
                <a:cs typeface="+mn-cs"/>
              </a:rPr>
              <a:t> </a:t>
            </a:r>
            <a:r>
              <a:rPr lang="en-US" sz="2400" b="1" spc="-150" dirty="0" smtClean="0">
                <a:latin typeface="Arial Narrow" pitchFamily="34" charset="0"/>
                <a:cs typeface="+mn-cs"/>
              </a:rPr>
              <a:t>of </a:t>
            </a:r>
            <a:r>
              <a:rPr lang="en-US" sz="2400" b="1" spc="-150" dirty="0">
                <a:latin typeface="Arial Narrow" pitchFamily="34" charset="0"/>
                <a:cs typeface="+mn-cs"/>
              </a:rPr>
              <a:t>any or all </a:t>
            </a:r>
            <a:r>
              <a:rPr lang="en-US" sz="2400" u="heavy" dirty="0" smtClean="0">
                <a:uFill>
                  <a:solidFill>
                    <a:srgbClr val="3333FF"/>
                  </a:solidFill>
                </a:uFill>
                <a:latin typeface="Bernard MT Condensed" pitchFamily="18" charset="0"/>
                <a:cs typeface="Aharoni" pitchFamily="2" charset="-79"/>
              </a:rPr>
              <a:t>LIPIDS</a:t>
            </a:r>
            <a:r>
              <a:rPr lang="en-US" sz="2400" b="1" dirty="0" smtClean="0">
                <a:latin typeface="Arial Narrow" pitchFamily="34" charset="0"/>
                <a:cs typeface="+mn-cs"/>
              </a:rPr>
              <a:t> </a:t>
            </a:r>
            <a:r>
              <a:rPr lang="en-US" sz="2000" b="1" dirty="0" smtClean="0">
                <a:latin typeface="Arial Narrow" pitchFamily="34" charset="0"/>
                <a:cs typeface="+mn-cs"/>
              </a:rPr>
              <a:t>&amp;/or </a:t>
            </a:r>
            <a:r>
              <a:rPr lang="en-US" sz="2400" u="heavy" dirty="0" smtClean="0">
                <a:uFill>
                  <a:solidFill>
                    <a:srgbClr val="3333FF"/>
                  </a:solidFill>
                </a:uFill>
                <a:latin typeface="Bernard MT Condensed" pitchFamily="18" charset="0"/>
                <a:cs typeface="Aharoni" pitchFamily="2" charset="-79"/>
              </a:rPr>
              <a:t>LIPOPROTEINS </a:t>
            </a:r>
            <a:r>
              <a:rPr lang="en-US" sz="2400" u="heavy" dirty="0">
                <a:uFill>
                  <a:solidFill>
                    <a:srgbClr val="3333FF"/>
                  </a:solidFill>
                </a:uFill>
                <a:latin typeface="Bernard MT Condensed" pitchFamily="18" charset="0"/>
                <a:cs typeface="+mn-cs"/>
              </a:rPr>
              <a:t>[LP]</a:t>
            </a:r>
            <a:r>
              <a:rPr lang="en-US" sz="2400" dirty="0">
                <a:uFill>
                  <a:solidFill>
                    <a:srgbClr val="3333FF"/>
                  </a:solidFill>
                </a:uFill>
                <a:latin typeface="Bernard MT Condensed" pitchFamily="18" charset="0"/>
                <a:cs typeface="+mn-cs"/>
              </a:rPr>
              <a:t> </a:t>
            </a:r>
            <a:r>
              <a:rPr lang="en-US" sz="2400" b="1" dirty="0" smtClean="0">
                <a:latin typeface="Arial Narrow" pitchFamily="34" charset="0"/>
                <a:cs typeface="+mn-cs"/>
              </a:rPr>
              <a:t>in </a:t>
            </a:r>
            <a:r>
              <a:rPr lang="en-US" sz="2400" b="1" dirty="0">
                <a:latin typeface="Arial Narrow" pitchFamily="34" charset="0"/>
                <a:cs typeface="+mn-cs"/>
              </a:rPr>
              <a:t>blood</a:t>
            </a:r>
          </a:p>
        </p:txBody>
      </p:sp>
      <p:sp>
        <p:nvSpPr>
          <p:cNvPr id="3" name="Rectangle 2"/>
          <p:cNvSpPr/>
          <p:nvPr/>
        </p:nvSpPr>
        <p:spPr>
          <a:xfrm>
            <a:off x="152400" y="152400"/>
            <a:ext cx="3429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reflection blurRad="6350" stA="60000" endA="900" endPos="60000" dist="29997" dir="5400000" sy="-100000" algn="bl" rotWithShape="0"/>
                </a:effectLst>
                <a:latin typeface="Berlin Sans FB Demi" pitchFamily="34" charset="0"/>
                <a:cs typeface="+mn-cs"/>
              </a:rPr>
              <a:t>HYPERLIPIDEMIA ???</a:t>
            </a:r>
            <a:endParaRPr lang="en-US" sz="2400" dirty="0"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reflection blurRad="6350" stA="60000" endA="900" endPos="60000" dist="29997" dir="5400000" sy="-100000" algn="bl" rotWithShape="0"/>
              </a:effectLst>
              <a:latin typeface="Berlin Sans FB Demi" pitchFamily="34" charset="0"/>
              <a:cs typeface="+mn-cs"/>
            </a:endParaRPr>
          </a:p>
        </p:txBody>
      </p:sp>
      <p:sp>
        <p:nvSpPr>
          <p:cNvPr id="15364" name="Rectangle 3"/>
          <p:cNvSpPr>
            <a:spLocks noChangeArrowheads="1"/>
          </p:cNvSpPr>
          <p:nvPr/>
        </p:nvSpPr>
        <p:spPr bwMode="auto">
          <a:xfrm>
            <a:off x="3429000" y="163513"/>
            <a:ext cx="70104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 dirty="0">
                <a:latin typeface="Arial Narrow" pitchFamily="34" charset="0"/>
              </a:rPr>
              <a:t>Is the most common form of </a:t>
            </a:r>
            <a:r>
              <a:rPr lang="en-US" sz="2400" b="1" dirty="0" err="1">
                <a:latin typeface="Arial Narrow" pitchFamily="34" charset="0"/>
              </a:rPr>
              <a:t>dyslipidemia</a:t>
            </a:r>
            <a:r>
              <a:rPr lang="en-US" sz="2400" b="1" dirty="0">
                <a:latin typeface="Arial Narrow" pitchFamily="34" charset="0"/>
              </a:rPr>
              <a:t> </a:t>
            </a:r>
          </a:p>
        </p:txBody>
      </p:sp>
      <p:sp>
        <p:nvSpPr>
          <p:cNvPr id="5" name="Rectangle 4"/>
          <p:cNvSpPr/>
          <p:nvPr/>
        </p:nvSpPr>
        <p:spPr>
          <a:xfrm>
            <a:off x="5029200" y="1752600"/>
            <a:ext cx="2819400" cy="1054135"/>
          </a:xfrm>
          <a:prstGeom prst="rect">
            <a:avLst/>
          </a:prstGeom>
          <a:solidFill>
            <a:srgbClr val="FFFFFF">
              <a:alpha val="50980"/>
            </a:srgbClr>
          </a:solidFill>
        </p:spPr>
        <p:txBody>
          <a:bodyPr wrap="square">
            <a:spAutoFit/>
          </a:bodyPr>
          <a:lstStyle/>
          <a:p>
            <a:pPr fontAlgn="auto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spc="-50" dirty="0" err="1">
                <a:latin typeface="Arial Narrow" pitchFamily="34" charset="0"/>
                <a:cs typeface="+mn-cs"/>
              </a:rPr>
              <a:t>Hypertriglyceridemia</a:t>
            </a:r>
            <a:endParaRPr lang="en-US" sz="2400" b="1" spc="-50" dirty="0">
              <a:latin typeface="Arial Narrow" pitchFamily="34" charset="0"/>
              <a:cs typeface="+mn-cs"/>
            </a:endParaRPr>
          </a:p>
          <a:p>
            <a:pPr fontAlgn="auto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spc="-50" dirty="0">
                <a:latin typeface="Arial Narrow" pitchFamily="34" charset="0"/>
                <a:cs typeface="+mn-cs"/>
              </a:rPr>
              <a:t>Hyper-</a:t>
            </a:r>
            <a:r>
              <a:rPr lang="en-US" sz="2400" b="1" spc="-50" dirty="0" err="1">
                <a:latin typeface="Arial Narrow" pitchFamily="34" charset="0"/>
                <a:cs typeface="+mn-cs"/>
              </a:rPr>
              <a:t>cholesterolemia</a:t>
            </a:r>
            <a:r>
              <a:rPr lang="en-US" sz="2400" b="1" spc="-50" dirty="0">
                <a:latin typeface="Arial Narrow" pitchFamily="34" charset="0"/>
                <a:cs typeface="+mn-cs"/>
              </a:rPr>
              <a:t> </a:t>
            </a:r>
          </a:p>
          <a:p>
            <a:pPr fontAlgn="auto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latin typeface="Arial Narrow" pitchFamily="34" charset="0"/>
                <a:cs typeface="+mn-cs"/>
              </a:rPr>
              <a:t>Mixed</a:t>
            </a:r>
          </a:p>
        </p:txBody>
      </p:sp>
      <p:sp>
        <p:nvSpPr>
          <p:cNvPr id="15377" name="Rectangle 5"/>
          <p:cNvSpPr>
            <a:spLocks noChangeArrowheads="1"/>
          </p:cNvSpPr>
          <p:nvPr/>
        </p:nvSpPr>
        <p:spPr bwMode="auto">
          <a:xfrm>
            <a:off x="5791200" y="3733800"/>
            <a:ext cx="3200400" cy="1695336"/>
          </a:xfrm>
          <a:prstGeom prst="rect">
            <a:avLst/>
          </a:prstGeom>
          <a:solidFill>
            <a:srgbClr val="FFFFFF">
              <a:alpha val="50980"/>
            </a:srgb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</a:pPr>
            <a:r>
              <a:rPr lang="en-US" sz="2400" b="1" dirty="0" err="1">
                <a:latin typeface="Arial Narrow" pitchFamily="34" charset="0"/>
              </a:rPr>
              <a:t>Hyperlipoprotienemia</a:t>
            </a:r>
            <a:endParaRPr lang="en-US" sz="2400" b="1" dirty="0">
              <a:latin typeface="Arial Narrow" pitchFamily="34" charset="0"/>
            </a:endParaRPr>
          </a:p>
          <a:p>
            <a:pPr>
              <a:lnSpc>
                <a:spcPts val="2500"/>
              </a:lnSpc>
            </a:pPr>
            <a:r>
              <a:rPr lang="en-US" sz="2400" b="1" dirty="0" smtClean="0">
                <a:latin typeface="Arial Narrow" pitchFamily="34" charset="0"/>
              </a:rPr>
              <a:t>* Denotes usually </a:t>
            </a:r>
            <a:r>
              <a:rPr lang="en-US" sz="2400" b="1" dirty="0" smtClean="0">
                <a:latin typeface="Arial Narrow" pitchFamily="34" charset="0"/>
                <a:sym typeface="Wingdings 3" pitchFamily="18" charset="2"/>
              </a:rPr>
              <a:t> </a:t>
            </a:r>
            <a:r>
              <a:rPr lang="en-US" sz="2400" b="1" dirty="0" smtClean="0">
                <a:latin typeface="Arial Narrow" pitchFamily="34" charset="0"/>
              </a:rPr>
              <a:t>LDL </a:t>
            </a:r>
          </a:p>
          <a:p>
            <a:pPr>
              <a:lnSpc>
                <a:spcPts val="2500"/>
              </a:lnSpc>
            </a:pPr>
            <a:endParaRPr lang="en-US" sz="2400" b="1" dirty="0" smtClean="0">
              <a:latin typeface="Arial Narrow" pitchFamily="34" charset="0"/>
            </a:endParaRPr>
          </a:p>
          <a:p>
            <a:pPr>
              <a:lnSpc>
                <a:spcPts val="2500"/>
              </a:lnSpc>
            </a:pPr>
            <a:r>
              <a:rPr lang="en-US" sz="2400" b="1" dirty="0" smtClean="0">
                <a:latin typeface="Arial Narrow" pitchFamily="34" charset="0"/>
              </a:rPr>
              <a:t>* Unless specified in the</a:t>
            </a:r>
            <a:br>
              <a:rPr lang="en-US" sz="2400" b="1" dirty="0" smtClean="0">
                <a:latin typeface="Arial Narrow" pitchFamily="34" charset="0"/>
              </a:rPr>
            </a:br>
            <a:r>
              <a:rPr lang="en-US" sz="2400" b="1" dirty="0" smtClean="0">
                <a:latin typeface="Arial Narrow" pitchFamily="34" charset="0"/>
              </a:rPr>
              <a:t>  familial types</a:t>
            </a:r>
            <a:endParaRPr lang="en-US" sz="2400" b="1" dirty="0">
              <a:latin typeface="Arial Narrow" pitchFamily="34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5029200" y="1143000"/>
            <a:ext cx="1447800" cy="550862"/>
            <a:chOff x="5486400" y="1233488"/>
            <a:chExt cx="1447800" cy="550862"/>
          </a:xfrm>
        </p:grpSpPr>
        <p:sp>
          <p:nvSpPr>
            <p:cNvPr id="15378" name="TextBox 39"/>
            <p:cNvSpPr txBox="1">
              <a:spLocks noChangeArrowheads="1"/>
            </p:cNvSpPr>
            <p:nvPr/>
          </p:nvSpPr>
          <p:spPr bwMode="auto">
            <a:xfrm>
              <a:off x="5486400" y="1322388"/>
              <a:ext cx="1447800" cy="461962"/>
            </a:xfrm>
            <a:prstGeom prst="rect">
              <a:avLst/>
            </a:prstGeom>
            <a:solidFill>
              <a:srgbClr val="F2F090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400" b="1" dirty="0">
                  <a:latin typeface="Arial Narrow" pitchFamily="34" charset="0"/>
                </a:rPr>
                <a:t>TGs &amp; C</a:t>
              </a:r>
            </a:p>
          </p:txBody>
        </p:sp>
        <p:cxnSp>
          <p:nvCxnSpPr>
            <p:cNvPr id="43" name="Straight Arrow Connector 42"/>
            <p:cNvCxnSpPr/>
            <p:nvPr/>
          </p:nvCxnSpPr>
          <p:spPr>
            <a:xfrm rot="5400000">
              <a:off x="5460207" y="1308894"/>
              <a:ext cx="152400" cy="1587"/>
            </a:xfrm>
            <a:prstGeom prst="straightConnector1">
              <a:avLst/>
            </a:prstGeom>
            <a:ln w="57150">
              <a:solidFill>
                <a:srgbClr val="3333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22"/>
          <p:cNvGrpSpPr/>
          <p:nvPr/>
        </p:nvGrpSpPr>
        <p:grpSpPr>
          <a:xfrm>
            <a:off x="5791200" y="1066800"/>
            <a:ext cx="3276600" cy="2630487"/>
            <a:chOff x="6705600" y="1144588"/>
            <a:chExt cx="3276600" cy="2630487"/>
          </a:xfrm>
        </p:grpSpPr>
        <p:sp>
          <p:nvSpPr>
            <p:cNvPr id="15379" name="TextBox 40"/>
            <p:cNvSpPr txBox="1">
              <a:spLocks noChangeArrowheads="1"/>
            </p:cNvSpPr>
            <p:nvPr/>
          </p:nvSpPr>
          <p:spPr bwMode="auto">
            <a:xfrm>
              <a:off x="6705600" y="3314700"/>
              <a:ext cx="3276600" cy="460375"/>
            </a:xfrm>
            <a:prstGeom prst="rect">
              <a:avLst/>
            </a:prstGeom>
            <a:solidFill>
              <a:srgbClr val="F2F090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400" b="1" dirty="0">
                  <a:latin typeface="Arial Narrow" pitchFamily="34" charset="0"/>
                </a:rPr>
                <a:t>CM, VLDL, IDL, LDL, </a:t>
              </a:r>
              <a:r>
                <a:rPr lang="en-US" sz="2400" b="1" u="heavy" dirty="0">
                  <a:uFill>
                    <a:solidFill>
                      <a:srgbClr val="FF0000"/>
                    </a:solidFill>
                  </a:uFill>
                  <a:latin typeface="Arial Narrow" pitchFamily="34" charset="0"/>
                </a:rPr>
                <a:t>HDL</a:t>
              </a:r>
            </a:p>
          </p:txBody>
        </p:sp>
        <p:cxnSp>
          <p:nvCxnSpPr>
            <p:cNvPr id="44" name="Straight Arrow Connector 43"/>
            <p:cNvCxnSpPr/>
            <p:nvPr/>
          </p:nvCxnSpPr>
          <p:spPr>
            <a:xfrm rot="5400000">
              <a:off x="7734301" y="2247900"/>
              <a:ext cx="2209800" cy="3175"/>
            </a:xfrm>
            <a:prstGeom prst="straightConnector1">
              <a:avLst/>
            </a:prstGeom>
            <a:ln w="57150">
              <a:solidFill>
                <a:srgbClr val="3333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28" name="Table 27"/>
          <p:cNvGraphicFramePr>
            <a:graphicFrameLocks noGrp="1"/>
          </p:cNvGraphicFramePr>
          <p:nvPr/>
        </p:nvGraphicFramePr>
        <p:xfrm>
          <a:off x="152400" y="3899264"/>
          <a:ext cx="5181600" cy="2697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1447800"/>
                <a:gridCol w="1143000"/>
                <a:gridCol w="1219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0" dirty="0" err="1" smtClean="0">
                          <a:latin typeface="Bernard MT Condensed" pitchFamily="18" charset="0"/>
                        </a:rPr>
                        <a:t>LProteinemia</a:t>
                      </a:r>
                      <a:endParaRPr lang="en-US" b="0" dirty="0">
                        <a:latin typeface="Bernard MT Condensed" pitchFamily="18" charset="0"/>
                      </a:endParaRPr>
                    </a:p>
                  </a:txBody>
                  <a:tcPr>
                    <a:solidFill>
                      <a:srgbClr val="3333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baseline="0" dirty="0" smtClean="0">
                          <a:latin typeface="Bernard MT Condensed" pitchFamily="18" charset="0"/>
                          <a:sym typeface="Wingdings 3"/>
                        </a:rPr>
                        <a:t></a:t>
                      </a:r>
                      <a:r>
                        <a:rPr lang="en-US" b="0" baseline="0" dirty="0" smtClean="0">
                          <a:latin typeface="Bernard MT Condensed" pitchFamily="18" charset="0"/>
                        </a:rPr>
                        <a:t>LP</a:t>
                      </a:r>
                      <a:endParaRPr lang="en-US" b="0" dirty="0">
                        <a:latin typeface="Bernard MT Condensed" pitchFamily="18" charset="0"/>
                      </a:endParaRPr>
                    </a:p>
                  </a:txBody>
                  <a:tcPr>
                    <a:solidFill>
                      <a:srgbClr val="3333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baseline="0" dirty="0" smtClean="0">
                          <a:latin typeface="Bernard MT Condensed" pitchFamily="18" charset="0"/>
                          <a:sym typeface="Wingdings 3"/>
                        </a:rPr>
                        <a:t></a:t>
                      </a:r>
                      <a:r>
                        <a:rPr lang="en-US" b="0" dirty="0" smtClean="0">
                          <a:latin typeface="Bernard MT Condensed" pitchFamily="18" charset="0"/>
                        </a:rPr>
                        <a:t>Lipids</a:t>
                      </a:r>
                      <a:endParaRPr lang="en-US" b="0" dirty="0">
                        <a:latin typeface="Bernard MT Condensed" pitchFamily="18" charset="0"/>
                      </a:endParaRPr>
                    </a:p>
                  </a:txBody>
                  <a:tcPr>
                    <a:solidFill>
                      <a:srgbClr val="3333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latin typeface="Bernard MT Condensed" pitchFamily="18" charset="0"/>
                        </a:rPr>
                        <a:t>Risk</a:t>
                      </a:r>
                      <a:endParaRPr lang="en-US" b="0" dirty="0">
                        <a:latin typeface="Bernard MT Condensed" pitchFamily="18" charset="0"/>
                      </a:endParaRPr>
                    </a:p>
                  </a:txBody>
                  <a:tcPr>
                    <a:solidFill>
                      <a:srgbClr val="3333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0" dirty="0" smtClean="0">
                          <a:latin typeface="Elephant" pitchFamily="18" charset="0"/>
                        </a:rPr>
                        <a:t>Type I</a:t>
                      </a:r>
                      <a:endParaRPr lang="en-US" sz="1800" b="0" dirty="0">
                        <a:latin typeface="Elephant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latin typeface="+mj-lt"/>
                        </a:rPr>
                        <a:t>CM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latin typeface="+mj-lt"/>
                        </a:rPr>
                        <a:t>TGs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latin typeface="+mj-lt"/>
                        </a:rPr>
                        <a:t>-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>
                          <a:latin typeface="Elephant" pitchFamily="18" charset="0"/>
                        </a:rPr>
                        <a:t>Type </a:t>
                      </a:r>
                      <a:r>
                        <a:rPr lang="en-US" sz="1800" b="0" dirty="0" err="1" smtClean="0">
                          <a:latin typeface="Elephant" pitchFamily="18" charset="0"/>
                        </a:rPr>
                        <a:t>IIa</a:t>
                      </a:r>
                      <a:endParaRPr lang="en-US" sz="1800" b="0" dirty="0" smtClean="0"/>
                    </a:p>
                  </a:txBody>
                  <a:tcPr>
                    <a:solidFill>
                      <a:srgbClr val="F1E19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LDL</a:t>
                      </a:r>
                    </a:p>
                  </a:txBody>
                  <a:tcPr>
                    <a:solidFill>
                      <a:srgbClr val="F1E19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</a:t>
                      </a:r>
                    </a:p>
                  </a:txBody>
                  <a:tcPr>
                    <a:solidFill>
                      <a:srgbClr val="F1E19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Wingdings 3"/>
                        </a:rPr>
                        <a:t></a:t>
                      </a:r>
                      <a:endParaRPr lang="en-US" sz="2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1E19D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>
                          <a:latin typeface="Elephant" pitchFamily="18" charset="0"/>
                        </a:rPr>
                        <a:t>Type </a:t>
                      </a:r>
                      <a:r>
                        <a:rPr lang="en-US" sz="1800" b="0" dirty="0" err="1" smtClean="0">
                          <a:latin typeface="Elephant" pitchFamily="18" charset="0"/>
                        </a:rPr>
                        <a:t>IIb</a:t>
                      </a:r>
                      <a:endParaRPr lang="en-US" sz="1800" b="0" dirty="0" smtClean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/>
                        <a:t>VLDL &amp; LDL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</a:pPr>
                      <a:r>
                        <a:rPr lang="en-US" sz="2000" b="1" dirty="0" smtClean="0"/>
                        <a:t>TG &amp; C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Wingdings 3"/>
                        </a:rPr>
                        <a:t></a:t>
                      </a:r>
                      <a:endParaRPr lang="en-US" sz="2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>
                          <a:latin typeface="Elephant" pitchFamily="18" charset="0"/>
                        </a:rPr>
                        <a:t>Type III</a:t>
                      </a:r>
                      <a:endParaRPr lang="en-US" sz="1800" b="0" dirty="0" smtClean="0"/>
                    </a:p>
                  </a:txBody>
                  <a:tcPr>
                    <a:solidFill>
                      <a:srgbClr val="F1E19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IDL</a:t>
                      </a:r>
                      <a:endParaRPr lang="en-US" sz="2000" b="1" dirty="0"/>
                    </a:p>
                  </a:txBody>
                  <a:tcPr>
                    <a:solidFill>
                      <a:srgbClr val="F1E19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TGs &amp; C</a:t>
                      </a:r>
                      <a:endParaRPr lang="en-US" sz="2000" b="1" dirty="0"/>
                    </a:p>
                  </a:txBody>
                  <a:tcPr>
                    <a:solidFill>
                      <a:srgbClr val="F1E19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ym typeface="Wingdings 3"/>
                        </a:rPr>
                        <a:t></a:t>
                      </a:r>
                      <a:endParaRPr lang="en-US" sz="2000" b="1" dirty="0"/>
                    </a:p>
                  </a:txBody>
                  <a:tcPr>
                    <a:solidFill>
                      <a:srgbClr val="F1E19D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>
                          <a:latin typeface="Elephant" pitchFamily="18" charset="0"/>
                        </a:rPr>
                        <a:t>Type IV</a:t>
                      </a:r>
                      <a:endParaRPr lang="en-US" sz="1800" b="0" dirty="0" smtClean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VLDL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TGs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ym typeface="Wingdings 3"/>
                        </a:rPr>
                        <a:t></a:t>
                      </a:r>
                      <a:endParaRPr lang="en-US" sz="2000" b="1" dirty="0" smtClean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>
                          <a:latin typeface="Elephant" pitchFamily="18" charset="0"/>
                        </a:rPr>
                        <a:t>Type </a:t>
                      </a:r>
                      <a:r>
                        <a:rPr lang="en-US" sz="1800" b="0" baseline="0" dirty="0" smtClean="0">
                          <a:latin typeface="Elephant" pitchFamily="18" charset="0"/>
                        </a:rPr>
                        <a:t> V</a:t>
                      </a:r>
                      <a:endParaRPr lang="en-US" sz="1800" b="0" dirty="0" smtClean="0"/>
                    </a:p>
                  </a:txBody>
                  <a:tcPr>
                    <a:solidFill>
                      <a:srgbClr val="F1E19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VLDL</a:t>
                      </a:r>
                      <a:r>
                        <a:rPr lang="en-US" sz="20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&amp; </a:t>
                      </a: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CM</a:t>
                      </a:r>
                    </a:p>
                  </a:txBody>
                  <a:tcPr>
                    <a:solidFill>
                      <a:srgbClr val="F1E19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TGs &amp; C</a:t>
                      </a:r>
                    </a:p>
                  </a:txBody>
                  <a:tcPr>
                    <a:solidFill>
                      <a:srgbClr val="F1E19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_</a:t>
                      </a:r>
                    </a:p>
                  </a:txBody>
                  <a:tcPr>
                    <a:solidFill>
                      <a:srgbClr val="F1E19D"/>
                    </a:solidFill>
                  </a:tcPr>
                </a:tc>
              </a:tr>
            </a:tbl>
          </a:graphicData>
        </a:graphic>
      </p:graphicFrame>
      <p:sp>
        <p:nvSpPr>
          <p:cNvPr id="29" name="Oval 28"/>
          <p:cNvSpPr/>
          <p:nvPr/>
        </p:nvSpPr>
        <p:spPr>
          <a:xfrm>
            <a:off x="-21772" y="4572000"/>
            <a:ext cx="5486400" cy="990600"/>
          </a:xfrm>
          <a:prstGeom prst="ellipse">
            <a:avLst/>
          </a:prstGeom>
          <a:noFill/>
          <a:ln w="57150">
            <a:solidFill>
              <a:srgbClr val="3333F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0" name="TextBox 12"/>
          <p:cNvSpPr txBox="1">
            <a:spLocks noChangeArrowheads="1"/>
          </p:cNvSpPr>
          <p:nvPr/>
        </p:nvSpPr>
        <p:spPr bwMode="auto">
          <a:xfrm>
            <a:off x="152400" y="1524000"/>
            <a:ext cx="57912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2400"/>
              </a:lnSpc>
            </a:pPr>
            <a:r>
              <a:rPr lang="en-US" sz="2400" b="1" dirty="0">
                <a:latin typeface="Arial Narrow" pitchFamily="34" charset="0"/>
              </a:rPr>
              <a:t>TGs  </a:t>
            </a:r>
            <a:r>
              <a:rPr lang="en-US" sz="2400" b="1" dirty="0" smtClean="0">
                <a:latin typeface="Arial Narrow" pitchFamily="34" charset="0"/>
                <a:sym typeface="Wingdings 3" pitchFamily="18" charset="2"/>
              </a:rPr>
              <a:t> 	&lt; </a:t>
            </a:r>
            <a:r>
              <a:rPr lang="en-US" sz="2400" b="1" dirty="0">
                <a:latin typeface="Arial Narrow" pitchFamily="34" charset="0"/>
                <a:sym typeface="Wingdings 3" pitchFamily="18" charset="2"/>
              </a:rPr>
              <a:t>220 mg/dl</a:t>
            </a:r>
          </a:p>
          <a:p>
            <a:pPr>
              <a:lnSpc>
                <a:spcPts val="2400"/>
              </a:lnSpc>
            </a:pPr>
            <a:r>
              <a:rPr lang="en-US" sz="2400" b="1" dirty="0">
                <a:latin typeface="Arial Narrow" pitchFamily="34" charset="0"/>
                <a:sym typeface="Wingdings 3" pitchFamily="18" charset="2"/>
              </a:rPr>
              <a:t>C       </a:t>
            </a:r>
            <a:r>
              <a:rPr lang="en-US" sz="2400" b="1" dirty="0" smtClean="0">
                <a:latin typeface="Arial Narrow" pitchFamily="34" charset="0"/>
                <a:sym typeface="Wingdings 3" pitchFamily="18" charset="2"/>
              </a:rPr>
              <a:t>	&lt; </a:t>
            </a:r>
            <a:r>
              <a:rPr lang="en-US" sz="2400" b="1" dirty="0">
                <a:latin typeface="Arial Narrow" pitchFamily="34" charset="0"/>
                <a:sym typeface="Wingdings 3" pitchFamily="18" charset="2"/>
              </a:rPr>
              <a:t>200 </a:t>
            </a:r>
            <a:r>
              <a:rPr lang="en-US" sz="2400" b="1" dirty="0" smtClean="0">
                <a:latin typeface="Arial Narrow" pitchFamily="34" charset="0"/>
                <a:sym typeface="Wingdings 3" pitchFamily="18" charset="2"/>
              </a:rPr>
              <a:t>mg/dl</a:t>
            </a:r>
            <a:endParaRPr lang="en-US" sz="2400" b="1" dirty="0">
              <a:solidFill>
                <a:srgbClr val="CC0000"/>
              </a:solidFill>
              <a:latin typeface="Arial Narrow" pitchFamily="34" charset="0"/>
              <a:sym typeface="Wingdings 3" pitchFamily="18" charset="2"/>
            </a:endParaRPr>
          </a:p>
          <a:p>
            <a:pPr>
              <a:lnSpc>
                <a:spcPts val="2400"/>
              </a:lnSpc>
            </a:pPr>
            <a:r>
              <a:rPr lang="en-US" sz="2400" b="1" dirty="0">
                <a:latin typeface="Arial Narrow" pitchFamily="34" charset="0"/>
                <a:sym typeface="Wingdings 3" pitchFamily="18" charset="2"/>
              </a:rPr>
              <a:t>LDL  </a:t>
            </a:r>
            <a:r>
              <a:rPr lang="en-US" sz="2400" b="1" dirty="0" smtClean="0">
                <a:latin typeface="Arial Narrow" pitchFamily="34" charset="0"/>
                <a:sym typeface="Wingdings 3" pitchFamily="18" charset="2"/>
              </a:rPr>
              <a:t>		&lt; 130 mg/dl</a:t>
            </a:r>
            <a:endParaRPr lang="en-US" sz="2400" b="1" dirty="0">
              <a:latin typeface="Arial Narrow" pitchFamily="34" charset="0"/>
              <a:sym typeface="Wingdings 3" pitchFamily="18" charset="2"/>
            </a:endParaRPr>
          </a:p>
          <a:p>
            <a:pPr>
              <a:lnSpc>
                <a:spcPts val="2400"/>
              </a:lnSpc>
            </a:pPr>
            <a:r>
              <a:rPr lang="en-US" sz="2400" b="1" dirty="0">
                <a:latin typeface="Arial Narrow" pitchFamily="34" charset="0"/>
                <a:sym typeface="Wingdings 3" pitchFamily="18" charset="2"/>
              </a:rPr>
              <a:t>HDL </a:t>
            </a:r>
            <a:r>
              <a:rPr lang="en-US" sz="2400" b="1" dirty="0" smtClean="0">
                <a:latin typeface="Arial Narrow" pitchFamily="34" charset="0"/>
                <a:sym typeface="Wingdings 3" pitchFamily="18" charset="2"/>
              </a:rPr>
              <a:t>  	&gt;  </a:t>
            </a:r>
            <a:r>
              <a:rPr lang="en-US" sz="2400" b="1" dirty="0">
                <a:latin typeface="Arial Narrow" pitchFamily="34" charset="0"/>
                <a:sym typeface="Wingdings 3" pitchFamily="18" charset="2"/>
              </a:rPr>
              <a:t>50 </a:t>
            </a:r>
            <a:r>
              <a:rPr lang="en-US" sz="2400" b="1" dirty="0" smtClean="0">
                <a:latin typeface="Arial Narrow" pitchFamily="34" charset="0"/>
                <a:sym typeface="Wingdings 3" pitchFamily="18" charset="2"/>
              </a:rPr>
              <a:t>mg/dl</a:t>
            </a:r>
            <a:endParaRPr lang="en-US" sz="2400" b="1" dirty="0">
              <a:solidFill>
                <a:srgbClr val="CC0000"/>
              </a:solidFill>
              <a:latin typeface="Arial Narrow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152400" y="1143000"/>
            <a:ext cx="18982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400" b="1" dirty="0" smtClean="0">
                <a:ln>
                  <a:solidFill>
                    <a:srgbClr val="FA00FA"/>
                  </a:solidFill>
                  <a:prstDash val="solid"/>
                </a:ln>
                <a:solidFill>
                  <a:srgbClr val="CC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Bernard MT Condensed" pitchFamily="18" charset="0"/>
              </a:rPr>
              <a:t>NORMAL Levels</a:t>
            </a:r>
            <a:endParaRPr lang="en-US" sz="2400" b="1" dirty="0">
              <a:ln>
                <a:solidFill>
                  <a:srgbClr val="FA00FA"/>
                </a:solidFill>
                <a:prstDash val="solid"/>
              </a:ln>
              <a:solidFill>
                <a:srgbClr val="CC000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Bernard MT Condensed" pitchFamily="18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76200" y="2819400"/>
            <a:ext cx="34996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400" b="1" dirty="0" smtClean="0">
                <a:ln>
                  <a:solidFill>
                    <a:srgbClr val="FA00FA"/>
                  </a:solidFill>
                  <a:prstDash val="solid"/>
                </a:ln>
                <a:solidFill>
                  <a:srgbClr val="CC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Bernard MT Condensed" pitchFamily="18" charset="0"/>
              </a:rPr>
              <a:t>If Above </a:t>
            </a:r>
            <a:r>
              <a:rPr lang="en-US" sz="2400" b="1" dirty="0" smtClean="0">
                <a:ln>
                  <a:solidFill>
                    <a:srgbClr val="FA00FA"/>
                  </a:solidFill>
                  <a:prstDash val="solid"/>
                </a:ln>
                <a:solidFill>
                  <a:srgbClr val="CC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Bernard MT Condensed" pitchFamily="18" charset="0"/>
                <a:sym typeface="Wingdings 3"/>
              </a:rPr>
              <a:t> </a:t>
            </a:r>
            <a:r>
              <a:rPr lang="en-US" sz="2400" b="1" dirty="0" err="1" smtClean="0">
                <a:ln>
                  <a:solidFill>
                    <a:srgbClr val="FA00FA"/>
                  </a:solidFill>
                  <a:prstDash val="solid"/>
                </a:ln>
                <a:solidFill>
                  <a:srgbClr val="CC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Bernard MT Condensed" pitchFamily="18" charset="0"/>
                <a:sym typeface="Wingdings 3"/>
              </a:rPr>
              <a:t>Hyperlipidemia</a:t>
            </a:r>
            <a:endParaRPr lang="en-US" sz="2400" b="1" dirty="0">
              <a:ln>
                <a:solidFill>
                  <a:srgbClr val="FA00FA"/>
                </a:solidFill>
                <a:prstDash val="solid"/>
              </a:ln>
              <a:solidFill>
                <a:srgbClr val="CC000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Bernard MT Condensed" pitchFamily="18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1371600" y="3145972"/>
            <a:ext cx="4044953" cy="73353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ts val="2500"/>
              </a:lnSpc>
              <a:defRPr/>
            </a:pPr>
            <a:r>
              <a:rPr lang="en-US" sz="2400" b="1" dirty="0" smtClean="0">
                <a:ln>
                  <a:solidFill>
                    <a:srgbClr val="FA00FA"/>
                  </a:solidFill>
                  <a:prstDash val="solid"/>
                </a:ln>
                <a:solidFill>
                  <a:srgbClr val="CC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Bernard MT Condensed" pitchFamily="18" charset="0"/>
                <a:sym typeface="Wingdings 3"/>
              </a:rPr>
              <a:t></a:t>
            </a:r>
          </a:p>
          <a:p>
            <a:pPr algn="ctr">
              <a:lnSpc>
                <a:spcPts val="2500"/>
              </a:lnSpc>
              <a:defRPr/>
            </a:pPr>
            <a:r>
              <a:rPr lang="en-US" sz="2400" b="1" dirty="0" smtClean="0">
                <a:ln>
                  <a:solidFill>
                    <a:srgbClr val="FA00FA"/>
                  </a:solidFill>
                  <a:prstDash val="solid"/>
                </a:ln>
                <a:solidFill>
                  <a:srgbClr val="CC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Bernard MT Condensed" pitchFamily="18" charset="0"/>
                <a:sym typeface="Wingdings 3"/>
              </a:rPr>
              <a:t>Familial </a:t>
            </a:r>
            <a:r>
              <a:rPr lang="en-US" sz="2400" b="1" dirty="0" err="1" smtClean="0">
                <a:ln>
                  <a:solidFill>
                    <a:srgbClr val="FA00FA"/>
                  </a:solidFill>
                  <a:prstDash val="solid"/>
                </a:ln>
                <a:solidFill>
                  <a:srgbClr val="CC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Bernard MT Condensed" pitchFamily="18" charset="0"/>
                <a:sym typeface="Wingdings 3"/>
              </a:rPr>
              <a:t>Hyperlipoproteinemia</a:t>
            </a:r>
            <a:r>
              <a:rPr lang="en-US" sz="2400" b="1" dirty="0" smtClean="0">
                <a:ln>
                  <a:solidFill>
                    <a:srgbClr val="FA00FA"/>
                  </a:solidFill>
                  <a:prstDash val="solid"/>
                </a:ln>
                <a:solidFill>
                  <a:srgbClr val="CC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Bernard MT Condensed" pitchFamily="18" charset="0"/>
                <a:sym typeface="Wingdings 3"/>
              </a:rPr>
              <a:t> </a:t>
            </a:r>
            <a:endParaRPr lang="en-US" sz="2400" b="1" dirty="0">
              <a:ln>
                <a:solidFill>
                  <a:srgbClr val="FA00FA"/>
                </a:solidFill>
                <a:prstDash val="solid"/>
              </a:ln>
              <a:solidFill>
                <a:srgbClr val="CC000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Bernard MT Condensed" pitchFamily="18" charset="0"/>
            </a:endParaRPr>
          </a:p>
        </p:txBody>
      </p:sp>
      <p:sp>
        <p:nvSpPr>
          <p:cNvPr id="34" name="5-Point Star 33"/>
          <p:cNvSpPr/>
          <p:nvPr/>
        </p:nvSpPr>
        <p:spPr>
          <a:xfrm>
            <a:off x="8534400" y="6172200"/>
            <a:ext cx="609600" cy="533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1000"/>
                                        <p:tgtEl>
                                          <p:spTgt spid="15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0" dur="500"/>
                                        <p:tgtEl>
                                          <p:spTgt spid="153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5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15377" grpId="0" animBg="1"/>
      <p:bldP spid="15377" grpId="1" animBg="1"/>
      <p:bldP spid="29" grpId="0" animBg="1"/>
      <p:bldP spid="30" grpId="0"/>
      <p:bldP spid="31" grpId="0"/>
      <p:bldP spid="32" grpId="0"/>
      <p:bldP spid="3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DD"/>
            </a:gs>
            <a:gs pos="46000">
              <a:schemeClr val="accent1">
                <a:tint val="44500"/>
                <a:satMod val="160000"/>
              </a:schemeClr>
            </a:gs>
            <a:gs pos="46000">
              <a:srgbClr val="E2D09E"/>
            </a:gs>
            <a:gs pos="61000">
              <a:srgbClr val="DEC98E"/>
            </a:gs>
            <a:gs pos="91000">
              <a:schemeClr val="bg2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40"/>
          <p:cNvSpPr txBox="1">
            <a:spLocks noChangeArrowheads="1"/>
          </p:cNvSpPr>
          <p:nvPr/>
        </p:nvSpPr>
        <p:spPr bwMode="auto">
          <a:xfrm>
            <a:off x="2003552" y="304800"/>
            <a:ext cx="2667000" cy="534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ts val="1400"/>
              </a:lnSpc>
              <a:spcBef>
                <a:spcPts val="600"/>
              </a:spcBef>
            </a:pPr>
            <a:r>
              <a:rPr lang="en-US" sz="1600" dirty="0" smtClean="0">
                <a:latin typeface="Bernard MT Condensed" pitchFamily="18" charset="0"/>
              </a:rPr>
              <a:t>Very low Density lipoprotein</a:t>
            </a:r>
          </a:p>
          <a:p>
            <a:pPr algn="ctr">
              <a:lnSpc>
                <a:spcPts val="1400"/>
              </a:lnSpc>
              <a:spcBef>
                <a:spcPts val="600"/>
              </a:spcBef>
            </a:pPr>
            <a:r>
              <a:rPr lang="en-US" sz="1600" dirty="0" smtClean="0">
                <a:latin typeface="Bernard MT Condensed" pitchFamily="18" charset="0"/>
              </a:rPr>
              <a:t>[VLDL]</a:t>
            </a:r>
            <a:endParaRPr lang="en-US" sz="1600" u="heavy" dirty="0">
              <a:uFill>
                <a:solidFill>
                  <a:srgbClr val="FF0000"/>
                </a:solidFill>
              </a:uFill>
              <a:latin typeface="Bernard MT Condensed" pitchFamily="18" charset="0"/>
            </a:endParaRPr>
          </a:p>
        </p:txBody>
      </p:sp>
      <p:sp>
        <p:nvSpPr>
          <p:cNvPr id="10" name="TextBox 40"/>
          <p:cNvSpPr txBox="1">
            <a:spLocks noChangeArrowheads="1"/>
          </p:cNvSpPr>
          <p:nvPr/>
        </p:nvSpPr>
        <p:spPr bwMode="auto">
          <a:xfrm>
            <a:off x="4467352" y="304800"/>
            <a:ext cx="2438400" cy="534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ts val="1400"/>
              </a:lnSpc>
              <a:spcBef>
                <a:spcPts val="600"/>
              </a:spcBef>
            </a:pPr>
            <a:r>
              <a:rPr lang="en-US" sz="1600" dirty="0" smtClean="0">
                <a:latin typeface="Bernard MT Condensed" pitchFamily="18" charset="0"/>
              </a:rPr>
              <a:t>Low Density lipoprotein</a:t>
            </a:r>
          </a:p>
          <a:p>
            <a:pPr algn="ctr">
              <a:lnSpc>
                <a:spcPts val="1400"/>
              </a:lnSpc>
              <a:spcBef>
                <a:spcPts val="600"/>
              </a:spcBef>
            </a:pPr>
            <a:r>
              <a:rPr lang="en-US" sz="1600" dirty="0" smtClean="0">
                <a:latin typeface="Bernard MT Condensed" pitchFamily="18" charset="0"/>
              </a:rPr>
              <a:t>[LDL]</a:t>
            </a:r>
          </a:p>
        </p:txBody>
      </p:sp>
      <p:sp>
        <p:nvSpPr>
          <p:cNvPr id="11" name="TextBox 40"/>
          <p:cNvSpPr txBox="1">
            <a:spLocks noChangeArrowheads="1"/>
          </p:cNvSpPr>
          <p:nvPr/>
        </p:nvSpPr>
        <p:spPr bwMode="auto">
          <a:xfrm>
            <a:off x="606552" y="304800"/>
            <a:ext cx="1600200" cy="52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ts val="1400"/>
              </a:lnSpc>
              <a:spcBef>
                <a:spcPts val="600"/>
              </a:spcBef>
            </a:pPr>
            <a:r>
              <a:rPr lang="en-US" sz="1600" dirty="0" err="1" smtClean="0">
                <a:latin typeface="Bernard MT Condensed" pitchFamily="18" charset="0"/>
              </a:rPr>
              <a:t>Chylomicrons</a:t>
            </a:r>
            <a:endParaRPr lang="en-US" sz="1600" dirty="0" smtClean="0">
              <a:latin typeface="Bernard MT Condensed" pitchFamily="18" charset="0"/>
            </a:endParaRPr>
          </a:p>
          <a:p>
            <a:pPr algn="ctr">
              <a:lnSpc>
                <a:spcPts val="1400"/>
              </a:lnSpc>
              <a:spcBef>
                <a:spcPts val="600"/>
              </a:spcBef>
            </a:pPr>
            <a:r>
              <a:rPr lang="en-US" sz="1600" dirty="0" smtClean="0">
                <a:latin typeface="Bernard MT Condensed" pitchFamily="18" charset="0"/>
              </a:rPr>
              <a:t>[CM]</a:t>
            </a:r>
          </a:p>
        </p:txBody>
      </p:sp>
      <p:sp>
        <p:nvSpPr>
          <p:cNvPr id="12" name="TextBox 40"/>
          <p:cNvSpPr txBox="1">
            <a:spLocks noChangeArrowheads="1"/>
          </p:cNvSpPr>
          <p:nvPr/>
        </p:nvSpPr>
        <p:spPr bwMode="auto">
          <a:xfrm>
            <a:off x="6702552" y="304800"/>
            <a:ext cx="2438400" cy="534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ts val="1400"/>
              </a:lnSpc>
              <a:spcBef>
                <a:spcPts val="600"/>
              </a:spcBef>
            </a:pPr>
            <a:r>
              <a:rPr lang="en-US" sz="1600" dirty="0" smtClean="0">
                <a:latin typeface="Bernard MT Condensed" pitchFamily="18" charset="0"/>
              </a:rPr>
              <a:t>High Density lipoproteins</a:t>
            </a:r>
          </a:p>
          <a:p>
            <a:pPr algn="ctr">
              <a:lnSpc>
                <a:spcPts val="1400"/>
              </a:lnSpc>
              <a:spcBef>
                <a:spcPts val="600"/>
              </a:spcBef>
            </a:pPr>
            <a:r>
              <a:rPr lang="en-US" sz="1600" dirty="0" smtClean="0">
                <a:latin typeface="Bernard MT Condensed" pitchFamily="18" charset="0"/>
              </a:rPr>
              <a:t>[</a:t>
            </a:r>
            <a:r>
              <a:rPr lang="en-US" sz="1600" dirty="0" smtClean="0">
                <a:uFill>
                  <a:solidFill>
                    <a:srgbClr val="FF0000"/>
                  </a:solidFill>
                </a:uFill>
                <a:latin typeface="Bernard MT Condensed" pitchFamily="18" charset="0"/>
              </a:rPr>
              <a:t>HDL]</a:t>
            </a:r>
          </a:p>
        </p:txBody>
      </p:sp>
      <p:pic>
        <p:nvPicPr>
          <p:cNvPr id="45" name="Picture 4" descr="http://homepage.smc.edu/wissmann_paul/anatomy2textbook/lipoprotein3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30000" contrast="40000"/>
          </a:blip>
          <a:srcRect l="18076" t="7374" r="73563" b="13833"/>
          <a:stretch>
            <a:fillRect/>
          </a:stretch>
        </p:blipFill>
        <p:spPr bwMode="auto">
          <a:xfrm rot="21540000">
            <a:off x="1619739" y="3944981"/>
            <a:ext cx="382272" cy="2447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" name="Picture 4" descr="http://homepage.smc.edu/wissmann_paul/anatomy2textbook/lipoprotein3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30000" contrast="40000"/>
          </a:blip>
          <a:srcRect l="34740" t="5584" r="56841" b="15704"/>
          <a:stretch>
            <a:fillRect/>
          </a:stretch>
        </p:blipFill>
        <p:spPr bwMode="auto">
          <a:xfrm rot="21540000">
            <a:off x="3221709" y="3865453"/>
            <a:ext cx="384932" cy="2445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" name="Picture 4" descr="http://homepage.smc.edu/wissmann_paul/anatomy2textbook/lipoprotein3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30000" contrast="40000"/>
          </a:blip>
          <a:srcRect l="51375" t="6947" r="40378" b="14381"/>
          <a:stretch>
            <a:fillRect/>
          </a:stretch>
        </p:blipFill>
        <p:spPr bwMode="auto">
          <a:xfrm rot="21540000">
            <a:off x="5926231" y="3894097"/>
            <a:ext cx="377070" cy="24440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" name="Picture 4" descr="http://homepage.smc.edu/wissmann_paul/anatomy2textbook/lipoprotein3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30000" contrast="40000"/>
          </a:blip>
          <a:srcRect l="66343" t="8547" r="23629" b="12660"/>
          <a:stretch>
            <a:fillRect/>
          </a:stretch>
        </p:blipFill>
        <p:spPr bwMode="auto">
          <a:xfrm rot="21540000">
            <a:off x="7674612" y="3933510"/>
            <a:ext cx="376952" cy="2447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5" name="Group 74"/>
          <p:cNvGrpSpPr/>
          <p:nvPr/>
        </p:nvGrpSpPr>
        <p:grpSpPr>
          <a:xfrm>
            <a:off x="0" y="3434050"/>
            <a:ext cx="8153400" cy="3347750"/>
            <a:chOff x="0" y="3434050"/>
            <a:chExt cx="8153400" cy="3347750"/>
          </a:xfrm>
        </p:grpSpPr>
        <p:sp>
          <p:nvSpPr>
            <p:cNvPr id="43" name="TextBox 40"/>
            <p:cNvSpPr txBox="1">
              <a:spLocks noChangeArrowheads="1"/>
            </p:cNvSpPr>
            <p:nvPr/>
          </p:nvSpPr>
          <p:spPr bwMode="auto">
            <a:xfrm>
              <a:off x="0" y="3434050"/>
              <a:ext cx="1143000" cy="528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lnSpc>
                  <a:spcPts val="1400"/>
                </a:lnSpc>
                <a:spcBef>
                  <a:spcPts val="600"/>
                </a:spcBef>
              </a:pPr>
              <a:r>
                <a:rPr lang="en-US" sz="1600" dirty="0" smtClean="0">
                  <a:latin typeface="Bernard MT Condensed" pitchFamily="18" charset="0"/>
                </a:rPr>
                <a:t>% Lipid</a:t>
              </a:r>
            </a:p>
            <a:p>
              <a:pPr>
                <a:lnSpc>
                  <a:spcPts val="1400"/>
                </a:lnSpc>
                <a:spcBef>
                  <a:spcPts val="600"/>
                </a:spcBef>
              </a:pPr>
              <a:r>
                <a:rPr lang="en-US" sz="1600" dirty="0" smtClean="0">
                  <a:latin typeface="Bernard MT Condensed" pitchFamily="18" charset="0"/>
                </a:rPr>
                <a:t>Composition </a:t>
              </a:r>
            </a:p>
          </p:txBody>
        </p:sp>
        <p:grpSp>
          <p:nvGrpSpPr>
            <p:cNvPr id="3" name="Group 51"/>
            <p:cNvGrpSpPr/>
            <p:nvPr/>
          </p:nvGrpSpPr>
          <p:grpSpPr>
            <a:xfrm>
              <a:off x="582956" y="3845665"/>
              <a:ext cx="7494244" cy="2591711"/>
              <a:chOff x="582956" y="3845665"/>
              <a:chExt cx="7494244" cy="2591711"/>
            </a:xfrm>
          </p:grpSpPr>
          <p:pic>
            <p:nvPicPr>
              <p:cNvPr id="44" name="Picture 4" descr="http://homepage.smc.edu/wissmann_paul/anatomy2textbook/lipoprotein3.jpg"/>
              <p:cNvPicPr>
                <a:picLocks noChangeAspect="1" noChangeArrowheads="1"/>
              </p:cNvPicPr>
              <p:nvPr/>
            </p:nvPicPr>
            <p:blipFill>
              <a:blip r:embed="rId2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lum bright="-30000" contrast="40000"/>
              </a:blip>
              <a:srcRect l="2051" t="3653" r="85456" b="12921"/>
              <a:stretch>
                <a:fillRect/>
              </a:stretch>
            </p:blipFill>
            <p:spPr bwMode="auto">
              <a:xfrm rot="21540000">
                <a:off x="582956" y="3845665"/>
                <a:ext cx="533090" cy="25917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cxnSp>
            <p:nvCxnSpPr>
              <p:cNvPr id="51" name="Straight Connector 50"/>
              <p:cNvCxnSpPr/>
              <p:nvPr/>
            </p:nvCxnSpPr>
            <p:spPr>
              <a:xfrm>
                <a:off x="914400" y="6324600"/>
                <a:ext cx="71628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" name="Group 52"/>
            <p:cNvGrpSpPr/>
            <p:nvPr/>
          </p:nvGrpSpPr>
          <p:grpSpPr>
            <a:xfrm>
              <a:off x="914400" y="6451999"/>
              <a:ext cx="1089532" cy="329801"/>
              <a:chOff x="231293" y="2127287"/>
              <a:chExt cx="1089532" cy="329801"/>
            </a:xfrm>
          </p:grpSpPr>
          <p:pic>
            <p:nvPicPr>
              <p:cNvPr id="54" name="Picture 4" descr="http://homepage.smc.edu/wissmann_paul/anatomy2textbook/lipoprotein3.jpg"/>
              <p:cNvPicPr>
                <a:picLocks noChangeAspect="1" noChangeArrowheads="1"/>
              </p:cNvPicPr>
              <p:nvPr/>
            </p:nvPicPr>
            <p:blipFill>
              <a:blip r:embed="rId2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lum bright="-30000" contrast="40000"/>
              </a:blip>
              <a:srcRect l="51945" t="11572" r="40384" b="78961"/>
              <a:stretch>
                <a:fillRect/>
              </a:stretch>
            </p:blipFill>
            <p:spPr bwMode="auto">
              <a:xfrm rot="21540000">
                <a:off x="231293" y="2127287"/>
                <a:ext cx="327361" cy="3114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55" name="Rectangle 54"/>
              <p:cNvSpPr/>
              <p:nvPr/>
            </p:nvSpPr>
            <p:spPr>
              <a:xfrm>
                <a:off x="485147" y="2179320"/>
                <a:ext cx="835678" cy="27776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>
                  <a:lnSpc>
                    <a:spcPts val="1400"/>
                  </a:lnSpc>
                  <a:spcBef>
                    <a:spcPts val="600"/>
                  </a:spcBef>
                </a:pPr>
                <a:r>
                  <a:rPr lang="en-US" dirty="0" smtClean="0">
                    <a:uFill>
                      <a:solidFill>
                        <a:srgbClr val="FF0000"/>
                      </a:solidFill>
                    </a:uFill>
                    <a:latin typeface="Bernard MT Condensed" pitchFamily="18" charset="0"/>
                  </a:rPr>
                  <a:t>Protein</a:t>
                </a:r>
                <a:endParaRPr lang="en-US" dirty="0">
                  <a:uFill>
                    <a:solidFill>
                      <a:srgbClr val="FF0000"/>
                    </a:solidFill>
                  </a:uFill>
                  <a:latin typeface="Bernard MT Condensed" pitchFamily="18" charset="0"/>
                </a:endParaRPr>
              </a:p>
            </p:txBody>
          </p:sp>
        </p:grpSp>
        <p:grpSp>
          <p:nvGrpSpPr>
            <p:cNvPr id="6" name="Group 55"/>
            <p:cNvGrpSpPr/>
            <p:nvPr/>
          </p:nvGrpSpPr>
          <p:grpSpPr>
            <a:xfrm>
              <a:off x="3341711" y="6451756"/>
              <a:ext cx="4811689" cy="330044"/>
              <a:chOff x="1695033" y="2127044"/>
              <a:chExt cx="4811689" cy="330044"/>
            </a:xfrm>
          </p:grpSpPr>
          <p:pic>
            <p:nvPicPr>
              <p:cNvPr id="57" name="Picture 4" descr="http://homepage.smc.edu/wissmann_paul/anatomy2textbook/lipoprotein3.jpg"/>
              <p:cNvPicPr>
                <a:picLocks noChangeAspect="1" noChangeArrowheads="1"/>
              </p:cNvPicPr>
              <p:nvPr/>
            </p:nvPicPr>
            <p:blipFill>
              <a:blip r:embed="rId2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lum bright="-30000" contrast="40000"/>
              </a:blip>
              <a:srcRect l="51294" t="31504" r="41222" b="52242"/>
              <a:stretch>
                <a:fillRect/>
              </a:stretch>
            </p:blipFill>
            <p:spPr bwMode="auto">
              <a:xfrm rot="21540000">
                <a:off x="3371408" y="2127219"/>
                <a:ext cx="319382" cy="3018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8" name="Picture 4" descr="http://homepage.smc.edu/wissmann_paul/anatomy2textbook/lipoprotein3.jpg"/>
              <p:cNvPicPr>
                <a:picLocks noChangeAspect="1" noChangeArrowheads="1"/>
              </p:cNvPicPr>
              <p:nvPr/>
            </p:nvPicPr>
            <p:blipFill>
              <a:blip r:embed="rId2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lum bright="-30000" contrast="40000"/>
              </a:blip>
              <a:srcRect l="34914" t="49832" r="57664" b="41065"/>
              <a:stretch>
                <a:fillRect/>
              </a:stretch>
            </p:blipFill>
            <p:spPr bwMode="auto">
              <a:xfrm rot="21540000">
                <a:off x="1695033" y="2127245"/>
                <a:ext cx="322445" cy="3048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9" name="Picture 4" descr="http://homepage.smc.edu/wissmann_paul/anatomy2textbook/lipoprotein3.jpg"/>
              <p:cNvPicPr>
                <a:picLocks noChangeAspect="1" noChangeArrowheads="1"/>
              </p:cNvPicPr>
              <p:nvPr/>
            </p:nvPicPr>
            <p:blipFill>
              <a:blip r:embed="rId2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lum bright="-30000" contrast="40000"/>
              </a:blip>
              <a:srcRect l="53017" t="62760" r="39965" b="28123"/>
              <a:stretch>
                <a:fillRect/>
              </a:stretch>
            </p:blipFill>
            <p:spPr bwMode="auto">
              <a:xfrm rot="21540000">
                <a:off x="4849003" y="2127044"/>
                <a:ext cx="299434" cy="3100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60" name="Rectangle 59"/>
              <p:cNvSpPr/>
              <p:nvPr/>
            </p:nvSpPr>
            <p:spPr>
              <a:xfrm>
                <a:off x="3627637" y="2179320"/>
                <a:ext cx="1154675" cy="27776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>
                  <a:lnSpc>
                    <a:spcPts val="1400"/>
                  </a:lnSpc>
                  <a:spcBef>
                    <a:spcPts val="600"/>
                  </a:spcBef>
                </a:pPr>
                <a:r>
                  <a:rPr lang="en-US" dirty="0" smtClean="0">
                    <a:uFill>
                      <a:solidFill>
                        <a:srgbClr val="FF0000"/>
                      </a:solidFill>
                    </a:uFill>
                    <a:latin typeface="Bernard MT Condensed" pitchFamily="18" charset="0"/>
                  </a:rPr>
                  <a:t>Cholesterol</a:t>
                </a:r>
                <a:endParaRPr lang="en-US" dirty="0">
                  <a:uFill>
                    <a:solidFill>
                      <a:srgbClr val="FF0000"/>
                    </a:solidFill>
                  </a:uFill>
                  <a:latin typeface="Bernard MT Condensed" pitchFamily="18" charset="0"/>
                </a:endParaRPr>
              </a:p>
            </p:txBody>
          </p:sp>
          <p:sp>
            <p:nvSpPr>
              <p:cNvPr id="61" name="Rectangle 60"/>
              <p:cNvSpPr/>
              <p:nvPr/>
            </p:nvSpPr>
            <p:spPr>
              <a:xfrm>
                <a:off x="1960622" y="2179320"/>
                <a:ext cx="1326004" cy="27776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>
                  <a:lnSpc>
                    <a:spcPts val="1400"/>
                  </a:lnSpc>
                  <a:spcBef>
                    <a:spcPts val="600"/>
                  </a:spcBef>
                </a:pPr>
                <a:r>
                  <a:rPr lang="en-US" dirty="0" smtClean="0">
                    <a:uFill>
                      <a:solidFill>
                        <a:srgbClr val="FF0000"/>
                      </a:solidFill>
                    </a:uFill>
                    <a:latin typeface="Bernard MT Condensed" pitchFamily="18" charset="0"/>
                  </a:rPr>
                  <a:t>Triglycerides</a:t>
                </a:r>
                <a:endParaRPr lang="en-US" dirty="0">
                  <a:uFill>
                    <a:solidFill>
                      <a:srgbClr val="FF0000"/>
                    </a:solidFill>
                  </a:uFill>
                  <a:latin typeface="Bernard MT Condensed" pitchFamily="18" charset="0"/>
                </a:endParaRPr>
              </a:p>
            </p:txBody>
          </p:sp>
          <p:sp>
            <p:nvSpPr>
              <p:cNvPr id="62" name="Rectangle 61"/>
              <p:cNvSpPr/>
              <p:nvPr/>
            </p:nvSpPr>
            <p:spPr>
              <a:xfrm>
                <a:off x="5074920" y="2179320"/>
                <a:ext cx="1431802" cy="27776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>
                  <a:lnSpc>
                    <a:spcPts val="1400"/>
                  </a:lnSpc>
                  <a:spcBef>
                    <a:spcPts val="600"/>
                  </a:spcBef>
                </a:pPr>
                <a:r>
                  <a:rPr lang="en-US" dirty="0" smtClean="0">
                    <a:uFill>
                      <a:solidFill>
                        <a:srgbClr val="FF0000"/>
                      </a:solidFill>
                    </a:uFill>
                    <a:latin typeface="Bernard MT Condensed" pitchFamily="18" charset="0"/>
                  </a:rPr>
                  <a:t>Phospholipids</a:t>
                </a:r>
                <a:endParaRPr lang="en-US" dirty="0">
                  <a:uFill>
                    <a:solidFill>
                      <a:srgbClr val="FF0000"/>
                    </a:solidFill>
                  </a:uFill>
                  <a:latin typeface="Bernard MT Condensed" pitchFamily="18" charset="0"/>
                </a:endParaRPr>
              </a:p>
            </p:txBody>
          </p:sp>
        </p:grpSp>
      </p:grpSp>
      <p:cxnSp>
        <p:nvCxnSpPr>
          <p:cNvPr id="65" name="Straight Arrow Connector 64"/>
          <p:cNvCxnSpPr/>
          <p:nvPr/>
        </p:nvCxnSpPr>
        <p:spPr>
          <a:xfrm>
            <a:off x="3352800" y="4419600"/>
            <a:ext cx="4495800" cy="9144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/>
          <p:nvPr/>
        </p:nvCxnSpPr>
        <p:spPr>
          <a:xfrm>
            <a:off x="3429000" y="5943600"/>
            <a:ext cx="4419600" cy="3048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0" name="Picture 2" descr="Impact of lipoproteins on the biological activity and disposition of hydrophobic drugs: implications for drug discovery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30000" contrast="40000"/>
          </a:blip>
          <a:srcRect l="17949" r="20513" b="13573"/>
          <a:stretch>
            <a:fillRect/>
          </a:stretch>
        </p:blipFill>
        <p:spPr bwMode="auto">
          <a:xfrm>
            <a:off x="3200400" y="990600"/>
            <a:ext cx="2520355" cy="2457346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" name="Rectangle 51"/>
          <p:cNvSpPr/>
          <p:nvPr/>
        </p:nvSpPr>
        <p:spPr>
          <a:xfrm>
            <a:off x="0" y="101025"/>
            <a:ext cx="685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3200" b="1" dirty="0" smtClean="0">
                <a:ln>
                  <a:solidFill>
                    <a:srgbClr val="FA00FA"/>
                  </a:solidFill>
                  <a:prstDash val="solid"/>
                </a:ln>
                <a:solidFill>
                  <a:srgbClr val="CC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Bernard MT Condensed" pitchFamily="18" charset="0"/>
              </a:rPr>
              <a:t>LP</a:t>
            </a:r>
            <a:endParaRPr lang="en-US" sz="3200" b="1" dirty="0">
              <a:ln>
                <a:solidFill>
                  <a:srgbClr val="FA00FA"/>
                </a:solidFill>
                <a:prstDash val="solid"/>
              </a:ln>
              <a:solidFill>
                <a:srgbClr val="CC000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Bernard MT Condensed" pitchFamily="18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066800" y="1611093"/>
            <a:ext cx="2057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  <a:latin typeface="Bernard MT Condensed" pitchFamily="18" charset="0"/>
              </a:rPr>
              <a:t>OUTER Coat</a:t>
            </a:r>
            <a:endParaRPr lang="en-US" sz="2400" dirty="0">
              <a:solidFill>
                <a:srgbClr val="0000FF"/>
              </a:solidFill>
              <a:latin typeface="Bernard MT Condensed" pitchFamily="18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172200" y="1611093"/>
            <a:ext cx="152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latin typeface="Bernard MT Condensed" pitchFamily="18" charset="0"/>
              </a:rPr>
              <a:t>INNER Core</a:t>
            </a:r>
            <a:endParaRPr lang="en-US" sz="2400" dirty="0">
              <a:solidFill>
                <a:srgbClr val="C00000"/>
              </a:solidFill>
              <a:latin typeface="Bernard MT Condensed" pitchFamily="18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055914" y="1959435"/>
            <a:ext cx="1828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latin typeface="Arial Narrow" pitchFamily="34" charset="0"/>
              </a:rPr>
              <a:t>Phospholipids Cholesterol</a:t>
            </a:r>
            <a:endParaRPr lang="en-US" sz="2200" b="1" dirty="0">
              <a:latin typeface="Arial Narrow" pitchFamily="34" charset="0"/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6141614" y="1926770"/>
            <a:ext cx="226215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b="1" dirty="0" smtClean="0">
                <a:latin typeface="Arial Narrow" pitchFamily="34" charset="0"/>
              </a:rPr>
              <a:t>Triglycerides</a:t>
            </a:r>
          </a:p>
          <a:p>
            <a:r>
              <a:rPr lang="en-US" sz="2200" b="1" dirty="0" smtClean="0">
                <a:latin typeface="Arial Narrow" pitchFamily="34" charset="0"/>
              </a:rPr>
              <a:t>Cholesterol esters </a:t>
            </a:r>
            <a:endParaRPr lang="en-US" sz="2200" b="1" dirty="0">
              <a:latin typeface="Arial Narrow" pitchFamily="34" charset="0"/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1066800" y="2626118"/>
            <a:ext cx="192071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latin typeface="Arial Narrow" pitchFamily="34" charset="0"/>
              </a:rPr>
              <a:t>Hydrophilic </a:t>
            </a:r>
            <a:r>
              <a:rPr lang="en-US" sz="2000" b="1" dirty="0" err="1" smtClean="0">
                <a:latin typeface="Arial Narrow" pitchFamily="34" charset="0"/>
              </a:rPr>
              <a:t>Gps</a:t>
            </a:r>
            <a:r>
              <a:rPr lang="en-US" sz="2000" b="1" dirty="0" smtClean="0">
                <a:latin typeface="Arial Narrow" pitchFamily="34" charset="0"/>
              </a:rPr>
              <a:t>. </a:t>
            </a:r>
            <a:endParaRPr lang="en-US" sz="2000" b="1" dirty="0">
              <a:latin typeface="Arial Narrow" pitchFamily="34" charset="0"/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6158464" y="2588387"/>
            <a:ext cx="2133600" cy="3616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100"/>
              </a:lnSpc>
            </a:pPr>
            <a:r>
              <a:rPr lang="en-US" sz="2000" b="1" dirty="0" err="1" smtClean="0">
                <a:latin typeface="Arial Narrow" pitchFamily="34" charset="0"/>
              </a:rPr>
              <a:t>Lipophylic</a:t>
            </a:r>
            <a:r>
              <a:rPr lang="en-US" sz="2000" b="1" dirty="0" smtClean="0">
                <a:latin typeface="Arial Narrow" pitchFamily="34" charset="0"/>
              </a:rPr>
              <a:t> </a:t>
            </a:r>
            <a:r>
              <a:rPr lang="en-US" sz="2000" b="1" dirty="0" err="1" smtClean="0">
                <a:latin typeface="Arial Narrow" pitchFamily="34" charset="0"/>
              </a:rPr>
              <a:t>Gps</a:t>
            </a:r>
            <a:r>
              <a:rPr lang="en-US" sz="2000" b="1" dirty="0" smtClean="0">
                <a:latin typeface="Arial Narrow" pitchFamily="34" charset="0"/>
              </a:rPr>
              <a:t>.</a:t>
            </a:r>
          </a:p>
        </p:txBody>
      </p:sp>
      <p:sp>
        <p:nvSpPr>
          <p:cNvPr id="71" name="Right Arrow 70"/>
          <p:cNvSpPr/>
          <p:nvPr/>
        </p:nvSpPr>
        <p:spPr>
          <a:xfrm>
            <a:off x="2743200" y="2362200"/>
            <a:ext cx="838200" cy="304800"/>
          </a:xfrm>
          <a:prstGeom prst="rightArrow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ight Arrow 71"/>
          <p:cNvSpPr/>
          <p:nvPr/>
        </p:nvSpPr>
        <p:spPr>
          <a:xfrm rot="20321841" flipH="1">
            <a:off x="4984139" y="1905155"/>
            <a:ext cx="1200436" cy="304800"/>
          </a:xfrm>
          <a:prstGeom prst="rightArrow">
            <a:avLst/>
          </a:prstGeom>
          <a:solidFill>
            <a:srgbClr val="C0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ight Arrow 72"/>
          <p:cNvSpPr/>
          <p:nvPr/>
        </p:nvSpPr>
        <p:spPr>
          <a:xfrm flipH="1">
            <a:off x="4343400" y="990600"/>
            <a:ext cx="838200" cy="304800"/>
          </a:xfrm>
          <a:prstGeom prst="right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TextBox 73"/>
          <p:cNvSpPr txBox="1"/>
          <p:nvPr/>
        </p:nvSpPr>
        <p:spPr>
          <a:xfrm>
            <a:off x="5181600" y="936172"/>
            <a:ext cx="22098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latin typeface="Bernard MT Condensed" pitchFamily="18" charset="0"/>
              </a:rPr>
              <a:t>APOPROTEINS </a:t>
            </a:r>
            <a:endParaRPr lang="en-US" sz="2200" dirty="0">
              <a:latin typeface="Bernard MT Condensed" pitchFamily="18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8196944" y="5181601"/>
            <a:ext cx="533400" cy="461665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003300"/>
                </a:solidFill>
                <a:latin typeface="Bernard MT Condensed" pitchFamily="18" charset="0"/>
              </a:rPr>
              <a:t>C</a:t>
            </a:r>
            <a:endParaRPr lang="en-US" sz="2400" dirty="0">
              <a:solidFill>
                <a:srgbClr val="003300"/>
              </a:solidFill>
              <a:latin typeface="Bernard MT Condensed" pitchFamily="18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8153400" y="6019800"/>
            <a:ext cx="609600" cy="461665"/>
          </a:xfrm>
          <a:prstGeom prst="rect">
            <a:avLst/>
          </a:prstGeom>
          <a:solidFill>
            <a:schemeClr val="tx1"/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FF00"/>
                </a:solidFill>
                <a:latin typeface="Bernard MT Condensed" pitchFamily="18" charset="0"/>
              </a:rPr>
              <a:t>TGs</a:t>
            </a:r>
            <a:endParaRPr lang="en-US" sz="2400" dirty="0">
              <a:solidFill>
                <a:srgbClr val="FFFF00"/>
              </a:solidFill>
              <a:latin typeface="Bernard MT Condensed" pitchFamily="18" charset="0"/>
            </a:endParaRPr>
          </a:p>
        </p:txBody>
      </p:sp>
      <p:sp>
        <p:nvSpPr>
          <p:cNvPr id="80" name="5-Point Star 79"/>
          <p:cNvSpPr/>
          <p:nvPr/>
        </p:nvSpPr>
        <p:spPr>
          <a:xfrm>
            <a:off x="8534400" y="6324600"/>
            <a:ext cx="609600" cy="533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0" grpId="0"/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5"/>
          <p:cNvGrpSpPr>
            <a:grpSpLocks/>
          </p:cNvGrpSpPr>
          <p:nvPr/>
        </p:nvGrpSpPr>
        <p:grpSpPr bwMode="auto">
          <a:xfrm>
            <a:off x="254000" y="685800"/>
            <a:ext cx="4622800" cy="998538"/>
            <a:chOff x="160" y="432"/>
            <a:chExt cx="2912" cy="629"/>
          </a:xfrm>
        </p:grpSpPr>
        <p:sp>
          <p:nvSpPr>
            <p:cNvPr id="9218" name="Line 2"/>
            <p:cNvSpPr>
              <a:spLocks noChangeShapeType="1"/>
            </p:cNvSpPr>
            <p:nvPr/>
          </p:nvSpPr>
          <p:spPr bwMode="auto">
            <a:xfrm>
              <a:off x="288" y="432"/>
              <a:ext cx="268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19" name="Line 3"/>
            <p:cNvSpPr>
              <a:spLocks noChangeShapeType="1"/>
            </p:cNvSpPr>
            <p:nvPr/>
          </p:nvSpPr>
          <p:spPr bwMode="auto">
            <a:xfrm>
              <a:off x="288" y="1008"/>
              <a:ext cx="268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21" name="Oval 5"/>
            <p:cNvSpPr>
              <a:spLocks noChangeArrowheads="1"/>
            </p:cNvSpPr>
            <p:nvPr/>
          </p:nvSpPr>
          <p:spPr bwMode="auto">
            <a:xfrm>
              <a:off x="2880" y="432"/>
              <a:ext cx="192" cy="576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23" name="Arc 7"/>
            <p:cNvSpPr>
              <a:spLocks/>
            </p:cNvSpPr>
            <p:nvPr/>
          </p:nvSpPr>
          <p:spPr bwMode="auto">
            <a:xfrm rot="17424347" flipH="1">
              <a:off x="264" y="448"/>
              <a:ext cx="509" cy="718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15514"/>
                <a:gd name="T1" fmla="*/ 0 h 21600"/>
                <a:gd name="T2" fmla="*/ 15514 w 15514"/>
                <a:gd name="T3" fmla="*/ 6571 h 21600"/>
                <a:gd name="T4" fmla="*/ 0 w 15514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514" h="21600" fill="none" extrusionOk="0">
                  <a:moveTo>
                    <a:pt x="-1" y="0"/>
                  </a:moveTo>
                  <a:cubicBezTo>
                    <a:pt x="5847" y="0"/>
                    <a:pt x="11445" y="2370"/>
                    <a:pt x="15514" y="6570"/>
                  </a:cubicBezTo>
                </a:path>
                <a:path w="15514" h="21600" stroke="0" extrusionOk="0">
                  <a:moveTo>
                    <a:pt x="-1" y="0"/>
                  </a:moveTo>
                  <a:cubicBezTo>
                    <a:pt x="5847" y="0"/>
                    <a:pt x="11445" y="2370"/>
                    <a:pt x="15514" y="657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9224" name="AutoShape 8"/>
          <p:cNvSpPr>
            <a:spLocks noChangeArrowheads="1"/>
          </p:cNvSpPr>
          <p:nvPr/>
        </p:nvSpPr>
        <p:spPr bwMode="auto">
          <a:xfrm>
            <a:off x="1219200" y="762000"/>
            <a:ext cx="457200" cy="304800"/>
          </a:xfrm>
          <a:prstGeom prst="hexagon">
            <a:avLst>
              <a:gd name="adj" fmla="val 37500"/>
              <a:gd name="vf" fmla="val 11547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" name="Group 46"/>
          <p:cNvGrpSpPr>
            <a:grpSpLocks/>
          </p:cNvGrpSpPr>
          <p:nvPr/>
        </p:nvGrpSpPr>
        <p:grpSpPr bwMode="auto">
          <a:xfrm>
            <a:off x="2209800" y="228600"/>
            <a:ext cx="6697663" cy="1371600"/>
            <a:chOff x="1392" y="144"/>
            <a:chExt cx="4219" cy="864"/>
          </a:xfrm>
        </p:grpSpPr>
        <p:sp>
          <p:nvSpPr>
            <p:cNvPr id="9225" name="AutoShape 9"/>
            <p:cNvSpPr>
              <a:spLocks noChangeArrowheads="1"/>
            </p:cNvSpPr>
            <p:nvPr/>
          </p:nvSpPr>
          <p:spPr bwMode="auto">
            <a:xfrm>
              <a:off x="1392" y="816"/>
              <a:ext cx="288" cy="192"/>
            </a:xfrm>
            <a:prstGeom prst="hexagon">
              <a:avLst>
                <a:gd name="adj" fmla="val 37500"/>
                <a:gd name="vf" fmla="val 11547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26" name="Text Box 10"/>
            <p:cNvSpPr txBox="1">
              <a:spLocks noChangeArrowheads="1"/>
            </p:cNvSpPr>
            <p:nvPr/>
          </p:nvSpPr>
          <p:spPr bwMode="auto">
            <a:xfrm>
              <a:off x="3168" y="144"/>
              <a:ext cx="2443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 b="1">
                  <a:latin typeface="Arial" charset="0"/>
                </a:rPr>
                <a:t>Migration of blood monocytes </a:t>
              </a:r>
            </a:p>
            <a:p>
              <a:r>
                <a:rPr lang="en-US" sz="2000" b="1">
                  <a:latin typeface="Arial" charset="0"/>
                </a:rPr>
                <a:t>to subendothelium of artery</a:t>
              </a:r>
            </a:p>
          </p:txBody>
        </p:sp>
      </p:grpSp>
      <p:grpSp>
        <p:nvGrpSpPr>
          <p:cNvPr id="4" name="Group 50"/>
          <p:cNvGrpSpPr>
            <a:grpSpLocks/>
          </p:cNvGrpSpPr>
          <p:nvPr/>
        </p:nvGrpSpPr>
        <p:grpSpPr bwMode="auto">
          <a:xfrm>
            <a:off x="1524000" y="5562600"/>
            <a:ext cx="1219200" cy="503238"/>
            <a:chOff x="960" y="3504"/>
            <a:chExt cx="768" cy="317"/>
          </a:xfrm>
        </p:grpSpPr>
        <p:sp>
          <p:nvSpPr>
            <p:cNvPr id="9247" name="AutoShape 31"/>
            <p:cNvSpPr>
              <a:spLocks noChangeArrowheads="1"/>
            </p:cNvSpPr>
            <p:nvPr/>
          </p:nvSpPr>
          <p:spPr bwMode="auto">
            <a:xfrm>
              <a:off x="1344" y="3504"/>
              <a:ext cx="384" cy="288"/>
            </a:xfrm>
            <a:prstGeom prst="plus">
              <a:avLst>
                <a:gd name="adj" fmla="val 25000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9251" name="Line 35"/>
            <p:cNvSpPr>
              <a:spLocks noChangeShapeType="1"/>
            </p:cNvSpPr>
            <p:nvPr/>
          </p:nvSpPr>
          <p:spPr bwMode="auto">
            <a:xfrm>
              <a:off x="960" y="3648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5" name="Group 49"/>
            <p:cNvGrpSpPr>
              <a:grpSpLocks/>
            </p:cNvGrpSpPr>
            <p:nvPr/>
          </p:nvGrpSpPr>
          <p:grpSpPr bwMode="auto">
            <a:xfrm>
              <a:off x="1296" y="3504"/>
              <a:ext cx="393" cy="317"/>
              <a:chOff x="1296" y="3504"/>
              <a:chExt cx="393" cy="317"/>
            </a:xfrm>
          </p:grpSpPr>
          <p:sp>
            <p:nvSpPr>
              <p:cNvPr id="9253" name="Text Box 37"/>
              <p:cNvSpPr txBox="1">
                <a:spLocks noChangeArrowheads="1"/>
              </p:cNvSpPr>
              <p:nvPr/>
            </p:nvSpPr>
            <p:spPr bwMode="auto">
              <a:xfrm>
                <a:off x="1296" y="3571"/>
                <a:ext cx="249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200" b="1">
                    <a:latin typeface="Arial" charset="0"/>
                  </a:rPr>
                  <a:t>CE</a:t>
                </a:r>
              </a:p>
            </p:txBody>
          </p:sp>
          <p:sp>
            <p:nvSpPr>
              <p:cNvPr id="9254" name="Text Box 38"/>
              <p:cNvSpPr txBox="1">
                <a:spLocks noChangeArrowheads="1"/>
              </p:cNvSpPr>
              <p:nvPr/>
            </p:nvSpPr>
            <p:spPr bwMode="auto">
              <a:xfrm>
                <a:off x="1431" y="3648"/>
                <a:ext cx="249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200" b="1">
                    <a:latin typeface="Arial" charset="0"/>
                  </a:rPr>
                  <a:t>CE</a:t>
                </a:r>
              </a:p>
            </p:txBody>
          </p:sp>
          <p:sp>
            <p:nvSpPr>
              <p:cNvPr id="9255" name="Text Box 39"/>
              <p:cNvSpPr txBox="1">
                <a:spLocks noChangeArrowheads="1"/>
              </p:cNvSpPr>
              <p:nvPr/>
            </p:nvSpPr>
            <p:spPr bwMode="auto">
              <a:xfrm>
                <a:off x="1440" y="3504"/>
                <a:ext cx="249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200" b="1">
                    <a:latin typeface="Arial" charset="0"/>
                  </a:rPr>
                  <a:t>CE</a:t>
                </a:r>
              </a:p>
            </p:txBody>
          </p:sp>
        </p:grpSp>
      </p:grpSp>
      <p:grpSp>
        <p:nvGrpSpPr>
          <p:cNvPr id="6" name="Group 51"/>
          <p:cNvGrpSpPr>
            <a:grpSpLocks/>
          </p:cNvGrpSpPr>
          <p:nvPr/>
        </p:nvGrpSpPr>
        <p:grpSpPr bwMode="auto">
          <a:xfrm>
            <a:off x="2895600" y="5410200"/>
            <a:ext cx="5918200" cy="930275"/>
            <a:chOff x="1824" y="3408"/>
            <a:chExt cx="3728" cy="586"/>
          </a:xfrm>
        </p:grpSpPr>
        <p:sp>
          <p:nvSpPr>
            <p:cNvPr id="9256" name="Line 40"/>
            <p:cNvSpPr>
              <a:spLocks noChangeShapeType="1"/>
            </p:cNvSpPr>
            <p:nvPr/>
          </p:nvSpPr>
          <p:spPr bwMode="auto">
            <a:xfrm>
              <a:off x="1824" y="3648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57" name="AutoShape 41"/>
            <p:cNvSpPr>
              <a:spLocks noChangeArrowheads="1"/>
            </p:cNvSpPr>
            <p:nvPr/>
          </p:nvSpPr>
          <p:spPr bwMode="auto">
            <a:xfrm>
              <a:off x="2160" y="3408"/>
              <a:ext cx="528" cy="432"/>
            </a:xfrm>
            <a:prstGeom prst="irregularSeal1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58" name="Text Box 42"/>
            <p:cNvSpPr txBox="1">
              <a:spLocks noChangeArrowheads="1"/>
            </p:cNvSpPr>
            <p:nvPr/>
          </p:nvSpPr>
          <p:spPr bwMode="auto">
            <a:xfrm>
              <a:off x="2976" y="3744"/>
              <a:ext cx="257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 b="1">
                  <a:latin typeface="Arial" charset="0"/>
                </a:rPr>
                <a:t>Macrophage turn into foam cells</a:t>
              </a:r>
            </a:p>
          </p:txBody>
        </p:sp>
      </p:grpSp>
      <p:grpSp>
        <p:nvGrpSpPr>
          <p:cNvPr id="7" name="Group 47"/>
          <p:cNvGrpSpPr>
            <a:grpSpLocks/>
          </p:cNvGrpSpPr>
          <p:nvPr/>
        </p:nvGrpSpPr>
        <p:grpSpPr bwMode="auto">
          <a:xfrm>
            <a:off x="177800" y="1752600"/>
            <a:ext cx="8475663" cy="1912938"/>
            <a:chOff x="112" y="1104"/>
            <a:chExt cx="5339" cy="1205"/>
          </a:xfrm>
        </p:grpSpPr>
        <p:grpSp>
          <p:nvGrpSpPr>
            <p:cNvPr id="8" name="Group 20"/>
            <p:cNvGrpSpPr>
              <a:grpSpLocks/>
            </p:cNvGrpSpPr>
            <p:nvPr/>
          </p:nvGrpSpPr>
          <p:grpSpPr bwMode="auto">
            <a:xfrm>
              <a:off x="112" y="1680"/>
              <a:ext cx="2912" cy="629"/>
              <a:chOff x="336" y="1680"/>
              <a:chExt cx="2912" cy="629"/>
            </a:xfrm>
          </p:grpSpPr>
          <p:sp>
            <p:nvSpPr>
              <p:cNvPr id="9227" name="Line 11"/>
              <p:cNvSpPr>
                <a:spLocks noChangeShapeType="1"/>
              </p:cNvSpPr>
              <p:nvPr/>
            </p:nvSpPr>
            <p:spPr bwMode="auto">
              <a:xfrm>
                <a:off x="464" y="1680"/>
                <a:ext cx="2688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28" name="Line 12"/>
              <p:cNvSpPr>
                <a:spLocks noChangeShapeType="1"/>
              </p:cNvSpPr>
              <p:nvPr/>
            </p:nvSpPr>
            <p:spPr bwMode="auto">
              <a:xfrm>
                <a:off x="464" y="2256"/>
                <a:ext cx="2688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29" name="Oval 13"/>
              <p:cNvSpPr>
                <a:spLocks noChangeArrowheads="1"/>
              </p:cNvSpPr>
              <p:nvPr/>
            </p:nvSpPr>
            <p:spPr bwMode="auto">
              <a:xfrm>
                <a:off x="3056" y="1680"/>
                <a:ext cx="192" cy="576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30" name="Arc 14"/>
              <p:cNvSpPr>
                <a:spLocks/>
              </p:cNvSpPr>
              <p:nvPr/>
            </p:nvSpPr>
            <p:spPr bwMode="auto">
              <a:xfrm rot="17424347" flipH="1">
                <a:off x="440" y="1696"/>
                <a:ext cx="509" cy="718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15514"/>
                  <a:gd name="T1" fmla="*/ 0 h 21600"/>
                  <a:gd name="T2" fmla="*/ 15514 w 15514"/>
                  <a:gd name="T3" fmla="*/ 6571 h 21600"/>
                  <a:gd name="T4" fmla="*/ 0 w 15514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514" h="21600" fill="none" extrusionOk="0">
                    <a:moveTo>
                      <a:pt x="-1" y="0"/>
                    </a:moveTo>
                    <a:cubicBezTo>
                      <a:pt x="5847" y="0"/>
                      <a:pt x="11445" y="2370"/>
                      <a:pt x="15514" y="6570"/>
                    </a:cubicBezTo>
                  </a:path>
                  <a:path w="15514" h="21600" stroke="0" extrusionOk="0">
                    <a:moveTo>
                      <a:pt x="-1" y="0"/>
                    </a:moveTo>
                    <a:cubicBezTo>
                      <a:pt x="5847" y="0"/>
                      <a:pt x="11445" y="2370"/>
                      <a:pt x="15514" y="657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9233" name="Text Box 17"/>
            <p:cNvSpPr txBox="1">
              <a:spLocks noChangeArrowheads="1"/>
            </p:cNvSpPr>
            <p:nvPr/>
          </p:nvSpPr>
          <p:spPr bwMode="auto">
            <a:xfrm>
              <a:off x="3168" y="1440"/>
              <a:ext cx="2283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 b="1">
                  <a:latin typeface="Arial" charset="0"/>
                </a:rPr>
                <a:t>Differentiation of monocytes</a:t>
              </a:r>
            </a:p>
            <a:p>
              <a:r>
                <a:rPr lang="en-US" sz="2000" b="1">
                  <a:latin typeface="Arial" charset="0"/>
                </a:rPr>
                <a:t>into macrophage</a:t>
              </a:r>
            </a:p>
          </p:txBody>
        </p:sp>
        <p:sp>
          <p:nvSpPr>
            <p:cNvPr id="9237" name="AutoShape 21"/>
            <p:cNvSpPr>
              <a:spLocks noChangeArrowheads="1"/>
            </p:cNvSpPr>
            <p:nvPr/>
          </p:nvSpPr>
          <p:spPr bwMode="auto">
            <a:xfrm>
              <a:off x="1264" y="2016"/>
              <a:ext cx="288" cy="240"/>
            </a:xfrm>
            <a:prstGeom prst="plus">
              <a:avLst>
                <a:gd name="adj" fmla="val 25000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59" name="Line 43"/>
            <p:cNvSpPr>
              <a:spLocks noChangeShapeType="1"/>
            </p:cNvSpPr>
            <p:nvPr/>
          </p:nvSpPr>
          <p:spPr bwMode="auto">
            <a:xfrm>
              <a:off x="1488" y="1104"/>
              <a:ext cx="0" cy="52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9" name="Group 48"/>
          <p:cNvGrpSpPr>
            <a:grpSpLocks/>
          </p:cNvGrpSpPr>
          <p:nvPr/>
        </p:nvGrpSpPr>
        <p:grpSpPr bwMode="auto">
          <a:xfrm>
            <a:off x="76200" y="3733800"/>
            <a:ext cx="8610600" cy="2362200"/>
            <a:chOff x="48" y="2352"/>
            <a:chExt cx="5424" cy="1488"/>
          </a:xfrm>
        </p:grpSpPr>
        <p:grpSp>
          <p:nvGrpSpPr>
            <p:cNvPr id="10" name="Group 22"/>
            <p:cNvGrpSpPr>
              <a:grpSpLocks/>
            </p:cNvGrpSpPr>
            <p:nvPr/>
          </p:nvGrpSpPr>
          <p:grpSpPr bwMode="auto">
            <a:xfrm>
              <a:off x="48" y="3211"/>
              <a:ext cx="2912" cy="629"/>
              <a:chOff x="336" y="1680"/>
              <a:chExt cx="2912" cy="629"/>
            </a:xfrm>
          </p:grpSpPr>
          <p:sp>
            <p:nvSpPr>
              <p:cNvPr id="9239" name="Line 23"/>
              <p:cNvSpPr>
                <a:spLocks noChangeShapeType="1"/>
              </p:cNvSpPr>
              <p:nvPr/>
            </p:nvSpPr>
            <p:spPr bwMode="auto">
              <a:xfrm>
                <a:off x="464" y="1680"/>
                <a:ext cx="2688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40" name="Line 24"/>
              <p:cNvSpPr>
                <a:spLocks noChangeShapeType="1"/>
              </p:cNvSpPr>
              <p:nvPr/>
            </p:nvSpPr>
            <p:spPr bwMode="auto">
              <a:xfrm>
                <a:off x="464" y="2256"/>
                <a:ext cx="2688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41" name="Oval 25"/>
              <p:cNvSpPr>
                <a:spLocks noChangeArrowheads="1"/>
              </p:cNvSpPr>
              <p:nvPr/>
            </p:nvSpPr>
            <p:spPr bwMode="auto">
              <a:xfrm>
                <a:off x="3056" y="1680"/>
                <a:ext cx="192" cy="576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42" name="Arc 26"/>
              <p:cNvSpPr>
                <a:spLocks/>
              </p:cNvSpPr>
              <p:nvPr/>
            </p:nvSpPr>
            <p:spPr bwMode="auto">
              <a:xfrm rot="17424347" flipH="1">
                <a:off x="440" y="1696"/>
                <a:ext cx="509" cy="718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15514"/>
                  <a:gd name="T1" fmla="*/ 0 h 21600"/>
                  <a:gd name="T2" fmla="*/ 15514 w 15514"/>
                  <a:gd name="T3" fmla="*/ 6571 h 21600"/>
                  <a:gd name="T4" fmla="*/ 0 w 15514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514" h="21600" fill="none" extrusionOk="0">
                    <a:moveTo>
                      <a:pt x="-1" y="0"/>
                    </a:moveTo>
                    <a:cubicBezTo>
                      <a:pt x="5847" y="0"/>
                      <a:pt x="11445" y="2370"/>
                      <a:pt x="15514" y="6570"/>
                    </a:cubicBezTo>
                  </a:path>
                  <a:path w="15514" h="21600" stroke="0" extrusionOk="0">
                    <a:moveTo>
                      <a:pt x="-1" y="0"/>
                    </a:moveTo>
                    <a:cubicBezTo>
                      <a:pt x="5847" y="0"/>
                      <a:pt x="11445" y="2370"/>
                      <a:pt x="15514" y="657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9243" name="Text Box 27"/>
            <p:cNvSpPr txBox="1">
              <a:spLocks noChangeArrowheads="1"/>
            </p:cNvSpPr>
            <p:nvPr/>
          </p:nvSpPr>
          <p:spPr bwMode="auto">
            <a:xfrm>
              <a:off x="2976" y="2736"/>
              <a:ext cx="2496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 b="1">
                  <a:latin typeface="Arial" charset="0"/>
                </a:rPr>
                <a:t>Macrophage accumulate </a:t>
              </a:r>
            </a:p>
            <a:p>
              <a:r>
                <a:rPr lang="en-US" sz="2000" b="1">
                  <a:latin typeface="Arial" charset="0"/>
                </a:rPr>
                <a:t>cholesterol esters derived from</a:t>
              </a:r>
            </a:p>
            <a:p>
              <a:r>
                <a:rPr lang="en-US" sz="2000" b="1">
                  <a:latin typeface="Arial" charset="0"/>
                </a:rPr>
                <a:t>plasma LDL</a:t>
              </a:r>
            </a:p>
          </p:txBody>
        </p:sp>
        <p:sp>
          <p:nvSpPr>
            <p:cNvPr id="9244" name="AutoShape 28"/>
            <p:cNvSpPr>
              <a:spLocks noChangeArrowheads="1"/>
            </p:cNvSpPr>
            <p:nvPr/>
          </p:nvSpPr>
          <p:spPr bwMode="auto">
            <a:xfrm>
              <a:off x="576" y="3552"/>
              <a:ext cx="288" cy="240"/>
            </a:xfrm>
            <a:prstGeom prst="plus">
              <a:avLst>
                <a:gd name="adj" fmla="val 25000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45" name="Oval 29"/>
            <p:cNvSpPr>
              <a:spLocks noChangeArrowheads="1"/>
            </p:cNvSpPr>
            <p:nvPr/>
          </p:nvSpPr>
          <p:spPr bwMode="auto">
            <a:xfrm>
              <a:off x="528" y="3504"/>
              <a:ext cx="144" cy="14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46" name="Oval 30"/>
            <p:cNvSpPr>
              <a:spLocks noChangeArrowheads="1"/>
            </p:cNvSpPr>
            <p:nvPr/>
          </p:nvSpPr>
          <p:spPr bwMode="auto">
            <a:xfrm>
              <a:off x="528" y="3600"/>
              <a:ext cx="144" cy="14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60" name="Line 44"/>
            <p:cNvSpPr>
              <a:spLocks noChangeShapeType="1"/>
            </p:cNvSpPr>
            <p:nvPr/>
          </p:nvSpPr>
          <p:spPr bwMode="auto">
            <a:xfrm>
              <a:off x="1488" y="2352"/>
              <a:ext cx="0" cy="67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52400" y="830263"/>
            <a:ext cx="4622800" cy="998537"/>
            <a:chOff x="336" y="1680"/>
            <a:chExt cx="2912" cy="629"/>
          </a:xfrm>
        </p:grpSpPr>
        <p:sp>
          <p:nvSpPr>
            <p:cNvPr id="10243" name="Line 3"/>
            <p:cNvSpPr>
              <a:spLocks noChangeShapeType="1"/>
            </p:cNvSpPr>
            <p:nvPr/>
          </p:nvSpPr>
          <p:spPr bwMode="auto">
            <a:xfrm>
              <a:off x="464" y="1680"/>
              <a:ext cx="268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44" name="Line 4"/>
            <p:cNvSpPr>
              <a:spLocks noChangeShapeType="1"/>
            </p:cNvSpPr>
            <p:nvPr/>
          </p:nvSpPr>
          <p:spPr bwMode="auto">
            <a:xfrm>
              <a:off x="464" y="2256"/>
              <a:ext cx="268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45" name="Oval 5"/>
            <p:cNvSpPr>
              <a:spLocks noChangeArrowheads="1"/>
            </p:cNvSpPr>
            <p:nvPr/>
          </p:nvSpPr>
          <p:spPr bwMode="auto">
            <a:xfrm>
              <a:off x="3056" y="1680"/>
              <a:ext cx="192" cy="576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46" name="Arc 6"/>
            <p:cNvSpPr>
              <a:spLocks/>
            </p:cNvSpPr>
            <p:nvPr/>
          </p:nvSpPr>
          <p:spPr bwMode="auto">
            <a:xfrm rot="17424347" flipH="1">
              <a:off x="440" y="1696"/>
              <a:ext cx="509" cy="718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15514"/>
                <a:gd name="T1" fmla="*/ 0 h 21600"/>
                <a:gd name="T2" fmla="*/ 15514 w 15514"/>
                <a:gd name="T3" fmla="*/ 6571 h 21600"/>
                <a:gd name="T4" fmla="*/ 0 w 15514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514" h="21600" fill="none" extrusionOk="0">
                  <a:moveTo>
                    <a:pt x="-1" y="0"/>
                  </a:moveTo>
                  <a:cubicBezTo>
                    <a:pt x="5847" y="0"/>
                    <a:pt x="11445" y="2370"/>
                    <a:pt x="15514" y="6570"/>
                  </a:cubicBezTo>
                </a:path>
                <a:path w="15514" h="21600" stroke="0" extrusionOk="0">
                  <a:moveTo>
                    <a:pt x="-1" y="0"/>
                  </a:moveTo>
                  <a:cubicBezTo>
                    <a:pt x="5847" y="0"/>
                    <a:pt x="11445" y="2370"/>
                    <a:pt x="15514" y="657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0247" name="AutoShape 7"/>
          <p:cNvSpPr>
            <a:spLocks noChangeArrowheads="1"/>
          </p:cNvSpPr>
          <p:nvPr/>
        </p:nvSpPr>
        <p:spPr bwMode="auto">
          <a:xfrm>
            <a:off x="1905000" y="1295400"/>
            <a:ext cx="838200" cy="685800"/>
          </a:xfrm>
          <a:prstGeom prst="irregularSeal1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4876800" y="304800"/>
            <a:ext cx="4243388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>
                <a:latin typeface="Arial" charset="0"/>
              </a:rPr>
              <a:t>More injury to artery leads to</a:t>
            </a:r>
          </a:p>
          <a:p>
            <a:r>
              <a:rPr lang="en-US" sz="2000" b="1">
                <a:latin typeface="Arial" charset="0"/>
              </a:rPr>
              <a:t>platelet aggregation - release of </a:t>
            </a:r>
          </a:p>
          <a:p>
            <a:r>
              <a:rPr lang="en-US" sz="2000" b="1">
                <a:latin typeface="Arial" charset="0"/>
              </a:rPr>
              <a:t>platelet-derived growth factor.</a:t>
            </a:r>
          </a:p>
          <a:p>
            <a:endParaRPr lang="en-US" sz="2000" b="1">
              <a:latin typeface="Arial" charset="0"/>
            </a:endParaRPr>
          </a:p>
          <a:p>
            <a:r>
              <a:rPr lang="en-US" sz="2000" b="1">
                <a:latin typeface="Arial" charset="0"/>
              </a:rPr>
              <a:t>Other growth factors are released</a:t>
            </a:r>
          </a:p>
          <a:p>
            <a:r>
              <a:rPr lang="en-US" sz="2000" b="1">
                <a:latin typeface="Arial" charset="0"/>
              </a:rPr>
              <a:t>from the foam cells.</a:t>
            </a:r>
          </a:p>
        </p:txBody>
      </p:sp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228600" y="3276600"/>
            <a:ext cx="4622800" cy="998538"/>
            <a:chOff x="336" y="1680"/>
            <a:chExt cx="2912" cy="629"/>
          </a:xfrm>
        </p:grpSpPr>
        <p:sp>
          <p:nvSpPr>
            <p:cNvPr id="10250" name="Line 10"/>
            <p:cNvSpPr>
              <a:spLocks noChangeShapeType="1"/>
            </p:cNvSpPr>
            <p:nvPr/>
          </p:nvSpPr>
          <p:spPr bwMode="auto">
            <a:xfrm>
              <a:off x="464" y="1680"/>
              <a:ext cx="268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51" name="Line 11"/>
            <p:cNvSpPr>
              <a:spLocks noChangeShapeType="1"/>
            </p:cNvSpPr>
            <p:nvPr/>
          </p:nvSpPr>
          <p:spPr bwMode="auto">
            <a:xfrm>
              <a:off x="464" y="2256"/>
              <a:ext cx="268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52" name="Oval 12"/>
            <p:cNvSpPr>
              <a:spLocks noChangeArrowheads="1"/>
            </p:cNvSpPr>
            <p:nvPr/>
          </p:nvSpPr>
          <p:spPr bwMode="auto">
            <a:xfrm>
              <a:off x="3056" y="1680"/>
              <a:ext cx="192" cy="576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53" name="Arc 13"/>
            <p:cNvSpPr>
              <a:spLocks/>
            </p:cNvSpPr>
            <p:nvPr/>
          </p:nvSpPr>
          <p:spPr bwMode="auto">
            <a:xfrm rot="17424347" flipH="1">
              <a:off x="440" y="1696"/>
              <a:ext cx="509" cy="718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15514"/>
                <a:gd name="T1" fmla="*/ 0 h 21600"/>
                <a:gd name="T2" fmla="*/ 15514 w 15514"/>
                <a:gd name="T3" fmla="*/ 6571 h 21600"/>
                <a:gd name="T4" fmla="*/ 0 w 15514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514" h="21600" fill="none" extrusionOk="0">
                  <a:moveTo>
                    <a:pt x="-1" y="0"/>
                  </a:moveTo>
                  <a:cubicBezTo>
                    <a:pt x="5847" y="0"/>
                    <a:pt x="11445" y="2370"/>
                    <a:pt x="15514" y="6570"/>
                  </a:cubicBezTo>
                </a:path>
                <a:path w="15514" h="21600" stroke="0" extrusionOk="0">
                  <a:moveTo>
                    <a:pt x="-1" y="0"/>
                  </a:moveTo>
                  <a:cubicBezTo>
                    <a:pt x="5847" y="0"/>
                    <a:pt x="11445" y="2370"/>
                    <a:pt x="15514" y="657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0256" name="AutoShape 16"/>
          <p:cNvSpPr>
            <a:spLocks noChangeArrowheads="1"/>
          </p:cNvSpPr>
          <p:nvPr/>
        </p:nvSpPr>
        <p:spPr bwMode="auto">
          <a:xfrm rot="-5400000">
            <a:off x="2438400" y="3505200"/>
            <a:ext cx="533400" cy="838200"/>
          </a:xfrm>
          <a:prstGeom prst="flowChartDelay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57" name="Text Box 17"/>
          <p:cNvSpPr txBox="1">
            <a:spLocks noChangeArrowheads="1"/>
          </p:cNvSpPr>
          <p:nvPr/>
        </p:nvSpPr>
        <p:spPr bwMode="auto">
          <a:xfrm>
            <a:off x="5045075" y="3413125"/>
            <a:ext cx="3794125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>
                <a:latin typeface="Arial" charset="0"/>
              </a:rPr>
              <a:t>Smooth muscle growth</a:t>
            </a:r>
          </a:p>
          <a:p>
            <a:endParaRPr lang="en-US" sz="2000" b="1">
              <a:latin typeface="Arial" charset="0"/>
            </a:endParaRPr>
          </a:p>
          <a:p>
            <a:r>
              <a:rPr lang="en-US" sz="2000" b="1">
                <a:latin typeface="Arial" charset="0"/>
              </a:rPr>
              <a:t>The resulting plaque narrows </a:t>
            </a:r>
          </a:p>
          <a:p>
            <a:r>
              <a:rPr lang="en-US" sz="2000" b="1">
                <a:latin typeface="Arial" charset="0"/>
              </a:rPr>
              <a:t>blood vessel and serves as a </a:t>
            </a:r>
          </a:p>
          <a:p>
            <a:r>
              <a:rPr lang="en-US" sz="2000" b="1">
                <a:latin typeface="Arial" charset="0"/>
              </a:rPr>
              <a:t>site of thrombus formation</a:t>
            </a:r>
          </a:p>
        </p:txBody>
      </p:sp>
      <p:sp>
        <p:nvSpPr>
          <p:cNvPr id="10258" name="Line 18"/>
          <p:cNvSpPr>
            <a:spLocks noChangeShapeType="1"/>
          </p:cNvSpPr>
          <p:nvPr/>
        </p:nvSpPr>
        <p:spPr bwMode="auto">
          <a:xfrm>
            <a:off x="2590800" y="1981200"/>
            <a:ext cx="0" cy="1066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BF69AF"/>
            </a:gs>
            <a:gs pos="11000">
              <a:schemeClr val="accent1">
                <a:tint val="44500"/>
                <a:satMod val="160000"/>
                <a:alpha val="75000"/>
              </a:schemeClr>
            </a:gs>
            <a:gs pos="57000">
              <a:srgbClr val="F1E19D">
                <a:alpha val="80000"/>
              </a:srgbClr>
            </a:gs>
            <a:gs pos="91000">
              <a:schemeClr val="bg1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354330" y="1676400"/>
            <a:ext cx="4713470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ln w="3175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</a:srgbClr>
                  </a:outerShdw>
                </a:effectLst>
                <a:latin typeface="+mn-lt"/>
                <a:cs typeface="+mn-cs"/>
              </a:rPr>
              <a:t>ANTIHYPERLIPIDEMIC AGENTS</a:t>
            </a:r>
          </a:p>
        </p:txBody>
      </p:sp>
      <p:sp>
        <p:nvSpPr>
          <p:cNvPr id="9" name="Rectangle 8"/>
          <p:cNvSpPr/>
          <p:nvPr/>
        </p:nvSpPr>
        <p:spPr>
          <a:xfrm>
            <a:off x="0" y="147959"/>
            <a:ext cx="9144000" cy="96436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spc="50" dirty="0">
                <a:ln w="2857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CC00"/>
                </a:solidFill>
                <a:effectLst>
                  <a:outerShdw blurRad="50800" dist="50800" dir="5400000" algn="ctr" rotWithShape="0">
                    <a:srgbClr val="D60093"/>
                  </a:outerShdw>
                </a:effectLst>
                <a:latin typeface="+mn-lt"/>
                <a:cs typeface="+mn-cs"/>
              </a:rPr>
              <a:t>THERAPEUTIC STRATEGIES </a:t>
            </a:r>
            <a:r>
              <a:rPr lang="en-US" sz="3200" b="1" spc="50" dirty="0" smtClean="0">
                <a:ln w="2857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CC00"/>
                </a:solidFill>
                <a:effectLst>
                  <a:outerShdw blurRad="50800" dist="50800" dir="5400000" algn="ctr" rotWithShape="0">
                    <a:srgbClr val="D60093"/>
                  </a:outerShdw>
                </a:effectLst>
                <a:latin typeface="+mn-lt"/>
                <a:cs typeface="+mn-cs"/>
              </a:rPr>
              <a:t>FOR </a:t>
            </a:r>
            <a:r>
              <a:rPr lang="en-US" sz="3200" b="1" spc="50" dirty="0">
                <a:ln w="2857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CC00"/>
                </a:solidFill>
                <a:effectLst>
                  <a:outerShdw blurRad="50800" dist="50800" dir="5400000" algn="ctr" rotWithShape="0">
                    <a:srgbClr val="D60093"/>
                  </a:outerShdw>
                </a:effectLst>
                <a:latin typeface="+mn-lt"/>
                <a:cs typeface="+mn-cs"/>
              </a:rPr>
              <a:t>TREATMENT OF HYPERLIPIDEMIA</a:t>
            </a:r>
          </a:p>
        </p:txBody>
      </p:sp>
      <p:sp>
        <p:nvSpPr>
          <p:cNvPr id="10" name="Rectangle 9"/>
          <p:cNvSpPr/>
          <p:nvPr/>
        </p:nvSpPr>
        <p:spPr>
          <a:xfrm>
            <a:off x="12879" y="1066800"/>
            <a:ext cx="5421676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 smtClean="0">
                <a:ln w="3175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</a:srgbClr>
                  </a:outerShdw>
                </a:effectLst>
                <a:latin typeface="+mn-lt"/>
                <a:cs typeface="+mn-cs"/>
              </a:rPr>
              <a:t>THERAPEUTIC LIFESTYLE CHANGES</a:t>
            </a:r>
            <a:endParaRPr lang="en-US" sz="2800" b="1" dirty="0">
              <a:ln w="3175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effectLst>
                <a:outerShdw blurRad="50800" dist="40000" dir="5400000" algn="tl" rotWithShape="0">
                  <a:srgbClr val="000000">
                    <a:shade val="5000"/>
                    <a:satMod val="120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228600" y="2209800"/>
            <a:ext cx="8763000" cy="3733800"/>
          </a:xfrm>
          <a:prstGeom prst="rect">
            <a:avLst/>
          </a:prstGeom>
        </p:spPr>
        <p:txBody>
          <a:bodyPr/>
          <a:lstStyle/>
          <a:p>
            <a:pPr marL="514350" indent="-514350" fontAlgn="auto">
              <a:lnSpc>
                <a:spcPts val="2800"/>
              </a:lnSpc>
              <a:spcBef>
                <a:spcPts val="600"/>
              </a:spcBef>
              <a:spcAft>
                <a:spcPts val="0"/>
              </a:spcAft>
              <a:defRPr/>
            </a:pPr>
            <a:r>
              <a:rPr lang="en-US" sz="2600" b="1" spc="-30" dirty="0" smtClean="0">
                <a:latin typeface="+mn-lt"/>
                <a:cs typeface="+mn-cs"/>
              </a:rPr>
              <a:t>1. Healthy diet; optimal Quantitative </a:t>
            </a:r>
            <a:r>
              <a:rPr lang="en-US" sz="2600" b="1" spc="-30" dirty="0">
                <a:latin typeface="+mn-lt"/>
                <a:cs typeface="+mn-cs"/>
              </a:rPr>
              <a:t>&amp; Qualitative fat </a:t>
            </a:r>
            <a:r>
              <a:rPr lang="en-US" sz="2600" b="1" spc="-30" dirty="0" smtClean="0">
                <a:latin typeface="+mn-lt"/>
                <a:cs typeface="+mn-cs"/>
              </a:rPr>
              <a:t>content:</a:t>
            </a:r>
          </a:p>
          <a:p>
            <a:pPr>
              <a:spcBef>
                <a:spcPts val="600"/>
              </a:spcBef>
              <a:buClr>
                <a:srgbClr val="C00000"/>
              </a:buClr>
              <a:buSzPct val="73000"/>
              <a:buFont typeface="Wingdings 2" pitchFamily="18" charset="2"/>
              <a:buChar char="®"/>
            </a:pPr>
            <a:r>
              <a:rPr lang="en-GB" sz="2200" dirty="0" smtClean="0">
                <a:latin typeface="Arial Narrow" pitchFamily="34" charset="0"/>
              </a:rPr>
              <a:t>Diet has &lt;30% of calories as fat, &lt;7% as saturated fat and &lt;200mg cholesterol/day</a:t>
            </a:r>
            <a:endParaRPr lang="en-US" sz="2200" dirty="0" smtClean="0">
              <a:latin typeface="Arial Narrow" pitchFamily="34" charset="0"/>
            </a:endParaRPr>
          </a:p>
          <a:p>
            <a:pPr>
              <a:spcBef>
                <a:spcPts val="600"/>
              </a:spcBef>
              <a:buClr>
                <a:srgbClr val="C00000"/>
              </a:buClr>
              <a:buSzPct val="73000"/>
              <a:buFont typeface="Wingdings 2" pitchFamily="18" charset="2"/>
              <a:buChar char="®"/>
            </a:pPr>
            <a:r>
              <a:rPr lang="en-US" sz="2200" dirty="0" smtClean="0">
                <a:latin typeface="Arial Narrow" pitchFamily="34" charset="0"/>
              </a:rPr>
              <a:t>Avoid trans-fatty acids &amp; acute increase in CHO intake</a:t>
            </a:r>
          </a:p>
          <a:p>
            <a:pPr>
              <a:spcBef>
                <a:spcPts val="600"/>
              </a:spcBef>
              <a:buClr>
                <a:srgbClr val="C00000"/>
              </a:buClr>
              <a:buSzPct val="73000"/>
              <a:buFont typeface="Wingdings 2" pitchFamily="18" charset="2"/>
              <a:buChar char="®"/>
            </a:pPr>
            <a:r>
              <a:rPr lang="en-US" sz="2200" dirty="0" smtClean="0">
                <a:latin typeface="Arial Narrow" pitchFamily="34" charset="0"/>
              </a:rPr>
              <a:t>Use better vegetable oils rich in unsaturated fatty acids: oleic acid, </a:t>
            </a:r>
            <a:r>
              <a:rPr lang="en-US" sz="2200" dirty="0" err="1" smtClean="0">
                <a:latin typeface="Arial Narrow" pitchFamily="34" charset="0"/>
              </a:rPr>
              <a:t>linoleic</a:t>
            </a:r>
            <a:r>
              <a:rPr lang="en-US" sz="2200" dirty="0" smtClean="0">
                <a:latin typeface="Arial Narrow" pitchFamily="34" charset="0"/>
              </a:rPr>
              <a:t> acid &amp; </a:t>
            </a:r>
            <a:br>
              <a:rPr lang="en-US" sz="2200" dirty="0" smtClean="0">
                <a:latin typeface="Arial Narrow" pitchFamily="34" charset="0"/>
              </a:rPr>
            </a:br>
            <a:r>
              <a:rPr lang="en-US" sz="2200" dirty="0" smtClean="0">
                <a:latin typeface="Arial Narrow" pitchFamily="34" charset="0"/>
              </a:rPr>
              <a:t>   </a:t>
            </a:r>
            <a:r>
              <a:rPr lang="en-US" sz="2200" dirty="0" err="1" smtClean="0">
                <a:latin typeface="Arial Narrow" pitchFamily="34" charset="0"/>
              </a:rPr>
              <a:t>linolenic</a:t>
            </a:r>
            <a:r>
              <a:rPr lang="en-US" sz="2200" dirty="0" smtClean="0">
                <a:latin typeface="Arial Narrow" pitchFamily="34" charset="0"/>
              </a:rPr>
              <a:t> acids. Diet should also contain plant </a:t>
            </a:r>
            <a:r>
              <a:rPr lang="en-US" sz="2200" dirty="0" err="1" smtClean="0">
                <a:latin typeface="Arial Narrow" pitchFamily="34" charset="0"/>
              </a:rPr>
              <a:t>stanols</a:t>
            </a:r>
            <a:r>
              <a:rPr lang="en-US" sz="2200" dirty="0" smtClean="0">
                <a:latin typeface="Arial Narrow" pitchFamily="34" charset="0"/>
              </a:rPr>
              <a:t> or sterols &amp; soluble fibers.</a:t>
            </a:r>
          </a:p>
          <a:p>
            <a:pPr>
              <a:spcBef>
                <a:spcPts val="600"/>
              </a:spcBef>
              <a:buClr>
                <a:srgbClr val="C00000"/>
              </a:buClr>
              <a:buSzPct val="73000"/>
              <a:buFont typeface="Wingdings 2" pitchFamily="18" charset="2"/>
              <a:buChar char="®"/>
            </a:pPr>
            <a:r>
              <a:rPr lang="en-US" sz="2200" dirty="0" smtClean="0">
                <a:latin typeface="Arial Narrow" pitchFamily="34" charset="0"/>
              </a:rPr>
              <a:t>Eat food high in antioxidants vitamins</a:t>
            </a:r>
          </a:p>
          <a:p>
            <a:pPr marL="342900" indent="-342900" fontAlgn="auto">
              <a:lnSpc>
                <a:spcPts val="2800"/>
              </a:lnSpc>
              <a:spcBef>
                <a:spcPts val="600"/>
              </a:spcBef>
              <a:spcAft>
                <a:spcPts val="0"/>
              </a:spcAft>
              <a:defRPr/>
            </a:pPr>
            <a:r>
              <a:rPr lang="en-US" sz="2600" b="1" spc="-30" dirty="0" smtClean="0">
                <a:latin typeface="+mn-lt"/>
                <a:cs typeface="+mn-cs"/>
              </a:rPr>
              <a:t>2.Regular exercise</a:t>
            </a:r>
            <a:endParaRPr lang="en-US" sz="2600" b="1" spc="-30" dirty="0">
              <a:latin typeface="+mn-lt"/>
              <a:cs typeface="+mn-cs"/>
            </a:endParaRPr>
          </a:p>
          <a:p>
            <a:pPr marL="342900" indent="-342900" fontAlgn="auto">
              <a:lnSpc>
                <a:spcPts val="2800"/>
              </a:lnSpc>
              <a:spcBef>
                <a:spcPts val="600"/>
              </a:spcBef>
              <a:spcAft>
                <a:spcPts val="0"/>
              </a:spcAft>
              <a:defRPr/>
            </a:pPr>
            <a:r>
              <a:rPr lang="en-US" sz="2600" b="1" spc="-30" dirty="0">
                <a:latin typeface="+mn-lt"/>
                <a:cs typeface="+mn-cs"/>
              </a:rPr>
              <a:t>3.Cessation of hazards habits; smoking, alcohol, …etc</a:t>
            </a:r>
          </a:p>
          <a:p>
            <a:pPr marL="342900" indent="-342900" fontAlgn="auto">
              <a:lnSpc>
                <a:spcPts val="2800"/>
              </a:lnSpc>
              <a:spcBef>
                <a:spcPts val="600"/>
              </a:spcBef>
              <a:spcAft>
                <a:spcPts val="0"/>
              </a:spcAft>
              <a:defRPr/>
            </a:pPr>
            <a:r>
              <a:rPr lang="en-US" sz="2600" b="1" spc="-30" dirty="0">
                <a:latin typeface="+mn-lt"/>
                <a:cs typeface="+mn-cs"/>
              </a:rPr>
              <a:t>4. Weight loss</a:t>
            </a:r>
            <a:endParaRPr lang="en-US" sz="2800" b="1" dirty="0">
              <a:solidFill>
                <a:srgbClr val="FF6600"/>
              </a:solidFill>
              <a:latin typeface="+mn-lt"/>
              <a:cs typeface="+mn-cs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6248400" y="838200"/>
            <a:ext cx="1981994" cy="838200"/>
            <a:chOff x="6248400" y="838200"/>
            <a:chExt cx="1981994" cy="1829594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6248400" y="838200"/>
              <a:ext cx="1981200" cy="15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 rot="5400000">
              <a:off x="7315200" y="1752600"/>
              <a:ext cx="1828800" cy="158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>
            <a:off x="901801" y="838200"/>
            <a:ext cx="1993799" cy="305594"/>
            <a:chOff x="901801" y="838200"/>
            <a:chExt cx="1993799" cy="305594"/>
          </a:xfrm>
        </p:grpSpPr>
        <p:cxnSp>
          <p:nvCxnSpPr>
            <p:cNvPr id="13" name="Straight Connector 12"/>
            <p:cNvCxnSpPr/>
            <p:nvPr/>
          </p:nvCxnSpPr>
          <p:spPr>
            <a:xfrm>
              <a:off x="914400" y="838200"/>
              <a:ext cx="1981200" cy="15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 rot="5400000">
              <a:off x="750195" y="990600"/>
              <a:ext cx="304800" cy="158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Rectangle 18"/>
          <p:cNvSpPr/>
          <p:nvPr/>
        </p:nvSpPr>
        <p:spPr>
          <a:xfrm>
            <a:off x="202504" y="6122313"/>
            <a:ext cx="875012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200" b="1" dirty="0" smtClean="0">
                <a:latin typeface="Arial Narrow" pitchFamily="34" charset="0"/>
              </a:rPr>
              <a:t>Can achieve a fall in LDL-C of 8-15% … </a:t>
            </a:r>
            <a:r>
              <a:rPr lang="en-GB" sz="2200" b="1" i="1" dirty="0" smtClean="0">
                <a:latin typeface="Arial Narrow" pitchFamily="34" charset="0"/>
              </a:rPr>
              <a:t>but long-term compliance is a problem</a:t>
            </a:r>
            <a:endParaRPr lang="en-US" sz="2200" b="1" dirty="0">
              <a:latin typeface="Arial Narrow" pitchFamily="34" charset="0"/>
            </a:endParaRPr>
          </a:p>
        </p:txBody>
      </p:sp>
      <p:sp>
        <p:nvSpPr>
          <p:cNvPr id="14" name="5-Point Star 13"/>
          <p:cNvSpPr/>
          <p:nvPr/>
        </p:nvSpPr>
        <p:spPr>
          <a:xfrm>
            <a:off x="8458200" y="5410200"/>
            <a:ext cx="609600" cy="533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10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10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10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0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1000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  <p:bldP spid="11" grpId="0" build="p"/>
      <p:bldP spid="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BF69AF"/>
            </a:gs>
            <a:gs pos="11000">
              <a:schemeClr val="accent1">
                <a:tint val="44500"/>
                <a:satMod val="160000"/>
                <a:alpha val="75000"/>
              </a:schemeClr>
            </a:gs>
            <a:gs pos="57000">
              <a:srgbClr val="F1E19D">
                <a:alpha val="80000"/>
              </a:srgbClr>
            </a:gs>
            <a:gs pos="91000">
              <a:schemeClr val="bg1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295400" y="2209800"/>
            <a:ext cx="8229600" cy="3581400"/>
          </a:xfrm>
          <a:prstGeom prst="rect">
            <a:avLst/>
          </a:prstGeom>
        </p:spPr>
        <p:txBody>
          <a:bodyPr/>
          <a:lstStyle/>
          <a:p>
            <a:pPr marL="342900" indent="-342900" fontAlgn="auto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b="1" spc="-30" dirty="0">
                <a:latin typeface="+mn-lt"/>
                <a:cs typeface="+mn-cs"/>
              </a:rPr>
              <a:t>1-Inhibits cholesterol absorption in the intestine</a:t>
            </a:r>
          </a:p>
          <a:p>
            <a:pPr marL="342900" indent="-342900" fontAlgn="auto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solidFill>
                  <a:srgbClr val="FF6600"/>
                </a:solidFill>
                <a:latin typeface="+mn-lt"/>
                <a:cs typeface="+mn-cs"/>
              </a:rPr>
              <a:t>    </a:t>
            </a:r>
            <a:r>
              <a:rPr lang="en-US" sz="2400" dirty="0" err="1">
                <a:solidFill>
                  <a:srgbClr val="FF6600"/>
                </a:solidFill>
                <a:latin typeface="Bernard MT Condensed" pitchFamily="18" charset="0"/>
                <a:cs typeface="+mn-cs"/>
              </a:rPr>
              <a:t>Ezetimibe</a:t>
            </a:r>
            <a:endParaRPr lang="el-GR" sz="2400" dirty="0">
              <a:solidFill>
                <a:srgbClr val="FF6600"/>
              </a:solidFill>
              <a:latin typeface="Bernard MT Condensed" pitchFamily="18" charset="0"/>
              <a:cs typeface="+mn-cs"/>
            </a:endParaRPr>
          </a:p>
          <a:p>
            <a:pPr marL="342900" indent="-342900" fontAlgn="auto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b="1" spc="-30" dirty="0">
                <a:latin typeface="+mn-lt"/>
                <a:cs typeface="+mn-cs"/>
              </a:rPr>
              <a:t>2-Sequester bile acids in the </a:t>
            </a:r>
            <a:r>
              <a:rPr lang="en-US" sz="2600" b="1" spc="-30" dirty="0" smtClean="0">
                <a:latin typeface="+mn-lt"/>
                <a:cs typeface="+mn-cs"/>
              </a:rPr>
              <a:t>intestine</a:t>
            </a:r>
            <a:endParaRPr lang="en-US" sz="2800" dirty="0">
              <a:latin typeface="+mn-lt"/>
              <a:cs typeface="+mn-cs"/>
            </a:endParaRPr>
          </a:p>
          <a:p>
            <a:pPr marL="342900" indent="-342900" fontAlgn="auto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solidFill>
                  <a:srgbClr val="FF6600"/>
                </a:solidFill>
                <a:latin typeface="+mn-lt"/>
                <a:cs typeface="+mn-cs"/>
              </a:rPr>
              <a:t>    </a:t>
            </a:r>
            <a:r>
              <a:rPr lang="en-US" sz="2400" dirty="0">
                <a:solidFill>
                  <a:srgbClr val="FF6600"/>
                </a:solidFill>
                <a:latin typeface="Bernard MT Condensed" pitchFamily="18" charset="0"/>
                <a:cs typeface="+mn-cs"/>
              </a:rPr>
              <a:t>Exchange resins</a:t>
            </a:r>
          </a:p>
          <a:p>
            <a:pPr marL="342900" indent="-342900" fontAlgn="auto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b="1" spc="-30" dirty="0">
                <a:latin typeface="+mn-lt"/>
                <a:cs typeface="+mn-cs"/>
              </a:rPr>
              <a:t>3-Inhibits synthesis of cholesterol</a:t>
            </a:r>
          </a:p>
          <a:p>
            <a:pPr marL="342900" indent="-342900" fontAlgn="auto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solidFill>
                  <a:srgbClr val="FF6600"/>
                </a:solidFill>
                <a:latin typeface="+mn-lt"/>
                <a:cs typeface="+mn-cs"/>
              </a:rPr>
              <a:t>    </a:t>
            </a:r>
            <a:r>
              <a:rPr lang="en-US" sz="2400" dirty="0">
                <a:solidFill>
                  <a:srgbClr val="FF6600"/>
                </a:solidFill>
                <a:latin typeface="Bernard MT Condensed" pitchFamily="18" charset="0"/>
                <a:cs typeface="+mn-cs"/>
              </a:rPr>
              <a:t>Inhibitors of </a:t>
            </a:r>
            <a:r>
              <a:rPr lang="en-US" sz="2400" dirty="0" err="1">
                <a:solidFill>
                  <a:srgbClr val="FF6600"/>
                </a:solidFill>
                <a:latin typeface="Bernard MT Condensed" pitchFamily="18" charset="0"/>
                <a:cs typeface="+mn-cs"/>
              </a:rPr>
              <a:t>hydroxymethylglutaryl</a:t>
            </a:r>
            <a:r>
              <a:rPr lang="en-US" sz="2400" dirty="0">
                <a:solidFill>
                  <a:srgbClr val="FF6600"/>
                </a:solidFill>
                <a:latin typeface="Bernard MT Condensed" pitchFamily="18" charset="0"/>
                <a:cs typeface="+mn-cs"/>
              </a:rPr>
              <a:t> coenzyme A </a:t>
            </a:r>
            <a:r>
              <a:rPr lang="en-US" sz="2400" dirty="0" err="1">
                <a:solidFill>
                  <a:srgbClr val="FF6600"/>
                </a:solidFill>
                <a:latin typeface="Bernard MT Condensed" pitchFamily="18" charset="0"/>
                <a:cs typeface="+mn-cs"/>
              </a:rPr>
              <a:t>reductase</a:t>
            </a:r>
            <a:r>
              <a:rPr lang="en-US" sz="2400" dirty="0">
                <a:solidFill>
                  <a:srgbClr val="FF6600"/>
                </a:solidFill>
                <a:latin typeface="Bernard MT Condensed" pitchFamily="18" charset="0"/>
                <a:cs typeface="+mn-cs"/>
              </a:rPr>
              <a:t>    (HMG-COA </a:t>
            </a:r>
            <a:r>
              <a:rPr lang="en-US" sz="2400" dirty="0" err="1">
                <a:solidFill>
                  <a:srgbClr val="FF6600"/>
                </a:solidFill>
                <a:latin typeface="Bernard MT Condensed" pitchFamily="18" charset="0"/>
                <a:cs typeface="+mn-cs"/>
              </a:rPr>
              <a:t>Reductase</a:t>
            </a:r>
            <a:r>
              <a:rPr lang="en-US" sz="2400" dirty="0">
                <a:solidFill>
                  <a:srgbClr val="FF6600"/>
                </a:solidFill>
                <a:latin typeface="Bernard MT Condensed" pitchFamily="18" charset="0"/>
                <a:cs typeface="+mn-cs"/>
              </a:rPr>
              <a:t>)</a:t>
            </a:r>
            <a:endParaRPr lang="en-US" sz="2800" dirty="0">
              <a:solidFill>
                <a:srgbClr val="FF6600"/>
              </a:solidFill>
              <a:latin typeface="Bernard MT Condensed" pitchFamily="18" charset="0"/>
              <a:cs typeface="+mn-cs"/>
            </a:endParaRPr>
          </a:p>
          <a:p>
            <a:pPr marL="342900" indent="-342900" fontAlgn="auto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b="1" spc="-30" dirty="0">
                <a:latin typeface="+mn-lt"/>
                <a:cs typeface="+mn-cs"/>
              </a:rPr>
              <a:t>4-Alter relative levels &amp; patterns of different plasma LPs</a:t>
            </a:r>
            <a:endParaRPr lang="ar-SA" sz="2600" b="1" spc="-30" dirty="0">
              <a:latin typeface="+mn-lt"/>
              <a:cs typeface="+mn-cs"/>
            </a:endParaRPr>
          </a:p>
          <a:p>
            <a:pPr marL="342900" indent="-342900" fontAlgn="auto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solidFill>
                  <a:srgbClr val="FF6600"/>
                </a:solidFill>
                <a:latin typeface="+mn-lt"/>
                <a:cs typeface="+mn-cs"/>
              </a:rPr>
              <a:t>    </a:t>
            </a:r>
            <a:r>
              <a:rPr lang="en-US" sz="2400" dirty="0" err="1">
                <a:solidFill>
                  <a:srgbClr val="FF6600"/>
                </a:solidFill>
                <a:latin typeface="Bernard MT Condensed" pitchFamily="18" charset="0"/>
                <a:cs typeface="+mn-cs"/>
              </a:rPr>
              <a:t>Fibrates</a:t>
            </a:r>
            <a:r>
              <a:rPr lang="en-US" sz="2400" dirty="0">
                <a:solidFill>
                  <a:srgbClr val="FF6600"/>
                </a:solidFill>
                <a:latin typeface="Bernard MT Condensed" pitchFamily="18" charset="0"/>
                <a:cs typeface="+mn-cs"/>
              </a:rPr>
              <a:t>, Nicotinic acids</a:t>
            </a:r>
          </a:p>
          <a:p>
            <a:pPr marL="342900" indent="-342900" fontAlgn="auto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2800" b="1" dirty="0">
              <a:solidFill>
                <a:srgbClr val="FF6600"/>
              </a:solidFill>
              <a:latin typeface="+mn-lt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147959"/>
            <a:ext cx="9144000" cy="96436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spc="50" dirty="0">
                <a:ln w="2857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CC00"/>
                </a:solidFill>
                <a:effectLst>
                  <a:outerShdw blurRad="50800" dist="50800" dir="5400000" algn="ctr" rotWithShape="0">
                    <a:srgbClr val="D60093"/>
                  </a:outerShdw>
                </a:effectLst>
                <a:latin typeface="+mn-lt"/>
                <a:cs typeface="+mn-cs"/>
              </a:rPr>
              <a:t>THERAPEUTIC STRATEGIES </a:t>
            </a:r>
            <a:r>
              <a:rPr lang="en-US" sz="3200" b="1" spc="50" dirty="0" smtClean="0">
                <a:ln w="2857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CC00"/>
                </a:solidFill>
                <a:effectLst>
                  <a:outerShdw blurRad="50800" dist="50800" dir="5400000" algn="ctr" rotWithShape="0">
                    <a:srgbClr val="D60093"/>
                  </a:outerShdw>
                </a:effectLst>
                <a:latin typeface="+mn-lt"/>
                <a:cs typeface="+mn-cs"/>
              </a:rPr>
              <a:t>FOR </a:t>
            </a:r>
            <a:r>
              <a:rPr lang="en-US" sz="3200" b="1" spc="50" dirty="0">
                <a:ln w="2857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CC00"/>
                </a:solidFill>
                <a:effectLst>
                  <a:outerShdw blurRad="50800" dist="50800" dir="5400000" algn="ctr" rotWithShape="0">
                    <a:srgbClr val="D60093"/>
                  </a:outerShdw>
                </a:effectLst>
                <a:latin typeface="+mn-lt"/>
                <a:cs typeface="+mn-cs"/>
              </a:rPr>
              <a:t>TREATMENT OF HYPERLIPIDEMIA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354330" y="1676400"/>
            <a:ext cx="4713470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ln w="3175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</a:srgbClr>
                  </a:outerShdw>
                </a:effectLst>
                <a:latin typeface="+mn-lt"/>
                <a:cs typeface="+mn-cs"/>
              </a:rPr>
              <a:t>ANTIHYPERLIPIDEMIC AGENTS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2879" y="1066800"/>
            <a:ext cx="5421676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 smtClean="0">
                <a:ln w="3175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</a:srgbClr>
                  </a:outerShdw>
                </a:effectLst>
                <a:latin typeface="+mn-lt"/>
                <a:cs typeface="+mn-cs"/>
              </a:rPr>
              <a:t>THERAPEUTIC LIFESTYLE CHANGES</a:t>
            </a:r>
            <a:endParaRPr lang="en-US" sz="2800" b="1" dirty="0">
              <a:ln w="3175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effectLst>
                <a:outerShdw blurRad="50800" dist="40000" dir="5400000" algn="tl" rotWithShape="0">
                  <a:srgbClr val="000000">
                    <a:shade val="5000"/>
                    <a:satMod val="120000"/>
                  </a:srgbClr>
                </a:outerShdw>
              </a:effectLst>
              <a:latin typeface="+mn-lt"/>
              <a:cs typeface="+mn-cs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6248400" y="838200"/>
            <a:ext cx="1981994" cy="838200"/>
            <a:chOff x="6248400" y="838200"/>
            <a:chExt cx="1981994" cy="1829594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6248400" y="838200"/>
              <a:ext cx="1981200" cy="15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 rot="5400000">
              <a:off x="7315200" y="1752600"/>
              <a:ext cx="1828800" cy="158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0"/>
          <p:cNvGrpSpPr/>
          <p:nvPr/>
        </p:nvGrpSpPr>
        <p:grpSpPr>
          <a:xfrm>
            <a:off x="901801" y="838200"/>
            <a:ext cx="1993799" cy="305594"/>
            <a:chOff x="901801" y="838200"/>
            <a:chExt cx="1993799" cy="305594"/>
          </a:xfrm>
        </p:grpSpPr>
        <p:cxnSp>
          <p:nvCxnSpPr>
            <p:cNvPr id="22" name="Straight Connector 21"/>
            <p:cNvCxnSpPr/>
            <p:nvPr/>
          </p:nvCxnSpPr>
          <p:spPr>
            <a:xfrm>
              <a:off x="914400" y="838200"/>
              <a:ext cx="1981200" cy="15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 rot="5400000">
              <a:off x="750195" y="990600"/>
              <a:ext cx="304800" cy="158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Rectangle 23"/>
          <p:cNvSpPr/>
          <p:nvPr/>
        </p:nvSpPr>
        <p:spPr>
          <a:xfrm>
            <a:off x="5715000" y="5562600"/>
            <a:ext cx="3085525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 smtClean="0">
                <a:ln w="3175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</a:srgbClr>
                  </a:outerShdw>
                </a:effectLst>
                <a:latin typeface="+mn-lt"/>
                <a:cs typeface="+mn-cs"/>
              </a:rPr>
              <a:t>ADJUVANT AGENTS</a:t>
            </a:r>
            <a:endParaRPr lang="en-US" sz="2800" b="1" dirty="0">
              <a:ln w="3175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effectLst>
                <a:outerShdw blurRad="50800" dist="40000" dir="5400000" algn="tl" rotWithShape="0">
                  <a:srgbClr val="000000">
                    <a:shade val="5000"/>
                    <a:satMod val="120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5301807" y="5992968"/>
            <a:ext cx="35702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FF6600"/>
                </a:solidFill>
                <a:latin typeface="Bernard MT Condensed" pitchFamily="18" charset="0"/>
              </a:rPr>
              <a:t>Omega-3-Fatty Acids, </a:t>
            </a:r>
            <a:r>
              <a:rPr lang="en-US" sz="2400" dirty="0" err="1" smtClean="0">
                <a:solidFill>
                  <a:srgbClr val="FF6600"/>
                </a:solidFill>
                <a:latin typeface="Bernard MT Condensed" pitchFamily="18" charset="0"/>
              </a:rPr>
              <a:t>Stanols</a:t>
            </a:r>
            <a:endParaRPr lang="en-US" sz="2400" dirty="0"/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000"/>
                            </p:stCondLst>
                            <p:childTnLst>
                              <p:par>
                                <p:cTn id="6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14" grpId="0"/>
      <p:bldP spid="16" grpId="0"/>
      <p:bldP spid="24" grpId="0"/>
      <p:bldP spid="2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11408</TotalTime>
  <Words>2040</Words>
  <Application>Microsoft Office PowerPoint</Application>
  <PresentationFormat>On-screen Show (4:3)</PresentationFormat>
  <Paragraphs>450</Paragraphs>
  <Slides>32</Slides>
  <Notes>7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</vt:vector>
  </TitlesOfParts>
  <Company>KKUH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DR.OMNIA</dc:creator>
  <cp:lastModifiedBy>Osama</cp:lastModifiedBy>
  <cp:revision>503</cp:revision>
  <dcterms:created xsi:type="dcterms:W3CDTF">2011-03-12T10:33:29Z</dcterms:created>
  <dcterms:modified xsi:type="dcterms:W3CDTF">2015-03-30T06:31:56Z</dcterms:modified>
</cp:coreProperties>
</file>