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slideLayouts/slideLayout27.xml" ContentType="application/vnd.openxmlformats-officedocument.presentationml.slideLayout+xml"/>
  <Override PartName="/ppt/theme/theme17.xml" ContentType="application/vnd.openxmlformats-officedocument.theme+xml"/>
  <Override PartName="/ppt/slideLayouts/slideLayout28.xml" ContentType="application/vnd.openxmlformats-officedocument.presentationml.slideLayout+xml"/>
  <Override PartName="/ppt/theme/theme18.xml" ContentType="application/vnd.openxmlformats-officedocument.theme+xml"/>
  <Override PartName="/ppt/slideLayouts/slideLayout29.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84" r:id="rId2"/>
    <p:sldMasterId id="2147483686" r:id="rId3"/>
    <p:sldMasterId id="2147483688" r:id="rId4"/>
    <p:sldMasterId id="2147483690" r:id="rId5"/>
    <p:sldMasterId id="2147483708" r:id="rId6"/>
    <p:sldMasterId id="2147483710" r:id="rId7"/>
    <p:sldMasterId id="2147483712" r:id="rId8"/>
    <p:sldMasterId id="2147483716" r:id="rId9"/>
    <p:sldMasterId id="2147483718" r:id="rId10"/>
    <p:sldMasterId id="2147483720" r:id="rId11"/>
    <p:sldMasterId id="2147483724" r:id="rId12"/>
    <p:sldMasterId id="2147483728" r:id="rId13"/>
    <p:sldMasterId id="2147483732" r:id="rId14"/>
    <p:sldMasterId id="2147483734" r:id="rId15"/>
    <p:sldMasterId id="2147483736" r:id="rId16"/>
    <p:sldMasterId id="2147483740" r:id="rId17"/>
    <p:sldMasterId id="2147483746" r:id="rId18"/>
    <p:sldMasterId id="2147483748" r:id="rId19"/>
  </p:sldMasterIdLst>
  <p:notesMasterIdLst>
    <p:notesMasterId r:id="rId66"/>
  </p:notesMasterIdLst>
  <p:handoutMasterIdLst>
    <p:handoutMasterId r:id="rId67"/>
  </p:handoutMasterIdLst>
  <p:sldIdLst>
    <p:sldId id="480" r:id="rId20"/>
    <p:sldId id="586" r:id="rId21"/>
    <p:sldId id="587" r:id="rId22"/>
    <p:sldId id="1560" r:id="rId23"/>
    <p:sldId id="588" r:id="rId24"/>
    <p:sldId id="1561" r:id="rId25"/>
    <p:sldId id="1615" r:id="rId26"/>
    <p:sldId id="1562" r:id="rId27"/>
    <p:sldId id="1563" r:id="rId28"/>
    <p:sldId id="1572" r:id="rId29"/>
    <p:sldId id="1573" r:id="rId30"/>
    <p:sldId id="1574" r:id="rId31"/>
    <p:sldId id="1577" r:id="rId32"/>
    <p:sldId id="1576" r:id="rId33"/>
    <p:sldId id="1580" r:id="rId34"/>
    <p:sldId id="1582" r:id="rId35"/>
    <p:sldId id="1578" r:id="rId36"/>
    <p:sldId id="1584" r:id="rId37"/>
    <p:sldId id="1585" r:id="rId38"/>
    <p:sldId id="1588" r:id="rId39"/>
    <p:sldId id="1586" r:id="rId40"/>
    <p:sldId id="1591" r:id="rId41"/>
    <p:sldId id="1592" r:id="rId42"/>
    <p:sldId id="1593" r:id="rId43"/>
    <p:sldId id="1594" r:id="rId44"/>
    <p:sldId id="1599" r:id="rId45"/>
    <p:sldId id="1601" r:id="rId46"/>
    <p:sldId id="1619" r:id="rId47"/>
    <p:sldId id="1602" r:id="rId48"/>
    <p:sldId id="1603" r:id="rId49"/>
    <p:sldId id="1607" r:id="rId50"/>
    <p:sldId id="1609" r:id="rId51"/>
    <p:sldId id="1608" r:id="rId52"/>
    <p:sldId id="1626" r:id="rId53"/>
    <p:sldId id="1627" r:id="rId54"/>
    <p:sldId id="1628" r:id="rId55"/>
    <p:sldId id="1631" r:id="rId56"/>
    <p:sldId id="1612" r:id="rId57"/>
    <p:sldId id="1621" r:id="rId58"/>
    <p:sldId id="1622" r:id="rId59"/>
    <p:sldId id="1623" r:id="rId60"/>
    <p:sldId id="1624" r:id="rId61"/>
    <p:sldId id="1625" r:id="rId62"/>
    <p:sldId id="1620" r:id="rId63"/>
    <p:sldId id="1629" r:id="rId64"/>
    <p:sldId id="1630" r:id="rId65"/>
  </p:sldIdLst>
  <p:sldSz cx="10287000" cy="6858000" type="35mm"/>
  <p:notesSz cx="6881813" cy="9296400"/>
  <p:defaultTextStyle>
    <a:defPPr>
      <a:defRPr lang="en-US"/>
    </a:defPPr>
    <a:lvl1pPr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5pPr>
    <a:lvl6pPr marL="2286000" algn="l" defTabSz="914400" rtl="0" eaLnBrk="1" latinLnBrk="0" hangingPunct="1">
      <a:defRPr sz="3400" i="1" kern="1200">
        <a:solidFill>
          <a:schemeClr val="tx1"/>
        </a:solidFill>
        <a:latin typeface="Trebuchet MS" panose="020B0603020202020204" pitchFamily="34" charset="0"/>
        <a:ea typeface="+mn-ea"/>
        <a:cs typeface="+mn-cs"/>
      </a:defRPr>
    </a:lvl6pPr>
    <a:lvl7pPr marL="2743200" algn="l" defTabSz="914400" rtl="0" eaLnBrk="1" latinLnBrk="0" hangingPunct="1">
      <a:defRPr sz="3400" i="1" kern="1200">
        <a:solidFill>
          <a:schemeClr val="tx1"/>
        </a:solidFill>
        <a:latin typeface="Trebuchet MS" panose="020B0603020202020204" pitchFamily="34" charset="0"/>
        <a:ea typeface="+mn-ea"/>
        <a:cs typeface="+mn-cs"/>
      </a:defRPr>
    </a:lvl7pPr>
    <a:lvl8pPr marL="3200400" algn="l" defTabSz="914400" rtl="0" eaLnBrk="1" latinLnBrk="0" hangingPunct="1">
      <a:defRPr sz="3400" i="1" kern="1200">
        <a:solidFill>
          <a:schemeClr val="tx1"/>
        </a:solidFill>
        <a:latin typeface="Trebuchet MS" panose="020B0603020202020204" pitchFamily="34" charset="0"/>
        <a:ea typeface="+mn-ea"/>
        <a:cs typeface="+mn-cs"/>
      </a:defRPr>
    </a:lvl8pPr>
    <a:lvl9pPr marL="3657600" algn="l" defTabSz="914400" rtl="0" eaLnBrk="1" latinLnBrk="0" hangingPunct="1">
      <a:defRPr sz="3400" i="1"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256">
          <p15:clr>
            <a:srgbClr val="A4A3A4"/>
          </p15:clr>
        </p15:guide>
        <p15:guide id="2" pos="3216">
          <p15:clr>
            <a:srgbClr val="A4A3A4"/>
          </p15:clr>
        </p15:guide>
      </p15:sldGuideLst>
    </p:ext>
    <p:ext uri="{2D200454-40CA-4A62-9FC3-DE9A4176ACB9}">
      <p15:notesGuideLst xmlns:p15="http://schemas.microsoft.com/office/powerpoint/2012/main">
        <p15:guide id="1" orient="horz" pos="2174" userDrawn="1">
          <p15:clr>
            <a:srgbClr val="A4A3A4"/>
          </p15:clr>
        </p15:guide>
        <p15:guide id="2" pos="289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FFFF"/>
    <a:srgbClr val="00CCFF"/>
    <a:srgbClr val="00CC00"/>
    <a:srgbClr val="FF99CC"/>
    <a:srgbClr val="FFFF00"/>
    <a:srgbClr val="00CC99"/>
    <a:srgbClr val="CC3300"/>
    <a:srgbClr val="6633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435" autoAdjust="0"/>
    <p:restoredTop sz="96241" autoAdjust="0"/>
  </p:normalViewPr>
  <p:slideViewPr>
    <p:cSldViewPr>
      <p:cViewPr varScale="1">
        <p:scale>
          <a:sx n="59" d="100"/>
          <a:sy n="59" d="100"/>
        </p:scale>
        <p:origin x="78" y="276"/>
      </p:cViewPr>
      <p:guideLst>
        <p:guide orient="horz" pos="2256"/>
        <p:guide pos="32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42"/>
    </p:cViewPr>
  </p:sorterViewPr>
  <p:notesViewPr>
    <p:cSldViewPr>
      <p:cViewPr varScale="1">
        <p:scale>
          <a:sx n="42" d="100"/>
          <a:sy n="42" d="100"/>
        </p:scale>
        <p:origin x="-1338" y="-81"/>
      </p:cViewPr>
      <p:guideLst>
        <p:guide orient="horz" pos="2174"/>
        <p:guide pos="28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slide" Target="slides/slide44.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61" Type="http://schemas.openxmlformats.org/officeDocument/2006/relationships/slide" Target="slides/slide42.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handoutMaster" Target="handoutMasters/handoutMaster1.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311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187" y="-33562"/>
            <a:ext cx="2984403" cy="461864"/>
          </a:xfrm>
          <a:prstGeom prst="rect">
            <a:avLst/>
          </a:prstGeom>
          <a:noFill/>
          <a:ln w="9525">
            <a:noFill/>
            <a:miter lim="800000"/>
            <a:headEnd/>
            <a:tailEnd/>
          </a:ln>
          <a:effectLst/>
        </p:spPr>
        <p:txBody>
          <a:bodyPr vert="horz" wrap="square" lIns="19153" tIns="0" rIns="19153" bIns="0" numCol="1" anchor="t" anchorCtr="0" compatLnSpc="1">
            <a:prstTxWarp prst="textNoShape">
              <a:avLst/>
            </a:prstTxWarp>
          </a:bodyPr>
          <a:lstStyle>
            <a:lvl1pPr>
              <a:defRPr sz="1000">
                <a:solidFill>
                  <a:srgbClr val="800000"/>
                </a:solidFill>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899004" y="-33562"/>
            <a:ext cx="2984402" cy="461864"/>
          </a:xfrm>
          <a:prstGeom prst="rect">
            <a:avLst/>
          </a:prstGeom>
          <a:noFill/>
          <a:ln w="9525">
            <a:noFill/>
            <a:miter lim="800000"/>
            <a:headEnd/>
            <a:tailEnd/>
          </a:ln>
          <a:effectLst/>
        </p:spPr>
        <p:txBody>
          <a:bodyPr vert="horz" wrap="square" lIns="19153" tIns="0" rIns="19153" bIns="0" numCol="1" anchor="t" anchorCtr="0" compatLnSpc="1">
            <a:prstTxWarp prst="textNoShape">
              <a:avLst/>
            </a:prstTxWarp>
          </a:bodyPr>
          <a:lstStyle>
            <a:lvl1pPr algn="r">
              <a:defRPr sz="1000">
                <a:solidFill>
                  <a:srgbClr val="800000"/>
                </a:solidFill>
                <a:latin typeface="Times New Roman" pitchFamily="18"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803275" y="665163"/>
            <a:ext cx="5273675" cy="35163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6195" y="4417268"/>
            <a:ext cx="5047831" cy="4219098"/>
          </a:xfrm>
          <a:prstGeom prst="rect">
            <a:avLst/>
          </a:prstGeom>
          <a:noFill/>
          <a:ln w="9525">
            <a:noFill/>
            <a:miter lim="800000"/>
            <a:headEnd/>
            <a:tailEnd/>
          </a:ln>
          <a:effectLst/>
        </p:spPr>
        <p:txBody>
          <a:bodyPr vert="horz" wrap="square" lIns="92572" tIns="46287" rIns="92572" bIns="4628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187" y="8866499"/>
            <a:ext cx="2984403" cy="461864"/>
          </a:xfrm>
          <a:prstGeom prst="rect">
            <a:avLst/>
          </a:prstGeom>
          <a:noFill/>
          <a:ln w="9525">
            <a:noFill/>
            <a:miter lim="800000"/>
            <a:headEnd/>
            <a:tailEnd/>
          </a:ln>
          <a:effectLst/>
        </p:spPr>
        <p:txBody>
          <a:bodyPr vert="horz" wrap="square" lIns="19153" tIns="0" rIns="19153" bIns="0" numCol="1" anchor="b" anchorCtr="0" compatLnSpc="1">
            <a:prstTxWarp prst="textNoShape">
              <a:avLst/>
            </a:prstTxWarp>
          </a:bodyPr>
          <a:lstStyle>
            <a:lvl1pPr>
              <a:defRPr sz="1000">
                <a:solidFill>
                  <a:srgbClr val="800000"/>
                </a:solidFill>
                <a:latin typeface="Times New Roman" pitchFamily="18" charset="0"/>
              </a:defRPr>
            </a:lvl1pPr>
          </a:lstStyle>
          <a:p>
            <a:pPr>
              <a:defRPr/>
            </a:pPr>
            <a:endParaRPr lang="en-US"/>
          </a:p>
        </p:txBody>
      </p:sp>
      <p:sp>
        <p:nvSpPr>
          <p:cNvPr id="2055" name="Rectangle 7"/>
          <p:cNvSpPr>
            <a:spLocks noGrp="1" noChangeArrowheads="1"/>
          </p:cNvSpPr>
          <p:nvPr>
            <p:ph type="sldNum" sz="quarter" idx="5"/>
          </p:nvPr>
        </p:nvSpPr>
        <p:spPr bwMode="auto">
          <a:xfrm>
            <a:off x="3899004" y="8866499"/>
            <a:ext cx="2984402" cy="461864"/>
          </a:xfrm>
          <a:prstGeom prst="rect">
            <a:avLst/>
          </a:prstGeom>
          <a:noFill/>
          <a:ln w="9525">
            <a:noFill/>
            <a:miter lim="800000"/>
            <a:headEnd/>
            <a:tailEnd/>
          </a:ln>
          <a:effectLst/>
        </p:spPr>
        <p:txBody>
          <a:bodyPr vert="horz" wrap="square" lIns="19153" tIns="0" rIns="19153" bIns="0" numCol="1" anchor="b" anchorCtr="0" compatLnSpc="1">
            <a:prstTxWarp prst="textNoShape">
              <a:avLst/>
            </a:prstTxWarp>
          </a:bodyPr>
          <a:lstStyle>
            <a:lvl1pPr algn="r">
              <a:defRPr sz="1000" smtClean="0">
                <a:solidFill>
                  <a:srgbClr val="800000"/>
                </a:solidFill>
                <a:latin typeface="Times New Roman" panose="02020603050405020304" pitchFamily="18" charset="0"/>
                <a:cs typeface="Times New Roman" panose="02020603050405020304" pitchFamily="18" charset="0"/>
              </a:defRPr>
            </a:lvl1pPr>
          </a:lstStyle>
          <a:p>
            <a:pPr>
              <a:defRPr/>
            </a:pPr>
            <a:fld id="{B17B4672-1F45-4F88-B380-1EA861EBFD2B}" type="slidenum">
              <a:rPr lang="ar-BH" altLang="en-US"/>
              <a:pPr>
                <a:defRPr/>
              </a:pPr>
              <a:t>‹#›</a:t>
            </a:fld>
            <a:endParaRPr lang="en-US" altLang="en-US"/>
          </a:p>
        </p:txBody>
      </p:sp>
    </p:spTree>
    <p:extLst>
      <p:ext uri="{BB962C8B-B14F-4D97-AF65-F5344CB8AC3E}">
        <p14:creationId xmlns:p14="http://schemas.microsoft.com/office/powerpoint/2010/main" val="463007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6962" indent="-287293">
              <a:defRPr sz="3400" i="1">
                <a:solidFill>
                  <a:schemeClr val="tx1"/>
                </a:solidFill>
                <a:latin typeface="Trebuchet MS" panose="020B0603020202020204" pitchFamily="34" charset="0"/>
              </a:defRPr>
            </a:lvl2pPr>
            <a:lvl3pPr marL="1149172" indent="-229834">
              <a:defRPr sz="3400" i="1">
                <a:solidFill>
                  <a:schemeClr val="tx1"/>
                </a:solidFill>
                <a:latin typeface="Trebuchet MS" panose="020B0603020202020204" pitchFamily="34" charset="0"/>
              </a:defRPr>
            </a:lvl3pPr>
            <a:lvl4pPr marL="1608841" indent="-229834">
              <a:defRPr sz="3400" i="1">
                <a:solidFill>
                  <a:schemeClr val="tx1"/>
                </a:solidFill>
                <a:latin typeface="Trebuchet MS" panose="020B0603020202020204" pitchFamily="34" charset="0"/>
              </a:defRPr>
            </a:lvl4pPr>
            <a:lvl5pPr marL="2068510" indent="-229834">
              <a:defRPr sz="3400" i="1">
                <a:solidFill>
                  <a:schemeClr val="tx1"/>
                </a:solidFill>
                <a:latin typeface="Trebuchet MS" panose="020B0603020202020204" pitchFamily="34" charset="0"/>
              </a:defRPr>
            </a:lvl5pPr>
            <a:lvl6pPr marL="2528179" indent="-229834" eaLnBrk="0" fontAlgn="base" hangingPunct="0">
              <a:spcBef>
                <a:spcPct val="0"/>
              </a:spcBef>
              <a:spcAft>
                <a:spcPct val="0"/>
              </a:spcAft>
              <a:defRPr sz="3400" i="1">
                <a:solidFill>
                  <a:schemeClr val="tx1"/>
                </a:solidFill>
                <a:latin typeface="Trebuchet MS" panose="020B0603020202020204" pitchFamily="34" charset="0"/>
              </a:defRPr>
            </a:lvl6pPr>
            <a:lvl7pPr marL="2987848" indent="-229834" eaLnBrk="0" fontAlgn="base" hangingPunct="0">
              <a:spcBef>
                <a:spcPct val="0"/>
              </a:spcBef>
              <a:spcAft>
                <a:spcPct val="0"/>
              </a:spcAft>
              <a:defRPr sz="3400" i="1">
                <a:solidFill>
                  <a:schemeClr val="tx1"/>
                </a:solidFill>
                <a:latin typeface="Trebuchet MS" panose="020B0603020202020204" pitchFamily="34" charset="0"/>
              </a:defRPr>
            </a:lvl7pPr>
            <a:lvl8pPr marL="3447517" indent="-229834" eaLnBrk="0" fontAlgn="base" hangingPunct="0">
              <a:spcBef>
                <a:spcPct val="0"/>
              </a:spcBef>
              <a:spcAft>
                <a:spcPct val="0"/>
              </a:spcAft>
              <a:defRPr sz="3400" i="1">
                <a:solidFill>
                  <a:schemeClr val="tx1"/>
                </a:solidFill>
                <a:latin typeface="Trebuchet MS" panose="020B0603020202020204" pitchFamily="34" charset="0"/>
              </a:defRPr>
            </a:lvl8pPr>
            <a:lvl9pPr marL="3907185" indent="-229834" eaLnBrk="0" fontAlgn="base" hangingPunct="0">
              <a:spcBef>
                <a:spcPct val="0"/>
              </a:spcBef>
              <a:spcAft>
                <a:spcPct val="0"/>
              </a:spcAft>
              <a:defRPr sz="3400" i="1">
                <a:solidFill>
                  <a:schemeClr val="tx1"/>
                </a:solidFill>
                <a:latin typeface="Trebuchet MS" panose="020B0603020202020204" pitchFamily="34" charset="0"/>
              </a:defRPr>
            </a:lvl9pPr>
          </a:lstStyle>
          <a:p>
            <a:fld id="{ED824EE6-027C-4DEF-AA83-8A7787755299}" type="slidenum">
              <a:rPr lang="ar-BH" altLang="en-US" sz="1000">
                <a:solidFill>
                  <a:srgbClr val="800000"/>
                </a:solidFill>
                <a:latin typeface="Times New Roman" panose="02020603050405020304" pitchFamily="18" charset="0"/>
              </a:rPr>
              <a:pPr/>
              <a:t>1</a:t>
            </a:fld>
            <a:endParaRPr lang="en-US" altLang="en-US" sz="1000">
              <a:solidFill>
                <a:srgbClr val="800000"/>
              </a:solidFill>
              <a:latin typeface="Times New Roman" panose="02020603050405020304" pitchFamily="18"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08821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6962" indent="-287293">
              <a:defRPr sz="3400" i="1">
                <a:solidFill>
                  <a:schemeClr val="tx1"/>
                </a:solidFill>
                <a:latin typeface="Trebuchet MS" panose="020B0603020202020204" pitchFamily="34" charset="0"/>
              </a:defRPr>
            </a:lvl2pPr>
            <a:lvl3pPr marL="1149172" indent="-229834">
              <a:defRPr sz="3400" i="1">
                <a:solidFill>
                  <a:schemeClr val="tx1"/>
                </a:solidFill>
                <a:latin typeface="Trebuchet MS" panose="020B0603020202020204" pitchFamily="34" charset="0"/>
              </a:defRPr>
            </a:lvl3pPr>
            <a:lvl4pPr marL="1608841" indent="-229834">
              <a:defRPr sz="3400" i="1">
                <a:solidFill>
                  <a:schemeClr val="tx1"/>
                </a:solidFill>
                <a:latin typeface="Trebuchet MS" panose="020B0603020202020204" pitchFamily="34" charset="0"/>
              </a:defRPr>
            </a:lvl4pPr>
            <a:lvl5pPr marL="2068510" indent="-229834">
              <a:defRPr sz="3400" i="1">
                <a:solidFill>
                  <a:schemeClr val="tx1"/>
                </a:solidFill>
                <a:latin typeface="Trebuchet MS" panose="020B0603020202020204" pitchFamily="34" charset="0"/>
              </a:defRPr>
            </a:lvl5pPr>
            <a:lvl6pPr marL="2528179" indent="-229834" eaLnBrk="0" fontAlgn="base" hangingPunct="0">
              <a:spcBef>
                <a:spcPct val="0"/>
              </a:spcBef>
              <a:spcAft>
                <a:spcPct val="0"/>
              </a:spcAft>
              <a:defRPr sz="3400" i="1">
                <a:solidFill>
                  <a:schemeClr val="tx1"/>
                </a:solidFill>
                <a:latin typeface="Trebuchet MS" panose="020B0603020202020204" pitchFamily="34" charset="0"/>
              </a:defRPr>
            </a:lvl6pPr>
            <a:lvl7pPr marL="2987848" indent="-229834" eaLnBrk="0" fontAlgn="base" hangingPunct="0">
              <a:spcBef>
                <a:spcPct val="0"/>
              </a:spcBef>
              <a:spcAft>
                <a:spcPct val="0"/>
              </a:spcAft>
              <a:defRPr sz="3400" i="1">
                <a:solidFill>
                  <a:schemeClr val="tx1"/>
                </a:solidFill>
                <a:latin typeface="Trebuchet MS" panose="020B0603020202020204" pitchFamily="34" charset="0"/>
              </a:defRPr>
            </a:lvl7pPr>
            <a:lvl8pPr marL="3447517" indent="-229834" eaLnBrk="0" fontAlgn="base" hangingPunct="0">
              <a:spcBef>
                <a:spcPct val="0"/>
              </a:spcBef>
              <a:spcAft>
                <a:spcPct val="0"/>
              </a:spcAft>
              <a:defRPr sz="3400" i="1">
                <a:solidFill>
                  <a:schemeClr val="tx1"/>
                </a:solidFill>
                <a:latin typeface="Trebuchet MS" panose="020B0603020202020204" pitchFamily="34" charset="0"/>
              </a:defRPr>
            </a:lvl8pPr>
            <a:lvl9pPr marL="3907185" indent="-229834" eaLnBrk="0" fontAlgn="base" hangingPunct="0">
              <a:spcBef>
                <a:spcPct val="0"/>
              </a:spcBef>
              <a:spcAft>
                <a:spcPct val="0"/>
              </a:spcAft>
              <a:defRPr sz="3400" i="1">
                <a:solidFill>
                  <a:schemeClr val="tx1"/>
                </a:solidFill>
                <a:latin typeface="Trebuchet MS" panose="020B0603020202020204" pitchFamily="34" charset="0"/>
              </a:defRPr>
            </a:lvl9pPr>
          </a:lstStyle>
          <a:p>
            <a:fld id="{F7834D67-85D4-4547-9900-FDC81405046A}" type="slidenum">
              <a:rPr lang="ar-BH" altLang="en-US" sz="1000">
                <a:solidFill>
                  <a:srgbClr val="800000"/>
                </a:solidFill>
                <a:latin typeface="Times New Roman" panose="02020603050405020304" pitchFamily="18" charset="0"/>
              </a:rPr>
              <a:pPr/>
              <a:t>10</a:t>
            </a:fld>
            <a:endParaRPr lang="en-US" altLang="en-US" sz="1000">
              <a:solidFill>
                <a:srgbClr val="800000"/>
              </a:solidFill>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11896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6962" indent="-287293">
              <a:defRPr sz="3400" i="1">
                <a:solidFill>
                  <a:schemeClr val="tx1"/>
                </a:solidFill>
                <a:latin typeface="Trebuchet MS" panose="020B0603020202020204" pitchFamily="34" charset="0"/>
              </a:defRPr>
            </a:lvl2pPr>
            <a:lvl3pPr marL="1149172" indent="-229834">
              <a:defRPr sz="3400" i="1">
                <a:solidFill>
                  <a:schemeClr val="tx1"/>
                </a:solidFill>
                <a:latin typeface="Trebuchet MS" panose="020B0603020202020204" pitchFamily="34" charset="0"/>
              </a:defRPr>
            </a:lvl3pPr>
            <a:lvl4pPr marL="1608841" indent="-229834">
              <a:defRPr sz="3400" i="1">
                <a:solidFill>
                  <a:schemeClr val="tx1"/>
                </a:solidFill>
                <a:latin typeface="Trebuchet MS" panose="020B0603020202020204" pitchFamily="34" charset="0"/>
              </a:defRPr>
            </a:lvl4pPr>
            <a:lvl5pPr marL="2068510" indent="-229834">
              <a:defRPr sz="3400" i="1">
                <a:solidFill>
                  <a:schemeClr val="tx1"/>
                </a:solidFill>
                <a:latin typeface="Trebuchet MS" panose="020B0603020202020204" pitchFamily="34" charset="0"/>
              </a:defRPr>
            </a:lvl5pPr>
            <a:lvl6pPr marL="2528179" indent="-229834" eaLnBrk="0" fontAlgn="base" hangingPunct="0">
              <a:spcBef>
                <a:spcPct val="0"/>
              </a:spcBef>
              <a:spcAft>
                <a:spcPct val="0"/>
              </a:spcAft>
              <a:defRPr sz="3400" i="1">
                <a:solidFill>
                  <a:schemeClr val="tx1"/>
                </a:solidFill>
                <a:latin typeface="Trebuchet MS" panose="020B0603020202020204" pitchFamily="34" charset="0"/>
              </a:defRPr>
            </a:lvl6pPr>
            <a:lvl7pPr marL="2987848" indent="-229834" eaLnBrk="0" fontAlgn="base" hangingPunct="0">
              <a:spcBef>
                <a:spcPct val="0"/>
              </a:spcBef>
              <a:spcAft>
                <a:spcPct val="0"/>
              </a:spcAft>
              <a:defRPr sz="3400" i="1">
                <a:solidFill>
                  <a:schemeClr val="tx1"/>
                </a:solidFill>
                <a:latin typeface="Trebuchet MS" panose="020B0603020202020204" pitchFamily="34" charset="0"/>
              </a:defRPr>
            </a:lvl7pPr>
            <a:lvl8pPr marL="3447517" indent="-229834" eaLnBrk="0" fontAlgn="base" hangingPunct="0">
              <a:spcBef>
                <a:spcPct val="0"/>
              </a:spcBef>
              <a:spcAft>
                <a:spcPct val="0"/>
              </a:spcAft>
              <a:defRPr sz="3400" i="1">
                <a:solidFill>
                  <a:schemeClr val="tx1"/>
                </a:solidFill>
                <a:latin typeface="Trebuchet MS" panose="020B0603020202020204" pitchFamily="34" charset="0"/>
              </a:defRPr>
            </a:lvl8pPr>
            <a:lvl9pPr marL="3907185" indent="-229834" eaLnBrk="0" fontAlgn="base" hangingPunct="0">
              <a:spcBef>
                <a:spcPct val="0"/>
              </a:spcBef>
              <a:spcAft>
                <a:spcPct val="0"/>
              </a:spcAft>
              <a:defRPr sz="3400" i="1">
                <a:solidFill>
                  <a:schemeClr val="tx1"/>
                </a:solidFill>
                <a:latin typeface="Trebuchet MS" panose="020B0603020202020204" pitchFamily="34" charset="0"/>
              </a:defRPr>
            </a:lvl9pPr>
          </a:lstStyle>
          <a:p>
            <a:fld id="{CCA5ACDA-D24F-472C-A312-F96C730452CE}" type="slidenum">
              <a:rPr lang="ar-BH" altLang="en-US" sz="1000">
                <a:solidFill>
                  <a:srgbClr val="800000"/>
                </a:solidFill>
                <a:latin typeface="Times New Roman" panose="02020603050405020304" pitchFamily="18" charset="0"/>
              </a:rPr>
              <a:pPr/>
              <a:t>11</a:t>
            </a:fld>
            <a:endParaRPr lang="en-US" altLang="en-US" sz="1000">
              <a:solidFill>
                <a:srgbClr val="800000"/>
              </a:solidFill>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43691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6962" indent="-287293">
              <a:defRPr sz="3400" i="1">
                <a:solidFill>
                  <a:schemeClr val="tx1"/>
                </a:solidFill>
                <a:latin typeface="Trebuchet MS" panose="020B0603020202020204" pitchFamily="34" charset="0"/>
              </a:defRPr>
            </a:lvl2pPr>
            <a:lvl3pPr marL="1149172" indent="-229834">
              <a:defRPr sz="3400" i="1">
                <a:solidFill>
                  <a:schemeClr val="tx1"/>
                </a:solidFill>
                <a:latin typeface="Trebuchet MS" panose="020B0603020202020204" pitchFamily="34" charset="0"/>
              </a:defRPr>
            </a:lvl3pPr>
            <a:lvl4pPr marL="1608841" indent="-229834">
              <a:defRPr sz="3400" i="1">
                <a:solidFill>
                  <a:schemeClr val="tx1"/>
                </a:solidFill>
                <a:latin typeface="Trebuchet MS" panose="020B0603020202020204" pitchFamily="34" charset="0"/>
              </a:defRPr>
            </a:lvl4pPr>
            <a:lvl5pPr marL="2068510" indent="-229834">
              <a:defRPr sz="3400" i="1">
                <a:solidFill>
                  <a:schemeClr val="tx1"/>
                </a:solidFill>
                <a:latin typeface="Trebuchet MS" panose="020B0603020202020204" pitchFamily="34" charset="0"/>
              </a:defRPr>
            </a:lvl5pPr>
            <a:lvl6pPr marL="2528179" indent="-229834" eaLnBrk="0" fontAlgn="base" hangingPunct="0">
              <a:spcBef>
                <a:spcPct val="0"/>
              </a:spcBef>
              <a:spcAft>
                <a:spcPct val="0"/>
              </a:spcAft>
              <a:defRPr sz="3400" i="1">
                <a:solidFill>
                  <a:schemeClr val="tx1"/>
                </a:solidFill>
                <a:latin typeface="Trebuchet MS" panose="020B0603020202020204" pitchFamily="34" charset="0"/>
              </a:defRPr>
            </a:lvl6pPr>
            <a:lvl7pPr marL="2987848" indent="-229834" eaLnBrk="0" fontAlgn="base" hangingPunct="0">
              <a:spcBef>
                <a:spcPct val="0"/>
              </a:spcBef>
              <a:spcAft>
                <a:spcPct val="0"/>
              </a:spcAft>
              <a:defRPr sz="3400" i="1">
                <a:solidFill>
                  <a:schemeClr val="tx1"/>
                </a:solidFill>
                <a:latin typeface="Trebuchet MS" panose="020B0603020202020204" pitchFamily="34" charset="0"/>
              </a:defRPr>
            </a:lvl7pPr>
            <a:lvl8pPr marL="3447517" indent="-229834" eaLnBrk="0" fontAlgn="base" hangingPunct="0">
              <a:spcBef>
                <a:spcPct val="0"/>
              </a:spcBef>
              <a:spcAft>
                <a:spcPct val="0"/>
              </a:spcAft>
              <a:defRPr sz="3400" i="1">
                <a:solidFill>
                  <a:schemeClr val="tx1"/>
                </a:solidFill>
                <a:latin typeface="Trebuchet MS" panose="020B0603020202020204" pitchFamily="34" charset="0"/>
              </a:defRPr>
            </a:lvl8pPr>
            <a:lvl9pPr marL="3907185" indent="-229834" eaLnBrk="0" fontAlgn="base" hangingPunct="0">
              <a:spcBef>
                <a:spcPct val="0"/>
              </a:spcBef>
              <a:spcAft>
                <a:spcPct val="0"/>
              </a:spcAft>
              <a:defRPr sz="3400" i="1">
                <a:solidFill>
                  <a:schemeClr val="tx1"/>
                </a:solidFill>
                <a:latin typeface="Trebuchet MS" panose="020B0603020202020204" pitchFamily="34" charset="0"/>
              </a:defRPr>
            </a:lvl9pPr>
          </a:lstStyle>
          <a:p>
            <a:fld id="{C379BF19-B5DF-48C5-ADB1-9A2942C8DA81}" type="slidenum">
              <a:rPr lang="ar-BH" altLang="en-US" sz="1000">
                <a:solidFill>
                  <a:srgbClr val="800000"/>
                </a:solidFill>
                <a:latin typeface="Times New Roman" panose="02020603050405020304" pitchFamily="18" charset="0"/>
              </a:rPr>
              <a:pPr/>
              <a:t>12</a:t>
            </a:fld>
            <a:endParaRPr lang="en-US" altLang="en-US" sz="1000">
              <a:solidFill>
                <a:srgbClr val="800000"/>
              </a:solidFill>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11053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2A871F-4284-48A0-9561-EA02F8A592CD}" type="slidenum">
              <a:rPr lang="ar-SA" altLang="en-US"/>
              <a:pPr/>
              <a:t>13</a:t>
            </a:fld>
            <a:endParaRPr lang="en-US" altLang="en-US"/>
          </a:p>
        </p:txBody>
      </p:sp>
      <p:sp>
        <p:nvSpPr>
          <p:cNvPr id="1083394" name="Rectangle 2"/>
          <p:cNvSpPr>
            <a:spLocks noGrp="1" noRot="1" noChangeAspect="1" noChangeArrowheads="1" noTextEdit="1"/>
          </p:cNvSpPr>
          <p:nvPr>
            <p:ph type="sldImg"/>
          </p:nvPr>
        </p:nvSpPr>
        <p:spPr>
          <a:ln/>
        </p:spPr>
      </p:sp>
      <p:sp>
        <p:nvSpPr>
          <p:cNvPr id="10833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47538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7CD966-349C-4D29-B844-FA938C581B3B}" type="slidenum">
              <a:rPr lang="ar-SA" altLang="en-US"/>
              <a:pPr/>
              <a:t>14</a:t>
            </a:fld>
            <a:endParaRPr lang="en-US" altLang="en-US"/>
          </a:p>
        </p:txBody>
      </p:sp>
      <p:sp>
        <p:nvSpPr>
          <p:cNvPr id="2534402" name="Rectangle 2"/>
          <p:cNvSpPr>
            <a:spLocks noGrp="1" noRot="1" noChangeAspect="1" noChangeArrowheads="1" noTextEdit="1"/>
          </p:cNvSpPr>
          <p:nvPr>
            <p:ph type="sldImg"/>
          </p:nvPr>
        </p:nvSpPr>
        <p:spPr>
          <a:ln/>
        </p:spPr>
      </p:sp>
      <p:sp>
        <p:nvSpPr>
          <p:cNvPr id="2534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28046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29C0B3-4BD7-4888-B865-24E88204A7FC}" type="slidenum">
              <a:rPr lang="ar-SA" altLang="en-US"/>
              <a:pPr/>
              <a:t>15</a:t>
            </a:fld>
            <a:endParaRPr lang="en-US" altLang="en-US"/>
          </a:p>
        </p:txBody>
      </p:sp>
      <p:sp>
        <p:nvSpPr>
          <p:cNvPr id="2536450" name="Rectangle 2"/>
          <p:cNvSpPr>
            <a:spLocks noGrp="1" noRot="1" noChangeAspect="1" noChangeArrowheads="1" noTextEdit="1"/>
          </p:cNvSpPr>
          <p:nvPr>
            <p:ph type="sldImg"/>
          </p:nvPr>
        </p:nvSpPr>
        <p:spPr>
          <a:ln/>
        </p:spPr>
      </p:sp>
      <p:sp>
        <p:nvSpPr>
          <p:cNvPr id="25364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60025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6C4744-E02A-4C02-AB26-9B3800553173}" type="slidenum">
              <a:rPr lang="ar-SA" altLang="en-US"/>
              <a:pPr/>
              <a:t>16</a:t>
            </a:fld>
            <a:endParaRPr lang="en-US" altLang="en-US"/>
          </a:p>
        </p:txBody>
      </p:sp>
      <p:sp>
        <p:nvSpPr>
          <p:cNvPr id="2540546" name="Rectangle 2"/>
          <p:cNvSpPr>
            <a:spLocks noGrp="1" noRot="1" noChangeAspect="1" noChangeArrowheads="1" noTextEdit="1"/>
          </p:cNvSpPr>
          <p:nvPr>
            <p:ph type="sldImg"/>
          </p:nvPr>
        </p:nvSpPr>
        <p:spPr>
          <a:ln/>
        </p:spPr>
      </p:sp>
      <p:sp>
        <p:nvSpPr>
          <p:cNvPr id="25405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35474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E44582-C2E1-4E4B-9A27-E1A944B98891}" type="slidenum">
              <a:rPr lang="ar-SA" altLang="en-US"/>
              <a:pPr/>
              <a:t>17</a:t>
            </a:fld>
            <a:endParaRPr lang="en-US" altLang="en-US"/>
          </a:p>
        </p:txBody>
      </p:sp>
      <p:sp>
        <p:nvSpPr>
          <p:cNvPr id="1084418" name="Rectangle 2"/>
          <p:cNvSpPr>
            <a:spLocks noGrp="1" noRot="1" noChangeAspect="1" noChangeArrowheads="1" noTextEdit="1"/>
          </p:cNvSpPr>
          <p:nvPr>
            <p:ph type="sldImg"/>
          </p:nvPr>
        </p:nvSpPr>
        <p:spPr>
          <a:ln/>
        </p:spPr>
      </p:sp>
      <p:sp>
        <p:nvSpPr>
          <p:cNvPr id="10844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53512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CF5C91-8052-499D-908C-58E16035DD9B}" type="slidenum">
              <a:rPr lang="ar-SA" altLang="en-US"/>
              <a:pPr/>
              <a:t>18</a:t>
            </a:fld>
            <a:endParaRPr lang="en-US" altLang="en-US"/>
          </a:p>
        </p:txBody>
      </p:sp>
      <p:sp>
        <p:nvSpPr>
          <p:cNvPr id="2544642" name="Rectangle 2"/>
          <p:cNvSpPr>
            <a:spLocks noGrp="1" noRot="1" noChangeAspect="1" noChangeArrowheads="1" noTextEdit="1"/>
          </p:cNvSpPr>
          <p:nvPr>
            <p:ph type="sldImg"/>
          </p:nvPr>
        </p:nvSpPr>
        <p:spPr>
          <a:ln/>
        </p:spPr>
      </p:sp>
      <p:sp>
        <p:nvSpPr>
          <p:cNvPr id="2544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54624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D0852F-D24B-4C36-BD7B-CD8D37F361EA}" type="slidenum">
              <a:rPr lang="ar-SA" altLang="en-US"/>
              <a:pPr/>
              <a:t>19</a:t>
            </a:fld>
            <a:endParaRPr lang="en-US" altLang="en-US"/>
          </a:p>
        </p:txBody>
      </p:sp>
      <p:sp>
        <p:nvSpPr>
          <p:cNvPr id="2542594" name="Rectangle 2"/>
          <p:cNvSpPr>
            <a:spLocks noGrp="1" noRot="1" noChangeAspect="1" noChangeArrowheads="1" noTextEdit="1"/>
          </p:cNvSpPr>
          <p:nvPr>
            <p:ph type="sldImg"/>
          </p:nvPr>
        </p:nvSpPr>
        <p:spPr>
          <a:ln/>
        </p:spPr>
      </p:sp>
      <p:sp>
        <p:nvSpPr>
          <p:cNvPr id="25425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7872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6962" indent="-287293">
              <a:defRPr sz="3400" i="1">
                <a:solidFill>
                  <a:schemeClr val="tx1"/>
                </a:solidFill>
                <a:latin typeface="Trebuchet MS" panose="020B0603020202020204" pitchFamily="34" charset="0"/>
              </a:defRPr>
            </a:lvl2pPr>
            <a:lvl3pPr marL="1149172" indent="-229834">
              <a:defRPr sz="3400" i="1">
                <a:solidFill>
                  <a:schemeClr val="tx1"/>
                </a:solidFill>
                <a:latin typeface="Trebuchet MS" panose="020B0603020202020204" pitchFamily="34" charset="0"/>
              </a:defRPr>
            </a:lvl3pPr>
            <a:lvl4pPr marL="1608841" indent="-229834">
              <a:defRPr sz="3400" i="1">
                <a:solidFill>
                  <a:schemeClr val="tx1"/>
                </a:solidFill>
                <a:latin typeface="Trebuchet MS" panose="020B0603020202020204" pitchFamily="34" charset="0"/>
              </a:defRPr>
            </a:lvl4pPr>
            <a:lvl5pPr marL="2068510" indent="-229834">
              <a:defRPr sz="3400" i="1">
                <a:solidFill>
                  <a:schemeClr val="tx1"/>
                </a:solidFill>
                <a:latin typeface="Trebuchet MS" panose="020B0603020202020204" pitchFamily="34" charset="0"/>
              </a:defRPr>
            </a:lvl5pPr>
            <a:lvl6pPr marL="2528179" indent="-229834" eaLnBrk="0" fontAlgn="base" hangingPunct="0">
              <a:spcBef>
                <a:spcPct val="0"/>
              </a:spcBef>
              <a:spcAft>
                <a:spcPct val="0"/>
              </a:spcAft>
              <a:defRPr sz="3400" i="1">
                <a:solidFill>
                  <a:schemeClr val="tx1"/>
                </a:solidFill>
                <a:latin typeface="Trebuchet MS" panose="020B0603020202020204" pitchFamily="34" charset="0"/>
              </a:defRPr>
            </a:lvl6pPr>
            <a:lvl7pPr marL="2987848" indent="-229834" eaLnBrk="0" fontAlgn="base" hangingPunct="0">
              <a:spcBef>
                <a:spcPct val="0"/>
              </a:spcBef>
              <a:spcAft>
                <a:spcPct val="0"/>
              </a:spcAft>
              <a:defRPr sz="3400" i="1">
                <a:solidFill>
                  <a:schemeClr val="tx1"/>
                </a:solidFill>
                <a:latin typeface="Trebuchet MS" panose="020B0603020202020204" pitchFamily="34" charset="0"/>
              </a:defRPr>
            </a:lvl7pPr>
            <a:lvl8pPr marL="3447517" indent="-229834" eaLnBrk="0" fontAlgn="base" hangingPunct="0">
              <a:spcBef>
                <a:spcPct val="0"/>
              </a:spcBef>
              <a:spcAft>
                <a:spcPct val="0"/>
              </a:spcAft>
              <a:defRPr sz="3400" i="1">
                <a:solidFill>
                  <a:schemeClr val="tx1"/>
                </a:solidFill>
                <a:latin typeface="Trebuchet MS" panose="020B0603020202020204" pitchFamily="34" charset="0"/>
              </a:defRPr>
            </a:lvl8pPr>
            <a:lvl9pPr marL="3907185" indent="-229834" eaLnBrk="0" fontAlgn="base" hangingPunct="0">
              <a:spcBef>
                <a:spcPct val="0"/>
              </a:spcBef>
              <a:spcAft>
                <a:spcPct val="0"/>
              </a:spcAft>
              <a:defRPr sz="3400" i="1">
                <a:solidFill>
                  <a:schemeClr val="tx1"/>
                </a:solidFill>
                <a:latin typeface="Trebuchet MS" panose="020B0603020202020204" pitchFamily="34" charset="0"/>
              </a:defRPr>
            </a:lvl9pPr>
          </a:lstStyle>
          <a:p>
            <a:fld id="{1256F5C0-15E6-4B72-81A5-BC429209F52F}" type="slidenum">
              <a:rPr lang="ar-BH" altLang="en-US" sz="1000">
                <a:solidFill>
                  <a:srgbClr val="800000"/>
                </a:solidFill>
                <a:latin typeface="Times New Roman" panose="02020603050405020304" pitchFamily="18" charset="0"/>
              </a:rPr>
              <a:pPr/>
              <a:t>2</a:t>
            </a:fld>
            <a:endParaRPr lang="en-US" altLang="en-US" sz="1000">
              <a:solidFill>
                <a:srgbClr val="800000"/>
              </a:solidFill>
              <a:latin typeface="Times New Roman" panose="02020603050405020304" pitchFamily="18"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395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CE0E3D-FA97-4F90-8D89-909081D3D363}" type="slidenum">
              <a:rPr lang="ar-SA" altLang="en-US"/>
              <a:pPr/>
              <a:t>20</a:t>
            </a:fld>
            <a:endParaRPr lang="en-US" altLang="en-US"/>
          </a:p>
        </p:txBody>
      </p:sp>
      <p:sp>
        <p:nvSpPr>
          <p:cNvPr id="2134018" name="Rectangle 2"/>
          <p:cNvSpPr>
            <a:spLocks noGrp="1" noRot="1" noChangeAspect="1" noChangeArrowheads="1" noTextEdit="1"/>
          </p:cNvSpPr>
          <p:nvPr>
            <p:ph type="sldImg"/>
          </p:nvPr>
        </p:nvSpPr>
        <p:spPr>
          <a:ln/>
        </p:spPr>
      </p:sp>
      <p:sp>
        <p:nvSpPr>
          <p:cNvPr id="21340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73459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39DE14-33C3-483F-94EC-4A93CEC22701}" type="slidenum">
              <a:rPr lang="ar-SA" altLang="en-US"/>
              <a:pPr/>
              <a:t>21</a:t>
            </a:fld>
            <a:endParaRPr lang="en-US" altLang="en-US"/>
          </a:p>
        </p:txBody>
      </p:sp>
      <p:sp>
        <p:nvSpPr>
          <p:cNvPr id="1087490" name="Rectangle 2"/>
          <p:cNvSpPr>
            <a:spLocks noGrp="1" noRot="1" noChangeAspect="1" noChangeArrowheads="1" noTextEdit="1"/>
          </p:cNvSpPr>
          <p:nvPr>
            <p:ph type="sldImg"/>
          </p:nvPr>
        </p:nvSpPr>
        <p:spPr>
          <a:ln/>
        </p:spPr>
      </p:sp>
      <p:sp>
        <p:nvSpPr>
          <p:cNvPr id="10874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82173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125ADF-E415-41BC-99A3-6734654B2ACB}" type="slidenum">
              <a:rPr lang="ar-SA" altLang="en-US"/>
              <a:pPr/>
              <a:t>22</a:t>
            </a:fld>
            <a:endParaRPr lang="en-US" altLang="en-US"/>
          </a:p>
        </p:txBody>
      </p:sp>
      <p:sp>
        <p:nvSpPr>
          <p:cNvPr id="2554882" name="Rectangle 2"/>
          <p:cNvSpPr>
            <a:spLocks noGrp="1" noRot="1" noChangeAspect="1" noChangeArrowheads="1" noTextEdit="1"/>
          </p:cNvSpPr>
          <p:nvPr>
            <p:ph type="sldImg"/>
          </p:nvPr>
        </p:nvSpPr>
        <p:spPr>
          <a:ln/>
        </p:spPr>
      </p:sp>
      <p:sp>
        <p:nvSpPr>
          <p:cNvPr id="25548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76060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38F00-2961-4686-ADC2-9B1CF1F18E8B}" type="slidenum">
              <a:rPr lang="ar-SA" altLang="en-US"/>
              <a:pPr/>
              <a:t>23</a:t>
            </a:fld>
            <a:endParaRPr lang="en-US" altLang="en-US"/>
          </a:p>
        </p:txBody>
      </p:sp>
      <p:sp>
        <p:nvSpPr>
          <p:cNvPr id="2556930" name="Rectangle 2"/>
          <p:cNvSpPr>
            <a:spLocks noGrp="1" noRot="1" noChangeAspect="1" noChangeArrowheads="1" noTextEdit="1"/>
          </p:cNvSpPr>
          <p:nvPr>
            <p:ph type="sldImg"/>
          </p:nvPr>
        </p:nvSpPr>
        <p:spPr>
          <a:ln/>
        </p:spPr>
      </p:sp>
      <p:sp>
        <p:nvSpPr>
          <p:cNvPr id="25569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65947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38F00-2961-4686-ADC2-9B1CF1F18E8B}" type="slidenum">
              <a:rPr lang="ar-SA" altLang="en-US"/>
              <a:pPr/>
              <a:t>24</a:t>
            </a:fld>
            <a:endParaRPr lang="en-US" altLang="en-US"/>
          </a:p>
        </p:txBody>
      </p:sp>
      <p:sp>
        <p:nvSpPr>
          <p:cNvPr id="2556930" name="Rectangle 2"/>
          <p:cNvSpPr>
            <a:spLocks noGrp="1" noRot="1" noChangeAspect="1" noChangeArrowheads="1" noTextEdit="1"/>
          </p:cNvSpPr>
          <p:nvPr>
            <p:ph type="sldImg"/>
          </p:nvPr>
        </p:nvSpPr>
        <p:spPr>
          <a:ln/>
        </p:spPr>
      </p:sp>
      <p:sp>
        <p:nvSpPr>
          <p:cNvPr id="25569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56734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38F00-2961-4686-ADC2-9B1CF1F18E8B}" type="slidenum">
              <a:rPr lang="ar-SA" altLang="en-US"/>
              <a:pPr/>
              <a:t>25</a:t>
            </a:fld>
            <a:endParaRPr lang="en-US" altLang="en-US"/>
          </a:p>
        </p:txBody>
      </p:sp>
      <p:sp>
        <p:nvSpPr>
          <p:cNvPr id="2556930" name="Rectangle 2"/>
          <p:cNvSpPr>
            <a:spLocks noGrp="1" noRot="1" noChangeAspect="1" noChangeArrowheads="1" noTextEdit="1"/>
          </p:cNvSpPr>
          <p:nvPr>
            <p:ph type="sldImg"/>
          </p:nvPr>
        </p:nvSpPr>
        <p:spPr>
          <a:ln/>
        </p:spPr>
      </p:sp>
      <p:sp>
        <p:nvSpPr>
          <p:cNvPr id="25569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32640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38F00-2961-4686-ADC2-9B1CF1F18E8B}" type="slidenum">
              <a:rPr lang="ar-SA" altLang="en-US"/>
              <a:pPr/>
              <a:t>26</a:t>
            </a:fld>
            <a:endParaRPr lang="en-US" altLang="en-US"/>
          </a:p>
        </p:txBody>
      </p:sp>
      <p:sp>
        <p:nvSpPr>
          <p:cNvPr id="2556930" name="Rectangle 2"/>
          <p:cNvSpPr>
            <a:spLocks noGrp="1" noRot="1" noChangeAspect="1" noChangeArrowheads="1" noTextEdit="1"/>
          </p:cNvSpPr>
          <p:nvPr>
            <p:ph type="sldImg"/>
          </p:nvPr>
        </p:nvSpPr>
        <p:spPr>
          <a:ln/>
        </p:spPr>
      </p:sp>
      <p:sp>
        <p:nvSpPr>
          <p:cNvPr id="25569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73930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38F00-2961-4686-ADC2-9B1CF1F18E8B}" type="slidenum">
              <a:rPr lang="ar-SA" altLang="en-US"/>
              <a:pPr/>
              <a:t>27</a:t>
            </a:fld>
            <a:endParaRPr lang="en-US" altLang="en-US"/>
          </a:p>
        </p:txBody>
      </p:sp>
      <p:sp>
        <p:nvSpPr>
          <p:cNvPr id="2556930" name="Rectangle 2"/>
          <p:cNvSpPr>
            <a:spLocks noGrp="1" noRot="1" noChangeAspect="1" noChangeArrowheads="1" noTextEdit="1"/>
          </p:cNvSpPr>
          <p:nvPr>
            <p:ph type="sldImg"/>
          </p:nvPr>
        </p:nvSpPr>
        <p:spPr>
          <a:ln/>
        </p:spPr>
      </p:sp>
      <p:sp>
        <p:nvSpPr>
          <p:cNvPr id="25569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349394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CE0E3D-FA97-4F90-8D89-909081D3D363}" type="slidenum">
              <a:rPr lang="ar-SA" altLang="en-US"/>
              <a:pPr/>
              <a:t>28</a:t>
            </a:fld>
            <a:endParaRPr lang="en-US" altLang="en-US"/>
          </a:p>
        </p:txBody>
      </p:sp>
      <p:sp>
        <p:nvSpPr>
          <p:cNvPr id="2134018" name="Rectangle 2"/>
          <p:cNvSpPr>
            <a:spLocks noGrp="1" noRot="1" noChangeAspect="1" noChangeArrowheads="1" noTextEdit="1"/>
          </p:cNvSpPr>
          <p:nvPr>
            <p:ph type="sldImg"/>
          </p:nvPr>
        </p:nvSpPr>
        <p:spPr>
          <a:ln/>
        </p:spPr>
      </p:sp>
      <p:sp>
        <p:nvSpPr>
          <p:cNvPr id="21340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44605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38F00-2961-4686-ADC2-9B1CF1F18E8B}" type="slidenum">
              <a:rPr lang="ar-SA" altLang="en-US"/>
              <a:pPr/>
              <a:t>29</a:t>
            </a:fld>
            <a:endParaRPr lang="en-US" altLang="en-US"/>
          </a:p>
        </p:txBody>
      </p:sp>
      <p:sp>
        <p:nvSpPr>
          <p:cNvPr id="2556930" name="Rectangle 2"/>
          <p:cNvSpPr>
            <a:spLocks noGrp="1" noRot="1" noChangeAspect="1" noChangeArrowheads="1" noTextEdit="1"/>
          </p:cNvSpPr>
          <p:nvPr>
            <p:ph type="sldImg"/>
          </p:nvPr>
        </p:nvSpPr>
        <p:spPr>
          <a:ln/>
        </p:spPr>
      </p:sp>
      <p:sp>
        <p:nvSpPr>
          <p:cNvPr id="25569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69570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6962" indent="-287293">
              <a:defRPr sz="3400" i="1">
                <a:solidFill>
                  <a:schemeClr val="tx1"/>
                </a:solidFill>
                <a:latin typeface="Trebuchet MS" panose="020B0603020202020204" pitchFamily="34" charset="0"/>
              </a:defRPr>
            </a:lvl2pPr>
            <a:lvl3pPr marL="1149172" indent="-229834">
              <a:defRPr sz="3400" i="1">
                <a:solidFill>
                  <a:schemeClr val="tx1"/>
                </a:solidFill>
                <a:latin typeface="Trebuchet MS" panose="020B0603020202020204" pitchFamily="34" charset="0"/>
              </a:defRPr>
            </a:lvl3pPr>
            <a:lvl4pPr marL="1608841" indent="-229834">
              <a:defRPr sz="3400" i="1">
                <a:solidFill>
                  <a:schemeClr val="tx1"/>
                </a:solidFill>
                <a:latin typeface="Trebuchet MS" panose="020B0603020202020204" pitchFamily="34" charset="0"/>
              </a:defRPr>
            </a:lvl4pPr>
            <a:lvl5pPr marL="2068510" indent="-229834">
              <a:defRPr sz="3400" i="1">
                <a:solidFill>
                  <a:schemeClr val="tx1"/>
                </a:solidFill>
                <a:latin typeface="Trebuchet MS" panose="020B0603020202020204" pitchFamily="34" charset="0"/>
              </a:defRPr>
            </a:lvl5pPr>
            <a:lvl6pPr marL="2528179" indent="-229834" eaLnBrk="0" fontAlgn="base" hangingPunct="0">
              <a:spcBef>
                <a:spcPct val="0"/>
              </a:spcBef>
              <a:spcAft>
                <a:spcPct val="0"/>
              </a:spcAft>
              <a:defRPr sz="3400" i="1">
                <a:solidFill>
                  <a:schemeClr val="tx1"/>
                </a:solidFill>
                <a:latin typeface="Trebuchet MS" panose="020B0603020202020204" pitchFamily="34" charset="0"/>
              </a:defRPr>
            </a:lvl6pPr>
            <a:lvl7pPr marL="2987848" indent="-229834" eaLnBrk="0" fontAlgn="base" hangingPunct="0">
              <a:spcBef>
                <a:spcPct val="0"/>
              </a:spcBef>
              <a:spcAft>
                <a:spcPct val="0"/>
              </a:spcAft>
              <a:defRPr sz="3400" i="1">
                <a:solidFill>
                  <a:schemeClr val="tx1"/>
                </a:solidFill>
                <a:latin typeface="Trebuchet MS" panose="020B0603020202020204" pitchFamily="34" charset="0"/>
              </a:defRPr>
            </a:lvl7pPr>
            <a:lvl8pPr marL="3447517" indent="-229834" eaLnBrk="0" fontAlgn="base" hangingPunct="0">
              <a:spcBef>
                <a:spcPct val="0"/>
              </a:spcBef>
              <a:spcAft>
                <a:spcPct val="0"/>
              </a:spcAft>
              <a:defRPr sz="3400" i="1">
                <a:solidFill>
                  <a:schemeClr val="tx1"/>
                </a:solidFill>
                <a:latin typeface="Trebuchet MS" panose="020B0603020202020204" pitchFamily="34" charset="0"/>
              </a:defRPr>
            </a:lvl8pPr>
            <a:lvl9pPr marL="3907185" indent="-229834" eaLnBrk="0" fontAlgn="base" hangingPunct="0">
              <a:spcBef>
                <a:spcPct val="0"/>
              </a:spcBef>
              <a:spcAft>
                <a:spcPct val="0"/>
              </a:spcAft>
              <a:defRPr sz="3400" i="1">
                <a:solidFill>
                  <a:schemeClr val="tx1"/>
                </a:solidFill>
                <a:latin typeface="Trebuchet MS" panose="020B0603020202020204" pitchFamily="34" charset="0"/>
              </a:defRPr>
            </a:lvl9pPr>
          </a:lstStyle>
          <a:p>
            <a:fld id="{D0E8F3A3-2F17-48FC-919C-6CEE9F1600F0}" type="slidenum">
              <a:rPr lang="ar-BH" altLang="en-US" sz="1000">
                <a:solidFill>
                  <a:srgbClr val="800000"/>
                </a:solidFill>
                <a:latin typeface="Times New Roman" panose="02020603050405020304" pitchFamily="18" charset="0"/>
              </a:rPr>
              <a:pPr/>
              <a:t>3</a:t>
            </a:fld>
            <a:endParaRPr lang="en-US" altLang="en-US" sz="1000">
              <a:solidFill>
                <a:srgbClr val="800000"/>
              </a:solidFill>
              <a:latin typeface="Times New Roman" panose="02020603050405020304" pitchFamily="18"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483141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38F00-2961-4686-ADC2-9B1CF1F18E8B}" type="slidenum">
              <a:rPr lang="ar-SA" altLang="en-US"/>
              <a:pPr/>
              <a:t>30</a:t>
            </a:fld>
            <a:endParaRPr lang="en-US" altLang="en-US"/>
          </a:p>
        </p:txBody>
      </p:sp>
      <p:sp>
        <p:nvSpPr>
          <p:cNvPr id="2556930" name="Rectangle 2"/>
          <p:cNvSpPr>
            <a:spLocks noGrp="1" noRot="1" noChangeAspect="1" noChangeArrowheads="1" noTextEdit="1"/>
          </p:cNvSpPr>
          <p:nvPr>
            <p:ph type="sldImg"/>
          </p:nvPr>
        </p:nvSpPr>
        <p:spPr>
          <a:ln/>
        </p:spPr>
      </p:sp>
      <p:sp>
        <p:nvSpPr>
          <p:cNvPr id="25569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46581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38F00-2961-4686-ADC2-9B1CF1F18E8B}" type="slidenum">
              <a:rPr lang="ar-SA" altLang="en-US"/>
              <a:pPr/>
              <a:t>31</a:t>
            </a:fld>
            <a:endParaRPr lang="en-US" altLang="en-US"/>
          </a:p>
        </p:txBody>
      </p:sp>
      <p:sp>
        <p:nvSpPr>
          <p:cNvPr id="2556930" name="Rectangle 2"/>
          <p:cNvSpPr>
            <a:spLocks noGrp="1" noRot="1" noChangeAspect="1" noChangeArrowheads="1" noTextEdit="1"/>
          </p:cNvSpPr>
          <p:nvPr>
            <p:ph type="sldImg"/>
          </p:nvPr>
        </p:nvSpPr>
        <p:spPr>
          <a:ln/>
        </p:spPr>
      </p:sp>
      <p:sp>
        <p:nvSpPr>
          <p:cNvPr id="25569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194327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38F00-2961-4686-ADC2-9B1CF1F18E8B}" type="slidenum">
              <a:rPr lang="ar-SA" altLang="en-US"/>
              <a:pPr/>
              <a:t>32</a:t>
            </a:fld>
            <a:endParaRPr lang="en-US" altLang="en-US"/>
          </a:p>
        </p:txBody>
      </p:sp>
      <p:sp>
        <p:nvSpPr>
          <p:cNvPr id="2556930" name="Rectangle 2"/>
          <p:cNvSpPr>
            <a:spLocks noGrp="1" noRot="1" noChangeAspect="1" noChangeArrowheads="1" noTextEdit="1"/>
          </p:cNvSpPr>
          <p:nvPr>
            <p:ph type="sldImg"/>
          </p:nvPr>
        </p:nvSpPr>
        <p:spPr>
          <a:ln/>
        </p:spPr>
      </p:sp>
      <p:sp>
        <p:nvSpPr>
          <p:cNvPr id="25569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403009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38F00-2961-4686-ADC2-9B1CF1F18E8B}" type="slidenum">
              <a:rPr lang="ar-SA" altLang="en-US"/>
              <a:pPr/>
              <a:t>33</a:t>
            </a:fld>
            <a:endParaRPr lang="en-US" altLang="en-US"/>
          </a:p>
        </p:txBody>
      </p:sp>
      <p:sp>
        <p:nvSpPr>
          <p:cNvPr id="2556930" name="Rectangle 2"/>
          <p:cNvSpPr>
            <a:spLocks noGrp="1" noRot="1" noChangeAspect="1" noChangeArrowheads="1" noTextEdit="1"/>
          </p:cNvSpPr>
          <p:nvPr>
            <p:ph type="sldImg"/>
          </p:nvPr>
        </p:nvSpPr>
        <p:spPr>
          <a:ln/>
        </p:spPr>
      </p:sp>
      <p:sp>
        <p:nvSpPr>
          <p:cNvPr id="25569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131178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38F00-2961-4686-ADC2-9B1CF1F18E8B}" type="slidenum">
              <a:rPr lang="ar-SA" altLang="en-US"/>
              <a:pPr/>
              <a:t>34</a:t>
            </a:fld>
            <a:endParaRPr lang="en-US" altLang="en-US"/>
          </a:p>
        </p:txBody>
      </p:sp>
      <p:sp>
        <p:nvSpPr>
          <p:cNvPr id="2556930" name="Rectangle 2"/>
          <p:cNvSpPr>
            <a:spLocks noGrp="1" noRot="1" noChangeAspect="1" noChangeArrowheads="1" noTextEdit="1"/>
          </p:cNvSpPr>
          <p:nvPr>
            <p:ph type="sldImg"/>
          </p:nvPr>
        </p:nvSpPr>
        <p:spPr>
          <a:ln/>
        </p:spPr>
      </p:sp>
      <p:sp>
        <p:nvSpPr>
          <p:cNvPr id="25569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939840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38F00-2961-4686-ADC2-9B1CF1F18E8B}" type="slidenum">
              <a:rPr lang="ar-SA" altLang="en-US"/>
              <a:pPr/>
              <a:t>35</a:t>
            </a:fld>
            <a:endParaRPr lang="en-US" altLang="en-US"/>
          </a:p>
        </p:txBody>
      </p:sp>
      <p:sp>
        <p:nvSpPr>
          <p:cNvPr id="2556930" name="Rectangle 2"/>
          <p:cNvSpPr>
            <a:spLocks noGrp="1" noRot="1" noChangeAspect="1" noChangeArrowheads="1" noTextEdit="1"/>
          </p:cNvSpPr>
          <p:nvPr>
            <p:ph type="sldImg"/>
          </p:nvPr>
        </p:nvSpPr>
        <p:spPr>
          <a:ln/>
        </p:spPr>
      </p:sp>
      <p:sp>
        <p:nvSpPr>
          <p:cNvPr id="25569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66189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38F00-2961-4686-ADC2-9B1CF1F18E8B}" type="slidenum">
              <a:rPr lang="ar-SA" altLang="en-US"/>
              <a:pPr/>
              <a:t>36</a:t>
            </a:fld>
            <a:endParaRPr lang="en-US" altLang="en-US"/>
          </a:p>
        </p:txBody>
      </p:sp>
      <p:sp>
        <p:nvSpPr>
          <p:cNvPr id="2556930" name="Rectangle 2"/>
          <p:cNvSpPr>
            <a:spLocks noGrp="1" noRot="1" noChangeAspect="1" noChangeArrowheads="1" noTextEdit="1"/>
          </p:cNvSpPr>
          <p:nvPr>
            <p:ph type="sldImg"/>
          </p:nvPr>
        </p:nvSpPr>
        <p:spPr>
          <a:ln/>
        </p:spPr>
      </p:sp>
      <p:sp>
        <p:nvSpPr>
          <p:cNvPr id="25569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603334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38F00-2961-4686-ADC2-9B1CF1F18E8B}" type="slidenum">
              <a:rPr lang="ar-SA" altLang="en-US"/>
              <a:pPr/>
              <a:t>37</a:t>
            </a:fld>
            <a:endParaRPr lang="en-US" altLang="en-US"/>
          </a:p>
        </p:txBody>
      </p:sp>
      <p:sp>
        <p:nvSpPr>
          <p:cNvPr id="2556930" name="Rectangle 2"/>
          <p:cNvSpPr>
            <a:spLocks noGrp="1" noRot="1" noChangeAspect="1" noChangeArrowheads="1" noTextEdit="1"/>
          </p:cNvSpPr>
          <p:nvPr>
            <p:ph type="sldImg"/>
          </p:nvPr>
        </p:nvSpPr>
        <p:spPr>
          <a:ln/>
        </p:spPr>
      </p:sp>
      <p:sp>
        <p:nvSpPr>
          <p:cNvPr id="25569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786846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38F00-2961-4686-ADC2-9B1CF1F18E8B}" type="slidenum">
              <a:rPr lang="ar-SA" altLang="en-US"/>
              <a:pPr/>
              <a:t>38</a:t>
            </a:fld>
            <a:endParaRPr lang="en-US" altLang="en-US"/>
          </a:p>
        </p:txBody>
      </p:sp>
      <p:sp>
        <p:nvSpPr>
          <p:cNvPr id="2556930" name="Rectangle 2"/>
          <p:cNvSpPr>
            <a:spLocks noGrp="1" noRot="1" noChangeAspect="1" noChangeArrowheads="1" noTextEdit="1"/>
          </p:cNvSpPr>
          <p:nvPr>
            <p:ph type="sldImg"/>
          </p:nvPr>
        </p:nvSpPr>
        <p:spPr>
          <a:ln/>
        </p:spPr>
      </p:sp>
      <p:sp>
        <p:nvSpPr>
          <p:cNvPr id="25569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985607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38F00-2961-4686-ADC2-9B1CF1F18E8B}" type="slidenum">
              <a:rPr lang="ar-SA" altLang="en-US"/>
              <a:pPr/>
              <a:t>39</a:t>
            </a:fld>
            <a:endParaRPr lang="en-US" altLang="en-US"/>
          </a:p>
        </p:txBody>
      </p:sp>
      <p:sp>
        <p:nvSpPr>
          <p:cNvPr id="2556930" name="Rectangle 2"/>
          <p:cNvSpPr>
            <a:spLocks noGrp="1" noRot="1" noChangeAspect="1" noChangeArrowheads="1" noTextEdit="1"/>
          </p:cNvSpPr>
          <p:nvPr>
            <p:ph type="sldImg"/>
          </p:nvPr>
        </p:nvSpPr>
        <p:spPr>
          <a:ln/>
        </p:spPr>
      </p:sp>
      <p:sp>
        <p:nvSpPr>
          <p:cNvPr id="25569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53659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9A74ED-DBB8-4EC3-9A3C-FF05774CEF8A}" type="slidenum">
              <a:rPr lang="ar-SA"/>
              <a:pPr/>
              <a:t>4</a:t>
            </a:fld>
            <a:endParaRPr lang="en-US"/>
          </a:p>
        </p:txBody>
      </p:sp>
      <p:sp>
        <p:nvSpPr>
          <p:cNvPr id="1030146" name="Rectangle 2"/>
          <p:cNvSpPr>
            <a:spLocks noGrp="1" noRot="1" noChangeAspect="1" noChangeArrowheads="1" noTextEdit="1"/>
          </p:cNvSpPr>
          <p:nvPr>
            <p:ph type="sldImg"/>
          </p:nvPr>
        </p:nvSpPr>
        <p:spPr>
          <a:ln/>
        </p:spPr>
      </p:sp>
      <p:sp>
        <p:nvSpPr>
          <p:cNvPr id="1030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090183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38F00-2961-4686-ADC2-9B1CF1F18E8B}" type="slidenum">
              <a:rPr lang="ar-SA" altLang="en-US"/>
              <a:pPr/>
              <a:t>40</a:t>
            </a:fld>
            <a:endParaRPr lang="en-US" altLang="en-US"/>
          </a:p>
        </p:txBody>
      </p:sp>
      <p:sp>
        <p:nvSpPr>
          <p:cNvPr id="2556930" name="Rectangle 2"/>
          <p:cNvSpPr>
            <a:spLocks noGrp="1" noRot="1" noChangeAspect="1" noChangeArrowheads="1" noTextEdit="1"/>
          </p:cNvSpPr>
          <p:nvPr>
            <p:ph type="sldImg"/>
          </p:nvPr>
        </p:nvSpPr>
        <p:spPr>
          <a:ln/>
        </p:spPr>
      </p:sp>
      <p:sp>
        <p:nvSpPr>
          <p:cNvPr id="25569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100303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38F00-2961-4686-ADC2-9B1CF1F18E8B}" type="slidenum">
              <a:rPr lang="ar-SA" altLang="en-US"/>
              <a:pPr/>
              <a:t>41</a:t>
            </a:fld>
            <a:endParaRPr lang="en-US" altLang="en-US"/>
          </a:p>
        </p:txBody>
      </p:sp>
      <p:sp>
        <p:nvSpPr>
          <p:cNvPr id="2556930" name="Rectangle 2"/>
          <p:cNvSpPr>
            <a:spLocks noGrp="1" noRot="1" noChangeAspect="1" noChangeArrowheads="1" noTextEdit="1"/>
          </p:cNvSpPr>
          <p:nvPr>
            <p:ph type="sldImg"/>
          </p:nvPr>
        </p:nvSpPr>
        <p:spPr>
          <a:ln/>
        </p:spPr>
      </p:sp>
      <p:sp>
        <p:nvSpPr>
          <p:cNvPr id="25569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700660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38F00-2961-4686-ADC2-9B1CF1F18E8B}" type="slidenum">
              <a:rPr lang="ar-SA" altLang="en-US"/>
              <a:pPr/>
              <a:t>42</a:t>
            </a:fld>
            <a:endParaRPr lang="en-US" altLang="en-US"/>
          </a:p>
        </p:txBody>
      </p:sp>
      <p:sp>
        <p:nvSpPr>
          <p:cNvPr id="2556930" name="Rectangle 2"/>
          <p:cNvSpPr>
            <a:spLocks noGrp="1" noRot="1" noChangeAspect="1" noChangeArrowheads="1" noTextEdit="1"/>
          </p:cNvSpPr>
          <p:nvPr>
            <p:ph type="sldImg"/>
          </p:nvPr>
        </p:nvSpPr>
        <p:spPr>
          <a:ln/>
        </p:spPr>
      </p:sp>
      <p:sp>
        <p:nvSpPr>
          <p:cNvPr id="25569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72610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38F00-2961-4686-ADC2-9B1CF1F18E8B}" type="slidenum">
              <a:rPr lang="ar-SA" altLang="en-US"/>
              <a:pPr/>
              <a:t>43</a:t>
            </a:fld>
            <a:endParaRPr lang="en-US" altLang="en-US"/>
          </a:p>
        </p:txBody>
      </p:sp>
      <p:sp>
        <p:nvSpPr>
          <p:cNvPr id="2556930" name="Rectangle 2"/>
          <p:cNvSpPr>
            <a:spLocks noGrp="1" noRot="1" noChangeAspect="1" noChangeArrowheads="1" noTextEdit="1"/>
          </p:cNvSpPr>
          <p:nvPr>
            <p:ph type="sldImg"/>
          </p:nvPr>
        </p:nvSpPr>
        <p:spPr>
          <a:ln/>
        </p:spPr>
      </p:sp>
      <p:sp>
        <p:nvSpPr>
          <p:cNvPr id="25569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593368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38F00-2961-4686-ADC2-9B1CF1F18E8B}" type="slidenum">
              <a:rPr lang="ar-SA" altLang="en-US"/>
              <a:pPr/>
              <a:t>44</a:t>
            </a:fld>
            <a:endParaRPr lang="en-US" altLang="en-US"/>
          </a:p>
        </p:txBody>
      </p:sp>
      <p:sp>
        <p:nvSpPr>
          <p:cNvPr id="2556930" name="Rectangle 2"/>
          <p:cNvSpPr>
            <a:spLocks noGrp="1" noRot="1" noChangeAspect="1" noChangeArrowheads="1" noTextEdit="1"/>
          </p:cNvSpPr>
          <p:nvPr>
            <p:ph type="sldImg"/>
          </p:nvPr>
        </p:nvSpPr>
        <p:spPr>
          <a:ln/>
        </p:spPr>
      </p:sp>
      <p:sp>
        <p:nvSpPr>
          <p:cNvPr id="25569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211935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38F00-2961-4686-ADC2-9B1CF1F18E8B}" type="slidenum">
              <a:rPr lang="ar-SA" altLang="en-US"/>
              <a:pPr/>
              <a:t>45</a:t>
            </a:fld>
            <a:endParaRPr lang="en-US" altLang="en-US"/>
          </a:p>
        </p:txBody>
      </p:sp>
      <p:sp>
        <p:nvSpPr>
          <p:cNvPr id="2556930" name="Rectangle 2"/>
          <p:cNvSpPr>
            <a:spLocks noGrp="1" noRot="1" noChangeAspect="1" noChangeArrowheads="1" noTextEdit="1"/>
          </p:cNvSpPr>
          <p:nvPr>
            <p:ph type="sldImg"/>
          </p:nvPr>
        </p:nvSpPr>
        <p:spPr>
          <a:ln/>
        </p:spPr>
      </p:sp>
      <p:sp>
        <p:nvSpPr>
          <p:cNvPr id="25569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510899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38F00-2961-4686-ADC2-9B1CF1F18E8B}" type="slidenum">
              <a:rPr lang="ar-SA" altLang="en-US"/>
              <a:pPr/>
              <a:t>46</a:t>
            </a:fld>
            <a:endParaRPr lang="en-US" altLang="en-US"/>
          </a:p>
        </p:txBody>
      </p:sp>
      <p:sp>
        <p:nvSpPr>
          <p:cNvPr id="2556930" name="Rectangle 2"/>
          <p:cNvSpPr>
            <a:spLocks noGrp="1" noRot="1" noChangeAspect="1" noChangeArrowheads="1" noTextEdit="1"/>
          </p:cNvSpPr>
          <p:nvPr>
            <p:ph type="sldImg"/>
          </p:nvPr>
        </p:nvSpPr>
        <p:spPr>
          <a:ln/>
        </p:spPr>
      </p:sp>
      <p:sp>
        <p:nvSpPr>
          <p:cNvPr id="25569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72995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i="1">
                <a:solidFill>
                  <a:schemeClr val="tx1"/>
                </a:solidFill>
                <a:latin typeface="Trebuchet MS" panose="020B0603020202020204" pitchFamily="34" charset="0"/>
              </a:defRPr>
            </a:lvl1pPr>
            <a:lvl2pPr marL="746962" indent="-287293">
              <a:defRPr sz="3400" i="1">
                <a:solidFill>
                  <a:schemeClr val="tx1"/>
                </a:solidFill>
                <a:latin typeface="Trebuchet MS" panose="020B0603020202020204" pitchFamily="34" charset="0"/>
              </a:defRPr>
            </a:lvl2pPr>
            <a:lvl3pPr marL="1149172" indent="-229834">
              <a:defRPr sz="3400" i="1">
                <a:solidFill>
                  <a:schemeClr val="tx1"/>
                </a:solidFill>
                <a:latin typeface="Trebuchet MS" panose="020B0603020202020204" pitchFamily="34" charset="0"/>
              </a:defRPr>
            </a:lvl3pPr>
            <a:lvl4pPr marL="1608841" indent="-229834">
              <a:defRPr sz="3400" i="1">
                <a:solidFill>
                  <a:schemeClr val="tx1"/>
                </a:solidFill>
                <a:latin typeface="Trebuchet MS" panose="020B0603020202020204" pitchFamily="34" charset="0"/>
              </a:defRPr>
            </a:lvl4pPr>
            <a:lvl5pPr marL="2068510" indent="-229834">
              <a:defRPr sz="3400" i="1">
                <a:solidFill>
                  <a:schemeClr val="tx1"/>
                </a:solidFill>
                <a:latin typeface="Trebuchet MS" panose="020B0603020202020204" pitchFamily="34" charset="0"/>
              </a:defRPr>
            </a:lvl5pPr>
            <a:lvl6pPr marL="2528179" indent="-229834" eaLnBrk="0" fontAlgn="base" hangingPunct="0">
              <a:spcBef>
                <a:spcPct val="0"/>
              </a:spcBef>
              <a:spcAft>
                <a:spcPct val="0"/>
              </a:spcAft>
              <a:defRPr sz="3400" i="1">
                <a:solidFill>
                  <a:schemeClr val="tx1"/>
                </a:solidFill>
                <a:latin typeface="Trebuchet MS" panose="020B0603020202020204" pitchFamily="34" charset="0"/>
              </a:defRPr>
            </a:lvl6pPr>
            <a:lvl7pPr marL="2987848" indent="-229834" eaLnBrk="0" fontAlgn="base" hangingPunct="0">
              <a:spcBef>
                <a:spcPct val="0"/>
              </a:spcBef>
              <a:spcAft>
                <a:spcPct val="0"/>
              </a:spcAft>
              <a:defRPr sz="3400" i="1">
                <a:solidFill>
                  <a:schemeClr val="tx1"/>
                </a:solidFill>
                <a:latin typeface="Trebuchet MS" panose="020B0603020202020204" pitchFamily="34" charset="0"/>
              </a:defRPr>
            </a:lvl7pPr>
            <a:lvl8pPr marL="3447517" indent="-229834" eaLnBrk="0" fontAlgn="base" hangingPunct="0">
              <a:spcBef>
                <a:spcPct val="0"/>
              </a:spcBef>
              <a:spcAft>
                <a:spcPct val="0"/>
              </a:spcAft>
              <a:defRPr sz="3400" i="1">
                <a:solidFill>
                  <a:schemeClr val="tx1"/>
                </a:solidFill>
                <a:latin typeface="Trebuchet MS" panose="020B0603020202020204" pitchFamily="34" charset="0"/>
              </a:defRPr>
            </a:lvl8pPr>
            <a:lvl9pPr marL="3907185" indent="-229834" eaLnBrk="0" fontAlgn="base" hangingPunct="0">
              <a:spcBef>
                <a:spcPct val="0"/>
              </a:spcBef>
              <a:spcAft>
                <a:spcPct val="0"/>
              </a:spcAft>
              <a:defRPr sz="3400" i="1">
                <a:solidFill>
                  <a:schemeClr val="tx1"/>
                </a:solidFill>
                <a:latin typeface="Trebuchet MS" panose="020B0603020202020204" pitchFamily="34" charset="0"/>
              </a:defRPr>
            </a:lvl9pPr>
          </a:lstStyle>
          <a:p>
            <a:fld id="{140858E8-3487-4BD2-9142-B5E50D37D584}" type="slidenum">
              <a:rPr lang="ar-BH" altLang="en-US" sz="1000">
                <a:solidFill>
                  <a:srgbClr val="800000"/>
                </a:solidFill>
                <a:latin typeface="Times New Roman" panose="02020603050405020304" pitchFamily="18" charset="0"/>
              </a:rPr>
              <a:pPr/>
              <a:t>5</a:t>
            </a:fld>
            <a:endParaRPr lang="en-US" altLang="en-US" sz="1000">
              <a:solidFill>
                <a:srgbClr val="800000"/>
              </a:solidFill>
              <a:latin typeface="Times New Roman" panose="02020603050405020304"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76831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9A74ED-DBB8-4EC3-9A3C-FF05774CEF8A}" type="slidenum">
              <a:rPr lang="ar-SA"/>
              <a:pPr/>
              <a:t>6</a:t>
            </a:fld>
            <a:endParaRPr lang="en-US"/>
          </a:p>
        </p:txBody>
      </p:sp>
      <p:sp>
        <p:nvSpPr>
          <p:cNvPr id="1030146" name="Rectangle 2"/>
          <p:cNvSpPr>
            <a:spLocks noGrp="1" noRot="1" noChangeAspect="1" noChangeArrowheads="1" noTextEdit="1"/>
          </p:cNvSpPr>
          <p:nvPr>
            <p:ph type="sldImg"/>
          </p:nvPr>
        </p:nvSpPr>
        <p:spPr>
          <a:ln/>
        </p:spPr>
      </p:sp>
      <p:sp>
        <p:nvSpPr>
          <p:cNvPr id="1030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20335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9A74ED-DBB8-4EC3-9A3C-FF05774CEF8A}" type="slidenum">
              <a:rPr lang="ar-SA"/>
              <a:pPr/>
              <a:t>7</a:t>
            </a:fld>
            <a:endParaRPr lang="en-US"/>
          </a:p>
        </p:txBody>
      </p:sp>
      <p:sp>
        <p:nvSpPr>
          <p:cNvPr id="1030146" name="Rectangle 2"/>
          <p:cNvSpPr>
            <a:spLocks noGrp="1" noRot="1" noChangeAspect="1" noChangeArrowheads="1" noTextEdit="1"/>
          </p:cNvSpPr>
          <p:nvPr>
            <p:ph type="sldImg"/>
          </p:nvPr>
        </p:nvSpPr>
        <p:spPr>
          <a:ln/>
        </p:spPr>
      </p:sp>
      <p:sp>
        <p:nvSpPr>
          <p:cNvPr id="1030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66944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280447-8B40-412F-B022-511818C4AE96}" type="slidenum">
              <a:rPr lang="ar-SA"/>
              <a:pPr/>
              <a:t>8</a:t>
            </a:fld>
            <a:endParaRPr lang="en-US"/>
          </a:p>
        </p:txBody>
      </p:sp>
      <p:sp>
        <p:nvSpPr>
          <p:cNvPr id="1054722" name="Rectangle 2"/>
          <p:cNvSpPr>
            <a:spLocks noGrp="1" noRot="1" noChangeAspect="1" noChangeArrowheads="1" noTextEdit="1"/>
          </p:cNvSpPr>
          <p:nvPr>
            <p:ph type="sldImg"/>
          </p:nvPr>
        </p:nvSpPr>
        <p:spPr>
          <a:ln/>
        </p:spPr>
      </p:sp>
      <p:sp>
        <p:nvSpPr>
          <p:cNvPr id="1054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97373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835A7B-1487-4295-A04E-59DD8ACD413F}" type="slidenum">
              <a:rPr lang="ar-SA"/>
              <a:pPr/>
              <a:t>9</a:t>
            </a:fld>
            <a:endParaRPr lang="en-US"/>
          </a:p>
        </p:txBody>
      </p:sp>
      <p:sp>
        <p:nvSpPr>
          <p:cNvPr id="1051650" name="Rectangle 2"/>
          <p:cNvSpPr>
            <a:spLocks noGrp="1" noRot="1" noChangeAspect="1" noChangeArrowheads="1" noTextEdit="1"/>
          </p:cNvSpPr>
          <p:nvPr>
            <p:ph type="sldImg"/>
          </p:nvPr>
        </p:nvSpPr>
        <p:spPr>
          <a:ln/>
        </p:spPr>
      </p:sp>
      <p:sp>
        <p:nvSpPr>
          <p:cNvPr id="1051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36684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9539288" cy="6173788"/>
            <a:chOff x="0" y="0"/>
            <a:chExt cx="5341" cy="3889"/>
          </a:xfrm>
        </p:grpSpPr>
        <p:sp>
          <p:nvSpPr>
            <p:cNvPr id="5" name="Freeform 2"/>
            <p:cNvSpPr>
              <a:spLocks/>
            </p:cNvSpPr>
            <p:nvPr/>
          </p:nvSpPr>
          <p:spPr bwMode="ltGray">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195"/>
              </a:schemeClr>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 name="Freeform 3"/>
            <p:cNvSpPr>
              <a:spLocks/>
            </p:cNvSpPr>
            <p:nvPr/>
          </p:nvSpPr>
          <p:spPr bwMode="ltGray">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chemeClr val="bg1">
                <a:alpha val="50195"/>
              </a:schemeClr>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 name="Freeform 4"/>
            <p:cNvSpPr>
              <a:spLocks/>
            </p:cNvSpPr>
            <p:nvPr/>
          </p:nvSpPr>
          <p:spPr bwMode="ltGray">
            <a:xfrm>
              <a:off x="2187" y="0"/>
              <a:ext cx="2858"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chemeClr val="bg1">
                <a:alpha val="50195"/>
              </a:schemeClr>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 name="Freeform 5"/>
            <p:cNvSpPr>
              <a:spLocks/>
            </p:cNvSpPr>
            <p:nvPr/>
          </p:nvSpPr>
          <p:spPr bwMode="ltGray">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chemeClr val="bg1">
                <a:alpha val="50195"/>
              </a:schemeClr>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3079" name="Rectangle 7"/>
          <p:cNvSpPr>
            <a:spLocks noGrp="1" noChangeArrowheads="1"/>
          </p:cNvSpPr>
          <p:nvPr>
            <p:ph type="ctrTitle" sz="quarter"/>
          </p:nvPr>
        </p:nvSpPr>
        <p:spPr>
          <a:xfrm>
            <a:off x="771525" y="1143000"/>
            <a:ext cx="8743950" cy="1143000"/>
          </a:xfrm>
        </p:spPr>
        <p:txBody>
          <a:bodyPr/>
          <a:lstStyle>
            <a:lvl1pPr>
              <a:defRPr/>
            </a:lvl1pPr>
          </a:lstStyle>
          <a:p>
            <a:r>
              <a:rPr lang="en-US"/>
              <a:t>Click to edit Master title style</a:t>
            </a:r>
          </a:p>
        </p:txBody>
      </p:sp>
      <p:sp>
        <p:nvSpPr>
          <p:cNvPr id="3080" name="Rectangle 8"/>
          <p:cNvSpPr>
            <a:spLocks noGrp="1" noChangeArrowheads="1"/>
          </p:cNvSpPr>
          <p:nvPr>
            <p:ph type="subTitle" sz="quarter" idx="1"/>
          </p:nvPr>
        </p:nvSpPr>
        <p:spPr>
          <a:xfrm>
            <a:off x="1543050" y="2819400"/>
            <a:ext cx="7200900" cy="1752600"/>
          </a:xfrm>
        </p:spPr>
        <p:txBody>
          <a:bodyPr/>
          <a:lstStyle>
            <a:lvl1pPr marL="0" indent="0" algn="ctr">
              <a:buFont typeface="Monotype Sorts" pitchFamily="2" charset="2"/>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smtClean="0"/>
            </a:lvl1pPr>
          </a:lstStyle>
          <a:p>
            <a:pPr>
              <a:defRPr/>
            </a:pPr>
            <a:fld id="{B4F5B9D3-F267-4A65-B3FC-2B33519FB3BE}" type="slidenum">
              <a:rPr lang="ar-BH" altLang="en-US"/>
              <a:pPr>
                <a:defRPr/>
              </a:pPr>
              <a:t>‹#›</a:t>
            </a:fld>
            <a:endParaRPr lang="en-US" altLang="en-US"/>
          </a:p>
        </p:txBody>
      </p:sp>
    </p:spTree>
    <p:extLst>
      <p:ext uri="{BB962C8B-B14F-4D97-AF65-F5344CB8AC3E}">
        <p14:creationId xmlns:p14="http://schemas.microsoft.com/office/powerpoint/2010/main" val="319109802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4BF078E-1FC4-4F04-913F-7CF9C28C9989}" type="slidenum">
              <a:rPr lang="ar-BH" altLang="en-US"/>
              <a:pPr>
                <a:defRPr/>
              </a:pPr>
              <a:t>‹#›</a:t>
            </a:fld>
            <a:endParaRPr lang="en-US" altLang="en-US"/>
          </a:p>
        </p:txBody>
      </p:sp>
    </p:spTree>
    <p:extLst>
      <p:ext uri="{BB962C8B-B14F-4D97-AF65-F5344CB8AC3E}">
        <p14:creationId xmlns:p14="http://schemas.microsoft.com/office/powerpoint/2010/main" val="417593812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228600"/>
            <a:ext cx="218598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228600"/>
            <a:ext cx="6405563"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7BF2B06-4613-44F8-BF6E-5231A5C68EC9}" type="slidenum">
              <a:rPr lang="ar-BH" altLang="en-US"/>
              <a:pPr>
                <a:defRPr/>
              </a:pPr>
              <a:t>‹#›</a:t>
            </a:fld>
            <a:endParaRPr lang="en-US" altLang="en-US"/>
          </a:p>
        </p:txBody>
      </p:sp>
    </p:spTree>
    <p:extLst>
      <p:ext uri="{BB962C8B-B14F-4D97-AF65-F5344CB8AC3E}">
        <p14:creationId xmlns:p14="http://schemas.microsoft.com/office/powerpoint/2010/main" val="370166109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5747ADDE-289C-4EC3-B722-842FE3184A11}"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6755620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5747ADDE-289C-4EC3-B722-842FE3184A11}"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5515325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CC7CF29-9FA0-46F5-B94F-8D7C71C86E5C}"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7812482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CC7CF29-9FA0-46F5-B94F-8D7C71C86E5C}"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8201977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1"/>
          <p:cNvSpPr>
            <a:spLocks noGrp="1" noChangeArrowheads="1"/>
          </p:cNvSpPr>
          <p:nvPr>
            <p:ph type="sldNum" sz="quarter" idx="12"/>
          </p:nvPr>
        </p:nvSpPr>
        <p:spPr>
          <a:ln/>
        </p:spPr>
        <p:txBody>
          <a:bodyPr/>
          <a:lstStyle>
            <a:lvl1pPr>
              <a:defRPr/>
            </a:lvl1pPr>
          </a:lstStyle>
          <a:p>
            <a:fld id="{94CB2281-3344-4E74-9DD6-60455F9FEF1A}"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66933298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1"/>
          <p:cNvSpPr>
            <a:spLocks noGrp="1" noChangeArrowheads="1"/>
          </p:cNvSpPr>
          <p:nvPr>
            <p:ph type="sldNum" sz="quarter" idx="12"/>
          </p:nvPr>
        </p:nvSpPr>
        <p:spPr>
          <a:ln/>
        </p:spPr>
        <p:txBody>
          <a:bodyPr/>
          <a:lstStyle>
            <a:lvl1pPr>
              <a:defRPr/>
            </a:lvl1pPr>
          </a:lstStyle>
          <a:p>
            <a:fld id="{26034B13-D58B-4769-9748-D7AA5AC21C78}"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9266376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1"/>
          <p:cNvSpPr>
            <a:spLocks noGrp="1" noChangeArrowheads="1"/>
          </p:cNvSpPr>
          <p:nvPr>
            <p:ph type="sldNum" sz="quarter" idx="12"/>
          </p:nvPr>
        </p:nvSpPr>
        <p:spPr>
          <a:ln/>
        </p:spPr>
        <p:txBody>
          <a:bodyPr/>
          <a:lstStyle>
            <a:lvl1pPr>
              <a:defRPr/>
            </a:lvl1pPr>
          </a:lstStyle>
          <a:p>
            <a:fld id="{94CB2281-3344-4E74-9DD6-60455F9FEF1A}" type="slidenum">
              <a:rPr lang="ar-BH"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11847248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951F1837-89C9-4525-AA85-9B474016AE89}"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8281589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70A9531-5444-47A3-B471-F57D4FDE30FF}" type="slidenum">
              <a:rPr lang="ar-BH" altLang="en-US"/>
              <a:pPr>
                <a:defRPr/>
              </a:pPr>
              <a:t>‹#›</a:t>
            </a:fld>
            <a:endParaRPr lang="en-US" altLang="en-US"/>
          </a:p>
        </p:txBody>
      </p:sp>
    </p:spTree>
    <p:extLst>
      <p:ext uri="{BB962C8B-B14F-4D97-AF65-F5344CB8AC3E}">
        <p14:creationId xmlns:p14="http://schemas.microsoft.com/office/powerpoint/2010/main" val="186899114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951F1837-89C9-4525-AA85-9B474016AE89}"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5385033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951F1837-89C9-4525-AA85-9B474016AE89}"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07151542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951F1837-89C9-4525-AA85-9B474016AE89}"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28080976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951F1837-89C9-4525-AA85-9B474016AE89}"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3602740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951F1837-89C9-4525-AA85-9B474016AE89}"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7967604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951F1837-89C9-4525-AA85-9B474016AE89}"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1018029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951F1837-89C9-4525-AA85-9B474016AE89}"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09677130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951F1837-89C9-4525-AA85-9B474016AE89}"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31134165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951F1837-89C9-4525-AA85-9B474016AE89}"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08909370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951F1837-89C9-4525-AA85-9B474016AE89}"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1114874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3746A8F-3B59-4F8D-B5ED-14F064F8F381}" type="slidenum">
              <a:rPr lang="ar-BH" altLang="en-US"/>
              <a:pPr>
                <a:defRPr/>
              </a:pPr>
              <a:t>‹#›</a:t>
            </a:fld>
            <a:endParaRPr lang="en-US" altLang="en-US"/>
          </a:p>
        </p:txBody>
      </p:sp>
    </p:spTree>
    <p:extLst>
      <p:ext uri="{BB962C8B-B14F-4D97-AF65-F5344CB8AC3E}">
        <p14:creationId xmlns:p14="http://schemas.microsoft.com/office/powerpoint/2010/main" val="297021069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4F7A01E-4A65-4F8B-BFDC-985C17CC672D}" type="slidenum">
              <a:rPr lang="ar-BH" altLang="en-US"/>
              <a:pPr>
                <a:defRPr/>
              </a:pPr>
              <a:t>‹#›</a:t>
            </a:fld>
            <a:endParaRPr lang="en-US" altLang="en-US"/>
          </a:p>
        </p:txBody>
      </p:sp>
    </p:spTree>
    <p:extLst>
      <p:ext uri="{BB962C8B-B14F-4D97-AF65-F5344CB8AC3E}">
        <p14:creationId xmlns:p14="http://schemas.microsoft.com/office/powerpoint/2010/main" val="381458032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23D6A70A-1048-47D8-A691-2A4A7F7B42B7}" type="slidenum">
              <a:rPr lang="ar-BH" altLang="en-US"/>
              <a:pPr>
                <a:defRPr/>
              </a:pPr>
              <a:t>‹#›</a:t>
            </a:fld>
            <a:endParaRPr lang="en-US" altLang="en-US"/>
          </a:p>
        </p:txBody>
      </p:sp>
    </p:spTree>
    <p:extLst>
      <p:ext uri="{BB962C8B-B14F-4D97-AF65-F5344CB8AC3E}">
        <p14:creationId xmlns:p14="http://schemas.microsoft.com/office/powerpoint/2010/main" val="42885452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7023994C-70FE-4406-A3E5-8A0958DCC149}" type="slidenum">
              <a:rPr lang="ar-BH" altLang="en-US"/>
              <a:pPr>
                <a:defRPr/>
              </a:pPr>
              <a:t>‹#›</a:t>
            </a:fld>
            <a:endParaRPr lang="en-US" altLang="en-US"/>
          </a:p>
        </p:txBody>
      </p:sp>
    </p:spTree>
    <p:extLst>
      <p:ext uri="{BB962C8B-B14F-4D97-AF65-F5344CB8AC3E}">
        <p14:creationId xmlns:p14="http://schemas.microsoft.com/office/powerpoint/2010/main" val="168305244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9A31DF96-B850-42C6-BFF6-CE14ED25BC58}" type="slidenum">
              <a:rPr lang="ar-BH" altLang="en-US"/>
              <a:pPr>
                <a:defRPr/>
              </a:pPr>
              <a:t>‹#›</a:t>
            </a:fld>
            <a:endParaRPr lang="en-US" altLang="en-US"/>
          </a:p>
        </p:txBody>
      </p:sp>
    </p:spTree>
    <p:extLst>
      <p:ext uri="{BB962C8B-B14F-4D97-AF65-F5344CB8AC3E}">
        <p14:creationId xmlns:p14="http://schemas.microsoft.com/office/powerpoint/2010/main" val="306117264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8EF6C6B-6CE4-4012-AE0F-0979A5BFB868}" type="slidenum">
              <a:rPr lang="ar-BH" altLang="en-US"/>
              <a:pPr>
                <a:defRPr/>
              </a:pPr>
              <a:t>‹#›</a:t>
            </a:fld>
            <a:endParaRPr lang="en-US" altLang="en-US"/>
          </a:p>
        </p:txBody>
      </p:sp>
    </p:spTree>
    <p:extLst>
      <p:ext uri="{BB962C8B-B14F-4D97-AF65-F5344CB8AC3E}">
        <p14:creationId xmlns:p14="http://schemas.microsoft.com/office/powerpoint/2010/main" val="387487567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9F6BDD1-53CE-4B46-9950-F8AF95626BA2}" type="slidenum">
              <a:rPr lang="ar-BH" altLang="en-US"/>
              <a:pPr>
                <a:defRPr/>
              </a:pPr>
              <a:t>‹#›</a:t>
            </a:fld>
            <a:endParaRPr lang="en-US" altLang="en-US"/>
          </a:p>
        </p:txBody>
      </p:sp>
    </p:spTree>
    <p:extLst>
      <p:ext uri="{BB962C8B-B14F-4D97-AF65-F5344CB8AC3E}">
        <p14:creationId xmlns:p14="http://schemas.microsoft.com/office/powerpoint/2010/main" val="289890339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9.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195"/>
              </a:schemeClr>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 name="Freeform 3"/>
            <p:cNvSpPr>
              <a:spLocks/>
            </p:cNvSpPr>
            <p:nvPr/>
          </p:nvSpPr>
          <p:spPr bwMode="ltGray">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chemeClr val="bg1">
                <a:alpha val="50195"/>
              </a:schemeClr>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 name="Freeform 4"/>
            <p:cNvSpPr>
              <a:spLocks/>
            </p:cNvSpPr>
            <p:nvPr/>
          </p:nvSpPr>
          <p:spPr bwMode="ltGray">
            <a:xfrm>
              <a:off x="2187" y="0"/>
              <a:ext cx="2858"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chemeClr val="bg1">
                <a:alpha val="50195"/>
              </a:schemeClr>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 name="Freeform 5"/>
            <p:cNvSpPr>
              <a:spLocks/>
            </p:cNvSpPr>
            <p:nvPr/>
          </p:nvSpPr>
          <p:spPr bwMode="ltGray">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chemeClr val="bg1">
                <a:alpha val="50195"/>
              </a:schemeClr>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a:latin typeface="+mn-lt"/>
              </a:defRPr>
            </a:lvl1pPr>
          </a:lstStyle>
          <a:p>
            <a:pPr>
              <a:defRPr/>
            </a:pPr>
            <a:endParaRPr lang="en-US"/>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a:latin typeface="+mn-lt"/>
              </a:defRPr>
            </a:lvl1pPr>
          </a:lstStyle>
          <a:p>
            <a:pPr>
              <a:defRPr/>
            </a:pPr>
            <a:endParaRPr lang="en-US"/>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smtClean="0">
                <a:latin typeface="Times New Roman" panose="02020603050405020304" pitchFamily="18" charset="0"/>
                <a:cs typeface="Times New Roman" panose="02020603050405020304" pitchFamily="18" charset="0"/>
              </a:defRPr>
            </a:lvl1pPr>
          </a:lstStyle>
          <a:p>
            <a:pPr>
              <a:defRPr/>
            </a:pPr>
            <a:fld id="{E120ED00-0C1B-4215-98FF-A33CE7CFC205}" type="slidenum">
              <a:rPr lang="ar-BH"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030" name="Group 6"/>
          <p:cNvGrpSpPr>
            <a:grpSpLocks/>
          </p:cNvGrpSpPr>
          <p:nvPr/>
        </p:nvGrpSpPr>
        <p:grpSpPr bwMode="auto">
          <a:xfrm>
            <a:off x="0" y="0"/>
            <a:ext cx="9539288" cy="6173788"/>
            <a:chOff x="0" y="0"/>
            <a:chExt cx="5341" cy="3889"/>
          </a:xfrm>
        </p:grpSpPr>
        <p:sp>
          <p:nvSpPr>
            <p:cNvPr id="1026" name="Freeform 2"/>
            <p:cNvSpPr>
              <a:spLocks/>
            </p:cNvSpPr>
            <p:nvPr/>
          </p:nvSpPr>
          <p:spPr bwMode="ltGray">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Lst>
              <a:ahLst/>
              <a:cxnLst>
                <a:cxn ang="0">
                  <a:pos x="T0" y="T1"/>
                </a:cxn>
                <a:cxn ang="0">
                  <a:pos x="T2" y="T3"/>
                </a:cxn>
                <a:cxn ang="0">
                  <a:pos x="T4" y="T5"/>
                </a:cxn>
                <a:cxn ang="0">
                  <a:pos x="T6" y="T7"/>
                </a:cxn>
                <a:cxn ang="0">
                  <a:pos x="T8" y="T9"/>
                </a:cxn>
                <a:cxn ang="0">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sp>
          <p:nvSpPr>
            <p:cNvPr id="1027" name="Freeform 3"/>
            <p:cNvSpPr>
              <a:spLocks/>
            </p:cNvSpPr>
            <p:nvPr/>
          </p:nvSpPr>
          <p:spPr bwMode="ltGray">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Lst>
              <a:ahLst/>
              <a:cxnLst>
                <a:cxn ang="0">
                  <a:pos x="T0" y="T1"/>
                </a:cxn>
                <a:cxn ang="0">
                  <a:pos x="T2" y="T3"/>
                </a:cxn>
                <a:cxn ang="0">
                  <a:pos x="T4" y="T5"/>
                </a:cxn>
                <a:cxn ang="0">
                  <a:pos x="T6" y="T7"/>
                </a:cxn>
                <a:cxn ang="0">
                  <a:pos x="T8" y="T9"/>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sp>
          <p:nvSpPr>
            <p:cNvPr id="1028" name="Freeform 4"/>
            <p:cNvSpPr>
              <a:spLocks/>
            </p:cNvSpPr>
            <p:nvPr/>
          </p:nvSpPr>
          <p:spPr bwMode="ltGray">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Lst>
              <a:ahLst/>
              <a:cxnLst>
                <a:cxn ang="0">
                  <a:pos x="T0" y="T1"/>
                </a:cxn>
                <a:cxn ang="0">
                  <a:pos x="T2" y="T3"/>
                </a:cxn>
                <a:cxn ang="0">
                  <a:pos x="T4" y="T5"/>
                </a:cxn>
                <a:cxn ang="0">
                  <a:pos x="T6" y="T7"/>
                </a:cxn>
                <a:cxn ang="0">
                  <a:pos x="T8" y="T9"/>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sp>
          <p:nvSpPr>
            <p:cNvPr id="1029" name="Freeform 5"/>
            <p:cNvSpPr>
              <a:spLocks/>
            </p:cNvSpPr>
            <p:nvPr/>
          </p:nvSpPr>
          <p:spPr bwMode="ltGray">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Lst>
              <a:ahLst/>
              <a:cxnLst>
                <a:cxn ang="0">
                  <a:pos x="T0" y="T1"/>
                </a:cxn>
                <a:cxn ang="0">
                  <a:pos x="T2" y="T3"/>
                </a:cxn>
                <a:cxn ang="0">
                  <a:pos x="T4" y="T5"/>
                </a:cxn>
                <a:cxn ang="0">
                  <a:pos x="T6" y="T7"/>
                </a:cxn>
                <a:cxn ang="0">
                  <a:pos x="T8" y="T9"/>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i="0">
                <a:latin typeface="+mn-lt"/>
              </a:defRPr>
            </a:lvl1pPr>
          </a:lstStyle>
          <a:p>
            <a:endParaRPr lang="en-US" altLang="en-US" smtClean="0">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i="0">
                <a:latin typeface="+mn-lt"/>
              </a:defRPr>
            </a:lvl1pPr>
          </a:lstStyle>
          <a:p>
            <a:endParaRPr lang="en-US" altLang="en-US" smtClean="0">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i="0">
                <a:latin typeface="+mn-lt"/>
                <a:cs typeface="Times New Roman" panose="02020603050405020304" pitchFamily="18" charset="0"/>
              </a:defRPr>
            </a:lvl1pPr>
          </a:lstStyle>
          <a:p>
            <a:fld id="{1D9734F6-2470-4E9A-8175-9C53CAAAAC5D}" type="slidenum">
              <a:rPr lang="ar-SA" altLang="en-US" smtClean="0">
                <a:solidFill>
                  <a:srgbClr val="FFFFFF"/>
                </a:solidFill>
              </a:rPr>
              <a:pPr/>
              <a:t>‹#›</a:t>
            </a:fld>
            <a:endParaRPr lang="en-US" altLang="en-US" smtClean="0">
              <a:solidFill>
                <a:srgbClr val="FFFFFF"/>
              </a:solidFill>
            </a:endParaRPr>
          </a:p>
        </p:txBody>
      </p:sp>
    </p:spTree>
    <p:extLst>
      <p:ext uri="{BB962C8B-B14F-4D97-AF65-F5344CB8AC3E}">
        <p14:creationId xmlns:p14="http://schemas.microsoft.com/office/powerpoint/2010/main" val="342489409"/>
      </p:ext>
    </p:extLst>
  </p:cSld>
  <p:clrMap bg1="dk2" tx1="lt1" bg2="dk1" tx2="lt2" accent1="accent1" accent2="accent2" accent3="accent3" accent4="accent4" accent5="accent5" accent6="accent6" hlink="hlink" folHlink="folHlink"/>
  <p:sldLayoutIdLst>
    <p:sldLayoutId id="2147483719" r:id="rId1"/>
  </p:sldLayoutIdLst>
  <p:transition/>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1"/>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030" name="Group 6"/>
          <p:cNvGrpSpPr>
            <a:grpSpLocks/>
          </p:cNvGrpSpPr>
          <p:nvPr/>
        </p:nvGrpSpPr>
        <p:grpSpPr bwMode="auto">
          <a:xfrm>
            <a:off x="0" y="0"/>
            <a:ext cx="9539288" cy="6173788"/>
            <a:chOff x="0" y="0"/>
            <a:chExt cx="5341" cy="3889"/>
          </a:xfrm>
        </p:grpSpPr>
        <p:sp>
          <p:nvSpPr>
            <p:cNvPr id="1026" name="Freeform 2"/>
            <p:cNvSpPr>
              <a:spLocks/>
            </p:cNvSpPr>
            <p:nvPr/>
          </p:nvSpPr>
          <p:spPr bwMode="ltGray">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Lst>
              <a:ahLst/>
              <a:cxnLst>
                <a:cxn ang="0">
                  <a:pos x="T0" y="T1"/>
                </a:cxn>
                <a:cxn ang="0">
                  <a:pos x="T2" y="T3"/>
                </a:cxn>
                <a:cxn ang="0">
                  <a:pos x="T4" y="T5"/>
                </a:cxn>
                <a:cxn ang="0">
                  <a:pos x="T6" y="T7"/>
                </a:cxn>
                <a:cxn ang="0">
                  <a:pos x="T8" y="T9"/>
                </a:cxn>
                <a:cxn ang="0">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sp>
          <p:nvSpPr>
            <p:cNvPr id="1027" name="Freeform 3"/>
            <p:cNvSpPr>
              <a:spLocks/>
            </p:cNvSpPr>
            <p:nvPr/>
          </p:nvSpPr>
          <p:spPr bwMode="ltGray">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Lst>
              <a:ahLst/>
              <a:cxnLst>
                <a:cxn ang="0">
                  <a:pos x="T0" y="T1"/>
                </a:cxn>
                <a:cxn ang="0">
                  <a:pos x="T2" y="T3"/>
                </a:cxn>
                <a:cxn ang="0">
                  <a:pos x="T4" y="T5"/>
                </a:cxn>
                <a:cxn ang="0">
                  <a:pos x="T6" y="T7"/>
                </a:cxn>
                <a:cxn ang="0">
                  <a:pos x="T8" y="T9"/>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sp>
          <p:nvSpPr>
            <p:cNvPr id="1028" name="Freeform 4"/>
            <p:cNvSpPr>
              <a:spLocks/>
            </p:cNvSpPr>
            <p:nvPr/>
          </p:nvSpPr>
          <p:spPr bwMode="ltGray">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Lst>
              <a:ahLst/>
              <a:cxnLst>
                <a:cxn ang="0">
                  <a:pos x="T0" y="T1"/>
                </a:cxn>
                <a:cxn ang="0">
                  <a:pos x="T2" y="T3"/>
                </a:cxn>
                <a:cxn ang="0">
                  <a:pos x="T4" y="T5"/>
                </a:cxn>
                <a:cxn ang="0">
                  <a:pos x="T6" y="T7"/>
                </a:cxn>
                <a:cxn ang="0">
                  <a:pos x="T8" y="T9"/>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sp>
          <p:nvSpPr>
            <p:cNvPr id="1029" name="Freeform 5"/>
            <p:cNvSpPr>
              <a:spLocks/>
            </p:cNvSpPr>
            <p:nvPr/>
          </p:nvSpPr>
          <p:spPr bwMode="ltGray">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Lst>
              <a:ahLst/>
              <a:cxnLst>
                <a:cxn ang="0">
                  <a:pos x="T0" y="T1"/>
                </a:cxn>
                <a:cxn ang="0">
                  <a:pos x="T2" y="T3"/>
                </a:cxn>
                <a:cxn ang="0">
                  <a:pos x="T4" y="T5"/>
                </a:cxn>
                <a:cxn ang="0">
                  <a:pos x="T6" y="T7"/>
                </a:cxn>
                <a:cxn ang="0">
                  <a:pos x="T8" y="T9"/>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i="0">
                <a:latin typeface="+mn-lt"/>
              </a:defRPr>
            </a:lvl1pPr>
          </a:lstStyle>
          <a:p>
            <a:endParaRPr lang="en-US" altLang="en-US" smtClean="0">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i="0">
                <a:latin typeface="+mn-lt"/>
              </a:defRPr>
            </a:lvl1pPr>
          </a:lstStyle>
          <a:p>
            <a:endParaRPr lang="en-US" altLang="en-US" smtClean="0">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i="0">
                <a:latin typeface="+mn-lt"/>
                <a:cs typeface="Times New Roman" panose="02020603050405020304" pitchFamily="18" charset="0"/>
              </a:defRPr>
            </a:lvl1pPr>
          </a:lstStyle>
          <a:p>
            <a:fld id="{1D9734F6-2470-4E9A-8175-9C53CAAAAC5D}" type="slidenum">
              <a:rPr lang="ar-SA" altLang="en-US" smtClean="0">
                <a:solidFill>
                  <a:srgbClr val="FFFFFF"/>
                </a:solidFill>
              </a:rPr>
              <a:pPr/>
              <a:t>‹#›</a:t>
            </a:fld>
            <a:endParaRPr lang="en-US" altLang="en-US" smtClean="0">
              <a:solidFill>
                <a:srgbClr val="FFFFFF"/>
              </a:solidFill>
            </a:endParaRPr>
          </a:p>
        </p:txBody>
      </p:sp>
    </p:spTree>
    <p:extLst>
      <p:ext uri="{BB962C8B-B14F-4D97-AF65-F5344CB8AC3E}">
        <p14:creationId xmlns:p14="http://schemas.microsoft.com/office/powerpoint/2010/main" val="1367743679"/>
      </p:ext>
    </p:extLst>
  </p:cSld>
  <p:clrMap bg1="dk2" tx1="lt1" bg2="dk1" tx2="lt2" accent1="accent1" accent2="accent2" accent3="accent3" accent4="accent4" accent5="accent5" accent6="accent6" hlink="hlink" folHlink="folHlink"/>
  <p:sldLayoutIdLst>
    <p:sldLayoutId id="2147483721" r:id="rId1"/>
  </p:sldLayoutIdLst>
  <p:transition/>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1"/>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030" name="Group 6"/>
          <p:cNvGrpSpPr>
            <a:grpSpLocks/>
          </p:cNvGrpSpPr>
          <p:nvPr/>
        </p:nvGrpSpPr>
        <p:grpSpPr bwMode="auto">
          <a:xfrm>
            <a:off x="0" y="0"/>
            <a:ext cx="9539288" cy="6173788"/>
            <a:chOff x="0" y="0"/>
            <a:chExt cx="5341" cy="3889"/>
          </a:xfrm>
        </p:grpSpPr>
        <p:sp>
          <p:nvSpPr>
            <p:cNvPr id="1026" name="Freeform 2"/>
            <p:cNvSpPr>
              <a:spLocks/>
            </p:cNvSpPr>
            <p:nvPr/>
          </p:nvSpPr>
          <p:spPr bwMode="ltGray">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Lst>
              <a:ahLst/>
              <a:cxnLst>
                <a:cxn ang="0">
                  <a:pos x="T0" y="T1"/>
                </a:cxn>
                <a:cxn ang="0">
                  <a:pos x="T2" y="T3"/>
                </a:cxn>
                <a:cxn ang="0">
                  <a:pos x="T4" y="T5"/>
                </a:cxn>
                <a:cxn ang="0">
                  <a:pos x="T6" y="T7"/>
                </a:cxn>
                <a:cxn ang="0">
                  <a:pos x="T8" y="T9"/>
                </a:cxn>
                <a:cxn ang="0">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sp>
          <p:nvSpPr>
            <p:cNvPr id="1027" name="Freeform 3"/>
            <p:cNvSpPr>
              <a:spLocks/>
            </p:cNvSpPr>
            <p:nvPr/>
          </p:nvSpPr>
          <p:spPr bwMode="ltGray">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Lst>
              <a:ahLst/>
              <a:cxnLst>
                <a:cxn ang="0">
                  <a:pos x="T0" y="T1"/>
                </a:cxn>
                <a:cxn ang="0">
                  <a:pos x="T2" y="T3"/>
                </a:cxn>
                <a:cxn ang="0">
                  <a:pos x="T4" y="T5"/>
                </a:cxn>
                <a:cxn ang="0">
                  <a:pos x="T6" y="T7"/>
                </a:cxn>
                <a:cxn ang="0">
                  <a:pos x="T8" y="T9"/>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sp>
          <p:nvSpPr>
            <p:cNvPr id="1028" name="Freeform 4"/>
            <p:cNvSpPr>
              <a:spLocks/>
            </p:cNvSpPr>
            <p:nvPr/>
          </p:nvSpPr>
          <p:spPr bwMode="ltGray">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Lst>
              <a:ahLst/>
              <a:cxnLst>
                <a:cxn ang="0">
                  <a:pos x="T0" y="T1"/>
                </a:cxn>
                <a:cxn ang="0">
                  <a:pos x="T2" y="T3"/>
                </a:cxn>
                <a:cxn ang="0">
                  <a:pos x="T4" y="T5"/>
                </a:cxn>
                <a:cxn ang="0">
                  <a:pos x="T6" y="T7"/>
                </a:cxn>
                <a:cxn ang="0">
                  <a:pos x="T8" y="T9"/>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sp>
          <p:nvSpPr>
            <p:cNvPr id="1029" name="Freeform 5"/>
            <p:cNvSpPr>
              <a:spLocks/>
            </p:cNvSpPr>
            <p:nvPr/>
          </p:nvSpPr>
          <p:spPr bwMode="ltGray">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Lst>
              <a:ahLst/>
              <a:cxnLst>
                <a:cxn ang="0">
                  <a:pos x="T0" y="T1"/>
                </a:cxn>
                <a:cxn ang="0">
                  <a:pos x="T2" y="T3"/>
                </a:cxn>
                <a:cxn ang="0">
                  <a:pos x="T4" y="T5"/>
                </a:cxn>
                <a:cxn ang="0">
                  <a:pos x="T6" y="T7"/>
                </a:cxn>
                <a:cxn ang="0">
                  <a:pos x="T8" y="T9"/>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i="0">
                <a:latin typeface="+mn-lt"/>
              </a:defRPr>
            </a:lvl1pPr>
          </a:lstStyle>
          <a:p>
            <a:endParaRPr lang="en-US" altLang="en-US" smtClean="0">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i="0">
                <a:latin typeface="+mn-lt"/>
              </a:defRPr>
            </a:lvl1pPr>
          </a:lstStyle>
          <a:p>
            <a:endParaRPr lang="en-US" altLang="en-US" smtClean="0">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i="0">
                <a:latin typeface="+mn-lt"/>
                <a:cs typeface="Times New Roman" panose="02020603050405020304" pitchFamily="18" charset="0"/>
              </a:defRPr>
            </a:lvl1pPr>
          </a:lstStyle>
          <a:p>
            <a:fld id="{1D9734F6-2470-4E9A-8175-9C53CAAAAC5D}" type="slidenum">
              <a:rPr lang="ar-SA" altLang="en-US" smtClean="0">
                <a:solidFill>
                  <a:srgbClr val="FFFFFF"/>
                </a:solidFill>
              </a:rPr>
              <a:pPr/>
              <a:t>‹#›</a:t>
            </a:fld>
            <a:endParaRPr lang="en-US" altLang="en-US" smtClean="0">
              <a:solidFill>
                <a:srgbClr val="FFFFFF"/>
              </a:solidFill>
            </a:endParaRPr>
          </a:p>
        </p:txBody>
      </p:sp>
    </p:spTree>
    <p:extLst>
      <p:ext uri="{BB962C8B-B14F-4D97-AF65-F5344CB8AC3E}">
        <p14:creationId xmlns:p14="http://schemas.microsoft.com/office/powerpoint/2010/main" val="3036521897"/>
      </p:ext>
    </p:extLst>
  </p:cSld>
  <p:clrMap bg1="dk2" tx1="lt1" bg2="dk1" tx2="lt2" accent1="accent1" accent2="accent2" accent3="accent3" accent4="accent4" accent5="accent5" accent6="accent6" hlink="hlink" folHlink="folHlink"/>
  <p:sldLayoutIdLst>
    <p:sldLayoutId id="2147483725" r:id="rId1"/>
  </p:sldLayoutIdLst>
  <p:transition/>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1"/>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030" name="Group 6"/>
          <p:cNvGrpSpPr>
            <a:grpSpLocks/>
          </p:cNvGrpSpPr>
          <p:nvPr/>
        </p:nvGrpSpPr>
        <p:grpSpPr bwMode="auto">
          <a:xfrm>
            <a:off x="0" y="0"/>
            <a:ext cx="9539288" cy="6173788"/>
            <a:chOff x="0" y="0"/>
            <a:chExt cx="5341" cy="3889"/>
          </a:xfrm>
        </p:grpSpPr>
        <p:sp>
          <p:nvSpPr>
            <p:cNvPr id="1026" name="Freeform 2"/>
            <p:cNvSpPr>
              <a:spLocks/>
            </p:cNvSpPr>
            <p:nvPr/>
          </p:nvSpPr>
          <p:spPr bwMode="ltGray">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Lst>
              <a:ahLst/>
              <a:cxnLst>
                <a:cxn ang="0">
                  <a:pos x="T0" y="T1"/>
                </a:cxn>
                <a:cxn ang="0">
                  <a:pos x="T2" y="T3"/>
                </a:cxn>
                <a:cxn ang="0">
                  <a:pos x="T4" y="T5"/>
                </a:cxn>
                <a:cxn ang="0">
                  <a:pos x="T6" y="T7"/>
                </a:cxn>
                <a:cxn ang="0">
                  <a:pos x="T8" y="T9"/>
                </a:cxn>
                <a:cxn ang="0">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sp>
          <p:nvSpPr>
            <p:cNvPr id="1027" name="Freeform 3"/>
            <p:cNvSpPr>
              <a:spLocks/>
            </p:cNvSpPr>
            <p:nvPr/>
          </p:nvSpPr>
          <p:spPr bwMode="ltGray">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Lst>
              <a:ahLst/>
              <a:cxnLst>
                <a:cxn ang="0">
                  <a:pos x="T0" y="T1"/>
                </a:cxn>
                <a:cxn ang="0">
                  <a:pos x="T2" y="T3"/>
                </a:cxn>
                <a:cxn ang="0">
                  <a:pos x="T4" y="T5"/>
                </a:cxn>
                <a:cxn ang="0">
                  <a:pos x="T6" y="T7"/>
                </a:cxn>
                <a:cxn ang="0">
                  <a:pos x="T8" y="T9"/>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sp>
          <p:nvSpPr>
            <p:cNvPr id="1028" name="Freeform 4"/>
            <p:cNvSpPr>
              <a:spLocks/>
            </p:cNvSpPr>
            <p:nvPr/>
          </p:nvSpPr>
          <p:spPr bwMode="ltGray">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Lst>
              <a:ahLst/>
              <a:cxnLst>
                <a:cxn ang="0">
                  <a:pos x="T0" y="T1"/>
                </a:cxn>
                <a:cxn ang="0">
                  <a:pos x="T2" y="T3"/>
                </a:cxn>
                <a:cxn ang="0">
                  <a:pos x="T4" y="T5"/>
                </a:cxn>
                <a:cxn ang="0">
                  <a:pos x="T6" y="T7"/>
                </a:cxn>
                <a:cxn ang="0">
                  <a:pos x="T8" y="T9"/>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sp>
          <p:nvSpPr>
            <p:cNvPr id="1029" name="Freeform 5"/>
            <p:cNvSpPr>
              <a:spLocks/>
            </p:cNvSpPr>
            <p:nvPr/>
          </p:nvSpPr>
          <p:spPr bwMode="ltGray">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Lst>
              <a:ahLst/>
              <a:cxnLst>
                <a:cxn ang="0">
                  <a:pos x="T0" y="T1"/>
                </a:cxn>
                <a:cxn ang="0">
                  <a:pos x="T2" y="T3"/>
                </a:cxn>
                <a:cxn ang="0">
                  <a:pos x="T4" y="T5"/>
                </a:cxn>
                <a:cxn ang="0">
                  <a:pos x="T6" y="T7"/>
                </a:cxn>
                <a:cxn ang="0">
                  <a:pos x="T8" y="T9"/>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i="0">
                <a:latin typeface="+mn-lt"/>
              </a:defRPr>
            </a:lvl1pPr>
          </a:lstStyle>
          <a:p>
            <a:endParaRPr lang="en-US" altLang="en-US" smtClean="0">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i="0">
                <a:latin typeface="+mn-lt"/>
              </a:defRPr>
            </a:lvl1pPr>
          </a:lstStyle>
          <a:p>
            <a:endParaRPr lang="en-US" altLang="en-US" smtClean="0">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i="0">
                <a:latin typeface="+mn-lt"/>
                <a:cs typeface="Times New Roman" panose="02020603050405020304" pitchFamily="18" charset="0"/>
              </a:defRPr>
            </a:lvl1pPr>
          </a:lstStyle>
          <a:p>
            <a:fld id="{1D9734F6-2470-4E9A-8175-9C53CAAAAC5D}" type="slidenum">
              <a:rPr lang="ar-SA" altLang="en-US" smtClean="0">
                <a:solidFill>
                  <a:srgbClr val="FFFFFF"/>
                </a:solidFill>
              </a:rPr>
              <a:pPr/>
              <a:t>‹#›</a:t>
            </a:fld>
            <a:endParaRPr lang="en-US" altLang="en-US" smtClean="0">
              <a:solidFill>
                <a:srgbClr val="FFFFFF"/>
              </a:solidFill>
            </a:endParaRPr>
          </a:p>
        </p:txBody>
      </p:sp>
    </p:spTree>
    <p:extLst>
      <p:ext uri="{BB962C8B-B14F-4D97-AF65-F5344CB8AC3E}">
        <p14:creationId xmlns:p14="http://schemas.microsoft.com/office/powerpoint/2010/main" val="1672589846"/>
      </p:ext>
    </p:extLst>
  </p:cSld>
  <p:clrMap bg1="dk2" tx1="lt1" bg2="dk1" tx2="lt2" accent1="accent1" accent2="accent2" accent3="accent3" accent4="accent4" accent5="accent5" accent6="accent6" hlink="hlink" folHlink="folHlink"/>
  <p:sldLayoutIdLst>
    <p:sldLayoutId id="2147483729" r:id="rId1"/>
  </p:sldLayoutIdLst>
  <p:transition/>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1"/>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030" name="Group 6"/>
          <p:cNvGrpSpPr>
            <a:grpSpLocks/>
          </p:cNvGrpSpPr>
          <p:nvPr/>
        </p:nvGrpSpPr>
        <p:grpSpPr bwMode="auto">
          <a:xfrm>
            <a:off x="0" y="0"/>
            <a:ext cx="9539288" cy="6173788"/>
            <a:chOff x="0" y="0"/>
            <a:chExt cx="5341" cy="3889"/>
          </a:xfrm>
        </p:grpSpPr>
        <p:sp>
          <p:nvSpPr>
            <p:cNvPr id="1026" name="Freeform 2"/>
            <p:cNvSpPr>
              <a:spLocks/>
            </p:cNvSpPr>
            <p:nvPr/>
          </p:nvSpPr>
          <p:spPr bwMode="ltGray">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Lst>
              <a:ahLst/>
              <a:cxnLst>
                <a:cxn ang="0">
                  <a:pos x="T0" y="T1"/>
                </a:cxn>
                <a:cxn ang="0">
                  <a:pos x="T2" y="T3"/>
                </a:cxn>
                <a:cxn ang="0">
                  <a:pos x="T4" y="T5"/>
                </a:cxn>
                <a:cxn ang="0">
                  <a:pos x="T6" y="T7"/>
                </a:cxn>
                <a:cxn ang="0">
                  <a:pos x="T8" y="T9"/>
                </a:cxn>
                <a:cxn ang="0">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sp>
          <p:nvSpPr>
            <p:cNvPr id="1027" name="Freeform 3"/>
            <p:cNvSpPr>
              <a:spLocks/>
            </p:cNvSpPr>
            <p:nvPr/>
          </p:nvSpPr>
          <p:spPr bwMode="ltGray">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Lst>
              <a:ahLst/>
              <a:cxnLst>
                <a:cxn ang="0">
                  <a:pos x="T0" y="T1"/>
                </a:cxn>
                <a:cxn ang="0">
                  <a:pos x="T2" y="T3"/>
                </a:cxn>
                <a:cxn ang="0">
                  <a:pos x="T4" y="T5"/>
                </a:cxn>
                <a:cxn ang="0">
                  <a:pos x="T6" y="T7"/>
                </a:cxn>
                <a:cxn ang="0">
                  <a:pos x="T8" y="T9"/>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sp>
          <p:nvSpPr>
            <p:cNvPr id="1028" name="Freeform 4"/>
            <p:cNvSpPr>
              <a:spLocks/>
            </p:cNvSpPr>
            <p:nvPr/>
          </p:nvSpPr>
          <p:spPr bwMode="ltGray">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Lst>
              <a:ahLst/>
              <a:cxnLst>
                <a:cxn ang="0">
                  <a:pos x="T0" y="T1"/>
                </a:cxn>
                <a:cxn ang="0">
                  <a:pos x="T2" y="T3"/>
                </a:cxn>
                <a:cxn ang="0">
                  <a:pos x="T4" y="T5"/>
                </a:cxn>
                <a:cxn ang="0">
                  <a:pos x="T6" y="T7"/>
                </a:cxn>
                <a:cxn ang="0">
                  <a:pos x="T8" y="T9"/>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sp>
          <p:nvSpPr>
            <p:cNvPr id="1029" name="Freeform 5"/>
            <p:cNvSpPr>
              <a:spLocks/>
            </p:cNvSpPr>
            <p:nvPr/>
          </p:nvSpPr>
          <p:spPr bwMode="ltGray">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Lst>
              <a:ahLst/>
              <a:cxnLst>
                <a:cxn ang="0">
                  <a:pos x="T0" y="T1"/>
                </a:cxn>
                <a:cxn ang="0">
                  <a:pos x="T2" y="T3"/>
                </a:cxn>
                <a:cxn ang="0">
                  <a:pos x="T4" y="T5"/>
                </a:cxn>
                <a:cxn ang="0">
                  <a:pos x="T6" y="T7"/>
                </a:cxn>
                <a:cxn ang="0">
                  <a:pos x="T8" y="T9"/>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i="0">
                <a:latin typeface="+mn-lt"/>
              </a:defRPr>
            </a:lvl1pPr>
          </a:lstStyle>
          <a:p>
            <a:endParaRPr lang="en-US" altLang="en-US" smtClean="0">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i="0">
                <a:latin typeface="+mn-lt"/>
              </a:defRPr>
            </a:lvl1pPr>
          </a:lstStyle>
          <a:p>
            <a:endParaRPr lang="en-US" altLang="en-US" smtClean="0">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i="0">
                <a:latin typeface="+mn-lt"/>
                <a:cs typeface="Times New Roman" panose="02020603050405020304" pitchFamily="18" charset="0"/>
              </a:defRPr>
            </a:lvl1pPr>
          </a:lstStyle>
          <a:p>
            <a:fld id="{1D9734F6-2470-4E9A-8175-9C53CAAAAC5D}" type="slidenum">
              <a:rPr lang="ar-SA" altLang="en-US" smtClean="0">
                <a:solidFill>
                  <a:srgbClr val="FFFFFF"/>
                </a:solidFill>
              </a:rPr>
              <a:pPr/>
              <a:t>‹#›</a:t>
            </a:fld>
            <a:endParaRPr lang="en-US" altLang="en-US" smtClean="0">
              <a:solidFill>
                <a:srgbClr val="FFFFFF"/>
              </a:solidFill>
            </a:endParaRPr>
          </a:p>
        </p:txBody>
      </p:sp>
    </p:spTree>
    <p:extLst>
      <p:ext uri="{BB962C8B-B14F-4D97-AF65-F5344CB8AC3E}">
        <p14:creationId xmlns:p14="http://schemas.microsoft.com/office/powerpoint/2010/main" val="3802976938"/>
      </p:ext>
    </p:extLst>
  </p:cSld>
  <p:clrMap bg1="dk2" tx1="lt1" bg2="dk1" tx2="lt2" accent1="accent1" accent2="accent2" accent3="accent3" accent4="accent4" accent5="accent5" accent6="accent6" hlink="hlink" folHlink="folHlink"/>
  <p:sldLayoutIdLst>
    <p:sldLayoutId id="2147483733" r:id="rId1"/>
  </p:sldLayoutIdLst>
  <p:transition/>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1"/>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030" name="Group 6"/>
          <p:cNvGrpSpPr>
            <a:grpSpLocks/>
          </p:cNvGrpSpPr>
          <p:nvPr/>
        </p:nvGrpSpPr>
        <p:grpSpPr bwMode="auto">
          <a:xfrm>
            <a:off x="0" y="0"/>
            <a:ext cx="9539288" cy="6173788"/>
            <a:chOff x="0" y="0"/>
            <a:chExt cx="5341" cy="3889"/>
          </a:xfrm>
        </p:grpSpPr>
        <p:sp>
          <p:nvSpPr>
            <p:cNvPr id="1026" name="Freeform 2"/>
            <p:cNvSpPr>
              <a:spLocks/>
            </p:cNvSpPr>
            <p:nvPr/>
          </p:nvSpPr>
          <p:spPr bwMode="ltGray">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Lst>
              <a:ahLst/>
              <a:cxnLst>
                <a:cxn ang="0">
                  <a:pos x="T0" y="T1"/>
                </a:cxn>
                <a:cxn ang="0">
                  <a:pos x="T2" y="T3"/>
                </a:cxn>
                <a:cxn ang="0">
                  <a:pos x="T4" y="T5"/>
                </a:cxn>
                <a:cxn ang="0">
                  <a:pos x="T6" y="T7"/>
                </a:cxn>
                <a:cxn ang="0">
                  <a:pos x="T8" y="T9"/>
                </a:cxn>
                <a:cxn ang="0">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sp>
          <p:nvSpPr>
            <p:cNvPr id="1027" name="Freeform 3"/>
            <p:cNvSpPr>
              <a:spLocks/>
            </p:cNvSpPr>
            <p:nvPr/>
          </p:nvSpPr>
          <p:spPr bwMode="ltGray">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Lst>
              <a:ahLst/>
              <a:cxnLst>
                <a:cxn ang="0">
                  <a:pos x="T0" y="T1"/>
                </a:cxn>
                <a:cxn ang="0">
                  <a:pos x="T2" y="T3"/>
                </a:cxn>
                <a:cxn ang="0">
                  <a:pos x="T4" y="T5"/>
                </a:cxn>
                <a:cxn ang="0">
                  <a:pos x="T6" y="T7"/>
                </a:cxn>
                <a:cxn ang="0">
                  <a:pos x="T8" y="T9"/>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sp>
          <p:nvSpPr>
            <p:cNvPr id="1028" name="Freeform 4"/>
            <p:cNvSpPr>
              <a:spLocks/>
            </p:cNvSpPr>
            <p:nvPr/>
          </p:nvSpPr>
          <p:spPr bwMode="ltGray">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Lst>
              <a:ahLst/>
              <a:cxnLst>
                <a:cxn ang="0">
                  <a:pos x="T0" y="T1"/>
                </a:cxn>
                <a:cxn ang="0">
                  <a:pos x="T2" y="T3"/>
                </a:cxn>
                <a:cxn ang="0">
                  <a:pos x="T4" y="T5"/>
                </a:cxn>
                <a:cxn ang="0">
                  <a:pos x="T6" y="T7"/>
                </a:cxn>
                <a:cxn ang="0">
                  <a:pos x="T8" y="T9"/>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sp>
          <p:nvSpPr>
            <p:cNvPr id="1029" name="Freeform 5"/>
            <p:cNvSpPr>
              <a:spLocks/>
            </p:cNvSpPr>
            <p:nvPr/>
          </p:nvSpPr>
          <p:spPr bwMode="ltGray">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Lst>
              <a:ahLst/>
              <a:cxnLst>
                <a:cxn ang="0">
                  <a:pos x="T0" y="T1"/>
                </a:cxn>
                <a:cxn ang="0">
                  <a:pos x="T2" y="T3"/>
                </a:cxn>
                <a:cxn ang="0">
                  <a:pos x="T4" y="T5"/>
                </a:cxn>
                <a:cxn ang="0">
                  <a:pos x="T6" y="T7"/>
                </a:cxn>
                <a:cxn ang="0">
                  <a:pos x="T8" y="T9"/>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i="0">
                <a:latin typeface="+mn-lt"/>
              </a:defRPr>
            </a:lvl1pPr>
          </a:lstStyle>
          <a:p>
            <a:endParaRPr lang="en-US" altLang="en-US" smtClean="0">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i="0">
                <a:latin typeface="+mn-lt"/>
              </a:defRPr>
            </a:lvl1pPr>
          </a:lstStyle>
          <a:p>
            <a:endParaRPr lang="en-US" altLang="en-US" smtClean="0">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i="0">
                <a:latin typeface="+mn-lt"/>
                <a:cs typeface="Times New Roman" panose="02020603050405020304" pitchFamily="18" charset="0"/>
              </a:defRPr>
            </a:lvl1pPr>
          </a:lstStyle>
          <a:p>
            <a:fld id="{1D9734F6-2470-4E9A-8175-9C53CAAAAC5D}" type="slidenum">
              <a:rPr lang="ar-SA" altLang="en-US" smtClean="0">
                <a:solidFill>
                  <a:srgbClr val="FFFFFF"/>
                </a:solidFill>
              </a:rPr>
              <a:pPr/>
              <a:t>‹#›</a:t>
            </a:fld>
            <a:endParaRPr lang="en-US" altLang="en-US" smtClean="0">
              <a:solidFill>
                <a:srgbClr val="FFFFFF"/>
              </a:solidFill>
            </a:endParaRPr>
          </a:p>
        </p:txBody>
      </p:sp>
    </p:spTree>
    <p:extLst>
      <p:ext uri="{BB962C8B-B14F-4D97-AF65-F5344CB8AC3E}">
        <p14:creationId xmlns:p14="http://schemas.microsoft.com/office/powerpoint/2010/main" val="2323403517"/>
      </p:ext>
    </p:extLst>
  </p:cSld>
  <p:clrMap bg1="dk2" tx1="lt1" bg2="dk1" tx2="lt2" accent1="accent1" accent2="accent2" accent3="accent3" accent4="accent4" accent5="accent5" accent6="accent6" hlink="hlink" folHlink="folHlink"/>
  <p:sldLayoutIdLst>
    <p:sldLayoutId id="2147483735" r:id="rId1"/>
  </p:sldLayoutIdLst>
  <p:transition/>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1"/>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030" name="Group 6"/>
          <p:cNvGrpSpPr>
            <a:grpSpLocks/>
          </p:cNvGrpSpPr>
          <p:nvPr/>
        </p:nvGrpSpPr>
        <p:grpSpPr bwMode="auto">
          <a:xfrm>
            <a:off x="0" y="0"/>
            <a:ext cx="9539288" cy="6173788"/>
            <a:chOff x="0" y="0"/>
            <a:chExt cx="5341" cy="3889"/>
          </a:xfrm>
        </p:grpSpPr>
        <p:sp>
          <p:nvSpPr>
            <p:cNvPr id="1026" name="Freeform 2"/>
            <p:cNvSpPr>
              <a:spLocks/>
            </p:cNvSpPr>
            <p:nvPr/>
          </p:nvSpPr>
          <p:spPr bwMode="ltGray">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Lst>
              <a:ahLst/>
              <a:cxnLst>
                <a:cxn ang="0">
                  <a:pos x="T0" y="T1"/>
                </a:cxn>
                <a:cxn ang="0">
                  <a:pos x="T2" y="T3"/>
                </a:cxn>
                <a:cxn ang="0">
                  <a:pos x="T4" y="T5"/>
                </a:cxn>
                <a:cxn ang="0">
                  <a:pos x="T6" y="T7"/>
                </a:cxn>
                <a:cxn ang="0">
                  <a:pos x="T8" y="T9"/>
                </a:cxn>
                <a:cxn ang="0">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sp>
          <p:nvSpPr>
            <p:cNvPr id="1027" name="Freeform 3"/>
            <p:cNvSpPr>
              <a:spLocks/>
            </p:cNvSpPr>
            <p:nvPr/>
          </p:nvSpPr>
          <p:spPr bwMode="ltGray">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Lst>
              <a:ahLst/>
              <a:cxnLst>
                <a:cxn ang="0">
                  <a:pos x="T0" y="T1"/>
                </a:cxn>
                <a:cxn ang="0">
                  <a:pos x="T2" y="T3"/>
                </a:cxn>
                <a:cxn ang="0">
                  <a:pos x="T4" y="T5"/>
                </a:cxn>
                <a:cxn ang="0">
                  <a:pos x="T6" y="T7"/>
                </a:cxn>
                <a:cxn ang="0">
                  <a:pos x="T8" y="T9"/>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sp>
          <p:nvSpPr>
            <p:cNvPr id="1028" name="Freeform 4"/>
            <p:cNvSpPr>
              <a:spLocks/>
            </p:cNvSpPr>
            <p:nvPr/>
          </p:nvSpPr>
          <p:spPr bwMode="ltGray">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Lst>
              <a:ahLst/>
              <a:cxnLst>
                <a:cxn ang="0">
                  <a:pos x="T0" y="T1"/>
                </a:cxn>
                <a:cxn ang="0">
                  <a:pos x="T2" y="T3"/>
                </a:cxn>
                <a:cxn ang="0">
                  <a:pos x="T4" y="T5"/>
                </a:cxn>
                <a:cxn ang="0">
                  <a:pos x="T6" y="T7"/>
                </a:cxn>
                <a:cxn ang="0">
                  <a:pos x="T8" y="T9"/>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sp>
          <p:nvSpPr>
            <p:cNvPr id="1029" name="Freeform 5"/>
            <p:cNvSpPr>
              <a:spLocks/>
            </p:cNvSpPr>
            <p:nvPr/>
          </p:nvSpPr>
          <p:spPr bwMode="ltGray">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Lst>
              <a:ahLst/>
              <a:cxnLst>
                <a:cxn ang="0">
                  <a:pos x="T0" y="T1"/>
                </a:cxn>
                <a:cxn ang="0">
                  <a:pos x="T2" y="T3"/>
                </a:cxn>
                <a:cxn ang="0">
                  <a:pos x="T4" y="T5"/>
                </a:cxn>
                <a:cxn ang="0">
                  <a:pos x="T6" y="T7"/>
                </a:cxn>
                <a:cxn ang="0">
                  <a:pos x="T8" y="T9"/>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i="0">
                <a:latin typeface="+mn-lt"/>
              </a:defRPr>
            </a:lvl1pPr>
          </a:lstStyle>
          <a:p>
            <a:endParaRPr lang="en-US" altLang="en-US" smtClean="0">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i="0">
                <a:latin typeface="+mn-lt"/>
              </a:defRPr>
            </a:lvl1pPr>
          </a:lstStyle>
          <a:p>
            <a:endParaRPr lang="en-US" altLang="en-US" smtClean="0">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i="0">
                <a:latin typeface="+mn-lt"/>
                <a:cs typeface="Times New Roman" panose="02020603050405020304" pitchFamily="18" charset="0"/>
              </a:defRPr>
            </a:lvl1pPr>
          </a:lstStyle>
          <a:p>
            <a:fld id="{1D9734F6-2470-4E9A-8175-9C53CAAAAC5D}" type="slidenum">
              <a:rPr lang="ar-SA" altLang="en-US" smtClean="0">
                <a:solidFill>
                  <a:srgbClr val="FFFFFF"/>
                </a:solidFill>
              </a:rPr>
              <a:pPr/>
              <a:t>‹#›</a:t>
            </a:fld>
            <a:endParaRPr lang="en-US" altLang="en-US" smtClean="0">
              <a:solidFill>
                <a:srgbClr val="FFFFFF"/>
              </a:solidFill>
            </a:endParaRPr>
          </a:p>
        </p:txBody>
      </p:sp>
    </p:spTree>
    <p:extLst>
      <p:ext uri="{BB962C8B-B14F-4D97-AF65-F5344CB8AC3E}">
        <p14:creationId xmlns:p14="http://schemas.microsoft.com/office/powerpoint/2010/main" val="61345622"/>
      </p:ext>
    </p:extLst>
  </p:cSld>
  <p:clrMap bg1="dk2" tx1="lt1" bg2="dk1" tx2="lt2" accent1="accent1" accent2="accent2" accent3="accent3" accent4="accent4" accent5="accent5" accent6="accent6" hlink="hlink" folHlink="folHlink"/>
  <p:sldLayoutIdLst>
    <p:sldLayoutId id="2147483737" r:id="rId1"/>
  </p:sldLayoutIdLst>
  <p:transition/>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1"/>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030" name="Group 6"/>
          <p:cNvGrpSpPr>
            <a:grpSpLocks/>
          </p:cNvGrpSpPr>
          <p:nvPr/>
        </p:nvGrpSpPr>
        <p:grpSpPr bwMode="auto">
          <a:xfrm>
            <a:off x="0" y="0"/>
            <a:ext cx="9539288" cy="6173788"/>
            <a:chOff x="0" y="0"/>
            <a:chExt cx="5341" cy="3889"/>
          </a:xfrm>
        </p:grpSpPr>
        <p:sp>
          <p:nvSpPr>
            <p:cNvPr id="1026" name="Freeform 2"/>
            <p:cNvSpPr>
              <a:spLocks/>
            </p:cNvSpPr>
            <p:nvPr/>
          </p:nvSpPr>
          <p:spPr bwMode="ltGray">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Lst>
              <a:ahLst/>
              <a:cxnLst>
                <a:cxn ang="0">
                  <a:pos x="T0" y="T1"/>
                </a:cxn>
                <a:cxn ang="0">
                  <a:pos x="T2" y="T3"/>
                </a:cxn>
                <a:cxn ang="0">
                  <a:pos x="T4" y="T5"/>
                </a:cxn>
                <a:cxn ang="0">
                  <a:pos x="T6" y="T7"/>
                </a:cxn>
                <a:cxn ang="0">
                  <a:pos x="T8" y="T9"/>
                </a:cxn>
                <a:cxn ang="0">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sp>
          <p:nvSpPr>
            <p:cNvPr id="1027" name="Freeform 3"/>
            <p:cNvSpPr>
              <a:spLocks/>
            </p:cNvSpPr>
            <p:nvPr/>
          </p:nvSpPr>
          <p:spPr bwMode="ltGray">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Lst>
              <a:ahLst/>
              <a:cxnLst>
                <a:cxn ang="0">
                  <a:pos x="T0" y="T1"/>
                </a:cxn>
                <a:cxn ang="0">
                  <a:pos x="T2" y="T3"/>
                </a:cxn>
                <a:cxn ang="0">
                  <a:pos x="T4" y="T5"/>
                </a:cxn>
                <a:cxn ang="0">
                  <a:pos x="T6" y="T7"/>
                </a:cxn>
                <a:cxn ang="0">
                  <a:pos x="T8" y="T9"/>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sp>
          <p:nvSpPr>
            <p:cNvPr id="1028" name="Freeform 4"/>
            <p:cNvSpPr>
              <a:spLocks/>
            </p:cNvSpPr>
            <p:nvPr/>
          </p:nvSpPr>
          <p:spPr bwMode="ltGray">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Lst>
              <a:ahLst/>
              <a:cxnLst>
                <a:cxn ang="0">
                  <a:pos x="T0" y="T1"/>
                </a:cxn>
                <a:cxn ang="0">
                  <a:pos x="T2" y="T3"/>
                </a:cxn>
                <a:cxn ang="0">
                  <a:pos x="T4" y="T5"/>
                </a:cxn>
                <a:cxn ang="0">
                  <a:pos x="T6" y="T7"/>
                </a:cxn>
                <a:cxn ang="0">
                  <a:pos x="T8" y="T9"/>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sp>
          <p:nvSpPr>
            <p:cNvPr id="1029" name="Freeform 5"/>
            <p:cNvSpPr>
              <a:spLocks/>
            </p:cNvSpPr>
            <p:nvPr/>
          </p:nvSpPr>
          <p:spPr bwMode="ltGray">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Lst>
              <a:ahLst/>
              <a:cxnLst>
                <a:cxn ang="0">
                  <a:pos x="T0" y="T1"/>
                </a:cxn>
                <a:cxn ang="0">
                  <a:pos x="T2" y="T3"/>
                </a:cxn>
                <a:cxn ang="0">
                  <a:pos x="T4" y="T5"/>
                </a:cxn>
                <a:cxn ang="0">
                  <a:pos x="T6" y="T7"/>
                </a:cxn>
                <a:cxn ang="0">
                  <a:pos x="T8" y="T9"/>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i="0">
                <a:latin typeface="+mn-lt"/>
              </a:defRPr>
            </a:lvl1pPr>
          </a:lstStyle>
          <a:p>
            <a:endParaRPr lang="en-US" altLang="en-US" smtClean="0">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i="0">
                <a:latin typeface="+mn-lt"/>
              </a:defRPr>
            </a:lvl1pPr>
          </a:lstStyle>
          <a:p>
            <a:endParaRPr lang="en-US" altLang="en-US" smtClean="0">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i="0">
                <a:latin typeface="+mn-lt"/>
                <a:cs typeface="Times New Roman" panose="02020603050405020304" pitchFamily="18" charset="0"/>
              </a:defRPr>
            </a:lvl1pPr>
          </a:lstStyle>
          <a:p>
            <a:fld id="{1D9734F6-2470-4E9A-8175-9C53CAAAAC5D}" type="slidenum">
              <a:rPr lang="ar-SA" altLang="en-US" smtClean="0">
                <a:solidFill>
                  <a:srgbClr val="FFFFFF"/>
                </a:solidFill>
              </a:rPr>
              <a:pPr/>
              <a:t>‹#›</a:t>
            </a:fld>
            <a:endParaRPr lang="en-US" altLang="en-US" smtClean="0">
              <a:solidFill>
                <a:srgbClr val="FFFFFF"/>
              </a:solidFill>
            </a:endParaRPr>
          </a:p>
        </p:txBody>
      </p:sp>
    </p:spTree>
    <p:extLst>
      <p:ext uri="{BB962C8B-B14F-4D97-AF65-F5344CB8AC3E}">
        <p14:creationId xmlns:p14="http://schemas.microsoft.com/office/powerpoint/2010/main" val="2393059684"/>
      </p:ext>
    </p:extLst>
  </p:cSld>
  <p:clrMap bg1="dk2" tx1="lt1" bg2="dk1" tx2="lt2" accent1="accent1" accent2="accent2" accent3="accent3" accent4="accent4" accent5="accent5" accent6="accent6" hlink="hlink" folHlink="folHlink"/>
  <p:sldLayoutIdLst>
    <p:sldLayoutId id="2147483741" r:id="rId1"/>
  </p:sldLayoutIdLst>
  <p:transition/>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1"/>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030" name="Group 6"/>
          <p:cNvGrpSpPr>
            <a:grpSpLocks/>
          </p:cNvGrpSpPr>
          <p:nvPr/>
        </p:nvGrpSpPr>
        <p:grpSpPr bwMode="auto">
          <a:xfrm>
            <a:off x="0" y="0"/>
            <a:ext cx="9539288" cy="6173788"/>
            <a:chOff x="0" y="0"/>
            <a:chExt cx="5341" cy="3889"/>
          </a:xfrm>
        </p:grpSpPr>
        <p:sp>
          <p:nvSpPr>
            <p:cNvPr id="1026" name="Freeform 2"/>
            <p:cNvSpPr>
              <a:spLocks/>
            </p:cNvSpPr>
            <p:nvPr/>
          </p:nvSpPr>
          <p:spPr bwMode="ltGray">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Lst>
              <a:ahLst/>
              <a:cxnLst>
                <a:cxn ang="0">
                  <a:pos x="T0" y="T1"/>
                </a:cxn>
                <a:cxn ang="0">
                  <a:pos x="T2" y="T3"/>
                </a:cxn>
                <a:cxn ang="0">
                  <a:pos x="T4" y="T5"/>
                </a:cxn>
                <a:cxn ang="0">
                  <a:pos x="T6" y="T7"/>
                </a:cxn>
                <a:cxn ang="0">
                  <a:pos x="T8" y="T9"/>
                </a:cxn>
                <a:cxn ang="0">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sp>
          <p:nvSpPr>
            <p:cNvPr id="1027" name="Freeform 3"/>
            <p:cNvSpPr>
              <a:spLocks/>
            </p:cNvSpPr>
            <p:nvPr/>
          </p:nvSpPr>
          <p:spPr bwMode="ltGray">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Lst>
              <a:ahLst/>
              <a:cxnLst>
                <a:cxn ang="0">
                  <a:pos x="T0" y="T1"/>
                </a:cxn>
                <a:cxn ang="0">
                  <a:pos x="T2" y="T3"/>
                </a:cxn>
                <a:cxn ang="0">
                  <a:pos x="T4" y="T5"/>
                </a:cxn>
                <a:cxn ang="0">
                  <a:pos x="T6" y="T7"/>
                </a:cxn>
                <a:cxn ang="0">
                  <a:pos x="T8" y="T9"/>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sp>
          <p:nvSpPr>
            <p:cNvPr id="1028" name="Freeform 4"/>
            <p:cNvSpPr>
              <a:spLocks/>
            </p:cNvSpPr>
            <p:nvPr/>
          </p:nvSpPr>
          <p:spPr bwMode="ltGray">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Lst>
              <a:ahLst/>
              <a:cxnLst>
                <a:cxn ang="0">
                  <a:pos x="T0" y="T1"/>
                </a:cxn>
                <a:cxn ang="0">
                  <a:pos x="T2" y="T3"/>
                </a:cxn>
                <a:cxn ang="0">
                  <a:pos x="T4" y="T5"/>
                </a:cxn>
                <a:cxn ang="0">
                  <a:pos x="T6" y="T7"/>
                </a:cxn>
                <a:cxn ang="0">
                  <a:pos x="T8" y="T9"/>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sp>
          <p:nvSpPr>
            <p:cNvPr id="1029" name="Freeform 5"/>
            <p:cNvSpPr>
              <a:spLocks/>
            </p:cNvSpPr>
            <p:nvPr/>
          </p:nvSpPr>
          <p:spPr bwMode="ltGray">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Lst>
              <a:ahLst/>
              <a:cxnLst>
                <a:cxn ang="0">
                  <a:pos x="T0" y="T1"/>
                </a:cxn>
                <a:cxn ang="0">
                  <a:pos x="T2" y="T3"/>
                </a:cxn>
                <a:cxn ang="0">
                  <a:pos x="T4" y="T5"/>
                </a:cxn>
                <a:cxn ang="0">
                  <a:pos x="T6" y="T7"/>
                </a:cxn>
                <a:cxn ang="0">
                  <a:pos x="T8" y="T9"/>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i="0">
                <a:latin typeface="+mn-lt"/>
              </a:defRPr>
            </a:lvl1pPr>
          </a:lstStyle>
          <a:p>
            <a:endParaRPr lang="en-US" altLang="en-US" smtClean="0">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i="0">
                <a:latin typeface="+mn-lt"/>
              </a:defRPr>
            </a:lvl1pPr>
          </a:lstStyle>
          <a:p>
            <a:endParaRPr lang="en-US" altLang="en-US" smtClean="0">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i="0">
                <a:latin typeface="+mn-lt"/>
                <a:cs typeface="Times New Roman" panose="02020603050405020304" pitchFamily="18" charset="0"/>
              </a:defRPr>
            </a:lvl1pPr>
          </a:lstStyle>
          <a:p>
            <a:fld id="{1D9734F6-2470-4E9A-8175-9C53CAAAAC5D}" type="slidenum">
              <a:rPr lang="ar-SA" altLang="en-US" smtClean="0">
                <a:solidFill>
                  <a:srgbClr val="FFFFFF"/>
                </a:solidFill>
              </a:rPr>
              <a:pPr/>
              <a:t>‹#›</a:t>
            </a:fld>
            <a:endParaRPr lang="en-US" altLang="en-US" smtClean="0">
              <a:solidFill>
                <a:srgbClr val="FFFFFF"/>
              </a:solidFill>
            </a:endParaRPr>
          </a:p>
        </p:txBody>
      </p:sp>
    </p:spTree>
    <p:extLst>
      <p:ext uri="{BB962C8B-B14F-4D97-AF65-F5344CB8AC3E}">
        <p14:creationId xmlns:p14="http://schemas.microsoft.com/office/powerpoint/2010/main" val="3442729207"/>
      </p:ext>
    </p:extLst>
  </p:cSld>
  <p:clrMap bg1="dk2" tx1="lt1" bg2="dk1" tx2="lt2" accent1="accent1" accent2="accent2" accent3="accent3" accent4="accent4" accent5="accent5" accent6="accent6" hlink="hlink" folHlink="folHlink"/>
  <p:sldLayoutIdLst>
    <p:sldLayoutId id="2147483747" r:id="rId1"/>
  </p:sldLayoutIdLst>
  <p:transition/>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1"/>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030" name="Group 6"/>
          <p:cNvGrpSpPr>
            <a:grpSpLocks/>
          </p:cNvGrpSpPr>
          <p:nvPr/>
        </p:nvGrpSpPr>
        <p:grpSpPr bwMode="auto">
          <a:xfrm>
            <a:off x="0" y="0"/>
            <a:ext cx="9539288" cy="6173788"/>
            <a:chOff x="0" y="0"/>
            <a:chExt cx="5341" cy="3889"/>
          </a:xfrm>
        </p:grpSpPr>
        <p:sp>
          <p:nvSpPr>
            <p:cNvPr id="1026" name="Freeform 2"/>
            <p:cNvSpPr>
              <a:spLocks/>
            </p:cNvSpPr>
            <p:nvPr/>
          </p:nvSpPr>
          <p:spPr bwMode="ltGray">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Lst>
              <a:ahLst/>
              <a:cxnLst>
                <a:cxn ang="0">
                  <a:pos x="T0" y="T1"/>
                </a:cxn>
                <a:cxn ang="0">
                  <a:pos x="T2" y="T3"/>
                </a:cxn>
                <a:cxn ang="0">
                  <a:pos x="T4" y="T5"/>
                </a:cxn>
                <a:cxn ang="0">
                  <a:pos x="T6" y="T7"/>
                </a:cxn>
                <a:cxn ang="0">
                  <a:pos x="T8" y="T9"/>
                </a:cxn>
                <a:cxn ang="0">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sp>
          <p:nvSpPr>
            <p:cNvPr id="1027" name="Freeform 3"/>
            <p:cNvSpPr>
              <a:spLocks/>
            </p:cNvSpPr>
            <p:nvPr/>
          </p:nvSpPr>
          <p:spPr bwMode="ltGray">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Lst>
              <a:ahLst/>
              <a:cxnLst>
                <a:cxn ang="0">
                  <a:pos x="T0" y="T1"/>
                </a:cxn>
                <a:cxn ang="0">
                  <a:pos x="T2" y="T3"/>
                </a:cxn>
                <a:cxn ang="0">
                  <a:pos x="T4" y="T5"/>
                </a:cxn>
                <a:cxn ang="0">
                  <a:pos x="T6" y="T7"/>
                </a:cxn>
                <a:cxn ang="0">
                  <a:pos x="T8" y="T9"/>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sp>
          <p:nvSpPr>
            <p:cNvPr id="1028" name="Freeform 4"/>
            <p:cNvSpPr>
              <a:spLocks/>
            </p:cNvSpPr>
            <p:nvPr/>
          </p:nvSpPr>
          <p:spPr bwMode="ltGray">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Lst>
              <a:ahLst/>
              <a:cxnLst>
                <a:cxn ang="0">
                  <a:pos x="T0" y="T1"/>
                </a:cxn>
                <a:cxn ang="0">
                  <a:pos x="T2" y="T3"/>
                </a:cxn>
                <a:cxn ang="0">
                  <a:pos x="T4" y="T5"/>
                </a:cxn>
                <a:cxn ang="0">
                  <a:pos x="T6" y="T7"/>
                </a:cxn>
                <a:cxn ang="0">
                  <a:pos x="T8" y="T9"/>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sp>
          <p:nvSpPr>
            <p:cNvPr id="1029" name="Freeform 5"/>
            <p:cNvSpPr>
              <a:spLocks/>
            </p:cNvSpPr>
            <p:nvPr/>
          </p:nvSpPr>
          <p:spPr bwMode="ltGray">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Lst>
              <a:ahLst/>
              <a:cxnLst>
                <a:cxn ang="0">
                  <a:pos x="T0" y="T1"/>
                </a:cxn>
                <a:cxn ang="0">
                  <a:pos x="T2" y="T3"/>
                </a:cxn>
                <a:cxn ang="0">
                  <a:pos x="T4" y="T5"/>
                </a:cxn>
                <a:cxn ang="0">
                  <a:pos x="T6" y="T7"/>
                </a:cxn>
                <a:cxn ang="0">
                  <a:pos x="T8" y="T9"/>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i="0">
                <a:latin typeface="+mn-lt"/>
              </a:defRPr>
            </a:lvl1pPr>
          </a:lstStyle>
          <a:p>
            <a:endParaRPr lang="en-US" altLang="en-US" smtClean="0">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i="0">
                <a:latin typeface="+mn-lt"/>
              </a:defRPr>
            </a:lvl1pPr>
          </a:lstStyle>
          <a:p>
            <a:endParaRPr lang="en-US" altLang="en-US" smtClean="0">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i="0">
                <a:latin typeface="+mn-lt"/>
                <a:cs typeface="Times New Roman" panose="02020603050405020304" pitchFamily="18" charset="0"/>
              </a:defRPr>
            </a:lvl1pPr>
          </a:lstStyle>
          <a:p>
            <a:fld id="{1D9734F6-2470-4E9A-8175-9C53CAAAAC5D}" type="slidenum">
              <a:rPr lang="ar-SA" altLang="en-US" smtClean="0">
                <a:solidFill>
                  <a:srgbClr val="FFFFFF"/>
                </a:solidFill>
              </a:rPr>
              <a:pPr/>
              <a:t>‹#›</a:t>
            </a:fld>
            <a:endParaRPr lang="en-US" altLang="en-US" smtClean="0">
              <a:solidFill>
                <a:srgbClr val="FFFFFF"/>
              </a:solidFill>
            </a:endParaRPr>
          </a:p>
        </p:txBody>
      </p:sp>
    </p:spTree>
    <p:extLst>
      <p:ext uri="{BB962C8B-B14F-4D97-AF65-F5344CB8AC3E}">
        <p14:creationId xmlns:p14="http://schemas.microsoft.com/office/powerpoint/2010/main" val="1624238866"/>
      </p:ext>
    </p:extLst>
  </p:cSld>
  <p:clrMap bg1="dk2" tx1="lt1" bg2="dk1" tx2="lt2" accent1="accent1" accent2="accent2" accent3="accent3" accent4="accent4" accent5="accent5" accent6="accent6" hlink="hlink" folHlink="folHlink"/>
  <p:sldLayoutIdLst>
    <p:sldLayoutId id="2147483749" r:id="rId1"/>
  </p:sldLayoutIdLst>
  <p:transition/>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1"/>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030" name="Group 6"/>
          <p:cNvGrpSpPr>
            <a:grpSpLocks/>
          </p:cNvGrpSpPr>
          <p:nvPr/>
        </p:nvGrpSpPr>
        <p:grpSpPr bwMode="auto">
          <a:xfrm>
            <a:off x="0" y="0"/>
            <a:ext cx="9539288" cy="6173788"/>
            <a:chOff x="0" y="0"/>
            <a:chExt cx="5341" cy="3889"/>
          </a:xfrm>
        </p:grpSpPr>
        <p:sp>
          <p:nvSpPr>
            <p:cNvPr id="1026"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endParaRPr lang="en-US">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endParaRPr lang="en-US">
                <a:solidFill>
                  <a:srgbClr val="FFFFFF"/>
                </a:solidFill>
              </a:endParaRPr>
            </a:p>
          </p:txBody>
        </p:sp>
        <p:sp>
          <p:nvSpPr>
            <p:cNvPr id="1028" name="Freeform 4"/>
            <p:cNvSpPr>
              <a:spLocks/>
            </p:cNvSpPr>
            <p:nvPr/>
          </p:nvSpPr>
          <p:spPr bwMode="ltGray">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endParaRPr lang="en-US">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endParaRPr lang="en-US">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a:latin typeface="+mn-lt"/>
              </a:defRPr>
            </a:lvl1pPr>
          </a:lstStyle>
          <a:p>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a:latin typeface="+mn-lt"/>
              </a:defRPr>
            </a:lvl1pPr>
          </a:lstStyle>
          <a:p>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mn-lt"/>
                <a:cs typeface="Times New Roman" pitchFamily="18" charset="0"/>
              </a:defRPr>
            </a:lvl1pPr>
          </a:lstStyle>
          <a:p>
            <a:fld id="{6D276B71-5AFE-4D60-8E3C-6A286DEAE60B}"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49924198"/>
      </p:ext>
    </p:extLst>
  </p:cSld>
  <p:clrMap bg1="dk2" tx1="lt1" bg2="dk1" tx2="lt2" accent1="accent1" accent2="accent2" accent3="accent3" accent4="accent4" accent5="accent5" accent6="accent6" hlink="hlink" folHlink="folHlink"/>
  <p:sldLayoutIdLst>
    <p:sldLayoutId id="2147483685"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030" name="Group 6"/>
          <p:cNvGrpSpPr>
            <a:grpSpLocks/>
          </p:cNvGrpSpPr>
          <p:nvPr/>
        </p:nvGrpSpPr>
        <p:grpSpPr bwMode="auto">
          <a:xfrm>
            <a:off x="0" y="0"/>
            <a:ext cx="9539288" cy="6173788"/>
            <a:chOff x="0" y="0"/>
            <a:chExt cx="5341" cy="3889"/>
          </a:xfrm>
        </p:grpSpPr>
        <p:sp>
          <p:nvSpPr>
            <p:cNvPr id="1026"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endParaRPr lang="en-US">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endParaRPr lang="en-US">
                <a:solidFill>
                  <a:srgbClr val="FFFFFF"/>
                </a:solidFill>
              </a:endParaRPr>
            </a:p>
          </p:txBody>
        </p:sp>
        <p:sp>
          <p:nvSpPr>
            <p:cNvPr id="1028" name="Freeform 4"/>
            <p:cNvSpPr>
              <a:spLocks/>
            </p:cNvSpPr>
            <p:nvPr/>
          </p:nvSpPr>
          <p:spPr bwMode="ltGray">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endParaRPr lang="en-US">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endParaRPr lang="en-US">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a:latin typeface="+mn-lt"/>
              </a:defRPr>
            </a:lvl1pPr>
          </a:lstStyle>
          <a:p>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a:latin typeface="+mn-lt"/>
              </a:defRPr>
            </a:lvl1pPr>
          </a:lstStyle>
          <a:p>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mn-lt"/>
                <a:cs typeface="Times New Roman" pitchFamily="18" charset="0"/>
              </a:defRPr>
            </a:lvl1pPr>
          </a:lstStyle>
          <a:p>
            <a:fld id="{6D276B71-5AFE-4D60-8E3C-6A286DEAE60B}"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2109266"/>
      </p:ext>
    </p:extLst>
  </p:cSld>
  <p:clrMap bg1="dk2" tx1="lt1" bg2="dk1" tx2="lt2" accent1="accent1" accent2="accent2" accent3="accent3" accent4="accent4" accent5="accent5" accent6="accent6" hlink="hlink" folHlink="folHlink"/>
  <p:sldLayoutIdLst>
    <p:sldLayoutId id="2147483687"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030" name="Group 6"/>
          <p:cNvGrpSpPr>
            <a:grpSpLocks/>
          </p:cNvGrpSpPr>
          <p:nvPr/>
        </p:nvGrpSpPr>
        <p:grpSpPr bwMode="auto">
          <a:xfrm>
            <a:off x="0" y="0"/>
            <a:ext cx="9539288" cy="6173788"/>
            <a:chOff x="0" y="0"/>
            <a:chExt cx="5341" cy="3889"/>
          </a:xfrm>
        </p:grpSpPr>
        <p:sp>
          <p:nvSpPr>
            <p:cNvPr id="1026"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endParaRPr lang="en-US">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endParaRPr lang="en-US">
                <a:solidFill>
                  <a:srgbClr val="FFFFFF"/>
                </a:solidFill>
              </a:endParaRPr>
            </a:p>
          </p:txBody>
        </p:sp>
        <p:sp>
          <p:nvSpPr>
            <p:cNvPr id="1028" name="Freeform 4"/>
            <p:cNvSpPr>
              <a:spLocks/>
            </p:cNvSpPr>
            <p:nvPr/>
          </p:nvSpPr>
          <p:spPr bwMode="ltGray">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endParaRPr lang="en-US">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endParaRPr lang="en-US">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a:latin typeface="+mn-lt"/>
              </a:defRPr>
            </a:lvl1pPr>
          </a:lstStyle>
          <a:p>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a:latin typeface="+mn-lt"/>
              </a:defRPr>
            </a:lvl1pPr>
          </a:lstStyle>
          <a:p>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mn-lt"/>
                <a:cs typeface="Times New Roman" pitchFamily="18" charset="0"/>
              </a:defRPr>
            </a:lvl1pPr>
          </a:lstStyle>
          <a:p>
            <a:fld id="{6D276B71-5AFE-4D60-8E3C-6A286DEAE60B}"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62432193"/>
      </p:ext>
    </p:extLst>
  </p:cSld>
  <p:clrMap bg1="dk2" tx1="lt1" bg2="dk1" tx2="lt2" accent1="accent1" accent2="accent2" accent3="accent3" accent4="accent4" accent5="accent5" accent6="accent6" hlink="hlink" folHlink="folHlink"/>
  <p:sldLayoutIdLst>
    <p:sldLayoutId id="2147483689"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030" name="Group 6"/>
          <p:cNvGrpSpPr>
            <a:grpSpLocks/>
          </p:cNvGrpSpPr>
          <p:nvPr/>
        </p:nvGrpSpPr>
        <p:grpSpPr bwMode="auto">
          <a:xfrm>
            <a:off x="0" y="0"/>
            <a:ext cx="9539288" cy="6173788"/>
            <a:chOff x="0" y="0"/>
            <a:chExt cx="5341" cy="3889"/>
          </a:xfrm>
        </p:grpSpPr>
        <p:sp>
          <p:nvSpPr>
            <p:cNvPr id="1026"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endParaRPr lang="en-US">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endParaRPr lang="en-US">
                <a:solidFill>
                  <a:srgbClr val="FFFFFF"/>
                </a:solidFill>
              </a:endParaRPr>
            </a:p>
          </p:txBody>
        </p:sp>
        <p:sp>
          <p:nvSpPr>
            <p:cNvPr id="1028" name="Freeform 4"/>
            <p:cNvSpPr>
              <a:spLocks/>
            </p:cNvSpPr>
            <p:nvPr/>
          </p:nvSpPr>
          <p:spPr bwMode="ltGray">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endParaRPr lang="en-US">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endParaRPr lang="en-US">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a:latin typeface="+mn-lt"/>
              </a:defRPr>
            </a:lvl1pPr>
          </a:lstStyle>
          <a:p>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a:latin typeface="+mn-lt"/>
              </a:defRPr>
            </a:lvl1pPr>
          </a:lstStyle>
          <a:p>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mn-lt"/>
                <a:cs typeface="Times New Roman" pitchFamily="18" charset="0"/>
              </a:defRPr>
            </a:lvl1pPr>
          </a:lstStyle>
          <a:p>
            <a:fld id="{6D276B71-5AFE-4D60-8E3C-6A286DEAE60B}" type="slidenum">
              <a:rPr lang="ar-SA">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35520924"/>
      </p:ext>
    </p:extLst>
  </p:cSld>
  <p:clrMap bg1="dk2" tx1="lt1" bg2="dk1" tx2="lt2" accent1="accent1" accent2="accent2" accent3="accent3" accent4="accent4" accent5="accent5" accent6="accent6" hlink="hlink" folHlink="folHlink"/>
  <p:sldLayoutIdLst>
    <p:sldLayoutId id="2147483691"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3074" name="Group 6"/>
          <p:cNvGrpSpPr>
            <a:grpSpLocks/>
          </p:cNvGrpSpPr>
          <p:nvPr/>
        </p:nvGrpSpPr>
        <p:grpSpPr bwMode="auto">
          <a:xfrm>
            <a:off x="0" y="0"/>
            <a:ext cx="9539288" cy="6173788"/>
            <a:chOff x="0" y="0"/>
            <a:chExt cx="5341" cy="3889"/>
          </a:xfrm>
        </p:grpSpPr>
        <p:sp>
          <p:nvSpPr>
            <p:cNvPr id="1026"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solidFill>
                  <a:srgbClr val="FFFFFF"/>
                </a:solidFill>
              </a:endParaRPr>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smtClean="0">
                <a:latin typeface="+mn-lt"/>
              </a:defRPr>
            </a:lvl1pPr>
          </a:lstStyle>
          <a:p>
            <a:pPr>
              <a:defRPr/>
            </a:pPr>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smtClean="0">
                <a:latin typeface="+mn-lt"/>
              </a:defRPr>
            </a:lvl1pPr>
          </a:lstStyle>
          <a:p>
            <a:pPr>
              <a:defRPr/>
            </a:pPr>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B55E3274-257A-4DB4-B202-D1454C31B759}" type="slidenum">
              <a:rPr lang="ar-BH" altLang="en-US" smtClean="0">
                <a:solidFill>
                  <a:srgbClr val="FFFFFF"/>
                </a:solidFill>
              </a:rPr>
              <a:pPr/>
              <a:t>‹#›</a:t>
            </a:fld>
            <a:endParaRPr lang="en-US" altLang="en-US" smtClean="0">
              <a:solidFill>
                <a:srgbClr val="FFFFFF"/>
              </a:solidFill>
            </a:endParaRPr>
          </a:p>
        </p:txBody>
      </p:sp>
    </p:spTree>
    <p:extLst>
      <p:ext uri="{BB962C8B-B14F-4D97-AF65-F5344CB8AC3E}">
        <p14:creationId xmlns:p14="http://schemas.microsoft.com/office/powerpoint/2010/main" val="1395376852"/>
      </p:ext>
    </p:extLst>
  </p:cSld>
  <p:clrMap bg1="dk2" tx1="lt1" bg2="dk1" tx2="lt2" accent1="accent1" accent2="accent2" accent3="accent3" accent4="accent4" accent5="accent5" accent6="accent6" hlink="hlink" folHlink="folHlink"/>
  <p:sldLayoutIdLst>
    <p:sldLayoutId id="2147483709"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3074" name="Group 6"/>
          <p:cNvGrpSpPr>
            <a:grpSpLocks/>
          </p:cNvGrpSpPr>
          <p:nvPr/>
        </p:nvGrpSpPr>
        <p:grpSpPr bwMode="auto">
          <a:xfrm>
            <a:off x="0" y="0"/>
            <a:ext cx="9539288" cy="6173788"/>
            <a:chOff x="0" y="0"/>
            <a:chExt cx="5341" cy="3889"/>
          </a:xfrm>
        </p:grpSpPr>
        <p:sp>
          <p:nvSpPr>
            <p:cNvPr id="1026"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solidFill>
                  <a:srgbClr val="FFFFFF"/>
                </a:solidFill>
              </a:endParaRPr>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smtClean="0">
                <a:latin typeface="+mn-lt"/>
              </a:defRPr>
            </a:lvl1pPr>
          </a:lstStyle>
          <a:p>
            <a:pPr>
              <a:defRPr/>
            </a:pPr>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smtClean="0">
                <a:latin typeface="+mn-lt"/>
              </a:defRPr>
            </a:lvl1pPr>
          </a:lstStyle>
          <a:p>
            <a:pPr>
              <a:defRPr/>
            </a:pPr>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B55E3274-257A-4DB4-B202-D1454C31B759}" type="slidenum">
              <a:rPr lang="ar-BH" altLang="en-US" smtClean="0">
                <a:solidFill>
                  <a:srgbClr val="FFFFFF"/>
                </a:solidFill>
              </a:rPr>
              <a:pPr/>
              <a:t>‹#›</a:t>
            </a:fld>
            <a:endParaRPr lang="en-US" altLang="en-US" smtClean="0">
              <a:solidFill>
                <a:srgbClr val="FFFFFF"/>
              </a:solidFill>
            </a:endParaRPr>
          </a:p>
        </p:txBody>
      </p:sp>
    </p:spTree>
    <p:extLst>
      <p:ext uri="{BB962C8B-B14F-4D97-AF65-F5344CB8AC3E}">
        <p14:creationId xmlns:p14="http://schemas.microsoft.com/office/powerpoint/2010/main" val="174785965"/>
      </p:ext>
    </p:extLst>
  </p:cSld>
  <p:clrMap bg1="dk2" tx1="lt1" bg2="dk1" tx2="lt2" accent1="accent1" accent2="accent2" accent3="accent3" accent4="accent4" accent5="accent5" accent6="accent6" hlink="hlink" folHlink="folHlink"/>
  <p:sldLayoutIdLst>
    <p:sldLayoutId id="2147483711"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3074" name="Group 6"/>
          <p:cNvGrpSpPr>
            <a:grpSpLocks/>
          </p:cNvGrpSpPr>
          <p:nvPr/>
        </p:nvGrpSpPr>
        <p:grpSpPr bwMode="auto">
          <a:xfrm>
            <a:off x="0" y="0"/>
            <a:ext cx="9539288" cy="6173788"/>
            <a:chOff x="0" y="0"/>
            <a:chExt cx="5341" cy="3889"/>
          </a:xfrm>
        </p:grpSpPr>
        <p:sp>
          <p:nvSpPr>
            <p:cNvPr id="1026"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solidFill>
                  <a:srgbClr val="FFFFFF"/>
                </a:solidFill>
              </a:endParaRPr>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solidFill>
                  <a:srgbClr val="FFFFFF"/>
                </a:solidFill>
              </a:endParaRPr>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solidFill>
                  <a:srgbClr val="FFFFFF"/>
                </a:solidFill>
              </a:endParaRPr>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smtClean="0">
                <a:latin typeface="+mn-lt"/>
              </a:defRPr>
            </a:lvl1pPr>
          </a:lstStyle>
          <a:p>
            <a:pPr>
              <a:defRPr/>
            </a:pPr>
            <a:endParaRPr lang="en-US">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smtClean="0">
                <a:latin typeface="+mn-lt"/>
              </a:defRPr>
            </a:lvl1pPr>
          </a:lstStyle>
          <a:p>
            <a:pPr>
              <a:defRPr/>
            </a:pPr>
            <a:endParaRPr lang="en-US">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latin typeface="Times New Roman" panose="02020603050405020304" pitchFamily="18" charset="0"/>
                <a:cs typeface="Times New Roman" panose="02020603050405020304" pitchFamily="18" charset="0"/>
              </a:defRPr>
            </a:lvl1pPr>
          </a:lstStyle>
          <a:p>
            <a:fld id="{B55E3274-257A-4DB4-B202-D1454C31B759}" type="slidenum">
              <a:rPr lang="ar-BH" altLang="en-US" smtClean="0">
                <a:solidFill>
                  <a:srgbClr val="FFFFFF"/>
                </a:solidFill>
              </a:rPr>
              <a:pPr/>
              <a:t>‹#›</a:t>
            </a:fld>
            <a:endParaRPr lang="en-US" altLang="en-US" smtClean="0">
              <a:solidFill>
                <a:srgbClr val="FFFFFF"/>
              </a:solidFill>
            </a:endParaRPr>
          </a:p>
        </p:txBody>
      </p:sp>
    </p:spTree>
    <p:extLst>
      <p:ext uri="{BB962C8B-B14F-4D97-AF65-F5344CB8AC3E}">
        <p14:creationId xmlns:p14="http://schemas.microsoft.com/office/powerpoint/2010/main" val="3123293141"/>
      </p:ext>
    </p:extLst>
  </p:cSld>
  <p:clrMap bg1="dk2" tx1="lt1" bg2="dk1" tx2="lt2" accent1="accent1" accent2="accent2" accent3="accent3" accent4="accent4" accent5="accent5" accent6="accent6" hlink="hlink" folHlink="folHlink"/>
  <p:sldLayoutIdLst>
    <p:sldLayoutId id="2147483713" r:id="rId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030" name="Group 6"/>
          <p:cNvGrpSpPr>
            <a:grpSpLocks/>
          </p:cNvGrpSpPr>
          <p:nvPr/>
        </p:nvGrpSpPr>
        <p:grpSpPr bwMode="auto">
          <a:xfrm>
            <a:off x="0" y="0"/>
            <a:ext cx="9539288" cy="6173788"/>
            <a:chOff x="0" y="0"/>
            <a:chExt cx="5341" cy="3889"/>
          </a:xfrm>
        </p:grpSpPr>
        <p:sp>
          <p:nvSpPr>
            <p:cNvPr id="1026" name="Freeform 2"/>
            <p:cNvSpPr>
              <a:spLocks/>
            </p:cNvSpPr>
            <p:nvPr/>
          </p:nvSpPr>
          <p:spPr bwMode="ltGray">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Lst>
              <a:ahLst/>
              <a:cxnLst>
                <a:cxn ang="0">
                  <a:pos x="T0" y="T1"/>
                </a:cxn>
                <a:cxn ang="0">
                  <a:pos x="T2" y="T3"/>
                </a:cxn>
                <a:cxn ang="0">
                  <a:pos x="T4" y="T5"/>
                </a:cxn>
                <a:cxn ang="0">
                  <a:pos x="T6" y="T7"/>
                </a:cxn>
                <a:cxn ang="0">
                  <a:pos x="T8" y="T9"/>
                </a:cxn>
                <a:cxn ang="0">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sp>
          <p:nvSpPr>
            <p:cNvPr id="1027" name="Freeform 3"/>
            <p:cNvSpPr>
              <a:spLocks/>
            </p:cNvSpPr>
            <p:nvPr/>
          </p:nvSpPr>
          <p:spPr bwMode="ltGray">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Lst>
              <a:ahLst/>
              <a:cxnLst>
                <a:cxn ang="0">
                  <a:pos x="T0" y="T1"/>
                </a:cxn>
                <a:cxn ang="0">
                  <a:pos x="T2" y="T3"/>
                </a:cxn>
                <a:cxn ang="0">
                  <a:pos x="T4" y="T5"/>
                </a:cxn>
                <a:cxn ang="0">
                  <a:pos x="T6" y="T7"/>
                </a:cxn>
                <a:cxn ang="0">
                  <a:pos x="T8" y="T9"/>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sp>
          <p:nvSpPr>
            <p:cNvPr id="1028" name="Freeform 4"/>
            <p:cNvSpPr>
              <a:spLocks/>
            </p:cNvSpPr>
            <p:nvPr/>
          </p:nvSpPr>
          <p:spPr bwMode="ltGray">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Lst>
              <a:ahLst/>
              <a:cxnLst>
                <a:cxn ang="0">
                  <a:pos x="T0" y="T1"/>
                </a:cxn>
                <a:cxn ang="0">
                  <a:pos x="T2" y="T3"/>
                </a:cxn>
                <a:cxn ang="0">
                  <a:pos x="T4" y="T5"/>
                </a:cxn>
                <a:cxn ang="0">
                  <a:pos x="T6" y="T7"/>
                </a:cxn>
                <a:cxn ang="0">
                  <a:pos x="T8" y="T9"/>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sp>
          <p:nvSpPr>
            <p:cNvPr id="1029" name="Freeform 5"/>
            <p:cNvSpPr>
              <a:spLocks/>
            </p:cNvSpPr>
            <p:nvPr/>
          </p:nvSpPr>
          <p:spPr bwMode="ltGray">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Lst>
              <a:ahLst/>
              <a:cxnLst>
                <a:cxn ang="0">
                  <a:pos x="T0" y="T1"/>
                </a:cxn>
                <a:cxn ang="0">
                  <a:pos x="T2" y="T3"/>
                </a:cxn>
                <a:cxn ang="0">
                  <a:pos x="T4" y="T5"/>
                </a:cxn>
                <a:cxn ang="0">
                  <a:pos x="T6" y="T7"/>
                </a:cxn>
                <a:cxn ang="0">
                  <a:pos x="T8" y="T9"/>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grpSp>
      <p:sp>
        <p:nvSpPr>
          <p:cNvPr id="1031" name="Rectangle 7"/>
          <p:cNvSpPr>
            <a:spLocks noGrp="1" noChangeArrowheads="1"/>
          </p:cNvSpPr>
          <p:nvPr>
            <p:ph type="title"/>
          </p:nvPr>
        </p:nvSpPr>
        <p:spPr bwMode="auto">
          <a:xfrm>
            <a:off x="771525" y="228600"/>
            <a:ext cx="87439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i="0">
                <a:latin typeface="+mn-lt"/>
              </a:defRPr>
            </a:lvl1pPr>
          </a:lstStyle>
          <a:p>
            <a:endParaRPr lang="en-US" altLang="en-US" smtClean="0">
              <a:solidFill>
                <a:srgbClr val="FFFFFF"/>
              </a:solidFill>
            </a:endParaRPr>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i="0">
                <a:latin typeface="+mn-lt"/>
              </a:defRPr>
            </a:lvl1pPr>
          </a:lstStyle>
          <a:p>
            <a:endParaRPr lang="en-US" altLang="en-US" smtClean="0">
              <a:solidFill>
                <a:srgbClr val="FFFFFF"/>
              </a:solidFill>
            </a:endParaRPr>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i="0">
                <a:latin typeface="+mn-lt"/>
                <a:cs typeface="Times New Roman" panose="02020603050405020304" pitchFamily="18" charset="0"/>
              </a:defRPr>
            </a:lvl1pPr>
          </a:lstStyle>
          <a:p>
            <a:fld id="{1D9734F6-2470-4E9A-8175-9C53CAAAAC5D}" type="slidenum">
              <a:rPr lang="ar-SA" altLang="en-US" smtClean="0">
                <a:solidFill>
                  <a:srgbClr val="FFFFFF"/>
                </a:solidFill>
              </a:rPr>
              <a:pPr/>
              <a:t>‹#›</a:t>
            </a:fld>
            <a:endParaRPr lang="en-US" altLang="en-US" smtClean="0">
              <a:solidFill>
                <a:srgbClr val="FFFFFF"/>
              </a:solidFill>
            </a:endParaRPr>
          </a:p>
        </p:txBody>
      </p:sp>
    </p:spTree>
    <p:extLst>
      <p:ext uri="{BB962C8B-B14F-4D97-AF65-F5344CB8AC3E}">
        <p14:creationId xmlns:p14="http://schemas.microsoft.com/office/powerpoint/2010/main" val="13360250"/>
      </p:ext>
    </p:extLst>
  </p:cSld>
  <p:clrMap bg1="dk2" tx1="lt1" bg2="dk1" tx2="lt2" accent1="accent1" accent2="accent2" accent3="accent3" accent4="accent4" accent5="accent5" accent6="accent6" hlink="hlink" folHlink="folHlink"/>
  <p:sldLayoutIdLst>
    <p:sldLayoutId id="2147483717" r:id="rId1"/>
  </p:sldLayoutIdLst>
  <p:transition/>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1"/>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oleObject" Target="../embeddings/oleObject1.bin"/><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oleObject" Target="../embeddings/oleObject2.bin"/><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0.xml"/><Relationship Id="rId1" Type="http://schemas.openxmlformats.org/officeDocument/2006/relationships/vmlDrawing" Target="../drawings/vmlDrawing3.vml"/><Relationship Id="rId6" Type="http://schemas.openxmlformats.org/officeDocument/2006/relationships/image" Target="../media/image14.png"/><Relationship Id="rId5" Type="http://schemas.openxmlformats.org/officeDocument/2006/relationships/oleObject" Target="../embeddings/oleObject3.bin"/><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4.xml"/><Relationship Id="rId1" Type="http://schemas.openxmlformats.org/officeDocument/2006/relationships/vmlDrawing" Target="../drawings/vmlDrawing4.vml"/><Relationship Id="rId6" Type="http://schemas.openxmlformats.org/officeDocument/2006/relationships/image" Target="../media/image19.png"/><Relationship Id="rId5" Type="http://schemas.openxmlformats.org/officeDocument/2006/relationships/oleObject" Target="../embeddings/oleObject4.bin"/><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7.xml"/><Relationship Id="rId5" Type="http://schemas.openxmlformats.org/officeDocument/2006/relationships/image" Target="../media/image5.pn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21.xml"/><Relationship Id="rId7" Type="http://schemas.openxmlformats.org/officeDocument/2006/relationships/image" Target="../media/image25.jpeg"/><Relationship Id="rId2" Type="http://schemas.openxmlformats.org/officeDocument/2006/relationships/slideLayout" Target="../slideLayouts/slideLayout26.xml"/><Relationship Id="rId1" Type="http://schemas.openxmlformats.org/officeDocument/2006/relationships/vmlDrawing" Target="../drawings/vmlDrawing5.v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4.jpeg"/><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8.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9.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9.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9.xml"/><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accessmedicine.mhmedical.com/" TargetMode="Externa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9.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29.xml"/><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29.xml"/><Relationship Id="rId5" Type="http://schemas.openxmlformats.org/officeDocument/2006/relationships/image" Target="../media/image38.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9.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29.xml"/><Relationship Id="rId5" Type="http://schemas.openxmlformats.org/officeDocument/2006/relationships/image" Target="../media/image2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29.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9.xml"/><Relationship Id="rId1" Type="http://schemas.openxmlformats.org/officeDocument/2006/relationships/slideLayout" Target="../slideLayouts/slideLayout29.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29.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1.xml"/><Relationship Id="rId1" Type="http://schemas.openxmlformats.org/officeDocument/2006/relationships/slideLayout" Target="../slideLayouts/slideLayout29.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2.xml"/><Relationship Id="rId1" Type="http://schemas.openxmlformats.org/officeDocument/2006/relationships/slideLayout" Target="../slideLayouts/slideLayout29.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3.xml"/><Relationship Id="rId1" Type="http://schemas.openxmlformats.org/officeDocument/2006/relationships/slideLayout" Target="../slideLayouts/slideLayout29.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4.xml"/><Relationship Id="rId1" Type="http://schemas.openxmlformats.org/officeDocument/2006/relationships/slideLayout" Target="../slideLayouts/slideLayout29.xm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5.xml"/><Relationship Id="rId1" Type="http://schemas.openxmlformats.org/officeDocument/2006/relationships/slideLayout" Target="../slideLayouts/slideLayout29.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6.xml"/><Relationship Id="rId1" Type="http://schemas.openxmlformats.org/officeDocument/2006/relationships/slideLayout" Target="../slideLayouts/slideLayout29.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gif"/><Relationship Id="rId5" Type="http://schemas.openxmlformats.org/officeDocument/2006/relationships/image" Target="../media/image8.gif"/><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11.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0888" name="Rectangle 8"/>
          <p:cNvSpPr>
            <a:spLocks noChangeArrowheads="1"/>
          </p:cNvSpPr>
          <p:nvPr/>
        </p:nvSpPr>
        <p:spPr bwMode="auto">
          <a:xfrm>
            <a:off x="0" y="5181600"/>
            <a:ext cx="10287000" cy="914400"/>
          </a:xfrm>
          <a:prstGeom prst="rect">
            <a:avLst/>
          </a:prstGeom>
          <a:noFill/>
          <a:ln w="9525">
            <a:noFill/>
            <a:miter lim="800000"/>
            <a:headEnd/>
            <a:tailEnd/>
          </a:ln>
          <a:effectLst>
            <a:outerShdw dist="35921" dir="2700000" algn="ctr" rotWithShape="0">
              <a:schemeClr val="bg2"/>
            </a:outerShdw>
          </a:effectLst>
        </p:spPr>
        <p:txBody>
          <a:bodyPr anchor="ctr"/>
          <a:lstStyle/>
          <a:p>
            <a:pPr algn="ctr">
              <a:defRPr/>
            </a:pPr>
            <a:r>
              <a:rPr lang="en-US" sz="3600" b="1" i="0" dirty="0" smtClean="0">
                <a:solidFill>
                  <a:srgbClr val="00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rPr>
              <a:t>Dr. </a:t>
            </a:r>
            <a:r>
              <a:rPr lang="en-US" sz="3600" b="1" i="0" dirty="0">
                <a:solidFill>
                  <a:srgbClr val="00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rPr>
              <a:t>Ahmad </a:t>
            </a:r>
            <a:r>
              <a:rPr lang="en-US" sz="3600" b="1" i="0" dirty="0" smtClean="0">
                <a:solidFill>
                  <a:srgbClr val="00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rPr>
              <a:t>Al-Shafei, </a:t>
            </a:r>
            <a:r>
              <a:rPr lang="en-US" sz="3600" b="1" i="0" dirty="0" err="1" smtClean="0">
                <a:solidFill>
                  <a:srgbClr val="00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rPr>
              <a:t>MBChB</a:t>
            </a:r>
            <a:r>
              <a:rPr lang="en-US" sz="3600" b="1" i="0" dirty="0" smtClean="0">
                <a:solidFill>
                  <a:srgbClr val="00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rPr>
              <a:t>, PhD, MHPE</a:t>
            </a:r>
          </a:p>
          <a:p>
            <a:pPr algn="ctr">
              <a:defRPr/>
            </a:pPr>
            <a:r>
              <a:rPr lang="en-US" sz="2800" b="1" i="0" dirty="0" smtClean="0">
                <a:solidFill>
                  <a:srgbClr val="00CCFF"/>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rPr>
              <a:t>Associate Professor in Physiology</a:t>
            </a:r>
          </a:p>
          <a:p>
            <a:pPr algn="ctr">
              <a:defRPr/>
            </a:pPr>
            <a:r>
              <a:rPr lang="en-US" sz="2800" b="1" i="0" dirty="0" smtClean="0">
                <a:solidFill>
                  <a:srgbClr val="00CCFF"/>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rPr>
              <a:t>KSU</a:t>
            </a:r>
            <a:r>
              <a:rPr lang="en-US" sz="3600" b="1" i="0" dirty="0" smtClean="0">
                <a:solidFill>
                  <a:srgbClr val="00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rPr>
              <a:t> </a:t>
            </a:r>
            <a:endParaRPr lang="en-US" sz="3600" b="1" i="0" dirty="0">
              <a:solidFill>
                <a:srgbClr val="00CCFF"/>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endParaRPr>
          </a:p>
        </p:txBody>
      </p:sp>
      <p:pic>
        <p:nvPicPr>
          <p:cNvPr id="4099" name="Picture 14" descr="hear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05300" y="3048000"/>
            <a:ext cx="142557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895" name="Rectangle 15"/>
          <p:cNvSpPr>
            <a:spLocks noGrp="1" noChangeArrowheads="1"/>
          </p:cNvSpPr>
          <p:nvPr>
            <p:ph type="title"/>
          </p:nvPr>
        </p:nvSpPr>
        <p:spPr>
          <a:xfrm>
            <a:off x="0" y="762000"/>
            <a:ext cx="10287000" cy="2133600"/>
          </a:xfrm>
        </p:spPr>
        <p:txBody>
          <a:bodyPr/>
          <a:lstStyle/>
          <a:p>
            <a:pPr>
              <a:defRPr/>
            </a:pPr>
            <a:r>
              <a:rPr lang="en-US" b="1" dirty="0" smtClean="0">
                <a:latin typeface="Trebuchet MS" pitchFamily="34" charset="0"/>
              </a:rPr>
              <a:t>Cardiovascular Block</a:t>
            </a:r>
            <a:br>
              <a:rPr lang="en-US" b="1" dirty="0" smtClean="0">
                <a:latin typeface="Trebuchet MS" pitchFamily="34" charset="0"/>
              </a:rPr>
            </a:br>
            <a:r>
              <a:rPr lang="en-US" b="1" dirty="0">
                <a:latin typeface="Trebuchet MS" pitchFamily="34" charset="0"/>
              </a:rPr>
              <a:t/>
            </a:r>
            <a:br>
              <a:rPr lang="en-US" b="1" dirty="0">
                <a:latin typeface="Trebuchet MS" pitchFamily="34" charset="0"/>
              </a:rPr>
            </a:br>
            <a:r>
              <a:rPr lang="en-US" b="1" dirty="0" smtClean="0">
                <a:solidFill>
                  <a:srgbClr val="FF0000"/>
                </a:solidFill>
                <a:latin typeface="Trebuchet MS" pitchFamily="34" charset="0"/>
              </a:rPr>
              <a:t>Contractile Mechanism</a:t>
            </a:r>
            <a:br>
              <a:rPr lang="en-US" b="1" dirty="0" smtClean="0">
                <a:solidFill>
                  <a:srgbClr val="FF0000"/>
                </a:solidFill>
                <a:latin typeface="Trebuchet MS" pitchFamily="34" charset="0"/>
              </a:rPr>
            </a:br>
            <a:r>
              <a:rPr lang="en-US" b="1" dirty="0" smtClean="0">
                <a:solidFill>
                  <a:srgbClr val="FF0000"/>
                </a:solidFill>
                <a:latin typeface="Trebuchet MS" pitchFamily="34" charset="0"/>
              </a:rPr>
              <a:t>in Cardiac Muscle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ext uri="{D42A27DB-BD31-4B8C-83A1-F6EECF244321}">
                <p14:modId xmlns:p14="http://schemas.microsoft.com/office/powerpoint/2010/main" val="2347502184"/>
              </p:ext>
            </p:extLst>
          </p:nvPr>
        </p:nvGraphicFramePr>
        <p:xfrm>
          <a:off x="1060450" y="1371600"/>
          <a:ext cx="8048625" cy="5324475"/>
        </p:xfrm>
        <a:graphic>
          <a:graphicData uri="http://schemas.openxmlformats.org/presentationml/2006/ole">
            <mc:AlternateContent xmlns:mc="http://schemas.openxmlformats.org/markup-compatibility/2006">
              <mc:Choice xmlns:v="urn:schemas-microsoft-com:vml" Requires="v">
                <p:oleObj spid="_x0000_s56461" name="Image" r:id="rId5" imgW="8063492" imgH="5333333" progId="Photoshop.Image.7">
                  <p:embed/>
                </p:oleObj>
              </mc:Choice>
              <mc:Fallback>
                <p:oleObj name="Image" r:id="rId5" imgW="8063492" imgH="5333333" progId="Photoshop.Image.7">
                  <p:embed/>
                  <p:pic>
                    <p:nvPicPr>
                      <p:cNvPr id="0" name=""/>
                      <p:cNvPicPr>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60450" y="1371600"/>
                        <a:ext cx="8048625"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
          <p:cNvSpPr>
            <a:spLocks noChangeArrowheads="1"/>
          </p:cNvSpPr>
          <p:nvPr/>
        </p:nvSpPr>
        <p:spPr bwMode="auto">
          <a:xfrm>
            <a:off x="904875" y="381000"/>
            <a:ext cx="8582025" cy="685800"/>
          </a:xfrm>
          <a:prstGeom prst="rect">
            <a:avLst/>
          </a:prstGeom>
          <a:noFill/>
          <a:ln w="9525">
            <a:noFill/>
            <a:miter lim="800000"/>
            <a:headEnd/>
            <a:tailEnd/>
          </a:ln>
          <a:effectLst/>
        </p:spPr>
        <p:txBody>
          <a:bodyPr lIns="92075" tIns="46038" rIns="92075" bIns="46038" anchor="ctr"/>
          <a:lstStyle/>
          <a:p>
            <a:pPr algn="ctr">
              <a:defRPr/>
            </a:pPr>
            <a:r>
              <a:rPr lang="en-US" sz="4000" b="1" i="0" dirty="0">
                <a:solidFill>
                  <a:srgbClr val="FFFF00"/>
                </a:solidFill>
                <a:effectLst>
                  <a:outerShdw blurRad="38100" dist="38100" dir="2700000" algn="tl">
                    <a:srgbClr val="000000"/>
                  </a:outerShdw>
                </a:effectLst>
                <a:cs typeface="Times New Roman" pitchFamily="18" charset="0"/>
              </a:rPr>
              <a:t>How the heart performs its function?</a:t>
            </a:r>
            <a:r>
              <a:rPr lang="en-US" sz="4000" i="0" dirty="0">
                <a:solidFill>
                  <a:srgbClr val="FFFF00"/>
                </a:solidFill>
                <a:effectLst>
                  <a:outerShdw blurRad="38100" dist="38100" dir="2700000" algn="tl">
                    <a:srgbClr val="000000"/>
                  </a:outerShdw>
                </a:effectLst>
              </a:rPr>
              <a:t>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73442" name="Rectangle 2"/>
          <p:cNvSpPr>
            <a:spLocks noChangeArrowheads="1"/>
          </p:cNvSpPr>
          <p:nvPr/>
        </p:nvSpPr>
        <p:spPr bwMode="auto">
          <a:xfrm>
            <a:off x="904875" y="1219200"/>
            <a:ext cx="8582025" cy="685800"/>
          </a:xfrm>
          <a:prstGeom prst="rect">
            <a:avLst/>
          </a:prstGeom>
          <a:noFill/>
          <a:ln w="9525">
            <a:noFill/>
            <a:miter lim="800000"/>
            <a:headEnd/>
            <a:tailEnd/>
          </a:ln>
          <a:effectLst/>
        </p:spPr>
        <p:txBody>
          <a:bodyPr lIns="92075" tIns="46038" rIns="92075" bIns="46038" anchor="ctr"/>
          <a:lstStyle/>
          <a:p>
            <a:pPr algn="ctr">
              <a:defRPr/>
            </a:pPr>
            <a:r>
              <a:rPr lang="en-US" sz="4000" b="1" i="0" dirty="0">
                <a:solidFill>
                  <a:srgbClr val="FFFF00"/>
                </a:solidFill>
                <a:effectLst>
                  <a:outerShdw blurRad="38100" dist="38100" dir="2700000" algn="tl">
                    <a:srgbClr val="000000"/>
                  </a:outerShdw>
                </a:effectLst>
                <a:latin typeface="Calibri" panose="020F0502020204030204" pitchFamily="34" charset="0"/>
                <a:cs typeface="Times New Roman" pitchFamily="18" charset="0"/>
              </a:rPr>
              <a:t>How the </a:t>
            </a:r>
            <a:r>
              <a:rPr lang="en-US" sz="4000" b="1" i="0" dirty="0" smtClean="0">
                <a:solidFill>
                  <a:srgbClr val="FFFF00"/>
                </a:solidFill>
                <a:effectLst>
                  <a:outerShdw blurRad="38100" dist="38100" dir="2700000" algn="tl">
                    <a:srgbClr val="000000"/>
                  </a:outerShdw>
                </a:effectLst>
                <a:latin typeface="Calibri" panose="020F0502020204030204" pitchFamily="34" charset="0"/>
                <a:cs typeface="Times New Roman" pitchFamily="18" charset="0"/>
              </a:rPr>
              <a:t>heart</a:t>
            </a:r>
          </a:p>
          <a:p>
            <a:pPr algn="ctr">
              <a:defRPr/>
            </a:pPr>
            <a:r>
              <a:rPr lang="en-US" sz="4000" b="1" i="0" dirty="0" smtClean="0">
                <a:solidFill>
                  <a:srgbClr val="FFFF00"/>
                </a:solidFill>
                <a:effectLst>
                  <a:outerShdw blurRad="38100" dist="38100" dir="2700000" algn="tl">
                    <a:srgbClr val="000000"/>
                  </a:outerShdw>
                </a:effectLst>
                <a:latin typeface="Calibri" panose="020F0502020204030204" pitchFamily="34" charset="0"/>
                <a:cs typeface="Times New Roman" pitchFamily="18" charset="0"/>
              </a:rPr>
              <a:t> performs its function</a:t>
            </a:r>
          </a:p>
          <a:p>
            <a:pPr algn="ctr">
              <a:defRPr/>
            </a:pPr>
            <a:r>
              <a:rPr lang="en-US" sz="4000" b="1" i="0" dirty="0" smtClean="0">
                <a:solidFill>
                  <a:srgbClr val="FFFF00"/>
                </a:solidFill>
                <a:effectLst>
                  <a:outerShdw blurRad="38100" dist="38100" dir="2700000" algn="tl">
                    <a:srgbClr val="000000"/>
                  </a:outerShdw>
                </a:effectLst>
                <a:latin typeface="Calibri" panose="020F0502020204030204" pitchFamily="34" charset="0"/>
                <a:cs typeface="Times New Roman" pitchFamily="18" charset="0"/>
              </a:rPr>
              <a:t> as the central pump of the CVS?</a:t>
            </a:r>
            <a:r>
              <a:rPr lang="en-US" sz="4000" i="0" dirty="0" smtClean="0">
                <a:solidFill>
                  <a:srgbClr val="FFFF00"/>
                </a:solidFill>
                <a:effectLst>
                  <a:outerShdw blurRad="38100" dist="38100" dir="2700000" algn="tl">
                    <a:srgbClr val="000000"/>
                  </a:outerShdw>
                </a:effectLst>
                <a:latin typeface="Calibri" panose="020F0502020204030204" pitchFamily="34" charset="0"/>
              </a:rPr>
              <a:t> </a:t>
            </a:r>
            <a:endParaRPr lang="en-US" sz="4000" i="0" dirty="0">
              <a:solidFill>
                <a:srgbClr val="FFFF00"/>
              </a:solidFill>
              <a:effectLst>
                <a:outerShdw blurRad="38100" dist="38100" dir="2700000" algn="tl">
                  <a:srgbClr val="000000"/>
                </a:outerShdw>
              </a:effectLst>
              <a:latin typeface="Calibri" panose="020F0502020204030204" pitchFamily="34" charset="0"/>
            </a:endParaRPr>
          </a:p>
        </p:txBody>
      </p:sp>
      <p:sp>
        <p:nvSpPr>
          <p:cNvPr id="573443" name="Rectangle 3"/>
          <p:cNvSpPr>
            <a:spLocks noChangeArrowheads="1"/>
          </p:cNvSpPr>
          <p:nvPr/>
        </p:nvSpPr>
        <p:spPr bwMode="auto">
          <a:xfrm>
            <a:off x="342900" y="2708275"/>
            <a:ext cx="9601200" cy="3997325"/>
          </a:xfrm>
          <a:prstGeom prst="rect">
            <a:avLst/>
          </a:prstGeom>
          <a:noFill/>
          <a:ln w="12700" cap="sq">
            <a:noFill/>
            <a:miter lim="800000"/>
            <a:headEnd type="none" w="sm" len="sm"/>
            <a:tailEnd type="none" w="sm" len="sm"/>
          </a:ln>
          <a:effectLst/>
        </p:spPr>
        <p:txBody>
          <a:bodyPr/>
          <a:lstStyle/>
          <a:p>
            <a:pPr marL="342900" indent="-342900">
              <a:spcBef>
                <a:spcPct val="20000"/>
              </a:spcBef>
              <a:buClr>
                <a:srgbClr val="FFFF00"/>
              </a:buClr>
              <a:buSzPct val="75000"/>
              <a:buFont typeface="Monotype Sorts" pitchFamily="2" charset="2"/>
              <a:buNone/>
              <a:defRPr/>
            </a:pPr>
            <a:r>
              <a:rPr lang="en-US" sz="2600" b="1" i="0" dirty="0">
                <a:solidFill>
                  <a:srgbClr val="00FFFF"/>
                </a:solidFill>
                <a:effectLst>
                  <a:outerShdw blurRad="38100" dist="38100" dir="2700000" algn="tl">
                    <a:srgbClr val="000000"/>
                  </a:outerShdw>
                </a:effectLst>
                <a:latin typeface="Calibri" panose="020F0502020204030204" pitchFamily="34" charset="0"/>
                <a:cs typeface="Times New Roman" pitchFamily="18" charset="0"/>
              </a:rPr>
              <a:t>   </a:t>
            </a:r>
            <a:r>
              <a:rPr lang="en-US" sz="2600" b="1" i="0" dirty="0" smtClean="0">
                <a:solidFill>
                  <a:srgbClr val="00FFFF"/>
                </a:solidFill>
                <a:effectLst>
                  <a:outerShdw blurRad="38100" dist="38100" dir="2700000" algn="tl">
                    <a:srgbClr val="000000"/>
                  </a:outerShdw>
                </a:effectLst>
                <a:latin typeface="Calibri" panose="020F0502020204030204" pitchFamily="34" charset="0"/>
                <a:cs typeface="Times New Roman" pitchFamily="18" charset="0"/>
              </a:rPr>
              <a:t> </a:t>
            </a:r>
            <a:r>
              <a:rPr lang="en-US" sz="2600" b="1" i="0" dirty="0" smtClean="0">
                <a:solidFill>
                  <a:srgbClr val="66FFFF"/>
                </a:solidFill>
                <a:effectLst>
                  <a:outerShdw blurRad="38100" dist="38100" dir="2700000" algn="tl">
                    <a:srgbClr val="000000"/>
                  </a:outerShdw>
                </a:effectLst>
                <a:latin typeface="Calibri" panose="020F0502020204030204" pitchFamily="34" charset="0"/>
                <a:cs typeface="Times New Roman" pitchFamily="18" charset="0"/>
              </a:rPr>
              <a:t>The </a:t>
            </a:r>
            <a:r>
              <a:rPr lang="en-US" sz="2600" b="1" i="0" dirty="0">
                <a:solidFill>
                  <a:srgbClr val="66FFFF"/>
                </a:solidFill>
                <a:effectLst>
                  <a:outerShdw blurRad="38100" dist="38100" dir="2700000" algn="tl">
                    <a:srgbClr val="000000"/>
                  </a:outerShdw>
                </a:effectLst>
                <a:latin typeface="Calibri" panose="020F0502020204030204" pitchFamily="34" charset="0"/>
                <a:cs typeface="Times New Roman" pitchFamily="18" charset="0"/>
              </a:rPr>
              <a:t>heart has four basic properties which are essential for </a:t>
            </a:r>
            <a:r>
              <a:rPr lang="en-US" sz="2600" b="1" i="0" dirty="0" smtClean="0">
                <a:solidFill>
                  <a:srgbClr val="66FFFF"/>
                </a:solidFill>
                <a:effectLst>
                  <a:outerShdw blurRad="38100" dist="38100" dir="2700000" algn="tl">
                    <a:srgbClr val="000000"/>
                  </a:outerShdw>
                </a:effectLst>
                <a:latin typeface="Calibri" panose="020F0502020204030204" pitchFamily="34" charset="0"/>
                <a:cs typeface="Times New Roman" pitchFamily="18" charset="0"/>
              </a:rPr>
              <a:t>its functioning </a:t>
            </a:r>
            <a:r>
              <a:rPr lang="en-US" sz="2600" b="1" i="0" dirty="0">
                <a:solidFill>
                  <a:srgbClr val="66FFFF"/>
                </a:solidFill>
                <a:effectLst>
                  <a:outerShdw blurRad="38100" dist="38100" dir="2700000" algn="tl">
                    <a:srgbClr val="000000"/>
                  </a:outerShdw>
                </a:effectLst>
                <a:latin typeface="Calibri" panose="020F0502020204030204" pitchFamily="34" charset="0"/>
                <a:cs typeface="Times New Roman" pitchFamily="18" charset="0"/>
              </a:rPr>
              <a:t>as the central pump of the CVS. These are:</a:t>
            </a:r>
            <a:r>
              <a:rPr lang="ar-SA" sz="2600" b="1" i="0" dirty="0">
                <a:solidFill>
                  <a:srgbClr val="66FFFF"/>
                </a:solidFill>
                <a:effectLst>
                  <a:outerShdw blurRad="38100" dist="38100" dir="2700000" algn="tl">
                    <a:srgbClr val="000000"/>
                  </a:outerShdw>
                </a:effectLst>
                <a:latin typeface="Calibri" panose="020F0502020204030204" pitchFamily="34" charset="0"/>
                <a:cs typeface="Times New Roman" pitchFamily="18" charset="0"/>
              </a:rPr>
              <a:t> </a:t>
            </a:r>
            <a:endParaRPr lang="en-US" sz="2600" b="1" i="0" dirty="0">
              <a:solidFill>
                <a:srgbClr val="66FFFF"/>
              </a:solidFill>
              <a:effectLst>
                <a:outerShdw blurRad="38100" dist="38100" dir="2700000" algn="tl">
                  <a:srgbClr val="000000"/>
                </a:outerShdw>
              </a:effectLst>
              <a:latin typeface="Calibri" panose="020F0502020204030204" pitchFamily="34" charset="0"/>
              <a:cs typeface="Times New Roman" pitchFamily="18" charset="0"/>
            </a:endParaRPr>
          </a:p>
          <a:p>
            <a:pPr marL="342900" indent="-342900">
              <a:spcBef>
                <a:spcPct val="20000"/>
              </a:spcBef>
              <a:buClr>
                <a:srgbClr val="FFFF00"/>
              </a:buClr>
              <a:buSzPct val="75000"/>
              <a:buFont typeface="Monotype Sorts" pitchFamily="2" charset="2"/>
              <a:buNone/>
              <a:defRPr/>
            </a:pPr>
            <a:endParaRPr lang="ar-BH" sz="2600" b="1" i="0" dirty="0">
              <a:solidFill>
                <a:srgbClr val="66FFFF"/>
              </a:solidFill>
              <a:effectLst>
                <a:outerShdw blurRad="38100" dist="38100" dir="2700000" algn="tl">
                  <a:srgbClr val="000000"/>
                </a:outerShdw>
              </a:effectLst>
              <a:latin typeface="Calibri" panose="020F0502020204030204" pitchFamily="34" charset="0"/>
              <a:cs typeface="Times New Roman" pitchFamily="18" charset="0"/>
            </a:endParaRPr>
          </a:p>
          <a:p>
            <a:pPr marL="342900" indent="-342900">
              <a:spcBef>
                <a:spcPct val="20000"/>
              </a:spcBef>
              <a:buClr>
                <a:srgbClr val="FFFF00"/>
              </a:buClr>
              <a:buSzPct val="75000"/>
              <a:buFont typeface="Monotype Sorts" pitchFamily="2" charset="2"/>
              <a:buNone/>
              <a:defRPr/>
            </a:pPr>
            <a:r>
              <a:rPr lang="ar-SA" sz="2600" b="1" i="0" dirty="0">
                <a:solidFill>
                  <a:srgbClr val="66FFFF"/>
                </a:solidFill>
                <a:effectLst>
                  <a:outerShdw blurRad="38100" dist="38100" dir="2700000" algn="tl">
                    <a:srgbClr val="000000"/>
                  </a:outerShdw>
                </a:effectLst>
                <a:latin typeface="Calibri" panose="020F0502020204030204" pitchFamily="34" charset="0"/>
                <a:cs typeface="Times New Roman" pitchFamily="18" charset="0"/>
              </a:rPr>
              <a:t>      </a:t>
            </a:r>
            <a:r>
              <a:rPr lang="en-US" sz="2600" b="1" i="0" dirty="0">
                <a:solidFill>
                  <a:srgbClr val="66FFFF"/>
                </a:solidFill>
                <a:effectLst>
                  <a:outerShdw blurRad="38100" dist="38100" dir="2700000" algn="tl">
                    <a:srgbClr val="000000"/>
                  </a:outerShdw>
                </a:effectLst>
                <a:latin typeface="Calibri" panose="020F0502020204030204" pitchFamily="34" charset="0"/>
                <a:cs typeface="Times New Roman" pitchFamily="18" charset="0"/>
              </a:rPr>
              <a:t>1. </a:t>
            </a:r>
            <a:r>
              <a:rPr lang="en-US" sz="2600" b="1" i="0" dirty="0" err="1">
                <a:solidFill>
                  <a:srgbClr val="66FFFF"/>
                </a:solidFill>
                <a:effectLst>
                  <a:outerShdw blurRad="38100" dist="38100" dir="2700000" algn="tl">
                    <a:srgbClr val="000000"/>
                  </a:outerShdw>
                </a:effectLst>
                <a:latin typeface="Calibri" panose="020F0502020204030204" pitchFamily="34" charset="0"/>
                <a:cs typeface="Times New Roman" pitchFamily="18" charset="0"/>
              </a:rPr>
              <a:t>Autorhythmicity</a:t>
            </a:r>
            <a:endParaRPr lang="ar-BH" sz="2600" b="1" i="0" dirty="0">
              <a:solidFill>
                <a:srgbClr val="66FFFF"/>
              </a:solidFill>
              <a:effectLst>
                <a:outerShdw blurRad="38100" dist="38100" dir="2700000" algn="tl">
                  <a:srgbClr val="000000"/>
                </a:outerShdw>
              </a:effectLst>
              <a:latin typeface="Calibri" panose="020F0502020204030204" pitchFamily="34" charset="0"/>
              <a:cs typeface="Times New Roman" pitchFamily="18" charset="0"/>
            </a:endParaRPr>
          </a:p>
          <a:p>
            <a:pPr marL="342900" indent="-342900">
              <a:spcBef>
                <a:spcPct val="20000"/>
              </a:spcBef>
              <a:buClr>
                <a:srgbClr val="FFFF00"/>
              </a:buClr>
              <a:buSzPct val="75000"/>
              <a:buFont typeface="Monotype Sorts" pitchFamily="2" charset="2"/>
              <a:buNone/>
              <a:defRPr/>
            </a:pPr>
            <a:r>
              <a:rPr lang="ar-SA" sz="2600" b="1" i="0" dirty="0">
                <a:solidFill>
                  <a:srgbClr val="66FFFF"/>
                </a:solidFill>
                <a:effectLst>
                  <a:outerShdw blurRad="38100" dist="38100" dir="2700000" algn="tl">
                    <a:srgbClr val="000000"/>
                  </a:outerShdw>
                </a:effectLst>
                <a:latin typeface="Calibri" panose="020F0502020204030204" pitchFamily="34" charset="0"/>
                <a:cs typeface="Times New Roman" pitchFamily="18" charset="0"/>
              </a:rPr>
              <a:t>      </a:t>
            </a:r>
            <a:r>
              <a:rPr lang="en-US" sz="2600" b="1" i="0" dirty="0">
                <a:solidFill>
                  <a:srgbClr val="66FFFF"/>
                </a:solidFill>
                <a:effectLst>
                  <a:outerShdw blurRad="38100" dist="38100" dir="2700000" algn="tl">
                    <a:srgbClr val="000000"/>
                  </a:outerShdw>
                </a:effectLst>
                <a:latin typeface="Calibri" panose="020F0502020204030204" pitchFamily="34" charset="0"/>
                <a:cs typeface="Times New Roman" pitchFamily="18" charset="0"/>
              </a:rPr>
              <a:t>2. Conductivity</a:t>
            </a:r>
            <a:endParaRPr lang="ar-BH" sz="2600" b="1" i="0" dirty="0">
              <a:solidFill>
                <a:srgbClr val="66FFFF"/>
              </a:solidFill>
              <a:effectLst>
                <a:outerShdw blurRad="38100" dist="38100" dir="2700000" algn="tl">
                  <a:srgbClr val="000000"/>
                </a:outerShdw>
              </a:effectLst>
              <a:latin typeface="Calibri" panose="020F0502020204030204" pitchFamily="34" charset="0"/>
              <a:cs typeface="Times New Roman" pitchFamily="18" charset="0"/>
            </a:endParaRPr>
          </a:p>
          <a:p>
            <a:pPr marL="342900" indent="-342900">
              <a:spcBef>
                <a:spcPct val="20000"/>
              </a:spcBef>
              <a:buClr>
                <a:srgbClr val="FFFF00"/>
              </a:buClr>
              <a:buSzPct val="75000"/>
              <a:buFont typeface="Monotype Sorts" pitchFamily="2" charset="2"/>
              <a:buNone/>
              <a:defRPr/>
            </a:pPr>
            <a:r>
              <a:rPr lang="ar-SA" sz="2600" b="1" i="0" dirty="0">
                <a:solidFill>
                  <a:srgbClr val="66FFFF"/>
                </a:solidFill>
                <a:effectLst>
                  <a:outerShdw blurRad="38100" dist="38100" dir="2700000" algn="tl">
                    <a:srgbClr val="000000"/>
                  </a:outerShdw>
                </a:effectLst>
                <a:latin typeface="Calibri" panose="020F0502020204030204" pitchFamily="34" charset="0"/>
                <a:cs typeface="Times New Roman" pitchFamily="18" charset="0"/>
              </a:rPr>
              <a:t>     </a:t>
            </a:r>
            <a:r>
              <a:rPr lang="en-US" sz="2600" b="1" i="0" dirty="0">
                <a:solidFill>
                  <a:srgbClr val="66FFFF"/>
                </a:solidFill>
                <a:effectLst>
                  <a:outerShdw blurRad="38100" dist="38100" dir="2700000" algn="tl">
                    <a:srgbClr val="000000"/>
                  </a:outerShdw>
                </a:effectLst>
                <a:latin typeface="Calibri" panose="020F0502020204030204" pitchFamily="34" charset="0"/>
                <a:cs typeface="Times New Roman" pitchFamily="18" charset="0"/>
              </a:rPr>
              <a:t> 3. Excitability</a:t>
            </a:r>
            <a:endParaRPr lang="ar-BH" sz="2600" b="1" i="0" dirty="0">
              <a:solidFill>
                <a:srgbClr val="66FFFF"/>
              </a:solidFill>
              <a:effectLst>
                <a:outerShdw blurRad="38100" dist="38100" dir="2700000" algn="tl">
                  <a:srgbClr val="000000"/>
                </a:outerShdw>
              </a:effectLst>
              <a:latin typeface="Calibri" panose="020F0502020204030204" pitchFamily="34" charset="0"/>
              <a:cs typeface="Times New Roman" pitchFamily="18" charset="0"/>
            </a:endParaRPr>
          </a:p>
          <a:p>
            <a:pPr marL="342900" indent="-342900">
              <a:spcBef>
                <a:spcPct val="20000"/>
              </a:spcBef>
              <a:buClr>
                <a:srgbClr val="FFFF00"/>
              </a:buClr>
              <a:buSzPct val="75000"/>
              <a:buFont typeface="Monotype Sorts" pitchFamily="2" charset="2"/>
              <a:buNone/>
              <a:defRPr/>
            </a:pPr>
            <a:r>
              <a:rPr lang="ar-SA" sz="2600" b="1" i="0" dirty="0">
                <a:solidFill>
                  <a:srgbClr val="66FFFF"/>
                </a:solidFill>
                <a:effectLst>
                  <a:outerShdw blurRad="38100" dist="38100" dir="2700000" algn="tl">
                    <a:srgbClr val="000000"/>
                  </a:outerShdw>
                </a:effectLst>
                <a:latin typeface="Calibri" panose="020F0502020204030204" pitchFamily="34" charset="0"/>
                <a:cs typeface="Times New Roman" pitchFamily="18" charset="0"/>
              </a:rPr>
              <a:t>      </a:t>
            </a:r>
            <a:r>
              <a:rPr lang="en-US" sz="2600" b="1" i="0" dirty="0">
                <a:solidFill>
                  <a:srgbClr val="66FFFF"/>
                </a:solidFill>
                <a:effectLst>
                  <a:outerShdw blurRad="38100" dist="38100" dir="2700000" algn="tl">
                    <a:srgbClr val="000000"/>
                  </a:outerShdw>
                </a:effectLst>
                <a:latin typeface="Calibri" panose="020F0502020204030204" pitchFamily="34" charset="0"/>
                <a:cs typeface="Times New Roman" pitchFamily="18" charset="0"/>
              </a:rPr>
              <a:t>4. Contractility</a:t>
            </a:r>
            <a:endParaRPr lang="en-US" sz="2600" b="1" i="0" dirty="0">
              <a:solidFill>
                <a:srgbClr val="FFFFFF"/>
              </a:solidFill>
              <a:effectLst>
                <a:outerShdw blurRad="38100" dist="38100" dir="2700000" algn="tl">
                  <a:srgbClr val="000000"/>
                </a:outerShdw>
              </a:effectLst>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76514" name="Rectangle 2"/>
          <p:cNvSpPr>
            <a:spLocks noChangeArrowheads="1"/>
          </p:cNvSpPr>
          <p:nvPr/>
        </p:nvSpPr>
        <p:spPr bwMode="auto">
          <a:xfrm>
            <a:off x="1028700" y="685800"/>
            <a:ext cx="8305800" cy="1219200"/>
          </a:xfrm>
          <a:prstGeom prst="rect">
            <a:avLst/>
          </a:prstGeom>
          <a:noFill/>
          <a:ln w="9525">
            <a:noFill/>
            <a:miter lim="800000"/>
            <a:headEnd/>
            <a:tailEnd/>
          </a:ln>
          <a:effectLst/>
        </p:spPr>
        <p:txBody>
          <a:bodyPr lIns="92075" tIns="46038" rIns="92075" bIns="46038" anchor="ctr"/>
          <a:lstStyle/>
          <a:p>
            <a:pPr algn="ctr">
              <a:defRPr/>
            </a:pPr>
            <a:r>
              <a:rPr lang="en-US" sz="4000" b="1" i="0">
                <a:solidFill>
                  <a:srgbClr val="FFFF00"/>
                </a:solidFill>
                <a:effectLst>
                  <a:outerShdw blurRad="38100" dist="38100" dir="2700000" algn="tl">
                    <a:srgbClr val="000000"/>
                  </a:outerShdw>
                </a:effectLst>
                <a:latin typeface="Calibri" panose="020F0502020204030204" pitchFamily="34" charset="0"/>
              </a:rPr>
              <a:t>Ultrastructure of myocyte  </a:t>
            </a:r>
          </a:p>
          <a:p>
            <a:pPr algn="ctr">
              <a:defRPr/>
            </a:pPr>
            <a:r>
              <a:rPr lang="en-US" sz="4000" b="1" i="0">
                <a:solidFill>
                  <a:srgbClr val="FFFF00"/>
                </a:solidFill>
                <a:effectLst>
                  <a:outerShdw blurRad="38100" dist="38100" dir="2700000" algn="tl">
                    <a:srgbClr val="000000"/>
                  </a:outerShdw>
                </a:effectLst>
                <a:latin typeface="Calibri" panose="020F0502020204030204" pitchFamily="34" charset="0"/>
              </a:rPr>
              <a:t>(the contractile, working cell) </a:t>
            </a:r>
          </a:p>
        </p:txBody>
      </p:sp>
      <p:graphicFrame>
        <p:nvGraphicFramePr>
          <p:cNvPr id="2050" name="Object 3"/>
          <p:cNvGraphicFramePr>
            <a:graphicFrameLocks noChangeAspect="1"/>
          </p:cNvGraphicFramePr>
          <p:nvPr>
            <p:extLst>
              <p:ext uri="{D42A27DB-BD31-4B8C-83A1-F6EECF244321}">
                <p14:modId xmlns:p14="http://schemas.microsoft.com/office/powerpoint/2010/main" val="522300223"/>
              </p:ext>
            </p:extLst>
          </p:nvPr>
        </p:nvGraphicFramePr>
        <p:xfrm>
          <a:off x="266700" y="2057400"/>
          <a:ext cx="4648200" cy="4572000"/>
        </p:xfrm>
        <a:graphic>
          <a:graphicData uri="http://schemas.openxmlformats.org/presentationml/2006/ole">
            <mc:AlternateContent xmlns:mc="http://schemas.openxmlformats.org/markup-compatibility/2006">
              <mc:Choice xmlns:v="urn:schemas-microsoft-com:vml" Requires="v">
                <p:oleObj spid="_x0000_s57485" name="Image" r:id="rId5" imgW="5244444" imgH="5409524" progId="Photoshop.Image.7">
                  <p:embed/>
                </p:oleObj>
              </mc:Choice>
              <mc:Fallback>
                <p:oleObj name="Image" r:id="rId5" imgW="5244444" imgH="5409524" progId="Photoshop.Image.7">
                  <p:embed/>
                  <p:pic>
                    <p:nvPicPr>
                      <p:cNvPr id="0" name=""/>
                      <p:cNvPicPr>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66700" y="2057400"/>
                        <a:ext cx="4648200" cy="4572000"/>
                      </a:xfrm>
                      <a:prstGeom prst="rect">
                        <a:avLst/>
                      </a:prstGeom>
                      <a:noFill/>
                      <a:ln>
                        <a:noFill/>
                      </a:ln>
                      <a:effectLst/>
                    </p:spPr>
                  </p:pic>
                </p:oleObj>
              </mc:Fallback>
            </mc:AlternateContent>
          </a:graphicData>
        </a:graphic>
      </p:graphicFrame>
      <p:sp>
        <p:nvSpPr>
          <p:cNvPr id="4" name="Rectangle 3"/>
          <p:cNvSpPr/>
          <p:nvPr/>
        </p:nvSpPr>
        <p:spPr>
          <a:xfrm>
            <a:off x="4914900" y="2209800"/>
            <a:ext cx="5181600" cy="4524315"/>
          </a:xfrm>
          <a:prstGeom prst="rect">
            <a:avLst/>
          </a:prstGeom>
        </p:spPr>
        <p:txBody>
          <a:bodyPr wrap="square">
            <a:spAutoFit/>
          </a:bodyPr>
          <a:lstStyle/>
          <a:p>
            <a:r>
              <a:rPr lang="en-US" sz="2400" b="1" i="0" dirty="0">
                <a:solidFill>
                  <a:srgbClr val="00FFFF"/>
                </a:solidFill>
                <a:latin typeface="Calibri" panose="020F0502020204030204" pitchFamily="34" charset="0"/>
              </a:rPr>
              <a:t>The </a:t>
            </a:r>
            <a:r>
              <a:rPr lang="en-US" sz="2400" b="1" i="0" dirty="0" smtClean="0">
                <a:solidFill>
                  <a:srgbClr val="00FFFF"/>
                </a:solidFill>
                <a:latin typeface="Calibri" panose="020F0502020204030204" pitchFamily="34" charset="0"/>
              </a:rPr>
              <a:t>cardiac muscle fibers (cells; myocytes) </a:t>
            </a:r>
            <a:r>
              <a:rPr lang="en-US" sz="2400" b="1" i="0" dirty="0">
                <a:solidFill>
                  <a:srgbClr val="00FFFF"/>
                </a:solidFill>
                <a:latin typeface="Calibri" panose="020F0502020204030204" pitchFamily="34" charset="0"/>
              </a:rPr>
              <a:t>branch and interdigitate, but </a:t>
            </a:r>
            <a:r>
              <a:rPr lang="en-US" sz="2400" b="1" i="0" dirty="0" smtClean="0">
                <a:solidFill>
                  <a:srgbClr val="00FFFF"/>
                </a:solidFill>
                <a:latin typeface="Calibri" panose="020F0502020204030204" pitchFamily="34" charset="0"/>
              </a:rPr>
              <a:t>each </a:t>
            </a:r>
            <a:r>
              <a:rPr lang="en-US" sz="2400" b="1" i="0" dirty="0">
                <a:solidFill>
                  <a:srgbClr val="00FFFF"/>
                </a:solidFill>
                <a:latin typeface="Calibri" panose="020F0502020204030204" pitchFamily="34" charset="0"/>
              </a:rPr>
              <a:t>is a complete unit surrounded by a cell </a:t>
            </a:r>
            <a:r>
              <a:rPr lang="en-US" sz="2400" b="1" i="0" dirty="0" smtClean="0">
                <a:solidFill>
                  <a:srgbClr val="00FFFF"/>
                </a:solidFill>
                <a:latin typeface="Calibri" panose="020F0502020204030204" pitchFamily="34" charset="0"/>
              </a:rPr>
              <a:t>(plasma) membrane. </a:t>
            </a:r>
          </a:p>
          <a:p>
            <a:endParaRPr lang="en-US" sz="2400" b="1" i="0" dirty="0">
              <a:solidFill>
                <a:srgbClr val="00FFFF"/>
              </a:solidFill>
              <a:latin typeface="Calibri" panose="020F0502020204030204" pitchFamily="34" charset="0"/>
            </a:endParaRPr>
          </a:p>
          <a:p>
            <a:r>
              <a:rPr lang="en-US" sz="2400" b="1" i="0" dirty="0" smtClean="0">
                <a:solidFill>
                  <a:srgbClr val="00FFFF"/>
                </a:solidFill>
                <a:latin typeface="Calibri" panose="020F0502020204030204" pitchFamily="34" charset="0"/>
              </a:rPr>
              <a:t>Where </a:t>
            </a:r>
            <a:r>
              <a:rPr lang="en-US" sz="2400" b="1" i="0" dirty="0">
                <a:solidFill>
                  <a:srgbClr val="00FFFF"/>
                </a:solidFill>
                <a:latin typeface="Calibri" panose="020F0502020204030204" pitchFamily="34" charset="0"/>
              </a:rPr>
              <a:t>the end of one muscle fiber abuts on another, the membranes of both fibers parallel each other through an extensive series of folds. These areas, which always occur at Z </a:t>
            </a:r>
            <a:r>
              <a:rPr lang="en-US" sz="2400" b="1" i="0" dirty="0" smtClean="0">
                <a:solidFill>
                  <a:srgbClr val="00FFFF"/>
                </a:solidFill>
                <a:latin typeface="Calibri" panose="020F0502020204030204" pitchFamily="34" charset="0"/>
              </a:rPr>
              <a:t>lines of the sarcomeres, </a:t>
            </a:r>
            <a:r>
              <a:rPr lang="en-US" sz="2400" b="1" i="0" dirty="0">
                <a:solidFill>
                  <a:srgbClr val="00FFFF"/>
                </a:solidFill>
                <a:latin typeface="Calibri" panose="020F0502020204030204" pitchFamily="34" charset="0"/>
              </a:rPr>
              <a:t>are called</a:t>
            </a:r>
            <a:r>
              <a:rPr lang="en-US" sz="2400" b="1" i="0" dirty="0">
                <a:solidFill>
                  <a:srgbClr val="00CCFF"/>
                </a:solidFill>
                <a:latin typeface="Calibri" panose="020F0502020204030204" pitchFamily="34" charset="0"/>
              </a:rPr>
              <a:t> </a:t>
            </a:r>
            <a:r>
              <a:rPr lang="en-US" sz="2400" b="1" i="0" dirty="0">
                <a:solidFill>
                  <a:srgbClr val="FF0000"/>
                </a:solidFill>
                <a:latin typeface="Calibri" panose="020F0502020204030204" pitchFamily="34" charset="0"/>
              </a:rPr>
              <a:t>intercalated </a:t>
            </a:r>
            <a:r>
              <a:rPr lang="en-US" sz="2400" b="1" i="0" dirty="0" smtClean="0">
                <a:solidFill>
                  <a:srgbClr val="FF0000"/>
                </a:solidFill>
                <a:latin typeface="Calibri" panose="020F0502020204030204" pitchFamily="34" charset="0"/>
              </a:rPr>
              <a:t>disks.</a:t>
            </a:r>
            <a:endParaRPr lang="en-US" sz="2400" b="1" dirty="0">
              <a:solidFill>
                <a:srgbClr val="FF0000"/>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77538" name="Text Box 2"/>
          <p:cNvSpPr txBox="1">
            <a:spLocks noChangeArrowheads="1"/>
          </p:cNvSpPr>
          <p:nvPr/>
        </p:nvSpPr>
        <p:spPr bwMode="auto">
          <a:xfrm>
            <a:off x="2628900" y="501650"/>
            <a:ext cx="538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400" b="1" i="0" smtClean="0">
                <a:solidFill>
                  <a:srgbClr val="FFFF00"/>
                </a:solidFill>
              </a:rPr>
              <a:t>Intercalated discs</a:t>
            </a:r>
          </a:p>
        </p:txBody>
      </p:sp>
      <p:graphicFrame>
        <p:nvGraphicFramePr>
          <p:cNvPr id="577539" name="Object 3"/>
          <p:cNvGraphicFramePr>
            <a:graphicFrameLocks noChangeAspect="1"/>
          </p:cNvGraphicFramePr>
          <p:nvPr/>
        </p:nvGraphicFramePr>
        <p:xfrm>
          <a:off x="1466850" y="1281113"/>
          <a:ext cx="7334250" cy="5272087"/>
        </p:xfrm>
        <a:graphic>
          <a:graphicData uri="http://schemas.openxmlformats.org/presentationml/2006/ole">
            <mc:AlternateContent xmlns:mc="http://schemas.openxmlformats.org/markup-compatibility/2006">
              <mc:Choice xmlns:v="urn:schemas-microsoft-com:vml" Requires="v">
                <p:oleObj spid="_x0000_s58506" name="Image" r:id="rId5" imgW="7314286" imgH="5257143" progId="Photoshop.Image.7">
                  <p:embed/>
                </p:oleObj>
              </mc:Choice>
              <mc:Fallback>
                <p:oleObj name="Image" r:id="rId5" imgW="7314286" imgH="5257143" progId="Photoshop.Image.7">
                  <p:embed/>
                  <p:pic>
                    <p:nvPicPr>
                      <p:cNvPr id="0" name=""/>
                      <p:cNvPicPr>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466850" y="1281113"/>
                        <a:ext cx="7334250" cy="527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533397" name="Picture 21" descr="muscle physiology-3-slid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535429" name="Picture 5" descr="muscle physiology-3-slid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539523" name="Picture 3" descr="muscle physiology-3-slid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78562" name="Picture 2" descr="gr1lf1207_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 y="1905000"/>
            <a:ext cx="8890000" cy="4191000"/>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578563" name="Text Box 3"/>
          <p:cNvSpPr txBox="1">
            <a:spLocks noChangeArrowheads="1"/>
          </p:cNvSpPr>
          <p:nvPr/>
        </p:nvSpPr>
        <p:spPr bwMode="auto">
          <a:xfrm>
            <a:off x="4838700" y="5011738"/>
            <a:ext cx="1747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000" b="1" i="0" smtClean="0">
                <a:solidFill>
                  <a:srgbClr val="3366FF"/>
                </a:solidFill>
              </a:rPr>
              <a:t>Gap Junction</a:t>
            </a:r>
          </a:p>
        </p:txBody>
      </p:sp>
      <p:sp>
        <p:nvSpPr>
          <p:cNvPr id="578564" name="Line 4"/>
          <p:cNvSpPr>
            <a:spLocks noChangeShapeType="1"/>
          </p:cNvSpPr>
          <p:nvPr/>
        </p:nvSpPr>
        <p:spPr bwMode="auto">
          <a:xfrm flipV="1">
            <a:off x="5545138" y="3584575"/>
            <a:ext cx="1296987" cy="1368425"/>
          </a:xfrm>
          <a:prstGeom prst="line">
            <a:avLst/>
          </a:prstGeom>
          <a:noFill/>
          <a:ln w="28575">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sp>
        <p:nvSpPr>
          <p:cNvPr id="578565" name="Rectangle 5"/>
          <p:cNvSpPr>
            <a:spLocks noChangeArrowheads="1"/>
          </p:cNvSpPr>
          <p:nvPr/>
        </p:nvSpPr>
        <p:spPr bwMode="auto">
          <a:xfrm>
            <a:off x="865188" y="5588000"/>
            <a:ext cx="4824412" cy="431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000" i="0" smtClean="0">
              <a:solidFill>
                <a:srgbClr val="FFFFFF"/>
              </a:solidFill>
              <a:latin typeface="Times New Roman" panose="02020603050405020304" pitchFamily="18" charset="0"/>
            </a:endParaRPr>
          </a:p>
        </p:txBody>
      </p:sp>
      <p:sp>
        <p:nvSpPr>
          <p:cNvPr id="578566" name="Text Box 6"/>
          <p:cNvSpPr txBox="1">
            <a:spLocks noChangeArrowheads="1"/>
          </p:cNvSpPr>
          <p:nvPr/>
        </p:nvSpPr>
        <p:spPr bwMode="auto">
          <a:xfrm>
            <a:off x="6515100" y="6156325"/>
            <a:ext cx="2352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000" b="1" i="0" smtClean="0">
                <a:solidFill>
                  <a:srgbClr val="3366FF"/>
                </a:solidFill>
              </a:rPr>
              <a:t>Plasma</a:t>
            </a:r>
            <a:r>
              <a:rPr lang="en-US" altLang="en-US" sz="2000" b="1" i="0" smtClean="0">
                <a:solidFill>
                  <a:srgbClr val="FFFFFF"/>
                </a:solidFill>
              </a:rPr>
              <a:t> </a:t>
            </a:r>
            <a:r>
              <a:rPr lang="en-US" altLang="en-US" sz="2000" b="1" i="0" smtClean="0">
                <a:solidFill>
                  <a:srgbClr val="3366FF"/>
                </a:solidFill>
              </a:rPr>
              <a:t>membrane</a:t>
            </a:r>
          </a:p>
        </p:txBody>
      </p:sp>
      <p:sp>
        <p:nvSpPr>
          <p:cNvPr id="578567" name="Line 7"/>
          <p:cNvSpPr>
            <a:spLocks noChangeShapeType="1"/>
          </p:cNvSpPr>
          <p:nvPr/>
        </p:nvSpPr>
        <p:spPr bwMode="auto">
          <a:xfrm flipV="1">
            <a:off x="7418388" y="4862513"/>
            <a:ext cx="144462" cy="1081087"/>
          </a:xfrm>
          <a:prstGeom prst="line">
            <a:avLst/>
          </a:prstGeom>
          <a:noFill/>
          <a:ln w="28575">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sp>
        <p:nvSpPr>
          <p:cNvPr id="578568" name="Text Box 8"/>
          <p:cNvSpPr txBox="1">
            <a:spLocks noChangeArrowheads="1"/>
          </p:cNvSpPr>
          <p:nvPr/>
        </p:nvSpPr>
        <p:spPr bwMode="auto">
          <a:xfrm>
            <a:off x="2513013" y="228600"/>
            <a:ext cx="541972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tLang="en-US" sz="3200" b="1" i="0" smtClean="0">
                <a:solidFill>
                  <a:srgbClr val="FFFF00"/>
                </a:solidFill>
              </a:rPr>
              <a:t>Cardiac muscle cells</a:t>
            </a:r>
          </a:p>
          <a:p>
            <a:pPr algn="ctr" eaLnBrk="1" hangingPunct="1"/>
            <a:r>
              <a:rPr lang="en-US" altLang="en-US" sz="3200" b="1" i="0" smtClean="0">
                <a:solidFill>
                  <a:srgbClr val="FFFF00"/>
                </a:solidFill>
              </a:rPr>
              <a:t> are electrically connected </a:t>
            </a:r>
          </a:p>
          <a:p>
            <a:pPr algn="ctr" eaLnBrk="1" hangingPunct="1"/>
            <a:r>
              <a:rPr lang="en-US" altLang="en-US" sz="3200" b="1" i="0" smtClean="0">
                <a:solidFill>
                  <a:srgbClr val="FFFF00"/>
                </a:solidFill>
              </a:rPr>
              <a:t>via gap junctions</a:t>
            </a:r>
          </a:p>
        </p:txBody>
      </p:sp>
      <p:sp>
        <p:nvSpPr>
          <p:cNvPr id="578569" name="Text Box 9"/>
          <p:cNvSpPr txBox="1">
            <a:spLocks noChangeArrowheads="1"/>
          </p:cNvSpPr>
          <p:nvPr/>
        </p:nvSpPr>
        <p:spPr bwMode="auto">
          <a:xfrm>
            <a:off x="1731963" y="2081213"/>
            <a:ext cx="2584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000" b="1" i="0" smtClean="0">
                <a:solidFill>
                  <a:srgbClr val="3366FF"/>
                </a:solidFill>
              </a:rPr>
              <a:t>Cardiac Muscle Cells</a:t>
            </a:r>
          </a:p>
        </p:txBody>
      </p:sp>
      <p:sp>
        <p:nvSpPr>
          <p:cNvPr id="578570" name="AutoShape 10"/>
          <p:cNvSpPr>
            <a:spLocks/>
          </p:cNvSpPr>
          <p:nvPr/>
        </p:nvSpPr>
        <p:spPr bwMode="auto">
          <a:xfrm rot="16200000" flipV="1">
            <a:off x="2714625" y="1311275"/>
            <a:ext cx="431800" cy="2736850"/>
          </a:xfrm>
          <a:prstGeom prst="rightBrace">
            <a:avLst>
              <a:gd name="adj1" fmla="val 52819"/>
              <a:gd name="adj2" fmla="val 50000"/>
            </a:avLst>
          </a:prstGeom>
          <a:noFill/>
          <a:ln w="2857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FFFFFF"/>
              </a:solidFill>
            </a:endParaRPr>
          </a:p>
        </p:txBody>
      </p:sp>
      <p:sp>
        <p:nvSpPr>
          <p:cNvPr id="578571" name="Text Box 11"/>
          <p:cNvSpPr txBox="1">
            <a:spLocks noChangeArrowheads="1"/>
          </p:cNvSpPr>
          <p:nvPr/>
        </p:nvSpPr>
        <p:spPr bwMode="auto">
          <a:xfrm>
            <a:off x="7658100" y="1811338"/>
            <a:ext cx="157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000" b="1" i="0" smtClean="0">
                <a:solidFill>
                  <a:srgbClr val="3366FF"/>
                </a:solidFill>
              </a:rPr>
              <a:t>desmosome</a:t>
            </a:r>
          </a:p>
        </p:txBody>
      </p:sp>
      <p:sp>
        <p:nvSpPr>
          <p:cNvPr id="578572" name="Line 12"/>
          <p:cNvSpPr>
            <a:spLocks noChangeShapeType="1"/>
          </p:cNvSpPr>
          <p:nvPr/>
        </p:nvSpPr>
        <p:spPr bwMode="auto">
          <a:xfrm flipH="1">
            <a:off x="7851775" y="2235200"/>
            <a:ext cx="430213" cy="431800"/>
          </a:xfrm>
          <a:prstGeom prst="line">
            <a:avLst/>
          </a:prstGeom>
          <a:noFill/>
          <a:ln w="28575">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FFFFFF"/>
              </a:solidFill>
            </a:endParaRPr>
          </a:p>
        </p:txBody>
      </p:sp>
      <p:sp>
        <p:nvSpPr>
          <p:cNvPr id="578573" name="Text Box 13"/>
          <p:cNvSpPr txBox="1">
            <a:spLocks noChangeArrowheads="1"/>
          </p:cNvSpPr>
          <p:nvPr/>
        </p:nvSpPr>
        <p:spPr bwMode="auto">
          <a:xfrm>
            <a:off x="647700" y="6156325"/>
            <a:ext cx="41036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000" b="1" i="0" smtClean="0">
                <a:solidFill>
                  <a:srgbClr val="FF33CC"/>
                </a:solidFill>
              </a:rPr>
              <a:t>desmosome – resist stretching</a:t>
            </a:r>
          </a:p>
          <a:p>
            <a:pPr eaLnBrk="1" hangingPunct="1"/>
            <a:r>
              <a:rPr lang="en-US" altLang="en-US" sz="2000" b="1" i="0" smtClean="0">
                <a:solidFill>
                  <a:srgbClr val="FF33CC"/>
                </a:solidFill>
              </a:rPr>
              <a:t>gap junction – passage of current</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543619" name="Text Box 3"/>
          <p:cNvSpPr txBox="1">
            <a:spLocks noChangeArrowheads="1"/>
          </p:cNvSpPr>
          <p:nvPr/>
        </p:nvSpPr>
        <p:spPr bwMode="auto">
          <a:xfrm>
            <a:off x="1096963" y="-36512"/>
            <a:ext cx="19241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i="0" smtClean="0">
                <a:solidFill>
                  <a:srgbClr val="FFFFFF"/>
                </a:solidFill>
                <a:latin typeface="Calibri" panose="020F0502020204030204" pitchFamily="34" charset="0"/>
              </a:rPr>
              <a:t>Mitochondria</a:t>
            </a:r>
          </a:p>
        </p:txBody>
      </p:sp>
      <p:sp>
        <p:nvSpPr>
          <p:cNvPr id="2543620" name="Text Box 4"/>
          <p:cNvSpPr txBox="1">
            <a:spLocks noChangeArrowheads="1"/>
          </p:cNvSpPr>
          <p:nvPr/>
        </p:nvSpPr>
        <p:spPr bwMode="auto">
          <a:xfrm>
            <a:off x="6429375" y="-762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i="0" smtClean="0">
                <a:solidFill>
                  <a:srgbClr val="FFFFFF"/>
                </a:solidFill>
                <a:latin typeface="Calibri" panose="020F0502020204030204" pitchFamily="34" charset="0"/>
              </a:rPr>
              <a:t>Sarcolemma</a:t>
            </a:r>
          </a:p>
        </p:txBody>
      </p:sp>
      <p:sp>
        <p:nvSpPr>
          <p:cNvPr id="2543621" name="Text Box 5"/>
          <p:cNvSpPr txBox="1">
            <a:spLocks noChangeArrowheads="1"/>
          </p:cNvSpPr>
          <p:nvPr/>
        </p:nvSpPr>
        <p:spPr bwMode="auto">
          <a:xfrm>
            <a:off x="8963025" y="1371600"/>
            <a:ext cx="1285875"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i="0" smtClean="0">
                <a:solidFill>
                  <a:srgbClr val="FFFFFF"/>
                </a:solidFill>
                <a:latin typeface="Calibri" panose="020F0502020204030204" pitchFamily="34" charset="0"/>
              </a:rPr>
              <a:t>T-tubule</a:t>
            </a:r>
          </a:p>
        </p:txBody>
      </p:sp>
      <p:sp>
        <p:nvSpPr>
          <p:cNvPr id="2543622" name="Text Box 6"/>
          <p:cNvSpPr txBox="1">
            <a:spLocks noChangeArrowheads="1"/>
          </p:cNvSpPr>
          <p:nvPr/>
        </p:nvSpPr>
        <p:spPr bwMode="auto">
          <a:xfrm>
            <a:off x="9001125" y="2132013"/>
            <a:ext cx="5036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i="0" smtClean="0">
                <a:solidFill>
                  <a:srgbClr val="FFFFFF"/>
                </a:solidFill>
                <a:latin typeface="Calibri" panose="020F0502020204030204" pitchFamily="34" charset="0"/>
              </a:rPr>
              <a:t>SR</a:t>
            </a:r>
          </a:p>
        </p:txBody>
      </p:sp>
      <p:sp>
        <p:nvSpPr>
          <p:cNvPr id="2543623" name="Text Box 7"/>
          <p:cNvSpPr txBox="1">
            <a:spLocks noChangeArrowheads="1"/>
          </p:cNvSpPr>
          <p:nvPr/>
        </p:nvSpPr>
        <p:spPr bwMode="auto">
          <a:xfrm>
            <a:off x="57150" y="2819400"/>
            <a:ext cx="120015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i="0" smtClean="0">
                <a:solidFill>
                  <a:srgbClr val="FFFFFF"/>
                </a:solidFill>
                <a:latin typeface="Calibri" panose="020F0502020204030204" pitchFamily="34" charset="0"/>
              </a:rPr>
              <a:t>Fibrils</a:t>
            </a:r>
          </a:p>
        </p:txBody>
      </p:sp>
      <p:graphicFrame>
        <p:nvGraphicFramePr>
          <p:cNvPr id="2543624" name="Object 8"/>
          <p:cNvGraphicFramePr>
            <a:graphicFrameLocks noChangeAspect="1"/>
          </p:cNvGraphicFramePr>
          <p:nvPr>
            <p:extLst>
              <p:ext uri="{D42A27DB-BD31-4B8C-83A1-F6EECF244321}">
                <p14:modId xmlns:p14="http://schemas.microsoft.com/office/powerpoint/2010/main" val="3401938556"/>
              </p:ext>
            </p:extLst>
          </p:nvPr>
        </p:nvGraphicFramePr>
        <p:xfrm>
          <a:off x="1295400" y="387350"/>
          <a:ext cx="7618413" cy="4641850"/>
        </p:xfrm>
        <a:graphic>
          <a:graphicData uri="http://schemas.openxmlformats.org/presentationml/2006/ole">
            <mc:AlternateContent xmlns:mc="http://schemas.openxmlformats.org/markup-compatibility/2006">
              <mc:Choice xmlns:v="urn:schemas-microsoft-com:vml" Requires="v">
                <p:oleObj spid="_x0000_s60554" name="Image" r:id="rId5" imgW="7619048" imgH="4253968" progId="Photoshop.Image.7">
                  <p:embed/>
                </p:oleObj>
              </mc:Choice>
              <mc:Fallback>
                <p:oleObj name="Image" r:id="rId5" imgW="7619048" imgH="4253968" progId="Photoshop.Image.7">
                  <p:embed/>
                  <p:pic>
                    <p:nvPicPr>
                      <p:cNvPr id="0" name=""/>
                      <p:cNvPicPr>
                        <a:picLocks noChangeAspect="1" noChangeArrowheads="1"/>
                      </p:cNvPicPr>
                      <p:nvPr/>
                    </p:nvPicPr>
                    <p:blipFill>
                      <a:blip r:embed="rId6">
                        <a:clrChange>
                          <a:clrFrom>
                            <a:srgbClr val="60437B"/>
                          </a:clrFrom>
                          <a:clrTo>
                            <a:srgbClr val="60437B">
                              <a:alpha val="0"/>
                            </a:srgbClr>
                          </a:clrTo>
                        </a:clrChange>
                        <a:extLst>
                          <a:ext uri="{28A0092B-C50C-407E-A947-70E740481C1C}">
                            <a14:useLocalDpi xmlns:a14="http://schemas.microsoft.com/office/drawing/2010/main" val="0"/>
                          </a:ext>
                        </a:extLst>
                      </a:blip>
                      <a:srcRect/>
                      <a:stretch>
                        <a:fillRect/>
                      </a:stretch>
                    </p:blipFill>
                    <p:spPr bwMode="auto">
                      <a:xfrm>
                        <a:off x="1295400" y="387350"/>
                        <a:ext cx="7618413" cy="464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43625" name="Text Box 9"/>
          <p:cNvSpPr txBox="1">
            <a:spLocks noChangeArrowheads="1"/>
          </p:cNvSpPr>
          <p:nvPr/>
        </p:nvSpPr>
        <p:spPr bwMode="auto">
          <a:xfrm>
            <a:off x="190500" y="4572000"/>
            <a:ext cx="99060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1800" b="1" i="0" dirty="0" smtClean="0">
                <a:solidFill>
                  <a:schemeClr val="tx2"/>
                </a:solidFill>
                <a:latin typeface="Calibri" panose="020F0502020204030204" pitchFamily="34" charset="0"/>
              </a:rPr>
              <a:t>At the ultrastructural level, cardiac cells (myocytes) typically resemble skeletal muscle in also having specialized transverse tubular and sarcoplasmic reticular membrane systems. </a:t>
            </a:r>
          </a:p>
          <a:p>
            <a:pPr>
              <a:spcBef>
                <a:spcPct val="50000"/>
              </a:spcBef>
            </a:pPr>
            <a:r>
              <a:rPr lang="en-US" sz="1800" b="1" i="0" dirty="0" smtClean="0">
                <a:solidFill>
                  <a:schemeClr val="tx2"/>
                </a:solidFill>
                <a:latin typeface="Calibri" panose="020F0502020204030204" pitchFamily="34" charset="0"/>
              </a:rPr>
              <a:t>However, the </a:t>
            </a:r>
            <a:r>
              <a:rPr lang="en-US" sz="1800" b="1" i="0" dirty="0">
                <a:solidFill>
                  <a:schemeClr val="tx2"/>
                </a:solidFill>
                <a:latin typeface="Calibri" panose="020F0502020204030204" pitchFamily="34" charset="0"/>
              </a:rPr>
              <a:t>T system in cardiac muscle is located at the Z </a:t>
            </a:r>
            <a:r>
              <a:rPr lang="en-US" sz="1800" b="1" i="0" dirty="0" smtClean="0">
                <a:solidFill>
                  <a:schemeClr val="tx2"/>
                </a:solidFill>
                <a:latin typeface="Calibri" panose="020F0502020204030204" pitchFamily="34" charset="0"/>
              </a:rPr>
              <a:t>lines of the sarcomeres </a:t>
            </a:r>
            <a:r>
              <a:rPr lang="en-US" sz="1800" b="1" i="0" dirty="0">
                <a:solidFill>
                  <a:schemeClr val="tx2"/>
                </a:solidFill>
                <a:latin typeface="Calibri" panose="020F0502020204030204" pitchFamily="34" charset="0"/>
              </a:rPr>
              <a:t>rather than at the A–I junction, where it is located in </a:t>
            </a:r>
            <a:r>
              <a:rPr lang="en-US" sz="1800" b="1" i="0" dirty="0" smtClean="0">
                <a:solidFill>
                  <a:schemeClr val="tx2"/>
                </a:solidFill>
                <a:latin typeface="Calibri" panose="020F0502020204030204" pitchFamily="34" charset="0"/>
              </a:rPr>
              <a:t>skeletal </a:t>
            </a:r>
            <a:r>
              <a:rPr lang="en-US" sz="1800" b="1" i="0" dirty="0">
                <a:solidFill>
                  <a:schemeClr val="tx2"/>
                </a:solidFill>
                <a:latin typeface="Calibri" panose="020F0502020204030204" pitchFamily="34" charset="0"/>
              </a:rPr>
              <a:t>muscle</a:t>
            </a:r>
            <a:r>
              <a:rPr lang="en-US" sz="1800" b="1" i="0" dirty="0" smtClean="0">
                <a:solidFill>
                  <a:schemeClr val="tx2"/>
                </a:solidFill>
                <a:latin typeface="Calibri" panose="020F0502020204030204" pitchFamily="34" charset="0"/>
              </a:rPr>
              <a:t>.</a:t>
            </a:r>
            <a:r>
              <a:rPr lang="en-GB" altLang="en-US" sz="1800" b="1" i="0" dirty="0" smtClean="0">
                <a:solidFill>
                  <a:schemeClr val="tx2"/>
                </a:solidFill>
                <a:latin typeface="Calibri" panose="020F0502020204030204" pitchFamily="34" charset="0"/>
              </a:rPr>
              <a:t> </a:t>
            </a:r>
          </a:p>
          <a:p>
            <a:pPr>
              <a:spcBef>
                <a:spcPct val="50000"/>
              </a:spcBef>
            </a:pPr>
            <a:r>
              <a:rPr lang="en-GB" altLang="en-US" sz="1800" b="1" i="0" dirty="0" smtClean="0">
                <a:solidFill>
                  <a:schemeClr val="tx2"/>
                </a:solidFill>
                <a:latin typeface="Calibri" panose="020F0502020204030204" pitchFamily="34" charset="0"/>
              </a:rPr>
              <a:t>The sarcoplasmic reticulum in myocytes is less developed and it makes complexes with the transverse tubular membrane at dyad rather than triad junctions. </a:t>
            </a:r>
            <a:endParaRPr lang="en-US" altLang="en-US" sz="1800" b="1" i="0" dirty="0" smtClean="0">
              <a:solidFill>
                <a:schemeClr val="tx2"/>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541578" name="Picture 10" descr="muscle physiology-3-slid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0579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541579" name="Text Box 11"/>
          <p:cNvSpPr txBox="1">
            <a:spLocks noChangeArrowheads="1"/>
          </p:cNvSpPr>
          <p:nvPr/>
        </p:nvSpPr>
        <p:spPr bwMode="auto">
          <a:xfrm>
            <a:off x="6286500" y="1426488"/>
            <a:ext cx="3200400"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800" b="1" i="0" dirty="0" smtClean="0">
                <a:solidFill>
                  <a:srgbClr val="00FFFF"/>
                </a:solidFill>
                <a:latin typeface="Calibri" panose="020F0502020204030204" pitchFamily="34" charset="0"/>
              </a:rPr>
              <a:t>A significant Ca</a:t>
            </a:r>
            <a:r>
              <a:rPr lang="en-US" altLang="en-US" sz="1800" b="1" i="0" baseline="30000" dirty="0" smtClean="0">
                <a:solidFill>
                  <a:srgbClr val="00FFFF"/>
                </a:solidFill>
                <a:latin typeface="Calibri" panose="020F0502020204030204" pitchFamily="34" charset="0"/>
              </a:rPr>
              <a:t>2+</a:t>
            </a:r>
            <a:r>
              <a:rPr lang="en-US" altLang="en-US" sz="1800" b="1" i="0" dirty="0" smtClean="0">
                <a:solidFill>
                  <a:srgbClr val="00FFFF"/>
                </a:solidFill>
                <a:latin typeface="Calibri" panose="020F0502020204030204" pitchFamily="34" charset="0"/>
              </a:rPr>
              <a:t> influx comes from extracellular </a:t>
            </a:r>
            <a:r>
              <a:rPr lang="en-GB" altLang="en-US" sz="1800" b="1" i="0" dirty="0">
                <a:solidFill>
                  <a:srgbClr val="00FFFF"/>
                </a:solidFill>
                <a:latin typeface="Calibri" panose="020F0502020204030204" pitchFamily="34" charset="0"/>
              </a:rPr>
              <a:t>space during the plateau phase of the action potential</a:t>
            </a:r>
            <a:r>
              <a:rPr lang="en-US" altLang="en-US" sz="1800" b="1" i="0" dirty="0" smtClean="0">
                <a:solidFill>
                  <a:srgbClr val="00FFFF"/>
                </a:solidFill>
                <a:latin typeface="Calibri" panose="020F0502020204030204" pitchFamily="34" charset="0"/>
              </a:rPr>
              <a:t>. </a:t>
            </a:r>
          </a:p>
          <a:p>
            <a:endParaRPr lang="en-US" altLang="en-US" sz="1800" b="1" i="0" dirty="0" smtClean="0">
              <a:solidFill>
                <a:srgbClr val="FFFF00"/>
              </a:solidFill>
              <a:latin typeface="Calibri" panose="020F0502020204030204" pitchFamily="34" charset="0"/>
            </a:endParaRPr>
          </a:p>
          <a:p>
            <a:endParaRPr lang="en-US" altLang="en-US" sz="1800" b="1" i="0" dirty="0" smtClean="0">
              <a:solidFill>
                <a:srgbClr val="00FFFF"/>
              </a:solidFill>
              <a:latin typeface="Calibri" panose="020F0502020204030204" pitchFamily="34" charset="0"/>
            </a:endParaRPr>
          </a:p>
          <a:p>
            <a:r>
              <a:rPr lang="en-US" sz="1800" b="1" i="0" dirty="0">
                <a:latin typeface="Calibri" panose="020F0502020204030204" pitchFamily="34" charset="0"/>
              </a:rPr>
              <a:t>The role of Ca</a:t>
            </a:r>
            <a:r>
              <a:rPr lang="en-US" sz="1800" b="1" i="0" baseline="30000" dirty="0">
                <a:latin typeface="Calibri" panose="020F0502020204030204" pitchFamily="34" charset="0"/>
              </a:rPr>
              <a:t>2+</a:t>
            </a:r>
            <a:r>
              <a:rPr lang="en-US" sz="1800" b="1" i="0" dirty="0">
                <a:latin typeface="Calibri" panose="020F0502020204030204" pitchFamily="34" charset="0"/>
              </a:rPr>
              <a:t> in </a:t>
            </a:r>
            <a:r>
              <a:rPr lang="en-US" sz="1800" b="1" i="0" dirty="0">
                <a:solidFill>
                  <a:srgbClr val="FFFF00"/>
                </a:solidFill>
                <a:latin typeface="Calibri" panose="020F0502020204030204" pitchFamily="34" charset="0"/>
              </a:rPr>
              <a:t>excitation–contraction coupling </a:t>
            </a:r>
            <a:r>
              <a:rPr lang="en-US" sz="1800" b="1" i="0" dirty="0">
                <a:latin typeface="Calibri" panose="020F0502020204030204" pitchFamily="34" charset="0"/>
              </a:rPr>
              <a:t>is similar to its role in skeletal </a:t>
            </a:r>
            <a:r>
              <a:rPr lang="en-US" sz="1800" b="1" i="0" dirty="0" smtClean="0">
                <a:latin typeface="Calibri" panose="020F0502020204030204" pitchFamily="34" charset="0"/>
              </a:rPr>
              <a:t>muscle.</a:t>
            </a:r>
          </a:p>
          <a:p>
            <a:endParaRPr lang="en-US" sz="1800" b="1" i="0" dirty="0">
              <a:latin typeface="Calibri" panose="020F0502020204030204" pitchFamily="34" charset="0"/>
            </a:endParaRPr>
          </a:p>
          <a:p>
            <a:r>
              <a:rPr lang="en-US" sz="1800" b="1" i="0" dirty="0" smtClean="0">
                <a:solidFill>
                  <a:srgbClr val="FF0000"/>
                </a:solidFill>
                <a:latin typeface="Calibri" panose="020F0502020204030204" pitchFamily="34" charset="0"/>
              </a:rPr>
              <a:t>However</a:t>
            </a:r>
            <a:r>
              <a:rPr lang="en-US" sz="1800" b="1" i="0" dirty="0">
                <a:solidFill>
                  <a:srgbClr val="FF0000"/>
                </a:solidFill>
                <a:latin typeface="Calibri" panose="020F0502020204030204" pitchFamily="34" charset="0"/>
              </a:rPr>
              <a:t>, it is the influx of extracellular Ca</a:t>
            </a:r>
            <a:r>
              <a:rPr lang="en-US" sz="1800" b="1" i="0" baseline="30000" dirty="0">
                <a:solidFill>
                  <a:srgbClr val="FF0000"/>
                </a:solidFill>
                <a:latin typeface="Calibri" panose="020F0502020204030204" pitchFamily="34" charset="0"/>
              </a:rPr>
              <a:t>2+</a:t>
            </a:r>
            <a:r>
              <a:rPr lang="en-US" sz="1800" b="1" i="0" dirty="0">
                <a:solidFill>
                  <a:srgbClr val="FF0000"/>
                </a:solidFill>
                <a:latin typeface="Calibri" panose="020F0502020204030204" pitchFamily="34" charset="0"/>
              </a:rPr>
              <a:t> through the </a:t>
            </a:r>
            <a:r>
              <a:rPr lang="en-US" sz="1800" b="1" i="0" dirty="0" smtClean="0">
                <a:solidFill>
                  <a:srgbClr val="FF0000"/>
                </a:solidFill>
                <a:latin typeface="Calibri" panose="020F0502020204030204" pitchFamily="34" charset="0"/>
              </a:rPr>
              <a:t>voltage-sensitive </a:t>
            </a:r>
            <a:r>
              <a:rPr lang="en-GB" altLang="en-US" sz="1800" b="1" i="0" dirty="0" err="1">
                <a:solidFill>
                  <a:srgbClr val="FF0000"/>
                </a:solidFill>
                <a:latin typeface="Calibri" panose="020F0502020204030204" pitchFamily="34" charset="0"/>
              </a:rPr>
              <a:t>Dihydropyridine</a:t>
            </a:r>
            <a:r>
              <a:rPr lang="en-GB" altLang="en-US" sz="1800" b="1" i="0" dirty="0">
                <a:solidFill>
                  <a:srgbClr val="FF0000"/>
                </a:solidFill>
                <a:latin typeface="Calibri" panose="020F0502020204030204" pitchFamily="34" charset="0"/>
              </a:rPr>
              <a:t> receptors</a:t>
            </a:r>
            <a:r>
              <a:rPr lang="en-US" sz="1800" b="1" i="0" dirty="0" smtClean="0">
                <a:solidFill>
                  <a:srgbClr val="FF0000"/>
                </a:solidFill>
                <a:latin typeface="Calibri" panose="020F0502020204030204" pitchFamily="34" charset="0"/>
              </a:rPr>
              <a:t> (DHPR) </a:t>
            </a:r>
            <a:r>
              <a:rPr lang="en-US" sz="1800" b="1" i="0" dirty="0">
                <a:solidFill>
                  <a:srgbClr val="FF0000"/>
                </a:solidFill>
                <a:latin typeface="Calibri" panose="020F0502020204030204" pitchFamily="34" charset="0"/>
              </a:rPr>
              <a:t>in the T system </a:t>
            </a:r>
            <a:r>
              <a:rPr lang="en-US" sz="1800" b="1" i="0" dirty="0">
                <a:latin typeface="Calibri" panose="020F0502020204030204" pitchFamily="34" charset="0"/>
              </a:rPr>
              <a:t>that triggers calcium-induced calcium release through </a:t>
            </a:r>
            <a:r>
              <a:rPr lang="en-US" sz="1800" b="1" i="0" dirty="0" smtClean="0">
                <a:latin typeface="Calibri" panose="020F0502020204030204" pitchFamily="34" charset="0"/>
              </a:rPr>
              <a:t>the </a:t>
            </a:r>
            <a:r>
              <a:rPr lang="en-US" altLang="en-US" sz="1800" b="1" i="0" dirty="0">
                <a:solidFill>
                  <a:srgbClr val="00CCFF"/>
                </a:solidFill>
                <a:latin typeface="Calibri" panose="020F0502020204030204" pitchFamily="34" charset="0"/>
              </a:rPr>
              <a:t>ryanodine receptors</a:t>
            </a:r>
            <a:r>
              <a:rPr lang="en-US" sz="1800" b="1" i="0" dirty="0" smtClean="0">
                <a:latin typeface="Calibri" panose="020F0502020204030204" pitchFamily="34" charset="0"/>
              </a:rPr>
              <a:t> (</a:t>
            </a:r>
            <a:r>
              <a:rPr lang="en-US" sz="1800" b="1" i="0" dirty="0" err="1" smtClean="0">
                <a:latin typeface="Calibri" panose="020F0502020204030204" pitchFamily="34" charset="0"/>
              </a:rPr>
              <a:t>RyR</a:t>
            </a:r>
            <a:r>
              <a:rPr lang="en-US" sz="1800" b="1" i="0" dirty="0" smtClean="0">
                <a:latin typeface="Calibri" panose="020F0502020204030204" pitchFamily="34" charset="0"/>
              </a:rPr>
              <a:t>) </a:t>
            </a:r>
            <a:r>
              <a:rPr lang="en-US" sz="1800" b="1" i="0" dirty="0">
                <a:latin typeface="Calibri" panose="020F0502020204030204" pitchFamily="34" charset="0"/>
              </a:rPr>
              <a:t>at the sarcoplasmic reticulum. </a:t>
            </a:r>
            <a:endParaRPr lang="en-US" altLang="en-US" sz="1800" b="1" dirty="0" smtClean="0">
              <a:solidFill>
                <a:srgbClr val="FF66FF"/>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1714500" y="533400"/>
            <a:ext cx="7010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itchFamily="34" charset="0"/>
              </a:defRPr>
            </a:lvl1pPr>
            <a:lvl2pPr marL="742950" indent="-285750">
              <a:defRPr sz="3400" i="1">
                <a:solidFill>
                  <a:schemeClr val="tx1"/>
                </a:solidFill>
                <a:latin typeface="Trebuchet MS" pitchFamily="34" charset="0"/>
              </a:defRPr>
            </a:lvl2pPr>
            <a:lvl3pPr marL="1143000" indent="-228600">
              <a:defRPr sz="3400" i="1">
                <a:solidFill>
                  <a:schemeClr val="tx1"/>
                </a:solidFill>
                <a:latin typeface="Trebuchet MS" pitchFamily="34" charset="0"/>
              </a:defRPr>
            </a:lvl3pPr>
            <a:lvl4pPr marL="1600200" indent="-228600">
              <a:defRPr sz="3400" i="1">
                <a:solidFill>
                  <a:schemeClr val="tx1"/>
                </a:solidFill>
                <a:latin typeface="Trebuchet MS" pitchFamily="34" charset="0"/>
              </a:defRPr>
            </a:lvl4pPr>
            <a:lvl5pPr marL="2057400" indent="-228600">
              <a:defRPr sz="3400" i="1">
                <a:solidFill>
                  <a:schemeClr val="tx1"/>
                </a:solidFill>
                <a:latin typeface="Trebuchet MS" pitchFamily="34" charset="0"/>
              </a:defRPr>
            </a:lvl5pPr>
            <a:lvl6pPr marL="2514600" indent="-228600" eaLnBrk="0" fontAlgn="base" hangingPunct="0">
              <a:spcBef>
                <a:spcPct val="0"/>
              </a:spcBef>
              <a:spcAft>
                <a:spcPct val="0"/>
              </a:spcAft>
              <a:defRPr sz="3400" i="1">
                <a:solidFill>
                  <a:schemeClr val="tx1"/>
                </a:solidFill>
                <a:latin typeface="Trebuchet MS" pitchFamily="34" charset="0"/>
              </a:defRPr>
            </a:lvl6pPr>
            <a:lvl7pPr marL="2971800" indent="-228600" eaLnBrk="0" fontAlgn="base" hangingPunct="0">
              <a:spcBef>
                <a:spcPct val="0"/>
              </a:spcBef>
              <a:spcAft>
                <a:spcPct val="0"/>
              </a:spcAft>
              <a:defRPr sz="3400" i="1">
                <a:solidFill>
                  <a:schemeClr val="tx1"/>
                </a:solidFill>
                <a:latin typeface="Trebuchet MS" pitchFamily="34" charset="0"/>
              </a:defRPr>
            </a:lvl7pPr>
            <a:lvl8pPr marL="3429000" indent="-228600" eaLnBrk="0" fontAlgn="base" hangingPunct="0">
              <a:spcBef>
                <a:spcPct val="0"/>
              </a:spcBef>
              <a:spcAft>
                <a:spcPct val="0"/>
              </a:spcAft>
              <a:defRPr sz="3400" i="1">
                <a:solidFill>
                  <a:schemeClr val="tx1"/>
                </a:solidFill>
                <a:latin typeface="Trebuchet MS" pitchFamily="34" charset="0"/>
              </a:defRPr>
            </a:lvl8pPr>
            <a:lvl9pPr marL="3886200" indent="-228600" eaLnBrk="0" fontAlgn="base" hangingPunct="0">
              <a:spcBef>
                <a:spcPct val="0"/>
              </a:spcBef>
              <a:spcAft>
                <a:spcPct val="0"/>
              </a:spcAft>
              <a:defRPr sz="3400" i="1">
                <a:solidFill>
                  <a:schemeClr val="tx1"/>
                </a:solidFill>
                <a:latin typeface="Trebuchet MS" pitchFamily="34" charset="0"/>
              </a:defRPr>
            </a:lvl9pPr>
          </a:lstStyle>
          <a:p>
            <a:pPr algn="ctr">
              <a:spcBef>
                <a:spcPct val="50000"/>
              </a:spcBef>
            </a:pPr>
            <a:r>
              <a:rPr lang="en-US" sz="5400" b="1" i="0" dirty="0">
                <a:solidFill>
                  <a:srgbClr val="00FFFF"/>
                </a:solidFill>
                <a:latin typeface="Calibri" pitchFamily="34" charset="0"/>
                <a:cs typeface="Calibri" pitchFamily="34" charset="0"/>
              </a:rPr>
              <a:t>Learning outcomes</a:t>
            </a:r>
          </a:p>
        </p:txBody>
      </p:sp>
      <p:sp>
        <p:nvSpPr>
          <p:cNvPr id="7" name="Rectangle 12"/>
          <p:cNvSpPr txBox="1">
            <a:spLocks noChangeArrowheads="1"/>
          </p:cNvSpPr>
          <p:nvPr/>
        </p:nvSpPr>
        <p:spPr bwMode="auto">
          <a:xfrm>
            <a:off x="190500" y="3048000"/>
            <a:ext cx="9906000" cy="3505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a:lstStyle>
          <a:p>
            <a:pPr>
              <a:lnSpc>
                <a:spcPct val="80000"/>
              </a:lnSpc>
              <a:buClr>
                <a:srgbClr val="FF0000"/>
              </a:buClr>
              <a:buFont typeface="Symbol" pitchFamily="18" charset="2"/>
              <a:buBlip>
                <a:blip r:embed="rId4"/>
              </a:buBlip>
              <a:defRPr/>
            </a:pPr>
            <a:r>
              <a:rPr lang="en-GB" sz="2400" b="1" i="0" dirty="0" smtClean="0">
                <a:solidFill>
                  <a:schemeClr val="tx2"/>
                </a:solidFill>
                <a:latin typeface="Calibri" pitchFamily="34" charset="0"/>
                <a:cs typeface="Calibri" pitchFamily="34" charset="0"/>
              </a:rPr>
              <a:t>Describe the general features and overall design of the cardiovascular system.</a:t>
            </a:r>
          </a:p>
          <a:p>
            <a:pPr>
              <a:lnSpc>
                <a:spcPct val="80000"/>
              </a:lnSpc>
              <a:buClr>
                <a:srgbClr val="FF0000"/>
              </a:buClr>
              <a:buFont typeface="Symbol" pitchFamily="18" charset="2"/>
              <a:buBlip>
                <a:blip r:embed="rId4"/>
              </a:buBlip>
              <a:defRPr/>
            </a:pPr>
            <a:r>
              <a:rPr lang="en-GB" sz="2400" b="1" i="0" dirty="0" smtClean="0">
                <a:solidFill>
                  <a:schemeClr val="tx2"/>
                </a:solidFill>
                <a:latin typeface="Calibri" pitchFamily="34" charset="0"/>
                <a:cs typeface="Calibri" pitchFamily="34" charset="0"/>
              </a:rPr>
              <a:t>Describe how the heart accomplishes its function as the central pump of the cardiovascular system.</a:t>
            </a:r>
          </a:p>
          <a:p>
            <a:pPr>
              <a:lnSpc>
                <a:spcPct val="80000"/>
              </a:lnSpc>
              <a:buClr>
                <a:srgbClr val="FF0000"/>
              </a:buClr>
              <a:buFont typeface="Symbol" pitchFamily="18" charset="2"/>
              <a:buBlip>
                <a:blip r:embed="rId4"/>
              </a:buBlip>
              <a:defRPr/>
            </a:pPr>
            <a:r>
              <a:rPr lang="en-GB" sz="2400" b="1" i="0" dirty="0" smtClean="0">
                <a:solidFill>
                  <a:schemeClr val="tx2"/>
                </a:solidFill>
                <a:latin typeface="Calibri" pitchFamily="34" charset="0"/>
                <a:cs typeface="Calibri" pitchFamily="34" charset="0"/>
              </a:rPr>
              <a:t>Outline the structure of a typical myocyte. </a:t>
            </a:r>
          </a:p>
          <a:p>
            <a:pPr>
              <a:lnSpc>
                <a:spcPct val="80000"/>
              </a:lnSpc>
              <a:buClr>
                <a:srgbClr val="FF0000"/>
              </a:buClr>
              <a:buBlip>
                <a:blip r:embed="rId4"/>
              </a:buBlip>
              <a:defRPr/>
            </a:pPr>
            <a:r>
              <a:rPr lang="en-GB" sz="2400" b="1" i="0" dirty="0" smtClean="0">
                <a:solidFill>
                  <a:schemeClr val="tx2"/>
                </a:solidFill>
                <a:latin typeface="Calibri" pitchFamily="34" charset="0"/>
                <a:cs typeface="Calibri" pitchFamily="34" charset="0"/>
              </a:rPr>
              <a:t>Describe </a:t>
            </a:r>
            <a:r>
              <a:rPr lang="en-GB" altLang="en-US" sz="2400" b="1" i="0" dirty="0" smtClean="0">
                <a:solidFill>
                  <a:srgbClr val="FFFF00"/>
                </a:solidFill>
                <a:latin typeface="Calibri" panose="020F0502020204030204" pitchFamily="34" charset="0"/>
              </a:rPr>
              <a:t>excitation-contraction coupling in the heart.</a:t>
            </a:r>
          </a:p>
          <a:p>
            <a:pPr>
              <a:lnSpc>
                <a:spcPct val="80000"/>
              </a:lnSpc>
              <a:buClr>
                <a:srgbClr val="FF0000"/>
              </a:buClr>
              <a:buBlip>
                <a:blip r:embed="rId4"/>
              </a:buBlip>
              <a:defRPr/>
            </a:pPr>
            <a:r>
              <a:rPr lang="en-GB" altLang="en-US" sz="2400" b="1" i="0" dirty="0" smtClean="0">
                <a:solidFill>
                  <a:srgbClr val="FFFF00"/>
                </a:solidFill>
                <a:latin typeface="Calibri" panose="020F0502020204030204" pitchFamily="34" charset="0"/>
              </a:rPr>
              <a:t>Discuss sliding-filament mechanism of contraction. </a:t>
            </a:r>
          </a:p>
          <a:p>
            <a:pPr>
              <a:lnSpc>
                <a:spcPct val="80000"/>
              </a:lnSpc>
              <a:buClr>
                <a:srgbClr val="FF0000"/>
              </a:buClr>
              <a:buBlip>
                <a:blip r:embed="rId4"/>
              </a:buBlip>
              <a:defRPr/>
            </a:pPr>
            <a:r>
              <a:rPr lang="en-GB" altLang="en-US" sz="2400" b="1" i="0" dirty="0" smtClean="0">
                <a:solidFill>
                  <a:srgbClr val="FFFF00"/>
                </a:solidFill>
                <a:latin typeface="Calibri" panose="020F0502020204030204" pitchFamily="34" charset="0"/>
              </a:rPr>
              <a:t>Describe cardiac muscle mechanics</a:t>
            </a:r>
            <a:r>
              <a:rPr lang="en-GB" altLang="en-US" sz="2400" b="1" i="0" dirty="0" smtClean="0">
                <a:solidFill>
                  <a:srgbClr val="FFFF00"/>
                </a:solidFill>
                <a:latin typeface="Calibri" panose="020F0502020204030204" pitchFamily="34" charset="0"/>
              </a:rPr>
              <a:t>.</a:t>
            </a:r>
          </a:p>
          <a:p>
            <a:pPr>
              <a:lnSpc>
                <a:spcPct val="80000"/>
              </a:lnSpc>
              <a:buClr>
                <a:srgbClr val="FF0000"/>
              </a:buClr>
              <a:buBlip>
                <a:blip r:embed="rId4"/>
              </a:buBlip>
              <a:defRPr/>
            </a:pPr>
            <a:r>
              <a:rPr lang="en-GB" sz="2400" b="1" i="0" dirty="0" smtClean="0">
                <a:solidFill>
                  <a:srgbClr val="FFFF00"/>
                </a:solidFill>
                <a:latin typeface="Calibri" panose="020F0502020204030204" pitchFamily="34" charset="0"/>
                <a:cs typeface="Calibri" pitchFamily="34" charset="0"/>
              </a:rPr>
              <a:t>Outline the types of contractions in skeletal and cardiac muscle.</a:t>
            </a:r>
          </a:p>
          <a:p>
            <a:pPr>
              <a:lnSpc>
                <a:spcPct val="80000"/>
              </a:lnSpc>
              <a:buClr>
                <a:srgbClr val="FF0000"/>
              </a:buClr>
              <a:buBlip>
                <a:blip r:embed="rId4"/>
              </a:buBlip>
              <a:defRPr/>
            </a:pPr>
            <a:r>
              <a:rPr lang="en-GB" sz="2400" b="1" i="0" dirty="0" smtClean="0">
                <a:solidFill>
                  <a:srgbClr val="FFFF00"/>
                </a:solidFill>
                <a:latin typeface="Calibri" panose="020F0502020204030204" pitchFamily="34" charset="0"/>
                <a:cs typeface="Calibri" pitchFamily="34" charset="0"/>
              </a:rPr>
              <a:t>Describe the length-tension curve in cardiac muscle. </a:t>
            </a:r>
            <a:endParaRPr lang="en-GB" sz="2400" b="1" i="0" dirty="0" smtClean="0">
              <a:solidFill>
                <a:schemeClr val="tx2"/>
              </a:solidFill>
              <a:latin typeface="Calibri" pitchFamily="34" charset="0"/>
              <a:cs typeface="Calibri" pitchFamily="34" charset="0"/>
            </a:endParaRPr>
          </a:p>
        </p:txBody>
      </p:sp>
      <p:sp>
        <p:nvSpPr>
          <p:cNvPr id="8" name="Text Box 13"/>
          <p:cNvSpPr txBox="1">
            <a:spLocks noChangeArrowheads="1"/>
          </p:cNvSpPr>
          <p:nvPr/>
        </p:nvSpPr>
        <p:spPr bwMode="auto">
          <a:xfrm>
            <a:off x="190500" y="2017693"/>
            <a:ext cx="990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itchFamily="34" charset="0"/>
              </a:defRPr>
            </a:lvl1pPr>
            <a:lvl2pPr marL="742950" indent="-285750">
              <a:defRPr sz="3400" i="1">
                <a:solidFill>
                  <a:schemeClr val="tx1"/>
                </a:solidFill>
                <a:latin typeface="Trebuchet MS" pitchFamily="34" charset="0"/>
              </a:defRPr>
            </a:lvl2pPr>
            <a:lvl3pPr marL="1143000" indent="-228600">
              <a:defRPr sz="3400" i="1">
                <a:solidFill>
                  <a:schemeClr val="tx1"/>
                </a:solidFill>
                <a:latin typeface="Trebuchet MS" pitchFamily="34" charset="0"/>
              </a:defRPr>
            </a:lvl3pPr>
            <a:lvl4pPr marL="1600200" indent="-228600">
              <a:defRPr sz="3400" i="1">
                <a:solidFill>
                  <a:schemeClr val="tx1"/>
                </a:solidFill>
                <a:latin typeface="Trebuchet MS" pitchFamily="34" charset="0"/>
              </a:defRPr>
            </a:lvl4pPr>
            <a:lvl5pPr marL="2057400" indent="-228600">
              <a:defRPr sz="3400" i="1">
                <a:solidFill>
                  <a:schemeClr val="tx1"/>
                </a:solidFill>
                <a:latin typeface="Trebuchet MS" pitchFamily="34" charset="0"/>
              </a:defRPr>
            </a:lvl5pPr>
            <a:lvl6pPr marL="2514600" indent="-228600" eaLnBrk="0" fontAlgn="base" hangingPunct="0">
              <a:spcBef>
                <a:spcPct val="0"/>
              </a:spcBef>
              <a:spcAft>
                <a:spcPct val="0"/>
              </a:spcAft>
              <a:defRPr sz="3400" i="1">
                <a:solidFill>
                  <a:schemeClr val="tx1"/>
                </a:solidFill>
                <a:latin typeface="Trebuchet MS" pitchFamily="34" charset="0"/>
              </a:defRPr>
            </a:lvl6pPr>
            <a:lvl7pPr marL="2971800" indent="-228600" eaLnBrk="0" fontAlgn="base" hangingPunct="0">
              <a:spcBef>
                <a:spcPct val="0"/>
              </a:spcBef>
              <a:spcAft>
                <a:spcPct val="0"/>
              </a:spcAft>
              <a:defRPr sz="3400" i="1">
                <a:solidFill>
                  <a:schemeClr val="tx1"/>
                </a:solidFill>
                <a:latin typeface="Trebuchet MS" pitchFamily="34" charset="0"/>
              </a:defRPr>
            </a:lvl7pPr>
            <a:lvl8pPr marL="3429000" indent="-228600" eaLnBrk="0" fontAlgn="base" hangingPunct="0">
              <a:spcBef>
                <a:spcPct val="0"/>
              </a:spcBef>
              <a:spcAft>
                <a:spcPct val="0"/>
              </a:spcAft>
              <a:defRPr sz="3400" i="1">
                <a:solidFill>
                  <a:schemeClr val="tx1"/>
                </a:solidFill>
                <a:latin typeface="Trebuchet MS" pitchFamily="34" charset="0"/>
              </a:defRPr>
            </a:lvl8pPr>
            <a:lvl9pPr marL="3886200" indent="-228600" eaLnBrk="0" fontAlgn="base" hangingPunct="0">
              <a:spcBef>
                <a:spcPct val="0"/>
              </a:spcBef>
              <a:spcAft>
                <a:spcPct val="0"/>
              </a:spcAft>
              <a:defRPr sz="3400" i="1">
                <a:solidFill>
                  <a:schemeClr val="tx1"/>
                </a:solidFill>
                <a:latin typeface="Trebuchet MS" pitchFamily="34" charset="0"/>
              </a:defRPr>
            </a:lvl9pPr>
          </a:lstStyle>
          <a:p>
            <a:pPr eaLnBrk="1" hangingPunct="1"/>
            <a:r>
              <a:rPr lang="en-US" sz="2400" b="1" i="0" dirty="0">
                <a:solidFill>
                  <a:srgbClr val="FF99FF"/>
                </a:solidFill>
                <a:latin typeface="Calibri" pitchFamily="34" charset="0"/>
                <a:cs typeface="Calibri" pitchFamily="34" charset="0"/>
              </a:rPr>
              <a:t>After reviewing the PowerPoint presentation, lecture notes and associated material, the student should be able to:</a:t>
            </a:r>
            <a:r>
              <a:rPr lang="en-US" sz="2400" i="0" dirty="0">
                <a:solidFill>
                  <a:srgbClr val="FF99FF"/>
                </a:solidFill>
                <a:latin typeface="Calibri" pitchFamily="34" charset="0"/>
                <a:cs typeface="Calibri" pitchFamily="34" charset="0"/>
              </a:rPr>
              <a:t> </a:t>
            </a:r>
            <a:endParaRPr lang="en-US" sz="2400" dirty="0">
              <a:solidFill>
                <a:srgbClr val="FF99FF"/>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32995" name="Rectangle 3"/>
          <p:cNvSpPr>
            <a:spLocks noChangeArrowheads="1"/>
          </p:cNvSpPr>
          <p:nvPr/>
        </p:nvSpPr>
        <p:spPr bwMode="auto">
          <a:xfrm>
            <a:off x="1333500" y="762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imes New Roman" panose="02020603050405020304" pitchFamily="18" charset="0"/>
              </a:defRPr>
            </a:lvl1pPr>
            <a:lvl2pPr algn="ctr">
              <a:defRPr sz="4400">
                <a:solidFill>
                  <a:schemeClr val="tx2"/>
                </a:solidFill>
                <a:effectLst>
                  <a:outerShdw blurRad="38100" dist="38100" dir="2700000" algn="tl">
                    <a:srgbClr val="000000"/>
                  </a:outerShdw>
                </a:effectLst>
                <a:latin typeface="Times New Roman" panose="02020603050405020304" pitchFamily="18" charset="0"/>
              </a:defRPr>
            </a:lvl2pPr>
            <a:lvl3pPr algn="ctr">
              <a:defRPr sz="4400">
                <a:solidFill>
                  <a:schemeClr val="tx2"/>
                </a:solidFill>
                <a:effectLst>
                  <a:outerShdw blurRad="38100" dist="38100" dir="2700000" algn="tl">
                    <a:srgbClr val="000000"/>
                  </a:outerShdw>
                </a:effectLst>
                <a:latin typeface="Times New Roman" panose="02020603050405020304" pitchFamily="18" charset="0"/>
              </a:defRPr>
            </a:lvl3pPr>
            <a:lvl4pPr algn="ctr">
              <a:defRPr sz="4400">
                <a:solidFill>
                  <a:schemeClr val="tx2"/>
                </a:solidFill>
                <a:effectLst>
                  <a:outerShdw blurRad="38100" dist="38100" dir="2700000" algn="tl">
                    <a:srgbClr val="000000"/>
                  </a:outerShdw>
                </a:effectLst>
                <a:latin typeface="Times New Roman" panose="02020603050405020304" pitchFamily="18" charset="0"/>
              </a:defRPr>
            </a:lvl4pPr>
            <a:lvl5pPr algn="ctr">
              <a:defRPr sz="4400">
                <a:solidFill>
                  <a:schemeClr val="tx2"/>
                </a:solidFill>
                <a:effectLst>
                  <a:outerShdw blurRad="38100" dist="38100" dir="2700000" algn="tl">
                    <a:srgbClr val="000000"/>
                  </a:outerShdw>
                </a:effectLst>
                <a:latin typeface="Times New Roman" panose="02020603050405020304" pitchFamily="18"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9pPr>
          </a:lstStyle>
          <a:p>
            <a:r>
              <a:rPr lang="en-GB" altLang="en-US" sz="3600" b="1" i="0" dirty="0" smtClean="0">
                <a:solidFill>
                  <a:srgbClr val="FFFF00"/>
                </a:solidFill>
                <a:latin typeface="Trebuchet MS" panose="020B0603020202020204" pitchFamily="34" charset="0"/>
              </a:rPr>
              <a:t>Excitation contraction coupling</a:t>
            </a:r>
          </a:p>
        </p:txBody>
      </p:sp>
      <p:pic>
        <p:nvPicPr>
          <p:cNvPr id="2132997" name="Picture 5" descr="mohr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762000"/>
            <a:ext cx="6400800" cy="5949950"/>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4" name="Text Box 6"/>
          <p:cNvSpPr txBox="1">
            <a:spLocks noChangeArrowheads="1"/>
          </p:cNvSpPr>
          <p:nvPr/>
        </p:nvSpPr>
        <p:spPr bwMode="auto">
          <a:xfrm>
            <a:off x="6819900" y="609600"/>
            <a:ext cx="3276600"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Blip>
                <a:blip r:embed="rId5"/>
              </a:buBlip>
            </a:pPr>
            <a:r>
              <a:rPr lang="en-GB" altLang="en-US" sz="1600" b="1" i="0" dirty="0" smtClean="0">
                <a:solidFill>
                  <a:srgbClr val="00FFFF"/>
                </a:solidFill>
                <a:latin typeface="Calibri" panose="020F0502020204030204" pitchFamily="34" charset="0"/>
              </a:rPr>
              <a:t> </a:t>
            </a:r>
            <a:r>
              <a:rPr lang="en-US" sz="1600" b="1" i="0" dirty="0">
                <a:latin typeface="Calibri" panose="020F0502020204030204" pitchFamily="34" charset="0"/>
              </a:rPr>
              <a:t>The term “excitation-contraction coupling” refers to the mechanism by which the action potential causes the myofibrils of muscle to contract</a:t>
            </a:r>
            <a:r>
              <a:rPr lang="en-US" sz="1600" b="1" i="0" dirty="0" smtClean="0">
                <a:latin typeface="Calibri" panose="020F0502020204030204" pitchFamily="34" charset="0"/>
              </a:rPr>
              <a:t>.</a:t>
            </a:r>
            <a:endParaRPr lang="en-US" altLang="en-US" sz="1600" b="1" i="0" dirty="0">
              <a:solidFill>
                <a:srgbClr val="FFFF00"/>
              </a:solidFill>
              <a:latin typeface="Calibri" panose="020F0502020204030204" pitchFamily="34" charset="0"/>
            </a:endParaRPr>
          </a:p>
          <a:p>
            <a:pPr>
              <a:buFontTx/>
              <a:buBlip>
                <a:blip r:embed="rId5"/>
              </a:buBlip>
            </a:pPr>
            <a:r>
              <a:rPr lang="en-US" altLang="en-US" sz="1600" b="1" i="0" dirty="0" smtClean="0">
                <a:solidFill>
                  <a:srgbClr val="FFFF00"/>
                </a:solidFill>
                <a:latin typeface="Calibri" panose="020F0502020204030204" pitchFamily="34" charset="0"/>
              </a:rPr>
              <a:t> </a:t>
            </a:r>
            <a:r>
              <a:rPr lang="en-GB" altLang="en-US" sz="1600" b="1" i="0" dirty="0" smtClean="0">
                <a:solidFill>
                  <a:srgbClr val="FFFF00"/>
                </a:solidFill>
                <a:latin typeface="Calibri" panose="020F0502020204030204" pitchFamily="34" charset="0"/>
              </a:rPr>
              <a:t>Excitation-contraction coupling is similar in cardiac and skeletal muscles.</a:t>
            </a:r>
          </a:p>
          <a:p>
            <a:pPr>
              <a:buFontTx/>
              <a:buBlip>
                <a:blip r:embed="rId5"/>
              </a:buBlip>
            </a:pPr>
            <a:r>
              <a:rPr lang="en-GB" altLang="en-US" sz="1600" b="1" i="0" dirty="0" smtClean="0">
                <a:solidFill>
                  <a:srgbClr val="FFFF00"/>
                </a:solidFill>
                <a:latin typeface="Calibri" panose="020F0502020204030204" pitchFamily="34" charset="0"/>
              </a:rPr>
              <a:t> Increased intracellular Ca</a:t>
            </a:r>
            <a:r>
              <a:rPr lang="en-GB" altLang="en-US" sz="1600" b="1" i="0" baseline="30000" dirty="0" smtClean="0">
                <a:solidFill>
                  <a:srgbClr val="FFFF00"/>
                </a:solidFill>
                <a:latin typeface="Calibri" panose="020F0502020204030204" pitchFamily="34" charset="0"/>
              </a:rPr>
              <a:t>2+</a:t>
            </a:r>
            <a:r>
              <a:rPr lang="en-GB" altLang="en-US" sz="1600" b="1" i="0" dirty="0" smtClean="0">
                <a:solidFill>
                  <a:srgbClr val="FFFF00"/>
                </a:solidFill>
                <a:latin typeface="Calibri" panose="020F0502020204030204" pitchFamily="34" charset="0"/>
              </a:rPr>
              <a:t> triggers contraction by binding to troponin on the thin filament.</a:t>
            </a:r>
          </a:p>
          <a:p>
            <a:pPr>
              <a:buFontTx/>
              <a:buBlip>
                <a:blip r:embed="rId5"/>
              </a:buBlip>
            </a:pPr>
            <a:r>
              <a:rPr lang="en-GB" altLang="en-US" sz="1600" b="1" i="0" dirty="0" smtClean="0">
                <a:solidFill>
                  <a:srgbClr val="00FFFF"/>
                </a:solidFill>
                <a:latin typeface="Calibri" panose="020F0502020204030204" pitchFamily="34" charset="0"/>
              </a:rPr>
              <a:t> Tension </a:t>
            </a:r>
            <a:r>
              <a:rPr lang="en-GB" altLang="en-US" sz="1600" b="1" i="0" dirty="0">
                <a:solidFill>
                  <a:srgbClr val="00FFFF"/>
                </a:solidFill>
                <a:latin typeface="Calibri" panose="020F0502020204030204" pitchFamily="34" charset="0"/>
              </a:rPr>
              <a:t>generation in cardiac, but not in skeletal muscle is profoundly influenced both by extracellular calcium levels and factors that affect the magnitude of the inward calcium current. For example, </a:t>
            </a:r>
            <a:r>
              <a:rPr lang="en-GB" altLang="en-US" sz="1600" b="1" i="0" dirty="0">
                <a:solidFill>
                  <a:srgbClr val="FF0000"/>
                </a:solidFill>
                <a:latin typeface="Calibri" panose="020F0502020204030204" pitchFamily="34" charset="0"/>
              </a:rPr>
              <a:t>doubling the extracellular calcium concentration may nearly double the maximum cardiac contractile force</a:t>
            </a:r>
            <a:r>
              <a:rPr lang="en-GB" altLang="en-US" sz="1600" b="1" i="0" dirty="0" smtClean="0">
                <a:solidFill>
                  <a:srgbClr val="FF0000"/>
                </a:solidFill>
                <a:latin typeface="Calibri" panose="020F0502020204030204" pitchFamily="34" charset="0"/>
              </a:rPr>
              <a:t>.</a:t>
            </a:r>
          </a:p>
          <a:p>
            <a:pPr>
              <a:buFontTx/>
              <a:buBlip>
                <a:blip r:embed="rId5"/>
              </a:buBlip>
            </a:pPr>
            <a:r>
              <a:rPr lang="en-GB" altLang="en-US" sz="1600" b="1" i="0" dirty="0">
                <a:solidFill>
                  <a:srgbClr val="00FFFF"/>
                </a:solidFill>
                <a:latin typeface="Calibri" panose="020F0502020204030204" pitchFamily="34" charset="0"/>
              </a:rPr>
              <a:t> Drugs which reduce calcium influx have profound negative inotropic effects on the myocardium, but affect skeletal muscle only when present in massive </a:t>
            </a:r>
            <a:r>
              <a:rPr lang="en-GB" altLang="en-US" sz="1600" b="1" i="0" dirty="0" smtClean="0">
                <a:solidFill>
                  <a:srgbClr val="00FFFF"/>
                </a:solidFill>
                <a:latin typeface="Calibri" panose="020F0502020204030204" pitchFamily="34" charset="0"/>
              </a:rPr>
              <a:t>overdose.</a:t>
            </a: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81634" name="Rectangle 2"/>
          <p:cNvSpPr>
            <a:spLocks noChangeArrowheads="1"/>
          </p:cNvSpPr>
          <p:nvPr/>
        </p:nvSpPr>
        <p:spPr bwMode="auto">
          <a:xfrm>
            <a:off x="6094413" y="152400"/>
            <a:ext cx="2571750" cy="838200"/>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FFFFFF"/>
              </a:solidFill>
            </a:endParaRPr>
          </a:p>
        </p:txBody>
      </p:sp>
      <p:sp>
        <p:nvSpPr>
          <p:cNvPr id="581635" name="Rectangle 3"/>
          <p:cNvSpPr>
            <a:spLocks noChangeArrowheads="1"/>
          </p:cNvSpPr>
          <p:nvPr/>
        </p:nvSpPr>
        <p:spPr bwMode="auto">
          <a:xfrm>
            <a:off x="2016125" y="2516188"/>
            <a:ext cx="1066800" cy="152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FFFFFF"/>
              </a:solidFill>
            </a:endParaRPr>
          </a:p>
        </p:txBody>
      </p:sp>
      <p:sp>
        <p:nvSpPr>
          <p:cNvPr id="581636" name="Text Box 4"/>
          <p:cNvSpPr txBox="1">
            <a:spLocks noChangeArrowheads="1"/>
          </p:cNvSpPr>
          <p:nvPr/>
        </p:nvSpPr>
        <p:spPr bwMode="auto">
          <a:xfrm>
            <a:off x="5902325" y="304800"/>
            <a:ext cx="2924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b="1" i="0" smtClean="0">
                <a:solidFill>
                  <a:srgbClr val="00FFFF"/>
                </a:solidFill>
              </a:rPr>
              <a:t>Myocardial fiber</a:t>
            </a:r>
            <a:endParaRPr lang="en-US" altLang="en-US" sz="2400" i="0" smtClean="0">
              <a:solidFill>
                <a:srgbClr val="00FFFF"/>
              </a:solidFill>
            </a:endParaRPr>
          </a:p>
        </p:txBody>
      </p:sp>
      <p:sp>
        <p:nvSpPr>
          <p:cNvPr id="581637" name="Text Box 5"/>
          <p:cNvSpPr txBox="1">
            <a:spLocks noChangeArrowheads="1"/>
          </p:cNvSpPr>
          <p:nvPr/>
        </p:nvSpPr>
        <p:spPr bwMode="auto">
          <a:xfrm>
            <a:off x="2093913" y="1908175"/>
            <a:ext cx="258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0" smtClean="0">
                <a:solidFill>
                  <a:srgbClr val="000099"/>
                </a:solidFill>
              </a:rPr>
              <a:t> </a:t>
            </a:r>
          </a:p>
        </p:txBody>
      </p:sp>
      <p:sp>
        <p:nvSpPr>
          <p:cNvPr id="581638" name="Text Box 6"/>
          <p:cNvSpPr txBox="1">
            <a:spLocks noChangeArrowheads="1"/>
          </p:cNvSpPr>
          <p:nvPr/>
        </p:nvSpPr>
        <p:spPr bwMode="auto">
          <a:xfrm>
            <a:off x="1482725" y="4572000"/>
            <a:ext cx="1731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i="0" smtClean="0">
                <a:solidFill>
                  <a:srgbClr val="00CCCC"/>
                </a:solidFill>
              </a:rPr>
              <a:t>contracted</a:t>
            </a:r>
            <a:endParaRPr lang="en-US" altLang="en-US" sz="2400" i="0" smtClean="0">
              <a:solidFill>
                <a:srgbClr val="FFFFFF"/>
              </a:solidFill>
            </a:endParaRPr>
          </a:p>
        </p:txBody>
      </p:sp>
      <p:sp>
        <p:nvSpPr>
          <p:cNvPr id="581639" name="Text Box 7"/>
          <p:cNvSpPr txBox="1">
            <a:spLocks noChangeArrowheads="1"/>
          </p:cNvSpPr>
          <p:nvPr/>
        </p:nvSpPr>
        <p:spPr bwMode="auto">
          <a:xfrm>
            <a:off x="4608513" y="1373188"/>
            <a:ext cx="101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0" smtClean="0">
                <a:solidFill>
                  <a:srgbClr val="FFFF00"/>
                </a:solidFill>
              </a:rPr>
              <a:t>myosin</a:t>
            </a:r>
            <a:endParaRPr lang="en-US" altLang="en-US" sz="2400" i="0" smtClean="0">
              <a:solidFill>
                <a:srgbClr val="FFFFFF"/>
              </a:solidFill>
            </a:endParaRPr>
          </a:p>
        </p:txBody>
      </p:sp>
      <p:sp>
        <p:nvSpPr>
          <p:cNvPr id="581640" name="Line 8"/>
          <p:cNvSpPr>
            <a:spLocks noChangeShapeType="1"/>
          </p:cNvSpPr>
          <p:nvPr/>
        </p:nvSpPr>
        <p:spPr bwMode="auto">
          <a:xfrm flipV="1">
            <a:off x="3465513" y="2363788"/>
            <a:ext cx="685800" cy="0"/>
          </a:xfrm>
          <a:prstGeom prst="line">
            <a:avLst/>
          </a:prstGeom>
          <a:noFill/>
          <a:ln w="57150" cap="sq">
            <a:solidFill>
              <a:schemeClr val="accent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FFFFFF"/>
              </a:solidFill>
            </a:endParaRPr>
          </a:p>
        </p:txBody>
      </p:sp>
      <p:pic>
        <p:nvPicPr>
          <p:cNvPr id="581641" name="Picture 9" descr="Scan Jun 05, 200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1313" y="1754188"/>
            <a:ext cx="1681162" cy="1371600"/>
          </a:xfrm>
          <a:prstGeom prst="rect">
            <a:avLst/>
          </a:prstGeom>
          <a:noFill/>
          <a:extLst>
            <a:ext uri="{909E8E84-426E-40DD-AFC4-6F175D3DCCD1}">
              <a14:hiddenFill xmlns:a14="http://schemas.microsoft.com/office/drawing/2010/main">
                <a:solidFill>
                  <a:srgbClr val="FFFFFF"/>
                </a:solidFill>
              </a14:hiddenFill>
            </a:ext>
          </a:extLst>
        </p:spPr>
      </p:pic>
      <p:sp>
        <p:nvSpPr>
          <p:cNvPr id="581642" name="Text Box 10"/>
          <p:cNvSpPr txBox="1">
            <a:spLocks noChangeArrowheads="1"/>
          </p:cNvSpPr>
          <p:nvPr/>
        </p:nvSpPr>
        <p:spPr bwMode="auto">
          <a:xfrm>
            <a:off x="5811838" y="2211388"/>
            <a:ext cx="776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0" smtClean="0">
                <a:solidFill>
                  <a:srgbClr val="FFFF00"/>
                </a:solidFill>
              </a:rPr>
              <a:t>actin</a:t>
            </a:r>
            <a:endParaRPr lang="en-US" altLang="en-US" sz="2000" i="0" smtClean="0">
              <a:solidFill>
                <a:srgbClr val="000099"/>
              </a:solidFill>
            </a:endParaRPr>
          </a:p>
        </p:txBody>
      </p:sp>
      <p:sp>
        <p:nvSpPr>
          <p:cNvPr id="581643" name="Text Box 11"/>
          <p:cNvSpPr txBox="1">
            <a:spLocks noChangeArrowheads="1"/>
          </p:cNvSpPr>
          <p:nvPr/>
        </p:nvSpPr>
        <p:spPr bwMode="auto">
          <a:xfrm>
            <a:off x="1711325" y="2973388"/>
            <a:ext cx="1260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i="0" smtClean="0">
                <a:solidFill>
                  <a:srgbClr val="00CCCC"/>
                </a:solidFill>
              </a:rPr>
              <a:t>relaxed</a:t>
            </a:r>
            <a:endParaRPr lang="en-US" altLang="en-US" sz="2400" b="1" i="0" smtClean="0">
              <a:solidFill>
                <a:srgbClr val="FF0000"/>
              </a:solidFill>
            </a:endParaRPr>
          </a:p>
        </p:txBody>
      </p:sp>
      <p:sp>
        <p:nvSpPr>
          <p:cNvPr id="581644" name="Text Box 12"/>
          <p:cNvSpPr txBox="1">
            <a:spLocks noChangeArrowheads="1"/>
          </p:cNvSpPr>
          <p:nvPr/>
        </p:nvSpPr>
        <p:spPr bwMode="auto">
          <a:xfrm>
            <a:off x="1597025" y="455613"/>
            <a:ext cx="1439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i="0" smtClean="0">
                <a:solidFill>
                  <a:srgbClr val="FFFF00"/>
                </a:solidFill>
              </a:rPr>
              <a:t>Myofibril</a:t>
            </a:r>
            <a:endParaRPr lang="en-US" altLang="en-US" sz="2400" i="0" smtClean="0">
              <a:solidFill>
                <a:srgbClr val="FFFF00"/>
              </a:solidFill>
            </a:endParaRPr>
          </a:p>
        </p:txBody>
      </p:sp>
      <p:sp>
        <p:nvSpPr>
          <p:cNvPr id="581645" name="AutoShape 13"/>
          <p:cNvSpPr>
            <a:spLocks noChangeArrowheads="1"/>
          </p:cNvSpPr>
          <p:nvPr/>
        </p:nvSpPr>
        <p:spPr bwMode="auto">
          <a:xfrm rot="16117024">
            <a:off x="4371181" y="-562768"/>
            <a:ext cx="396875" cy="2436812"/>
          </a:xfrm>
          <a:prstGeom prst="triangle">
            <a:avLst>
              <a:gd name="adj" fmla="val 50000"/>
            </a:avLst>
          </a:prstGeom>
          <a:gradFill rotWithShape="0">
            <a:gsLst>
              <a:gs pos="0">
                <a:srgbClr val="FF00FF"/>
              </a:gs>
              <a:gs pos="100000">
                <a:srgbClr val="FF00FF">
                  <a:gamma/>
                  <a:shade val="46275"/>
                  <a:invGamma/>
                </a:srgbClr>
              </a:gs>
            </a:gsLst>
            <a:lin ang="5400000" scaled="1"/>
          </a:gra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FFFFFF"/>
              </a:solidFill>
            </a:endParaRPr>
          </a:p>
        </p:txBody>
      </p:sp>
      <p:sp>
        <p:nvSpPr>
          <p:cNvPr id="581646" name="Text Box 14"/>
          <p:cNvSpPr txBox="1">
            <a:spLocks noChangeArrowheads="1"/>
          </p:cNvSpPr>
          <p:nvPr/>
        </p:nvSpPr>
        <p:spPr bwMode="auto">
          <a:xfrm>
            <a:off x="7197725" y="1831975"/>
            <a:ext cx="1755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i="0" smtClean="0">
                <a:solidFill>
                  <a:srgbClr val="FFFF00"/>
                </a:solidFill>
              </a:rPr>
              <a:t>Myofilaments</a:t>
            </a:r>
            <a:endParaRPr lang="en-US" altLang="en-US" sz="2000" i="0" smtClean="0">
              <a:solidFill>
                <a:srgbClr val="000099"/>
              </a:solidFill>
            </a:endParaRPr>
          </a:p>
        </p:txBody>
      </p:sp>
      <p:sp>
        <p:nvSpPr>
          <p:cNvPr id="581647" name="Line 15"/>
          <p:cNvSpPr>
            <a:spLocks noChangeShapeType="1"/>
          </p:cNvSpPr>
          <p:nvPr/>
        </p:nvSpPr>
        <p:spPr bwMode="auto">
          <a:xfrm flipH="1" flipV="1">
            <a:off x="5751513" y="1601788"/>
            <a:ext cx="1217612" cy="381000"/>
          </a:xfrm>
          <a:prstGeom prst="line">
            <a:avLst/>
          </a:prstGeom>
          <a:noFill/>
          <a:ln w="38100">
            <a:solidFill>
              <a:srgbClr val="CCFF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FFFFFF"/>
              </a:solidFill>
            </a:endParaRPr>
          </a:p>
        </p:txBody>
      </p:sp>
      <p:sp>
        <p:nvSpPr>
          <p:cNvPr id="581648" name="Line 16"/>
          <p:cNvSpPr>
            <a:spLocks noChangeShapeType="1"/>
          </p:cNvSpPr>
          <p:nvPr/>
        </p:nvSpPr>
        <p:spPr bwMode="auto">
          <a:xfrm flipH="1">
            <a:off x="6588125" y="2287588"/>
            <a:ext cx="534988" cy="152400"/>
          </a:xfrm>
          <a:prstGeom prst="line">
            <a:avLst/>
          </a:prstGeom>
          <a:noFill/>
          <a:ln w="38100">
            <a:solidFill>
              <a:srgbClr val="CCFF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FFFFFF"/>
              </a:solidFill>
            </a:endParaRPr>
          </a:p>
        </p:txBody>
      </p:sp>
      <p:pic>
        <p:nvPicPr>
          <p:cNvPr id="581649" name="Picture 17" descr="Scan May 03, 200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8113" y="1449388"/>
            <a:ext cx="1979612" cy="1431925"/>
          </a:xfrm>
          <a:prstGeom prst="rect">
            <a:avLst/>
          </a:prstGeom>
          <a:noFill/>
          <a:extLst>
            <a:ext uri="{909E8E84-426E-40DD-AFC4-6F175D3DCCD1}">
              <a14:hiddenFill xmlns:a14="http://schemas.microsoft.com/office/drawing/2010/main">
                <a:solidFill>
                  <a:srgbClr val="FFFFFF"/>
                </a:solidFill>
              </a14:hiddenFill>
            </a:ext>
          </a:extLst>
        </p:spPr>
      </p:pic>
      <p:pic>
        <p:nvPicPr>
          <p:cNvPr id="581650" name="Picture 18" descr="Scan May 03, 200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7525" y="3811588"/>
            <a:ext cx="1196975" cy="639762"/>
          </a:xfrm>
          <a:prstGeom prst="rect">
            <a:avLst/>
          </a:prstGeom>
          <a:noFill/>
          <a:extLst>
            <a:ext uri="{909E8E84-426E-40DD-AFC4-6F175D3DCCD1}">
              <a14:hiddenFill xmlns:a14="http://schemas.microsoft.com/office/drawing/2010/main">
                <a:solidFill>
                  <a:srgbClr val="FFFFFF"/>
                </a:solidFill>
              </a14:hiddenFill>
            </a:ext>
          </a:extLst>
        </p:spPr>
      </p:pic>
      <p:sp>
        <p:nvSpPr>
          <p:cNvPr id="581651" name="Line 19"/>
          <p:cNvSpPr>
            <a:spLocks noChangeShapeType="1"/>
          </p:cNvSpPr>
          <p:nvPr/>
        </p:nvSpPr>
        <p:spPr bwMode="auto">
          <a:xfrm>
            <a:off x="2854325" y="1906588"/>
            <a:ext cx="1296988" cy="0"/>
          </a:xfrm>
          <a:prstGeom prst="line">
            <a:avLst/>
          </a:prstGeom>
          <a:noFill/>
          <a:ln w="38100" cap="sq">
            <a:solidFill>
              <a:schemeClr val="accent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FFFFFF"/>
              </a:solidFill>
            </a:endParaRPr>
          </a:p>
        </p:txBody>
      </p:sp>
      <p:graphicFrame>
        <p:nvGraphicFramePr>
          <p:cNvPr id="20" name="Object 6"/>
          <p:cNvGraphicFramePr>
            <a:graphicFrameLocks noChangeAspect="1"/>
          </p:cNvGraphicFramePr>
          <p:nvPr>
            <p:extLst>
              <p:ext uri="{D42A27DB-BD31-4B8C-83A1-F6EECF244321}">
                <p14:modId xmlns:p14="http://schemas.microsoft.com/office/powerpoint/2010/main" val="3054866625"/>
              </p:ext>
            </p:extLst>
          </p:nvPr>
        </p:nvGraphicFramePr>
        <p:xfrm>
          <a:off x="6286501" y="3279777"/>
          <a:ext cx="3593306" cy="3425824"/>
        </p:xfrm>
        <a:graphic>
          <a:graphicData uri="http://schemas.openxmlformats.org/presentationml/2006/ole">
            <mc:AlternateContent xmlns:mc="http://schemas.openxmlformats.org/markup-compatibility/2006">
              <mc:Choice xmlns:v="urn:schemas-microsoft-com:vml" Requires="v">
                <p:oleObj spid="_x0000_s62526" name="Bitmap Image" r:id="rId8" imgW="5525271" imgH="5714286" progId="Paint.Picture">
                  <p:embed/>
                </p:oleObj>
              </mc:Choice>
              <mc:Fallback>
                <p:oleObj name="Bitmap Image" r:id="rId8" imgW="5525271" imgH="5714286" progId="Paint.Pictur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6501" y="3279777"/>
                        <a:ext cx="3593306" cy="3425824"/>
                      </a:xfrm>
                      <a:prstGeom prst="rect">
                        <a:avLst/>
                      </a:prstGeom>
                      <a:noFill/>
                      <a:ln>
                        <a:noFill/>
                      </a:ln>
                      <a:effec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53858" name="Rectangle 2"/>
          <p:cNvSpPr>
            <a:spLocks noChangeArrowheads="1"/>
          </p:cNvSpPr>
          <p:nvPr/>
        </p:nvSpPr>
        <p:spPr bwMode="auto">
          <a:xfrm>
            <a:off x="266700" y="1233487"/>
            <a:ext cx="9829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imes New Roman" panose="02020603050405020304" pitchFamily="18" charset="0"/>
              </a:defRPr>
            </a:lvl1pPr>
            <a:lvl2pPr algn="ctr">
              <a:defRPr sz="4400">
                <a:solidFill>
                  <a:schemeClr val="tx2"/>
                </a:solidFill>
                <a:effectLst>
                  <a:outerShdw blurRad="38100" dist="38100" dir="2700000" algn="tl">
                    <a:srgbClr val="000000"/>
                  </a:outerShdw>
                </a:effectLst>
                <a:latin typeface="Times New Roman" panose="02020603050405020304" pitchFamily="18" charset="0"/>
              </a:defRPr>
            </a:lvl2pPr>
            <a:lvl3pPr algn="ctr">
              <a:defRPr sz="4400">
                <a:solidFill>
                  <a:schemeClr val="tx2"/>
                </a:solidFill>
                <a:effectLst>
                  <a:outerShdw blurRad="38100" dist="38100" dir="2700000" algn="tl">
                    <a:srgbClr val="000000"/>
                  </a:outerShdw>
                </a:effectLst>
                <a:latin typeface="Times New Roman" panose="02020603050405020304" pitchFamily="18" charset="0"/>
              </a:defRPr>
            </a:lvl3pPr>
            <a:lvl4pPr algn="ctr">
              <a:defRPr sz="4400">
                <a:solidFill>
                  <a:schemeClr val="tx2"/>
                </a:solidFill>
                <a:effectLst>
                  <a:outerShdw blurRad="38100" dist="38100" dir="2700000" algn="tl">
                    <a:srgbClr val="000000"/>
                  </a:outerShdw>
                </a:effectLst>
                <a:latin typeface="Times New Roman" panose="02020603050405020304" pitchFamily="18" charset="0"/>
              </a:defRPr>
            </a:lvl4pPr>
            <a:lvl5pPr algn="ctr">
              <a:defRPr sz="4400">
                <a:solidFill>
                  <a:schemeClr val="tx2"/>
                </a:solidFill>
                <a:effectLst>
                  <a:outerShdw blurRad="38100" dist="38100" dir="2700000" algn="tl">
                    <a:srgbClr val="000000"/>
                  </a:outerShdw>
                </a:effectLst>
                <a:latin typeface="Times New Roman" panose="02020603050405020304" pitchFamily="18"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9pPr>
          </a:lstStyle>
          <a:p>
            <a:r>
              <a:rPr lang="en-GB" altLang="en-US" sz="3600" b="1" i="0" dirty="0" smtClean="0">
                <a:solidFill>
                  <a:srgbClr val="FFFF00"/>
                </a:solidFill>
                <a:latin typeface="Calibri" panose="020F0502020204030204" pitchFamily="34" charset="0"/>
              </a:rPr>
              <a:t>Mechanisms maintaining low intracellular Ca</a:t>
            </a:r>
            <a:r>
              <a:rPr lang="en-GB" altLang="en-US" sz="3600" b="1" i="0" baseline="30000" dirty="0" smtClean="0">
                <a:solidFill>
                  <a:srgbClr val="FFFF00"/>
                </a:solidFill>
                <a:latin typeface="Calibri" panose="020F0502020204030204" pitchFamily="34" charset="0"/>
              </a:rPr>
              <a:t>2+</a:t>
            </a:r>
            <a:r>
              <a:rPr lang="en-GB" altLang="en-US" sz="3600" b="1" i="0" dirty="0" smtClean="0">
                <a:solidFill>
                  <a:srgbClr val="FFFF00"/>
                </a:solidFill>
                <a:latin typeface="Calibri" panose="020F0502020204030204" pitchFamily="34" charset="0"/>
              </a:rPr>
              <a:t> between successive action potentials</a:t>
            </a:r>
            <a:br>
              <a:rPr lang="en-GB" altLang="en-US" sz="3600" b="1" i="0" dirty="0" smtClean="0">
                <a:solidFill>
                  <a:srgbClr val="FFFF00"/>
                </a:solidFill>
                <a:latin typeface="Calibri" panose="020F0502020204030204" pitchFamily="34" charset="0"/>
              </a:rPr>
            </a:br>
            <a:endParaRPr lang="en-GB" altLang="en-US" sz="3600" b="1" i="0" dirty="0" smtClean="0">
              <a:solidFill>
                <a:srgbClr val="FFFF00"/>
              </a:solidFill>
              <a:latin typeface="Calibri" panose="020F0502020204030204" pitchFamily="34" charset="0"/>
            </a:endParaRPr>
          </a:p>
          <a:p>
            <a:r>
              <a:rPr lang="en-GB" altLang="en-US" sz="3600" b="1" i="0" dirty="0" smtClean="0">
                <a:solidFill>
                  <a:srgbClr val="FF0033"/>
                </a:solidFill>
                <a:latin typeface="Calibri" panose="020F0502020204030204" pitchFamily="34" charset="0"/>
              </a:rPr>
              <a:t>1. Calcium-ATPase pumps</a:t>
            </a:r>
          </a:p>
        </p:txBody>
      </p:sp>
      <p:sp>
        <p:nvSpPr>
          <p:cNvPr id="2553859" name="Text Box 3"/>
          <p:cNvSpPr txBox="1">
            <a:spLocks noChangeArrowheads="1"/>
          </p:cNvSpPr>
          <p:nvPr/>
        </p:nvSpPr>
        <p:spPr bwMode="auto">
          <a:xfrm>
            <a:off x="342900" y="3241675"/>
            <a:ext cx="96774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Blip>
                <a:blip r:embed="rId4"/>
              </a:buBlip>
            </a:pPr>
            <a:r>
              <a:rPr lang="en-GB" altLang="en-US" sz="2600" b="1" i="0" dirty="0" smtClean="0">
                <a:solidFill>
                  <a:srgbClr val="00FFFF"/>
                </a:solidFill>
                <a:latin typeface="Calibri" panose="020F0502020204030204" pitchFamily="34" charset="0"/>
              </a:rPr>
              <a:t> The plasma membrane and the sarcoplasmic reticular membranes contain calcium-ATPase pumps, which translocate calcium ions into both the extracellular fluid and the </a:t>
            </a:r>
            <a:r>
              <a:rPr lang="en-GB" altLang="en-US" sz="2600" b="1" i="0" dirty="0" err="1" smtClean="0">
                <a:solidFill>
                  <a:srgbClr val="00FFFF"/>
                </a:solidFill>
                <a:latin typeface="Calibri" panose="020F0502020204030204" pitchFamily="34" charset="0"/>
              </a:rPr>
              <a:t>lumina</a:t>
            </a:r>
            <a:r>
              <a:rPr lang="en-GB" altLang="en-US" sz="2600" b="1" i="0" dirty="0" smtClean="0">
                <a:solidFill>
                  <a:srgbClr val="00FFFF"/>
                </a:solidFill>
                <a:latin typeface="Calibri" panose="020F0502020204030204" pitchFamily="34" charset="0"/>
              </a:rPr>
              <a:t> of the sarcoplasmic reticulum.  </a:t>
            </a:r>
          </a:p>
          <a:p>
            <a:pPr>
              <a:buFontTx/>
              <a:buBlip>
                <a:blip r:embed="rId4"/>
              </a:buBlip>
            </a:pPr>
            <a:endParaRPr lang="en-GB" altLang="en-US" sz="2600" b="1" i="0" dirty="0" smtClean="0">
              <a:solidFill>
                <a:srgbClr val="00FFFF"/>
              </a:solidFill>
              <a:latin typeface="Calibri" panose="020F0502020204030204" pitchFamily="34" charset="0"/>
            </a:endParaRPr>
          </a:p>
          <a:p>
            <a:endParaRPr lang="en-US" altLang="en-US" sz="2600" b="1" i="0" dirty="0" smtClean="0">
              <a:solidFill>
                <a:srgbClr val="00FFFF"/>
              </a:solidFill>
              <a:latin typeface="Calibri" panose="020F0502020204030204" pitchFamily="34" charset="0"/>
            </a:endParaRP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55906" name="Rectangle 2"/>
          <p:cNvSpPr>
            <a:spLocks noChangeArrowheads="1"/>
          </p:cNvSpPr>
          <p:nvPr/>
        </p:nvSpPr>
        <p:spPr bwMode="auto">
          <a:xfrm>
            <a:off x="266700" y="611862"/>
            <a:ext cx="9829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imes New Roman" panose="02020603050405020304" pitchFamily="18" charset="0"/>
              </a:defRPr>
            </a:lvl1pPr>
            <a:lvl2pPr algn="ctr">
              <a:defRPr sz="4400">
                <a:solidFill>
                  <a:schemeClr val="tx2"/>
                </a:solidFill>
                <a:effectLst>
                  <a:outerShdw blurRad="38100" dist="38100" dir="2700000" algn="tl">
                    <a:srgbClr val="000000"/>
                  </a:outerShdw>
                </a:effectLst>
                <a:latin typeface="Times New Roman" panose="02020603050405020304" pitchFamily="18" charset="0"/>
              </a:defRPr>
            </a:lvl2pPr>
            <a:lvl3pPr algn="ctr">
              <a:defRPr sz="4400">
                <a:solidFill>
                  <a:schemeClr val="tx2"/>
                </a:solidFill>
                <a:effectLst>
                  <a:outerShdw blurRad="38100" dist="38100" dir="2700000" algn="tl">
                    <a:srgbClr val="000000"/>
                  </a:outerShdw>
                </a:effectLst>
                <a:latin typeface="Times New Roman" panose="02020603050405020304" pitchFamily="18" charset="0"/>
              </a:defRPr>
            </a:lvl3pPr>
            <a:lvl4pPr algn="ctr">
              <a:defRPr sz="4400">
                <a:solidFill>
                  <a:schemeClr val="tx2"/>
                </a:solidFill>
                <a:effectLst>
                  <a:outerShdw blurRad="38100" dist="38100" dir="2700000" algn="tl">
                    <a:srgbClr val="000000"/>
                  </a:outerShdw>
                </a:effectLst>
                <a:latin typeface="Times New Roman" panose="02020603050405020304" pitchFamily="18" charset="0"/>
              </a:defRPr>
            </a:lvl4pPr>
            <a:lvl5pPr algn="ctr">
              <a:defRPr sz="4400">
                <a:solidFill>
                  <a:schemeClr val="tx2"/>
                </a:solidFill>
                <a:effectLst>
                  <a:outerShdw blurRad="38100" dist="38100" dir="2700000" algn="tl">
                    <a:srgbClr val="000000"/>
                  </a:outerShdw>
                </a:effectLst>
                <a:latin typeface="Times New Roman" panose="02020603050405020304" pitchFamily="18"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9pPr>
          </a:lstStyle>
          <a:p>
            <a:r>
              <a:rPr lang="en-GB" altLang="en-US" sz="4000" b="1" i="0" dirty="0" smtClean="0">
                <a:solidFill>
                  <a:srgbClr val="FFFF00"/>
                </a:solidFill>
                <a:latin typeface="Calibri" panose="020F0502020204030204" pitchFamily="34" charset="0"/>
              </a:rPr>
              <a:t>Mechanisms maintaining low intracellular Ca</a:t>
            </a:r>
            <a:r>
              <a:rPr lang="en-GB" altLang="en-US" sz="4000" b="1" i="0" baseline="30000" dirty="0" smtClean="0">
                <a:solidFill>
                  <a:srgbClr val="FFFF00"/>
                </a:solidFill>
                <a:latin typeface="Calibri" panose="020F0502020204030204" pitchFamily="34" charset="0"/>
              </a:rPr>
              <a:t>2+</a:t>
            </a:r>
            <a:r>
              <a:rPr lang="en-GB" altLang="en-US" sz="4000" b="1" i="0" dirty="0" smtClean="0">
                <a:solidFill>
                  <a:srgbClr val="FFFF00"/>
                </a:solidFill>
                <a:latin typeface="Calibri" panose="020F0502020204030204" pitchFamily="34" charset="0"/>
              </a:rPr>
              <a:t> between successive action potentials</a:t>
            </a:r>
            <a:br>
              <a:rPr lang="en-GB" altLang="en-US" sz="4000" b="1" i="0" dirty="0" smtClean="0">
                <a:solidFill>
                  <a:srgbClr val="FFFF00"/>
                </a:solidFill>
                <a:latin typeface="Calibri" panose="020F0502020204030204" pitchFamily="34" charset="0"/>
              </a:rPr>
            </a:br>
            <a:r>
              <a:rPr lang="en-GB" altLang="en-US" sz="4000" b="1" i="0" dirty="0" smtClean="0">
                <a:solidFill>
                  <a:srgbClr val="FF0033"/>
                </a:solidFill>
                <a:latin typeface="Calibri" panose="020F0502020204030204" pitchFamily="34" charset="0"/>
              </a:rPr>
              <a:t>2. Sodium-Calcium exchanger</a:t>
            </a:r>
          </a:p>
        </p:txBody>
      </p:sp>
      <p:sp>
        <p:nvSpPr>
          <p:cNvPr id="2555907" name="Text Box 3"/>
          <p:cNvSpPr txBox="1">
            <a:spLocks noChangeArrowheads="1"/>
          </p:cNvSpPr>
          <p:nvPr/>
        </p:nvSpPr>
        <p:spPr bwMode="auto">
          <a:xfrm>
            <a:off x="190500" y="2135862"/>
            <a:ext cx="10020300"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Blip>
                <a:blip r:embed="rId4"/>
              </a:buBlip>
            </a:pPr>
            <a:r>
              <a:rPr lang="en-GB" altLang="en-US" sz="2100" b="1" i="0" dirty="0" smtClean="0">
                <a:solidFill>
                  <a:srgbClr val="00FFFF"/>
                </a:solidFill>
                <a:latin typeface="Calibri" panose="020F0502020204030204" pitchFamily="34" charset="0"/>
              </a:rPr>
              <a:t> The plasma membrane also contains a sodium-calcium exchange system drives calcium efflux across the  plasma membrane. </a:t>
            </a:r>
          </a:p>
          <a:p>
            <a:pPr>
              <a:buFontTx/>
              <a:buBlip>
                <a:blip r:embed="rId4"/>
              </a:buBlip>
            </a:pPr>
            <a:endParaRPr lang="en-GB" altLang="en-US" sz="2100" b="1" i="0" dirty="0" smtClean="0">
              <a:solidFill>
                <a:srgbClr val="00FFFF"/>
              </a:solidFill>
              <a:latin typeface="Calibri" panose="020F0502020204030204" pitchFamily="34" charset="0"/>
            </a:endParaRPr>
          </a:p>
          <a:p>
            <a:pPr>
              <a:buFontTx/>
              <a:buBlip>
                <a:blip r:embed="rId4"/>
              </a:buBlip>
            </a:pPr>
            <a:r>
              <a:rPr lang="en-GB" altLang="en-US" sz="2100" b="1" i="0" dirty="0" smtClean="0">
                <a:solidFill>
                  <a:srgbClr val="00FFFF"/>
                </a:solidFill>
                <a:latin typeface="Calibri" panose="020F0502020204030204" pitchFamily="34" charset="0"/>
              </a:rPr>
              <a:t> The exchanger utilizes the energy from the influx of sodium ions down an electrochemical gradient previously established by the ATPase coupled sodium-potassium pump. </a:t>
            </a:r>
          </a:p>
          <a:p>
            <a:pPr>
              <a:buFontTx/>
              <a:buBlip>
                <a:blip r:embed="rId4"/>
              </a:buBlip>
            </a:pPr>
            <a:endParaRPr lang="en-GB" altLang="en-US" sz="2100" b="1" i="0" dirty="0" smtClean="0">
              <a:solidFill>
                <a:srgbClr val="00FFFF"/>
              </a:solidFill>
              <a:latin typeface="Calibri" panose="020F0502020204030204" pitchFamily="34" charset="0"/>
            </a:endParaRPr>
          </a:p>
          <a:p>
            <a:pPr>
              <a:buFontTx/>
              <a:buBlip>
                <a:blip r:embed="rId4"/>
              </a:buBlip>
            </a:pPr>
            <a:r>
              <a:rPr lang="en-GB" altLang="en-US" sz="2100" b="1" i="0" dirty="0" smtClean="0">
                <a:solidFill>
                  <a:srgbClr val="00FFFF"/>
                </a:solidFill>
                <a:latin typeface="Calibri" panose="020F0502020204030204" pitchFamily="34" charset="0"/>
              </a:rPr>
              <a:t> Increases in intracellular sodium concentration decrease this inward electrochemical gradient driving sodium ion entry and result in an increased internal calcium concentration and contractile force. </a:t>
            </a:r>
          </a:p>
          <a:p>
            <a:pPr>
              <a:buFontTx/>
              <a:buBlip>
                <a:blip r:embed="rId4"/>
              </a:buBlip>
            </a:pPr>
            <a:endParaRPr lang="en-GB" altLang="en-US" sz="2100" b="1" i="0" dirty="0" smtClean="0">
              <a:solidFill>
                <a:srgbClr val="00FFFF"/>
              </a:solidFill>
              <a:latin typeface="Calibri" panose="020F0502020204030204" pitchFamily="34" charset="0"/>
            </a:endParaRPr>
          </a:p>
          <a:p>
            <a:pPr>
              <a:buFontTx/>
              <a:buBlip>
                <a:blip r:embed="rId4"/>
              </a:buBlip>
            </a:pPr>
            <a:r>
              <a:rPr lang="en-GB" altLang="en-US" sz="2100" b="1" i="0" dirty="0" smtClean="0">
                <a:solidFill>
                  <a:srgbClr val="00FFFF"/>
                </a:solidFill>
                <a:latin typeface="Calibri" panose="020F0502020204030204" pitchFamily="34" charset="0"/>
              </a:rPr>
              <a:t> </a:t>
            </a:r>
            <a:r>
              <a:rPr lang="en-GB" altLang="en-US" sz="2100" b="1" i="0" u="sng" dirty="0" smtClean="0">
                <a:solidFill>
                  <a:srgbClr val="FF0000"/>
                </a:solidFill>
                <a:latin typeface="Calibri" panose="020F0502020204030204" pitchFamily="34" charset="0"/>
              </a:rPr>
              <a:t>Mechanism of action of digitalis used in the management of cardiac failure:</a:t>
            </a:r>
            <a:r>
              <a:rPr lang="en-GB" altLang="en-US" sz="2100" b="1" i="0" dirty="0" smtClean="0">
                <a:solidFill>
                  <a:srgbClr val="FF0000"/>
                </a:solidFill>
                <a:latin typeface="Calibri" panose="020F0502020204030204" pitchFamily="34" charset="0"/>
              </a:rPr>
              <a:t> </a:t>
            </a:r>
            <a:r>
              <a:rPr lang="en-GB" altLang="en-US" sz="2100" b="1" i="0" dirty="0">
                <a:solidFill>
                  <a:srgbClr val="FF0000"/>
                </a:solidFill>
                <a:latin typeface="Calibri" panose="020F0502020204030204" pitchFamily="34" charset="0"/>
              </a:rPr>
              <a:t> </a:t>
            </a:r>
            <a:r>
              <a:rPr lang="en-GB" altLang="en-US" sz="2100" b="1" i="0" dirty="0" smtClean="0">
                <a:solidFill>
                  <a:srgbClr val="00FFFF"/>
                </a:solidFill>
                <a:latin typeface="Calibri" panose="020F0502020204030204" pitchFamily="34" charset="0"/>
              </a:rPr>
              <a:t>These agents block the sodium pump and thereby allow such an increase in intracellular sodium concentration.</a:t>
            </a:r>
            <a:endParaRPr lang="en-US" altLang="en-US" sz="2100" b="1" i="0" dirty="0" smtClean="0">
              <a:solidFill>
                <a:srgbClr val="00FFFF"/>
              </a:solidFill>
              <a:latin typeface="Calibri" panose="020F0502020204030204" pitchFamily="34" charset="0"/>
            </a:endParaRP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495300" y="1524000"/>
            <a:ext cx="9296400" cy="609600"/>
          </a:xfrm>
          <a:prstGeom prst="rect">
            <a:avLst/>
          </a:prstGeom>
          <a:noFill/>
          <a:ln>
            <a:noFill/>
          </a:ln>
          <a:effectLst/>
          <a:extLst>
            <a:ext uri="{909E8E84-426E-40DD-AFC4-6F175D3DCCD1}">
              <a14:hiddenFill xmlns:a14="http://schemas.microsoft.com/office/drawing/2010/main">
                <a:gradFill rotWithShape="0">
                  <a:gsLst>
                    <a:gs pos="0">
                      <a:srgbClr val="FF6600">
                        <a:gamma/>
                        <a:shade val="46275"/>
                        <a:invGamma/>
                      </a:srgbClr>
                    </a:gs>
                    <a:gs pos="100000">
                      <a:srgbClr val="FF6600"/>
                    </a:gs>
                  </a:gsLst>
                  <a:lin ang="5400000" scaled="1"/>
                </a:gra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4800" b="1" i="0" dirty="0">
                <a:solidFill>
                  <a:schemeClr val="hlink"/>
                </a:solidFill>
                <a:effectLst>
                  <a:outerShdw blurRad="38100" dist="38100" dir="2700000" algn="tl">
                    <a:srgbClr val="000000"/>
                  </a:outerShdw>
                </a:effectLst>
                <a:latin typeface="Calibri" panose="020F0502020204030204" pitchFamily="34" charset="0"/>
                <a:cs typeface="Traditional Arabic" panose="02020603050405020304" pitchFamily="18" charset="-78"/>
              </a:rPr>
              <a:t>How do striated muscles work?</a:t>
            </a:r>
          </a:p>
        </p:txBody>
      </p:sp>
      <p:sp>
        <p:nvSpPr>
          <p:cNvPr id="5" name="Text Box 3"/>
          <p:cNvSpPr txBox="1">
            <a:spLocks noChangeArrowheads="1"/>
          </p:cNvSpPr>
          <p:nvPr/>
        </p:nvSpPr>
        <p:spPr bwMode="auto">
          <a:xfrm>
            <a:off x="342900" y="2376488"/>
            <a:ext cx="9677400"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AU" altLang="en-US" sz="1800" i="0" dirty="0">
              <a:solidFill>
                <a:srgbClr val="00FFFF"/>
              </a:solidFill>
              <a:latin typeface="Calibri" panose="020F0502020204030204" pitchFamily="34" charset="0"/>
            </a:endParaRPr>
          </a:p>
          <a:p>
            <a:pPr algn="ctr"/>
            <a:r>
              <a:rPr lang="en-AU" altLang="en-US" sz="3600" b="1" i="0" dirty="0">
                <a:solidFill>
                  <a:srgbClr val="00FFFF"/>
                </a:solidFill>
                <a:latin typeface="Calibri" panose="020F0502020204030204" pitchFamily="34" charset="0"/>
              </a:rPr>
              <a:t>Discovering how striated muscles work has been a triumph of collaboration between physiologists, histologists and biochemists over last 50 years.</a:t>
            </a:r>
          </a:p>
        </p:txBody>
      </p:sp>
    </p:spTree>
    <p:extLst>
      <p:ext uri="{BB962C8B-B14F-4D97-AF65-F5344CB8AC3E}">
        <p14:creationId xmlns:p14="http://schemas.microsoft.com/office/powerpoint/2010/main" val="2244090739"/>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6" name="Picture 6" descr="muscle physiology-1-slid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2066925"/>
            <a:ext cx="9906000" cy="3800475"/>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7"/>
          <p:cNvSpPr>
            <a:spLocks noChangeArrowheads="1"/>
          </p:cNvSpPr>
          <p:nvPr/>
        </p:nvSpPr>
        <p:spPr bwMode="auto">
          <a:xfrm>
            <a:off x="495300" y="1143000"/>
            <a:ext cx="9296400" cy="609600"/>
          </a:xfrm>
          <a:prstGeom prst="rect">
            <a:avLst/>
          </a:prstGeom>
          <a:noFill/>
          <a:ln>
            <a:noFill/>
          </a:ln>
          <a:effectLst/>
          <a:extLst>
            <a:ext uri="{909E8E84-426E-40DD-AFC4-6F175D3DCCD1}">
              <a14:hiddenFill xmlns:a14="http://schemas.microsoft.com/office/drawing/2010/main">
                <a:gradFill rotWithShape="0">
                  <a:gsLst>
                    <a:gs pos="0">
                      <a:srgbClr val="FF6600">
                        <a:gamma/>
                        <a:shade val="46275"/>
                        <a:invGamma/>
                      </a:srgbClr>
                    </a:gs>
                    <a:gs pos="100000">
                      <a:srgbClr val="FF6600"/>
                    </a:gs>
                  </a:gsLst>
                  <a:lin ang="5400000" scaled="1"/>
                </a:gra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4000" b="1" i="0">
                <a:solidFill>
                  <a:schemeClr val="hlink"/>
                </a:solidFill>
                <a:effectLst>
                  <a:outerShdw blurRad="38100" dist="38100" dir="2700000" algn="tl">
                    <a:srgbClr val="000000"/>
                  </a:outerShdw>
                </a:effectLst>
                <a:latin typeface="Calibri" panose="020F0502020204030204" pitchFamily="34" charset="0"/>
                <a:cs typeface="Traditional Arabic" panose="02020603050405020304" pitchFamily="18" charset="-78"/>
              </a:rPr>
              <a:t>From textbook published in 1950</a:t>
            </a:r>
          </a:p>
        </p:txBody>
      </p:sp>
      <p:sp>
        <p:nvSpPr>
          <p:cNvPr id="8" name="Line 8"/>
          <p:cNvSpPr>
            <a:spLocks noChangeShapeType="1"/>
          </p:cNvSpPr>
          <p:nvPr/>
        </p:nvSpPr>
        <p:spPr bwMode="auto">
          <a:xfrm>
            <a:off x="4305300" y="3124200"/>
            <a:ext cx="5638800" cy="0"/>
          </a:xfrm>
          <a:prstGeom prst="line">
            <a:avLst/>
          </a:prstGeom>
          <a:noFill/>
          <a:ln w="381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endParaRPr>
          </a:p>
        </p:txBody>
      </p:sp>
      <p:sp>
        <p:nvSpPr>
          <p:cNvPr id="9" name="Line 9"/>
          <p:cNvSpPr>
            <a:spLocks noChangeShapeType="1"/>
          </p:cNvSpPr>
          <p:nvPr/>
        </p:nvSpPr>
        <p:spPr bwMode="auto">
          <a:xfrm>
            <a:off x="571500" y="3505200"/>
            <a:ext cx="9372600" cy="0"/>
          </a:xfrm>
          <a:prstGeom prst="line">
            <a:avLst/>
          </a:prstGeom>
          <a:noFill/>
          <a:ln w="381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endParaRPr>
          </a:p>
        </p:txBody>
      </p:sp>
      <p:sp>
        <p:nvSpPr>
          <p:cNvPr id="10" name="Line 10"/>
          <p:cNvSpPr>
            <a:spLocks noChangeShapeType="1"/>
          </p:cNvSpPr>
          <p:nvPr/>
        </p:nvSpPr>
        <p:spPr bwMode="auto">
          <a:xfrm>
            <a:off x="571500" y="3810000"/>
            <a:ext cx="2362200" cy="0"/>
          </a:xfrm>
          <a:prstGeom prst="line">
            <a:avLst/>
          </a:prstGeom>
          <a:noFill/>
          <a:ln w="381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endParaRPr>
          </a:p>
        </p:txBody>
      </p:sp>
      <p:sp>
        <p:nvSpPr>
          <p:cNvPr id="11" name="Line 11"/>
          <p:cNvSpPr>
            <a:spLocks noChangeShapeType="1"/>
          </p:cNvSpPr>
          <p:nvPr/>
        </p:nvSpPr>
        <p:spPr bwMode="auto">
          <a:xfrm>
            <a:off x="1409700" y="4800600"/>
            <a:ext cx="8382000" cy="0"/>
          </a:xfrm>
          <a:prstGeom prst="line">
            <a:avLst/>
          </a:prstGeom>
          <a:noFill/>
          <a:ln w="3810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endParaRPr>
          </a:p>
        </p:txBody>
      </p:sp>
      <p:sp>
        <p:nvSpPr>
          <p:cNvPr id="12" name="Line 12"/>
          <p:cNvSpPr>
            <a:spLocks noChangeShapeType="1"/>
          </p:cNvSpPr>
          <p:nvPr/>
        </p:nvSpPr>
        <p:spPr bwMode="auto">
          <a:xfrm>
            <a:off x="647700" y="5105400"/>
            <a:ext cx="9144000" cy="0"/>
          </a:xfrm>
          <a:prstGeom prst="line">
            <a:avLst/>
          </a:prstGeom>
          <a:noFill/>
          <a:ln w="3810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endParaRPr>
          </a:p>
        </p:txBody>
      </p:sp>
      <p:sp>
        <p:nvSpPr>
          <p:cNvPr id="13" name="Line 13"/>
          <p:cNvSpPr>
            <a:spLocks noChangeShapeType="1"/>
          </p:cNvSpPr>
          <p:nvPr/>
        </p:nvSpPr>
        <p:spPr bwMode="auto">
          <a:xfrm>
            <a:off x="647700" y="5410200"/>
            <a:ext cx="9144000" cy="0"/>
          </a:xfrm>
          <a:prstGeom prst="line">
            <a:avLst/>
          </a:prstGeom>
          <a:noFill/>
          <a:ln w="3810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endParaRPr>
          </a:p>
        </p:txBody>
      </p:sp>
      <p:sp>
        <p:nvSpPr>
          <p:cNvPr id="14" name="Line 14"/>
          <p:cNvSpPr>
            <a:spLocks noChangeShapeType="1"/>
          </p:cNvSpPr>
          <p:nvPr/>
        </p:nvSpPr>
        <p:spPr bwMode="auto">
          <a:xfrm>
            <a:off x="647700" y="5791200"/>
            <a:ext cx="9144000" cy="0"/>
          </a:xfrm>
          <a:prstGeom prst="line">
            <a:avLst/>
          </a:prstGeom>
          <a:noFill/>
          <a:ln w="3810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endParaRPr>
          </a:p>
        </p:txBody>
      </p:sp>
    </p:spTree>
    <p:extLst>
      <p:ext uri="{BB962C8B-B14F-4D97-AF65-F5344CB8AC3E}">
        <p14:creationId xmlns:p14="http://schemas.microsoft.com/office/powerpoint/2010/main" val="3831637380"/>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182657" y="228600"/>
            <a:ext cx="405662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AU" altLang="en-US" sz="4800" b="1" i="0" dirty="0">
                <a:solidFill>
                  <a:srgbClr val="FFFF00"/>
                </a:solidFill>
                <a:latin typeface="Calibri" panose="020F0502020204030204" pitchFamily="34" charset="0"/>
              </a:rPr>
              <a:t>Thick filaments</a:t>
            </a:r>
          </a:p>
        </p:txBody>
      </p:sp>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990600"/>
            <a:ext cx="3505200" cy="119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362200"/>
            <a:ext cx="3505200" cy="173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 y="4267200"/>
            <a:ext cx="352425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8"/>
          <p:cNvSpPr txBox="1">
            <a:spLocks noChangeArrowheads="1"/>
          </p:cNvSpPr>
          <p:nvPr/>
        </p:nvSpPr>
        <p:spPr bwMode="auto">
          <a:xfrm>
            <a:off x="4648200" y="1371600"/>
            <a:ext cx="52197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AU" altLang="en-US" sz="2000" b="1" i="0" dirty="0">
                <a:solidFill>
                  <a:srgbClr val="00FFFF"/>
                </a:solidFill>
                <a:latin typeface="Calibri" panose="020F0502020204030204" pitchFamily="34" charset="0"/>
              </a:rPr>
              <a:t>Individual Myosin molecule with tail and head</a:t>
            </a:r>
          </a:p>
          <a:p>
            <a:pPr eaLnBrk="1" hangingPunct="1"/>
            <a:endParaRPr lang="en-AU" altLang="en-US" sz="2000" b="1" i="0" dirty="0">
              <a:solidFill>
                <a:srgbClr val="00FFFF"/>
              </a:solidFill>
              <a:latin typeface="Calibri" panose="020F0502020204030204" pitchFamily="34" charset="0"/>
            </a:endParaRPr>
          </a:p>
          <a:p>
            <a:pPr eaLnBrk="1" hangingPunct="1"/>
            <a:endParaRPr lang="en-AU" altLang="en-US" sz="2000" b="1" i="0" dirty="0">
              <a:solidFill>
                <a:srgbClr val="00FFFF"/>
              </a:solidFill>
              <a:latin typeface="Calibri" panose="020F0502020204030204" pitchFamily="34" charset="0"/>
            </a:endParaRPr>
          </a:p>
          <a:p>
            <a:pPr eaLnBrk="1" hangingPunct="1"/>
            <a:endParaRPr lang="en-AU" altLang="en-US" sz="2000" b="1" i="0" dirty="0">
              <a:solidFill>
                <a:srgbClr val="00FFFF"/>
              </a:solidFill>
              <a:latin typeface="Calibri" panose="020F0502020204030204" pitchFamily="34" charset="0"/>
            </a:endParaRPr>
          </a:p>
          <a:p>
            <a:pPr eaLnBrk="1" hangingPunct="1"/>
            <a:endParaRPr lang="en-AU" altLang="en-US" sz="2000" b="1" i="0" dirty="0">
              <a:solidFill>
                <a:srgbClr val="00FFFF"/>
              </a:solidFill>
              <a:latin typeface="Calibri" panose="020F0502020204030204" pitchFamily="34" charset="0"/>
            </a:endParaRPr>
          </a:p>
          <a:p>
            <a:pPr eaLnBrk="1" hangingPunct="1"/>
            <a:r>
              <a:rPr lang="en-AU" altLang="en-US" sz="2000" b="1" i="0" dirty="0">
                <a:solidFill>
                  <a:srgbClr val="00FFFF"/>
                </a:solidFill>
                <a:latin typeface="Calibri" panose="020F0502020204030204" pitchFamily="34" charset="0"/>
              </a:rPr>
              <a:t>Myosin molecules combine to form a Thick filament</a:t>
            </a:r>
          </a:p>
          <a:p>
            <a:pPr eaLnBrk="1" hangingPunct="1"/>
            <a:endParaRPr lang="en-AU" altLang="en-US" sz="2000" b="1" i="0" dirty="0">
              <a:solidFill>
                <a:srgbClr val="00CCFF"/>
              </a:solidFill>
              <a:latin typeface="Calibri" panose="020F0502020204030204" pitchFamily="34" charset="0"/>
            </a:endParaRPr>
          </a:p>
          <a:p>
            <a:pPr eaLnBrk="1" hangingPunct="1"/>
            <a:endParaRPr lang="en-AU" altLang="en-US" sz="2000" b="1" i="0" dirty="0">
              <a:solidFill>
                <a:srgbClr val="00CCFF"/>
              </a:solidFill>
              <a:latin typeface="Calibri" panose="020F0502020204030204" pitchFamily="34" charset="0"/>
            </a:endParaRPr>
          </a:p>
          <a:p>
            <a:pPr eaLnBrk="1" hangingPunct="1"/>
            <a:endParaRPr lang="en-AU" altLang="en-US" sz="2000" b="1" i="0" dirty="0">
              <a:solidFill>
                <a:srgbClr val="00CCFF"/>
              </a:solidFill>
              <a:latin typeface="Calibri" panose="020F0502020204030204" pitchFamily="34" charset="0"/>
            </a:endParaRPr>
          </a:p>
          <a:p>
            <a:pPr eaLnBrk="1" hangingPunct="1"/>
            <a:endParaRPr lang="en-AU" altLang="en-US" sz="2000" b="1" i="0" dirty="0">
              <a:solidFill>
                <a:srgbClr val="00CCFF"/>
              </a:solidFill>
              <a:latin typeface="Calibri" panose="020F0502020204030204" pitchFamily="34" charset="0"/>
            </a:endParaRPr>
          </a:p>
          <a:p>
            <a:pPr eaLnBrk="1" hangingPunct="1"/>
            <a:endParaRPr lang="en-AU" altLang="en-US" sz="2000" b="1" i="0" dirty="0">
              <a:solidFill>
                <a:srgbClr val="00CCFF"/>
              </a:solidFill>
              <a:latin typeface="Calibri" panose="020F0502020204030204" pitchFamily="34" charset="0"/>
            </a:endParaRPr>
          </a:p>
          <a:p>
            <a:pPr eaLnBrk="1" hangingPunct="1"/>
            <a:r>
              <a:rPr lang="en-AU" altLang="en-US" sz="2000" b="1" i="0" dirty="0">
                <a:solidFill>
                  <a:srgbClr val="00CC00"/>
                </a:solidFill>
                <a:latin typeface="Calibri" panose="020F0502020204030204" pitchFamily="34" charset="0"/>
              </a:rPr>
              <a:t>KEY POINT: The heads of each myosin molecule have an ACTIN binding site and an ATPase site (splits ATP)</a:t>
            </a:r>
          </a:p>
        </p:txBody>
      </p:sp>
      <p:sp>
        <p:nvSpPr>
          <p:cNvPr id="11" name="Rectangle 11"/>
          <p:cNvSpPr>
            <a:spLocks noChangeArrowheads="1"/>
          </p:cNvSpPr>
          <p:nvPr/>
        </p:nvSpPr>
        <p:spPr bwMode="auto">
          <a:xfrm>
            <a:off x="4495800" y="5029200"/>
            <a:ext cx="5372100" cy="1600200"/>
          </a:xfrm>
          <a:prstGeom prst="rect">
            <a:avLst/>
          </a:prstGeom>
          <a:noFill/>
          <a:ln w="158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Tree>
    <p:extLst>
      <p:ext uri="{BB962C8B-B14F-4D97-AF65-F5344CB8AC3E}">
        <p14:creationId xmlns:p14="http://schemas.microsoft.com/office/powerpoint/2010/main" val="1356587175"/>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297241" y="76200"/>
            <a:ext cx="383380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AU" altLang="en-US" sz="4800" b="1" i="0" dirty="0">
                <a:solidFill>
                  <a:srgbClr val="FFFF00"/>
                </a:solidFill>
                <a:latin typeface="Calibri" panose="020F0502020204030204" pitchFamily="34" charset="0"/>
              </a:rPr>
              <a:t>Thin filaments</a:t>
            </a:r>
          </a:p>
        </p:txBody>
      </p:sp>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4495800"/>
            <a:ext cx="6557962" cy="229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descr="muscle physiology-1-slid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0475" y="914400"/>
            <a:ext cx="5686425" cy="328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051420"/>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3050" y="0"/>
            <a:ext cx="8063950" cy="6913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4"/>
          <p:cNvSpPr txBox="1">
            <a:spLocks noChangeArrowheads="1"/>
          </p:cNvSpPr>
          <p:nvPr/>
        </p:nvSpPr>
        <p:spPr bwMode="auto">
          <a:xfrm>
            <a:off x="0" y="0"/>
            <a:ext cx="222305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spcBef>
                <a:spcPct val="50000"/>
              </a:spcBef>
            </a:pPr>
            <a:r>
              <a:rPr lang="en-US" altLang="en-US" sz="3200" b="1" i="0" dirty="0">
                <a:solidFill>
                  <a:schemeClr val="tx2"/>
                </a:solidFill>
                <a:latin typeface="Calibri" panose="020F0502020204030204" pitchFamily="34" charset="0"/>
              </a:rPr>
              <a:t>Contraction cycle</a:t>
            </a:r>
          </a:p>
        </p:txBody>
      </p:sp>
      <p:sp>
        <p:nvSpPr>
          <p:cNvPr id="6" name="Text Box 8"/>
          <p:cNvSpPr txBox="1">
            <a:spLocks noChangeArrowheads="1"/>
          </p:cNvSpPr>
          <p:nvPr/>
        </p:nvSpPr>
        <p:spPr bwMode="auto">
          <a:xfrm>
            <a:off x="9182100" y="5743575"/>
            <a:ext cx="11430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pPr>
            <a:r>
              <a:rPr lang="en-US" altLang="en-US" sz="2600" b="1" i="0" dirty="0">
                <a:solidFill>
                  <a:srgbClr val="FF0000"/>
                </a:solidFill>
                <a:latin typeface="Calibri" panose="020F0502020204030204" pitchFamily="34" charset="0"/>
              </a:rPr>
              <a:t>Power stroke</a:t>
            </a:r>
          </a:p>
        </p:txBody>
      </p:sp>
      <p:sp>
        <p:nvSpPr>
          <p:cNvPr id="7" name="Text Box 9"/>
          <p:cNvSpPr txBox="1">
            <a:spLocks noChangeArrowheads="1"/>
          </p:cNvSpPr>
          <p:nvPr/>
        </p:nvSpPr>
        <p:spPr bwMode="auto">
          <a:xfrm>
            <a:off x="228600" y="2057400"/>
            <a:ext cx="19431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pPr>
            <a:r>
              <a:rPr lang="en-US" altLang="en-US" sz="2000" i="0">
                <a:solidFill>
                  <a:schemeClr val="tx2"/>
                </a:solidFill>
                <a:latin typeface="Calibri" panose="020F0502020204030204" pitchFamily="34" charset="0"/>
              </a:rPr>
              <a:t>By definition, contraction is the continuous cycling of cross-bridges. </a:t>
            </a:r>
          </a:p>
        </p:txBody>
      </p:sp>
    </p:spTree>
    <p:extLst>
      <p:ext uri="{BB962C8B-B14F-4D97-AF65-F5344CB8AC3E}">
        <p14:creationId xmlns:p14="http://schemas.microsoft.com/office/powerpoint/2010/main" val="3424250661"/>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723900" y="1565275"/>
            <a:ext cx="8915400" cy="305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b="1" i="0" dirty="0">
              <a:solidFill>
                <a:srgbClr val="00FFFF"/>
              </a:solidFill>
              <a:latin typeface="Calibri" panose="020F0502020204030204" pitchFamily="34" charset="0"/>
            </a:endParaRPr>
          </a:p>
          <a:p>
            <a:endParaRPr lang="en-GB" altLang="en-US" b="1" i="0" dirty="0">
              <a:solidFill>
                <a:srgbClr val="00FFFF"/>
              </a:solidFill>
              <a:latin typeface="Calibri" panose="020F0502020204030204" pitchFamily="34" charset="0"/>
            </a:endParaRPr>
          </a:p>
          <a:p>
            <a:r>
              <a:rPr lang="en-GB" altLang="en-US" b="1" i="0" dirty="0">
                <a:solidFill>
                  <a:srgbClr val="00FFFF"/>
                </a:solidFill>
                <a:latin typeface="Calibri" panose="020F0502020204030204" pitchFamily="34" charset="0"/>
              </a:rPr>
              <a:t>Key papers published in Nature in 1954. Both had authors named Huxley.</a:t>
            </a:r>
          </a:p>
          <a:p>
            <a:pPr>
              <a:spcBef>
                <a:spcPts val="50"/>
              </a:spcBef>
            </a:pPr>
            <a:endParaRPr lang="en-AU" altLang="en-US" sz="5600" b="1" dirty="0">
              <a:solidFill>
                <a:srgbClr val="00FFFF"/>
              </a:solidFill>
              <a:latin typeface="Calibri" panose="020F0502020204030204" pitchFamily="34" charset="0"/>
            </a:endParaRPr>
          </a:p>
        </p:txBody>
      </p:sp>
      <p:sp>
        <p:nvSpPr>
          <p:cNvPr id="8" name="Rectangle 4"/>
          <p:cNvSpPr>
            <a:spLocks noChangeArrowheads="1"/>
          </p:cNvSpPr>
          <p:nvPr/>
        </p:nvSpPr>
        <p:spPr bwMode="auto">
          <a:xfrm>
            <a:off x="1333500" y="12954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defRPr sz="4400">
                <a:solidFill>
                  <a:schemeClr val="tx2"/>
                </a:solidFill>
                <a:effectLst>
                  <a:outerShdw blurRad="38100" dist="38100" dir="2700000" algn="tl">
                    <a:srgbClr val="000000"/>
                  </a:outerShdw>
                </a:effectLst>
                <a:latin typeface="Times New Roman" panose="02020603050405020304" pitchFamily="18" charset="0"/>
              </a:defRPr>
            </a:lvl1pPr>
            <a:lvl2pPr algn="ctr">
              <a:defRPr sz="4400">
                <a:solidFill>
                  <a:schemeClr val="tx2"/>
                </a:solidFill>
                <a:effectLst>
                  <a:outerShdw blurRad="38100" dist="38100" dir="2700000" algn="tl">
                    <a:srgbClr val="000000"/>
                  </a:outerShdw>
                </a:effectLst>
                <a:latin typeface="Times New Roman" panose="02020603050405020304" pitchFamily="18" charset="0"/>
              </a:defRPr>
            </a:lvl2pPr>
            <a:lvl3pPr algn="ctr">
              <a:defRPr sz="4400">
                <a:solidFill>
                  <a:schemeClr val="tx2"/>
                </a:solidFill>
                <a:effectLst>
                  <a:outerShdw blurRad="38100" dist="38100" dir="2700000" algn="tl">
                    <a:srgbClr val="000000"/>
                  </a:outerShdw>
                </a:effectLst>
                <a:latin typeface="Times New Roman" panose="02020603050405020304" pitchFamily="18" charset="0"/>
              </a:defRPr>
            </a:lvl3pPr>
            <a:lvl4pPr algn="ctr">
              <a:defRPr sz="4400">
                <a:solidFill>
                  <a:schemeClr val="tx2"/>
                </a:solidFill>
                <a:effectLst>
                  <a:outerShdw blurRad="38100" dist="38100" dir="2700000" algn="tl">
                    <a:srgbClr val="000000"/>
                  </a:outerShdw>
                </a:effectLst>
                <a:latin typeface="Times New Roman" panose="02020603050405020304" pitchFamily="18" charset="0"/>
              </a:defRPr>
            </a:lvl4pPr>
            <a:lvl5pPr algn="ctr">
              <a:defRPr sz="4400">
                <a:solidFill>
                  <a:schemeClr val="tx2"/>
                </a:solidFill>
                <a:effectLst>
                  <a:outerShdw blurRad="38100" dist="38100" dir="2700000" algn="tl">
                    <a:srgbClr val="000000"/>
                  </a:outerShdw>
                </a:effectLst>
                <a:latin typeface="Times New Roman" panose="02020603050405020304" pitchFamily="18"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9pPr>
          </a:lstStyle>
          <a:p>
            <a:r>
              <a:rPr lang="en-AU" altLang="en-US" b="1" i="0" dirty="0">
                <a:solidFill>
                  <a:srgbClr val="FFFF00"/>
                </a:solidFill>
                <a:latin typeface="Calibri" panose="020F0502020204030204" pitchFamily="34" charset="0"/>
              </a:rPr>
              <a:t>Some evidence for the sliding filament theory</a:t>
            </a:r>
          </a:p>
        </p:txBody>
      </p:sp>
    </p:spTree>
    <p:extLst>
      <p:ext uri="{BB962C8B-B14F-4D97-AF65-F5344CB8AC3E}">
        <p14:creationId xmlns:p14="http://schemas.microsoft.com/office/powerpoint/2010/main" val="3212533057"/>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a:xfrm>
            <a:off x="0" y="762000"/>
            <a:ext cx="10287000" cy="762000"/>
          </a:xfrm>
          <a:noFill/>
          <a:ln/>
        </p:spPr>
        <p:txBody>
          <a:bodyPr/>
          <a:lstStyle/>
          <a:p>
            <a:r>
              <a:rPr lang="en-CA" sz="5400" b="1" dirty="0" smtClean="0">
                <a:solidFill>
                  <a:srgbClr val="00FFFF"/>
                </a:solidFill>
                <a:latin typeface="Calibri" pitchFamily="34" charset="0"/>
                <a:cs typeface="Calibri" pitchFamily="34" charset="0"/>
              </a:rPr>
              <a:t>Learning Resources</a:t>
            </a:r>
            <a:endParaRPr lang="en-CA" sz="5400" b="1" dirty="0">
              <a:solidFill>
                <a:srgbClr val="00FFFF"/>
              </a:solidFill>
              <a:latin typeface="Calibri" pitchFamily="34" charset="0"/>
              <a:cs typeface="Calibri" pitchFamily="34" charset="0"/>
            </a:endParaRPr>
          </a:p>
        </p:txBody>
      </p:sp>
      <p:sp>
        <p:nvSpPr>
          <p:cNvPr id="6" name="Rectangle 8"/>
          <p:cNvSpPr>
            <a:spLocks noChangeArrowheads="1"/>
          </p:cNvSpPr>
          <p:nvPr/>
        </p:nvSpPr>
        <p:spPr bwMode="auto">
          <a:xfrm>
            <a:off x="419100" y="2137351"/>
            <a:ext cx="9601200" cy="4127284"/>
          </a:xfrm>
          <a:prstGeom prst="rect">
            <a:avLst/>
          </a:prstGeom>
          <a:noFill/>
          <a:ln w="12700">
            <a:noFill/>
            <a:miter lim="800000"/>
            <a:headEnd type="none" w="sm" len="sm"/>
            <a:tailEnd type="none" w="sm" len="sm"/>
          </a:ln>
          <a:effectLst/>
        </p:spPr>
        <p:txBody>
          <a:bodyPr wrap="square" anchor="ctr">
            <a:spAutoFit/>
          </a:bodyPr>
          <a:lstStyle/>
          <a:p>
            <a:pPr>
              <a:spcBef>
                <a:spcPct val="20000"/>
              </a:spcBef>
              <a:buClr>
                <a:srgbClr val="FF0000"/>
              </a:buClr>
            </a:pPr>
            <a:r>
              <a:rPr lang="en-US" sz="2300" b="1" dirty="0">
                <a:solidFill>
                  <a:srgbClr val="00FFFF"/>
                </a:solidFill>
                <a:latin typeface="Calibri" pitchFamily="34" charset="0"/>
                <a:cs typeface="Calibri" pitchFamily="34" charset="0"/>
              </a:rPr>
              <a:t>Textbooks </a:t>
            </a:r>
            <a:r>
              <a:rPr lang="en-US" sz="2300" b="1" dirty="0" smtClean="0">
                <a:solidFill>
                  <a:srgbClr val="00FFFF"/>
                </a:solidFill>
                <a:latin typeface="Calibri" pitchFamily="34" charset="0"/>
                <a:cs typeface="Calibri" pitchFamily="34" charset="0"/>
              </a:rPr>
              <a:t>:</a:t>
            </a:r>
          </a:p>
          <a:p>
            <a:pPr>
              <a:spcBef>
                <a:spcPct val="20000"/>
              </a:spcBef>
              <a:buClr>
                <a:srgbClr val="FF0000"/>
              </a:buClr>
            </a:pPr>
            <a:endParaRPr lang="en-US" sz="2300" b="1" dirty="0" smtClean="0">
              <a:solidFill>
                <a:srgbClr val="00FFFF"/>
              </a:solidFill>
              <a:latin typeface="Calibri" pitchFamily="34" charset="0"/>
              <a:cs typeface="Calibri" pitchFamily="34" charset="0"/>
            </a:endParaRPr>
          </a:p>
          <a:p>
            <a:pPr marL="342900" indent="-342900">
              <a:spcBef>
                <a:spcPct val="20000"/>
              </a:spcBef>
              <a:buClr>
                <a:srgbClr val="FF0000"/>
              </a:buClr>
              <a:buFont typeface="Symbol" pitchFamily="18" charset="2"/>
              <a:buBlip>
                <a:blip r:embed="rId4"/>
              </a:buBlip>
            </a:pPr>
            <a:r>
              <a:rPr lang="en-US" sz="2300" b="1" i="0" dirty="0" smtClean="0">
                <a:solidFill>
                  <a:schemeClr val="tx2"/>
                </a:solidFill>
                <a:latin typeface="Calibri" pitchFamily="34" charset="0"/>
                <a:cs typeface="Calibri" pitchFamily="34" charset="0"/>
              </a:rPr>
              <a:t>Guyton and Hall, Textbook of Medical Physiology; 12</a:t>
            </a:r>
            <a:r>
              <a:rPr lang="en-US" sz="2300" b="1" i="0" baseline="30000" dirty="0" smtClean="0">
                <a:solidFill>
                  <a:schemeClr val="tx2"/>
                </a:solidFill>
                <a:latin typeface="Calibri" pitchFamily="34" charset="0"/>
                <a:cs typeface="Calibri" pitchFamily="34" charset="0"/>
              </a:rPr>
              <a:t>th</a:t>
            </a:r>
            <a:r>
              <a:rPr lang="en-US" sz="2300" b="1" i="0" dirty="0" smtClean="0">
                <a:solidFill>
                  <a:schemeClr val="tx2"/>
                </a:solidFill>
                <a:latin typeface="Calibri" pitchFamily="34" charset="0"/>
                <a:cs typeface="Calibri" pitchFamily="34" charset="0"/>
              </a:rPr>
              <a:t> Edition; Unit III; Chapters 9 and 14.</a:t>
            </a:r>
          </a:p>
          <a:p>
            <a:pPr marL="342900" indent="-342900">
              <a:spcBef>
                <a:spcPct val="20000"/>
              </a:spcBef>
              <a:buClr>
                <a:srgbClr val="FF0000"/>
              </a:buClr>
              <a:buFont typeface="Symbol" pitchFamily="18" charset="2"/>
              <a:buBlip>
                <a:blip r:embed="rId4"/>
              </a:buBlip>
            </a:pPr>
            <a:r>
              <a:rPr lang="en-US" sz="2300" b="1" i="0" dirty="0" err="1" smtClean="0">
                <a:solidFill>
                  <a:schemeClr val="tx2"/>
                </a:solidFill>
                <a:latin typeface="Calibri" pitchFamily="34" charset="0"/>
                <a:cs typeface="Calibri" pitchFamily="34" charset="0"/>
              </a:rPr>
              <a:t>Mohrman</a:t>
            </a:r>
            <a:r>
              <a:rPr lang="en-US" sz="2300" b="1" i="0" dirty="0" smtClean="0">
                <a:solidFill>
                  <a:schemeClr val="tx2"/>
                </a:solidFill>
                <a:latin typeface="Calibri" pitchFamily="34" charset="0"/>
                <a:cs typeface="Calibri" pitchFamily="34" charset="0"/>
              </a:rPr>
              <a:t> and Heller, Cardiovascular Physiology; 7</a:t>
            </a:r>
            <a:r>
              <a:rPr lang="en-US" sz="2300" b="1" i="0" baseline="30000" dirty="0" smtClean="0">
                <a:solidFill>
                  <a:schemeClr val="tx2"/>
                </a:solidFill>
                <a:latin typeface="Calibri" pitchFamily="34" charset="0"/>
                <a:cs typeface="Calibri" pitchFamily="34" charset="0"/>
              </a:rPr>
              <a:t>th</a:t>
            </a:r>
            <a:r>
              <a:rPr lang="en-US" sz="2300" b="1" i="0" dirty="0" smtClean="0">
                <a:solidFill>
                  <a:schemeClr val="tx2"/>
                </a:solidFill>
                <a:latin typeface="Calibri" pitchFamily="34" charset="0"/>
                <a:cs typeface="Calibri" pitchFamily="34" charset="0"/>
              </a:rPr>
              <a:t> Edition; Chapters 1 and 2.</a:t>
            </a:r>
          </a:p>
          <a:p>
            <a:pPr marL="342900" indent="-342900">
              <a:spcBef>
                <a:spcPct val="20000"/>
              </a:spcBef>
              <a:buClr>
                <a:srgbClr val="FF0000"/>
              </a:buClr>
              <a:buBlip>
                <a:blip r:embed="rId4"/>
              </a:buBlip>
            </a:pPr>
            <a:r>
              <a:rPr lang="en-US" sz="2300" b="1" i="0" dirty="0" err="1">
                <a:solidFill>
                  <a:schemeClr val="tx2"/>
                </a:solidFill>
                <a:latin typeface="Calibri" pitchFamily="34" charset="0"/>
                <a:cs typeface="Calibri" pitchFamily="34" charset="0"/>
              </a:rPr>
              <a:t>Ganong’s</a:t>
            </a:r>
            <a:r>
              <a:rPr lang="en-US" sz="2300" b="1" i="0" dirty="0">
                <a:solidFill>
                  <a:schemeClr val="tx2"/>
                </a:solidFill>
                <a:latin typeface="Calibri" pitchFamily="34" charset="0"/>
                <a:cs typeface="Calibri" pitchFamily="34" charset="0"/>
              </a:rPr>
              <a:t> Review of Medical Physiology;  24</a:t>
            </a:r>
            <a:r>
              <a:rPr lang="en-US" sz="2300" b="1" i="0" baseline="30000" dirty="0">
                <a:solidFill>
                  <a:schemeClr val="tx2"/>
                </a:solidFill>
                <a:latin typeface="Calibri" pitchFamily="34" charset="0"/>
                <a:cs typeface="Calibri" pitchFamily="34" charset="0"/>
              </a:rPr>
              <a:t>th </a:t>
            </a:r>
            <a:r>
              <a:rPr lang="en-US" sz="2300" b="1" i="0" dirty="0" smtClean="0">
                <a:solidFill>
                  <a:schemeClr val="tx2"/>
                </a:solidFill>
                <a:latin typeface="Calibri" pitchFamily="34" charset="0"/>
                <a:cs typeface="Calibri" pitchFamily="34" charset="0"/>
              </a:rPr>
              <a:t>Edition; Sections I &amp; V.</a:t>
            </a:r>
            <a:endParaRPr lang="en-US" sz="2300" b="1" i="0" dirty="0">
              <a:solidFill>
                <a:schemeClr val="tx2"/>
              </a:solidFill>
              <a:latin typeface="Calibri" pitchFamily="34" charset="0"/>
              <a:cs typeface="Calibri" pitchFamily="34" charset="0"/>
            </a:endParaRPr>
          </a:p>
          <a:p>
            <a:pPr>
              <a:spcBef>
                <a:spcPct val="20000"/>
              </a:spcBef>
              <a:buClr>
                <a:srgbClr val="FF0000"/>
              </a:buClr>
            </a:pPr>
            <a:r>
              <a:rPr lang="en-US" sz="2300" b="1" dirty="0" smtClean="0">
                <a:solidFill>
                  <a:srgbClr val="00FFFF"/>
                </a:solidFill>
                <a:latin typeface="Calibri" pitchFamily="34" charset="0"/>
                <a:cs typeface="Calibri" pitchFamily="34" charset="0"/>
              </a:rPr>
              <a:t>Websites:</a:t>
            </a:r>
          </a:p>
          <a:p>
            <a:pPr>
              <a:spcBef>
                <a:spcPct val="20000"/>
              </a:spcBef>
              <a:buClr>
                <a:srgbClr val="FF0000"/>
              </a:buClr>
            </a:pPr>
            <a:endParaRPr lang="en-US" sz="2300" b="1" dirty="0" smtClean="0">
              <a:solidFill>
                <a:schemeClr val="tx2"/>
              </a:solidFill>
              <a:latin typeface="Calibri" pitchFamily="34" charset="0"/>
              <a:cs typeface="Calibri" pitchFamily="34" charset="0"/>
            </a:endParaRPr>
          </a:p>
          <a:p>
            <a:pPr marL="342900" indent="-342900">
              <a:spcBef>
                <a:spcPct val="20000"/>
              </a:spcBef>
              <a:buClr>
                <a:srgbClr val="FF0000"/>
              </a:buClr>
              <a:buFont typeface="Symbol" pitchFamily="18" charset="2"/>
              <a:buBlip>
                <a:blip r:embed="rId4"/>
              </a:buBlip>
            </a:pPr>
            <a:r>
              <a:rPr lang="en-US" sz="2300" b="1" i="0" dirty="0">
                <a:solidFill>
                  <a:schemeClr val="tx2"/>
                </a:solidFill>
                <a:latin typeface="Calibri" pitchFamily="34" charset="0"/>
                <a:cs typeface="Calibri" pitchFamily="34" charset="0"/>
                <a:hlinkClick r:id="rId5"/>
              </a:rPr>
              <a:t>http://accessmedicine.mhmedical.com</a:t>
            </a:r>
            <a:r>
              <a:rPr lang="en-US" sz="2300" b="1" i="0" dirty="0" smtClean="0">
                <a:solidFill>
                  <a:schemeClr val="tx2"/>
                </a:solidFill>
                <a:latin typeface="Calibri" pitchFamily="34" charset="0"/>
                <a:cs typeface="Calibri" pitchFamily="34" charset="0"/>
                <a:hlinkClick r:id="rId5"/>
              </a:rPr>
              <a:t>/</a:t>
            </a:r>
            <a:endParaRPr lang="en-US" sz="2300" b="1" i="0" dirty="0" smtClean="0">
              <a:solidFill>
                <a:schemeClr val="tx2"/>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4" descr="muscle physiology-2-slid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0"/>
            <a:ext cx="103251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459990"/>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6" descr="muscle physiology-2-slid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8300" y="0"/>
            <a:ext cx="69564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muscle physiology-2-slid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8300" y="1905000"/>
            <a:ext cx="6956425" cy="494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819380"/>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8"/>
          <p:cNvSpPr>
            <a:spLocks noChangeArrowheads="1"/>
          </p:cNvSpPr>
          <p:nvPr/>
        </p:nvSpPr>
        <p:spPr bwMode="auto">
          <a:xfrm>
            <a:off x="1733550" y="5213350"/>
            <a:ext cx="241935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i="0">
                <a:solidFill>
                  <a:srgbClr val="00CCFF"/>
                </a:solidFill>
                <a:latin typeface="Calibri" panose="020F0502020204030204" pitchFamily="34" charset="0"/>
              </a:rPr>
              <a:t>Andrew Huxley</a:t>
            </a:r>
          </a:p>
        </p:txBody>
      </p:sp>
      <p:sp>
        <p:nvSpPr>
          <p:cNvPr id="7" name="Rectangle 9"/>
          <p:cNvSpPr>
            <a:spLocks noChangeArrowheads="1"/>
          </p:cNvSpPr>
          <p:nvPr/>
        </p:nvSpPr>
        <p:spPr bwMode="auto">
          <a:xfrm>
            <a:off x="6099175" y="5181600"/>
            <a:ext cx="241935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i="0">
                <a:solidFill>
                  <a:srgbClr val="00CCFF"/>
                </a:solidFill>
                <a:latin typeface="Calibri" panose="020F0502020204030204" pitchFamily="34" charset="0"/>
              </a:rPr>
              <a:t>Hugh Huxley</a:t>
            </a:r>
          </a:p>
        </p:txBody>
      </p:sp>
      <p:pic>
        <p:nvPicPr>
          <p:cNvPr id="8" name="Picture 10" descr="muscle physiology-2-slid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457200"/>
            <a:ext cx="3270250" cy="47561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muscle physiology-2-slid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3575" y="2057400"/>
            <a:ext cx="3098800" cy="312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839885"/>
      </p:ext>
    </p:extLst>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10" descr="muscle physiology-2-sli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2724150"/>
            <a:ext cx="8802688" cy="2914650"/>
          </a:xfrm>
          <a:prstGeom prst="rect">
            <a:avLst/>
          </a:prstGeom>
          <a:noFill/>
          <a:extLst>
            <a:ext uri="{909E8E84-426E-40DD-AFC4-6F175D3DCCD1}">
              <a14:hiddenFill xmlns:a14="http://schemas.microsoft.com/office/drawing/2010/main">
                <a:solidFill>
                  <a:srgbClr val="FFFFFF"/>
                </a:solidFill>
              </a14:hiddenFill>
            </a:ext>
          </a:extLst>
        </p:spPr>
      </p:pic>
      <p:sp>
        <p:nvSpPr>
          <p:cNvPr id="7" name="Line 6"/>
          <p:cNvSpPr>
            <a:spLocks noChangeShapeType="1"/>
          </p:cNvSpPr>
          <p:nvPr/>
        </p:nvSpPr>
        <p:spPr bwMode="auto">
          <a:xfrm>
            <a:off x="6362700" y="3409950"/>
            <a:ext cx="1905000" cy="0"/>
          </a:xfrm>
          <a:prstGeom prst="line">
            <a:avLst/>
          </a:prstGeom>
          <a:noFill/>
          <a:ln w="762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alibri" panose="020F0502020204030204" pitchFamily="34" charset="0"/>
            </a:endParaRPr>
          </a:p>
        </p:txBody>
      </p:sp>
      <p:sp>
        <p:nvSpPr>
          <p:cNvPr id="8" name="Rectangle 8"/>
          <p:cNvSpPr>
            <a:spLocks noChangeArrowheads="1"/>
          </p:cNvSpPr>
          <p:nvPr/>
        </p:nvSpPr>
        <p:spPr bwMode="auto">
          <a:xfrm>
            <a:off x="647700" y="5791200"/>
            <a:ext cx="9220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i="0">
                <a:solidFill>
                  <a:srgbClr val="0000CC"/>
                </a:solidFill>
                <a:latin typeface="Calibri" panose="020F0502020204030204" pitchFamily="34" charset="0"/>
              </a:rPr>
              <a:t>Hence the “Sliding filament” hypothesis!</a:t>
            </a:r>
          </a:p>
        </p:txBody>
      </p:sp>
      <p:pic>
        <p:nvPicPr>
          <p:cNvPr id="9" name="Picture 9" descr="muscle physiology-2-slid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813" y="1504950"/>
            <a:ext cx="8802687" cy="6477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1"/>
          <p:cNvSpPr>
            <a:spLocks noChangeArrowheads="1"/>
          </p:cNvSpPr>
          <p:nvPr/>
        </p:nvSpPr>
        <p:spPr bwMode="auto">
          <a:xfrm>
            <a:off x="9334500" y="1295400"/>
            <a:ext cx="914400" cy="914400"/>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libri" panose="020F0502020204030204" pitchFamily="34" charset="0"/>
            </a:endParaRPr>
          </a:p>
        </p:txBody>
      </p:sp>
    </p:spTree>
    <p:extLst>
      <p:ext uri="{BB962C8B-B14F-4D97-AF65-F5344CB8AC3E}">
        <p14:creationId xmlns:p14="http://schemas.microsoft.com/office/powerpoint/2010/main" val="2642367849"/>
      </p:ext>
    </p:extLst>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762000"/>
            <a:ext cx="10287000" cy="1219200"/>
          </a:xfrm>
          <a:prstGeom prst="rect">
            <a:avLst/>
          </a:prstGeom>
          <a:noFill/>
          <a:ln w="9525">
            <a:noFill/>
            <a:miter lim="800000"/>
            <a:headEnd/>
            <a:tailEnd/>
          </a:ln>
          <a:effectLst/>
        </p:spPr>
        <p:txBody>
          <a:bodyPr lIns="92075" tIns="46038" rIns="92075" bIns="46038" anchor="ctr"/>
          <a:lstStyle/>
          <a:p>
            <a:pPr algn="ctr">
              <a:defRPr/>
            </a:pPr>
            <a:r>
              <a:rPr lang="en-US" sz="4000" b="1" i="0" dirty="0">
                <a:solidFill>
                  <a:srgbClr val="FFFF00"/>
                </a:solidFill>
                <a:effectLst>
                  <a:outerShdw blurRad="38100" dist="38100" dir="2700000" algn="tl">
                    <a:srgbClr val="000000"/>
                  </a:outerShdw>
                </a:effectLst>
                <a:latin typeface="Calibri" panose="020F0502020204030204" pitchFamily="34" charset="0"/>
              </a:rPr>
              <a:t>Determinants of </a:t>
            </a:r>
            <a:r>
              <a:rPr lang="en-US" sz="4000" b="1" i="0" dirty="0" smtClean="0">
                <a:solidFill>
                  <a:srgbClr val="FFFF00"/>
                </a:solidFill>
                <a:effectLst>
                  <a:outerShdw blurRad="38100" dist="38100" dir="2700000" algn="tl">
                    <a:srgbClr val="000000"/>
                  </a:outerShdw>
                </a:effectLst>
                <a:latin typeface="Calibri" panose="020F0502020204030204" pitchFamily="34" charset="0"/>
              </a:rPr>
              <a:t>the contractile force</a:t>
            </a:r>
          </a:p>
          <a:p>
            <a:pPr algn="ctr">
              <a:defRPr/>
            </a:pPr>
            <a:r>
              <a:rPr lang="en-US" sz="4000" b="1" i="0" dirty="0" smtClean="0">
                <a:solidFill>
                  <a:srgbClr val="FFFF00"/>
                </a:solidFill>
                <a:effectLst>
                  <a:outerShdw blurRad="38100" dist="38100" dir="2700000" algn="tl">
                    <a:srgbClr val="000000"/>
                  </a:outerShdw>
                </a:effectLst>
                <a:latin typeface="Calibri" panose="020F0502020204030204" pitchFamily="34" charset="0"/>
              </a:rPr>
              <a:t>of </a:t>
            </a:r>
            <a:r>
              <a:rPr lang="en-US" sz="4000" b="1" i="0" dirty="0">
                <a:solidFill>
                  <a:srgbClr val="FFFF00"/>
                </a:solidFill>
                <a:effectLst>
                  <a:outerShdw blurRad="38100" dist="38100" dir="2700000" algn="tl">
                    <a:srgbClr val="000000"/>
                  </a:outerShdw>
                </a:effectLst>
                <a:latin typeface="Calibri" panose="020F0502020204030204" pitchFamily="34" charset="0"/>
              </a:rPr>
              <a:t>cardiac </a:t>
            </a:r>
            <a:r>
              <a:rPr lang="en-US" sz="4000" b="1" i="0" dirty="0" smtClean="0">
                <a:solidFill>
                  <a:srgbClr val="FFFF00"/>
                </a:solidFill>
                <a:effectLst>
                  <a:outerShdw blurRad="38100" dist="38100" dir="2700000" algn="tl">
                    <a:srgbClr val="000000"/>
                  </a:outerShdw>
                </a:effectLst>
                <a:latin typeface="Calibri" panose="020F0502020204030204" pitchFamily="34" charset="0"/>
              </a:rPr>
              <a:t>muscle</a:t>
            </a:r>
            <a:r>
              <a:rPr lang="en-US" sz="4000" dirty="0" smtClean="0">
                <a:latin typeface="Calibri" panose="020F0502020204030204" pitchFamily="34" charset="0"/>
              </a:rPr>
              <a:t> </a:t>
            </a:r>
            <a:endParaRPr lang="en-US" sz="4000" dirty="0">
              <a:latin typeface="Calibri" panose="020F0502020204030204" pitchFamily="34" charset="0"/>
            </a:endParaRPr>
          </a:p>
        </p:txBody>
      </p:sp>
      <p:sp>
        <p:nvSpPr>
          <p:cNvPr id="5" name="Rectangle 3"/>
          <p:cNvSpPr>
            <a:spLocks noChangeArrowheads="1"/>
          </p:cNvSpPr>
          <p:nvPr/>
        </p:nvSpPr>
        <p:spPr bwMode="auto">
          <a:xfrm>
            <a:off x="3481388" y="3325813"/>
            <a:ext cx="3276600" cy="2057400"/>
          </a:xfrm>
          <a:prstGeom prst="rect">
            <a:avLst/>
          </a:prstGeom>
          <a:gradFill rotWithShape="1">
            <a:gsLst>
              <a:gs pos="0">
                <a:schemeClr val="hlink">
                  <a:gamma/>
                  <a:shade val="0"/>
                  <a:invGamma/>
                </a:schemeClr>
              </a:gs>
              <a:gs pos="50000">
                <a:schemeClr val="hlink"/>
              </a:gs>
              <a:gs pos="100000">
                <a:schemeClr val="hlink">
                  <a:gamma/>
                  <a:shade val="0"/>
                  <a:invGamma/>
                </a:schemeClr>
              </a:gs>
            </a:gsLst>
            <a:lin ang="5400000" scaled="1"/>
          </a:gradFill>
          <a:ln w="38100">
            <a:solidFill>
              <a:srgbClr val="FF99CC"/>
            </a:solidFill>
            <a:miter lim="800000"/>
            <a:headEnd/>
            <a:tailEnd/>
          </a:ln>
          <a:effectLst>
            <a:outerShdw dist="35921" dir="2700000" algn="ctr" rotWithShape="0">
              <a:schemeClr val="bg2"/>
            </a:outerShdw>
          </a:effectLst>
        </p:spPr>
        <p:txBody>
          <a:bodyPr/>
          <a:lstStyle/>
          <a:p>
            <a:pPr>
              <a:defRPr/>
            </a:pPr>
            <a:endParaRPr lang="en-US">
              <a:latin typeface="Calibri" panose="020F0502020204030204" pitchFamily="34" charset="0"/>
            </a:endParaRPr>
          </a:p>
        </p:txBody>
      </p:sp>
      <p:sp>
        <p:nvSpPr>
          <p:cNvPr id="6" name="Rectangle 4"/>
          <p:cNvSpPr>
            <a:spLocks noChangeArrowheads="1"/>
          </p:cNvSpPr>
          <p:nvPr/>
        </p:nvSpPr>
        <p:spPr bwMode="auto">
          <a:xfrm>
            <a:off x="3779229" y="3875088"/>
            <a:ext cx="2758705" cy="95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defRPr/>
            </a:pPr>
            <a:r>
              <a:rPr lang="en-US" sz="2800" b="1" i="0" dirty="0">
                <a:solidFill>
                  <a:srgbClr val="FFFF00"/>
                </a:solidFill>
                <a:effectLst>
                  <a:outerShdw blurRad="38100" dist="38100" dir="2700000" algn="tl">
                    <a:srgbClr val="000000"/>
                  </a:outerShdw>
                </a:effectLst>
                <a:latin typeface="Calibri" panose="020F0502020204030204" pitchFamily="34" charset="0"/>
              </a:rPr>
              <a:t>contractile force</a:t>
            </a:r>
          </a:p>
          <a:p>
            <a:pPr algn="ctr">
              <a:defRPr/>
            </a:pPr>
            <a:r>
              <a:rPr lang="en-US" sz="2800" b="1" i="0" dirty="0">
                <a:solidFill>
                  <a:srgbClr val="FFFF00"/>
                </a:solidFill>
                <a:effectLst>
                  <a:outerShdw blurRad="38100" dist="38100" dir="2700000" algn="tl">
                    <a:srgbClr val="000000"/>
                  </a:outerShdw>
                </a:effectLst>
                <a:latin typeface="Calibri" panose="020F0502020204030204" pitchFamily="34" charset="0"/>
              </a:rPr>
              <a:t>of cardiac muscle</a:t>
            </a:r>
            <a:endParaRPr lang="en-GB" altLang="en-US" sz="2800" b="1" i="0" dirty="0">
              <a:solidFill>
                <a:srgbClr val="FFCCFF"/>
              </a:solidFill>
              <a:latin typeface="Calibri" panose="020F0502020204030204" pitchFamily="34" charset="0"/>
            </a:endParaRPr>
          </a:p>
        </p:txBody>
      </p:sp>
      <p:sp>
        <p:nvSpPr>
          <p:cNvPr id="9" name="Rectangle 5"/>
          <p:cNvSpPr>
            <a:spLocks noChangeArrowheads="1"/>
          </p:cNvSpPr>
          <p:nvPr/>
        </p:nvSpPr>
        <p:spPr bwMode="auto">
          <a:xfrm>
            <a:off x="142875" y="2667000"/>
            <a:ext cx="29432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2400" b="1" i="0" dirty="0" smtClean="0">
                <a:solidFill>
                  <a:srgbClr val="66FFCC"/>
                </a:solidFill>
                <a:latin typeface="Calibri" panose="020F0502020204030204" pitchFamily="34" charset="0"/>
              </a:rPr>
              <a:t>Preload</a:t>
            </a:r>
            <a:endParaRPr lang="en-GB" altLang="en-US" sz="2400" b="1" i="0" dirty="0">
              <a:solidFill>
                <a:srgbClr val="66FFCC"/>
              </a:solidFill>
              <a:latin typeface="Calibri" panose="020F0502020204030204" pitchFamily="34" charset="0"/>
            </a:endParaRPr>
          </a:p>
        </p:txBody>
      </p:sp>
      <p:sp>
        <p:nvSpPr>
          <p:cNvPr id="10" name="Rectangle 6"/>
          <p:cNvSpPr>
            <a:spLocks noChangeArrowheads="1"/>
          </p:cNvSpPr>
          <p:nvPr/>
        </p:nvSpPr>
        <p:spPr bwMode="auto">
          <a:xfrm>
            <a:off x="268288" y="5505450"/>
            <a:ext cx="3198812"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2400" b="1" i="0" dirty="0" smtClean="0">
                <a:solidFill>
                  <a:srgbClr val="66FFCC"/>
                </a:solidFill>
                <a:latin typeface="Calibri" panose="020F0502020204030204" pitchFamily="34" charset="0"/>
              </a:rPr>
              <a:t>Afterload</a:t>
            </a:r>
            <a:endParaRPr lang="en-GB" altLang="en-US" sz="2400" b="1" i="0" dirty="0">
              <a:solidFill>
                <a:srgbClr val="66FFCC"/>
              </a:solidFill>
              <a:latin typeface="Calibri" panose="020F0502020204030204" pitchFamily="34" charset="0"/>
            </a:endParaRPr>
          </a:p>
        </p:txBody>
      </p:sp>
      <p:sp>
        <p:nvSpPr>
          <p:cNvPr id="11" name="Rectangle 7"/>
          <p:cNvSpPr>
            <a:spLocks noChangeArrowheads="1"/>
          </p:cNvSpPr>
          <p:nvPr/>
        </p:nvSpPr>
        <p:spPr bwMode="auto">
          <a:xfrm>
            <a:off x="7495647" y="2514600"/>
            <a:ext cx="1750480"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2400" b="1" i="0" dirty="0">
                <a:solidFill>
                  <a:srgbClr val="66FFCC"/>
                </a:solidFill>
                <a:latin typeface="Calibri" panose="020F0502020204030204" pitchFamily="34" charset="0"/>
              </a:rPr>
              <a:t>Myocardial</a:t>
            </a:r>
          </a:p>
          <a:p>
            <a:pPr algn="ctr"/>
            <a:r>
              <a:rPr lang="en-GB" altLang="en-US" sz="2400" b="1" i="0" dirty="0" smtClean="0">
                <a:solidFill>
                  <a:srgbClr val="66FFCC"/>
                </a:solidFill>
                <a:latin typeface="Calibri" panose="020F0502020204030204" pitchFamily="34" charset="0"/>
              </a:rPr>
              <a:t>Contractility</a:t>
            </a:r>
          </a:p>
        </p:txBody>
      </p:sp>
      <p:sp>
        <p:nvSpPr>
          <p:cNvPr id="12" name="Rectangle 8"/>
          <p:cNvSpPr>
            <a:spLocks noChangeArrowheads="1"/>
          </p:cNvSpPr>
          <p:nvPr/>
        </p:nvSpPr>
        <p:spPr bwMode="auto">
          <a:xfrm>
            <a:off x="7124700" y="5715000"/>
            <a:ext cx="2459038"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algn="ctr"/>
            <a:r>
              <a:rPr lang="en-GB" altLang="en-US" sz="2400" b="1" i="0">
                <a:solidFill>
                  <a:srgbClr val="66FFCC"/>
                </a:solidFill>
                <a:latin typeface="Calibri" panose="020F0502020204030204" pitchFamily="34" charset="0"/>
              </a:rPr>
              <a:t>Heart rate</a:t>
            </a:r>
          </a:p>
        </p:txBody>
      </p:sp>
      <p:sp>
        <p:nvSpPr>
          <p:cNvPr id="13" name="Line 9"/>
          <p:cNvSpPr>
            <a:spLocks noChangeShapeType="1"/>
          </p:cNvSpPr>
          <p:nvPr/>
        </p:nvSpPr>
        <p:spPr bwMode="auto">
          <a:xfrm flipH="1">
            <a:off x="2871788" y="5383213"/>
            <a:ext cx="609600" cy="381000"/>
          </a:xfrm>
          <a:prstGeom prst="line">
            <a:avLst/>
          </a:prstGeom>
          <a:noFill/>
          <a:ln w="50800">
            <a:solidFill>
              <a:srgbClr val="FE9B03"/>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 name="Line 10"/>
          <p:cNvSpPr>
            <a:spLocks noChangeShapeType="1"/>
          </p:cNvSpPr>
          <p:nvPr/>
        </p:nvSpPr>
        <p:spPr bwMode="auto">
          <a:xfrm>
            <a:off x="6719888" y="5345113"/>
            <a:ext cx="647700" cy="495300"/>
          </a:xfrm>
          <a:prstGeom prst="line">
            <a:avLst/>
          </a:prstGeom>
          <a:noFill/>
          <a:ln w="50800">
            <a:solidFill>
              <a:srgbClr val="FE9B03"/>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 name="Line 11"/>
          <p:cNvSpPr>
            <a:spLocks noChangeShapeType="1"/>
          </p:cNvSpPr>
          <p:nvPr/>
        </p:nvSpPr>
        <p:spPr bwMode="auto">
          <a:xfrm flipH="1" flipV="1">
            <a:off x="2947988" y="2944813"/>
            <a:ext cx="571500" cy="419100"/>
          </a:xfrm>
          <a:prstGeom prst="line">
            <a:avLst/>
          </a:prstGeom>
          <a:noFill/>
          <a:ln w="50800">
            <a:solidFill>
              <a:srgbClr val="FE9B03"/>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6" name="Line 12"/>
          <p:cNvSpPr>
            <a:spLocks noChangeShapeType="1"/>
          </p:cNvSpPr>
          <p:nvPr/>
        </p:nvSpPr>
        <p:spPr bwMode="auto">
          <a:xfrm flipV="1">
            <a:off x="6757988" y="2944813"/>
            <a:ext cx="609600" cy="381000"/>
          </a:xfrm>
          <a:prstGeom prst="line">
            <a:avLst/>
          </a:prstGeom>
          <a:noFill/>
          <a:ln w="50800">
            <a:solidFill>
              <a:srgbClr val="FE9B03"/>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Tree>
    <p:extLst>
      <p:ext uri="{BB962C8B-B14F-4D97-AF65-F5344CB8AC3E}">
        <p14:creationId xmlns:p14="http://schemas.microsoft.com/office/powerpoint/2010/main" val="1700494865"/>
      </p:ext>
    </p:extLst>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0" y="365894"/>
            <a:ext cx="10287000" cy="533400"/>
          </a:xfrm>
          <a:prstGeom prst="rect">
            <a:avLst/>
          </a:prstGeom>
          <a:noFill/>
          <a:ln w="9525">
            <a:noFill/>
            <a:miter lim="800000"/>
            <a:headEnd/>
            <a:tailEnd/>
          </a:ln>
          <a:effectLst/>
        </p:spPr>
        <p:txBody>
          <a:bodyPr lIns="92075" tIns="46038" rIns="92075" bIns="46038" anchor="ctr"/>
          <a:lstStyle/>
          <a:p>
            <a:pPr algn="ctr" rtl="1">
              <a:defRPr/>
            </a:pPr>
            <a:r>
              <a:rPr lang="en-US" sz="4400" b="1" i="0" dirty="0">
                <a:solidFill>
                  <a:srgbClr val="FFFF00"/>
                </a:solidFill>
                <a:effectLst>
                  <a:outerShdw blurRad="38100" dist="38100" dir="2700000" algn="tl">
                    <a:srgbClr val="000000"/>
                  </a:outerShdw>
                </a:effectLst>
                <a:latin typeface="Calibri" panose="020F0502020204030204" pitchFamily="34" charset="0"/>
              </a:rPr>
              <a:t>Preload</a:t>
            </a:r>
            <a:r>
              <a:rPr lang="en-US" sz="4400" dirty="0">
                <a:latin typeface="Calibri" panose="020F0502020204030204" pitchFamily="34" charset="0"/>
              </a:rPr>
              <a:t> </a:t>
            </a:r>
          </a:p>
        </p:txBody>
      </p:sp>
      <p:sp>
        <p:nvSpPr>
          <p:cNvPr id="5" name="Text Box 5"/>
          <p:cNvSpPr txBox="1">
            <a:spLocks noChangeArrowheads="1"/>
          </p:cNvSpPr>
          <p:nvPr/>
        </p:nvSpPr>
        <p:spPr bwMode="auto">
          <a:xfrm>
            <a:off x="190500" y="1051694"/>
            <a:ext cx="98298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a:defRPr sz="3400" i="1">
                <a:solidFill>
                  <a:schemeClr val="tx1"/>
                </a:solidFill>
                <a:latin typeface="Trebuchet MS" panose="020B0603020202020204" pitchFamily="34" charset="0"/>
              </a:defRPr>
            </a:lvl5pPr>
            <a:lvl6pPr eaLnBrk="0" fontAlgn="base" hangingPunct="0">
              <a:spcBef>
                <a:spcPct val="0"/>
              </a:spcBef>
              <a:spcAft>
                <a:spcPct val="0"/>
              </a:spcAft>
              <a:defRPr sz="3400" i="1">
                <a:solidFill>
                  <a:schemeClr val="tx1"/>
                </a:solidFill>
                <a:latin typeface="Trebuchet MS" panose="020B0603020202020204" pitchFamily="34" charset="0"/>
              </a:defRPr>
            </a:lvl6pPr>
            <a:lvl7pPr eaLnBrk="0" fontAlgn="base" hangingPunct="0">
              <a:spcBef>
                <a:spcPct val="0"/>
              </a:spcBef>
              <a:spcAft>
                <a:spcPct val="0"/>
              </a:spcAft>
              <a:defRPr sz="3400" i="1">
                <a:solidFill>
                  <a:schemeClr val="tx1"/>
                </a:solidFill>
                <a:latin typeface="Trebuchet MS" panose="020B0603020202020204" pitchFamily="34" charset="0"/>
              </a:defRPr>
            </a:lvl7pPr>
            <a:lvl8pPr eaLnBrk="0" fontAlgn="base" hangingPunct="0">
              <a:spcBef>
                <a:spcPct val="0"/>
              </a:spcBef>
              <a:spcAft>
                <a:spcPct val="0"/>
              </a:spcAft>
              <a:defRPr sz="3400" i="1">
                <a:solidFill>
                  <a:schemeClr val="tx1"/>
                </a:solidFill>
                <a:latin typeface="Trebuchet MS" panose="020B0603020202020204" pitchFamily="34" charset="0"/>
              </a:defRPr>
            </a:lvl8pPr>
            <a:lvl9pPr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buFontTx/>
              <a:buBlip>
                <a:blip r:embed="rId4"/>
              </a:buBlip>
            </a:pPr>
            <a:r>
              <a:rPr lang="en-US" altLang="en-US" sz="2400" b="1" i="0" dirty="0">
                <a:solidFill>
                  <a:srgbClr val="00FFFF"/>
                </a:solidFill>
                <a:latin typeface="Calibri" panose="020F0502020204030204" pitchFamily="34" charset="0"/>
              </a:rPr>
              <a:t> </a:t>
            </a:r>
            <a:r>
              <a:rPr lang="en-US" altLang="en-US" sz="2400" b="1" i="0" dirty="0" smtClean="0">
                <a:solidFill>
                  <a:srgbClr val="00FFFF"/>
                </a:solidFill>
                <a:latin typeface="Calibri" panose="020F0502020204030204" pitchFamily="34" charset="0"/>
              </a:rPr>
              <a:t>In both skeletal and cardiac muscles, </a:t>
            </a:r>
            <a:r>
              <a:rPr lang="en-US" altLang="en-US" sz="2400" b="1" i="0" dirty="0">
                <a:solidFill>
                  <a:srgbClr val="00FFFF"/>
                </a:solidFill>
                <a:latin typeface="Calibri" panose="020F0502020204030204" pitchFamily="34" charset="0"/>
              </a:rPr>
              <a:t>preload is the load on the muscle in the </a:t>
            </a:r>
            <a:r>
              <a:rPr lang="en-US" altLang="en-US" sz="2400" b="1" i="0" dirty="0" smtClean="0">
                <a:solidFill>
                  <a:srgbClr val="00FFFF"/>
                </a:solidFill>
                <a:latin typeface="Calibri" panose="020F0502020204030204" pitchFamily="34" charset="0"/>
              </a:rPr>
              <a:t>relaxed (resting) </a:t>
            </a:r>
            <a:r>
              <a:rPr lang="en-US" altLang="en-US" sz="2400" b="1" i="0" dirty="0">
                <a:solidFill>
                  <a:srgbClr val="00FFFF"/>
                </a:solidFill>
                <a:latin typeface="Calibri" panose="020F0502020204030204" pitchFamily="34" charset="0"/>
              </a:rPr>
              <a:t>state. The preload determines the </a:t>
            </a:r>
            <a:r>
              <a:rPr lang="en-US" altLang="en-US" sz="2400" b="1" i="0" dirty="0">
                <a:solidFill>
                  <a:schemeClr val="tx2"/>
                </a:solidFill>
                <a:latin typeface="Calibri" panose="020F0502020204030204" pitchFamily="34" charset="0"/>
              </a:rPr>
              <a:t>degree of stretch </a:t>
            </a:r>
            <a:r>
              <a:rPr lang="en-US" altLang="en-US" sz="2400" b="1" i="0" dirty="0">
                <a:solidFill>
                  <a:srgbClr val="00FFFF"/>
                </a:solidFill>
                <a:latin typeface="Calibri" panose="020F0502020204030204" pitchFamily="34" charset="0"/>
              </a:rPr>
              <a:t>and </a:t>
            </a:r>
            <a:r>
              <a:rPr lang="en-US" altLang="en-US" sz="2400" b="1" i="0" dirty="0">
                <a:solidFill>
                  <a:schemeClr val="tx2"/>
                </a:solidFill>
                <a:latin typeface="Calibri" panose="020F0502020204030204" pitchFamily="34" charset="0"/>
              </a:rPr>
              <a:t>the resting length</a:t>
            </a:r>
            <a:r>
              <a:rPr lang="en-US" altLang="en-US" sz="2400" b="1" i="0" dirty="0">
                <a:solidFill>
                  <a:srgbClr val="00FFFF"/>
                </a:solidFill>
                <a:latin typeface="Calibri" panose="020F0502020204030204" pitchFamily="34" charset="0"/>
              </a:rPr>
              <a:t> of the </a:t>
            </a:r>
            <a:r>
              <a:rPr lang="en-US" altLang="en-US" sz="2400" b="1" i="0" dirty="0" smtClean="0">
                <a:solidFill>
                  <a:srgbClr val="00FFFF"/>
                </a:solidFill>
                <a:latin typeface="Calibri" panose="020F0502020204030204" pitchFamily="34" charset="0"/>
              </a:rPr>
              <a:t>resting muscle (i.e., before contraction).</a:t>
            </a:r>
            <a:endParaRPr lang="en-US" altLang="en-US" sz="2400" b="1" i="0" dirty="0">
              <a:solidFill>
                <a:srgbClr val="00FFFF"/>
              </a:solidFill>
              <a:latin typeface="Calibri" panose="020F0502020204030204" pitchFamily="34" charset="0"/>
            </a:endParaRPr>
          </a:p>
          <a:p>
            <a:pPr>
              <a:spcBef>
                <a:spcPct val="50000"/>
              </a:spcBef>
              <a:buFontTx/>
              <a:buBlip>
                <a:blip r:embed="rId4"/>
              </a:buBlip>
            </a:pPr>
            <a:endParaRPr lang="en-US" altLang="en-US" sz="2400" b="1" i="0" dirty="0">
              <a:solidFill>
                <a:srgbClr val="00FFFF"/>
              </a:solidFill>
              <a:latin typeface="Calibri" panose="020F0502020204030204" pitchFamily="34" charset="0"/>
            </a:endParaRPr>
          </a:p>
          <a:p>
            <a:pPr>
              <a:spcBef>
                <a:spcPct val="50000"/>
              </a:spcBef>
              <a:buFontTx/>
              <a:buBlip>
                <a:blip r:embed="rId4"/>
              </a:buBlip>
            </a:pPr>
            <a:r>
              <a:rPr lang="en-US" altLang="en-US" sz="2400" b="1" i="0" dirty="0">
                <a:solidFill>
                  <a:srgbClr val="00FFFF"/>
                </a:solidFill>
                <a:latin typeface="Calibri" panose="020F0502020204030204" pitchFamily="34" charset="0"/>
              </a:rPr>
              <a:t> </a:t>
            </a:r>
            <a:r>
              <a:rPr lang="en-GB" altLang="en-US" sz="2400" b="1" i="0" dirty="0">
                <a:solidFill>
                  <a:srgbClr val="00FFCC"/>
                </a:solidFill>
                <a:latin typeface="Calibri" panose="020F0502020204030204" pitchFamily="34" charset="0"/>
              </a:rPr>
              <a:t>Applying preload to muscle does two things:</a:t>
            </a:r>
          </a:p>
          <a:p>
            <a:pPr lvl="2">
              <a:buFontTx/>
              <a:buBlip>
                <a:blip r:embed="rId5"/>
              </a:buBlip>
            </a:pPr>
            <a:r>
              <a:rPr lang="en-GB" altLang="en-US" sz="2400" b="1" i="0" dirty="0">
                <a:solidFill>
                  <a:srgbClr val="00FFCC"/>
                </a:solidFill>
                <a:latin typeface="Calibri" panose="020F0502020204030204" pitchFamily="34" charset="0"/>
              </a:rPr>
              <a:t> Causes the muscle to stretch. </a:t>
            </a:r>
          </a:p>
          <a:p>
            <a:pPr lvl="2">
              <a:buFontTx/>
              <a:buBlip>
                <a:blip r:embed="rId5"/>
              </a:buBlip>
            </a:pPr>
            <a:r>
              <a:rPr lang="en-GB" altLang="en-US" sz="2400" b="1" i="0" dirty="0">
                <a:solidFill>
                  <a:srgbClr val="00FFCC"/>
                </a:solidFill>
                <a:latin typeface="Calibri" panose="020F0502020204030204" pitchFamily="34" charset="0"/>
              </a:rPr>
              <a:t> Causes the muscle to develop passive tension.</a:t>
            </a:r>
          </a:p>
          <a:p>
            <a:pPr lvl="2">
              <a:buFontTx/>
              <a:buBlip>
                <a:blip r:embed="rId5"/>
              </a:buBlip>
            </a:pPr>
            <a:endParaRPr lang="en-US" altLang="en-US" sz="2400" b="1" i="0" dirty="0">
              <a:solidFill>
                <a:srgbClr val="00FFCC"/>
              </a:solidFill>
              <a:latin typeface="Calibri" panose="020F0502020204030204" pitchFamily="34" charset="0"/>
            </a:endParaRPr>
          </a:p>
          <a:p>
            <a:pPr>
              <a:spcBef>
                <a:spcPct val="50000"/>
              </a:spcBef>
              <a:buFontTx/>
              <a:buBlip>
                <a:blip r:embed="rId4"/>
              </a:buBlip>
            </a:pPr>
            <a:r>
              <a:rPr lang="en-US" altLang="en-US" sz="2400" b="1" i="0" dirty="0">
                <a:solidFill>
                  <a:srgbClr val="00FFFF"/>
                </a:solidFill>
                <a:latin typeface="Calibri" panose="020F0502020204030204" pitchFamily="34" charset="0"/>
              </a:rPr>
              <a:t> The ventricles of the heart are three dimensional chambers, which get filled with blood from the atria during diastole. Thus, the volume of blood in the ventricle at the end of diastole (end-</a:t>
            </a:r>
            <a:r>
              <a:rPr lang="en-US" altLang="en-US" sz="2400" b="1" i="0" dirty="0" err="1">
                <a:solidFill>
                  <a:srgbClr val="00FFFF"/>
                </a:solidFill>
                <a:latin typeface="Calibri" panose="020F0502020204030204" pitchFamily="34" charset="0"/>
              </a:rPr>
              <a:t>dastolic</a:t>
            </a:r>
            <a:r>
              <a:rPr lang="en-US" altLang="en-US" sz="2400" b="1" i="0" dirty="0">
                <a:solidFill>
                  <a:srgbClr val="00FFFF"/>
                </a:solidFill>
                <a:latin typeface="Calibri" panose="020F0502020204030204" pitchFamily="34" charset="0"/>
              </a:rPr>
              <a:t> volume, EDV) determines the resting length of the ventricle and the degree of its stretch of the myocardial fibers at the end of diastole and constitute the </a:t>
            </a:r>
            <a:r>
              <a:rPr lang="en-US" altLang="en-US" sz="2400" b="1" i="0" dirty="0">
                <a:solidFill>
                  <a:schemeClr val="accent2"/>
                </a:solidFill>
                <a:latin typeface="Calibri" panose="020F0502020204030204" pitchFamily="34" charset="0"/>
              </a:rPr>
              <a:t>cardiac preload. </a:t>
            </a:r>
            <a:endParaRPr lang="en-US" altLang="en-US" sz="2400" b="1" i="0" u="sng" dirty="0">
              <a:solidFill>
                <a:schemeClr val="accent2"/>
              </a:solidFill>
              <a:latin typeface="Calibri" panose="020F0502020204030204" pitchFamily="34" charset="0"/>
            </a:endParaRPr>
          </a:p>
        </p:txBody>
      </p:sp>
    </p:spTree>
    <p:extLst>
      <p:ext uri="{BB962C8B-B14F-4D97-AF65-F5344CB8AC3E}">
        <p14:creationId xmlns:p14="http://schemas.microsoft.com/office/powerpoint/2010/main" val="2049897102"/>
      </p:ext>
    </p:extLst>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ctangle 4"/>
          <p:cNvSpPr>
            <a:spLocks noChangeArrowheads="1"/>
          </p:cNvSpPr>
          <p:nvPr/>
        </p:nvSpPr>
        <p:spPr bwMode="auto">
          <a:xfrm>
            <a:off x="0" y="838200"/>
            <a:ext cx="10287000" cy="685800"/>
          </a:xfrm>
          <a:prstGeom prst="rect">
            <a:avLst/>
          </a:prstGeom>
          <a:noFill/>
          <a:ln w="9525">
            <a:noFill/>
            <a:miter lim="800000"/>
            <a:headEnd/>
            <a:tailEnd/>
          </a:ln>
          <a:effectLst/>
        </p:spPr>
        <p:txBody>
          <a:bodyPr lIns="92075" tIns="46038" rIns="92075" bIns="46038" anchor="ctr"/>
          <a:lstStyle/>
          <a:p>
            <a:pPr algn="ctr">
              <a:defRPr/>
            </a:pPr>
            <a:r>
              <a:rPr lang="en-US" sz="4400" b="1" i="0">
                <a:solidFill>
                  <a:srgbClr val="FFFF00"/>
                </a:solidFill>
                <a:effectLst>
                  <a:outerShdw blurRad="38100" dist="38100" dir="2700000" algn="tl">
                    <a:srgbClr val="000000"/>
                  </a:outerShdw>
                </a:effectLst>
                <a:latin typeface="Calibri" panose="020F0502020204030204" pitchFamily="34" charset="0"/>
              </a:rPr>
              <a:t>Aftereload</a:t>
            </a:r>
            <a:r>
              <a:rPr lang="en-US" sz="4400">
                <a:latin typeface="Calibri" panose="020F0502020204030204" pitchFamily="34" charset="0"/>
              </a:rPr>
              <a:t> </a:t>
            </a:r>
          </a:p>
        </p:txBody>
      </p:sp>
      <p:sp>
        <p:nvSpPr>
          <p:cNvPr id="7" name="Text Box 5"/>
          <p:cNvSpPr txBox="1">
            <a:spLocks noChangeArrowheads="1"/>
          </p:cNvSpPr>
          <p:nvPr/>
        </p:nvSpPr>
        <p:spPr bwMode="auto">
          <a:xfrm>
            <a:off x="190500" y="1981200"/>
            <a:ext cx="98298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a:defRPr sz="3400" i="1">
                <a:solidFill>
                  <a:schemeClr val="tx1"/>
                </a:solidFill>
                <a:latin typeface="Trebuchet MS" panose="020B0603020202020204" pitchFamily="34" charset="0"/>
              </a:defRPr>
            </a:lvl4pPr>
            <a:lvl5pPr>
              <a:defRPr sz="3400" i="1">
                <a:solidFill>
                  <a:schemeClr val="tx1"/>
                </a:solidFill>
                <a:latin typeface="Trebuchet MS" panose="020B0603020202020204" pitchFamily="34" charset="0"/>
              </a:defRPr>
            </a:lvl5pPr>
            <a:lvl6pPr eaLnBrk="0" fontAlgn="base" hangingPunct="0">
              <a:spcBef>
                <a:spcPct val="0"/>
              </a:spcBef>
              <a:spcAft>
                <a:spcPct val="0"/>
              </a:spcAft>
              <a:defRPr sz="3400" i="1">
                <a:solidFill>
                  <a:schemeClr val="tx1"/>
                </a:solidFill>
                <a:latin typeface="Trebuchet MS" panose="020B0603020202020204" pitchFamily="34" charset="0"/>
              </a:defRPr>
            </a:lvl6pPr>
            <a:lvl7pPr eaLnBrk="0" fontAlgn="base" hangingPunct="0">
              <a:spcBef>
                <a:spcPct val="0"/>
              </a:spcBef>
              <a:spcAft>
                <a:spcPct val="0"/>
              </a:spcAft>
              <a:defRPr sz="3400" i="1">
                <a:solidFill>
                  <a:schemeClr val="tx1"/>
                </a:solidFill>
                <a:latin typeface="Trebuchet MS" panose="020B0603020202020204" pitchFamily="34" charset="0"/>
              </a:defRPr>
            </a:lvl7pPr>
            <a:lvl8pPr eaLnBrk="0" fontAlgn="base" hangingPunct="0">
              <a:spcBef>
                <a:spcPct val="0"/>
              </a:spcBef>
              <a:spcAft>
                <a:spcPct val="0"/>
              </a:spcAft>
              <a:defRPr sz="3400" i="1">
                <a:solidFill>
                  <a:schemeClr val="tx1"/>
                </a:solidFill>
                <a:latin typeface="Trebuchet MS" panose="020B0603020202020204" pitchFamily="34" charset="0"/>
              </a:defRPr>
            </a:lvl8pPr>
            <a:lvl9pPr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buFontTx/>
              <a:buBlip>
                <a:blip r:embed="rId4"/>
              </a:buBlip>
            </a:pPr>
            <a:r>
              <a:rPr lang="en-US" altLang="en-US" sz="2400" b="1" i="0" dirty="0">
                <a:solidFill>
                  <a:srgbClr val="00FFFF"/>
                </a:solidFill>
                <a:latin typeface="Calibri" panose="020F0502020204030204" pitchFamily="34" charset="0"/>
              </a:rPr>
              <a:t> In both skeletal and cardiac muscles</a:t>
            </a:r>
            <a:r>
              <a:rPr lang="en-US" altLang="en-US" sz="2400" b="1" i="0" dirty="0" smtClean="0">
                <a:solidFill>
                  <a:srgbClr val="00FFFF"/>
                </a:solidFill>
                <a:latin typeface="Calibri" panose="020F0502020204030204" pitchFamily="34" charset="0"/>
              </a:rPr>
              <a:t>, </a:t>
            </a:r>
            <a:r>
              <a:rPr lang="en-US" altLang="en-US" sz="2400" b="1" i="0" dirty="0">
                <a:solidFill>
                  <a:srgbClr val="00FFFF"/>
                </a:solidFill>
                <a:latin typeface="Calibri" panose="020F0502020204030204" pitchFamily="34" charset="0"/>
              </a:rPr>
              <a:t>afterload is the load on the muscle during contraction</a:t>
            </a:r>
            <a:r>
              <a:rPr lang="en-US" altLang="en-US" sz="2400" b="1" i="0" dirty="0" smtClean="0">
                <a:solidFill>
                  <a:srgbClr val="00FFFF"/>
                </a:solidFill>
                <a:latin typeface="Calibri" panose="020F0502020204030204" pitchFamily="34" charset="0"/>
              </a:rPr>
              <a:t>.</a:t>
            </a:r>
          </a:p>
          <a:p>
            <a:pPr>
              <a:spcBef>
                <a:spcPct val="50000"/>
              </a:spcBef>
              <a:buFontTx/>
              <a:buBlip>
                <a:blip r:embed="rId4"/>
              </a:buBlip>
            </a:pPr>
            <a:endParaRPr lang="en-US" altLang="en-US" sz="2400" b="1" i="0" dirty="0">
              <a:solidFill>
                <a:srgbClr val="00FFFF"/>
              </a:solidFill>
              <a:latin typeface="Calibri" panose="020F0502020204030204" pitchFamily="34" charset="0"/>
            </a:endParaRPr>
          </a:p>
          <a:p>
            <a:pPr>
              <a:spcBef>
                <a:spcPct val="50000"/>
              </a:spcBef>
              <a:buFontTx/>
              <a:buBlip>
                <a:blip r:embed="rId4"/>
              </a:buBlip>
            </a:pPr>
            <a:r>
              <a:rPr lang="en-US" altLang="en-US" sz="2400" b="1" i="0" dirty="0">
                <a:solidFill>
                  <a:srgbClr val="00FFFF"/>
                </a:solidFill>
                <a:latin typeface="Calibri" panose="020F0502020204030204" pitchFamily="34" charset="0"/>
              </a:rPr>
              <a:t> Left ventricular afterload represents the force that the muscle must generate to eject the blood into the aorta. </a:t>
            </a:r>
            <a:endParaRPr lang="en-US" altLang="en-US" sz="2400" b="1" i="0" dirty="0" smtClean="0">
              <a:solidFill>
                <a:srgbClr val="00FFFF"/>
              </a:solidFill>
              <a:latin typeface="Calibri" panose="020F0502020204030204" pitchFamily="34" charset="0"/>
            </a:endParaRPr>
          </a:p>
          <a:p>
            <a:pPr>
              <a:spcBef>
                <a:spcPct val="50000"/>
              </a:spcBef>
              <a:buFontTx/>
              <a:buBlip>
                <a:blip r:embed="rId4"/>
              </a:buBlip>
            </a:pPr>
            <a:endParaRPr lang="en-US" altLang="en-US" sz="2400" b="1" i="0" dirty="0">
              <a:solidFill>
                <a:srgbClr val="00FFFF"/>
              </a:solidFill>
              <a:latin typeface="Calibri" panose="020F0502020204030204" pitchFamily="34" charset="0"/>
            </a:endParaRPr>
          </a:p>
          <a:p>
            <a:pPr>
              <a:spcBef>
                <a:spcPct val="50000"/>
              </a:spcBef>
              <a:buFontTx/>
              <a:buBlip>
                <a:blip r:embed="rId4"/>
              </a:buBlip>
            </a:pPr>
            <a:r>
              <a:rPr lang="en-US" altLang="en-US" sz="2400" b="1" i="0" dirty="0" smtClean="0">
                <a:solidFill>
                  <a:srgbClr val="00FFFF"/>
                </a:solidFill>
                <a:latin typeface="Calibri" panose="020F0502020204030204" pitchFamily="34" charset="0"/>
              </a:rPr>
              <a:t> The mean aortic pressure is the </a:t>
            </a:r>
            <a:r>
              <a:rPr lang="en-US" altLang="en-US" sz="2400" b="1" i="0" dirty="0">
                <a:solidFill>
                  <a:srgbClr val="00FFFF"/>
                </a:solidFill>
                <a:latin typeface="Calibri" panose="020F0502020204030204" pitchFamily="34" charset="0"/>
              </a:rPr>
              <a:t>afterload on the left </a:t>
            </a:r>
            <a:r>
              <a:rPr lang="en-US" altLang="en-US" sz="2400" b="1" i="0" dirty="0" smtClean="0">
                <a:solidFill>
                  <a:srgbClr val="00FFFF"/>
                </a:solidFill>
                <a:latin typeface="Calibri" panose="020F0502020204030204" pitchFamily="34" charset="0"/>
              </a:rPr>
              <a:t>ventricle.</a:t>
            </a:r>
            <a:endParaRPr lang="en-US" altLang="en-US" sz="2400" b="1" i="0" u="sng" dirty="0">
              <a:solidFill>
                <a:schemeClr val="tx2"/>
              </a:solidFill>
              <a:latin typeface="Calibri" panose="020F0502020204030204" pitchFamily="34" charset="0"/>
            </a:endParaRPr>
          </a:p>
        </p:txBody>
      </p:sp>
    </p:spTree>
    <p:extLst>
      <p:ext uri="{BB962C8B-B14F-4D97-AF65-F5344CB8AC3E}">
        <p14:creationId xmlns:p14="http://schemas.microsoft.com/office/powerpoint/2010/main" val="2654061371"/>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360944"/>
            <a:ext cx="10287000" cy="685800"/>
          </a:xfrm>
          <a:prstGeom prst="rect">
            <a:avLst/>
          </a:prstGeom>
          <a:noFill/>
          <a:ln w="9525">
            <a:noFill/>
            <a:miter lim="800000"/>
            <a:headEnd/>
            <a:tailEnd/>
          </a:ln>
          <a:effectLst/>
        </p:spPr>
        <p:txBody>
          <a:bodyPr lIns="92075" tIns="46038" rIns="92075" bIns="46038" anchor="ctr"/>
          <a:lstStyle/>
          <a:p>
            <a:pPr algn="ctr">
              <a:defRPr/>
            </a:pPr>
            <a:r>
              <a:rPr lang="en-US" sz="4400" b="1" i="0" dirty="0" smtClean="0">
                <a:solidFill>
                  <a:srgbClr val="FFFF00"/>
                </a:solidFill>
                <a:effectLst>
                  <a:outerShdw blurRad="38100" dist="38100" dir="2700000" algn="tl">
                    <a:srgbClr val="000000"/>
                  </a:outerShdw>
                </a:effectLst>
                <a:latin typeface="Calibri" panose="020F0502020204030204" pitchFamily="34" charset="0"/>
              </a:rPr>
              <a:t>Types of contractions of skeletal and cardiac muscles</a:t>
            </a:r>
            <a:r>
              <a:rPr lang="en-US" sz="4400" dirty="0" smtClean="0">
                <a:latin typeface="Calibri" panose="020F0502020204030204" pitchFamily="34" charset="0"/>
              </a:rPr>
              <a:t> </a:t>
            </a:r>
            <a:endParaRPr lang="en-US" sz="4400" dirty="0">
              <a:latin typeface="Calibri" panose="020F0502020204030204" pitchFamily="34" charset="0"/>
            </a:endParaRPr>
          </a:p>
        </p:txBody>
      </p:sp>
      <p:sp>
        <p:nvSpPr>
          <p:cNvPr id="7" name="Text Box 5"/>
          <p:cNvSpPr txBox="1">
            <a:spLocks noChangeArrowheads="1"/>
          </p:cNvSpPr>
          <p:nvPr/>
        </p:nvSpPr>
        <p:spPr bwMode="auto">
          <a:xfrm>
            <a:off x="190500" y="2758857"/>
            <a:ext cx="98298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a:defRPr sz="3400" i="1">
                <a:solidFill>
                  <a:schemeClr val="tx1"/>
                </a:solidFill>
                <a:latin typeface="Trebuchet MS" panose="020B0603020202020204" pitchFamily="34" charset="0"/>
              </a:defRPr>
            </a:lvl4pPr>
            <a:lvl5pPr>
              <a:defRPr sz="3400" i="1">
                <a:solidFill>
                  <a:schemeClr val="tx1"/>
                </a:solidFill>
                <a:latin typeface="Trebuchet MS" panose="020B0603020202020204" pitchFamily="34" charset="0"/>
              </a:defRPr>
            </a:lvl5pPr>
            <a:lvl6pPr eaLnBrk="0" fontAlgn="base" hangingPunct="0">
              <a:spcBef>
                <a:spcPct val="0"/>
              </a:spcBef>
              <a:spcAft>
                <a:spcPct val="0"/>
              </a:spcAft>
              <a:defRPr sz="3400" i="1">
                <a:solidFill>
                  <a:schemeClr val="tx1"/>
                </a:solidFill>
                <a:latin typeface="Trebuchet MS" panose="020B0603020202020204" pitchFamily="34" charset="0"/>
              </a:defRPr>
            </a:lvl6pPr>
            <a:lvl7pPr eaLnBrk="0" fontAlgn="base" hangingPunct="0">
              <a:spcBef>
                <a:spcPct val="0"/>
              </a:spcBef>
              <a:spcAft>
                <a:spcPct val="0"/>
              </a:spcAft>
              <a:defRPr sz="3400" i="1">
                <a:solidFill>
                  <a:schemeClr val="tx1"/>
                </a:solidFill>
                <a:latin typeface="Trebuchet MS" panose="020B0603020202020204" pitchFamily="34" charset="0"/>
              </a:defRPr>
            </a:lvl7pPr>
            <a:lvl8pPr eaLnBrk="0" fontAlgn="base" hangingPunct="0">
              <a:spcBef>
                <a:spcPct val="0"/>
              </a:spcBef>
              <a:spcAft>
                <a:spcPct val="0"/>
              </a:spcAft>
              <a:defRPr sz="3400" i="1">
                <a:solidFill>
                  <a:schemeClr val="tx1"/>
                </a:solidFill>
                <a:latin typeface="Trebuchet MS" panose="020B0603020202020204" pitchFamily="34" charset="0"/>
              </a:defRPr>
            </a:lvl8pPr>
            <a:lvl9pPr eaLnBrk="0" fontAlgn="base" hangingPunct="0">
              <a:spcBef>
                <a:spcPct val="0"/>
              </a:spcBef>
              <a:spcAft>
                <a:spcPct val="0"/>
              </a:spcAft>
              <a:defRPr sz="3400" i="1">
                <a:solidFill>
                  <a:schemeClr val="tx1"/>
                </a:solidFill>
                <a:latin typeface="Trebuchet MS" panose="020B0603020202020204" pitchFamily="34" charset="0"/>
              </a:defRPr>
            </a:lvl9pPr>
          </a:lstStyle>
          <a:p>
            <a:pPr>
              <a:spcBef>
                <a:spcPct val="50000"/>
              </a:spcBef>
              <a:buFontTx/>
              <a:buBlip>
                <a:blip r:embed="rId4"/>
              </a:buBlip>
            </a:pPr>
            <a:r>
              <a:rPr lang="en-US" altLang="en-US" sz="2800" b="1" i="0" dirty="0">
                <a:solidFill>
                  <a:srgbClr val="00FFFF"/>
                </a:solidFill>
                <a:latin typeface="Calibri" panose="020F0502020204030204" pitchFamily="34" charset="0"/>
              </a:rPr>
              <a:t> </a:t>
            </a:r>
            <a:r>
              <a:rPr lang="en-US" altLang="en-US" sz="2800" b="1" i="0" dirty="0" smtClean="0">
                <a:solidFill>
                  <a:srgbClr val="00FFFF"/>
                </a:solidFill>
                <a:latin typeface="Calibri" panose="020F0502020204030204" pitchFamily="34" charset="0"/>
              </a:rPr>
              <a:t>Isometric contractions.</a:t>
            </a:r>
          </a:p>
          <a:p>
            <a:pPr>
              <a:spcBef>
                <a:spcPct val="50000"/>
              </a:spcBef>
              <a:buFontTx/>
              <a:buBlip>
                <a:blip r:embed="rId4"/>
              </a:buBlip>
            </a:pPr>
            <a:endParaRPr lang="en-US" altLang="en-US" sz="2800" b="1" i="0" dirty="0">
              <a:solidFill>
                <a:srgbClr val="00FFFF"/>
              </a:solidFill>
              <a:latin typeface="Calibri" panose="020F0502020204030204" pitchFamily="34" charset="0"/>
            </a:endParaRPr>
          </a:p>
          <a:p>
            <a:pPr>
              <a:spcBef>
                <a:spcPct val="50000"/>
              </a:spcBef>
              <a:buFontTx/>
              <a:buBlip>
                <a:blip r:embed="rId4"/>
              </a:buBlip>
            </a:pPr>
            <a:r>
              <a:rPr lang="en-US" altLang="en-US" sz="2800" b="1" i="0" dirty="0">
                <a:solidFill>
                  <a:srgbClr val="00FFFF"/>
                </a:solidFill>
                <a:latin typeface="Calibri" panose="020F0502020204030204" pitchFamily="34" charset="0"/>
              </a:rPr>
              <a:t> </a:t>
            </a:r>
            <a:r>
              <a:rPr lang="en-US" altLang="en-US" sz="2800" b="1" i="0" dirty="0" smtClean="0">
                <a:solidFill>
                  <a:srgbClr val="00FFFF"/>
                </a:solidFill>
                <a:latin typeface="Calibri" panose="020F0502020204030204" pitchFamily="34" charset="0"/>
              </a:rPr>
              <a:t>Isotonic contractions without an afterload. </a:t>
            </a:r>
          </a:p>
          <a:p>
            <a:pPr>
              <a:spcBef>
                <a:spcPct val="50000"/>
              </a:spcBef>
              <a:buFontTx/>
              <a:buBlip>
                <a:blip r:embed="rId4"/>
              </a:buBlip>
            </a:pPr>
            <a:endParaRPr lang="en-US" altLang="en-US" sz="2800" b="1" i="0" dirty="0">
              <a:solidFill>
                <a:srgbClr val="00FFFF"/>
              </a:solidFill>
              <a:latin typeface="Calibri" panose="020F0502020204030204" pitchFamily="34" charset="0"/>
            </a:endParaRPr>
          </a:p>
          <a:p>
            <a:pPr>
              <a:spcBef>
                <a:spcPct val="50000"/>
              </a:spcBef>
              <a:buFontTx/>
              <a:buBlip>
                <a:blip r:embed="rId4"/>
              </a:buBlip>
            </a:pPr>
            <a:r>
              <a:rPr lang="en-US" altLang="en-US" sz="2800" b="1" i="0" dirty="0" smtClean="0">
                <a:solidFill>
                  <a:srgbClr val="00FFFF"/>
                </a:solidFill>
                <a:latin typeface="Calibri" panose="020F0502020204030204" pitchFamily="34" charset="0"/>
              </a:rPr>
              <a:t> After-loaded isotonic contractions.</a:t>
            </a:r>
            <a:endParaRPr lang="en-US" altLang="en-US" sz="2800" b="1" i="0" u="sng" dirty="0">
              <a:solidFill>
                <a:schemeClr val="tx2"/>
              </a:solidFill>
              <a:latin typeface="Calibri" panose="020F0502020204030204" pitchFamily="34" charset="0"/>
            </a:endParaRPr>
          </a:p>
        </p:txBody>
      </p:sp>
    </p:spTree>
    <p:extLst>
      <p:ext uri="{BB962C8B-B14F-4D97-AF65-F5344CB8AC3E}">
        <p14:creationId xmlns:p14="http://schemas.microsoft.com/office/powerpoint/2010/main" val="3619491062"/>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 name="Rectangle 2"/>
          <p:cNvSpPr txBox="1">
            <a:spLocks noChangeArrowheads="1"/>
          </p:cNvSpPr>
          <p:nvPr/>
        </p:nvSpPr>
        <p:spPr>
          <a:xfrm>
            <a:off x="152400" y="0"/>
            <a:ext cx="4229100" cy="1143000"/>
          </a:xfrm>
          <a:prstGeom prst="rect">
            <a:avLst/>
          </a:prstGeom>
        </p:spPr>
        <p:txBody>
          <a:bodyPr/>
          <a:lst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9pPr>
          </a:lstStyle>
          <a:p>
            <a:pPr eaLnBrk="1" hangingPunct="1"/>
            <a:r>
              <a:rPr lang="en-US" altLang="en-US" sz="2400" b="1" i="0" dirty="0" smtClean="0">
                <a:latin typeface="Calibri" panose="020F0502020204030204" pitchFamily="34" charset="0"/>
              </a:rPr>
              <a:t>Length-tension relationship</a:t>
            </a:r>
          </a:p>
          <a:p>
            <a:pPr eaLnBrk="1" hangingPunct="1"/>
            <a:r>
              <a:rPr lang="en-US" altLang="en-US" sz="2400" b="1" i="0" dirty="0" smtClean="0">
                <a:latin typeface="Calibri" panose="020F0502020204030204" pitchFamily="34" charset="0"/>
              </a:rPr>
              <a:t>in cardiac muscle</a:t>
            </a:r>
          </a:p>
          <a:p>
            <a:pPr eaLnBrk="1" hangingPunct="1"/>
            <a:r>
              <a:rPr lang="en-US" altLang="en-US" sz="2400" b="1" i="0" dirty="0" smtClean="0">
                <a:latin typeface="Calibri" panose="020F0502020204030204" pitchFamily="34" charset="0"/>
              </a:rPr>
              <a:t>(isometric contraction)</a:t>
            </a:r>
            <a:endParaRPr lang="en-GB" altLang="en-US" sz="2400" b="1" i="0" dirty="0" smtClean="0">
              <a:latin typeface="Calibri" panose="020F0502020204030204" pitchFamily="34" charset="0"/>
            </a:endParaRPr>
          </a:p>
        </p:txBody>
      </p:sp>
      <p:pic>
        <p:nvPicPr>
          <p:cNvPr id="164892" name="Picture 28" descr="Image not avail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0"/>
            <a:ext cx="5600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2900" y="1219200"/>
            <a:ext cx="4191000" cy="5586145"/>
          </a:xfrm>
          <a:prstGeom prst="rect">
            <a:avLst/>
          </a:prstGeom>
        </p:spPr>
        <p:txBody>
          <a:bodyPr wrap="square">
            <a:spAutoFit/>
          </a:bodyPr>
          <a:lstStyle/>
          <a:p>
            <a:pPr marL="342900" indent="-342900">
              <a:buFont typeface="Arial" panose="020B0604020202020204" pitchFamily="34" charset="0"/>
              <a:buChar char="•"/>
            </a:pPr>
            <a:r>
              <a:rPr lang="en-US" sz="2100" b="1" i="0" dirty="0" smtClean="0">
                <a:solidFill>
                  <a:srgbClr val="00FFFF"/>
                </a:solidFill>
                <a:latin typeface="Calibri" panose="020F0502020204030204" pitchFamily="34" charset="0"/>
              </a:rPr>
              <a:t>Force </a:t>
            </a:r>
            <a:r>
              <a:rPr lang="en-US" sz="2100" b="1" i="0" dirty="0">
                <a:solidFill>
                  <a:srgbClr val="00FFFF"/>
                </a:solidFill>
                <a:latin typeface="Calibri" panose="020F0502020204030204" pitchFamily="34" charset="0"/>
              </a:rPr>
              <a:t>is required to stretch a resting muscle to different lengths. This force is called the</a:t>
            </a:r>
            <a:r>
              <a:rPr lang="en-US" sz="2100" b="1" i="0" dirty="0">
                <a:solidFill>
                  <a:srgbClr val="00CCFF"/>
                </a:solidFill>
                <a:latin typeface="Calibri" panose="020F0502020204030204" pitchFamily="34" charset="0"/>
              </a:rPr>
              <a:t> </a:t>
            </a:r>
            <a:r>
              <a:rPr lang="en-US" sz="2100" b="1" dirty="0">
                <a:solidFill>
                  <a:srgbClr val="FF0000"/>
                </a:solidFill>
                <a:latin typeface="Calibri" panose="020F0502020204030204" pitchFamily="34" charset="0"/>
              </a:rPr>
              <a:t>resting </a:t>
            </a:r>
            <a:r>
              <a:rPr lang="en-US" sz="2100" b="1" dirty="0" smtClean="0">
                <a:solidFill>
                  <a:srgbClr val="FF0000"/>
                </a:solidFill>
                <a:latin typeface="Calibri" panose="020F0502020204030204" pitchFamily="34" charset="0"/>
              </a:rPr>
              <a:t>tension (passive tension).</a:t>
            </a:r>
            <a:r>
              <a:rPr lang="en-US" sz="2100" b="1" i="0" dirty="0">
                <a:solidFill>
                  <a:srgbClr val="00CCFF"/>
                </a:solidFill>
                <a:latin typeface="Calibri" panose="020F0502020204030204" pitchFamily="34" charset="0"/>
              </a:rPr>
              <a:t> </a:t>
            </a:r>
            <a:endParaRPr lang="en-US" sz="2100" b="1" i="0" dirty="0" smtClean="0">
              <a:solidFill>
                <a:srgbClr val="00CCFF"/>
              </a:solidFill>
              <a:latin typeface="Calibri" panose="020F0502020204030204" pitchFamily="34" charset="0"/>
            </a:endParaRPr>
          </a:p>
          <a:p>
            <a:pPr marL="342900" indent="-342900">
              <a:buFont typeface="Arial" panose="020B0604020202020204" pitchFamily="34" charset="0"/>
              <a:buChar char="•"/>
            </a:pPr>
            <a:r>
              <a:rPr lang="en-US" sz="2100" b="1" i="0" dirty="0" smtClean="0">
                <a:solidFill>
                  <a:srgbClr val="00FFFF"/>
                </a:solidFill>
                <a:latin typeface="Calibri" panose="020F0502020204030204" pitchFamily="34" charset="0"/>
              </a:rPr>
              <a:t>The </a:t>
            </a:r>
            <a:r>
              <a:rPr lang="en-US" sz="2100" b="1" i="0" dirty="0">
                <a:solidFill>
                  <a:srgbClr val="00FFFF"/>
                </a:solidFill>
                <a:latin typeface="Calibri" panose="020F0502020204030204" pitchFamily="34" charset="0"/>
              </a:rPr>
              <a:t>lower curve in the graph </a:t>
            </a:r>
            <a:r>
              <a:rPr lang="en-US" sz="2100" b="1" i="0" dirty="0" smtClean="0">
                <a:solidFill>
                  <a:srgbClr val="00FFFF"/>
                </a:solidFill>
                <a:latin typeface="Calibri" panose="020F0502020204030204" pitchFamily="34" charset="0"/>
              </a:rPr>
              <a:t>shows </a:t>
            </a:r>
            <a:r>
              <a:rPr lang="en-US" sz="2100" b="1" i="0" dirty="0">
                <a:solidFill>
                  <a:srgbClr val="00FF00"/>
                </a:solidFill>
                <a:latin typeface="Calibri" panose="020F0502020204030204" pitchFamily="34" charset="0"/>
              </a:rPr>
              <a:t>the resting tension</a:t>
            </a:r>
            <a:r>
              <a:rPr lang="en-US" sz="2100" b="1" i="0" dirty="0">
                <a:solidFill>
                  <a:srgbClr val="00FFFF"/>
                </a:solidFill>
                <a:latin typeface="Calibri" panose="020F0502020204030204" pitchFamily="34" charset="0"/>
              </a:rPr>
              <a:t> measured at different muscle lengths and is referred to as the</a:t>
            </a:r>
            <a:r>
              <a:rPr lang="en-US" sz="2100" b="1" i="0" dirty="0">
                <a:solidFill>
                  <a:srgbClr val="00CCFF"/>
                </a:solidFill>
                <a:latin typeface="Calibri" panose="020F0502020204030204" pitchFamily="34" charset="0"/>
              </a:rPr>
              <a:t> </a:t>
            </a:r>
            <a:r>
              <a:rPr lang="en-US" sz="2100" b="1" dirty="0">
                <a:solidFill>
                  <a:srgbClr val="FF0000"/>
                </a:solidFill>
                <a:latin typeface="Calibri" panose="020F0502020204030204" pitchFamily="34" charset="0"/>
              </a:rPr>
              <a:t>resting length–tension curve.</a:t>
            </a:r>
            <a:r>
              <a:rPr lang="en-US" sz="2100" b="1" i="0" dirty="0">
                <a:solidFill>
                  <a:srgbClr val="00CCFF"/>
                </a:solidFill>
                <a:latin typeface="Calibri" panose="020F0502020204030204" pitchFamily="34" charset="0"/>
              </a:rPr>
              <a:t> </a:t>
            </a:r>
            <a:endParaRPr lang="en-US" sz="2100" b="1" i="0" dirty="0" smtClean="0">
              <a:solidFill>
                <a:srgbClr val="00CCFF"/>
              </a:solidFill>
              <a:latin typeface="Calibri" panose="020F0502020204030204" pitchFamily="34" charset="0"/>
            </a:endParaRPr>
          </a:p>
          <a:p>
            <a:pPr marL="342900" indent="-342900">
              <a:buFont typeface="Arial" panose="020B0604020202020204" pitchFamily="34" charset="0"/>
              <a:buChar char="•"/>
            </a:pPr>
            <a:r>
              <a:rPr lang="en-US" sz="2100" b="1" i="0" dirty="0" smtClean="0">
                <a:solidFill>
                  <a:srgbClr val="00FFFF"/>
                </a:solidFill>
                <a:latin typeface="Calibri" panose="020F0502020204030204" pitchFamily="34" charset="0"/>
              </a:rPr>
              <a:t>When </a:t>
            </a:r>
            <a:r>
              <a:rPr lang="en-US" sz="2100" b="1" i="0" dirty="0">
                <a:solidFill>
                  <a:srgbClr val="00FFFF"/>
                </a:solidFill>
                <a:latin typeface="Calibri" panose="020F0502020204030204" pitchFamily="34" charset="0"/>
              </a:rPr>
              <a:t>a muscle is stimulated to </a:t>
            </a:r>
            <a:r>
              <a:rPr lang="en-US" sz="2100" b="1" i="0" dirty="0" smtClean="0">
                <a:solidFill>
                  <a:srgbClr val="00FFFF"/>
                </a:solidFill>
                <a:latin typeface="Calibri" panose="020F0502020204030204" pitchFamily="34" charset="0"/>
              </a:rPr>
              <a:t>contract (</a:t>
            </a:r>
            <a:r>
              <a:rPr lang="en-US" sz="2100" b="1" i="0" dirty="0" err="1" smtClean="0">
                <a:solidFill>
                  <a:srgbClr val="00FFFF"/>
                </a:solidFill>
                <a:latin typeface="Calibri" panose="020F0502020204030204" pitchFamily="34" charset="0"/>
              </a:rPr>
              <a:t>isometrically</a:t>
            </a:r>
            <a:r>
              <a:rPr lang="en-US" sz="2100" b="1" i="0" dirty="0" smtClean="0">
                <a:solidFill>
                  <a:srgbClr val="00FFFF"/>
                </a:solidFill>
                <a:latin typeface="Calibri" panose="020F0502020204030204" pitchFamily="34" charset="0"/>
              </a:rPr>
              <a:t>), i.e., its </a:t>
            </a:r>
            <a:r>
              <a:rPr lang="en-US" sz="2100" b="1" i="0" dirty="0">
                <a:solidFill>
                  <a:srgbClr val="00FFFF"/>
                </a:solidFill>
                <a:latin typeface="Calibri" panose="020F0502020204030204" pitchFamily="34" charset="0"/>
              </a:rPr>
              <a:t>length is held constant, it develops an additional </a:t>
            </a:r>
            <a:r>
              <a:rPr lang="en-US" sz="2100" b="1" i="0" dirty="0" smtClean="0">
                <a:solidFill>
                  <a:srgbClr val="00FFFF"/>
                </a:solidFill>
                <a:latin typeface="Calibri" panose="020F0502020204030204" pitchFamily="34" charset="0"/>
              </a:rPr>
              <a:t>tension </a:t>
            </a:r>
            <a:r>
              <a:rPr lang="en-US" sz="2100" b="1" i="0" dirty="0" smtClean="0">
                <a:solidFill>
                  <a:srgbClr val="00FFFF"/>
                </a:solidFill>
                <a:latin typeface="Calibri" panose="020F0502020204030204" pitchFamily="34" charset="0"/>
              </a:rPr>
              <a:t>called </a:t>
            </a:r>
            <a:r>
              <a:rPr lang="en-US" sz="2100" b="1" dirty="0" smtClean="0">
                <a:solidFill>
                  <a:srgbClr val="FF0000"/>
                </a:solidFill>
                <a:latin typeface="Calibri" panose="020F0502020204030204" pitchFamily="34" charset="0"/>
              </a:rPr>
              <a:t>active</a:t>
            </a:r>
            <a:r>
              <a:rPr lang="en-US" sz="2100" b="1" i="0" dirty="0">
                <a:solidFill>
                  <a:srgbClr val="FF0000"/>
                </a:solidFill>
                <a:latin typeface="Calibri" panose="020F0502020204030204" pitchFamily="34" charset="0"/>
              </a:rPr>
              <a:t> or </a:t>
            </a:r>
            <a:r>
              <a:rPr lang="en-US" sz="2100" b="1" dirty="0">
                <a:solidFill>
                  <a:srgbClr val="FF0000"/>
                </a:solidFill>
                <a:latin typeface="Calibri" panose="020F0502020204030204" pitchFamily="34" charset="0"/>
              </a:rPr>
              <a:t>developed tension.</a:t>
            </a:r>
            <a:r>
              <a:rPr lang="en-US" sz="2100" b="1" i="0" dirty="0">
                <a:solidFill>
                  <a:srgbClr val="00CCFF"/>
                </a:solidFill>
                <a:latin typeface="Calibri" panose="020F0502020204030204" pitchFamily="34" charset="0"/>
              </a:rPr>
              <a:t> </a:t>
            </a:r>
            <a:endParaRPr lang="en-US" sz="2100" b="1" i="0" dirty="0" smtClean="0">
              <a:solidFill>
                <a:srgbClr val="00CCFF"/>
              </a:solidFill>
              <a:latin typeface="Calibri" panose="020F0502020204030204" pitchFamily="34" charset="0"/>
            </a:endParaRPr>
          </a:p>
        </p:txBody>
      </p:sp>
    </p:spTree>
    <p:extLst>
      <p:ext uri="{BB962C8B-B14F-4D97-AF65-F5344CB8AC3E}">
        <p14:creationId xmlns:p14="http://schemas.microsoft.com/office/powerpoint/2010/main" val="3129325073"/>
      </p:ext>
    </p:extLst>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42900" y="1566476"/>
            <a:ext cx="3810000" cy="5062924"/>
          </a:xfrm>
          <a:prstGeom prst="rect">
            <a:avLst/>
          </a:prstGeom>
        </p:spPr>
        <p:txBody>
          <a:bodyPr wrap="square">
            <a:spAutoFit/>
          </a:bodyPr>
          <a:lstStyle/>
          <a:p>
            <a:pPr marL="285750" indent="-285750">
              <a:buFont typeface="Arial" panose="020B0604020202020204" pitchFamily="34" charset="0"/>
              <a:buChar char="•"/>
            </a:pPr>
            <a:r>
              <a:rPr lang="en-US" sz="1900" b="1" i="0" dirty="0" smtClean="0">
                <a:solidFill>
                  <a:srgbClr val="00FFFF"/>
                </a:solidFill>
                <a:latin typeface="Calibri" panose="020F0502020204030204" pitchFamily="34" charset="0"/>
              </a:rPr>
              <a:t>The active (developed) </a:t>
            </a:r>
            <a:r>
              <a:rPr lang="en-US" sz="1900" b="1" i="0" dirty="0">
                <a:solidFill>
                  <a:srgbClr val="00FFFF"/>
                </a:solidFill>
                <a:latin typeface="Calibri" panose="020F0502020204030204" pitchFamily="34" charset="0"/>
              </a:rPr>
              <a:t>tension developed by the cardiac muscle during </a:t>
            </a:r>
            <a:r>
              <a:rPr lang="en-US" sz="1900" b="1" i="0" dirty="0" smtClean="0">
                <a:solidFill>
                  <a:srgbClr val="00FFFF"/>
                </a:solidFill>
                <a:latin typeface="Calibri" panose="020F0502020204030204" pitchFamily="34" charset="0"/>
              </a:rPr>
              <a:t>isometric </a:t>
            </a:r>
            <a:r>
              <a:rPr lang="en-US" sz="1900" b="1" i="0" dirty="0">
                <a:solidFill>
                  <a:srgbClr val="00FFFF"/>
                </a:solidFill>
                <a:latin typeface="Calibri" panose="020F0502020204030204" pitchFamily="34" charset="0"/>
              </a:rPr>
              <a:t>contraction depends </a:t>
            </a:r>
            <a:r>
              <a:rPr lang="en-US" sz="1900" b="1" i="0" dirty="0" smtClean="0">
                <a:solidFill>
                  <a:srgbClr val="00FFFF"/>
                </a:solidFill>
                <a:latin typeface="Calibri" panose="020F0502020204030204" pitchFamily="34" charset="0"/>
              </a:rPr>
              <a:t>on </a:t>
            </a:r>
            <a:r>
              <a:rPr lang="en-US" sz="1900" b="1" i="0" u="sng" dirty="0">
                <a:solidFill>
                  <a:srgbClr val="00FF00"/>
                </a:solidFill>
                <a:latin typeface="Calibri" panose="020F0502020204030204" pitchFamily="34" charset="0"/>
              </a:rPr>
              <a:t>the muscle length</a:t>
            </a:r>
            <a:r>
              <a:rPr lang="en-US" sz="1900" b="1" i="0" dirty="0">
                <a:solidFill>
                  <a:srgbClr val="00FF00"/>
                </a:solidFill>
                <a:latin typeface="Calibri" panose="020F0502020204030204" pitchFamily="34" charset="0"/>
              </a:rPr>
              <a:t> </a:t>
            </a:r>
            <a:r>
              <a:rPr lang="en-US" sz="1900" b="1" i="0" dirty="0">
                <a:solidFill>
                  <a:srgbClr val="00FFFF"/>
                </a:solidFill>
                <a:latin typeface="Calibri" panose="020F0502020204030204" pitchFamily="34" charset="0"/>
              </a:rPr>
              <a:t>at which the contraction occurs. </a:t>
            </a:r>
            <a:endParaRPr lang="en-US" sz="1900" b="1" i="0" dirty="0" smtClean="0">
              <a:solidFill>
                <a:srgbClr val="00FFFF"/>
              </a:solidFill>
              <a:latin typeface="Calibri" panose="020F0502020204030204" pitchFamily="34" charset="0"/>
            </a:endParaRPr>
          </a:p>
          <a:p>
            <a:pPr marL="285750" indent="-285750">
              <a:buFont typeface="Arial" panose="020B0604020202020204" pitchFamily="34" charset="0"/>
              <a:buChar char="•"/>
            </a:pPr>
            <a:r>
              <a:rPr lang="en-US" sz="1900" b="1" i="0" dirty="0" smtClean="0">
                <a:solidFill>
                  <a:srgbClr val="00FFFF"/>
                </a:solidFill>
                <a:latin typeface="Calibri" panose="020F0502020204030204" pitchFamily="34" charset="0"/>
              </a:rPr>
              <a:t>Active </a:t>
            </a:r>
            <a:r>
              <a:rPr lang="en-US" sz="1900" b="1" i="0" dirty="0">
                <a:solidFill>
                  <a:srgbClr val="00FFFF"/>
                </a:solidFill>
                <a:latin typeface="Calibri" panose="020F0502020204030204" pitchFamily="34" charset="0"/>
              </a:rPr>
              <a:t>tension development is maximal at some intermediate length referred to as</a:t>
            </a:r>
            <a:r>
              <a:rPr lang="en-US" sz="1900" b="1" i="0" dirty="0">
                <a:solidFill>
                  <a:srgbClr val="FF0000"/>
                </a:solidFill>
                <a:latin typeface="Calibri" panose="020F0502020204030204" pitchFamily="34" charset="0"/>
              </a:rPr>
              <a:t> </a:t>
            </a:r>
            <a:r>
              <a:rPr lang="en-US" sz="1900" b="1" dirty="0" err="1">
                <a:solidFill>
                  <a:srgbClr val="FF0000"/>
                </a:solidFill>
                <a:latin typeface="Calibri" panose="020F0502020204030204" pitchFamily="34" charset="0"/>
              </a:rPr>
              <a:t>L</a:t>
            </a:r>
            <a:r>
              <a:rPr lang="en-US" sz="1900" b="1" i="0" baseline="-25000" dirty="0" err="1">
                <a:solidFill>
                  <a:srgbClr val="FF0000"/>
                </a:solidFill>
                <a:latin typeface="Calibri" panose="020F0502020204030204" pitchFamily="34" charset="0"/>
              </a:rPr>
              <a:t>max</a:t>
            </a:r>
            <a:r>
              <a:rPr lang="en-US" sz="1900" b="1" i="0" dirty="0">
                <a:solidFill>
                  <a:srgbClr val="FF0000"/>
                </a:solidFill>
                <a:latin typeface="Calibri" panose="020F0502020204030204" pitchFamily="34" charset="0"/>
              </a:rPr>
              <a:t>. </a:t>
            </a:r>
            <a:endParaRPr lang="en-US" sz="1900" b="1" i="0" dirty="0" smtClean="0">
              <a:solidFill>
                <a:srgbClr val="FF0000"/>
              </a:solidFill>
              <a:latin typeface="Calibri" panose="020F0502020204030204" pitchFamily="34" charset="0"/>
            </a:endParaRPr>
          </a:p>
          <a:p>
            <a:pPr marL="285750" indent="-285750">
              <a:buFont typeface="Arial" panose="020B0604020202020204" pitchFamily="34" charset="0"/>
              <a:buChar char="•"/>
            </a:pPr>
            <a:r>
              <a:rPr lang="en-US" sz="1900" b="1" i="0" dirty="0" smtClean="0">
                <a:solidFill>
                  <a:srgbClr val="FFC000"/>
                </a:solidFill>
                <a:latin typeface="Calibri" panose="020F0502020204030204" pitchFamily="34" charset="0"/>
              </a:rPr>
              <a:t>Little </a:t>
            </a:r>
            <a:r>
              <a:rPr lang="en-US" sz="1900" b="1" i="0" dirty="0">
                <a:solidFill>
                  <a:srgbClr val="FFC000"/>
                </a:solidFill>
                <a:latin typeface="Calibri" panose="020F0502020204030204" pitchFamily="34" charset="0"/>
              </a:rPr>
              <a:t>active tension is developed at very short or very long muscle lengths. </a:t>
            </a:r>
            <a:endParaRPr lang="en-US" sz="1900" b="1" i="0" dirty="0" smtClean="0">
              <a:solidFill>
                <a:srgbClr val="FFC000"/>
              </a:solidFill>
              <a:latin typeface="Calibri" panose="020F0502020204030204" pitchFamily="34" charset="0"/>
            </a:endParaRPr>
          </a:p>
          <a:p>
            <a:pPr marL="285750" indent="-285750">
              <a:buFont typeface="Arial" panose="020B0604020202020204" pitchFamily="34" charset="0"/>
              <a:buChar char="•"/>
            </a:pPr>
            <a:r>
              <a:rPr lang="en-US" sz="1900" b="1" i="0" dirty="0" smtClean="0">
                <a:solidFill>
                  <a:srgbClr val="00FFFF"/>
                </a:solidFill>
                <a:latin typeface="Calibri" panose="020F0502020204030204" pitchFamily="34" charset="0"/>
              </a:rPr>
              <a:t>Normally</a:t>
            </a:r>
            <a:r>
              <a:rPr lang="en-US" sz="1900" b="1" i="0" dirty="0">
                <a:solidFill>
                  <a:srgbClr val="00FFFF"/>
                </a:solidFill>
                <a:latin typeface="Calibri" panose="020F0502020204030204" pitchFamily="34" charset="0"/>
              </a:rPr>
              <a:t>, the cardiac muscle </a:t>
            </a:r>
            <a:r>
              <a:rPr lang="en-US" sz="1900" b="1" i="0" dirty="0" smtClean="0">
                <a:solidFill>
                  <a:srgbClr val="00FFFF"/>
                </a:solidFill>
                <a:latin typeface="Calibri" panose="020F0502020204030204" pitchFamily="34" charset="0"/>
              </a:rPr>
              <a:t>operates well </a:t>
            </a:r>
            <a:r>
              <a:rPr lang="en-US" sz="1900" b="1" i="0" dirty="0">
                <a:solidFill>
                  <a:srgbClr val="00FFFF"/>
                </a:solidFill>
                <a:latin typeface="Calibri" panose="020F0502020204030204" pitchFamily="34" charset="0"/>
              </a:rPr>
              <a:t>at lengths </a:t>
            </a:r>
            <a:r>
              <a:rPr lang="en-US" sz="1900" b="1" i="0" dirty="0" smtClean="0">
                <a:solidFill>
                  <a:srgbClr val="00FFFF"/>
                </a:solidFill>
                <a:latin typeface="Calibri" panose="020F0502020204030204" pitchFamily="34" charset="0"/>
              </a:rPr>
              <a:t>below</a:t>
            </a:r>
            <a:r>
              <a:rPr lang="en-US" sz="1900" b="1" i="0" dirty="0">
                <a:solidFill>
                  <a:srgbClr val="FF0000"/>
                </a:solidFill>
                <a:latin typeface="Calibri" panose="020F0502020204030204" pitchFamily="34" charset="0"/>
              </a:rPr>
              <a:t> </a:t>
            </a:r>
            <a:r>
              <a:rPr lang="en-US" sz="1900" b="1" dirty="0" err="1">
                <a:solidFill>
                  <a:srgbClr val="FF0000"/>
                </a:solidFill>
                <a:latin typeface="Calibri" panose="020F0502020204030204" pitchFamily="34" charset="0"/>
              </a:rPr>
              <a:t>L</a:t>
            </a:r>
            <a:r>
              <a:rPr lang="en-US" sz="1900" b="1" i="0" baseline="-25000" dirty="0" err="1">
                <a:solidFill>
                  <a:srgbClr val="FF0000"/>
                </a:solidFill>
                <a:latin typeface="Calibri" panose="020F0502020204030204" pitchFamily="34" charset="0"/>
              </a:rPr>
              <a:t>max</a:t>
            </a:r>
            <a:r>
              <a:rPr lang="en-US" sz="1900" b="1" i="0" dirty="0">
                <a:solidFill>
                  <a:srgbClr val="00CCFF"/>
                </a:solidFill>
                <a:latin typeface="Calibri" panose="020F0502020204030204" pitchFamily="34" charset="0"/>
              </a:rPr>
              <a:t> </a:t>
            </a:r>
            <a:r>
              <a:rPr lang="en-US" sz="1900" b="1" i="0" dirty="0">
                <a:solidFill>
                  <a:srgbClr val="00FFFF"/>
                </a:solidFill>
                <a:latin typeface="Calibri" panose="020F0502020204030204" pitchFamily="34" charset="0"/>
              </a:rPr>
              <a:t>so that increasing muscle length increases </a:t>
            </a:r>
            <a:r>
              <a:rPr lang="en-US" sz="1900" b="1" i="0" dirty="0" smtClean="0">
                <a:solidFill>
                  <a:srgbClr val="00FFFF"/>
                </a:solidFill>
                <a:latin typeface="Calibri" panose="020F0502020204030204" pitchFamily="34" charset="0"/>
              </a:rPr>
              <a:t>the active </a:t>
            </a:r>
            <a:r>
              <a:rPr lang="en-US" sz="1900" b="1" i="0" dirty="0">
                <a:solidFill>
                  <a:srgbClr val="00FFFF"/>
                </a:solidFill>
                <a:latin typeface="Calibri" panose="020F0502020204030204" pitchFamily="34" charset="0"/>
              </a:rPr>
              <a:t>tension developed during an isometric contraction.</a:t>
            </a:r>
            <a:endParaRPr lang="en-US" sz="1900" b="1" i="0" dirty="0">
              <a:solidFill>
                <a:srgbClr val="00FFFF"/>
              </a:solidFill>
              <a:effectLst/>
              <a:latin typeface="Calibri" panose="020F0502020204030204" pitchFamily="34" charset="0"/>
            </a:endParaRPr>
          </a:p>
        </p:txBody>
      </p:sp>
      <p:sp>
        <p:nvSpPr>
          <p:cNvPr id="5" name="Rectangle 2"/>
          <p:cNvSpPr txBox="1">
            <a:spLocks noChangeArrowheads="1"/>
          </p:cNvSpPr>
          <p:nvPr/>
        </p:nvSpPr>
        <p:spPr>
          <a:xfrm>
            <a:off x="152400" y="228600"/>
            <a:ext cx="4229100" cy="1143000"/>
          </a:xfrm>
          <a:prstGeom prst="rect">
            <a:avLst/>
          </a:prstGeom>
        </p:spPr>
        <p:txBody>
          <a:bodyPr/>
          <a:lst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9pPr>
          </a:lstStyle>
          <a:p>
            <a:pPr eaLnBrk="1" hangingPunct="1"/>
            <a:r>
              <a:rPr lang="en-US" altLang="en-US" sz="2400" b="1" i="0" dirty="0" smtClean="0">
                <a:latin typeface="Calibri" panose="020F0502020204030204" pitchFamily="34" charset="0"/>
              </a:rPr>
              <a:t>Length-tension relationship</a:t>
            </a:r>
          </a:p>
          <a:p>
            <a:pPr eaLnBrk="1" hangingPunct="1"/>
            <a:r>
              <a:rPr lang="en-US" altLang="en-US" sz="2400" b="1" i="0" dirty="0" smtClean="0">
                <a:latin typeface="Calibri" panose="020F0502020204030204" pitchFamily="34" charset="0"/>
              </a:rPr>
              <a:t>in cardiac muscle</a:t>
            </a:r>
          </a:p>
          <a:p>
            <a:pPr eaLnBrk="1" hangingPunct="1"/>
            <a:r>
              <a:rPr lang="en-US" altLang="en-US" sz="2400" b="1" i="0" dirty="0" smtClean="0">
                <a:latin typeface="Calibri" panose="020F0502020204030204" pitchFamily="34" charset="0"/>
              </a:rPr>
              <a:t>(isometric contraction)</a:t>
            </a:r>
            <a:endParaRPr lang="en-GB" altLang="en-US" sz="2400" b="1" i="0" dirty="0" smtClean="0">
              <a:latin typeface="Calibri" panose="020F0502020204030204" pitchFamily="34" charset="0"/>
            </a:endParaRPr>
          </a:p>
        </p:txBody>
      </p:sp>
      <p:pic>
        <p:nvPicPr>
          <p:cNvPr id="6" name="Picture 28" descr="Image not avail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0"/>
            <a:ext cx="56007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145784"/>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5676900" y="2514600"/>
            <a:ext cx="4343400" cy="2971800"/>
          </a:xfrm>
          <a:prstGeom prst="rect">
            <a:avLst/>
          </a:prstGeom>
          <a:noFill/>
          <a:ln w="12700" cap="sq">
            <a:noFill/>
            <a:miter lim="800000"/>
            <a:headEnd type="none" w="sm" len="sm"/>
            <a:tailEnd type="none" w="sm" len="sm"/>
          </a:ln>
          <a:effectLst/>
        </p:spPr>
        <p:txBody>
          <a:bodyPr/>
          <a:lstStyle/>
          <a:p>
            <a:pPr marL="609600" indent="-609600">
              <a:lnSpc>
                <a:spcPct val="90000"/>
              </a:lnSpc>
              <a:spcBef>
                <a:spcPct val="20000"/>
              </a:spcBef>
              <a:buClr>
                <a:srgbClr val="FFFF00"/>
              </a:buClr>
              <a:buSzPct val="75000"/>
              <a:buFont typeface="Monotype Sorts" pitchFamily="2" charset="2"/>
              <a:buNone/>
              <a:defRPr/>
            </a:pPr>
            <a:r>
              <a:rPr lang="en-US" sz="3200" b="1" i="0" dirty="0">
                <a:solidFill>
                  <a:srgbClr val="FF6699"/>
                </a:solidFill>
                <a:effectLst>
                  <a:outerShdw blurRad="38100" dist="38100" dir="2700000" algn="tl">
                    <a:srgbClr val="000000"/>
                  </a:outerShdw>
                </a:effectLst>
                <a:latin typeface="Calibri" pitchFamily="34" charset="0"/>
                <a:cs typeface="Calibri" pitchFamily="34" charset="0"/>
              </a:rPr>
              <a:t>	</a:t>
            </a:r>
            <a:r>
              <a:rPr lang="en-US" sz="2400" b="1" i="0" dirty="0">
                <a:solidFill>
                  <a:srgbClr val="66FFFF"/>
                </a:solidFill>
                <a:effectLst>
                  <a:outerShdw blurRad="38100" dist="38100" dir="2700000" algn="tl">
                    <a:srgbClr val="000000"/>
                  </a:outerShdw>
                </a:effectLst>
                <a:latin typeface="Calibri" pitchFamily="34" charset="0"/>
                <a:cs typeface="Calibri" pitchFamily="34" charset="0"/>
              </a:rPr>
              <a:t>The cardiovascular system </a:t>
            </a:r>
            <a:r>
              <a:rPr lang="en-US" sz="2400" b="1" i="0" dirty="0" smtClean="0">
                <a:solidFill>
                  <a:srgbClr val="66FFFF"/>
                </a:solidFill>
                <a:effectLst>
                  <a:outerShdw blurRad="38100" dist="38100" dir="2700000" algn="tl">
                    <a:srgbClr val="000000"/>
                  </a:outerShdw>
                </a:effectLst>
                <a:latin typeface="Calibri" pitchFamily="34" charset="0"/>
                <a:cs typeface="Calibri" pitchFamily="34" charset="0"/>
              </a:rPr>
              <a:t>consists </a:t>
            </a:r>
            <a:r>
              <a:rPr lang="en-US" sz="2400" b="1" i="0" dirty="0">
                <a:solidFill>
                  <a:srgbClr val="66FFFF"/>
                </a:solidFill>
                <a:effectLst>
                  <a:outerShdw blurRad="38100" dist="38100" dir="2700000" algn="tl">
                    <a:srgbClr val="000000"/>
                  </a:outerShdw>
                </a:effectLst>
                <a:latin typeface="Calibri" pitchFamily="34" charset="0"/>
                <a:cs typeface="Calibri" pitchFamily="34" charset="0"/>
              </a:rPr>
              <a:t>of the </a:t>
            </a:r>
            <a:r>
              <a:rPr lang="en-US" sz="2400" b="1" i="0" dirty="0">
                <a:solidFill>
                  <a:srgbClr val="FF0000"/>
                </a:solidFill>
                <a:effectLst>
                  <a:outerShdw blurRad="38100" dist="38100" dir="2700000" algn="tl">
                    <a:srgbClr val="000000"/>
                  </a:outerShdw>
                </a:effectLst>
                <a:latin typeface="Calibri" pitchFamily="34" charset="0"/>
                <a:cs typeface="Calibri" pitchFamily="34" charset="0"/>
              </a:rPr>
              <a:t>heart</a:t>
            </a:r>
            <a:r>
              <a:rPr lang="en-US" sz="2400" b="1" i="0" dirty="0">
                <a:solidFill>
                  <a:srgbClr val="66FFFF"/>
                </a:solidFill>
                <a:effectLst>
                  <a:outerShdw blurRad="38100" dist="38100" dir="2700000" algn="tl">
                    <a:srgbClr val="000000"/>
                  </a:outerShdw>
                </a:effectLst>
                <a:latin typeface="Calibri" pitchFamily="34" charset="0"/>
                <a:cs typeface="Calibri" pitchFamily="34" charset="0"/>
              </a:rPr>
              <a:t> and </a:t>
            </a:r>
            <a:r>
              <a:rPr lang="en-US" sz="2400" b="1" i="0" dirty="0">
                <a:solidFill>
                  <a:srgbClr val="FF0000"/>
                </a:solidFill>
                <a:effectLst>
                  <a:outerShdw blurRad="38100" dist="38100" dir="2700000" algn="tl">
                    <a:srgbClr val="000000"/>
                  </a:outerShdw>
                </a:effectLst>
                <a:latin typeface="Calibri" pitchFamily="34" charset="0"/>
                <a:cs typeface="Calibri" pitchFamily="34" charset="0"/>
              </a:rPr>
              <a:t>blood vessels</a:t>
            </a:r>
            <a:r>
              <a:rPr lang="en-US" sz="2400" b="1" i="0" dirty="0">
                <a:solidFill>
                  <a:srgbClr val="66FFFF"/>
                </a:solidFill>
                <a:effectLst>
                  <a:outerShdw blurRad="38100" dist="38100" dir="2700000" algn="tl">
                    <a:srgbClr val="000000"/>
                  </a:outerShdw>
                </a:effectLst>
                <a:latin typeface="Calibri" pitchFamily="34" charset="0"/>
                <a:cs typeface="Calibri" pitchFamily="34" charset="0"/>
              </a:rPr>
              <a:t>. </a:t>
            </a:r>
          </a:p>
          <a:p>
            <a:pPr marL="609600" indent="-609600" algn="just">
              <a:lnSpc>
                <a:spcPct val="90000"/>
              </a:lnSpc>
              <a:spcBef>
                <a:spcPct val="20000"/>
              </a:spcBef>
              <a:buClr>
                <a:srgbClr val="FFFF00"/>
              </a:buClr>
              <a:buSzPct val="75000"/>
              <a:buFont typeface="Monotype Sorts" pitchFamily="2" charset="2"/>
              <a:buNone/>
              <a:defRPr/>
            </a:pPr>
            <a:endParaRPr lang="en-US" sz="2400" b="1" i="0" dirty="0">
              <a:solidFill>
                <a:srgbClr val="66FFFF"/>
              </a:solidFill>
              <a:effectLst>
                <a:outerShdw blurRad="38100" dist="38100" dir="2700000" algn="tl">
                  <a:srgbClr val="000000"/>
                </a:outerShdw>
              </a:effectLst>
              <a:latin typeface="Calibri" pitchFamily="34" charset="0"/>
              <a:cs typeface="Calibri" pitchFamily="34" charset="0"/>
            </a:endParaRPr>
          </a:p>
          <a:p>
            <a:pPr marL="609600" indent="-609600">
              <a:lnSpc>
                <a:spcPct val="90000"/>
              </a:lnSpc>
              <a:spcBef>
                <a:spcPct val="20000"/>
              </a:spcBef>
              <a:buClr>
                <a:srgbClr val="FFFF00"/>
              </a:buClr>
              <a:buSzPct val="75000"/>
              <a:buFont typeface="Monotype Sorts" pitchFamily="2" charset="2"/>
              <a:buNone/>
              <a:defRPr/>
            </a:pPr>
            <a:r>
              <a:rPr lang="en-US" sz="2400" b="1" i="0" dirty="0">
                <a:solidFill>
                  <a:srgbClr val="66FFFF"/>
                </a:solidFill>
                <a:effectLst>
                  <a:outerShdw blurRad="38100" dist="38100" dir="2700000" algn="tl">
                    <a:srgbClr val="000000"/>
                  </a:outerShdw>
                </a:effectLst>
                <a:latin typeface="Calibri" pitchFamily="34" charset="0"/>
                <a:cs typeface="Calibri" pitchFamily="34" charset="0"/>
              </a:rPr>
              <a:t>	It is a closed system in which blood circulates, hence the synonym ‘circulatory system’.</a:t>
            </a:r>
            <a:endParaRPr lang="en-US" sz="2000" b="1" i="0" dirty="0">
              <a:solidFill>
                <a:srgbClr val="FFFFFF"/>
              </a:solidFill>
              <a:effectLst>
                <a:outerShdw blurRad="38100" dist="38100" dir="2700000" algn="tl">
                  <a:srgbClr val="000000"/>
                </a:outerShdw>
              </a:effectLst>
              <a:latin typeface="Calibri" pitchFamily="34" charset="0"/>
              <a:cs typeface="Calibri" pitchFamily="34" charset="0"/>
            </a:endParaRPr>
          </a:p>
        </p:txBody>
      </p:sp>
      <p:sp>
        <p:nvSpPr>
          <p:cNvPr id="5" name="Rectangle 8"/>
          <p:cNvSpPr>
            <a:spLocks noChangeArrowheads="1"/>
          </p:cNvSpPr>
          <p:nvPr/>
        </p:nvSpPr>
        <p:spPr bwMode="auto">
          <a:xfrm>
            <a:off x="0" y="304800"/>
            <a:ext cx="10287000" cy="990600"/>
          </a:xfrm>
          <a:prstGeom prst="rect">
            <a:avLst/>
          </a:prstGeom>
          <a:noFill/>
          <a:ln w="9525">
            <a:noFill/>
            <a:miter lim="800000"/>
            <a:headEnd/>
            <a:tailEnd/>
          </a:ln>
          <a:effectLst/>
        </p:spPr>
        <p:txBody>
          <a:bodyPr lIns="92075" tIns="46038" rIns="92075" bIns="46038" anchor="ctr"/>
          <a:lstStyle/>
          <a:p>
            <a:pPr algn="ctr">
              <a:defRPr/>
            </a:pPr>
            <a:r>
              <a:rPr lang="en-US" sz="4000" b="1" i="0" dirty="0" smtClean="0">
                <a:solidFill>
                  <a:srgbClr val="FFFF00"/>
                </a:solidFill>
                <a:effectLst>
                  <a:outerShdw blurRad="38100" dist="38100" dir="2700000" algn="tl">
                    <a:srgbClr val="000000"/>
                  </a:outerShdw>
                </a:effectLst>
                <a:latin typeface="Calibri" pitchFamily="34" charset="0"/>
                <a:cs typeface="Calibri" pitchFamily="34" charset="0"/>
              </a:rPr>
              <a:t>Major </a:t>
            </a:r>
            <a:r>
              <a:rPr lang="en-US" sz="4000" b="1" i="0" dirty="0">
                <a:solidFill>
                  <a:srgbClr val="FFFF00"/>
                </a:solidFill>
                <a:effectLst>
                  <a:outerShdw blurRad="38100" dist="38100" dir="2700000" algn="tl">
                    <a:srgbClr val="000000"/>
                  </a:outerShdw>
                </a:effectLst>
                <a:latin typeface="Calibri" pitchFamily="34" charset="0"/>
                <a:cs typeface="Calibri" pitchFamily="34" charset="0"/>
              </a:rPr>
              <a:t>components </a:t>
            </a:r>
          </a:p>
          <a:p>
            <a:pPr algn="ctr">
              <a:defRPr/>
            </a:pPr>
            <a:r>
              <a:rPr lang="en-US" sz="4000" b="1" i="0" dirty="0">
                <a:solidFill>
                  <a:srgbClr val="FFFF00"/>
                </a:solidFill>
                <a:effectLst>
                  <a:outerShdw blurRad="38100" dist="38100" dir="2700000" algn="tl">
                    <a:srgbClr val="000000"/>
                  </a:outerShdw>
                </a:effectLst>
                <a:latin typeface="Calibri" pitchFamily="34" charset="0"/>
                <a:cs typeface="Calibri" pitchFamily="34" charset="0"/>
              </a:rPr>
              <a:t>of the </a:t>
            </a:r>
            <a:r>
              <a:rPr lang="en-US" sz="4000" b="1" i="0" dirty="0" smtClean="0">
                <a:solidFill>
                  <a:srgbClr val="FFFF00"/>
                </a:solidFill>
                <a:effectLst>
                  <a:outerShdw blurRad="38100" dist="38100" dir="2700000" algn="tl">
                    <a:srgbClr val="000000"/>
                  </a:outerShdw>
                </a:effectLst>
                <a:latin typeface="Calibri" pitchFamily="34" charset="0"/>
                <a:cs typeface="Calibri" pitchFamily="34" charset="0"/>
              </a:rPr>
              <a:t>cardiovascular </a:t>
            </a:r>
            <a:r>
              <a:rPr lang="en-US" sz="4000" b="1" i="0" dirty="0">
                <a:solidFill>
                  <a:srgbClr val="FFFF00"/>
                </a:solidFill>
                <a:effectLst>
                  <a:outerShdw blurRad="38100" dist="38100" dir="2700000" algn="tl">
                    <a:srgbClr val="000000"/>
                  </a:outerShdw>
                </a:effectLst>
                <a:latin typeface="Calibri" pitchFamily="34" charset="0"/>
                <a:cs typeface="Calibri" pitchFamily="34" charset="0"/>
              </a:rPr>
              <a:t>system</a:t>
            </a:r>
          </a:p>
        </p:txBody>
      </p:sp>
      <p:pic>
        <p:nvPicPr>
          <p:cNvPr id="6" name="Picture 9" descr="Overview of the CV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8300" y="1524000"/>
            <a:ext cx="4267200" cy="51054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90500" y="1066800"/>
            <a:ext cx="4000500" cy="6001643"/>
          </a:xfrm>
          <a:prstGeom prst="rect">
            <a:avLst/>
          </a:prstGeom>
        </p:spPr>
        <p:txBody>
          <a:bodyPr wrap="square">
            <a:spAutoFit/>
          </a:bodyPr>
          <a:lstStyle/>
          <a:p>
            <a:pPr marL="285750" indent="-285750">
              <a:buFont typeface="Arial" panose="020B0604020202020204" pitchFamily="34" charset="0"/>
              <a:buChar char="•"/>
            </a:pPr>
            <a:r>
              <a:rPr lang="en-US" sz="2400" b="1" i="0" dirty="0" smtClean="0">
                <a:solidFill>
                  <a:srgbClr val="00FFFF"/>
                </a:solidFill>
                <a:latin typeface="Calibri" panose="020F0502020204030204" pitchFamily="34" charset="0"/>
              </a:rPr>
              <a:t>When </a:t>
            </a:r>
            <a:r>
              <a:rPr lang="en-US" sz="2400" b="1" i="0" dirty="0">
                <a:solidFill>
                  <a:srgbClr val="00FFFF"/>
                </a:solidFill>
                <a:latin typeface="Calibri" panose="020F0502020204030204" pitchFamily="34" charset="0"/>
              </a:rPr>
              <a:t>a muscle has contractile potential in excess of the tension required to move </a:t>
            </a:r>
            <a:r>
              <a:rPr lang="en-US" sz="2400" b="1" i="0" dirty="0" smtClean="0">
                <a:solidFill>
                  <a:srgbClr val="00FFFF"/>
                </a:solidFill>
                <a:latin typeface="Calibri" panose="020F0502020204030204" pitchFamily="34" charset="0"/>
              </a:rPr>
              <a:t>a </a:t>
            </a:r>
            <a:r>
              <a:rPr lang="en-US" sz="2400" b="1" i="0" dirty="0">
                <a:solidFill>
                  <a:srgbClr val="00FFFF"/>
                </a:solidFill>
                <a:latin typeface="Calibri" panose="020F0502020204030204" pitchFamily="34" charset="0"/>
              </a:rPr>
              <a:t>load, it will </a:t>
            </a:r>
            <a:r>
              <a:rPr lang="en-US" sz="2400" b="1" i="0" dirty="0" smtClean="0">
                <a:solidFill>
                  <a:srgbClr val="00FFFF"/>
                </a:solidFill>
                <a:latin typeface="Calibri" panose="020F0502020204030204" pitchFamily="34" charset="0"/>
              </a:rPr>
              <a:t>shorten and contracts </a:t>
            </a:r>
            <a:r>
              <a:rPr lang="en-US" sz="2400" b="1" i="0" u="sng" dirty="0" err="1" smtClean="0">
                <a:solidFill>
                  <a:srgbClr val="FF0000"/>
                </a:solidFill>
                <a:latin typeface="Calibri" panose="020F0502020204030204" pitchFamily="34" charset="0"/>
              </a:rPr>
              <a:t>isotonically</a:t>
            </a:r>
            <a:r>
              <a:rPr lang="en-US" sz="2400" b="1" i="0" u="sng" dirty="0" smtClean="0">
                <a:solidFill>
                  <a:srgbClr val="FF0000"/>
                </a:solidFill>
                <a:latin typeface="Calibri" panose="020F0502020204030204" pitchFamily="34" charset="0"/>
              </a:rPr>
              <a:t>.</a:t>
            </a:r>
            <a:r>
              <a:rPr lang="en-US" sz="2400" b="1" i="0" dirty="0" smtClean="0">
                <a:solidFill>
                  <a:srgbClr val="00FFFF"/>
                </a:solidFill>
                <a:latin typeface="Calibri" panose="020F0502020204030204" pitchFamily="34" charset="0"/>
              </a:rPr>
              <a:t> </a:t>
            </a:r>
          </a:p>
          <a:p>
            <a:endParaRPr lang="en-US" sz="2400" b="1" i="0" dirty="0" smtClean="0">
              <a:solidFill>
                <a:srgbClr val="00FFFF"/>
              </a:solidFill>
              <a:latin typeface="Calibri" panose="020F0502020204030204" pitchFamily="34" charset="0"/>
            </a:endParaRPr>
          </a:p>
          <a:p>
            <a:pPr marL="285750" indent="-285750">
              <a:buFont typeface="Arial" panose="020B0604020202020204" pitchFamily="34" charset="0"/>
              <a:buChar char="•"/>
            </a:pPr>
            <a:r>
              <a:rPr lang="en-US" sz="2400" b="1" i="0" dirty="0" smtClean="0">
                <a:solidFill>
                  <a:srgbClr val="00FFFF"/>
                </a:solidFill>
                <a:latin typeface="Calibri" panose="020F0502020204030204" pitchFamily="34" charset="0"/>
              </a:rPr>
              <a:t>Thus</a:t>
            </a:r>
            <a:r>
              <a:rPr lang="en-US" sz="2400" b="1" i="0" dirty="0">
                <a:solidFill>
                  <a:srgbClr val="00FFFF"/>
                </a:solidFill>
                <a:latin typeface="Calibri" panose="020F0502020204030204" pitchFamily="34" charset="0"/>
              </a:rPr>
              <a:t>, in an isotonic contraction, </a:t>
            </a:r>
            <a:r>
              <a:rPr lang="en-US" sz="2400" b="1" i="0" dirty="0" smtClean="0">
                <a:solidFill>
                  <a:srgbClr val="00FFFF"/>
                </a:solidFill>
                <a:latin typeface="Calibri" panose="020F0502020204030204" pitchFamily="34" charset="0"/>
              </a:rPr>
              <a:t>the muscle shortens and its </a:t>
            </a:r>
            <a:r>
              <a:rPr lang="en-US" sz="2400" b="1" i="0" dirty="0">
                <a:solidFill>
                  <a:srgbClr val="00FFFF"/>
                </a:solidFill>
                <a:latin typeface="Calibri" panose="020F0502020204030204" pitchFamily="34" charset="0"/>
              </a:rPr>
              <a:t>length decreases at constant tension, as illustrated by the horizontal arrow from point 1 to point </a:t>
            </a:r>
            <a:r>
              <a:rPr lang="en-US" sz="2400" b="1" i="0" dirty="0" smtClean="0">
                <a:solidFill>
                  <a:srgbClr val="00FFFF"/>
                </a:solidFill>
                <a:latin typeface="Calibri" panose="020F0502020204030204" pitchFamily="34" charset="0"/>
              </a:rPr>
              <a:t>3 in the diagram.</a:t>
            </a:r>
            <a:endParaRPr lang="en-US" sz="2400" b="1" i="0" dirty="0" smtClean="0">
              <a:solidFill>
                <a:srgbClr val="00FFFF"/>
              </a:solidFill>
              <a:latin typeface="Calibri" panose="020F0502020204030204" pitchFamily="34" charset="0"/>
            </a:endParaRPr>
          </a:p>
          <a:p>
            <a:endParaRPr lang="en-US" sz="2400" b="1" i="0" dirty="0">
              <a:solidFill>
                <a:srgbClr val="00FFFF"/>
              </a:solidFill>
              <a:effectLst/>
              <a:latin typeface="Calibri" panose="020F0502020204030204" pitchFamily="34" charset="0"/>
            </a:endParaRPr>
          </a:p>
        </p:txBody>
      </p:sp>
      <p:sp>
        <p:nvSpPr>
          <p:cNvPr id="5" name="Rectangle 2"/>
          <p:cNvSpPr txBox="1">
            <a:spLocks noChangeArrowheads="1"/>
          </p:cNvSpPr>
          <p:nvPr/>
        </p:nvSpPr>
        <p:spPr>
          <a:xfrm>
            <a:off x="114300" y="457200"/>
            <a:ext cx="4229100" cy="685800"/>
          </a:xfrm>
          <a:prstGeom prst="rect">
            <a:avLst/>
          </a:prstGeom>
        </p:spPr>
        <p:txBody>
          <a:bodyPr/>
          <a:lst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9pPr>
          </a:lstStyle>
          <a:p>
            <a:pPr eaLnBrk="1" hangingPunct="1"/>
            <a:r>
              <a:rPr lang="en-US" altLang="en-US" sz="3200" b="1" i="0" dirty="0" smtClean="0">
                <a:latin typeface="Calibri" panose="020F0502020204030204" pitchFamily="34" charset="0"/>
              </a:rPr>
              <a:t>isotonic contraction</a:t>
            </a:r>
            <a:endParaRPr lang="en-GB" altLang="en-US" sz="3200" b="1" i="0" dirty="0" smtClean="0">
              <a:latin typeface="Calibri" panose="020F0502020204030204" pitchFamily="34" charset="0"/>
            </a:endParaRPr>
          </a:p>
        </p:txBody>
      </p:sp>
      <p:pic>
        <p:nvPicPr>
          <p:cNvPr id="167938" name="Picture 2" descr="Image not avail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0" y="0"/>
            <a:ext cx="5943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408018"/>
      </p:ext>
    </p:extLst>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90500" y="1371600"/>
            <a:ext cx="4000500" cy="5262979"/>
          </a:xfrm>
          <a:prstGeom prst="rect">
            <a:avLst/>
          </a:prstGeom>
        </p:spPr>
        <p:txBody>
          <a:bodyPr wrap="square">
            <a:spAutoFit/>
          </a:bodyPr>
          <a:lstStyle/>
          <a:p>
            <a:pPr marL="342900" indent="-342900">
              <a:buFont typeface="Arial" panose="020B0604020202020204" pitchFamily="34" charset="0"/>
              <a:buChar char="•"/>
            </a:pPr>
            <a:r>
              <a:rPr lang="en-US" sz="2100" b="1" i="0" dirty="0" smtClean="0">
                <a:solidFill>
                  <a:srgbClr val="00FFFF"/>
                </a:solidFill>
                <a:latin typeface="Calibri" panose="020F0502020204030204" pitchFamily="34" charset="0"/>
              </a:rPr>
              <a:t>This is a </a:t>
            </a:r>
            <a:r>
              <a:rPr lang="en-US" sz="2100" b="1" i="0" dirty="0">
                <a:solidFill>
                  <a:srgbClr val="00FFFF"/>
                </a:solidFill>
                <a:latin typeface="Calibri" panose="020F0502020204030204" pitchFamily="34" charset="0"/>
              </a:rPr>
              <a:t>complex type of muscle contraction </a:t>
            </a:r>
            <a:r>
              <a:rPr lang="en-US" sz="2100" b="1" i="0" dirty="0" smtClean="0">
                <a:solidFill>
                  <a:srgbClr val="00FFFF"/>
                </a:solidFill>
                <a:latin typeface="Calibri" panose="020F0502020204030204" pitchFamily="34" charset="0"/>
              </a:rPr>
              <a:t>which </a:t>
            </a:r>
            <a:r>
              <a:rPr lang="en-US" sz="2100" b="1" i="0" dirty="0">
                <a:solidFill>
                  <a:srgbClr val="00FFFF"/>
                </a:solidFill>
                <a:latin typeface="Calibri" panose="020F0502020204030204" pitchFamily="34" charset="0"/>
              </a:rPr>
              <a:t>is typical of the way cardiac muscle cells actually contract in the heart. </a:t>
            </a:r>
            <a:endParaRPr lang="en-US" sz="2100" b="1" i="0" dirty="0" smtClean="0">
              <a:solidFill>
                <a:srgbClr val="00FFFF"/>
              </a:solidFill>
              <a:latin typeface="Calibri" panose="020F0502020204030204" pitchFamily="34" charset="0"/>
            </a:endParaRPr>
          </a:p>
          <a:p>
            <a:pPr marL="342900" indent="-342900">
              <a:buFont typeface="Arial" panose="020B0604020202020204" pitchFamily="34" charset="0"/>
              <a:buChar char="•"/>
            </a:pPr>
            <a:endParaRPr lang="en-US" sz="2100" b="1" i="0" dirty="0">
              <a:solidFill>
                <a:srgbClr val="00FFFF"/>
              </a:solidFill>
              <a:latin typeface="Calibri" panose="020F0502020204030204" pitchFamily="34" charset="0"/>
            </a:endParaRPr>
          </a:p>
          <a:p>
            <a:pPr marL="342900" indent="-342900">
              <a:buFont typeface="Arial" panose="020B0604020202020204" pitchFamily="34" charset="0"/>
              <a:buChar char="•"/>
            </a:pPr>
            <a:r>
              <a:rPr lang="en-US" sz="2100" b="1" i="0" dirty="0" smtClean="0">
                <a:solidFill>
                  <a:srgbClr val="00FFFF"/>
                </a:solidFill>
                <a:latin typeface="Calibri" panose="020F0502020204030204" pitchFamily="34" charset="0"/>
              </a:rPr>
              <a:t>In this contraction</a:t>
            </a:r>
            <a:r>
              <a:rPr lang="en-US" sz="2100" b="1" i="0" dirty="0" smtClean="0">
                <a:solidFill>
                  <a:srgbClr val="00FFFF"/>
                </a:solidFill>
                <a:latin typeface="Calibri" panose="020F0502020204030204" pitchFamily="34" charset="0"/>
              </a:rPr>
              <a:t>, the muscle has both </a:t>
            </a:r>
            <a:r>
              <a:rPr lang="en-US" sz="2100" b="1" dirty="0" smtClean="0">
                <a:solidFill>
                  <a:srgbClr val="00FFFF"/>
                </a:solidFill>
                <a:latin typeface="Calibri" panose="020F0502020204030204" pitchFamily="34" charset="0"/>
              </a:rPr>
              <a:t>preload</a:t>
            </a:r>
            <a:r>
              <a:rPr lang="en-US" sz="2100" b="1" i="0" dirty="0" smtClean="0">
                <a:solidFill>
                  <a:srgbClr val="00FFFF"/>
                </a:solidFill>
                <a:latin typeface="Calibri" panose="020F0502020204030204" pitchFamily="34" charset="0"/>
              </a:rPr>
              <a:t>  before contraction and </a:t>
            </a:r>
            <a:r>
              <a:rPr lang="en-US" sz="2100" b="1" dirty="0" smtClean="0">
                <a:solidFill>
                  <a:srgbClr val="00FFFF"/>
                </a:solidFill>
                <a:latin typeface="Calibri" panose="020F0502020204030204" pitchFamily="34" charset="0"/>
              </a:rPr>
              <a:t>afterload during contraction. </a:t>
            </a:r>
            <a:r>
              <a:rPr lang="en-US" sz="2100" b="1" dirty="0" smtClean="0">
                <a:solidFill>
                  <a:srgbClr val="FF0000"/>
                </a:solidFill>
                <a:latin typeface="Calibri" panose="020F0502020204030204" pitchFamily="34" charset="0"/>
              </a:rPr>
              <a:t>T</a:t>
            </a:r>
            <a:r>
              <a:rPr lang="en-US" sz="2100" b="1" i="0" dirty="0" smtClean="0">
                <a:solidFill>
                  <a:srgbClr val="FF0000"/>
                </a:solidFill>
                <a:latin typeface="Calibri" panose="020F0502020204030204" pitchFamily="34" charset="0"/>
              </a:rPr>
              <a:t>he</a:t>
            </a:r>
            <a:r>
              <a:rPr lang="en-US" sz="2100" b="1" i="0" dirty="0">
                <a:solidFill>
                  <a:srgbClr val="FF0000"/>
                </a:solidFill>
                <a:latin typeface="Calibri" panose="020F0502020204030204" pitchFamily="34" charset="0"/>
              </a:rPr>
              <a:t> </a:t>
            </a:r>
            <a:r>
              <a:rPr lang="en-US" sz="2100" b="1" dirty="0">
                <a:solidFill>
                  <a:srgbClr val="FF0000"/>
                </a:solidFill>
                <a:latin typeface="Calibri" panose="020F0502020204030204" pitchFamily="34" charset="0"/>
              </a:rPr>
              <a:t>total </a:t>
            </a:r>
            <a:r>
              <a:rPr lang="en-US" sz="2100" b="1" dirty="0" smtClean="0">
                <a:solidFill>
                  <a:srgbClr val="FF0000"/>
                </a:solidFill>
                <a:latin typeface="Calibri" panose="020F0502020204030204" pitchFamily="34" charset="0"/>
              </a:rPr>
              <a:t>load</a:t>
            </a:r>
            <a:r>
              <a:rPr lang="en-US" sz="2100" b="1" i="0" dirty="0" smtClean="0">
                <a:solidFill>
                  <a:srgbClr val="FF0000"/>
                </a:solidFill>
                <a:latin typeface="Calibri" panose="020F0502020204030204" pitchFamily="34" charset="0"/>
              </a:rPr>
              <a:t> = </a:t>
            </a:r>
            <a:r>
              <a:rPr lang="en-US" sz="2100" b="1" dirty="0" smtClean="0">
                <a:solidFill>
                  <a:srgbClr val="FF0000"/>
                </a:solidFill>
                <a:latin typeface="Calibri" panose="020F0502020204030204" pitchFamily="34" charset="0"/>
              </a:rPr>
              <a:t>preload + </a:t>
            </a:r>
            <a:r>
              <a:rPr lang="en-US" sz="2100" b="1" dirty="0">
                <a:solidFill>
                  <a:srgbClr val="FF0000"/>
                </a:solidFill>
                <a:latin typeface="Calibri" panose="020F0502020204030204" pitchFamily="34" charset="0"/>
              </a:rPr>
              <a:t>afterload</a:t>
            </a:r>
            <a:r>
              <a:rPr lang="en-US" sz="2100" b="1" i="0" dirty="0" smtClean="0">
                <a:solidFill>
                  <a:srgbClr val="FF0000"/>
                </a:solidFill>
                <a:latin typeface="Calibri" panose="020F0502020204030204" pitchFamily="34" charset="0"/>
              </a:rPr>
              <a:t>.</a:t>
            </a:r>
            <a:r>
              <a:rPr lang="en-US" sz="2100" b="1" i="0" dirty="0" smtClean="0">
                <a:solidFill>
                  <a:srgbClr val="00FFFF"/>
                </a:solidFill>
                <a:latin typeface="Calibri" panose="020F0502020204030204" pitchFamily="34" charset="0"/>
              </a:rPr>
              <a:t> </a:t>
            </a:r>
            <a:endParaRPr lang="en-US" sz="2100" b="1" i="0" dirty="0" smtClean="0">
              <a:solidFill>
                <a:srgbClr val="00FFFF"/>
              </a:solidFill>
              <a:latin typeface="Calibri" panose="020F0502020204030204" pitchFamily="34" charset="0"/>
            </a:endParaRPr>
          </a:p>
          <a:p>
            <a:endParaRPr lang="en-US" sz="2100" b="1" i="0" dirty="0" smtClean="0">
              <a:solidFill>
                <a:srgbClr val="00FFFF"/>
              </a:solidFill>
              <a:latin typeface="Calibri" panose="020F0502020204030204" pitchFamily="34" charset="0"/>
            </a:endParaRPr>
          </a:p>
          <a:p>
            <a:pPr marL="342900" indent="-342900">
              <a:buFont typeface="Arial" panose="020B0604020202020204" pitchFamily="34" charset="0"/>
              <a:buChar char="•"/>
            </a:pPr>
            <a:r>
              <a:rPr lang="en-US" sz="2100" b="1" i="0" dirty="0" smtClean="0">
                <a:solidFill>
                  <a:srgbClr val="00FFFF"/>
                </a:solidFill>
                <a:latin typeface="Calibri" panose="020F0502020204030204" pitchFamily="34" charset="0"/>
              </a:rPr>
              <a:t>In this example, </a:t>
            </a:r>
            <a:r>
              <a:rPr lang="en-US" sz="2100" b="1" i="0" dirty="0">
                <a:solidFill>
                  <a:srgbClr val="00FFFF"/>
                </a:solidFill>
                <a:latin typeface="Calibri" panose="020F0502020204030204" pitchFamily="34" charset="0"/>
              </a:rPr>
              <a:t>the preload is equal to 1 g, and </a:t>
            </a:r>
            <a:r>
              <a:rPr lang="en-US" sz="2100" b="1" i="0" dirty="0" smtClean="0">
                <a:solidFill>
                  <a:srgbClr val="00FFFF"/>
                </a:solidFill>
                <a:latin typeface="Calibri" panose="020F0502020204030204" pitchFamily="34" charset="0"/>
              </a:rPr>
              <a:t>the</a:t>
            </a:r>
            <a:r>
              <a:rPr lang="en-US" sz="2100" b="1" i="0" dirty="0">
                <a:solidFill>
                  <a:srgbClr val="00FFFF"/>
                </a:solidFill>
                <a:latin typeface="Calibri" panose="020F0502020204030204" pitchFamily="34" charset="0"/>
              </a:rPr>
              <a:t> </a:t>
            </a:r>
            <a:r>
              <a:rPr lang="en-US" sz="2100" b="1" dirty="0" smtClean="0">
                <a:solidFill>
                  <a:srgbClr val="00FFFF"/>
                </a:solidFill>
                <a:latin typeface="Calibri" panose="020F0502020204030204" pitchFamily="34" charset="0"/>
              </a:rPr>
              <a:t>afterload </a:t>
            </a:r>
            <a:r>
              <a:rPr lang="en-US" sz="2100" b="1" i="0" dirty="0" smtClean="0">
                <a:solidFill>
                  <a:srgbClr val="00FFFF"/>
                </a:solidFill>
                <a:latin typeface="Calibri" panose="020F0502020204030204" pitchFamily="34" charset="0"/>
              </a:rPr>
              <a:t>is equal  is equal to 2 g. The </a:t>
            </a:r>
            <a:r>
              <a:rPr lang="en-US" sz="2100" b="1" i="0" dirty="0">
                <a:solidFill>
                  <a:srgbClr val="00FFFF"/>
                </a:solidFill>
                <a:latin typeface="Calibri" panose="020F0502020204030204" pitchFamily="34" charset="0"/>
              </a:rPr>
              <a:t>total </a:t>
            </a:r>
            <a:r>
              <a:rPr lang="en-US" sz="2100" b="1" i="0" dirty="0" smtClean="0">
                <a:solidFill>
                  <a:srgbClr val="00FFFF"/>
                </a:solidFill>
                <a:latin typeface="Calibri" panose="020F0502020204030204" pitchFamily="34" charset="0"/>
              </a:rPr>
              <a:t>load thus </a:t>
            </a:r>
            <a:r>
              <a:rPr lang="en-US" sz="2100" b="1" i="0" dirty="0">
                <a:solidFill>
                  <a:srgbClr val="00FFFF"/>
                </a:solidFill>
                <a:latin typeface="Calibri" panose="020F0502020204030204" pitchFamily="34" charset="0"/>
              </a:rPr>
              <a:t>equals 3 </a:t>
            </a:r>
            <a:r>
              <a:rPr lang="en-US" sz="2100" b="1" i="0" dirty="0" smtClean="0">
                <a:solidFill>
                  <a:srgbClr val="00FFFF"/>
                </a:solidFill>
                <a:latin typeface="Calibri" panose="020F0502020204030204" pitchFamily="34" charset="0"/>
              </a:rPr>
              <a:t>g.</a:t>
            </a:r>
            <a:endParaRPr lang="en-US" sz="2100" b="1" i="0" dirty="0">
              <a:solidFill>
                <a:srgbClr val="00FFFF"/>
              </a:solidFill>
              <a:effectLst/>
              <a:latin typeface="Calibri" panose="020F0502020204030204" pitchFamily="34" charset="0"/>
            </a:endParaRPr>
          </a:p>
        </p:txBody>
      </p:sp>
      <p:sp>
        <p:nvSpPr>
          <p:cNvPr id="5" name="Rectangle 2"/>
          <p:cNvSpPr txBox="1">
            <a:spLocks noChangeArrowheads="1"/>
          </p:cNvSpPr>
          <p:nvPr/>
        </p:nvSpPr>
        <p:spPr>
          <a:xfrm>
            <a:off x="114300" y="76200"/>
            <a:ext cx="4229100" cy="685800"/>
          </a:xfrm>
          <a:prstGeom prst="rect">
            <a:avLst/>
          </a:prstGeom>
        </p:spPr>
        <p:txBody>
          <a:bodyPr/>
          <a:lst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9pPr>
          </a:lstStyle>
          <a:p>
            <a:pPr eaLnBrk="1" hangingPunct="1"/>
            <a:r>
              <a:rPr lang="en-US" altLang="en-US" sz="3200" b="1" i="0" dirty="0" err="1" smtClean="0">
                <a:latin typeface="Calibri" panose="020F0502020204030204" pitchFamily="34" charset="0"/>
              </a:rPr>
              <a:t>Afterloaded</a:t>
            </a:r>
            <a:r>
              <a:rPr lang="en-US" altLang="en-US" sz="3200" b="1" i="0" dirty="0" smtClean="0">
                <a:latin typeface="Calibri" panose="020F0502020204030204" pitchFamily="34" charset="0"/>
              </a:rPr>
              <a:t> isotonic contraction</a:t>
            </a:r>
            <a:endParaRPr lang="en-GB" altLang="en-US" sz="3200" b="1" i="0" dirty="0" smtClean="0">
              <a:latin typeface="Calibri" panose="020F0502020204030204" pitchFamily="34" charset="0"/>
            </a:endParaRPr>
          </a:p>
        </p:txBody>
      </p:sp>
      <p:pic>
        <p:nvPicPr>
          <p:cNvPr id="6" name="Picture 2" descr="Image not avail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0" y="0"/>
            <a:ext cx="5943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640888"/>
      </p:ext>
    </p:extLst>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14300" y="1143000"/>
            <a:ext cx="4000500" cy="5586145"/>
          </a:xfrm>
          <a:prstGeom prst="rect">
            <a:avLst/>
          </a:prstGeom>
        </p:spPr>
        <p:txBody>
          <a:bodyPr wrap="square">
            <a:spAutoFit/>
          </a:bodyPr>
          <a:lstStyle/>
          <a:p>
            <a:pPr marL="342900" indent="-342900">
              <a:buFont typeface="Arial" panose="020B0604020202020204" pitchFamily="34" charset="0"/>
              <a:buChar char="•"/>
            </a:pPr>
            <a:r>
              <a:rPr lang="en-US" sz="2100" b="1" i="0" dirty="0" smtClean="0">
                <a:solidFill>
                  <a:srgbClr val="00FFFF"/>
                </a:solidFill>
                <a:latin typeface="Calibri" panose="020F0502020204030204" pitchFamily="34" charset="0"/>
              </a:rPr>
              <a:t>If an </a:t>
            </a:r>
            <a:r>
              <a:rPr lang="en-US" sz="2100" b="1" i="0" dirty="0" err="1" smtClean="0">
                <a:solidFill>
                  <a:srgbClr val="00FFFF"/>
                </a:solidFill>
                <a:latin typeface="Calibri" panose="020F0502020204030204" pitchFamily="34" charset="0"/>
              </a:rPr>
              <a:t>afterloaded</a:t>
            </a:r>
            <a:r>
              <a:rPr lang="en-US" sz="2100" b="1" i="0" dirty="0" smtClean="0">
                <a:solidFill>
                  <a:srgbClr val="00FFFF"/>
                </a:solidFill>
                <a:latin typeface="Calibri" panose="020F0502020204030204" pitchFamily="34" charset="0"/>
              </a:rPr>
              <a:t> muscle is to shorten and contract </a:t>
            </a:r>
            <a:r>
              <a:rPr lang="en-US" sz="2100" b="1" i="0" dirty="0" err="1" smtClean="0">
                <a:solidFill>
                  <a:srgbClr val="00FFFF"/>
                </a:solidFill>
                <a:latin typeface="Calibri" panose="020F0502020204030204" pitchFamily="34" charset="0"/>
              </a:rPr>
              <a:t>isotonically</a:t>
            </a:r>
            <a:r>
              <a:rPr lang="en-US" sz="2100" b="1" i="0" dirty="0" smtClean="0">
                <a:solidFill>
                  <a:srgbClr val="00FFFF"/>
                </a:solidFill>
                <a:latin typeface="Calibri" panose="020F0502020204030204" pitchFamily="34" charset="0"/>
              </a:rPr>
              <a:t>, it </a:t>
            </a:r>
            <a:r>
              <a:rPr lang="en-US" sz="2100" b="1" i="0" dirty="0" smtClean="0">
                <a:solidFill>
                  <a:srgbClr val="00FFFF"/>
                </a:solidFill>
                <a:latin typeface="Calibri" panose="020F0502020204030204" pitchFamily="34" charset="0"/>
              </a:rPr>
              <a:t>must first increase </a:t>
            </a:r>
            <a:r>
              <a:rPr lang="en-US" sz="2100" b="1" i="0" dirty="0">
                <a:solidFill>
                  <a:srgbClr val="00FFFF"/>
                </a:solidFill>
                <a:latin typeface="Calibri" panose="020F0502020204030204" pitchFamily="34" charset="0"/>
              </a:rPr>
              <a:t>its total active </a:t>
            </a:r>
            <a:r>
              <a:rPr lang="en-US" sz="2100" b="1" i="0" dirty="0" smtClean="0">
                <a:solidFill>
                  <a:srgbClr val="00FFFF"/>
                </a:solidFill>
                <a:latin typeface="Calibri" panose="020F0502020204030204" pitchFamily="34" charset="0"/>
              </a:rPr>
              <a:t>tension to a level equal to the total load (3 g in our example) </a:t>
            </a:r>
            <a:r>
              <a:rPr lang="en-US" sz="2100" b="1" i="0" dirty="0">
                <a:solidFill>
                  <a:srgbClr val="00FFFF"/>
                </a:solidFill>
                <a:latin typeface="Calibri" panose="020F0502020204030204" pitchFamily="34" charset="0"/>
              </a:rPr>
              <a:t>before it can shorten. </a:t>
            </a:r>
            <a:endParaRPr lang="en-US" sz="2100" b="1" i="0" dirty="0" smtClean="0">
              <a:solidFill>
                <a:srgbClr val="00FFFF"/>
              </a:solidFill>
              <a:latin typeface="Calibri" panose="020F0502020204030204" pitchFamily="34" charset="0"/>
            </a:endParaRPr>
          </a:p>
          <a:p>
            <a:pPr marL="342900" indent="-342900">
              <a:buFont typeface="Arial" panose="020B0604020202020204" pitchFamily="34" charset="0"/>
              <a:buChar char="•"/>
            </a:pPr>
            <a:endParaRPr lang="en-US" sz="2100" b="1" i="0" dirty="0">
              <a:solidFill>
                <a:srgbClr val="00FFFF"/>
              </a:solidFill>
              <a:latin typeface="Calibri" panose="020F0502020204030204" pitchFamily="34" charset="0"/>
            </a:endParaRPr>
          </a:p>
          <a:p>
            <a:pPr marL="342900" indent="-342900">
              <a:buFont typeface="Arial" panose="020B0604020202020204" pitchFamily="34" charset="0"/>
              <a:buChar char="•"/>
            </a:pPr>
            <a:r>
              <a:rPr lang="en-US" sz="2100" b="1" i="0" dirty="0" smtClean="0">
                <a:solidFill>
                  <a:srgbClr val="00FFFF"/>
                </a:solidFill>
                <a:latin typeface="Calibri" panose="020F0502020204030204" pitchFamily="34" charset="0"/>
              </a:rPr>
              <a:t>This </a:t>
            </a:r>
            <a:r>
              <a:rPr lang="en-US" sz="2100" b="1" i="0" dirty="0">
                <a:solidFill>
                  <a:srgbClr val="00FFFF"/>
                </a:solidFill>
                <a:latin typeface="Calibri" panose="020F0502020204030204" pitchFamily="34" charset="0"/>
              </a:rPr>
              <a:t>initial tension will be developed </a:t>
            </a:r>
            <a:r>
              <a:rPr lang="en-US" sz="2100" b="1" i="0" dirty="0" err="1">
                <a:solidFill>
                  <a:srgbClr val="00FFFF"/>
                </a:solidFill>
                <a:latin typeface="Calibri" panose="020F0502020204030204" pitchFamily="34" charset="0"/>
              </a:rPr>
              <a:t>isometrically</a:t>
            </a:r>
            <a:r>
              <a:rPr lang="en-US" sz="2100" b="1" i="0" dirty="0">
                <a:solidFill>
                  <a:srgbClr val="00FFFF"/>
                </a:solidFill>
                <a:latin typeface="Calibri" panose="020F0502020204030204" pitchFamily="34" charset="0"/>
              </a:rPr>
              <a:t> and can be represented as going from point 1 to point 4 on the length–tension diagram. </a:t>
            </a:r>
            <a:endParaRPr lang="en-US" sz="2100" b="1" i="0" dirty="0" smtClean="0">
              <a:solidFill>
                <a:srgbClr val="00FFFF"/>
              </a:solidFill>
              <a:latin typeface="Calibri" panose="020F0502020204030204" pitchFamily="34" charset="0"/>
            </a:endParaRPr>
          </a:p>
          <a:p>
            <a:pPr marL="342900" indent="-342900">
              <a:buFont typeface="Arial" panose="020B0604020202020204" pitchFamily="34" charset="0"/>
              <a:buChar char="•"/>
            </a:pPr>
            <a:endParaRPr lang="en-US" sz="2100" b="1" i="0" dirty="0">
              <a:solidFill>
                <a:srgbClr val="00FFFF"/>
              </a:solidFill>
              <a:effectLst/>
              <a:latin typeface="Calibri" panose="020F0502020204030204" pitchFamily="34" charset="0"/>
            </a:endParaRPr>
          </a:p>
          <a:p>
            <a:pPr marL="342900" indent="-342900">
              <a:buFont typeface="Arial" panose="020B0604020202020204" pitchFamily="34" charset="0"/>
              <a:buChar char="•"/>
            </a:pPr>
            <a:r>
              <a:rPr lang="en-US" sz="2100" b="1" i="0" dirty="0" smtClean="0">
                <a:solidFill>
                  <a:srgbClr val="FFC000"/>
                </a:solidFill>
                <a:latin typeface="Calibri" panose="020F0502020204030204" pitchFamily="34" charset="0"/>
              </a:rPr>
              <a:t>Thus, </a:t>
            </a:r>
            <a:r>
              <a:rPr lang="en-US" sz="2100" b="1" i="0" dirty="0" err="1" smtClean="0">
                <a:solidFill>
                  <a:srgbClr val="FFC000"/>
                </a:solidFill>
                <a:latin typeface="Calibri" panose="020F0502020204030204" pitchFamily="34" charset="0"/>
              </a:rPr>
              <a:t>afterloaded</a:t>
            </a:r>
            <a:r>
              <a:rPr lang="en-US" sz="2100" b="1" i="0" dirty="0" smtClean="0">
                <a:solidFill>
                  <a:srgbClr val="FFC000"/>
                </a:solidFill>
                <a:latin typeface="Calibri" panose="020F0502020204030204" pitchFamily="34" charset="0"/>
              </a:rPr>
              <a:t> isotonic contraction is always preceded by isometric contraction.</a:t>
            </a:r>
            <a:endParaRPr lang="en-US" sz="2100" b="1" i="0" dirty="0">
              <a:solidFill>
                <a:srgbClr val="FFC000"/>
              </a:solidFill>
              <a:effectLst/>
              <a:latin typeface="Calibri" panose="020F0502020204030204" pitchFamily="34" charset="0"/>
            </a:endParaRPr>
          </a:p>
        </p:txBody>
      </p:sp>
      <p:sp>
        <p:nvSpPr>
          <p:cNvPr id="5" name="Rectangle 2"/>
          <p:cNvSpPr txBox="1">
            <a:spLocks noChangeArrowheads="1"/>
          </p:cNvSpPr>
          <p:nvPr/>
        </p:nvSpPr>
        <p:spPr>
          <a:xfrm>
            <a:off x="114300" y="76200"/>
            <a:ext cx="4229100" cy="685800"/>
          </a:xfrm>
          <a:prstGeom prst="rect">
            <a:avLst/>
          </a:prstGeom>
        </p:spPr>
        <p:txBody>
          <a:bodyPr/>
          <a:lst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9pPr>
          </a:lstStyle>
          <a:p>
            <a:pPr eaLnBrk="1" hangingPunct="1"/>
            <a:r>
              <a:rPr lang="en-US" altLang="en-US" sz="3200" b="1" i="0" dirty="0" err="1" smtClean="0">
                <a:latin typeface="Calibri" panose="020F0502020204030204" pitchFamily="34" charset="0"/>
              </a:rPr>
              <a:t>Afterloaded</a:t>
            </a:r>
            <a:r>
              <a:rPr lang="en-US" altLang="en-US" sz="3200" b="1" i="0" dirty="0" smtClean="0">
                <a:latin typeface="Calibri" panose="020F0502020204030204" pitchFamily="34" charset="0"/>
              </a:rPr>
              <a:t> isotonic contraction</a:t>
            </a:r>
            <a:endParaRPr lang="en-GB" altLang="en-US" sz="3200" b="1" i="0" dirty="0" smtClean="0">
              <a:latin typeface="Calibri" panose="020F0502020204030204" pitchFamily="34" charset="0"/>
            </a:endParaRPr>
          </a:p>
        </p:txBody>
      </p:sp>
      <p:pic>
        <p:nvPicPr>
          <p:cNvPr id="6" name="Picture 2" descr="Image not avail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0" y="0"/>
            <a:ext cx="5943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002436"/>
      </p:ext>
    </p:extLst>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14300" y="1152465"/>
            <a:ext cx="4076700" cy="5586145"/>
          </a:xfrm>
          <a:prstGeom prst="rect">
            <a:avLst/>
          </a:prstGeom>
        </p:spPr>
        <p:txBody>
          <a:bodyPr wrap="square">
            <a:spAutoFit/>
          </a:bodyPr>
          <a:lstStyle/>
          <a:p>
            <a:pPr marL="342900" indent="-342900">
              <a:buFont typeface="Arial" panose="020B0604020202020204" pitchFamily="34" charset="0"/>
              <a:buChar char="•"/>
            </a:pPr>
            <a:r>
              <a:rPr lang="en-US" sz="2100" b="1" i="0" dirty="0" smtClean="0">
                <a:solidFill>
                  <a:srgbClr val="00FFFF"/>
                </a:solidFill>
                <a:latin typeface="Calibri" panose="020F0502020204030204" pitchFamily="34" charset="0"/>
              </a:rPr>
              <a:t>Since the contractile potential of </a:t>
            </a:r>
            <a:r>
              <a:rPr lang="en-US" sz="2100" b="1" i="0" dirty="0">
                <a:solidFill>
                  <a:srgbClr val="00FFFF"/>
                </a:solidFill>
                <a:latin typeface="Calibri" panose="020F0502020204030204" pitchFamily="34" charset="0"/>
              </a:rPr>
              <a:t>the muscle still exceeds </a:t>
            </a:r>
            <a:r>
              <a:rPr lang="en-US" sz="2100" b="1" i="0" dirty="0" smtClean="0">
                <a:solidFill>
                  <a:srgbClr val="00FFFF"/>
                </a:solidFill>
                <a:latin typeface="Calibri" panose="020F0502020204030204" pitchFamily="34" charset="0"/>
              </a:rPr>
              <a:t>the total load, </a:t>
            </a:r>
            <a:r>
              <a:rPr lang="en-US" sz="2100" b="1" i="0" dirty="0" smtClean="0">
                <a:solidFill>
                  <a:srgbClr val="00FFFF"/>
                </a:solidFill>
                <a:latin typeface="Calibri" panose="020F0502020204030204" pitchFamily="34" charset="0"/>
              </a:rPr>
              <a:t>it </a:t>
            </a:r>
            <a:r>
              <a:rPr lang="en-US" sz="2100" b="1" i="0" dirty="0">
                <a:solidFill>
                  <a:srgbClr val="00FFFF"/>
                </a:solidFill>
                <a:latin typeface="Calibri" panose="020F0502020204030204" pitchFamily="34" charset="0"/>
              </a:rPr>
              <a:t>will now shorten </a:t>
            </a:r>
            <a:r>
              <a:rPr lang="en-US" sz="2100" b="1" i="0" dirty="0" err="1" smtClean="0">
                <a:solidFill>
                  <a:srgbClr val="00FFFF"/>
                </a:solidFill>
                <a:latin typeface="Calibri" panose="020F0502020204030204" pitchFamily="34" charset="0"/>
              </a:rPr>
              <a:t>isotonically</a:t>
            </a:r>
            <a:r>
              <a:rPr lang="en-US" sz="2100" b="1" i="0" dirty="0" smtClean="0">
                <a:solidFill>
                  <a:srgbClr val="00FFFF"/>
                </a:solidFill>
                <a:latin typeface="Calibri" panose="020F0502020204030204" pitchFamily="34" charset="0"/>
              </a:rPr>
              <a:t>.</a:t>
            </a:r>
          </a:p>
          <a:p>
            <a:r>
              <a:rPr lang="en-US" sz="2100" b="1" i="0" dirty="0" smtClean="0">
                <a:solidFill>
                  <a:srgbClr val="00FFFF"/>
                </a:solidFill>
                <a:latin typeface="Calibri" panose="020F0502020204030204" pitchFamily="34" charset="0"/>
              </a:rPr>
              <a:t> </a:t>
            </a:r>
            <a:endParaRPr lang="en-US" sz="2100" b="1" i="0" dirty="0" smtClean="0">
              <a:solidFill>
                <a:srgbClr val="00FFFF"/>
              </a:solidFill>
              <a:latin typeface="Calibri" panose="020F0502020204030204" pitchFamily="34" charset="0"/>
            </a:endParaRPr>
          </a:p>
          <a:p>
            <a:pPr marL="342900" indent="-342900">
              <a:buFont typeface="Arial" panose="020B0604020202020204" pitchFamily="34" charset="0"/>
              <a:buChar char="•"/>
            </a:pPr>
            <a:r>
              <a:rPr lang="en-US" sz="2100" b="1" i="0" dirty="0" smtClean="0">
                <a:solidFill>
                  <a:srgbClr val="00FFFF"/>
                </a:solidFill>
                <a:latin typeface="Calibri" panose="020F0502020204030204" pitchFamily="34" charset="0"/>
              </a:rPr>
              <a:t>This </a:t>
            </a:r>
            <a:r>
              <a:rPr lang="en-US" sz="2100" b="1" i="0" dirty="0" err="1" smtClean="0">
                <a:solidFill>
                  <a:srgbClr val="00FFFF"/>
                </a:solidFill>
                <a:latin typeface="Calibri" panose="020F0502020204030204" pitchFamily="34" charset="0"/>
              </a:rPr>
              <a:t>afterloaded</a:t>
            </a:r>
            <a:r>
              <a:rPr lang="en-US" sz="2100" b="1" i="0" dirty="0" smtClean="0">
                <a:solidFill>
                  <a:srgbClr val="00FFFF"/>
                </a:solidFill>
                <a:latin typeface="Calibri" panose="020F0502020204030204" pitchFamily="34" charset="0"/>
              </a:rPr>
              <a:t> isotonic </a:t>
            </a:r>
            <a:r>
              <a:rPr lang="en-US" sz="2100" b="1" i="0" dirty="0">
                <a:solidFill>
                  <a:srgbClr val="00FFFF"/>
                </a:solidFill>
                <a:latin typeface="Calibri" panose="020F0502020204030204" pitchFamily="34" charset="0"/>
              </a:rPr>
              <a:t>shortening is represented as a horizontal movement on the length–tension </a:t>
            </a:r>
            <a:r>
              <a:rPr lang="en-US" sz="2100" b="1" i="0" dirty="0" smtClean="0">
                <a:solidFill>
                  <a:srgbClr val="00FFFF"/>
                </a:solidFill>
                <a:latin typeface="Calibri" panose="020F0502020204030204" pitchFamily="34" charset="0"/>
              </a:rPr>
              <a:t>curve </a:t>
            </a:r>
            <a:r>
              <a:rPr lang="en-US" sz="2100" b="1" i="0" dirty="0">
                <a:solidFill>
                  <a:srgbClr val="00FFFF"/>
                </a:solidFill>
                <a:latin typeface="Calibri" panose="020F0502020204030204" pitchFamily="34" charset="0"/>
              </a:rPr>
              <a:t>along the line from point 4 to point 5</a:t>
            </a:r>
            <a:r>
              <a:rPr lang="en-US" sz="2100" b="1" i="0" dirty="0" smtClean="0">
                <a:solidFill>
                  <a:srgbClr val="00FFFF"/>
                </a:solidFill>
                <a:latin typeface="Calibri" panose="020F0502020204030204" pitchFamily="34" charset="0"/>
              </a:rPr>
              <a:t>.</a:t>
            </a:r>
          </a:p>
          <a:p>
            <a:r>
              <a:rPr lang="en-US" sz="2100" b="1" i="0" dirty="0" smtClean="0">
                <a:solidFill>
                  <a:srgbClr val="00FFFF"/>
                </a:solidFill>
                <a:latin typeface="Calibri" panose="020F0502020204030204" pitchFamily="34" charset="0"/>
              </a:rPr>
              <a:t> </a:t>
            </a:r>
            <a:endParaRPr lang="en-US" sz="2100" b="1" i="0" dirty="0" smtClean="0">
              <a:solidFill>
                <a:srgbClr val="00FFFF"/>
              </a:solidFill>
              <a:latin typeface="Calibri" panose="020F0502020204030204" pitchFamily="34" charset="0"/>
            </a:endParaRPr>
          </a:p>
          <a:p>
            <a:pPr marL="342900" indent="-342900">
              <a:buFont typeface="Arial" panose="020B0604020202020204" pitchFamily="34" charset="0"/>
              <a:buChar char="•"/>
            </a:pPr>
            <a:r>
              <a:rPr lang="en-US" sz="2100" b="1" i="0" dirty="0" smtClean="0">
                <a:solidFill>
                  <a:srgbClr val="FFC000"/>
                </a:solidFill>
                <a:latin typeface="Calibri" panose="020F0502020204030204" pitchFamily="34" charset="0"/>
              </a:rPr>
              <a:t>Note </a:t>
            </a:r>
            <a:r>
              <a:rPr lang="en-US" sz="2100" b="1" i="0" dirty="0">
                <a:solidFill>
                  <a:srgbClr val="FFC000"/>
                </a:solidFill>
                <a:latin typeface="Calibri" panose="020F0502020204030204" pitchFamily="34" charset="0"/>
              </a:rPr>
              <a:t>that the </a:t>
            </a:r>
            <a:r>
              <a:rPr lang="en-US" sz="2100" b="1" i="0" dirty="0" err="1">
                <a:solidFill>
                  <a:srgbClr val="FFC000"/>
                </a:solidFill>
                <a:latin typeface="Calibri" panose="020F0502020204030204" pitchFamily="34" charset="0"/>
              </a:rPr>
              <a:t>afterloaded</a:t>
            </a:r>
            <a:r>
              <a:rPr lang="en-US" sz="2100" b="1" i="0" dirty="0">
                <a:solidFill>
                  <a:srgbClr val="FFC000"/>
                </a:solidFill>
                <a:latin typeface="Calibri" panose="020F0502020204030204" pitchFamily="34" charset="0"/>
              </a:rPr>
              <a:t> muscle shortens less than the non-</a:t>
            </a:r>
            <a:r>
              <a:rPr lang="en-US" sz="2100" b="1" i="0" dirty="0" err="1">
                <a:solidFill>
                  <a:srgbClr val="FFC000"/>
                </a:solidFill>
                <a:latin typeface="Calibri" panose="020F0502020204030204" pitchFamily="34" charset="0"/>
              </a:rPr>
              <a:t>afterloaded</a:t>
            </a:r>
            <a:r>
              <a:rPr lang="en-US" sz="2100" b="1" i="0" dirty="0">
                <a:solidFill>
                  <a:srgbClr val="FFC000"/>
                </a:solidFill>
                <a:latin typeface="Calibri" panose="020F0502020204030204" pitchFamily="34" charset="0"/>
              </a:rPr>
              <a:t> muscle, even though both muscles began contracting at the same initial length. </a:t>
            </a:r>
            <a:endParaRPr lang="en-US" sz="2100" b="1" i="0" dirty="0">
              <a:solidFill>
                <a:srgbClr val="FFC000"/>
              </a:solidFill>
              <a:effectLst/>
              <a:latin typeface="Calibri" panose="020F0502020204030204" pitchFamily="34" charset="0"/>
            </a:endParaRPr>
          </a:p>
        </p:txBody>
      </p:sp>
      <p:sp>
        <p:nvSpPr>
          <p:cNvPr id="5" name="Rectangle 2"/>
          <p:cNvSpPr txBox="1">
            <a:spLocks noChangeArrowheads="1"/>
          </p:cNvSpPr>
          <p:nvPr/>
        </p:nvSpPr>
        <p:spPr>
          <a:xfrm>
            <a:off x="114300" y="152400"/>
            <a:ext cx="4076700" cy="1000064"/>
          </a:xfrm>
          <a:prstGeom prst="rect">
            <a:avLst/>
          </a:prstGeom>
        </p:spPr>
        <p:txBody>
          <a:bodyPr/>
          <a:lst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9pPr>
          </a:lstStyle>
          <a:p>
            <a:pPr eaLnBrk="1" hangingPunct="1"/>
            <a:r>
              <a:rPr lang="en-US" altLang="en-US" sz="3200" b="1" i="0" dirty="0" err="1" smtClean="0">
                <a:latin typeface="Calibri" panose="020F0502020204030204" pitchFamily="34" charset="0"/>
              </a:rPr>
              <a:t>Afterloaded</a:t>
            </a:r>
            <a:r>
              <a:rPr lang="en-US" altLang="en-US" sz="3200" b="1" i="0" dirty="0" smtClean="0">
                <a:latin typeface="Calibri" panose="020F0502020204030204" pitchFamily="34" charset="0"/>
              </a:rPr>
              <a:t> isotonic contraction</a:t>
            </a:r>
            <a:endParaRPr lang="en-GB" altLang="en-US" sz="3200" b="1" i="0" dirty="0" smtClean="0">
              <a:latin typeface="Calibri" panose="020F0502020204030204" pitchFamily="34" charset="0"/>
            </a:endParaRPr>
          </a:p>
        </p:txBody>
      </p:sp>
      <p:pic>
        <p:nvPicPr>
          <p:cNvPr id="6" name="Picture 2" descr="Image not avail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0" y="0"/>
            <a:ext cx="5943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557975"/>
      </p:ext>
    </p:extLst>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 name="Rectangle 2"/>
          <p:cNvSpPr txBox="1">
            <a:spLocks noChangeArrowheads="1"/>
          </p:cNvSpPr>
          <p:nvPr/>
        </p:nvSpPr>
        <p:spPr>
          <a:xfrm>
            <a:off x="190500" y="76200"/>
            <a:ext cx="4953000" cy="1295400"/>
          </a:xfrm>
          <a:prstGeom prst="rect">
            <a:avLst/>
          </a:prstGeom>
        </p:spPr>
        <p:txBody>
          <a:bodyPr/>
          <a:lst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9pPr>
          </a:lstStyle>
          <a:p>
            <a:pPr eaLnBrk="1" hangingPunct="1"/>
            <a:r>
              <a:rPr lang="en-US" altLang="en-US" sz="4000" b="1" i="0" dirty="0" smtClean="0">
                <a:latin typeface="Calibri" panose="020F0502020204030204" pitchFamily="34" charset="0"/>
              </a:rPr>
              <a:t>Cardiac muscle contractility</a:t>
            </a:r>
            <a:endParaRPr lang="en-GB" altLang="en-US" sz="4000" b="1" i="0" dirty="0" smtClean="0">
              <a:latin typeface="Calibri" panose="020F0502020204030204" pitchFamily="34" charset="0"/>
            </a:endParaRPr>
          </a:p>
        </p:txBody>
      </p:sp>
      <p:sp>
        <p:nvSpPr>
          <p:cNvPr id="11" name="Rectangle 3"/>
          <p:cNvSpPr txBox="1">
            <a:spLocks noChangeArrowheads="1"/>
          </p:cNvSpPr>
          <p:nvPr/>
        </p:nvSpPr>
        <p:spPr>
          <a:xfrm>
            <a:off x="419100" y="1524000"/>
            <a:ext cx="4724400" cy="5029200"/>
          </a:xfrm>
          <a:prstGeom prst="rect">
            <a:avLst/>
          </a:prstGeom>
        </p:spPr>
        <p:txBody>
          <a:bodyPr/>
          <a:lst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1"/>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CCFF"/>
              </a:buClr>
              <a:buSzPct val="100000"/>
              <a:buFont typeface="Arial" panose="020B0604020202020204" pitchFamily="34" charset="0"/>
              <a:buChar char="•"/>
            </a:pPr>
            <a:r>
              <a:rPr lang="en-US" sz="2400" b="1" i="0" dirty="0" smtClean="0">
                <a:solidFill>
                  <a:srgbClr val="00FFFF"/>
                </a:solidFill>
                <a:effectLst/>
                <a:latin typeface="Calibri" panose="020F0502020204030204" pitchFamily="34" charset="0"/>
              </a:rPr>
              <a:t>In </a:t>
            </a:r>
            <a:r>
              <a:rPr lang="en-US" sz="2400" b="1" i="0" dirty="0">
                <a:solidFill>
                  <a:srgbClr val="00FFFF"/>
                </a:solidFill>
                <a:effectLst/>
                <a:latin typeface="Calibri" panose="020F0502020204030204" pitchFamily="34" charset="0"/>
              </a:rPr>
              <a:t>addition to initial muscle </a:t>
            </a:r>
            <a:r>
              <a:rPr lang="en-US" sz="2400" b="1" i="0" dirty="0" smtClean="0">
                <a:solidFill>
                  <a:srgbClr val="00FFFF"/>
                </a:solidFill>
                <a:effectLst/>
                <a:latin typeface="Calibri" panose="020F0502020204030204" pitchFamily="34" charset="0"/>
              </a:rPr>
              <a:t>length, a number of factors </a:t>
            </a:r>
            <a:r>
              <a:rPr lang="en-US" sz="2400" b="1" i="0" dirty="0">
                <a:solidFill>
                  <a:srgbClr val="00FFFF"/>
                </a:solidFill>
                <a:effectLst/>
                <a:latin typeface="Calibri" panose="020F0502020204030204" pitchFamily="34" charset="0"/>
              </a:rPr>
              <a:t>can </a:t>
            </a:r>
            <a:r>
              <a:rPr lang="en-US" sz="2400" b="1" i="0" dirty="0" smtClean="0">
                <a:solidFill>
                  <a:srgbClr val="00FFFF"/>
                </a:solidFill>
                <a:effectLst/>
                <a:latin typeface="Calibri" panose="020F0502020204030204" pitchFamily="34" charset="0"/>
              </a:rPr>
              <a:t>affect contractile potential and  tension generation of </a:t>
            </a:r>
            <a:r>
              <a:rPr lang="en-US" sz="2400" b="1" i="0" dirty="0">
                <a:solidFill>
                  <a:srgbClr val="00FFFF"/>
                </a:solidFill>
                <a:effectLst/>
                <a:latin typeface="Calibri" panose="020F0502020204030204" pitchFamily="34" charset="0"/>
              </a:rPr>
              <a:t>the cardiac muscle. </a:t>
            </a:r>
            <a:endParaRPr lang="en-US" sz="2400" b="1" i="0" dirty="0" smtClean="0">
              <a:solidFill>
                <a:srgbClr val="00FFFF"/>
              </a:solidFill>
              <a:effectLst/>
              <a:latin typeface="Calibri" panose="020F0502020204030204" pitchFamily="34" charset="0"/>
            </a:endParaRPr>
          </a:p>
          <a:p>
            <a:pPr>
              <a:buClr>
                <a:srgbClr val="00CCFF"/>
              </a:buClr>
              <a:buSzPct val="100000"/>
              <a:buFont typeface="Arial" panose="020B0604020202020204" pitchFamily="34" charset="0"/>
              <a:buChar char="•"/>
            </a:pPr>
            <a:endParaRPr lang="en-US" sz="2400" b="1" i="0" dirty="0">
              <a:solidFill>
                <a:srgbClr val="00FFFF"/>
              </a:solidFill>
              <a:effectLst/>
              <a:latin typeface="Calibri" panose="020F0502020204030204" pitchFamily="34" charset="0"/>
            </a:endParaRPr>
          </a:p>
          <a:p>
            <a:pPr>
              <a:buClr>
                <a:srgbClr val="00CCFF"/>
              </a:buClr>
              <a:buSzPct val="100000"/>
              <a:buFont typeface="Arial" panose="020B0604020202020204" pitchFamily="34" charset="0"/>
              <a:buChar char="•"/>
            </a:pPr>
            <a:r>
              <a:rPr lang="en-US" sz="2400" b="1" i="0" dirty="0" smtClean="0">
                <a:solidFill>
                  <a:srgbClr val="00FFFF"/>
                </a:solidFill>
                <a:effectLst/>
                <a:latin typeface="Calibri" panose="020F0502020204030204" pitchFamily="34" charset="0"/>
              </a:rPr>
              <a:t>Any </a:t>
            </a:r>
            <a:r>
              <a:rPr lang="en-US" sz="2400" b="1" i="0" dirty="0">
                <a:solidFill>
                  <a:srgbClr val="00FFFF"/>
                </a:solidFill>
                <a:effectLst/>
                <a:latin typeface="Calibri" panose="020F0502020204030204" pitchFamily="34" charset="0"/>
              </a:rPr>
              <a:t>intervention that increases the peak isometric tension that a muscle can develop </a:t>
            </a:r>
            <a:r>
              <a:rPr lang="en-US" sz="2400" b="1" dirty="0">
                <a:solidFill>
                  <a:srgbClr val="00FFFF"/>
                </a:solidFill>
                <a:effectLst/>
                <a:latin typeface="Calibri" panose="020F0502020204030204" pitchFamily="34" charset="0"/>
              </a:rPr>
              <a:t>at a fixed length</a:t>
            </a:r>
            <a:r>
              <a:rPr lang="en-US" sz="2400" b="1" i="0" dirty="0">
                <a:solidFill>
                  <a:srgbClr val="00FFFF"/>
                </a:solidFill>
                <a:effectLst/>
                <a:latin typeface="Calibri" panose="020F0502020204030204" pitchFamily="34" charset="0"/>
              </a:rPr>
              <a:t> is said to increase cardiac muscle contractility. Such an agent is said to have a </a:t>
            </a:r>
            <a:r>
              <a:rPr lang="en-US" sz="2400" b="1" dirty="0">
                <a:solidFill>
                  <a:srgbClr val="00FFFF"/>
                </a:solidFill>
                <a:effectLst/>
                <a:latin typeface="Calibri" panose="020F0502020204030204" pitchFamily="34" charset="0"/>
              </a:rPr>
              <a:t>positive inotropic effect</a:t>
            </a:r>
            <a:r>
              <a:rPr lang="en-US" sz="2400" b="1" i="0" dirty="0">
                <a:solidFill>
                  <a:srgbClr val="00FFFF"/>
                </a:solidFill>
                <a:effectLst/>
                <a:latin typeface="Calibri" panose="020F0502020204030204" pitchFamily="34" charset="0"/>
              </a:rPr>
              <a:t> on the </a:t>
            </a:r>
            <a:r>
              <a:rPr lang="en-US" sz="2400" b="1" i="0" dirty="0" smtClean="0">
                <a:solidFill>
                  <a:srgbClr val="00FFFF"/>
                </a:solidFill>
                <a:effectLst/>
                <a:latin typeface="Calibri" panose="020F0502020204030204" pitchFamily="34" charset="0"/>
              </a:rPr>
              <a:t>heart.</a:t>
            </a:r>
            <a:endParaRPr lang="en-US" sz="2400" b="1" i="0" dirty="0">
              <a:solidFill>
                <a:srgbClr val="00FFFF"/>
              </a:solidFill>
              <a:effectLst/>
              <a:latin typeface="Calibri" panose="020F0502020204030204" pitchFamily="34" charset="0"/>
            </a:endParaRPr>
          </a:p>
        </p:txBody>
      </p:sp>
      <p:pic>
        <p:nvPicPr>
          <p:cNvPr id="166923" name="Picture 11" descr="Image not avail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100" y="1"/>
            <a:ext cx="49149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501904"/>
      </p:ext>
    </p:extLst>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 name="Rectangle 2"/>
          <p:cNvSpPr txBox="1">
            <a:spLocks noChangeArrowheads="1"/>
          </p:cNvSpPr>
          <p:nvPr/>
        </p:nvSpPr>
        <p:spPr>
          <a:xfrm>
            <a:off x="152400" y="228600"/>
            <a:ext cx="5219700" cy="1143000"/>
          </a:xfrm>
          <a:prstGeom prst="rect">
            <a:avLst/>
          </a:prstGeom>
        </p:spPr>
        <p:txBody>
          <a:bodyPr/>
          <a:lst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9pPr>
          </a:lstStyle>
          <a:p>
            <a:pPr eaLnBrk="1" hangingPunct="1"/>
            <a:r>
              <a:rPr lang="en-US" altLang="en-US" sz="3200" b="1" i="0" dirty="0" smtClean="0">
                <a:latin typeface="Calibri" panose="020F0502020204030204" pitchFamily="34" charset="0"/>
              </a:rPr>
              <a:t>Cardiac muscle contractility</a:t>
            </a:r>
            <a:endParaRPr lang="en-GB" altLang="en-US" sz="3200" b="1" i="0" dirty="0" smtClean="0">
              <a:latin typeface="Calibri" panose="020F0502020204030204" pitchFamily="34" charset="0"/>
            </a:endParaRPr>
          </a:p>
        </p:txBody>
      </p:sp>
      <p:sp>
        <p:nvSpPr>
          <p:cNvPr id="11" name="Rectangle 3"/>
          <p:cNvSpPr txBox="1">
            <a:spLocks noChangeArrowheads="1"/>
          </p:cNvSpPr>
          <p:nvPr/>
        </p:nvSpPr>
        <p:spPr>
          <a:xfrm>
            <a:off x="190500" y="960437"/>
            <a:ext cx="5029200" cy="5668963"/>
          </a:xfrm>
          <a:prstGeom prst="rect">
            <a:avLst/>
          </a:prstGeom>
        </p:spPr>
        <p:txBody>
          <a:bodyPr/>
          <a:lst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1"/>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CCFF"/>
              </a:buClr>
              <a:buSzPct val="100000"/>
              <a:buFont typeface="Arial" panose="020B0604020202020204" pitchFamily="34" charset="0"/>
              <a:buChar char="•"/>
            </a:pPr>
            <a:r>
              <a:rPr lang="en-US" sz="2300" b="1" i="0" dirty="0" smtClean="0">
                <a:solidFill>
                  <a:srgbClr val="00FFFF"/>
                </a:solidFill>
                <a:effectLst/>
                <a:latin typeface="Calibri" panose="020F0502020204030204" pitchFamily="34" charset="0"/>
              </a:rPr>
              <a:t>The </a:t>
            </a:r>
            <a:r>
              <a:rPr lang="en-US" sz="2300" b="1" i="0" dirty="0">
                <a:solidFill>
                  <a:srgbClr val="00FFFF"/>
                </a:solidFill>
                <a:effectLst/>
                <a:latin typeface="Calibri" panose="020F0502020204030204" pitchFamily="34" charset="0"/>
              </a:rPr>
              <a:t>most important physiological regulator of cardiac muscle contractility </a:t>
            </a:r>
            <a:r>
              <a:rPr lang="en-US" sz="2300" b="1" i="0" dirty="0" smtClean="0">
                <a:solidFill>
                  <a:srgbClr val="00FFFF"/>
                </a:solidFill>
                <a:effectLst/>
                <a:latin typeface="Calibri" panose="020F0502020204030204" pitchFamily="34" charset="0"/>
              </a:rPr>
              <a:t>is norepinephrine</a:t>
            </a:r>
            <a:r>
              <a:rPr lang="en-US" sz="2300" b="1" i="0" dirty="0">
                <a:solidFill>
                  <a:srgbClr val="00FFFF"/>
                </a:solidFill>
                <a:effectLst/>
                <a:latin typeface="Calibri" panose="020F0502020204030204" pitchFamily="34" charset="0"/>
              </a:rPr>
              <a:t>. </a:t>
            </a:r>
            <a:endParaRPr lang="en-US" sz="2300" b="1" i="0" dirty="0" smtClean="0">
              <a:solidFill>
                <a:srgbClr val="00FFFF"/>
              </a:solidFill>
              <a:effectLst/>
              <a:latin typeface="Calibri" panose="020F0502020204030204" pitchFamily="34" charset="0"/>
            </a:endParaRPr>
          </a:p>
          <a:p>
            <a:pPr marL="0" indent="0">
              <a:buClr>
                <a:srgbClr val="00CCFF"/>
              </a:buClr>
              <a:buSzPct val="100000"/>
              <a:buNone/>
            </a:pPr>
            <a:endParaRPr lang="en-US" sz="2300" b="1" i="0" dirty="0" smtClean="0">
              <a:solidFill>
                <a:srgbClr val="00FFFF"/>
              </a:solidFill>
              <a:effectLst/>
              <a:latin typeface="Calibri" panose="020F0502020204030204" pitchFamily="34" charset="0"/>
            </a:endParaRPr>
          </a:p>
          <a:p>
            <a:pPr>
              <a:buClr>
                <a:srgbClr val="00CCFF"/>
              </a:buClr>
              <a:buSzPct val="100000"/>
              <a:buFont typeface="Arial" panose="020B0604020202020204" pitchFamily="34" charset="0"/>
              <a:buChar char="•"/>
            </a:pPr>
            <a:r>
              <a:rPr lang="en-US" sz="2300" b="1" i="0" dirty="0" smtClean="0">
                <a:solidFill>
                  <a:srgbClr val="00FFFF"/>
                </a:solidFill>
                <a:effectLst/>
                <a:latin typeface="Calibri" panose="020F0502020204030204" pitchFamily="34" charset="0"/>
              </a:rPr>
              <a:t>When </a:t>
            </a:r>
            <a:r>
              <a:rPr lang="en-US" sz="2300" b="1" i="0" dirty="0">
                <a:solidFill>
                  <a:srgbClr val="00FFFF"/>
                </a:solidFill>
                <a:effectLst/>
                <a:latin typeface="Calibri" panose="020F0502020204030204" pitchFamily="34" charset="0"/>
              </a:rPr>
              <a:t>norepinephrine is released on cardiac muscle cells from sympathetic nerves, it </a:t>
            </a:r>
            <a:r>
              <a:rPr lang="en-US" sz="2300" b="1" i="0" dirty="0" smtClean="0">
                <a:solidFill>
                  <a:srgbClr val="00FFFF"/>
                </a:solidFill>
                <a:effectLst/>
                <a:latin typeface="Calibri" panose="020F0502020204030204" pitchFamily="34" charset="0"/>
              </a:rPr>
              <a:t>causes </a:t>
            </a:r>
            <a:r>
              <a:rPr lang="en-US" sz="2300" b="1" i="0" dirty="0">
                <a:solidFill>
                  <a:srgbClr val="00FFFF"/>
                </a:solidFill>
                <a:effectLst/>
                <a:latin typeface="Calibri" panose="020F0502020204030204" pitchFamily="34" charset="0"/>
              </a:rPr>
              <a:t>cardiac muscle cells to contract </a:t>
            </a:r>
            <a:r>
              <a:rPr lang="en-US" sz="2300" b="1" i="0" dirty="0">
                <a:solidFill>
                  <a:srgbClr val="FF0000"/>
                </a:solidFill>
                <a:effectLst/>
                <a:latin typeface="Calibri" panose="020F0502020204030204" pitchFamily="34" charset="0"/>
              </a:rPr>
              <a:t>more forcefully and more </a:t>
            </a:r>
            <a:r>
              <a:rPr lang="en-US" sz="2300" b="1" i="0" dirty="0" smtClean="0">
                <a:solidFill>
                  <a:srgbClr val="FF0000"/>
                </a:solidFill>
                <a:effectLst/>
                <a:latin typeface="Calibri" panose="020F0502020204030204" pitchFamily="34" charset="0"/>
              </a:rPr>
              <a:t>rapidly</a:t>
            </a:r>
            <a:r>
              <a:rPr lang="en-US" sz="2300" b="1" i="0" dirty="0" smtClean="0">
                <a:solidFill>
                  <a:srgbClr val="FF0000"/>
                </a:solidFill>
                <a:effectLst/>
                <a:latin typeface="Calibri" panose="020F0502020204030204" pitchFamily="34" charset="0"/>
              </a:rPr>
              <a:t>.</a:t>
            </a:r>
          </a:p>
          <a:p>
            <a:pPr marL="0" indent="0">
              <a:buClr>
                <a:srgbClr val="00CCFF"/>
              </a:buClr>
              <a:buSzPct val="100000"/>
              <a:buNone/>
            </a:pPr>
            <a:endParaRPr lang="en-US" sz="2300" b="1" i="0" dirty="0" smtClean="0">
              <a:solidFill>
                <a:srgbClr val="FF0000"/>
              </a:solidFill>
              <a:effectLst/>
              <a:latin typeface="Calibri" panose="020F0502020204030204" pitchFamily="34" charset="0"/>
            </a:endParaRPr>
          </a:p>
          <a:p>
            <a:pPr>
              <a:buClr>
                <a:srgbClr val="00CCFF"/>
              </a:buClr>
              <a:buSzPct val="100000"/>
              <a:buFont typeface="Arial" panose="020B0604020202020204" pitchFamily="34" charset="0"/>
              <a:buChar char="•"/>
            </a:pPr>
            <a:r>
              <a:rPr lang="en-US" sz="2300" b="1" i="0" dirty="0" smtClean="0">
                <a:solidFill>
                  <a:srgbClr val="00FFFF"/>
                </a:solidFill>
                <a:effectLst/>
                <a:latin typeface="Calibri" panose="020F0502020204030204" pitchFamily="34" charset="0"/>
              </a:rPr>
              <a:t>When </a:t>
            </a:r>
            <a:r>
              <a:rPr lang="en-US" sz="2300" b="1" i="0" dirty="0">
                <a:solidFill>
                  <a:srgbClr val="00FFFF"/>
                </a:solidFill>
                <a:effectLst/>
                <a:latin typeface="Calibri" panose="020F0502020204030204" pitchFamily="34" charset="0"/>
              </a:rPr>
              <a:t>norepinephrine is </a:t>
            </a:r>
            <a:r>
              <a:rPr lang="en-US" sz="2300" b="1" i="0" dirty="0" smtClean="0">
                <a:solidFill>
                  <a:srgbClr val="00FFFF"/>
                </a:solidFill>
                <a:effectLst/>
                <a:latin typeface="Calibri" panose="020F0502020204030204" pitchFamily="34" charset="0"/>
              </a:rPr>
              <a:t>present, </a:t>
            </a:r>
            <a:r>
              <a:rPr lang="en-US" sz="2300" b="1" i="0" dirty="0">
                <a:solidFill>
                  <a:srgbClr val="00FFFF"/>
                </a:solidFill>
                <a:effectLst/>
                <a:latin typeface="Calibri" panose="020F0502020204030204" pitchFamily="34" charset="0"/>
              </a:rPr>
              <a:t>the muscle will, </a:t>
            </a:r>
            <a:r>
              <a:rPr lang="en-US" sz="2300" b="1" dirty="0">
                <a:solidFill>
                  <a:srgbClr val="00FFFF"/>
                </a:solidFill>
                <a:effectLst/>
                <a:latin typeface="Calibri" panose="020F0502020204030204" pitchFamily="34" charset="0"/>
              </a:rPr>
              <a:t>at every length</a:t>
            </a:r>
            <a:r>
              <a:rPr lang="en-US" sz="2300" b="1" i="0" dirty="0">
                <a:solidFill>
                  <a:srgbClr val="00FFFF"/>
                </a:solidFill>
                <a:effectLst/>
                <a:latin typeface="Calibri" panose="020F0502020204030204" pitchFamily="34" charset="0"/>
              </a:rPr>
              <a:t>, develop more isometric tension when stimulated than it would in the absence of norepinephrine</a:t>
            </a:r>
            <a:r>
              <a:rPr lang="en-US" sz="2300" b="1" i="0" dirty="0" smtClean="0">
                <a:solidFill>
                  <a:srgbClr val="00FFFF"/>
                </a:solidFill>
                <a:effectLst/>
                <a:latin typeface="Calibri" panose="020F0502020204030204" pitchFamily="34" charset="0"/>
              </a:rPr>
              <a:t>.</a:t>
            </a:r>
            <a:endParaRPr lang="en-US" sz="2300" b="1" i="0" dirty="0">
              <a:solidFill>
                <a:srgbClr val="00FFFF"/>
              </a:solidFill>
              <a:effectLst/>
              <a:latin typeface="Calibri" panose="020F0502020204030204" pitchFamily="34" charset="0"/>
            </a:endParaRPr>
          </a:p>
        </p:txBody>
      </p:sp>
      <p:pic>
        <p:nvPicPr>
          <p:cNvPr id="166923" name="Picture 11" descr="Image not avail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0" y="1"/>
            <a:ext cx="4762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940651"/>
      </p:ext>
    </p:extLst>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 name="Rectangle 2"/>
          <p:cNvSpPr txBox="1">
            <a:spLocks noChangeArrowheads="1"/>
          </p:cNvSpPr>
          <p:nvPr/>
        </p:nvSpPr>
        <p:spPr>
          <a:xfrm>
            <a:off x="152400" y="152400"/>
            <a:ext cx="5219700" cy="1143000"/>
          </a:xfrm>
          <a:prstGeom prst="rect">
            <a:avLst/>
          </a:prstGeom>
        </p:spPr>
        <p:txBody>
          <a:bodyPr/>
          <a:lst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anose="02020603050405020304" pitchFamily="18" charset="0"/>
              </a:defRPr>
            </a:lvl9pPr>
          </a:lstStyle>
          <a:p>
            <a:pPr eaLnBrk="1" hangingPunct="1"/>
            <a:r>
              <a:rPr lang="en-US" altLang="en-US" sz="3200" b="1" i="0" dirty="0" smtClean="0">
                <a:latin typeface="Calibri" panose="020F0502020204030204" pitchFamily="34" charset="0"/>
              </a:rPr>
              <a:t>Cardiac muscle contractility</a:t>
            </a:r>
            <a:endParaRPr lang="en-GB" altLang="en-US" sz="3200" b="1" i="0" dirty="0" smtClean="0">
              <a:latin typeface="Calibri" panose="020F0502020204030204" pitchFamily="34" charset="0"/>
            </a:endParaRPr>
          </a:p>
        </p:txBody>
      </p:sp>
      <p:sp>
        <p:nvSpPr>
          <p:cNvPr id="11" name="Rectangle 3"/>
          <p:cNvSpPr txBox="1">
            <a:spLocks noChangeArrowheads="1"/>
          </p:cNvSpPr>
          <p:nvPr/>
        </p:nvSpPr>
        <p:spPr>
          <a:xfrm>
            <a:off x="342900" y="1112837"/>
            <a:ext cx="5029200" cy="5516563"/>
          </a:xfrm>
          <a:prstGeom prst="rect">
            <a:avLst/>
          </a:prstGeom>
        </p:spPr>
        <p:txBody>
          <a:bodyPr/>
          <a:lst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1"/>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CCFF"/>
              </a:buClr>
              <a:buSzPct val="100000"/>
              <a:buFont typeface="Arial" panose="020B0604020202020204" pitchFamily="34" charset="0"/>
              <a:buChar char="•"/>
            </a:pPr>
            <a:r>
              <a:rPr lang="en-US" sz="2400" b="1" i="0" dirty="0">
                <a:solidFill>
                  <a:srgbClr val="00FFFF"/>
                </a:solidFill>
                <a:effectLst/>
                <a:latin typeface="Calibri" panose="020F0502020204030204" pitchFamily="34" charset="0"/>
              </a:rPr>
              <a:t>Thus, </a:t>
            </a:r>
            <a:r>
              <a:rPr lang="en-US" sz="2400" b="1" i="0" dirty="0" smtClean="0">
                <a:solidFill>
                  <a:srgbClr val="00FFFF"/>
                </a:solidFill>
                <a:effectLst/>
                <a:latin typeface="Calibri" panose="020F0502020204030204" pitchFamily="34" charset="0"/>
              </a:rPr>
              <a:t>when </a:t>
            </a:r>
            <a:r>
              <a:rPr lang="en-US" sz="2400" b="1" i="0" dirty="0">
                <a:solidFill>
                  <a:srgbClr val="00FFFF"/>
                </a:solidFill>
                <a:effectLst/>
                <a:latin typeface="Calibri" panose="020F0502020204030204" pitchFamily="34" charset="0"/>
              </a:rPr>
              <a:t>norepinephrine is </a:t>
            </a:r>
            <a:r>
              <a:rPr lang="en-US" sz="2400" b="1" i="0" dirty="0" smtClean="0">
                <a:solidFill>
                  <a:srgbClr val="00FFFF"/>
                </a:solidFill>
                <a:effectLst/>
                <a:latin typeface="Calibri" panose="020F0502020204030204" pitchFamily="34" charset="0"/>
              </a:rPr>
              <a:t>present, the </a:t>
            </a:r>
            <a:r>
              <a:rPr lang="en-US" sz="2400" b="1" i="0" dirty="0" smtClean="0">
                <a:solidFill>
                  <a:srgbClr val="00FFFF"/>
                </a:solidFill>
                <a:effectLst/>
                <a:latin typeface="Calibri" panose="020F0502020204030204" pitchFamily="34" charset="0"/>
              </a:rPr>
              <a:t>isometric </a:t>
            </a:r>
            <a:r>
              <a:rPr lang="en-US" sz="2400" b="1" i="0" dirty="0">
                <a:solidFill>
                  <a:srgbClr val="00FFFF"/>
                </a:solidFill>
                <a:effectLst/>
                <a:latin typeface="Calibri" panose="020F0502020204030204" pitchFamily="34" charset="0"/>
              </a:rPr>
              <a:t>length–tension </a:t>
            </a:r>
            <a:r>
              <a:rPr lang="en-US" sz="2400" b="1" i="0" dirty="0" smtClean="0">
                <a:solidFill>
                  <a:srgbClr val="00FFFF"/>
                </a:solidFill>
                <a:effectLst/>
                <a:latin typeface="Calibri" panose="020F0502020204030204" pitchFamily="34" charset="0"/>
              </a:rPr>
              <a:t>curve is raised up (shifted up).</a:t>
            </a:r>
          </a:p>
          <a:p>
            <a:pPr>
              <a:buClr>
                <a:srgbClr val="00CCFF"/>
              </a:buClr>
              <a:buSzPct val="100000"/>
              <a:buFont typeface="Arial" panose="020B0604020202020204" pitchFamily="34" charset="0"/>
              <a:buChar char="•"/>
            </a:pPr>
            <a:endParaRPr lang="en-US" sz="2400" b="1" i="0" dirty="0">
              <a:solidFill>
                <a:srgbClr val="00FFFF"/>
              </a:solidFill>
              <a:effectLst/>
              <a:latin typeface="Calibri" panose="020F0502020204030204" pitchFamily="34" charset="0"/>
            </a:endParaRPr>
          </a:p>
          <a:p>
            <a:pPr>
              <a:buClr>
                <a:srgbClr val="00CCFF"/>
              </a:buClr>
              <a:buSzPct val="100000"/>
              <a:buFont typeface="Arial" panose="020B0604020202020204" pitchFamily="34" charset="0"/>
              <a:buChar char="•"/>
            </a:pPr>
            <a:r>
              <a:rPr lang="en-US" sz="2400" b="1" i="0" dirty="0">
                <a:solidFill>
                  <a:srgbClr val="00FFFF"/>
                </a:solidFill>
                <a:effectLst/>
                <a:latin typeface="Calibri" panose="020F0502020204030204" pitchFamily="34" charset="0"/>
              </a:rPr>
              <a:t>Thus, when norepinephrine is present</a:t>
            </a:r>
            <a:r>
              <a:rPr lang="en-US" sz="2400" b="1" i="0" dirty="0" smtClean="0">
                <a:solidFill>
                  <a:srgbClr val="00FFFF"/>
                </a:solidFill>
                <a:effectLst/>
                <a:latin typeface="Calibri" panose="020F0502020204030204" pitchFamily="34" charset="0"/>
              </a:rPr>
              <a:t>, an </a:t>
            </a:r>
            <a:r>
              <a:rPr lang="en-US" sz="2400" b="1" i="0" dirty="0" err="1" smtClean="0">
                <a:solidFill>
                  <a:srgbClr val="00FFFF"/>
                </a:solidFill>
                <a:effectLst/>
                <a:latin typeface="Calibri" panose="020F0502020204030204" pitchFamily="34" charset="0"/>
              </a:rPr>
              <a:t>afterloaded</a:t>
            </a:r>
            <a:r>
              <a:rPr lang="en-US" sz="2400" b="1" i="0" dirty="0" smtClean="0">
                <a:solidFill>
                  <a:srgbClr val="00FFFF"/>
                </a:solidFill>
                <a:effectLst/>
                <a:latin typeface="Calibri" panose="020F0502020204030204" pitchFamily="34" charset="0"/>
              </a:rPr>
              <a:t> muscle will shorten more when contracting </a:t>
            </a:r>
            <a:r>
              <a:rPr lang="en-US" sz="2400" b="1" i="0" dirty="0" err="1" smtClean="0">
                <a:solidFill>
                  <a:srgbClr val="00FFFF"/>
                </a:solidFill>
                <a:effectLst/>
                <a:latin typeface="Calibri" panose="020F0502020204030204" pitchFamily="34" charset="0"/>
              </a:rPr>
              <a:t>isotonically</a:t>
            </a:r>
            <a:r>
              <a:rPr lang="en-US" sz="2400" b="1" i="0" dirty="0" smtClean="0">
                <a:solidFill>
                  <a:srgbClr val="00FFFF"/>
                </a:solidFill>
                <a:effectLst/>
                <a:latin typeface="Calibri" panose="020F0502020204030204" pitchFamily="34" charset="0"/>
              </a:rPr>
              <a:t>. </a:t>
            </a:r>
            <a:endParaRPr lang="en-US" sz="2400" b="1" i="0" dirty="0" smtClean="0">
              <a:solidFill>
                <a:srgbClr val="00FFFF"/>
              </a:solidFill>
              <a:effectLst/>
              <a:latin typeface="Calibri" panose="020F0502020204030204" pitchFamily="34" charset="0"/>
            </a:endParaRPr>
          </a:p>
          <a:p>
            <a:pPr marL="0" indent="0">
              <a:buClr>
                <a:srgbClr val="00CCFF"/>
              </a:buClr>
              <a:buSzPct val="100000"/>
              <a:buNone/>
            </a:pPr>
            <a:endParaRPr lang="en-US" sz="2400" b="1" i="0" dirty="0" smtClean="0">
              <a:solidFill>
                <a:srgbClr val="00FFFF"/>
              </a:solidFill>
              <a:effectLst/>
              <a:latin typeface="Calibri" panose="020F0502020204030204" pitchFamily="34" charset="0"/>
            </a:endParaRPr>
          </a:p>
          <a:p>
            <a:pPr>
              <a:buClr>
                <a:srgbClr val="00CCFF"/>
              </a:buClr>
              <a:buSzPct val="100000"/>
              <a:buFont typeface="Arial" panose="020B0604020202020204" pitchFamily="34" charset="0"/>
              <a:buChar char="•"/>
            </a:pPr>
            <a:r>
              <a:rPr lang="en-US" sz="2400" b="1" i="0" dirty="0" smtClean="0">
                <a:solidFill>
                  <a:srgbClr val="00FFFF"/>
                </a:solidFill>
                <a:effectLst/>
                <a:latin typeface="Calibri" panose="020F0502020204030204" pitchFamily="34" charset="0"/>
              </a:rPr>
              <a:t>Note </a:t>
            </a:r>
            <a:r>
              <a:rPr lang="en-US" sz="2400" b="1" i="0" dirty="0">
                <a:solidFill>
                  <a:srgbClr val="00FFFF"/>
                </a:solidFill>
                <a:effectLst/>
                <a:latin typeface="Calibri" panose="020F0502020204030204" pitchFamily="34" charset="0"/>
              </a:rPr>
              <a:t>that norepinephrine has no effect on the resting length–tension relationship of the cardiac muscle. </a:t>
            </a:r>
          </a:p>
        </p:txBody>
      </p:sp>
      <p:pic>
        <p:nvPicPr>
          <p:cNvPr id="166923" name="Picture 11" descr="Image not avail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0" y="1"/>
            <a:ext cx="4762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560450"/>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38308" name="Rectangle 36"/>
          <p:cNvSpPr>
            <a:spLocks noChangeArrowheads="1"/>
          </p:cNvSpPr>
          <p:nvPr/>
        </p:nvSpPr>
        <p:spPr bwMode="auto">
          <a:xfrm>
            <a:off x="1257300" y="838200"/>
            <a:ext cx="7772400" cy="990600"/>
          </a:xfrm>
          <a:prstGeom prst="rect">
            <a:avLst/>
          </a:prstGeom>
          <a:noFill/>
          <a:ln w="9525">
            <a:noFill/>
            <a:miter lim="800000"/>
            <a:headEnd/>
            <a:tailEnd/>
          </a:ln>
          <a:effectLst/>
        </p:spPr>
        <p:txBody>
          <a:bodyPr anchor="ctr"/>
          <a:lstStyle/>
          <a:p>
            <a:pPr algn="ctr">
              <a:defRPr/>
            </a:pPr>
            <a:r>
              <a:rPr lang="en-GB" sz="4400" b="1" i="0" dirty="0">
                <a:solidFill>
                  <a:schemeClr val="tx2"/>
                </a:solidFill>
                <a:effectLst>
                  <a:outerShdw blurRad="38100" dist="38100" dir="2700000" algn="tl">
                    <a:srgbClr val="000000"/>
                  </a:outerShdw>
                </a:effectLst>
                <a:latin typeface="Calibri" panose="020F0502020204030204" pitchFamily="34" charset="0"/>
              </a:rPr>
              <a:t>Main functions of the cardiovascular </a:t>
            </a:r>
            <a:r>
              <a:rPr lang="en-GB" sz="4400" b="1" i="0" dirty="0" smtClean="0">
                <a:solidFill>
                  <a:schemeClr val="tx2"/>
                </a:solidFill>
                <a:effectLst>
                  <a:outerShdw blurRad="38100" dist="38100" dir="2700000" algn="tl">
                    <a:srgbClr val="000000"/>
                  </a:outerShdw>
                </a:effectLst>
                <a:latin typeface="Calibri" panose="020F0502020204030204" pitchFamily="34" charset="0"/>
              </a:rPr>
              <a:t>system</a:t>
            </a:r>
            <a:endParaRPr lang="en-GB" sz="4400" i="0" dirty="0">
              <a:solidFill>
                <a:schemeClr val="tx2"/>
              </a:solidFill>
              <a:effectLst>
                <a:outerShdw blurRad="38100" dist="38100" dir="2700000" algn="tl">
                  <a:srgbClr val="000000"/>
                </a:outerShdw>
              </a:effectLst>
              <a:latin typeface="Calibri" panose="020F0502020204030204" pitchFamily="34" charset="0"/>
            </a:endParaRPr>
          </a:p>
        </p:txBody>
      </p:sp>
      <p:sp>
        <p:nvSpPr>
          <p:cNvPr id="438309" name="Rectangle 37"/>
          <p:cNvSpPr>
            <a:spLocks noChangeArrowheads="1"/>
          </p:cNvSpPr>
          <p:nvPr/>
        </p:nvSpPr>
        <p:spPr bwMode="auto">
          <a:xfrm>
            <a:off x="342900" y="2286000"/>
            <a:ext cx="9601200" cy="4191000"/>
          </a:xfrm>
          <a:prstGeom prst="rect">
            <a:avLst/>
          </a:prstGeom>
          <a:noFill/>
          <a:ln w="9525">
            <a:noFill/>
            <a:miter lim="800000"/>
            <a:headEnd/>
            <a:tailEnd/>
          </a:ln>
          <a:effectLst/>
        </p:spPr>
        <p:txBody>
          <a:bodyPr/>
          <a:lstStyle/>
          <a:p>
            <a:pPr marL="342900" indent="-342900">
              <a:spcBef>
                <a:spcPct val="20000"/>
              </a:spcBef>
              <a:buClr>
                <a:srgbClr val="FF0000"/>
              </a:buClr>
              <a:buSzPct val="75000"/>
              <a:buFont typeface="Symbol" pitchFamily="18" charset="2"/>
              <a:buBlip>
                <a:blip r:embed="rId4"/>
              </a:buBlip>
              <a:defRPr/>
            </a:pPr>
            <a:r>
              <a:rPr lang="en-GB" sz="2400" b="1" i="0" dirty="0">
                <a:solidFill>
                  <a:srgbClr val="00FFFF"/>
                </a:solidFill>
                <a:effectLst>
                  <a:outerShdw blurRad="38100" dist="38100" dir="2700000" algn="tl">
                    <a:srgbClr val="000000"/>
                  </a:outerShdw>
                </a:effectLst>
                <a:latin typeface="Calibri" panose="020F0502020204030204" pitchFamily="34" charset="0"/>
              </a:rPr>
              <a:t>Delivery of O</a:t>
            </a:r>
            <a:r>
              <a:rPr lang="en-GB" sz="2400" b="1" i="0" baseline="-25000" dirty="0">
                <a:solidFill>
                  <a:srgbClr val="00FFFF"/>
                </a:solidFill>
                <a:effectLst>
                  <a:outerShdw blurRad="38100" dist="38100" dir="2700000" algn="tl">
                    <a:srgbClr val="000000"/>
                  </a:outerShdw>
                </a:effectLst>
                <a:latin typeface="Calibri" panose="020F0502020204030204" pitchFamily="34" charset="0"/>
              </a:rPr>
              <a:t>2</a:t>
            </a:r>
            <a:r>
              <a:rPr lang="en-GB" sz="2400" b="1" i="0" dirty="0">
                <a:solidFill>
                  <a:srgbClr val="00FFFF"/>
                </a:solidFill>
                <a:effectLst>
                  <a:outerShdw blurRad="38100" dist="38100" dir="2700000" algn="tl">
                    <a:srgbClr val="000000"/>
                  </a:outerShdw>
                </a:effectLst>
                <a:latin typeface="Calibri" panose="020F0502020204030204" pitchFamily="34" charset="0"/>
              </a:rPr>
              <a:t>, glucose and other nutrients to active tissues.</a:t>
            </a:r>
          </a:p>
          <a:p>
            <a:pPr marL="342900" indent="-342900">
              <a:spcBef>
                <a:spcPct val="20000"/>
              </a:spcBef>
              <a:buClr>
                <a:srgbClr val="FF0000"/>
              </a:buClr>
              <a:buSzPct val="75000"/>
              <a:buFont typeface="Symbol" pitchFamily="18" charset="2"/>
              <a:buBlip>
                <a:blip r:embed="rId4"/>
              </a:buBlip>
              <a:defRPr/>
            </a:pPr>
            <a:r>
              <a:rPr lang="en-GB" sz="2400" b="1" i="0" dirty="0">
                <a:solidFill>
                  <a:srgbClr val="00FFFF"/>
                </a:solidFill>
                <a:effectLst>
                  <a:outerShdw blurRad="38100" dist="38100" dir="2700000" algn="tl">
                    <a:srgbClr val="000000"/>
                  </a:outerShdw>
                </a:effectLst>
                <a:latin typeface="Calibri" panose="020F0502020204030204" pitchFamily="34" charset="0"/>
              </a:rPr>
              <a:t>Removal of CO</a:t>
            </a:r>
            <a:r>
              <a:rPr lang="en-GB" sz="2400" b="1" i="0" baseline="-25000" dirty="0">
                <a:solidFill>
                  <a:srgbClr val="00FFFF"/>
                </a:solidFill>
                <a:effectLst>
                  <a:outerShdw blurRad="38100" dist="38100" dir="2700000" algn="tl">
                    <a:srgbClr val="000000"/>
                  </a:outerShdw>
                </a:effectLst>
                <a:latin typeface="Calibri" panose="020F0502020204030204" pitchFamily="34" charset="0"/>
              </a:rPr>
              <a:t>2</a:t>
            </a:r>
            <a:r>
              <a:rPr lang="en-GB" sz="2400" b="1" i="0" dirty="0">
                <a:solidFill>
                  <a:srgbClr val="00FFFF"/>
                </a:solidFill>
                <a:effectLst>
                  <a:outerShdw blurRad="38100" dist="38100" dir="2700000" algn="tl">
                    <a:srgbClr val="000000"/>
                  </a:outerShdw>
                </a:effectLst>
                <a:latin typeface="Calibri" panose="020F0502020204030204" pitchFamily="34" charset="0"/>
              </a:rPr>
              <a:t>, Lactate and other waste products from active tissues.</a:t>
            </a:r>
          </a:p>
          <a:p>
            <a:pPr marL="342900" indent="-342900">
              <a:spcBef>
                <a:spcPct val="20000"/>
              </a:spcBef>
              <a:buClr>
                <a:srgbClr val="FF0000"/>
              </a:buClr>
              <a:buSzPct val="75000"/>
              <a:buFont typeface="Symbol" pitchFamily="18" charset="2"/>
              <a:buBlip>
                <a:blip r:embed="rId4"/>
              </a:buBlip>
              <a:defRPr/>
            </a:pPr>
            <a:r>
              <a:rPr lang="en-US" sz="2400" b="1" i="0" dirty="0">
                <a:solidFill>
                  <a:srgbClr val="00FFFF"/>
                </a:solidFill>
                <a:effectLst>
                  <a:outerShdw blurRad="38100" dist="38100" dir="2700000" algn="tl">
                    <a:srgbClr val="000000"/>
                  </a:outerShdw>
                </a:effectLst>
                <a:latin typeface="Calibri" panose="020F0502020204030204" pitchFamily="34" charset="0"/>
              </a:rPr>
              <a:t>Adjustment of oxygen and nutrient supply in different physiologic states.</a:t>
            </a:r>
          </a:p>
          <a:p>
            <a:pPr marL="342900" indent="-342900">
              <a:spcBef>
                <a:spcPct val="20000"/>
              </a:spcBef>
              <a:buClr>
                <a:srgbClr val="FF0000"/>
              </a:buClr>
              <a:buSzPct val="75000"/>
              <a:buFont typeface="Symbol" pitchFamily="18" charset="2"/>
              <a:buBlip>
                <a:blip r:embed="rId4"/>
              </a:buBlip>
              <a:defRPr/>
            </a:pPr>
            <a:r>
              <a:rPr lang="en-GB" sz="2400" b="1" i="0" dirty="0">
                <a:solidFill>
                  <a:srgbClr val="00FFFF"/>
                </a:solidFill>
                <a:effectLst>
                  <a:outerShdw blurRad="38100" dist="38100" dir="2700000" algn="tl">
                    <a:srgbClr val="000000"/>
                  </a:outerShdw>
                </a:effectLst>
                <a:latin typeface="Calibri" panose="020F0502020204030204" pitchFamily="34" charset="0"/>
              </a:rPr>
              <a:t>Transport of metabolites and other substances to and from storage sites</a:t>
            </a:r>
            <a:r>
              <a:rPr lang="en-GB" sz="2400" b="1" i="0" dirty="0" smtClean="0">
                <a:solidFill>
                  <a:srgbClr val="00FFFF"/>
                </a:solidFill>
                <a:effectLst>
                  <a:outerShdw blurRad="38100" dist="38100" dir="2700000" algn="tl">
                    <a:srgbClr val="000000"/>
                  </a:outerShdw>
                </a:effectLst>
                <a:latin typeface="Calibri" panose="020F0502020204030204" pitchFamily="34" charset="0"/>
              </a:rPr>
              <a:t>.</a:t>
            </a:r>
            <a:endParaRPr lang="en-GB" sz="2400" b="1" i="0" dirty="0">
              <a:solidFill>
                <a:srgbClr val="00FFFF"/>
              </a:solidFill>
              <a:effectLst>
                <a:outerShdw blurRad="38100" dist="38100" dir="2700000" algn="tl">
                  <a:srgbClr val="000000"/>
                </a:outerShdw>
              </a:effectLst>
              <a:latin typeface="Calibri" panose="020F0502020204030204" pitchFamily="34" charset="0"/>
            </a:endParaRPr>
          </a:p>
          <a:p>
            <a:pPr marL="342900" indent="-342900">
              <a:spcBef>
                <a:spcPct val="20000"/>
              </a:spcBef>
              <a:buClr>
                <a:srgbClr val="FF0000"/>
              </a:buClr>
              <a:buSzPct val="75000"/>
              <a:buFont typeface="Symbol" pitchFamily="18" charset="2"/>
              <a:buBlip>
                <a:blip r:embed="rId4"/>
              </a:buBlip>
              <a:defRPr/>
            </a:pPr>
            <a:r>
              <a:rPr lang="en-GB" sz="2400" b="1" i="0" dirty="0">
                <a:solidFill>
                  <a:srgbClr val="00FFFF"/>
                </a:solidFill>
                <a:effectLst>
                  <a:outerShdw blurRad="38100" dist="38100" dir="2700000" algn="tl">
                    <a:srgbClr val="000000"/>
                  </a:outerShdw>
                </a:effectLst>
                <a:latin typeface="Calibri" panose="020F0502020204030204" pitchFamily="34" charset="0"/>
              </a:rPr>
              <a:t>Transport of hormones, antibodies and other substances to site of action.</a:t>
            </a:r>
          </a:p>
          <a:p>
            <a:pPr marL="342900" indent="-342900">
              <a:spcBef>
                <a:spcPct val="20000"/>
              </a:spcBef>
              <a:buClr>
                <a:srgbClr val="FF0000"/>
              </a:buClr>
              <a:buSzPct val="75000"/>
              <a:buFont typeface="Symbol" pitchFamily="18" charset="2"/>
              <a:buBlip>
                <a:blip r:embed="rId4"/>
              </a:buBlip>
              <a:defRPr/>
            </a:pPr>
            <a:r>
              <a:rPr lang="en-US" sz="2400" b="1" i="0" dirty="0" smtClean="0">
                <a:solidFill>
                  <a:srgbClr val="00FFFF"/>
                </a:solidFill>
                <a:effectLst>
                  <a:outerShdw blurRad="38100" dist="38100" dir="2700000" algn="tl">
                    <a:srgbClr val="000000"/>
                  </a:outerShdw>
                </a:effectLst>
                <a:latin typeface="Calibri" panose="020F0502020204030204" pitchFamily="34" charset="0"/>
              </a:rPr>
              <a:t>Defense.</a:t>
            </a:r>
            <a:endParaRPr lang="en-US" sz="2400" b="1" i="0" dirty="0">
              <a:solidFill>
                <a:srgbClr val="00FFFF"/>
              </a:solidFill>
              <a:effectLst>
                <a:outerShdw blurRad="38100" dist="38100" dir="2700000" algn="tl">
                  <a:srgbClr val="000000"/>
                </a:outerShdw>
              </a:effectLst>
              <a:latin typeface="Calibri" panose="020F0502020204030204" pitchFamily="34" charset="0"/>
            </a:endParaRPr>
          </a:p>
          <a:p>
            <a:pPr marL="342900" indent="-342900">
              <a:spcBef>
                <a:spcPct val="20000"/>
              </a:spcBef>
              <a:buClr>
                <a:srgbClr val="FF0000"/>
              </a:buClr>
              <a:buSzPct val="75000"/>
              <a:buFont typeface="Symbol" pitchFamily="18" charset="2"/>
              <a:buBlip>
                <a:blip r:embed="rId4"/>
              </a:buBlip>
              <a:defRPr/>
            </a:pPr>
            <a:r>
              <a:rPr lang="en-US" sz="2400" b="1" i="0" dirty="0">
                <a:solidFill>
                  <a:srgbClr val="00FFFF"/>
                </a:solidFill>
                <a:effectLst>
                  <a:outerShdw blurRad="38100" dist="38100" dir="2700000" algn="tl">
                    <a:srgbClr val="000000"/>
                  </a:outerShdw>
                </a:effectLst>
                <a:latin typeface="Calibri" panose="020F0502020204030204" pitchFamily="34" charset="0"/>
              </a:rPr>
              <a:t>Thermoregulation.</a:t>
            </a:r>
            <a:endParaRPr lang="en-GB" sz="2400" b="1" i="0" dirty="0">
              <a:solidFill>
                <a:srgbClr val="00FFFF"/>
              </a:solidFill>
              <a:effectLst>
                <a:outerShdw blurRad="38100" dist="38100" dir="2700000" algn="tl">
                  <a:srgbClr val="000000"/>
                </a:outerShdw>
              </a:effectLst>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Rectangle 2"/>
          <p:cNvSpPr>
            <a:spLocks noChangeArrowheads="1"/>
          </p:cNvSpPr>
          <p:nvPr/>
        </p:nvSpPr>
        <p:spPr bwMode="auto">
          <a:xfrm>
            <a:off x="819150" y="0"/>
            <a:ext cx="8743950" cy="990600"/>
          </a:xfrm>
          <a:prstGeom prst="rect">
            <a:avLst/>
          </a:prstGeom>
          <a:noFill/>
          <a:ln w="9525">
            <a:noFill/>
            <a:miter lim="800000"/>
            <a:headEnd/>
            <a:tailEnd/>
          </a:ln>
          <a:effectLst/>
        </p:spPr>
        <p:txBody>
          <a:bodyPr lIns="92075" tIns="46038" rIns="92075" bIns="46038" anchor="ctr"/>
          <a:lstStyle/>
          <a:p>
            <a:pPr algn="ctr"/>
            <a:r>
              <a:rPr lang="en-US" sz="4000" b="1" i="0" dirty="0" smtClean="0">
                <a:solidFill>
                  <a:srgbClr val="FFFF00"/>
                </a:solidFill>
                <a:effectLst>
                  <a:outerShdw blurRad="38100" dist="38100" dir="2700000" algn="tl">
                    <a:srgbClr val="000000"/>
                  </a:outerShdw>
                </a:effectLst>
                <a:latin typeface="Calibri" pitchFamily="34" charset="0"/>
                <a:cs typeface="Calibri" pitchFamily="34" charset="0"/>
              </a:rPr>
              <a:t>The heart as the central pump</a:t>
            </a:r>
            <a:endParaRPr lang="en-US" sz="4000" b="1" i="0" dirty="0">
              <a:solidFill>
                <a:srgbClr val="FFFF00"/>
              </a:solidFill>
              <a:effectLst>
                <a:outerShdw blurRad="38100" dist="38100" dir="2700000" algn="tl">
                  <a:srgbClr val="000000"/>
                </a:outerShdw>
              </a:effectLst>
              <a:latin typeface="Calibri" pitchFamily="34" charset="0"/>
              <a:cs typeface="Calibri" pitchFamily="34" charset="0"/>
            </a:endParaRPr>
          </a:p>
        </p:txBody>
      </p:sp>
      <p:pic>
        <p:nvPicPr>
          <p:cNvPr id="8" name="Picture 6" descr="gr1lf1202_c"/>
          <p:cNvPicPr>
            <a:picLocks noChangeAspect="1" noChangeArrowheads="1"/>
          </p:cNvPicPr>
          <p:nvPr/>
        </p:nvPicPr>
        <p:blipFill>
          <a:blip r:embed="rId4"/>
          <a:srcRect l="28732" t="6448" r="30768" b="4631"/>
          <a:stretch>
            <a:fillRect/>
          </a:stretch>
        </p:blipFill>
        <p:spPr bwMode="auto">
          <a:xfrm>
            <a:off x="2995613" y="1050925"/>
            <a:ext cx="3600450" cy="4968875"/>
          </a:xfrm>
          <a:prstGeom prst="rect">
            <a:avLst/>
          </a:prstGeom>
          <a:noFill/>
        </p:spPr>
      </p:pic>
      <p:sp>
        <p:nvSpPr>
          <p:cNvPr id="9" name="Line 7"/>
          <p:cNvSpPr>
            <a:spLocks noChangeShapeType="1"/>
          </p:cNvSpPr>
          <p:nvPr/>
        </p:nvSpPr>
        <p:spPr bwMode="auto">
          <a:xfrm>
            <a:off x="2962275" y="4651375"/>
            <a:ext cx="1079500" cy="0"/>
          </a:xfrm>
          <a:prstGeom prst="line">
            <a:avLst/>
          </a:prstGeom>
          <a:noFill/>
          <a:ln w="38100">
            <a:solidFill>
              <a:schemeClr val="hlink"/>
            </a:solidFill>
            <a:round/>
            <a:headEnd/>
            <a:tailEnd type="triangle" w="med" len="med"/>
          </a:ln>
          <a:effectLst/>
        </p:spPr>
        <p:txBody>
          <a:bodyPr/>
          <a:lstStyle/>
          <a:p>
            <a:endParaRPr lang="en-US" b="1">
              <a:solidFill>
                <a:srgbClr val="FFFFFF"/>
              </a:solidFill>
              <a:latin typeface="Calibri" pitchFamily="34" charset="0"/>
              <a:cs typeface="Calibri" pitchFamily="34" charset="0"/>
            </a:endParaRPr>
          </a:p>
        </p:txBody>
      </p:sp>
      <p:sp>
        <p:nvSpPr>
          <p:cNvPr id="10" name="Line 8"/>
          <p:cNvSpPr>
            <a:spLocks noChangeShapeType="1"/>
          </p:cNvSpPr>
          <p:nvPr/>
        </p:nvSpPr>
        <p:spPr bwMode="auto">
          <a:xfrm flipH="1">
            <a:off x="5626100" y="4291013"/>
            <a:ext cx="1295400" cy="0"/>
          </a:xfrm>
          <a:prstGeom prst="line">
            <a:avLst/>
          </a:prstGeom>
          <a:noFill/>
          <a:ln w="38100">
            <a:solidFill>
              <a:schemeClr val="hlink"/>
            </a:solidFill>
            <a:round/>
            <a:headEnd/>
            <a:tailEnd type="triangle" w="med" len="med"/>
          </a:ln>
          <a:effectLst/>
        </p:spPr>
        <p:txBody>
          <a:bodyPr/>
          <a:lstStyle/>
          <a:p>
            <a:endParaRPr lang="en-US" b="1">
              <a:solidFill>
                <a:srgbClr val="FFFFFF"/>
              </a:solidFill>
              <a:latin typeface="Calibri" pitchFamily="34" charset="0"/>
              <a:cs typeface="Calibri" pitchFamily="34" charset="0"/>
            </a:endParaRPr>
          </a:p>
        </p:txBody>
      </p:sp>
      <p:sp>
        <p:nvSpPr>
          <p:cNvPr id="11" name="Line 9"/>
          <p:cNvSpPr>
            <a:spLocks noChangeShapeType="1"/>
          </p:cNvSpPr>
          <p:nvPr/>
        </p:nvSpPr>
        <p:spPr bwMode="auto">
          <a:xfrm>
            <a:off x="2674938" y="3354388"/>
            <a:ext cx="2087562" cy="0"/>
          </a:xfrm>
          <a:prstGeom prst="line">
            <a:avLst/>
          </a:prstGeom>
          <a:noFill/>
          <a:ln w="38100">
            <a:solidFill>
              <a:schemeClr val="hlink"/>
            </a:solidFill>
            <a:round/>
            <a:headEnd/>
            <a:tailEnd type="triangle" w="med" len="med"/>
          </a:ln>
          <a:effectLst/>
        </p:spPr>
        <p:txBody>
          <a:bodyPr/>
          <a:lstStyle/>
          <a:p>
            <a:endParaRPr lang="en-US" b="1">
              <a:solidFill>
                <a:srgbClr val="FFFFFF"/>
              </a:solidFill>
              <a:latin typeface="Calibri" pitchFamily="34" charset="0"/>
              <a:cs typeface="Calibri" pitchFamily="34" charset="0"/>
            </a:endParaRPr>
          </a:p>
        </p:txBody>
      </p:sp>
      <p:sp>
        <p:nvSpPr>
          <p:cNvPr id="12" name="Text Box 10"/>
          <p:cNvSpPr txBox="1">
            <a:spLocks noChangeArrowheads="1"/>
          </p:cNvSpPr>
          <p:nvPr/>
        </p:nvSpPr>
        <p:spPr bwMode="auto">
          <a:xfrm>
            <a:off x="1290440" y="3065463"/>
            <a:ext cx="1321196" cy="707886"/>
          </a:xfrm>
          <a:prstGeom prst="rect">
            <a:avLst/>
          </a:prstGeom>
          <a:noFill/>
          <a:ln w="9525">
            <a:noFill/>
            <a:miter lim="800000"/>
            <a:headEnd/>
            <a:tailEnd/>
          </a:ln>
          <a:effectLst/>
        </p:spPr>
        <p:txBody>
          <a:bodyPr wrap="none">
            <a:spAutoFit/>
          </a:bodyPr>
          <a:lstStyle/>
          <a:p>
            <a:pPr algn="ctr" eaLnBrk="1" hangingPunct="1"/>
            <a:r>
              <a:rPr lang="en-US" sz="2000" b="1" i="0" dirty="0">
                <a:solidFill>
                  <a:srgbClr val="FF66FF"/>
                </a:solidFill>
                <a:latin typeface="Calibri" pitchFamily="34" charset="0"/>
                <a:cs typeface="Calibri" pitchFamily="34" charset="0"/>
              </a:rPr>
              <a:t>Semilunar </a:t>
            </a:r>
          </a:p>
          <a:p>
            <a:pPr algn="ctr" eaLnBrk="1" hangingPunct="1"/>
            <a:r>
              <a:rPr lang="en-US" sz="2000" b="1" i="0" dirty="0">
                <a:solidFill>
                  <a:srgbClr val="FF66FF"/>
                </a:solidFill>
                <a:latin typeface="Calibri" pitchFamily="34" charset="0"/>
                <a:cs typeface="Calibri" pitchFamily="34" charset="0"/>
              </a:rPr>
              <a:t>valve</a:t>
            </a:r>
          </a:p>
        </p:txBody>
      </p:sp>
      <p:sp>
        <p:nvSpPr>
          <p:cNvPr id="13" name="Text Box 11"/>
          <p:cNvSpPr txBox="1">
            <a:spLocks noChangeArrowheads="1"/>
          </p:cNvSpPr>
          <p:nvPr/>
        </p:nvSpPr>
        <p:spPr bwMode="auto">
          <a:xfrm>
            <a:off x="1671638" y="4217988"/>
            <a:ext cx="1195840" cy="707886"/>
          </a:xfrm>
          <a:prstGeom prst="rect">
            <a:avLst/>
          </a:prstGeom>
          <a:noFill/>
          <a:ln w="9525">
            <a:noFill/>
            <a:miter lim="800000"/>
            <a:headEnd/>
            <a:tailEnd/>
          </a:ln>
          <a:effectLst/>
        </p:spPr>
        <p:txBody>
          <a:bodyPr wrap="none">
            <a:spAutoFit/>
          </a:bodyPr>
          <a:lstStyle/>
          <a:p>
            <a:pPr eaLnBrk="1" hangingPunct="1"/>
            <a:r>
              <a:rPr lang="en-US" sz="2000" b="1" i="0">
                <a:solidFill>
                  <a:srgbClr val="FF66FF"/>
                </a:solidFill>
                <a:latin typeface="Calibri" pitchFamily="34" charset="0"/>
                <a:cs typeface="Calibri" pitchFamily="34" charset="0"/>
              </a:rPr>
              <a:t>Tricuspid </a:t>
            </a:r>
          </a:p>
          <a:p>
            <a:pPr eaLnBrk="1" hangingPunct="1"/>
            <a:r>
              <a:rPr lang="en-US" sz="2000" b="1" i="0">
                <a:solidFill>
                  <a:srgbClr val="FF66FF"/>
                </a:solidFill>
                <a:latin typeface="Calibri" pitchFamily="34" charset="0"/>
                <a:cs typeface="Calibri" pitchFamily="34" charset="0"/>
              </a:rPr>
              <a:t>Valve</a:t>
            </a:r>
          </a:p>
        </p:txBody>
      </p:sp>
      <p:sp>
        <p:nvSpPr>
          <p:cNvPr id="14" name="Text Box 12"/>
          <p:cNvSpPr txBox="1">
            <a:spLocks noChangeArrowheads="1"/>
          </p:cNvSpPr>
          <p:nvPr/>
        </p:nvSpPr>
        <p:spPr bwMode="auto">
          <a:xfrm>
            <a:off x="6994525" y="4002088"/>
            <a:ext cx="1987211" cy="707886"/>
          </a:xfrm>
          <a:prstGeom prst="rect">
            <a:avLst/>
          </a:prstGeom>
          <a:noFill/>
          <a:ln w="9525">
            <a:noFill/>
            <a:miter lim="800000"/>
            <a:headEnd/>
            <a:tailEnd/>
          </a:ln>
          <a:effectLst/>
        </p:spPr>
        <p:txBody>
          <a:bodyPr wrap="none">
            <a:spAutoFit/>
          </a:bodyPr>
          <a:lstStyle/>
          <a:p>
            <a:pPr eaLnBrk="1" hangingPunct="1"/>
            <a:r>
              <a:rPr lang="en-US" sz="2000" b="1" i="0">
                <a:solidFill>
                  <a:srgbClr val="FF66FF"/>
                </a:solidFill>
                <a:latin typeface="Calibri" pitchFamily="34" charset="0"/>
                <a:cs typeface="Calibri" pitchFamily="34" charset="0"/>
              </a:rPr>
              <a:t>Bicuspid (mitral) </a:t>
            </a:r>
          </a:p>
          <a:p>
            <a:pPr eaLnBrk="1" hangingPunct="1"/>
            <a:r>
              <a:rPr lang="en-US" sz="2000" b="1" i="0">
                <a:solidFill>
                  <a:srgbClr val="FF66FF"/>
                </a:solidFill>
                <a:latin typeface="Calibri" pitchFamily="34" charset="0"/>
                <a:cs typeface="Calibri" pitchFamily="34" charset="0"/>
              </a:rPr>
              <a:t>Valve</a:t>
            </a:r>
          </a:p>
        </p:txBody>
      </p:sp>
      <p:sp>
        <p:nvSpPr>
          <p:cNvPr id="15" name="Text Box 13"/>
          <p:cNvSpPr txBox="1">
            <a:spLocks noChangeArrowheads="1"/>
          </p:cNvSpPr>
          <p:nvPr/>
        </p:nvSpPr>
        <p:spPr bwMode="auto">
          <a:xfrm>
            <a:off x="5249863" y="3311525"/>
            <a:ext cx="449162" cy="400110"/>
          </a:xfrm>
          <a:prstGeom prst="rect">
            <a:avLst/>
          </a:prstGeom>
          <a:noFill/>
          <a:ln w="38100">
            <a:noFill/>
            <a:miter lim="800000"/>
            <a:headEnd/>
            <a:tailEnd/>
          </a:ln>
          <a:effectLst/>
        </p:spPr>
        <p:txBody>
          <a:bodyPr wrap="none">
            <a:spAutoFit/>
          </a:bodyPr>
          <a:lstStyle/>
          <a:p>
            <a:pPr eaLnBrk="1" hangingPunct="1"/>
            <a:r>
              <a:rPr lang="en-US" sz="2000" b="1" i="0">
                <a:solidFill>
                  <a:srgbClr val="0066FF"/>
                </a:solidFill>
                <a:latin typeface="Calibri" pitchFamily="34" charset="0"/>
                <a:cs typeface="Calibri" pitchFamily="34" charset="0"/>
              </a:rPr>
              <a:t>LA</a:t>
            </a:r>
          </a:p>
        </p:txBody>
      </p:sp>
      <p:sp>
        <p:nvSpPr>
          <p:cNvPr id="16" name="Text Box 14"/>
          <p:cNvSpPr txBox="1">
            <a:spLocks noChangeArrowheads="1"/>
          </p:cNvSpPr>
          <p:nvPr/>
        </p:nvSpPr>
        <p:spPr bwMode="auto">
          <a:xfrm>
            <a:off x="5562600" y="4467225"/>
            <a:ext cx="425886" cy="400110"/>
          </a:xfrm>
          <a:prstGeom prst="rect">
            <a:avLst/>
          </a:prstGeom>
          <a:noFill/>
          <a:ln w="38100">
            <a:noFill/>
            <a:miter lim="800000"/>
            <a:headEnd/>
            <a:tailEnd/>
          </a:ln>
          <a:effectLst/>
        </p:spPr>
        <p:txBody>
          <a:bodyPr wrap="none">
            <a:spAutoFit/>
          </a:bodyPr>
          <a:lstStyle/>
          <a:p>
            <a:pPr eaLnBrk="1" hangingPunct="1"/>
            <a:r>
              <a:rPr lang="en-US" sz="2000" b="1" i="0">
                <a:solidFill>
                  <a:srgbClr val="0066FF"/>
                </a:solidFill>
                <a:latin typeface="Calibri" pitchFamily="34" charset="0"/>
                <a:cs typeface="Calibri" pitchFamily="34" charset="0"/>
              </a:rPr>
              <a:t>LV</a:t>
            </a:r>
          </a:p>
        </p:txBody>
      </p:sp>
      <p:sp>
        <p:nvSpPr>
          <p:cNvPr id="17" name="Text Box 15"/>
          <p:cNvSpPr txBox="1">
            <a:spLocks noChangeArrowheads="1"/>
          </p:cNvSpPr>
          <p:nvPr/>
        </p:nvSpPr>
        <p:spPr bwMode="auto">
          <a:xfrm>
            <a:off x="4384675" y="4937125"/>
            <a:ext cx="496888" cy="396875"/>
          </a:xfrm>
          <a:prstGeom prst="rect">
            <a:avLst/>
          </a:prstGeom>
          <a:noFill/>
          <a:ln w="9525">
            <a:noFill/>
            <a:miter lim="800000"/>
            <a:headEnd/>
            <a:tailEnd/>
          </a:ln>
          <a:effectLst/>
        </p:spPr>
        <p:txBody>
          <a:bodyPr wrap="none">
            <a:spAutoFit/>
          </a:bodyPr>
          <a:lstStyle/>
          <a:p>
            <a:pPr eaLnBrk="1" hangingPunct="1"/>
            <a:r>
              <a:rPr lang="en-US" sz="2000" b="1" i="0">
                <a:solidFill>
                  <a:srgbClr val="0066FF"/>
                </a:solidFill>
              </a:rPr>
              <a:t>RV</a:t>
            </a:r>
          </a:p>
        </p:txBody>
      </p:sp>
      <p:sp>
        <p:nvSpPr>
          <p:cNvPr id="18" name="Text Box 16"/>
          <p:cNvSpPr txBox="1">
            <a:spLocks noChangeArrowheads="1"/>
          </p:cNvSpPr>
          <p:nvPr/>
        </p:nvSpPr>
        <p:spPr bwMode="auto">
          <a:xfrm>
            <a:off x="3665538" y="3713163"/>
            <a:ext cx="500062" cy="396875"/>
          </a:xfrm>
          <a:prstGeom prst="rect">
            <a:avLst/>
          </a:prstGeom>
          <a:noFill/>
          <a:ln w="38100">
            <a:noFill/>
            <a:miter lim="800000"/>
            <a:headEnd/>
            <a:tailEnd/>
          </a:ln>
          <a:effectLst/>
        </p:spPr>
        <p:txBody>
          <a:bodyPr wrap="none">
            <a:spAutoFit/>
          </a:bodyPr>
          <a:lstStyle/>
          <a:p>
            <a:pPr eaLnBrk="1" hangingPunct="1"/>
            <a:r>
              <a:rPr lang="en-US" sz="2000" b="1" i="0">
                <a:solidFill>
                  <a:srgbClr val="0066FF"/>
                </a:solidFill>
                <a:latin typeface="Calibri" pitchFamily="34" charset="0"/>
                <a:cs typeface="Calibri" pitchFamily="34" charset="0"/>
              </a:rPr>
              <a:t>RA</a:t>
            </a:r>
          </a:p>
        </p:txBody>
      </p:sp>
      <p:sp>
        <p:nvSpPr>
          <p:cNvPr id="19" name="Line 17"/>
          <p:cNvSpPr>
            <a:spLocks noChangeShapeType="1"/>
          </p:cNvSpPr>
          <p:nvPr/>
        </p:nvSpPr>
        <p:spPr bwMode="auto">
          <a:xfrm>
            <a:off x="2674938" y="3427413"/>
            <a:ext cx="2374900" cy="503237"/>
          </a:xfrm>
          <a:prstGeom prst="line">
            <a:avLst/>
          </a:prstGeom>
          <a:noFill/>
          <a:ln w="38100">
            <a:solidFill>
              <a:schemeClr val="hlink"/>
            </a:solidFill>
            <a:round/>
            <a:headEnd/>
            <a:tailEnd type="triangle" w="med" len="med"/>
          </a:ln>
          <a:effectLst/>
        </p:spPr>
        <p:txBody>
          <a:bodyPr/>
          <a:lstStyle/>
          <a:p>
            <a:endParaRPr lang="en-US" b="1">
              <a:solidFill>
                <a:srgbClr val="FFFFFF"/>
              </a:solidFill>
              <a:latin typeface="Calibri" pitchFamily="34" charset="0"/>
              <a:cs typeface="Calibri" pitchFamily="34" charset="0"/>
            </a:endParaRPr>
          </a:p>
        </p:txBody>
      </p:sp>
      <p:sp>
        <p:nvSpPr>
          <p:cNvPr id="20" name="Text Box 18"/>
          <p:cNvSpPr txBox="1">
            <a:spLocks noChangeArrowheads="1"/>
          </p:cNvSpPr>
          <p:nvPr/>
        </p:nvSpPr>
        <p:spPr bwMode="auto">
          <a:xfrm>
            <a:off x="6757988" y="1622425"/>
            <a:ext cx="781689" cy="400110"/>
          </a:xfrm>
          <a:prstGeom prst="rect">
            <a:avLst/>
          </a:prstGeom>
          <a:noFill/>
          <a:ln w="9525">
            <a:noFill/>
            <a:miter lim="800000"/>
            <a:headEnd/>
            <a:tailEnd/>
          </a:ln>
          <a:effectLst/>
        </p:spPr>
        <p:txBody>
          <a:bodyPr wrap="none">
            <a:spAutoFit/>
          </a:bodyPr>
          <a:lstStyle/>
          <a:p>
            <a:pPr eaLnBrk="1" hangingPunct="1"/>
            <a:r>
              <a:rPr lang="en-US" sz="2000" b="1" i="0">
                <a:solidFill>
                  <a:srgbClr val="FF66FF"/>
                </a:solidFill>
                <a:latin typeface="Calibri" pitchFamily="34" charset="0"/>
                <a:cs typeface="Calibri" pitchFamily="34" charset="0"/>
              </a:rPr>
              <a:t>Aorta</a:t>
            </a:r>
          </a:p>
        </p:txBody>
      </p:sp>
      <p:sp>
        <p:nvSpPr>
          <p:cNvPr id="21" name="Line 19"/>
          <p:cNvSpPr>
            <a:spLocks noChangeShapeType="1"/>
          </p:cNvSpPr>
          <p:nvPr/>
        </p:nvSpPr>
        <p:spPr bwMode="auto">
          <a:xfrm flipH="1">
            <a:off x="5049838" y="1914525"/>
            <a:ext cx="1584325" cy="0"/>
          </a:xfrm>
          <a:prstGeom prst="line">
            <a:avLst/>
          </a:prstGeom>
          <a:noFill/>
          <a:ln w="38100">
            <a:solidFill>
              <a:schemeClr val="hlink"/>
            </a:solidFill>
            <a:round/>
            <a:headEnd/>
            <a:tailEnd type="triangle" w="med" len="med"/>
          </a:ln>
          <a:effectLst/>
        </p:spPr>
        <p:txBody>
          <a:bodyPr/>
          <a:lstStyle/>
          <a:p>
            <a:endParaRPr lang="en-US" b="1">
              <a:solidFill>
                <a:srgbClr val="FFFFFF"/>
              </a:solidFill>
              <a:latin typeface="Calibri" pitchFamily="34" charset="0"/>
              <a:cs typeface="Calibri" pitchFamily="34" charset="0"/>
            </a:endParaRPr>
          </a:p>
        </p:txBody>
      </p:sp>
      <p:sp>
        <p:nvSpPr>
          <p:cNvPr id="22" name="Text Box 20"/>
          <p:cNvSpPr txBox="1">
            <a:spLocks noChangeArrowheads="1"/>
          </p:cNvSpPr>
          <p:nvPr/>
        </p:nvSpPr>
        <p:spPr bwMode="auto">
          <a:xfrm>
            <a:off x="7123113" y="2636838"/>
            <a:ext cx="2252155" cy="400110"/>
          </a:xfrm>
          <a:prstGeom prst="rect">
            <a:avLst/>
          </a:prstGeom>
          <a:noFill/>
          <a:ln w="9525">
            <a:noFill/>
            <a:miter lim="800000"/>
            <a:headEnd/>
            <a:tailEnd/>
          </a:ln>
          <a:effectLst/>
        </p:spPr>
        <p:txBody>
          <a:bodyPr wrap="none">
            <a:spAutoFit/>
          </a:bodyPr>
          <a:lstStyle/>
          <a:p>
            <a:pPr eaLnBrk="1" hangingPunct="1"/>
            <a:r>
              <a:rPr lang="en-US" sz="2000" b="1" i="0">
                <a:solidFill>
                  <a:srgbClr val="FF66FF"/>
                </a:solidFill>
                <a:latin typeface="Calibri" pitchFamily="34" charset="0"/>
                <a:cs typeface="Calibri" pitchFamily="34" charset="0"/>
              </a:rPr>
              <a:t>Pulmonary Arteries</a:t>
            </a:r>
          </a:p>
        </p:txBody>
      </p:sp>
      <p:sp>
        <p:nvSpPr>
          <p:cNvPr id="23" name="Line 21"/>
          <p:cNvSpPr>
            <a:spLocks noChangeShapeType="1"/>
          </p:cNvSpPr>
          <p:nvPr/>
        </p:nvSpPr>
        <p:spPr bwMode="auto">
          <a:xfrm flipH="1">
            <a:off x="5481638" y="2851150"/>
            <a:ext cx="1584325" cy="0"/>
          </a:xfrm>
          <a:prstGeom prst="line">
            <a:avLst/>
          </a:prstGeom>
          <a:noFill/>
          <a:ln w="38100">
            <a:solidFill>
              <a:schemeClr val="hlink"/>
            </a:solidFill>
            <a:round/>
            <a:headEnd/>
            <a:tailEnd type="triangle" w="med" len="med"/>
          </a:ln>
          <a:effectLst/>
        </p:spPr>
        <p:txBody>
          <a:bodyPr/>
          <a:lstStyle/>
          <a:p>
            <a:endParaRPr lang="en-US" b="1">
              <a:solidFill>
                <a:srgbClr val="FFFFFF"/>
              </a:solidFill>
              <a:latin typeface="Calibri" pitchFamily="34" charset="0"/>
              <a:cs typeface="Calibri" pitchFamily="34" charset="0"/>
            </a:endParaRPr>
          </a:p>
        </p:txBody>
      </p:sp>
      <p:sp>
        <p:nvSpPr>
          <p:cNvPr id="24" name="Rectangle 8"/>
          <p:cNvSpPr>
            <a:spLocks noChangeArrowheads="1"/>
          </p:cNvSpPr>
          <p:nvPr/>
        </p:nvSpPr>
        <p:spPr bwMode="auto">
          <a:xfrm>
            <a:off x="114300" y="4707386"/>
            <a:ext cx="2362200" cy="2074414"/>
          </a:xfrm>
          <a:prstGeom prst="rect">
            <a:avLst/>
          </a:prstGeom>
          <a:noFill/>
          <a:ln w="12700">
            <a:noFill/>
            <a:miter lim="800000"/>
            <a:headEnd type="none" w="sm" len="sm"/>
            <a:tailEnd type="none" w="sm" len="sm"/>
          </a:ln>
          <a:effectLst/>
        </p:spPr>
        <p:txBody>
          <a:bodyPr wrap="square" anchor="ctr">
            <a:spAutoFit/>
          </a:bodyPr>
          <a:lstStyle/>
          <a:p>
            <a:pPr marL="342900" indent="-342900">
              <a:spcBef>
                <a:spcPct val="20000"/>
              </a:spcBef>
              <a:buClr>
                <a:srgbClr val="FF0000"/>
              </a:buClr>
              <a:buFontTx/>
              <a:buBlip>
                <a:blip r:embed="rId5"/>
              </a:buBlip>
            </a:pPr>
            <a:r>
              <a:rPr lang="en-US" sz="2300" b="1" i="0" dirty="0" smtClean="0">
                <a:solidFill>
                  <a:srgbClr val="00FFFF"/>
                </a:solidFill>
                <a:latin typeface="Calibri" pitchFamily="34" charset="0"/>
                <a:cs typeface="Calibri" pitchFamily="34" charset="0"/>
              </a:rPr>
              <a:t>Systole</a:t>
            </a:r>
          </a:p>
          <a:p>
            <a:pPr marL="342900" indent="-342900">
              <a:spcBef>
                <a:spcPct val="20000"/>
              </a:spcBef>
              <a:buClr>
                <a:srgbClr val="FF0000"/>
              </a:buClr>
              <a:buFontTx/>
              <a:buBlip>
                <a:blip r:embed="rId5"/>
              </a:buBlip>
            </a:pPr>
            <a:r>
              <a:rPr lang="en-US" sz="2300" b="1" i="0" dirty="0" smtClean="0">
                <a:solidFill>
                  <a:srgbClr val="00FFFF"/>
                </a:solidFill>
                <a:latin typeface="Calibri" pitchFamily="34" charset="0"/>
                <a:cs typeface="Calibri" pitchFamily="34" charset="0"/>
              </a:rPr>
              <a:t>Diastole</a:t>
            </a:r>
          </a:p>
          <a:p>
            <a:pPr marL="342900" indent="-342900">
              <a:spcBef>
                <a:spcPct val="20000"/>
              </a:spcBef>
              <a:buClr>
                <a:srgbClr val="FF0000"/>
              </a:buClr>
              <a:buFontTx/>
              <a:buBlip>
                <a:blip r:embed="rId5"/>
              </a:buBlip>
            </a:pPr>
            <a:r>
              <a:rPr lang="en-US" sz="2300" b="1" i="0" dirty="0" smtClean="0">
                <a:solidFill>
                  <a:srgbClr val="00FFFF"/>
                </a:solidFill>
                <a:latin typeface="Calibri" pitchFamily="34" charset="0"/>
                <a:cs typeface="Calibri" pitchFamily="34" charset="0"/>
              </a:rPr>
              <a:t>Heart beat; cardiac cycle</a:t>
            </a:r>
          </a:p>
          <a:p>
            <a:pPr marL="342900" indent="-342900">
              <a:spcBef>
                <a:spcPct val="20000"/>
              </a:spcBef>
              <a:buClr>
                <a:srgbClr val="FF0000"/>
              </a:buClr>
              <a:buFontTx/>
              <a:buBlip>
                <a:blip r:embed="rId5"/>
              </a:buBlip>
            </a:pPr>
            <a:r>
              <a:rPr lang="en-US" sz="2300" b="1" i="0" dirty="0" smtClean="0">
                <a:solidFill>
                  <a:srgbClr val="00FFFF"/>
                </a:solidFill>
                <a:latin typeface="Calibri" pitchFamily="34" charset="0"/>
                <a:cs typeface="Calibri" pitchFamily="34" charset="0"/>
              </a:rPr>
              <a:t>Valves	 </a:t>
            </a:r>
            <a:endParaRPr lang="en-US" sz="2300" b="1" i="0" dirty="0" smtClean="0">
              <a:solidFill>
                <a:srgbClr val="FFFF00"/>
              </a:solidFill>
              <a:latin typeface="Calibri" pitchFamily="34" charset="0"/>
              <a:cs typeface="Calibri" pitchFamily="34" charset="0"/>
            </a:endParaRPr>
          </a:p>
        </p:txBody>
      </p:sp>
      <p:pic>
        <p:nvPicPr>
          <p:cNvPr id="25" name="Picture 68" descr="heart"/>
          <p:cNvPicPr>
            <a:picLocks noChangeAspect="1" noChangeArrowheads="1" noCrop="1"/>
          </p:cNvPicPr>
          <p:nvPr/>
        </p:nvPicPr>
        <p:blipFill>
          <a:blip r:embed="rId6"/>
          <a:srcRect/>
          <a:stretch>
            <a:fillRect/>
          </a:stretch>
        </p:blipFill>
        <p:spPr bwMode="auto">
          <a:xfrm>
            <a:off x="8391864" y="4343400"/>
            <a:ext cx="1780836" cy="2378209"/>
          </a:xfrm>
          <a:prstGeom prst="rect">
            <a:avLst/>
          </a:prstGeom>
          <a:noFill/>
        </p:spPr>
      </p:pic>
    </p:spTree>
    <p:extLst>
      <p:ext uri="{BB962C8B-B14F-4D97-AF65-F5344CB8AC3E}">
        <p14:creationId xmlns:p14="http://schemas.microsoft.com/office/powerpoint/2010/main" val="3161240559"/>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Rectangle 2"/>
          <p:cNvSpPr>
            <a:spLocks noChangeArrowheads="1"/>
          </p:cNvSpPr>
          <p:nvPr/>
        </p:nvSpPr>
        <p:spPr bwMode="auto">
          <a:xfrm>
            <a:off x="819150" y="609600"/>
            <a:ext cx="8743950" cy="990600"/>
          </a:xfrm>
          <a:prstGeom prst="rect">
            <a:avLst/>
          </a:prstGeom>
          <a:noFill/>
          <a:ln w="9525">
            <a:noFill/>
            <a:miter lim="800000"/>
            <a:headEnd/>
            <a:tailEnd/>
          </a:ln>
          <a:effectLst/>
        </p:spPr>
        <p:txBody>
          <a:bodyPr lIns="92075" tIns="46038" rIns="92075" bIns="46038" anchor="ctr"/>
          <a:lstStyle/>
          <a:p>
            <a:pPr algn="ctr"/>
            <a:r>
              <a:rPr lang="en-US" sz="3600" b="1" i="0" dirty="0" smtClean="0">
                <a:solidFill>
                  <a:srgbClr val="FFFF00"/>
                </a:solidFill>
                <a:effectLst>
                  <a:outerShdw blurRad="38100" dist="38100" dir="2700000" algn="tl">
                    <a:srgbClr val="000000"/>
                  </a:outerShdw>
                </a:effectLst>
                <a:latin typeface="Calibri" pitchFamily="34" charset="0"/>
                <a:cs typeface="Calibri" pitchFamily="34" charset="0"/>
              </a:rPr>
              <a:t>The heart as the central pump</a:t>
            </a:r>
          </a:p>
          <a:p>
            <a:pPr algn="ctr"/>
            <a:r>
              <a:rPr lang="en-US" sz="3600" b="1" i="0" dirty="0" smtClean="0">
                <a:solidFill>
                  <a:srgbClr val="FFFF00"/>
                </a:solidFill>
                <a:effectLst>
                  <a:outerShdw blurRad="38100" dist="38100" dir="2700000" algn="tl">
                    <a:srgbClr val="000000"/>
                  </a:outerShdw>
                </a:effectLst>
                <a:latin typeface="Calibri" pitchFamily="34" charset="0"/>
                <a:cs typeface="Calibri" pitchFamily="34" charset="0"/>
              </a:rPr>
              <a:t>Requirements for effective pumping</a:t>
            </a:r>
            <a:endParaRPr lang="en-US" sz="3600" b="1" i="0" dirty="0">
              <a:solidFill>
                <a:srgbClr val="FFFF00"/>
              </a:solidFill>
              <a:effectLst>
                <a:outerShdw blurRad="38100" dist="38100" dir="2700000" algn="tl">
                  <a:srgbClr val="000000"/>
                </a:outerShdw>
              </a:effectLst>
              <a:latin typeface="Calibri" pitchFamily="34" charset="0"/>
              <a:cs typeface="Calibri" pitchFamily="34" charset="0"/>
            </a:endParaRPr>
          </a:p>
        </p:txBody>
      </p:sp>
      <p:sp>
        <p:nvSpPr>
          <p:cNvPr id="6" name="Rectangle 1"/>
          <p:cNvSpPr>
            <a:spLocks noChangeArrowheads="1"/>
          </p:cNvSpPr>
          <p:nvPr/>
        </p:nvSpPr>
        <p:spPr bwMode="auto">
          <a:xfrm>
            <a:off x="190500" y="1934319"/>
            <a:ext cx="98298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en-US" altLang="en-US" sz="2000" b="1" i="0" dirty="0">
                <a:solidFill>
                  <a:srgbClr val="00FFFF"/>
                </a:solidFill>
                <a:latin typeface="Calibri" panose="020F0502020204030204" pitchFamily="34" charset="0"/>
              </a:rPr>
              <a:t>For effective </a:t>
            </a:r>
            <a:r>
              <a:rPr lang="en-US" altLang="en-US" sz="2000" b="1" i="0" dirty="0" smtClean="0">
                <a:solidFill>
                  <a:srgbClr val="00FFFF"/>
                </a:solidFill>
                <a:latin typeface="Calibri" panose="020F0502020204030204" pitchFamily="34" charset="0"/>
              </a:rPr>
              <a:t>pumping, </a:t>
            </a:r>
            <a:r>
              <a:rPr lang="en-US" altLang="en-US" sz="2000" b="1" i="0" dirty="0">
                <a:solidFill>
                  <a:srgbClr val="00FFFF"/>
                </a:solidFill>
                <a:latin typeface="Calibri" panose="020F0502020204030204" pitchFamily="34" charset="0"/>
              </a:rPr>
              <a:t>the heart must be functioning properly in five basic respects:</a:t>
            </a:r>
          </a:p>
          <a:p>
            <a:pPr lvl="1">
              <a:lnSpc>
                <a:spcPct val="150000"/>
              </a:lnSpc>
            </a:pPr>
            <a:r>
              <a:rPr lang="en-US" altLang="en-US" sz="2000" b="1" i="0" dirty="0">
                <a:solidFill>
                  <a:srgbClr val="00FFFF"/>
                </a:solidFill>
                <a:latin typeface="Calibri" panose="020F0502020204030204" pitchFamily="34" charset="0"/>
              </a:rPr>
              <a:t>1. The contractions of individual cardiac muscle </a:t>
            </a:r>
            <a:r>
              <a:rPr lang="en-US" altLang="en-US" sz="2000" b="1" i="0" dirty="0" smtClean="0">
                <a:solidFill>
                  <a:srgbClr val="00FFFF"/>
                </a:solidFill>
                <a:latin typeface="Calibri" panose="020F0502020204030204" pitchFamily="34" charset="0"/>
              </a:rPr>
              <a:t>cells (myocytes) </a:t>
            </a:r>
            <a:r>
              <a:rPr lang="en-US" altLang="en-US" sz="2000" b="1" i="0" dirty="0">
                <a:solidFill>
                  <a:srgbClr val="00FFFF"/>
                </a:solidFill>
                <a:latin typeface="Calibri" panose="020F0502020204030204" pitchFamily="34" charset="0"/>
              </a:rPr>
              <a:t>must occur at regular intervals and be synchronized (not arrhythmic). </a:t>
            </a:r>
          </a:p>
          <a:p>
            <a:pPr lvl="1">
              <a:lnSpc>
                <a:spcPct val="150000"/>
              </a:lnSpc>
            </a:pPr>
            <a:r>
              <a:rPr lang="en-US" altLang="en-US" sz="2000" b="1" i="0" dirty="0">
                <a:solidFill>
                  <a:srgbClr val="00FFFF"/>
                </a:solidFill>
                <a:latin typeface="Calibri" panose="020F0502020204030204" pitchFamily="34" charset="0"/>
              </a:rPr>
              <a:t>2. The valves must open fully (not </a:t>
            </a:r>
            <a:r>
              <a:rPr lang="en-US" altLang="en-US" sz="2000" b="1" i="0" dirty="0" err="1">
                <a:solidFill>
                  <a:srgbClr val="00FFFF"/>
                </a:solidFill>
                <a:latin typeface="Calibri" panose="020F0502020204030204" pitchFamily="34" charset="0"/>
              </a:rPr>
              <a:t>stenotic</a:t>
            </a:r>
            <a:r>
              <a:rPr lang="en-US" altLang="en-US" sz="2000" b="1" i="0" dirty="0">
                <a:solidFill>
                  <a:srgbClr val="00FFFF"/>
                </a:solidFill>
                <a:latin typeface="Calibri" panose="020F0502020204030204" pitchFamily="34" charset="0"/>
              </a:rPr>
              <a:t>). </a:t>
            </a:r>
          </a:p>
          <a:p>
            <a:pPr lvl="1">
              <a:lnSpc>
                <a:spcPct val="150000"/>
              </a:lnSpc>
            </a:pPr>
            <a:r>
              <a:rPr lang="en-US" altLang="en-US" sz="2000" b="1" i="0" dirty="0">
                <a:solidFill>
                  <a:srgbClr val="00FFFF"/>
                </a:solidFill>
                <a:latin typeface="Calibri" panose="020F0502020204030204" pitchFamily="34" charset="0"/>
              </a:rPr>
              <a:t>3. The valves must not leak (not insufficient or </a:t>
            </a:r>
            <a:r>
              <a:rPr lang="en-US" altLang="en-US" sz="2000" b="1" i="0" dirty="0" err="1">
                <a:solidFill>
                  <a:srgbClr val="00FFFF"/>
                </a:solidFill>
                <a:latin typeface="Calibri" panose="020F0502020204030204" pitchFamily="34" charset="0"/>
              </a:rPr>
              <a:t>regurgitant</a:t>
            </a:r>
            <a:r>
              <a:rPr lang="en-US" altLang="en-US" sz="2000" b="1" i="0" dirty="0">
                <a:solidFill>
                  <a:srgbClr val="00FFFF"/>
                </a:solidFill>
                <a:latin typeface="Calibri" panose="020F0502020204030204" pitchFamily="34" charset="0"/>
              </a:rPr>
              <a:t>). </a:t>
            </a:r>
          </a:p>
          <a:p>
            <a:pPr lvl="1">
              <a:lnSpc>
                <a:spcPct val="150000"/>
              </a:lnSpc>
            </a:pPr>
            <a:r>
              <a:rPr lang="en-US" altLang="en-US" sz="2000" b="1" i="0" dirty="0">
                <a:solidFill>
                  <a:srgbClr val="00FFFF"/>
                </a:solidFill>
                <a:latin typeface="Calibri" panose="020F0502020204030204" pitchFamily="34" charset="0"/>
              </a:rPr>
              <a:t>4. The </a:t>
            </a:r>
            <a:r>
              <a:rPr lang="en-US" altLang="en-US" sz="2000" b="1" i="0" dirty="0" smtClean="0">
                <a:solidFill>
                  <a:srgbClr val="00FFFF"/>
                </a:solidFill>
                <a:latin typeface="Calibri" panose="020F0502020204030204" pitchFamily="34" charset="0"/>
              </a:rPr>
              <a:t>ventricular </a:t>
            </a:r>
            <a:r>
              <a:rPr lang="en-US" altLang="en-US" sz="2000" b="1" i="0" dirty="0">
                <a:solidFill>
                  <a:srgbClr val="00FFFF"/>
                </a:solidFill>
                <a:latin typeface="Calibri" panose="020F0502020204030204" pitchFamily="34" charset="0"/>
              </a:rPr>
              <a:t>contractions must be forceful (not failing). </a:t>
            </a:r>
          </a:p>
          <a:p>
            <a:pPr lvl="1">
              <a:lnSpc>
                <a:spcPct val="150000"/>
              </a:lnSpc>
            </a:pPr>
            <a:r>
              <a:rPr lang="en-US" altLang="en-US" sz="2000" b="1" i="0" dirty="0">
                <a:solidFill>
                  <a:srgbClr val="00FFFF"/>
                </a:solidFill>
                <a:latin typeface="Calibri" panose="020F0502020204030204" pitchFamily="34" charset="0"/>
              </a:rPr>
              <a:t>5. The ventricles must fill adequately during diastole</a:t>
            </a:r>
            <a:r>
              <a:rPr lang="en-US" altLang="en-US" sz="2000" b="1" i="0" dirty="0" smtClean="0">
                <a:solidFill>
                  <a:srgbClr val="00FFFF"/>
                </a:solidFill>
                <a:latin typeface="Calibri" panose="020F0502020204030204" pitchFamily="34" charset="0"/>
              </a:rPr>
              <a:t>.</a:t>
            </a:r>
          </a:p>
          <a:p>
            <a:pPr lvl="1">
              <a:lnSpc>
                <a:spcPct val="150000"/>
              </a:lnSpc>
            </a:pPr>
            <a:endParaRPr lang="en-US" altLang="en-US" sz="2000" b="1" i="0" dirty="0">
              <a:solidFill>
                <a:srgbClr val="00CCFF"/>
              </a:solidFill>
              <a:latin typeface="Calibri" panose="020F0502020204030204" pitchFamily="34" charset="0"/>
            </a:endParaRPr>
          </a:p>
          <a:p>
            <a:pPr marL="0" indent="0">
              <a:buFontTx/>
              <a:buNone/>
            </a:pPr>
            <a:r>
              <a:rPr lang="en-US" altLang="en-US" sz="2000" b="1" i="0" dirty="0">
                <a:solidFill>
                  <a:srgbClr val="FF0000"/>
                </a:solidFill>
                <a:latin typeface="Calibri" panose="020F0502020204030204" pitchFamily="34" charset="0"/>
              </a:rPr>
              <a:t>Q1. Specify five different mechanisms which can lead to ineffective cardiac pumping. </a:t>
            </a:r>
          </a:p>
          <a:p>
            <a:pPr marL="0" indent="0">
              <a:buFontTx/>
              <a:buNone/>
            </a:pPr>
            <a:endParaRPr lang="en-US" altLang="en-US" sz="2000" b="1" i="0" dirty="0">
              <a:solidFill>
                <a:srgbClr val="FF0000"/>
              </a:solidFill>
              <a:latin typeface="Calibri" panose="020F0502020204030204" pitchFamily="34" charset="0"/>
            </a:endParaRPr>
          </a:p>
          <a:p>
            <a:pPr marL="0" indent="0">
              <a:buFontTx/>
              <a:buNone/>
            </a:pPr>
            <a:r>
              <a:rPr lang="en-US" altLang="en-US" sz="2000" b="1" i="0" dirty="0">
                <a:solidFill>
                  <a:srgbClr val="FF0000"/>
                </a:solidFill>
                <a:latin typeface="Calibri" panose="020F0502020204030204" pitchFamily="34" charset="0"/>
              </a:rPr>
              <a:t>Q2. Think of five possible cardiac diseases which may precipitate ineffective cardiac pumping</a:t>
            </a:r>
            <a:r>
              <a:rPr lang="en-US" altLang="en-US" sz="2000" b="1" i="0" dirty="0" smtClean="0">
                <a:solidFill>
                  <a:srgbClr val="FF0000"/>
                </a:solidFill>
                <a:latin typeface="Calibri" panose="020F0502020204030204" pitchFamily="34" charset="0"/>
              </a:rPr>
              <a:t>.</a:t>
            </a:r>
            <a:endParaRPr lang="en-US" altLang="en-US" sz="2000" b="1" i="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161368602"/>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62" name="Picture 4"/>
          <p:cNvPicPr>
            <a:picLocks noChangeAspect="1" noChangeArrowheads="1"/>
          </p:cNvPicPr>
          <p:nvPr/>
        </p:nvPicPr>
        <p:blipFill>
          <a:blip r:embed="rId4"/>
          <a:srcRect/>
          <a:stretch>
            <a:fillRect/>
          </a:stretch>
        </p:blipFill>
        <p:spPr bwMode="auto">
          <a:xfrm>
            <a:off x="38100" y="0"/>
            <a:ext cx="6608763" cy="6858000"/>
          </a:xfrm>
          <a:prstGeom prst="rect">
            <a:avLst/>
          </a:prstGeom>
          <a:noFill/>
          <a:ln w="38100">
            <a:solidFill>
              <a:schemeClr val="hlink"/>
            </a:solidFill>
            <a:miter lim="800000"/>
            <a:headEnd/>
            <a:tailEnd/>
          </a:ln>
        </p:spPr>
      </p:pic>
      <p:sp>
        <p:nvSpPr>
          <p:cNvPr id="163" name="Text Box 5"/>
          <p:cNvSpPr txBox="1">
            <a:spLocks noChangeArrowheads="1"/>
          </p:cNvSpPr>
          <p:nvPr/>
        </p:nvSpPr>
        <p:spPr bwMode="auto">
          <a:xfrm>
            <a:off x="5295900" y="393700"/>
            <a:ext cx="533400" cy="246221"/>
          </a:xfrm>
          <a:prstGeom prst="rect">
            <a:avLst/>
          </a:prstGeom>
          <a:noFill/>
          <a:ln w="12700">
            <a:noFill/>
            <a:miter lim="800000"/>
            <a:headEnd type="none" w="sm" len="sm"/>
            <a:tailEnd type="none" w="sm" len="sm"/>
          </a:ln>
          <a:effectLst/>
        </p:spPr>
        <p:txBody>
          <a:bodyPr>
            <a:spAutoFit/>
          </a:bodyPr>
          <a:lstStyle/>
          <a:p>
            <a:pPr>
              <a:spcBef>
                <a:spcPct val="50000"/>
              </a:spcBef>
            </a:pPr>
            <a:r>
              <a:rPr lang="en-US" sz="1000" b="1">
                <a:solidFill>
                  <a:srgbClr val="FFFFFF"/>
                </a:solidFill>
                <a:latin typeface="Calibri" pitchFamily="34" charset="0"/>
                <a:cs typeface="Calibri" pitchFamily="34" charset="0"/>
              </a:rPr>
              <a:t>&lt; 2 cm</a:t>
            </a:r>
          </a:p>
        </p:txBody>
      </p:sp>
      <p:sp>
        <p:nvSpPr>
          <p:cNvPr id="5" name="Rectangle 2"/>
          <p:cNvSpPr>
            <a:spLocks noChangeArrowheads="1"/>
          </p:cNvSpPr>
          <p:nvPr/>
        </p:nvSpPr>
        <p:spPr bwMode="auto">
          <a:xfrm>
            <a:off x="6646862" y="0"/>
            <a:ext cx="3640138" cy="838200"/>
          </a:xfrm>
          <a:prstGeom prst="rect">
            <a:avLst/>
          </a:prstGeom>
          <a:noFill/>
          <a:ln w="9525">
            <a:noFill/>
            <a:miter lim="800000"/>
            <a:headEnd/>
            <a:tailEnd/>
          </a:ln>
          <a:effectLst/>
        </p:spPr>
        <p:txBody>
          <a:bodyPr lIns="92075" tIns="46038" rIns="92075" bIns="46038" anchor="ctr"/>
          <a:lstStyle/>
          <a:p>
            <a:pPr algn="ctr"/>
            <a:r>
              <a:rPr lang="en-US" sz="4000" b="1" i="0" dirty="0" smtClean="0">
                <a:solidFill>
                  <a:srgbClr val="FFFF00"/>
                </a:solidFill>
                <a:effectLst>
                  <a:outerShdw blurRad="38100" dist="38100" dir="2700000" algn="tl">
                    <a:srgbClr val="000000"/>
                  </a:outerShdw>
                </a:effectLst>
                <a:latin typeface="Calibri" pitchFamily="34" charset="0"/>
                <a:cs typeface="Calibri" pitchFamily="34" charset="0"/>
              </a:rPr>
              <a:t>Blood vessels</a:t>
            </a:r>
            <a:endParaRPr lang="en-US" sz="4000" b="1" i="0" dirty="0">
              <a:solidFill>
                <a:srgbClr val="FFFF00"/>
              </a:solidFill>
              <a:effectLst>
                <a:outerShdw blurRad="38100" dist="38100" dir="2700000" algn="tl">
                  <a:srgbClr val="000000"/>
                </a:outerShdw>
              </a:effectLst>
              <a:latin typeface="Calibri" pitchFamily="34" charset="0"/>
              <a:cs typeface="Calibri" pitchFamily="34" charset="0"/>
            </a:endParaRPr>
          </a:p>
        </p:txBody>
      </p:sp>
      <p:sp>
        <p:nvSpPr>
          <p:cNvPr id="6" name="Text Box 5"/>
          <p:cNvSpPr txBox="1">
            <a:spLocks noChangeArrowheads="1"/>
          </p:cNvSpPr>
          <p:nvPr/>
        </p:nvSpPr>
        <p:spPr bwMode="auto">
          <a:xfrm>
            <a:off x="7048500" y="2459504"/>
            <a:ext cx="2971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000" b="1" i="0" dirty="0">
                <a:solidFill>
                  <a:srgbClr val="00FFCC"/>
                </a:solidFill>
                <a:latin typeface="Trebuchet MS" panose="020B0603020202020204" pitchFamily="34" charset="0"/>
              </a:rPr>
              <a:t>All of the blood vessels have a common histological structure</a:t>
            </a:r>
          </a:p>
        </p:txBody>
      </p:sp>
    </p:spTree>
    <p:extLst>
      <p:ext uri="{BB962C8B-B14F-4D97-AF65-F5344CB8AC3E}">
        <p14:creationId xmlns:p14="http://schemas.microsoft.com/office/powerpoint/2010/main" val="139193394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266700" y="228600"/>
            <a:ext cx="9791700" cy="1219200"/>
          </a:xfrm>
          <a:prstGeom prst="rect">
            <a:avLst/>
          </a:prstGeom>
          <a:noFill/>
          <a:ln w="9525">
            <a:noFill/>
            <a:miter lim="800000"/>
            <a:headEnd/>
            <a:tailEnd/>
          </a:ln>
          <a:effectLst/>
        </p:spPr>
        <p:txBody>
          <a:bodyPr lIns="92075" tIns="46038" rIns="92075" bIns="46038" anchor="ctr"/>
          <a:lstStyle/>
          <a:p>
            <a:pPr algn="ctr">
              <a:defRPr/>
            </a:pPr>
            <a:r>
              <a:rPr lang="en-US" sz="4400" b="1" i="0" dirty="0" smtClean="0">
                <a:solidFill>
                  <a:srgbClr val="FFFF00"/>
                </a:solidFill>
                <a:effectLst>
                  <a:outerShdw blurRad="38100" dist="38100" dir="2700000" algn="tl">
                    <a:srgbClr val="000000"/>
                  </a:outerShdw>
                </a:effectLst>
                <a:latin typeface="Calibri" pitchFamily="34" charset="0"/>
                <a:cs typeface="Calibri" pitchFamily="34" charset="0"/>
              </a:rPr>
              <a:t>Systemic </a:t>
            </a:r>
            <a:r>
              <a:rPr lang="en-US" sz="4400" b="1" i="0" dirty="0">
                <a:solidFill>
                  <a:srgbClr val="FFFF00"/>
                </a:solidFill>
                <a:effectLst>
                  <a:outerShdw blurRad="38100" dist="38100" dir="2700000" algn="tl">
                    <a:srgbClr val="000000"/>
                  </a:outerShdw>
                </a:effectLst>
                <a:latin typeface="Calibri" pitchFamily="34" charset="0"/>
                <a:cs typeface="Calibri" pitchFamily="34" charset="0"/>
              </a:rPr>
              <a:t>and pulmonary</a:t>
            </a:r>
          </a:p>
          <a:p>
            <a:pPr algn="ctr">
              <a:defRPr/>
            </a:pPr>
            <a:r>
              <a:rPr lang="en-US" sz="4400" b="1" i="0" dirty="0">
                <a:solidFill>
                  <a:srgbClr val="FFFF00"/>
                </a:solidFill>
                <a:effectLst>
                  <a:outerShdw blurRad="38100" dist="38100" dir="2700000" algn="tl">
                    <a:srgbClr val="000000"/>
                  </a:outerShdw>
                </a:effectLst>
                <a:latin typeface="Calibri" pitchFamily="34" charset="0"/>
                <a:cs typeface="Calibri" pitchFamily="34" charset="0"/>
              </a:rPr>
              <a:t> circulations</a:t>
            </a:r>
          </a:p>
        </p:txBody>
      </p:sp>
      <p:pic>
        <p:nvPicPr>
          <p:cNvPr id="6" name="Picture 9" descr="Overview of the CV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1600200"/>
            <a:ext cx="4267200" cy="5105400"/>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7" name="Picture 11" descr="Cvdiag3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8700" y="1600200"/>
            <a:ext cx="5257800" cy="5105400"/>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8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400" b="0" i="1" u="none" strike="noStrike" cap="none" normalizeH="0" baseline="0" smtClean="0">
            <a:ln>
              <a:noFill/>
            </a:ln>
            <a:solidFill>
              <a:schemeClr val="tx1"/>
            </a:solidFill>
            <a:effectLst/>
            <a:latin typeface="Trebuchet MS" panose="020B0603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400" b="0" i="1" u="none" strike="noStrike" cap="none" normalizeH="0" baseline="0" smtClean="0">
            <a:ln>
              <a:noFill/>
            </a:ln>
            <a:solidFill>
              <a:schemeClr val="tx1"/>
            </a:solidFill>
            <a:effectLst/>
            <a:latin typeface="Trebuchet MS" panose="020B0603020202020204"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9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400" b="0" i="1" u="none" strike="noStrike" cap="none" normalizeH="0" baseline="0" smtClean="0">
            <a:ln>
              <a:noFill/>
            </a:ln>
            <a:solidFill>
              <a:schemeClr val="tx1"/>
            </a:solidFill>
            <a:effectLst/>
            <a:latin typeface="Trebuchet MS" panose="020B0603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400" b="0" i="1" u="none" strike="noStrike" cap="none" normalizeH="0" baseline="0" smtClean="0">
            <a:ln>
              <a:noFill/>
            </a:ln>
            <a:solidFill>
              <a:schemeClr val="tx1"/>
            </a:solidFill>
            <a:effectLst/>
            <a:latin typeface="Trebuchet MS" panose="020B0603020202020204"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21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400" b="0" i="1" u="none" strike="noStrike" cap="none" normalizeH="0" baseline="0" smtClean="0">
            <a:ln>
              <a:noFill/>
            </a:ln>
            <a:solidFill>
              <a:schemeClr val="tx1"/>
            </a:solidFill>
            <a:effectLst/>
            <a:latin typeface="Trebuchet MS" panose="020B0603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400" b="0" i="1" u="none" strike="noStrike" cap="none" normalizeH="0" baseline="0" smtClean="0">
            <a:ln>
              <a:noFill/>
            </a:ln>
            <a:solidFill>
              <a:schemeClr val="tx1"/>
            </a:solidFill>
            <a:effectLst/>
            <a:latin typeface="Trebuchet MS" panose="020B0603020202020204"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3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400" b="0" i="1" u="none" strike="noStrike" cap="none" normalizeH="0" baseline="0" smtClean="0">
            <a:ln>
              <a:noFill/>
            </a:ln>
            <a:solidFill>
              <a:schemeClr val="tx1"/>
            </a:solidFill>
            <a:effectLst/>
            <a:latin typeface="Trebuchet MS" panose="020B0603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400" b="0" i="1" u="none" strike="noStrike" cap="none" normalizeH="0" baseline="0" smtClean="0">
            <a:ln>
              <a:noFill/>
            </a:ln>
            <a:solidFill>
              <a:schemeClr val="tx1"/>
            </a:solidFill>
            <a:effectLst/>
            <a:latin typeface="Trebuchet MS" panose="020B0603020202020204"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5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400" b="0" i="1" u="none" strike="noStrike" cap="none" normalizeH="0" baseline="0" smtClean="0">
            <a:ln>
              <a:noFill/>
            </a:ln>
            <a:solidFill>
              <a:schemeClr val="tx1"/>
            </a:solidFill>
            <a:effectLst/>
            <a:latin typeface="Trebuchet MS" panose="020B0603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400" b="0" i="1" u="none" strike="noStrike" cap="none" normalizeH="0" baseline="0" smtClean="0">
            <a:ln>
              <a:noFill/>
            </a:ln>
            <a:solidFill>
              <a:schemeClr val="tx1"/>
            </a:solidFill>
            <a:effectLst/>
            <a:latin typeface="Trebuchet MS" panose="020B0603020202020204"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26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400" b="0" i="1" u="none" strike="noStrike" cap="none" normalizeH="0" baseline="0" smtClean="0">
            <a:ln>
              <a:noFill/>
            </a:ln>
            <a:solidFill>
              <a:schemeClr val="tx1"/>
            </a:solidFill>
            <a:effectLst/>
            <a:latin typeface="Trebuchet MS" panose="020B0603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400" b="0" i="1" u="none" strike="noStrike" cap="none" normalizeH="0" baseline="0" smtClean="0">
            <a:ln>
              <a:noFill/>
            </a:ln>
            <a:solidFill>
              <a:schemeClr val="tx1"/>
            </a:solidFill>
            <a:effectLst/>
            <a:latin typeface="Trebuchet MS" panose="020B0603020202020204"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27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400" b="0" i="1" u="none" strike="noStrike" cap="none" normalizeH="0" baseline="0" smtClean="0">
            <a:ln>
              <a:noFill/>
            </a:ln>
            <a:solidFill>
              <a:schemeClr val="tx1"/>
            </a:solidFill>
            <a:effectLst/>
            <a:latin typeface="Trebuchet MS" panose="020B0603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400" b="0" i="1" u="none" strike="noStrike" cap="none" normalizeH="0" baseline="0" smtClean="0">
            <a:ln>
              <a:noFill/>
            </a:ln>
            <a:solidFill>
              <a:schemeClr val="tx1"/>
            </a:solidFill>
            <a:effectLst/>
            <a:latin typeface="Trebuchet MS" panose="020B0603020202020204"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29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400" b="0" i="1" u="none" strike="noStrike" cap="none" normalizeH="0" baseline="0" smtClean="0">
            <a:ln>
              <a:noFill/>
            </a:ln>
            <a:solidFill>
              <a:schemeClr val="tx1"/>
            </a:solidFill>
            <a:effectLst/>
            <a:latin typeface="Trebuchet MS" panose="020B0603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400" b="0" i="1" u="none" strike="noStrike" cap="none" normalizeH="0" baseline="0" smtClean="0">
            <a:ln>
              <a:noFill/>
            </a:ln>
            <a:solidFill>
              <a:schemeClr val="tx1"/>
            </a:solidFill>
            <a:effectLst/>
            <a:latin typeface="Trebuchet MS" panose="020B0603020202020204"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32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400" b="0" i="1" u="none" strike="noStrike" cap="none" normalizeH="0" baseline="0" smtClean="0">
            <a:ln>
              <a:noFill/>
            </a:ln>
            <a:solidFill>
              <a:schemeClr val="tx1"/>
            </a:solidFill>
            <a:effectLst/>
            <a:latin typeface="Trebuchet MS" panose="020B0603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400" b="0" i="1" u="none" strike="noStrike" cap="none" normalizeH="0" baseline="0" smtClean="0">
            <a:ln>
              <a:noFill/>
            </a:ln>
            <a:solidFill>
              <a:schemeClr val="tx1"/>
            </a:solidFill>
            <a:effectLst/>
            <a:latin typeface="Trebuchet MS" panose="020B0603020202020204"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33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400" b="0" i="1" u="none" strike="noStrike" cap="none" normalizeH="0" baseline="0" smtClean="0">
            <a:ln>
              <a:noFill/>
            </a:ln>
            <a:solidFill>
              <a:schemeClr val="tx1"/>
            </a:solidFill>
            <a:effectLst/>
            <a:latin typeface="Trebuchet MS" panose="020B0603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400" b="0" i="1" u="none" strike="noStrike" cap="none" normalizeH="0" baseline="0" smtClean="0">
            <a:ln>
              <a:noFill/>
            </a:ln>
            <a:solidFill>
              <a:schemeClr val="tx1"/>
            </a:solidFill>
            <a:effectLst/>
            <a:latin typeface="Trebuchet MS" panose="020B0603020202020204"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3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4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5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400" b="0"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7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400" b="0" i="1" u="none" strike="noStrike" cap="none" normalizeH="0" baseline="0" smtClean="0">
            <a:ln>
              <a:noFill/>
            </a:ln>
            <a:solidFill>
              <a:schemeClr val="tx1"/>
            </a:solidFill>
            <a:effectLst/>
            <a:latin typeface="Trebuchet MS" panose="020B0603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400" b="0" i="1" u="none" strike="noStrike" cap="none" normalizeH="0" baseline="0" smtClean="0">
            <a:ln>
              <a:noFill/>
            </a:ln>
            <a:solidFill>
              <a:schemeClr val="tx1"/>
            </a:solidFill>
            <a:effectLst/>
            <a:latin typeface="Trebuchet MS" panose="020B0603020202020204"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C:\MSOFFICE\Templates\Presentation Designs\Blue Diagonal.pot</Template>
  <TotalTime>16777</TotalTime>
  <Words>1845</Words>
  <Application>Microsoft Office PowerPoint</Application>
  <PresentationFormat>35mm Slides</PresentationFormat>
  <Paragraphs>288</Paragraphs>
  <Slides>46</Slides>
  <Notes>46</Notes>
  <HiddenSlides>0</HiddenSlides>
  <MMClips>0</MMClips>
  <ScaleCrop>false</ScaleCrop>
  <HeadingPairs>
    <vt:vector size="8" baseType="variant">
      <vt:variant>
        <vt:lpstr>Fonts Used</vt:lpstr>
      </vt:variant>
      <vt:variant>
        <vt:i4>7</vt:i4>
      </vt:variant>
      <vt:variant>
        <vt:lpstr>Theme</vt:lpstr>
      </vt:variant>
      <vt:variant>
        <vt:i4>19</vt:i4>
      </vt:variant>
      <vt:variant>
        <vt:lpstr>Embedded OLE Servers</vt:lpstr>
      </vt:variant>
      <vt:variant>
        <vt:i4>2</vt:i4>
      </vt:variant>
      <vt:variant>
        <vt:lpstr>Slide Titles</vt:lpstr>
      </vt:variant>
      <vt:variant>
        <vt:i4>46</vt:i4>
      </vt:variant>
    </vt:vector>
  </HeadingPairs>
  <TitlesOfParts>
    <vt:vector size="74" baseType="lpstr">
      <vt:lpstr>Arial</vt:lpstr>
      <vt:lpstr>Calibri</vt:lpstr>
      <vt:lpstr>Monotype Sorts</vt:lpstr>
      <vt:lpstr>Symbol</vt:lpstr>
      <vt:lpstr>Times New Roman</vt:lpstr>
      <vt:lpstr>Traditional Arabic</vt:lpstr>
      <vt:lpstr>Trebuchet MS</vt:lpstr>
      <vt:lpstr>Blue Diagonal</vt:lpstr>
      <vt:lpstr>1_Blue Diagonal</vt:lpstr>
      <vt:lpstr>2_Blue Diagonal</vt:lpstr>
      <vt:lpstr>3_Blue Diagonal</vt:lpstr>
      <vt:lpstr>4_Blue Diagonal</vt:lpstr>
      <vt:lpstr>13_Blue Diagonal</vt:lpstr>
      <vt:lpstr>14_Blue Diagonal</vt:lpstr>
      <vt:lpstr>15_Blue Diagonal</vt:lpstr>
      <vt:lpstr>17_Blue Diagonal</vt:lpstr>
      <vt:lpstr>18_Blue Diagonal</vt:lpstr>
      <vt:lpstr>19_Blue Diagonal</vt:lpstr>
      <vt:lpstr>21_Blue Diagonal</vt:lpstr>
      <vt:lpstr>23_Blue Diagonal</vt:lpstr>
      <vt:lpstr>25_Blue Diagonal</vt:lpstr>
      <vt:lpstr>26_Blue Diagonal</vt:lpstr>
      <vt:lpstr>27_Blue Diagonal</vt:lpstr>
      <vt:lpstr>29_Blue Diagonal</vt:lpstr>
      <vt:lpstr>32_Blue Diagonal</vt:lpstr>
      <vt:lpstr>33_Blue Diagonal</vt:lpstr>
      <vt:lpstr>Image</vt:lpstr>
      <vt:lpstr>Bitmap Image</vt:lpstr>
      <vt:lpstr>Cardiovascular Block  Contractile Mechanism in Cardiac Muscle</vt:lpstr>
      <vt:lpstr>PowerPoint Presentation</vt:lpstr>
      <vt:lpstr>Learning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Contractile Mechanism in Cardiac Muscle</dc:title>
  <cp:lastModifiedBy>Ahmad Al-Shafei</cp:lastModifiedBy>
  <cp:revision>124</cp:revision>
  <cp:lastPrinted>2015-02-24T10:06:15Z</cp:lastPrinted>
  <dcterms:created xsi:type="dcterms:W3CDTF">1997-10-10T11:48:30Z</dcterms:created>
  <dcterms:modified xsi:type="dcterms:W3CDTF">2015-02-25T10:51:28Z</dcterms:modified>
</cp:coreProperties>
</file>