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3" r:id="rId3"/>
    <p:sldMasterId id="2147483721" r:id="rId4"/>
  </p:sldMasterIdLst>
  <p:notesMasterIdLst>
    <p:notesMasterId r:id="rId55"/>
  </p:notesMasterIdLst>
  <p:handoutMasterIdLst>
    <p:handoutMasterId r:id="rId56"/>
  </p:handoutMasterIdLst>
  <p:sldIdLst>
    <p:sldId id="1557" r:id="rId5"/>
    <p:sldId id="859" r:id="rId6"/>
    <p:sldId id="1136" r:id="rId7"/>
    <p:sldId id="1558" r:id="rId8"/>
    <p:sldId id="1569" r:id="rId9"/>
    <p:sldId id="868" r:id="rId10"/>
    <p:sldId id="1577" r:id="rId11"/>
    <p:sldId id="1578" r:id="rId12"/>
    <p:sldId id="872" r:id="rId13"/>
    <p:sldId id="1559" r:id="rId14"/>
    <p:sldId id="873" r:id="rId15"/>
    <p:sldId id="1561" r:id="rId16"/>
    <p:sldId id="1562" r:id="rId17"/>
    <p:sldId id="874" r:id="rId18"/>
    <p:sldId id="1555" r:id="rId19"/>
    <p:sldId id="867" r:id="rId20"/>
    <p:sldId id="1563" r:id="rId21"/>
    <p:sldId id="877" r:id="rId22"/>
    <p:sldId id="1203" r:id="rId23"/>
    <p:sldId id="878" r:id="rId24"/>
    <p:sldId id="884" r:id="rId25"/>
    <p:sldId id="885" r:id="rId26"/>
    <p:sldId id="889" r:id="rId27"/>
    <p:sldId id="1565" r:id="rId28"/>
    <p:sldId id="892" r:id="rId29"/>
    <p:sldId id="893" r:id="rId30"/>
    <p:sldId id="894" r:id="rId31"/>
    <p:sldId id="895" r:id="rId32"/>
    <p:sldId id="897" r:id="rId33"/>
    <p:sldId id="898" r:id="rId34"/>
    <p:sldId id="899" r:id="rId35"/>
    <p:sldId id="1433" r:id="rId36"/>
    <p:sldId id="906" r:id="rId37"/>
    <p:sldId id="1434" r:id="rId38"/>
    <p:sldId id="1438" r:id="rId39"/>
    <p:sldId id="911" r:id="rId40"/>
    <p:sldId id="912" r:id="rId41"/>
    <p:sldId id="913" r:id="rId42"/>
    <p:sldId id="914" r:id="rId43"/>
    <p:sldId id="915" r:id="rId44"/>
    <p:sldId id="916" r:id="rId45"/>
    <p:sldId id="917" r:id="rId46"/>
    <p:sldId id="918" r:id="rId47"/>
    <p:sldId id="1177" r:id="rId48"/>
    <p:sldId id="920" r:id="rId49"/>
    <p:sldId id="959" r:id="rId50"/>
    <p:sldId id="1208" r:id="rId51"/>
    <p:sldId id="960" r:id="rId52"/>
    <p:sldId id="961" r:id="rId53"/>
    <p:sldId id="962" r:id="rId54"/>
  </p:sldIdLst>
  <p:sldSz cx="10287000" cy="6858000" type="35mm"/>
  <p:notesSz cx="6856413" cy="9234488"/>
  <p:defaultTex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21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CC"/>
    <a:srgbClr val="00FF00"/>
    <a:srgbClr val="00CC00"/>
    <a:srgbClr val="FFFF00"/>
    <a:srgbClr val="00CC99"/>
    <a:srgbClr val="CC3300"/>
    <a:srgbClr val="66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15" autoAdjust="0"/>
    <p:restoredTop sz="96241" autoAdjust="0"/>
  </p:normalViewPr>
  <p:slideViewPr>
    <p:cSldViewPr>
      <p:cViewPr varScale="1">
        <p:scale>
          <a:sx n="61" d="100"/>
          <a:sy n="61" d="100"/>
        </p:scale>
        <p:origin x="90" y="228"/>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868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smtClean="0">
                <a:solidFill>
                  <a:srgbClr val="800000"/>
                </a:solidFill>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27575846-FC64-4A5C-84D8-182F50D51D26}" type="slidenum">
              <a:rPr lang="ar-BH" altLang="en-US"/>
              <a:pPr/>
              <a:t>‹#›</a:t>
            </a:fld>
            <a:endParaRPr lang="en-US" altLang="en-US"/>
          </a:p>
        </p:txBody>
      </p:sp>
    </p:spTree>
    <p:extLst>
      <p:ext uri="{BB962C8B-B14F-4D97-AF65-F5344CB8AC3E}">
        <p14:creationId xmlns:p14="http://schemas.microsoft.com/office/powerpoint/2010/main" val="519235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6CECFF0-BEC2-472F-B03B-1C571A76FB91}"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5128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09D4FFE-127B-41F8-9C0C-19F841702C4F}" type="slidenum">
              <a:rPr lang="ar-BH" altLang="en-US" sz="1000">
                <a:solidFill>
                  <a:srgbClr val="800000"/>
                </a:solidFill>
                <a:latin typeface="Times New Roman" panose="02020603050405020304" pitchFamily="18" charset="0"/>
              </a:rPr>
              <a:pPr/>
              <a:t>10</a:t>
            </a:fld>
            <a:endParaRPr lang="en-US" altLang="en-US" sz="1000">
              <a:solidFill>
                <a:srgbClr val="800000"/>
              </a:solidFill>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673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032E683-25AF-495E-A1E2-CA4C415F31C1}" type="slidenum">
              <a:rPr lang="ar-BH" altLang="en-US" sz="1000">
                <a:solidFill>
                  <a:srgbClr val="800000"/>
                </a:solidFill>
                <a:latin typeface="Times New Roman" panose="02020603050405020304" pitchFamily="18" charset="0"/>
              </a:rPr>
              <a:pPr/>
              <a:t>11</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7081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032E683-25AF-495E-A1E2-CA4C415F31C1}" type="slidenum">
              <a:rPr lang="ar-BH" altLang="en-US" sz="1000">
                <a:solidFill>
                  <a:srgbClr val="800000"/>
                </a:solidFill>
                <a:latin typeface="Times New Roman" panose="02020603050405020304" pitchFamily="18" charset="0"/>
              </a:rPr>
              <a:pPr/>
              <a:t>12</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7120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032E683-25AF-495E-A1E2-CA4C415F31C1}" type="slidenum">
              <a:rPr lang="ar-BH" altLang="en-US" sz="1000">
                <a:solidFill>
                  <a:srgbClr val="800000"/>
                </a:solidFill>
                <a:latin typeface="Times New Roman" panose="02020603050405020304" pitchFamily="18" charset="0"/>
              </a:rPr>
              <a:pPr/>
              <a:t>13</a:t>
            </a:fld>
            <a:endParaRPr lang="en-US" altLang="en-US" sz="1000">
              <a:solidFill>
                <a:srgbClr val="8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898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74287AA-E873-4AB5-8F34-22FD7F52FCE5}" type="slidenum">
              <a:rPr lang="ar-BH" altLang="en-US" sz="1000">
                <a:solidFill>
                  <a:srgbClr val="800000"/>
                </a:solidFill>
                <a:latin typeface="Times New Roman" panose="02020603050405020304" pitchFamily="18" charset="0"/>
              </a:rPr>
              <a:pPr/>
              <a:t>14</a:t>
            </a:fld>
            <a:endParaRPr lang="en-US" altLang="en-US" sz="1000">
              <a:solidFill>
                <a:srgbClr val="800000"/>
              </a:solidFill>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7666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8A442BD-3F99-4D1E-B644-02B9C6303353}" type="slidenum">
              <a:rPr lang="ar-BH" altLang="en-US" sz="1000">
                <a:solidFill>
                  <a:srgbClr val="800000"/>
                </a:solidFill>
                <a:latin typeface="Times New Roman" panose="02020603050405020304" pitchFamily="18" charset="0"/>
              </a:rPr>
              <a:pPr/>
              <a:t>15</a:t>
            </a:fld>
            <a:endParaRPr lang="en-US" altLang="en-US" sz="1000">
              <a:solidFill>
                <a:srgbClr val="800000"/>
              </a:solidFill>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8301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8686417-54AD-4D8C-B9D3-D38BF1D0C9C7}" type="slidenum">
              <a:rPr lang="ar-BH" altLang="en-US" sz="1000">
                <a:solidFill>
                  <a:srgbClr val="800000"/>
                </a:solidFill>
                <a:latin typeface="Times New Roman" panose="02020603050405020304" pitchFamily="18" charset="0"/>
              </a:rPr>
              <a:pPr/>
              <a:t>16</a:t>
            </a:fld>
            <a:endParaRPr lang="en-US" altLang="en-US" sz="1000">
              <a:solidFill>
                <a:srgbClr val="800000"/>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7054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8686417-54AD-4D8C-B9D3-D38BF1D0C9C7}" type="slidenum">
              <a:rPr lang="ar-BH" altLang="en-US" sz="1000">
                <a:solidFill>
                  <a:srgbClr val="800000"/>
                </a:solidFill>
                <a:latin typeface="Times New Roman" panose="02020603050405020304" pitchFamily="18" charset="0"/>
              </a:rPr>
              <a:pPr/>
              <a:t>17</a:t>
            </a:fld>
            <a:endParaRPr lang="en-US" altLang="en-US" sz="1000">
              <a:solidFill>
                <a:srgbClr val="800000"/>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9311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C98DE4-C293-4C26-A9BC-DC8F09C76BDC}" type="slidenum">
              <a:rPr lang="ar-BH" altLang="en-US" sz="1000">
                <a:solidFill>
                  <a:srgbClr val="800000"/>
                </a:solidFill>
                <a:latin typeface="Times New Roman" panose="02020603050405020304" pitchFamily="18" charset="0"/>
              </a:rPr>
              <a:pPr/>
              <a:t>18</a:t>
            </a:fld>
            <a:endParaRPr lang="en-US" altLang="en-US" sz="1000">
              <a:solidFill>
                <a:srgbClr val="800000"/>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061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0DB8C46-90C6-43B1-A7E4-6A31EFBED155}" type="slidenum">
              <a:rPr lang="ar-BH" altLang="en-US" sz="1000">
                <a:solidFill>
                  <a:srgbClr val="800000"/>
                </a:solidFill>
                <a:latin typeface="Times New Roman" panose="02020603050405020304" pitchFamily="18" charset="0"/>
              </a:rPr>
              <a:pPr/>
              <a:t>19</a:t>
            </a:fld>
            <a:endParaRPr lang="en-US" altLang="en-US" sz="1000">
              <a:solidFill>
                <a:srgbClr val="800000"/>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592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843B41A-EEC5-4FE0-B2D9-1A5AECFF6E2F}" type="slidenum">
              <a:rPr lang="ar-BH" altLang="en-US" sz="1000">
                <a:solidFill>
                  <a:srgbClr val="800000"/>
                </a:solidFill>
                <a:latin typeface="Times New Roman" panose="02020603050405020304" pitchFamily="18" charset="0"/>
              </a:rPr>
              <a:pPr/>
              <a:t>2</a:t>
            </a:fld>
            <a:endParaRPr lang="en-US" altLang="en-US" sz="1000">
              <a:solidFill>
                <a:srgbClr val="800000"/>
              </a:solidFill>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02757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F25131B-4F03-431A-BEBE-855DF2A12389}" type="slidenum">
              <a:rPr lang="ar-BH" altLang="en-US" sz="1000">
                <a:solidFill>
                  <a:srgbClr val="800000"/>
                </a:solidFill>
                <a:latin typeface="Times New Roman" panose="02020603050405020304" pitchFamily="18" charset="0"/>
              </a:rPr>
              <a:pPr/>
              <a:t>20</a:t>
            </a:fld>
            <a:endParaRPr lang="en-US" altLang="en-US" sz="1000">
              <a:solidFill>
                <a:srgbClr val="8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7506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B75338E8-53BF-4C64-A000-9312D5147E2F}" type="slidenum">
              <a:rPr lang="ar-BH" altLang="en-US" sz="1000">
                <a:solidFill>
                  <a:srgbClr val="800000"/>
                </a:solidFill>
                <a:latin typeface="Times New Roman" panose="02020603050405020304" pitchFamily="18" charset="0"/>
              </a:rPr>
              <a:pPr/>
              <a:t>21</a:t>
            </a:fld>
            <a:endParaRPr lang="en-US" altLang="en-US" sz="1000">
              <a:solidFill>
                <a:srgbClr val="800000"/>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52639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8FBC22D-79FD-49CA-BB8D-14C134549964}" type="slidenum">
              <a:rPr lang="ar-BH" altLang="en-US" sz="1000">
                <a:solidFill>
                  <a:srgbClr val="800000"/>
                </a:solidFill>
                <a:latin typeface="Times New Roman" panose="02020603050405020304" pitchFamily="18" charset="0"/>
              </a:rPr>
              <a:pPr/>
              <a:t>22</a:t>
            </a:fld>
            <a:endParaRPr lang="en-US" altLang="en-US" sz="1000">
              <a:solidFill>
                <a:srgbClr val="800000"/>
              </a:solidFill>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7073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4F7E8FF7-B2E3-431B-A3C9-E4F6CD9A6771}" type="slidenum">
              <a:rPr lang="ar-BH" altLang="en-US" sz="1000">
                <a:solidFill>
                  <a:srgbClr val="800000"/>
                </a:solidFill>
                <a:latin typeface="Times New Roman" panose="02020603050405020304" pitchFamily="18" charset="0"/>
              </a:rPr>
              <a:pPr/>
              <a:t>23</a:t>
            </a:fld>
            <a:endParaRPr lang="en-US" altLang="en-US" sz="1000">
              <a:solidFill>
                <a:srgbClr val="800000"/>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11368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27CFA99-1147-445F-A957-B908F533B60E}" type="slidenum">
              <a:rPr lang="ar-BH" altLang="en-US" sz="1000">
                <a:solidFill>
                  <a:srgbClr val="800000"/>
                </a:solidFill>
                <a:latin typeface="Times New Roman" panose="02020603050405020304" pitchFamily="18" charset="0"/>
              </a:rPr>
              <a:pPr/>
              <a:t>24</a:t>
            </a:fld>
            <a:endParaRPr lang="en-US" altLang="en-US" sz="1000">
              <a:solidFill>
                <a:srgbClr val="8000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69355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54DFEF4-4C24-4509-86BF-70DC3982EC48}" type="slidenum">
              <a:rPr lang="ar-BH" altLang="en-US" sz="1000">
                <a:solidFill>
                  <a:srgbClr val="800000"/>
                </a:solidFill>
                <a:latin typeface="Times New Roman" panose="02020603050405020304" pitchFamily="18" charset="0"/>
              </a:rPr>
              <a:pPr/>
              <a:t>25</a:t>
            </a:fld>
            <a:endParaRPr lang="en-US" altLang="en-US" sz="1000">
              <a:solidFill>
                <a:srgbClr val="800000"/>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8626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286286-94D5-4A0E-8F6E-069A80ECE731}" type="slidenum">
              <a:rPr lang="ar-BH" altLang="en-US" sz="1000">
                <a:solidFill>
                  <a:srgbClr val="800000"/>
                </a:solidFill>
                <a:latin typeface="Times New Roman" panose="02020603050405020304" pitchFamily="18" charset="0"/>
              </a:rPr>
              <a:pPr/>
              <a:t>26</a:t>
            </a:fld>
            <a:endParaRPr lang="en-US" altLang="en-US" sz="1000">
              <a:solidFill>
                <a:srgbClr val="800000"/>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82106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07D0D93-2E6B-4E4B-A0B0-2E4FC1EB791B}" type="slidenum">
              <a:rPr lang="ar-BH" altLang="en-US" sz="1000">
                <a:solidFill>
                  <a:srgbClr val="800000"/>
                </a:solidFill>
                <a:latin typeface="Times New Roman" panose="02020603050405020304" pitchFamily="18" charset="0"/>
              </a:rPr>
              <a:pPr/>
              <a:t>27</a:t>
            </a:fld>
            <a:endParaRPr lang="en-US" altLang="en-US" sz="1000">
              <a:solidFill>
                <a:srgbClr val="800000"/>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8141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046374A-1195-4A41-979A-53CBB99898AE}" type="slidenum">
              <a:rPr lang="ar-BH" altLang="en-US" sz="1000">
                <a:solidFill>
                  <a:srgbClr val="800000"/>
                </a:solidFill>
                <a:latin typeface="Times New Roman" panose="02020603050405020304" pitchFamily="18" charset="0"/>
              </a:rPr>
              <a:pPr/>
              <a:t>28</a:t>
            </a:fld>
            <a:endParaRPr lang="en-US" altLang="en-US" sz="1000">
              <a:solidFill>
                <a:srgbClr val="8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898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D9ADAFE-6C34-488B-B790-F0265EDE17CF}" type="slidenum">
              <a:rPr lang="ar-BH" altLang="en-US" sz="1000">
                <a:solidFill>
                  <a:srgbClr val="800000"/>
                </a:solidFill>
                <a:latin typeface="Times New Roman" panose="02020603050405020304" pitchFamily="18" charset="0"/>
              </a:rPr>
              <a:pPr/>
              <a:t>29</a:t>
            </a:fld>
            <a:endParaRPr lang="en-US" altLang="en-US" sz="1000">
              <a:solidFill>
                <a:srgbClr val="80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8583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71BFF69-481C-445A-926A-35322B1C4BD5}" type="slidenum">
              <a:rPr lang="ar-BH" altLang="en-US" sz="1000">
                <a:solidFill>
                  <a:srgbClr val="800000"/>
                </a:solidFill>
                <a:latin typeface="Times New Roman" panose="02020603050405020304" pitchFamily="18" charset="0"/>
              </a:rPr>
              <a:pPr/>
              <a:t>3</a:t>
            </a:fld>
            <a:endParaRPr lang="en-US" altLang="en-US" sz="1000">
              <a:solidFill>
                <a:srgbClr val="8000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50482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30C24CE-150B-498F-8385-1F94A00A1062}" type="slidenum">
              <a:rPr lang="ar-BH" altLang="en-US" sz="1000">
                <a:solidFill>
                  <a:srgbClr val="800000"/>
                </a:solidFill>
                <a:latin typeface="Times New Roman" panose="02020603050405020304" pitchFamily="18" charset="0"/>
              </a:rPr>
              <a:pPr/>
              <a:t>30</a:t>
            </a:fld>
            <a:endParaRPr lang="en-US" altLang="en-US" sz="1000">
              <a:solidFill>
                <a:srgbClr val="8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65069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90F0F1D9-882C-440B-ABD3-BC1E2A0843C5}" type="slidenum">
              <a:rPr lang="ar-BH" altLang="en-US" sz="1000">
                <a:solidFill>
                  <a:srgbClr val="800000"/>
                </a:solidFill>
                <a:latin typeface="Times New Roman" panose="02020603050405020304" pitchFamily="18" charset="0"/>
              </a:rPr>
              <a:pPr/>
              <a:t>31</a:t>
            </a:fld>
            <a:endParaRPr lang="en-US" altLang="en-US" sz="1000">
              <a:solidFill>
                <a:srgbClr val="800000"/>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2351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ABD5E28-F2C7-45D3-8B87-9E38BB144E0F}" type="slidenum">
              <a:rPr lang="ar-BH" altLang="en-US" sz="1000">
                <a:solidFill>
                  <a:srgbClr val="800000"/>
                </a:solidFill>
                <a:latin typeface="Times New Roman" panose="02020603050405020304" pitchFamily="18" charset="0"/>
              </a:rPr>
              <a:pPr/>
              <a:t>32</a:t>
            </a:fld>
            <a:endParaRPr lang="en-US" altLang="en-US" sz="1000">
              <a:solidFill>
                <a:srgbClr val="8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92430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4B5A507-9685-4F3E-BE85-731000F8A9DC}" type="slidenum">
              <a:rPr lang="ar-BH" altLang="en-US" sz="1000">
                <a:solidFill>
                  <a:srgbClr val="800000"/>
                </a:solidFill>
                <a:latin typeface="Times New Roman" panose="02020603050405020304" pitchFamily="18" charset="0"/>
              </a:rPr>
              <a:pPr/>
              <a:t>33</a:t>
            </a:fld>
            <a:endParaRPr lang="en-US" altLang="en-US" sz="1000">
              <a:solidFill>
                <a:srgbClr val="800000"/>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88713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BD8B29B-39AF-4806-B696-E3604278E9E7}" type="slidenum">
              <a:rPr lang="ar-BH" altLang="en-US" sz="1000">
                <a:solidFill>
                  <a:srgbClr val="800000"/>
                </a:solidFill>
                <a:latin typeface="Times New Roman" panose="02020603050405020304" pitchFamily="18" charset="0"/>
              </a:rPr>
              <a:pPr/>
              <a:t>34</a:t>
            </a:fld>
            <a:endParaRPr lang="en-US" altLang="en-US" sz="1000">
              <a:solidFill>
                <a:srgbClr val="8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7296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7F0AABA-04B0-4AF4-AABE-2F51CF27F05A}" type="slidenum">
              <a:rPr lang="ar-BH" altLang="en-US" sz="1000">
                <a:solidFill>
                  <a:srgbClr val="800000"/>
                </a:solidFill>
                <a:latin typeface="Times New Roman" panose="02020603050405020304" pitchFamily="18" charset="0"/>
              </a:rPr>
              <a:pPr/>
              <a:t>35</a:t>
            </a:fld>
            <a:endParaRPr lang="en-US" altLang="en-US" sz="1000">
              <a:solidFill>
                <a:srgbClr val="800000"/>
              </a:solidFill>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79608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D7C1212-B289-41D8-ACB6-ED26BA118B40}" type="slidenum">
              <a:rPr lang="ar-BH" altLang="en-US" sz="1000">
                <a:solidFill>
                  <a:srgbClr val="800000"/>
                </a:solidFill>
                <a:latin typeface="Times New Roman" panose="02020603050405020304" pitchFamily="18" charset="0"/>
              </a:rPr>
              <a:pPr/>
              <a:t>36</a:t>
            </a:fld>
            <a:endParaRPr lang="en-US" altLang="en-US" sz="1000">
              <a:solidFill>
                <a:srgbClr val="800000"/>
              </a:solidFill>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82834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FD7B62D1-F418-4615-8DB7-3AE96C94F0DD}" type="slidenum">
              <a:rPr lang="ar-BH" altLang="en-US" sz="1000">
                <a:solidFill>
                  <a:srgbClr val="800000"/>
                </a:solidFill>
                <a:latin typeface="Times New Roman" panose="02020603050405020304" pitchFamily="18" charset="0"/>
              </a:rPr>
              <a:pPr/>
              <a:t>37</a:t>
            </a:fld>
            <a:endParaRPr lang="en-US" altLang="en-US" sz="1000">
              <a:solidFill>
                <a:srgbClr val="8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49078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CDA0B23-5CD1-4B4E-9D97-048C0E58BEE6}" type="slidenum">
              <a:rPr lang="ar-BH" altLang="en-US" sz="1000">
                <a:solidFill>
                  <a:srgbClr val="800000"/>
                </a:solidFill>
                <a:latin typeface="Times New Roman" panose="02020603050405020304" pitchFamily="18" charset="0"/>
              </a:rPr>
              <a:pPr/>
              <a:t>38</a:t>
            </a:fld>
            <a:endParaRPr lang="en-US" altLang="en-US" sz="1000">
              <a:solidFill>
                <a:srgbClr val="800000"/>
              </a:solidFill>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9291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9C03FEFE-C45B-4D87-8AB0-6130C8AF4D70}" type="slidenum">
              <a:rPr lang="ar-BH" altLang="en-US" sz="1000">
                <a:solidFill>
                  <a:srgbClr val="800000"/>
                </a:solidFill>
                <a:latin typeface="Times New Roman" panose="02020603050405020304" pitchFamily="18" charset="0"/>
              </a:rPr>
              <a:pPr/>
              <a:t>39</a:t>
            </a:fld>
            <a:endParaRPr lang="en-US" altLang="en-US" sz="1000">
              <a:solidFill>
                <a:srgbClr val="800000"/>
              </a:solidFill>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215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71BFF69-481C-445A-926A-35322B1C4BD5}" type="slidenum">
              <a:rPr lang="ar-BH" altLang="en-US" sz="1000">
                <a:solidFill>
                  <a:srgbClr val="800000"/>
                </a:solidFill>
                <a:latin typeface="Times New Roman" panose="02020603050405020304" pitchFamily="18" charset="0"/>
              </a:rPr>
              <a:pPr/>
              <a:t>4</a:t>
            </a:fld>
            <a:endParaRPr lang="en-US" altLang="en-US" sz="1000">
              <a:solidFill>
                <a:srgbClr val="8000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67592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73B4F2C-A271-4551-8B63-B480454D478A}" type="slidenum">
              <a:rPr lang="ar-BH" altLang="en-US" sz="1000">
                <a:solidFill>
                  <a:srgbClr val="800000"/>
                </a:solidFill>
                <a:latin typeface="Times New Roman" panose="02020603050405020304" pitchFamily="18" charset="0"/>
              </a:rPr>
              <a:pPr/>
              <a:t>40</a:t>
            </a:fld>
            <a:endParaRPr lang="en-US" altLang="en-US" sz="1000">
              <a:solidFill>
                <a:srgbClr val="800000"/>
              </a:solidFill>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04153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12A22729-8C85-4ACA-9BC0-AF5389E5FA90}" type="slidenum">
              <a:rPr lang="ar-BH" altLang="en-US" sz="1000">
                <a:solidFill>
                  <a:srgbClr val="800000"/>
                </a:solidFill>
                <a:latin typeface="Times New Roman" panose="02020603050405020304" pitchFamily="18" charset="0"/>
              </a:rPr>
              <a:pPr/>
              <a:t>41</a:t>
            </a:fld>
            <a:endParaRPr lang="en-US" altLang="en-US" sz="1000">
              <a:solidFill>
                <a:srgbClr val="800000"/>
              </a:solidFill>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1659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3667A7B-B9D5-4E05-B4F2-70768A22ED85}" type="slidenum">
              <a:rPr lang="ar-BH" altLang="en-US" sz="1000">
                <a:solidFill>
                  <a:srgbClr val="800000"/>
                </a:solidFill>
                <a:latin typeface="Times New Roman" panose="02020603050405020304" pitchFamily="18" charset="0"/>
              </a:rPr>
              <a:pPr/>
              <a:t>42</a:t>
            </a:fld>
            <a:endParaRPr lang="en-US" altLang="en-US" sz="1000">
              <a:solidFill>
                <a:srgbClr val="800000"/>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09973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A6DD0BE6-2A14-4120-968C-7640D32F7231}" type="slidenum">
              <a:rPr lang="ar-BH" altLang="en-US" sz="1000">
                <a:solidFill>
                  <a:srgbClr val="800000"/>
                </a:solidFill>
                <a:latin typeface="Times New Roman" panose="02020603050405020304" pitchFamily="18" charset="0"/>
              </a:rPr>
              <a:pPr/>
              <a:t>43</a:t>
            </a:fld>
            <a:endParaRPr lang="en-US" altLang="en-US" sz="1000">
              <a:solidFill>
                <a:srgbClr val="800000"/>
              </a:solidFill>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424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55267823-E108-4248-A096-1EE9326420CF}" type="slidenum">
              <a:rPr lang="ar-BH" altLang="en-US" sz="1000">
                <a:solidFill>
                  <a:srgbClr val="800000"/>
                </a:solidFill>
                <a:latin typeface="Times New Roman" panose="02020603050405020304" pitchFamily="18" charset="0"/>
              </a:rPr>
              <a:pPr/>
              <a:t>44</a:t>
            </a:fld>
            <a:endParaRPr lang="en-US" altLang="en-US" sz="1000">
              <a:solidFill>
                <a:srgbClr val="8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48645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8B6FE19-5B75-4E05-BD7B-D81ACA8BA20A}" type="slidenum">
              <a:rPr lang="ar-BH" altLang="en-US" sz="1000">
                <a:solidFill>
                  <a:srgbClr val="800000"/>
                </a:solidFill>
                <a:latin typeface="Times New Roman" panose="02020603050405020304" pitchFamily="18" charset="0"/>
              </a:rPr>
              <a:pPr/>
              <a:t>45</a:t>
            </a:fld>
            <a:endParaRPr lang="en-US" altLang="en-US" sz="1000">
              <a:solidFill>
                <a:srgbClr val="800000"/>
              </a:solidFill>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02681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863B0813-35ED-4CD0-B0A9-F146B225659A}" type="slidenum">
              <a:rPr lang="ar-BH" altLang="en-US" sz="1000">
                <a:solidFill>
                  <a:srgbClr val="800000"/>
                </a:solidFill>
                <a:latin typeface="Times New Roman" panose="02020603050405020304" pitchFamily="18" charset="0"/>
              </a:rPr>
              <a:pPr/>
              <a:t>46</a:t>
            </a:fld>
            <a:endParaRPr lang="en-US" altLang="en-US" sz="1000">
              <a:solidFill>
                <a:srgbClr val="800000"/>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5933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958EC27F-3F70-40AA-B8D5-38D1851F391D}" type="slidenum">
              <a:rPr lang="ar-BH" altLang="en-US" sz="1000">
                <a:solidFill>
                  <a:srgbClr val="800000"/>
                </a:solidFill>
                <a:latin typeface="Times New Roman" panose="02020603050405020304" pitchFamily="18" charset="0"/>
              </a:rPr>
              <a:pPr/>
              <a:t>47</a:t>
            </a:fld>
            <a:endParaRPr lang="en-US" altLang="en-US" sz="1000">
              <a:solidFill>
                <a:srgbClr val="800000"/>
              </a:solidFill>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88424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C95BF6CC-7E83-498E-B7F2-E9D64A06B8FA}" type="slidenum">
              <a:rPr lang="ar-BH" altLang="en-US" sz="1000">
                <a:solidFill>
                  <a:srgbClr val="800000"/>
                </a:solidFill>
                <a:latin typeface="Times New Roman" panose="02020603050405020304" pitchFamily="18" charset="0"/>
              </a:rPr>
              <a:pPr/>
              <a:t>48</a:t>
            </a:fld>
            <a:endParaRPr lang="en-US" altLang="en-US" sz="1000">
              <a:solidFill>
                <a:srgbClr val="800000"/>
              </a:solidFill>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80214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6790101-77CA-408C-B162-FEA6EE208B4A}" type="slidenum">
              <a:rPr lang="ar-BH" altLang="en-US" sz="1000">
                <a:solidFill>
                  <a:srgbClr val="800000"/>
                </a:solidFill>
                <a:latin typeface="Times New Roman" panose="02020603050405020304" pitchFamily="18" charset="0"/>
              </a:rPr>
              <a:pPr/>
              <a:t>49</a:t>
            </a:fld>
            <a:endParaRPr lang="en-US" altLang="en-US" sz="1000">
              <a:solidFill>
                <a:srgbClr val="800000"/>
              </a:solidFill>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6855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BE709-79DC-4921-8E5C-E518F862E209}" type="slidenum">
              <a:rPr lang="ar-SA"/>
              <a:pPr/>
              <a:t>5</a:t>
            </a:fld>
            <a:endParaRPr lang="en-US"/>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9796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2905E0F6-E4E9-40B7-80AF-329E0696DCA8}" type="slidenum">
              <a:rPr lang="ar-BH" altLang="en-US" sz="1000">
                <a:solidFill>
                  <a:srgbClr val="800000"/>
                </a:solidFill>
                <a:latin typeface="Times New Roman" panose="02020603050405020304" pitchFamily="18" charset="0"/>
              </a:rPr>
              <a:pPr/>
              <a:t>50</a:t>
            </a:fld>
            <a:endParaRPr lang="en-US" altLang="en-US" sz="1000">
              <a:solidFill>
                <a:srgbClr val="800000"/>
              </a:solidFill>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0093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6</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2232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7</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9959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6CDFAA1-3908-4290-A892-A1C05D08A611}" type="slidenum">
              <a:rPr lang="ar-BH" altLang="en-US" sz="1000">
                <a:solidFill>
                  <a:srgbClr val="800000"/>
                </a:solidFill>
                <a:latin typeface="Times New Roman" panose="02020603050405020304" pitchFamily="18" charset="0"/>
              </a:rPr>
              <a:pPr/>
              <a:t>8</a:t>
            </a:fld>
            <a:endParaRPr lang="en-US" altLang="en-US" sz="1000">
              <a:solidFill>
                <a:srgbClr val="8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917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609D4FFE-127B-41F8-9C0C-19F841702C4F}" type="slidenum">
              <a:rPr lang="ar-BH" altLang="en-US" sz="1000">
                <a:solidFill>
                  <a:srgbClr val="800000"/>
                </a:solidFill>
                <a:latin typeface="Times New Roman" panose="02020603050405020304" pitchFamily="18" charset="0"/>
              </a:rPr>
              <a:pPr/>
              <a:t>9</a:t>
            </a:fld>
            <a:endParaRPr lang="en-US" altLang="en-US" sz="1000">
              <a:solidFill>
                <a:srgbClr val="800000"/>
              </a:solidFill>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5763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05992397-4F02-4774-AAD5-ABAEBFEAB9CA}" type="slidenum">
              <a:rPr lang="ar-BH" altLang="en-US"/>
              <a:pPr/>
              <a:t>‹#›</a:t>
            </a:fld>
            <a:endParaRPr lang="en-US" altLang="en-US"/>
          </a:p>
        </p:txBody>
      </p:sp>
    </p:spTree>
    <p:extLst>
      <p:ext uri="{BB962C8B-B14F-4D97-AF65-F5344CB8AC3E}">
        <p14:creationId xmlns:p14="http://schemas.microsoft.com/office/powerpoint/2010/main" val="30878869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9E732E3-6DD6-4039-BB62-7394B1AD4849}" type="slidenum">
              <a:rPr lang="ar-BH" altLang="en-US"/>
              <a:pPr/>
              <a:t>‹#›</a:t>
            </a:fld>
            <a:endParaRPr lang="en-US" altLang="en-US"/>
          </a:p>
        </p:txBody>
      </p:sp>
    </p:spTree>
    <p:extLst>
      <p:ext uri="{BB962C8B-B14F-4D97-AF65-F5344CB8AC3E}">
        <p14:creationId xmlns:p14="http://schemas.microsoft.com/office/powerpoint/2010/main" val="30938629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B130D07F-AEB4-43A0-B647-1F3C564E73A3}" type="slidenum">
              <a:rPr lang="ar-BH" altLang="en-US"/>
              <a:pPr/>
              <a:t>‹#›</a:t>
            </a:fld>
            <a:endParaRPr lang="en-US" altLang="en-US"/>
          </a:p>
        </p:txBody>
      </p:sp>
    </p:spTree>
    <p:extLst>
      <p:ext uri="{BB962C8B-B14F-4D97-AF65-F5344CB8AC3E}">
        <p14:creationId xmlns:p14="http://schemas.microsoft.com/office/powerpoint/2010/main" val="26916111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D13670-1EF4-497D-8905-37A956D1A4BE}" type="slidenum">
              <a:rPr lang="ar-BH" altLang="en-US"/>
              <a:pPr/>
              <a:t>‹#›</a:t>
            </a:fld>
            <a:endParaRPr lang="en-US" altLang="en-US"/>
          </a:p>
        </p:txBody>
      </p:sp>
    </p:spTree>
    <p:extLst>
      <p:ext uri="{BB962C8B-B14F-4D97-AF65-F5344CB8AC3E}">
        <p14:creationId xmlns:p14="http://schemas.microsoft.com/office/powerpoint/2010/main" val="46738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51B3F3-F973-4974-9878-A53BBA588173}" type="slidenum">
              <a:rPr lang="ar-BH" altLang="en-US"/>
              <a:pPr/>
              <a:t>‹#›</a:t>
            </a:fld>
            <a:endParaRPr lang="en-US" altLang="en-US"/>
          </a:p>
        </p:txBody>
      </p:sp>
    </p:spTree>
    <p:extLst>
      <p:ext uri="{BB962C8B-B14F-4D97-AF65-F5344CB8AC3E}">
        <p14:creationId xmlns:p14="http://schemas.microsoft.com/office/powerpoint/2010/main" val="1134398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142284-1DD0-4BBB-8B6A-071C59B15E78}" type="slidenum">
              <a:rPr lang="ar-BH" altLang="en-US"/>
              <a:pPr/>
              <a:t>‹#›</a:t>
            </a:fld>
            <a:endParaRPr lang="en-US" altLang="en-US"/>
          </a:p>
        </p:txBody>
      </p:sp>
    </p:spTree>
    <p:extLst>
      <p:ext uri="{BB962C8B-B14F-4D97-AF65-F5344CB8AC3E}">
        <p14:creationId xmlns:p14="http://schemas.microsoft.com/office/powerpoint/2010/main" val="175798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FAF07C1-87AF-4597-B41C-67244EE34F7D}" type="slidenum">
              <a:rPr lang="ar-BH" altLang="en-US"/>
              <a:pPr/>
              <a:t>‹#›</a:t>
            </a:fld>
            <a:endParaRPr lang="en-US" altLang="en-US"/>
          </a:p>
        </p:txBody>
      </p:sp>
    </p:spTree>
    <p:extLst>
      <p:ext uri="{BB962C8B-B14F-4D97-AF65-F5344CB8AC3E}">
        <p14:creationId xmlns:p14="http://schemas.microsoft.com/office/powerpoint/2010/main" val="30486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0DB09F3-3F63-492E-AFC1-7289C88CB53C}" type="slidenum">
              <a:rPr lang="ar-BH" altLang="en-US"/>
              <a:pPr/>
              <a:t>‹#›</a:t>
            </a:fld>
            <a:endParaRPr lang="en-US" altLang="en-US"/>
          </a:p>
        </p:txBody>
      </p:sp>
    </p:spTree>
    <p:extLst>
      <p:ext uri="{BB962C8B-B14F-4D97-AF65-F5344CB8AC3E}">
        <p14:creationId xmlns:p14="http://schemas.microsoft.com/office/powerpoint/2010/main" val="39004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FB533DC-5EBD-45D8-B5FA-C0E280C496C2}" type="slidenum">
              <a:rPr lang="ar-BH" altLang="en-US"/>
              <a:pPr/>
              <a:t>‹#›</a:t>
            </a:fld>
            <a:endParaRPr lang="en-US" altLang="en-US"/>
          </a:p>
        </p:txBody>
      </p:sp>
    </p:spTree>
    <p:extLst>
      <p:ext uri="{BB962C8B-B14F-4D97-AF65-F5344CB8AC3E}">
        <p14:creationId xmlns:p14="http://schemas.microsoft.com/office/powerpoint/2010/main" val="1958689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BF8D2A-AF1A-4E28-A923-7BC0B98D5240}" type="slidenum">
              <a:rPr lang="ar-BH" altLang="en-US"/>
              <a:pPr/>
              <a:t>‹#›</a:t>
            </a:fld>
            <a:endParaRPr lang="en-US" altLang="en-US"/>
          </a:p>
        </p:txBody>
      </p:sp>
    </p:spTree>
    <p:extLst>
      <p:ext uri="{BB962C8B-B14F-4D97-AF65-F5344CB8AC3E}">
        <p14:creationId xmlns:p14="http://schemas.microsoft.com/office/powerpoint/2010/main" val="11293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72BE646-89E7-4AE1-A35A-70D7EC0AE366}" type="slidenum">
              <a:rPr lang="ar-BH" altLang="en-US"/>
              <a:pPr/>
              <a:t>‹#›</a:t>
            </a:fld>
            <a:endParaRPr lang="en-US" altLang="en-US"/>
          </a:p>
        </p:txBody>
      </p:sp>
    </p:spTree>
    <p:extLst>
      <p:ext uri="{BB962C8B-B14F-4D97-AF65-F5344CB8AC3E}">
        <p14:creationId xmlns:p14="http://schemas.microsoft.com/office/powerpoint/2010/main" val="364016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B680F86-A80D-4C32-A961-AE19A72A8314}" type="slidenum">
              <a:rPr lang="ar-BH" altLang="en-US"/>
              <a:pPr/>
              <a:t>‹#›</a:t>
            </a:fld>
            <a:endParaRPr lang="en-US" altLang="en-US"/>
          </a:p>
        </p:txBody>
      </p:sp>
    </p:spTree>
    <p:extLst>
      <p:ext uri="{BB962C8B-B14F-4D97-AF65-F5344CB8AC3E}">
        <p14:creationId xmlns:p14="http://schemas.microsoft.com/office/powerpoint/2010/main" val="55741771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90B521-36BC-4558-8557-DE421CC9094B}" type="slidenum">
              <a:rPr lang="ar-BH" altLang="en-US"/>
              <a:pPr/>
              <a:t>‹#›</a:t>
            </a:fld>
            <a:endParaRPr lang="en-US" altLang="en-US"/>
          </a:p>
        </p:txBody>
      </p:sp>
    </p:spTree>
    <p:extLst>
      <p:ext uri="{BB962C8B-B14F-4D97-AF65-F5344CB8AC3E}">
        <p14:creationId xmlns:p14="http://schemas.microsoft.com/office/powerpoint/2010/main" val="3089812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F6386E-F6AA-4358-8AF0-05550B2EE130}" type="slidenum">
              <a:rPr lang="ar-BH" altLang="en-US"/>
              <a:pPr/>
              <a:t>‹#›</a:t>
            </a:fld>
            <a:endParaRPr lang="en-US" altLang="en-US"/>
          </a:p>
        </p:txBody>
      </p:sp>
    </p:spTree>
    <p:extLst>
      <p:ext uri="{BB962C8B-B14F-4D97-AF65-F5344CB8AC3E}">
        <p14:creationId xmlns:p14="http://schemas.microsoft.com/office/powerpoint/2010/main" val="416360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6C28EE-9E77-43DF-95B5-9899C155B4AF}" type="slidenum">
              <a:rPr lang="ar-BH" altLang="en-US"/>
              <a:pPr/>
              <a:t>‹#›</a:t>
            </a:fld>
            <a:endParaRPr lang="en-US" altLang="en-US"/>
          </a:p>
        </p:txBody>
      </p:sp>
    </p:spTree>
    <p:extLst>
      <p:ext uri="{BB962C8B-B14F-4D97-AF65-F5344CB8AC3E}">
        <p14:creationId xmlns:p14="http://schemas.microsoft.com/office/powerpoint/2010/main" val="264063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53928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1335"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2531336"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5F462DF2-9EA6-46EC-B892-48FF519344A5}" type="slidenum">
              <a:rPr lang="ar-BH" altLang="en-US"/>
              <a:pPr/>
              <a:t>‹#›</a:t>
            </a:fld>
            <a:endParaRPr lang="en-US" altLang="en-US"/>
          </a:p>
        </p:txBody>
      </p:sp>
    </p:spTree>
    <p:extLst>
      <p:ext uri="{BB962C8B-B14F-4D97-AF65-F5344CB8AC3E}">
        <p14:creationId xmlns:p14="http://schemas.microsoft.com/office/powerpoint/2010/main" val="28170833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0472CC1B-A5D8-438C-8EEA-24A0E2923320}" type="slidenum">
              <a:rPr lang="ar-BH" altLang="en-US"/>
              <a:pPr/>
              <a:t>‹#›</a:t>
            </a:fld>
            <a:endParaRPr lang="en-US" altLang="en-US"/>
          </a:p>
        </p:txBody>
      </p:sp>
    </p:spTree>
    <p:extLst>
      <p:ext uri="{BB962C8B-B14F-4D97-AF65-F5344CB8AC3E}">
        <p14:creationId xmlns:p14="http://schemas.microsoft.com/office/powerpoint/2010/main" val="3702474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19EC9151-301E-431B-9DE9-FE6EB46E19BF}" type="slidenum">
              <a:rPr lang="ar-BH" altLang="en-US"/>
              <a:pPr/>
              <a:t>‹#›</a:t>
            </a:fld>
            <a:endParaRPr lang="en-US" altLang="en-US"/>
          </a:p>
        </p:txBody>
      </p:sp>
    </p:spTree>
    <p:extLst>
      <p:ext uri="{BB962C8B-B14F-4D97-AF65-F5344CB8AC3E}">
        <p14:creationId xmlns:p14="http://schemas.microsoft.com/office/powerpoint/2010/main" val="41238437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75E76E97-0D94-4E67-AD72-07E7E0829E37}" type="slidenum">
              <a:rPr lang="ar-BH" altLang="en-US"/>
              <a:pPr/>
              <a:t>‹#›</a:t>
            </a:fld>
            <a:endParaRPr lang="en-US" altLang="en-US"/>
          </a:p>
        </p:txBody>
      </p:sp>
    </p:spTree>
    <p:extLst>
      <p:ext uri="{BB962C8B-B14F-4D97-AF65-F5344CB8AC3E}">
        <p14:creationId xmlns:p14="http://schemas.microsoft.com/office/powerpoint/2010/main" val="30820288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CFE15FBB-9A02-43A5-B818-288EEBC6289B}" type="slidenum">
              <a:rPr lang="ar-BH" altLang="en-US"/>
              <a:pPr/>
              <a:t>‹#›</a:t>
            </a:fld>
            <a:endParaRPr lang="en-US" altLang="en-US"/>
          </a:p>
        </p:txBody>
      </p:sp>
    </p:spTree>
    <p:extLst>
      <p:ext uri="{BB962C8B-B14F-4D97-AF65-F5344CB8AC3E}">
        <p14:creationId xmlns:p14="http://schemas.microsoft.com/office/powerpoint/2010/main" val="90255112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E227EEBB-513D-43C8-8116-E70EF81B6B5D}" type="slidenum">
              <a:rPr lang="ar-BH" altLang="en-US"/>
              <a:pPr/>
              <a:t>‹#›</a:t>
            </a:fld>
            <a:endParaRPr lang="en-US" altLang="en-US"/>
          </a:p>
        </p:txBody>
      </p:sp>
    </p:spTree>
    <p:extLst>
      <p:ext uri="{BB962C8B-B14F-4D97-AF65-F5344CB8AC3E}">
        <p14:creationId xmlns:p14="http://schemas.microsoft.com/office/powerpoint/2010/main" val="27017012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E42FE8E3-E6AD-4821-B102-6FCBF64CA5AF}" type="slidenum">
              <a:rPr lang="ar-BH" altLang="en-US"/>
              <a:pPr/>
              <a:t>‹#›</a:t>
            </a:fld>
            <a:endParaRPr lang="en-US" altLang="en-US"/>
          </a:p>
        </p:txBody>
      </p:sp>
    </p:spTree>
    <p:extLst>
      <p:ext uri="{BB962C8B-B14F-4D97-AF65-F5344CB8AC3E}">
        <p14:creationId xmlns:p14="http://schemas.microsoft.com/office/powerpoint/2010/main" val="790310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6B7F0B0-3E44-4E19-9970-97CEFDF72885}" type="slidenum">
              <a:rPr lang="ar-BH" altLang="en-US"/>
              <a:pPr/>
              <a:t>‹#›</a:t>
            </a:fld>
            <a:endParaRPr lang="en-US" altLang="en-US"/>
          </a:p>
        </p:txBody>
      </p:sp>
    </p:spTree>
    <p:extLst>
      <p:ext uri="{BB962C8B-B14F-4D97-AF65-F5344CB8AC3E}">
        <p14:creationId xmlns:p14="http://schemas.microsoft.com/office/powerpoint/2010/main" val="348007855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0570A4DB-D4B0-4CE2-9291-25B7826D6401}" type="slidenum">
              <a:rPr lang="ar-BH" altLang="en-US"/>
              <a:pPr/>
              <a:t>‹#›</a:t>
            </a:fld>
            <a:endParaRPr lang="en-US" altLang="en-US"/>
          </a:p>
        </p:txBody>
      </p:sp>
    </p:spTree>
    <p:extLst>
      <p:ext uri="{BB962C8B-B14F-4D97-AF65-F5344CB8AC3E}">
        <p14:creationId xmlns:p14="http://schemas.microsoft.com/office/powerpoint/2010/main" val="40226825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50F8B75-4934-495E-9DDF-49D2A1B6D5E8}" type="slidenum">
              <a:rPr lang="ar-BH" altLang="en-US"/>
              <a:pPr/>
              <a:t>‹#›</a:t>
            </a:fld>
            <a:endParaRPr lang="en-US" altLang="en-US"/>
          </a:p>
        </p:txBody>
      </p:sp>
    </p:spTree>
    <p:extLst>
      <p:ext uri="{BB962C8B-B14F-4D97-AF65-F5344CB8AC3E}">
        <p14:creationId xmlns:p14="http://schemas.microsoft.com/office/powerpoint/2010/main" val="42423955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287F182-6852-4E64-895A-A929E2D10BC1}" type="slidenum">
              <a:rPr lang="ar-BH" altLang="en-US"/>
              <a:pPr/>
              <a:t>‹#›</a:t>
            </a:fld>
            <a:endParaRPr lang="en-US" altLang="en-US"/>
          </a:p>
        </p:txBody>
      </p:sp>
    </p:spTree>
    <p:extLst>
      <p:ext uri="{BB962C8B-B14F-4D97-AF65-F5344CB8AC3E}">
        <p14:creationId xmlns:p14="http://schemas.microsoft.com/office/powerpoint/2010/main" val="13830941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EF3337E-3604-48F2-AFFB-329B119017FA}" type="slidenum">
              <a:rPr lang="ar-BH" altLang="en-US"/>
              <a:pPr/>
              <a:t>‹#›</a:t>
            </a:fld>
            <a:endParaRPr lang="en-US" altLang="en-US"/>
          </a:p>
        </p:txBody>
      </p:sp>
    </p:spTree>
    <p:extLst>
      <p:ext uri="{BB962C8B-B14F-4D97-AF65-F5344CB8AC3E}">
        <p14:creationId xmlns:p14="http://schemas.microsoft.com/office/powerpoint/2010/main" val="308509498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747ADDE-289C-4EC3-B722-842FE3184A1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71450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BD4B9598-5EBF-422B-9E05-185F1736463A}" type="slidenum">
              <a:rPr lang="ar-BH" altLang="en-US"/>
              <a:pPr/>
              <a:t>‹#›</a:t>
            </a:fld>
            <a:endParaRPr lang="en-US" altLang="en-US"/>
          </a:p>
        </p:txBody>
      </p:sp>
    </p:spTree>
    <p:extLst>
      <p:ext uri="{BB962C8B-B14F-4D97-AF65-F5344CB8AC3E}">
        <p14:creationId xmlns:p14="http://schemas.microsoft.com/office/powerpoint/2010/main" val="19188880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35298C41-0322-4A97-8E4C-B6C342AEA21F}" type="slidenum">
              <a:rPr lang="ar-BH" altLang="en-US"/>
              <a:pPr/>
              <a:t>‹#›</a:t>
            </a:fld>
            <a:endParaRPr lang="en-US" altLang="en-US"/>
          </a:p>
        </p:txBody>
      </p:sp>
    </p:spTree>
    <p:extLst>
      <p:ext uri="{BB962C8B-B14F-4D97-AF65-F5344CB8AC3E}">
        <p14:creationId xmlns:p14="http://schemas.microsoft.com/office/powerpoint/2010/main" val="41767930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22FC15A6-0885-4F37-B545-DBD57E4EF336}" type="slidenum">
              <a:rPr lang="ar-BH" altLang="en-US"/>
              <a:pPr/>
              <a:t>‹#›</a:t>
            </a:fld>
            <a:endParaRPr lang="en-US" altLang="en-US"/>
          </a:p>
        </p:txBody>
      </p:sp>
    </p:spTree>
    <p:extLst>
      <p:ext uri="{BB962C8B-B14F-4D97-AF65-F5344CB8AC3E}">
        <p14:creationId xmlns:p14="http://schemas.microsoft.com/office/powerpoint/2010/main" val="20929336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679A892D-D925-4479-8549-015F2C099630}" type="slidenum">
              <a:rPr lang="ar-BH" altLang="en-US"/>
              <a:pPr/>
              <a:t>‹#›</a:t>
            </a:fld>
            <a:endParaRPr lang="en-US" altLang="en-US"/>
          </a:p>
        </p:txBody>
      </p:sp>
    </p:spTree>
    <p:extLst>
      <p:ext uri="{BB962C8B-B14F-4D97-AF65-F5344CB8AC3E}">
        <p14:creationId xmlns:p14="http://schemas.microsoft.com/office/powerpoint/2010/main" val="9121242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9FBA0CEC-B1FD-45A7-BEEA-480E4E637E31}" type="slidenum">
              <a:rPr lang="ar-BH" altLang="en-US"/>
              <a:pPr/>
              <a:t>‹#›</a:t>
            </a:fld>
            <a:endParaRPr lang="en-US" altLang="en-US"/>
          </a:p>
        </p:txBody>
      </p:sp>
    </p:spTree>
    <p:extLst>
      <p:ext uri="{BB962C8B-B14F-4D97-AF65-F5344CB8AC3E}">
        <p14:creationId xmlns:p14="http://schemas.microsoft.com/office/powerpoint/2010/main" val="22245364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C4FF030-292D-487A-AE6B-6B6BC2F07D3C}" type="slidenum">
              <a:rPr lang="ar-BH" altLang="en-US"/>
              <a:pPr/>
              <a:t>‹#›</a:t>
            </a:fld>
            <a:endParaRPr lang="en-US" altLang="en-US"/>
          </a:p>
        </p:txBody>
      </p:sp>
    </p:spTree>
    <p:extLst>
      <p:ext uri="{BB962C8B-B14F-4D97-AF65-F5344CB8AC3E}">
        <p14:creationId xmlns:p14="http://schemas.microsoft.com/office/powerpoint/2010/main" val="33853058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183B0557-693C-437C-B1C7-2D6AC0B9A15F}"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46180"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smtClean="0">
                <a:latin typeface="+mn-lt"/>
              </a:defRPr>
            </a:lvl1pPr>
          </a:lstStyle>
          <a:p>
            <a:pPr>
              <a:defRPr/>
            </a:pPr>
            <a:endParaRPr lang="en-US"/>
          </a:p>
        </p:txBody>
      </p:sp>
      <p:sp>
        <p:nvSpPr>
          <p:cNvPr id="946181"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smtClean="0">
                <a:latin typeface="+mn-lt"/>
              </a:defRPr>
            </a:lvl1pPr>
          </a:lstStyle>
          <a:p>
            <a:pPr>
              <a:defRPr/>
            </a:pPr>
            <a:endParaRPr lang="en-US"/>
          </a:p>
        </p:txBody>
      </p:sp>
      <p:sp>
        <p:nvSpPr>
          <p:cNvPr id="946182"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atin typeface="Arial" panose="020B0604020202020204" pitchFamily="34" charset="0"/>
                <a:cs typeface="Arial" panose="020B0604020202020204" pitchFamily="34" charset="0"/>
              </a:defRPr>
            </a:lvl1pPr>
          </a:lstStyle>
          <a:p>
            <a:fld id="{381AE706-AD3E-40F1-8F61-3FDA2DD7F834}" type="slidenum">
              <a:rPr lang="ar-BH"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539288" cy="6173788"/>
            <a:chOff x="0" y="0"/>
            <a:chExt cx="5341" cy="3889"/>
          </a:xfrm>
        </p:grpSpPr>
        <p:sp>
          <p:nvSpPr>
            <p:cNvPr id="2530307"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8"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9"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10"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031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3031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031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p>
        </p:txBody>
      </p:sp>
      <p:sp>
        <p:nvSpPr>
          <p:cNvPr id="253031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p>
        </p:txBody>
      </p:sp>
      <p:sp>
        <p:nvSpPr>
          <p:cNvPr id="253031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77FD03C6-1383-4013-971C-7BAA614E16A1}"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0"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8"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mn-lt"/>
                <a:cs typeface="Times New Roman" pitchFamily="18" charset="0"/>
              </a:defRPr>
            </a:lvl1pPr>
          </a:lstStyle>
          <a:p>
            <a:fld id="{6D276B71-5AFE-4D60-8E3C-6A286DEAE60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8268908"/>
      </p:ext>
    </p:extLst>
  </p:cSld>
  <p:clrMap bg1="dk2" tx1="lt1" bg2="dk1" tx2="lt2" accent1="accent1" accent2="accent2" accent3="accent3" accent4="accent4" accent5="accent5" accent6="accent6" hlink="hlink" folHlink="folHlink"/>
  <p:sldLayoutIdLst>
    <p:sldLayoutId id="2147483722"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4.wmf"/></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35.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accessmedicine.mhmedical.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7.wmf"/></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p:nvSpPr>
        <p:spPr bwMode="auto">
          <a:xfrm>
            <a:off x="0" y="4648200"/>
            <a:ext cx="10287000" cy="9144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Dr. </a:t>
            </a:r>
            <a:r>
              <a:rPr lang="en-US" sz="3600" b="1" i="0" dirty="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Ahmad </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Al-Shafei, </a:t>
            </a:r>
            <a:r>
              <a:rPr lang="en-US" sz="3600" b="1" i="0" dirty="0" err="1"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MBChB</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PhD, MHPE</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Associate Professor in Physiology</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KSU</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a:t>
            </a:r>
            <a:endParaRPr lang="en-US" sz="3600" b="1" i="0" dirty="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endParaRPr>
          </a:p>
        </p:txBody>
      </p:sp>
      <p:pic>
        <p:nvPicPr>
          <p:cNvPr id="8" name="Picture 14" descr="he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62900" y="2362200"/>
            <a:ext cx="1425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5"/>
          <p:cNvSpPr>
            <a:spLocks noGrp="1" noChangeArrowheads="1"/>
          </p:cNvSpPr>
          <p:nvPr>
            <p:ph type="title"/>
          </p:nvPr>
        </p:nvSpPr>
        <p:spPr>
          <a:xfrm>
            <a:off x="0" y="1143000"/>
            <a:ext cx="10287000" cy="2133600"/>
          </a:xfrm>
        </p:spPr>
        <p:txBody>
          <a:bodyPr/>
          <a:lstStyle/>
          <a:p>
            <a:pPr>
              <a:defRPr/>
            </a:pPr>
            <a:r>
              <a:rPr lang="en-US" b="1" dirty="0" smtClean="0">
                <a:latin typeface="Calibri" panose="020F0502020204030204" pitchFamily="34" charset="0"/>
              </a:rPr>
              <a:t>Cardiovascular Block</a:t>
            </a:r>
            <a:br>
              <a:rPr lang="en-US" b="1" dirty="0" smtClean="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smtClean="0">
                <a:solidFill>
                  <a:srgbClr val="FF0000"/>
                </a:solidFill>
                <a:latin typeface="Calibri" panose="020F0502020204030204" pitchFamily="34" charset="0"/>
              </a:rPr>
              <a:t>Arterial Blood Pressure</a:t>
            </a:r>
            <a:br>
              <a:rPr lang="en-US" b="1" dirty="0" smtClean="0">
                <a:solidFill>
                  <a:srgbClr val="FF0000"/>
                </a:solidFill>
                <a:latin typeface="Calibri" panose="020F0502020204030204" pitchFamily="34" charset="0"/>
              </a:rPr>
            </a:br>
            <a:r>
              <a:rPr lang="en-US" b="1" dirty="0" smtClean="0">
                <a:solidFill>
                  <a:srgbClr val="FF0000"/>
                </a:solidFill>
                <a:latin typeface="Calibri" panose="020F0502020204030204" pitchFamily="34" charset="0"/>
              </a:rPr>
              <a:t> &amp; Its Regulation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1333500" y="838200"/>
            <a:ext cx="7772400" cy="685800"/>
          </a:xfrm>
          <a:prstGeom prst="rect">
            <a:avLst/>
          </a:prstGeom>
          <a:noFill/>
          <a:ln w="9525">
            <a:noFill/>
            <a:miter lim="800000"/>
            <a:headEnd/>
            <a:tailEnd/>
          </a:ln>
          <a:effectLst/>
        </p:spPr>
        <p:txBody>
          <a:bodyPr anchor="b"/>
          <a:lstStyle/>
          <a:p>
            <a:pPr algn="ctr">
              <a:defRPr/>
            </a:pPr>
            <a:r>
              <a:rPr lang="en-US" sz="3200" b="1" i="0" dirty="0">
                <a:solidFill>
                  <a:schemeClr val="tx2"/>
                </a:solidFill>
                <a:effectLst>
                  <a:outerShdw blurRad="38100" dist="38100" dir="2700000" algn="tl">
                    <a:srgbClr val="000000"/>
                  </a:outerShdw>
                </a:effectLst>
                <a:latin typeface="Calibri" panose="020F0502020204030204" pitchFamily="34" charset="0"/>
              </a:rPr>
              <a:t>Measurement of arterial blood </a:t>
            </a:r>
            <a:r>
              <a:rPr lang="en-US" sz="3200" b="1" i="0" dirty="0" smtClean="0">
                <a:solidFill>
                  <a:schemeClr val="tx2"/>
                </a:solidFill>
                <a:effectLst>
                  <a:outerShdw blurRad="38100" dist="38100" dir="2700000" algn="tl">
                    <a:srgbClr val="000000"/>
                  </a:outerShdw>
                </a:effectLst>
                <a:latin typeface="Calibri" panose="020F0502020204030204" pitchFamily="34" charset="0"/>
              </a:rPr>
              <a:t>pressure </a:t>
            </a:r>
            <a:r>
              <a:rPr lang="en-US" sz="3200" b="1" i="0" dirty="0">
                <a:solidFill>
                  <a:schemeClr val="tx2"/>
                </a:solidFill>
                <a:effectLst>
                  <a:outerShdw blurRad="38100" dist="38100" dir="2700000" algn="tl">
                    <a:srgbClr val="000000"/>
                  </a:outerShdw>
                </a:effectLst>
                <a:latin typeface="Calibri" panose="020F0502020204030204" pitchFamily="34" charset="0"/>
              </a:rPr>
              <a:t>in the systemic circulation</a:t>
            </a:r>
          </a:p>
        </p:txBody>
      </p:sp>
      <p:sp>
        <p:nvSpPr>
          <p:cNvPr id="852996" name="Rectangle 4"/>
          <p:cNvSpPr>
            <a:spLocks noChangeArrowheads="1"/>
          </p:cNvSpPr>
          <p:nvPr/>
        </p:nvSpPr>
        <p:spPr bwMode="auto">
          <a:xfrm>
            <a:off x="419100" y="2133600"/>
            <a:ext cx="2971800" cy="41148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Blip>
                <a:blip r:embed="rId4"/>
              </a:buBlip>
              <a:defRPr/>
            </a:pPr>
            <a:r>
              <a:rPr lang="en-US" sz="2400" b="1" i="0" dirty="0">
                <a:solidFill>
                  <a:schemeClr val="accent2"/>
                </a:solidFill>
                <a:effectLst>
                  <a:outerShdw blurRad="38100" dist="38100" dir="2700000" algn="tl">
                    <a:srgbClr val="000000"/>
                  </a:outerShdw>
                </a:effectLst>
                <a:latin typeface="Calibri" panose="020F0502020204030204" pitchFamily="34" charset="0"/>
              </a:rPr>
              <a:t>Direct</a:t>
            </a:r>
            <a:endParaRPr lang="en-US" sz="2400" b="1" i="0" dirty="0">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None/>
              <a:defRPr/>
            </a:pPr>
            <a:r>
              <a:rPr lang="en-US" sz="2400" b="1" i="0" dirty="0">
                <a:effectLst>
                  <a:outerShdw blurRad="38100" dist="38100" dir="2700000" algn="tl">
                    <a:srgbClr val="000000"/>
                  </a:outerShdw>
                </a:effectLst>
                <a:latin typeface="Calibri" panose="020F0502020204030204" pitchFamily="34" charset="0"/>
              </a:rPr>
              <a:t>	Arterial catheter</a:t>
            </a:r>
          </a:p>
          <a:p>
            <a:pPr marL="342900" indent="-342900">
              <a:spcBef>
                <a:spcPct val="20000"/>
              </a:spcBef>
              <a:buClr>
                <a:schemeClr val="tx2"/>
              </a:buClr>
              <a:buSzPct val="75000"/>
              <a:buFont typeface="Monotype Sorts" pitchFamily="2" charset="2"/>
              <a:buBlip>
                <a:blip r:embed="rId4"/>
              </a:buBlip>
              <a:defRPr/>
            </a:pPr>
            <a:endParaRPr lang="en-US" sz="2400" b="1" i="0" dirty="0" smtClean="0">
              <a:solidFill>
                <a:schemeClr val="accent2"/>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4"/>
              </a:buBlip>
              <a:defRPr/>
            </a:pPr>
            <a:endParaRPr lang="en-US" sz="2400" b="1" i="0" dirty="0">
              <a:solidFill>
                <a:schemeClr val="accent2"/>
              </a:solidFill>
              <a:effectLst>
                <a:outerShdw blurRad="38100" dist="38100" dir="2700000" algn="tl">
                  <a:srgbClr val="000000"/>
                </a:outerShdw>
              </a:effectLst>
              <a:latin typeface="Calibri" panose="020F0502020204030204" pitchFamily="34" charset="0"/>
            </a:endParaRPr>
          </a:p>
          <a:p>
            <a:pPr>
              <a:spcBef>
                <a:spcPct val="20000"/>
              </a:spcBef>
              <a:buClr>
                <a:schemeClr val="tx2"/>
              </a:buClr>
              <a:buSzPct val="75000"/>
              <a:defRPr/>
            </a:pPr>
            <a:endParaRPr lang="en-US" sz="2400" b="1" i="0" dirty="0">
              <a:effectLst>
                <a:outerShdw blurRad="38100" dist="38100" dir="2700000" algn="tl">
                  <a:srgbClr val="000000"/>
                </a:outerShdw>
              </a:effectLst>
              <a:latin typeface="Calibri" panose="020F0502020204030204" pitchFamily="34" charset="0"/>
            </a:endParaRPr>
          </a:p>
        </p:txBody>
      </p:sp>
      <p:pic>
        <p:nvPicPr>
          <p:cNvPr id="5" name="Picture 6" descr="http://www.accessmedicine.com/loadBinary.aspx?name=gano23&amp;filename=%09gano23_c032f029.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2147777"/>
            <a:ext cx="6553200" cy="349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49605"/>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2290" name="Picture 3" descr="Mercury Sphygmomano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971800"/>
            <a:ext cx="1477962" cy="25908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4" descr="Aneroid Sphygmomano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388" y="4084638"/>
            <a:ext cx="2398712" cy="1477962"/>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5" descr="947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3733800"/>
            <a:ext cx="2733675" cy="18669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54022" name="Rectangle 6"/>
          <p:cNvSpPr>
            <a:spLocks noChangeArrowheads="1"/>
          </p:cNvSpPr>
          <p:nvPr/>
        </p:nvSpPr>
        <p:spPr bwMode="auto">
          <a:xfrm>
            <a:off x="1333500" y="1676400"/>
            <a:ext cx="7772400" cy="685800"/>
          </a:xfrm>
          <a:prstGeom prst="rect">
            <a:avLst/>
          </a:prstGeom>
          <a:noFill/>
          <a:ln w="9525">
            <a:noFill/>
            <a:miter lim="800000"/>
            <a:headEnd/>
            <a:tailEnd/>
          </a:ln>
          <a:effectLst/>
        </p:spPr>
        <p:txBody>
          <a:bodyPr anchor="b"/>
          <a:lstStyle/>
          <a:p>
            <a:pPr algn="ctr">
              <a:defRPr/>
            </a:pPr>
            <a:r>
              <a:rPr lang="en-US" sz="3600" b="1" i="0" dirty="0" smtClean="0">
                <a:solidFill>
                  <a:schemeClr val="tx2"/>
                </a:solidFill>
                <a:effectLst>
                  <a:outerShdw blurRad="38100" dist="38100" dir="2700000" algn="tl">
                    <a:srgbClr val="000000"/>
                  </a:outerShdw>
                </a:effectLst>
                <a:latin typeface="Calibri" panose="020F0502020204030204" pitchFamily="34" charset="0"/>
              </a:rPr>
              <a:t>Indirect measurement</a:t>
            </a:r>
          </a:p>
          <a:p>
            <a:pPr algn="ctr">
              <a:defRPr/>
            </a:pPr>
            <a:r>
              <a:rPr lang="en-US" sz="3600" b="1" i="0" dirty="0" smtClean="0">
                <a:solidFill>
                  <a:schemeClr val="tx2"/>
                </a:solidFill>
                <a:effectLst>
                  <a:outerShdw blurRad="38100" dist="38100" dir="2700000" algn="tl">
                    <a:srgbClr val="000000"/>
                  </a:outerShdw>
                </a:effectLst>
                <a:latin typeface="Calibri" panose="020F0502020204030204" pitchFamily="34" charset="0"/>
              </a:rPr>
              <a:t>of </a:t>
            </a:r>
            <a:r>
              <a:rPr lang="en-US" sz="3600" b="1" i="0" dirty="0">
                <a:solidFill>
                  <a:schemeClr val="tx2"/>
                </a:solidFill>
                <a:effectLst>
                  <a:outerShdw blurRad="38100" dist="38100" dir="2700000" algn="tl">
                    <a:srgbClr val="000000"/>
                  </a:outerShdw>
                </a:effectLst>
                <a:latin typeface="Calibri" panose="020F0502020204030204" pitchFamily="34" charset="0"/>
              </a:rPr>
              <a:t>arterial blood  </a:t>
            </a:r>
            <a:r>
              <a:rPr lang="en-US" sz="3600" b="1" i="0" dirty="0" smtClean="0">
                <a:solidFill>
                  <a:schemeClr val="tx2"/>
                </a:solidFill>
                <a:effectLst>
                  <a:outerShdw blurRad="38100" dist="38100" dir="2700000" algn="tl">
                    <a:srgbClr val="000000"/>
                  </a:outerShdw>
                </a:effectLst>
                <a:latin typeface="Calibri" panose="020F0502020204030204" pitchFamily="34" charset="0"/>
              </a:rPr>
              <a:t>pressure</a:t>
            </a:r>
          </a:p>
          <a:p>
            <a:pPr algn="ctr">
              <a:defRPr/>
            </a:pPr>
            <a:r>
              <a:rPr lang="en-US" sz="3600" b="1" i="0" dirty="0" smtClean="0">
                <a:solidFill>
                  <a:schemeClr val="tx2"/>
                </a:solidFill>
                <a:effectLst>
                  <a:outerShdw blurRad="38100" dist="38100" dir="2700000" algn="tl">
                    <a:srgbClr val="000000"/>
                  </a:outerShdw>
                </a:effectLst>
                <a:latin typeface="Calibri" panose="020F0502020204030204" pitchFamily="34" charset="0"/>
              </a:rPr>
              <a:t>in </a:t>
            </a:r>
            <a:r>
              <a:rPr lang="en-US" sz="3600" b="1" i="0" dirty="0">
                <a:solidFill>
                  <a:schemeClr val="tx2"/>
                </a:solidFill>
                <a:effectLst>
                  <a:outerShdw blurRad="38100" dist="38100" dir="2700000" algn="tl">
                    <a:srgbClr val="000000"/>
                  </a:outerShdw>
                </a:effectLst>
                <a:latin typeface="Calibri" panose="020F0502020204030204" pitchFamily="34" charset="0"/>
              </a:rPr>
              <a:t>the systemic circulation</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42900" y="2278062"/>
            <a:ext cx="9601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Blip>
                <a:blip r:embed="rId4"/>
              </a:buBlip>
            </a:pPr>
            <a:r>
              <a:rPr lang="en-US" altLang="en-US" sz="2400" b="1" i="0" dirty="0">
                <a:solidFill>
                  <a:srgbClr val="00FFFF"/>
                </a:solidFill>
                <a:latin typeface="Calibri" panose="020F0502020204030204" pitchFamily="34" charset="0"/>
              </a:rPr>
              <a:t>Systolic blood pressure: Is the maximum level of arterial blood pressure. It is reached during the rapid ejection phase of ventricular systole. For a normal adult, it is about 120 mmHg (range of normal: 90-140).</a:t>
            </a:r>
          </a:p>
          <a:p>
            <a:pPr eaLnBrk="1" hangingPunct="1">
              <a:spcBef>
                <a:spcPct val="50000"/>
              </a:spcBef>
              <a:buFontTx/>
              <a:buBlip>
                <a:blip r:embed="rId4"/>
              </a:buBlip>
            </a:pPr>
            <a:endParaRPr lang="en-US" altLang="en-US" sz="2400" b="1" i="0" dirty="0">
              <a:solidFill>
                <a:srgbClr val="00FFFF"/>
              </a:solidFill>
              <a:latin typeface="Calibri" panose="020F0502020204030204" pitchFamily="34" charset="0"/>
            </a:endParaRPr>
          </a:p>
          <a:p>
            <a:pPr eaLnBrk="1" hangingPunct="1">
              <a:buFontTx/>
              <a:buBlip>
                <a:blip r:embed="rId4"/>
              </a:buBlip>
            </a:pPr>
            <a:r>
              <a:rPr lang="en-US" altLang="en-US" sz="2400" b="1" i="0" dirty="0">
                <a:solidFill>
                  <a:srgbClr val="00FFFF"/>
                </a:solidFill>
                <a:latin typeface="Calibri" panose="020F0502020204030204" pitchFamily="34" charset="0"/>
              </a:rPr>
              <a:t>Diastolic blood pressure: Is the minimum level of arterial blood pressure. It is reached during the isometric contraction phase of ventricular systole. For a normal adult, it is about 80 mmHg (range of normal: 60-90).</a:t>
            </a:r>
          </a:p>
          <a:p>
            <a:pPr eaLnBrk="1" hangingPunct="1">
              <a:buFontTx/>
              <a:buBlip>
                <a:blip r:embed="rId4"/>
              </a:buBlip>
            </a:pPr>
            <a:endParaRPr lang="en-US" altLang="en-US" sz="2400" b="1" i="0" dirty="0">
              <a:solidFill>
                <a:srgbClr val="00FFFF"/>
              </a:solidFill>
              <a:latin typeface="Calibri" panose="020F0502020204030204" pitchFamily="34" charset="0"/>
            </a:endParaRPr>
          </a:p>
        </p:txBody>
      </p:sp>
      <p:sp>
        <p:nvSpPr>
          <p:cNvPr id="11" name="Rectangle 4"/>
          <p:cNvSpPr>
            <a:spLocks noChangeArrowheads="1"/>
          </p:cNvSpPr>
          <p:nvPr/>
        </p:nvSpPr>
        <p:spPr bwMode="auto">
          <a:xfrm>
            <a:off x="0" y="1058862"/>
            <a:ext cx="1028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0" dirty="0">
                <a:solidFill>
                  <a:schemeClr val="tx2"/>
                </a:solidFill>
                <a:latin typeface="Calibri" panose="020F0502020204030204" pitchFamily="34" charset="0"/>
              </a:rPr>
              <a:t>Arterial blood pressure (ABP)</a:t>
            </a:r>
          </a:p>
        </p:txBody>
      </p:sp>
    </p:spTree>
    <p:extLst>
      <p:ext uri="{BB962C8B-B14F-4D97-AF65-F5344CB8AC3E}">
        <p14:creationId xmlns:p14="http://schemas.microsoft.com/office/powerpoint/2010/main" val="9240034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62000"/>
            <a:ext cx="1028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0" dirty="0">
                <a:solidFill>
                  <a:schemeClr val="tx2"/>
                </a:solidFill>
                <a:latin typeface="Calibri" panose="020F0502020204030204" pitchFamily="34" charset="0"/>
              </a:rPr>
              <a:t>Mean arterial pressure (MAP)</a:t>
            </a:r>
          </a:p>
        </p:txBody>
      </p:sp>
      <p:sp>
        <p:nvSpPr>
          <p:cNvPr id="5" name="Text Box 3"/>
          <p:cNvSpPr txBox="1">
            <a:spLocks noChangeArrowheads="1"/>
          </p:cNvSpPr>
          <p:nvPr/>
        </p:nvSpPr>
        <p:spPr bwMode="auto">
          <a:xfrm>
            <a:off x="190500" y="1858962"/>
            <a:ext cx="97536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90513" indent="-2905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200"/>
              </a:spcBef>
              <a:spcAft>
                <a:spcPts val="600"/>
              </a:spcAft>
              <a:buFontTx/>
              <a:buBlip>
                <a:blip r:embed="rId4"/>
              </a:buBlip>
            </a:pPr>
            <a:r>
              <a:rPr lang="en-US" altLang="en-US" sz="2200" b="1" i="0" dirty="0">
                <a:solidFill>
                  <a:srgbClr val="00FFFF"/>
                </a:solidFill>
                <a:latin typeface="Calibri" panose="020F0502020204030204" pitchFamily="34" charset="0"/>
              </a:rPr>
              <a:t> MAP is the average pressure responsible for driving blood into the tissues throughout the cardiac cycle.</a:t>
            </a:r>
          </a:p>
          <a:p>
            <a:pPr eaLnBrk="1" hangingPunct="1">
              <a:spcBef>
                <a:spcPts val="1200"/>
              </a:spcBef>
              <a:spcAft>
                <a:spcPts val="600"/>
              </a:spcAft>
              <a:buFontTx/>
              <a:buBlip>
                <a:blip r:embed="rId4"/>
              </a:buBlip>
            </a:pPr>
            <a:r>
              <a:rPr lang="en-US" altLang="en-US" sz="2200" b="1" i="0" dirty="0">
                <a:solidFill>
                  <a:srgbClr val="00FFFF"/>
                </a:solidFill>
                <a:latin typeface="Calibri" panose="020F0502020204030204" pitchFamily="34" charset="0"/>
              </a:rPr>
              <a:t> MAP is not halfway between systolic and diastolic pressures because arterial pressure remains closer to diastolic than to systolic pressure for a longer period of each cardiac cycle.</a:t>
            </a:r>
          </a:p>
          <a:p>
            <a:pPr eaLnBrk="1" hangingPunct="1">
              <a:spcBef>
                <a:spcPts val="1200"/>
              </a:spcBef>
              <a:spcAft>
                <a:spcPts val="600"/>
              </a:spcAft>
              <a:buFontTx/>
              <a:buBlip>
                <a:blip r:embed="rId4"/>
              </a:buBlip>
            </a:pPr>
            <a:r>
              <a:rPr lang="en-US" altLang="en-US" sz="2200" b="1" i="0" dirty="0">
                <a:solidFill>
                  <a:srgbClr val="00FFFF"/>
                </a:solidFill>
                <a:latin typeface="Calibri" panose="020F0502020204030204" pitchFamily="34" charset="0"/>
              </a:rPr>
              <a:t>  A good approximation of the MAP can be determined using the following formula: </a:t>
            </a:r>
          </a:p>
          <a:p>
            <a:pPr algn="ctr" eaLnBrk="1" hangingPunct="1">
              <a:spcBef>
                <a:spcPts val="1200"/>
              </a:spcBef>
              <a:spcAft>
                <a:spcPts val="600"/>
              </a:spcAft>
            </a:pPr>
            <a:r>
              <a:rPr lang="en-US" altLang="en-US" sz="2400" b="1" i="0" dirty="0">
                <a:solidFill>
                  <a:srgbClr val="00FFFF"/>
                </a:solidFill>
                <a:latin typeface="Calibri" panose="020F0502020204030204" pitchFamily="34" charset="0"/>
              </a:rPr>
              <a:t>MAP = Diastolic pressure + 1/3 pulse pressure</a:t>
            </a:r>
            <a:r>
              <a:rPr lang="en-US" altLang="en-US" sz="2200" b="1" i="0" dirty="0">
                <a:solidFill>
                  <a:srgbClr val="00FFFF"/>
                </a:solidFill>
                <a:latin typeface="Calibri" panose="020F0502020204030204" pitchFamily="34" charset="0"/>
              </a:rPr>
              <a:t>	</a:t>
            </a:r>
          </a:p>
          <a:p>
            <a:pPr eaLnBrk="1" hangingPunct="1">
              <a:spcBef>
                <a:spcPts val="1200"/>
              </a:spcBef>
              <a:spcAft>
                <a:spcPts val="600"/>
              </a:spcAft>
              <a:buFontTx/>
              <a:buBlip>
                <a:blip r:embed="rId4"/>
              </a:buBlip>
            </a:pPr>
            <a:r>
              <a:rPr lang="en-US" altLang="en-US" sz="2200" b="1" i="0" dirty="0">
                <a:solidFill>
                  <a:srgbClr val="00FFFF"/>
                </a:solidFill>
                <a:latin typeface="Calibri" panose="020F0502020204030204" pitchFamily="34" charset="0"/>
              </a:rPr>
              <a:t> Mean arterial pressure tends to increase with age because of an age-dependent increase in total peripheral resistance which is controlled primarily by arterioles.</a:t>
            </a:r>
          </a:p>
        </p:txBody>
      </p:sp>
    </p:spTree>
    <p:extLst>
      <p:ext uri="{BB962C8B-B14F-4D97-AF65-F5344CB8AC3E}">
        <p14:creationId xmlns:p14="http://schemas.microsoft.com/office/powerpoint/2010/main" val="124310333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55042" name="Rectangle 2"/>
          <p:cNvSpPr>
            <a:spLocks noChangeArrowheads="1"/>
          </p:cNvSpPr>
          <p:nvPr/>
        </p:nvSpPr>
        <p:spPr bwMode="auto">
          <a:xfrm>
            <a:off x="1104900" y="1365250"/>
            <a:ext cx="7772400" cy="920750"/>
          </a:xfrm>
          <a:prstGeom prst="rect">
            <a:avLst/>
          </a:prstGeom>
          <a:noFill/>
          <a:ln w="9525">
            <a:noFill/>
            <a:miter lim="800000"/>
            <a:headEnd/>
            <a:tailEnd/>
          </a:ln>
          <a:effectLst/>
        </p:spPr>
        <p:txBody>
          <a:bodyPr anchor="b"/>
          <a:lstStyle/>
          <a:p>
            <a:pPr algn="ctr">
              <a:defRPr/>
            </a:pPr>
            <a:r>
              <a:rPr lang="en-US" sz="2800" b="1" i="0">
                <a:solidFill>
                  <a:srgbClr val="00FFFF"/>
                </a:solidFill>
                <a:effectLst>
                  <a:outerShdw blurRad="38100" dist="38100" dir="2700000" algn="tl">
                    <a:srgbClr val="000000"/>
                  </a:outerShdw>
                </a:effectLst>
                <a:latin typeface="Calibri" panose="020F0502020204030204" pitchFamily="34" charset="0"/>
              </a:rPr>
              <a:t>Right Heart Pressures</a:t>
            </a:r>
            <a:br>
              <a:rPr lang="en-US" sz="2800" b="1" i="0">
                <a:solidFill>
                  <a:srgbClr val="00FFFF"/>
                </a:solidFill>
                <a:effectLst>
                  <a:outerShdw blurRad="38100" dist="38100" dir="2700000" algn="tl">
                    <a:srgbClr val="000000"/>
                  </a:outerShdw>
                </a:effectLst>
                <a:latin typeface="Calibri" panose="020F0502020204030204" pitchFamily="34" charset="0"/>
              </a:rPr>
            </a:br>
            <a:r>
              <a:rPr lang="en-US" sz="2800" b="1" i="0">
                <a:solidFill>
                  <a:srgbClr val="00FFFF"/>
                </a:solidFill>
                <a:effectLst>
                  <a:outerShdw blurRad="38100" dist="38100" dir="2700000" algn="tl">
                    <a:srgbClr val="000000"/>
                  </a:outerShdw>
                </a:effectLst>
                <a:latin typeface="Calibri" panose="020F0502020204030204" pitchFamily="34" charset="0"/>
              </a:rPr>
              <a:t>Swan-Ganz / PA Catheter</a:t>
            </a:r>
          </a:p>
        </p:txBody>
      </p:sp>
      <p:sp>
        <p:nvSpPr>
          <p:cNvPr id="855043" name="Rectangle 3"/>
          <p:cNvSpPr>
            <a:spLocks noChangeArrowheads="1"/>
          </p:cNvSpPr>
          <p:nvPr/>
        </p:nvSpPr>
        <p:spPr bwMode="auto">
          <a:xfrm>
            <a:off x="1409700" y="533400"/>
            <a:ext cx="7772400" cy="685800"/>
          </a:xfrm>
          <a:prstGeom prst="rect">
            <a:avLst/>
          </a:prstGeom>
          <a:noFill/>
          <a:ln w="9525">
            <a:noFill/>
            <a:miter lim="800000"/>
            <a:headEnd/>
            <a:tailEnd/>
          </a:ln>
          <a:effectLst/>
        </p:spPr>
        <p:txBody>
          <a:bodyPr anchor="b"/>
          <a:lstStyle/>
          <a:p>
            <a:pPr algn="ctr">
              <a:defRPr/>
            </a:pPr>
            <a:r>
              <a:rPr lang="en-US" sz="2800" b="1" i="0">
                <a:solidFill>
                  <a:schemeClr val="tx2"/>
                </a:solidFill>
                <a:effectLst>
                  <a:outerShdw blurRad="38100" dist="38100" dir="2700000" algn="tl">
                    <a:srgbClr val="000000"/>
                  </a:outerShdw>
                </a:effectLst>
                <a:latin typeface="Calibri" panose="020F0502020204030204" pitchFamily="34" charset="0"/>
              </a:rPr>
              <a:t>Measurement of arterial blood  pressure in the pulmonary circulation</a:t>
            </a:r>
          </a:p>
        </p:txBody>
      </p:sp>
      <p:pic>
        <p:nvPicPr>
          <p:cNvPr id="13316" name="Picture 4" descr="CVP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2438400"/>
            <a:ext cx="3581400" cy="41910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5" descr="RV_PA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438400"/>
            <a:ext cx="5867400" cy="41910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24166" name="Rectangle 6"/>
          <p:cNvSpPr>
            <a:spLocks noChangeArrowheads="1"/>
          </p:cNvSpPr>
          <p:nvPr/>
        </p:nvSpPr>
        <p:spPr bwMode="auto">
          <a:xfrm>
            <a:off x="495300" y="228600"/>
            <a:ext cx="9372600" cy="890588"/>
          </a:xfrm>
          <a:prstGeom prst="rect">
            <a:avLst/>
          </a:prstGeom>
          <a:noFill/>
          <a:ln w="47625" cmpd="thickThin">
            <a:noFill/>
            <a:miter lim="800000"/>
            <a:headEnd/>
            <a:tailEnd/>
          </a:ln>
          <a:effectLst/>
        </p:spPr>
        <p:txBody>
          <a:bodyPr lIns="92075" tIns="46038" rIns="92075" bIns="46038" anchor="ctr"/>
          <a:lstStyle/>
          <a:p>
            <a:pPr algn="ctr">
              <a:defRPr/>
            </a:pPr>
            <a:r>
              <a:rPr lang="en-US" sz="4000" b="1" i="0">
                <a:solidFill>
                  <a:schemeClr val="tx2"/>
                </a:solidFill>
                <a:effectLst>
                  <a:outerShdw blurRad="38100" dist="38100" dir="2700000" algn="tl">
                    <a:srgbClr val="000000"/>
                  </a:outerShdw>
                </a:effectLst>
                <a:latin typeface="Calibri" panose="020F0502020204030204" pitchFamily="34" charset="0"/>
              </a:rPr>
              <a:t>Pressures in in the systemic</a:t>
            </a:r>
          </a:p>
          <a:p>
            <a:pPr algn="ctr">
              <a:defRPr/>
            </a:pPr>
            <a:r>
              <a:rPr lang="en-US" sz="4000" b="1" i="0">
                <a:solidFill>
                  <a:schemeClr val="tx2"/>
                </a:solidFill>
                <a:effectLst>
                  <a:outerShdw blurRad="38100" dist="38100" dir="2700000" algn="tl">
                    <a:srgbClr val="000000"/>
                  </a:outerShdw>
                </a:effectLst>
                <a:latin typeface="Calibri" panose="020F0502020204030204" pitchFamily="34" charset="0"/>
              </a:rPr>
              <a:t> and pulmonary circulations</a:t>
            </a:r>
            <a:r>
              <a:rPr lang="en-US" sz="3600" b="1" i="0">
                <a:solidFill>
                  <a:schemeClr val="tx2"/>
                </a:solidFill>
                <a:effectLst>
                  <a:outerShdw blurRad="38100" dist="38100" dir="2700000" algn="tl">
                    <a:srgbClr val="000000"/>
                  </a:outerShdw>
                </a:effectLst>
                <a:latin typeface="Calibri" panose="020F0502020204030204" pitchFamily="34" charset="0"/>
              </a:rPr>
              <a:t> </a:t>
            </a:r>
          </a:p>
        </p:txBody>
      </p:sp>
      <p:graphicFrame>
        <p:nvGraphicFramePr>
          <p:cNvPr id="2524199" name="Group 39"/>
          <p:cNvGraphicFramePr>
            <a:graphicFrameLocks noGrp="1"/>
          </p:cNvGraphicFramePr>
          <p:nvPr>
            <p:extLst>
              <p:ext uri="{D42A27DB-BD31-4B8C-83A1-F6EECF244321}">
                <p14:modId xmlns:p14="http://schemas.microsoft.com/office/powerpoint/2010/main" val="3861059422"/>
              </p:ext>
            </p:extLst>
          </p:nvPr>
        </p:nvGraphicFramePr>
        <p:xfrm>
          <a:off x="495300" y="1370011"/>
          <a:ext cx="9220200" cy="5335589"/>
        </p:xfrm>
        <a:graphic>
          <a:graphicData uri="http://schemas.openxmlformats.org/drawingml/2006/table">
            <a:tbl>
              <a:tblPr/>
              <a:tblGrid>
                <a:gridCol w="4610100"/>
                <a:gridCol w="4610100"/>
              </a:tblGrid>
              <a:tr h="896123">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chemeClr val="tx2"/>
                          </a:solidFill>
                          <a:effectLst>
                            <a:outerShdw blurRad="38100" dist="38100" dir="2700000" algn="tl">
                              <a:srgbClr val="000000"/>
                            </a:outerShdw>
                          </a:effectLst>
                          <a:latin typeface="Trebuchet MS" pitchFamily="34" charset="0"/>
                        </a:rPr>
                        <a:t>Pressures in the</a:t>
                      </a: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dirty="0" smtClean="0">
                          <a:ln>
                            <a:noFill/>
                          </a:ln>
                          <a:solidFill>
                            <a:schemeClr val="tx2"/>
                          </a:solidFill>
                          <a:effectLst>
                            <a:outerShdw blurRad="38100" dist="38100" dir="2700000" algn="tl">
                              <a:srgbClr val="000000"/>
                            </a:outerShdw>
                          </a:effectLst>
                          <a:latin typeface="Trebuchet MS" pitchFamily="34" charset="0"/>
                        </a:rPr>
                        <a:t>pulmonary circulation</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gradFill rotWithShape="0">
                      <a:gsLst>
                        <a:gs pos="0">
                          <a:srgbClr val="008000">
                            <a:gamma/>
                            <a:shade val="46275"/>
                            <a:invGamma/>
                          </a:srgbClr>
                        </a:gs>
                        <a:gs pos="50000">
                          <a:srgbClr val="008000"/>
                        </a:gs>
                        <a:gs pos="100000">
                          <a:srgbClr val="008000">
                            <a:gamma/>
                            <a:shade val="46275"/>
                            <a:invGamma/>
                          </a:srgb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Trebuchet MS" pitchFamily="34" charset="0"/>
                        </a:rPr>
                        <a:t>Pressures in the</a:t>
                      </a:r>
                    </a:p>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1" i="0" u="none" strike="noStrike" cap="none" normalizeH="0" baseline="0" smtClean="0">
                          <a:ln>
                            <a:noFill/>
                          </a:ln>
                          <a:solidFill>
                            <a:schemeClr val="tx2"/>
                          </a:solidFill>
                          <a:effectLst>
                            <a:outerShdw blurRad="38100" dist="38100" dir="2700000" algn="tl">
                              <a:srgbClr val="000000"/>
                            </a:outerShdw>
                          </a:effectLst>
                          <a:latin typeface="Trebuchet MS" pitchFamily="34" charset="0"/>
                        </a:rPr>
                        <a:t>systemic circulation</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gradFill rotWithShape="0">
                      <a:gsLst>
                        <a:gs pos="0">
                          <a:srgbClr val="008000">
                            <a:gamma/>
                            <a:shade val="46275"/>
                            <a:invGamma/>
                          </a:srgbClr>
                        </a:gs>
                        <a:gs pos="50000">
                          <a:srgbClr val="008000"/>
                        </a:gs>
                        <a:gs pos="100000">
                          <a:srgbClr val="008000">
                            <a:gamma/>
                            <a:shade val="46275"/>
                            <a:invGamma/>
                          </a:srgbClr>
                        </a:gs>
                      </a:gsLst>
                      <a:lin ang="5400000" scaled="1"/>
                    </a:grad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Right ventricle             </a:t>
                      </a:r>
                      <a:r>
                        <a:rPr kumimoji="0" lang="en-US" sz="15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25/0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Left ventricle             </a:t>
                      </a:r>
                      <a:r>
                        <a:rPr kumimoji="0" lang="en-US" sz="15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120/0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68580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rgbClr val="66FFFF"/>
                          </a:solidFill>
                          <a:effectLst>
                            <a:outerShdw blurRad="38100" dist="38100" dir="2700000" algn="tl">
                              <a:srgbClr val="000000"/>
                            </a:outerShdw>
                          </a:effectLst>
                          <a:latin typeface="Trebuchet MS" pitchFamily="34" charset="0"/>
                        </a:rPr>
                        <a:t>Pulmonary artery         </a:t>
                      </a:r>
                      <a:r>
                        <a:rPr kumimoji="0" lang="en-US" sz="1500" b="0" i="0" u="none" strike="noStrike" cap="none" normalizeH="0" baseline="0" dirty="0" smtClean="0">
                          <a:ln>
                            <a:noFill/>
                          </a:ln>
                          <a:solidFill>
                            <a:srgbClr val="66FFFF"/>
                          </a:solidFill>
                          <a:effectLst>
                            <a:outerShdw blurRad="38100" dist="38100" dir="2700000" algn="tl">
                              <a:srgbClr val="000000"/>
                            </a:outerShdw>
                          </a:effectLst>
                          <a:latin typeface="Trebuchet MS" pitchFamily="34" charset="0"/>
                        </a:rPr>
                        <a:t>25/10 mm Hg</a:t>
                      </a:r>
                      <a:endParaRPr kumimoji="0" lang="en-US" sz="2400" b="0" i="0" u="none" strike="noStrike" cap="none" normalizeH="0" baseline="0" dirty="0" smtClean="0">
                        <a:ln>
                          <a:noFill/>
                        </a:ln>
                        <a:solidFill>
                          <a:srgbClr val="66FFFF"/>
                        </a:solidFill>
                        <a:effectLst>
                          <a:outerShdw blurRad="38100" dist="38100" dir="2700000" algn="tl">
                            <a:srgbClr val="000000"/>
                          </a:outerShdw>
                        </a:effectLst>
                        <a:latin typeface="Trebuchet MS" pitchFamily="34" charset="0"/>
                      </a:endParaRP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Aorta                         </a:t>
                      </a:r>
                      <a:r>
                        <a:rPr kumimoji="0" lang="en-US" sz="15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120/80 mm Hg</a:t>
                      </a:r>
                      <a:endParaRPr kumimoji="0" lang="en-US" sz="24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endParaRP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Mean pulmonary artery   </a:t>
                      </a:r>
                      <a:r>
                        <a:rPr kumimoji="0" lang="en-US" sz="15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15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Mean arterial BP             </a:t>
                      </a:r>
                      <a:r>
                        <a:rPr kumimoji="0" lang="en-US" sz="15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93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89612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Capillary                       </a:t>
                      </a:r>
                      <a:r>
                        <a:rPr kumimoji="0" lang="en-US" sz="15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7-9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Capillary: skeletal         </a:t>
                      </a:r>
                      <a:r>
                        <a:rPr kumimoji="0" lang="en-US" sz="15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30 mm Hg</a:t>
                      </a:r>
                    </a:p>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renal </a:t>
                      </a:r>
                      <a:r>
                        <a:rPr kumimoji="0" lang="en-US" sz="24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glomerular</a:t>
                      </a:r>
                      <a:r>
                        <a:rPr kumimoji="0" lang="en-US" sz="15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        </a:t>
                      </a:r>
                      <a:r>
                        <a:rPr kumimoji="0" lang="en-US" sz="15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    45-50 </a:t>
                      </a:r>
                      <a:r>
                        <a:rPr kumimoji="0" lang="en-US" sz="15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Pulmonary veins              </a:t>
                      </a:r>
                      <a:r>
                        <a:rPr kumimoji="0" lang="en-US" sz="15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5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Peripheral veins           </a:t>
                      </a:r>
                      <a:r>
                        <a:rPr kumimoji="0" lang="en-US" sz="15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7-15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Left atrium                  </a:t>
                      </a:r>
                      <a:r>
                        <a:rPr kumimoji="0" lang="en-US" sz="15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5-10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Right atrium (CVP)          </a:t>
                      </a:r>
                      <a:r>
                        <a:rPr kumimoji="0" lang="en-US" sz="1500" b="0" i="0" u="none" strike="noStrike" cap="none" normalizeH="0" baseline="0" smtClean="0">
                          <a:ln>
                            <a:noFill/>
                          </a:ln>
                          <a:solidFill>
                            <a:srgbClr val="FF66FF"/>
                          </a:solidFill>
                          <a:effectLst>
                            <a:outerShdw blurRad="38100" dist="38100" dir="2700000" algn="tl">
                              <a:srgbClr val="000000"/>
                            </a:outerShdw>
                          </a:effectLst>
                          <a:latin typeface="Trebuchet MS" pitchFamily="34" charset="0"/>
                        </a:rPr>
                        <a:t>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r h="57150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Pressure gradient     </a:t>
                      </a:r>
                      <a:r>
                        <a:rPr kumimoji="0" lang="en-US" sz="1500" b="0" i="0" u="none" strike="noStrike" cap="none" normalizeH="0" baseline="0" smtClean="0">
                          <a:ln>
                            <a:noFill/>
                          </a:ln>
                          <a:solidFill>
                            <a:srgbClr val="66FFFF"/>
                          </a:solidFill>
                          <a:effectLst>
                            <a:outerShdw blurRad="38100" dist="38100" dir="2700000" algn="tl">
                              <a:srgbClr val="000000"/>
                            </a:outerShdw>
                          </a:effectLst>
                          <a:latin typeface="Trebuchet MS" pitchFamily="34" charset="0"/>
                        </a:rPr>
                        <a:t>15-5 = 10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Pressure gradient     </a:t>
                      </a:r>
                      <a:r>
                        <a:rPr kumimoji="0" lang="en-US" sz="1500" b="0" i="0" u="none" strike="noStrike" cap="none" normalizeH="0" baseline="0" dirty="0" smtClean="0">
                          <a:ln>
                            <a:noFill/>
                          </a:ln>
                          <a:solidFill>
                            <a:srgbClr val="FF66FF"/>
                          </a:solidFill>
                          <a:effectLst>
                            <a:outerShdw blurRad="38100" dist="38100" dir="2700000" algn="tl">
                              <a:srgbClr val="000000"/>
                            </a:outerShdw>
                          </a:effectLst>
                          <a:latin typeface="Trebuchet MS" pitchFamily="34" charset="0"/>
                        </a:rPr>
                        <a:t>93-0 = 93 mm Hg</a:t>
                      </a:r>
                    </a:p>
                  </a:txBody>
                  <a:tcPr marT="45721" marB="45721" horzOverflow="overflow">
                    <a:lnL w="38100" cap="flat" cmpd="sng" algn="ctr">
                      <a:solidFill>
                        <a:srgbClr val="66FFFF"/>
                      </a:solidFill>
                      <a:prstDash val="solid"/>
                      <a:round/>
                      <a:headEnd type="none" w="sm" len="sm"/>
                      <a:tailEnd type="none" w="sm" len="sm"/>
                    </a:lnL>
                    <a:lnR w="38100" cap="flat" cmpd="sng" algn="ctr">
                      <a:solidFill>
                        <a:srgbClr val="66FFFF"/>
                      </a:solidFill>
                      <a:prstDash val="solid"/>
                      <a:round/>
                      <a:headEnd type="none" w="sm" len="sm"/>
                      <a:tailEnd type="none" w="sm" len="sm"/>
                    </a:lnR>
                    <a:lnT w="38100" cap="flat" cmpd="sng" algn="ctr">
                      <a:solidFill>
                        <a:srgbClr val="66FFFF"/>
                      </a:solidFill>
                      <a:prstDash val="solid"/>
                      <a:round/>
                      <a:headEnd type="none" w="sm" len="sm"/>
                      <a:tailEnd type="none" w="sm" len="sm"/>
                    </a:lnT>
                    <a:lnB w="38100" cap="flat" cmpd="sng" algn="ctr">
                      <a:solidFill>
                        <a:srgbClr val="66FFFF"/>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762000" y="702363"/>
            <a:ext cx="491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0" dirty="0">
                <a:solidFill>
                  <a:schemeClr val="tx2"/>
                </a:solidFill>
                <a:latin typeface="Calibri" panose="020F0502020204030204" pitchFamily="34" charset="0"/>
              </a:rPr>
              <a:t>Arterial pressure pulsations</a:t>
            </a:r>
          </a:p>
        </p:txBody>
      </p:sp>
      <p:pic>
        <p:nvPicPr>
          <p:cNvPr id="6" name="Picture 7" descr="http://www.studentconsult.com/common/showimage.cfm?mediaISBN=0721602401&amp;FigFile=S02401-015-f003.jpg&amp;size=full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19493"/>
            <a:ext cx="4990214" cy="482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90500" y="1982718"/>
            <a:ext cx="4953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ts val="1200"/>
              </a:spcBef>
              <a:buFontTx/>
              <a:buBlip>
                <a:blip r:embed="rId5"/>
              </a:buBlip>
            </a:pPr>
            <a:r>
              <a:rPr lang="en-US" altLang="en-US" sz="1800" b="1" i="0" dirty="0">
                <a:latin typeface="Calibri" panose="020F0502020204030204" pitchFamily="34" charset="0"/>
              </a:rPr>
              <a:t>Pulse pressure: Is the difference between the systolic and diastolic blood pressure values. For a normal adult the pulse pressure = 120 – 80 = 40 mmHg.</a:t>
            </a:r>
          </a:p>
          <a:p>
            <a:pPr algn="just" eaLnBrk="1" hangingPunct="1">
              <a:spcBef>
                <a:spcPts val="1200"/>
              </a:spcBef>
              <a:buFontTx/>
              <a:buBlip>
                <a:blip r:embed="rId5"/>
              </a:buBlip>
            </a:pPr>
            <a:r>
              <a:rPr lang="en-US" altLang="en-US" sz="1800" b="1" i="0" dirty="0">
                <a:latin typeface="Calibri" panose="020F0502020204030204" pitchFamily="34" charset="0"/>
              </a:rPr>
              <a:t> Pulse pressure is determined by </a:t>
            </a:r>
            <a:r>
              <a:rPr lang="en-US" altLang="en-US" sz="1800" b="1" i="0" u="sng" dirty="0">
                <a:latin typeface="Calibri" panose="020F0502020204030204" pitchFamily="34" charset="0"/>
              </a:rPr>
              <a:t>two parameters</a:t>
            </a:r>
            <a:r>
              <a:rPr lang="en-US" altLang="en-US" sz="1800" b="1" i="0" dirty="0">
                <a:latin typeface="Calibri" panose="020F0502020204030204" pitchFamily="34" charset="0"/>
              </a:rPr>
              <a:t>:</a:t>
            </a:r>
          </a:p>
          <a:p>
            <a:pPr algn="just" eaLnBrk="1" hangingPunct="1">
              <a:spcBef>
                <a:spcPts val="1200"/>
              </a:spcBef>
              <a:buFontTx/>
              <a:buBlip>
                <a:blip r:embed="rId6"/>
              </a:buBlip>
            </a:pPr>
            <a:r>
              <a:rPr lang="en-US" altLang="en-US" sz="1800" b="1" i="0" dirty="0">
                <a:latin typeface="Calibri" panose="020F0502020204030204" pitchFamily="34" charset="0"/>
              </a:rPr>
              <a:t>Change in volume (</a:t>
            </a:r>
            <a:r>
              <a:rPr lang="en-US" altLang="en-US" sz="1800" b="1" i="0" dirty="0" smtClean="0">
                <a:latin typeface="Calibri" panose="020F0502020204030204" pitchFamily="34" charset="0"/>
                <a:sym typeface="Symbol" panose="05050102010706020507" pitchFamily="18" charset="2"/>
              </a:rPr>
              <a:t>V</a:t>
            </a:r>
            <a:r>
              <a:rPr lang="en-US" altLang="en-US" sz="1800" b="1" i="0" dirty="0">
                <a:latin typeface="Calibri" panose="020F0502020204030204" pitchFamily="34" charset="0"/>
                <a:sym typeface="Symbol" panose="05050102010706020507" pitchFamily="18" charset="2"/>
              </a:rPr>
              <a:t>): could be approximated as stroke volume</a:t>
            </a:r>
          </a:p>
          <a:p>
            <a:pPr algn="just" eaLnBrk="1" hangingPunct="1">
              <a:spcBef>
                <a:spcPts val="1200"/>
              </a:spcBef>
              <a:buFontTx/>
              <a:buBlip>
                <a:blip r:embed="rId6"/>
              </a:buBlip>
            </a:pPr>
            <a:r>
              <a:rPr lang="en-US" altLang="en-US" sz="1800" b="1" i="0" dirty="0" smtClean="0">
                <a:latin typeface="Calibri" panose="020F0502020204030204" pitchFamily="34" charset="0"/>
                <a:sym typeface="Symbol" panose="05050102010706020507" pitchFamily="18" charset="2"/>
              </a:rPr>
              <a:t>Compliance</a:t>
            </a:r>
            <a:endParaRPr lang="en-US" altLang="en-US" sz="1800" b="1" i="0" dirty="0" smtClean="0">
              <a:latin typeface="Calibri" panose="020F0502020204030204" pitchFamily="34" charset="0"/>
              <a:sym typeface="Symbol" panose="05050102010706020507" pitchFamily="18" charset="2"/>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a:spLocks noChangeArrowheads="1"/>
          </p:cNvSpPr>
          <p:nvPr/>
        </p:nvSpPr>
        <p:spPr bwMode="auto">
          <a:xfrm>
            <a:off x="0" y="304800"/>
            <a:ext cx="10287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0" dirty="0">
                <a:solidFill>
                  <a:schemeClr val="tx2"/>
                </a:solidFill>
                <a:latin typeface="Calibri" panose="020F0502020204030204" pitchFamily="34" charset="0"/>
              </a:rPr>
              <a:t>Abnormalities in pulse pressure</a:t>
            </a:r>
          </a:p>
        </p:txBody>
      </p:sp>
      <p:pic>
        <p:nvPicPr>
          <p:cNvPr id="9" name="Picture 4" descr="http://www.accessmedicine.com/loadBinary.aspx?filename=mohr6_pbar_italc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7800" y="-136525"/>
            <a:ext cx="666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studentconsult.com/common/showimage.cfm?mediaISBN=0721602401&amp;FigFile=S02401-015-f004.jpg&amp;size=full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7" y="1905000"/>
            <a:ext cx="5459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5932967" y="2492752"/>
            <a:ext cx="3858733"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buFontTx/>
              <a:buBlip>
                <a:blip r:embed="rId6"/>
              </a:buBlip>
            </a:pPr>
            <a:r>
              <a:rPr lang="en-US" altLang="en-US" sz="2000" b="1" i="0" dirty="0">
                <a:solidFill>
                  <a:srgbClr val="00FFFF"/>
                </a:solidFill>
                <a:latin typeface="Calibri" panose="020F0502020204030204" pitchFamily="34" charset="0"/>
              </a:rPr>
              <a:t>Atherosclerosis: </a:t>
            </a:r>
            <a:r>
              <a:rPr lang="en-US" altLang="en-US" sz="2000" i="0" dirty="0">
                <a:solidFill>
                  <a:srgbClr val="00FFFF"/>
                </a:solidFill>
                <a:latin typeface="Calibri" panose="020F0502020204030204" pitchFamily="34" charset="0"/>
              </a:rPr>
              <a:t>Pulse pressure tends to increase with ageing because of a decrease in arterial compliance ("hardening of the arteries"). </a:t>
            </a:r>
            <a:endParaRPr lang="en-US" altLang="en-US" sz="2000" i="0" dirty="0" smtClean="0">
              <a:solidFill>
                <a:srgbClr val="00FFFF"/>
              </a:solidFill>
              <a:latin typeface="Calibri" panose="020F0502020204030204" pitchFamily="34" charset="0"/>
            </a:endParaRPr>
          </a:p>
          <a:p>
            <a:pPr marL="0" indent="0">
              <a:spcBef>
                <a:spcPts val="1200"/>
              </a:spcBef>
            </a:pPr>
            <a:endParaRPr lang="en-US" altLang="en-US" sz="2000" i="0" dirty="0">
              <a:solidFill>
                <a:srgbClr val="00FFFF"/>
              </a:solidFill>
              <a:latin typeface="Calibri" panose="020F0502020204030204" pitchFamily="34" charset="0"/>
            </a:endParaRPr>
          </a:p>
          <a:p>
            <a:pPr>
              <a:spcBef>
                <a:spcPts val="1200"/>
              </a:spcBef>
              <a:buFontTx/>
              <a:buBlip>
                <a:blip r:embed="rId6"/>
              </a:buBlip>
            </a:pPr>
            <a:r>
              <a:rPr lang="en-US" altLang="en-US" sz="2000" b="1" i="0" dirty="0" smtClean="0">
                <a:solidFill>
                  <a:srgbClr val="00FFFF"/>
                </a:solidFill>
                <a:latin typeface="Calibri" panose="020F0502020204030204" pitchFamily="34" charset="0"/>
              </a:rPr>
              <a:t>Aortic </a:t>
            </a:r>
            <a:r>
              <a:rPr lang="en-US" altLang="en-US" sz="2000" b="1" i="0" dirty="0">
                <a:solidFill>
                  <a:srgbClr val="00FFFF"/>
                </a:solidFill>
                <a:latin typeface="Calibri" panose="020F0502020204030204" pitchFamily="34" charset="0"/>
              </a:rPr>
              <a:t>regurgitation: </a:t>
            </a:r>
            <a:r>
              <a:rPr lang="en-US" altLang="en-US" sz="2000" i="0" dirty="0">
                <a:solidFill>
                  <a:srgbClr val="00FFFF"/>
                </a:solidFill>
                <a:latin typeface="Calibri" panose="020F0502020204030204" pitchFamily="34" charset="0"/>
              </a:rPr>
              <a:t>in early diastole, blood leaks back into the ventricles. As a results, diastolic pressure falls to very low levels. </a:t>
            </a:r>
          </a:p>
        </p:txBody>
      </p:sp>
    </p:spTree>
    <p:extLst>
      <p:ext uri="{BB962C8B-B14F-4D97-AF65-F5344CB8AC3E}">
        <p14:creationId xmlns:p14="http://schemas.microsoft.com/office/powerpoint/2010/main" val="346519705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1257300" y="1066800"/>
            <a:ext cx="7772400" cy="685800"/>
          </a:xfrm>
          <a:prstGeom prst="rect">
            <a:avLst/>
          </a:prstGeom>
          <a:noFill/>
          <a:ln w="9525">
            <a:noFill/>
            <a:miter lim="800000"/>
            <a:headEnd/>
            <a:tailEnd/>
          </a:ln>
          <a:effectLst/>
        </p:spPr>
        <p:txBody>
          <a:bodyPr anchor="b"/>
          <a:lstStyle/>
          <a:p>
            <a:pPr algn="ctr">
              <a:defRPr/>
            </a:pPr>
            <a:r>
              <a:rPr lang="en-US" sz="4000" b="1" i="0">
                <a:solidFill>
                  <a:schemeClr val="tx2"/>
                </a:solidFill>
                <a:effectLst>
                  <a:outerShdw blurRad="38100" dist="38100" dir="2700000" algn="tl">
                    <a:srgbClr val="000000"/>
                  </a:outerShdw>
                </a:effectLst>
                <a:latin typeface="Calibri" panose="020F0502020204030204" pitchFamily="34" charset="0"/>
              </a:rPr>
              <a:t>Regulation of blood pressure</a:t>
            </a:r>
          </a:p>
        </p:txBody>
      </p:sp>
      <p:sp>
        <p:nvSpPr>
          <p:cNvPr id="16387" name="Rectangle 3"/>
          <p:cNvSpPr>
            <a:spLocks noChangeArrowheads="1"/>
          </p:cNvSpPr>
          <p:nvPr/>
        </p:nvSpPr>
        <p:spPr bwMode="auto">
          <a:xfrm>
            <a:off x="647700" y="2286000"/>
            <a:ext cx="9220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nSpc>
                <a:spcPct val="125000"/>
              </a:lnSpc>
              <a:spcBef>
                <a:spcPct val="20000"/>
              </a:spcBef>
              <a:buClr>
                <a:schemeClr val="tx2"/>
              </a:buClr>
              <a:buFont typeface="Monotype Sorts" pitchFamily="2" charset="2"/>
              <a:buBlip>
                <a:blip r:embed="rId4"/>
              </a:buBlip>
            </a:pPr>
            <a:r>
              <a:rPr lang="en-GB" altLang="en-GB" sz="2400" b="1" i="0" dirty="0">
                <a:solidFill>
                  <a:srgbClr val="00FF00"/>
                </a:solidFill>
                <a:latin typeface="Calibri" panose="020F0502020204030204" pitchFamily="34" charset="0"/>
              </a:rPr>
              <a:t>BP varies over 24 hours:</a:t>
            </a:r>
            <a:r>
              <a:rPr lang="en-GB" altLang="en-GB" sz="2400" i="0" dirty="0">
                <a:solidFill>
                  <a:srgbClr val="00FF00"/>
                </a:solidFill>
                <a:latin typeface="Calibri" panose="020F0502020204030204" pitchFamily="34" charset="0"/>
              </a:rPr>
              <a:t>	</a:t>
            </a:r>
            <a:r>
              <a:rPr lang="en-GB" altLang="en-GB" sz="2400" i="0" dirty="0">
                <a:solidFill>
                  <a:srgbClr val="162B75"/>
                </a:solidFill>
                <a:latin typeface="Calibri" panose="020F0502020204030204" pitchFamily="34" charset="0"/>
              </a:rPr>
              <a:t>	</a:t>
            </a:r>
          </a:p>
          <a:p>
            <a:pPr lvl="2">
              <a:lnSpc>
                <a:spcPct val="125000"/>
              </a:lnSpc>
              <a:spcBef>
                <a:spcPct val="20000"/>
              </a:spcBef>
              <a:buClr>
                <a:schemeClr val="tx1"/>
              </a:buClr>
              <a:buFontTx/>
              <a:buBlip>
                <a:blip r:embed="rId4"/>
              </a:buBlip>
            </a:pPr>
            <a:r>
              <a:rPr lang="en-GB" altLang="en-GB" sz="2400" i="0" dirty="0">
                <a:solidFill>
                  <a:srgbClr val="00FFFF"/>
                </a:solidFill>
                <a:latin typeface="Calibri" panose="020F0502020204030204" pitchFamily="34" charset="0"/>
              </a:rPr>
              <a:t> lower during sleep</a:t>
            </a:r>
          </a:p>
          <a:p>
            <a:pPr lvl="2">
              <a:lnSpc>
                <a:spcPct val="125000"/>
              </a:lnSpc>
              <a:spcBef>
                <a:spcPct val="20000"/>
              </a:spcBef>
              <a:buClr>
                <a:schemeClr val="tx1"/>
              </a:buClr>
              <a:buFontTx/>
              <a:buBlip>
                <a:blip r:embed="rId4"/>
              </a:buBlip>
            </a:pPr>
            <a:r>
              <a:rPr lang="en-GB" altLang="en-GB" sz="2400" i="0" dirty="0">
                <a:solidFill>
                  <a:srgbClr val="00FFFF"/>
                </a:solidFill>
                <a:latin typeface="Calibri" panose="020F0502020204030204" pitchFamily="34" charset="0"/>
              </a:rPr>
              <a:t> higher during waking, especially in stress</a:t>
            </a:r>
          </a:p>
          <a:p>
            <a:pPr>
              <a:lnSpc>
                <a:spcPct val="125000"/>
              </a:lnSpc>
              <a:spcBef>
                <a:spcPct val="20000"/>
              </a:spcBef>
              <a:buClr>
                <a:schemeClr val="tx2"/>
              </a:buClr>
              <a:buFont typeface="Monotype Sorts" pitchFamily="2" charset="2"/>
              <a:buBlip>
                <a:blip r:embed="rId4"/>
              </a:buBlip>
            </a:pPr>
            <a:r>
              <a:rPr lang="en-GB" altLang="en-GB" sz="2400" b="1" i="0" dirty="0">
                <a:solidFill>
                  <a:srgbClr val="00FF00"/>
                </a:solidFill>
                <a:latin typeface="Calibri" panose="020F0502020204030204" pitchFamily="34" charset="0"/>
              </a:rPr>
              <a:t>BP is well regulated – why?</a:t>
            </a:r>
          </a:p>
          <a:p>
            <a:pPr lvl="2">
              <a:lnSpc>
                <a:spcPct val="125000"/>
              </a:lnSpc>
              <a:spcBef>
                <a:spcPct val="20000"/>
              </a:spcBef>
              <a:buClr>
                <a:schemeClr val="tx1"/>
              </a:buClr>
              <a:buFontTx/>
              <a:buBlip>
                <a:blip r:embed="rId4"/>
              </a:buBlip>
            </a:pPr>
            <a:r>
              <a:rPr lang="en-GB" altLang="en-GB" sz="2400" i="0" dirty="0">
                <a:solidFill>
                  <a:srgbClr val="00FFFF"/>
                </a:solidFill>
                <a:latin typeface="Calibri" panose="020F0502020204030204" pitchFamily="34" charset="0"/>
              </a:rPr>
              <a:t> to provide organs (especially brain) with adequate perfusion </a:t>
            </a:r>
            <a:r>
              <a:rPr lang="en-GB" altLang="en-GB" sz="2400" i="0" dirty="0" smtClean="0">
                <a:solidFill>
                  <a:srgbClr val="00FFFF"/>
                </a:solidFill>
                <a:latin typeface="Calibri" panose="020F0502020204030204" pitchFamily="34" charset="0"/>
              </a:rPr>
              <a:t>pressure</a:t>
            </a:r>
            <a:endParaRPr lang="en-GB" altLang="en-GB" sz="2400" i="0" dirty="0">
              <a:solidFill>
                <a:srgbClr val="00FFFF"/>
              </a:solidFill>
              <a:latin typeface="Calibri" panose="020F0502020204030204" pitchFamily="34" charset="0"/>
            </a:endParaRPr>
          </a:p>
          <a:p>
            <a:pPr lvl="2">
              <a:lnSpc>
                <a:spcPct val="125000"/>
              </a:lnSpc>
              <a:spcBef>
                <a:spcPct val="20000"/>
              </a:spcBef>
              <a:buClr>
                <a:schemeClr val="tx1"/>
              </a:buClr>
              <a:buFontTx/>
              <a:buBlip>
                <a:blip r:embed="rId4"/>
              </a:buBlip>
            </a:pPr>
            <a:r>
              <a:rPr lang="en-GB" altLang="en-GB" sz="2400" i="0" dirty="0">
                <a:solidFill>
                  <a:srgbClr val="00FFFF"/>
                </a:solidFill>
                <a:latin typeface="Calibri" panose="020F0502020204030204" pitchFamily="34" charset="0"/>
              </a:rPr>
              <a:t> to optimize cardiovascular work</a:t>
            </a:r>
            <a:r>
              <a:rPr lang="en-GB" altLang="en-GB" sz="2400" i="0" dirty="0">
                <a:solidFill>
                  <a:srgbClr val="162B75"/>
                </a:solidFill>
                <a:latin typeface="Calibri" panose="020F0502020204030204" pitchFamily="34" charset="0"/>
              </a:rPr>
              <a:t> </a:t>
            </a:r>
            <a:endParaRPr lang="en-US" altLang="en-US" sz="1800" i="0" dirty="0">
              <a:solidFill>
                <a:srgbClr val="162B75"/>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8930" name="Rectangle 2"/>
          <p:cNvSpPr>
            <a:spLocks noChangeArrowheads="1"/>
          </p:cNvSpPr>
          <p:nvPr/>
        </p:nvSpPr>
        <p:spPr bwMode="auto">
          <a:xfrm>
            <a:off x="1257300" y="457200"/>
            <a:ext cx="7772400" cy="685800"/>
          </a:xfrm>
          <a:prstGeom prst="rect">
            <a:avLst/>
          </a:prstGeom>
          <a:noFill/>
          <a:ln w="9525">
            <a:noFill/>
            <a:miter lim="800000"/>
            <a:headEnd/>
            <a:tailEnd/>
          </a:ln>
          <a:effectLst/>
        </p:spPr>
        <p:txBody>
          <a:bodyPr anchor="b"/>
          <a:lstStyle/>
          <a:p>
            <a:pPr algn="ctr">
              <a:defRPr/>
            </a:pPr>
            <a:r>
              <a:rPr lang="en-US" sz="4000" b="1" i="0">
                <a:solidFill>
                  <a:schemeClr val="tx2"/>
                </a:solidFill>
                <a:effectLst>
                  <a:outerShdw blurRad="38100" dist="38100" dir="2700000" algn="tl">
                    <a:srgbClr val="000000"/>
                  </a:outerShdw>
                </a:effectLst>
                <a:latin typeface="Calibri" panose="020F0502020204030204" pitchFamily="34" charset="0"/>
              </a:rPr>
              <a:t>Regulation of blood pressure</a:t>
            </a:r>
          </a:p>
        </p:txBody>
      </p:sp>
      <p:sp>
        <p:nvSpPr>
          <p:cNvPr id="17411" name="Text Box 4"/>
          <p:cNvSpPr txBox="1">
            <a:spLocks noChangeArrowheads="1"/>
          </p:cNvSpPr>
          <p:nvPr/>
        </p:nvSpPr>
        <p:spPr bwMode="auto">
          <a:xfrm>
            <a:off x="1485900" y="1406525"/>
            <a:ext cx="32766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100" i="0">
                <a:solidFill>
                  <a:srgbClr val="FF66FF"/>
                </a:solidFill>
                <a:latin typeface="Calibri" panose="020F0502020204030204" pitchFamily="34" charset="0"/>
              </a:rPr>
              <a:t>Too low a value of arterial blood pressure</a:t>
            </a:r>
            <a:r>
              <a:rPr lang="en-GB" altLang="en-US" sz="2100" i="0">
                <a:solidFill>
                  <a:srgbClr val="FFEA18"/>
                </a:solidFill>
                <a:latin typeface="Calibri" panose="020F0502020204030204" pitchFamily="34" charset="0"/>
              </a:rPr>
              <a:t> </a:t>
            </a:r>
          </a:p>
          <a:p>
            <a:pPr>
              <a:lnSpc>
                <a:spcPct val="70000"/>
              </a:lnSpc>
            </a:pPr>
            <a:endParaRPr lang="en-GB" altLang="en-US" sz="2100" i="0">
              <a:solidFill>
                <a:srgbClr val="FFEA18"/>
              </a:solidFill>
              <a:latin typeface="Calibri" panose="020F0502020204030204" pitchFamily="34" charset="0"/>
            </a:endParaRPr>
          </a:p>
          <a:p>
            <a:r>
              <a:rPr lang="en-GB" altLang="en-US" sz="2100" b="1" i="0">
                <a:solidFill>
                  <a:srgbClr val="00FFFF"/>
                </a:solidFill>
                <a:latin typeface="Calibri" panose="020F0502020204030204" pitchFamily="34" charset="0"/>
              </a:rPr>
              <a:t>hypotension</a:t>
            </a:r>
            <a:endParaRPr lang="en-GB" altLang="en-US" sz="2100" i="0">
              <a:solidFill>
                <a:srgbClr val="00FFFF"/>
              </a:solidFill>
              <a:latin typeface="Calibri" panose="020F0502020204030204" pitchFamily="34" charset="0"/>
            </a:endParaRPr>
          </a:p>
          <a:p>
            <a:pPr>
              <a:lnSpc>
                <a:spcPct val="70000"/>
              </a:lnSpc>
            </a:pPr>
            <a:endParaRPr lang="en-GB" altLang="en-US" sz="2100" i="0">
              <a:solidFill>
                <a:srgbClr val="00FFFF"/>
              </a:solidFill>
              <a:latin typeface="Calibri" panose="020F0502020204030204" pitchFamily="34" charset="0"/>
            </a:endParaRPr>
          </a:p>
          <a:p>
            <a:r>
              <a:rPr lang="en-GB" altLang="en-US" sz="2100" i="0">
                <a:solidFill>
                  <a:srgbClr val="FFEA18"/>
                </a:solidFill>
                <a:latin typeface="Calibri" panose="020F0502020204030204" pitchFamily="34" charset="0"/>
              </a:rPr>
              <a:t>blood flow to the tissues will be reduced</a:t>
            </a:r>
          </a:p>
          <a:p>
            <a:r>
              <a:rPr lang="en-GB" altLang="en-US" sz="2100" i="0">
                <a:solidFill>
                  <a:srgbClr val="FFEA18"/>
                </a:solidFill>
                <a:latin typeface="Calibri" panose="020F0502020204030204" pitchFamily="34" charset="0"/>
              </a:rPr>
              <a:t>(for example to the brain and induce a faint)</a:t>
            </a:r>
          </a:p>
        </p:txBody>
      </p:sp>
      <p:sp>
        <p:nvSpPr>
          <p:cNvPr id="17412" name="Text Box 5"/>
          <p:cNvSpPr txBox="1">
            <a:spLocks noChangeArrowheads="1"/>
          </p:cNvSpPr>
          <p:nvPr/>
        </p:nvSpPr>
        <p:spPr bwMode="auto">
          <a:xfrm>
            <a:off x="5219700" y="1406525"/>
            <a:ext cx="4267200"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100" i="0">
                <a:solidFill>
                  <a:srgbClr val="FF66FF"/>
                </a:solidFill>
                <a:latin typeface="Calibri" panose="020F0502020204030204" pitchFamily="34" charset="0"/>
              </a:rPr>
              <a:t>Too high a value of arterial blood pressure</a:t>
            </a:r>
            <a:r>
              <a:rPr lang="en-GB" altLang="en-US" sz="2100" i="0">
                <a:solidFill>
                  <a:srgbClr val="FFEA18"/>
                </a:solidFill>
                <a:latin typeface="Calibri" panose="020F0502020204030204" pitchFamily="34" charset="0"/>
              </a:rPr>
              <a:t> </a:t>
            </a:r>
          </a:p>
          <a:p>
            <a:pPr>
              <a:lnSpc>
                <a:spcPct val="70000"/>
              </a:lnSpc>
            </a:pPr>
            <a:endParaRPr lang="en-GB" altLang="en-US" sz="2100" i="0">
              <a:solidFill>
                <a:srgbClr val="FFEA18"/>
              </a:solidFill>
              <a:latin typeface="Calibri" panose="020F0502020204030204" pitchFamily="34" charset="0"/>
            </a:endParaRPr>
          </a:p>
          <a:p>
            <a:r>
              <a:rPr lang="en-GB" altLang="en-US" sz="2100" b="1" i="0">
                <a:solidFill>
                  <a:srgbClr val="00FFFF"/>
                </a:solidFill>
                <a:latin typeface="Calibri" panose="020F0502020204030204" pitchFamily="34" charset="0"/>
              </a:rPr>
              <a:t>hypertension</a:t>
            </a:r>
            <a:endParaRPr lang="en-GB" altLang="en-US" sz="2100" i="0">
              <a:solidFill>
                <a:srgbClr val="00FFFF"/>
              </a:solidFill>
              <a:latin typeface="Calibri" panose="020F0502020204030204" pitchFamily="34" charset="0"/>
            </a:endParaRPr>
          </a:p>
          <a:p>
            <a:pPr>
              <a:lnSpc>
                <a:spcPct val="70000"/>
              </a:lnSpc>
            </a:pPr>
            <a:endParaRPr lang="en-GB" altLang="en-US" sz="2100" i="0">
              <a:solidFill>
                <a:srgbClr val="00FFFF"/>
              </a:solidFill>
              <a:latin typeface="Calibri" panose="020F0502020204030204" pitchFamily="34" charset="0"/>
            </a:endParaRPr>
          </a:p>
          <a:p>
            <a:r>
              <a:rPr lang="en-GB" altLang="en-US" sz="2100" i="0">
                <a:solidFill>
                  <a:srgbClr val="FFEA18"/>
                </a:solidFill>
                <a:latin typeface="Calibri" panose="020F0502020204030204" pitchFamily="34" charset="0"/>
              </a:rPr>
              <a:t>this may cause excessive capillary pressures and damage</a:t>
            </a:r>
          </a:p>
          <a:p>
            <a:r>
              <a:rPr lang="en-GB" altLang="en-US" sz="2100" i="0">
                <a:solidFill>
                  <a:srgbClr val="FFEA18"/>
                </a:solidFill>
                <a:latin typeface="Calibri" panose="020F0502020204030204" pitchFamily="34" charset="0"/>
              </a:rPr>
              <a:t>e.g., heart (myocardial infarction) kidneys, brain (stroke) and eyes</a:t>
            </a:r>
          </a:p>
        </p:txBody>
      </p:sp>
      <p:pic>
        <p:nvPicPr>
          <p:cNvPr id="174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4248150"/>
            <a:ext cx="24860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4" name="Picture 7"/>
          <p:cNvPicPr>
            <a:picLocks noChangeAspect="1" noChangeArrowheads="1"/>
          </p:cNvPicPr>
          <p:nvPr/>
        </p:nvPicPr>
        <p:blipFill>
          <a:blip r:embed="rId5">
            <a:extLst>
              <a:ext uri="{28A0092B-C50C-407E-A947-70E740481C1C}">
                <a14:useLocalDpi xmlns:a14="http://schemas.microsoft.com/office/drawing/2010/main" val="0"/>
              </a:ext>
            </a:extLst>
          </a:blip>
          <a:srcRect l="8458" r="8017" b="63739"/>
          <a:stretch>
            <a:fillRect/>
          </a:stretch>
        </p:blipFill>
        <p:spPr bwMode="auto">
          <a:xfrm>
            <a:off x="5067300" y="5010150"/>
            <a:ext cx="2438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5" name="Line 8"/>
          <p:cNvSpPr>
            <a:spLocks noChangeShapeType="1"/>
          </p:cNvSpPr>
          <p:nvPr/>
        </p:nvSpPr>
        <p:spPr bwMode="auto">
          <a:xfrm flipH="1">
            <a:off x="6134100" y="4248150"/>
            <a:ext cx="914400" cy="76200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14500" y="762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5400" b="1" i="0" dirty="0">
                <a:solidFill>
                  <a:srgbClr val="00FFFF"/>
                </a:solidFill>
                <a:latin typeface="Calibri" panose="020F0502020204030204" pitchFamily="34" charset="0"/>
              </a:rPr>
              <a:t>Learning outcomes</a:t>
            </a:r>
          </a:p>
        </p:txBody>
      </p:sp>
      <p:sp>
        <p:nvSpPr>
          <p:cNvPr id="842755" name="Rectangle 3"/>
          <p:cNvSpPr>
            <a:spLocks noChangeArrowheads="1"/>
          </p:cNvSpPr>
          <p:nvPr/>
        </p:nvSpPr>
        <p:spPr bwMode="auto">
          <a:xfrm>
            <a:off x="419100" y="1981200"/>
            <a:ext cx="9296400" cy="4038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buFont typeface="Monotype Sorts" pitchFamily="2" charset="2"/>
              <a:buBlip>
                <a:blip r:embed="rId3"/>
              </a:buBlip>
              <a:defRPr/>
            </a:pPr>
            <a:r>
              <a:rPr lang="en-GB" sz="2300" b="1" i="0" dirty="0">
                <a:solidFill>
                  <a:schemeClr val="tx2"/>
                </a:solidFill>
                <a:latin typeface="Calibri" pitchFamily="34" charset="0"/>
                <a:cs typeface="Calibri" pitchFamily="34" charset="0"/>
              </a:rPr>
              <a:t>Describe systemic and pulmonary vascular resistances</a:t>
            </a:r>
            <a:r>
              <a:rPr lang="en-GB" sz="2300" b="1" i="0" dirty="0" smtClean="0">
                <a:solidFill>
                  <a:schemeClr val="tx2"/>
                </a:solidFill>
                <a:latin typeface="Calibri" pitchFamily="34" charset="0"/>
                <a:cs typeface="Calibri" pitchFamily="34" charset="0"/>
              </a:rPr>
              <a:t>.</a:t>
            </a:r>
          </a:p>
          <a:p>
            <a:pPr marL="342900" indent="-342900">
              <a:spcBef>
                <a:spcPct val="20000"/>
              </a:spcBef>
              <a:buClr>
                <a:schemeClr val="tx2"/>
              </a:buClr>
              <a:buSzPct val="75000"/>
              <a:buFont typeface="Monotype Sorts" pitchFamily="2" charset="2"/>
              <a:buBlip>
                <a:blip r:embed="rId3"/>
              </a:buBlip>
              <a:defRPr/>
            </a:pPr>
            <a:r>
              <a:rPr lang="en-GB" sz="2300" b="1" i="0" dirty="0">
                <a:solidFill>
                  <a:schemeClr val="tx2"/>
                </a:solidFill>
                <a:latin typeface="Calibri" pitchFamily="34" charset="0"/>
                <a:cs typeface="Calibri" pitchFamily="34" charset="0"/>
              </a:rPr>
              <a:t>Define cardiac </a:t>
            </a:r>
            <a:r>
              <a:rPr lang="en-GB" sz="2300" b="1" i="0" dirty="0" smtClean="0">
                <a:solidFill>
                  <a:schemeClr val="tx2"/>
                </a:solidFill>
                <a:latin typeface="Calibri" pitchFamily="34" charset="0"/>
                <a:cs typeface="Calibri" pitchFamily="34" charset="0"/>
              </a:rPr>
              <a:t>function in modern physiological terms.</a:t>
            </a:r>
          </a:p>
          <a:p>
            <a:pPr marL="342900" indent="-342900">
              <a:spcBef>
                <a:spcPct val="20000"/>
              </a:spcBef>
              <a:buClr>
                <a:schemeClr val="tx2"/>
              </a:buClr>
              <a:buSzPct val="75000"/>
              <a:buFont typeface="Monotype Sorts" pitchFamily="2" charset="2"/>
              <a:buBlip>
                <a:blip r:embed="rId3"/>
              </a:buBlip>
              <a:defRPr/>
            </a:pPr>
            <a:r>
              <a:rPr lang="en-GB" sz="2300" b="1" i="0" dirty="0">
                <a:solidFill>
                  <a:schemeClr val="tx2"/>
                </a:solidFill>
                <a:latin typeface="Calibri" pitchFamily="34" charset="0"/>
                <a:cs typeface="Calibri" pitchFamily="34" charset="0"/>
              </a:rPr>
              <a:t>Compare and contrast activity, pressure and volume of the left and right ventricles of the heart</a:t>
            </a:r>
            <a:r>
              <a:rPr lang="en-GB" sz="2300" b="1" i="0" dirty="0" smtClean="0">
                <a:solidFill>
                  <a:schemeClr val="tx2"/>
                </a:solidFill>
                <a:latin typeface="Calibri" pitchFamily="34" charset="0"/>
                <a:cs typeface="Calibri" pitchFamily="34" charset="0"/>
              </a:rPr>
              <a:t>.</a:t>
            </a:r>
          </a:p>
          <a:p>
            <a:pPr marL="342900" indent="-342900">
              <a:spcBef>
                <a:spcPct val="20000"/>
              </a:spcBef>
              <a:buClr>
                <a:schemeClr val="tx2"/>
              </a:buClr>
              <a:buSzPct val="75000"/>
              <a:buFont typeface="Monotype Sorts" pitchFamily="2" charset="2"/>
              <a:buBlip>
                <a:blip r:embed="rId3"/>
              </a:buBlip>
              <a:defRPr/>
            </a:pPr>
            <a:r>
              <a:rPr lang="en-US" sz="2300" b="1" i="0" dirty="0" smtClean="0">
                <a:solidFill>
                  <a:schemeClr val="tx2"/>
                </a:solidFill>
                <a:effectLst>
                  <a:outerShdw blurRad="38100" dist="38100" dir="2700000" algn="tl">
                    <a:srgbClr val="000000"/>
                  </a:outerShdw>
                </a:effectLst>
                <a:latin typeface="Calibri" panose="020F0502020204030204" pitchFamily="34" charset="0"/>
              </a:rPr>
              <a:t>Discuss </a:t>
            </a:r>
            <a:r>
              <a:rPr lang="en-US" sz="2300" b="1" i="0" dirty="0">
                <a:solidFill>
                  <a:schemeClr val="tx2"/>
                </a:solidFill>
                <a:effectLst>
                  <a:outerShdw blurRad="38100" dist="38100" dir="2700000" algn="tl">
                    <a:srgbClr val="000000"/>
                  </a:outerShdw>
                </a:effectLst>
                <a:latin typeface="Calibri" panose="020F0502020204030204" pitchFamily="34" charset="0"/>
              </a:rPr>
              <a:t>structure related to functions of arterial system</a:t>
            </a:r>
            <a:r>
              <a:rPr lang="en-US" sz="2300" b="1" i="0" dirty="0" smtClean="0">
                <a:solidFill>
                  <a:schemeClr val="tx2"/>
                </a:solidFill>
                <a:effectLst>
                  <a:outerShdw blurRad="38100" dist="38100" dir="2700000" algn="tl">
                    <a:srgbClr val="000000"/>
                  </a:outerShdw>
                </a:effectLst>
                <a:latin typeface="Calibri" panose="020F0502020204030204" pitchFamily="34" charset="0"/>
              </a:rPr>
              <a:t>.</a:t>
            </a:r>
          </a:p>
          <a:p>
            <a:pPr marL="342900" indent="-342900">
              <a:spcBef>
                <a:spcPct val="20000"/>
              </a:spcBef>
              <a:buClr>
                <a:schemeClr val="tx2"/>
              </a:buClr>
              <a:buSzPct val="75000"/>
              <a:buFont typeface="Monotype Sorts" pitchFamily="2" charset="2"/>
              <a:buBlip>
                <a:blip r:embed="rId3"/>
              </a:buBlip>
              <a:defRPr/>
            </a:pPr>
            <a:r>
              <a:rPr lang="en-US" sz="2300" b="1" i="0" dirty="0" smtClean="0">
                <a:solidFill>
                  <a:schemeClr val="tx2"/>
                </a:solidFill>
                <a:effectLst>
                  <a:outerShdw blurRad="38100" dist="38100" dir="2700000" algn="tl">
                    <a:srgbClr val="000000"/>
                  </a:outerShdw>
                </a:effectLst>
                <a:latin typeface="Calibri" panose="020F0502020204030204" pitchFamily="34" charset="0"/>
              </a:rPr>
              <a:t>Define </a:t>
            </a:r>
            <a:r>
              <a:rPr lang="en-US" sz="2300" b="1" i="0" dirty="0">
                <a:solidFill>
                  <a:schemeClr val="tx2"/>
                </a:solidFill>
                <a:effectLst>
                  <a:outerShdw blurRad="38100" dist="38100" dir="2700000" algn="tl">
                    <a:srgbClr val="000000"/>
                  </a:outerShdw>
                </a:effectLst>
                <a:latin typeface="Calibri" panose="020F0502020204030204" pitchFamily="34" charset="0"/>
              </a:rPr>
              <a:t>arterial pulse and describe its characteristics and clinical significance. </a:t>
            </a:r>
          </a:p>
          <a:p>
            <a:pPr marL="342900" indent="-342900">
              <a:spcBef>
                <a:spcPct val="20000"/>
              </a:spcBef>
              <a:buClr>
                <a:schemeClr val="tx2"/>
              </a:buClr>
              <a:buSzPct val="75000"/>
              <a:buFont typeface="Monotype Sorts" pitchFamily="2" charset="2"/>
              <a:buBlip>
                <a:blip r:embed="rId3"/>
              </a:buBlip>
              <a:defRPr/>
            </a:pPr>
            <a:r>
              <a:rPr lang="en-US" sz="2300" b="1" i="0" dirty="0">
                <a:solidFill>
                  <a:schemeClr val="tx2"/>
                </a:solidFill>
                <a:effectLst>
                  <a:outerShdw blurRad="38100" dist="38100" dir="2700000" algn="tl">
                    <a:srgbClr val="000000"/>
                  </a:outerShdw>
                </a:effectLst>
                <a:latin typeface="Calibri" panose="020F0502020204030204" pitchFamily="34" charset="0"/>
              </a:rPr>
              <a:t>State normative data of arterial blood pressure for pulmonary and systemic circulations.</a:t>
            </a:r>
          </a:p>
          <a:p>
            <a:pPr marL="342900" indent="-342900">
              <a:spcBef>
                <a:spcPct val="20000"/>
              </a:spcBef>
              <a:buClr>
                <a:schemeClr val="tx2"/>
              </a:buClr>
              <a:buSzPct val="75000"/>
              <a:buFont typeface="Monotype Sorts" pitchFamily="2" charset="2"/>
              <a:buBlip>
                <a:blip r:embed="rId3"/>
              </a:buBlip>
              <a:defRPr/>
            </a:pPr>
            <a:r>
              <a:rPr lang="en-US" sz="2300" b="1" i="0" dirty="0">
                <a:solidFill>
                  <a:schemeClr val="tx2"/>
                </a:solidFill>
                <a:effectLst>
                  <a:outerShdw blurRad="38100" dist="38100" dir="2700000" algn="tl">
                    <a:srgbClr val="000000"/>
                  </a:outerShdw>
                </a:effectLst>
                <a:latin typeface="Calibri" panose="020F0502020204030204" pitchFamily="34" charset="0"/>
              </a:rPr>
              <a:t>Compare and contrast measurement of arterial blood pressure in systemic and pulmonary circulations.</a:t>
            </a:r>
            <a:endParaRPr lang="en-GB" sz="2300" b="1" i="0" dirty="0">
              <a:solidFill>
                <a:schemeClr val="tx2"/>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3"/>
              </a:buBlip>
              <a:defRPr/>
            </a:pPr>
            <a:r>
              <a:rPr lang="en-US" sz="2300" b="1" i="0" dirty="0">
                <a:solidFill>
                  <a:schemeClr val="tx2"/>
                </a:solidFill>
                <a:effectLst>
                  <a:outerShdw blurRad="38100" dist="38100" dir="2700000" algn="tl">
                    <a:srgbClr val="000000"/>
                  </a:outerShdw>
                </a:effectLst>
                <a:latin typeface="Calibri" panose="020F0502020204030204" pitchFamily="34" charset="0"/>
              </a:rPr>
              <a:t>Discuss factors affecting systolic and diastolic blood pressures.</a:t>
            </a:r>
          </a:p>
          <a:p>
            <a:pPr marL="342900" indent="-342900">
              <a:spcBef>
                <a:spcPct val="20000"/>
              </a:spcBef>
              <a:buClr>
                <a:schemeClr val="tx2"/>
              </a:buClr>
              <a:buSzPct val="75000"/>
              <a:buFont typeface="Monotype Sorts" pitchFamily="2" charset="2"/>
              <a:buNone/>
              <a:defRPr/>
            </a:pPr>
            <a:endParaRPr lang="en-US" sz="2300" b="1" i="0" dirty="0">
              <a:solidFill>
                <a:schemeClr val="tx2"/>
              </a:solidFill>
              <a:effectLst>
                <a:outerShdw blurRad="38100" dist="38100" dir="2700000" algn="tl">
                  <a:srgbClr val="000000"/>
                </a:outerShdw>
              </a:effectLst>
              <a:latin typeface="Calibri" panose="020F0502020204030204" pitchFamily="34" charset="0"/>
            </a:endParaRPr>
          </a:p>
        </p:txBody>
      </p:sp>
      <p:sp>
        <p:nvSpPr>
          <p:cNvPr id="7172" name="Text Box 4"/>
          <p:cNvSpPr txBox="1">
            <a:spLocks noChangeArrowheads="1"/>
          </p:cNvSpPr>
          <p:nvPr/>
        </p:nvSpPr>
        <p:spPr bwMode="auto">
          <a:xfrm>
            <a:off x="266700" y="10668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200" b="1" i="0">
                <a:solidFill>
                  <a:srgbClr val="FF99FF"/>
                </a:solidFill>
                <a:latin typeface="Calibri" panose="020F0502020204030204" pitchFamily="34" charset="0"/>
              </a:rPr>
              <a:t>After reviewing the PowerPoint presentation, lecture notes and associated material, the student should be able to:</a:t>
            </a:r>
            <a:r>
              <a:rPr lang="en-US" altLang="en-US" sz="2200" i="0">
                <a:solidFill>
                  <a:srgbClr val="FF99FF"/>
                </a:solidFill>
                <a:latin typeface="Calibri" panose="020F0502020204030204" pitchFamily="34" charset="0"/>
              </a:rPr>
              <a:t> </a:t>
            </a:r>
            <a:endParaRPr lang="en-US" altLang="en-US" sz="220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19100" y="2489200"/>
            <a:ext cx="9372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Clr>
                <a:schemeClr val="tx2"/>
              </a:buClr>
              <a:buSzPct val="135000"/>
              <a:buFont typeface="Wingdings" panose="05000000000000000000" pitchFamily="2" charset="2"/>
              <a:buBlip>
                <a:blip r:embed="rId4"/>
              </a:buBlip>
            </a:pPr>
            <a:r>
              <a:rPr lang="en-US" altLang="en-US" sz="2400" b="1" i="0" dirty="0">
                <a:solidFill>
                  <a:srgbClr val="00FFFF"/>
                </a:solidFill>
                <a:latin typeface="Calibri" panose="020F0502020204030204" pitchFamily="34" charset="0"/>
              </a:rPr>
              <a:t> Short term mechanisms (seconds to minutes): are largely neural. They regulate cardiac function and arteriolar diameter.</a:t>
            </a:r>
          </a:p>
          <a:p>
            <a:pPr eaLnBrk="1" hangingPunct="1">
              <a:buClr>
                <a:schemeClr val="tx2"/>
              </a:buClr>
              <a:buSzPct val="135000"/>
              <a:buFont typeface="Wingdings" panose="05000000000000000000" pitchFamily="2" charset="2"/>
              <a:buBlip>
                <a:blip r:embed="rId4"/>
              </a:buBlip>
            </a:pPr>
            <a:endParaRPr lang="en-US" altLang="en-US" sz="2400" b="1" i="0" dirty="0">
              <a:solidFill>
                <a:srgbClr val="00FFFF"/>
              </a:solidFill>
              <a:latin typeface="Calibri" panose="020F0502020204030204" pitchFamily="34" charset="0"/>
            </a:endParaRPr>
          </a:p>
          <a:p>
            <a:pPr eaLnBrk="1" hangingPunct="1">
              <a:buClr>
                <a:schemeClr val="tx2"/>
              </a:buClr>
              <a:buSzPct val="135000"/>
              <a:buFont typeface="Wingdings" panose="05000000000000000000" pitchFamily="2" charset="2"/>
              <a:buBlip>
                <a:blip r:embed="rId4"/>
              </a:buBlip>
            </a:pPr>
            <a:r>
              <a:rPr lang="en-US" altLang="en-US" sz="2400" b="1" i="0" dirty="0">
                <a:solidFill>
                  <a:srgbClr val="00FFFF"/>
                </a:solidFill>
                <a:latin typeface="Calibri" panose="020F0502020204030204" pitchFamily="34" charset="0"/>
              </a:rPr>
              <a:t> Long term mechanisms (minutes to days): are largely renal and hormonal. They regulate blood volume.</a:t>
            </a:r>
          </a:p>
          <a:p>
            <a:pPr eaLnBrk="1" hangingPunct="1">
              <a:buClr>
                <a:schemeClr val="tx2"/>
              </a:buClr>
              <a:buSzPct val="135000"/>
              <a:buFont typeface="Wingdings" panose="05000000000000000000" pitchFamily="2" charset="2"/>
              <a:buChar char="§"/>
            </a:pPr>
            <a:endParaRPr lang="en-US" altLang="en-US" sz="2400" b="1" i="0" dirty="0">
              <a:solidFill>
                <a:srgbClr val="00FFFF"/>
              </a:solidFill>
              <a:latin typeface="Calibri" panose="020F0502020204030204" pitchFamily="34" charset="0"/>
            </a:endParaRPr>
          </a:p>
          <a:p>
            <a:pPr eaLnBrk="1" hangingPunct="1">
              <a:buClr>
                <a:schemeClr val="tx2"/>
              </a:buClr>
              <a:buSzPct val="135000"/>
              <a:buFont typeface="Wingdings" panose="05000000000000000000" pitchFamily="2" charset="2"/>
              <a:buChar char="§"/>
            </a:pPr>
            <a:endParaRPr lang="en-US" altLang="en-US" sz="2400" b="1" i="0" dirty="0">
              <a:solidFill>
                <a:srgbClr val="00FFFF"/>
              </a:solidFill>
              <a:latin typeface="Calibri" panose="020F0502020204030204" pitchFamily="34" charset="0"/>
            </a:endParaRPr>
          </a:p>
          <a:p>
            <a:pPr eaLnBrk="1" hangingPunct="1">
              <a:buClr>
                <a:schemeClr val="tx2"/>
              </a:buClr>
              <a:buSzPct val="135000"/>
              <a:buFont typeface="Wingdings" panose="05000000000000000000" pitchFamily="2" charset="2"/>
              <a:buChar char="§"/>
            </a:pPr>
            <a:endParaRPr lang="en-US" altLang="en-US" sz="2400" b="1" i="0" dirty="0">
              <a:solidFill>
                <a:srgbClr val="00FFFF"/>
              </a:solidFill>
              <a:latin typeface="Calibri" panose="020F0502020204030204" pitchFamily="34" charset="0"/>
            </a:endParaRPr>
          </a:p>
        </p:txBody>
      </p:sp>
      <p:sp>
        <p:nvSpPr>
          <p:cNvPr id="859140" name="Rectangle 4"/>
          <p:cNvSpPr>
            <a:spLocks noChangeArrowheads="1"/>
          </p:cNvSpPr>
          <p:nvPr/>
        </p:nvSpPr>
        <p:spPr bwMode="auto">
          <a:xfrm>
            <a:off x="1257300" y="1066800"/>
            <a:ext cx="7772400" cy="685800"/>
          </a:xfrm>
          <a:prstGeom prst="rect">
            <a:avLst/>
          </a:prstGeom>
          <a:noFill/>
          <a:ln w="9525">
            <a:noFill/>
            <a:miter lim="800000"/>
            <a:headEnd/>
            <a:tailEnd/>
          </a:ln>
          <a:effectLst/>
        </p:spPr>
        <p:txBody>
          <a:bodyPr anchor="b"/>
          <a:lstStyle/>
          <a:p>
            <a:pPr algn="ctr">
              <a:defRPr/>
            </a:pPr>
            <a:r>
              <a:rPr lang="en-US" sz="4000" b="1" i="0" dirty="0">
                <a:solidFill>
                  <a:schemeClr val="tx2"/>
                </a:solidFill>
                <a:effectLst>
                  <a:outerShdw blurRad="38100" dist="38100" dir="2700000" algn="tl">
                    <a:srgbClr val="000000"/>
                  </a:outerShdw>
                </a:effectLst>
                <a:latin typeface="Calibri" panose="020F0502020204030204" pitchFamily="34" charset="0"/>
              </a:rPr>
              <a:t>Regulation of blood pressure</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458" name="Picture 2" descr="Ba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3848100" cy="67056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65283" name="Rectangle 3"/>
          <p:cNvSpPr>
            <a:spLocks noChangeArrowheads="1"/>
          </p:cNvSpPr>
          <p:nvPr/>
        </p:nvSpPr>
        <p:spPr bwMode="auto">
          <a:xfrm>
            <a:off x="4076700" y="533400"/>
            <a:ext cx="5105400" cy="533400"/>
          </a:xfrm>
          <a:prstGeom prst="rect">
            <a:avLst/>
          </a:prstGeom>
          <a:noFill/>
          <a:ln w="9525">
            <a:noFill/>
            <a:miter lim="800000"/>
            <a:headEnd/>
            <a:tailEnd/>
          </a:ln>
          <a:effectLst/>
        </p:spPr>
        <p:txBody>
          <a:bodyPr anchor="ctr"/>
          <a:lstStyle/>
          <a:p>
            <a:pPr algn="ctr">
              <a:defRPr/>
            </a:pPr>
            <a:r>
              <a:rPr lang="en-GB" sz="3200" b="1" i="0">
                <a:solidFill>
                  <a:schemeClr val="tx2"/>
                </a:solidFill>
                <a:effectLst>
                  <a:outerShdw blurRad="38100" dist="38100" dir="2700000" algn="tl">
                    <a:srgbClr val="000000"/>
                  </a:outerShdw>
                </a:effectLst>
                <a:latin typeface="Calibri" panose="020F0502020204030204" pitchFamily="34" charset="0"/>
              </a:rPr>
              <a:t>1. The arterial baroreceptors</a:t>
            </a:r>
          </a:p>
        </p:txBody>
      </p:sp>
      <p:sp>
        <p:nvSpPr>
          <p:cNvPr id="19460" name="Text Box 4"/>
          <p:cNvSpPr txBox="1">
            <a:spLocks noChangeArrowheads="1"/>
          </p:cNvSpPr>
          <p:nvPr/>
        </p:nvSpPr>
        <p:spPr bwMode="auto">
          <a:xfrm>
            <a:off x="4441825" y="1625600"/>
            <a:ext cx="557847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5"/>
              </a:buBlip>
            </a:pPr>
            <a:r>
              <a:rPr lang="en-GB" altLang="en-US" sz="2300" b="1" i="0" dirty="0">
                <a:solidFill>
                  <a:srgbClr val="00FFFF"/>
                </a:solidFill>
                <a:latin typeface="Calibri" panose="020F0502020204030204" pitchFamily="34" charset="0"/>
              </a:rPr>
              <a:t> Changes in MBP are detected by baroreceptors (pressure receptors) in the carotid and aortic arteries. </a:t>
            </a:r>
          </a:p>
          <a:p>
            <a:pPr>
              <a:buFontTx/>
              <a:buBlip>
                <a:blip r:embed="rId5"/>
              </a:buBlip>
            </a:pPr>
            <a:endParaRPr lang="en-GB" altLang="en-US" sz="2300" b="1" i="0" dirty="0">
              <a:solidFill>
                <a:srgbClr val="00FFFF"/>
              </a:solidFill>
              <a:latin typeface="Calibri" panose="020F0502020204030204" pitchFamily="34" charset="0"/>
            </a:endParaRPr>
          </a:p>
          <a:p>
            <a:pPr>
              <a:buFontTx/>
              <a:buBlip>
                <a:blip r:embed="rId5"/>
              </a:buBlip>
            </a:pPr>
            <a:r>
              <a:rPr lang="en-GB" altLang="en-US" sz="2300" b="1" i="0" dirty="0">
                <a:solidFill>
                  <a:srgbClr val="00FFFF"/>
                </a:solidFill>
                <a:latin typeface="Calibri" panose="020F0502020204030204" pitchFamily="34" charset="0"/>
              </a:rPr>
              <a:t> These receptors provide information to the cardiovascular centres in the medulla </a:t>
            </a:r>
            <a:r>
              <a:rPr lang="en-GB" altLang="en-US" sz="2300" b="1" i="0" dirty="0" smtClean="0">
                <a:solidFill>
                  <a:srgbClr val="00FFFF"/>
                </a:solidFill>
                <a:latin typeface="Calibri" panose="020F0502020204030204" pitchFamily="34" charset="0"/>
              </a:rPr>
              <a:t>oblongata about the degree of stretch because of pressure changes.</a:t>
            </a:r>
            <a:endParaRPr lang="en-GB" altLang="en-US" sz="2300" b="1" i="0" dirty="0">
              <a:solidFill>
                <a:srgbClr val="00FFFF"/>
              </a:solidFill>
              <a:latin typeface="Calibri" panose="020F0502020204030204" pitchFamily="34" charset="0"/>
            </a:endParaRPr>
          </a:p>
          <a:p>
            <a:pPr>
              <a:buFontTx/>
              <a:buBlip>
                <a:blip r:embed="rId5"/>
              </a:buBlip>
            </a:pPr>
            <a:endParaRPr lang="en-GB" altLang="en-US" sz="2300" b="1" i="0" dirty="0">
              <a:solidFill>
                <a:srgbClr val="00FFFF"/>
              </a:solidFill>
              <a:latin typeface="Calibri" panose="020F0502020204030204" pitchFamily="34" charset="0"/>
            </a:endParaRPr>
          </a:p>
          <a:p>
            <a:pPr>
              <a:buFontTx/>
              <a:buBlip>
                <a:blip r:embed="rId5"/>
              </a:buBlip>
            </a:pPr>
            <a:r>
              <a:rPr lang="en-GB" altLang="en-US" sz="2300" b="1" i="0" dirty="0">
                <a:solidFill>
                  <a:srgbClr val="00FFFF"/>
                </a:solidFill>
                <a:latin typeface="Calibri" panose="020F0502020204030204" pitchFamily="34" charset="0"/>
              </a:rPr>
              <a:t> Carotid baroreceptors are located in the carotid sinus on both sides of the neck</a:t>
            </a:r>
            <a:r>
              <a:rPr lang="en-GB" altLang="en-US" sz="2300" b="1" i="0" dirty="0" smtClean="0">
                <a:solidFill>
                  <a:srgbClr val="00FFFF"/>
                </a:solidFill>
                <a:latin typeface="Calibri" panose="020F0502020204030204" pitchFamily="34" charset="0"/>
              </a:rPr>
              <a:t>. Aortic baroreceptors are located in the aortic arch.</a:t>
            </a:r>
            <a:endParaRPr lang="en-GB" altLang="en-US" sz="2300" b="1" i="0" dirty="0">
              <a:solidFill>
                <a:srgbClr val="00FFFF"/>
              </a:solidFill>
              <a:latin typeface="Calibri" panose="020F0502020204030204" pitchFamily="34" charset="0"/>
            </a:endParaRPr>
          </a:p>
          <a:p>
            <a:pPr>
              <a:buFontTx/>
              <a:buBlip>
                <a:blip r:embed="rId5"/>
              </a:buBlip>
            </a:pPr>
            <a:endParaRPr lang="en-GB" altLang="en-US" sz="2300" b="1" i="0" dirty="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2" name="Picture 3" descr="0365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143000"/>
            <a:ext cx="7010400" cy="54864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66308" name="Rectangle 4"/>
          <p:cNvSpPr>
            <a:spLocks noChangeArrowheads="1"/>
          </p:cNvSpPr>
          <p:nvPr/>
        </p:nvSpPr>
        <p:spPr bwMode="auto">
          <a:xfrm>
            <a:off x="2400300" y="304800"/>
            <a:ext cx="5410200" cy="533400"/>
          </a:xfrm>
          <a:prstGeom prst="rect">
            <a:avLst/>
          </a:prstGeom>
          <a:noFill/>
          <a:ln w="9525">
            <a:noFill/>
            <a:miter lim="800000"/>
            <a:headEnd/>
            <a:tailEnd/>
          </a:ln>
          <a:effectLst/>
        </p:spPr>
        <p:txBody>
          <a:bodyPr anchor="ctr"/>
          <a:lstStyle/>
          <a:p>
            <a:pPr algn="ctr">
              <a:defRPr/>
            </a:pPr>
            <a:r>
              <a:rPr lang="en-GB" sz="3200" b="1" i="0" dirty="0">
                <a:solidFill>
                  <a:schemeClr val="tx2"/>
                </a:solidFill>
                <a:effectLst>
                  <a:outerShdw blurRad="38100" dist="38100" dir="2700000" algn="tl">
                    <a:srgbClr val="000000"/>
                  </a:outerShdw>
                </a:effectLst>
                <a:latin typeface="Calibri" panose="020F0502020204030204" pitchFamily="34" charset="0"/>
              </a:rPr>
              <a:t>1. The arterial baroreceptors</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52400"/>
            <a:ext cx="72993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GB" altLang="en-US" sz="3600" b="1" i="0" dirty="0">
                <a:solidFill>
                  <a:srgbClr val="FF0000"/>
                </a:solidFill>
                <a:latin typeface="Calibri" panose="020F0502020204030204" pitchFamily="34" charset="0"/>
              </a:rPr>
              <a:t>Increased arterial pressure</a:t>
            </a:r>
            <a:br>
              <a:rPr lang="en-GB" altLang="en-US" sz="3600" b="1" i="0" dirty="0">
                <a:solidFill>
                  <a:srgbClr val="FF0000"/>
                </a:solidFill>
                <a:latin typeface="Calibri" panose="020F0502020204030204" pitchFamily="34" charset="0"/>
              </a:rPr>
            </a:br>
            <a:r>
              <a:rPr lang="en-GB" altLang="en-US" sz="3600" b="1" i="0" dirty="0">
                <a:solidFill>
                  <a:srgbClr val="FF0000"/>
                </a:solidFill>
                <a:latin typeface="Calibri" panose="020F0502020204030204" pitchFamily="34" charset="0"/>
              </a:rPr>
              <a:t> increases baroreceptor activity</a:t>
            </a:r>
          </a:p>
        </p:txBody>
      </p:sp>
      <p:pic>
        <p:nvPicPr>
          <p:cNvPr id="21507" name="Picture 3" descr="ba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412875"/>
            <a:ext cx="6216650" cy="511968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 Box 4"/>
          <p:cNvSpPr txBox="1">
            <a:spLocks noChangeArrowheads="1"/>
          </p:cNvSpPr>
          <p:nvPr/>
        </p:nvSpPr>
        <p:spPr bwMode="auto">
          <a:xfrm>
            <a:off x="6896100" y="291435"/>
            <a:ext cx="31146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1700" b="1" i="0" dirty="0">
                <a:solidFill>
                  <a:schemeClr val="tx2"/>
                </a:solidFill>
                <a:latin typeface="Calibri" panose="020F0502020204030204" pitchFamily="34" charset="0"/>
              </a:rPr>
              <a:t>- At normal arterial pressure the baroreceptors are active. </a:t>
            </a:r>
          </a:p>
          <a:p>
            <a:endParaRPr lang="en-GB" altLang="en-US" sz="1700" b="1" i="0" dirty="0">
              <a:solidFill>
                <a:schemeClr val="tx2"/>
              </a:solidFill>
              <a:latin typeface="Calibri" panose="020F0502020204030204" pitchFamily="34" charset="0"/>
            </a:endParaRPr>
          </a:p>
          <a:p>
            <a:r>
              <a:rPr lang="en-GB" altLang="en-US" sz="1700" b="1" i="0" dirty="0" smtClean="0">
                <a:solidFill>
                  <a:schemeClr val="tx2"/>
                </a:solidFill>
                <a:latin typeface="Calibri" panose="020F0502020204030204" pitchFamily="34" charset="0"/>
              </a:rPr>
              <a:t>- Increased </a:t>
            </a:r>
            <a:r>
              <a:rPr lang="en-GB" altLang="en-US" sz="1700" b="1" i="0" dirty="0">
                <a:solidFill>
                  <a:schemeClr val="tx2"/>
                </a:solidFill>
                <a:latin typeface="Calibri" panose="020F0502020204030204" pitchFamily="34" charset="0"/>
              </a:rPr>
              <a:t>pressure increases their rate of </a:t>
            </a:r>
            <a:r>
              <a:rPr lang="en-GB" altLang="en-US" sz="1700" b="1" i="0" dirty="0" smtClean="0">
                <a:solidFill>
                  <a:schemeClr val="tx2"/>
                </a:solidFill>
                <a:latin typeface="Calibri" panose="020F0502020204030204" pitchFamily="34" charset="0"/>
              </a:rPr>
              <a:t>fire, while decreased </a:t>
            </a:r>
            <a:r>
              <a:rPr lang="en-GB" altLang="en-US" sz="1700" b="1" i="0" dirty="0">
                <a:solidFill>
                  <a:schemeClr val="tx2"/>
                </a:solidFill>
                <a:latin typeface="Calibri" panose="020F0502020204030204" pitchFamily="34" charset="0"/>
              </a:rPr>
              <a:t>pressure decreases the rate of fire</a:t>
            </a:r>
            <a:r>
              <a:rPr lang="en-GB" altLang="en-US" sz="1700" b="1" i="0" dirty="0" smtClean="0">
                <a:solidFill>
                  <a:schemeClr val="tx2"/>
                </a:solidFill>
                <a:latin typeface="Calibri" panose="020F0502020204030204" pitchFamily="34" charset="0"/>
              </a:rPr>
              <a:t>.</a:t>
            </a:r>
          </a:p>
          <a:p>
            <a:endParaRPr lang="en-GB" altLang="en-US" sz="1700" b="1" i="0" dirty="0" smtClean="0">
              <a:solidFill>
                <a:schemeClr val="tx2"/>
              </a:solidFill>
              <a:latin typeface="Calibri" panose="020F0502020204030204" pitchFamily="34" charset="0"/>
            </a:endParaRPr>
          </a:p>
          <a:p>
            <a:r>
              <a:rPr lang="en-GB" altLang="en-US" sz="1700" b="1" i="0" dirty="0" smtClean="0">
                <a:solidFill>
                  <a:schemeClr val="tx2"/>
                </a:solidFill>
                <a:latin typeface="Calibri" panose="020F0502020204030204" pitchFamily="34" charset="0"/>
              </a:rPr>
              <a:t> </a:t>
            </a:r>
            <a:r>
              <a:rPr lang="en-GB" altLang="en-US" sz="1700" b="1" i="0" dirty="0" smtClean="0">
                <a:solidFill>
                  <a:schemeClr val="tx2"/>
                </a:solidFill>
                <a:latin typeface="Calibri" panose="020F0502020204030204" pitchFamily="34" charset="0"/>
              </a:rPr>
              <a:t>- </a:t>
            </a:r>
            <a:r>
              <a:rPr lang="en-GB" altLang="en-US" sz="1700" b="1" i="0" dirty="0" smtClean="0">
                <a:solidFill>
                  <a:schemeClr val="tx2"/>
                </a:solidFill>
                <a:latin typeface="Calibri" panose="020F0502020204030204" pitchFamily="34" charset="0"/>
              </a:rPr>
              <a:t>They play an important role in maintaining relatively constant blood flow to vital organs (such as brain) during rapid changes in pressure, such as standing up after lying down. That is why they are called “pressure buffers”. </a:t>
            </a:r>
            <a:endParaRPr lang="en-GB" altLang="en-US" sz="1700" b="1" i="0" dirty="0">
              <a:solidFill>
                <a:schemeClr val="tx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http://www.accessmedicine.com/loadBinary.aspx?name=mcph6&amp;filename=%09mcph6_c011f0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990600"/>
            <a:ext cx="6443663"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528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367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750888"/>
            <a:ext cx="8229600" cy="5486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33900" y="1444625"/>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cs typeface="Times New Roman" panose="02020603050405020304" pitchFamily="18" charset="0"/>
              </a:rPr>
              <a:t>↑</a:t>
            </a:r>
            <a:r>
              <a:rPr lang="en-US" altLang="en-US" sz="2400" b="1" i="0">
                <a:latin typeface="Calibri" panose="020F0502020204030204" pitchFamily="34" charset="0"/>
                <a:cs typeface="Times New Roman" panose="02020603050405020304" pitchFamily="18" charset="0"/>
              </a:rPr>
              <a:t> MAP</a:t>
            </a:r>
          </a:p>
        </p:txBody>
      </p:sp>
      <p:sp>
        <p:nvSpPr>
          <p:cNvPr id="24579" name="Text Box 3"/>
          <p:cNvSpPr txBox="1">
            <a:spLocks noChangeArrowheads="1"/>
          </p:cNvSpPr>
          <p:nvPr/>
        </p:nvSpPr>
        <p:spPr bwMode="auto">
          <a:xfrm>
            <a:off x="4129088" y="2524125"/>
            <a:ext cx="19872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Baroreceptors</a:t>
            </a:r>
          </a:p>
        </p:txBody>
      </p:sp>
      <p:sp>
        <p:nvSpPr>
          <p:cNvPr id="24580" name="Text Box 4"/>
          <p:cNvSpPr txBox="1">
            <a:spLocks noChangeArrowheads="1"/>
          </p:cNvSpPr>
          <p:nvPr/>
        </p:nvSpPr>
        <p:spPr bwMode="auto">
          <a:xfrm>
            <a:off x="2185988" y="3502025"/>
            <a:ext cx="26629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cs typeface="Times New Roman" panose="02020603050405020304" pitchFamily="18" charset="0"/>
              </a:rPr>
              <a:t>↑</a:t>
            </a:r>
            <a:r>
              <a:rPr lang="en-US" altLang="en-US" sz="2400" b="1" i="0">
                <a:latin typeface="Calibri" panose="020F0502020204030204" pitchFamily="34" charset="0"/>
                <a:cs typeface="Times New Roman" panose="02020603050405020304" pitchFamily="18" charset="0"/>
              </a:rPr>
              <a:t> Parasympathetic</a:t>
            </a:r>
          </a:p>
          <a:p>
            <a:pPr eaLnBrk="1" hangingPunct="1"/>
            <a:r>
              <a:rPr lang="en-US" altLang="en-US" sz="2400" b="1" i="0">
                <a:latin typeface="Calibri" panose="020F0502020204030204" pitchFamily="34" charset="0"/>
                <a:cs typeface="Times New Roman" panose="02020603050405020304" pitchFamily="18" charset="0"/>
              </a:rPr>
              <a:t>(vagal) activity</a:t>
            </a:r>
          </a:p>
        </p:txBody>
      </p:sp>
      <p:sp>
        <p:nvSpPr>
          <p:cNvPr id="24581" name="Text Box 5"/>
          <p:cNvSpPr txBox="1">
            <a:spLocks noChangeArrowheads="1"/>
          </p:cNvSpPr>
          <p:nvPr/>
        </p:nvSpPr>
        <p:spPr bwMode="auto">
          <a:xfrm>
            <a:off x="5805488" y="3502025"/>
            <a:ext cx="2121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cs typeface="Times New Roman" panose="02020603050405020304" pitchFamily="18" charset="0"/>
              </a:rPr>
              <a:t>↓</a:t>
            </a:r>
            <a:r>
              <a:rPr lang="en-US" altLang="en-US" sz="2400" b="1" i="0">
                <a:latin typeface="Calibri" panose="020F0502020204030204" pitchFamily="34" charset="0"/>
                <a:cs typeface="Times New Roman" panose="02020603050405020304" pitchFamily="18" charset="0"/>
              </a:rPr>
              <a:t> Sympathetic</a:t>
            </a:r>
          </a:p>
          <a:p>
            <a:pPr eaLnBrk="1" hangingPunct="1"/>
            <a:r>
              <a:rPr lang="en-US" altLang="en-US" sz="2400" b="1" i="0">
                <a:latin typeface="Calibri" panose="020F0502020204030204" pitchFamily="34" charset="0"/>
                <a:cs typeface="Times New Roman" panose="02020603050405020304" pitchFamily="18" charset="0"/>
              </a:rPr>
              <a:t> activity</a:t>
            </a:r>
          </a:p>
        </p:txBody>
      </p:sp>
      <p:sp>
        <p:nvSpPr>
          <p:cNvPr id="24582" name="Text Box 6"/>
          <p:cNvSpPr txBox="1">
            <a:spLocks noChangeArrowheads="1"/>
          </p:cNvSpPr>
          <p:nvPr/>
        </p:nvSpPr>
        <p:spPr bwMode="auto">
          <a:xfrm>
            <a:off x="2185988" y="5811838"/>
            <a:ext cx="899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cs typeface="Times New Roman" panose="02020603050405020304" pitchFamily="18" charset="0"/>
              </a:rPr>
              <a:t>↓</a:t>
            </a:r>
            <a:r>
              <a:rPr lang="en-US" altLang="en-US" sz="2400" b="1" i="0">
                <a:latin typeface="Calibri" panose="020F0502020204030204" pitchFamily="34" charset="0"/>
                <a:cs typeface="Times New Roman" panose="02020603050405020304" pitchFamily="18" charset="0"/>
              </a:rPr>
              <a:t> HR</a:t>
            </a:r>
          </a:p>
        </p:txBody>
      </p:sp>
      <p:sp>
        <p:nvSpPr>
          <p:cNvPr id="24583" name="Text Box 7"/>
          <p:cNvSpPr txBox="1">
            <a:spLocks noChangeArrowheads="1"/>
          </p:cNvSpPr>
          <p:nvPr/>
        </p:nvSpPr>
        <p:spPr bwMode="auto">
          <a:xfrm>
            <a:off x="4451350" y="5811838"/>
            <a:ext cx="926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rPr>
              <a:t>↓</a:t>
            </a:r>
            <a:r>
              <a:rPr lang="en-US" altLang="en-US" sz="2400" b="1" i="0">
                <a:latin typeface="Calibri" panose="020F0502020204030204" pitchFamily="34" charset="0"/>
              </a:rPr>
              <a:t> </a:t>
            </a:r>
            <a:r>
              <a:rPr lang="en-US" altLang="en-US" sz="2400" b="1" i="0">
                <a:latin typeface="Calibri" panose="020F0502020204030204" pitchFamily="34" charset="0"/>
                <a:cs typeface="Times New Roman" panose="02020603050405020304" pitchFamily="18" charset="0"/>
              </a:rPr>
              <a:t> SV</a:t>
            </a:r>
          </a:p>
        </p:txBody>
      </p:sp>
      <p:sp>
        <p:nvSpPr>
          <p:cNvPr id="24584" name="Text Box 8"/>
          <p:cNvSpPr txBox="1">
            <a:spLocks noChangeArrowheads="1"/>
          </p:cNvSpPr>
          <p:nvPr/>
        </p:nvSpPr>
        <p:spPr bwMode="auto">
          <a:xfrm>
            <a:off x="6640513" y="5811838"/>
            <a:ext cx="109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rPr>
              <a:t>↓</a:t>
            </a:r>
            <a:r>
              <a:rPr lang="en-US" altLang="en-US" sz="2400" b="1" i="0">
                <a:latin typeface="Calibri" panose="020F0502020204030204" pitchFamily="34" charset="0"/>
              </a:rPr>
              <a:t> </a:t>
            </a:r>
            <a:r>
              <a:rPr lang="en-US" altLang="en-US" sz="2400" b="1" i="0">
                <a:latin typeface="Calibri" panose="020F0502020204030204" pitchFamily="34" charset="0"/>
                <a:cs typeface="Times New Roman" panose="02020603050405020304" pitchFamily="18" charset="0"/>
              </a:rPr>
              <a:t> TPR</a:t>
            </a:r>
          </a:p>
        </p:txBody>
      </p:sp>
      <p:sp>
        <p:nvSpPr>
          <p:cNvPr id="24585" name="Line 9"/>
          <p:cNvSpPr>
            <a:spLocks noChangeShapeType="1"/>
          </p:cNvSpPr>
          <p:nvPr/>
        </p:nvSpPr>
        <p:spPr bwMode="auto">
          <a:xfrm>
            <a:off x="2590800" y="4470400"/>
            <a:ext cx="0" cy="12239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86" name="Line 10"/>
          <p:cNvSpPr>
            <a:spLocks noChangeShapeType="1"/>
          </p:cNvSpPr>
          <p:nvPr/>
        </p:nvSpPr>
        <p:spPr bwMode="auto">
          <a:xfrm flipH="1">
            <a:off x="3319463" y="4181475"/>
            <a:ext cx="2511425" cy="1584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87" name="Line 11"/>
          <p:cNvSpPr>
            <a:spLocks noChangeShapeType="1"/>
          </p:cNvSpPr>
          <p:nvPr/>
        </p:nvSpPr>
        <p:spPr bwMode="auto">
          <a:xfrm>
            <a:off x="7208838" y="4254500"/>
            <a:ext cx="0" cy="1439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88" name="Line 12"/>
          <p:cNvSpPr>
            <a:spLocks noChangeShapeType="1"/>
          </p:cNvSpPr>
          <p:nvPr/>
        </p:nvSpPr>
        <p:spPr bwMode="auto">
          <a:xfrm flipH="1">
            <a:off x="5019675" y="4325938"/>
            <a:ext cx="1460500" cy="1368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89" name="Line 13"/>
          <p:cNvSpPr>
            <a:spLocks noChangeShapeType="1"/>
          </p:cNvSpPr>
          <p:nvPr/>
        </p:nvSpPr>
        <p:spPr bwMode="auto">
          <a:xfrm>
            <a:off x="5183188" y="194945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90" name="Line 14"/>
          <p:cNvSpPr>
            <a:spLocks noChangeShapeType="1"/>
          </p:cNvSpPr>
          <p:nvPr/>
        </p:nvSpPr>
        <p:spPr bwMode="auto">
          <a:xfrm flipH="1">
            <a:off x="3725863" y="3028950"/>
            <a:ext cx="646112" cy="4333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4591" name="Line 15"/>
          <p:cNvSpPr>
            <a:spLocks noChangeShapeType="1"/>
          </p:cNvSpPr>
          <p:nvPr/>
        </p:nvSpPr>
        <p:spPr bwMode="auto">
          <a:xfrm>
            <a:off x="6156325" y="3028950"/>
            <a:ext cx="646113" cy="4333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nvGrpSpPr>
          <p:cNvPr id="24592" name="Group 16"/>
          <p:cNvGrpSpPr>
            <a:grpSpLocks/>
          </p:cNvGrpSpPr>
          <p:nvPr/>
        </p:nvGrpSpPr>
        <p:grpSpPr bwMode="auto">
          <a:xfrm>
            <a:off x="2146300" y="5829306"/>
            <a:ext cx="7551747" cy="461963"/>
            <a:chOff x="1202" y="3333"/>
            <a:chExt cx="4228" cy="291"/>
          </a:xfrm>
        </p:grpSpPr>
        <p:sp>
          <p:nvSpPr>
            <p:cNvPr id="24594" name="Text Box 17"/>
            <p:cNvSpPr txBox="1">
              <a:spLocks noChangeArrowheads="1"/>
            </p:cNvSpPr>
            <p:nvPr/>
          </p:nvSpPr>
          <p:spPr bwMode="auto">
            <a:xfrm>
              <a:off x="4785" y="3333"/>
              <a:ext cx="645" cy="291"/>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0000"/>
                  </a:solidFill>
                  <a:latin typeface="Calibri" panose="020F0502020204030204" pitchFamily="34" charset="0"/>
                </a:rPr>
                <a:t>↓</a:t>
              </a:r>
              <a:r>
                <a:rPr lang="en-US" altLang="en-US" sz="2400" b="1" i="0">
                  <a:latin typeface="Calibri" panose="020F0502020204030204" pitchFamily="34" charset="0"/>
                  <a:sym typeface="Symbol" panose="05050102010706020507" pitchFamily="18" charset="2"/>
                </a:rPr>
                <a:t> MAP</a:t>
              </a:r>
            </a:p>
          </p:txBody>
        </p:sp>
        <p:sp>
          <p:nvSpPr>
            <p:cNvPr id="24595" name="Rectangle 18"/>
            <p:cNvSpPr>
              <a:spLocks noChangeArrowheads="1"/>
            </p:cNvSpPr>
            <p:nvPr/>
          </p:nvSpPr>
          <p:spPr bwMode="auto">
            <a:xfrm>
              <a:off x="1202" y="3349"/>
              <a:ext cx="3175" cy="273"/>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4596" name="Line 19"/>
            <p:cNvSpPr>
              <a:spLocks noChangeShapeType="1"/>
            </p:cNvSpPr>
            <p:nvPr/>
          </p:nvSpPr>
          <p:spPr bwMode="auto">
            <a:xfrm>
              <a:off x="4377" y="3486"/>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4593" name="Text Box 20"/>
          <p:cNvSpPr txBox="1">
            <a:spLocks noChangeArrowheads="1"/>
          </p:cNvSpPr>
          <p:nvPr/>
        </p:nvSpPr>
        <p:spPr bwMode="auto">
          <a:xfrm>
            <a:off x="1181100" y="481013"/>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rgbClr val="FF0000"/>
                </a:solidFill>
                <a:latin typeface="Calibri" panose="020F0502020204030204" pitchFamily="34" charset="0"/>
              </a:rPr>
              <a:t>Arterial Baroreceptor Reflex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2185988" y="1052513"/>
            <a:ext cx="5742377" cy="4829174"/>
            <a:chOff x="1202" y="844"/>
            <a:chExt cx="3215" cy="3042"/>
          </a:xfrm>
        </p:grpSpPr>
        <p:sp>
          <p:nvSpPr>
            <p:cNvPr id="25610" name="Text Box 3"/>
            <p:cNvSpPr txBox="1">
              <a:spLocks noChangeArrowheads="1"/>
            </p:cNvSpPr>
            <p:nvPr/>
          </p:nvSpPr>
          <p:spPr bwMode="auto">
            <a:xfrm>
              <a:off x="2517" y="844"/>
              <a:ext cx="6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MAP</a:t>
              </a:r>
            </a:p>
          </p:txBody>
        </p:sp>
        <p:sp>
          <p:nvSpPr>
            <p:cNvPr id="25611" name="Text Box 4"/>
            <p:cNvSpPr txBox="1">
              <a:spLocks noChangeArrowheads="1"/>
            </p:cNvSpPr>
            <p:nvPr/>
          </p:nvSpPr>
          <p:spPr bwMode="auto">
            <a:xfrm>
              <a:off x="2290" y="1524"/>
              <a:ext cx="11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Baroreceptors</a:t>
              </a:r>
            </a:p>
          </p:txBody>
        </p:sp>
        <p:sp>
          <p:nvSpPr>
            <p:cNvPr id="25612" name="Text Box 5"/>
            <p:cNvSpPr txBox="1">
              <a:spLocks noChangeArrowheads="1"/>
            </p:cNvSpPr>
            <p:nvPr/>
          </p:nvSpPr>
          <p:spPr bwMode="auto">
            <a:xfrm>
              <a:off x="1202" y="2140"/>
              <a:ext cx="149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Parasympathetic</a:t>
              </a:r>
            </a:p>
            <a:p>
              <a:pPr eaLnBrk="1" hangingPunct="1"/>
              <a:r>
                <a:rPr lang="en-US" altLang="en-US" sz="2400" b="1" i="0">
                  <a:latin typeface="Calibri" panose="020F0502020204030204" pitchFamily="34" charset="0"/>
                  <a:cs typeface="Times New Roman" panose="02020603050405020304" pitchFamily="18" charset="0"/>
                </a:rPr>
                <a:t>(vagal) activity</a:t>
              </a:r>
            </a:p>
          </p:txBody>
        </p:sp>
        <p:sp>
          <p:nvSpPr>
            <p:cNvPr id="25613" name="Text Box 6"/>
            <p:cNvSpPr txBox="1">
              <a:spLocks noChangeArrowheads="1"/>
            </p:cNvSpPr>
            <p:nvPr/>
          </p:nvSpPr>
          <p:spPr bwMode="auto">
            <a:xfrm>
              <a:off x="3229" y="2140"/>
              <a:ext cx="118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Sympathetic</a:t>
              </a:r>
            </a:p>
            <a:p>
              <a:pPr eaLnBrk="1" hangingPunct="1"/>
              <a:r>
                <a:rPr lang="en-US" altLang="en-US" sz="2400" b="1" i="0">
                  <a:latin typeface="Calibri" panose="020F0502020204030204" pitchFamily="34" charset="0"/>
                  <a:cs typeface="Times New Roman" panose="02020603050405020304" pitchFamily="18" charset="0"/>
                </a:rPr>
                <a:t> activity</a:t>
              </a:r>
            </a:p>
          </p:txBody>
        </p:sp>
        <p:sp>
          <p:nvSpPr>
            <p:cNvPr id="25614" name="Text Box 7"/>
            <p:cNvSpPr txBox="1">
              <a:spLocks noChangeArrowheads="1"/>
            </p:cNvSpPr>
            <p:nvPr/>
          </p:nvSpPr>
          <p:spPr bwMode="auto">
            <a:xfrm>
              <a:off x="1202" y="3595"/>
              <a:ext cx="5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HR</a:t>
              </a:r>
            </a:p>
          </p:txBody>
        </p:sp>
        <p:sp>
          <p:nvSpPr>
            <p:cNvPr id="25615" name="Text Box 8"/>
            <p:cNvSpPr txBox="1">
              <a:spLocks noChangeArrowheads="1"/>
            </p:cNvSpPr>
            <p:nvPr/>
          </p:nvSpPr>
          <p:spPr bwMode="auto">
            <a:xfrm>
              <a:off x="2470" y="3595"/>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SV</a:t>
              </a:r>
            </a:p>
          </p:txBody>
        </p:sp>
        <p:sp>
          <p:nvSpPr>
            <p:cNvPr id="25616" name="Text Box 9"/>
            <p:cNvSpPr txBox="1">
              <a:spLocks noChangeArrowheads="1"/>
            </p:cNvSpPr>
            <p:nvPr/>
          </p:nvSpPr>
          <p:spPr bwMode="auto">
            <a:xfrm>
              <a:off x="3696" y="3595"/>
              <a:ext cx="5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TPR</a:t>
              </a:r>
            </a:p>
          </p:txBody>
        </p:sp>
        <p:sp>
          <p:nvSpPr>
            <p:cNvPr id="25617" name="Line 10"/>
            <p:cNvSpPr>
              <a:spLocks noChangeShapeType="1"/>
            </p:cNvSpPr>
            <p:nvPr/>
          </p:nvSpPr>
          <p:spPr bwMode="auto">
            <a:xfrm>
              <a:off x="1429" y="2750"/>
              <a:ext cx="0" cy="77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18" name="Line 11"/>
            <p:cNvSpPr>
              <a:spLocks noChangeShapeType="1"/>
            </p:cNvSpPr>
            <p:nvPr/>
          </p:nvSpPr>
          <p:spPr bwMode="auto">
            <a:xfrm flipH="1">
              <a:off x="1837" y="2568"/>
              <a:ext cx="1406" cy="99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19" name="Line 12"/>
            <p:cNvSpPr>
              <a:spLocks noChangeShapeType="1"/>
            </p:cNvSpPr>
            <p:nvPr/>
          </p:nvSpPr>
          <p:spPr bwMode="auto">
            <a:xfrm>
              <a:off x="4014" y="2614"/>
              <a:ext cx="0" cy="90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0" name="Line 13"/>
            <p:cNvSpPr>
              <a:spLocks noChangeShapeType="1"/>
            </p:cNvSpPr>
            <p:nvPr/>
          </p:nvSpPr>
          <p:spPr bwMode="auto">
            <a:xfrm flipH="1">
              <a:off x="2789" y="2659"/>
              <a:ext cx="817" cy="8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1" name="Line 14"/>
            <p:cNvSpPr>
              <a:spLocks noChangeShapeType="1"/>
            </p:cNvSpPr>
            <p:nvPr/>
          </p:nvSpPr>
          <p:spPr bwMode="auto">
            <a:xfrm>
              <a:off x="2880" y="1162"/>
              <a:ext cx="0" cy="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2" name="Line 15"/>
            <p:cNvSpPr>
              <a:spLocks noChangeShapeType="1"/>
            </p:cNvSpPr>
            <p:nvPr/>
          </p:nvSpPr>
          <p:spPr bwMode="auto">
            <a:xfrm flipH="1">
              <a:off x="2064" y="1842"/>
              <a:ext cx="362" cy="27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3" name="Line 16"/>
            <p:cNvSpPr>
              <a:spLocks noChangeShapeType="1"/>
            </p:cNvSpPr>
            <p:nvPr/>
          </p:nvSpPr>
          <p:spPr bwMode="auto">
            <a:xfrm>
              <a:off x="3425" y="1842"/>
              <a:ext cx="362" cy="27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5603" name="Line 17"/>
          <p:cNvSpPr>
            <a:spLocks noChangeShapeType="1"/>
          </p:cNvSpPr>
          <p:nvPr/>
        </p:nvSpPr>
        <p:spPr bwMode="auto">
          <a:xfrm>
            <a:off x="527050" y="6167438"/>
            <a:ext cx="9153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04" name="Text Box 18"/>
          <p:cNvSpPr txBox="1">
            <a:spLocks noChangeArrowheads="1"/>
          </p:cNvSpPr>
          <p:nvPr/>
        </p:nvSpPr>
        <p:spPr bwMode="auto">
          <a:xfrm>
            <a:off x="260350" y="6307138"/>
            <a:ext cx="85004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000" i="0">
                <a:latin typeface="Calibri" panose="020F0502020204030204" pitchFamily="34" charset="0"/>
              </a:rPr>
              <a:t>  Flow to the heart and brain is maintained; reductions in flow to other organs.</a:t>
            </a:r>
          </a:p>
        </p:txBody>
      </p:sp>
      <p:grpSp>
        <p:nvGrpSpPr>
          <p:cNvPr id="25605" name="Group 19"/>
          <p:cNvGrpSpPr>
            <a:grpSpLocks/>
          </p:cNvGrpSpPr>
          <p:nvPr/>
        </p:nvGrpSpPr>
        <p:grpSpPr bwMode="auto">
          <a:xfrm>
            <a:off x="2146300" y="5434019"/>
            <a:ext cx="7458461" cy="461963"/>
            <a:chOff x="1202" y="3331"/>
            <a:chExt cx="4175" cy="291"/>
          </a:xfrm>
        </p:grpSpPr>
        <p:sp>
          <p:nvSpPr>
            <p:cNvPr id="25607" name="Text Box 20"/>
            <p:cNvSpPr txBox="1">
              <a:spLocks noChangeArrowheads="1"/>
            </p:cNvSpPr>
            <p:nvPr/>
          </p:nvSpPr>
          <p:spPr bwMode="auto">
            <a:xfrm>
              <a:off x="4785" y="3331"/>
              <a:ext cx="592" cy="291"/>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MAP</a:t>
              </a:r>
            </a:p>
          </p:txBody>
        </p:sp>
        <p:sp>
          <p:nvSpPr>
            <p:cNvPr id="25608" name="Rectangle 21"/>
            <p:cNvSpPr>
              <a:spLocks noChangeArrowheads="1"/>
            </p:cNvSpPr>
            <p:nvPr/>
          </p:nvSpPr>
          <p:spPr bwMode="auto">
            <a:xfrm>
              <a:off x="1202" y="3349"/>
              <a:ext cx="3175" cy="273"/>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5609" name="Line 22"/>
            <p:cNvSpPr>
              <a:spLocks noChangeShapeType="1"/>
            </p:cNvSpPr>
            <p:nvPr/>
          </p:nvSpPr>
          <p:spPr bwMode="auto">
            <a:xfrm>
              <a:off x="4377" y="3486"/>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5606" name="Text Box 25"/>
          <p:cNvSpPr txBox="1">
            <a:spLocks noChangeArrowheads="1"/>
          </p:cNvSpPr>
          <p:nvPr/>
        </p:nvSpPr>
        <p:spPr bwMode="auto">
          <a:xfrm>
            <a:off x="1181100" y="481013"/>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rgbClr val="FF0000"/>
                </a:solidFill>
                <a:latin typeface="Calibri" panose="020F0502020204030204" pitchFamily="34" charset="0"/>
              </a:rPr>
              <a:t>Arterial Baroreceptor Reflex</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2185988" y="965200"/>
            <a:ext cx="5742377" cy="4829176"/>
            <a:chOff x="1202" y="844"/>
            <a:chExt cx="3215" cy="3042"/>
          </a:xfrm>
        </p:grpSpPr>
        <p:sp>
          <p:nvSpPr>
            <p:cNvPr id="26634" name="Text Box 3"/>
            <p:cNvSpPr txBox="1">
              <a:spLocks noChangeArrowheads="1"/>
            </p:cNvSpPr>
            <p:nvPr/>
          </p:nvSpPr>
          <p:spPr bwMode="auto">
            <a:xfrm>
              <a:off x="2517" y="844"/>
              <a:ext cx="6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MAP</a:t>
              </a:r>
            </a:p>
          </p:txBody>
        </p:sp>
        <p:sp>
          <p:nvSpPr>
            <p:cNvPr id="26635" name="Text Box 4"/>
            <p:cNvSpPr txBox="1">
              <a:spLocks noChangeArrowheads="1"/>
            </p:cNvSpPr>
            <p:nvPr/>
          </p:nvSpPr>
          <p:spPr bwMode="auto">
            <a:xfrm>
              <a:off x="2290" y="1524"/>
              <a:ext cx="11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Baroreceptors</a:t>
              </a:r>
            </a:p>
          </p:txBody>
        </p:sp>
        <p:sp>
          <p:nvSpPr>
            <p:cNvPr id="26636" name="Text Box 5"/>
            <p:cNvSpPr txBox="1">
              <a:spLocks noChangeArrowheads="1"/>
            </p:cNvSpPr>
            <p:nvPr/>
          </p:nvSpPr>
          <p:spPr bwMode="auto">
            <a:xfrm>
              <a:off x="1202" y="2140"/>
              <a:ext cx="149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Parasympathetic</a:t>
              </a:r>
            </a:p>
            <a:p>
              <a:pPr eaLnBrk="1" hangingPunct="1"/>
              <a:r>
                <a:rPr lang="en-US" altLang="en-US" sz="2400" b="1" i="0">
                  <a:latin typeface="Calibri" panose="020F0502020204030204" pitchFamily="34" charset="0"/>
                  <a:cs typeface="Times New Roman" panose="02020603050405020304" pitchFamily="18" charset="0"/>
                </a:rPr>
                <a:t>(vagal) activity</a:t>
              </a:r>
            </a:p>
          </p:txBody>
        </p:sp>
        <p:sp>
          <p:nvSpPr>
            <p:cNvPr id="26637" name="Text Box 6"/>
            <p:cNvSpPr txBox="1">
              <a:spLocks noChangeArrowheads="1"/>
            </p:cNvSpPr>
            <p:nvPr/>
          </p:nvSpPr>
          <p:spPr bwMode="auto">
            <a:xfrm>
              <a:off x="3229" y="2140"/>
              <a:ext cx="118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Sympathetic</a:t>
              </a:r>
            </a:p>
            <a:p>
              <a:pPr eaLnBrk="1" hangingPunct="1"/>
              <a:r>
                <a:rPr lang="en-US" altLang="en-US" sz="2400" b="1" i="0">
                  <a:latin typeface="Calibri" panose="020F0502020204030204" pitchFamily="34" charset="0"/>
                  <a:cs typeface="Times New Roman" panose="02020603050405020304" pitchFamily="18" charset="0"/>
                </a:rPr>
                <a:t> activity</a:t>
              </a:r>
            </a:p>
          </p:txBody>
        </p:sp>
        <p:sp>
          <p:nvSpPr>
            <p:cNvPr id="26638" name="Text Box 7"/>
            <p:cNvSpPr txBox="1">
              <a:spLocks noChangeArrowheads="1"/>
            </p:cNvSpPr>
            <p:nvPr/>
          </p:nvSpPr>
          <p:spPr bwMode="auto">
            <a:xfrm>
              <a:off x="1202" y="3595"/>
              <a:ext cx="5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HR</a:t>
              </a:r>
            </a:p>
          </p:txBody>
        </p:sp>
        <p:sp>
          <p:nvSpPr>
            <p:cNvPr id="26639" name="Text Box 8"/>
            <p:cNvSpPr txBox="1">
              <a:spLocks noChangeArrowheads="1"/>
            </p:cNvSpPr>
            <p:nvPr/>
          </p:nvSpPr>
          <p:spPr bwMode="auto">
            <a:xfrm>
              <a:off x="2470" y="3595"/>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SV</a:t>
              </a:r>
            </a:p>
          </p:txBody>
        </p:sp>
        <p:sp>
          <p:nvSpPr>
            <p:cNvPr id="26640" name="Text Box 9"/>
            <p:cNvSpPr txBox="1">
              <a:spLocks noChangeArrowheads="1"/>
            </p:cNvSpPr>
            <p:nvPr/>
          </p:nvSpPr>
          <p:spPr bwMode="auto">
            <a:xfrm>
              <a:off x="3696" y="3595"/>
              <a:ext cx="5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TPR</a:t>
              </a:r>
            </a:p>
          </p:txBody>
        </p:sp>
        <p:sp>
          <p:nvSpPr>
            <p:cNvPr id="26641" name="Line 10"/>
            <p:cNvSpPr>
              <a:spLocks noChangeShapeType="1"/>
            </p:cNvSpPr>
            <p:nvPr/>
          </p:nvSpPr>
          <p:spPr bwMode="auto">
            <a:xfrm>
              <a:off x="1429" y="2750"/>
              <a:ext cx="0" cy="77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642" name="Line 11"/>
            <p:cNvSpPr>
              <a:spLocks noChangeShapeType="1"/>
            </p:cNvSpPr>
            <p:nvPr/>
          </p:nvSpPr>
          <p:spPr bwMode="auto">
            <a:xfrm flipH="1">
              <a:off x="1837" y="2568"/>
              <a:ext cx="1406" cy="99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643" name="Line 12"/>
            <p:cNvSpPr>
              <a:spLocks noChangeShapeType="1"/>
            </p:cNvSpPr>
            <p:nvPr/>
          </p:nvSpPr>
          <p:spPr bwMode="auto">
            <a:xfrm>
              <a:off x="4014" y="2614"/>
              <a:ext cx="0" cy="90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644" name="Line 13"/>
            <p:cNvSpPr>
              <a:spLocks noChangeShapeType="1"/>
            </p:cNvSpPr>
            <p:nvPr/>
          </p:nvSpPr>
          <p:spPr bwMode="auto">
            <a:xfrm flipH="1">
              <a:off x="2789" y="2659"/>
              <a:ext cx="817" cy="8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645" name="Line 14"/>
            <p:cNvSpPr>
              <a:spLocks noChangeShapeType="1"/>
            </p:cNvSpPr>
            <p:nvPr/>
          </p:nvSpPr>
          <p:spPr bwMode="auto">
            <a:xfrm>
              <a:off x="2880" y="1162"/>
              <a:ext cx="0" cy="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646" name="Line 15"/>
            <p:cNvSpPr>
              <a:spLocks noChangeShapeType="1"/>
            </p:cNvSpPr>
            <p:nvPr/>
          </p:nvSpPr>
          <p:spPr bwMode="auto">
            <a:xfrm flipH="1">
              <a:off x="2064" y="1842"/>
              <a:ext cx="362" cy="27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647" name="Line 16"/>
            <p:cNvSpPr>
              <a:spLocks noChangeShapeType="1"/>
            </p:cNvSpPr>
            <p:nvPr/>
          </p:nvSpPr>
          <p:spPr bwMode="auto">
            <a:xfrm>
              <a:off x="3425" y="1842"/>
              <a:ext cx="362" cy="27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6627" name="Line 17"/>
          <p:cNvSpPr>
            <a:spLocks noChangeShapeType="1"/>
          </p:cNvSpPr>
          <p:nvPr/>
        </p:nvSpPr>
        <p:spPr bwMode="auto">
          <a:xfrm>
            <a:off x="527050" y="6080125"/>
            <a:ext cx="9153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nvGrpSpPr>
          <p:cNvPr id="26628" name="Group 18"/>
          <p:cNvGrpSpPr>
            <a:grpSpLocks/>
          </p:cNvGrpSpPr>
          <p:nvPr/>
        </p:nvGrpSpPr>
        <p:grpSpPr bwMode="auto">
          <a:xfrm>
            <a:off x="2146300" y="5346706"/>
            <a:ext cx="7458461" cy="461963"/>
            <a:chOff x="1202" y="3331"/>
            <a:chExt cx="4175" cy="291"/>
          </a:xfrm>
        </p:grpSpPr>
        <p:sp>
          <p:nvSpPr>
            <p:cNvPr id="26631" name="Text Box 19"/>
            <p:cNvSpPr txBox="1">
              <a:spLocks noChangeArrowheads="1"/>
            </p:cNvSpPr>
            <p:nvPr/>
          </p:nvSpPr>
          <p:spPr bwMode="auto">
            <a:xfrm>
              <a:off x="4785" y="3331"/>
              <a:ext cx="592" cy="291"/>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MAP</a:t>
              </a:r>
            </a:p>
          </p:txBody>
        </p:sp>
        <p:sp>
          <p:nvSpPr>
            <p:cNvPr id="26632" name="Rectangle 20"/>
            <p:cNvSpPr>
              <a:spLocks noChangeArrowheads="1"/>
            </p:cNvSpPr>
            <p:nvPr/>
          </p:nvSpPr>
          <p:spPr bwMode="auto">
            <a:xfrm>
              <a:off x="1202" y="3349"/>
              <a:ext cx="3175" cy="273"/>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6633" name="Line 21"/>
            <p:cNvSpPr>
              <a:spLocks noChangeShapeType="1"/>
            </p:cNvSpPr>
            <p:nvPr/>
          </p:nvSpPr>
          <p:spPr bwMode="auto">
            <a:xfrm>
              <a:off x="4377" y="3486"/>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6629" name="Text Box 22"/>
          <p:cNvSpPr txBox="1">
            <a:spLocks noChangeArrowheads="1"/>
          </p:cNvSpPr>
          <p:nvPr/>
        </p:nvSpPr>
        <p:spPr bwMode="auto">
          <a:xfrm>
            <a:off x="1252538" y="6078538"/>
            <a:ext cx="68609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The primary role of the baroreflex is to protect against drastic</a:t>
            </a:r>
          </a:p>
          <a:p>
            <a:pPr eaLnBrk="1" hangingPunct="1"/>
            <a:r>
              <a:rPr lang="en-US" altLang="en-US" sz="2000" b="1" i="0">
                <a:latin typeface="Calibri" panose="020F0502020204030204" pitchFamily="34" charset="0"/>
              </a:rPr>
              <a:t>decreases in blood flow caused by a decrease in blood volume.</a:t>
            </a:r>
          </a:p>
        </p:txBody>
      </p:sp>
      <p:sp>
        <p:nvSpPr>
          <p:cNvPr id="26630" name="Text Box 25"/>
          <p:cNvSpPr txBox="1">
            <a:spLocks noChangeArrowheads="1"/>
          </p:cNvSpPr>
          <p:nvPr/>
        </p:nvSpPr>
        <p:spPr bwMode="auto">
          <a:xfrm>
            <a:off x="1181100" y="2286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a:solidFill>
                  <a:srgbClr val="FF0000"/>
                </a:solidFill>
                <a:latin typeface="Calibri" panose="020F0502020204030204" pitchFamily="34" charset="0"/>
              </a:rPr>
              <a:t>Arterial Baroreceptor Reflex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Text Box 2"/>
          <p:cNvSpPr txBox="1">
            <a:spLocks noChangeArrowheads="1"/>
          </p:cNvSpPr>
          <p:nvPr/>
        </p:nvSpPr>
        <p:spPr bwMode="auto">
          <a:xfrm>
            <a:off x="612775" y="115888"/>
            <a:ext cx="9067800" cy="1076325"/>
          </a:xfrm>
          <a:prstGeom prst="rect">
            <a:avLst/>
          </a:prstGeom>
          <a:solidFill>
            <a:srgbClr val="FFFF99"/>
          </a:solidFill>
          <a:ln w="9525">
            <a:solidFill>
              <a:srgbClr val="FFFF99"/>
            </a:solidFill>
            <a:miter lim="800000"/>
            <a:headEnd/>
            <a:tailEnd/>
          </a:ln>
          <a:effectLst>
            <a:outerShdw dist="107763" dir="18900000" algn="ctr" rotWithShape="0">
              <a:schemeClr val="bg2">
                <a:alpha val="50000"/>
              </a:schemeClr>
            </a:outerShdw>
          </a:effectLst>
        </p:spPr>
        <p:txBody>
          <a:bodyPr>
            <a:spAutoFit/>
          </a:bodyPr>
          <a:lstStyle/>
          <a:p>
            <a:pPr algn="ctr" eaLnBrk="1" hangingPunct="1">
              <a:defRPr/>
            </a:pPr>
            <a:r>
              <a:rPr lang="en-US" sz="3200" b="1" i="0">
                <a:solidFill>
                  <a:srgbClr val="FF0000"/>
                </a:solidFill>
                <a:latin typeface="Calibri" panose="020F0502020204030204" pitchFamily="34" charset="0"/>
              </a:rPr>
              <a:t>Cardiovascular changes initiated by the baroreflex in hemorrhage</a:t>
            </a:r>
          </a:p>
        </p:txBody>
      </p:sp>
      <p:pic>
        <p:nvPicPr>
          <p:cNvPr id="27651" name="Picture 3" descr="0364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295400"/>
            <a:ext cx="8229600" cy="5486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690627" name="Rectangle 3"/>
          <p:cNvSpPr>
            <a:spLocks noChangeArrowheads="1"/>
          </p:cNvSpPr>
          <p:nvPr/>
        </p:nvSpPr>
        <p:spPr bwMode="auto">
          <a:xfrm>
            <a:off x="419100" y="2286000"/>
            <a:ext cx="9296400" cy="4038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buFont typeface="Monotype Sorts" pitchFamily="2" charset="2"/>
              <a:buBlip>
                <a:blip r:embed="rId3"/>
              </a:buBlip>
              <a:defRPr/>
            </a:pPr>
            <a:r>
              <a:rPr lang="en-US" sz="2200" b="1" i="0">
                <a:solidFill>
                  <a:schemeClr val="tx2"/>
                </a:solidFill>
                <a:effectLst>
                  <a:outerShdw blurRad="38100" dist="38100" dir="2700000" algn="tl">
                    <a:srgbClr val="000000"/>
                  </a:outerShdw>
                </a:effectLst>
                <a:latin typeface="Calibri" panose="020F0502020204030204" pitchFamily="34" charset="0"/>
              </a:rPr>
              <a:t>Discuss regulation of blood pressure: </a:t>
            </a:r>
          </a:p>
          <a:p>
            <a:pPr marL="742950" lvl="1" indent="-285750">
              <a:spcBef>
                <a:spcPct val="20000"/>
              </a:spcBef>
              <a:buClr>
                <a:schemeClr val="tx1"/>
              </a:buClr>
              <a:buFontTx/>
              <a:buBlip>
                <a:blip r:embed="rId3"/>
              </a:buBlip>
              <a:defRPr/>
            </a:pPr>
            <a:r>
              <a:rPr lang="en-US" sz="1800" b="1" i="0">
                <a:solidFill>
                  <a:schemeClr val="tx2"/>
                </a:solidFill>
                <a:effectLst>
                  <a:outerShdw blurRad="38100" dist="38100" dir="2700000" algn="tl">
                    <a:srgbClr val="000000"/>
                  </a:outerShdw>
                </a:effectLst>
                <a:latin typeface="Calibri" panose="020F0502020204030204" pitchFamily="34" charset="0"/>
              </a:rPr>
              <a:t>The arterial baroreceptors.</a:t>
            </a:r>
          </a:p>
          <a:p>
            <a:pPr marL="742950" lvl="1" indent="-285750">
              <a:spcBef>
                <a:spcPct val="20000"/>
              </a:spcBef>
              <a:buClr>
                <a:schemeClr val="tx1"/>
              </a:buClr>
              <a:buFontTx/>
              <a:buBlip>
                <a:blip r:embed="rId3"/>
              </a:buBlip>
              <a:defRPr/>
            </a:pPr>
            <a:r>
              <a:rPr lang="en-US" sz="1800" b="1" i="0">
                <a:solidFill>
                  <a:schemeClr val="tx2"/>
                </a:solidFill>
                <a:effectLst>
                  <a:outerShdw blurRad="38100" dist="38100" dir="2700000" algn="tl">
                    <a:srgbClr val="000000"/>
                  </a:outerShdw>
                </a:effectLst>
                <a:latin typeface="Calibri" panose="020F0502020204030204" pitchFamily="34" charset="0"/>
              </a:rPr>
              <a:t>The arterial baroreflex.</a:t>
            </a:r>
          </a:p>
          <a:p>
            <a:pPr marL="742950" lvl="1" indent="-285750">
              <a:spcBef>
                <a:spcPct val="20000"/>
              </a:spcBef>
              <a:buClr>
                <a:schemeClr val="tx1"/>
              </a:buClr>
              <a:buFontTx/>
              <a:buBlip>
                <a:blip r:embed="rId3"/>
              </a:buBlip>
              <a:defRPr/>
            </a:pPr>
            <a:r>
              <a:rPr lang="en-US" sz="1800" b="1" i="0">
                <a:solidFill>
                  <a:schemeClr val="tx2"/>
                </a:solidFill>
                <a:effectLst>
                  <a:outerShdw blurRad="38100" dist="38100" dir="2700000" algn="tl">
                    <a:srgbClr val="000000"/>
                  </a:outerShdw>
                </a:effectLst>
                <a:latin typeface="Calibri" panose="020F0502020204030204" pitchFamily="34" charset="0"/>
              </a:rPr>
              <a:t>Limits of effectiveness of the arterial baroreceptors.</a:t>
            </a:r>
          </a:p>
          <a:p>
            <a:pPr marL="742950" lvl="1" indent="-285750">
              <a:spcBef>
                <a:spcPct val="20000"/>
              </a:spcBef>
              <a:buClr>
                <a:schemeClr val="tx1"/>
              </a:buClr>
              <a:buFontTx/>
              <a:buBlip>
                <a:blip r:embed="rId3"/>
              </a:buBlip>
              <a:defRPr/>
            </a:pPr>
            <a:r>
              <a:rPr lang="en-GB" sz="1800" b="1" i="0">
                <a:solidFill>
                  <a:schemeClr val="tx2"/>
                </a:solidFill>
                <a:effectLst>
                  <a:outerShdw blurRad="38100" dist="38100" dir="2700000" algn="tl">
                    <a:srgbClr val="000000"/>
                  </a:outerShdw>
                </a:effectLst>
                <a:latin typeface="Calibri" panose="020F0502020204030204" pitchFamily="34" charset="0"/>
              </a:rPr>
              <a:t>Baroreceptors and gravity </a:t>
            </a:r>
          </a:p>
          <a:p>
            <a:pPr marL="742950" lvl="1" indent="-285750">
              <a:spcBef>
                <a:spcPct val="20000"/>
              </a:spcBef>
              <a:buClr>
                <a:schemeClr val="tx1"/>
              </a:buClr>
              <a:defRPr/>
            </a:pPr>
            <a:endParaRPr lang="en-GB" sz="1800" b="1" i="0">
              <a:solidFill>
                <a:schemeClr val="tx2"/>
              </a:solidFill>
              <a:effectLst>
                <a:outerShdw blurRad="38100" dist="38100" dir="2700000" algn="tl">
                  <a:srgbClr val="000000"/>
                </a:outerShdw>
              </a:effectLst>
              <a:latin typeface="Calibri" panose="020F0502020204030204" pitchFamily="34" charset="0"/>
            </a:endParaRPr>
          </a:p>
          <a:p>
            <a:pPr marL="742950" lvl="1" indent="-285750">
              <a:spcBef>
                <a:spcPct val="20000"/>
              </a:spcBef>
              <a:buClr>
                <a:srgbClr val="FF0000"/>
              </a:buClr>
              <a:buFont typeface="Symbol" pitchFamily="18" charset="2"/>
              <a:buBlip>
                <a:blip r:embed="rId3"/>
              </a:buBlip>
              <a:defRPr/>
            </a:pPr>
            <a:r>
              <a:rPr lang="en-GB" sz="1800" b="1" i="0">
                <a:solidFill>
                  <a:srgbClr val="66FFFF"/>
                </a:solidFill>
                <a:effectLst>
                  <a:outerShdw blurRad="38100" dist="38100" dir="2700000" algn="tl">
                    <a:srgbClr val="000000"/>
                  </a:outerShdw>
                </a:effectLst>
                <a:latin typeface="Calibri" panose="020F0502020204030204" pitchFamily="34" charset="0"/>
              </a:rPr>
              <a:t>Atrial volume receptors (Bainbridge reflex).</a:t>
            </a:r>
          </a:p>
          <a:p>
            <a:pPr marL="742950" lvl="1" indent="-285750">
              <a:spcBef>
                <a:spcPct val="20000"/>
              </a:spcBef>
              <a:buClr>
                <a:srgbClr val="FF0000"/>
              </a:buClr>
              <a:buFont typeface="Symbol" pitchFamily="18" charset="2"/>
              <a:buBlip>
                <a:blip r:embed="rId3"/>
              </a:buBlip>
              <a:defRPr/>
            </a:pPr>
            <a:endParaRPr lang="en-GB" sz="1800" b="1" i="0">
              <a:solidFill>
                <a:srgbClr val="66FFFF"/>
              </a:solidFill>
              <a:effectLst>
                <a:outerShdw blurRad="38100" dist="38100" dir="2700000" algn="tl">
                  <a:srgbClr val="000000"/>
                </a:outerShdw>
              </a:effectLst>
              <a:latin typeface="Calibri" panose="020F0502020204030204" pitchFamily="34" charset="0"/>
            </a:endParaRPr>
          </a:p>
          <a:p>
            <a:pPr marL="742950" lvl="1" indent="-285750">
              <a:spcBef>
                <a:spcPct val="20000"/>
              </a:spcBef>
              <a:buClr>
                <a:srgbClr val="FF0000"/>
              </a:buClr>
              <a:buFont typeface="Symbol" pitchFamily="18" charset="2"/>
              <a:buBlip>
                <a:blip r:embed="rId3"/>
              </a:buBlip>
              <a:defRPr/>
            </a:pPr>
            <a:r>
              <a:rPr lang="en-GB" sz="1800" b="1" i="0">
                <a:solidFill>
                  <a:schemeClr val="accent2"/>
                </a:solidFill>
                <a:effectLst>
                  <a:outerShdw blurRad="38100" dist="38100" dir="2700000" algn="tl">
                    <a:srgbClr val="000000"/>
                  </a:outerShdw>
                </a:effectLst>
                <a:latin typeface="Calibri" panose="020F0502020204030204" pitchFamily="34" charset="0"/>
              </a:rPr>
              <a:t>Arterial chemorecptors</a:t>
            </a:r>
          </a:p>
          <a:p>
            <a:pPr marL="342900" indent="-342900">
              <a:spcBef>
                <a:spcPct val="20000"/>
              </a:spcBef>
              <a:buClr>
                <a:srgbClr val="FF0000"/>
              </a:buClr>
              <a:buSzPct val="75000"/>
              <a:buFont typeface="Symbol" pitchFamily="18" charset="2"/>
              <a:buBlip>
                <a:blip r:embed="rId3"/>
              </a:buBlip>
              <a:defRPr/>
            </a:pPr>
            <a:endParaRPr lang="en-GB" sz="2200" b="1" i="0">
              <a:solidFill>
                <a:schemeClr val="tx2"/>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0000"/>
              </a:buClr>
              <a:buSzPct val="75000"/>
              <a:buFont typeface="Symbol" pitchFamily="18" charset="2"/>
              <a:buBlip>
                <a:blip r:embed="rId3"/>
              </a:buBlip>
              <a:defRPr/>
            </a:pPr>
            <a:r>
              <a:rPr lang="en-GB" sz="2200" b="1" i="0">
                <a:solidFill>
                  <a:schemeClr val="tx2"/>
                </a:solidFill>
                <a:effectLst>
                  <a:outerShdw blurRad="38100" dist="38100" dir="2700000" algn="tl">
                    <a:srgbClr val="000000"/>
                  </a:outerShdw>
                </a:effectLst>
                <a:latin typeface="Calibri" panose="020F0502020204030204" pitchFamily="34" charset="0"/>
              </a:rPr>
              <a:t>Discuss hormonal and renal regulation of blood pressure.</a:t>
            </a:r>
          </a:p>
          <a:p>
            <a:pPr marL="342900" indent="-342900">
              <a:spcBef>
                <a:spcPct val="20000"/>
              </a:spcBef>
              <a:buClr>
                <a:srgbClr val="FF0000"/>
              </a:buClr>
              <a:buSzPct val="75000"/>
              <a:buFont typeface="Symbol" pitchFamily="18" charset="2"/>
              <a:buBlip>
                <a:blip r:embed="rId3"/>
              </a:buBlip>
              <a:defRPr/>
            </a:pPr>
            <a:r>
              <a:rPr lang="en-GB" sz="2200" b="1" i="0">
                <a:solidFill>
                  <a:schemeClr val="tx2"/>
                </a:solidFill>
                <a:effectLst>
                  <a:outerShdw blurRad="38100" dist="38100" dir="2700000" algn="tl">
                    <a:srgbClr val="000000"/>
                  </a:outerShdw>
                </a:effectLst>
                <a:latin typeface="Calibri" panose="020F0502020204030204" pitchFamily="34" charset="0"/>
              </a:rPr>
              <a:t>Define systemic hypertension and state its complications.</a:t>
            </a:r>
          </a:p>
        </p:txBody>
      </p:sp>
      <p:sp>
        <p:nvSpPr>
          <p:cNvPr id="8195" name="Text Box 4"/>
          <p:cNvSpPr txBox="1">
            <a:spLocks noChangeArrowheads="1"/>
          </p:cNvSpPr>
          <p:nvPr/>
        </p:nvSpPr>
        <p:spPr bwMode="auto">
          <a:xfrm>
            <a:off x="1714500" y="381000"/>
            <a:ext cx="7010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5400" b="1" i="0">
                <a:solidFill>
                  <a:srgbClr val="00FFFF"/>
                </a:solidFill>
                <a:latin typeface="Calibri" panose="020F0502020204030204" pitchFamily="34" charset="0"/>
              </a:rPr>
              <a:t>Learning outcomes, continued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a:off x="793750" y="1125538"/>
            <a:ext cx="8471119" cy="5575300"/>
            <a:chOff x="287" y="404"/>
            <a:chExt cx="4744" cy="3512"/>
          </a:xfrm>
        </p:grpSpPr>
        <p:pic>
          <p:nvPicPr>
            <p:cNvPr id="28679" name="Picture 4" descr="gr1lf1405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404"/>
              <a:ext cx="3264" cy="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0" name="Group 5"/>
            <p:cNvGrpSpPr>
              <a:grpSpLocks/>
            </p:cNvGrpSpPr>
            <p:nvPr/>
          </p:nvGrpSpPr>
          <p:grpSpPr bwMode="auto">
            <a:xfrm>
              <a:off x="287" y="436"/>
              <a:ext cx="4744" cy="3176"/>
              <a:chOff x="102" y="436"/>
              <a:chExt cx="4744" cy="3176"/>
            </a:xfrm>
          </p:grpSpPr>
          <p:sp>
            <p:nvSpPr>
              <p:cNvPr id="28681" name="Rectangle 6"/>
              <p:cNvSpPr>
                <a:spLocks noChangeArrowheads="1"/>
              </p:cNvSpPr>
              <p:nvPr/>
            </p:nvSpPr>
            <p:spPr bwMode="auto">
              <a:xfrm>
                <a:off x="1610" y="935"/>
                <a:ext cx="544" cy="2677"/>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8682" name="Text Box 7"/>
              <p:cNvSpPr txBox="1">
                <a:spLocks noChangeArrowheads="1"/>
              </p:cNvSpPr>
              <p:nvPr/>
            </p:nvSpPr>
            <p:spPr bwMode="auto">
              <a:xfrm>
                <a:off x="1234" y="934"/>
                <a:ext cx="74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Heart Rate</a:t>
                </a:r>
              </a:p>
            </p:txBody>
          </p:sp>
          <p:sp>
            <p:nvSpPr>
              <p:cNvPr id="28683" name="Text Box 8"/>
              <p:cNvSpPr txBox="1">
                <a:spLocks noChangeArrowheads="1"/>
              </p:cNvSpPr>
              <p:nvPr/>
            </p:nvSpPr>
            <p:spPr bwMode="auto">
              <a:xfrm>
                <a:off x="967" y="1297"/>
                <a:ext cx="9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Stroke Volume</a:t>
                </a:r>
              </a:p>
            </p:txBody>
          </p:sp>
          <p:sp>
            <p:nvSpPr>
              <p:cNvPr id="28684" name="Text Box 9"/>
              <p:cNvSpPr txBox="1">
                <a:spLocks noChangeArrowheads="1"/>
              </p:cNvSpPr>
              <p:nvPr/>
            </p:nvSpPr>
            <p:spPr bwMode="auto">
              <a:xfrm>
                <a:off x="905" y="1909"/>
                <a:ext cx="10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Cardiac Output</a:t>
                </a:r>
              </a:p>
            </p:txBody>
          </p:sp>
          <p:sp>
            <p:nvSpPr>
              <p:cNvPr id="28685" name="Text Box 10"/>
              <p:cNvSpPr txBox="1">
                <a:spLocks noChangeArrowheads="1"/>
              </p:cNvSpPr>
              <p:nvPr/>
            </p:nvSpPr>
            <p:spPr bwMode="auto">
              <a:xfrm>
                <a:off x="102" y="2522"/>
                <a:ext cx="17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Total Peripheral Resistance</a:t>
                </a:r>
              </a:p>
            </p:txBody>
          </p:sp>
          <p:sp>
            <p:nvSpPr>
              <p:cNvPr id="28686" name="Text Box 11"/>
              <p:cNvSpPr txBox="1">
                <a:spLocks noChangeArrowheads="1"/>
              </p:cNvSpPr>
              <p:nvPr/>
            </p:nvSpPr>
            <p:spPr bwMode="auto">
              <a:xfrm>
                <a:off x="377" y="3157"/>
                <a:ext cx="14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Mean Arterial Pressure</a:t>
                </a:r>
              </a:p>
            </p:txBody>
          </p:sp>
          <p:sp>
            <p:nvSpPr>
              <p:cNvPr id="28687" name="Rectangle 12"/>
              <p:cNvSpPr>
                <a:spLocks noChangeArrowheads="1"/>
              </p:cNvSpPr>
              <p:nvPr/>
            </p:nvSpPr>
            <p:spPr bwMode="auto">
              <a:xfrm>
                <a:off x="2381" y="436"/>
                <a:ext cx="2313" cy="273"/>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8688" name="Text Box 13"/>
              <p:cNvSpPr txBox="1">
                <a:spLocks noChangeArrowheads="1"/>
              </p:cNvSpPr>
              <p:nvPr/>
            </p:nvSpPr>
            <p:spPr bwMode="auto">
              <a:xfrm>
                <a:off x="2245" y="496"/>
                <a:ext cx="4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Control</a:t>
                </a:r>
              </a:p>
            </p:txBody>
          </p:sp>
          <p:sp>
            <p:nvSpPr>
              <p:cNvPr id="28689" name="Text Box 14"/>
              <p:cNvSpPr txBox="1">
                <a:spLocks noChangeArrowheads="1"/>
              </p:cNvSpPr>
              <p:nvPr/>
            </p:nvSpPr>
            <p:spPr bwMode="auto">
              <a:xfrm>
                <a:off x="2971" y="496"/>
                <a:ext cx="8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Haemorrhage</a:t>
                </a:r>
              </a:p>
            </p:txBody>
          </p:sp>
          <p:sp>
            <p:nvSpPr>
              <p:cNvPr id="28690" name="Text Box 15"/>
              <p:cNvSpPr txBox="1">
                <a:spLocks noChangeArrowheads="1"/>
              </p:cNvSpPr>
              <p:nvPr/>
            </p:nvSpPr>
            <p:spPr bwMode="auto">
              <a:xfrm>
                <a:off x="3969" y="496"/>
                <a:ext cx="8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Reflex</a:t>
                </a:r>
              </a:p>
              <a:p>
                <a:pPr eaLnBrk="1" hangingPunct="1"/>
                <a:r>
                  <a:rPr lang="en-US" altLang="en-US" sz="1800" b="1" i="0">
                    <a:latin typeface="Calibri" panose="020F0502020204030204" pitchFamily="34" charset="0"/>
                  </a:rPr>
                  <a:t>Compensation</a:t>
                </a:r>
              </a:p>
            </p:txBody>
          </p:sp>
        </p:grpSp>
      </p:grpSp>
      <p:sp>
        <p:nvSpPr>
          <p:cNvPr id="28675" name="Text Box 16"/>
          <p:cNvSpPr txBox="1">
            <a:spLocks noChangeArrowheads="1"/>
          </p:cNvSpPr>
          <p:nvPr/>
        </p:nvSpPr>
        <p:spPr bwMode="auto">
          <a:xfrm>
            <a:off x="6357938" y="2655888"/>
            <a:ext cx="910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cs typeface="Times New Roman" panose="02020603050405020304" pitchFamily="18" charset="0"/>
              </a:rPr>
              <a:t>↓ EDV</a:t>
            </a:r>
          </a:p>
        </p:txBody>
      </p:sp>
      <p:sp>
        <p:nvSpPr>
          <p:cNvPr id="28676" name="Text Box 17"/>
          <p:cNvSpPr txBox="1">
            <a:spLocks noChangeArrowheads="1"/>
          </p:cNvSpPr>
          <p:nvPr/>
        </p:nvSpPr>
        <p:spPr bwMode="auto">
          <a:xfrm>
            <a:off x="6357938" y="5608638"/>
            <a:ext cx="782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cs typeface="Times New Roman" panose="02020603050405020304" pitchFamily="18" charset="0"/>
              </a:rPr>
              <a:t>↓ CO</a:t>
            </a:r>
          </a:p>
        </p:txBody>
      </p:sp>
      <p:sp>
        <p:nvSpPr>
          <p:cNvPr id="28677" name="Rectangle 18"/>
          <p:cNvSpPr>
            <a:spLocks noChangeArrowheads="1"/>
          </p:cNvSpPr>
          <p:nvPr/>
        </p:nvSpPr>
        <p:spPr bwMode="auto">
          <a:xfrm>
            <a:off x="3441700" y="6402388"/>
            <a:ext cx="4375150"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959507" name="Text Box 19"/>
          <p:cNvSpPr txBox="1">
            <a:spLocks noChangeArrowheads="1"/>
          </p:cNvSpPr>
          <p:nvPr/>
        </p:nvSpPr>
        <p:spPr bwMode="auto">
          <a:xfrm>
            <a:off x="612775" y="228600"/>
            <a:ext cx="9067800" cy="1076325"/>
          </a:xfrm>
          <a:prstGeom prst="rect">
            <a:avLst/>
          </a:prstGeom>
          <a:solidFill>
            <a:srgbClr val="FFFF99"/>
          </a:solidFill>
          <a:ln w="9525">
            <a:solidFill>
              <a:srgbClr val="FFFF99"/>
            </a:solidFill>
            <a:miter lim="800000"/>
            <a:headEnd/>
            <a:tailEnd/>
          </a:ln>
          <a:effectLst>
            <a:outerShdw dist="107763" dir="18900000" algn="ctr" rotWithShape="0">
              <a:schemeClr val="bg2">
                <a:alpha val="50000"/>
              </a:schemeClr>
            </a:outerShdw>
          </a:effectLst>
        </p:spPr>
        <p:txBody>
          <a:bodyPr>
            <a:spAutoFit/>
          </a:bodyPr>
          <a:lstStyle/>
          <a:p>
            <a:pPr algn="ctr" eaLnBrk="1" hangingPunct="1">
              <a:defRPr/>
            </a:pPr>
            <a:r>
              <a:rPr lang="en-US" sz="3200" b="1" i="0">
                <a:solidFill>
                  <a:srgbClr val="FF0000"/>
                </a:solidFill>
                <a:latin typeface="Calibri" panose="020F0502020204030204" pitchFamily="34" charset="0"/>
              </a:rPr>
              <a:t>Cardiovascular changes initiated by the baroreflex in hemorrhage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39738" y="6156325"/>
            <a:ext cx="948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000" b="1" i="0">
                <a:solidFill>
                  <a:srgbClr val="003300"/>
                </a:solidFill>
                <a:latin typeface="Calibri" panose="020F0502020204030204" pitchFamily="34" charset="0"/>
              </a:rPr>
              <a:t>Flow to the heart and brain is maintained; reductions in flow to other organs.</a:t>
            </a:r>
          </a:p>
        </p:txBody>
      </p:sp>
      <p:grpSp>
        <p:nvGrpSpPr>
          <p:cNvPr id="29699" name="Group 3"/>
          <p:cNvGrpSpPr>
            <a:grpSpLocks/>
          </p:cNvGrpSpPr>
          <p:nvPr/>
        </p:nvGrpSpPr>
        <p:grpSpPr bwMode="auto">
          <a:xfrm>
            <a:off x="1000125" y="898525"/>
            <a:ext cx="8275638" cy="5253038"/>
            <a:chOff x="158" y="529"/>
            <a:chExt cx="4634" cy="3309"/>
          </a:xfrm>
        </p:grpSpPr>
        <p:pic>
          <p:nvPicPr>
            <p:cNvPr id="29702" name="Picture 4" descr="gr1lf1406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 y="529"/>
              <a:ext cx="3384" cy="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5"/>
            <p:cNvSpPr>
              <a:spLocks noChangeArrowheads="1"/>
            </p:cNvSpPr>
            <p:nvPr/>
          </p:nvSpPr>
          <p:spPr bwMode="auto">
            <a:xfrm>
              <a:off x="2251" y="609"/>
              <a:ext cx="2541" cy="227"/>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29704" name="Group 6"/>
            <p:cNvGrpSpPr>
              <a:grpSpLocks/>
            </p:cNvGrpSpPr>
            <p:nvPr/>
          </p:nvGrpSpPr>
          <p:grpSpPr bwMode="auto">
            <a:xfrm>
              <a:off x="158" y="709"/>
              <a:ext cx="4513" cy="2993"/>
              <a:chOff x="158" y="709"/>
              <a:chExt cx="4513" cy="2993"/>
            </a:xfrm>
          </p:grpSpPr>
          <p:sp>
            <p:nvSpPr>
              <p:cNvPr id="29705" name="Rectangle 7"/>
              <p:cNvSpPr>
                <a:spLocks noChangeArrowheads="1"/>
              </p:cNvSpPr>
              <p:nvPr/>
            </p:nvSpPr>
            <p:spPr bwMode="auto">
              <a:xfrm>
                <a:off x="2206" y="709"/>
                <a:ext cx="2313" cy="273"/>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9706" name="Text Box 8"/>
              <p:cNvSpPr txBox="1">
                <a:spLocks noChangeArrowheads="1"/>
              </p:cNvSpPr>
              <p:nvPr/>
            </p:nvSpPr>
            <p:spPr bwMode="auto">
              <a:xfrm>
                <a:off x="2070" y="769"/>
                <a:ext cx="4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Control</a:t>
                </a:r>
              </a:p>
            </p:txBody>
          </p:sp>
          <p:sp>
            <p:nvSpPr>
              <p:cNvPr id="29707" name="Text Box 9"/>
              <p:cNvSpPr txBox="1">
                <a:spLocks noChangeArrowheads="1"/>
              </p:cNvSpPr>
              <p:nvPr/>
            </p:nvSpPr>
            <p:spPr bwMode="auto">
              <a:xfrm>
                <a:off x="2796" y="769"/>
                <a:ext cx="8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Haemorrhage</a:t>
                </a:r>
              </a:p>
            </p:txBody>
          </p:sp>
          <p:sp>
            <p:nvSpPr>
              <p:cNvPr id="29708" name="Text Box 10"/>
              <p:cNvSpPr txBox="1">
                <a:spLocks noChangeArrowheads="1"/>
              </p:cNvSpPr>
              <p:nvPr/>
            </p:nvSpPr>
            <p:spPr bwMode="auto">
              <a:xfrm>
                <a:off x="3794" y="769"/>
                <a:ext cx="87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Reflex</a:t>
                </a:r>
              </a:p>
              <a:p>
                <a:pPr eaLnBrk="1" hangingPunct="1"/>
                <a:r>
                  <a:rPr lang="en-US" altLang="en-US" sz="1800" b="1" i="0">
                    <a:latin typeface="Calibri" panose="020F0502020204030204" pitchFamily="34" charset="0"/>
                  </a:rPr>
                  <a:t>Compensation</a:t>
                </a:r>
              </a:p>
            </p:txBody>
          </p:sp>
          <p:sp>
            <p:nvSpPr>
              <p:cNvPr id="29709" name="Rectangle 11"/>
              <p:cNvSpPr>
                <a:spLocks noChangeArrowheads="1"/>
              </p:cNvSpPr>
              <p:nvPr/>
            </p:nvSpPr>
            <p:spPr bwMode="auto">
              <a:xfrm>
                <a:off x="1299" y="1071"/>
                <a:ext cx="635" cy="2631"/>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29710" name="Text Box 12"/>
              <p:cNvSpPr txBox="1">
                <a:spLocks noChangeArrowheads="1"/>
              </p:cNvSpPr>
              <p:nvPr/>
            </p:nvSpPr>
            <p:spPr bwMode="auto">
              <a:xfrm>
                <a:off x="158" y="1116"/>
                <a:ext cx="14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Mean Arterial Pressure</a:t>
                </a:r>
              </a:p>
            </p:txBody>
          </p:sp>
          <p:sp>
            <p:nvSpPr>
              <p:cNvPr id="29711" name="Text Box 13"/>
              <p:cNvSpPr txBox="1">
                <a:spLocks noChangeArrowheads="1"/>
              </p:cNvSpPr>
              <p:nvPr/>
            </p:nvSpPr>
            <p:spPr bwMode="auto">
              <a:xfrm>
                <a:off x="308" y="2250"/>
                <a:ext cx="7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Resistance</a:t>
                </a:r>
              </a:p>
            </p:txBody>
          </p:sp>
          <p:sp>
            <p:nvSpPr>
              <p:cNvPr id="29712" name="Text Box 14"/>
              <p:cNvSpPr txBox="1">
                <a:spLocks noChangeArrowheads="1"/>
              </p:cNvSpPr>
              <p:nvPr/>
            </p:nvSpPr>
            <p:spPr bwMode="auto">
              <a:xfrm>
                <a:off x="1394" y="2100"/>
                <a:ext cx="4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Brain</a:t>
                </a:r>
              </a:p>
            </p:txBody>
          </p:sp>
          <p:sp>
            <p:nvSpPr>
              <p:cNvPr id="29713" name="Text Box 15"/>
              <p:cNvSpPr txBox="1">
                <a:spLocks noChangeArrowheads="1"/>
              </p:cNvSpPr>
              <p:nvPr/>
            </p:nvSpPr>
            <p:spPr bwMode="auto">
              <a:xfrm>
                <a:off x="1519" y="2430"/>
                <a:ext cx="3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Gut</a:t>
                </a:r>
              </a:p>
            </p:txBody>
          </p:sp>
          <p:sp>
            <p:nvSpPr>
              <p:cNvPr id="29714" name="Text Box 16"/>
              <p:cNvSpPr txBox="1">
                <a:spLocks noChangeArrowheads="1"/>
              </p:cNvSpPr>
              <p:nvPr/>
            </p:nvSpPr>
            <p:spPr bwMode="auto">
              <a:xfrm>
                <a:off x="249" y="2899"/>
                <a:ext cx="7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Blood Flow</a:t>
                </a:r>
              </a:p>
            </p:txBody>
          </p:sp>
          <p:sp>
            <p:nvSpPr>
              <p:cNvPr id="29715" name="Text Box 17"/>
              <p:cNvSpPr txBox="1">
                <a:spLocks noChangeArrowheads="1"/>
              </p:cNvSpPr>
              <p:nvPr/>
            </p:nvSpPr>
            <p:spPr bwMode="auto">
              <a:xfrm>
                <a:off x="1394" y="2749"/>
                <a:ext cx="4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Brain</a:t>
                </a:r>
              </a:p>
            </p:txBody>
          </p:sp>
          <p:sp>
            <p:nvSpPr>
              <p:cNvPr id="29716" name="Text Box 18"/>
              <p:cNvSpPr txBox="1">
                <a:spLocks noChangeArrowheads="1"/>
              </p:cNvSpPr>
              <p:nvPr/>
            </p:nvSpPr>
            <p:spPr bwMode="auto">
              <a:xfrm>
                <a:off x="1519" y="3079"/>
                <a:ext cx="3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Gut</a:t>
                </a:r>
              </a:p>
            </p:txBody>
          </p:sp>
        </p:grpSp>
      </p:grpSp>
      <p:sp>
        <p:nvSpPr>
          <p:cNvPr id="29700" name="Text Box 19"/>
          <p:cNvSpPr txBox="1">
            <a:spLocks noChangeArrowheads="1"/>
          </p:cNvSpPr>
          <p:nvPr/>
        </p:nvSpPr>
        <p:spPr bwMode="auto">
          <a:xfrm>
            <a:off x="7505700" y="4991100"/>
            <a:ext cx="278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This can</a:t>
            </a:r>
          </a:p>
          <a:p>
            <a:pPr eaLnBrk="1" hangingPunct="1"/>
            <a:r>
              <a:rPr lang="en-US" altLang="en-US" sz="2000" i="0">
                <a:latin typeface="Calibri" panose="020F0502020204030204" pitchFamily="34" charset="0"/>
              </a:rPr>
              <a:t>Become problematic.</a:t>
            </a:r>
          </a:p>
        </p:txBody>
      </p:sp>
      <p:sp>
        <p:nvSpPr>
          <p:cNvPr id="960533" name="Text Box 21"/>
          <p:cNvSpPr txBox="1">
            <a:spLocks noChangeArrowheads="1"/>
          </p:cNvSpPr>
          <p:nvPr/>
        </p:nvSpPr>
        <p:spPr bwMode="auto">
          <a:xfrm>
            <a:off x="612775" y="228600"/>
            <a:ext cx="9067800" cy="1076325"/>
          </a:xfrm>
          <a:prstGeom prst="rect">
            <a:avLst/>
          </a:prstGeom>
          <a:solidFill>
            <a:srgbClr val="FFFF99"/>
          </a:solidFill>
          <a:ln w="9525">
            <a:solidFill>
              <a:srgbClr val="FFFF99"/>
            </a:solidFill>
            <a:miter lim="800000"/>
            <a:headEnd/>
            <a:tailEnd/>
          </a:ln>
          <a:effectLst>
            <a:outerShdw dist="107763" dir="18900000" algn="ctr" rotWithShape="0">
              <a:schemeClr val="bg2">
                <a:alpha val="50000"/>
              </a:schemeClr>
            </a:outerShdw>
          </a:effectLst>
        </p:spPr>
        <p:txBody>
          <a:bodyPr>
            <a:spAutoFit/>
          </a:bodyPr>
          <a:lstStyle/>
          <a:p>
            <a:pPr algn="ctr" eaLnBrk="1" hangingPunct="1">
              <a:defRPr/>
            </a:pPr>
            <a:r>
              <a:rPr lang="en-US" sz="3200" b="1" i="0">
                <a:solidFill>
                  <a:srgbClr val="FF0000"/>
                </a:solidFill>
                <a:latin typeface="Calibri" panose="020F0502020204030204" pitchFamily="34" charset="0"/>
              </a:rPr>
              <a:t>Cardiovascular changes initiated by the baroreflex in hemorrhage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61963" y="774680"/>
            <a:ext cx="95583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200" b="1" i="0">
                <a:solidFill>
                  <a:srgbClr val="FF0000"/>
                </a:solidFill>
                <a:latin typeface="Calibri" panose="020F0502020204030204" pitchFamily="34" charset="0"/>
              </a:rPr>
              <a:t>Unimportance of arterial baroreceptors </a:t>
            </a:r>
          </a:p>
          <a:p>
            <a:pPr algn="ctr" eaLnBrk="1" hangingPunct="1"/>
            <a:r>
              <a:rPr lang="en-US" altLang="en-US" sz="3200" b="1" i="0">
                <a:solidFill>
                  <a:srgbClr val="FF0000"/>
                </a:solidFill>
                <a:latin typeface="Calibri" panose="020F0502020204030204" pitchFamily="34" charset="0"/>
              </a:rPr>
              <a:t>in long-term pressure control</a:t>
            </a:r>
          </a:p>
        </p:txBody>
      </p:sp>
      <p:sp>
        <p:nvSpPr>
          <p:cNvPr id="34819" name="Text Box 3"/>
          <p:cNvSpPr txBox="1">
            <a:spLocks noChangeArrowheads="1"/>
          </p:cNvSpPr>
          <p:nvPr/>
        </p:nvSpPr>
        <p:spPr bwMode="auto">
          <a:xfrm>
            <a:off x="365125" y="2374880"/>
            <a:ext cx="95583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US" altLang="en-US" sz="2400" b="1" i="0">
                <a:latin typeface="Calibri" panose="020F0502020204030204" pitchFamily="34" charset="0"/>
              </a:rPr>
              <a:t> The baroreceptor reflex mechanism functions primarily as a short-term regulator of ABP. It is activated at once by any blood pressure change and attempt to restore blood pressure rapidly toward normal.</a:t>
            </a:r>
          </a:p>
          <a:p>
            <a:pPr>
              <a:buFontTx/>
              <a:buBlip>
                <a:blip r:embed="rId4"/>
              </a:buBlip>
            </a:pPr>
            <a:endParaRPr lang="en-US" altLang="en-US" sz="2400" b="1" i="0">
              <a:latin typeface="Calibri" panose="020F0502020204030204" pitchFamily="34" charset="0"/>
            </a:endParaRPr>
          </a:p>
          <a:p>
            <a:pPr>
              <a:buFontTx/>
              <a:buBlip>
                <a:blip r:embed="rId4"/>
              </a:buBlip>
            </a:pPr>
            <a:r>
              <a:rPr lang="en-US" altLang="en-US" sz="2400" b="1" i="0">
                <a:latin typeface="Calibri" panose="020F0502020204030204" pitchFamily="34" charset="0"/>
              </a:rPr>
              <a:t> Yet, if ABP deviates from its normal operating point for more than a few days, the arterial baroreceptors adapt to this new pressure.</a:t>
            </a:r>
          </a:p>
          <a:p>
            <a:pPr>
              <a:buFontTx/>
              <a:buBlip>
                <a:blip r:embed="rId4"/>
              </a:buBlip>
            </a:pPr>
            <a:endParaRPr lang="en-US" altLang="en-US" sz="2400" b="1" i="0">
              <a:latin typeface="Calibri" panose="020F0502020204030204" pitchFamily="34" charset="0"/>
            </a:endParaRPr>
          </a:p>
          <a:p>
            <a:pPr>
              <a:buFontTx/>
              <a:buBlip>
                <a:blip r:embed="rId4"/>
              </a:buBlip>
            </a:pPr>
            <a:r>
              <a:rPr lang="en-US" altLang="en-US" sz="2400" b="1" i="0">
                <a:latin typeface="Calibri" panose="020F0502020204030204" pitchFamily="34" charset="0"/>
              </a:rPr>
              <a:t> This adaptation of the baroreceptors obviously prevents the baroreflex from functioning as a long-term blood pressure control system.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723900" y="5334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GB" altLang="en-US" sz="4400" b="1" i="0">
                <a:solidFill>
                  <a:srgbClr val="FF0000"/>
                </a:solidFill>
                <a:latin typeface="Calibri" panose="020F0502020204030204" pitchFamily="34" charset="0"/>
              </a:rPr>
              <a:t>2. Atrial volume receptors</a:t>
            </a:r>
            <a:br>
              <a:rPr lang="en-GB" altLang="en-US" sz="4400" b="1" i="0">
                <a:solidFill>
                  <a:srgbClr val="FF0000"/>
                </a:solidFill>
                <a:latin typeface="Calibri" panose="020F0502020204030204" pitchFamily="34" charset="0"/>
              </a:rPr>
            </a:br>
            <a:endParaRPr lang="en-GB" altLang="en-US" sz="4400" b="1" i="0">
              <a:solidFill>
                <a:srgbClr val="FF0000"/>
              </a:solidFill>
              <a:latin typeface="Calibri" panose="020F0502020204030204" pitchFamily="34" charset="0"/>
            </a:endParaRPr>
          </a:p>
        </p:txBody>
      </p:sp>
      <p:sp>
        <p:nvSpPr>
          <p:cNvPr id="35843" name="Text Box 7"/>
          <p:cNvSpPr txBox="1">
            <a:spLocks noChangeArrowheads="1"/>
          </p:cNvSpPr>
          <p:nvPr/>
        </p:nvSpPr>
        <p:spPr bwMode="auto">
          <a:xfrm>
            <a:off x="419100" y="1752600"/>
            <a:ext cx="9448800" cy="507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GB" altLang="en-US" sz="1800" b="1" i="0" dirty="0">
                <a:latin typeface="Calibri" panose="020F0502020204030204" pitchFamily="34" charset="0"/>
              </a:rPr>
              <a:t> There are receptors in </a:t>
            </a:r>
            <a:r>
              <a:rPr lang="en-US" altLang="en-US" sz="1800" b="1" i="0" dirty="0">
                <a:solidFill>
                  <a:schemeClr val="tx2"/>
                </a:solidFill>
                <a:latin typeface="Calibri" panose="020F0502020204030204" pitchFamily="34" charset="0"/>
              </a:rPr>
              <a:t>the very large veins close to the heart and in the walls of the atria. </a:t>
            </a:r>
            <a:endParaRPr lang="en-US" altLang="en-US" sz="1800" b="1" i="0" dirty="0" smtClean="0">
              <a:solidFill>
                <a:schemeClr val="tx2"/>
              </a:solidFill>
              <a:latin typeface="Calibri" panose="020F0502020204030204" pitchFamily="34" charset="0"/>
            </a:endParaRPr>
          </a:p>
          <a:p>
            <a:endParaRPr lang="en-US" altLang="en-US" sz="1800" b="1" i="0" dirty="0">
              <a:solidFill>
                <a:schemeClr val="tx2"/>
              </a:solidFill>
              <a:latin typeface="Calibri" panose="020F0502020204030204" pitchFamily="34" charset="0"/>
            </a:endParaRPr>
          </a:p>
          <a:p>
            <a:pPr>
              <a:buFontTx/>
              <a:buBlip>
                <a:blip r:embed="rId4"/>
              </a:buBlip>
            </a:pPr>
            <a:r>
              <a:rPr lang="en-US" altLang="en-US" sz="1800" b="1" i="0" dirty="0">
                <a:solidFill>
                  <a:schemeClr val="tx2"/>
                </a:solidFill>
                <a:latin typeface="Calibri" panose="020F0502020204030204" pitchFamily="34" charset="0"/>
              </a:rPr>
              <a:t> They</a:t>
            </a:r>
            <a:r>
              <a:rPr lang="en-GB" altLang="en-US" sz="1800" b="1" i="0" dirty="0">
                <a:latin typeface="Calibri" panose="020F0502020204030204" pitchFamily="34" charset="0"/>
              </a:rPr>
              <a:t> are sensitive to blood volume</a:t>
            </a:r>
            <a:r>
              <a:rPr lang="en-GB" altLang="en-US" sz="1800" b="1" i="0" dirty="0" smtClean="0">
                <a:latin typeface="Calibri" panose="020F0502020204030204" pitchFamily="34" charset="0"/>
              </a:rPr>
              <a:t>. </a:t>
            </a:r>
            <a:r>
              <a:rPr lang="en-US" sz="1800" b="1" i="0" dirty="0" smtClean="0">
                <a:solidFill>
                  <a:srgbClr val="0070C0"/>
                </a:solidFill>
                <a:latin typeface="Calibri" panose="020F0502020204030204" pitchFamily="34" charset="0"/>
              </a:rPr>
              <a:t>The </a:t>
            </a:r>
            <a:r>
              <a:rPr lang="en-US" sz="1800" b="1" i="0" dirty="0">
                <a:solidFill>
                  <a:srgbClr val="0070C0"/>
                </a:solidFill>
                <a:latin typeface="Calibri" panose="020F0502020204030204" pitchFamily="34" charset="0"/>
              </a:rPr>
              <a:t>following mechanisms occurs to prevent excess elevation in blood pressure upon response to an increase of body fluid volume</a:t>
            </a:r>
            <a:endParaRPr lang="en-GB" altLang="en-US" sz="1800" b="1" i="0" dirty="0" smtClean="0">
              <a:solidFill>
                <a:srgbClr val="0070C0"/>
              </a:solidFill>
              <a:latin typeface="Calibri" panose="020F0502020204030204" pitchFamily="34" charset="0"/>
            </a:endParaRPr>
          </a:p>
          <a:p>
            <a:pPr>
              <a:buFontTx/>
              <a:buBlip>
                <a:blip r:embed="rId4"/>
              </a:buBlip>
            </a:pPr>
            <a:endParaRPr lang="en-GB" altLang="en-US" sz="1800" b="1" i="0" dirty="0">
              <a:latin typeface="Calibri" panose="020F0502020204030204" pitchFamily="34" charset="0"/>
            </a:endParaRPr>
          </a:p>
          <a:p>
            <a:pPr>
              <a:buFontTx/>
              <a:buBlip>
                <a:blip r:embed="rId4"/>
              </a:buBlip>
            </a:pPr>
            <a:r>
              <a:rPr lang="en-GB" altLang="en-US" sz="1800" b="1" i="0" dirty="0" smtClean="0">
                <a:latin typeface="Calibri" panose="020F0502020204030204" pitchFamily="34" charset="0"/>
              </a:rPr>
              <a:t> </a:t>
            </a:r>
            <a:r>
              <a:rPr lang="en-GB" altLang="en-US" sz="1800" i="0" dirty="0" smtClean="0">
                <a:latin typeface="Calibri" panose="020F0502020204030204" pitchFamily="34" charset="0"/>
              </a:rPr>
              <a:t>An increased blood volume </a:t>
            </a:r>
            <a:r>
              <a:rPr lang="en-GB" altLang="en-US" sz="1800" i="0" dirty="0" smtClean="0">
                <a:latin typeface="Calibri" panose="020F0502020204030204" pitchFamily="34" charset="0"/>
                <a:sym typeface="Symbol" panose="05050102010706020507" pitchFamily="18" charset="2"/>
              </a:rPr>
              <a:t></a:t>
            </a:r>
            <a:r>
              <a:rPr lang="en-GB" altLang="en-US" sz="1800" i="0" dirty="0" smtClean="0">
                <a:latin typeface="Calibri" panose="020F0502020204030204" pitchFamily="34" charset="0"/>
              </a:rPr>
              <a:t> stretch of atria </a:t>
            </a:r>
            <a:r>
              <a:rPr lang="en-GB" altLang="en-US" sz="1800" i="0" dirty="0" smtClean="0">
                <a:latin typeface="Calibri" panose="020F0502020204030204" pitchFamily="34" charset="0"/>
                <a:sym typeface="Symbol" panose="05050102010706020507" pitchFamily="18" charset="2"/>
              </a:rPr>
              <a:t> </a:t>
            </a:r>
            <a:r>
              <a:rPr lang="en-GB" altLang="en-US" sz="1800" i="0" dirty="0" smtClean="0">
                <a:latin typeface="Calibri" panose="020F0502020204030204" pitchFamily="34" charset="0"/>
              </a:rPr>
              <a:t> activate atrial volume receptors </a:t>
            </a:r>
            <a:r>
              <a:rPr lang="en-GB" altLang="en-US" sz="1800" i="0" dirty="0" smtClean="0">
                <a:latin typeface="Calibri" panose="020F0502020204030204" pitchFamily="34" charset="0"/>
                <a:sym typeface="Symbol" panose="05050102010706020507" pitchFamily="18" charset="2"/>
              </a:rPr>
              <a:t></a:t>
            </a:r>
            <a:r>
              <a:rPr lang="en-GB" altLang="en-US" sz="1800" i="0" dirty="0" smtClean="0">
                <a:latin typeface="Calibri" panose="020F0502020204030204" pitchFamily="34" charset="0"/>
              </a:rPr>
              <a:t> sensory afferent nerves to medulla </a:t>
            </a:r>
            <a:r>
              <a:rPr lang="en-GB" altLang="en-US" sz="1800" i="0" dirty="0" smtClean="0">
                <a:latin typeface="Calibri" panose="020F0502020204030204" pitchFamily="34" charset="0"/>
                <a:sym typeface="Symbol" panose="05050102010706020507" pitchFamily="18" charset="2"/>
              </a:rPr>
              <a:t></a:t>
            </a:r>
            <a:r>
              <a:rPr lang="en-GB" altLang="en-US" sz="1800" i="0" dirty="0" smtClean="0">
                <a:latin typeface="Calibri" panose="020F0502020204030204" pitchFamily="34" charset="0"/>
              </a:rPr>
              <a:t>inhibiting the cardiovascular centre </a:t>
            </a:r>
            <a:r>
              <a:rPr lang="en-GB" altLang="en-US" sz="1800" i="0" dirty="0" smtClean="0">
                <a:latin typeface="Calibri" panose="020F0502020204030204" pitchFamily="34" charset="0"/>
                <a:sym typeface="Symbol" panose="05050102010706020507" pitchFamily="18" charset="2"/>
              </a:rPr>
              <a:t> This results into decreased blood volume through:</a:t>
            </a:r>
            <a:r>
              <a:rPr lang="en-GB" altLang="en-US" sz="1800" i="0" dirty="0" smtClean="0">
                <a:latin typeface="Calibri" panose="020F0502020204030204" pitchFamily="34" charset="0"/>
              </a:rPr>
              <a:t> </a:t>
            </a:r>
            <a:endParaRPr lang="en-US" altLang="en-US" sz="1800" i="0" dirty="0" smtClean="0">
              <a:latin typeface="Calibri" panose="020F0502020204030204" pitchFamily="34" charset="0"/>
            </a:endParaRPr>
          </a:p>
          <a:p>
            <a:pPr marL="457200" lvl="1" indent="0" eaLnBrk="1" hangingPunct="1">
              <a:lnSpc>
                <a:spcPct val="90000"/>
              </a:lnSpc>
              <a:spcBef>
                <a:spcPts val="1200"/>
              </a:spcBef>
              <a:buClr>
                <a:schemeClr val="tx1"/>
              </a:buClr>
            </a:pPr>
            <a:r>
              <a:rPr lang="en-GB" altLang="en-US" sz="1800" b="1" i="0" dirty="0" smtClean="0">
                <a:latin typeface="Calibri" panose="020F0502020204030204" pitchFamily="34" charset="0"/>
                <a:sym typeface="Symbol" panose="05050102010706020507" pitchFamily="18" charset="2"/>
              </a:rPr>
              <a:t>(a)  </a:t>
            </a:r>
            <a:r>
              <a:rPr lang="en-GB" altLang="en-US" sz="1800" b="1" i="0" dirty="0" smtClean="0">
                <a:latin typeface="Calibri" panose="020F0502020204030204" pitchFamily="34" charset="0"/>
              </a:rPr>
              <a:t> sympathetic drive to kidney:</a:t>
            </a:r>
          </a:p>
          <a:p>
            <a:pPr lvl="1" eaLnBrk="1" hangingPunct="1">
              <a:lnSpc>
                <a:spcPct val="90000"/>
              </a:lnSpc>
              <a:spcBef>
                <a:spcPts val="1200"/>
              </a:spcBef>
              <a:buClr>
                <a:schemeClr val="tx1"/>
              </a:buClr>
              <a:buFontTx/>
              <a:buChar char="-"/>
            </a:pPr>
            <a:r>
              <a:rPr lang="en-GB" altLang="en-US" sz="1800" i="0" dirty="0" smtClean="0">
                <a:latin typeface="Calibri" panose="020F0502020204030204" pitchFamily="34" charset="0"/>
                <a:sym typeface="Symbol" panose="05050102010706020507" pitchFamily="18" charset="2"/>
              </a:rPr>
              <a:t> </a:t>
            </a:r>
            <a:r>
              <a:rPr lang="en-GB" altLang="en-US" sz="1800" i="0" dirty="0" smtClean="0">
                <a:latin typeface="Calibri" panose="020F0502020204030204" pitchFamily="34" charset="0"/>
              </a:rPr>
              <a:t>dilate afferent arterioles </a:t>
            </a:r>
            <a:r>
              <a:rPr lang="en-GB" altLang="en-US" sz="1800" i="0" dirty="0" smtClean="0">
                <a:latin typeface="Calibri" panose="020F0502020204030204" pitchFamily="34" charset="0"/>
                <a:sym typeface="Symbol" panose="05050102010706020507" pitchFamily="18" charset="2"/>
              </a:rPr>
              <a:t> </a:t>
            </a:r>
            <a:r>
              <a:rPr lang="en-GB" altLang="en-US" sz="1800" i="0" dirty="0" smtClean="0">
                <a:latin typeface="Calibri" panose="020F0502020204030204" pitchFamily="34" charset="0"/>
              </a:rPr>
              <a:t> glomerular capillary hydrostatic pressure </a:t>
            </a:r>
            <a:r>
              <a:rPr lang="en-GB" altLang="en-US" sz="1800" i="0" dirty="0" smtClean="0">
                <a:latin typeface="Calibri" panose="020F0502020204030204" pitchFamily="34" charset="0"/>
                <a:sym typeface="Symbol" panose="05050102010706020507" pitchFamily="18" charset="2"/>
              </a:rPr>
              <a:t></a:t>
            </a:r>
            <a:r>
              <a:rPr lang="en-GB" altLang="en-US" sz="1800" i="0" dirty="0" smtClean="0">
                <a:latin typeface="Calibri" panose="020F0502020204030204" pitchFamily="34" charset="0"/>
              </a:rPr>
              <a:t> GFR </a:t>
            </a:r>
            <a:r>
              <a:rPr lang="en-GB" altLang="en-US" sz="1800" i="0" dirty="0" smtClean="0">
                <a:latin typeface="Calibri" panose="020F0502020204030204" pitchFamily="34" charset="0"/>
                <a:sym typeface="Symbol" panose="05050102010706020507" pitchFamily="18" charset="2"/>
              </a:rPr>
              <a:t> </a:t>
            </a:r>
            <a:r>
              <a:rPr lang="en-GB" altLang="en-US" sz="1800" i="0" dirty="0" smtClean="0">
                <a:latin typeface="Calibri" panose="020F0502020204030204" pitchFamily="34" charset="0"/>
              </a:rPr>
              <a:t> blood volume (towards normal).</a:t>
            </a:r>
          </a:p>
          <a:p>
            <a:pPr lvl="1" eaLnBrk="1" hangingPunct="1">
              <a:lnSpc>
                <a:spcPct val="90000"/>
              </a:lnSpc>
              <a:spcBef>
                <a:spcPts val="1200"/>
              </a:spcBef>
              <a:buClr>
                <a:schemeClr val="tx1"/>
              </a:buClr>
              <a:buFontTx/>
              <a:buChar char="-"/>
            </a:pPr>
            <a:r>
              <a:rPr lang="en-GB" altLang="en-US" sz="1800" i="0" dirty="0" smtClean="0">
                <a:latin typeface="Calibri" panose="020F0502020204030204" pitchFamily="34" charset="0"/>
                <a:sym typeface="Symbol" panose="05050102010706020507" pitchFamily="18" charset="2"/>
              </a:rPr>
              <a:t></a:t>
            </a:r>
            <a:r>
              <a:rPr lang="en-GB" altLang="en-US" sz="1800" i="0" dirty="0" smtClean="0">
                <a:latin typeface="Calibri" panose="020F0502020204030204" pitchFamily="34" charset="0"/>
              </a:rPr>
              <a:t> renin secretion (Renin is an enzyme which activates angiotensinogen in blood). Hence inhibition of renin secretion </a:t>
            </a:r>
            <a:r>
              <a:rPr lang="en-GB" altLang="en-US" sz="1800" i="0" dirty="0" smtClean="0">
                <a:latin typeface="Calibri" panose="020F0502020204030204" pitchFamily="34" charset="0"/>
                <a:sym typeface="Symbol" panose="05050102010706020507" pitchFamily="18" charset="2"/>
              </a:rPr>
              <a:t> inhibit RAAS  inhibit aldosterone production  </a:t>
            </a:r>
            <a:r>
              <a:rPr lang="en-GB" altLang="en-US" sz="1800" i="0" dirty="0" smtClean="0">
                <a:latin typeface="Calibri" panose="020F0502020204030204" pitchFamily="34" charset="0"/>
              </a:rPr>
              <a:t> Blood volume (towards normal)</a:t>
            </a:r>
          </a:p>
          <a:p>
            <a:pPr marL="457200" lvl="1" indent="0" eaLnBrk="1" hangingPunct="1">
              <a:lnSpc>
                <a:spcPct val="90000"/>
              </a:lnSpc>
              <a:spcBef>
                <a:spcPts val="1200"/>
              </a:spcBef>
              <a:buClr>
                <a:schemeClr val="tx1"/>
              </a:buClr>
            </a:pPr>
            <a:r>
              <a:rPr lang="en-GB" altLang="en-US" sz="1800" b="1" i="0" dirty="0" smtClean="0">
                <a:latin typeface="Calibri" panose="020F0502020204030204" pitchFamily="34" charset="0"/>
                <a:sym typeface="Symbol" panose="05050102010706020507" pitchFamily="18" charset="2"/>
              </a:rPr>
              <a:t>(b) </a:t>
            </a:r>
            <a:r>
              <a:rPr lang="en-GB" altLang="en-US" sz="1800" b="1" i="0" dirty="0" smtClean="0">
                <a:latin typeface="Calibri" panose="020F0502020204030204" pitchFamily="34" charset="0"/>
              </a:rPr>
              <a:t> </a:t>
            </a:r>
            <a:r>
              <a:rPr lang="en-GB" altLang="en-US" sz="1800" b="1" i="0" dirty="0" smtClean="0">
                <a:latin typeface="Calibri" panose="020F0502020204030204" pitchFamily="34" charset="0"/>
                <a:sym typeface="Symbol" panose="05050102010706020507" pitchFamily="18" charset="2"/>
              </a:rPr>
              <a:t></a:t>
            </a:r>
            <a:r>
              <a:rPr lang="en-GB" altLang="en-US" sz="1800" b="1" i="0" dirty="0" smtClean="0">
                <a:latin typeface="Calibri" panose="020F0502020204030204" pitchFamily="34" charset="0"/>
              </a:rPr>
              <a:t> ADH secretion  </a:t>
            </a:r>
            <a:r>
              <a:rPr lang="en-GB" altLang="en-US" sz="1800" b="1" i="0" dirty="0" smtClean="0">
                <a:latin typeface="Calibri" panose="020F0502020204030204" pitchFamily="34" charset="0"/>
                <a:sym typeface="Symbol" panose="05050102010706020507" pitchFamily="18" charset="2"/>
              </a:rPr>
              <a:t> </a:t>
            </a:r>
            <a:r>
              <a:rPr lang="en-GB" altLang="en-US" sz="1800" i="0" dirty="0" smtClean="0">
                <a:latin typeface="Calibri" panose="020F0502020204030204" pitchFamily="34" charset="0"/>
                <a:sym typeface="Symbol" panose="05050102010706020507" pitchFamily="18" charset="2"/>
              </a:rPr>
              <a:t></a:t>
            </a:r>
            <a:r>
              <a:rPr lang="en-GB" altLang="en-US" sz="1800" i="0" dirty="0" smtClean="0">
                <a:latin typeface="Calibri" panose="020F0502020204030204" pitchFamily="34" charset="0"/>
              </a:rPr>
              <a:t> blood volume (towards normal).</a:t>
            </a:r>
          </a:p>
          <a:p>
            <a:pPr marL="457200" lvl="1" indent="0" eaLnBrk="1" hangingPunct="1">
              <a:lnSpc>
                <a:spcPct val="90000"/>
              </a:lnSpc>
              <a:spcBef>
                <a:spcPts val="1200"/>
              </a:spcBef>
              <a:buClr>
                <a:schemeClr val="tx1"/>
              </a:buClr>
            </a:pPr>
            <a:r>
              <a:rPr lang="en-GB" altLang="en-US" sz="1800" b="1" i="0" dirty="0" smtClean="0">
                <a:latin typeface="Calibri" panose="020F0502020204030204" pitchFamily="34" charset="0"/>
                <a:sym typeface="Symbol" panose="05050102010706020507" pitchFamily="18" charset="2"/>
              </a:rPr>
              <a:t>(c) </a:t>
            </a:r>
            <a:r>
              <a:rPr lang="en-GB" altLang="en-US" sz="1800" b="1" i="0" dirty="0" smtClean="0">
                <a:latin typeface="Calibri" panose="020F0502020204030204" pitchFamily="34" charset="0"/>
              </a:rPr>
              <a:t> </a:t>
            </a:r>
            <a:r>
              <a:rPr lang="en-GB" altLang="en-US" sz="1800" b="1" i="0" dirty="0" smtClean="0">
                <a:latin typeface="Calibri" panose="020F0502020204030204" pitchFamily="34" charset="0"/>
                <a:sym typeface="Symbol" panose="05050102010706020507" pitchFamily="18" charset="2"/>
              </a:rPr>
              <a:t> </a:t>
            </a:r>
            <a:r>
              <a:rPr lang="en-GB" altLang="en-US" sz="1800" b="1" i="0" dirty="0" smtClean="0">
                <a:latin typeface="Calibri" panose="020F0502020204030204" pitchFamily="34" charset="0"/>
              </a:rPr>
              <a:t>Atrial Natriuretic Peptide (ANP) </a:t>
            </a:r>
            <a:r>
              <a:rPr lang="en-GB" altLang="en-US" sz="1800" i="0" dirty="0" smtClean="0">
                <a:latin typeface="Calibri" panose="020F0502020204030204" pitchFamily="34" charset="0"/>
              </a:rPr>
              <a:t>causes loss of blood volume. </a:t>
            </a:r>
            <a:endParaRPr lang="en-GB" altLang="en-US" sz="1800" b="1" i="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23900" y="6096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GB" altLang="en-US" sz="4400" b="1" i="0">
                <a:solidFill>
                  <a:srgbClr val="FF0000"/>
                </a:solidFill>
                <a:latin typeface="Calibri" panose="020F0502020204030204" pitchFamily="34" charset="0"/>
              </a:rPr>
              <a:t>3. Arterial chemoreceptors</a:t>
            </a:r>
          </a:p>
        </p:txBody>
      </p:sp>
      <p:sp>
        <p:nvSpPr>
          <p:cNvPr id="36867" name="Text Box 3"/>
          <p:cNvSpPr txBox="1">
            <a:spLocks noChangeArrowheads="1"/>
          </p:cNvSpPr>
          <p:nvPr/>
        </p:nvSpPr>
        <p:spPr bwMode="auto">
          <a:xfrm>
            <a:off x="723900" y="1736725"/>
            <a:ext cx="89916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GB" altLang="en-US" sz="2500" b="1" i="0" dirty="0">
              <a:latin typeface="Calibri" panose="020F0502020204030204" pitchFamily="34" charset="0"/>
            </a:endParaRPr>
          </a:p>
          <a:p>
            <a:pPr>
              <a:buFontTx/>
              <a:buChar char="•"/>
            </a:pPr>
            <a:r>
              <a:rPr lang="en-US" altLang="en-US" sz="2500" b="1" i="0" dirty="0">
                <a:latin typeface="Calibri" panose="020F0502020204030204" pitchFamily="34" charset="0"/>
              </a:rPr>
              <a:t> Supply of O</a:t>
            </a:r>
            <a:r>
              <a:rPr lang="en-US" altLang="en-US" sz="2500" b="1" i="0" baseline="-25000" dirty="0">
                <a:latin typeface="Calibri" panose="020F0502020204030204" pitchFamily="34" charset="0"/>
              </a:rPr>
              <a:t>2 </a:t>
            </a:r>
            <a:r>
              <a:rPr lang="en-US" altLang="en-US" sz="2500" b="1" i="0" dirty="0">
                <a:latin typeface="Calibri" panose="020F0502020204030204" pitchFamily="34" charset="0"/>
              </a:rPr>
              <a:t>to tissues depends on both respiratory and cardiovascular factors.</a:t>
            </a:r>
          </a:p>
          <a:p>
            <a:pPr>
              <a:buFontTx/>
              <a:buChar char="•"/>
            </a:pPr>
            <a:endParaRPr lang="en-US" altLang="en-US" sz="2500" b="1" i="0" dirty="0">
              <a:latin typeface="Calibri" panose="020F0502020204030204" pitchFamily="34" charset="0"/>
            </a:endParaRPr>
          </a:p>
          <a:p>
            <a:pPr>
              <a:buFontTx/>
              <a:buChar char="•"/>
            </a:pPr>
            <a:r>
              <a:rPr lang="en-US" altLang="en-US" sz="2500" b="1" i="0" dirty="0">
                <a:latin typeface="Calibri" panose="020F0502020204030204" pitchFamily="34" charset="0"/>
              </a:rPr>
              <a:t> Reduced blood flow (due to reduced ABP) stimulates the </a:t>
            </a:r>
            <a:r>
              <a:rPr lang="en-US" altLang="en-US" sz="2500" b="1" i="0" dirty="0" smtClean="0">
                <a:latin typeface="Calibri" panose="020F0502020204030204" pitchFamily="34" charset="0"/>
              </a:rPr>
              <a:t>chemoreceptors through oxygen lack, increased hydrogen ions or carbon dioxide.</a:t>
            </a:r>
            <a:endParaRPr lang="en-US" altLang="en-US" sz="2500" b="1" i="0" dirty="0">
              <a:latin typeface="Calibri" panose="020F0502020204030204" pitchFamily="34" charset="0"/>
            </a:endParaRPr>
          </a:p>
          <a:p>
            <a:pPr>
              <a:buFontTx/>
              <a:buChar char="•"/>
            </a:pPr>
            <a:endParaRPr lang="en-US" altLang="en-US" sz="2500" b="1" i="0" dirty="0">
              <a:latin typeface="Calibri" panose="020F0502020204030204" pitchFamily="34" charset="0"/>
            </a:endParaRPr>
          </a:p>
          <a:p>
            <a:pPr>
              <a:buFontTx/>
              <a:buChar char="•"/>
            </a:pPr>
            <a:r>
              <a:rPr lang="en-US" altLang="en-US" sz="2500" b="1" i="0" dirty="0">
                <a:latin typeface="Calibri" panose="020F0502020204030204" pitchFamily="34" charset="0"/>
              </a:rPr>
              <a:t> Response is excitatory, NOT </a:t>
            </a:r>
            <a:r>
              <a:rPr lang="en-US" altLang="en-US" sz="2500" b="1" i="0" dirty="0" smtClean="0">
                <a:latin typeface="Calibri" panose="020F0502020204030204" pitchFamily="34" charset="0"/>
              </a:rPr>
              <a:t>inhibitory; mainly through activation of sympathetic nervous system.</a:t>
            </a:r>
            <a:endParaRPr lang="en-US" altLang="en-US" sz="2500" b="1" i="0" dirty="0">
              <a:latin typeface="Calibri" panose="020F0502020204030204" pitchFamily="34" charset="0"/>
            </a:endParaRPr>
          </a:p>
          <a:p>
            <a:pPr>
              <a:buFontTx/>
              <a:buChar char="•"/>
            </a:pPr>
            <a:endParaRPr lang="en-US" altLang="en-US" sz="2500" b="1" i="0" dirty="0">
              <a:latin typeface="Calibri" panose="020F0502020204030204" pitchFamily="34" charset="0"/>
            </a:endParaRPr>
          </a:p>
          <a:p>
            <a:pPr>
              <a:buFontTx/>
              <a:buChar char="•"/>
            </a:pPr>
            <a:r>
              <a:rPr lang="en-US" altLang="en-US" sz="2500" b="1" i="0" dirty="0">
                <a:latin typeface="Calibri" panose="020F0502020204030204" pitchFamily="34" charset="0"/>
              </a:rPr>
              <a:t> They reduce blood flow to unessential areas and protect vital tissues like brain and heart.</a:t>
            </a:r>
            <a:endParaRPr lang="en-GB" altLang="en-US" sz="2500" b="1" i="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19613" y="1758950"/>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cs typeface="Times New Roman" panose="02020603050405020304" pitchFamily="18" charset="0"/>
              </a:rPr>
              <a:t>↓ MAP</a:t>
            </a:r>
          </a:p>
        </p:txBody>
      </p:sp>
      <p:sp>
        <p:nvSpPr>
          <p:cNvPr id="37891" name="Text Box 3"/>
          <p:cNvSpPr txBox="1">
            <a:spLocks noChangeArrowheads="1"/>
          </p:cNvSpPr>
          <p:nvPr/>
        </p:nvSpPr>
        <p:spPr bwMode="auto">
          <a:xfrm>
            <a:off x="3355975" y="2901950"/>
            <a:ext cx="3068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Sympathetic Activity</a:t>
            </a:r>
          </a:p>
        </p:txBody>
      </p:sp>
      <p:sp>
        <p:nvSpPr>
          <p:cNvPr id="37892" name="Text Box 4"/>
          <p:cNvSpPr txBox="1">
            <a:spLocks noChangeArrowheads="1"/>
          </p:cNvSpPr>
          <p:nvPr/>
        </p:nvSpPr>
        <p:spPr bwMode="auto">
          <a:xfrm>
            <a:off x="5224463" y="3441700"/>
            <a:ext cx="1992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Splanchnic nerve</a:t>
            </a:r>
          </a:p>
        </p:txBody>
      </p:sp>
      <p:sp>
        <p:nvSpPr>
          <p:cNvPr id="37893" name="Text Box 5"/>
          <p:cNvSpPr txBox="1">
            <a:spLocks noChangeArrowheads="1"/>
          </p:cNvSpPr>
          <p:nvPr/>
        </p:nvSpPr>
        <p:spPr bwMode="auto">
          <a:xfrm>
            <a:off x="3787775" y="4040188"/>
            <a:ext cx="2316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Adrenal Medulla</a:t>
            </a:r>
          </a:p>
        </p:txBody>
      </p:sp>
      <p:sp>
        <p:nvSpPr>
          <p:cNvPr id="37894" name="Text Box 6"/>
          <p:cNvSpPr txBox="1">
            <a:spLocks noChangeArrowheads="1"/>
          </p:cNvSpPr>
          <p:nvPr/>
        </p:nvSpPr>
        <p:spPr bwMode="auto">
          <a:xfrm>
            <a:off x="3346450" y="5183188"/>
            <a:ext cx="3110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Adrenaline Secretion</a:t>
            </a:r>
          </a:p>
        </p:txBody>
      </p:sp>
      <p:sp>
        <p:nvSpPr>
          <p:cNvPr id="37895" name="Text Box 7"/>
          <p:cNvSpPr txBox="1">
            <a:spLocks noChangeArrowheads="1"/>
          </p:cNvSpPr>
          <p:nvPr/>
        </p:nvSpPr>
        <p:spPr bwMode="auto">
          <a:xfrm>
            <a:off x="1184275" y="6324600"/>
            <a:ext cx="6620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HR (SA node) and  SV (ventricular myocardium)</a:t>
            </a:r>
          </a:p>
        </p:txBody>
      </p:sp>
      <p:sp>
        <p:nvSpPr>
          <p:cNvPr id="37896" name="Line 8"/>
          <p:cNvSpPr>
            <a:spLocks noChangeShapeType="1"/>
          </p:cNvSpPr>
          <p:nvPr/>
        </p:nvSpPr>
        <p:spPr bwMode="auto">
          <a:xfrm>
            <a:off x="5143500" y="2378075"/>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7897" name="Line 9"/>
          <p:cNvSpPr>
            <a:spLocks noChangeShapeType="1"/>
          </p:cNvSpPr>
          <p:nvPr/>
        </p:nvSpPr>
        <p:spPr bwMode="auto">
          <a:xfrm>
            <a:off x="5143500" y="4659313"/>
            <a:ext cx="0"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7898" name="Line 10"/>
          <p:cNvSpPr>
            <a:spLocks noChangeShapeType="1"/>
          </p:cNvSpPr>
          <p:nvPr/>
        </p:nvSpPr>
        <p:spPr bwMode="auto">
          <a:xfrm>
            <a:off x="5143500" y="5800725"/>
            <a:ext cx="0" cy="3603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7899" name="Line 11"/>
          <p:cNvSpPr>
            <a:spLocks noChangeShapeType="1"/>
          </p:cNvSpPr>
          <p:nvPr/>
        </p:nvSpPr>
        <p:spPr bwMode="auto">
          <a:xfrm>
            <a:off x="5143500" y="3519488"/>
            <a:ext cx="0"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7900" name="Text Box 12"/>
          <p:cNvSpPr txBox="1">
            <a:spLocks noChangeArrowheads="1"/>
          </p:cNvSpPr>
          <p:nvPr/>
        </p:nvSpPr>
        <p:spPr bwMode="auto">
          <a:xfrm>
            <a:off x="1558925" y="914400"/>
            <a:ext cx="6669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0066CC"/>
                </a:solidFill>
                <a:latin typeface="Calibri" panose="020F0502020204030204" pitchFamily="34" charset="0"/>
              </a:rPr>
              <a:t>A. Catecholamines (Adrenaline and Noradrenaline)</a:t>
            </a:r>
          </a:p>
        </p:txBody>
      </p:sp>
      <p:sp>
        <p:nvSpPr>
          <p:cNvPr id="37901" name="Text Box 13"/>
          <p:cNvSpPr txBox="1">
            <a:spLocks noChangeArrowheads="1"/>
          </p:cNvSpPr>
          <p:nvPr/>
        </p:nvSpPr>
        <p:spPr bwMode="auto">
          <a:xfrm>
            <a:off x="800100" y="319088"/>
            <a:ext cx="89154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300" b="1" i="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22238" y="1857375"/>
            <a:ext cx="8180387" cy="2744788"/>
            <a:chOff x="68" y="890"/>
            <a:chExt cx="4581" cy="1729"/>
          </a:xfrm>
        </p:grpSpPr>
        <p:grpSp>
          <p:nvGrpSpPr>
            <p:cNvPr id="38957" name="Group 3"/>
            <p:cNvGrpSpPr>
              <a:grpSpLocks/>
            </p:cNvGrpSpPr>
            <p:nvPr/>
          </p:nvGrpSpPr>
          <p:grpSpPr bwMode="auto">
            <a:xfrm>
              <a:off x="68" y="890"/>
              <a:ext cx="4581" cy="1729"/>
              <a:chOff x="68" y="1066"/>
              <a:chExt cx="4581" cy="1729"/>
            </a:xfrm>
          </p:grpSpPr>
          <p:pic>
            <p:nvPicPr>
              <p:cNvPr id="389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066"/>
                <a:ext cx="2360"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60" name="Group 5"/>
              <p:cNvGrpSpPr>
                <a:grpSpLocks/>
              </p:cNvGrpSpPr>
              <p:nvPr/>
            </p:nvGrpSpPr>
            <p:grpSpPr bwMode="auto">
              <a:xfrm>
                <a:off x="2418" y="1900"/>
                <a:ext cx="181" cy="226"/>
                <a:chOff x="2434" y="1979"/>
                <a:chExt cx="181" cy="226"/>
              </a:xfrm>
            </p:grpSpPr>
            <p:sp>
              <p:nvSpPr>
                <p:cNvPr id="38969" name="Line 6"/>
                <p:cNvSpPr>
                  <a:spLocks noChangeShapeType="1"/>
                </p:cNvSpPr>
                <p:nvPr/>
              </p:nvSpPr>
              <p:spPr bwMode="auto">
                <a:xfrm>
                  <a:off x="2434" y="1979"/>
                  <a:ext cx="91" cy="13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70" name="Line 7"/>
                <p:cNvSpPr>
                  <a:spLocks noChangeShapeType="1"/>
                </p:cNvSpPr>
                <p:nvPr/>
              </p:nvSpPr>
              <p:spPr bwMode="auto">
                <a:xfrm flipH="1">
                  <a:off x="2472" y="2115"/>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71" name="Line 8"/>
                <p:cNvSpPr>
                  <a:spLocks noChangeShapeType="1"/>
                </p:cNvSpPr>
                <p:nvPr/>
              </p:nvSpPr>
              <p:spPr bwMode="auto">
                <a:xfrm rot="-2774765">
                  <a:off x="2547" y="2087"/>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38961" name="Group 9"/>
              <p:cNvGrpSpPr>
                <a:grpSpLocks/>
              </p:cNvGrpSpPr>
              <p:nvPr/>
            </p:nvGrpSpPr>
            <p:grpSpPr bwMode="auto">
              <a:xfrm>
                <a:off x="2409" y="1891"/>
                <a:ext cx="1542" cy="544"/>
                <a:chOff x="2381" y="1979"/>
                <a:chExt cx="1542" cy="544"/>
              </a:xfrm>
            </p:grpSpPr>
            <p:sp>
              <p:nvSpPr>
                <p:cNvPr id="38966" name="Line 10"/>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67" name="Line 11"/>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68" name="Line 12"/>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38962" name="Group 13"/>
              <p:cNvGrpSpPr>
                <a:grpSpLocks/>
              </p:cNvGrpSpPr>
              <p:nvPr/>
            </p:nvGrpSpPr>
            <p:grpSpPr bwMode="auto">
              <a:xfrm rot="-239747">
                <a:off x="2427" y="1810"/>
                <a:ext cx="2222" cy="544"/>
                <a:chOff x="2381" y="1979"/>
                <a:chExt cx="1542" cy="544"/>
              </a:xfrm>
            </p:grpSpPr>
            <p:sp>
              <p:nvSpPr>
                <p:cNvPr id="38963" name="Line 14"/>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64" name="Line 15"/>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8965" name="Line 16"/>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sp>
          <p:nvSpPr>
            <p:cNvPr id="38958" name="Rectangle 17"/>
            <p:cNvSpPr>
              <a:spLocks noChangeArrowheads="1"/>
            </p:cNvSpPr>
            <p:nvPr/>
          </p:nvSpPr>
          <p:spPr bwMode="auto">
            <a:xfrm>
              <a:off x="2336" y="981"/>
              <a:ext cx="226" cy="136"/>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pic>
        <p:nvPicPr>
          <p:cNvPr id="3891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03182" y="1513681"/>
            <a:ext cx="145256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9"/>
          <p:cNvSpPr>
            <a:spLocks noChangeArrowheads="1"/>
          </p:cNvSpPr>
          <p:nvPr/>
        </p:nvSpPr>
        <p:spPr bwMode="auto">
          <a:xfrm>
            <a:off x="5143500" y="5241925"/>
            <a:ext cx="728663"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8917" name="Group 20"/>
          <p:cNvGrpSpPr>
            <a:grpSpLocks/>
          </p:cNvGrpSpPr>
          <p:nvPr/>
        </p:nvGrpSpPr>
        <p:grpSpPr bwMode="auto">
          <a:xfrm>
            <a:off x="4591050" y="1155700"/>
            <a:ext cx="4888629" cy="3568700"/>
            <a:chOff x="2571" y="728"/>
            <a:chExt cx="2736" cy="2248"/>
          </a:xfrm>
        </p:grpSpPr>
        <p:sp>
          <p:nvSpPr>
            <p:cNvPr id="38938" name="Oval 21"/>
            <p:cNvSpPr>
              <a:spLocks noChangeAspect="1" noChangeArrowheads="1"/>
            </p:cNvSpPr>
            <p:nvPr/>
          </p:nvSpPr>
          <p:spPr bwMode="auto">
            <a:xfrm>
              <a:off x="3765" y="805"/>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8939" name="Group 22"/>
            <p:cNvGrpSpPr>
              <a:grpSpLocks/>
            </p:cNvGrpSpPr>
            <p:nvPr/>
          </p:nvGrpSpPr>
          <p:grpSpPr bwMode="auto">
            <a:xfrm>
              <a:off x="2571" y="2285"/>
              <a:ext cx="2736" cy="691"/>
              <a:chOff x="2571" y="2296"/>
              <a:chExt cx="2736" cy="691"/>
            </a:xfrm>
          </p:grpSpPr>
          <p:sp>
            <p:nvSpPr>
              <p:cNvPr id="38941" name="Oval 23"/>
              <p:cNvSpPr>
                <a:spLocks noChangeAspect="1" noChangeArrowheads="1"/>
              </p:cNvSpPr>
              <p:nvPr/>
            </p:nvSpPr>
            <p:spPr bwMode="auto">
              <a:xfrm>
                <a:off x="2835" y="2341"/>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2" name="Oval 24"/>
              <p:cNvSpPr>
                <a:spLocks noChangeAspect="1" noChangeArrowheads="1"/>
              </p:cNvSpPr>
              <p:nvPr/>
            </p:nvSpPr>
            <p:spPr bwMode="auto">
              <a:xfrm>
                <a:off x="2698" y="2414"/>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3" name="Oval 25"/>
              <p:cNvSpPr>
                <a:spLocks noChangeAspect="1" noChangeArrowheads="1"/>
              </p:cNvSpPr>
              <p:nvPr/>
            </p:nvSpPr>
            <p:spPr bwMode="auto">
              <a:xfrm>
                <a:off x="2571" y="24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4" name="Oval 26"/>
              <p:cNvSpPr>
                <a:spLocks noChangeAspect="1" noChangeArrowheads="1"/>
              </p:cNvSpPr>
              <p:nvPr/>
            </p:nvSpPr>
            <p:spPr bwMode="auto">
              <a:xfrm>
                <a:off x="2744"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5" name="Oval 27"/>
              <p:cNvSpPr>
                <a:spLocks noChangeAspect="1" noChangeArrowheads="1"/>
              </p:cNvSpPr>
              <p:nvPr/>
            </p:nvSpPr>
            <p:spPr bwMode="auto">
              <a:xfrm>
                <a:off x="2667"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6" name="Oval 28"/>
              <p:cNvSpPr>
                <a:spLocks noChangeAspect="1" noChangeArrowheads="1"/>
              </p:cNvSpPr>
              <p:nvPr/>
            </p:nvSpPr>
            <p:spPr bwMode="auto">
              <a:xfrm>
                <a:off x="3743"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7" name="Oval 29"/>
              <p:cNvSpPr>
                <a:spLocks noChangeAspect="1" noChangeArrowheads="1"/>
              </p:cNvSpPr>
              <p:nvPr/>
            </p:nvSpPr>
            <p:spPr bwMode="auto">
              <a:xfrm>
                <a:off x="3924"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8" name="Oval 30"/>
              <p:cNvSpPr>
                <a:spLocks noChangeAspect="1" noChangeArrowheads="1"/>
              </p:cNvSpPr>
              <p:nvPr/>
            </p:nvSpPr>
            <p:spPr bwMode="auto">
              <a:xfrm>
                <a:off x="3878"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49" name="Oval 31"/>
              <p:cNvSpPr>
                <a:spLocks noChangeAspect="1" noChangeArrowheads="1"/>
              </p:cNvSpPr>
              <p:nvPr/>
            </p:nvSpPr>
            <p:spPr bwMode="auto">
              <a:xfrm>
                <a:off x="3787"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0" name="Oval 32"/>
              <p:cNvSpPr>
                <a:spLocks noChangeAspect="1" noChangeArrowheads="1"/>
              </p:cNvSpPr>
              <p:nvPr/>
            </p:nvSpPr>
            <p:spPr bwMode="auto">
              <a:xfrm>
                <a:off x="4513"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1" name="Oval 33"/>
              <p:cNvSpPr>
                <a:spLocks noChangeAspect="1" noChangeArrowheads="1"/>
              </p:cNvSpPr>
              <p:nvPr/>
            </p:nvSpPr>
            <p:spPr bwMode="auto">
              <a:xfrm>
                <a:off x="4558" y="2432"/>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2" name="Oval 34"/>
              <p:cNvSpPr>
                <a:spLocks noChangeAspect="1" noChangeArrowheads="1"/>
              </p:cNvSpPr>
              <p:nvPr/>
            </p:nvSpPr>
            <p:spPr bwMode="auto">
              <a:xfrm>
                <a:off x="4694"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3" name="Oval 35"/>
              <p:cNvSpPr>
                <a:spLocks noChangeAspect="1" noChangeArrowheads="1"/>
              </p:cNvSpPr>
              <p:nvPr/>
            </p:nvSpPr>
            <p:spPr bwMode="auto">
              <a:xfrm>
                <a:off x="4604"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4" name="Oval 36"/>
              <p:cNvSpPr>
                <a:spLocks noChangeAspect="1" noChangeArrowheads="1"/>
              </p:cNvSpPr>
              <p:nvPr/>
            </p:nvSpPr>
            <p:spPr bwMode="auto">
              <a:xfrm>
                <a:off x="4513" y="25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5" name="Oval 37"/>
              <p:cNvSpPr>
                <a:spLocks noChangeAspect="1" noChangeArrowheads="1"/>
              </p:cNvSpPr>
              <p:nvPr/>
            </p:nvSpPr>
            <p:spPr bwMode="auto">
              <a:xfrm>
                <a:off x="3334" y="288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56" name="Oval 38"/>
              <p:cNvSpPr>
                <a:spLocks noChangeAspect="1" noChangeArrowheads="1"/>
              </p:cNvSpPr>
              <p:nvPr/>
            </p:nvSpPr>
            <p:spPr bwMode="auto">
              <a:xfrm>
                <a:off x="5239" y="279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8940" name="Text Box 39"/>
            <p:cNvSpPr txBox="1">
              <a:spLocks noChangeArrowheads="1"/>
            </p:cNvSpPr>
            <p:nvPr/>
          </p:nvSpPr>
          <p:spPr bwMode="auto">
            <a:xfrm>
              <a:off x="4047" y="728"/>
              <a:ext cx="12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38918" name="Group 40"/>
          <p:cNvGrpSpPr>
            <a:grpSpLocks/>
          </p:cNvGrpSpPr>
          <p:nvPr/>
        </p:nvGrpSpPr>
        <p:grpSpPr bwMode="auto">
          <a:xfrm>
            <a:off x="4575175" y="2247900"/>
            <a:ext cx="5184775" cy="2994025"/>
            <a:chOff x="2562" y="1136"/>
            <a:chExt cx="2903" cy="1886"/>
          </a:xfrm>
        </p:grpSpPr>
        <p:sp>
          <p:nvSpPr>
            <p:cNvPr id="38922" name="AutoShape 41"/>
            <p:cNvSpPr>
              <a:spLocks noChangeArrowheads="1"/>
            </p:cNvSpPr>
            <p:nvPr/>
          </p:nvSpPr>
          <p:spPr bwMode="auto">
            <a:xfrm>
              <a:off x="3742" y="1224"/>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8923" name="Group 42"/>
            <p:cNvGrpSpPr>
              <a:grpSpLocks/>
            </p:cNvGrpSpPr>
            <p:nvPr/>
          </p:nvGrpSpPr>
          <p:grpSpPr bwMode="auto">
            <a:xfrm>
              <a:off x="2562" y="2477"/>
              <a:ext cx="2903" cy="545"/>
              <a:chOff x="2562" y="2477"/>
              <a:chExt cx="2903" cy="545"/>
            </a:xfrm>
          </p:grpSpPr>
          <p:sp>
            <p:nvSpPr>
              <p:cNvPr id="38925" name="AutoShape 43"/>
              <p:cNvSpPr>
                <a:spLocks noChangeArrowheads="1"/>
              </p:cNvSpPr>
              <p:nvPr/>
            </p:nvSpPr>
            <p:spPr bwMode="auto">
              <a:xfrm>
                <a:off x="2562"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26" name="AutoShape 44"/>
              <p:cNvSpPr>
                <a:spLocks noChangeArrowheads="1"/>
              </p:cNvSpPr>
              <p:nvPr/>
            </p:nvSpPr>
            <p:spPr bwMode="auto">
              <a:xfrm>
                <a:off x="2699"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27" name="AutoShape 45"/>
              <p:cNvSpPr>
                <a:spLocks noChangeArrowheads="1"/>
              </p:cNvSpPr>
              <p:nvPr/>
            </p:nvSpPr>
            <p:spPr bwMode="auto">
              <a:xfrm>
                <a:off x="3334"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28" name="AutoShape 46"/>
              <p:cNvSpPr>
                <a:spLocks noChangeArrowheads="1"/>
              </p:cNvSpPr>
              <p:nvPr/>
            </p:nvSpPr>
            <p:spPr bwMode="auto">
              <a:xfrm>
                <a:off x="283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29" name="AutoShape 47"/>
              <p:cNvSpPr>
                <a:spLocks noChangeArrowheads="1"/>
              </p:cNvSpPr>
              <p:nvPr/>
            </p:nvSpPr>
            <p:spPr bwMode="auto">
              <a:xfrm>
                <a:off x="3878"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0" name="AutoShape 48"/>
              <p:cNvSpPr>
                <a:spLocks noChangeArrowheads="1"/>
              </p:cNvSpPr>
              <p:nvPr/>
            </p:nvSpPr>
            <p:spPr bwMode="auto">
              <a:xfrm>
                <a:off x="5329" y="2885"/>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1" name="AutoShape 49"/>
              <p:cNvSpPr>
                <a:spLocks noChangeArrowheads="1"/>
              </p:cNvSpPr>
              <p:nvPr/>
            </p:nvSpPr>
            <p:spPr bwMode="auto">
              <a:xfrm>
                <a:off x="3651" y="2931"/>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2" name="AutoShape 50"/>
              <p:cNvSpPr>
                <a:spLocks noChangeArrowheads="1"/>
              </p:cNvSpPr>
              <p:nvPr/>
            </p:nvSpPr>
            <p:spPr bwMode="auto">
              <a:xfrm>
                <a:off x="2880"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3" name="AutoShape 51"/>
              <p:cNvSpPr>
                <a:spLocks noChangeArrowheads="1"/>
              </p:cNvSpPr>
              <p:nvPr/>
            </p:nvSpPr>
            <p:spPr bwMode="auto">
              <a:xfrm>
                <a:off x="3470" y="2659"/>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4" name="AutoShape 52"/>
              <p:cNvSpPr>
                <a:spLocks noChangeArrowheads="1"/>
              </p:cNvSpPr>
              <p:nvPr/>
            </p:nvSpPr>
            <p:spPr bwMode="auto">
              <a:xfrm>
                <a:off x="4150"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5" name="AutoShape 53"/>
              <p:cNvSpPr>
                <a:spLocks noChangeArrowheads="1"/>
              </p:cNvSpPr>
              <p:nvPr/>
            </p:nvSpPr>
            <p:spPr bwMode="auto">
              <a:xfrm>
                <a:off x="419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6" name="AutoShape 54"/>
              <p:cNvSpPr>
                <a:spLocks noChangeArrowheads="1"/>
              </p:cNvSpPr>
              <p:nvPr/>
            </p:nvSpPr>
            <p:spPr bwMode="auto">
              <a:xfrm>
                <a:off x="5103"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8937" name="AutoShape 55"/>
              <p:cNvSpPr>
                <a:spLocks noChangeArrowheads="1"/>
              </p:cNvSpPr>
              <p:nvPr/>
            </p:nvSpPr>
            <p:spPr bwMode="auto">
              <a:xfrm>
                <a:off x="537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8924" name="Text Box 56"/>
            <p:cNvSpPr txBox="1">
              <a:spLocks noChangeArrowheads="1"/>
            </p:cNvSpPr>
            <p:nvPr/>
          </p:nvSpPr>
          <p:spPr bwMode="auto">
            <a:xfrm>
              <a:off x="4047" y="1136"/>
              <a:ext cx="1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sp>
        <p:nvSpPr>
          <p:cNvPr id="38919" name="Text Box 57"/>
          <p:cNvSpPr txBox="1">
            <a:spLocks noChangeArrowheads="1"/>
          </p:cNvSpPr>
          <p:nvPr/>
        </p:nvSpPr>
        <p:spPr bwMode="auto">
          <a:xfrm>
            <a:off x="2681529" y="5959475"/>
            <a:ext cx="49271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400" b="1" i="0">
                <a:latin typeface="Calibri" panose="020F0502020204030204" pitchFamily="34" charset="0"/>
              </a:rPr>
              <a:t>Adrenoceptor = Adrenergic Receptor</a:t>
            </a:r>
          </a:p>
          <a:p>
            <a:pPr algn="ctr" eaLnBrk="1" hangingPunct="1"/>
            <a:r>
              <a:rPr lang="en-US" altLang="en-US" sz="2400" b="1" i="0">
                <a:latin typeface="Calibri" panose="020F0502020204030204" pitchFamily="34" charset="0"/>
              </a:rPr>
              <a:t>(binds adrenaline and noradrenaline)</a:t>
            </a:r>
          </a:p>
        </p:txBody>
      </p:sp>
      <p:sp>
        <p:nvSpPr>
          <p:cNvPr id="38920" name="Text Box 63"/>
          <p:cNvSpPr txBox="1">
            <a:spLocks noChangeArrowheads="1"/>
          </p:cNvSpPr>
          <p:nvPr/>
        </p:nvSpPr>
        <p:spPr bwMode="auto">
          <a:xfrm>
            <a:off x="1558925" y="747713"/>
            <a:ext cx="6669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0066CC"/>
                </a:solidFill>
                <a:latin typeface="Calibri" panose="020F0502020204030204" pitchFamily="34" charset="0"/>
              </a:rPr>
              <a:t>A. Catecholamines (Adrenaline and Noradrenaline)</a:t>
            </a:r>
          </a:p>
        </p:txBody>
      </p:sp>
      <p:sp>
        <p:nvSpPr>
          <p:cNvPr id="38921" name="Text Box 64"/>
          <p:cNvSpPr txBox="1">
            <a:spLocks noChangeArrowheads="1"/>
          </p:cNvSpPr>
          <p:nvPr/>
        </p:nvSpPr>
        <p:spPr bwMode="auto">
          <a:xfrm>
            <a:off x="800100" y="152400"/>
            <a:ext cx="8915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300" b="1" i="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22238" y="1412875"/>
            <a:ext cx="8180387" cy="2744788"/>
            <a:chOff x="68" y="890"/>
            <a:chExt cx="4581" cy="1729"/>
          </a:xfrm>
        </p:grpSpPr>
        <p:grpSp>
          <p:nvGrpSpPr>
            <p:cNvPr id="39986" name="Group 3"/>
            <p:cNvGrpSpPr>
              <a:grpSpLocks/>
            </p:cNvGrpSpPr>
            <p:nvPr/>
          </p:nvGrpSpPr>
          <p:grpSpPr bwMode="auto">
            <a:xfrm>
              <a:off x="68" y="890"/>
              <a:ext cx="4581" cy="1729"/>
              <a:chOff x="68" y="1066"/>
              <a:chExt cx="4581" cy="1729"/>
            </a:xfrm>
          </p:grpSpPr>
          <p:pic>
            <p:nvPicPr>
              <p:cNvPr id="39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066"/>
                <a:ext cx="2360"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89" name="Group 5"/>
              <p:cNvGrpSpPr>
                <a:grpSpLocks/>
              </p:cNvGrpSpPr>
              <p:nvPr/>
            </p:nvGrpSpPr>
            <p:grpSpPr bwMode="auto">
              <a:xfrm>
                <a:off x="2418" y="1900"/>
                <a:ext cx="181" cy="226"/>
                <a:chOff x="2434" y="1979"/>
                <a:chExt cx="181" cy="226"/>
              </a:xfrm>
            </p:grpSpPr>
            <p:sp>
              <p:nvSpPr>
                <p:cNvPr id="39998" name="Line 6"/>
                <p:cNvSpPr>
                  <a:spLocks noChangeShapeType="1"/>
                </p:cNvSpPr>
                <p:nvPr/>
              </p:nvSpPr>
              <p:spPr bwMode="auto">
                <a:xfrm>
                  <a:off x="2434" y="1979"/>
                  <a:ext cx="91" cy="13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9" name="Line 7"/>
                <p:cNvSpPr>
                  <a:spLocks noChangeShapeType="1"/>
                </p:cNvSpPr>
                <p:nvPr/>
              </p:nvSpPr>
              <p:spPr bwMode="auto">
                <a:xfrm flipH="1">
                  <a:off x="2472" y="2115"/>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0000" name="Line 8"/>
                <p:cNvSpPr>
                  <a:spLocks noChangeShapeType="1"/>
                </p:cNvSpPr>
                <p:nvPr/>
              </p:nvSpPr>
              <p:spPr bwMode="auto">
                <a:xfrm rot="-2774765">
                  <a:off x="2547" y="2087"/>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39990" name="Group 9"/>
              <p:cNvGrpSpPr>
                <a:grpSpLocks/>
              </p:cNvGrpSpPr>
              <p:nvPr/>
            </p:nvGrpSpPr>
            <p:grpSpPr bwMode="auto">
              <a:xfrm>
                <a:off x="2409" y="1891"/>
                <a:ext cx="1542" cy="544"/>
                <a:chOff x="2381" y="1979"/>
                <a:chExt cx="1542" cy="544"/>
              </a:xfrm>
            </p:grpSpPr>
            <p:sp>
              <p:nvSpPr>
                <p:cNvPr id="39995" name="Line 10"/>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6" name="Line 11"/>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7" name="Line 12"/>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39991" name="Group 13"/>
              <p:cNvGrpSpPr>
                <a:grpSpLocks/>
              </p:cNvGrpSpPr>
              <p:nvPr/>
            </p:nvGrpSpPr>
            <p:grpSpPr bwMode="auto">
              <a:xfrm rot="-239747">
                <a:off x="2427" y="1810"/>
                <a:ext cx="2222" cy="544"/>
                <a:chOff x="2381" y="1979"/>
                <a:chExt cx="1542" cy="544"/>
              </a:xfrm>
            </p:grpSpPr>
            <p:sp>
              <p:nvSpPr>
                <p:cNvPr id="39992" name="Line 14"/>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3" name="Line 15"/>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9994" name="Line 16"/>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sp>
          <p:nvSpPr>
            <p:cNvPr id="39987" name="Rectangle 17"/>
            <p:cNvSpPr>
              <a:spLocks noChangeArrowheads="1"/>
            </p:cNvSpPr>
            <p:nvPr/>
          </p:nvSpPr>
          <p:spPr bwMode="auto">
            <a:xfrm>
              <a:off x="2336" y="981"/>
              <a:ext cx="226" cy="136"/>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pic>
        <p:nvPicPr>
          <p:cNvPr id="3993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03182" y="1069181"/>
            <a:ext cx="145256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9"/>
          <p:cNvSpPr>
            <a:spLocks noChangeArrowheads="1"/>
          </p:cNvSpPr>
          <p:nvPr/>
        </p:nvSpPr>
        <p:spPr bwMode="auto">
          <a:xfrm>
            <a:off x="5143500" y="4797425"/>
            <a:ext cx="728663"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9941" name="Group 20"/>
          <p:cNvGrpSpPr>
            <a:grpSpLocks/>
          </p:cNvGrpSpPr>
          <p:nvPr/>
        </p:nvGrpSpPr>
        <p:grpSpPr bwMode="auto">
          <a:xfrm>
            <a:off x="4591050" y="1155700"/>
            <a:ext cx="4888629" cy="3568700"/>
            <a:chOff x="2571" y="728"/>
            <a:chExt cx="2736" cy="2248"/>
          </a:xfrm>
        </p:grpSpPr>
        <p:sp>
          <p:nvSpPr>
            <p:cNvPr id="39967" name="Oval 21"/>
            <p:cNvSpPr>
              <a:spLocks noChangeAspect="1" noChangeArrowheads="1"/>
            </p:cNvSpPr>
            <p:nvPr/>
          </p:nvSpPr>
          <p:spPr bwMode="auto">
            <a:xfrm>
              <a:off x="3765" y="805"/>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9968" name="Group 22"/>
            <p:cNvGrpSpPr>
              <a:grpSpLocks/>
            </p:cNvGrpSpPr>
            <p:nvPr/>
          </p:nvGrpSpPr>
          <p:grpSpPr bwMode="auto">
            <a:xfrm>
              <a:off x="2571" y="2285"/>
              <a:ext cx="2736" cy="691"/>
              <a:chOff x="2571" y="2296"/>
              <a:chExt cx="2736" cy="691"/>
            </a:xfrm>
          </p:grpSpPr>
          <p:sp>
            <p:nvSpPr>
              <p:cNvPr id="39970" name="Oval 23"/>
              <p:cNvSpPr>
                <a:spLocks noChangeAspect="1" noChangeArrowheads="1"/>
              </p:cNvSpPr>
              <p:nvPr/>
            </p:nvSpPr>
            <p:spPr bwMode="auto">
              <a:xfrm>
                <a:off x="2835" y="2341"/>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1" name="Oval 24"/>
              <p:cNvSpPr>
                <a:spLocks noChangeAspect="1" noChangeArrowheads="1"/>
              </p:cNvSpPr>
              <p:nvPr/>
            </p:nvSpPr>
            <p:spPr bwMode="auto">
              <a:xfrm>
                <a:off x="2698" y="2414"/>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2" name="Oval 25"/>
              <p:cNvSpPr>
                <a:spLocks noChangeAspect="1" noChangeArrowheads="1"/>
              </p:cNvSpPr>
              <p:nvPr/>
            </p:nvSpPr>
            <p:spPr bwMode="auto">
              <a:xfrm>
                <a:off x="2571" y="24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3" name="Oval 26"/>
              <p:cNvSpPr>
                <a:spLocks noChangeAspect="1" noChangeArrowheads="1"/>
              </p:cNvSpPr>
              <p:nvPr/>
            </p:nvSpPr>
            <p:spPr bwMode="auto">
              <a:xfrm>
                <a:off x="2744"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4" name="Oval 27"/>
              <p:cNvSpPr>
                <a:spLocks noChangeAspect="1" noChangeArrowheads="1"/>
              </p:cNvSpPr>
              <p:nvPr/>
            </p:nvSpPr>
            <p:spPr bwMode="auto">
              <a:xfrm>
                <a:off x="2667"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5" name="Oval 28"/>
              <p:cNvSpPr>
                <a:spLocks noChangeAspect="1" noChangeArrowheads="1"/>
              </p:cNvSpPr>
              <p:nvPr/>
            </p:nvSpPr>
            <p:spPr bwMode="auto">
              <a:xfrm>
                <a:off x="3743"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6" name="Oval 29"/>
              <p:cNvSpPr>
                <a:spLocks noChangeAspect="1" noChangeArrowheads="1"/>
              </p:cNvSpPr>
              <p:nvPr/>
            </p:nvSpPr>
            <p:spPr bwMode="auto">
              <a:xfrm>
                <a:off x="3924"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7" name="Oval 30"/>
              <p:cNvSpPr>
                <a:spLocks noChangeAspect="1" noChangeArrowheads="1"/>
              </p:cNvSpPr>
              <p:nvPr/>
            </p:nvSpPr>
            <p:spPr bwMode="auto">
              <a:xfrm>
                <a:off x="3878"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8" name="Oval 31"/>
              <p:cNvSpPr>
                <a:spLocks noChangeAspect="1" noChangeArrowheads="1"/>
              </p:cNvSpPr>
              <p:nvPr/>
            </p:nvSpPr>
            <p:spPr bwMode="auto">
              <a:xfrm>
                <a:off x="3787"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79" name="Oval 32"/>
              <p:cNvSpPr>
                <a:spLocks noChangeAspect="1" noChangeArrowheads="1"/>
              </p:cNvSpPr>
              <p:nvPr/>
            </p:nvSpPr>
            <p:spPr bwMode="auto">
              <a:xfrm>
                <a:off x="4513"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0" name="Oval 33"/>
              <p:cNvSpPr>
                <a:spLocks noChangeAspect="1" noChangeArrowheads="1"/>
              </p:cNvSpPr>
              <p:nvPr/>
            </p:nvSpPr>
            <p:spPr bwMode="auto">
              <a:xfrm>
                <a:off x="4558" y="2432"/>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1" name="Oval 34"/>
              <p:cNvSpPr>
                <a:spLocks noChangeAspect="1" noChangeArrowheads="1"/>
              </p:cNvSpPr>
              <p:nvPr/>
            </p:nvSpPr>
            <p:spPr bwMode="auto">
              <a:xfrm>
                <a:off x="4694"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2" name="Oval 35"/>
              <p:cNvSpPr>
                <a:spLocks noChangeAspect="1" noChangeArrowheads="1"/>
              </p:cNvSpPr>
              <p:nvPr/>
            </p:nvSpPr>
            <p:spPr bwMode="auto">
              <a:xfrm>
                <a:off x="4604"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3" name="Oval 36"/>
              <p:cNvSpPr>
                <a:spLocks noChangeAspect="1" noChangeArrowheads="1"/>
              </p:cNvSpPr>
              <p:nvPr/>
            </p:nvSpPr>
            <p:spPr bwMode="auto">
              <a:xfrm>
                <a:off x="4513" y="25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4" name="Oval 37"/>
              <p:cNvSpPr>
                <a:spLocks noChangeAspect="1" noChangeArrowheads="1"/>
              </p:cNvSpPr>
              <p:nvPr/>
            </p:nvSpPr>
            <p:spPr bwMode="auto">
              <a:xfrm>
                <a:off x="3334" y="288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85" name="Oval 38"/>
              <p:cNvSpPr>
                <a:spLocks noChangeAspect="1" noChangeArrowheads="1"/>
              </p:cNvSpPr>
              <p:nvPr/>
            </p:nvSpPr>
            <p:spPr bwMode="auto">
              <a:xfrm>
                <a:off x="5239" y="279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9969" name="Text Box 39"/>
            <p:cNvSpPr txBox="1">
              <a:spLocks noChangeArrowheads="1"/>
            </p:cNvSpPr>
            <p:nvPr/>
          </p:nvSpPr>
          <p:spPr bwMode="auto">
            <a:xfrm>
              <a:off x="4047" y="728"/>
              <a:ext cx="12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39942" name="Group 40"/>
          <p:cNvGrpSpPr>
            <a:grpSpLocks/>
          </p:cNvGrpSpPr>
          <p:nvPr/>
        </p:nvGrpSpPr>
        <p:grpSpPr bwMode="auto">
          <a:xfrm>
            <a:off x="4575175" y="1803400"/>
            <a:ext cx="5184775" cy="2994025"/>
            <a:chOff x="2562" y="1136"/>
            <a:chExt cx="2903" cy="1886"/>
          </a:xfrm>
        </p:grpSpPr>
        <p:sp>
          <p:nvSpPr>
            <p:cNvPr id="39951" name="AutoShape 41"/>
            <p:cNvSpPr>
              <a:spLocks noChangeArrowheads="1"/>
            </p:cNvSpPr>
            <p:nvPr/>
          </p:nvSpPr>
          <p:spPr bwMode="auto">
            <a:xfrm>
              <a:off x="3742" y="1224"/>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39952" name="Group 42"/>
            <p:cNvGrpSpPr>
              <a:grpSpLocks/>
            </p:cNvGrpSpPr>
            <p:nvPr/>
          </p:nvGrpSpPr>
          <p:grpSpPr bwMode="auto">
            <a:xfrm>
              <a:off x="2562" y="2477"/>
              <a:ext cx="2903" cy="545"/>
              <a:chOff x="2562" y="2477"/>
              <a:chExt cx="2903" cy="545"/>
            </a:xfrm>
          </p:grpSpPr>
          <p:sp>
            <p:nvSpPr>
              <p:cNvPr id="39954" name="AutoShape 43"/>
              <p:cNvSpPr>
                <a:spLocks noChangeArrowheads="1"/>
              </p:cNvSpPr>
              <p:nvPr/>
            </p:nvSpPr>
            <p:spPr bwMode="auto">
              <a:xfrm>
                <a:off x="2562"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5" name="AutoShape 44"/>
              <p:cNvSpPr>
                <a:spLocks noChangeArrowheads="1"/>
              </p:cNvSpPr>
              <p:nvPr/>
            </p:nvSpPr>
            <p:spPr bwMode="auto">
              <a:xfrm>
                <a:off x="2699"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6" name="AutoShape 45"/>
              <p:cNvSpPr>
                <a:spLocks noChangeArrowheads="1"/>
              </p:cNvSpPr>
              <p:nvPr/>
            </p:nvSpPr>
            <p:spPr bwMode="auto">
              <a:xfrm>
                <a:off x="3334"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7" name="AutoShape 46"/>
              <p:cNvSpPr>
                <a:spLocks noChangeArrowheads="1"/>
              </p:cNvSpPr>
              <p:nvPr/>
            </p:nvSpPr>
            <p:spPr bwMode="auto">
              <a:xfrm>
                <a:off x="283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8" name="AutoShape 47"/>
              <p:cNvSpPr>
                <a:spLocks noChangeArrowheads="1"/>
              </p:cNvSpPr>
              <p:nvPr/>
            </p:nvSpPr>
            <p:spPr bwMode="auto">
              <a:xfrm>
                <a:off x="3878"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59" name="AutoShape 48"/>
              <p:cNvSpPr>
                <a:spLocks noChangeArrowheads="1"/>
              </p:cNvSpPr>
              <p:nvPr/>
            </p:nvSpPr>
            <p:spPr bwMode="auto">
              <a:xfrm>
                <a:off x="5329" y="2885"/>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0" name="AutoShape 49"/>
              <p:cNvSpPr>
                <a:spLocks noChangeArrowheads="1"/>
              </p:cNvSpPr>
              <p:nvPr/>
            </p:nvSpPr>
            <p:spPr bwMode="auto">
              <a:xfrm>
                <a:off x="3651" y="2931"/>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1" name="AutoShape 50"/>
              <p:cNvSpPr>
                <a:spLocks noChangeArrowheads="1"/>
              </p:cNvSpPr>
              <p:nvPr/>
            </p:nvSpPr>
            <p:spPr bwMode="auto">
              <a:xfrm>
                <a:off x="2880"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2" name="AutoShape 51"/>
              <p:cNvSpPr>
                <a:spLocks noChangeArrowheads="1"/>
              </p:cNvSpPr>
              <p:nvPr/>
            </p:nvSpPr>
            <p:spPr bwMode="auto">
              <a:xfrm>
                <a:off x="3470" y="2659"/>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3" name="AutoShape 52"/>
              <p:cNvSpPr>
                <a:spLocks noChangeArrowheads="1"/>
              </p:cNvSpPr>
              <p:nvPr/>
            </p:nvSpPr>
            <p:spPr bwMode="auto">
              <a:xfrm>
                <a:off x="4150"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4" name="AutoShape 53"/>
              <p:cNvSpPr>
                <a:spLocks noChangeArrowheads="1"/>
              </p:cNvSpPr>
              <p:nvPr/>
            </p:nvSpPr>
            <p:spPr bwMode="auto">
              <a:xfrm>
                <a:off x="419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5" name="AutoShape 54"/>
              <p:cNvSpPr>
                <a:spLocks noChangeArrowheads="1"/>
              </p:cNvSpPr>
              <p:nvPr/>
            </p:nvSpPr>
            <p:spPr bwMode="auto">
              <a:xfrm>
                <a:off x="5103"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39966" name="AutoShape 55"/>
              <p:cNvSpPr>
                <a:spLocks noChangeArrowheads="1"/>
              </p:cNvSpPr>
              <p:nvPr/>
            </p:nvSpPr>
            <p:spPr bwMode="auto">
              <a:xfrm>
                <a:off x="537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9953" name="Text Box 56"/>
            <p:cNvSpPr txBox="1">
              <a:spLocks noChangeArrowheads="1"/>
            </p:cNvSpPr>
            <p:nvPr/>
          </p:nvSpPr>
          <p:spPr bwMode="auto">
            <a:xfrm>
              <a:off x="4047" y="1136"/>
              <a:ext cx="1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39943" name="Group 57"/>
          <p:cNvGrpSpPr>
            <a:grpSpLocks/>
          </p:cNvGrpSpPr>
          <p:nvPr/>
        </p:nvGrpSpPr>
        <p:grpSpPr bwMode="auto">
          <a:xfrm>
            <a:off x="280988" y="5691194"/>
            <a:ext cx="7625232" cy="461963"/>
            <a:chOff x="157" y="3585"/>
            <a:chExt cx="4270" cy="291"/>
          </a:xfrm>
        </p:grpSpPr>
        <p:sp>
          <p:nvSpPr>
            <p:cNvPr id="39949" name="Text Box 58"/>
            <p:cNvSpPr txBox="1">
              <a:spLocks noChangeArrowheads="1"/>
            </p:cNvSpPr>
            <p:nvPr/>
          </p:nvSpPr>
          <p:spPr bwMode="auto">
            <a:xfrm>
              <a:off x="398" y="3585"/>
              <a:ext cx="40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u="sng">
                  <a:latin typeface="Calibri" panose="020F0502020204030204" pitchFamily="34" charset="0"/>
                  <a:sym typeface="Symbol" panose="05050102010706020507" pitchFamily="18" charset="2"/>
                </a:rPr>
                <a:t></a:t>
              </a:r>
              <a:r>
                <a:rPr lang="en-US" altLang="en-US" sz="2400" b="1" i="0">
                  <a:latin typeface="Calibri" panose="020F0502020204030204" pitchFamily="34" charset="0"/>
                  <a:sym typeface="Symbol" panose="05050102010706020507" pitchFamily="18" charset="2"/>
                </a:rPr>
                <a:t>-adrenoceptor stimulation promotes </a:t>
              </a:r>
              <a:r>
                <a:rPr lang="en-US" altLang="en-US" sz="2400" b="1" i="0" u="sng">
                  <a:latin typeface="Calibri" panose="020F0502020204030204" pitchFamily="34" charset="0"/>
                  <a:sym typeface="Symbol" panose="05050102010706020507" pitchFamily="18" charset="2"/>
                </a:rPr>
                <a:t>vasoconstriction</a:t>
              </a:r>
            </a:p>
          </p:txBody>
        </p:sp>
        <p:sp>
          <p:nvSpPr>
            <p:cNvPr id="39950" name="Oval 59"/>
            <p:cNvSpPr>
              <a:spLocks noChangeAspect="1" noChangeArrowheads="1"/>
            </p:cNvSpPr>
            <p:nvPr/>
          </p:nvSpPr>
          <p:spPr bwMode="auto">
            <a:xfrm>
              <a:off x="157" y="3662"/>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grpSp>
        <p:nvGrpSpPr>
          <p:cNvPr id="39944" name="Group 60"/>
          <p:cNvGrpSpPr>
            <a:grpSpLocks/>
          </p:cNvGrpSpPr>
          <p:nvPr/>
        </p:nvGrpSpPr>
        <p:grpSpPr bwMode="auto">
          <a:xfrm>
            <a:off x="242888" y="6142045"/>
            <a:ext cx="7174674" cy="461963"/>
            <a:chOff x="136" y="3858"/>
            <a:chExt cx="4016" cy="291"/>
          </a:xfrm>
        </p:grpSpPr>
        <p:sp>
          <p:nvSpPr>
            <p:cNvPr id="39947" name="Text Box 61"/>
            <p:cNvSpPr txBox="1">
              <a:spLocks noChangeArrowheads="1"/>
            </p:cNvSpPr>
            <p:nvPr/>
          </p:nvSpPr>
          <p:spPr bwMode="auto">
            <a:xfrm>
              <a:off x="398" y="3858"/>
              <a:ext cx="37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u="sng">
                  <a:latin typeface="Calibri" panose="020F0502020204030204" pitchFamily="34" charset="0"/>
                  <a:sym typeface="Symbol" panose="05050102010706020507" pitchFamily="18" charset="2"/>
                </a:rPr>
                <a:t></a:t>
              </a:r>
              <a:r>
                <a:rPr lang="en-US" altLang="en-US" sz="2400" b="1" i="0">
                  <a:latin typeface="Calibri" panose="020F0502020204030204" pitchFamily="34" charset="0"/>
                  <a:sym typeface="Symbol" panose="05050102010706020507" pitchFamily="18" charset="2"/>
                </a:rPr>
                <a:t> -adrenoceptor stimulation promotes </a:t>
              </a:r>
              <a:r>
                <a:rPr lang="en-US" altLang="en-US" sz="2400" b="1" i="0" u="sng">
                  <a:latin typeface="Calibri" panose="020F0502020204030204" pitchFamily="34" charset="0"/>
                  <a:sym typeface="Symbol" panose="05050102010706020507" pitchFamily="18" charset="2"/>
                </a:rPr>
                <a:t>vasodilation</a:t>
              </a:r>
            </a:p>
          </p:txBody>
        </p:sp>
        <p:sp>
          <p:nvSpPr>
            <p:cNvPr id="39948" name="AutoShape 62"/>
            <p:cNvSpPr>
              <a:spLocks noChangeArrowheads="1"/>
            </p:cNvSpPr>
            <p:nvPr/>
          </p:nvSpPr>
          <p:spPr bwMode="auto">
            <a:xfrm>
              <a:off x="136" y="3946"/>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39945" name="Text Box 66"/>
          <p:cNvSpPr txBox="1">
            <a:spLocks noChangeArrowheads="1"/>
          </p:cNvSpPr>
          <p:nvPr/>
        </p:nvSpPr>
        <p:spPr bwMode="auto">
          <a:xfrm>
            <a:off x="1558925" y="747713"/>
            <a:ext cx="6669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0066CC"/>
                </a:solidFill>
                <a:latin typeface="Calibri" panose="020F0502020204030204" pitchFamily="34" charset="0"/>
              </a:rPr>
              <a:t>A. Catecholamines (Adrenaline and Noradrenaline)</a:t>
            </a:r>
          </a:p>
        </p:txBody>
      </p:sp>
      <p:sp>
        <p:nvSpPr>
          <p:cNvPr id="39946" name="Text Box 67"/>
          <p:cNvSpPr txBox="1">
            <a:spLocks noChangeArrowheads="1"/>
          </p:cNvSpPr>
          <p:nvPr/>
        </p:nvSpPr>
        <p:spPr bwMode="auto">
          <a:xfrm>
            <a:off x="800100" y="152400"/>
            <a:ext cx="8915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300" b="1" i="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122238" y="1412875"/>
            <a:ext cx="8180387" cy="2744788"/>
            <a:chOff x="68" y="890"/>
            <a:chExt cx="4581" cy="1729"/>
          </a:xfrm>
        </p:grpSpPr>
        <p:grpSp>
          <p:nvGrpSpPr>
            <p:cNvPr id="41008" name="Group 3"/>
            <p:cNvGrpSpPr>
              <a:grpSpLocks/>
            </p:cNvGrpSpPr>
            <p:nvPr/>
          </p:nvGrpSpPr>
          <p:grpSpPr bwMode="auto">
            <a:xfrm>
              <a:off x="68" y="890"/>
              <a:ext cx="4581" cy="1729"/>
              <a:chOff x="68" y="1066"/>
              <a:chExt cx="4581" cy="1729"/>
            </a:xfrm>
          </p:grpSpPr>
          <p:pic>
            <p:nvPicPr>
              <p:cNvPr id="41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066"/>
                <a:ext cx="2360" cy="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1" name="Group 5"/>
              <p:cNvGrpSpPr>
                <a:grpSpLocks/>
              </p:cNvGrpSpPr>
              <p:nvPr/>
            </p:nvGrpSpPr>
            <p:grpSpPr bwMode="auto">
              <a:xfrm>
                <a:off x="2418" y="1900"/>
                <a:ext cx="181" cy="226"/>
                <a:chOff x="2434" y="1979"/>
                <a:chExt cx="181" cy="226"/>
              </a:xfrm>
            </p:grpSpPr>
            <p:sp>
              <p:nvSpPr>
                <p:cNvPr id="41020" name="Line 6"/>
                <p:cNvSpPr>
                  <a:spLocks noChangeShapeType="1"/>
                </p:cNvSpPr>
                <p:nvPr/>
              </p:nvSpPr>
              <p:spPr bwMode="auto">
                <a:xfrm>
                  <a:off x="2434" y="1979"/>
                  <a:ext cx="91" cy="13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21" name="Line 7"/>
                <p:cNvSpPr>
                  <a:spLocks noChangeShapeType="1"/>
                </p:cNvSpPr>
                <p:nvPr/>
              </p:nvSpPr>
              <p:spPr bwMode="auto">
                <a:xfrm flipH="1">
                  <a:off x="2472" y="2115"/>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22" name="Line 8"/>
                <p:cNvSpPr>
                  <a:spLocks noChangeShapeType="1"/>
                </p:cNvSpPr>
                <p:nvPr/>
              </p:nvSpPr>
              <p:spPr bwMode="auto">
                <a:xfrm rot="-2774765">
                  <a:off x="2547" y="2087"/>
                  <a:ext cx="45" cy="9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41012" name="Group 9"/>
              <p:cNvGrpSpPr>
                <a:grpSpLocks/>
              </p:cNvGrpSpPr>
              <p:nvPr/>
            </p:nvGrpSpPr>
            <p:grpSpPr bwMode="auto">
              <a:xfrm>
                <a:off x="2409" y="1891"/>
                <a:ext cx="1542" cy="544"/>
                <a:chOff x="2381" y="1979"/>
                <a:chExt cx="1542" cy="544"/>
              </a:xfrm>
            </p:grpSpPr>
            <p:sp>
              <p:nvSpPr>
                <p:cNvPr id="41017" name="Line 10"/>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18" name="Line 11"/>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19" name="Line 12"/>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nvGrpSpPr>
              <p:cNvPr id="41013" name="Group 13"/>
              <p:cNvGrpSpPr>
                <a:grpSpLocks/>
              </p:cNvGrpSpPr>
              <p:nvPr/>
            </p:nvGrpSpPr>
            <p:grpSpPr bwMode="auto">
              <a:xfrm rot="-239747">
                <a:off x="2427" y="1810"/>
                <a:ext cx="2222" cy="544"/>
                <a:chOff x="2381" y="1979"/>
                <a:chExt cx="1542" cy="544"/>
              </a:xfrm>
            </p:grpSpPr>
            <p:sp>
              <p:nvSpPr>
                <p:cNvPr id="41014" name="Line 14"/>
                <p:cNvSpPr>
                  <a:spLocks noChangeShapeType="1"/>
                </p:cNvSpPr>
                <p:nvPr/>
              </p:nvSpPr>
              <p:spPr bwMode="auto">
                <a:xfrm>
                  <a:off x="2381" y="1979"/>
                  <a:ext cx="1497" cy="453"/>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15" name="Line 15"/>
                <p:cNvSpPr>
                  <a:spLocks noChangeShapeType="1"/>
                </p:cNvSpPr>
                <p:nvPr/>
              </p:nvSpPr>
              <p:spPr bwMode="auto">
                <a:xfrm>
                  <a:off x="3878" y="2432"/>
                  <a:ext cx="45" cy="46"/>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016" name="Line 16"/>
                <p:cNvSpPr>
                  <a:spLocks noChangeShapeType="1"/>
                </p:cNvSpPr>
                <p:nvPr/>
              </p:nvSpPr>
              <p:spPr bwMode="auto">
                <a:xfrm flipH="1">
                  <a:off x="3787" y="2432"/>
                  <a:ext cx="91" cy="9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sp>
          <p:nvSpPr>
            <p:cNvPr id="41009" name="Rectangle 17"/>
            <p:cNvSpPr>
              <a:spLocks noChangeArrowheads="1"/>
            </p:cNvSpPr>
            <p:nvPr/>
          </p:nvSpPr>
          <p:spPr bwMode="auto">
            <a:xfrm>
              <a:off x="2336" y="981"/>
              <a:ext cx="226" cy="136"/>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pic>
        <p:nvPicPr>
          <p:cNvPr id="4096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03182" y="1069181"/>
            <a:ext cx="145256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19"/>
          <p:cNvSpPr>
            <a:spLocks noChangeArrowheads="1"/>
          </p:cNvSpPr>
          <p:nvPr/>
        </p:nvSpPr>
        <p:spPr bwMode="auto">
          <a:xfrm>
            <a:off x="5143500" y="4797425"/>
            <a:ext cx="728663"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0965" name="Group 20"/>
          <p:cNvGrpSpPr>
            <a:grpSpLocks/>
          </p:cNvGrpSpPr>
          <p:nvPr/>
        </p:nvGrpSpPr>
        <p:grpSpPr bwMode="auto">
          <a:xfrm>
            <a:off x="4591050" y="1155700"/>
            <a:ext cx="4888629" cy="3568700"/>
            <a:chOff x="2571" y="728"/>
            <a:chExt cx="2736" cy="2248"/>
          </a:xfrm>
        </p:grpSpPr>
        <p:sp>
          <p:nvSpPr>
            <p:cNvPr id="40989" name="Oval 21"/>
            <p:cNvSpPr>
              <a:spLocks noChangeAspect="1" noChangeArrowheads="1"/>
            </p:cNvSpPr>
            <p:nvPr/>
          </p:nvSpPr>
          <p:spPr bwMode="auto">
            <a:xfrm>
              <a:off x="3765" y="805"/>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0990" name="Group 22"/>
            <p:cNvGrpSpPr>
              <a:grpSpLocks/>
            </p:cNvGrpSpPr>
            <p:nvPr/>
          </p:nvGrpSpPr>
          <p:grpSpPr bwMode="auto">
            <a:xfrm>
              <a:off x="2571" y="2285"/>
              <a:ext cx="2736" cy="691"/>
              <a:chOff x="2571" y="2296"/>
              <a:chExt cx="2736" cy="691"/>
            </a:xfrm>
          </p:grpSpPr>
          <p:sp>
            <p:nvSpPr>
              <p:cNvPr id="40992" name="Oval 23"/>
              <p:cNvSpPr>
                <a:spLocks noChangeAspect="1" noChangeArrowheads="1"/>
              </p:cNvSpPr>
              <p:nvPr/>
            </p:nvSpPr>
            <p:spPr bwMode="auto">
              <a:xfrm>
                <a:off x="2835" y="2341"/>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3" name="Oval 24"/>
              <p:cNvSpPr>
                <a:spLocks noChangeAspect="1" noChangeArrowheads="1"/>
              </p:cNvSpPr>
              <p:nvPr/>
            </p:nvSpPr>
            <p:spPr bwMode="auto">
              <a:xfrm>
                <a:off x="2698" y="2414"/>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4" name="Oval 25"/>
              <p:cNvSpPr>
                <a:spLocks noChangeAspect="1" noChangeArrowheads="1"/>
              </p:cNvSpPr>
              <p:nvPr/>
            </p:nvSpPr>
            <p:spPr bwMode="auto">
              <a:xfrm>
                <a:off x="2571" y="24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5" name="Oval 26"/>
              <p:cNvSpPr>
                <a:spLocks noChangeAspect="1" noChangeArrowheads="1"/>
              </p:cNvSpPr>
              <p:nvPr/>
            </p:nvSpPr>
            <p:spPr bwMode="auto">
              <a:xfrm>
                <a:off x="2744"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6" name="Oval 27"/>
              <p:cNvSpPr>
                <a:spLocks noChangeAspect="1" noChangeArrowheads="1"/>
              </p:cNvSpPr>
              <p:nvPr/>
            </p:nvSpPr>
            <p:spPr bwMode="auto">
              <a:xfrm>
                <a:off x="2667"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7" name="Oval 28"/>
              <p:cNvSpPr>
                <a:spLocks noChangeAspect="1" noChangeArrowheads="1"/>
              </p:cNvSpPr>
              <p:nvPr/>
            </p:nvSpPr>
            <p:spPr bwMode="auto">
              <a:xfrm>
                <a:off x="3743"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8" name="Oval 29"/>
              <p:cNvSpPr>
                <a:spLocks noChangeAspect="1" noChangeArrowheads="1"/>
              </p:cNvSpPr>
              <p:nvPr/>
            </p:nvSpPr>
            <p:spPr bwMode="auto">
              <a:xfrm>
                <a:off x="3924"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99" name="Oval 30"/>
              <p:cNvSpPr>
                <a:spLocks noChangeAspect="1" noChangeArrowheads="1"/>
              </p:cNvSpPr>
              <p:nvPr/>
            </p:nvSpPr>
            <p:spPr bwMode="auto">
              <a:xfrm>
                <a:off x="3878"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0" name="Oval 31"/>
              <p:cNvSpPr>
                <a:spLocks noChangeAspect="1" noChangeArrowheads="1"/>
              </p:cNvSpPr>
              <p:nvPr/>
            </p:nvSpPr>
            <p:spPr bwMode="auto">
              <a:xfrm>
                <a:off x="3787"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1" name="Oval 32"/>
              <p:cNvSpPr>
                <a:spLocks noChangeAspect="1" noChangeArrowheads="1"/>
              </p:cNvSpPr>
              <p:nvPr/>
            </p:nvSpPr>
            <p:spPr bwMode="auto">
              <a:xfrm>
                <a:off x="4513"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2" name="Oval 33"/>
              <p:cNvSpPr>
                <a:spLocks noChangeAspect="1" noChangeArrowheads="1"/>
              </p:cNvSpPr>
              <p:nvPr/>
            </p:nvSpPr>
            <p:spPr bwMode="auto">
              <a:xfrm>
                <a:off x="4558" y="2432"/>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3" name="Oval 34"/>
              <p:cNvSpPr>
                <a:spLocks noChangeAspect="1" noChangeArrowheads="1"/>
              </p:cNvSpPr>
              <p:nvPr/>
            </p:nvSpPr>
            <p:spPr bwMode="auto">
              <a:xfrm>
                <a:off x="4694"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4" name="Oval 35"/>
              <p:cNvSpPr>
                <a:spLocks noChangeAspect="1" noChangeArrowheads="1"/>
              </p:cNvSpPr>
              <p:nvPr/>
            </p:nvSpPr>
            <p:spPr bwMode="auto">
              <a:xfrm>
                <a:off x="4604"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5" name="Oval 36"/>
              <p:cNvSpPr>
                <a:spLocks noChangeAspect="1" noChangeArrowheads="1"/>
              </p:cNvSpPr>
              <p:nvPr/>
            </p:nvSpPr>
            <p:spPr bwMode="auto">
              <a:xfrm>
                <a:off x="4513" y="25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6" name="Oval 37"/>
              <p:cNvSpPr>
                <a:spLocks noChangeAspect="1" noChangeArrowheads="1"/>
              </p:cNvSpPr>
              <p:nvPr/>
            </p:nvSpPr>
            <p:spPr bwMode="auto">
              <a:xfrm>
                <a:off x="3334" y="288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1007" name="Oval 38"/>
              <p:cNvSpPr>
                <a:spLocks noChangeAspect="1" noChangeArrowheads="1"/>
              </p:cNvSpPr>
              <p:nvPr/>
            </p:nvSpPr>
            <p:spPr bwMode="auto">
              <a:xfrm>
                <a:off x="5239" y="279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0991" name="Text Box 39"/>
            <p:cNvSpPr txBox="1">
              <a:spLocks noChangeArrowheads="1"/>
            </p:cNvSpPr>
            <p:nvPr/>
          </p:nvSpPr>
          <p:spPr bwMode="auto">
            <a:xfrm>
              <a:off x="4047" y="728"/>
              <a:ext cx="12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40966" name="Group 40"/>
          <p:cNvGrpSpPr>
            <a:grpSpLocks/>
          </p:cNvGrpSpPr>
          <p:nvPr/>
        </p:nvGrpSpPr>
        <p:grpSpPr bwMode="auto">
          <a:xfrm>
            <a:off x="4575175" y="1803400"/>
            <a:ext cx="5184775" cy="2994025"/>
            <a:chOff x="2562" y="1136"/>
            <a:chExt cx="2903" cy="1886"/>
          </a:xfrm>
        </p:grpSpPr>
        <p:sp>
          <p:nvSpPr>
            <p:cNvPr id="40973" name="AutoShape 41"/>
            <p:cNvSpPr>
              <a:spLocks noChangeArrowheads="1"/>
            </p:cNvSpPr>
            <p:nvPr/>
          </p:nvSpPr>
          <p:spPr bwMode="auto">
            <a:xfrm>
              <a:off x="3742" y="1224"/>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0974" name="Group 42"/>
            <p:cNvGrpSpPr>
              <a:grpSpLocks/>
            </p:cNvGrpSpPr>
            <p:nvPr/>
          </p:nvGrpSpPr>
          <p:grpSpPr bwMode="auto">
            <a:xfrm>
              <a:off x="2562" y="2477"/>
              <a:ext cx="2903" cy="545"/>
              <a:chOff x="2562" y="2477"/>
              <a:chExt cx="2903" cy="545"/>
            </a:xfrm>
          </p:grpSpPr>
          <p:sp>
            <p:nvSpPr>
              <p:cNvPr id="40976" name="AutoShape 43"/>
              <p:cNvSpPr>
                <a:spLocks noChangeArrowheads="1"/>
              </p:cNvSpPr>
              <p:nvPr/>
            </p:nvSpPr>
            <p:spPr bwMode="auto">
              <a:xfrm>
                <a:off x="2562"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77" name="AutoShape 44"/>
              <p:cNvSpPr>
                <a:spLocks noChangeArrowheads="1"/>
              </p:cNvSpPr>
              <p:nvPr/>
            </p:nvSpPr>
            <p:spPr bwMode="auto">
              <a:xfrm>
                <a:off x="2699"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78" name="AutoShape 45"/>
              <p:cNvSpPr>
                <a:spLocks noChangeArrowheads="1"/>
              </p:cNvSpPr>
              <p:nvPr/>
            </p:nvSpPr>
            <p:spPr bwMode="auto">
              <a:xfrm>
                <a:off x="3334"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79" name="AutoShape 46"/>
              <p:cNvSpPr>
                <a:spLocks noChangeArrowheads="1"/>
              </p:cNvSpPr>
              <p:nvPr/>
            </p:nvSpPr>
            <p:spPr bwMode="auto">
              <a:xfrm>
                <a:off x="283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0" name="AutoShape 47"/>
              <p:cNvSpPr>
                <a:spLocks noChangeArrowheads="1"/>
              </p:cNvSpPr>
              <p:nvPr/>
            </p:nvSpPr>
            <p:spPr bwMode="auto">
              <a:xfrm>
                <a:off x="3878"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1" name="AutoShape 48"/>
              <p:cNvSpPr>
                <a:spLocks noChangeArrowheads="1"/>
              </p:cNvSpPr>
              <p:nvPr/>
            </p:nvSpPr>
            <p:spPr bwMode="auto">
              <a:xfrm>
                <a:off x="5329" y="2885"/>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2" name="AutoShape 49"/>
              <p:cNvSpPr>
                <a:spLocks noChangeArrowheads="1"/>
              </p:cNvSpPr>
              <p:nvPr/>
            </p:nvSpPr>
            <p:spPr bwMode="auto">
              <a:xfrm>
                <a:off x="3651" y="2931"/>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3" name="AutoShape 50"/>
              <p:cNvSpPr>
                <a:spLocks noChangeArrowheads="1"/>
              </p:cNvSpPr>
              <p:nvPr/>
            </p:nvSpPr>
            <p:spPr bwMode="auto">
              <a:xfrm>
                <a:off x="2880"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4" name="AutoShape 51"/>
              <p:cNvSpPr>
                <a:spLocks noChangeArrowheads="1"/>
              </p:cNvSpPr>
              <p:nvPr/>
            </p:nvSpPr>
            <p:spPr bwMode="auto">
              <a:xfrm>
                <a:off x="3470" y="2659"/>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5" name="AutoShape 52"/>
              <p:cNvSpPr>
                <a:spLocks noChangeArrowheads="1"/>
              </p:cNvSpPr>
              <p:nvPr/>
            </p:nvSpPr>
            <p:spPr bwMode="auto">
              <a:xfrm>
                <a:off x="4150"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6" name="AutoShape 53"/>
              <p:cNvSpPr>
                <a:spLocks noChangeArrowheads="1"/>
              </p:cNvSpPr>
              <p:nvPr/>
            </p:nvSpPr>
            <p:spPr bwMode="auto">
              <a:xfrm>
                <a:off x="419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7" name="AutoShape 54"/>
              <p:cNvSpPr>
                <a:spLocks noChangeArrowheads="1"/>
              </p:cNvSpPr>
              <p:nvPr/>
            </p:nvSpPr>
            <p:spPr bwMode="auto">
              <a:xfrm>
                <a:off x="5103"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0988" name="AutoShape 55"/>
              <p:cNvSpPr>
                <a:spLocks noChangeArrowheads="1"/>
              </p:cNvSpPr>
              <p:nvPr/>
            </p:nvSpPr>
            <p:spPr bwMode="auto">
              <a:xfrm>
                <a:off x="537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0975" name="Text Box 56"/>
            <p:cNvSpPr txBox="1">
              <a:spLocks noChangeArrowheads="1"/>
            </p:cNvSpPr>
            <p:nvPr/>
          </p:nvSpPr>
          <p:spPr bwMode="auto">
            <a:xfrm>
              <a:off x="4047" y="1136"/>
              <a:ext cx="1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sp>
        <p:nvSpPr>
          <p:cNvPr id="40967" name="Text Box 57"/>
          <p:cNvSpPr txBox="1">
            <a:spLocks noChangeArrowheads="1"/>
          </p:cNvSpPr>
          <p:nvPr/>
        </p:nvSpPr>
        <p:spPr bwMode="auto">
          <a:xfrm>
            <a:off x="3441700" y="3101975"/>
            <a:ext cx="1681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Noradrenaline</a:t>
            </a:r>
          </a:p>
        </p:txBody>
      </p:sp>
      <p:sp>
        <p:nvSpPr>
          <p:cNvPr id="40968" name="Text Box 58"/>
          <p:cNvSpPr txBox="1">
            <a:spLocks noChangeArrowheads="1"/>
          </p:cNvSpPr>
          <p:nvPr/>
        </p:nvSpPr>
        <p:spPr bwMode="auto">
          <a:xfrm>
            <a:off x="7980363" y="3317875"/>
            <a:ext cx="1681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Noradrenaline</a:t>
            </a:r>
          </a:p>
        </p:txBody>
      </p:sp>
      <p:sp>
        <p:nvSpPr>
          <p:cNvPr id="40969" name="Text Box 59"/>
          <p:cNvSpPr txBox="1">
            <a:spLocks noChangeArrowheads="1"/>
          </p:cNvSpPr>
          <p:nvPr/>
        </p:nvSpPr>
        <p:spPr bwMode="auto">
          <a:xfrm>
            <a:off x="5791200" y="3413125"/>
            <a:ext cx="1681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Noradrenaline</a:t>
            </a:r>
          </a:p>
        </p:txBody>
      </p:sp>
      <p:sp>
        <p:nvSpPr>
          <p:cNvPr id="40970" name="Text Box 60"/>
          <p:cNvSpPr txBox="1">
            <a:spLocks noChangeArrowheads="1"/>
          </p:cNvSpPr>
          <p:nvPr/>
        </p:nvSpPr>
        <p:spPr bwMode="auto">
          <a:xfrm>
            <a:off x="260350" y="5824538"/>
            <a:ext cx="768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Noradrenaline released from the sympathetic nerves binds</a:t>
            </a:r>
          </a:p>
          <a:p>
            <a:pPr eaLnBrk="1" hangingPunct="1"/>
            <a:r>
              <a:rPr lang="en-US" altLang="en-US" sz="2400" b="1" i="0">
                <a:latin typeface="Calibri" panose="020F0502020204030204" pitchFamily="34" charset="0"/>
              </a:rPr>
              <a:t>primarily to </a:t>
            </a:r>
            <a:r>
              <a:rPr lang="en-US" altLang="en-US" sz="2400" b="1" i="0">
                <a:latin typeface="Calibri" panose="020F0502020204030204" pitchFamily="34" charset="0"/>
                <a:sym typeface="Symbol" panose="05050102010706020507" pitchFamily="18" charset="2"/>
              </a:rPr>
              <a:t> adrenoceptors.</a:t>
            </a:r>
          </a:p>
        </p:txBody>
      </p:sp>
      <p:sp>
        <p:nvSpPr>
          <p:cNvPr id="40971" name="Text Box 64"/>
          <p:cNvSpPr txBox="1">
            <a:spLocks noChangeArrowheads="1"/>
          </p:cNvSpPr>
          <p:nvPr/>
        </p:nvSpPr>
        <p:spPr bwMode="auto">
          <a:xfrm>
            <a:off x="1558925" y="747713"/>
            <a:ext cx="6669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0066CC"/>
                </a:solidFill>
                <a:latin typeface="Calibri" panose="020F0502020204030204" pitchFamily="34" charset="0"/>
              </a:rPr>
              <a:t>A. Catecholamines (Adrenaline and Noradrenaline)</a:t>
            </a:r>
          </a:p>
        </p:txBody>
      </p:sp>
      <p:sp>
        <p:nvSpPr>
          <p:cNvPr id="40972" name="Text Box 65"/>
          <p:cNvSpPr txBox="1">
            <a:spLocks noChangeArrowheads="1"/>
          </p:cNvSpPr>
          <p:nvPr/>
        </p:nvSpPr>
        <p:spPr bwMode="auto">
          <a:xfrm>
            <a:off x="800100" y="152400"/>
            <a:ext cx="8915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300" b="1" i="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03182" y="1069181"/>
            <a:ext cx="145256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5143500" y="4797425"/>
            <a:ext cx="728663" cy="215900"/>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1988" name="Group 4"/>
          <p:cNvGrpSpPr>
            <a:grpSpLocks/>
          </p:cNvGrpSpPr>
          <p:nvPr/>
        </p:nvGrpSpPr>
        <p:grpSpPr bwMode="auto">
          <a:xfrm>
            <a:off x="4591050" y="1155700"/>
            <a:ext cx="4888629" cy="3568700"/>
            <a:chOff x="2571" y="728"/>
            <a:chExt cx="2736" cy="2248"/>
          </a:xfrm>
        </p:grpSpPr>
        <p:sp>
          <p:nvSpPr>
            <p:cNvPr id="42020" name="Oval 5"/>
            <p:cNvSpPr>
              <a:spLocks noChangeAspect="1" noChangeArrowheads="1"/>
            </p:cNvSpPr>
            <p:nvPr/>
          </p:nvSpPr>
          <p:spPr bwMode="auto">
            <a:xfrm>
              <a:off x="3765" y="805"/>
              <a:ext cx="136" cy="204"/>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2021" name="Group 6"/>
            <p:cNvGrpSpPr>
              <a:grpSpLocks/>
            </p:cNvGrpSpPr>
            <p:nvPr/>
          </p:nvGrpSpPr>
          <p:grpSpPr bwMode="auto">
            <a:xfrm>
              <a:off x="2571" y="2285"/>
              <a:ext cx="2736" cy="691"/>
              <a:chOff x="2571" y="2296"/>
              <a:chExt cx="2736" cy="691"/>
            </a:xfrm>
          </p:grpSpPr>
          <p:sp>
            <p:nvSpPr>
              <p:cNvPr id="42023" name="Oval 7"/>
              <p:cNvSpPr>
                <a:spLocks noChangeAspect="1" noChangeArrowheads="1"/>
              </p:cNvSpPr>
              <p:nvPr/>
            </p:nvSpPr>
            <p:spPr bwMode="auto">
              <a:xfrm>
                <a:off x="2835" y="2341"/>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4" name="Oval 8"/>
              <p:cNvSpPr>
                <a:spLocks noChangeAspect="1" noChangeArrowheads="1"/>
              </p:cNvSpPr>
              <p:nvPr/>
            </p:nvSpPr>
            <p:spPr bwMode="auto">
              <a:xfrm>
                <a:off x="2698" y="2414"/>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5" name="Oval 9"/>
              <p:cNvSpPr>
                <a:spLocks noChangeAspect="1" noChangeArrowheads="1"/>
              </p:cNvSpPr>
              <p:nvPr/>
            </p:nvSpPr>
            <p:spPr bwMode="auto">
              <a:xfrm>
                <a:off x="2571" y="24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6" name="Oval 10"/>
              <p:cNvSpPr>
                <a:spLocks noChangeAspect="1" noChangeArrowheads="1"/>
              </p:cNvSpPr>
              <p:nvPr/>
            </p:nvSpPr>
            <p:spPr bwMode="auto">
              <a:xfrm>
                <a:off x="2744"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7" name="Oval 11"/>
              <p:cNvSpPr>
                <a:spLocks noChangeAspect="1" noChangeArrowheads="1"/>
              </p:cNvSpPr>
              <p:nvPr/>
            </p:nvSpPr>
            <p:spPr bwMode="auto">
              <a:xfrm>
                <a:off x="2667" y="2296"/>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8" name="Oval 12"/>
              <p:cNvSpPr>
                <a:spLocks noChangeAspect="1" noChangeArrowheads="1"/>
              </p:cNvSpPr>
              <p:nvPr/>
            </p:nvSpPr>
            <p:spPr bwMode="auto">
              <a:xfrm>
                <a:off x="3743"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29" name="Oval 13"/>
              <p:cNvSpPr>
                <a:spLocks noChangeAspect="1" noChangeArrowheads="1"/>
              </p:cNvSpPr>
              <p:nvPr/>
            </p:nvSpPr>
            <p:spPr bwMode="auto">
              <a:xfrm>
                <a:off x="3924" y="247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0" name="Oval 14"/>
              <p:cNvSpPr>
                <a:spLocks noChangeAspect="1" noChangeArrowheads="1"/>
              </p:cNvSpPr>
              <p:nvPr/>
            </p:nvSpPr>
            <p:spPr bwMode="auto">
              <a:xfrm>
                <a:off x="3878"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1" name="Oval 15"/>
              <p:cNvSpPr>
                <a:spLocks noChangeAspect="1" noChangeArrowheads="1"/>
              </p:cNvSpPr>
              <p:nvPr/>
            </p:nvSpPr>
            <p:spPr bwMode="auto">
              <a:xfrm>
                <a:off x="3787"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2" name="Oval 16"/>
              <p:cNvSpPr>
                <a:spLocks noChangeAspect="1" noChangeArrowheads="1"/>
              </p:cNvSpPr>
              <p:nvPr/>
            </p:nvSpPr>
            <p:spPr bwMode="auto">
              <a:xfrm>
                <a:off x="4513"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3" name="Oval 17"/>
              <p:cNvSpPr>
                <a:spLocks noChangeAspect="1" noChangeArrowheads="1"/>
              </p:cNvSpPr>
              <p:nvPr/>
            </p:nvSpPr>
            <p:spPr bwMode="auto">
              <a:xfrm>
                <a:off x="4558" y="2432"/>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4" name="Oval 18"/>
              <p:cNvSpPr>
                <a:spLocks noChangeAspect="1" noChangeArrowheads="1"/>
              </p:cNvSpPr>
              <p:nvPr/>
            </p:nvSpPr>
            <p:spPr bwMode="auto">
              <a:xfrm>
                <a:off x="4694" y="2387"/>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5" name="Oval 19"/>
              <p:cNvSpPr>
                <a:spLocks noChangeAspect="1" noChangeArrowheads="1"/>
              </p:cNvSpPr>
              <p:nvPr/>
            </p:nvSpPr>
            <p:spPr bwMode="auto">
              <a:xfrm>
                <a:off x="4604" y="2568"/>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6" name="Oval 20"/>
              <p:cNvSpPr>
                <a:spLocks noChangeAspect="1" noChangeArrowheads="1"/>
              </p:cNvSpPr>
              <p:nvPr/>
            </p:nvSpPr>
            <p:spPr bwMode="auto">
              <a:xfrm>
                <a:off x="4513" y="2523"/>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7" name="Oval 21"/>
              <p:cNvSpPr>
                <a:spLocks noChangeAspect="1" noChangeArrowheads="1"/>
              </p:cNvSpPr>
              <p:nvPr/>
            </p:nvSpPr>
            <p:spPr bwMode="auto">
              <a:xfrm>
                <a:off x="3334" y="288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38" name="Oval 22"/>
              <p:cNvSpPr>
                <a:spLocks noChangeAspect="1" noChangeArrowheads="1"/>
              </p:cNvSpPr>
              <p:nvPr/>
            </p:nvSpPr>
            <p:spPr bwMode="auto">
              <a:xfrm>
                <a:off x="5239" y="2795"/>
                <a:ext cx="68" cy="102"/>
              </a:xfrm>
              <a:prstGeom prst="ellipse">
                <a:avLst/>
              </a:prstGeom>
              <a:solidFill>
                <a:srgbClr val="FFFF00"/>
              </a:solidFill>
              <a:ln w="381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2022" name="Text Box 23"/>
            <p:cNvSpPr txBox="1">
              <a:spLocks noChangeArrowheads="1"/>
            </p:cNvSpPr>
            <p:nvPr/>
          </p:nvSpPr>
          <p:spPr bwMode="auto">
            <a:xfrm>
              <a:off x="4047" y="728"/>
              <a:ext cx="12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grpSp>
        <p:nvGrpSpPr>
          <p:cNvPr id="41989" name="Group 24"/>
          <p:cNvGrpSpPr>
            <a:grpSpLocks/>
          </p:cNvGrpSpPr>
          <p:nvPr/>
        </p:nvGrpSpPr>
        <p:grpSpPr bwMode="auto">
          <a:xfrm>
            <a:off x="4575175" y="1803400"/>
            <a:ext cx="5184775" cy="2994025"/>
            <a:chOff x="2562" y="1136"/>
            <a:chExt cx="2903" cy="1886"/>
          </a:xfrm>
        </p:grpSpPr>
        <p:sp>
          <p:nvSpPr>
            <p:cNvPr id="42004" name="AutoShape 25"/>
            <p:cNvSpPr>
              <a:spLocks noChangeArrowheads="1"/>
            </p:cNvSpPr>
            <p:nvPr/>
          </p:nvSpPr>
          <p:spPr bwMode="auto">
            <a:xfrm>
              <a:off x="3742" y="1224"/>
              <a:ext cx="180" cy="182"/>
            </a:xfrm>
            <a:prstGeom prst="plus">
              <a:avLst>
                <a:gd name="adj" fmla="val 25000"/>
              </a:avLst>
            </a:prstGeom>
            <a:solidFill>
              <a:schemeClr val="bg1"/>
            </a:solidFill>
            <a:ln w="28575">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nvGrpSpPr>
            <p:cNvPr id="42005" name="Group 26"/>
            <p:cNvGrpSpPr>
              <a:grpSpLocks/>
            </p:cNvGrpSpPr>
            <p:nvPr/>
          </p:nvGrpSpPr>
          <p:grpSpPr bwMode="auto">
            <a:xfrm>
              <a:off x="2562" y="2477"/>
              <a:ext cx="2903" cy="545"/>
              <a:chOff x="2562" y="2477"/>
              <a:chExt cx="2903" cy="545"/>
            </a:xfrm>
          </p:grpSpPr>
          <p:sp>
            <p:nvSpPr>
              <p:cNvPr id="42007" name="AutoShape 27"/>
              <p:cNvSpPr>
                <a:spLocks noChangeArrowheads="1"/>
              </p:cNvSpPr>
              <p:nvPr/>
            </p:nvSpPr>
            <p:spPr bwMode="auto">
              <a:xfrm>
                <a:off x="2562"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08" name="AutoShape 28"/>
              <p:cNvSpPr>
                <a:spLocks noChangeArrowheads="1"/>
              </p:cNvSpPr>
              <p:nvPr/>
            </p:nvSpPr>
            <p:spPr bwMode="auto">
              <a:xfrm>
                <a:off x="2699"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09" name="AutoShape 29"/>
              <p:cNvSpPr>
                <a:spLocks noChangeArrowheads="1"/>
              </p:cNvSpPr>
              <p:nvPr/>
            </p:nvSpPr>
            <p:spPr bwMode="auto">
              <a:xfrm>
                <a:off x="3334"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0" name="AutoShape 30"/>
              <p:cNvSpPr>
                <a:spLocks noChangeArrowheads="1"/>
              </p:cNvSpPr>
              <p:nvPr/>
            </p:nvSpPr>
            <p:spPr bwMode="auto">
              <a:xfrm>
                <a:off x="283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1" name="AutoShape 31"/>
              <p:cNvSpPr>
                <a:spLocks noChangeArrowheads="1"/>
              </p:cNvSpPr>
              <p:nvPr/>
            </p:nvSpPr>
            <p:spPr bwMode="auto">
              <a:xfrm>
                <a:off x="3878"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2" name="AutoShape 32"/>
              <p:cNvSpPr>
                <a:spLocks noChangeArrowheads="1"/>
              </p:cNvSpPr>
              <p:nvPr/>
            </p:nvSpPr>
            <p:spPr bwMode="auto">
              <a:xfrm>
                <a:off x="5329" y="2885"/>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3" name="AutoShape 33"/>
              <p:cNvSpPr>
                <a:spLocks noChangeArrowheads="1"/>
              </p:cNvSpPr>
              <p:nvPr/>
            </p:nvSpPr>
            <p:spPr bwMode="auto">
              <a:xfrm>
                <a:off x="3651" y="2931"/>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4" name="AutoShape 34"/>
              <p:cNvSpPr>
                <a:spLocks noChangeArrowheads="1"/>
              </p:cNvSpPr>
              <p:nvPr/>
            </p:nvSpPr>
            <p:spPr bwMode="auto">
              <a:xfrm>
                <a:off x="2880" y="2704"/>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5" name="AutoShape 35"/>
              <p:cNvSpPr>
                <a:spLocks noChangeArrowheads="1"/>
              </p:cNvSpPr>
              <p:nvPr/>
            </p:nvSpPr>
            <p:spPr bwMode="auto">
              <a:xfrm>
                <a:off x="3470" y="2659"/>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6" name="AutoShape 36"/>
              <p:cNvSpPr>
                <a:spLocks noChangeArrowheads="1"/>
              </p:cNvSpPr>
              <p:nvPr/>
            </p:nvSpPr>
            <p:spPr bwMode="auto">
              <a:xfrm>
                <a:off x="4150" y="2840"/>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7" name="AutoShape 37"/>
              <p:cNvSpPr>
                <a:spLocks noChangeArrowheads="1"/>
              </p:cNvSpPr>
              <p:nvPr/>
            </p:nvSpPr>
            <p:spPr bwMode="auto">
              <a:xfrm>
                <a:off x="419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8" name="AutoShape 38"/>
              <p:cNvSpPr>
                <a:spLocks noChangeArrowheads="1"/>
              </p:cNvSpPr>
              <p:nvPr/>
            </p:nvSpPr>
            <p:spPr bwMode="auto">
              <a:xfrm>
                <a:off x="5103" y="2568"/>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2019" name="AutoShape 39"/>
              <p:cNvSpPr>
                <a:spLocks noChangeArrowheads="1"/>
              </p:cNvSpPr>
              <p:nvPr/>
            </p:nvSpPr>
            <p:spPr bwMode="auto">
              <a:xfrm>
                <a:off x="5375" y="2477"/>
                <a:ext cx="90" cy="91"/>
              </a:xfrm>
              <a:prstGeom prst="plus">
                <a:avLst>
                  <a:gd name="adj" fmla="val 25000"/>
                </a:avLst>
              </a:prstGeom>
              <a:solidFill>
                <a:schemeClr val="bg1"/>
              </a:solidFill>
              <a:ln w="19050">
                <a:solidFill>
                  <a:schemeClr val="accent2"/>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2006" name="Text Box 40"/>
            <p:cNvSpPr txBox="1">
              <a:spLocks noChangeArrowheads="1"/>
            </p:cNvSpPr>
            <p:nvPr/>
          </p:nvSpPr>
          <p:spPr bwMode="auto">
            <a:xfrm>
              <a:off x="4047" y="1136"/>
              <a:ext cx="12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-adrenoceptor</a:t>
              </a:r>
            </a:p>
          </p:txBody>
        </p:sp>
      </p:grpSp>
      <p:pic>
        <p:nvPicPr>
          <p:cNvPr id="4199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341438"/>
            <a:ext cx="20256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42"/>
          <p:cNvSpPr txBox="1">
            <a:spLocks noChangeArrowheads="1"/>
          </p:cNvSpPr>
          <p:nvPr/>
        </p:nvSpPr>
        <p:spPr bwMode="auto">
          <a:xfrm>
            <a:off x="2470150" y="3787775"/>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2" name="Line 43"/>
          <p:cNvSpPr>
            <a:spLocks noChangeShapeType="1"/>
          </p:cNvSpPr>
          <p:nvPr/>
        </p:nvSpPr>
        <p:spPr bwMode="auto">
          <a:xfrm>
            <a:off x="2308225" y="3429000"/>
            <a:ext cx="64770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993" name="Text Box 44"/>
          <p:cNvSpPr txBox="1">
            <a:spLocks noChangeArrowheads="1"/>
          </p:cNvSpPr>
          <p:nvPr/>
        </p:nvSpPr>
        <p:spPr bwMode="auto">
          <a:xfrm>
            <a:off x="4171950" y="4722813"/>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4" name="Text Box 45"/>
          <p:cNvSpPr txBox="1">
            <a:spLocks noChangeArrowheads="1"/>
          </p:cNvSpPr>
          <p:nvPr/>
        </p:nvSpPr>
        <p:spPr bwMode="auto">
          <a:xfrm>
            <a:off x="6115050" y="4940300"/>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5" name="Text Box 46"/>
          <p:cNvSpPr txBox="1">
            <a:spLocks noChangeArrowheads="1"/>
          </p:cNvSpPr>
          <p:nvPr/>
        </p:nvSpPr>
        <p:spPr bwMode="auto">
          <a:xfrm>
            <a:off x="4657725" y="3211513"/>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6" name="Text Box 47"/>
          <p:cNvSpPr txBox="1">
            <a:spLocks noChangeArrowheads="1"/>
          </p:cNvSpPr>
          <p:nvPr/>
        </p:nvSpPr>
        <p:spPr bwMode="auto">
          <a:xfrm>
            <a:off x="6762750" y="3355975"/>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7" name="Text Box 48"/>
          <p:cNvSpPr txBox="1">
            <a:spLocks noChangeArrowheads="1"/>
          </p:cNvSpPr>
          <p:nvPr/>
        </p:nvSpPr>
        <p:spPr bwMode="auto">
          <a:xfrm>
            <a:off x="8302625" y="4940300"/>
            <a:ext cx="1296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latin typeface="Calibri" panose="020F0502020204030204" pitchFamily="34" charset="0"/>
              </a:rPr>
              <a:t>adrenaline</a:t>
            </a:r>
          </a:p>
        </p:txBody>
      </p:sp>
      <p:sp>
        <p:nvSpPr>
          <p:cNvPr id="41998" name="Text Box 49"/>
          <p:cNvSpPr txBox="1">
            <a:spLocks noChangeArrowheads="1"/>
          </p:cNvSpPr>
          <p:nvPr/>
        </p:nvSpPr>
        <p:spPr bwMode="auto">
          <a:xfrm>
            <a:off x="260350" y="5824538"/>
            <a:ext cx="81584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Adrenaline released from the adrenal medulla circulates in the</a:t>
            </a:r>
          </a:p>
          <a:p>
            <a:pPr eaLnBrk="1" hangingPunct="1"/>
            <a:r>
              <a:rPr lang="en-US" altLang="en-US" sz="2400" b="1" i="0">
                <a:latin typeface="Calibri" panose="020F0502020204030204" pitchFamily="34" charset="0"/>
              </a:rPr>
              <a:t>blood and can bind to both </a:t>
            </a:r>
            <a:r>
              <a:rPr lang="en-US" altLang="en-US" sz="2400" b="1" i="0">
                <a:latin typeface="Calibri" panose="020F0502020204030204" pitchFamily="34" charset="0"/>
                <a:sym typeface="Symbol" panose="05050102010706020507" pitchFamily="18" charset="2"/>
              </a:rPr>
              <a:t> and  adrenoceptors.</a:t>
            </a:r>
          </a:p>
        </p:txBody>
      </p:sp>
      <p:sp>
        <p:nvSpPr>
          <p:cNvPr id="41999" name="Rectangle 50"/>
          <p:cNvSpPr>
            <a:spLocks noChangeArrowheads="1"/>
          </p:cNvSpPr>
          <p:nvPr/>
        </p:nvSpPr>
        <p:spPr bwMode="auto">
          <a:xfrm>
            <a:off x="1822450" y="1268413"/>
            <a:ext cx="890588" cy="576262"/>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endParaRPr lang="en-US" altLang="en-US" sz="2400" b="1" i="0">
              <a:latin typeface="Calibri" panose="020F0502020204030204" pitchFamily="34" charset="0"/>
            </a:endParaRPr>
          </a:p>
        </p:txBody>
      </p:sp>
      <p:sp>
        <p:nvSpPr>
          <p:cNvPr id="42000" name="Text Box 51"/>
          <p:cNvSpPr txBox="1">
            <a:spLocks noChangeArrowheads="1"/>
          </p:cNvSpPr>
          <p:nvPr/>
        </p:nvSpPr>
        <p:spPr bwMode="auto">
          <a:xfrm>
            <a:off x="1790700" y="1368425"/>
            <a:ext cx="1709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Adrenal Gland</a:t>
            </a:r>
          </a:p>
        </p:txBody>
      </p:sp>
      <p:sp>
        <p:nvSpPr>
          <p:cNvPr id="42001" name="Text Box 52"/>
          <p:cNvSpPr txBox="1">
            <a:spLocks noChangeArrowheads="1"/>
          </p:cNvSpPr>
          <p:nvPr/>
        </p:nvSpPr>
        <p:spPr bwMode="auto">
          <a:xfrm>
            <a:off x="2259013" y="2952750"/>
            <a:ext cx="913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Kidney</a:t>
            </a:r>
          </a:p>
        </p:txBody>
      </p:sp>
      <p:sp>
        <p:nvSpPr>
          <p:cNvPr id="42002" name="Text Box 55"/>
          <p:cNvSpPr txBox="1">
            <a:spLocks noChangeArrowheads="1"/>
          </p:cNvSpPr>
          <p:nvPr/>
        </p:nvSpPr>
        <p:spPr bwMode="auto">
          <a:xfrm>
            <a:off x="1558925" y="747713"/>
            <a:ext cx="6669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0066CC"/>
                </a:solidFill>
                <a:latin typeface="Calibri" panose="020F0502020204030204" pitchFamily="34" charset="0"/>
              </a:rPr>
              <a:t>A. Catecholamines (Adrenaline and Noradrenaline)</a:t>
            </a:r>
          </a:p>
        </p:txBody>
      </p:sp>
      <p:sp>
        <p:nvSpPr>
          <p:cNvPr id="42003" name="Text Box 56"/>
          <p:cNvSpPr txBox="1">
            <a:spLocks noChangeArrowheads="1"/>
          </p:cNvSpPr>
          <p:nvPr/>
        </p:nvSpPr>
        <p:spPr bwMode="auto">
          <a:xfrm>
            <a:off x="800100" y="152400"/>
            <a:ext cx="8915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300" b="1" i="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0" y="642289"/>
            <a:ext cx="10287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dirty="0" smtClean="0">
                <a:solidFill>
                  <a:srgbClr val="00FFFF"/>
                </a:solidFill>
                <a:latin typeface="Calibri" pitchFamily="34" charset="0"/>
                <a:cs typeface="Calibri" pitchFamily="34" charset="0"/>
              </a:rPr>
              <a:t>Learning Resources</a:t>
            </a:r>
            <a:endParaRPr lang="en-CA" sz="5400" b="1" i="0" dirty="0">
              <a:solidFill>
                <a:srgbClr val="00FFFF"/>
              </a:solidFill>
              <a:latin typeface="Calibri" pitchFamily="34" charset="0"/>
              <a:cs typeface="Calibri" pitchFamily="34" charset="0"/>
            </a:endParaRPr>
          </a:p>
        </p:txBody>
      </p:sp>
      <p:sp>
        <p:nvSpPr>
          <p:cNvPr id="5" name="Rectangle 4"/>
          <p:cNvSpPr>
            <a:spLocks noChangeArrowheads="1"/>
          </p:cNvSpPr>
          <p:nvPr/>
        </p:nvSpPr>
        <p:spPr bwMode="auto">
          <a:xfrm>
            <a:off x="419100" y="1946851"/>
            <a:ext cx="9601200" cy="4268861"/>
          </a:xfrm>
          <a:prstGeom prst="rect">
            <a:avLst/>
          </a:prstGeom>
          <a:noFill/>
          <a:ln w="12700">
            <a:noFill/>
            <a:miter lim="800000"/>
            <a:headEnd type="none" w="sm" len="sm"/>
            <a:tailEnd type="none" w="sm" len="sm"/>
          </a:ln>
          <a:effectLst/>
        </p:spPr>
        <p:txBody>
          <a:bodyPr wrap="square" anchor="ctr">
            <a:spAutoFit/>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a:spcBef>
                <a:spcPct val="20000"/>
              </a:spcBef>
              <a:buClr>
                <a:srgbClr val="FF0000"/>
              </a:buClr>
            </a:pPr>
            <a:r>
              <a:rPr lang="en-US" sz="2300" b="1" dirty="0">
                <a:solidFill>
                  <a:srgbClr val="00FFFF"/>
                </a:solidFill>
                <a:latin typeface="Calibri" pitchFamily="34" charset="0"/>
                <a:cs typeface="Calibri" pitchFamily="34" charset="0"/>
              </a:rPr>
              <a:t>Textbooks </a:t>
            </a:r>
            <a:r>
              <a:rPr lang="en-US" sz="2300" b="1" dirty="0" smtClean="0">
                <a:solidFill>
                  <a:srgbClr val="00FFFF"/>
                </a:solidFill>
                <a:latin typeface="Calibri" pitchFamily="34" charset="0"/>
                <a:cs typeface="Calibri" pitchFamily="34" charset="0"/>
              </a:rPr>
              <a:t>:</a:t>
            </a:r>
          </a:p>
          <a:p>
            <a:pPr>
              <a:spcBef>
                <a:spcPct val="20000"/>
              </a:spcBef>
              <a:buClr>
                <a:srgbClr val="FF0000"/>
              </a:buClr>
            </a:pPr>
            <a:endParaRPr lang="en-US" sz="2300" b="1" dirty="0" smtClean="0">
              <a:solidFill>
                <a:srgbClr val="00FFFF"/>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300" b="1" i="0" dirty="0" smtClean="0">
                <a:solidFill>
                  <a:schemeClr val="tx2"/>
                </a:solidFill>
                <a:latin typeface="Calibri" pitchFamily="34" charset="0"/>
                <a:cs typeface="Calibri" pitchFamily="34" charset="0"/>
              </a:rPr>
              <a:t>Guyton and Hall, Textbook of Medical Physiology; 12</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Font typeface="Symbol" pitchFamily="18" charset="2"/>
              <a:buBlip>
                <a:blip r:embed="rId3"/>
              </a:buBlip>
            </a:pPr>
            <a:r>
              <a:rPr lang="en-US" sz="2300" b="1" i="0" dirty="0" err="1" smtClean="0">
                <a:solidFill>
                  <a:schemeClr val="tx2"/>
                </a:solidFill>
                <a:latin typeface="Calibri" pitchFamily="34" charset="0"/>
                <a:cs typeface="Calibri" pitchFamily="34" charset="0"/>
              </a:rPr>
              <a:t>Mohrman</a:t>
            </a:r>
            <a:r>
              <a:rPr lang="en-US" sz="2300" b="1" i="0" dirty="0" smtClean="0">
                <a:solidFill>
                  <a:schemeClr val="tx2"/>
                </a:solidFill>
                <a:latin typeface="Calibri" pitchFamily="34" charset="0"/>
                <a:cs typeface="Calibri" pitchFamily="34" charset="0"/>
              </a:rPr>
              <a:t> and Heller, Cardiovascular Physiology; 7</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Blip>
                <a:blip r:embed="rId3"/>
              </a:buBlip>
            </a:pPr>
            <a:r>
              <a:rPr lang="en-US" sz="2300" b="1" i="0" dirty="0" err="1">
                <a:solidFill>
                  <a:schemeClr val="tx2"/>
                </a:solidFill>
                <a:latin typeface="Calibri" pitchFamily="34" charset="0"/>
                <a:cs typeface="Calibri" pitchFamily="34" charset="0"/>
              </a:rPr>
              <a:t>Ganong’s</a:t>
            </a:r>
            <a:r>
              <a:rPr lang="en-US" sz="2300" b="1" i="0" dirty="0">
                <a:solidFill>
                  <a:schemeClr val="tx2"/>
                </a:solidFill>
                <a:latin typeface="Calibri" pitchFamily="34" charset="0"/>
                <a:cs typeface="Calibri" pitchFamily="34" charset="0"/>
              </a:rPr>
              <a:t> Review of Medical Physiology;  24</a:t>
            </a:r>
            <a:r>
              <a:rPr lang="en-US" sz="2300" b="1" i="0" baseline="30000" dirty="0">
                <a:solidFill>
                  <a:schemeClr val="tx2"/>
                </a:solidFill>
                <a:latin typeface="Calibri" pitchFamily="34" charset="0"/>
                <a:cs typeface="Calibri" pitchFamily="34" charset="0"/>
              </a:rPr>
              <a:t>th </a:t>
            </a:r>
            <a:r>
              <a:rPr lang="en-US" sz="2300" b="1" i="0" dirty="0" smtClean="0">
                <a:solidFill>
                  <a:schemeClr val="tx2"/>
                </a:solidFill>
                <a:latin typeface="Calibri" pitchFamily="34" charset="0"/>
                <a:cs typeface="Calibri" pitchFamily="34" charset="0"/>
              </a:rPr>
              <a:t>Edition.</a:t>
            </a:r>
          </a:p>
          <a:p>
            <a:pPr marL="342900" indent="-342900">
              <a:spcBef>
                <a:spcPct val="20000"/>
              </a:spcBef>
              <a:buClr>
                <a:srgbClr val="FF0000"/>
              </a:buClr>
              <a:buBlip>
                <a:blip r:embed="rId3"/>
              </a:buBlip>
            </a:pPr>
            <a:endParaRPr lang="en-US" sz="2300" b="1" i="0" dirty="0">
              <a:solidFill>
                <a:schemeClr val="tx2"/>
              </a:solidFill>
              <a:latin typeface="Calibri" pitchFamily="34" charset="0"/>
              <a:cs typeface="Calibri" pitchFamily="34" charset="0"/>
            </a:endParaRPr>
          </a:p>
          <a:p>
            <a:pPr>
              <a:spcBef>
                <a:spcPct val="20000"/>
              </a:spcBef>
              <a:buClr>
                <a:srgbClr val="FF0000"/>
              </a:buClr>
            </a:pPr>
            <a:endParaRPr lang="en-US" sz="2300" b="1" i="0" dirty="0">
              <a:solidFill>
                <a:schemeClr val="tx2"/>
              </a:solidFill>
              <a:latin typeface="Calibri" pitchFamily="34" charset="0"/>
              <a:cs typeface="Calibri" pitchFamily="34" charset="0"/>
            </a:endParaRPr>
          </a:p>
          <a:p>
            <a:pPr>
              <a:spcBef>
                <a:spcPct val="20000"/>
              </a:spcBef>
              <a:buClr>
                <a:srgbClr val="FF0000"/>
              </a:buClr>
            </a:pPr>
            <a:r>
              <a:rPr lang="en-US" sz="2300" b="1" dirty="0" smtClean="0">
                <a:solidFill>
                  <a:srgbClr val="00FFFF"/>
                </a:solidFill>
                <a:latin typeface="Calibri" pitchFamily="34" charset="0"/>
                <a:cs typeface="Calibri" pitchFamily="34" charset="0"/>
              </a:rPr>
              <a:t>Websites:</a:t>
            </a:r>
          </a:p>
          <a:p>
            <a:pPr>
              <a:spcBef>
                <a:spcPct val="20000"/>
              </a:spcBef>
              <a:buClr>
                <a:srgbClr val="FF0000"/>
              </a:buClr>
            </a:pPr>
            <a:endParaRPr lang="en-US" sz="2300" b="1"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300" b="1" i="0" dirty="0">
                <a:solidFill>
                  <a:schemeClr val="tx2"/>
                </a:solidFill>
                <a:latin typeface="Calibri" pitchFamily="34" charset="0"/>
                <a:cs typeface="Calibri" pitchFamily="34" charset="0"/>
                <a:hlinkClick r:id="rId4"/>
              </a:rPr>
              <a:t>http://accessmedicine.mhmedical.com</a:t>
            </a:r>
            <a:r>
              <a:rPr lang="en-US" sz="2300" b="1" i="0" dirty="0" smtClean="0">
                <a:solidFill>
                  <a:schemeClr val="tx2"/>
                </a:solidFill>
                <a:latin typeface="Calibri" pitchFamily="34" charset="0"/>
                <a:cs typeface="Calibri" pitchFamily="34" charset="0"/>
                <a:hlinkClick r:id="rId4"/>
              </a:rPr>
              <a:t>/</a:t>
            </a:r>
            <a:endParaRPr lang="en-US" sz="2300" b="1" i="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52870159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46125" y="996950"/>
            <a:ext cx="7260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Adrenaline has a greater affinity for </a:t>
            </a:r>
            <a:r>
              <a:rPr lang="en-US" altLang="en-US" sz="2400" b="1" i="0">
                <a:latin typeface="Calibri" panose="020F0502020204030204" pitchFamily="34" charset="0"/>
                <a:sym typeface="Symbol" panose="05050102010706020507" pitchFamily="18" charset="2"/>
              </a:rPr>
              <a:t>-adrenoceptors</a:t>
            </a:r>
          </a:p>
          <a:p>
            <a:pPr eaLnBrk="1" hangingPunct="1">
              <a:buSzPct val="135000"/>
            </a:pPr>
            <a:r>
              <a:rPr lang="en-US" altLang="en-US" sz="2400" b="1" i="0">
                <a:latin typeface="Calibri" panose="020F0502020204030204" pitchFamily="34" charset="0"/>
                <a:sym typeface="Symbol" panose="05050102010706020507" pitchFamily="18" charset="2"/>
              </a:rPr>
              <a:t>    than for -adrenoceptors</a:t>
            </a:r>
          </a:p>
        </p:txBody>
      </p:sp>
      <p:grpSp>
        <p:nvGrpSpPr>
          <p:cNvPr id="43011" name="Group 3"/>
          <p:cNvGrpSpPr>
            <a:grpSpLocks/>
          </p:cNvGrpSpPr>
          <p:nvPr/>
        </p:nvGrpSpPr>
        <p:grpSpPr bwMode="auto">
          <a:xfrm>
            <a:off x="746125" y="2203451"/>
            <a:ext cx="6919265" cy="1619251"/>
            <a:chOff x="418" y="1388"/>
            <a:chExt cx="3874" cy="1020"/>
          </a:xfrm>
        </p:grpSpPr>
        <p:grpSp>
          <p:nvGrpSpPr>
            <p:cNvPr id="43018" name="Group 4"/>
            <p:cNvGrpSpPr>
              <a:grpSpLocks/>
            </p:cNvGrpSpPr>
            <p:nvPr/>
          </p:nvGrpSpPr>
          <p:grpSpPr bwMode="auto">
            <a:xfrm>
              <a:off x="418" y="1388"/>
              <a:ext cx="3874" cy="656"/>
              <a:chOff x="418" y="1388"/>
              <a:chExt cx="3874" cy="656"/>
            </a:xfrm>
          </p:grpSpPr>
          <p:sp>
            <p:nvSpPr>
              <p:cNvPr id="43020" name="Text Box 5"/>
              <p:cNvSpPr txBox="1">
                <a:spLocks noChangeArrowheads="1"/>
              </p:cNvSpPr>
              <p:nvPr/>
            </p:nvSpPr>
            <p:spPr bwMode="auto">
              <a:xfrm>
                <a:off x="418" y="1388"/>
                <a:ext cx="16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At low [Adrenaline]</a:t>
                </a:r>
              </a:p>
            </p:txBody>
          </p:sp>
          <p:sp>
            <p:nvSpPr>
              <p:cNvPr id="43021" name="Text Box 6"/>
              <p:cNvSpPr txBox="1">
                <a:spLocks noChangeArrowheads="1"/>
              </p:cNvSpPr>
              <p:nvPr/>
            </p:nvSpPr>
            <p:spPr bwMode="auto">
              <a:xfrm>
                <a:off x="1111" y="1753"/>
                <a:ext cx="31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Preferential binding to </a:t>
                </a:r>
                <a:r>
                  <a:rPr lang="en-US" altLang="en-US" sz="2400" b="1" i="0">
                    <a:latin typeface="Calibri" panose="020F0502020204030204" pitchFamily="34" charset="0"/>
                    <a:sym typeface="Symbol" panose="05050102010706020507" pitchFamily="18" charset="2"/>
                  </a:rPr>
                  <a:t>-adrenoceptors</a:t>
                </a:r>
              </a:p>
            </p:txBody>
          </p:sp>
        </p:grpSp>
        <p:sp>
          <p:nvSpPr>
            <p:cNvPr id="43019" name="Text Box 7"/>
            <p:cNvSpPr txBox="1">
              <a:spLocks noChangeArrowheads="1"/>
            </p:cNvSpPr>
            <p:nvPr/>
          </p:nvSpPr>
          <p:spPr bwMode="auto">
            <a:xfrm>
              <a:off x="1727" y="2117"/>
              <a:ext cx="12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Vasodilation</a:t>
              </a:r>
            </a:p>
          </p:txBody>
        </p:sp>
      </p:grpSp>
      <p:grpSp>
        <p:nvGrpSpPr>
          <p:cNvPr id="4" name="Group 8"/>
          <p:cNvGrpSpPr>
            <a:grpSpLocks/>
          </p:cNvGrpSpPr>
          <p:nvPr/>
        </p:nvGrpSpPr>
        <p:grpSpPr bwMode="auto">
          <a:xfrm>
            <a:off x="746125" y="3984626"/>
            <a:ext cx="7946863" cy="1619251"/>
            <a:chOff x="418" y="2510"/>
            <a:chExt cx="4450" cy="1020"/>
          </a:xfrm>
        </p:grpSpPr>
        <p:sp>
          <p:nvSpPr>
            <p:cNvPr id="43015" name="Text Box 9"/>
            <p:cNvSpPr txBox="1">
              <a:spLocks noChangeArrowheads="1"/>
            </p:cNvSpPr>
            <p:nvPr/>
          </p:nvSpPr>
          <p:spPr bwMode="auto">
            <a:xfrm>
              <a:off x="418" y="2510"/>
              <a:ext cx="17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At high [Adrenaline]</a:t>
              </a:r>
            </a:p>
          </p:txBody>
        </p:sp>
        <p:sp>
          <p:nvSpPr>
            <p:cNvPr id="43016" name="Text Box 10"/>
            <p:cNvSpPr txBox="1">
              <a:spLocks noChangeArrowheads="1"/>
            </p:cNvSpPr>
            <p:nvPr/>
          </p:nvSpPr>
          <p:spPr bwMode="auto">
            <a:xfrm>
              <a:off x="1111" y="2875"/>
              <a:ext cx="31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Binding to both </a:t>
              </a:r>
              <a:r>
                <a:rPr lang="en-US" altLang="en-US" sz="2400" b="1" i="0">
                  <a:latin typeface="Calibri" panose="020F0502020204030204" pitchFamily="34" charset="0"/>
                  <a:sym typeface="Symbol" panose="05050102010706020507" pitchFamily="18" charset="2"/>
                </a:rPr>
                <a:t> and</a:t>
              </a:r>
              <a:r>
                <a:rPr lang="en-US" altLang="en-US" sz="2400" b="1" i="0">
                  <a:latin typeface="Calibri" panose="020F0502020204030204" pitchFamily="34" charset="0"/>
                </a:rPr>
                <a:t>  </a:t>
              </a:r>
              <a:r>
                <a:rPr lang="en-US" altLang="en-US" sz="2400" b="1" i="0">
                  <a:latin typeface="Calibri" panose="020F0502020204030204" pitchFamily="34" charset="0"/>
                  <a:sym typeface="Symbol" panose="05050102010706020507" pitchFamily="18" charset="2"/>
                </a:rPr>
                <a:t>-adrenoceptors</a:t>
              </a:r>
            </a:p>
          </p:txBody>
        </p:sp>
        <p:sp>
          <p:nvSpPr>
            <p:cNvPr id="43017" name="Text Box 11"/>
            <p:cNvSpPr txBox="1">
              <a:spLocks noChangeArrowheads="1"/>
            </p:cNvSpPr>
            <p:nvPr/>
          </p:nvSpPr>
          <p:spPr bwMode="auto">
            <a:xfrm>
              <a:off x="1727" y="3239"/>
              <a:ext cx="314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Vasodilation and/or vasoconstriction??</a:t>
              </a:r>
            </a:p>
          </p:txBody>
        </p:sp>
      </p:grpSp>
      <p:sp>
        <p:nvSpPr>
          <p:cNvPr id="43013" name="Text Box 12"/>
          <p:cNvSpPr txBox="1">
            <a:spLocks noChangeArrowheads="1"/>
          </p:cNvSpPr>
          <p:nvPr/>
        </p:nvSpPr>
        <p:spPr bwMode="auto">
          <a:xfrm>
            <a:off x="342900" y="320675"/>
            <a:ext cx="967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3200" b="1" i="0">
                <a:solidFill>
                  <a:srgbClr val="FF0000"/>
                </a:solidFill>
                <a:latin typeface="Calibri" panose="020F0502020204030204" pitchFamily="34" charset="0"/>
              </a:rPr>
              <a:t>Adrenaline binding to </a:t>
            </a:r>
            <a:r>
              <a:rPr lang="en-US" altLang="en-US" sz="3200" b="1" i="0">
                <a:solidFill>
                  <a:srgbClr val="FF0000"/>
                </a:solidFill>
                <a:latin typeface="Calibri" panose="020F0502020204030204" pitchFamily="34" charset="0"/>
                <a:cs typeface="Times New Roman" panose="02020603050405020304" pitchFamily="18" charset="0"/>
              </a:rPr>
              <a:t> </a:t>
            </a:r>
            <a:r>
              <a:rPr lang="en-US" altLang="en-US" sz="3200" b="1" i="0">
                <a:solidFill>
                  <a:srgbClr val="FF0000"/>
                </a:solidFill>
                <a:latin typeface="Calibri" panose="020F0502020204030204" pitchFamily="34" charset="0"/>
                <a:cs typeface="Times New Roman" panose="02020603050405020304" pitchFamily="18" charset="0"/>
                <a:sym typeface="Symbol" panose="05050102010706020507" pitchFamily="18" charset="2"/>
              </a:rPr>
              <a:t>- and -ddrenoceptors</a:t>
            </a:r>
          </a:p>
        </p:txBody>
      </p:sp>
      <p:sp>
        <p:nvSpPr>
          <p:cNvPr id="43014" name="Text Box 13"/>
          <p:cNvSpPr txBox="1">
            <a:spLocks noChangeArrowheads="1"/>
          </p:cNvSpPr>
          <p:nvPr/>
        </p:nvSpPr>
        <p:spPr bwMode="auto">
          <a:xfrm>
            <a:off x="6926263" y="5807075"/>
            <a:ext cx="2624629"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vasoconstriction</a:t>
            </a:r>
          </a:p>
          <a:p>
            <a:pPr eaLnBrk="1" hangingPunct="1"/>
            <a:r>
              <a:rPr lang="en-US" altLang="en-US" sz="2400" b="1" i="0">
                <a:latin typeface="Calibri" panose="020F0502020204030204" pitchFamily="34" charset="0"/>
                <a:sym typeface="Symbol" panose="05050102010706020507" pitchFamily="18" charset="2"/>
              </a:rPr>
              <a:t>: vasodilation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19100" y="882650"/>
            <a:ext cx="7700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3600" b="1" i="0">
                <a:solidFill>
                  <a:srgbClr val="FF0000"/>
                </a:solidFill>
                <a:latin typeface="Calibri" panose="020F0502020204030204" pitchFamily="34" charset="0"/>
              </a:rPr>
              <a:t>Vasodilation and/or Vasoconstriction??</a:t>
            </a:r>
          </a:p>
        </p:txBody>
      </p:sp>
      <p:sp>
        <p:nvSpPr>
          <p:cNvPr id="44035" name="Text Box 3"/>
          <p:cNvSpPr txBox="1">
            <a:spLocks noChangeArrowheads="1"/>
          </p:cNvSpPr>
          <p:nvPr/>
        </p:nvSpPr>
        <p:spPr bwMode="auto">
          <a:xfrm>
            <a:off x="6896100" y="5105400"/>
            <a:ext cx="2624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vasoconstriction</a:t>
            </a:r>
          </a:p>
          <a:p>
            <a:pPr eaLnBrk="1" hangingPunct="1"/>
            <a:r>
              <a:rPr lang="en-US" altLang="en-US" sz="2400" b="1" i="0">
                <a:latin typeface="Calibri" panose="020F0502020204030204" pitchFamily="34" charset="0"/>
                <a:sym typeface="Symbol" panose="05050102010706020507" pitchFamily="18" charset="2"/>
              </a:rPr>
              <a:t>: vasodilation</a:t>
            </a:r>
          </a:p>
        </p:txBody>
      </p:sp>
      <p:sp>
        <p:nvSpPr>
          <p:cNvPr id="44036" name="Text Box 4"/>
          <p:cNvSpPr txBox="1">
            <a:spLocks noChangeArrowheads="1"/>
          </p:cNvSpPr>
          <p:nvPr/>
        </p:nvSpPr>
        <p:spPr bwMode="auto">
          <a:xfrm>
            <a:off x="365125" y="1774825"/>
            <a:ext cx="8240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In cardiac and skeletal muscle: # </a:t>
            </a:r>
            <a:r>
              <a:rPr lang="en-US" altLang="en-US" sz="2400" b="1" i="0">
                <a:latin typeface="Calibri" panose="020F0502020204030204" pitchFamily="34" charset="0"/>
                <a:sym typeface="Symbol" panose="05050102010706020507" pitchFamily="18" charset="2"/>
              </a:rPr>
              <a:t>-receptors &gt; # -receptors</a:t>
            </a:r>
            <a:r>
              <a:rPr lang="en-US" altLang="en-US" sz="2400" b="1" i="0">
                <a:latin typeface="Calibri" panose="020F0502020204030204" pitchFamily="34" charset="0"/>
              </a:rPr>
              <a:t> </a:t>
            </a:r>
          </a:p>
        </p:txBody>
      </p:sp>
      <p:sp>
        <p:nvSpPr>
          <p:cNvPr id="44037" name="Text Box 5"/>
          <p:cNvSpPr txBox="1">
            <a:spLocks noChangeArrowheads="1"/>
          </p:cNvSpPr>
          <p:nvPr/>
        </p:nvSpPr>
        <p:spPr bwMode="auto">
          <a:xfrm>
            <a:off x="1658938" y="2278063"/>
            <a:ext cx="4959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Adrenaline promotes vasodilation</a:t>
            </a:r>
          </a:p>
        </p:txBody>
      </p:sp>
      <p:grpSp>
        <p:nvGrpSpPr>
          <p:cNvPr id="2" name="Group 6"/>
          <p:cNvGrpSpPr>
            <a:grpSpLocks/>
          </p:cNvGrpSpPr>
          <p:nvPr/>
        </p:nvGrpSpPr>
        <p:grpSpPr bwMode="auto">
          <a:xfrm>
            <a:off x="365125" y="3314702"/>
            <a:ext cx="7195055" cy="965201"/>
            <a:chOff x="204" y="2088"/>
            <a:chExt cx="4030" cy="608"/>
          </a:xfrm>
        </p:grpSpPr>
        <p:sp>
          <p:nvSpPr>
            <p:cNvPr id="44039" name="Text Box 7"/>
            <p:cNvSpPr txBox="1">
              <a:spLocks noChangeArrowheads="1"/>
            </p:cNvSpPr>
            <p:nvPr/>
          </p:nvSpPr>
          <p:spPr bwMode="auto">
            <a:xfrm>
              <a:off x="204" y="2088"/>
              <a:ext cx="40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In most other tissues: # </a:t>
              </a:r>
              <a:r>
                <a:rPr lang="en-US" altLang="en-US" sz="2400" b="1" i="0">
                  <a:latin typeface="Calibri" panose="020F0502020204030204" pitchFamily="34" charset="0"/>
                  <a:sym typeface="Symbol" panose="05050102010706020507" pitchFamily="18" charset="2"/>
                </a:rPr>
                <a:t>-receptors &gt; #  -receptors</a:t>
              </a:r>
              <a:r>
                <a:rPr lang="en-US" altLang="en-US" sz="2400" b="1" i="0">
                  <a:latin typeface="Calibri" panose="020F0502020204030204" pitchFamily="34" charset="0"/>
                </a:rPr>
                <a:t> </a:t>
              </a:r>
            </a:p>
          </p:txBody>
        </p:sp>
        <p:sp>
          <p:nvSpPr>
            <p:cNvPr id="44040" name="Text Box 8"/>
            <p:cNvSpPr txBox="1">
              <a:spLocks noChangeArrowheads="1"/>
            </p:cNvSpPr>
            <p:nvPr/>
          </p:nvSpPr>
          <p:spPr bwMode="auto">
            <a:xfrm>
              <a:off x="987" y="2405"/>
              <a:ext cx="30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Adrenaline promotes vasoconstriction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3"/>
          <p:cNvGrpSpPr>
            <a:grpSpLocks/>
          </p:cNvGrpSpPr>
          <p:nvPr/>
        </p:nvGrpSpPr>
        <p:grpSpPr bwMode="auto">
          <a:xfrm>
            <a:off x="2146300" y="2420938"/>
            <a:ext cx="4333875" cy="4437062"/>
            <a:chOff x="158" y="482"/>
            <a:chExt cx="2426" cy="2795"/>
          </a:xfrm>
        </p:grpSpPr>
        <p:pic>
          <p:nvPicPr>
            <p:cNvPr id="45068" name="Picture 4" descr="gr1lf0522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482"/>
              <a:ext cx="2380" cy="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5"/>
            <p:cNvSpPr txBox="1">
              <a:spLocks noChangeArrowheads="1"/>
            </p:cNvSpPr>
            <p:nvPr/>
          </p:nvSpPr>
          <p:spPr bwMode="auto">
            <a:xfrm>
              <a:off x="1111" y="526"/>
              <a:ext cx="9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hypothalamus</a:t>
              </a:r>
            </a:p>
          </p:txBody>
        </p:sp>
        <p:sp>
          <p:nvSpPr>
            <p:cNvPr id="45070" name="Text Box 6"/>
            <p:cNvSpPr txBox="1">
              <a:spLocks noChangeArrowheads="1"/>
            </p:cNvSpPr>
            <p:nvPr/>
          </p:nvSpPr>
          <p:spPr bwMode="auto">
            <a:xfrm>
              <a:off x="158" y="1978"/>
              <a:ext cx="6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pituitary</a:t>
              </a:r>
            </a:p>
          </p:txBody>
        </p:sp>
      </p:grpSp>
      <p:sp>
        <p:nvSpPr>
          <p:cNvPr id="45059" name="Text Box 7"/>
          <p:cNvSpPr txBox="1">
            <a:spLocks noChangeArrowheads="1"/>
          </p:cNvSpPr>
          <p:nvPr/>
        </p:nvSpPr>
        <p:spPr bwMode="auto">
          <a:xfrm>
            <a:off x="6480175" y="1403350"/>
            <a:ext cx="3616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dirty="0">
                <a:latin typeface="Calibri" panose="020F0502020204030204" pitchFamily="34" charset="0"/>
              </a:rPr>
              <a:t>  </a:t>
            </a:r>
            <a:r>
              <a:rPr lang="en-US" altLang="en-US" sz="2400" b="1" i="0" dirty="0" smtClean="0">
                <a:latin typeface="Calibri" panose="020F0502020204030204" pitchFamily="34" charset="0"/>
              </a:rPr>
              <a:t>ADH (vasopressin) </a:t>
            </a:r>
            <a:r>
              <a:rPr lang="en-US" altLang="en-US" sz="2400" b="1" i="0" dirty="0">
                <a:latin typeface="Calibri" panose="020F0502020204030204" pitchFamily="34" charset="0"/>
              </a:rPr>
              <a:t>is </a:t>
            </a:r>
            <a:r>
              <a:rPr lang="en-US" altLang="en-US" sz="2400" b="1" i="0" dirty="0" smtClean="0">
                <a:latin typeface="Calibri" panose="020F0502020204030204" pitchFamily="34" charset="0"/>
              </a:rPr>
              <a:t>synthesized </a:t>
            </a:r>
            <a:r>
              <a:rPr lang="en-US" altLang="en-US" sz="2400" b="1" i="0" dirty="0">
                <a:latin typeface="Calibri" panose="020F0502020204030204" pitchFamily="34" charset="0"/>
              </a:rPr>
              <a:t>within the</a:t>
            </a:r>
          </a:p>
          <a:p>
            <a:pPr eaLnBrk="1" hangingPunct="1"/>
            <a:r>
              <a:rPr lang="en-US" altLang="en-US" sz="2400" b="1" i="0" dirty="0" smtClean="0">
                <a:latin typeface="Calibri" panose="020F0502020204030204" pitchFamily="34" charset="0"/>
              </a:rPr>
              <a:t>Paraventricular </a:t>
            </a:r>
            <a:r>
              <a:rPr lang="en-US" altLang="en-US" sz="2400" b="1" i="0" dirty="0">
                <a:latin typeface="Calibri" panose="020F0502020204030204" pitchFamily="34" charset="0"/>
              </a:rPr>
              <a:t>Nucleus of </a:t>
            </a:r>
            <a:r>
              <a:rPr lang="en-US" altLang="en-US" sz="2400" b="1" i="0" dirty="0" smtClean="0">
                <a:latin typeface="Calibri" panose="020F0502020204030204" pitchFamily="34" charset="0"/>
              </a:rPr>
              <a:t>the hypothalamus</a:t>
            </a:r>
            <a:r>
              <a:rPr lang="en-US" altLang="en-US" sz="2400" b="1" i="0" dirty="0">
                <a:latin typeface="Calibri" panose="020F0502020204030204" pitchFamily="34" charset="0"/>
              </a:rPr>
              <a:t>. </a:t>
            </a:r>
          </a:p>
        </p:txBody>
      </p:sp>
      <p:pic>
        <p:nvPicPr>
          <p:cNvPr id="450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908050"/>
            <a:ext cx="23495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Line 9"/>
          <p:cNvSpPr>
            <a:spLocks noChangeShapeType="1"/>
          </p:cNvSpPr>
          <p:nvPr/>
        </p:nvSpPr>
        <p:spPr bwMode="auto">
          <a:xfrm flipV="1">
            <a:off x="679450" y="2286000"/>
            <a:ext cx="842963" cy="3714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5062" name="Text Box 10"/>
          <p:cNvSpPr txBox="1">
            <a:spLocks noChangeArrowheads="1"/>
          </p:cNvSpPr>
          <p:nvPr/>
        </p:nvSpPr>
        <p:spPr bwMode="auto">
          <a:xfrm>
            <a:off x="6519863" y="3355975"/>
            <a:ext cx="30617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ADH is stored in the</a:t>
            </a:r>
          </a:p>
          <a:p>
            <a:pPr eaLnBrk="1" hangingPunct="1"/>
            <a:r>
              <a:rPr lang="en-US" altLang="en-US" sz="2400" b="1" i="0">
                <a:latin typeface="Calibri" panose="020F0502020204030204" pitchFamily="34" charset="0"/>
              </a:rPr>
              <a:t>    posterior pituitary.</a:t>
            </a:r>
          </a:p>
        </p:txBody>
      </p:sp>
      <p:sp>
        <p:nvSpPr>
          <p:cNvPr id="45063" name="Text Box 11"/>
          <p:cNvSpPr txBox="1">
            <a:spLocks noChangeArrowheads="1"/>
          </p:cNvSpPr>
          <p:nvPr/>
        </p:nvSpPr>
        <p:spPr bwMode="auto">
          <a:xfrm>
            <a:off x="268288" y="3125788"/>
            <a:ext cx="186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Paraventricular </a:t>
            </a:r>
          </a:p>
          <a:p>
            <a:pPr eaLnBrk="1" hangingPunct="1"/>
            <a:r>
              <a:rPr lang="en-US" altLang="en-US" sz="2000" b="1" i="0">
                <a:latin typeface="Calibri" panose="020F0502020204030204" pitchFamily="34" charset="0"/>
              </a:rPr>
              <a:t>nucleus</a:t>
            </a:r>
          </a:p>
        </p:txBody>
      </p:sp>
      <p:sp>
        <p:nvSpPr>
          <p:cNvPr id="45064" name="Line 12"/>
          <p:cNvSpPr>
            <a:spLocks noChangeShapeType="1"/>
          </p:cNvSpPr>
          <p:nvPr/>
        </p:nvSpPr>
        <p:spPr bwMode="auto">
          <a:xfrm>
            <a:off x="2470150" y="3357563"/>
            <a:ext cx="2105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5065" name="Text Box 13"/>
          <p:cNvSpPr txBox="1">
            <a:spLocks noChangeArrowheads="1"/>
          </p:cNvSpPr>
          <p:nvPr/>
        </p:nvSpPr>
        <p:spPr bwMode="auto">
          <a:xfrm>
            <a:off x="6519863" y="5175250"/>
            <a:ext cx="30502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Char char="•"/>
            </a:pPr>
            <a:r>
              <a:rPr lang="en-US" altLang="en-US" sz="2400" b="1" i="0">
                <a:latin typeface="Calibri" panose="020F0502020204030204" pitchFamily="34" charset="0"/>
              </a:rPr>
              <a:t> Vasopressin exerts a</a:t>
            </a:r>
          </a:p>
          <a:p>
            <a:pPr eaLnBrk="1" hangingPunct="1"/>
            <a:r>
              <a:rPr lang="en-US" altLang="en-US" sz="2400" b="1" i="0">
                <a:latin typeface="Calibri" panose="020F0502020204030204" pitchFamily="34" charset="0"/>
              </a:rPr>
              <a:t>   pressor effect </a:t>
            </a:r>
          </a:p>
          <a:p>
            <a:pPr eaLnBrk="1" hangingPunct="1"/>
            <a:r>
              <a:rPr lang="en-US" altLang="en-US" sz="2400" b="1" i="0">
                <a:latin typeface="Calibri" panose="020F0502020204030204" pitchFamily="34" charset="0"/>
              </a:rPr>
              <a:t>   (i.e., ↑BP)</a:t>
            </a:r>
          </a:p>
        </p:txBody>
      </p:sp>
      <p:sp>
        <p:nvSpPr>
          <p:cNvPr id="45066" name="Text Box 16"/>
          <p:cNvSpPr txBox="1">
            <a:spLocks noChangeArrowheads="1"/>
          </p:cNvSpPr>
          <p:nvPr/>
        </p:nvSpPr>
        <p:spPr bwMode="auto">
          <a:xfrm>
            <a:off x="2066925" y="747713"/>
            <a:ext cx="6776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dirty="0">
                <a:solidFill>
                  <a:srgbClr val="0066CC"/>
                </a:solidFill>
                <a:latin typeface="Calibri" panose="020F0502020204030204" pitchFamily="34" charset="0"/>
              </a:rPr>
              <a:t>B. </a:t>
            </a:r>
            <a:r>
              <a:rPr lang="en-US" altLang="en-US" sz="2400" b="1" i="0" dirty="0" smtClean="0">
                <a:solidFill>
                  <a:srgbClr val="0066CC"/>
                </a:solidFill>
                <a:latin typeface="Calibri" panose="020F0502020204030204" pitchFamily="34" charset="0"/>
              </a:rPr>
              <a:t>Role of vasopressin </a:t>
            </a:r>
            <a:r>
              <a:rPr lang="en-US" altLang="en-US" sz="2400" b="1" i="0" dirty="0">
                <a:solidFill>
                  <a:srgbClr val="0066CC"/>
                </a:solidFill>
                <a:latin typeface="Calibri" panose="020F0502020204030204" pitchFamily="34" charset="0"/>
              </a:rPr>
              <a:t>(Antidiuretic hormone; ADH )</a:t>
            </a:r>
          </a:p>
        </p:txBody>
      </p:sp>
      <p:sp>
        <p:nvSpPr>
          <p:cNvPr id="45067" name="Text Box 17"/>
          <p:cNvSpPr txBox="1">
            <a:spLocks noChangeArrowheads="1"/>
          </p:cNvSpPr>
          <p:nvPr/>
        </p:nvSpPr>
        <p:spPr bwMode="auto">
          <a:xfrm>
            <a:off x="800100" y="152400"/>
            <a:ext cx="8915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300" b="1" i="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r1lf0522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049338"/>
            <a:ext cx="4249738"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984375" y="1119188"/>
            <a:ext cx="1706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hypothalamus</a:t>
            </a:r>
          </a:p>
        </p:txBody>
      </p:sp>
      <p:sp>
        <p:nvSpPr>
          <p:cNvPr id="46084" name="Text Box 4"/>
          <p:cNvSpPr txBox="1">
            <a:spLocks noChangeArrowheads="1"/>
          </p:cNvSpPr>
          <p:nvPr/>
        </p:nvSpPr>
        <p:spPr bwMode="auto">
          <a:xfrm>
            <a:off x="282575" y="3424238"/>
            <a:ext cx="1100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pituitary</a:t>
            </a:r>
          </a:p>
        </p:txBody>
      </p:sp>
      <p:sp>
        <p:nvSpPr>
          <p:cNvPr id="46085" name="Text Box 5"/>
          <p:cNvSpPr txBox="1">
            <a:spLocks noChangeArrowheads="1"/>
          </p:cNvSpPr>
          <p:nvPr/>
        </p:nvSpPr>
        <p:spPr bwMode="auto">
          <a:xfrm>
            <a:off x="5305425" y="1314450"/>
            <a:ext cx="4251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rPr>
              <a:t>1.  Dehydration or salt ingestion</a:t>
            </a:r>
          </a:p>
        </p:txBody>
      </p:sp>
      <p:sp>
        <p:nvSpPr>
          <p:cNvPr id="979974" name="Text Box 6"/>
          <p:cNvSpPr txBox="1">
            <a:spLocks noChangeArrowheads="1"/>
          </p:cNvSpPr>
          <p:nvPr/>
        </p:nvSpPr>
        <p:spPr bwMode="auto">
          <a:xfrm>
            <a:off x="5305425" y="3684588"/>
            <a:ext cx="32594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rPr>
              <a:t>4.  Triggers ADH release </a:t>
            </a:r>
          </a:p>
          <a:p>
            <a:pPr eaLnBrk="1" hangingPunct="1">
              <a:buSzPct val="135000"/>
            </a:pPr>
            <a:r>
              <a:rPr lang="en-US" altLang="en-US" sz="2400" b="1" i="0">
                <a:latin typeface="Calibri" panose="020F0502020204030204" pitchFamily="34" charset="0"/>
              </a:rPr>
              <a:t>     from the pituitary</a:t>
            </a:r>
          </a:p>
        </p:txBody>
      </p:sp>
      <p:sp>
        <p:nvSpPr>
          <p:cNvPr id="979975" name="Text Box 7"/>
          <p:cNvSpPr txBox="1">
            <a:spLocks noChangeArrowheads="1"/>
          </p:cNvSpPr>
          <p:nvPr/>
        </p:nvSpPr>
        <p:spPr bwMode="auto">
          <a:xfrm>
            <a:off x="201613" y="5414963"/>
            <a:ext cx="3687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sym typeface="Symbol" panose="05050102010706020507" pitchFamily="18" charset="2"/>
              </a:rPr>
              <a:t>5a. </a:t>
            </a:r>
            <a:r>
              <a:rPr lang="en-US" altLang="en-US" sz="2400" b="1" i="0">
                <a:latin typeface="Calibri" panose="020F0502020204030204" pitchFamily="34" charset="0"/>
              </a:rPr>
              <a:t>Causes vasoconstriction</a:t>
            </a:r>
          </a:p>
        </p:txBody>
      </p:sp>
      <p:sp>
        <p:nvSpPr>
          <p:cNvPr id="979976" name="Text Box 8"/>
          <p:cNvSpPr txBox="1">
            <a:spLocks noChangeArrowheads="1"/>
          </p:cNvSpPr>
          <p:nvPr/>
        </p:nvSpPr>
        <p:spPr bwMode="auto">
          <a:xfrm>
            <a:off x="201613" y="6097588"/>
            <a:ext cx="5757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sym typeface="Symbol" panose="05050102010706020507" pitchFamily="18" charset="2"/>
              </a:rPr>
              <a:t>5b. </a:t>
            </a:r>
            <a:r>
              <a:rPr lang="en-US" altLang="en-US" sz="2400" b="1" i="0">
                <a:latin typeface="Calibri" panose="020F0502020204030204" pitchFamily="34" charset="0"/>
              </a:rPr>
              <a:t>Promotes water retention by the kidney</a:t>
            </a:r>
          </a:p>
        </p:txBody>
      </p:sp>
      <p:sp>
        <p:nvSpPr>
          <p:cNvPr id="46089" name="Text Box 9"/>
          <p:cNvSpPr txBox="1">
            <a:spLocks noChangeArrowheads="1"/>
          </p:cNvSpPr>
          <p:nvPr/>
        </p:nvSpPr>
        <p:spPr bwMode="auto">
          <a:xfrm>
            <a:off x="5305425" y="1982788"/>
            <a:ext cx="3089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rPr>
              <a:t>2.  ↑ Blood osmolarity</a:t>
            </a:r>
          </a:p>
        </p:txBody>
      </p:sp>
      <p:sp>
        <p:nvSpPr>
          <p:cNvPr id="979978" name="Text Box 10"/>
          <p:cNvSpPr txBox="1">
            <a:spLocks noChangeArrowheads="1"/>
          </p:cNvSpPr>
          <p:nvPr/>
        </p:nvSpPr>
        <p:spPr bwMode="auto">
          <a:xfrm>
            <a:off x="5305425" y="2651125"/>
            <a:ext cx="3890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400" b="1" i="0">
                <a:latin typeface="Calibri" panose="020F0502020204030204" pitchFamily="34" charset="0"/>
              </a:rPr>
              <a:t>3.  Stimulates osmoreceptors</a:t>
            </a:r>
          </a:p>
          <a:p>
            <a:pPr eaLnBrk="1" hangingPunct="1">
              <a:buSzPct val="135000"/>
            </a:pPr>
            <a:r>
              <a:rPr lang="en-US" altLang="en-US" sz="2400" b="1" i="0">
                <a:latin typeface="Calibri" panose="020F0502020204030204" pitchFamily="34" charset="0"/>
              </a:rPr>
              <a:t>     in the hypothalamus</a:t>
            </a:r>
          </a:p>
        </p:txBody>
      </p:sp>
      <p:sp>
        <p:nvSpPr>
          <p:cNvPr id="979979" name="Text Box 11"/>
          <p:cNvSpPr txBox="1">
            <a:spLocks noChangeArrowheads="1"/>
          </p:cNvSpPr>
          <p:nvPr/>
        </p:nvSpPr>
        <p:spPr bwMode="auto">
          <a:xfrm>
            <a:off x="4633913" y="5418138"/>
            <a:ext cx="139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 TPR</a:t>
            </a:r>
          </a:p>
        </p:txBody>
      </p:sp>
      <p:sp>
        <p:nvSpPr>
          <p:cNvPr id="979980" name="Text Box 12"/>
          <p:cNvSpPr txBox="1">
            <a:spLocks noChangeArrowheads="1"/>
          </p:cNvSpPr>
          <p:nvPr/>
        </p:nvSpPr>
        <p:spPr bwMode="auto">
          <a:xfrm>
            <a:off x="6357938" y="5403850"/>
            <a:ext cx="1242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 BP</a:t>
            </a:r>
          </a:p>
        </p:txBody>
      </p:sp>
      <p:grpSp>
        <p:nvGrpSpPr>
          <p:cNvPr id="2" name="Group 13"/>
          <p:cNvGrpSpPr>
            <a:grpSpLocks/>
          </p:cNvGrpSpPr>
          <p:nvPr/>
        </p:nvGrpSpPr>
        <p:grpSpPr bwMode="auto">
          <a:xfrm>
            <a:off x="6823075" y="5649913"/>
            <a:ext cx="2776538" cy="909637"/>
            <a:chOff x="3820" y="3559"/>
            <a:chExt cx="1555" cy="573"/>
          </a:xfrm>
        </p:grpSpPr>
        <p:sp>
          <p:nvSpPr>
            <p:cNvPr id="46096" name="Text Box 14"/>
            <p:cNvSpPr txBox="1">
              <a:spLocks noChangeArrowheads="1"/>
            </p:cNvSpPr>
            <p:nvPr/>
          </p:nvSpPr>
          <p:spPr bwMode="auto">
            <a:xfrm>
              <a:off x="3820" y="3844"/>
              <a:ext cx="15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sym typeface="Symbol" panose="05050102010706020507" pitchFamily="18" charset="2"/>
                </a:rPr>
                <a:t> </a:t>
              </a:r>
              <a:r>
                <a:rPr lang="en-US" altLang="en-US" sz="2400" b="1" i="0">
                  <a:latin typeface="Calibri" panose="020F0502020204030204" pitchFamily="34" charset="0"/>
                </a:rPr>
                <a:t>↑ Blood Volume</a:t>
              </a:r>
            </a:p>
          </p:txBody>
        </p:sp>
        <p:sp>
          <p:nvSpPr>
            <p:cNvPr id="46097" name="Freeform 15"/>
            <p:cNvSpPr>
              <a:spLocks/>
            </p:cNvSpPr>
            <p:nvPr/>
          </p:nvSpPr>
          <p:spPr bwMode="auto">
            <a:xfrm>
              <a:off x="4422" y="3559"/>
              <a:ext cx="681" cy="325"/>
            </a:xfrm>
            <a:custGeom>
              <a:avLst/>
              <a:gdLst>
                <a:gd name="T0" fmla="*/ 545 w 681"/>
                <a:gd name="T1" fmla="*/ 325 h 325"/>
                <a:gd name="T2" fmla="*/ 590 w 681"/>
                <a:gd name="T3" fmla="*/ 53 h 325"/>
                <a:gd name="T4" fmla="*/ 0 w 681"/>
                <a:gd name="T5" fmla="*/ 7 h 325"/>
                <a:gd name="T6" fmla="*/ 0 60000 65536"/>
                <a:gd name="T7" fmla="*/ 0 60000 65536"/>
                <a:gd name="T8" fmla="*/ 0 60000 65536"/>
                <a:gd name="T9" fmla="*/ 0 w 681"/>
                <a:gd name="T10" fmla="*/ 0 h 325"/>
                <a:gd name="T11" fmla="*/ 681 w 681"/>
                <a:gd name="T12" fmla="*/ 325 h 325"/>
              </a:gdLst>
              <a:ahLst/>
              <a:cxnLst>
                <a:cxn ang="T6">
                  <a:pos x="T0" y="T1"/>
                </a:cxn>
                <a:cxn ang="T7">
                  <a:pos x="T2" y="T3"/>
                </a:cxn>
                <a:cxn ang="T8">
                  <a:pos x="T4" y="T5"/>
                </a:cxn>
              </a:cxnLst>
              <a:rect l="T9" t="T10" r="T11" b="T12"/>
              <a:pathLst>
                <a:path w="681" h="325">
                  <a:moveTo>
                    <a:pt x="545" y="325"/>
                  </a:moveTo>
                  <a:cubicBezTo>
                    <a:pt x="613" y="215"/>
                    <a:pt x="681" y="106"/>
                    <a:pt x="590" y="53"/>
                  </a:cubicBezTo>
                  <a:cubicBezTo>
                    <a:pt x="499" y="0"/>
                    <a:pt x="249" y="3"/>
                    <a:pt x="0" y="7"/>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sp>
        <p:nvSpPr>
          <p:cNvPr id="46094" name="Text Box 18"/>
          <p:cNvSpPr txBox="1">
            <a:spLocks noChangeArrowheads="1"/>
          </p:cNvSpPr>
          <p:nvPr/>
        </p:nvSpPr>
        <p:spPr bwMode="auto">
          <a:xfrm>
            <a:off x="2066925" y="747713"/>
            <a:ext cx="5836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0066CC"/>
                </a:solidFill>
                <a:latin typeface="Calibri" panose="020F0502020204030204" pitchFamily="34" charset="0"/>
              </a:rPr>
              <a:t>B. Vasopressin (Antidiuretic hormone; ADH )</a:t>
            </a:r>
          </a:p>
        </p:txBody>
      </p:sp>
      <p:sp>
        <p:nvSpPr>
          <p:cNvPr id="46095" name="Text Box 19"/>
          <p:cNvSpPr txBox="1">
            <a:spLocks noChangeArrowheads="1"/>
          </p:cNvSpPr>
          <p:nvPr/>
        </p:nvSpPr>
        <p:spPr bwMode="auto">
          <a:xfrm>
            <a:off x="800100" y="152400"/>
            <a:ext cx="8915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3300" b="1" i="0">
                <a:solidFill>
                  <a:srgbClr val="FF0000"/>
                </a:solidFill>
                <a:latin typeface="Calibri" panose="020F0502020204030204" pitchFamily="34" charset="0"/>
              </a:rPr>
              <a:t>Hormonal regulation of blood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99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99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99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99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4" grpId="0"/>
      <p:bldP spid="979975" grpId="0"/>
      <p:bldP spid="979976" grpId="0"/>
      <p:bldP spid="979978" grpId="0"/>
      <p:bldP spid="979979" grpId="0"/>
      <p:bldP spid="97998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Text Box 17"/>
          <p:cNvSpPr txBox="1">
            <a:spLocks noChangeArrowheads="1"/>
          </p:cNvSpPr>
          <p:nvPr/>
        </p:nvSpPr>
        <p:spPr bwMode="auto">
          <a:xfrm>
            <a:off x="2818489" y="331788"/>
            <a:ext cx="441031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400" b="1" i="0" dirty="0">
                <a:solidFill>
                  <a:srgbClr val="FF0000"/>
                </a:solidFill>
                <a:latin typeface="Calibri" panose="020F0502020204030204" pitchFamily="34" charset="0"/>
              </a:rPr>
              <a:t>Renal regulation</a:t>
            </a:r>
          </a:p>
          <a:p>
            <a:pPr algn="ctr" eaLnBrk="1" hangingPunct="1"/>
            <a:r>
              <a:rPr lang="en-US" altLang="en-US" sz="4400" b="1" i="0" dirty="0">
                <a:solidFill>
                  <a:srgbClr val="FF0000"/>
                </a:solidFill>
                <a:latin typeface="Calibri" panose="020F0502020204030204" pitchFamily="34" charset="0"/>
              </a:rPr>
              <a:t> of blood pressure</a:t>
            </a:r>
            <a:endParaRPr lang="en-US" altLang="en-US" sz="4400" b="1" i="0" dirty="0">
              <a:solidFill>
                <a:srgbClr val="FF0000"/>
              </a:solidFill>
              <a:latin typeface="Calibri" panose="020F0502020204030204" pitchFamily="34" charset="0"/>
              <a:cs typeface="Arial" panose="020B0604020202020204" pitchFamily="34" charset="0"/>
            </a:endParaRPr>
          </a:p>
        </p:txBody>
      </p:sp>
      <p:sp>
        <p:nvSpPr>
          <p:cNvPr id="47107" name="Text Box 18"/>
          <p:cNvSpPr txBox="1">
            <a:spLocks noChangeArrowheads="1"/>
          </p:cNvSpPr>
          <p:nvPr/>
        </p:nvSpPr>
        <p:spPr bwMode="auto">
          <a:xfrm>
            <a:off x="419100" y="20574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FontTx/>
              <a:buBlip>
                <a:blip r:embed="rId4"/>
              </a:buBlip>
            </a:pPr>
            <a:r>
              <a:rPr lang="en-GB" altLang="en-US" sz="2400" b="1" i="0" dirty="0">
                <a:latin typeface="Calibri" panose="020F0502020204030204" pitchFamily="34" charset="0"/>
              </a:rPr>
              <a:t> The baroreceptor reflex and other reflex mechanisms are important for the short term control of blood pressure.</a:t>
            </a:r>
          </a:p>
          <a:p>
            <a:pPr>
              <a:buFontTx/>
              <a:buBlip>
                <a:blip r:embed="rId4"/>
              </a:buBlip>
            </a:pPr>
            <a:endParaRPr lang="en-GB" altLang="en-US" sz="2400" b="1" i="0" dirty="0">
              <a:latin typeface="Calibri" panose="020F0502020204030204" pitchFamily="34" charset="0"/>
            </a:endParaRPr>
          </a:p>
          <a:p>
            <a:pPr>
              <a:buFontTx/>
              <a:buBlip>
                <a:blip r:embed="rId4"/>
              </a:buBlip>
            </a:pPr>
            <a:r>
              <a:rPr lang="en-GB" altLang="en-US" sz="2400" b="1" i="0" dirty="0">
                <a:latin typeface="Calibri" panose="020F0502020204030204" pitchFamily="34" charset="0"/>
              </a:rPr>
              <a:t> Long term control of blood pressure requires control of blood volume.</a:t>
            </a:r>
          </a:p>
          <a:p>
            <a:pPr>
              <a:buFontTx/>
              <a:buBlip>
                <a:blip r:embed="rId4"/>
              </a:buBlip>
            </a:pPr>
            <a:endParaRPr lang="en-GB" altLang="en-US" sz="2400" b="1" i="0" dirty="0">
              <a:latin typeface="Calibri" panose="020F0502020204030204" pitchFamily="34" charset="0"/>
            </a:endParaRPr>
          </a:p>
          <a:p>
            <a:pPr>
              <a:buFontTx/>
              <a:buBlip>
                <a:blip r:embed="rId4"/>
              </a:buBlip>
            </a:pPr>
            <a:r>
              <a:rPr lang="en-GB" altLang="en-US" sz="2400" b="1" i="0" dirty="0">
                <a:latin typeface="Calibri" panose="020F0502020204030204" pitchFamily="34" charset="0"/>
              </a:rPr>
              <a:t> Blood volume is controlled by the kidney.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15875" y="1200150"/>
            <a:ext cx="2308225" cy="1366838"/>
            <a:chOff x="612" y="527"/>
            <a:chExt cx="1043" cy="680"/>
          </a:xfrm>
        </p:grpSpPr>
        <p:grpSp>
          <p:nvGrpSpPr>
            <p:cNvPr id="49179" name="Group 3"/>
            <p:cNvGrpSpPr>
              <a:grpSpLocks/>
            </p:cNvGrpSpPr>
            <p:nvPr/>
          </p:nvGrpSpPr>
          <p:grpSpPr bwMode="auto">
            <a:xfrm>
              <a:off x="612" y="527"/>
              <a:ext cx="1043" cy="680"/>
              <a:chOff x="3651" y="1117"/>
              <a:chExt cx="814" cy="519"/>
            </a:xfrm>
          </p:grpSpPr>
          <p:pic>
            <p:nvPicPr>
              <p:cNvPr id="49181" name="Picture 4" descr="FigCH24_09"/>
              <p:cNvPicPr>
                <a:picLocks noChangeAspect="1" noChangeArrowheads="1"/>
              </p:cNvPicPr>
              <p:nvPr/>
            </p:nvPicPr>
            <p:blipFill>
              <a:blip r:embed="rId3">
                <a:extLst>
                  <a:ext uri="{28A0092B-C50C-407E-A947-70E740481C1C}">
                    <a14:useLocalDpi xmlns:a14="http://schemas.microsoft.com/office/drawing/2010/main" val="0"/>
                  </a:ext>
                </a:extLst>
              </a:blip>
              <a:srcRect l="76534" b="87128"/>
              <a:stretch>
                <a:fillRect/>
              </a:stretch>
            </p:blipFill>
            <p:spPr bwMode="auto">
              <a:xfrm>
                <a:off x="3742" y="1117"/>
                <a:ext cx="72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2" name="Rectangle 5"/>
              <p:cNvSpPr>
                <a:spLocks noChangeArrowheads="1"/>
              </p:cNvSpPr>
              <p:nvPr/>
            </p:nvSpPr>
            <p:spPr bwMode="auto">
              <a:xfrm>
                <a:off x="3651" y="1162"/>
                <a:ext cx="137" cy="91"/>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9180" name="Text Box 6"/>
            <p:cNvSpPr txBox="1">
              <a:spLocks noChangeArrowheads="1"/>
            </p:cNvSpPr>
            <p:nvPr/>
          </p:nvSpPr>
          <p:spPr bwMode="auto">
            <a:xfrm>
              <a:off x="917" y="661"/>
              <a:ext cx="31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Liver</a:t>
              </a:r>
            </a:p>
          </p:txBody>
        </p:sp>
      </p:grpSp>
      <p:pic>
        <p:nvPicPr>
          <p:cNvPr id="49155" name="Picture 7" descr="FigCH24_09"/>
          <p:cNvPicPr>
            <a:picLocks noChangeAspect="1" noChangeArrowheads="1"/>
          </p:cNvPicPr>
          <p:nvPr/>
        </p:nvPicPr>
        <p:blipFill>
          <a:blip r:embed="rId3">
            <a:extLst>
              <a:ext uri="{28A0092B-C50C-407E-A947-70E740481C1C}">
                <a14:useLocalDpi xmlns:a14="http://schemas.microsoft.com/office/drawing/2010/main" val="0"/>
              </a:ext>
            </a:extLst>
          </a:blip>
          <a:srcRect l="63290" t="71379" r="22006" b="12872"/>
          <a:stretch>
            <a:fillRect/>
          </a:stretch>
        </p:blipFill>
        <p:spPr bwMode="auto">
          <a:xfrm>
            <a:off x="7816850" y="1992313"/>
            <a:ext cx="16208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8"/>
          <p:cNvSpPr txBox="1">
            <a:spLocks noChangeArrowheads="1"/>
          </p:cNvSpPr>
          <p:nvPr/>
        </p:nvSpPr>
        <p:spPr bwMode="auto">
          <a:xfrm rot="5400000">
            <a:off x="8341294" y="2834452"/>
            <a:ext cx="913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Kidney</a:t>
            </a:r>
          </a:p>
        </p:txBody>
      </p:sp>
      <p:sp>
        <p:nvSpPr>
          <p:cNvPr id="49157" name="Text Box 9"/>
          <p:cNvSpPr txBox="1">
            <a:spLocks noChangeArrowheads="1"/>
          </p:cNvSpPr>
          <p:nvPr/>
        </p:nvSpPr>
        <p:spPr bwMode="auto">
          <a:xfrm>
            <a:off x="2471738" y="2493963"/>
            <a:ext cx="2338397"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Angiotensinogen</a:t>
            </a:r>
          </a:p>
        </p:txBody>
      </p:sp>
      <p:sp>
        <p:nvSpPr>
          <p:cNvPr id="49158" name="Text Box 10"/>
          <p:cNvSpPr txBox="1">
            <a:spLocks noChangeArrowheads="1"/>
          </p:cNvSpPr>
          <p:nvPr/>
        </p:nvSpPr>
        <p:spPr bwMode="auto">
          <a:xfrm>
            <a:off x="5548313" y="3141663"/>
            <a:ext cx="903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a:latin typeface="Calibri" panose="020F0502020204030204" pitchFamily="34" charset="0"/>
              </a:rPr>
              <a:t>Renin</a:t>
            </a:r>
          </a:p>
        </p:txBody>
      </p:sp>
      <p:sp>
        <p:nvSpPr>
          <p:cNvPr id="49159" name="Text Box 11"/>
          <p:cNvSpPr txBox="1">
            <a:spLocks noChangeArrowheads="1"/>
          </p:cNvSpPr>
          <p:nvPr/>
        </p:nvSpPr>
        <p:spPr bwMode="auto">
          <a:xfrm>
            <a:off x="3686175" y="4078288"/>
            <a:ext cx="1860830"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Angiotensin I</a:t>
            </a:r>
          </a:p>
        </p:txBody>
      </p:sp>
      <p:grpSp>
        <p:nvGrpSpPr>
          <p:cNvPr id="49160" name="Group 12"/>
          <p:cNvGrpSpPr>
            <a:grpSpLocks/>
          </p:cNvGrpSpPr>
          <p:nvPr/>
        </p:nvGrpSpPr>
        <p:grpSpPr bwMode="auto">
          <a:xfrm>
            <a:off x="201613" y="4440238"/>
            <a:ext cx="2185987" cy="2214562"/>
            <a:chOff x="431" y="1842"/>
            <a:chExt cx="1089" cy="1168"/>
          </a:xfrm>
        </p:grpSpPr>
        <p:grpSp>
          <p:nvGrpSpPr>
            <p:cNvPr id="49174" name="Group 13"/>
            <p:cNvGrpSpPr>
              <a:grpSpLocks/>
            </p:cNvGrpSpPr>
            <p:nvPr/>
          </p:nvGrpSpPr>
          <p:grpSpPr bwMode="auto">
            <a:xfrm>
              <a:off x="431" y="1842"/>
              <a:ext cx="1089" cy="1168"/>
              <a:chOff x="2245" y="1071"/>
              <a:chExt cx="726" cy="780"/>
            </a:xfrm>
          </p:grpSpPr>
          <p:pic>
            <p:nvPicPr>
              <p:cNvPr id="49176" name="Picture 14" descr="FigCH24_09"/>
              <p:cNvPicPr>
                <a:picLocks noChangeAspect="1" noChangeArrowheads="1"/>
              </p:cNvPicPr>
              <p:nvPr/>
            </p:nvPicPr>
            <p:blipFill>
              <a:blip r:embed="rId3">
                <a:extLst>
                  <a:ext uri="{28A0092B-C50C-407E-A947-70E740481C1C}">
                    <a14:useLocalDpi xmlns:a14="http://schemas.microsoft.com/office/drawing/2010/main" val="0"/>
                  </a:ext>
                </a:extLst>
              </a:blip>
              <a:srcRect l="32359" t="22992" r="45570" b="59003"/>
              <a:stretch>
                <a:fillRect/>
              </a:stretch>
            </p:blipFill>
            <p:spPr bwMode="auto">
              <a:xfrm>
                <a:off x="2245" y="1071"/>
                <a:ext cx="68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7" name="Rectangle 15"/>
              <p:cNvSpPr>
                <a:spLocks noChangeArrowheads="1"/>
              </p:cNvSpPr>
              <p:nvPr/>
            </p:nvSpPr>
            <p:spPr bwMode="auto">
              <a:xfrm>
                <a:off x="2880" y="1316"/>
                <a:ext cx="91" cy="136"/>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49178" name="Rectangle 16"/>
              <p:cNvSpPr>
                <a:spLocks noChangeArrowheads="1"/>
              </p:cNvSpPr>
              <p:nvPr/>
            </p:nvSpPr>
            <p:spPr bwMode="auto">
              <a:xfrm>
                <a:off x="2390" y="1715"/>
                <a:ext cx="91" cy="136"/>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grpSp>
        <p:sp>
          <p:nvSpPr>
            <p:cNvPr id="49175" name="Text Box 17"/>
            <p:cNvSpPr txBox="1">
              <a:spLocks noChangeArrowheads="1"/>
            </p:cNvSpPr>
            <p:nvPr/>
          </p:nvSpPr>
          <p:spPr bwMode="auto">
            <a:xfrm>
              <a:off x="666" y="2378"/>
              <a:ext cx="39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Lungs</a:t>
              </a:r>
            </a:p>
          </p:txBody>
        </p:sp>
      </p:grpSp>
      <p:sp>
        <p:nvSpPr>
          <p:cNvPr id="49161" name="Text Box 18"/>
          <p:cNvSpPr txBox="1">
            <a:spLocks noChangeArrowheads="1"/>
          </p:cNvSpPr>
          <p:nvPr/>
        </p:nvSpPr>
        <p:spPr bwMode="auto">
          <a:xfrm>
            <a:off x="2308225" y="5014913"/>
            <a:ext cx="14520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a:latin typeface="Calibri" panose="020F0502020204030204" pitchFamily="34" charset="0"/>
              </a:rPr>
              <a:t>Angiotensin</a:t>
            </a:r>
          </a:p>
          <a:p>
            <a:pPr eaLnBrk="1" hangingPunct="1"/>
            <a:r>
              <a:rPr lang="en-US" altLang="en-US" sz="2000" b="1">
                <a:latin typeface="Calibri" panose="020F0502020204030204" pitchFamily="34" charset="0"/>
              </a:rPr>
              <a:t>Converting</a:t>
            </a:r>
          </a:p>
          <a:p>
            <a:pPr eaLnBrk="1" hangingPunct="1"/>
            <a:r>
              <a:rPr lang="en-US" altLang="en-US" sz="2000" b="1">
                <a:latin typeface="Calibri" panose="020F0502020204030204" pitchFamily="34" charset="0"/>
              </a:rPr>
              <a:t>Enzyme</a:t>
            </a:r>
          </a:p>
        </p:txBody>
      </p:sp>
      <p:sp>
        <p:nvSpPr>
          <p:cNvPr id="49162" name="Text Box 19"/>
          <p:cNvSpPr txBox="1">
            <a:spLocks noChangeArrowheads="1"/>
          </p:cNvSpPr>
          <p:nvPr/>
        </p:nvSpPr>
        <p:spPr bwMode="auto">
          <a:xfrm>
            <a:off x="5400675" y="5807075"/>
            <a:ext cx="1942583"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latin typeface="Calibri" panose="020F0502020204030204" pitchFamily="34" charset="0"/>
              </a:rPr>
              <a:t>Angiotensin II</a:t>
            </a:r>
          </a:p>
        </p:txBody>
      </p:sp>
      <p:sp>
        <p:nvSpPr>
          <p:cNvPr id="49163" name="Freeform 20"/>
          <p:cNvSpPr>
            <a:spLocks/>
          </p:cNvSpPr>
          <p:nvPr/>
        </p:nvSpPr>
        <p:spPr bwMode="auto">
          <a:xfrm>
            <a:off x="1822450" y="2208213"/>
            <a:ext cx="647700" cy="503237"/>
          </a:xfrm>
          <a:custGeom>
            <a:avLst/>
            <a:gdLst>
              <a:gd name="T0" fmla="*/ 0 w 363"/>
              <a:gd name="T1" fmla="*/ 0 h 317"/>
              <a:gd name="T2" fmla="*/ 91 w 363"/>
              <a:gd name="T3" fmla="*/ 226 h 317"/>
              <a:gd name="T4" fmla="*/ 363 w 363"/>
              <a:gd name="T5" fmla="*/ 317 h 317"/>
              <a:gd name="T6" fmla="*/ 0 60000 65536"/>
              <a:gd name="T7" fmla="*/ 0 60000 65536"/>
              <a:gd name="T8" fmla="*/ 0 60000 65536"/>
              <a:gd name="T9" fmla="*/ 0 w 363"/>
              <a:gd name="T10" fmla="*/ 0 h 317"/>
              <a:gd name="T11" fmla="*/ 363 w 363"/>
              <a:gd name="T12" fmla="*/ 317 h 317"/>
            </a:gdLst>
            <a:ahLst/>
            <a:cxnLst>
              <a:cxn ang="T6">
                <a:pos x="T0" y="T1"/>
              </a:cxn>
              <a:cxn ang="T7">
                <a:pos x="T2" y="T3"/>
              </a:cxn>
              <a:cxn ang="T8">
                <a:pos x="T4" y="T5"/>
              </a:cxn>
            </a:cxnLst>
            <a:rect l="T9" t="T10" r="T11" b="T12"/>
            <a:pathLst>
              <a:path w="363" h="317">
                <a:moveTo>
                  <a:pt x="0" y="0"/>
                </a:moveTo>
                <a:cubicBezTo>
                  <a:pt x="15" y="86"/>
                  <a:pt x="30" y="173"/>
                  <a:pt x="91" y="226"/>
                </a:cubicBezTo>
                <a:cubicBezTo>
                  <a:pt x="152" y="279"/>
                  <a:pt x="257" y="298"/>
                  <a:pt x="363" y="317"/>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9164" name="Freeform 21"/>
          <p:cNvSpPr>
            <a:spLocks/>
          </p:cNvSpPr>
          <p:nvPr/>
        </p:nvSpPr>
        <p:spPr bwMode="auto">
          <a:xfrm>
            <a:off x="6762750" y="3000375"/>
            <a:ext cx="1217613" cy="358775"/>
          </a:xfrm>
          <a:custGeom>
            <a:avLst/>
            <a:gdLst>
              <a:gd name="T0" fmla="*/ 681 w 681"/>
              <a:gd name="T1" fmla="*/ 0 h 226"/>
              <a:gd name="T2" fmla="*/ 499 w 681"/>
              <a:gd name="T3" fmla="*/ 181 h 226"/>
              <a:gd name="T4" fmla="*/ 0 w 681"/>
              <a:gd name="T5" fmla="*/ 226 h 226"/>
              <a:gd name="T6" fmla="*/ 0 60000 65536"/>
              <a:gd name="T7" fmla="*/ 0 60000 65536"/>
              <a:gd name="T8" fmla="*/ 0 60000 65536"/>
              <a:gd name="T9" fmla="*/ 0 w 681"/>
              <a:gd name="T10" fmla="*/ 0 h 226"/>
              <a:gd name="T11" fmla="*/ 681 w 681"/>
              <a:gd name="T12" fmla="*/ 226 h 226"/>
            </a:gdLst>
            <a:ahLst/>
            <a:cxnLst>
              <a:cxn ang="T6">
                <a:pos x="T0" y="T1"/>
              </a:cxn>
              <a:cxn ang="T7">
                <a:pos x="T2" y="T3"/>
              </a:cxn>
              <a:cxn ang="T8">
                <a:pos x="T4" y="T5"/>
              </a:cxn>
            </a:cxnLst>
            <a:rect l="T9" t="T10" r="T11" b="T12"/>
            <a:pathLst>
              <a:path w="681" h="226">
                <a:moveTo>
                  <a:pt x="681" y="0"/>
                </a:moveTo>
                <a:cubicBezTo>
                  <a:pt x="646" y="71"/>
                  <a:pt x="612" y="143"/>
                  <a:pt x="499" y="181"/>
                </a:cubicBezTo>
                <a:cubicBezTo>
                  <a:pt x="386" y="219"/>
                  <a:pt x="193" y="222"/>
                  <a:pt x="0" y="226"/>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9165" name="Freeform 22"/>
          <p:cNvSpPr>
            <a:spLocks/>
          </p:cNvSpPr>
          <p:nvPr/>
        </p:nvSpPr>
        <p:spPr bwMode="auto">
          <a:xfrm>
            <a:off x="3767138" y="3000375"/>
            <a:ext cx="565150" cy="1008063"/>
          </a:xfrm>
          <a:custGeom>
            <a:avLst/>
            <a:gdLst>
              <a:gd name="T0" fmla="*/ 45 w 317"/>
              <a:gd name="T1" fmla="*/ 0 h 635"/>
              <a:gd name="T2" fmla="*/ 45 w 317"/>
              <a:gd name="T3" fmla="*/ 272 h 635"/>
              <a:gd name="T4" fmla="*/ 317 w 317"/>
              <a:gd name="T5" fmla="*/ 635 h 635"/>
              <a:gd name="T6" fmla="*/ 0 60000 65536"/>
              <a:gd name="T7" fmla="*/ 0 60000 65536"/>
              <a:gd name="T8" fmla="*/ 0 60000 65536"/>
              <a:gd name="T9" fmla="*/ 0 w 317"/>
              <a:gd name="T10" fmla="*/ 0 h 635"/>
              <a:gd name="T11" fmla="*/ 317 w 317"/>
              <a:gd name="T12" fmla="*/ 635 h 635"/>
            </a:gdLst>
            <a:ahLst/>
            <a:cxnLst>
              <a:cxn ang="T6">
                <a:pos x="T0" y="T1"/>
              </a:cxn>
              <a:cxn ang="T7">
                <a:pos x="T2" y="T3"/>
              </a:cxn>
              <a:cxn ang="T8">
                <a:pos x="T4" y="T5"/>
              </a:cxn>
            </a:cxnLst>
            <a:rect l="T9" t="T10" r="T11" b="T12"/>
            <a:pathLst>
              <a:path w="317" h="635">
                <a:moveTo>
                  <a:pt x="45" y="0"/>
                </a:moveTo>
                <a:cubicBezTo>
                  <a:pt x="22" y="83"/>
                  <a:pt x="0" y="166"/>
                  <a:pt x="45" y="272"/>
                </a:cubicBezTo>
                <a:cubicBezTo>
                  <a:pt x="90" y="378"/>
                  <a:pt x="203" y="506"/>
                  <a:pt x="317" y="635"/>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9166" name="Line 23"/>
          <p:cNvSpPr>
            <a:spLocks noChangeShapeType="1"/>
          </p:cNvSpPr>
          <p:nvPr/>
        </p:nvSpPr>
        <p:spPr bwMode="auto">
          <a:xfrm flipH="1">
            <a:off x="4414838" y="3432175"/>
            <a:ext cx="10525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9167" name="Freeform 24"/>
          <p:cNvSpPr>
            <a:spLocks/>
          </p:cNvSpPr>
          <p:nvPr/>
        </p:nvSpPr>
        <p:spPr bwMode="auto">
          <a:xfrm>
            <a:off x="1416050" y="6024563"/>
            <a:ext cx="1296988" cy="757237"/>
          </a:xfrm>
          <a:custGeom>
            <a:avLst/>
            <a:gdLst>
              <a:gd name="T0" fmla="*/ 0 w 726"/>
              <a:gd name="T1" fmla="*/ 182 h 477"/>
              <a:gd name="T2" fmla="*/ 91 w 726"/>
              <a:gd name="T3" fmla="*/ 409 h 477"/>
              <a:gd name="T4" fmla="*/ 544 w 726"/>
              <a:gd name="T5" fmla="*/ 409 h 477"/>
              <a:gd name="T6" fmla="*/ 726 w 726"/>
              <a:gd name="T7" fmla="*/ 0 h 477"/>
              <a:gd name="T8" fmla="*/ 0 60000 65536"/>
              <a:gd name="T9" fmla="*/ 0 60000 65536"/>
              <a:gd name="T10" fmla="*/ 0 60000 65536"/>
              <a:gd name="T11" fmla="*/ 0 60000 65536"/>
              <a:gd name="T12" fmla="*/ 0 w 726"/>
              <a:gd name="T13" fmla="*/ 0 h 477"/>
              <a:gd name="T14" fmla="*/ 726 w 726"/>
              <a:gd name="T15" fmla="*/ 477 h 477"/>
            </a:gdLst>
            <a:ahLst/>
            <a:cxnLst>
              <a:cxn ang="T8">
                <a:pos x="T0" y="T1"/>
              </a:cxn>
              <a:cxn ang="T9">
                <a:pos x="T2" y="T3"/>
              </a:cxn>
              <a:cxn ang="T10">
                <a:pos x="T4" y="T5"/>
              </a:cxn>
              <a:cxn ang="T11">
                <a:pos x="T6" y="T7"/>
              </a:cxn>
            </a:cxnLst>
            <a:rect l="T12" t="T13" r="T14" b="T15"/>
            <a:pathLst>
              <a:path w="726" h="477">
                <a:moveTo>
                  <a:pt x="0" y="182"/>
                </a:moveTo>
                <a:cubicBezTo>
                  <a:pt x="0" y="276"/>
                  <a:pt x="0" y="371"/>
                  <a:pt x="91" y="409"/>
                </a:cubicBezTo>
                <a:cubicBezTo>
                  <a:pt x="182" y="447"/>
                  <a:pt x="438" y="477"/>
                  <a:pt x="544" y="409"/>
                </a:cubicBezTo>
                <a:cubicBezTo>
                  <a:pt x="650" y="341"/>
                  <a:pt x="688" y="170"/>
                  <a:pt x="726" y="0"/>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9168" name="Freeform 25"/>
          <p:cNvSpPr>
            <a:spLocks/>
          </p:cNvSpPr>
          <p:nvPr/>
        </p:nvSpPr>
        <p:spPr bwMode="auto">
          <a:xfrm>
            <a:off x="4819650" y="4656138"/>
            <a:ext cx="566738" cy="1008062"/>
          </a:xfrm>
          <a:custGeom>
            <a:avLst/>
            <a:gdLst>
              <a:gd name="T0" fmla="*/ 45 w 317"/>
              <a:gd name="T1" fmla="*/ 0 h 635"/>
              <a:gd name="T2" fmla="*/ 45 w 317"/>
              <a:gd name="T3" fmla="*/ 272 h 635"/>
              <a:gd name="T4" fmla="*/ 317 w 317"/>
              <a:gd name="T5" fmla="*/ 635 h 635"/>
              <a:gd name="T6" fmla="*/ 0 60000 65536"/>
              <a:gd name="T7" fmla="*/ 0 60000 65536"/>
              <a:gd name="T8" fmla="*/ 0 60000 65536"/>
              <a:gd name="T9" fmla="*/ 0 w 317"/>
              <a:gd name="T10" fmla="*/ 0 h 635"/>
              <a:gd name="T11" fmla="*/ 317 w 317"/>
              <a:gd name="T12" fmla="*/ 635 h 635"/>
            </a:gdLst>
            <a:ahLst/>
            <a:cxnLst>
              <a:cxn ang="T6">
                <a:pos x="T0" y="T1"/>
              </a:cxn>
              <a:cxn ang="T7">
                <a:pos x="T2" y="T3"/>
              </a:cxn>
              <a:cxn ang="T8">
                <a:pos x="T4" y="T5"/>
              </a:cxn>
            </a:cxnLst>
            <a:rect l="T9" t="T10" r="T11" b="T12"/>
            <a:pathLst>
              <a:path w="317" h="635">
                <a:moveTo>
                  <a:pt x="45" y="0"/>
                </a:moveTo>
                <a:cubicBezTo>
                  <a:pt x="22" y="83"/>
                  <a:pt x="0" y="166"/>
                  <a:pt x="45" y="272"/>
                </a:cubicBezTo>
                <a:cubicBezTo>
                  <a:pt x="90" y="378"/>
                  <a:pt x="203" y="506"/>
                  <a:pt x="317" y="635"/>
                </a:cubicBezTo>
              </a:path>
            </a:pathLst>
          </a:custGeom>
          <a:noFill/>
          <a:ln w="3810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9169" name="Line 26"/>
          <p:cNvSpPr>
            <a:spLocks noChangeShapeType="1"/>
          </p:cNvSpPr>
          <p:nvPr/>
        </p:nvSpPr>
        <p:spPr bwMode="auto">
          <a:xfrm>
            <a:off x="4089400" y="5232400"/>
            <a:ext cx="649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9170" name="Text Box 27"/>
          <p:cNvSpPr txBox="1">
            <a:spLocks noChangeArrowheads="1"/>
          </p:cNvSpPr>
          <p:nvPr/>
        </p:nvSpPr>
        <p:spPr bwMode="auto">
          <a:xfrm>
            <a:off x="6272213" y="855663"/>
            <a:ext cx="28664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b="1" i="0">
                <a:latin typeface="Calibri" panose="020F0502020204030204" pitchFamily="34" charset="0"/>
              </a:rPr>
              <a:t>Low BP</a:t>
            </a:r>
          </a:p>
          <a:p>
            <a:pPr eaLnBrk="1" hangingPunct="1"/>
            <a:r>
              <a:rPr lang="en-US" altLang="en-US" sz="2000" b="1" i="0">
                <a:latin typeface="Calibri" panose="020F0502020204030204" pitchFamily="34" charset="0"/>
              </a:rPr>
              <a:t>High sympathetic activity</a:t>
            </a:r>
          </a:p>
        </p:txBody>
      </p:sp>
      <p:sp>
        <p:nvSpPr>
          <p:cNvPr id="49171" name="Line 28"/>
          <p:cNvSpPr>
            <a:spLocks noChangeShapeType="1"/>
          </p:cNvSpPr>
          <p:nvPr/>
        </p:nvSpPr>
        <p:spPr bwMode="auto">
          <a:xfrm>
            <a:off x="7573963" y="1631950"/>
            <a:ext cx="566737" cy="43180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9172" name="Text Box 29"/>
          <p:cNvSpPr txBox="1">
            <a:spLocks noChangeArrowheads="1"/>
          </p:cNvSpPr>
          <p:nvPr/>
        </p:nvSpPr>
        <p:spPr bwMode="auto">
          <a:xfrm>
            <a:off x="8140700" y="4078288"/>
            <a:ext cx="17132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800" b="1" i="0">
                <a:latin typeface="Calibri" panose="020F0502020204030204" pitchFamily="34" charset="0"/>
              </a:rPr>
              <a:t>juxtaglomerular</a:t>
            </a:r>
          </a:p>
          <a:p>
            <a:pPr eaLnBrk="1" hangingPunct="1"/>
            <a:r>
              <a:rPr lang="en-US" altLang="en-US" sz="1800" b="1" i="0">
                <a:latin typeface="Calibri" panose="020F0502020204030204" pitchFamily="34" charset="0"/>
              </a:rPr>
              <a:t>cells</a:t>
            </a:r>
          </a:p>
        </p:txBody>
      </p:sp>
      <p:sp>
        <p:nvSpPr>
          <p:cNvPr id="49173" name="Text Box 30"/>
          <p:cNvSpPr txBox="1">
            <a:spLocks noChangeArrowheads="1"/>
          </p:cNvSpPr>
          <p:nvPr/>
        </p:nvSpPr>
        <p:spPr bwMode="auto">
          <a:xfrm>
            <a:off x="1" y="212725"/>
            <a:ext cx="1028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4000" b="1" i="0" dirty="0">
                <a:solidFill>
                  <a:srgbClr val="FF0000"/>
                </a:solidFill>
                <a:latin typeface="Calibri" panose="020F0502020204030204" pitchFamily="34" charset="0"/>
              </a:rPr>
              <a:t>Renal regulation of blood pressure</a:t>
            </a:r>
            <a:endParaRPr lang="en-US" altLang="en-US" sz="4000" b="1" i="0" dirty="0">
              <a:solidFill>
                <a:srgbClr val="FF0000"/>
              </a:solidFill>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12825" y="620713"/>
            <a:ext cx="8261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spcBef>
                <a:spcPct val="50000"/>
              </a:spcBef>
            </a:pPr>
            <a:r>
              <a:rPr lang="en-US" altLang="en-US" sz="4400" b="1" i="0">
                <a:solidFill>
                  <a:srgbClr val="FF0000"/>
                </a:solidFill>
                <a:latin typeface="Calibri" panose="020F0502020204030204" pitchFamily="34" charset="0"/>
              </a:rPr>
              <a:t>Hypertension</a:t>
            </a:r>
          </a:p>
        </p:txBody>
      </p:sp>
      <p:sp>
        <p:nvSpPr>
          <p:cNvPr id="50179" name="Text Box 3"/>
          <p:cNvSpPr txBox="1">
            <a:spLocks noChangeArrowheads="1"/>
          </p:cNvSpPr>
          <p:nvPr/>
        </p:nvSpPr>
        <p:spPr bwMode="auto">
          <a:xfrm>
            <a:off x="444500" y="1820863"/>
            <a:ext cx="947896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spcBef>
                <a:spcPct val="50000"/>
              </a:spcBef>
              <a:buFontTx/>
              <a:buBlip>
                <a:blip r:embed="rId4"/>
              </a:buBlip>
            </a:pPr>
            <a:r>
              <a:rPr lang="en-US" altLang="en-US" sz="2300" b="1" i="0">
                <a:latin typeface="Calibri" panose="020F0502020204030204" pitchFamily="34" charset="0"/>
              </a:rPr>
              <a:t> </a:t>
            </a:r>
            <a:r>
              <a:rPr lang="en-US" altLang="en-US" sz="2400" b="1" i="0">
                <a:latin typeface="Calibri" panose="020F0502020204030204" pitchFamily="34" charset="0"/>
              </a:rPr>
              <a:t>Sometimes blood-pressure control mechanisms do not function properly or unable to completely compensate for changes that have taken place.</a:t>
            </a:r>
          </a:p>
          <a:p>
            <a:pPr eaLnBrk="1" hangingPunct="1">
              <a:spcBef>
                <a:spcPct val="50000"/>
              </a:spcBef>
              <a:buFontTx/>
              <a:buBlip>
                <a:blip r:embed="rId4"/>
              </a:buBlip>
            </a:pPr>
            <a:r>
              <a:rPr lang="en-US" altLang="en-US" sz="2400" b="1" i="0">
                <a:latin typeface="Calibri" panose="020F0502020204030204" pitchFamily="34" charset="0"/>
              </a:rPr>
              <a:t> Blood pressure may be above the normal range (hypertension if above 14/90 mm Hg) or below normal (hypotension if less than 100/60).</a:t>
            </a:r>
          </a:p>
          <a:p>
            <a:pPr eaLnBrk="1" hangingPunct="1">
              <a:spcBef>
                <a:spcPct val="50000"/>
              </a:spcBef>
              <a:buFontTx/>
              <a:buBlip>
                <a:blip r:embed="rId4"/>
              </a:buBlip>
            </a:pPr>
            <a:r>
              <a:rPr lang="en-US" altLang="en-US" sz="2400" b="1" i="0">
                <a:latin typeface="Calibri" panose="020F0502020204030204" pitchFamily="34" charset="0"/>
              </a:rPr>
              <a:t> Theoretically, hypertension could result from an increase in cardiac output or in TPR, or both.</a:t>
            </a:r>
          </a:p>
          <a:p>
            <a:pPr eaLnBrk="1" hangingPunct="1">
              <a:spcBef>
                <a:spcPct val="50000"/>
              </a:spcBef>
              <a:buFontTx/>
              <a:buBlip>
                <a:blip r:embed="rId4"/>
              </a:buBlip>
            </a:pPr>
            <a:r>
              <a:rPr lang="en-US" altLang="en-US" sz="2400" b="1" i="0">
                <a:latin typeface="Calibri" panose="020F0502020204030204" pitchFamily="34" charset="0"/>
              </a:rPr>
              <a:t> In reality, however, the major abnormality in most cases of well-established hypertension is increased TPR, caused by reduced arteriolar radius.</a:t>
            </a:r>
            <a:r>
              <a:rPr lang="en-US" altLang="en-US" sz="2300" b="1" i="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02" name="Picture 4" descr="21_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0287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444500" y="2112963"/>
            <a:ext cx="94789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spcBef>
                <a:spcPct val="50000"/>
              </a:spcBef>
              <a:buFontTx/>
              <a:buBlip>
                <a:blip r:embed="rId4"/>
              </a:buBlip>
            </a:pPr>
            <a:r>
              <a:rPr lang="en-US" altLang="en-US" sz="2300" b="1" i="0">
                <a:latin typeface="Calibri" panose="020F0502020204030204" pitchFamily="34" charset="0"/>
              </a:rPr>
              <a:t> </a:t>
            </a:r>
            <a:r>
              <a:rPr lang="en-US" altLang="en-US" sz="2400" b="1" i="0">
                <a:latin typeface="Calibri" panose="020F0502020204030204" pitchFamily="34" charset="0"/>
              </a:rPr>
              <a:t>In only a small fraction of cases (only 10% of cases) the cause of arteriolar constriction is known. </a:t>
            </a:r>
          </a:p>
          <a:p>
            <a:pPr eaLnBrk="1" hangingPunct="1">
              <a:spcBef>
                <a:spcPct val="50000"/>
              </a:spcBef>
              <a:buFontTx/>
              <a:buBlip>
                <a:blip r:embed="rId4"/>
              </a:buBlip>
            </a:pPr>
            <a:r>
              <a:rPr lang="en-US" altLang="en-US" sz="2400" b="1" i="0">
                <a:latin typeface="Calibri" panose="020F0502020204030204" pitchFamily="34" charset="0"/>
              </a:rPr>
              <a:t> Hypertension that occurs secondary to another primary problem is called secondary hypertension.</a:t>
            </a:r>
          </a:p>
          <a:p>
            <a:pPr eaLnBrk="1" hangingPunct="1">
              <a:spcBef>
                <a:spcPct val="50000"/>
              </a:spcBef>
              <a:buFontTx/>
              <a:buBlip>
                <a:blip r:embed="rId4"/>
              </a:buBlip>
            </a:pPr>
            <a:r>
              <a:rPr lang="en-US" altLang="en-US" sz="2400" b="1" i="0">
                <a:latin typeface="Calibri" panose="020F0502020204030204" pitchFamily="34" charset="0"/>
              </a:rPr>
              <a:t> The underlying cause is unknown in the remaining 90% of hypertension cases. Such hypertension is known as primary (essential or idiopathic) hypertension.</a:t>
            </a:r>
          </a:p>
        </p:txBody>
      </p:sp>
      <p:sp>
        <p:nvSpPr>
          <p:cNvPr id="52227" name="Text Box 4"/>
          <p:cNvSpPr txBox="1">
            <a:spLocks noChangeArrowheads="1"/>
          </p:cNvSpPr>
          <p:nvPr/>
        </p:nvSpPr>
        <p:spPr bwMode="auto">
          <a:xfrm>
            <a:off x="1012825" y="1066800"/>
            <a:ext cx="8261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spcBef>
                <a:spcPct val="50000"/>
              </a:spcBef>
            </a:pPr>
            <a:r>
              <a:rPr lang="en-US" altLang="en-US" sz="4400" b="1" i="0">
                <a:solidFill>
                  <a:srgbClr val="FF0000"/>
                </a:solidFill>
                <a:latin typeface="Calibri" panose="020F0502020204030204" pitchFamily="34" charset="0"/>
              </a:rPr>
              <a:t>Hypertension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012825" y="685800"/>
            <a:ext cx="8261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spcBef>
                <a:spcPct val="50000"/>
              </a:spcBef>
            </a:pPr>
            <a:r>
              <a:rPr lang="en-US" altLang="en-US" sz="4400" b="1" i="0">
                <a:solidFill>
                  <a:srgbClr val="FF0000"/>
                </a:solidFill>
                <a:latin typeface="Calibri" panose="020F0502020204030204" pitchFamily="34" charset="0"/>
                <a:cs typeface="Times New Roman" panose="02020603050405020304" pitchFamily="18" charset="0"/>
              </a:rPr>
              <a:t>Secondary hypertension</a:t>
            </a:r>
          </a:p>
        </p:txBody>
      </p:sp>
      <p:sp>
        <p:nvSpPr>
          <p:cNvPr id="53251" name="Text Box 3"/>
          <p:cNvSpPr txBox="1">
            <a:spLocks noChangeArrowheads="1"/>
          </p:cNvSpPr>
          <p:nvPr/>
        </p:nvSpPr>
        <p:spPr bwMode="auto">
          <a:xfrm>
            <a:off x="444500" y="1736725"/>
            <a:ext cx="94789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spcBef>
                <a:spcPct val="50000"/>
              </a:spcBef>
            </a:pPr>
            <a:r>
              <a:rPr lang="en-US" altLang="en-US" sz="2000" b="1" i="0">
                <a:solidFill>
                  <a:srgbClr val="FF0000"/>
                </a:solidFill>
                <a:latin typeface="Calibri" panose="020F0502020204030204" pitchFamily="34" charset="0"/>
              </a:rPr>
              <a:t>Causes:</a:t>
            </a:r>
            <a:r>
              <a:rPr lang="en-US" altLang="en-US" sz="2000" b="1" i="0">
                <a:latin typeface="Calibri" panose="020F0502020204030204" pitchFamily="34" charset="0"/>
              </a:rPr>
              <a:t> </a:t>
            </a:r>
          </a:p>
          <a:p>
            <a:pPr eaLnBrk="1" hangingPunct="1">
              <a:spcBef>
                <a:spcPct val="50000"/>
              </a:spcBef>
            </a:pPr>
            <a:r>
              <a:rPr lang="en-US" altLang="en-US" sz="2000" b="1" i="0">
                <a:latin typeface="Calibri" panose="020F0502020204030204" pitchFamily="34" charset="0"/>
              </a:rPr>
              <a:t>1- renal diseases account for over 80% of the case of secondary hypertension.</a:t>
            </a:r>
          </a:p>
          <a:p>
            <a:pPr eaLnBrk="1" hangingPunct="1">
              <a:spcBef>
                <a:spcPct val="50000"/>
              </a:spcBef>
            </a:pPr>
            <a:r>
              <a:rPr lang="en-US" altLang="en-US" sz="2000" b="1" i="0">
                <a:latin typeface="Calibri" panose="020F0502020204030204" pitchFamily="34" charset="0"/>
              </a:rPr>
              <a:t>2- Endocrine causes:</a:t>
            </a:r>
          </a:p>
          <a:p>
            <a:pPr eaLnBrk="1" hangingPunct="1">
              <a:spcBef>
                <a:spcPct val="50000"/>
              </a:spcBef>
            </a:pPr>
            <a:r>
              <a:rPr lang="en-US" altLang="en-US" sz="2000" b="1" i="0">
                <a:latin typeface="Calibri" panose="020F0502020204030204" pitchFamily="34" charset="0"/>
              </a:rPr>
              <a:t>	- Conn’s syndrome.</a:t>
            </a:r>
          </a:p>
          <a:p>
            <a:pPr eaLnBrk="1" hangingPunct="1">
              <a:spcBef>
                <a:spcPct val="50000"/>
              </a:spcBef>
            </a:pPr>
            <a:r>
              <a:rPr lang="en-US" altLang="en-US" sz="2000" b="1" i="0">
                <a:latin typeface="Calibri" panose="020F0502020204030204" pitchFamily="34" charset="0"/>
              </a:rPr>
              <a:t>	- Adrenal hyperplasia.</a:t>
            </a:r>
          </a:p>
          <a:p>
            <a:pPr eaLnBrk="1" hangingPunct="1">
              <a:spcBef>
                <a:spcPct val="50000"/>
              </a:spcBef>
            </a:pPr>
            <a:r>
              <a:rPr lang="en-US" altLang="en-US" sz="2000" b="1" i="0">
                <a:latin typeface="Calibri" panose="020F0502020204030204" pitchFamily="34" charset="0"/>
              </a:rPr>
              <a:t>	- Phaeochromocytoma.</a:t>
            </a:r>
          </a:p>
          <a:p>
            <a:pPr eaLnBrk="1" hangingPunct="1">
              <a:spcBef>
                <a:spcPct val="50000"/>
              </a:spcBef>
            </a:pPr>
            <a:r>
              <a:rPr lang="en-US" altLang="en-US" sz="2000" b="1" i="0">
                <a:latin typeface="Calibri" panose="020F0502020204030204" pitchFamily="34" charset="0"/>
              </a:rPr>
              <a:t>	- Cushing’s syndrome.</a:t>
            </a:r>
          </a:p>
          <a:p>
            <a:pPr eaLnBrk="1" hangingPunct="1">
              <a:spcBef>
                <a:spcPct val="50000"/>
              </a:spcBef>
            </a:pPr>
            <a:r>
              <a:rPr lang="en-US" altLang="en-US" sz="2000" b="1" i="0">
                <a:latin typeface="Calibri" panose="020F0502020204030204" pitchFamily="34" charset="0"/>
              </a:rPr>
              <a:t>	- Acromegaly.</a:t>
            </a:r>
          </a:p>
          <a:p>
            <a:pPr eaLnBrk="1" hangingPunct="1">
              <a:spcBef>
                <a:spcPct val="50000"/>
              </a:spcBef>
            </a:pPr>
            <a:r>
              <a:rPr lang="en-US" altLang="en-US" sz="2000" b="1" i="0">
                <a:latin typeface="Calibri" panose="020F0502020204030204" pitchFamily="34" charset="0"/>
              </a:rPr>
              <a:t>3. Coarctation of the aorta.</a:t>
            </a:r>
          </a:p>
          <a:p>
            <a:pPr eaLnBrk="1" hangingPunct="1">
              <a:spcBef>
                <a:spcPct val="50000"/>
              </a:spcBef>
            </a:pPr>
            <a:r>
              <a:rPr lang="en-US" altLang="en-US" sz="2000" b="1" i="0">
                <a:latin typeface="Calibri" panose="020F0502020204030204" pitchFamily="34" charset="0"/>
              </a:rPr>
              <a:t>4. Drugs.</a:t>
            </a:r>
          </a:p>
          <a:p>
            <a:pPr eaLnBrk="1" hangingPunct="1">
              <a:spcBef>
                <a:spcPct val="50000"/>
              </a:spcBef>
            </a:pPr>
            <a:r>
              <a:rPr lang="en-US" altLang="en-US" sz="2000" b="1" i="0">
                <a:latin typeface="Calibri" panose="020F0502020204030204" pitchFamily="34" charset="0"/>
              </a:rPr>
              <a:t>5. Pregnancy.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8308" name="Rectangle 36"/>
          <p:cNvSpPr>
            <a:spLocks noChangeArrowheads="1"/>
          </p:cNvSpPr>
          <p:nvPr/>
        </p:nvSpPr>
        <p:spPr bwMode="auto">
          <a:xfrm>
            <a:off x="1257300" y="685800"/>
            <a:ext cx="7772400" cy="990600"/>
          </a:xfrm>
          <a:prstGeom prst="rect">
            <a:avLst/>
          </a:prstGeom>
          <a:noFill/>
          <a:ln w="9525">
            <a:noFill/>
            <a:miter lim="800000"/>
            <a:headEnd/>
            <a:tailEnd/>
          </a:ln>
          <a:effectLst/>
        </p:spPr>
        <p:txBody>
          <a:bodyPr anchor="ctr"/>
          <a:lstStyle/>
          <a:p>
            <a:pPr algn="ctr"/>
            <a:r>
              <a:rPr lang="en-GB" sz="4400" b="1" i="0" dirty="0" smtClean="0">
                <a:solidFill>
                  <a:srgbClr val="FFFF00"/>
                </a:solidFill>
                <a:effectLst>
                  <a:outerShdw blurRad="38100" dist="38100" dir="2700000" algn="tl">
                    <a:srgbClr val="000000"/>
                  </a:outerShdw>
                </a:effectLst>
                <a:latin typeface="Calibri" pitchFamily="34" charset="0"/>
                <a:cs typeface="Calibri" pitchFamily="34" charset="0"/>
              </a:rPr>
              <a:t>Systemic and pulmonary vascular resistances</a:t>
            </a:r>
            <a:endParaRPr lang="en-GB" sz="4400" b="1" i="0" dirty="0">
              <a:solidFill>
                <a:srgbClr val="FFFF00"/>
              </a:solidFill>
              <a:effectLst>
                <a:outerShdw blurRad="38100" dist="38100" dir="2700000" algn="tl">
                  <a:srgbClr val="000000"/>
                </a:outerShdw>
              </a:effectLst>
              <a:latin typeface="Calibri" pitchFamily="34" charset="0"/>
              <a:cs typeface="Calibri" pitchFamily="34" charset="0"/>
            </a:endParaRPr>
          </a:p>
        </p:txBody>
      </p:sp>
      <p:sp>
        <p:nvSpPr>
          <p:cNvPr id="438309" name="Rectangle 37"/>
          <p:cNvSpPr>
            <a:spLocks noChangeArrowheads="1"/>
          </p:cNvSpPr>
          <p:nvPr/>
        </p:nvSpPr>
        <p:spPr bwMode="auto">
          <a:xfrm>
            <a:off x="342900" y="1981200"/>
            <a:ext cx="9601200" cy="4724400"/>
          </a:xfrm>
          <a:prstGeom prst="rect">
            <a:avLst/>
          </a:prstGeom>
          <a:noFill/>
          <a:ln w="9525">
            <a:noFill/>
            <a:miter lim="800000"/>
            <a:headEnd/>
            <a:tailEnd/>
          </a:ln>
          <a:effectLst/>
        </p:spPr>
        <p:txBody>
          <a:bodyPr/>
          <a:lstStyle/>
          <a:p>
            <a:pPr marL="342900" indent="-342900">
              <a:spcBef>
                <a:spcPct val="20000"/>
              </a:spcBef>
              <a:buClr>
                <a:srgbClr val="FF0000"/>
              </a:buClr>
              <a:buSzPct val="75000"/>
              <a:buFont typeface="Symbol" pitchFamily="18" charset="2"/>
              <a:buBlip>
                <a:blip r:embed="rId4"/>
              </a:buBlip>
            </a:pPr>
            <a:r>
              <a:rPr lang="en-US" sz="2500" b="1" i="0" dirty="0" smtClean="0">
                <a:solidFill>
                  <a:srgbClr val="66FFFF"/>
                </a:solidFill>
                <a:latin typeface="Calibri" pitchFamily="34" charset="0"/>
                <a:cs typeface="Calibri" pitchFamily="34" charset="0"/>
              </a:rPr>
              <a:t>As blood flows through the systemic and pulmonary circulations friction </a:t>
            </a:r>
            <a:r>
              <a:rPr lang="en-US" sz="2500" b="1" i="0" dirty="0">
                <a:solidFill>
                  <a:srgbClr val="66FFFF"/>
                </a:solidFill>
                <a:latin typeface="Calibri" pitchFamily="34" charset="0"/>
                <a:cs typeface="Calibri" pitchFamily="34" charset="0"/>
              </a:rPr>
              <a:t>develops between the moving fluid and the stationary walls of </a:t>
            </a:r>
            <a:r>
              <a:rPr lang="en-US" sz="2500" b="1" i="0" dirty="0" smtClean="0">
                <a:solidFill>
                  <a:srgbClr val="66FFFF"/>
                </a:solidFill>
                <a:latin typeface="Calibri" pitchFamily="34" charset="0"/>
                <a:cs typeface="Calibri" pitchFamily="34" charset="0"/>
              </a:rPr>
              <a:t>the blood vessels. Thus, the vessels </a:t>
            </a:r>
            <a:r>
              <a:rPr lang="en-US" sz="2500" b="1" i="0" dirty="0">
                <a:solidFill>
                  <a:srgbClr val="66FFFF"/>
                </a:solidFill>
                <a:latin typeface="Calibri" pitchFamily="34" charset="0"/>
                <a:cs typeface="Calibri" pitchFamily="34" charset="0"/>
              </a:rPr>
              <a:t>tend to resist fluid movement through them. </a:t>
            </a:r>
            <a:r>
              <a:rPr lang="en-US" sz="2500" b="1" i="0" dirty="0" smtClean="0">
                <a:solidFill>
                  <a:srgbClr val="66FFFF"/>
                </a:solidFill>
                <a:latin typeface="Calibri" pitchFamily="34" charset="0"/>
                <a:cs typeface="Calibri" pitchFamily="34" charset="0"/>
              </a:rPr>
              <a:t>Such</a:t>
            </a:r>
            <a:r>
              <a:rPr lang="en-US" sz="2500" b="1" i="0" dirty="0">
                <a:solidFill>
                  <a:srgbClr val="66FFFF"/>
                </a:solidFill>
                <a:latin typeface="Calibri" pitchFamily="34" charset="0"/>
                <a:cs typeface="Calibri" pitchFamily="34" charset="0"/>
              </a:rPr>
              <a:t> </a:t>
            </a:r>
            <a:r>
              <a:rPr lang="en-US" sz="2500" b="1" i="0" dirty="0" smtClean="0">
                <a:solidFill>
                  <a:srgbClr val="66FFFF"/>
                </a:solidFill>
                <a:latin typeface="Calibri" pitchFamily="34" charset="0"/>
                <a:cs typeface="Calibri" pitchFamily="34" charset="0"/>
              </a:rPr>
              <a:t>resistance is known as </a:t>
            </a:r>
            <a:r>
              <a:rPr lang="en-US" sz="2500" b="1" dirty="0" smtClean="0">
                <a:solidFill>
                  <a:srgbClr val="FFFF00"/>
                </a:solidFill>
                <a:latin typeface="Calibri" pitchFamily="34" charset="0"/>
                <a:cs typeface="Calibri" pitchFamily="34" charset="0"/>
              </a:rPr>
              <a:t>vascular resistance</a:t>
            </a:r>
            <a:r>
              <a:rPr lang="en-US" sz="2500" b="1" i="0" dirty="0" smtClean="0">
                <a:solidFill>
                  <a:srgbClr val="FFFF00"/>
                </a:solidFill>
                <a:latin typeface="Calibri" pitchFamily="34" charset="0"/>
                <a:cs typeface="Calibri" pitchFamily="34" charset="0"/>
              </a:rPr>
              <a:t>.</a:t>
            </a:r>
          </a:p>
          <a:p>
            <a:pPr marL="342900" indent="-342900">
              <a:spcBef>
                <a:spcPct val="20000"/>
              </a:spcBef>
              <a:buClr>
                <a:srgbClr val="FF0000"/>
              </a:buClr>
              <a:buSzPct val="75000"/>
              <a:buFont typeface="Symbol" pitchFamily="18" charset="2"/>
              <a:buBlip>
                <a:blip r:embed="rId4"/>
              </a:buBlip>
            </a:pPr>
            <a:r>
              <a:rPr lang="en-US" sz="2500" b="1" i="0" dirty="0" smtClean="0">
                <a:solidFill>
                  <a:srgbClr val="66FFFF"/>
                </a:solidFill>
                <a:effectLst>
                  <a:outerShdw blurRad="38100" dist="38100" dir="2700000" algn="tl">
                    <a:srgbClr val="000000"/>
                  </a:outerShdw>
                </a:effectLst>
                <a:latin typeface="Calibri" pitchFamily="34" charset="0"/>
                <a:cs typeface="Calibri" pitchFamily="34" charset="0"/>
              </a:rPr>
              <a:t>The resistance to the flow of the blood through the systemic circulation is known as </a:t>
            </a:r>
            <a:r>
              <a:rPr lang="en-US" sz="2500" b="1" i="0" dirty="0" smtClean="0">
                <a:solidFill>
                  <a:srgbClr val="00CC00"/>
                </a:solidFill>
                <a:effectLst>
                  <a:outerShdw blurRad="38100" dist="38100" dir="2700000" algn="tl">
                    <a:srgbClr val="000000"/>
                  </a:outerShdw>
                </a:effectLst>
                <a:latin typeface="Calibri" pitchFamily="34" charset="0"/>
                <a:cs typeface="Calibri" pitchFamily="34" charset="0"/>
              </a:rPr>
              <a:t>systemic vascular resistance</a:t>
            </a:r>
            <a:r>
              <a:rPr lang="en-US" sz="2500" b="1" i="0" dirty="0" smtClean="0">
                <a:solidFill>
                  <a:srgbClr val="66FFFF"/>
                </a:solidFill>
                <a:effectLst>
                  <a:outerShdw blurRad="38100" dist="38100" dir="2700000" algn="tl">
                    <a:srgbClr val="000000"/>
                  </a:outerShdw>
                </a:effectLst>
                <a:latin typeface="Calibri" pitchFamily="34" charset="0"/>
                <a:cs typeface="Calibri" pitchFamily="34" charset="0"/>
              </a:rPr>
              <a:t> and the </a:t>
            </a:r>
            <a:r>
              <a:rPr lang="en-US" sz="2500" b="1" i="0" dirty="0">
                <a:solidFill>
                  <a:srgbClr val="66FFFF"/>
                </a:solidFill>
                <a:effectLst>
                  <a:outerShdw blurRad="38100" dist="38100" dir="2700000" algn="tl">
                    <a:srgbClr val="000000"/>
                  </a:outerShdw>
                </a:effectLst>
                <a:latin typeface="Calibri" pitchFamily="34" charset="0"/>
                <a:cs typeface="Calibri" pitchFamily="34" charset="0"/>
              </a:rPr>
              <a:t>resistance to </a:t>
            </a:r>
            <a:r>
              <a:rPr lang="en-US" sz="2500" b="1" i="0" dirty="0" smtClean="0">
                <a:solidFill>
                  <a:srgbClr val="66FFFF"/>
                </a:solidFill>
                <a:effectLst>
                  <a:outerShdw blurRad="38100" dist="38100" dir="2700000" algn="tl">
                    <a:srgbClr val="000000"/>
                  </a:outerShdw>
                </a:effectLst>
                <a:latin typeface="Calibri" pitchFamily="34" charset="0"/>
                <a:cs typeface="Calibri" pitchFamily="34" charset="0"/>
              </a:rPr>
              <a:t>the flow of </a:t>
            </a:r>
            <a:r>
              <a:rPr lang="en-US" sz="2500" b="1" i="0" dirty="0">
                <a:solidFill>
                  <a:srgbClr val="66FFFF"/>
                </a:solidFill>
                <a:effectLst>
                  <a:outerShdw blurRad="38100" dist="38100" dir="2700000" algn="tl">
                    <a:srgbClr val="000000"/>
                  </a:outerShdw>
                </a:effectLst>
                <a:latin typeface="Calibri" pitchFamily="34" charset="0"/>
                <a:cs typeface="Calibri" pitchFamily="34" charset="0"/>
              </a:rPr>
              <a:t>the blood through the </a:t>
            </a:r>
            <a:r>
              <a:rPr lang="en-US" sz="2500" b="1" i="0" dirty="0" smtClean="0">
                <a:solidFill>
                  <a:srgbClr val="66FFFF"/>
                </a:solidFill>
                <a:effectLst>
                  <a:outerShdw blurRad="38100" dist="38100" dir="2700000" algn="tl">
                    <a:srgbClr val="000000"/>
                  </a:outerShdw>
                </a:effectLst>
                <a:latin typeface="Calibri" pitchFamily="34" charset="0"/>
                <a:cs typeface="Calibri" pitchFamily="34" charset="0"/>
              </a:rPr>
              <a:t>pulmonary </a:t>
            </a:r>
            <a:r>
              <a:rPr lang="en-US" sz="2500" b="1" i="0" dirty="0">
                <a:solidFill>
                  <a:srgbClr val="66FFFF"/>
                </a:solidFill>
                <a:effectLst>
                  <a:outerShdw blurRad="38100" dist="38100" dir="2700000" algn="tl">
                    <a:srgbClr val="000000"/>
                  </a:outerShdw>
                </a:effectLst>
                <a:latin typeface="Calibri" pitchFamily="34" charset="0"/>
                <a:cs typeface="Calibri" pitchFamily="34" charset="0"/>
              </a:rPr>
              <a:t>circulation is known as </a:t>
            </a:r>
            <a:r>
              <a:rPr lang="en-US" sz="2500" b="1" i="0" dirty="0" smtClean="0">
                <a:solidFill>
                  <a:srgbClr val="00CC00"/>
                </a:solidFill>
                <a:effectLst>
                  <a:outerShdw blurRad="38100" dist="38100" dir="2700000" algn="tl">
                    <a:srgbClr val="000000"/>
                  </a:outerShdw>
                </a:effectLst>
                <a:latin typeface="Calibri" pitchFamily="34" charset="0"/>
                <a:cs typeface="Calibri" pitchFamily="34" charset="0"/>
              </a:rPr>
              <a:t>pulmonary </a:t>
            </a:r>
            <a:r>
              <a:rPr lang="en-US" sz="2500" b="1" i="0" dirty="0">
                <a:solidFill>
                  <a:srgbClr val="00CC00"/>
                </a:solidFill>
                <a:effectLst>
                  <a:outerShdw blurRad="38100" dist="38100" dir="2700000" algn="tl">
                    <a:srgbClr val="000000"/>
                  </a:outerShdw>
                </a:effectLst>
                <a:latin typeface="Calibri" pitchFamily="34" charset="0"/>
                <a:cs typeface="Calibri" pitchFamily="34" charset="0"/>
              </a:rPr>
              <a:t>vascular </a:t>
            </a:r>
            <a:r>
              <a:rPr lang="en-US" sz="2500" b="1" i="0" dirty="0" smtClean="0">
                <a:solidFill>
                  <a:srgbClr val="00CC00"/>
                </a:solidFill>
                <a:effectLst>
                  <a:outerShdw blurRad="38100" dist="38100" dir="2700000" algn="tl">
                    <a:srgbClr val="000000"/>
                  </a:outerShdw>
                </a:effectLst>
                <a:latin typeface="Calibri" pitchFamily="34" charset="0"/>
                <a:cs typeface="Calibri" pitchFamily="34" charset="0"/>
              </a:rPr>
              <a:t>resistance</a:t>
            </a:r>
            <a:r>
              <a:rPr lang="en-US" sz="2500" b="1" i="0" dirty="0" smtClean="0">
                <a:solidFill>
                  <a:srgbClr val="66FFFF"/>
                </a:solidFill>
                <a:effectLst>
                  <a:outerShdw blurRad="38100" dist="38100" dir="2700000" algn="tl">
                    <a:srgbClr val="000000"/>
                  </a:outerShdw>
                </a:effectLst>
                <a:latin typeface="Calibri" pitchFamily="34" charset="0"/>
                <a:cs typeface="Calibri" pitchFamily="34" charset="0"/>
              </a:rPr>
              <a:t>. </a:t>
            </a:r>
            <a:endParaRPr lang="en-US" sz="2500" b="1" i="0" dirty="0">
              <a:solidFill>
                <a:srgbClr val="66FFFF"/>
              </a:solidFill>
              <a:effectLst>
                <a:outerShdw blurRad="38100" dist="38100" dir="2700000" algn="tl">
                  <a:srgbClr val="000000"/>
                </a:outerShdw>
              </a:effectLst>
              <a:latin typeface="Calibri" pitchFamily="34" charset="0"/>
              <a:cs typeface="Calibri" pitchFamily="34" charset="0"/>
            </a:endParaRPr>
          </a:p>
          <a:p>
            <a:pPr marL="342900" indent="-342900">
              <a:lnSpc>
                <a:spcPct val="90000"/>
              </a:lnSpc>
              <a:spcBef>
                <a:spcPct val="20000"/>
              </a:spcBef>
              <a:buClr>
                <a:srgbClr val="FFFF00"/>
              </a:buClr>
              <a:buFont typeface="Wingdings" pitchFamily="2" charset="2"/>
              <a:buBlip>
                <a:blip r:embed="rId4"/>
              </a:buBlip>
            </a:pPr>
            <a:r>
              <a:rPr lang="en-US" sz="2400" b="1" i="0" dirty="0">
                <a:solidFill>
                  <a:srgbClr val="FF0000"/>
                </a:solidFill>
                <a:effectLst>
                  <a:outerShdw blurRad="38100" dist="38100" dir="2700000" algn="tl">
                    <a:srgbClr val="000000"/>
                  </a:outerShdw>
                </a:effectLst>
                <a:latin typeface="Calibri" pitchFamily="34" charset="0"/>
                <a:cs typeface="Calibri" pitchFamily="34" charset="0"/>
              </a:rPr>
              <a:t>The ratio of pulmonary to systemic vascular resistance is approximately 1:6</a:t>
            </a:r>
            <a:r>
              <a:rPr lang="en-US" sz="2400" b="1" i="0" dirty="0" smtClean="0">
                <a:solidFill>
                  <a:srgbClr val="FF0000"/>
                </a:solidFill>
                <a:effectLst>
                  <a:outerShdw blurRad="38100" dist="38100" dir="2700000" algn="tl">
                    <a:srgbClr val="000000"/>
                  </a:outerShdw>
                </a:effectLst>
                <a:latin typeface="Calibri" pitchFamily="34" charset="0"/>
                <a:cs typeface="Calibri" pitchFamily="34" charset="0"/>
              </a:rPr>
              <a:t>.</a:t>
            </a:r>
          </a:p>
          <a:p>
            <a:pPr marL="342900" indent="-342900">
              <a:lnSpc>
                <a:spcPct val="90000"/>
              </a:lnSpc>
              <a:spcBef>
                <a:spcPct val="20000"/>
              </a:spcBef>
              <a:buClr>
                <a:srgbClr val="FFFF00"/>
              </a:buClr>
              <a:buFont typeface="Wingdings" pitchFamily="2" charset="2"/>
              <a:buBlip>
                <a:blip r:embed="rId4"/>
              </a:buBlip>
            </a:pPr>
            <a:r>
              <a:rPr lang="en-US" sz="2400" b="1" i="0" dirty="0" smtClean="0">
                <a:solidFill>
                  <a:srgbClr val="E72DB9">
                    <a:lumMod val="40000"/>
                    <a:lumOff val="60000"/>
                  </a:srgbClr>
                </a:solidFill>
                <a:effectLst>
                  <a:outerShdw blurRad="38100" dist="38100" dir="2700000" algn="tl">
                    <a:srgbClr val="000000"/>
                  </a:outerShdw>
                </a:effectLst>
                <a:latin typeface="Calibri" pitchFamily="34" charset="0"/>
                <a:cs typeface="Calibri" pitchFamily="34" charset="0"/>
              </a:rPr>
              <a:t>It is because the </a:t>
            </a:r>
            <a:r>
              <a:rPr lang="en-US" sz="2400" b="1" dirty="0" smtClean="0">
                <a:solidFill>
                  <a:srgbClr val="66FFFF"/>
                </a:solidFill>
                <a:latin typeface="Calibri" pitchFamily="34" charset="0"/>
                <a:cs typeface="Calibri" pitchFamily="34" charset="0"/>
              </a:rPr>
              <a:t>vascular resistance </a:t>
            </a:r>
            <a:r>
              <a:rPr lang="en-US" sz="2400" b="1" i="0" dirty="0" smtClean="0">
                <a:solidFill>
                  <a:srgbClr val="E72DB9">
                    <a:lumMod val="40000"/>
                    <a:lumOff val="60000"/>
                  </a:srgbClr>
                </a:solidFill>
                <a:latin typeface="Calibri" pitchFamily="34" charset="0"/>
                <a:cs typeface="Calibri" pitchFamily="34" charset="0"/>
              </a:rPr>
              <a:t>to flow that we need the heart in the cardiovascular system.</a:t>
            </a:r>
            <a:r>
              <a:rPr lang="en-US" sz="2400" b="1" i="0" dirty="0" smtClean="0">
                <a:solidFill>
                  <a:srgbClr val="E72DB9">
                    <a:lumMod val="40000"/>
                    <a:lumOff val="60000"/>
                  </a:srgbClr>
                </a:solidFill>
                <a:effectLst>
                  <a:outerShdw blurRad="38100" dist="38100" dir="2700000" algn="tl">
                    <a:srgbClr val="000000"/>
                  </a:outerShdw>
                </a:effectLst>
                <a:latin typeface="Calibri" pitchFamily="34" charset="0"/>
                <a:cs typeface="Calibri" pitchFamily="34" charset="0"/>
              </a:rPr>
              <a:t> </a:t>
            </a:r>
            <a:endParaRPr lang="en-US" sz="2400" b="1" i="0" dirty="0">
              <a:solidFill>
                <a:srgbClr val="E72DB9">
                  <a:lumMod val="40000"/>
                  <a:lumOff val="60000"/>
                </a:srgbClr>
              </a:solidFill>
              <a:effectLst>
                <a:outerShdw blurRad="38100" dist="38100" dir="2700000" algn="tl">
                  <a:srgbClr val="000000"/>
                </a:outerShdw>
              </a:effectLst>
              <a:latin typeface="Calibri" pitchFamily="34" charset="0"/>
              <a:cs typeface="Calibri" pitchFamily="34" charset="0"/>
            </a:endParaRPr>
          </a:p>
        </p:txBody>
      </p:sp>
    </p:spTree>
    <p:extLst>
      <p:ext uri="{BB962C8B-B14F-4D97-AF65-F5344CB8AC3E}">
        <p14:creationId xmlns:p14="http://schemas.microsoft.com/office/powerpoint/2010/main" val="187491964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012825" y="2489200"/>
            <a:ext cx="82613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spcBef>
                <a:spcPct val="50000"/>
              </a:spcBef>
            </a:pPr>
            <a:r>
              <a:rPr lang="en-US" altLang="en-US" sz="4000" b="1" i="0">
                <a:solidFill>
                  <a:schemeClr val="accent2"/>
                </a:solidFill>
                <a:latin typeface="Calibri" panose="020F0502020204030204" pitchFamily="34" charset="0"/>
              </a:rPr>
              <a:t>What are the complications of hypertension?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48898" name="Rectangle 2"/>
          <p:cNvSpPr>
            <a:spLocks noChangeArrowheads="1"/>
          </p:cNvSpPr>
          <p:nvPr/>
        </p:nvSpPr>
        <p:spPr bwMode="auto">
          <a:xfrm>
            <a:off x="1333500" y="1447800"/>
            <a:ext cx="7772400" cy="685800"/>
          </a:xfrm>
          <a:prstGeom prst="rect">
            <a:avLst/>
          </a:prstGeom>
          <a:noFill/>
          <a:ln w="9525">
            <a:noFill/>
            <a:miter lim="800000"/>
            <a:headEnd/>
            <a:tailEnd/>
          </a:ln>
          <a:effectLst/>
        </p:spPr>
        <p:txBody>
          <a:bodyPr anchor="b"/>
          <a:lstStyle/>
          <a:p>
            <a:pPr algn="ctr">
              <a:defRPr/>
            </a:pPr>
            <a:r>
              <a:rPr lang="en-US" sz="4400" b="1" i="0">
                <a:solidFill>
                  <a:schemeClr val="tx2"/>
                </a:solidFill>
                <a:effectLst>
                  <a:outerShdw blurRad="38100" dist="38100" dir="2700000" algn="tl">
                    <a:srgbClr val="000000"/>
                  </a:outerShdw>
                </a:effectLst>
                <a:latin typeface="Calibri" panose="020F0502020204030204" pitchFamily="34" charset="0"/>
              </a:rPr>
              <a:t>Arterial blood pressure (ABP)</a:t>
            </a:r>
          </a:p>
        </p:txBody>
      </p:sp>
      <p:sp>
        <p:nvSpPr>
          <p:cNvPr id="10243" name="Text Box 3"/>
          <p:cNvSpPr txBox="1">
            <a:spLocks noChangeArrowheads="1"/>
          </p:cNvSpPr>
          <p:nvPr/>
        </p:nvSpPr>
        <p:spPr bwMode="auto">
          <a:xfrm>
            <a:off x="419100" y="2701925"/>
            <a:ext cx="9525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400" b="1" i="0">
                <a:solidFill>
                  <a:srgbClr val="00FFFF"/>
                </a:solidFill>
                <a:latin typeface="Calibri" panose="020F0502020204030204" pitchFamily="34" charset="0"/>
              </a:rPr>
              <a:t> Blood pressure is defined as the force exerted by the blood against a vessel wall.</a:t>
            </a:r>
          </a:p>
          <a:p>
            <a:pPr>
              <a:buFontTx/>
              <a:buBlip>
                <a:blip r:embed="rId4"/>
              </a:buBlip>
            </a:pPr>
            <a:endParaRPr lang="en-US" altLang="en-US" sz="2400" b="1" i="0">
              <a:solidFill>
                <a:srgbClr val="00FFFF"/>
              </a:solidFill>
              <a:latin typeface="Calibri" panose="020F0502020204030204" pitchFamily="34" charset="0"/>
            </a:endParaRPr>
          </a:p>
          <a:p>
            <a:pPr>
              <a:buFontTx/>
              <a:buBlip>
                <a:blip r:embed="rId4"/>
              </a:buBlip>
            </a:pPr>
            <a:r>
              <a:rPr lang="en-US" altLang="en-US" sz="2400" b="1" i="0">
                <a:solidFill>
                  <a:srgbClr val="00FFFF"/>
                </a:solidFill>
                <a:latin typeface="Calibri" panose="020F0502020204030204" pitchFamily="34" charset="0"/>
              </a:rPr>
              <a:t> Blood pressure is an important characteristic of our body since it is the force that drives blood along blood vessels after it has left the heart.</a:t>
            </a:r>
          </a:p>
          <a:p>
            <a:pPr>
              <a:buFontTx/>
              <a:buBlip>
                <a:blip r:embed="rId4"/>
              </a:buBlip>
            </a:pPr>
            <a:endParaRPr lang="en-US" altLang="en-US" sz="2400" b="1" i="0">
              <a:solidFill>
                <a:srgbClr val="00FFFF"/>
              </a:solidFill>
              <a:latin typeface="Calibri" panose="020F0502020204030204" pitchFamily="34" charset="0"/>
            </a:endParaRPr>
          </a:p>
          <a:p>
            <a:pPr>
              <a:buFontTx/>
              <a:buBlip>
                <a:blip r:embed="rId4"/>
              </a:buBlip>
            </a:pPr>
            <a:r>
              <a:rPr lang="en-US" altLang="en-US" sz="2400" b="1" i="0">
                <a:solidFill>
                  <a:srgbClr val="00FFFF"/>
                </a:solidFill>
                <a:latin typeface="Calibri" panose="020F0502020204030204" pitchFamily="34" charset="0"/>
              </a:rPr>
              <a:t> Without blood pressure, nutrients, oxygen, and proteins could not travel from the arterial side of the body to the venous side.</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7638" y="974725"/>
            <a:ext cx="1991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800" b="1" i="0">
                <a:solidFill>
                  <a:srgbClr val="66FFFF"/>
                </a:solidFill>
                <a:latin typeface="Calibri" panose="020F0502020204030204" pitchFamily="34" charset="0"/>
              </a:rPr>
              <a:t>Flow = </a:t>
            </a:r>
            <a:r>
              <a:rPr lang="en-US" altLang="en-US" sz="2800" b="1" i="0">
                <a:solidFill>
                  <a:srgbClr val="66FFFF"/>
                </a:solidFill>
                <a:latin typeface="Calibri" panose="020F0502020204030204" pitchFamily="34" charset="0"/>
                <a:sym typeface="Symbol" panose="05050102010706020507" pitchFamily="18" charset="2"/>
              </a:rPr>
              <a:t>P/R</a:t>
            </a:r>
          </a:p>
        </p:txBody>
      </p:sp>
      <p:sp>
        <p:nvSpPr>
          <p:cNvPr id="5" name="Text Box 3"/>
          <p:cNvSpPr txBox="1">
            <a:spLocks noChangeArrowheads="1"/>
          </p:cNvSpPr>
          <p:nvPr/>
        </p:nvSpPr>
        <p:spPr bwMode="auto">
          <a:xfrm>
            <a:off x="187325" y="3529013"/>
            <a:ext cx="4542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4"/>
              </a:buBlip>
            </a:pPr>
            <a:r>
              <a:rPr lang="en-US" altLang="en-US" sz="2400" b="1" i="0">
                <a:solidFill>
                  <a:srgbClr val="66FFFF"/>
                </a:solidFill>
                <a:latin typeface="Calibri" panose="020F0502020204030204" pitchFamily="34" charset="0"/>
              </a:rPr>
              <a:t>  MAP – Venous Pressure = MAP</a:t>
            </a:r>
          </a:p>
        </p:txBody>
      </p:sp>
      <p:sp>
        <p:nvSpPr>
          <p:cNvPr id="6" name="Text Box 4"/>
          <p:cNvSpPr txBox="1">
            <a:spLocks noChangeArrowheads="1"/>
          </p:cNvSpPr>
          <p:nvPr/>
        </p:nvSpPr>
        <p:spPr bwMode="auto">
          <a:xfrm>
            <a:off x="6115050" y="5851525"/>
            <a:ext cx="35546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solidFill>
                  <a:srgbClr val="66FFFF"/>
                </a:solidFill>
                <a:latin typeface="Calibri" panose="020F0502020204030204" pitchFamily="34" charset="0"/>
              </a:rPr>
              <a:t>MAP = mean arterial pressure</a:t>
            </a:r>
          </a:p>
          <a:p>
            <a:pPr eaLnBrk="1" hangingPunct="1"/>
            <a:r>
              <a:rPr lang="en-US" altLang="en-US" sz="2000" i="0">
                <a:solidFill>
                  <a:srgbClr val="66FFFF"/>
                </a:solidFill>
                <a:latin typeface="Calibri" panose="020F0502020204030204" pitchFamily="34" charset="0"/>
              </a:rPr>
              <a:t>CO = cardiac output</a:t>
            </a:r>
          </a:p>
          <a:p>
            <a:pPr eaLnBrk="1" hangingPunct="1"/>
            <a:r>
              <a:rPr lang="en-US" altLang="en-US" sz="2000" i="0">
                <a:solidFill>
                  <a:srgbClr val="66FFFF"/>
                </a:solidFill>
                <a:latin typeface="Calibri" panose="020F0502020204030204" pitchFamily="34" charset="0"/>
              </a:rPr>
              <a:t>TPR = total peripheral resistance</a:t>
            </a:r>
          </a:p>
        </p:txBody>
      </p:sp>
      <p:sp>
        <p:nvSpPr>
          <p:cNvPr id="7" name="Text Box 5"/>
          <p:cNvSpPr txBox="1">
            <a:spLocks noChangeArrowheads="1"/>
          </p:cNvSpPr>
          <p:nvPr/>
        </p:nvSpPr>
        <p:spPr bwMode="auto">
          <a:xfrm>
            <a:off x="2001483" y="152400"/>
            <a:ext cx="64186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4400" b="1" i="0" dirty="0">
                <a:solidFill>
                  <a:srgbClr val="FFFF00"/>
                </a:solidFill>
                <a:latin typeface="Calibri" panose="020F0502020204030204" pitchFamily="34" charset="0"/>
              </a:rPr>
              <a:t>In the systemic circulation:</a:t>
            </a:r>
          </a:p>
        </p:txBody>
      </p:sp>
      <p:sp>
        <p:nvSpPr>
          <p:cNvPr id="8" name="Text Box 6"/>
          <p:cNvSpPr txBox="1">
            <a:spLocks noChangeArrowheads="1"/>
          </p:cNvSpPr>
          <p:nvPr/>
        </p:nvSpPr>
        <p:spPr bwMode="auto">
          <a:xfrm>
            <a:off x="187325" y="1819275"/>
            <a:ext cx="6461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4"/>
              </a:buBlip>
            </a:pPr>
            <a:r>
              <a:rPr lang="en-US" altLang="en-US" sz="2400" b="1" i="0">
                <a:solidFill>
                  <a:srgbClr val="66FFFF"/>
                </a:solidFill>
                <a:latin typeface="Calibri" panose="020F0502020204030204" pitchFamily="34" charset="0"/>
              </a:rPr>
              <a:t>  CO = The blood pumped per minute (ml/min).</a:t>
            </a:r>
          </a:p>
        </p:txBody>
      </p:sp>
      <p:sp>
        <p:nvSpPr>
          <p:cNvPr id="9" name="Text Box 7"/>
          <p:cNvSpPr txBox="1">
            <a:spLocks noChangeArrowheads="1"/>
          </p:cNvSpPr>
          <p:nvPr/>
        </p:nvSpPr>
        <p:spPr bwMode="auto">
          <a:xfrm>
            <a:off x="187325" y="2959100"/>
            <a:ext cx="328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4"/>
              </a:buBlip>
            </a:pPr>
            <a:r>
              <a:rPr lang="en-US" altLang="en-US" sz="2400" b="1" i="0">
                <a:solidFill>
                  <a:srgbClr val="66FFFF"/>
                </a:solidFill>
                <a:latin typeface="Calibri" panose="020F0502020204030204" pitchFamily="34" charset="0"/>
              </a:rPr>
              <a:t>  </a:t>
            </a:r>
            <a:r>
              <a:rPr lang="en-US" altLang="en-US" sz="2400" b="1" i="0" u="sng">
                <a:solidFill>
                  <a:srgbClr val="66FFFF"/>
                </a:solidFill>
                <a:latin typeface="Calibri" panose="020F0502020204030204" pitchFamily="34" charset="0"/>
              </a:rPr>
              <a:t>Therefore, CO = Flow</a:t>
            </a:r>
          </a:p>
        </p:txBody>
      </p:sp>
      <p:sp>
        <p:nvSpPr>
          <p:cNvPr id="10" name="Text Box 8"/>
          <p:cNvSpPr txBox="1">
            <a:spLocks noChangeArrowheads="1"/>
          </p:cNvSpPr>
          <p:nvPr/>
        </p:nvSpPr>
        <p:spPr bwMode="auto">
          <a:xfrm>
            <a:off x="187325" y="4098925"/>
            <a:ext cx="689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4"/>
              </a:buBlip>
            </a:pPr>
            <a:r>
              <a:rPr lang="en-US" altLang="en-US" sz="2400" b="1" i="0">
                <a:solidFill>
                  <a:srgbClr val="66FFFF"/>
                </a:solidFill>
                <a:latin typeface="Calibri" panose="020F0502020204030204" pitchFamily="34" charset="0"/>
              </a:rPr>
              <a:t>  MAP drives blood flow in the systemic circulation</a:t>
            </a:r>
          </a:p>
        </p:txBody>
      </p:sp>
      <p:sp>
        <p:nvSpPr>
          <p:cNvPr id="11" name="Text Box 9"/>
          <p:cNvSpPr txBox="1">
            <a:spLocks noChangeArrowheads="1"/>
          </p:cNvSpPr>
          <p:nvPr/>
        </p:nvSpPr>
        <p:spPr bwMode="auto">
          <a:xfrm>
            <a:off x="187325" y="4672013"/>
            <a:ext cx="3276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4"/>
              </a:buBlip>
            </a:pPr>
            <a:r>
              <a:rPr lang="en-US" altLang="en-US" sz="2400" b="1" i="0">
                <a:solidFill>
                  <a:srgbClr val="66FFFF"/>
                </a:solidFill>
                <a:latin typeface="Calibri" panose="020F0502020204030204" pitchFamily="34" charset="0"/>
              </a:rPr>
              <a:t>  </a:t>
            </a:r>
            <a:r>
              <a:rPr lang="en-US" altLang="en-US" sz="2400" b="1" i="0" u="sng">
                <a:solidFill>
                  <a:srgbClr val="66FFFF"/>
                </a:solidFill>
                <a:latin typeface="Calibri" panose="020F0502020204030204" pitchFamily="34" charset="0"/>
              </a:rPr>
              <a:t>Therefore, MAP = </a:t>
            </a:r>
            <a:r>
              <a:rPr lang="en-US" altLang="en-US" sz="2400" b="1" i="0" u="sng">
                <a:solidFill>
                  <a:srgbClr val="66FFFF"/>
                </a:solidFill>
                <a:latin typeface="Calibri" panose="020F0502020204030204" pitchFamily="34" charset="0"/>
                <a:sym typeface="Symbol" panose="05050102010706020507" pitchFamily="18" charset="2"/>
              </a:rPr>
              <a:t>P</a:t>
            </a:r>
          </a:p>
        </p:txBody>
      </p:sp>
      <p:sp>
        <p:nvSpPr>
          <p:cNvPr id="12" name="Text Box 10"/>
          <p:cNvSpPr txBox="1">
            <a:spLocks noChangeArrowheads="1"/>
          </p:cNvSpPr>
          <p:nvPr/>
        </p:nvSpPr>
        <p:spPr bwMode="auto">
          <a:xfrm>
            <a:off x="187325" y="5238750"/>
            <a:ext cx="1567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4"/>
              </a:buBlip>
            </a:pPr>
            <a:r>
              <a:rPr lang="en-US" altLang="en-US" sz="2400" b="1" i="0">
                <a:solidFill>
                  <a:srgbClr val="66FFFF"/>
                </a:solidFill>
                <a:latin typeface="Calibri" panose="020F0502020204030204" pitchFamily="34" charset="0"/>
              </a:rPr>
              <a:t>  </a:t>
            </a:r>
            <a:r>
              <a:rPr lang="en-US" altLang="en-US" sz="2400" b="1" i="0" u="sng">
                <a:solidFill>
                  <a:srgbClr val="66FFFF"/>
                </a:solidFill>
                <a:latin typeface="Calibri" panose="020F0502020204030204" pitchFamily="34" charset="0"/>
              </a:rPr>
              <a:t>R = TPR</a:t>
            </a:r>
          </a:p>
        </p:txBody>
      </p:sp>
      <p:sp>
        <p:nvSpPr>
          <p:cNvPr id="13" name="Text Box 11"/>
          <p:cNvSpPr txBox="1">
            <a:spLocks noChangeArrowheads="1"/>
          </p:cNvSpPr>
          <p:nvPr/>
        </p:nvSpPr>
        <p:spPr bwMode="auto">
          <a:xfrm>
            <a:off x="187325" y="6069013"/>
            <a:ext cx="2568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800" b="1" i="0">
                <a:solidFill>
                  <a:srgbClr val="66FFFF"/>
                </a:solidFill>
                <a:latin typeface="Calibri" panose="020F0502020204030204" pitchFamily="34" charset="0"/>
              </a:rPr>
              <a:t>CO = MAP / TPR</a:t>
            </a:r>
          </a:p>
        </p:txBody>
      </p:sp>
      <p:sp>
        <p:nvSpPr>
          <p:cNvPr id="14" name="Text Box 12"/>
          <p:cNvSpPr txBox="1">
            <a:spLocks noChangeArrowheads="1"/>
          </p:cNvSpPr>
          <p:nvPr/>
        </p:nvSpPr>
        <p:spPr bwMode="auto">
          <a:xfrm>
            <a:off x="187325" y="2389188"/>
            <a:ext cx="7132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buFontTx/>
              <a:buBlip>
                <a:blip r:embed="rId4"/>
              </a:buBlip>
            </a:pPr>
            <a:r>
              <a:rPr lang="en-US" altLang="en-US" sz="2400" b="1" i="0" dirty="0">
                <a:solidFill>
                  <a:srgbClr val="66FFFF"/>
                </a:solidFill>
                <a:latin typeface="Calibri" panose="020F0502020204030204" pitchFamily="34" charset="0"/>
              </a:rPr>
              <a:t>  All of the CO flows through the systemic </a:t>
            </a:r>
            <a:r>
              <a:rPr lang="en-US" altLang="en-US" sz="2400" b="1" i="0" dirty="0" smtClean="0">
                <a:solidFill>
                  <a:srgbClr val="66FFFF"/>
                </a:solidFill>
                <a:latin typeface="Calibri" panose="020F0502020204030204" pitchFamily="34" charset="0"/>
              </a:rPr>
              <a:t>circulation</a:t>
            </a:r>
            <a:endParaRPr lang="en-US" altLang="en-US" sz="2400" i="0" dirty="0">
              <a:solidFill>
                <a:srgbClr val="66FFFF"/>
              </a:solidFill>
              <a:latin typeface="Calibri" panose="020F0502020204030204" pitchFamily="34" charset="0"/>
            </a:endParaRPr>
          </a:p>
        </p:txBody>
      </p:sp>
      <p:sp>
        <p:nvSpPr>
          <p:cNvPr id="15" name="Rectangle 13"/>
          <p:cNvSpPr>
            <a:spLocks noChangeArrowheads="1"/>
          </p:cNvSpPr>
          <p:nvPr/>
        </p:nvSpPr>
        <p:spPr bwMode="auto">
          <a:xfrm>
            <a:off x="4010025" y="1023938"/>
            <a:ext cx="2347913" cy="504825"/>
          </a:xfrm>
          <a:prstGeom prst="rect">
            <a:avLst/>
          </a:prstGeom>
          <a:noFill/>
          <a:ln w="28575">
            <a:solidFill>
              <a:srgbClr val="FF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
        <p:nvSpPr>
          <p:cNvPr id="16" name="Rectangle 14"/>
          <p:cNvSpPr>
            <a:spLocks noChangeArrowheads="1"/>
          </p:cNvSpPr>
          <p:nvPr/>
        </p:nvSpPr>
        <p:spPr bwMode="auto">
          <a:xfrm>
            <a:off x="217488" y="6040438"/>
            <a:ext cx="3241675" cy="647700"/>
          </a:xfrm>
          <a:prstGeom prst="rect">
            <a:avLst/>
          </a:prstGeom>
          <a:noFill/>
          <a:ln w="28575">
            <a:solidFill>
              <a:srgbClr val="FF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anose="020F0502020204030204" pitchFamily="34" charset="0"/>
            </a:endParaRPr>
          </a:p>
        </p:txBody>
      </p:sp>
    </p:spTree>
    <p:extLst>
      <p:ext uri="{BB962C8B-B14F-4D97-AF65-F5344CB8AC3E}">
        <p14:creationId xmlns:p14="http://schemas.microsoft.com/office/powerpoint/2010/main" val="40422215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1560513" y="762000"/>
            <a:ext cx="64186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4400" b="1" i="0">
                <a:solidFill>
                  <a:srgbClr val="FFFF00"/>
                </a:solidFill>
                <a:latin typeface="Calibri" panose="020F0502020204030204" pitchFamily="34" charset="0"/>
              </a:rPr>
              <a:t>In the systemic circulation:</a:t>
            </a:r>
          </a:p>
        </p:txBody>
      </p:sp>
      <p:grpSp>
        <p:nvGrpSpPr>
          <p:cNvPr id="18" name="Group 15"/>
          <p:cNvGrpSpPr>
            <a:grpSpLocks/>
          </p:cNvGrpSpPr>
          <p:nvPr/>
        </p:nvGrpSpPr>
        <p:grpSpPr bwMode="auto">
          <a:xfrm>
            <a:off x="190501" y="1828800"/>
            <a:ext cx="9677400" cy="5162553"/>
            <a:chOff x="-80" y="724"/>
            <a:chExt cx="6096" cy="3252"/>
          </a:xfrm>
        </p:grpSpPr>
        <p:sp>
          <p:nvSpPr>
            <p:cNvPr id="19" name="Text Box 16"/>
            <p:cNvSpPr txBox="1">
              <a:spLocks noChangeArrowheads="1"/>
            </p:cNvSpPr>
            <p:nvPr/>
          </p:nvSpPr>
          <p:spPr bwMode="auto">
            <a:xfrm>
              <a:off x="2049" y="724"/>
              <a:ext cx="161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800" b="1" i="0">
                  <a:solidFill>
                    <a:srgbClr val="66FFFF"/>
                  </a:solidFill>
                  <a:latin typeface="Calibri" panose="020F0502020204030204" pitchFamily="34" charset="0"/>
                </a:rPr>
                <a:t>CO = MAP / TPR</a:t>
              </a:r>
            </a:p>
          </p:txBody>
        </p:sp>
        <p:sp>
          <p:nvSpPr>
            <p:cNvPr id="20" name="Text Box 17"/>
            <p:cNvSpPr txBox="1">
              <a:spLocks noChangeArrowheads="1"/>
            </p:cNvSpPr>
            <p:nvPr/>
          </p:nvSpPr>
          <p:spPr bwMode="auto">
            <a:xfrm>
              <a:off x="-80" y="1204"/>
              <a:ext cx="6096" cy="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SzPct val="135000"/>
              </a:pPr>
              <a:r>
                <a:rPr lang="en-US" altLang="en-US" sz="2800" b="1" i="0" dirty="0">
                  <a:solidFill>
                    <a:srgbClr val="66FFFF"/>
                  </a:solidFill>
                  <a:latin typeface="Calibri" panose="020F0502020204030204" pitchFamily="34" charset="0"/>
                </a:rPr>
                <a:t>MAP = CO X TPR</a:t>
              </a:r>
            </a:p>
            <a:p>
              <a:pPr eaLnBrk="1" hangingPunct="1">
                <a:buSzPct val="135000"/>
              </a:pPr>
              <a:endParaRPr lang="en-US" altLang="en-US" sz="2800" b="1" i="0" dirty="0">
                <a:solidFill>
                  <a:srgbClr val="66FFFF"/>
                </a:solidFill>
                <a:latin typeface="Calibri" panose="020F0502020204030204" pitchFamily="34" charset="0"/>
              </a:endParaRPr>
            </a:p>
            <a:p>
              <a:pPr eaLnBrk="1" hangingPunct="1">
                <a:buSzPct val="135000"/>
              </a:pPr>
              <a:r>
                <a:rPr lang="en-US" altLang="en-US" sz="2800" b="1" i="0" dirty="0">
                  <a:solidFill>
                    <a:srgbClr val="66FFFF"/>
                  </a:solidFill>
                  <a:latin typeface="Calibri" panose="020F0502020204030204" pitchFamily="34" charset="0"/>
                </a:rPr>
                <a:t>= SV  </a:t>
              </a:r>
              <a:r>
                <a:rPr lang="en-US" altLang="en-US" sz="2800" i="0" dirty="0">
                  <a:solidFill>
                    <a:srgbClr val="66FFFF"/>
                  </a:solidFill>
                  <a:latin typeface="Calibri" panose="020F0502020204030204" pitchFamily="34" charset="0"/>
                </a:rPr>
                <a:t>X</a:t>
              </a:r>
              <a:r>
                <a:rPr lang="en-US" altLang="en-US" sz="2800" b="1" i="0" dirty="0">
                  <a:solidFill>
                    <a:srgbClr val="66FFFF"/>
                  </a:solidFill>
                  <a:latin typeface="Calibri" panose="020F0502020204030204" pitchFamily="34" charset="0"/>
                </a:rPr>
                <a:t>  HR </a:t>
              </a:r>
              <a:r>
                <a:rPr lang="en-US" altLang="en-US" sz="2800" i="0" dirty="0">
                  <a:solidFill>
                    <a:srgbClr val="66FFFF"/>
                  </a:solidFill>
                  <a:latin typeface="Calibri" panose="020F0502020204030204" pitchFamily="34" charset="0"/>
                </a:rPr>
                <a:t>X</a:t>
              </a:r>
              <a:r>
                <a:rPr lang="en-US" altLang="en-US" sz="2800" b="1" i="0" dirty="0">
                  <a:solidFill>
                    <a:srgbClr val="66FFFF"/>
                  </a:solidFill>
                  <a:latin typeface="Calibri" panose="020F0502020204030204" pitchFamily="34" charset="0"/>
                </a:rPr>
                <a:t>  </a:t>
              </a:r>
              <a:r>
                <a:rPr lang="en-US" altLang="en-US" sz="2800" b="1" i="0" dirty="0" smtClean="0">
                  <a:solidFill>
                    <a:srgbClr val="66FFFF"/>
                  </a:solidFill>
                  <a:latin typeface="Calibri" panose="020F0502020204030204" pitchFamily="34" charset="0"/>
                </a:rPr>
                <a:t>TPR</a:t>
              </a:r>
            </a:p>
            <a:p>
              <a:pPr eaLnBrk="1" hangingPunct="1">
                <a:buSzPct val="135000"/>
              </a:pPr>
              <a:endParaRPr lang="en-US" altLang="en-US" sz="2800" b="1" i="0" dirty="0">
                <a:solidFill>
                  <a:srgbClr val="66FFFF"/>
                </a:solidFill>
                <a:latin typeface="Calibri" panose="020F0502020204030204" pitchFamily="34" charset="0"/>
              </a:endParaRPr>
            </a:p>
            <a:p>
              <a:pPr eaLnBrk="1" hangingPunct="1">
                <a:buSzPct val="135000"/>
              </a:pPr>
              <a:r>
                <a:rPr lang="en-US" altLang="en-US" sz="2800" b="1" i="0" dirty="0">
                  <a:solidFill>
                    <a:srgbClr val="66FFFF"/>
                  </a:solidFill>
                  <a:latin typeface="Calibri" panose="020F0502020204030204" pitchFamily="34" charset="0"/>
                </a:rPr>
                <a:t>What are the factors affecting vascular </a:t>
              </a:r>
              <a:r>
                <a:rPr lang="en-US" altLang="en-US" sz="2800" b="1" i="0" dirty="0" smtClean="0">
                  <a:solidFill>
                    <a:srgbClr val="66FFFF"/>
                  </a:solidFill>
                  <a:latin typeface="Calibri" panose="020F0502020204030204" pitchFamily="34" charset="0"/>
                </a:rPr>
                <a:t>resistance?</a:t>
              </a:r>
              <a:endParaRPr lang="en-US" altLang="en-US" sz="2800" b="1" i="0" dirty="0">
                <a:solidFill>
                  <a:srgbClr val="66FFFF"/>
                </a:solidFill>
                <a:latin typeface="Calibri" panose="020F0502020204030204" pitchFamily="34" charset="0"/>
              </a:endParaRPr>
            </a:p>
            <a:p>
              <a:pPr eaLnBrk="1" hangingPunct="1">
                <a:buSzPct val="135000"/>
              </a:pPr>
              <a:r>
                <a:rPr lang="en-GB" altLang="en-US" sz="2800" b="1" i="0" dirty="0" smtClean="0">
                  <a:solidFill>
                    <a:srgbClr val="FF66FF"/>
                  </a:solidFill>
                  <a:latin typeface="Calibri" panose="020F0502020204030204" pitchFamily="34" charset="0"/>
                </a:rPr>
                <a:t>- Resistance </a:t>
              </a:r>
              <a:r>
                <a:rPr lang="en-GB" altLang="en-US" sz="2800" b="1" i="0" dirty="0">
                  <a:solidFill>
                    <a:srgbClr val="FF66FF"/>
                  </a:solidFill>
                  <a:latin typeface="Calibri" panose="020F0502020204030204" pitchFamily="34" charset="0"/>
                </a:rPr>
                <a:t>is inversely proportional to </a:t>
              </a:r>
              <a:r>
                <a:rPr lang="en-GB" altLang="en-US" sz="2800" b="1" dirty="0">
                  <a:solidFill>
                    <a:srgbClr val="FF66FF"/>
                  </a:solidFill>
                  <a:latin typeface="Calibri" panose="020F0502020204030204" pitchFamily="34" charset="0"/>
                </a:rPr>
                <a:t>r</a:t>
              </a:r>
              <a:r>
                <a:rPr lang="en-GB" altLang="en-US" sz="2800" b="1" i="0" baseline="30000" dirty="0">
                  <a:solidFill>
                    <a:srgbClr val="FF66FF"/>
                  </a:solidFill>
                  <a:latin typeface="Calibri" panose="020F0502020204030204" pitchFamily="34" charset="0"/>
                </a:rPr>
                <a:t>4</a:t>
              </a:r>
              <a:r>
                <a:rPr lang="en-GB" altLang="en-US" sz="2800" b="1" i="0" dirty="0" smtClean="0">
                  <a:solidFill>
                    <a:srgbClr val="FF66FF"/>
                  </a:solidFill>
                  <a:latin typeface="Calibri" panose="020F0502020204030204" pitchFamily="34" charset="0"/>
                </a:rPr>
                <a:t>.</a:t>
              </a:r>
            </a:p>
            <a:p>
              <a:pPr eaLnBrk="1" hangingPunct="1">
                <a:buSzPct val="135000"/>
              </a:pPr>
              <a:r>
                <a:rPr lang="en-GB" altLang="en-US" sz="2800" b="1" i="0" dirty="0" smtClean="0">
                  <a:solidFill>
                    <a:srgbClr val="FF66FF"/>
                  </a:solidFill>
                  <a:latin typeface="Calibri" panose="020F0502020204030204" pitchFamily="34" charset="0"/>
                </a:rPr>
                <a:t>- Resistance </a:t>
              </a:r>
              <a:r>
                <a:rPr lang="en-GB" altLang="en-US" sz="2800" b="1" i="0" dirty="0">
                  <a:solidFill>
                    <a:srgbClr val="FF66FF"/>
                  </a:solidFill>
                  <a:latin typeface="Calibri" panose="020F0502020204030204" pitchFamily="34" charset="0"/>
                </a:rPr>
                <a:t>is </a:t>
              </a:r>
              <a:r>
                <a:rPr lang="en-GB" altLang="en-US" sz="2800" b="1" i="0" dirty="0" smtClean="0">
                  <a:solidFill>
                    <a:srgbClr val="FF66FF"/>
                  </a:solidFill>
                  <a:latin typeface="Calibri" panose="020F0502020204030204" pitchFamily="34" charset="0"/>
                </a:rPr>
                <a:t>directly </a:t>
              </a:r>
              <a:r>
                <a:rPr lang="en-GB" altLang="en-US" sz="2800" b="1" i="0" dirty="0">
                  <a:solidFill>
                    <a:srgbClr val="FF66FF"/>
                  </a:solidFill>
                  <a:latin typeface="Calibri" panose="020F0502020204030204" pitchFamily="34" charset="0"/>
                </a:rPr>
                <a:t>proportional </a:t>
              </a:r>
              <a:r>
                <a:rPr lang="en-GB" altLang="en-US" sz="2800" b="1" i="0" dirty="0" smtClean="0">
                  <a:solidFill>
                    <a:srgbClr val="FF66FF"/>
                  </a:solidFill>
                  <a:latin typeface="Calibri" panose="020F0502020204030204" pitchFamily="34" charset="0"/>
                </a:rPr>
                <a:t>to viscosity. </a:t>
              </a:r>
              <a:r>
                <a:rPr lang="en-GB" altLang="en-US" sz="2800" b="1" i="0" dirty="0">
                  <a:solidFill>
                    <a:srgbClr val="00FFFF"/>
                  </a:solidFill>
                  <a:latin typeface="Calibri" panose="020F0502020204030204" pitchFamily="34" charset="0"/>
                </a:rPr>
                <a:t>The viscosity of </a:t>
              </a:r>
              <a:r>
                <a:rPr lang="en-GB" altLang="en-US" sz="2800" b="1" i="0" dirty="0" smtClean="0">
                  <a:solidFill>
                    <a:srgbClr val="00FFFF"/>
                  </a:solidFill>
                  <a:latin typeface="Calibri" panose="020F0502020204030204" pitchFamily="34" charset="0"/>
                </a:rPr>
                <a:t>- blood </a:t>
              </a:r>
              <a:r>
                <a:rPr lang="en-GB" altLang="en-US" sz="2800" b="1" i="0" dirty="0">
                  <a:solidFill>
                    <a:srgbClr val="00FFFF"/>
                  </a:solidFill>
                  <a:latin typeface="Calibri" panose="020F0502020204030204" pitchFamily="34" charset="0"/>
                </a:rPr>
                <a:t>is dependent on the haematocrit and plasma protein concentration.</a:t>
              </a:r>
              <a:endParaRPr lang="en-GB" altLang="en-US" sz="2800" b="1" i="0" dirty="0">
                <a:solidFill>
                  <a:srgbClr val="FF66FF"/>
                </a:solidFill>
                <a:latin typeface="Calibri" panose="020F0502020204030204" pitchFamily="34" charset="0"/>
              </a:endParaRPr>
            </a:p>
            <a:p>
              <a:pPr eaLnBrk="1" hangingPunct="1">
                <a:buSzPct val="135000"/>
              </a:pPr>
              <a:endParaRPr lang="en-US" altLang="en-US" sz="2800" b="1" i="0" dirty="0">
                <a:solidFill>
                  <a:srgbClr val="66FFFF"/>
                </a:solidFill>
                <a:latin typeface="Calibri" panose="020F0502020204030204" pitchFamily="34" charset="0"/>
              </a:endParaRPr>
            </a:p>
          </p:txBody>
        </p:sp>
      </p:grpSp>
    </p:spTree>
    <p:extLst>
      <p:ext uri="{BB962C8B-B14F-4D97-AF65-F5344CB8AC3E}">
        <p14:creationId xmlns:p14="http://schemas.microsoft.com/office/powerpoint/2010/main" val="414836745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1333500" y="838200"/>
            <a:ext cx="7772400" cy="685800"/>
          </a:xfrm>
          <a:prstGeom prst="rect">
            <a:avLst/>
          </a:prstGeom>
          <a:noFill/>
          <a:ln w="9525">
            <a:noFill/>
            <a:miter lim="800000"/>
            <a:headEnd/>
            <a:tailEnd/>
          </a:ln>
          <a:effectLst/>
        </p:spPr>
        <p:txBody>
          <a:bodyPr anchor="b"/>
          <a:lstStyle/>
          <a:p>
            <a:pPr algn="ctr">
              <a:defRPr/>
            </a:pPr>
            <a:r>
              <a:rPr lang="en-US" sz="3200" b="1" i="0" dirty="0">
                <a:solidFill>
                  <a:schemeClr val="tx2"/>
                </a:solidFill>
                <a:effectLst>
                  <a:outerShdw blurRad="38100" dist="38100" dir="2700000" algn="tl">
                    <a:srgbClr val="000000"/>
                  </a:outerShdw>
                </a:effectLst>
                <a:latin typeface="Calibri" panose="020F0502020204030204" pitchFamily="34" charset="0"/>
              </a:rPr>
              <a:t>Measurement of arterial blood </a:t>
            </a:r>
            <a:r>
              <a:rPr lang="en-US" sz="3200" b="1" i="0" dirty="0" smtClean="0">
                <a:solidFill>
                  <a:schemeClr val="tx2"/>
                </a:solidFill>
                <a:effectLst>
                  <a:outerShdw blurRad="38100" dist="38100" dir="2700000" algn="tl">
                    <a:srgbClr val="000000"/>
                  </a:outerShdw>
                </a:effectLst>
                <a:latin typeface="Calibri" panose="020F0502020204030204" pitchFamily="34" charset="0"/>
              </a:rPr>
              <a:t>pressure </a:t>
            </a:r>
            <a:r>
              <a:rPr lang="en-US" sz="3200" b="1" i="0" dirty="0">
                <a:solidFill>
                  <a:schemeClr val="tx2"/>
                </a:solidFill>
                <a:effectLst>
                  <a:outerShdw blurRad="38100" dist="38100" dir="2700000" algn="tl">
                    <a:srgbClr val="000000"/>
                  </a:outerShdw>
                </a:effectLst>
                <a:latin typeface="Calibri" panose="020F0502020204030204" pitchFamily="34" charset="0"/>
              </a:rPr>
              <a:t>in the systemic circulation</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828800"/>
            <a:ext cx="5953125" cy="38862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52996" name="Rectangle 4"/>
          <p:cNvSpPr>
            <a:spLocks noChangeArrowheads="1"/>
          </p:cNvSpPr>
          <p:nvPr/>
        </p:nvSpPr>
        <p:spPr bwMode="auto">
          <a:xfrm>
            <a:off x="419100" y="2133600"/>
            <a:ext cx="2971800" cy="41148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Blip>
                <a:blip r:embed="rId5"/>
              </a:buBlip>
              <a:defRPr/>
            </a:pPr>
            <a:r>
              <a:rPr lang="en-US" sz="2400" b="1" i="0" dirty="0">
                <a:solidFill>
                  <a:schemeClr val="accent2"/>
                </a:solidFill>
                <a:effectLst>
                  <a:outerShdw blurRad="38100" dist="38100" dir="2700000" algn="tl">
                    <a:srgbClr val="000000"/>
                  </a:outerShdw>
                </a:effectLst>
                <a:latin typeface="Calibri" panose="020F0502020204030204" pitchFamily="34" charset="0"/>
              </a:rPr>
              <a:t>Direct</a:t>
            </a:r>
            <a:endParaRPr lang="en-US" sz="2400" b="1" i="0" dirty="0">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None/>
              <a:defRPr/>
            </a:pPr>
            <a:r>
              <a:rPr lang="en-US" sz="2400" b="1" i="0" dirty="0">
                <a:effectLst>
                  <a:outerShdw blurRad="38100" dist="38100" dir="2700000" algn="tl">
                    <a:srgbClr val="000000"/>
                  </a:outerShdw>
                </a:effectLst>
                <a:latin typeface="Calibri" panose="020F0502020204030204" pitchFamily="34" charset="0"/>
              </a:rPr>
              <a:t>	Arterial catheter</a:t>
            </a:r>
          </a:p>
          <a:p>
            <a:pPr marL="342900" indent="-342900">
              <a:spcBef>
                <a:spcPct val="20000"/>
              </a:spcBef>
              <a:buClr>
                <a:schemeClr val="tx2"/>
              </a:buClr>
              <a:buSzPct val="75000"/>
              <a:buFont typeface="Monotype Sorts" pitchFamily="2" charset="2"/>
              <a:buBlip>
                <a:blip r:embed="rId5"/>
              </a:buBlip>
              <a:defRPr/>
            </a:pPr>
            <a:endParaRPr lang="en-US" sz="2400" b="1" i="0" dirty="0" smtClean="0">
              <a:solidFill>
                <a:schemeClr val="accent2"/>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5"/>
              </a:buBlip>
              <a:defRPr/>
            </a:pPr>
            <a:endParaRPr lang="en-US" sz="2400" b="1" i="0" dirty="0">
              <a:solidFill>
                <a:schemeClr val="accent2"/>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5"/>
              </a:buBlip>
              <a:defRPr/>
            </a:pPr>
            <a:r>
              <a:rPr lang="en-US" sz="2400" b="1" i="0" dirty="0" smtClean="0">
                <a:solidFill>
                  <a:schemeClr val="accent2"/>
                </a:solidFill>
                <a:effectLst>
                  <a:outerShdw blurRad="38100" dist="38100" dir="2700000" algn="tl">
                    <a:srgbClr val="000000"/>
                  </a:outerShdw>
                </a:effectLst>
                <a:latin typeface="Calibri" panose="020F0502020204030204" pitchFamily="34" charset="0"/>
              </a:rPr>
              <a:t>Indirect</a:t>
            </a:r>
            <a:endParaRPr lang="en-US" sz="2400" b="1" i="0" dirty="0">
              <a:solidFill>
                <a:schemeClr val="accent2"/>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Monotype Sorts" pitchFamily="2" charset="2"/>
              <a:buNone/>
              <a:defRPr/>
            </a:pPr>
            <a:r>
              <a:rPr lang="en-US" sz="2400" b="1" i="0" dirty="0">
                <a:effectLst>
                  <a:outerShdw blurRad="38100" dist="38100" dir="2700000" algn="tl">
                    <a:srgbClr val="000000"/>
                  </a:outerShdw>
                </a:effectLst>
                <a:latin typeface="Calibri" panose="020F0502020204030204" pitchFamily="34" charset="0"/>
              </a:rPr>
              <a:t>	Stethoscope and blood pressure cuff</a:t>
            </a:r>
          </a:p>
          <a:p>
            <a:pPr marL="342900" indent="-342900">
              <a:spcBef>
                <a:spcPct val="20000"/>
              </a:spcBef>
              <a:buClr>
                <a:schemeClr val="tx2"/>
              </a:buClr>
              <a:buSzPct val="75000"/>
              <a:buFont typeface="Monotype Sorts" pitchFamily="2" charset="2"/>
              <a:buChar char="n"/>
              <a:defRPr/>
            </a:pPr>
            <a:endParaRPr lang="en-US" sz="2400" b="1" i="0" dirty="0">
              <a:effectLst>
                <a:outerShdw blurRad="38100" dist="38100" dir="2700000" algn="tl">
                  <a:srgbClr val="000000"/>
                </a:outerShdw>
              </a:effectLst>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1_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18359</TotalTime>
  <Words>2444</Words>
  <Application>Microsoft Office PowerPoint</Application>
  <PresentationFormat>35mm Slides</PresentationFormat>
  <Paragraphs>439</Paragraphs>
  <Slides>50</Slides>
  <Notes>50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50</vt:i4>
      </vt:variant>
    </vt:vector>
  </HeadingPairs>
  <TitlesOfParts>
    <vt:vector size="61" baseType="lpstr">
      <vt:lpstr>Arial</vt:lpstr>
      <vt:lpstr>Calibri</vt:lpstr>
      <vt:lpstr>Monotype Sorts</vt:lpstr>
      <vt:lpstr>Symbol</vt:lpstr>
      <vt:lpstr>Times New Roman</vt:lpstr>
      <vt:lpstr>Trebuchet MS</vt:lpstr>
      <vt:lpstr>Wingdings</vt:lpstr>
      <vt:lpstr>Blue Diagonal</vt:lpstr>
      <vt:lpstr>Default Design</vt:lpstr>
      <vt:lpstr>1_Blue Diagonal</vt:lpstr>
      <vt:lpstr>5_Blue Diagonal</vt:lpstr>
      <vt:lpstr>Cardiovascular Block  Arterial Blood Pressure  &amp; Its Regulation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Ahmad Al-Shafei</cp:lastModifiedBy>
  <cp:revision>1242</cp:revision>
  <cp:lastPrinted>1999-02-22T15:28:22Z</cp:lastPrinted>
  <dcterms:created xsi:type="dcterms:W3CDTF">1997-10-10T11:48:30Z</dcterms:created>
  <dcterms:modified xsi:type="dcterms:W3CDTF">2015-03-16T05:45:57Z</dcterms:modified>
</cp:coreProperties>
</file>