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 id="2147483650" r:id="rId2"/>
  </p:sldMasterIdLst>
  <p:notesMasterIdLst>
    <p:notesMasterId r:id="rId26"/>
  </p:notesMasterIdLst>
  <p:handoutMasterIdLst>
    <p:handoutMasterId r:id="rId27"/>
  </p:handoutMasterIdLst>
  <p:sldIdLst>
    <p:sldId id="1221" r:id="rId3"/>
    <p:sldId id="964" r:id="rId4"/>
    <p:sldId id="1222" r:id="rId5"/>
    <p:sldId id="970" r:id="rId6"/>
    <p:sldId id="971" r:id="rId7"/>
    <p:sldId id="973" r:id="rId8"/>
    <p:sldId id="974" r:id="rId9"/>
    <p:sldId id="975" r:id="rId10"/>
    <p:sldId id="976" r:id="rId11"/>
    <p:sldId id="1225" r:id="rId12"/>
    <p:sldId id="982" r:id="rId13"/>
    <p:sldId id="978" r:id="rId14"/>
    <p:sldId id="980" r:id="rId15"/>
    <p:sldId id="1220" r:id="rId16"/>
    <p:sldId id="1224" r:id="rId17"/>
    <p:sldId id="983" r:id="rId18"/>
    <p:sldId id="984" r:id="rId19"/>
    <p:sldId id="985" r:id="rId20"/>
    <p:sldId id="986" r:id="rId21"/>
    <p:sldId id="987" r:id="rId22"/>
    <p:sldId id="991" r:id="rId23"/>
    <p:sldId id="992" r:id="rId24"/>
    <p:sldId id="993" r:id="rId25"/>
  </p:sldIdLst>
  <p:sldSz cx="10287000" cy="6858000" type="35mm"/>
  <p:notesSz cx="6856413" cy="9234488"/>
  <p:defaultTextStyle>
    <a:defPPr>
      <a:defRPr lang="en-US"/>
    </a:defPPr>
    <a:lvl1pPr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5pPr>
    <a:lvl6pPr marL="2286000" algn="l" defTabSz="914400" rtl="0" eaLnBrk="1" latinLnBrk="0" hangingPunct="1">
      <a:defRPr sz="3400" i="1" kern="1200">
        <a:solidFill>
          <a:schemeClr val="tx1"/>
        </a:solidFill>
        <a:latin typeface="Trebuchet MS" panose="020B0603020202020204" pitchFamily="34" charset="0"/>
        <a:ea typeface="+mn-ea"/>
        <a:cs typeface="+mn-cs"/>
      </a:defRPr>
    </a:lvl6pPr>
    <a:lvl7pPr marL="2743200" algn="l" defTabSz="914400" rtl="0" eaLnBrk="1" latinLnBrk="0" hangingPunct="1">
      <a:defRPr sz="3400" i="1" kern="1200">
        <a:solidFill>
          <a:schemeClr val="tx1"/>
        </a:solidFill>
        <a:latin typeface="Trebuchet MS" panose="020B0603020202020204" pitchFamily="34" charset="0"/>
        <a:ea typeface="+mn-ea"/>
        <a:cs typeface="+mn-cs"/>
      </a:defRPr>
    </a:lvl7pPr>
    <a:lvl8pPr marL="3200400" algn="l" defTabSz="914400" rtl="0" eaLnBrk="1" latinLnBrk="0" hangingPunct="1">
      <a:defRPr sz="3400" i="1" kern="1200">
        <a:solidFill>
          <a:schemeClr val="tx1"/>
        </a:solidFill>
        <a:latin typeface="Trebuchet MS" panose="020B0603020202020204" pitchFamily="34" charset="0"/>
        <a:ea typeface="+mn-ea"/>
        <a:cs typeface="+mn-cs"/>
      </a:defRPr>
    </a:lvl8pPr>
    <a:lvl9pPr marL="3657600" algn="l" defTabSz="914400" rtl="0" eaLnBrk="1" latinLnBrk="0" hangingPunct="1">
      <a:defRPr sz="3400" i="1"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3216">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99CC"/>
    <a:srgbClr val="00FF00"/>
    <a:srgbClr val="00CC00"/>
    <a:srgbClr val="FFFF00"/>
    <a:srgbClr val="00CC99"/>
    <a:srgbClr val="CC3300"/>
    <a:srgbClr val="6633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15" autoAdjust="0"/>
    <p:restoredTop sz="96241" autoAdjust="0"/>
  </p:normalViewPr>
  <p:slideViewPr>
    <p:cSldViewPr>
      <p:cViewPr varScale="1">
        <p:scale>
          <a:sx n="61" d="100"/>
          <a:sy n="61" d="100"/>
        </p:scale>
        <p:origin x="90" y="228"/>
      </p:cViewPr>
      <p:guideLst>
        <p:guide orient="horz" pos="2256"/>
        <p:guide pos="32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42"/>
    </p:cViewPr>
  </p:sorterViewPr>
  <p:notesViewPr>
    <p:cSldViewPr>
      <p:cViewPr varScale="1">
        <p:scale>
          <a:sx n="42" d="100"/>
          <a:sy n="42" d="100"/>
        </p:scale>
        <p:origin x="-1338" y="-81"/>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9572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33338"/>
            <a:ext cx="2973388" cy="4587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a:solidFill>
                  <a:srgbClr val="800000"/>
                </a:solidFill>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84613" y="-33338"/>
            <a:ext cx="2973387" cy="4587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a:solidFill>
                  <a:srgbClr val="800000"/>
                </a:solidFill>
                <a:latin typeface="Times New Roman" pitchFamily="18"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808038" y="660400"/>
            <a:ext cx="5238750" cy="3492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2813" y="4387850"/>
            <a:ext cx="5029200" cy="4191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175" y="8807450"/>
            <a:ext cx="2973388" cy="4587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a:solidFill>
                  <a:srgbClr val="800000"/>
                </a:solidFill>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3884613" y="8807450"/>
            <a:ext cx="2973387" cy="4587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a:solidFill>
                  <a:srgbClr val="800000"/>
                </a:solidFill>
                <a:latin typeface="Times New Roman" panose="02020603050405020304" pitchFamily="18" charset="0"/>
                <a:cs typeface="Times New Roman" panose="02020603050405020304" pitchFamily="18" charset="0"/>
              </a:defRPr>
            </a:lvl1pPr>
          </a:lstStyle>
          <a:p>
            <a:fld id="{10368D95-2453-4A89-A8E5-FC794D6A69A4}" type="slidenum">
              <a:rPr lang="ar-BH" altLang="en-US"/>
              <a:pPr/>
              <a:t>‹#›</a:t>
            </a:fld>
            <a:endParaRPr lang="en-US" altLang="en-US"/>
          </a:p>
        </p:txBody>
      </p:sp>
    </p:spTree>
    <p:extLst>
      <p:ext uri="{BB962C8B-B14F-4D97-AF65-F5344CB8AC3E}">
        <p14:creationId xmlns:p14="http://schemas.microsoft.com/office/powerpoint/2010/main" val="4244832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fld id="{31FD5011-99C4-4A86-A968-359432740BD0}" type="slidenum">
              <a:rPr lang="ar-BH" altLang="en-US" sz="1000">
                <a:solidFill>
                  <a:srgbClr val="800000"/>
                </a:solidFill>
                <a:latin typeface="Times New Roman" panose="02020603050405020304" pitchFamily="18" charset="0"/>
              </a:rPr>
              <a:pPr/>
              <a:t>1</a:t>
            </a:fld>
            <a:endParaRPr lang="en-US" altLang="en-US" sz="1000">
              <a:solidFill>
                <a:srgbClr val="800000"/>
              </a:solidFill>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8080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fld id="{0EEA0D55-966A-4BA7-A8EE-B20B7A980B50}" type="slidenum">
              <a:rPr lang="ar-BH" altLang="en-US" sz="1000">
                <a:solidFill>
                  <a:srgbClr val="800000"/>
                </a:solidFill>
                <a:latin typeface="Times New Roman" panose="02020603050405020304" pitchFamily="18" charset="0"/>
              </a:rPr>
              <a:pPr/>
              <a:t>2</a:t>
            </a:fld>
            <a:endParaRPr lang="en-US" altLang="en-US" sz="1000">
              <a:solidFill>
                <a:srgbClr val="800000"/>
              </a:solidFill>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999850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fld id="{0EEA0D55-966A-4BA7-A8EE-B20B7A980B50}" type="slidenum">
              <a:rPr lang="ar-BH" altLang="en-US" sz="1000">
                <a:solidFill>
                  <a:srgbClr val="800000"/>
                </a:solidFill>
                <a:latin typeface="Times New Roman" panose="02020603050405020304" pitchFamily="18" charset="0"/>
              </a:rPr>
              <a:pPr/>
              <a:t>3</a:t>
            </a:fld>
            <a:endParaRPr lang="en-US" altLang="en-US" sz="1000">
              <a:solidFill>
                <a:srgbClr val="800000"/>
              </a:solidFill>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6873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539288" cy="6173788"/>
            <a:chOff x="0" y="0"/>
            <a:chExt cx="5341" cy="3889"/>
          </a:xfrm>
        </p:grpSpPr>
        <p:sp>
          <p:nvSpPr>
            <p:cNvPr id="5" name="Freeform 2"/>
            <p:cNvSpPr>
              <a:spLocks/>
            </p:cNvSpPr>
            <p:nvPr/>
          </p:nvSpPr>
          <p:spPr bwMode="ltGray">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cap="rnd">
              <a:noFill/>
              <a:round/>
              <a:headEnd/>
              <a:tailEnd/>
            </a:ln>
            <a:effectLst/>
          </p:spPr>
          <p:txBody>
            <a:bodyPr/>
            <a:lstStyle/>
            <a:p>
              <a:pPr>
                <a:defRPr/>
              </a:pPr>
              <a:endParaRPr lang="en-US"/>
            </a:p>
          </p:txBody>
        </p:sp>
        <p:sp>
          <p:nvSpPr>
            <p:cNvPr id="6" name="Freeform 3"/>
            <p:cNvSpPr>
              <a:spLocks/>
            </p:cNvSpPr>
            <p:nvPr/>
          </p:nvSpPr>
          <p:spPr bwMode="ltGray">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cap="rnd">
              <a:noFill/>
              <a:round/>
              <a:headEnd/>
              <a:tailEnd/>
            </a:ln>
            <a:effectLst/>
          </p:spPr>
          <p:txBody>
            <a:bodyPr/>
            <a:lstStyle/>
            <a:p>
              <a:pPr>
                <a:defRPr/>
              </a:pPr>
              <a:endParaRPr lang="en-US"/>
            </a:p>
          </p:txBody>
        </p:sp>
        <p:sp>
          <p:nvSpPr>
            <p:cNvPr id="7" name="Freeform 4"/>
            <p:cNvSpPr>
              <a:spLocks/>
            </p:cNvSpPr>
            <p:nvPr/>
          </p:nvSpPr>
          <p:spPr bwMode="ltGray">
            <a:xfrm>
              <a:off x="2187" y="0"/>
              <a:ext cx="2858"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cap="rnd">
              <a:noFill/>
              <a:round/>
              <a:headEnd/>
              <a:tailEnd/>
            </a:ln>
            <a:effectLst/>
          </p:spPr>
          <p:txBody>
            <a:bodyPr/>
            <a:lstStyle/>
            <a:p>
              <a:pPr>
                <a:defRPr/>
              </a:pPr>
              <a:endParaRPr lang="en-US"/>
            </a:p>
          </p:txBody>
        </p:sp>
        <p:sp>
          <p:nvSpPr>
            <p:cNvPr id="8" name="Freeform 5"/>
            <p:cNvSpPr>
              <a:spLocks/>
            </p:cNvSpPr>
            <p:nvPr/>
          </p:nvSpPr>
          <p:spPr bwMode="ltGray">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cap="rnd">
              <a:noFill/>
              <a:round/>
              <a:headEnd/>
              <a:tailEnd/>
            </a:ln>
            <a:effectLst/>
          </p:spPr>
          <p:txBody>
            <a:bodyPr/>
            <a:lstStyle/>
            <a:p>
              <a:pPr>
                <a:defRPr/>
              </a:pPr>
              <a:endParaRPr lang="en-US"/>
            </a:p>
          </p:txBody>
        </p:sp>
      </p:grpSp>
      <p:sp>
        <p:nvSpPr>
          <p:cNvPr id="3079" name="Rectangle 7"/>
          <p:cNvSpPr>
            <a:spLocks noGrp="1" noChangeArrowheads="1"/>
          </p:cNvSpPr>
          <p:nvPr>
            <p:ph type="ctrTitle" sz="quarter"/>
          </p:nvPr>
        </p:nvSpPr>
        <p:spPr>
          <a:xfrm>
            <a:off x="771525" y="1143000"/>
            <a:ext cx="874395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543050" y="2819400"/>
            <a:ext cx="7200900" cy="1752600"/>
          </a:xfrm>
        </p:spPr>
        <p:txBody>
          <a:bodyPr/>
          <a:lstStyle>
            <a:lvl1pPr marL="0" indent="0" algn="ctr">
              <a:buFont typeface="Monotype Sorts" pitchFamily="2" charset="2"/>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p:txBody>
          <a:bodyPr/>
          <a:lstStyle>
            <a:lvl1pPr>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fld id="{CCB66125-3153-4171-B3EA-C9F514200FD2}" type="slidenum">
              <a:rPr lang="ar-BH" altLang="en-US"/>
              <a:pPr/>
              <a:t>‹#›</a:t>
            </a:fld>
            <a:endParaRPr lang="en-US" altLang="en-US"/>
          </a:p>
        </p:txBody>
      </p:sp>
    </p:spTree>
    <p:extLst>
      <p:ext uri="{BB962C8B-B14F-4D97-AF65-F5344CB8AC3E}">
        <p14:creationId xmlns:p14="http://schemas.microsoft.com/office/powerpoint/2010/main" val="34931083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A9377C4B-A1F0-4BBB-BF5C-BDD1C2F9B65E}" type="slidenum">
              <a:rPr lang="ar-BH" altLang="en-US"/>
              <a:pPr/>
              <a:t>‹#›</a:t>
            </a:fld>
            <a:endParaRPr lang="en-US" altLang="en-US"/>
          </a:p>
        </p:txBody>
      </p:sp>
    </p:spTree>
    <p:extLst>
      <p:ext uri="{BB962C8B-B14F-4D97-AF65-F5344CB8AC3E}">
        <p14:creationId xmlns:p14="http://schemas.microsoft.com/office/powerpoint/2010/main" val="18021171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9488" y="228600"/>
            <a:ext cx="218598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525" y="228600"/>
            <a:ext cx="640556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2A01CE90-E004-4AC8-BA42-51A80D52997E}" type="slidenum">
              <a:rPr lang="ar-BH" altLang="en-US"/>
              <a:pPr/>
              <a:t>‹#›</a:t>
            </a:fld>
            <a:endParaRPr lang="en-US" altLang="en-US"/>
          </a:p>
        </p:txBody>
      </p:sp>
    </p:spTree>
    <p:extLst>
      <p:ext uri="{BB962C8B-B14F-4D97-AF65-F5344CB8AC3E}">
        <p14:creationId xmlns:p14="http://schemas.microsoft.com/office/powerpoint/2010/main" val="216924611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539288" cy="6173788"/>
            <a:chOff x="0" y="0"/>
            <a:chExt cx="5341" cy="3889"/>
          </a:xfrm>
        </p:grpSpPr>
        <p:sp>
          <p:nvSpPr>
            <p:cNvPr id="5" name="Freeform 3"/>
            <p:cNvSpPr>
              <a:spLocks/>
            </p:cNvSpPr>
            <p:nvPr/>
          </p:nvSpPr>
          <p:spPr bwMode="ltGray">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cap="rnd">
              <a:noFill/>
              <a:round/>
              <a:headEnd/>
              <a:tailEnd/>
            </a:ln>
            <a:effectLst/>
          </p:spPr>
          <p:txBody>
            <a:bodyPr/>
            <a:lstStyle/>
            <a:p>
              <a:pPr>
                <a:defRPr/>
              </a:pPr>
              <a:endParaRPr lang="en-US"/>
            </a:p>
          </p:txBody>
        </p:sp>
        <p:sp>
          <p:nvSpPr>
            <p:cNvPr id="6" name="Freeform 4"/>
            <p:cNvSpPr>
              <a:spLocks/>
            </p:cNvSpPr>
            <p:nvPr/>
          </p:nvSpPr>
          <p:spPr bwMode="ltGray">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cap="rnd">
              <a:noFill/>
              <a:round/>
              <a:headEnd/>
              <a:tailEnd/>
            </a:ln>
            <a:effectLst/>
          </p:spPr>
          <p:txBody>
            <a:bodyPr/>
            <a:lstStyle/>
            <a:p>
              <a:pPr>
                <a:defRPr/>
              </a:pPr>
              <a:endParaRPr lang="en-US"/>
            </a:p>
          </p:txBody>
        </p:sp>
        <p:sp>
          <p:nvSpPr>
            <p:cNvPr id="7" name="Freeform 5"/>
            <p:cNvSpPr>
              <a:spLocks/>
            </p:cNvSpPr>
            <p:nvPr/>
          </p:nvSpPr>
          <p:spPr bwMode="ltGray">
            <a:xfrm>
              <a:off x="2187" y="0"/>
              <a:ext cx="2858"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cap="rnd">
              <a:noFill/>
              <a:round/>
              <a:headEnd/>
              <a:tailEnd/>
            </a:ln>
            <a:effectLst/>
          </p:spPr>
          <p:txBody>
            <a:bodyPr/>
            <a:lstStyle/>
            <a:p>
              <a:pPr>
                <a:defRPr/>
              </a:pPr>
              <a:endParaRPr lang="en-US"/>
            </a:p>
          </p:txBody>
        </p:sp>
        <p:sp>
          <p:nvSpPr>
            <p:cNvPr id="8" name="Freeform 6"/>
            <p:cNvSpPr>
              <a:spLocks/>
            </p:cNvSpPr>
            <p:nvPr/>
          </p:nvSpPr>
          <p:spPr bwMode="ltGray">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cap="rnd">
              <a:noFill/>
              <a:round/>
              <a:headEnd/>
              <a:tailEnd/>
            </a:ln>
            <a:effectLst/>
          </p:spPr>
          <p:txBody>
            <a:bodyPr/>
            <a:lstStyle/>
            <a:p>
              <a:pPr>
                <a:defRPr/>
              </a:pPr>
              <a:endParaRPr lang="en-US"/>
            </a:p>
          </p:txBody>
        </p:sp>
      </p:grpSp>
      <p:sp>
        <p:nvSpPr>
          <p:cNvPr id="2531335" name="Rectangle 7"/>
          <p:cNvSpPr>
            <a:spLocks noGrp="1" noChangeArrowheads="1"/>
          </p:cNvSpPr>
          <p:nvPr>
            <p:ph type="ctrTitle" sz="quarter"/>
          </p:nvPr>
        </p:nvSpPr>
        <p:spPr>
          <a:xfrm>
            <a:off x="771525" y="1143000"/>
            <a:ext cx="8743950" cy="1143000"/>
          </a:xfrm>
        </p:spPr>
        <p:txBody>
          <a:bodyPr/>
          <a:lstStyle>
            <a:lvl1pPr>
              <a:defRPr/>
            </a:lvl1pPr>
          </a:lstStyle>
          <a:p>
            <a:r>
              <a:rPr lang="en-US"/>
              <a:t>Click to edit Master title style</a:t>
            </a:r>
          </a:p>
        </p:txBody>
      </p:sp>
      <p:sp>
        <p:nvSpPr>
          <p:cNvPr id="2531336" name="Rectangle 8"/>
          <p:cNvSpPr>
            <a:spLocks noGrp="1" noChangeArrowheads="1"/>
          </p:cNvSpPr>
          <p:nvPr>
            <p:ph type="subTitle" sz="quarter" idx="1"/>
          </p:nvPr>
        </p:nvSpPr>
        <p:spPr>
          <a:xfrm>
            <a:off x="1543050" y="2819400"/>
            <a:ext cx="7200900" cy="1752600"/>
          </a:xfrm>
        </p:spPr>
        <p:txBody>
          <a:bodyPr/>
          <a:lstStyle>
            <a:lvl1pPr marL="0" indent="0" algn="ctr">
              <a:buFont typeface="Monotype Sorts" pitchFamily="2" charset="2"/>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p:txBody>
          <a:bodyPr/>
          <a:lstStyle>
            <a:lvl1pPr>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fld id="{A5B09027-3119-4F90-BA2E-596467DF316C}" type="slidenum">
              <a:rPr lang="ar-BH" altLang="en-US"/>
              <a:pPr/>
              <a:t>‹#›</a:t>
            </a:fld>
            <a:endParaRPr lang="en-US" altLang="en-US"/>
          </a:p>
        </p:txBody>
      </p:sp>
    </p:spTree>
    <p:extLst>
      <p:ext uri="{BB962C8B-B14F-4D97-AF65-F5344CB8AC3E}">
        <p14:creationId xmlns:p14="http://schemas.microsoft.com/office/powerpoint/2010/main" val="383110432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BDD3147C-1DAF-41A2-B02F-B37F4B071B11}" type="slidenum">
              <a:rPr lang="ar-BH" altLang="en-US"/>
              <a:pPr/>
              <a:t>‹#›</a:t>
            </a:fld>
            <a:endParaRPr lang="en-US" altLang="en-US"/>
          </a:p>
        </p:txBody>
      </p:sp>
    </p:spTree>
    <p:extLst>
      <p:ext uri="{BB962C8B-B14F-4D97-AF65-F5344CB8AC3E}">
        <p14:creationId xmlns:p14="http://schemas.microsoft.com/office/powerpoint/2010/main" val="148652197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86E68525-D5F1-4547-AB8B-F8F0A5BB756E}" type="slidenum">
              <a:rPr lang="ar-BH" altLang="en-US"/>
              <a:pPr/>
              <a:t>‹#›</a:t>
            </a:fld>
            <a:endParaRPr lang="en-US" altLang="en-US"/>
          </a:p>
        </p:txBody>
      </p:sp>
    </p:spTree>
    <p:extLst>
      <p:ext uri="{BB962C8B-B14F-4D97-AF65-F5344CB8AC3E}">
        <p14:creationId xmlns:p14="http://schemas.microsoft.com/office/powerpoint/2010/main" val="316600399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525" y="18288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8288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DAC98559-6075-4F4F-9718-F2ED16D18B02}" type="slidenum">
              <a:rPr lang="ar-BH" altLang="en-US"/>
              <a:pPr/>
              <a:t>‹#›</a:t>
            </a:fld>
            <a:endParaRPr lang="en-US" altLang="en-US"/>
          </a:p>
        </p:txBody>
      </p:sp>
    </p:spTree>
    <p:extLst>
      <p:ext uri="{BB962C8B-B14F-4D97-AF65-F5344CB8AC3E}">
        <p14:creationId xmlns:p14="http://schemas.microsoft.com/office/powerpoint/2010/main" val="324073621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fld id="{19BCE7D4-A255-45B9-B4C4-79ED4EE1F203}" type="slidenum">
              <a:rPr lang="ar-BH" altLang="en-US"/>
              <a:pPr/>
              <a:t>‹#›</a:t>
            </a:fld>
            <a:endParaRPr lang="en-US" altLang="en-US"/>
          </a:p>
        </p:txBody>
      </p:sp>
    </p:spTree>
    <p:extLst>
      <p:ext uri="{BB962C8B-B14F-4D97-AF65-F5344CB8AC3E}">
        <p14:creationId xmlns:p14="http://schemas.microsoft.com/office/powerpoint/2010/main" val="329354532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fld id="{C3652041-3407-4B79-A943-AC132E5CE0B9}" type="slidenum">
              <a:rPr lang="ar-BH" altLang="en-US"/>
              <a:pPr/>
              <a:t>‹#›</a:t>
            </a:fld>
            <a:endParaRPr lang="en-US" altLang="en-US"/>
          </a:p>
        </p:txBody>
      </p:sp>
    </p:spTree>
    <p:extLst>
      <p:ext uri="{BB962C8B-B14F-4D97-AF65-F5344CB8AC3E}">
        <p14:creationId xmlns:p14="http://schemas.microsoft.com/office/powerpoint/2010/main" val="109567749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fld id="{3D2CE63D-1F7F-407E-8B71-0BF9CF9FC167}" type="slidenum">
              <a:rPr lang="ar-BH" altLang="en-US"/>
              <a:pPr/>
              <a:t>‹#›</a:t>
            </a:fld>
            <a:endParaRPr lang="en-US" altLang="en-US"/>
          </a:p>
        </p:txBody>
      </p:sp>
    </p:spTree>
    <p:extLst>
      <p:ext uri="{BB962C8B-B14F-4D97-AF65-F5344CB8AC3E}">
        <p14:creationId xmlns:p14="http://schemas.microsoft.com/office/powerpoint/2010/main" val="237516272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813D90D3-5597-4EFE-B473-63DBF45C223F}" type="slidenum">
              <a:rPr lang="ar-BH" altLang="en-US"/>
              <a:pPr/>
              <a:t>‹#›</a:t>
            </a:fld>
            <a:endParaRPr lang="en-US" altLang="en-US"/>
          </a:p>
        </p:txBody>
      </p:sp>
    </p:spTree>
    <p:extLst>
      <p:ext uri="{BB962C8B-B14F-4D97-AF65-F5344CB8AC3E}">
        <p14:creationId xmlns:p14="http://schemas.microsoft.com/office/powerpoint/2010/main" val="20050767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A83A8854-7519-47D0-92B8-6A9ECB788F56}" type="slidenum">
              <a:rPr lang="ar-BH" altLang="en-US"/>
              <a:pPr/>
              <a:t>‹#›</a:t>
            </a:fld>
            <a:endParaRPr lang="en-US" altLang="en-US"/>
          </a:p>
        </p:txBody>
      </p:sp>
    </p:spTree>
    <p:extLst>
      <p:ext uri="{BB962C8B-B14F-4D97-AF65-F5344CB8AC3E}">
        <p14:creationId xmlns:p14="http://schemas.microsoft.com/office/powerpoint/2010/main" val="321342136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D288EAA6-0072-42BE-BB1F-681272D3695C}" type="slidenum">
              <a:rPr lang="ar-BH" altLang="en-US"/>
              <a:pPr/>
              <a:t>‹#›</a:t>
            </a:fld>
            <a:endParaRPr lang="en-US" altLang="en-US"/>
          </a:p>
        </p:txBody>
      </p:sp>
    </p:spTree>
    <p:extLst>
      <p:ext uri="{BB962C8B-B14F-4D97-AF65-F5344CB8AC3E}">
        <p14:creationId xmlns:p14="http://schemas.microsoft.com/office/powerpoint/2010/main" val="246984068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CA2B69FF-6EE0-4867-8FF5-F7C6CF60102C}" type="slidenum">
              <a:rPr lang="ar-BH" altLang="en-US"/>
              <a:pPr/>
              <a:t>‹#›</a:t>
            </a:fld>
            <a:endParaRPr lang="en-US" altLang="en-US"/>
          </a:p>
        </p:txBody>
      </p:sp>
    </p:spTree>
    <p:extLst>
      <p:ext uri="{BB962C8B-B14F-4D97-AF65-F5344CB8AC3E}">
        <p14:creationId xmlns:p14="http://schemas.microsoft.com/office/powerpoint/2010/main" val="375021050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9488" y="228600"/>
            <a:ext cx="218598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525" y="228600"/>
            <a:ext cx="640556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5DE547CA-513E-4F7C-9807-229E9054ECBF}" type="slidenum">
              <a:rPr lang="ar-BH" altLang="en-US"/>
              <a:pPr/>
              <a:t>‹#›</a:t>
            </a:fld>
            <a:endParaRPr lang="en-US" altLang="en-US"/>
          </a:p>
        </p:txBody>
      </p:sp>
    </p:spTree>
    <p:extLst>
      <p:ext uri="{BB962C8B-B14F-4D97-AF65-F5344CB8AC3E}">
        <p14:creationId xmlns:p14="http://schemas.microsoft.com/office/powerpoint/2010/main" val="26357979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416785D8-4D16-4E49-858C-E92F5BEAD7C0}" type="slidenum">
              <a:rPr lang="ar-BH" altLang="en-US"/>
              <a:pPr/>
              <a:t>‹#›</a:t>
            </a:fld>
            <a:endParaRPr lang="en-US" altLang="en-US"/>
          </a:p>
        </p:txBody>
      </p:sp>
    </p:spTree>
    <p:extLst>
      <p:ext uri="{BB962C8B-B14F-4D97-AF65-F5344CB8AC3E}">
        <p14:creationId xmlns:p14="http://schemas.microsoft.com/office/powerpoint/2010/main" val="40768966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525" y="18288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8288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3243B7F6-97D3-4798-9A42-B00E787A637C}" type="slidenum">
              <a:rPr lang="ar-BH" altLang="en-US"/>
              <a:pPr/>
              <a:t>‹#›</a:t>
            </a:fld>
            <a:endParaRPr lang="en-US" altLang="en-US"/>
          </a:p>
        </p:txBody>
      </p:sp>
    </p:spTree>
    <p:extLst>
      <p:ext uri="{BB962C8B-B14F-4D97-AF65-F5344CB8AC3E}">
        <p14:creationId xmlns:p14="http://schemas.microsoft.com/office/powerpoint/2010/main" val="285065026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fld id="{7C191025-43BC-48C3-9A4A-D7105FD7C8C1}" type="slidenum">
              <a:rPr lang="ar-BH" altLang="en-US"/>
              <a:pPr/>
              <a:t>‹#›</a:t>
            </a:fld>
            <a:endParaRPr lang="en-US" altLang="en-US"/>
          </a:p>
        </p:txBody>
      </p:sp>
    </p:spTree>
    <p:extLst>
      <p:ext uri="{BB962C8B-B14F-4D97-AF65-F5344CB8AC3E}">
        <p14:creationId xmlns:p14="http://schemas.microsoft.com/office/powerpoint/2010/main" val="148140612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fld id="{6BFB3DD7-87DE-4922-8596-85D56258A5B2}" type="slidenum">
              <a:rPr lang="ar-BH" altLang="en-US"/>
              <a:pPr/>
              <a:t>‹#›</a:t>
            </a:fld>
            <a:endParaRPr lang="en-US" altLang="en-US"/>
          </a:p>
        </p:txBody>
      </p:sp>
    </p:spTree>
    <p:extLst>
      <p:ext uri="{BB962C8B-B14F-4D97-AF65-F5344CB8AC3E}">
        <p14:creationId xmlns:p14="http://schemas.microsoft.com/office/powerpoint/2010/main" val="228381001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fld id="{883AD810-EEF7-4967-A58E-DA2D4CBC0CB9}" type="slidenum">
              <a:rPr lang="ar-BH" altLang="en-US"/>
              <a:pPr/>
              <a:t>‹#›</a:t>
            </a:fld>
            <a:endParaRPr lang="en-US" altLang="en-US"/>
          </a:p>
        </p:txBody>
      </p:sp>
    </p:spTree>
    <p:extLst>
      <p:ext uri="{BB962C8B-B14F-4D97-AF65-F5344CB8AC3E}">
        <p14:creationId xmlns:p14="http://schemas.microsoft.com/office/powerpoint/2010/main" val="65398908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75C82480-B37F-4922-8E9D-9A6210796A30}" type="slidenum">
              <a:rPr lang="ar-BH" altLang="en-US"/>
              <a:pPr/>
              <a:t>‹#›</a:t>
            </a:fld>
            <a:endParaRPr lang="en-US" altLang="en-US"/>
          </a:p>
        </p:txBody>
      </p:sp>
    </p:spTree>
    <p:extLst>
      <p:ext uri="{BB962C8B-B14F-4D97-AF65-F5344CB8AC3E}">
        <p14:creationId xmlns:p14="http://schemas.microsoft.com/office/powerpoint/2010/main" val="75143563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3990A339-47DC-4C19-9EFE-B785887B6220}" type="slidenum">
              <a:rPr lang="ar-BH" altLang="en-US"/>
              <a:pPr/>
              <a:t>‹#›</a:t>
            </a:fld>
            <a:endParaRPr lang="en-US" altLang="en-US"/>
          </a:p>
        </p:txBody>
      </p:sp>
    </p:spTree>
    <p:extLst>
      <p:ext uri="{BB962C8B-B14F-4D97-AF65-F5344CB8AC3E}">
        <p14:creationId xmlns:p14="http://schemas.microsoft.com/office/powerpoint/2010/main" val="24856635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0"/>
            <a:ext cx="9539288" cy="6173788"/>
            <a:chOff x="0" y="0"/>
            <a:chExt cx="5341" cy="3889"/>
          </a:xfrm>
        </p:grpSpPr>
        <p:sp>
          <p:nvSpPr>
            <p:cNvPr id="2" name="Freeform 2"/>
            <p:cNvSpPr>
              <a:spLocks/>
            </p:cNvSpPr>
            <p:nvPr/>
          </p:nvSpPr>
          <p:spPr bwMode="ltGray">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cap="rnd">
              <a:noFill/>
              <a:round/>
              <a:headEnd/>
              <a:tailEnd/>
            </a:ln>
            <a:effectLst/>
          </p:spPr>
          <p:txBody>
            <a:bodyPr/>
            <a:lstStyle/>
            <a:p>
              <a:pPr>
                <a:defRPr/>
              </a:pPr>
              <a:endParaRPr lang="en-US"/>
            </a:p>
          </p:txBody>
        </p:sp>
        <p:sp>
          <p:nvSpPr>
            <p:cNvPr id="1027" name="Freeform 3"/>
            <p:cNvSpPr>
              <a:spLocks/>
            </p:cNvSpPr>
            <p:nvPr/>
          </p:nvSpPr>
          <p:spPr bwMode="ltGray">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cap="rnd">
              <a:noFill/>
              <a:round/>
              <a:headEnd/>
              <a:tailEnd/>
            </a:ln>
            <a:effectLst/>
          </p:spPr>
          <p:txBody>
            <a:bodyPr/>
            <a:lstStyle/>
            <a:p>
              <a:pPr>
                <a:defRPr/>
              </a:pPr>
              <a:endParaRPr lang="en-US"/>
            </a:p>
          </p:txBody>
        </p:sp>
        <p:sp>
          <p:nvSpPr>
            <p:cNvPr id="1028" name="Freeform 4"/>
            <p:cNvSpPr>
              <a:spLocks/>
            </p:cNvSpPr>
            <p:nvPr/>
          </p:nvSpPr>
          <p:spPr bwMode="ltGray">
            <a:xfrm>
              <a:off x="2187" y="0"/>
              <a:ext cx="2858"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cap="rnd">
              <a:noFill/>
              <a:round/>
              <a:headEnd/>
              <a:tailEnd/>
            </a:ln>
            <a:effectLst/>
          </p:spPr>
          <p:txBody>
            <a:bodyPr/>
            <a:lstStyle/>
            <a:p>
              <a:pPr>
                <a:defRPr/>
              </a:pPr>
              <a:endParaRPr lang="en-US"/>
            </a:p>
          </p:txBody>
        </p:sp>
        <p:sp>
          <p:nvSpPr>
            <p:cNvPr id="1029" name="Freeform 5"/>
            <p:cNvSpPr>
              <a:spLocks/>
            </p:cNvSpPr>
            <p:nvPr/>
          </p:nvSpPr>
          <p:spPr bwMode="ltGray">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cap="rnd">
              <a:noFill/>
              <a:round/>
              <a:headEnd/>
              <a:tailEnd/>
            </a:ln>
            <a:effectLst/>
          </p:spPr>
          <p:txBody>
            <a:bodyPr/>
            <a:lstStyle/>
            <a:p>
              <a:pPr>
                <a:defRPr/>
              </a:pPr>
              <a:endParaRPr lang="en-US"/>
            </a:p>
          </p:txBody>
        </p:sp>
      </p:grpSp>
      <p:sp>
        <p:nvSpPr>
          <p:cNvPr id="1031" name="Rectangle 7"/>
          <p:cNvSpPr>
            <a:spLocks noGrp="1" noChangeArrowheads="1"/>
          </p:cNvSpPr>
          <p:nvPr>
            <p:ph type="title"/>
          </p:nvPr>
        </p:nvSpPr>
        <p:spPr bwMode="auto">
          <a:xfrm>
            <a:off x="771525" y="228600"/>
            <a:ext cx="874395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771525" y="1828800"/>
            <a:ext cx="874395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771525" y="6248400"/>
            <a:ext cx="2143125"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i="0">
                <a:latin typeface="+mn-lt"/>
              </a:defRPr>
            </a:lvl1pPr>
          </a:lstStyle>
          <a:p>
            <a:pPr>
              <a:defRPr/>
            </a:pPr>
            <a:endParaRPr lang="en-US"/>
          </a:p>
        </p:txBody>
      </p:sp>
      <p:sp>
        <p:nvSpPr>
          <p:cNvPr id="1034" name="Rectangle 10"/>
          <p:cNvSpPr>
            <a:spLocks noGrp="1" noChangeArrowheads="1"/>
          </p:cNvSpPr>
          <p:nvPr>
            <p:ph type="ftr" sz="quarter" idx="3"/>
          </p:nvPr>
        </p:nvSpPr>
        <p:spPr bwMode="auto">
          <a:xfrm>
            <a:off x="3514725" y="6248400"/>
            <a:ext cx="32575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i="0">
                <a:latin typeface="+mn-lt"/>
              </a:defRPr>
            </a:lvl1pPr>
          </a:lstStyle>
          <a:p>
            <a:pPr>
              <a:defRPr/>
            </a:pPr>
            <a:endParaRPr lang="en-US"/>
          </a:p>
        </p:txBody>
      </p:sp>
      <p:sp>
        <p:nvSpPr>
          <p:cNvPr id="1035" name="Rectangle 11"/>
          <p:cNvSpPr>
            <a:spLocks noGrp="1" noChangeArrowheads="1"/>
          </p:cNvSpPr>
          <p:nvPr>
            <p:ph type="sldNum" sz="quarter" idx="4"/>
          </p:nvPr>
        </p:nvSpPr>
        <p:spPr bwMode="auto">
          <a:xfrm>
            <a:off x="7372350" y="6248400"/>
            <a:ext cx="2143125"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i="0">
                <a:latin typeface="Times New Roman" panose="02020603050405020304" pitchFamily="18" charset="0"/>
                <a:cs typeface="Times New Roman" panose="02020603050405020304" pitchFamily="18" charset="0"/>
              </a:defRPr>
            </a:lvl1pPr>
          </a:lstStyle>
          <a:p>
            <a:fld id="{77442BBC-B74F-4CF3-83BC-48186499E814}" type="slidenum">
              <a:rPr lang="ar-BH"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1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539288" cy="6173788"/>
            <a:chOff x="0" y="0"/>
            <a:chExt cx="5341" cy="3889"/>
          </a:xfrm>
        </p:grpSpPr>
        <p:sp>
          <p:nvSpPr>
            <p:cNvPr id="2530307" name="Freeform 3"/>
            <p:cNvSpPr>
              <a:spLocks/>
            </p:cNvSpPr>
            <p:nvPr/>
          </p:nvSpPr>
          <p:spPr bwMode="ltGray">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cap="rnd">
              <a:noFill/>
              <a:round/>
              <a:headEnd/>
              <a:tailEnd/>
            </a:ln>
            <a:effectLst/>
          </p:spPr>
          <p:txBody>
            <a:bodyPr/>
            <a:lstStyle/>
            <a:p>
              <a:pPr>
                <a:defRPr/>
              </a:pPr>
              <a:endParaRPr lang="en-US"/>
            </a:p>
          </p:txBody>
        </p:sp>
        <p:sp>
          <p:nvSpPr>
            <p:cNvPr id="2530308" name="Freeform 4"/>
            <p:cNvSpPr>
              <a:spLocks/>
            </p:cNvSpPr>
            <p:nvPr/>
          </p:nvSpPr>
          <p:spPr bwMode="ltGray">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cap="rnd">
              <a:noFill/>
              <a:round/>
              <a:headEnd/>
              <a:tailEnd/>
            </a:ln>
            <a:effectLst/>
          </p:spPr>
          <p:txBody>
            <a:bodyPr/>
            <a:lstStyle/>
            <a:p>
              <a:pPr>
                <a:defRPr/>
              </a:pPr>
              <a:endParaRPr lang="en-US"/>
            </a:p>
          </p:txBody>
        </p:sp>
        <p:sp>
          <p:nvSpPr>
            <p:cNvPr id="2530309" name="Freeform 5"/>
            <p:cNvSpPr>
              <a:spLocks/>
            </p:cNvSpPr>
            <p:nvPr/>
          </p:nvSpPr>
          <p:spPr bwMode="ltGray">
            <a:xfrm>
              <a:off x="2187" y="0"/>
              <a:ext cx="2858"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cap="rnd">
              <a:noFill/>
              <a:round/>
              <a:headEnd/>
              <a:tailEnd/>
            </a:ln>
            <a:effectLst/>
          </p:spPr>
          <p:txBody>
            <a:bodyPr/>
            <a:lstStyle/>
            <a:p>
              <a:pPr>
                <a:defRPr/>
              </a:pPr>
              <a:endParaRPr lang="en-US"/>
            </a:p>
          </p:txBody>
        </p:sp>
        <p:sp>
          <p:nvSpPr>
            <p:cNvPr id="2530310" name="Freeform 6"/>
            <p:cNvSpPr>
              <a:spLocks/>
            </p:cNvSpPr>
            <p:nvPr/>
          </p:nvSpPr>
          <p:spPr bwMode="ltGray">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cap="rnd">
              <a:noFill/>
              <a:round/>
              <a:headEnd/>
              <a:tailEnd/>
            </a:ln>
            <a:effectLst/>
          </p:spPr>
          <p:txBody>
            <a:bodyPr/>
            <a:lstStyle/>
            <a:p>
              <a:pPr>
                <a:defRPr/>
              </a:pPr>
              <a:endParaRPr lang="en-US"/>
            </a:p>
          </p:txBody>
        </p:sp>
      </p:grpSp>
      <p:sp>
        <p:nvSpPr>
          <p:cNvPr id="2530311" name="Rectangle 7"/>
          <p:cNvSpPr>
            <a:spLocks noGrp="1" noChangeArrowheads="1"/>
          </p:cNvSpPr>
          <p:nvPr>
            <p:ph type="title"/>
          </p:nvPr>
        </p:nvSpPr>
        <p:spPr bwMode="auto">
          <a:xfrm>
            <a:off x="771525" y="228600"/>
            <a:ext cx="874395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530312" name="Rectangle 8"/>
          <p:cNvSpPr>
            <a:spLocks noGrp="1" noChangeArrowheads="1"/>
          </p:cNvSpPr>
          <p:nvPr>
            <p:ph type="body" idx="1"/>
          </p:nvPr>
        </p:nvSpPr>
        <p:spPr bwMode="auto">
          <a:xfrm>
            <a:off x="771525" y="1828800"/>
            <a:ext cx="874395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30313" name="Rectangle 9"/>
          <p:cNvSpPr>
            <a:spLocks noGrp="1" noChangeArrowheads="1"/>
          </p:cNvSpPr>
          <p:nvPr>
            <p:ph type="dt" sz="half" idx="2"/>
          </p:nvPr>
        </p:nvSpPr>
        <p:spPr bwMode="auto">
          <a:xfrm>
            <a:off x="771525" y="6248400"/>
            <a:ext cx="2143125"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i="0">
                <a:latin typeface="+mn-lt"/>
              </a:defRPr>
            </a:lvl1pPr>
          </a:lstStyle>
          <a:p>
            <a:pPr>
              <a:defRPr/>
            </a:pPr>
            <a:endParaRPr lang="en-US"/>
          </a:p>
        </p:txBody>
      </p:sp>
      <p:sp>
        <p:nvSpPr>
          <p:cNvPr id="2530314" name="Rectangle 10"/>
          <p:cNvSpPr>
            <a:spLocks noGrp="1" noChangeArrowheads="1"/>
          </p:cNvSpPr>
          <p:nvPr>
            <p:ph type="ftr" sz="quarter" idx="3"/>
          </p:nvPr>
        </p:nvSpPr>
        <p:spPr bwMode="auto">
          <a:xfrm>
            <a:off x="3514725" y="6248400"/>
            <a:ext cx="32575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i="0">
                <a:latin typeface="+mn-lt"/>
              </a:defRPr>
            </a:lvl1pPr>
          </a:lstStyle>
          <a:p>
            <a:pPr>
              <a:defRPr/>
            </a:pPr>
            <a:endParaRPr lang="en-US"/>
          </a:p>
        </p:txBody>
      </p:sp>
      <p:sp>
        <p:nvSpPr>
          <p:cNvPr id="2530315" name="Rectangle 11"/>
          <p:cNvSpPr>
            <a:spLocks noGrp="1" noChangeArrowheads="1"/>
          </p:cNvSpPr>
          <p:nvPr>
            <p:ph type="sldNum" sz="quarter" idx="4"/>
          </p:nvPr>
        </p:nvSpPr>
        <p:spPr bwMode="auto">
          <a:xfrm>
            <a:off x="7372350" y="6248400"/>
            <a:ext cx="2143125"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i="0">
                <a:latin typeface="Times New Roman" panose="02020603050405020304" pitchFamily="18" charset="0"/>
                <a:cs typeface="Times New Roman" panose="02020603050405020304" pitchFamily="18" charset="0"/>
              </a:defRPr>
            </a:lvl1pPr>
          </a:lstStyle>
          <a:p>
            <a:fld id="{0E8059B0-7A9E-4DAA-8995-269AE6B94CFE}" type="slidenum">
              <a:rPr lang="ar-BH"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19"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accessmedicine.mhmedical.com/"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Rectangle 8"/>
          <p:cNvSpPr>
            <a:spLocks noChangeArrowheads="1"/>
          </p:cNvSpPr>
          <p:nvPr/>
        </p:nvSpPr>
        <p:spPr bwMode="auto">
          <a:xfrm>
            <a:off x="0" y="4953000"/>
            <a:ext cx="10287000" cy="914400"/>
          </a:xfrm>
          <a:prstGeom prst="rect">
            <a:avLst/>
          </a:prstGeom>
          <a:noFill/>
          <a:ln w="9525">
            <a:noFill/>
            <a:miter lim="800000"/>
            <a:headEnd/>
            <a:tailEnd/>
          </a:ln>
          <a:effectLst>
            <a:outerShdw dist="35921" dir="2700000" algn="ctr" rotWithShape="0">
              <a:schemeClr val="bg2"/>
            </a:outerShdw>
          </a:effectLst>
        </p:spPr>
        <p:txBody>
          <a:bodyPr anchor="ctr"/>
          <a:lstStyle/>
          <a:p>
            <a:pPr algn="ctr">
              <a:defRPr/>
            </a:pPr>
            <a:r>
              <a:rPr lang="en-US" sz="3600" b="1" i="0" dirty="0" smtClean="0">
                <a:solidFill>
                  <a:srgbClr val="00FF00"/>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rPr>
              <a:t>Dr. </a:t>
            </a:r>
            <a:r>
              <a:rPr lang="en-US" sz="3600" b="1" i="0" dirty="0">
                <a:solidFill>
                  <a:srgbClr val="00FF00"/>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rPr>
              <a:t>Ahmad </a:t>
            </a:r>
            <a:r>
              <a:rPr lang="en-US" sz="3600" b="1" i="0" dirty="0" smtClean="0">
                <a:solidFill>
                  <a:srgbClr val="00FF00"/>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rPr>
              <a:t>Al-Shafei, </a:t>
            </a:r>
            <a:r>
              <a:rPr lang="en-US" sz="3600" b="1" i="0" dirty="0" err="1" smtClean="0">
                <a:solidFill>
                  <a:srgbClr val="00FF00"/>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rPr>
              <a:t>MBChB</a:t>
            </a:r>
            <a:r>
              <a:rPr lang="en-US" sz="3600" b="1" i="0" dirty="0" smtClean="0">
                <a:solidFill>
                  <a:srgbClr val="00FF00"/>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rPr>
              <a:t>, PhD, MHPE</a:t>
            </a:r>
          </a:p>
          <a:p>
            <a:pPr algn="ctr">
              <a:defRPr/>
            </a:pPr>
            <a:r>
              <a:rPr lang="en-US" sz="2800" b="1" i="0" dirty="0" smtClean="0">
                <a:solidFill>
                  <a:srgbClr val="00CCFF"/>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rPr>
              <a:t>Associate Professor in Physiology</a:t>
            </a:r>
          </a:p>
          <a:p>
            <a:pPr algn="ctr">
              <a:defRPr/>
            </a:pPr>
            <a:r>
              <a:rPr lang="en-US" sz="2800" b="1" i="0" dirty="0" smtClean="0">
                <a:solidFill>
                  <a:srgbClr val="00CCFF"/>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rPr>
              <a:t>KSU</a:t>
            </a:r>
            <a:r>
              <a:rPr lang="en-US" sz="3600" b="1" i="0" dirty="0" smtClean="0">
                <a:solidFill>
                  <a:srgbClr val="00FF00"/>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rPr>
              <a:t> </a:t>
            </a:r>
            <a:endParaRPr lang="en-US" sz="3600" b="1" i="0" dirty="0">
              <a:solidFill>
                <a:srgbClr val="00CCFF"/>
              </a:solidFill>
              <a:effectDag name="">
                <a:cont type="tree" name="">
                  <a:effect ref="fillLine"/>
                  <a:outerShdw dist="38100" dir="13500000" algn="br">
                    <a:srgbClr val="5599FF"/>
                  </a:outerShdw>
                </a:cont>
                <a:cont type="tree" name="">
                  <a:effect ref="fillLine"/>
                  <a:outerShdw dist="38100" dir="2700000" algn="tl">
                    <a:srgbClr val="003D99"/>
                  </a:outerShdw>
                </a:cont>
                <a:effect ref="fillLine"/>
              </a:effectDag>
              <a:latin typeface="Calibri" panose="020F0502020204030204" pitchFamily="34" charset="0"/>
            </a:endParaRPr>
          </a:p>
        </p:txBody>
      </p:sp>
      <p:pic>
        <p:nvPicPr>
          <p:cNvPr id="7" name="Picture 14" descr="hear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305300" y="2751260"/>
            <a:ext cx="14255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5"/>
          <p:cNvSpPr>
            <a:spLocks noGrp="1" noChangeArrowheads="1"/>
          </p:cNvSpPr>
          <p:nvPr>
            <p:ph type="title"/>
          </p:nvPr>
        </p:nvSpPr>
        <p:spPr>
          <a:xfrm>
            <a:off x="0" y="617660"/>
            <a:ext cx="10287000" cy="2133600"/>
          </a:xfrm>
        </p:spPr>
        <p:txBody>
          <a:bodyPr/>
          <a:lstStyle/>
          <a:p>
            <a:pPr>
              <a:defRPr/>
            </a:pPr>
            <a:r>
              <a:rPr lang="en-US" b="1" dirty="0" smtClean="0">
                <a:latin typeface="Calibri" panose="020F0502020204030204" pitchFamily="34" charset="0"/>
              </a:rPr>
              <a:t>Cardiovascular Block</a:t>
            </a:r>
            <a:br>
              <a:rPr lang="en-US" b="1" dirty="0" smtClean="0">
                <a:latin typeface="Calibri" panose="020F0502020204030204" pitchFamily="34" charset="0"/>
              </a:rPr>
            </a:br>
            <a:r>
              <a:rPr lang="en-US" b="1" dirty="0">
                <a:latin typeface="Calibri" panose="020F0502020204030204" pitchFamily="34" charset="0"/>
              </a:rPr>
              <a:t/>
            </a:r>
            <a:br>
              <a:rPr lang="en-US" b="1" dirty="0">
                <a:latin typeface="Calibri" panose="020F0502020204030204" pitchFamily="34" charset="0"/>
              </a:rPr>
            </a:br>
            <a:r>
              <a:rPr lang="en-US" b="1" dirty="0" smtClean="0">
                <a:solidFill>
                  <a:srgbClr val="00FFFF"/>
                </a:solidFill>
                <a:latin typeface="Calibri" panose="020F0502020204030204" pitchFamily="34" charset="0"/>
              </a:rPr>
              <a:t>Venous Return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28482" name="Rectangle 2"/>
          <p:cNvSpPr>
            <a:spLocks noChangeArrowheads="1"/>
          </p:cNvSpPr>
          <p:nvPr/>
        </p:nvSpPr>
        <p:spPr bwMode="auto">
          <a:xfrm>
            <a:off x="1181100" y="609600"/>
            <a:ext cx="7772400" cy="762000"/>
          </a:xfrm>
          <a:prstGeom prst="rect">
            <a:avLst/>
          </a:prstGeom>
          <a:noFill/>
          <a:ln w="9525">
            <a:noFill/>
            <a:miter lim="800000"/>
            <a:headEnd/>
            <a:tailEnd/>
          </a:ln>
          <a:effectLst/>
        </p:spPr>
        <p:txBody>
          <a:bodyPr anchor="b"/>
          <a:lstStyle/>
          <a:p>
            <a:pPr algn="ctr">
              <a:defRPr/>
            </a:pPr>
            <a:r>
              <a:rPr lang="en-US" sz="4400" b="1" i="0">
                <a:solidFill>
                  <a:schemeClr val="tx2"/>
                </a:solidFill>
                <a:effectLst>
                  <a:outerShdw blurRad="38100" dist="38100" dir="2700000" algn="tl">
                    <a:srgbClr val="000000"/>
                  </a:outerShdw>
                </a:effectLst>
                <a:latin typeface="Calibri" panose="020F0502020204030204" pitchFamily="34" charset="0"/>
              </a:rPr>
              <a:t>Venous return (VR)</a:t>
            </a:r>
          </a:p>
        </p:txBody>
      </p:sp>
      <p:pic>
        <p:nvPicPr>
          <p:cNvPr id="13315" name="Picture 3" descr="Overview of the CV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900" y="1828800"/>
            <a:ext cx="4114800" cy="4800600"/>
          </a:xfrm>
          <a:prstGeom prst="rect">
            <a:avLst/>
          </a:prstGeom>
          <a:noFill/>
          <a:ln w="508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3316" name="Text Box 4"/>
          <p:cNvSpPr txBox="1">
            <a:spLocks noChangeArrowheads="1"/>
          </p:cNvSpPr>
          <p:nvPr/>
        </p:nvSpPr>
        <p:spPr bwMode="auto">
          <a:xfrm>
            <a:off x="342900" y="1981200"/>
            <a:ext cx="51054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a:spcBef>
                <a:spcPct val="50000"/>
              </a:spcBef>
              <a:buFontTx/>
              <a:buBlip>
                <a:blip r:embed="rId4"/>
              </a:buBlip>
            </a:pPr>
            <a:r>
              <a:rPr lang="en-US" altLang="en-US" sz="2400" b="1" i="0" dirty="0">
                <a:solidFill>
                  <a:srgbClr val="CCFF33"/>
                </a:solidFill>
                <a:latin typeface="Calibri" panose="020F0502020204030204" pitchFamily="34" charset="0"/>
              </a:rPr>
              <a:t> </a:t>
            </a:r>
            <a:r>
              <a:rPr lang="en-US" altLang="en-US" sz="2200" b="1" i="0" dirty="0" smtClean="0">
                <a:solidFill>
                  <a:srgbClr val="00FFFF"/>
                </a:solidFill>
                <a:latin typeface="Calibri" panose="020F0502020204030204" pitchFamily="34" charset="0"/>
              </a:rPr>
              <a:t>Venous </a:t>
            </a:r>
            <a:r>
              <a:rPr lang="en-US" altLang="en-US" sz="2200" b="1" i="0" dirty="0">
                <a:solidFill>
                  <a:srgbClr val="00FFFF"/>
                </a:solidFill>
                <a:latin typeface="Calibri" panose="020F0502020204030204" pitchFamily="34" charset="0"/>
              </a:rPr>
              <a:t>return is determined by the difference in pressure between the venous pressure nearest to the tissues (mean circulatory filling pressure; MCP) and the pressure nearest to the heart (CVP).</a:t>
            </a:r>
          </a:p>
        </p:txBody>
      </p:sp>
    </p:spTree>
    <p:extLst>
      <p:ext uri="{BB962C8B-B14F-4D97-AF65-F5344CB8AC3E}">
        <p14:creationId xmlns:p14="http://schemas.microsoft.com/office/powerpoint/2010/main" val="3195702391"/>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602" name="Rectangle 2"/>
          <p:cNvSpPr>
            <a:spLocks noChangeArrowheads="1"/>
          </p:cNvSpPr>
          <p:nvPr/>
        </p:nvSpPr>
        <p:spPr bwMode="auto">
          <a:xfrm>
            <a:off x="1333500" y="1265238"/>
            <a:ext cx="7772400" cy="639762"/>
          </a:xfrm>
          <a:prstGeom prst="rect">
            <a:avLst/>
          </a:prstGeom>
          <a:noFill/>
          <a:ln w="9525">
            <a:noFill/>
            <a:miter lim="800000"/>
            <a:headEnd/>
            <a:tailEnd/>
          </a:ln>
          <a:effectLst/>
        </p:spPr>
        <p:txBody>
          <a:bodyPr anchor="b"/>
          <a:lstStyle/>
          <a:p>
            <a:pPr algn="ctr">
              <a:defRPr/>
            </a:pPr>
            <a:r>
              <a:rPr lang="en-US" sz="3000" b="1" i="0" dirty="0">
                <a:solidFill>
                  <a:schemeClr val="tx2"/>
                </a:solidFill>
                <a:effectLst>
                  <a:outerShdw blurRad="38100" dist="38100" dir="2700000" algn="tl">
                    <a:srgbClr val="000000"/>
                  </a:outerShdw>
                </a:effectLst>
                <a:latin typeface="Calibri" panose="020F0502020204030204" pitchFamily="34" charset="0"/>
              </a:rPr>
              <a:t>Mean circulatory filling pressure (MCP)</a:t>
            </a:r>
            <a:br>
              <a:rPr lang="en-US" sz="3000" b="1" i="0" dirty="0">
                <a:solidFill>
                  <a:schemeClr val="tx2"/>
                </a:solidFill>
                <a:effectLst>
                  <a:outerShdw blurRad="38100" dist="38100" dir="2700000" algn="tl">
                    <a:srgbClr val="000000"/>
                  </a:outerShdw>
                </a:effectLst>
                <a:latin typeface="Calibri" panose="020F0502020204030204" pitchFamily="34" charset="0"/>
              </a:rPr>
            </a:br>
            <a:r>
              <a:rPr lang="en-US" sz="3000" b="1" i="0" dirty="0">
                <a:solidFill>
                  <a:schemeClr val="tx2"/>
                </a:solidFill>
                <a:effectLst>
                  <a:outerShdw blurRad="38100" dist="38100" dir="2700000" algn="tl">
                    <a:srgbClr val="000000"/>
                  </a:outerShdw>
                </a:effectLst>
                <a:latin typeface="Calibri" panose="020F0502020204030204" pitchFamily="34" charset="0"/>
              </a:rPr>
              <a:t>= Mean systemic filling pressure (MSFP)</a:t>
            </a:r>
          </a:p>
        </p:txBody>
      </p:sp>
      <p:sp>
        <p:nvSpPr>
          <p:cNvPr id="18435" name="Text Box 3"/>
          <p:cNvSpPr txBox="1">
            <a:spLocks noChangeArrowheads="1"/>
          </p:cNvSpPr>
          <p:nvPr/>
        </p:nvSpPr>
        <p:spPr bwMode="auto">
          <a:xfrm>
            <a:off x="419100" y="2406650"/>
            <a:ext cx="94488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a:spcBef>
                <a:spcPct val="50000"/>
              </a:spcBef>
              <a:buFontTx/>
              <a:buBlip>
                <a:blip r:embed="rId3"/>
              </a:buBlip>
            </a:pPr>
            <a:r>
              <a:rPr lang="en-US" altLang="en-US" sz="2400" b="1" i="0" dirty="0">
                <a:solidFill>
                  <a:srgbClr val="00FFFF"/>
                </a:solidFill>
                <a:latin typeface="Calibri" panose="020F0502020204030204" pitchFamily="34" charset="0"/>
              </a:rPr>
              <a:t> It is the pressure nearest to the tissues.</a:t>
            </a:r>
          </a:p>
          <a:p>
            <a:pPr>
              <a:spcBef>
                <a:spcPct val="50000"/>
              </a:spcBef>
              <a:buFontTx/>
              <a:buBlip>
                <a:blip r:embed="rId3"/>
              </a:buBlip>
            </a:pPr>
            <a:r>
              <a:rPr lang="en-US" altLang="en-US" sz="2400" b="1" i="0" dirty="0">
                <a:solidFill>
                  <a:srgbClr val="00FFFF"/>
                </a:solidFill>
                <a:latin typeface="Calibri" panose="020F0502020204030204" pitchFamily="34" charset="0"/>
              </a:rPr>
              <a:t> Its normal value </a:t>
            </a:r>
            <a:r>
              <a:rPr lang="en-US" altLang="en-US" sz="2400" b="1" i="0" dirty="0" smtClean="0">
                <a:solidFill>
                  <a:srgbClr val="00FFFF"/>
                </a:solidFill>
                <a:latin typeface="Calibri" panose="020F0502020204030204" pitchFamily="34" charset="0"/>
              </a:rPr>
              <a:t>is about </a:t>
            </a:r>
            <a:r>
              <a:rPr lang="en-US" altLang="en-US" sz="2400" b="1" i="0" dirty="0">
                <a:solidFill>
                  <a:srgbClr val="00FFFF"/>
                </a:solidFill>
                <a:latin typeface="Calibri" panose="020F0502020204030204" pitchFamily="34" charset="0"/>
              </a:rPr>
              <a:t>7 mm Hg.</a:t>
            </a:r>
          </a:p>
          <a:p>
            <a:pPr>
              <a:spcBef>
                <a:spcPct val="50000"/>
              </a:spcBef>
              <a:buFontTx/>
              <a:buBlip>
                <a:blip r:embed="rId3"/>
              </a:buBlip>
            </a:pPr>
            <a:r>
              <a:rPr lang="en-US" altLang="en-US" sz="2400" b="1" i="0" dirty="0">
                <a:solidFill>
                  <a:srgbClr val="00FFFF"/>
                </a:solidFill>
                <a:latin typeface="Calibri" panose="020F0502020204030204" pitchFamily="34" charset="0"/>
              </a:rPr>
              <a:t> It is affected </a:t>
            </a:r>
            <a:r>
              <a:rPr lang="en-US" altLang="en-US" sz="2400" b="1" i="0" dirty="0" smtClean="0">
                <a:solidFill>
                  <a:srgbClr val="00FFFF"/>
                </a:solidFill>
                <a:latin typeface="Calibri" panose="020F0502020204030204" pitchFamily="34" charset="0"/>
              </a:rPr>
              <a:t>by:</a:t>
            </a:r>
          </a:p>
          <a:p>
            <a:pPr>
              <a:spcBef>
                <a:spcPct val="50000"/>
              </a:spcBef>
              <a:buFontTx/>
              <a:buBlip>
                <a:blip r:embed="rId3"/>
              </a:buBlip>
            </a:pPr>
            <a:endParaRPr lang="en-US" altLang="en-US" sz="2400" b="1" i="0" dirty="0">
              <a:solidFill>
                <a:srgbClr val="00FFFF"/>
              </a:solidFill>
              <a:latin typeface="Calibri" panose="020F0502020204030204" pitchFamily="34" charset="0"/>
            </a:endParaRPr>
          </a:p>
          <a:p>
            <a:pPr marL="457200" indent="-457200">
              <a:spcBef>
                <a:spcPct val="50000"/>
              </a:spcBef>
              <a:buFont typeface="+mj-lt"/>
              <a:buAutoNum type="alphaUcPeriod"/>
            </a:pPr>
            <a:r>
              <a:rPr lang="en-US" altLang="en-US" sz="2400" b="1" i="0" dirty="0" smtClean="0">
                <a:solidFill>
                  <a:schemeClr val="accent2"/>
                </a:solidFill>
                <a:latin typeface="Calibri" panose="020F0502020204030204" pitchFamily="34" charset="0"/>
              </a:rPr>
              <a:t>Blood </a:t>
            </a:r>
            <a:r>
              <a:rPr lang="en-US" altLang="en-US" sz="2400" b="1" i="0" dirty="0">
                <a:solidFill>
                  <a:schemeClr val="accent2"/>
                </a:solidFill>
                <a:latin typeface="Calibri" panose="020F0502020204030204" pitchFamily="34" charset="0"/>
              </a:rPr>
              <a:t>volume (it is directly proportional to blood </a:t>
            </a:r>
            <a:r>
              <a:rPr lang="en-US" altLang="en-US" sz="2400" b="1" i="0" dirty="0" smtClean="0">
                <a:solidFill>
                  <a:schemeClr val="accent2"/>
                </a:solidFill>
                <a:latin typeface="Calibri" panose="020F0502020204030204" pitchFamily="34" charset="0"/>
              </a:rPr>
              <a:t>volume</a:t>
            </a:r>
            <a:r>
              <a:rPr lang="en-US" altLang="en-US" sz="2400" b="1" i="0" dirty="0">
                <a:solidFill>
                  <a:schemeClr val="accent2"/>
                </a:solidFill>
                <a:latin typeface="Calibri" panose="020F0502020204030204" pitchFamily="34" charset="0"/>
              </a:rPr>
              <a:t>)</a:t>
            </a:r>
          </a:p>
          <a:p>
            <a:pPr marL="457200" indent="-457200">
              <a:spcBef>
                <a:spcPct val="50000"/>
              </a:spcBef>
              <a:buFont typeface="+mj-lt"/>
              <a:buAutoNum type="alphaUcPeriod"/>
            </a:pPr>
            <a:r>
              <a:rPr lang="en-US" altLang="en-US" sz="2400" b="1" i="0" dirty="0" smtClean="0">
                <a:solidFill>
                  <a:schemeClr val="accent2"/>
                </a:solidFill>
                <a:latin typeface="Calibri" panose="020F0502020204030204" pitchFamily="34" charset="0"/>
              </a:rPr>
              <a:t>Venous </a:t>
            </a:r>
            <a:r>
              <a:rPr lang="en-US" altLang="en-US" sz="2400" b="1" i="0" dirty="0">
                <a:solidFill>
                  <a:schemeClr val="accent2"/>
                </a:solidFill>
                <a:latin typeface="Calibri" panose="020F0502020204030204" pitchFamily="34" charset="0"/>
              </a:rPr>
              <a:t>capacity (it is inversely proportional to </a:t>
            </a:r>
            <a:r>
              <a:rPr lang="en-US" altLang="en-US" sz="2400" b="1" i="0" dirty="0" smtClean="0">
                <a:solidFill>
                  <a:schemeClr val="accent2"/>
                </a:solidFill>
                <a:latin typeface="Calibri" panose="020F0502020204030204" pitchFamily="34" charset="0"/>
              </a:rPr>
              <a:t>the venous </a:t>
            </a:r>
            <a:r>
              <a:rPr lang="en-US" altLang="en-US" sz="2400" b="1" i="0" dirty="0">
                <a:solidFill>
                  <a:schemeClr val="accent2"/>
                </a:solidFill>
                <a:latin typeface="Calibri" panose="020F0502020204030204" pitchFamily="34" charset="0"/>
              </a:rPr>
              <a:t>capacity)</a:t>
            </a: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29506" name="Rectangle 2"/>
          <p:cNvSpPr>
            <a:spLocks noChangeArrowheads="1"/>
          </p:cNvSpPr>
          <p:nvPr/>
        </p:nvSpPr>
        <p:spPr bwMode="auto">
          <a:xfrm>
            <a:off x="1333500" y="381000"/>
            <a:ext cx="7772400" cy="685800"/>
          </a:xfrm>
          <a:prstGeom prst="rect">
            <a:avLst/>
          </a:prstGeom>
          <a:noFill/>
          <a:ln w="9525">
            <a:noFill/>
            <a:miter lim="800000"/>
            <a:headEnd/>
            <a:tailEnd/>
          </a:ln>
          <a:effectLst/>
        </p:spPr>
        <p:txBody>
          <a:bodyPr anchor="b"/>
          <a:lstStyle/>
          <a:p>
            <a:pPr algn="ctr">
              <a:defRPr/>
            </a:pPr>
            <a:r>
              <a:rPr lang="en-US" sz="4000" b="1" i="0" dirty="0">
                <a:solidFill>
                  <a:schemeClr val="tx2"/>
                </a:solidFill>
                <a:effectLst>
                  <a:outerShdw blurRad="38100" dist="38100" dir="2700000" algn="tl">
                    <a:srgbClr val="000000"/>
                  </a:outerShdw>
                </a:effectLst>
              </a:rPr>
              <a:t>Central venous pressure (CVP)</a:t>
            </a:r>
          </a:p>
        </p:txBody>
      </p:sp>
      <p:pic>
        <p:nvPicPr>
          <p:cNvPr id="14339" name="Picture 3" descr="CVP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500" y="2209800"/>
            <a:ext cx="4197350" cy="3494088"/>
          </a:xfrm>
          <a:prstGeom prst="rect">
            <a:avLst/>
          </a:prstGeom>
          <a:noFill/>
          <a:ln w="508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90500" y="1828800"/>
            <a:ext cx="5562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spcAft>
                <a:spcPts val="1200"/>
              </a:spcAft>
              <a:buClr>
                <a:schemeClr val="tx2"/>
              </a:buClr>
              <a:buSzPct val="75000"/>
              <a:buFont typeface="Monotype Sorts" pitchFamily="2" charset="2"/>
              <a:buBlip>
                <a:blip r:embed="rId4"/>
              </a:buBlip>
            </a:pPr>
            <a:r>
              <a:rPr lang="en-GB" altLang="en-GB" sz="2000" b="1" i="0" dirty="0">
                <a:solidFill>
                  <a:srgbClr val="00FFFF"/>
                </a:solidFill>
                <a:latin typeface="Calibri" panose="020F0502020204030204" pitchFamily="34" charset="0"/>
              </a:rPr>
              <a:t>CVP: is the venous pressure in the right atrium and the big veins of the thorax (= right atrial pressure = jugular venous pressure).</a:t>
            </a:r>
          </a:p>
          <a:p>
            <a:pPr eaLnBrk="1" hangingPunct="1">
              <a:spcBef>
                <a:spcPct val="20000"/>
              </a:spcBef>
              <a:spcAft>
                <a:spcPts val="1200"/>
              </a:spcAft>
              <a:buClr>
                <a:schemeClr val="tx2"/>
              </a:buClr>
              <a:buSzPct val="75000"/>
              <a:buFont typeface="Monotype Sorts" pitchFamily="2" charset="2"/>
              <a:buBlip>
                <a:blip r:embed="rId4"/>
              </a:buBlip>
            </a:pPr>
            <a:r>
              <a:rPr lang="en-US" altLang="en-GB" sz="2000" b="1" i="0" dirty="0">
                <a:solidFill>
                  <a:srgbClr val="00FFFF"/>
                </a:solidFill>
                <a:latin typeface="Calibri" panose="020F0502020204030204" pitchFamily="34" charset="0"/>
              </a:rPr>
              <a:t>Venous pressure is measured with a catheter in central venous system, usually SVC</a:t>
            </a:r>
          </a:p>
          <a:p>
            <a:pPr eaLnBrk="1" hangingPunct="1">
              <a:spcBef>
                <a:spcPct val="20000"/>
              </a:spcBef>
              <a:spcAft>
                <a:spcPts val="1200"/>
              </a:spcAft>
              <a:buClr>
                <a:schemeClr val="tx2"/>
              </a:buClr>
              <a:buSzPct val="75000"/>
              <a:buFont typeface="Monotype Sorts" pitchFamily="2" charset="2"/>
              <a:buBlip>
                <a:blip r:embed="rId4"/>
              </a:buBlip>
            </a:pPr>
            <a:r>
              <a:rPr lang="en-US" altLang="en-GB" sz="2000" b="1" i="0" dirty="0">
                <a:solidFill>
                  <a:srgbClr val="00FFFF"/>
                </a:solidFill>
                <a:latin typeface="Calibri" panose="020F0502020204030204" pitchFamily="34" charset="0"/>
              </a:rPr>
              <a:t>Normal range = 0-4 mm Hg provided adequate filling of the right ventricle</a:t>
            </a:r>
          </a:p>
          <a:p>
            <a:pPr eaLnBrk="1" hangingPunct="1">
              <a:spcBef>
                <a:spcPct val="20000"/>
              </a:spcBef>
              <a:spcAft>
                <a:spcPts val="1200"/>
              </a:spcAft>
              <a:buClr>
                <a:schemeClr val="tx2"/>
              </a:buClr>
              <a:buSzPct val="75000"/>
              <a:buFont typeface="Monotype Sorts" pitchFamily="2" charset="2"/>
              <a:buBlip>
                <a:blip r:embed="rId4"/>
              </a:buBlip>
            </a:pPr>
            <a:r>
              <a:rPr lang="en-GB" altLang="en-GB" sz="2000" b="1" i="0" dirty="0">
                <a:solidFill>
                  <a:srgbClr val="00FFFF"/>
                </a:solidFill>
                <a:latin typeface="Calibri" panose="020F0502020204030204" pitchFamily="34" charset="0"/>
              </a:rPr>
              <a:t>It is the force responsible for cardiac filling.</a:t>
            </a:r>
          </a:p>
          <a:p>
            <a:pPr eaLnBrk="1" hangingPunct="1">
              <a:spcBef>
                <a:spcPct val="20000"/>
              </a:spcBef>
              <a:spcAft>
                <a:spcPts val="1200"/>
              </a:spcAft>
              <a:buClr>
                <a:schemeClr val="tx2"/>
              </a:buClr>
              <a:buSzPct val="75000"/>
              <a:buFont typeface="Monotype Sorts" pitchFamily="2" charset="2"/>
              <a:buBlip>
                <a:blip r:embed="rId4"/>
              </a:buBlip>
            </a:pPr>
            <a:r>
              <a:rPr lang="en-GB" altLang="en-GB" sz="2000" b="1" i="0" dirty="0">
                <a:solidFill>
                  <a:srgbClr val="00FFFF"/>
                </a:solidFill>
                <a:latin typeface="Calibri" panose="020F0502020204030204" pitchFamily="34" charset="0"/>
              </a:rPr>
              <a:t>CVP is used clinically to assess hypovolaemia and during IV transfusion to avoid volume overloading.</a:t>
            </a:r>
          </a:p>
          <a:p>
            <a:pPr eaLnBrk="1" hangingPunct="1">
              <a:spcBef>
                <a:spcPct val="20000"/>
              </a:spcBef>
              <a:spcAft>
                <a:spcPts val="1200"/>
              </a:spcAft>
              <a:buClr>
                <a:schemeClr val="tx2"/>
              </a:buClr>
              <a:buSzPct val="75000"/>
              <a:buFont typeface="Monotype Sorts" pitchFamily="2" charset="2"/>
              <a:buBlip>
                <a:blip r:embed="rId4"/>
              </a:buBlip>
            </a:pPr>
            <a:r>
              <a:rPr lang="en-GB" altLang="en-GB" sz="2000" b="1" i="0" dirty="0">
                <a:solidFill>
                  <a:srgbClr val="00FFFF"/>
                </a:solidFill>
                <a:latin typeface="Calibri" panose="020F0502020204030204" pitchFamily="34" charset="0"/>
              </a:rPr>
              <a:t>CVP is raised in right-sided failure.</a:t>
            </a: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1554" name="Rectangle 2"/>
          <p:cNvSpPr>
            <a:spLocks noChangeArrowheads="1"/>
          </p:cNvSpPr>
          <p:nvPr/>
        </p:nvSpPr>
        <p:spPr bwMode="auto">
          <a:xfrm>
            <a:off x="342900" y="1524000"/>
            <a:ext cx="9601200" cy="4114800"/>
          </a:xfrm>
          <a:prstGeom prst="rect">
            <a:avLst/>
          </a:prstGeom>
          <a:noFill/>
          <a:ln w="9525">
            <a:noFill/>
            <a:miter lim="800000"/>
            <a:headEnd/>
            <a:tailEnd/>
          </a:ln>
          <a:effectLst/>
        </p:spPr>
        <p:txBody>
          <a:bodyPr anchor="b"/>
          <a:lstStyle/>
          <a:p>
            <a:pPr algn="ctr">
              <a:defRPr/>
            </a:pPr>
            <a:r>
              <a:rPr lang="en-GB" sz="4200" b="1" i="0">
                <a:solidFill>
                  <a:schemeClr val="tx2"/>
                </a:solidFill>
                <a:effectLst>
                  <a:outerShdw blurRad="38100" dist="38100" dir="2700000" algn="tl">
                    <a:srgbClr val="000000"/>
                  </a:outerShdw>
                </a:effectLst>
              </a:rPr>
              <a:t>What is right atrial pressure?</a:t>
            </a:r>
            <a:br>
              <a:rPr lang="en-GB" sz="4200" b="1" i="0">
                <a:solidFill>
                  <a:schemeClr val="tx2"/>
                </a:solidFill>
                <a:effectLst>
                  <a:outerShdw blurRad="38100" dist="38100" dir="2700000" algn="tl">
                    <a:srgbClr val="000000"/>
                  </a:outerShdw>
                </a:effectLst>
              </a:rPr>
            </a:br>
            <a:r>
              <a:rPr lang="en-GB" sz="4200" b="1" i="0">
                <a:solidFill>
                  <a:schemeClr val="tx2"/>
                </a:solidFill>
                <a:effectLst>
                  <a:outerShdw blurRad="38100" dist="38100" dir="2700000" algn="tl">
                    <a:srgbClr val="000000"/>
                  </a:outerShdw>
                </a:effectLst>
              </a:rPr>
              <a:t/>
            </a:r>
            <a:br>
              <a:rPr lang="en-GB" sz="4200" b="1" i="0">
                <a:solidFill>
                  <a:schemeClr val="tx2"/>
                </a:solidFill>
                <a:effectLst>
                  <a:outerShdw blurRad="38100" dist="38100" dir="2700000" algn="tl">
                    <a:srgbClr val="000000"/>
                  </a:outerShdw>
                </a:effectLst>
              </a:rPr>
            </a:br>
            <a:r>
              <a:rPr lang="en-GB" sz="4200" b="1" i="0">
                <a:solidFill>
                  <a:schemeClr val="tx2"/>
                </a:solidFill>
                <a:effectLst>
                  <a:outerShdw blurRad="38100" dist="38100" dir="2700000" algn="tl">
                    <a:srgbClr val="000000"/>
                  </a:outerShdw>
                </a:effectLst>
              </a:rPr>
              <a:t/>
            </a:r>
            <a:br>
              <a:rPr lang="en-GB" sz="4200" b="1" i="0">
                <a:solidFill>
                  <a:schemeClr val="tx2"/>
                </a:solidFill>
                <a:effectLst>
                  <a:outerShdw blurRad="38100" dist="38100" dir="2700000" algn="tl">
                    <a:srgbClr val="000000"/>
                  </a:outerShdw>
                </a:effectLst>
              </a:rPr>
            </a:br>
            <a:r>
              <a:rPr lang="en-GB" sz="4200" b="1" i="0">
                <a:solidFill>
                  <a:schemeClr val="tx2"/>
                </a:solidFill>
                <a:effectLst>
                  <a:outerShdw blurRad="38100" dist="38100" dir="2700000" algn="tl">
                    <a:srgbClr val="000000"/>
                  </a:outerShdw>
                </a:effectLst>
              </a:rPr>
              <a:t> What is jugular venous pulse or JVP? </a:t>
            </a:r>
            <a:br>
              <a:rPr lang="en-GB" sz="4200" b="1" i="0">
                <a:solidFill>
                  <a:schemeClr val="tx2"/>
                </a:solidFill>
                <a:effectLst>
                  <a:outerShdw blurRad="38100" dist="38100" dir="2700000" algn="tl">
                    <a:srgbClr val="000000"/>
                  </a:outerShdw>
                </a:effectLst>
              </a:rPr>
            </a:br>
            <a:endParaRPr lang="en-US" sz="4200" b="1" i="0">
              <a:solidFill>
                <a:schemeClr val="tx2"/>
              </a:solidFill>
              <a:effectLst>
                <a:outerShdw blurRad="38100" dist="38100" dir="2700000" algn="tl">
                  <a:srgbClr val="000000"/>
                </a:outerShdw>
              </a:effectLst>
            </a:endParaRP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7410" name="Picture 3" descr="venpuls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7300" y="2028825"/>
            <a:ext cx="4953000" cy="3228975"/>
          </a:xfrm>
          <a:prstGeom prst="rect">
            <a:avLst/>
          </a:prstGeom>
          <a:noFill/>
          <a:ln w="508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
        <p:nvSpPr>
          <p:cNvPr id="1823748" name="Rectangle 4"/>
          <p:cNvSpPr>
            <a:spLocks noChangeArrowheads="1"/>
          </p:cNvSpPr>
          <p:nvPr/>
        </p:nvSpPr>
        <p:spPr bwMode="auto">
          <a:xfrm>
            <a:off x="2284413" y="685800"/>
            <a:ext cx="5678487" cy="762000"/>
          </a:xfrm>
          <a:prstGeom prst="rect">
            <a:avLst/>
          </a:prstGeom>
          <a:noFill/>
          <a:ln w="12700">
            <a:noFill/>
            <a:miter lim="800000"/>
            <a:headEnd type="none" w="sm" len="sm"/>
            <a:tailEnd type="none" w="sm" len="sm"/>
          </a:ln>
          <a:effectLst/>
        </p:spPr>
        <p:txBody>
          <a:bodyPr wrap="none">
            <a:spAutoFit/>
          </a:bodyPr>
          <a:lstStyle/>
          <a:p>
            <a:pPr>
              <a:defRPr/>
            </a:pPr>
            <a:r>
              <a:rPr lang="en-GB" sz="4400" b="1" i="0" dirty="0">
                <a:solidFill>
                  <a:schemeClr val="tx2"/>
                </a:solidFill>
                <a:effectLst>
                  <a:outerShdw blurRad="38100" dist="38100" dir="2700000" algn="tl">
                    <a:srgbClr val="000000"/>
                  </a:outerShdw>
                </a:effectLst>
              </a:rPr>
              <a:t>Jugular venous pulse</a:t>
            </a:r>
            <a:endParaRPr lang="en-US" sz="4400" b="1" i="0" dirty="0">
              <a:solidFill>
                <a:schemeClr val="tx2"/>
              </a:solidFill>
              <a:effectLst>
                <a:outerShdw blurRad="38100" dist="38100" dir="2700000" algn="tl">
                  <a:srgbClr val="000000"/>
                </a:outerShdw>
              </a:effectLst>
            </a:endParaRPr>
          </a:p>
        </p:txBody>
      </p:sp>
      <p:sp>
        <p:nvSpPr>
          <p:cNvPr id="9" name="Rectangle 5"/>
          <p:cNvSpPr>
            <a:spLocks noChangeArrowheads="1"/>
          </p:cNvSpPr>
          <p:nvPr/>
        </p:nvSpPr>
        <p:spPr bwMode="auto">
          <a:xfrm>
            <a:off x="190500" y="1752600"/>
            <a:ext cx="4724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200"/>
              </a:spcBef>
              <a:buClr>
                <a:srgbClr val="FF3300"/>
              </a:buClr>
              <a:buSzPct val="75000"/>
              <a:buFont typeface="Symbol" panose="05050102010706020507" pitchFamily="18" charset="2"/>
              <a:buBlip>
                <a:blip r:embed="rId4"/>
              </a:buBlip>
            </a:pPr>
            <a:r>
              <a:rPr lang="en-GB" altLang="en-US" sz="2000" b="1" i="0" dirty="0">
                <a:latin typeface="Calibri" panose="020F0502020204030204" pitchFamily="34" charset="0"/>
              </a:rPr>
              <a:t>Wave “</a:t>
            </a:r>
            <a:r>
              <a:rPr lang="en-GB" altLang="en-US" sz="2000" b="1" i="0" dirty="0">
                <a:solidFill>
                  <a:srgbClr val="FF0000"/>
                </a:solidFill>
                <a:latin typeface="Calibri" panose="020F0502020204030204" pitchFamily="34" charset="0"/>
              </a:rPr>
              <a:t>a</a:t>
            </a:r>
            <a:r>
              <a:rPr lang="en-GB" altLang="en-US" sz="2000" b="1" i="0" dirty="0">
                <a:latin typeface="Calibri" panose="020F0502020204030204" pitchFamily="34" charset="0"/>
              </a:rPr>
              <a:t>” is due to contraction of the atria.</a:t>
            </a:r>
          </a:p>
          <a:p>
            <a:pPr eaLnBrk="1" hangingPunct="1">
              <a:spcBef>
                <a:spcPts val="1200"/>
              </a:spcBef>
              <a:buClr>
                <a:srgbClr val="FF3300"/>
              </a:buClr>
              <a:buSzPct val="75000"/>
              <a:buFont typeface="Symbol" panose="05050102010706020507" pitchFamily="18" charset="2"/>
              <a:buBlip>
                <a:blip r:embed="rId4"/>
              </a:buBlip>
            </a:pPr>
            <a:r>
              <a:rPr lang="en-GB" altLang="en-US" sz="2000" b="1" i="0" dirty="0">
                <a:latin typeface="Calibri" panose="020F0502020204030204" pitchFamily="34" charset="0"/>
              </a:rPr>
              <a:t>Wave “</a:t>
            </a:r>
            <a:r>
              <a:rPr lang="en-GB" altLang="en-US" sz="2000" b="1" i="0" dirty="0">
                <a:solidFill>
                  <a:srgbClr val="FF0000"/>
                </a:solidFill>
                <a:latin typeface="Calibri" panose="020F0502020204030204" pitchFamily="34" charset="0"/>
              </a:rPr>
              <a:t>c</a:t>
            </a:r>
            <a:r>
              <a:rPr lang="en-GB" altLang="en-US" sz="2000" b="1" i="0" dirty="0">
                <a:latin typeface="Calibri" panose="020F0502020204030204" pitchFamily="34" charset="0"/>
              </a:rPr>
              <a:t>” is due to contraction of the ventricles, probably due to bulging of the AV valves back towards the contracted atria.</a:t>
            </a:r>
          </a:p>
          <a:p>
            <a:pPr eaLnBrk="1" hangingPunct="1">
              <a:spcBef>
                <a:spcPts val="1200"/>
              </a:spcBef>
              <a:buClr>
                <a:srgbClr val="FF3300"/>
              </a:buClr>
              <a:buSzPct val="75000"/>
              <a:buFont typeface="Symbol" panose="05050102010706020507" pitchFamily="18" charset="2"/>
              <a:buBlip>
                <a:blip r:embed="rId4"/>
              </a:buBlip>
            </a:pPr>
            <a:r>
              <a:rPr lang="en-US" altLang="en-US" sz="2000" b="1" i="0" dirty="0">
                <a:latin typeface="Calibri" panose="020F0502020204030204" pitchFamily="34" charset="0"/>
              </a:rPr>
              <a:t>The </a:t>
            </a:r>
            <a:r>
              <a:rPr lang="en-US" altLang="en-US" sz="2000" b="1" i="0" dirty="0">
                <a:solidFill>
                  <a:srgbClr val="FF0000"/>
                </a:solidFill>
                <a:latin typeface="Calibri" panose="020F0502020204030204" pitchFamily="34" charset="0"/>
              </a:rPr>
              <a:t>x</a:t>
            </a:r>
            <a:r>
              <a:rPr lang="en-US" altLang="en-US" sz="2000" b="1" i="0" dirty="0">
                <a:latin typeface="Calibri" panose="020F0502020204030204" pitchFamily="34" charset="0"/>
              </a:rPr>
              <a:t> descent comes with atrial relaxation </a:t>
            </a:r>
          </a:p>
          <a:p>
            <a:pPr eaLnBrk="1" hangingPunct="1">
              <a:spcBef>
                <a:spcPts val="1200"/>
              </a:spcBef>
              <a:buClr>
                <a:srgbClr val="FF3300"/>
              </a:buClr>
              <a:buSzPct val="75000"/>
              <a:buFont typeface="Symbol" panose="05050102010706020507" pitchFamily="18" charset="2"/>
              <a:buBlip>
                <a:blip r:embed="rId4"/>
              </a:buBlip>
            </a:pPr>
            <a:r>
              <a:rPr lang="en-GB" altLang="en-US" sz="2000" b="1" i="0" dirty="0">
                <a:latin typeface="Calibri" panose="020F0502020204030204" pitchFamily="34" charset="0"/>
              </a:rPr>
              <a:t>Wave “</a:t>
            </a:r>
            <a:r>
              <a:rPr lang="en-GB" altLang="en-US" sz="2000" b="1" i="0" dirty="0">
                <a:solidFill>
                  <a:srgbClr val="FF0000"/>
                </a:solidFill>
                <a:latin typeface="Calibri" panose="020F0502020204030204" pitchFamily="34" charset="0"/>
              </a:rPr>
              <a:t>v</a:t>
            </a:r>
            <a:r>
              <a:rPr lang="en-GB" altLang="en-US" sz="2000" b="1" i="0" dirty="0">
                <a:latin typeface="Calibri" panose="020F0502020204030204" pitchFamily="34" charset="0"/>
              </a:rPr>
              <a:t>” is due to filling of the atria while the AV valves are closed, opening of the valves allows the pooled blood to enter the ventricles.</a:t>
            </a:r>
          </a:p>
          <a:p>
            <a:pPr eaLnBrk="1" hangingPunct="1">
              <a:spcBef>
                <a:spcPts val="1200"/>
              </a:spcBef>
              <a:buClr>
                <a:srgbClr val="FF3300"/>
              </a:buClr>
              <a:buSzPct val="75000"/>
              <a:buFont typeface="Symbol" panose="05050102010706020507" pitchFamily="18" charset="2"/>
              <a:buBlip>
                <a:blip r:embed="rId4"/>
              </a:buBlip>
            </a:pPr>
            <a:r>
              <a:rPr lang="en-US" altLang="en-US" sz="2000" b="1" i="0" dirty="0">
                <a:latin typeface="Calibri" panose="020F0502020204030204" pitchFamily="34" charset="0"/>
              </a:rPr>
              <a:t>The </a:t>
            </a:r>
            <a:r>
              <a:rPr lang="en-US" altLang="en-US" sz="2000" b="1" i="0" dirty="0">
                <a:solidFill>
                  <a:srgbClr val="FF0000"/>
                </a:solidFill>
                <a:latin typeface="Calibri" panose="020F0502020204030204" pitchFamily="34" charset="0"/>
              </a:rPr>
              <a:t>y </a:t>
            </a:r>
            <a:r>
              <a:rPr lang="en-US" altLang="en-US" sz="2000" b="1" i="0" dirty="0">
                <a:latin typeface="Calibri" panose="020F0502020204030204" pitchFamily="34" charset="0"/>
              </a:rPr>
              <a:t>descent with opening of the tricuspid valve</a:t>
            </a:r>
            <a:endParaRPr lang="en-GB" altLang="en-US" sz="2400" b="1" i="0" dirty="0">
              <a:latin typeface="Calibri" panose="020F0502020204030204" pitchFamily="34" charset="0"/>
            </a:endParaRP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63513" y="1952685"/>
            <a:ext cx="9856787" cy="2308324"/>
          </a:xfrm>
          <a:prstGeom prst="rect">
            <a:avLst/>
          </a:prstGeom>
        </p:spPr>
        <p:txBody>
          <a:bodyPr wrap="square">
            <a:spAutoFit/>
          </a:bodyPr>
          <a:lstStyle/>
          <a:p>
            <a:pPr>
              <a:defRPr/>
            </a:pPr>
            <a:r>
              <a:rPr lang="en-US" sz="2400" b="1" i="0" dirty="0">
                <a:solidFill>
                  <a:srgbClr val="00FFFF"/>
                </a:solidFill>
                <a:latin typeface="Calibri" panose="020F0502020204030204" pitchFamily="34" charset="0"/>
                <a:cs typeface="Arial" charset="0"/>
              </a:rPr>
              <a:t>Variations on the normal CVP waves can provide information about cardiac pathology:</a:t>
            </a:r>
          </a:p>
          <a:p>
            <a:pPr>
              <a:defRPr/>
            </a:pPr>
            <a:r>
              <a:rPr lang="en-US" sz="2400" b="1" i="0" dirty="0">
                <a:solidFill>
                  <a:srgbClr val="00FFFF"/>
                </a:solidFill>
                <a:latin typeface="Calibri" panose="020F0502020204030204" pitchFamily="34" charset="0"/>
                <a:cs typeface="Arial" charset="0"/>
              </a:rPr>
              <a:t> </a:t>
            </a:r>
          </a:p>
          <a:p>
            <a:pPr marL="347663" indent="-347663">
              <a:buFontTx/>
              <a:buBlip>
                <a:blip r:embed="rId3"/>
              </a:buBlip>
              <a:defRPr/>
            </a:pPr>
            <a:r>
              <a:rPr lang="en-US" sz="2400" b="1" i="0" dirty="0">
                <a:solidFill>
                  <a:srgbClr val="00FFFF"/>
                </a:solidFill>
                <a:latin typeface="Calibri" panose="020F0502020204030204" pitchFamily="34" charset="0"/>
                <a:cs typeface="Arial" charset="0"/>
              </a:rPr>
              <a:t>Atrial fibrillation: a waves will be absent</a:t>
            </a:r>
          </a:p>
          <a:p>
            <a:pPr marL="347663" indent="-347663">
              <a:buFontTx/>
              <a:buBlip>
                <a:blip r:embed="rId3"/>
              </a:buBlip>
              <a:defRPr/>
            </a:pPr>
            <a:r>
              <a:rPr lang="en-US" sz="2400" b="1" i="0" dirty="0">
                <a:solidFill>
                  <a:srgbClr val="00FFFF"/>
                </a:solidFill>
                <a:latin typeface="Calibri" panose="020F0502020204030204" pitchFamily="34" charset="0"/>
                <a:cs typeface="Arial" charset="0"/>
              </a:rPr>
              <a:t>Tricuspid stenosis: a waves  will be dramatically increased </a:t>
            </a:r>
            <a:r>
              <a:rPr lang="en-US" sz="2400" b="1" i="0" dirty="0" smtClean="0">
                <a:solidFill>
                  <a:srgbClr val="00FFFF"/>
                </a:solidFill>
                <a:latin typeface="Calibri" panose="020F0502020204030204" pitchFamily="34" charset="0"/>
                <a:cs typeface="Arial" charset="0"/>
              </a:rPr>
              <a:t>as </a:t>
            </a:r>
            <a:r>
              <a:rPr lang="en-US" sz="2400" b="1" i="0" dirty="0">
                <a:solidFill>
                  <a:srgbClr val="00FFFF"/>
                </a:solidFill>
                <a:latin typeface="Calibri" panose="020F0502020204030204" pitchFamily="34" charset="0"/>
                <a:cs typeface="Arial" charset="0"/>
              </a:rPr>
              <a:t>the atrium contracts against a closed tricuspid valve</a:t>
            </a:r>
            <a:r>
              <a:rPr lang="en-US" sz="2400" b="1" i="0" dirty="0" smtClean="0">
                <a:solidFill>
                  <a:srgbClr val="00FFFF"/>
                </a:solidFill>
                <a:latin typeface="Calibri" panose="020F0502020204030204" pitchFamily="34" charset="0"/>
                <a:cs typeface="Arial" charset="0"/>
              </a:rPr>
              <a:t>.</a:t>
            </a:r>
            <a:endParaRPr lang="en-US" sz="2400" b="1" i="0" dirty="0">
              <a:solidFill>
                <a:srgbClr val="00FFFF"/>
              </a:solidFill>
              <a:latin typeface="Calibri" panose="020F0502020204030204" pitchFamily="34" charset="0"/>
              <a:cs typeface="Arial" charset="0"/>
            </a:endParaRPr>
          </a:p>
        </p:txBody>
      </p:sp>
      <p:sp>
        <p:nvSpPr>
          <p:cNvPr id="6" name="Rectangle 2"/>
          <p:cNvSpPr>
            <a:spLocks noChangeArrowheads="1"/>
          </p:cNvSpPr>
          <p:nvPr/>
        </p:nvSpPr>
        <p:spPr bwMode="auto">
          <a:xfrm>
            <a:off x="0" y="587375"/>
            <a:ext cx="10287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i="0" dirty="0">
                <a:solidFill>
                  <a:schemeClr val="tx2"/>
                </a:solidFill>
                <a:latin typeface="Calibri" panose="020F0502020204030204" pitchFamily="34" charset="0"/>
              </a:rPr>
              <a:t>Pathologic CVP Waves</a:t>
            </a:r>
            <a:endParaRPr lang="en-US" altLang="en-US" sz="4000" i="0" dirty="0">
              <a:solidFill>
                <a:schemeClr val="tx2"/>
              </a:solidFill>
              <a:latin typeface="Calibri" panose="020F0502020204030204" pitchFamily="34" charset="0"/>
            </a:endParaRPr>
          </a:p>
        </p:txBody>
      </p:sp>
    </p:spTree>
    <p:extLst>
      <p:ext uri="{BB962C8B-B14F-4D97-AF65-F5344CB8AC3E}">
        <p14:creationId xmlns:p14="http://schemas.microsoft.com/office/powerpoint/2010/main" val="3999066351"/>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4626" name="Rectangle 2"/>
          <p:cNvSpPr>
            <a:spLocks noChangeArrowheads="1"/>
          </p:cNvSpPr>
          <p:nvPr/>
        </p:nvSpPr>
        <p:spPr bwMode="auto">
          <a:xfrm>
            <a:off x="1028700" y="1400175"/>
            <a:ext cx="8229600" cy="885825"/>
          </a:xfrm>
          <a:prstGeom prst="rect">
            <a:avLst/>
          </a:prstGeom>
          <a:noFill/>
          <a:ln w="9525">
            <a:noFill/>
            <a:miter lim="800000"/>
            <a:headEnd/>
            <a:tailEnd/>
          </a:ln>
          <a:effectLst/>
        </p:spPr>
        <p:txBody>
          <a:bodyPr anchor="b"/>
          <a:lstStyle/>
          <a:p>
            <a:pPr algn="ctr">
              <a:defRPr/>
            </a:pPr>
            <a:r>
              <a:rPr lang="en-US" sz="4000" b="1" i="0" dirty="0">
                <a:solidFill>
                  <a:schemeClr val="tx2"/>
                </a:solidFill>
                <a:effectLst>
                  <a:outerShdw blurRad="38100" dist="38100" dir="2700000" algn="tl">
                    <a:srgbClr val="000000"/>
                  </a:outerShdw>
                </a:effectLst>
                <a:latin typeface="Calibri" panose="020F0502020204030204" pitchFamily="34" charset="0"/>
              </a:rPr>
              <a:t>Determinants of venous return</a:t>
            </a:r>
          </a:p>
        </p:txBody>
      </p:sp>
      <p:sp>
        <p:nvSpPr>
          <p:cNvPr id="19459" name="Rectangle 3"/>
          <p:cNvSpPr>
            <a:spLocks noChangeArrowheads="1"/>
          </p:cNvSpPr>
          <p:nvPr/>
        </p:nvSpPr>
        <p:spPr bwMode="auto">
          <a:xfrm>
            <a:off x="266700" y="2790825"/>
            <a:ext cx="9677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US" altLang="en-US" sz="2800" b="1" i="0" dirty="0">
                <a:solidFill>
                  <a:srgbClr val="00FFFF"/>
                </a:solidFill>
                <a:latin typeface="Calibri" panose="020F0502020204030204" pitchFamily="34" charset="0"/>
              </a:rPr>
              <a:t>Venous return is determined primarily by the difference in pressure between the venous pressure nearest to the tissues (mean circulatory filling pressure; MCP = MCFP) and the pressure nearest to the heart (CVP).</a:t>
            </a: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647700" y="2974975"/>
            <a:ext cx="8991600"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US" altLang="en-US" sz="2800" b="1" i="0" dirty="0" smtClean="0">
                <a:solidFill>
                  <a:srgbClr val="00FFFF"/>
                </a:solidFill>
                <a:latin typeface="Calibri" panose="020F0502020204030204" pitchFamily="34" charset="0"/>
              </a:rPr>
              <a:t>I-</a:t>
            </a:r>
            <a:r>
              <a:rPr lang="en-US" altLang="en-US" sz="2400" b="1" i="0" dirty="0">
                <a:solidFill>
                  <a:srgbClr val="00FFFF"/>
                </a:solidFill>
                <a:latin typeface="Calibri" panose="020F0502020204030204" pitchFamily="34" charset="0"/>
              </a:rPr>
              <a:t> </a:t>
            </a:r>
            <a:r>
              <a:rPr lang="en-US" altLang="en-US" sz="2800" b="1" i="0" dirty="0" smtClean="0">
                <a:solidFill>
                  <a:srgbClr val="00FFFF"/>
                </a:solidFill>
                <a:latin typeface="Calibri" panose="020F0502020204030204" pitchFamily="34" charset="0"/>
              </a:rPr>
              <a:t>Venous </a:t>
            </a:r>
            <a:r>
              <a:rPr lang="en-US" altLang="en-US" sz="2800" b="1" i="0" dirty="0">
                <a:solidFill>
                  <a:srgbClr val="00FFFF"/>
                </a:solidFill>
                <a:latin typeface="Calibri" panose="020F0502020204030204" pitchFamily="34" charset="0"/>
              </a:rPr>
              <a:t>capacity</a:t>
            </a:r>
          </a:p>
          <a:p>
            <a:r>
              <a:rPr lang="en-US" altLang="en-US" sz="2800" b="1" i="0" dirty="0">
                <a:solidFill>
                  <a:srgbClr val="00FFFF"/>
                </a:solidFill>
                <a:latin typeface="Calibri" panose="020F0502020204030204" pitchFamily="34" charset="0"/>
              </a:rPr>
              <a:t>II- Sympathetic activity</a:t>
            </a:r>
          </a:p>
          <a:p>
            <a:r>
              <a:rPr lang="en-US" altLang="en-US" sz="2800" b="1" i="0" dirty="0">
                <a:solidFill>
                  <a:srgbClr val="00FFFF"/>
                </a:solidFill>
                <a:latin typeface="Calibri" panose="020F0502020204030204" pitchFamily="34" charset="0"/>
              </a:rPr>
              <a:t>III- Skeletal muscle activity</a:t>
            </a:r>
          </a:p>
          <a:p>
            <a:r>
              <a:rPr lang="en-US" altLang="en-US" sz="2800" b="1" i="0" dirty="0">
                <a:solidFill>
                  <a:srgbClr val="00FFFF"/>
                </a:solidFill>
                <a:latin typeface="Calibri" panose="020F0502020204030204" pitchFamily="34" charset="0"/>
              </a:rPr>
              <a:t>IV- Venous valves</a:t>
            </a:r>
          </a:p>
          <a:p>
            <a:r>
              <a:rPr lang="en-US" altLang="en-US" sz="2800" b="1" i="0" dirty="0">
                <a:solidFill>
                  <a:srgbClr val="00FFFF"/>
                </a:solidFill>
                <a:latin typeface="Calibri" panose="020F0502020204030204" pitchFamily="34" charset="0"/>
              </a:rPr>
              <a:t>V- Respiratory activity</a:t>
            </a:r>
          </a:p>
          <a:p>
            <a:endParaRPr lang="en-US" altLang="en-US" sz="2400" b="1" i="0" dirty="0">
              <a:solidFill>
                <a:srgbClr val="00FFFF"/>
              </a:solidFill>
              <a:latin typeface="Calibri" panose="020F0502020204030204" pitchFamily="34" charset="0"/>
            </a:endParaRPr>
          </a:p>
        </p:txBody>
      </p:sp>
      <p:sp>
        <p:nvSpPr>
          <p:cNvPr id="1435652" name="Rectangle 4"/>
          <p:cNvSpPr>
            <a:spLocks noChangeArrowheads="1"/>
          </p:cNvSpPr>
          <p:nvPr/>
        </p:nvSpPr>
        <p:spPr bwMode="auto">
          <a:xfrm>
            <a:off x="1028700" y="1400175"/>
            <a:ext cx="8229600" cy="885825"/>
          </a:xfrm>
          <a:prstGeom prst="rect">
            <a:avLst/>
          </a:prstGeom>
          <a:noFill/>
          <a:ln w="9525">
            <a:noFill/>
            <a:miter lim="800000"/>
            <a:headEnd/>
            <a:tailEnd/>
          </a:ln>
          <a:effectLst/>
        </p:spPr>
        <p:txBody>
          <a:bodyPr anchor="b"/>
          <a:lstStyle/>
          <a:p>
            <a:pPr algn="ctr">
              <a:defRPr/>
            </a:pPr>
            <a:r>
              <a:rPr lang="en-US" sz="4000" b="1" i="0">
                <a:solidFill>
                  <a:schemeClr val="tx2"/>
                </a:solidFill>
                <a:effectLst>
                  <a:outerShdw blurRad="38100" dist="38100" dir="2700000" algn="tl">
                    <a:srgbClr val="000000"/>
                  </a:outerShdw>
                </a:effectLst>
                <a:latin typeface="Calibri" panose="020F0502020204030204" pitchFamily="34" charset="0"/>
              </a:rPr>
              <a:t>Determinants of venous return</a:t>
            </a: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647700" y="2198688"/>
            <a:ext cx="899160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US" altLang="en-US" sz="2400" b="1" i="0">
                <a:solidFill>
                  <a:srgbClr val="FF66FF"/>
                </a:solidFill>
                <a:latin typeface="Calibri" panose="020F0502020204030204" pitchFamily="34" charset="0"/>
              </a:rPr>
              <a:t>I- Venous capacity:</a:t>
            </a:r>
            <a:r>
              <a:rPr lang="en-US" altLang="en-US" sz="2200" b="1" i="0">
                <a:solidFill>
                  <a:srgbClr val="FF66FF"/>
                </a:solidFill>
                <a:latin typeface="Calibri" panose="020F0502020204030204" pitchFamily="34" charset="0"/>
              </a:rPr>
              <a:t> is the volume of the blood that the veins can accommodate.</a:t>
            </a:r>
          </a:p>
          <a:p>
            <a:endParaRPr lang="en-US" altLang="en-US" sz="2200" b="1" i="0">
              <a:solidFill>
                <a:srgbClr val="FF66FF"/>
              </a:solidFill>
              <a:latin typeface="Calibri" panose="020F0502020204030204" pitchFamily="34" charset="0"/>
            </a:endParaRPr>
          </a:p>
          <a:p>
            <a:r>
              <a:rPr lang="en-US" altLang="en-US" sz="2200" b="1" i="0">
                <a:solidFill>
                  <a:schemeClr val="tx2"/>
                </a:solidFill>
                <a:latin typeface="Calibri" panose="020F0502020204030204" pitchFamily="34" charset="0"/>
              </a:rPr>
              <a:t>It depends on the distensibility of the vein walls and the influence of any externally applied pressure squeezing inward on the veins.</a:t>
            </a:r>
          </a:p>
          <a:p>
            <a:pPr>
              <a:buFontTx/>
              <a:buChar char="-"/>
            </a:pPr>
            <a:endParaRPr lang="en-US" altLang="en-US" sz="2200" b="1" i="0">
              <a:solidFill>
                <a:schemeClr val="tx2"/>
              </a:solidFill>
              <a:latin typeface="Calibri" panose="020F0502020204030204" pitchFamily="34" charset="0"/>
            </a:endParaRPr>
          </a:p>
          <a:p>
            <a:pPr lvl="2">
              <a:buFontTx/>
              <a:buBlip>
                <a:blip r:embed="rId3"/>
              </a:buBlip>
            </a:pPr>
            <a:r>
              <a:rPr lang="en-US" altLang="en-US" sz="2200" b="1" i="0">
                <a:solidFill>
                  <a:srgbClr val="00FFFF"/>
                </a:solidFill>
                <a:latin typeface="Calibri" panose="020F0502020204030204" pitchFamily="34" charset="0"/>
              </a:rPr>
              <a:t> At a constant blood volume, as the venous capacity </a:t>
            </a:r>
            <a:r>
              <a:rPr lang="en-US" altLang="en-US" sz="2200" b="1" i="0">
                <a:solidFill>
                  <a:srgbClr val="00FFFF"/>
                </a:solidFill>
                <a:latin typeface="Calibri" panose="020F0502020204030204" pitchFamily="34" charset="0"/>
                <a:sym typeface="Wingdings 3" panose="05040102010807070707" pitchFamily="18" charset="2"/>
              </a:rPr>
              <a:t> → more blood spends a longer time in the veins instead of being returned to the heart → ↓ the effective circulating volume → ↓ VR</a:t>
            </a:r>
          </a:p>
          <a:p>
            <a:pPr>
              <a:buFontTx/>
              <a:buBlip>
                <a:blip r:embed="rId3"/>
              </a:buBlip>
            </a:pPr>
            <a:endParaRPr lang="en-US" altLang="en-US" sz="2200" b="1" i="0">
              <a:solidFill>
                <a:srgbClr val="00FFFF"/>
              </a:solidFill>
              <a:latin typeface="Calibri" panose="020F0502020204030204" pitchFamily="34" charset="0"/>
              <a:sym typeface="Wingdings 3" panose="05040102010807070707" pitchFamily="18" charset="2"/>
            </a:endParaRPr>
          </a:p>
          <a:p>
            <a:pPr lvl="2">
              <a:buFontTx/>
              <a:buBlip>
                <a:blip r:embed="rId3"/>
              </a:buBlip>
            </a:pPr>
            <a:r>
              <a:rPr lang="en-US" altLang="en-US" sz="2400" b="1" i="0">
                <a:solidFill>
                  <a:srgbClr val="00FFFF"/>
                </a:solidFill>
                <a:latin typeface="Calibri" panose="020F0502020204030204" pitchFamily="34" charset="0"/>
              </a:rPr>
              <a:t> As the venous capacity </a:t>
            </a:r>
            <a:r>
              <a:rPr lang="en-US" altLang="en-US" sz="2400" b="1" i="0">
                <a:solidFill>
                  <a:srgbClr val="00FFFF"/>
                </a:solidFill>
                <a:latin typeface="Calibri" panose="020F0502020204030204" pitchFamily="34" charset="0"/>
                <a:sym typeface="Wingdings 3" panose="05040102010807070707" pitchFamily="18" charset="2"/>
              </a:rPr>
              <a:t>↓ → </a:t>
            </a:r>
            <a:r>
              <a:rPr lang="en-US" altLang="en-US" sz="2400" b="1">
                <a:latin typeface="Calibri" panose="020F0502020204030204" pitchFamily="34" charset="0"/>
                <a:sym typeface="Wingdings 3" panose="05040102010807070707" pitchFamily="18" charset="2"/>
              </a:rPr>
              <a:t> </a:t>
            </a:r>
            <a:r>
              <a:rPr lang="en-US" altLang="en-US" sz="2400" b="1" i="0">
                <a:solidFill>
                  <a:srgbClr val="00FFFF"/>
                </a:solidFill>
                <a:latin typeface="Calibri" panose="020F0502020204030204" pitchFamily="34" charset="0"/>
                <a:sym typeface="Wingdings 3" panose="05040102010807070707" pitchFamily="18" charset="2"/>
              </a:rPr>
              <a:t>VR</a:t>
            </a:r>
            <a:endParaRPr lang="en-US" altLang="en-US" sz="2200" b="1" i="0">
              <a:solidFill>
                <a:srgbClr val="00FFFF"/>
              </a:solidFill>
              <a:latin typeface="Calibri" panose="020F0502020204030204" pitchFamily="34" charset="0"/>
            </a:endParaRPr>
          </a:p>
        </p:txBody>
      </p:sp>
      <p:sp>
        <p:nvSpPr>
          <p:cNvPr id="1436676" name="Rectangle 4"/>
          <p:cNvSpPr>
            <a:spLocks noChangeArrowheads="1"/>
          </p:cNvSpPr>
          <p:nvPr/>
        </p:nvSpPr>
        <p:spPr bwMode="auto">
          <a:xfrm>
            <a:off x="1104900" y="990600"/>
            <a:ext cx="8229600" cy="885825"/>
          </a:xfrm>
          <a:prstGeom prst="rect">
            <a:avLst/>
          </a:prstGeom>
          <a:noFill/>
          <a:ln w="9525">
            <a:noFill/>
            <a:miter lim="800000"/>
            <a:headEnd/>
            <a:tailEnd/>
          </a:ln>
          <a:effectLst/>
        </p:spPr>
        <p:txBody>
          <a:bodyPr anchor="b"/>
          <a:lstStyle/>
          <a:p>
            <a:pPr algn="ctr">
              <a:defRPr/>
            </a:pPr>
            <a:r>
              <a:rPr lang="en-US" sz="3800" b="1" i="0">
                <a:solidFill>
                  <a:schemeClr val="tx2"/>
                </a:solidFill>
                <a:effectLst>
                  <a:outerShdw blurRad="38100" dist="38100" dir="2700000" algn="tl">
                    <a:srgbClr val="000000"/>
                  </a:outerShdw>
                </a:effectLst>
                <a:latin typeface="Calibri" panose="020F0502020204030204" pitchFamily="34" charset="0"/>
              </a:rPr>
              <a:t>Determinants of venous return</a:t>
            </a: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419100" y="1905000"/>
            <a:ext cx="9867900"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US" altLang="en-US" sz="2400" b="1" i="0">
                <a:solidFill>
                  <a:srgbClr val="FF66FF"/>
                </a:solidFill>
                <a:latin typeface="Calibri" panose="020F0502020204030204" pitchFamily="34" charset="0"/>
              </a:rPr>
              <a:t>II- Sympathetic activity:</a:t>
            </a:r>
          </a:p>
          <a:p>
            <a:endParaRPr lang="en-US" altLang="en-US" sz="2200" b="1" i="0">
              <a:solidFill>
                <a:srgbClr val="FF66FF"/>
              </a:solidFill>
              <a:latin typeface="Calibri" panose="020F0502020204030204" pitchFamily="34" charset="0"/>
            </a:endParaRPr>
          </a:p>
          <a:p>
            <a:r>
              <a:rPr lang="en-US" altLang="en-US" sz="2200" b="1" i="0">
                <a:solidFill>
                  <a:schemeClr val="tx2"/>
                </a:solidFill>
                <a:latin typeface="Calibri" panose="020F0502020204030204" pitchFamily="34" charset="0"/>
              </a:rPr>
              <a:t>Venous smooth muscle is profusely supplied with sympathetic nerve fibers.</a:t>
            </a:r>
          </a:p>
          <a:p>
            <a:pPr lvl="1">
              <a:buFontTx/>
              <a:buBlip>
                <a:blip r:embed="rId3"/>
              </a:buBlip>
            </a:pPr>
            <a:r>
              <a:rPr lang="en-US" altLang="en-US" sz="2200" b="1" i="0">
                <a:solidFill>
                  <a:srgbClr val="00FFFF"/>
                </a:solidFill>
                <a:latin typeface="Calibri" panose="020F0502020204030204" pitchFamily="34" charset="0"/>
              </a:rPr>
              <a:t> Sympathetic stimulation</a:t>
            </a:r>
            <a:r>
              <a:rPr lang="en-US" altLang="en-US" sz="2200" b="1" i="0">
                <a:solidFill>
                  <a:srgbClr val="00FFFF"/>
                </a:solidFill>
                <a:latin typeface="Calibri" panose="020F0502020204030204" pitchFamily="34" charset="0"/>
                <a:sym typeface="Wingdings 3" panose="05040102010807070707" pitchFamily="18" charset="2"/>
              </a:rPr>
              <a:t> → venous vasoconstriction → modest  MCP →  VR</a:t>
            </a:r>
          </a:p>
          <a:p>
            <a:pPr lvl="1">
              <a:buFontTx/>
              <a:buBlip>
                <a:blip r:embed="rId3"/>
              </a:buBlip>
            </a:pPr>
            <a:r>
              <a:rPr lang="en-US" altLang="en-US" sz="2200" b="1" i="0">
                <a:solidFill>
                  <a:srgbClr val="00FFFF"/>
                </a:solidFill>
                <a:latin typeface="Calibri" panose="020F0502020204030204" pitchFamily="34" charset="0"/>
              </a:rPr>
              <a:t> Sympathetic stimulation</a:t>
            </a:r>
            <a:r>
              <a:rPr lang="en-US" altLang="en-US" sz="2200" b="1" i="0">
                <a:solidFill>
                  <a:srgbClr val="00FFFF"/>
                </a:solidFill>
                <a:latin typeface="Calibri" panose="020F0502020204030204" pitchFamily="34" charset="0"/>
                <a:sym typeface="Wingdings 3" panose="05040102010807070707" pitchFamily="18" charset="2"/>
              </a:rPr>
              <a:t> → ↓</a:t>
            </a:r>
            <a:r>
              <a:rPr lang="en-US" altLang="en-US" sz="2200" b="1">
                <a:latin typeface="Calibri" panose="020F0502020204030204" pitchFamily="34" charset="0"/>
                <a:sym typeface="Wingdings 3" panose="05040102010807070707" pitchFamily="18" charset="2"/>
              </a:rPr>
              <a:t> </a:t>
            </a:r>
            <a:r>
              <a:rPr lang="en-US" altLang="en-US" sz="2200" b="1" i="0">
                <a:solidFill>
                  <a:srgbClr val="00FFFF"/>
                </a:solidFill>
                <a:latin typeface="Calibri" panose="020F0502020204030204" pitchFamily="34" charset="0"/>
                <a:sym typeface="Wingdings 3" panose="05040102010807070707" pitchFamily="18" charset="2"/>
              </a:rPr>
              <a:t>venous capacity</a:t>
            </a:r>
            <a:r>
              <a:rPr lang="en-US" altLang="en-US" sz="2200" b="1">
                <a:latin typeface="Calibri" panose="020F0502020204030204" pitchFamily="34" charset="0"/>
                <a:sym typeface="Wingdings 3" panose="05040102010807070707" pitchFamily="18" charset="2"/>
              </a:rPr>
              <a:t> </a:t>
            </a:r>
            <a:r>
              <a:rPr lang="en-US" altLang="en-US" sz="2200" b="1" i="0">
                <a:solidFill>
                  <a:srgbClr val="00FFFF"/>
                </a:solidFill>
                <a:latin typeface="Calibri" panose="020F0502020204030204" pitchFamily="34" charset="0"/>
                <a:sym typeface="Wingdings 3" panose="05040102010807070707" pitchFamily="18" charset="2"/>
              </a:rPr>
              <a:t>→  VR</a:t>
            </a:r>
          </a:p>
          <a:p>
            <a:endParaRPr lang="en-US" altLang="en-US" sz="2200" b="1">
              <a:latin typeface="Calibri" panose="020F0502020204030204" pitchFamily="34" charset="0"/>
              <a:sym typeface="Wingdings 3" panose="05040102010807070707" pitchFamily="18" charset="2"/>
            </a:endParaRPr>
          </a:p>
          <a:p>
            <a:r>
              <a:rPr lang="en-US" altLang="en-US" sz="2400" b="1" i="0">
                <a:solidFill>
                  <a:srgbClr val="00FF00"/>
                </a:solidFill>
                <a:latin typeface="Calibri" panose="020F0502020204030204" pitchFamily="34" charset="0"/>
                <a:sym typeface="Wingdings 3" panose="05040102010807070707" pitchFamily="18" charset="2"/>
              </a:rPr>
              <a:t>What is the effect of venoconstriction on the resistance to flow?</a:t>
            </a:r>
          </a:p>
          <a:p>
            <a:endParaRPr lang="en-US" altLang="en-US" sz="2200" b="1" i="0">
              <a:solidFill>
                <a:srgbClr val="FFCC00"/>
              </a:solidFill>
              <a:latin typeface="Calibri" panose="020F0502020204030204" pitchFamily="34" charset="0"/>
              <a:sym typeface="Wingdings 3" panose="05040102010807070707" pitchFamily="18" charset="2"/>
            </a:endParaRPr>
          </a:p>
          <a:p>
            <a:r>
              <a:rPr lang="en-US" altLang="en-US" sz="2200" b="1" i="0">
                <a:solidFill>
                  <a:srgbClr val="FFCC00"/>
                </a:solidFill>
                <a:latin typeface="Calibri" panose="020F0502020204030204" pitchFamily="34" charset="0"/>
                <a:sym typeface="Wingdings 3" panose="05040102010807070707" pitchFamily="18" charset="2"/>
              </a:rPr>
              <a:t>The veins normally have such a large diameter that the moderate vasoconstriction accompanying sympathetic stimulation has little effect on resistance to flow.</a:t>
            </a:r>
            <a:r>
              <a:rPr lang="en-US" altLang="en-US" sz="2200" b="1" i="0">
                <a:latin typeface="Calibri" panose="020F0502020204030204" pitchFamily="34" charset="0"/>
                <a:sym typeface="Wingdings 3" panose="05040102010807070707" pitchFamily="18" charset="2"/>
              </a:rPr>
              <a:t> </a:t>
            </a:r>
            <a:endParaRPr lang="en-US" altLang="en-US" sz="2200" b="1" i="0">
              <a:solidFill>
                <a:srgbClr val="00FFFF"/>
              </a:solidFill>
              <a:latin typeface="Calibri" panose="020F0502020204030204" pitchFamily="34" charset="0"/>
            </a:endParaRPr>
          </a:p>
          <a:p>
            <a:endParaRPr lang="en-US" altLang="en-US" sz="2200" b="1" i="0">
              <a:solidFill>
                <a:srgbClr val="00FFFF"/>
              </a:solidFill>
              <a:latin typeface="Calibri" panose="020F0502020204030204" pitchFamily="34" charset="0"/>
            </a:endParaRPr>
          </a:p>
        </p:txBody>
      </p:sp>
      <p:sp>
        <p:nvSpPr>
          <p:cNvPr id="1437700" name="Rectangle 4"/>
          <p:cNvSpPr>
            <a:spLocks noChangeArrowheads="1"/>
          </p:cNvSpPr>
          <p:nvPr/>
        </p:nvSpPr>
        <p:spPr bwMode="auto">
          <a:xfrm>
            <a:off x="1104900" y="990600"/>
            <a:ext cx="8229600" cy="885825"/>
          </a:xfrm>
          <a:prstGeom prst="rect">
            <a:avLst/>
          </a:prstGeom>
          <a:noFill/>
          <a:ln w="9525">
            <a:noFill/>
            <a:miter lim="800000"/>
            <a:headEnd/>
            <a:tailEnd/>
          </a:ln>
          <a:effectLst/>
        </p:spPr>
        <p:txBody>
          <a:bodyPr anchor="b"/>
          <a:lstStyle/>
          <a:p>
            <a:pPr algn="ctr">
              <a:defRPr/>
            </a:pPr>
            <a:r>
              <a:rPr lang="en-US" sz="3800" b="1" i="0">
                <a:solidFill>
                  <a:schemeClr val="tx2"/>
                </a:solidFill>
                <a:effectLst>
                  <a:outerShdw blurRad="38100" dist="38100" dir="2700000" algn="tl">
                    <a:srgbClr val="000000"/>
                  </a:outerShdw>
                </a:effectLst>
                <a:latin typeface="Calibri" panose="020F0502020204030204" pitchFamily="34" charset="0"/>
              </a:rPr>
              <a:t>Determinants of venous return</a:t>
            </a: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714500" y="914400"/>
            <a:ext cx="7010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algn="ctr">
              <a:spcBef>
                <a:spcPct val="50000"/>
              </a:spcBef>
            </a:pPr>
            <a:r>
              <a:rPr lang="en-US" altLang="en-US" sz="5400" b="1" i="0">
                <a:solidFill>
                  <a:srgbClr val="00FFFF"/>
                </a:solidFill>
                <a:latin typeface="Calibri" panose="020F0502020204030204" pitchFamily="34" charset="0"/>
              </a:rPr>
              <a:t>Learning outcomes</a:t>
            </a:r>
          </a:p>
        </p:txBody>
      </p:sp>
      <p:sp>
        <p:nvSpPr>
          <p:cNvPr id="1417219" name="Rectangle 3"/>
          <p:cNvSpPr>
            <a:spLocks noChangeArrowheads="1"/>
          </p:cNvSpPr>
          <p:nvPr/>
        </p:nvSpPr>
        <p:spPr bwMode="auto">
          <a:xfrm>
            <a:off x="419100" y="2971800"/>
            <a:ext cx="9601200" cy="2743200"/>
          </a:xfrm>
          <a:prstGeom prst="rect">
            <a:avLst/>
          </a:prstGeom>
          <a:noFill/>
          <a:ln w="9525">
            <a:noFill/>
            <a:miter lim="800000"/>
            <a:headEnd/>
            <a:tailEnd/>
          </a:ln>
          <a:effectLst/>
        </p:spPr>
        <p:txBody>
          <a:bodyPr lIns="92075" tIns="46038" rIns="92075" bIns="46038"/>
          <a:lstStyle/>
          <a:p>
            <a:pPr marL="342900" indent="-342900">
              <a:spcBef>
                <a:spcPct val="20000"/>
              </a:spcBef>
              <a:buClr>
                <a:schemeClr val="tx2"/>
              </a:buClr>
              <a:buSzPct val="75000"/>
              <a:buFont typeface="Monotype Sorts" pitchFamily="2" charset="2"/>
              <a:buBlip>
                <a:blip r:embed="rId4"/>
              </a:buBlip>
              <a:defRPr/>
            </a:pPr>
            <a:r>
              <a:rPr lang="en-US" sz="2300" b="1" i="0" dirty="0">
                <a:solidFill>
                  <a:schemeClr val="tx2"/>
                </a:solidFill>
                <a:effectLst>
                  <a:outerShdw blurRad="38100" dist="38100" dir="2700000" algn="tl">
                    <a:srgbClr val="000000"/>
                  </a:outerShdw>
                </a:effectLst>
                <a:latin typeface="Calibri" panose="020F0502020204030204" pitchFamily="34" charset="0"/>
              </a:rPr>
              <a:t>Describe structure related to functions of veins.</a:t>
            </a:r>
          </a:p>
          <a:p>
            <a:pPr marL="342900" indent="-342900">
              <a:spcBef>
                <a:spcPct val="20000"/>
              </a:spcBef>
              <a:buClr>
                <a:schemeClr val="tx2"/>
              </a:buClr>
              <a:buSzPct val="75000"/>
              <a:buFont typeface="Monotype Sorts" pitchFamily="2" charset="2"/>
              <a:buBlip>
                <a:blip r:embed="rId4"/>
              </a:buBlip>
              <a:defRPr/>
            </a:pPr>
            <a:r>
              <a:rPr lang="en-US" sz="2300" b="1" i="0" dirty="0">
                <a:solidFill>
                  <a:schemeClr val="tx2"/>
                </a:solidFill>
                <a:effectLst>
                  <a:outerShdw blurRad="38100" dist="38100" dir="2700000" algn="tl">
                    <a:srgbClr val="000000"/>
                  </a:outerShdw>
                </a:effectLst>
                <a:latin typeface="Calibri" panose="020F0502020204030204" pitchFamily="34" charset="0"/>
              </a:rPr>
              <a:t>Discuss functions of the veins as blood reservoirs. </a:t>
            </a:r>
          </a:p>
          <a:p>
            <a:pPr marL="342900" indent="-342900">
              <a:spcBef>
                <a:spcPct val="20000"/>
              </a:spcBef>
              <a:buClr>
                <a:schemeClr val="tx2"/>
              </a:buClr>
              <a:buSzPct val="75000"/>
              <a:buFont typeface="Monotype Sorts" pitchFamily="2" charset="2"/>
              <a:buBlip>
                <a:blip r:embed="rId4"/>
              </a:buBlip>
              <a:defRPr/>
            </a:pPr>
            <a:r>
              <a:rPr lang="en-US" sz="2300" b="1" i="0" dirty="0">
                <a:solidFill>
                  <a:schemeClr val="tx2"/>
                </a:solidFill>
                <a:effectLst>
                  <a:outerShdw blurRad="38100" dist="38100" dir="2700000" algn="tl">
                    <a:srgbClr val="000000"/>
                  </a:outerShdw>
                </a:effectLst>
                <a:latin typeface="Calibri" panose="020F0502020204030204" pitchFamily="34" charset="0"/>
              </a:rPr>
              <a:t>Describe measurement and </a:t>
            </a:r>
            <a:r>
              <a:rPr lang="en-US" sz="2300" b="1" i="0" dirty="0" smtClean="0">
                <a:solidFill>
                  <a:schemeClr val="tx2"/>
                </a:solidFill>
                <a:effectLst>
                  <a:outerShdw blurRad="38100" dist="38100" dir="2700000" algn="tl">
                    <a:srgbClr val="000000"/>
                  </a:outerShdw>
                </a:effectLst>
                <a:latin typeface="Calibri" panose="020F0502020204030204" pitchFamily="34" charset="0"/>
              </a:rPr>
              <a:t>discuss </a:t>
            </a:r>
            <a:r>
              <a:rPr lang="en-US" sz="2300" b="1" i="0" dirty="0">
                <a:solidFill>
                  <a:schemeClr val="tx2"/>
                </a:solidFill>
                <a:effectLst>
                  <a:outerShdw blurRad="38100" dist="38100" dir="2700000" algn="tl">
                    <a:srgbClr val="000000"/>
                  </a:outerShdw>
                </a:effectLst>
                <a:latin typeface="Calibri" panose="020F0502020204030204" pitchFamily="34" charset="0"/>
              </a:rPr>
              <a:t>significance of central venous </a:t>
            </a:r>
            <a:r>
              <a:rPr lang="en-US" sz="2300" b="1" i="0" dirty="0" smtClean="0">
                <a:solidFill>
                  <a:schemeClr val="tx2"/>
                </a:solidFill>
                <a:effectLst>
                  <a:outerShdw blurRad="38100" dist="38100" dir="2700000" algn="tl">
                    <a:srgbClr val="000000"/>
                  </a:outerShdw>
                </a:effectLst>
                <a:latin typeface="Calibri" panose="020F0502020204030204" pitchFamily="34" charset="0"/>
              </a:rPr>
              <a:t>pressure (CVP). </a:t>
            </a:r>
          </a:p>
          <a:p>
            <a:pPr marL="342900" indent="-342900">
              <a:spcBef>
                <a:spcPct val="20000"/>
              </a:spcBef>
              <a:buClr>
                <a:schemeClr val="tx2"/>
              </a:buClr>
              <a:buSzPct val="75000"/>
              <a:buBlip>
                <a:blip r:embed="rId4"/>
              </a:buBlip>
              <a:defRPr/>
            </a:pPr>
            <a:r>
              <a:rPr lang="en-US" sz="2300" b="1" i="0" dirty="0" smtClean="0">
                <a:solidFill>
                  <a:schemeClr val="tx2"/>
                </a:solidFill>
                <a:effectLst>
                  <a:outerShdw blurRad="38100" dist="38100" dir="2700000" algn="tl">
                    <a:srgbClr val="000000"/>
                  </a:outerShdw>
                </a:effectLst>
                <a:latin typeface="Calibri" panose="020F0502020204030204" pitchFamily="34" charset="0"/>
              </a:rPr>
              <a:t>Outline determination </a:t>
            </a:r>
            <a:r>
              <a:rPr lang="en-US" sz="2300" b="1" i="0" dirty="0">
                <a:solidFill>
                  <a:schemeClr val="tx2"/>
                </a:solidFill>
                <a:effectLst>
                  <a:outerShdw blurRad="38100" dist="38100" dir="2700000" algn="tl">
                    <a:srgbClr val="000000"/>
                  </a:outerShdw>
                </a:effectLst>
                <a:latin typeface="Calibri" panose="020F0502020204030204" pitchFamily="34" charset="0"/>
              </a:rPr>
              <a:t>of cardiac output and  venous return by </a:t>
            </a:r>
            <a:r>
              <a:rPr lang="en-US" sz="2300" b="1" i="0" dirty="0" smtClean="0">
                <a:solidFill>
                  <a:schemeClr val="tx2"/>
                </a:solidFill>
                <a:effectLst>
                  <a:outerShdw blurRad="38100" dist="38100" dir="2700000" algn="tl">
                    <a:srgbClr val="000000"/>
                  </a:outerShdw>
                </a:effectLst>
                <a:latin typeface="Calibri" panose="020F0502020204030204" pitchFamily="34" charset="0"/>
              </a:rPr>
              <a:t>CVP. </a:t>
            </a:r>
            <a:endParaRPr lang="en-US" sz="2300" b="1" i="0" dirty="0">
              <a:solidFill>
                <a:schemeClr val="tx2"/>
              </a:solidFill>
              <a:effectLst>
                <a:outerShdw blurRad="38100" dist="38100" dir="2700000" algn="tl">
                  <a:srgbClr val="000000"/>
                </a:outerShdw>
              </a:effectLst>
              <a:latin typeface="Calibri" panose="020F0502020204030204" pitchFamily="34" charset="0"/>
            </a:endParaRPr>
          </a:p>
          <a:p>
            <a:pPr marL="342900" indent="-342900">
              <a:spcBef>
                <a:spcPct val="20000"/>
              </a:spcBef>
              <a:buClr>
                <a:schemeClr val="tx2"/>
              </a:buClr>
              <a:buSzPct val="75000"/>
              <a:buFont typeface="Monotype Sorts" pitchFamily="2" charset="2"/>
              <a:buBlip>
                <a:blip r:embed="rId4"/>
              </a:buBlip>
              <a:defRPr/>
            </a:pPr>
            <a:r>
              <a:rPr lang="en-US" sz="2300" b="1" i="0" dirty="0">
                <a:solidFill>
                  <a:schemeClr val="tx2"/>
                </a:solidFill>
                <a:effectLst>
                  <a:outerShdw blurRad="38100" dist="38100" dir="2700000" algn="tl">
                    <a:srgbClr val="000000"/>
                  </a:outerShdw>
                </a:effectLst>
                <a:latin typeface="Calibri" panose="020F0502020204030204" pitchFamily="34" charset="0"/>
              </a:rPr>
              <a:t>Interpret jugular venous pulsation.</a:t>
            </a:r>
          </a:p>
          <a:p>
            <a:pPr marL="342900" indent="-342900">
              <a:spcBef>
                <a:spcPct val="20000"/>
              </a:spcBef>
              <a:buClr>
                <a:schemeClr val="tx2"/>
              </a:buClr>
              <a:buSzPct val="75000"/>
              <a:buFont typeface="Monotype Sorts" pitchFamily="2" charset="2"/>
              <a:buBlip>
                <a:blip r:embed="rId4"/>
              </a:buBlip>
              <a:defRPr/>
            </a:pPr>
            <a:r>
              <a:rPr lang="en-US" sz="2300" b="1" i="0" dirty="0">
                <a:solidFill>
                  <a:schemeClr val="tx2"/>
                </a:solidFill>
                <a:effectLst>
                  <a:outerShdw blurRad="38100" dist="38100" dir="2700000" algn="tl">
                    <a:srgbClr val="000000"/>
                  </a:outerShdw>
                </a:effectLst>
                <a:latin typeface="Calibri" panose="020F0502020204030204" pitchFamily="34" charset="0"/>
              </a:rPr>
              <a:t>Define mean systemic filling pressure and give its normal value.</a:t>
            </a:r>
          </a:p>
          <a:p>
            <a:pPr marL="342900" indent="-342900">
              <a:spcBef>
                <a:spcPct val="20000"/>
              </a:spcBef>
              <a:buClr>
                <a:schemeClr val="tx2"/>
              </a:buClr>
              <a:buSzPct val="75000"/>
              <a:buFont typeface="Monotype Sorts" pitchFamily="2" charset="2"/>
              <a:buBlip>
                <a:blip r:embed="rId4"/>
              </a:buBlip>
              <a:defRPr/>
            </a:pPr>
            <a:r>
              <a:rPr lang="en-US" sz="2300" b="1" i="0" dirty="0">
                <a:solidFill>
                  <a:schemeClr val="tx2"/>
                </a:solidFill>
                <a:effectLst>
                  <a:outerShdw blurRad="38100" dist="38100" dir="2700000" algn="tl">
                    <a:srgbClr val="000000"/>
                  </a:outerShdw>
                </a:effectLst>
                <a:latin typeface="Calibri" panose="020F0502020204030204" pitchFamily="34" charset="0"/>
              </a:rPr>
              <a:t>Discuss determinants of venous return. </a:t>
            </a:r>
          </a:p>
          <a:p>
            <a:pPr marL="342900" indent="-342900">
              <a:spcBef>
                <a:spcPct val="20000"/>
              </a:spcBef>
              <a:buClr>
                <a:schemeClr val="tx2"/>
              </a:buClr>
              <a:buSzPct val="75000"/>
              <a:buFont typeface="Monotype Sorts" pitchFamily="2" charset="2"/>
              <a:buBlip>
                <a:blip r:embed="rId4"/>
              </a:buBlip>
              <a:defRPr/>
            </a:pPr>
            <a:r>
              <a:rPr lang="en-US" sz="2300" b="1" i="0" dirty="0">
                <a:solidFill>
                  <a:schemeClr val="tx2"/>
                </a:solidFill>
                <a:effectLst>
                  <a:outerShdw blurRad="38100" dist="38100" dir="2700000" algn="tl">
                    <a:srgbClr val="000000"/>
                  </a:outerShdw>
                </a:effectLst>
                <a:latin typeface="Calibri" panose="020F0502020204030204" pitchFamily="34" charset="0"/>
              </a:rPr>
              <a:t>Define varicose veins and state its causes.</a:t>
            </a:r>
            <a:endParaRPr lang="en-GB" sz="2300" b="1" i="0" dirty="0">
              <a:solidFill>
                <a:schemeClr val="tx2"/>
              </a:solidFill>
              <a:effectLst>
                <a:outerShdw blurRad="38100" dist="38100" dir="2700000" algn="tl">
                  <a:srgbClr val="000000"/>
                </a:outerShdw>
              </a:effectLst>
              <a:latin typeface="Calibri" panose="020F0502020204030204" pitchFamily="34" charset="0"/>
            </a:endParaRPr>
          </a:p>
        </p:txBody>
      </p:sp>
      <p:sp>
        <p:nvSpPr>
          <p:cNvPr id="6148" name="Text Box 4"/>
          <p:cNvSpPr txBox="1">
            <a:spLocks noChangeArrowheads="1"/>
          </p:cNvSpPr>
          <p:nvPr/>
        </p:nvSpPr>
        <p:spPr bwMode="auto">
          <a:xfrm>
            <a:off x="266700" y="2057400"/>
            <a:ext cx="990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eaLnBrk="1" hangingPunct="1"/>
            <a:r>
              <a:rPr lang="en-US" altLang="en-US" sz="2200" b="1" i="0">
                <a:solidFill>
                  <a:srgbClr val="FF99FF"/>
                </a:solidFill>
                <a:latin typeface="Calibri" panose="020F0502020204030204" pitchFamily="34" charset="0"/>
              </a:rPr>
              <a:t>After reviewing the PowerPoint presentation, lecture notes and associated material, the student should be able to:</a:t>
            </a:r>
            <a:r>
              <a:rPr lang="en-US" altLang="en-US" sz="2200" i="0">
                <a:solidFill>
                  <a:srgbClr val="FF99FF"/>
                </a:solidFill>
                <a:latin typeface="Calibri" panose="020F0502020204030204" pitchFamily="34" charset="0"/>
              </a:rPr>
              <a:t> </a:t>
            </a:r>
            <a:endParaRPr lang="en-US" altLang="en-US" sz="2200">
              <a:solidFill>
                <a:srgbClr val="FF99FF"/>
              </a:solidFill>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19100" y="1905000"/>
            <a:ext cx="44196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US" altLang="en-US" sz="2400" b="1" i="0" dirty="0">
                <a:solidFill>
                  <a:srgbClr val="FF66FF"/>
                </a:solidFill>
                <a:latin typeface="Calibri" panose="020F0502020204030204" pitchFamily="34" charset="0"/>
              </a:rPr>
              <a:t>III- Skeletal muscle activity:</a:t>
            </a:r>
          </a:p>
          <a:p>
            <a:endParaRPr lang="en-US" altLang="en-US" sz="2200" b="1" i="0" dirty="0">
              <a:solidFill>
                <a:srgbClr val="FF66FF"/>
              </a:solidFill>
              <a:latin typeface="Calibri" panose="020F0502020204030204" pitchFamily="34" charset="0"/>
            </a:endParaRPr>
          </a:p>
          <a:p>
            <a:pPr>
              <a:buFontTx/>
              <a:buBlip>
                <a:blip r:embed="rId3"/>
              </a:buBlip>
            </a:pPr>
            <a:r>
              <a:rPr lang="en-US" altLang="en-US" sz="2200" b="1" i="0" dirty="0">
                <a:solidFill>
                  <a:srgbClr val="00FFFF"/>
                </a:solidFill>
                <a:latin typeface="Calibri" panose="020F0502020204030204" pitchFamily="34" charset="0"/>
              </a:rPr>
              <a:t> Skeletal muscle contraction</a:t>
            </a:r>
            <a:r>
              <a:rPr lang="en-US" altLang="en-US" sz="2200" b="1" i="0" dirty="0">
                <a:solidFill>
                  <a:srgbClr val="00FFFF"/>
                </a:solidFill>
                <a:latin typeface="Calibri" panose="020F0502020204030204" pitchFamily="34" charset="0"/>
                <a:sym typeface="Wingdings 3" panose="05040102010807070707" pitchFamily="18" charset="2"/>
              </a:rPr>
              <a:t> → external venous compression </a:t>
            </a:r>
            <a:r>
              <a:rPr lang="en-US" altLang="en-US" sz="2400" b="1" i="0" dirty="0">
                <a:solidFill>
                  <a:srgbClr val="00FFFF"/>
                </a:solidFill>
                <a:latin typeface="Calibri" panose="020F0502020204030204" pitchFamily="34" charset="0"/>
                <a:sym typeface="Wingdings 3" panose="05040102010807070707" pitchFamily="18" charset="2"/>
              </a:rPr>
              <a:t>→ ↓</a:t>
            </a:r>
            <a:r>
              <a:rPr lang="en-US" altLang="en-US" sz="2400" b="1" dirty="0">
                <a:latin typeface="Calibri" panose="020F0502020204030204" pitchFamily="34" charset="0"/>
                <a:sym typeface="Wingdings 3" panose="05040102010807070707" pitchFamily="18" charset="2"/>
              </a:rPr>
              <a:t> </a:t>
            </a:r>
            <a:r>
              <a:rPr lang="en-US" altLang="en-US" sz="2400" b="1" i="0" dirty="0">
                <a:solidFill>
                  <a:srgbClr val="00FFFF"/>
                </a:solidFill>
                <a:latin typeface="Calibri" panose="020F0502020204030204" pitchFamily="34" charset="0"/>
                <a:sym typeface="Wingdings 3" panose="05040102010807070707" pitchFamily="18" charset="2"/>
              </a:rPr>
              <a:t>venous capacity</a:t>
            </a:r>
            <a:r>
              <a:rPr lang="en-US" altLang="en-US" sz="2400" b="1" dirty="0">
                <a:latin typeface="Calibri" panose="020F0502020204030204" pitchFamily="34" charset="0"/>
                <a:sym typeface="Wingdings 3" panose="05040102010807070707" pitchFamily="18" charset="2"/>
              </a:rPr>
              <a:t> </a:t>
            </a:r>
            <a:r>
              <a:rPr lang="en-US" altLang="en-US" sz="2400" b="1" i="0" dirty="0">
                <a:solidFill>
                  <a:srgbClr val="00FFFF"/>
                </a:solidFill>
                <a:latin typeface="Calibri" panose="020F0502020204030204" pitchFamily="34" charset="0"/>
                <a:sym typeface="Wingdings 3" panose="05040102010807070707" pitchFamily="18" charset="2"/>
              </a:rPr>
              <a:t>→  VR (This is known as skeletal muscle pump)</a:t>
            </a:r>
          </a:p>
          <a:p>
            <a:pPr>
              <a:buFontTx/>
              <a:buBlip>
                <a:blip r:embed="rId3"/>
              </a:buBlip>
            </a:pPr>
            <a:endParaRPr lang="en-US" altLang="en-US" sz="2400" b="1" i="0" dirty="0">
              <a:solidFill>
                <a:srgbClr val="00FFFF"/>
              </a:solidFill>
              <a:latin typeface="Calibri" panose="020F0502020204030204" pitchFamily="34" charset="0"/>
              <a:sym typeface="Wingdings 3" panose="05040102010807070707" pitchFamily="18" charset="2"/>
            </a:endParaRPr>
          </a:p>
          <a:p>
            <a:pPr>
              <a:buFontTx/>
              <a:buBlip>
                <a:blip r:embed="rId3"/>
              </a:buBlip>
            </a:pPr>
            <a:r>
              <a:rPr lang="en-US" altLang="en-US" sz="2200" b="1" i="0" dirty="0">
                <a:solidFill>
                  <a:srgbClr val="FFCC00"/>
                </a:solidFill>
                <a:latin typeface="Calibri" panose="020F0502020204030204" pitchFamily="34" charset="0"/>
                <a:sym typeface="Wingdings 3" panose="05040102010807070707" pitchFamily="18" charset="2"/>
              </a:rPr>
              <a:t> Skeletal muscle activity also counter the effects of gravity on the venous system.</a:t>
            </a:r>
            <a:r>
              <a:rPr lang="en-US" altLang="en-US" sz="2200" b="1" i="0" dirty="0">
                <a:latin typeface="Calibri" panose="020F0502020204030204" pitchFamily="34" charset="0"/>
                <a:sym typeface="Wingdings 3" panose="05040102010807070707" pitchFamily="18" charset="2"/>
              </a:rPr>
              <a:t> </a:t>
            </a:r>
            <a:endParaRPr lang="en-US" altLang="en-US" sz="2200" b="1" i="0" dirty="0">
              <a:solidFill>
                <a:srgbClr val="00FFFF"/>
              </a:solidFill>
              <a:latin typeface="Calibri" panose="020F0502020204030204" pitchFamily="34" charset="0"/>
            </a:endParaRPr>
          </a:p>
          <a:p>
            <a:pPr>
              <a:buFontTx/>
              <a:buBlip>
                <a:blip r:embed="rId3"/>
              </a:buBlip>
            </a:pPr>
            <a:endParaRPr lang="en-US" altLang="en-US" sz="2200" b="1" i="0" dirty="0">
              <a:solidFill>
                <a:srgbClr val="00FFFF"/>
              </a:solidFill>
              <a:latin typeface="Calibri" panose="020F0502020204030204" pitchFamily="34" charset="0"/>
            </a:endParaRPr>
          </a:p>
        </p:txBody>
      </p:sp>
      <p:sp>
        <p:nvSpPr>
          <p:cNvPr id="1438724" name="Rectangle 4"/>
          <p:cNvSpPr>
            <a:spLocks noChangeArrowheads="1"/>
          </p:cNvSpPr>
          <p:nvPr/>
        </p:nvSpPr>
        <p:spPr bwMode="auto">
          <a:xfrm>
            <a:off x="1104900" y="381000"/>
            <a:ext cx="8229600" cy="885825"/>
          </a:xfrm>
          <a:prstGeom prst="rect">
            <a:avLst/>
          </a:prstGeom>
          <a:noFill/>
          <a:ln w="9525">
            <a:noFill/>
            <a:miter lim="800000"/>
            <a:headEnd/>
            <a:tailEnd/>
          </a:ln>
          <a:effectLst/>
        </p:spPr>
        <p:txBody>
          <a:bodyPr anchor="b"/>
          <a:lstStyle/>
          <a:p>
            <a:pPr algn="ctr">
              <a:defRPr/>
            </a:pPr>
            <a:r>
              <a:rPr lang="en-US" sz="3800" b="1" i="0" dirty="0">
                <a:solidFill>
                  <a:schemeClr val="tx2"/>
                </a:solidFill>
                <a:effectLst>
                  <a:outerShdw blurRad="38100" dist="38100" dir="2700000" algn="tl">
                    <a:srgbClr val="000000"/>
                  </a:outerShdw>
                </a:effectLst>
                <a:latin typeface="Calibri" panose="020F0502020204030204" pitchFamily="34" charset="0"/>
              </a:rPr>
              <a:t>Determinants of venous return</a:t>
            </a:r>
          </a:p>
        </p:txBody>
      </p:sp>
      <p:pic>
        <p:nvPicPr>
          <p:cNvPr id="4" name="Picture 5"/>
          <p:cNvPicPr>
            <a:picLocks noChangeAspect="1" noChangeArrowheads="1"/>
          </p:cNvPicPr>
          <p:nvPr/>
        </p:nvPicPr>
        <p:blipFill>
          <a:blip r:embed="rId4">
            <a:extLst>
              <a:ext uri="{28A0092B-C50C-407E-A947-70E740481C1C}">
                <a14:useLocalDpi xmlns:a14="http://schemas.microsoft.com/office/drawing/2010/main" val="0"/>
              </a:ext>
            </a:extLst>
          </a:blip>
          <a:srcRect l="33249" t="1363" r="13452" b="4999"/>
          <a:stretch>
            <a:fillRect/>
          </a:stretch>
        </p:blipFill>
        <p:spPr bwMode="auto">
          <a:xfrm>
            <a:off x="6591300" y="1495424"/>
            <a:ext cx="2889250" cy="525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419100" y="2197100"/>
            <a:ext cx="9525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US" altLang="en-US" sz="2400" b="1" i="0">
                <a:solidFill>
                  <a:srgbClr val="FF66FF"/>
                </a:solidFill>
                <a:latin typeface="Calibri" panose="020F0502020204030204" pitchFamily="34" charset="0"/>
              </a:rPr>
              <a:t>IV- Venous valves:</a:t>
            </a:r>
          </a:p>
          <a:p>
            <a:endParaRPr lang="en-US" altLang="en-US" sz="2200" b="1" i="0">
              <a:solidFill>
                <a:srgbClr val="FF66FF"/>
              </a:solidFill>
              <a:latin typeface="Calibri" panose="020F0502020204030204" pitchFamily="34" charset="0"/>
            </a:endParaRPr>
          </a:p>
          <a:p>
            <a:pPr>
              <a:buFontTx/>
              <a:buBlip>
                <a:blip r:embed="rId3"/>
              </a:buBlip>
            </a:pPr>
            <a:r>
              <a:rPr lang="en-US" altLang="en-US" sz="2200" b="1" i="0">
                <a:solidFill>
                  <a:srgbClr val="00FFFF"/>
                </a:solidFill>
                <a:latin typeface="Calibri" panose="020F0502020204030204" pitchFamily="34" charset="0"/>
              </a:rPr>
              <a:t> These valves permit blood to move forward toward the heart but prevent it from moving back toward the tissues.</a:t>
            </a:r>
            <a:endParaRPr lang="en-US" altLang="en-US" sz="2400" b="1" i="0">
              <a:solidFill>
                <a:srgbClr val="00FFFF"/>
              </a:solidFill>
              <a:latin typeface="Calibri" panose="020F0502020204030204" pitchFamily="34" charset="0"/>
              <a:sym typeface="Wingdings 3" panose="05040102010807070707" pitchFamily="18" charset="2"/>
            </a:endParaRPr>
          </a:p>
          <a:p>
            <a:pPr>
              <a:buFontTx/>
              <a:buBlip>
                <a:blip r:embed="rId3"/>
              </a:buBlip>
            </a:pPr>
            <a:endParaRPr lang="en-US" altLang="en-US" sz="2400" b="1" i="0">
              <a:solidFill>
                <a:srgbClr val="00FFFF"/>
              </a:solidFill>
              <a:latin typeface="Calibri" panose="020F0502020204030204" pitchFamily="34" charset="0"/>
              <a:sym typeface="Wingdings 3" panose="05040102010807070707" pitchFamily="18" charset="2"/>
            </a:endParaRPr>
          </a:p>
          <a:p>
            <a:pPr>
              <a:buFontTx/>
              <a:buBlip>
                <a:blip r:embed="rId3"/>
              </a:buBlip>
            </a:pPr>
            <a:r>
              <a:rPr lang="en-US" altLang="en-US" sz="2200" b="1" i="0">
                <a:solidFill>
                  <a:srgbClr val="FFCC00"/>
                </a:solidFill>
                <a:latin typeface="Calibri" panose="020F0502020204030204" pitchFamily="34" charset="0"/>
                <a:sym typeface="Wingdings 3" panose="05040102010807070707" pitchFamily="18" charset="2"/>
              </a:rPr>
              <a:t> These valves also play a role in counteracting the gravitational effects of upright posture.</a:t>
            </a:r>
            <a:r>
              <a:rPr lang="en-US" altLang="en-US" sz="2200" b="1" i="0">
                <a:latin typeface="Calibri" panose="020F0502020204030204" pitchFamily="34" charset="0"/>
                <a:sym typeface="Wingdings 3" panose="05040102010807070707" pitchFamily="18" charset="2"/>
              </a:rPr>
              <a:t> </a:t>
            </a:r>
            <a:endParaRPr lang="en-US" altLang="en-US" sz="2200" b="1" i="0">
              <a:solidFill>
                <a:srgbClr val="00FFFF"/>
              </a:solidFill>
              <a:latin typeface="Calibri" panose="020F0502020204030204" pitchFamily="34" charset="0"/>
            </a:endParaRPr>
          </a:p>
          <a:p>
            <a:endParaRPr lang="en-US" altLang="en-US" sz="2200" b="1" i="0">
              <a:solidFill>
                <a:srgbClr val="00FFFF"/>
              </a:solidFill>
              <a:latin typeface="Calibri" panose="020F0502020204030204" pitchFamily="34" charset="0"/>
            </a:endParaRPr>
          </a:p>
        </p:txBody>
      </p:sp>
      <p:sp>
        <p:nvSpPr>
          <p:cNvPr id="1442820" name="Rectangle 4"/>
          <p:cNvSpPr>
            <a:spLocks noChangeArrowheads="1"/>
          </p:cNvSpPr>
          <p:nvPr/>
        </p:nvSpPr>
        <p:spPr bwMode="auto">
          <a:xfrm>
            <a:off x="1104900" y="990600"/>
            <a:ext cx="8229600" cy="885825"/>
          </a:xfrm>
          <a:prstGeom prst="rect">
            <a:avLst/>
          </a:prstGeom>
          <a:noFill/>
          <a:ln w="9525">
            <a:noFill/>
            <a:miter lim="800000"/>
            <a:headEnd/>
            <a:tailEnd/>
          </a:ln>
          <a:effectLst/>
        </p:spPr>
        <p:txBody>
          <a:bodyPr anchor="b"/>
          <a:lstStyle/>
          <a:p>
            <a:pPr algn="ctr">
              <a:defRPr/>
            </a:pPr>
            <a:r>
              <a:rPr lang="en-US" sz="3800" b="1" i="0">
                <a:solidFill>
                  <a:schemeClr val="tx2"/>
                </a:solidFill>
                <a:effectLst>
                  <a:outerShdw blurRad="38100" dist="38100" dir="2700000" algn="tl">
                    <a:srgbClr val="000000"/>
                  </a:outerShdw>
                </a:effectLst>
                <a:latin typeface="Calibri" panose="020F0502020204030204" pitchFamily="34" charset="0"/>
              </a:rPr>
              <a:t>Determinants of venous return</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43842" name="Rectangle 2"/>
          <p:cNvSpPr>
            <a:spLocks noChangeArrowheads="1"/>
          </p:cNvSpPr>
          <p:nvPr/>
        </p:nvSpPr>
        <p:spPr bwMode="auto">
          <a:xfrm>
            <a:off x="1257300" y="996950"/>
            <a:ext cx="7772400" cy="685800"/>
          </a:xfrm>
          <a:prstGeom prst="rect">
            <a:avLst/>
          </a:prstGeom>
          <a:noFill/>
          <a:ln w="9525">
            <a:noFill/>
            <a:miter lim="800000"/>
            <a:headEnd/>
            <a:tailEnd/>
          </a:ln>
          <a:effectLst/>
        </p:spPr>
        <p:txBody>
          <a:bodyPr anchor="b"/>
          <a:lstStyle/>
          <a:p>
            <a:pPr algn="ctr">
              <a:defRPr/>
            </a:pPr>
            <a:r>
              <a:rPr lang="en-US" sz="4400" b="1" i="0">
                <a:solidFill>
                  <a:schemeClr val="tx2"/>
                </a:solidFill>
                <a:effectLst>
                  <a:outerShdw blurRad="38100" dist="38100" dir="2700000" algn="tl">
                    <a:srgbClr val="000000"/>
                  </a:outerShdw>
                </a:effectLst>
                <a:latin typeface="Calibri" panose="020F0502020204030204" pitchFamily="34" charset="0"/>
              </a:rPr>
              <a:t>Venous incompetence</a:t>
            </a:r>
          </a:p>
        </p:txBody>
      </p:sp>
      <p:sp>
        <p:nvSpPr>
          <p:cNvPr id="28675" name="Rectangle 3"/>
          <p:cNvSpPr>
            <a:spLocks noChangeArrowheads="1"/>
          </p:cNvSpPr>
          <p:nvPr/>
        </p:nvSpPr>
        <p:spPr bwMode="auto">
          <a:xfrm>
            <a:off x="419100" y="2197100"/>
            <a:ext cx="9525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a:defRPr sz="3400" i="1">
                <a:solidFill>
                  <a:schemeClr val="tx1"/>
                </a:solidFill>
                <a:latin typeface="Trebuchet MS" panose="020B0603020202020204" pitchFamily="34" charset="0"/>
              </a:defRPr>
            </a:lvl2pPr>
            <a:lvl3pPr>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GB" altLang="en-US" sz="2400" b="1" i="0">
                <a:solidFill>
                  <a:srgbClr val="00FFFF"/>
                </a:solidFill>
                <a:latin typeface="Calibri" panose="020F0502020204030204" pitchFamily="34" charset="0"/>
              </a:rPr>
              <a:t>Muscle pump ineffective when venous valves are incompetent</a:t>
            </a:r>
          </a:p>
          <a:p>
            <a:endParaRPr lang="en-GB" altLang="en-US" sz="2400" b="1" i="0">
              <a:solidFill>
                <a:srgbClr val="00FFFF"/>
              </a:solidFill>
              <a:latin typeface="Calibri" panose="020F0502020204030204" pitchFamily="34" charset="0"/>
            </a:endParaRPr>
          </a:p>
          <a:p>
            <a:pPr lvl="2"/>
            <a:r>
              <a:rPr lang="en-GB" altLang="en-US" sz="2400" b="1" i="0">
                <a:solidFill>
                  <a:srgbClr val="00FFFF"/>
                </a:solidFill>
                <a:latin typeface="Calibri" panose="020F0502020204030204" pitchFamily="34" charset="0"/>
              </a:rPr>
              <a:t>Chronically raised P in veins leads to pathological distension (varicose veins)</a:t>
            </a:r>
          </a:p>
          <a:p>
            <a:pPr lvl="1"/>
            <a:endParaRPr lang="en-GB" altLang="en-US" sz="2400" b="1" i="0">
              <a:solidFill>
                <a:srgbClr val="00FFFF"/>
              </a:solidFill>
              <a:latin typeface="Calibri" panose="020F0502020204030204" pitchFamily="34" charset="0"/>
            </a:endParaRPr>
          </a:p>
          <a:p>
            <a:pPr lvl="2"/>
            <a:r>
              <a:rPr lang="en-GB" altLang="en-US" sz="2400" b="1" i="0">
                <a:solidFill>
                  <a:srgbClr val="00FFFF"/>
                </a:solidFill>
                <a:latin typeface="Calibri" panose="020F0502020204030204" pitchFamily="34" charset="0"/>
              </a:rPr>
              <a:t>Increased capillary filtration leads to swelling (oedema) with trophic skin changes and ulceration (venous ulcers)</a:t>
            </a:r>
            <a:endParaRPr lang="en-US" altLang="en-US" sz="2400" b="1" i="0">
              <a:solidFill>
                <a:srgbClr val="00FFFF"/>
              </a:solidFill>
              <a:latin typeface="Calibri" panose="020F0502020204030204" pitchFamily="34" charset="0"/>
            </a:endParaRP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419100" y="1968500"/>
            <a:ext cx="9525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US" altLang="en-US" sz="2400" b="1" i="0" dirty="0">
                <a:solidFill>
                  <a:srgbClr val="FF66FF"/>
                </a:solidFill>
                <a:latin typeface="Calibri" panose="020F0502020204030204" pitchFamily="34" charset="0"/>
              </a:rPr>
              <a:t>V- Respiratory activity (respiratory pump):</a:t>
            </a:r>
          </a:p>
          <a:p>
            <a:endParaRPr lang="en-US" altLang="en-US" sz="2200" b="1" i="0" dirty="0">
              <a:solidFill>
                <a:srgbClr val="FF66FF"/>
              </a:solidFill>
              <a:latin typeface="Calibri" panose="020F0502020204030204" pitchFamily="34" charset="0"/>
            </a:endParaRPr>
          </a:p>
          <a:p>
            <a:pPr>
              <a:buFontTx/>
              <a:buBlip>
                <a:blip r:embed="rId3"/>
              </a:buBlip>
            </a:pPr>
            <a:r>
              <a:rPr lang="en-US" altLang="en-US" sz="2200" b="1" i="0" dirty="0">
                <a:solidFill>
                  <a:srgbClr val="00FFFF"/>
                </a:solidFill>
                <a:latin typeface="Calibri" panose="020F0502020204030204" pitchFamily="34" charset="0"/>
              </a:rPr>
              <a:t> As the venous system returns blood to the heart from the lower regions of the body, it travels through the chest cavity. The pressure in the chest cavity is 5 mm Hg less than atmospheric pressure.</a:t>
            </a:r>
            <a:endParaRPr lang="en-US" altLang="en-US" sz="2400" b="1" i="0" dirty="0">
              <a:solidFill>
                <a:srgbClr val="00FFFF"/>
              </a:solidFill>
              <a:latin typeface="Calibri" panose="020F0502020204030204" pitchFamily="34" charset="0"/>
              <a:sym typeface="Wingdings 3" panose="05040102010807070707" pitchFamily="18" charset="2"/>
            </a:endParaRPr>
          </a:p>
          <a:p>
            <a:pPr>
              <a:buFontTx/>
              <a:buBlip>
                <a:blip r:embed="rId3"/>
              </a:buBlip>
            </a:pPr>
            <a:endParaRPr lang="en-US" altLang="en-US" sz="2400" b="1" i="0" dirty="0">
              <a:solidFill>
                <a:srgbClr val="00FFFF"/>
              </a:solidFill>
              <a:latin typeface="Calibri" panose="020F0502020204030204" pitchFamily="34" charset="0"/>
              <a:sym typeface="Wingdings 3" panose="05040102010807070707" pitchFamily="18" charset="2"/>
            </a:endParaRPr>
          </a:p>
          <a:p>
            <a:pPr>
              <a:buFontTx/>
              <a:buBlip>
                <a:blip r:embed="rId3"/>
              </a:buBlip>
            </a:pPr>
            <a:r>
              <a:rPr lang="en-US" altLang="en-US" sz="2200" b="1" i="0" dirty="0">
                <a:solidFill>
                  <a:srgbClr val="FFCC00"/>
                </a:solidFill>
                <a:latin typeface="Calibri" panose="020F0502020204030204" pitchFamily="34" charset="0"/>
                <a:sym typeface="Wingdings 3" panose="05040102010807070707" pitchFamily="18" charset="2"/>
              </a:rPr>
              <a:t> The venous system in the limbs and abdomen is subjected to normal atmospheric pressure.</a:t>
            </a:r>
          </a:p>
          <a:p>
            <a:pPr>
              <a:buFontTx/>
              <a:buBlip>
                <a:blip r:embed="rId3"/>
              </a:buBlip>
            </a:pPr>
            <a:endParaRPr lang="en-US" altLang="en-US" sz="2200" b="1" i="0" dirty="0">
              <a:latin typeface="Calibri" panose="020F0502020204030204" pitchFamily="34" charset="0"/>
              <a:sym typeface="Wingdings 3" panose="05040102010807070707" pitchFamily="18" charset="2"/>
            </a:endParaRPr>
          </a:p>
          <a:p>
            <a:pPr>
              <a:buFontTx/>
              <a:buBlip>
                <a:blip r:embed="rId3"/>
              </a:buBlip>
            </a:pPr>
            <a:r>
              <a:rPr lang="en-US" altLang="en-US" sz="2200" b="1" i="0" dirty="0">
                <a:latin typeface="Calibri" panose="020F0502020204030204" pitchFamily="34" charset="0"/>
                <a:sym typeface="Wingdings 3" panose="05040102010807070707" pitchFamily="18" charset="2"/>
              </a:rPr>
              <a:t> Thus, an externally applied pressure gradient exists between the lower veins and the chest veins, promoting venous return (respiratory pump</a:t>
            </a:r>
            <a:r>
              <a:rPr lang="en-US" altLang="en-US" sz="2200" b="1" i="0" dirty="0" smtClean="0">
                <a:latin typeface="Calibri" panose="020F0502020204030204" pitchFamily="34" charset="0"/>
                <a:sym typeface="Wingdings 3" panose="05040102010807070707" pitchFamily="18" charset="2"/>
              </a:rPr>
              <a:t>).</a:t>
            </a:r>
          </a:p>
          <a:p>
            <a:endParaRPr lang="en-US" altLang="en-US" sz="2200" b="1" i="0" dirty="0" smtClean="0">
              <a:latin typeface="Calibri" panose="020F0502020204030204" pitchFamily="34" charset="0"/>
              <a:sym typeface="Wingdings 3" panose="05040102010807070707" pitchFamily="18" charset="2"/>
            </a:endParaRPr>
          </a:p>
          <a:p>
            <a:pPr>
              <a:buFontTx/>
              <a:buBlip>
                <a:blip r:embed="rId3"/>
              </a:buBlip>
            </a:pPr>
            <a:r>
              <a:rPr lang="en-US" altLang="en-US" sz="2200" b="1" i="0" dirty="0">
                <a:solidFill>
                  <a:srgbClr val="00FFFF"/>
                </a:solidFill>
                <a:latin typeface="Calibri" panose="020F0502020204030204" pitchFamily="34" charset="0"/>
                <a:sym typeface="Wingdings 3" panose="05040102010807070707" pitchFamily="18" charset="2"/>
              </a:rPr>
              <a:t> </a:t>
            </a:r>
            <a:r>
              <a:rPr lang="en-US" altLang="en-US" sz="2200" b="1" i="0" dirty="0" smtClean="0">
                <a:solidFill>
                  <a:srgbClr val="00FFFF"/>
                </a:solidFill>
                <a:latin typeface="Calibri" panose="020F0502020204030204" pitchFamily="34" charset="0"/>
                <a:sym typeface="Wingdings 3" panose="05040102010807070707" pitchFamily="18" charset="2"/>
              </a:rPr>
              <a:t>What is the effect of Valsalva maneuver on venous return?</a:t>
            </a:r>
            <a:endParaRPr lang="en-US" altLang="en-US" sz="2200" b="1" i="0" dirty="0">
              <a:solidFill>
                <a:srgbClr val="00FFFF"/>
              </a:solidFill>
              <a:latin typeface="Calibri" panose="020F0502020204030204" pitchFamily="34" charset="0"/>
            </a:endParaRPr>
          </a:p>
          <a:p>
            <a:endParaRPr lang="en-US" altLang="en-US" sz="2200" b="1" i="0" dirty="0">
              <a:solidFill>
                <a:srgbClr val="00FFFF"/>
              </a:solidFill>
              <a:latin typeface="Calibri" panose="020F0502020204030204" pitchFamily="34" charset="0"/>
            </a:endParaRPr>
          </a:p>
        </p:txBody>
      </p:sp>
      <p:sp>
        <p:nvSpPr>
          <p:cNvPr id="1444868" name="Rectangle 4"/>
          <p:cNvSpPr>
            <a:spLocks noChangeArrowheads="1"/>
          </p:cNvSpPr>
          <p:nvPr/>
        </p:nvSpPr>
        <p:spPr bwMode="auto">
          <a:xfrm>
            <a:off x="1104900" y="762000"/>
            <a:ext cx="8229600" cy="885825"/>
          </a:xfrm>
          <a:prstGeom prst="rect">
            <a:avLst/>
          </a:prstGeom>
          <a:noFill/>
          <a:ln w="9525">
            <a:noFill/>
            <a:miter lim="800000"/>
            <a:headEnd/>
            <a:tailEnd/>
          </a:ln>
          <a:effectLst/>
        </p:spPr>
        <p:txBody>
          <a:bodyPr anchor="b"/>
          <a:lstStyle/>
          <a:p>
            <a:pPr algn="ctr">
              <a:defRPr/>
            </a:pPr>
            <a:r>
              <a:rPr lang="en-US" sz="3800" b="1" i="0" dirty="0">
                <a:solidFill>
                  <a:schemeClr val="tx2"/>
                </a:solidFill>
                <a:effectLst>
                  <a:outerShdw blurRad="38100" dist="38100" dir="2700000" algn="tl">
                    <a:srgbClr val="000000"/>
                  </a:outerShdw>
                </a:effectLst>
                <a:latin typeface="Calibri" panose="020F0502020204030204" pitchFamily="34" charset="0"/>
              </a:rPr>
              <a:t>Determinants of venous return</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Rectangle 4"/>
          <p:cNvSpPr>
            <a:spLocks noGrp="1" noChangeArrowheads="1"/>
          </p:cNvSpPr>
          <p:nvPr/>
        </p:nvSpPr>
        <p:spPr bwMode="auto">
          <a:xfrm>
            <a:off x="0" y="642289"/>
            <a:ext cx="102870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a:lstStyle>
          <a:p>
            <a:r>
              <a:rPr lang="en-CA" sz="5400" b="1" i="0" dirty="0" smtClean="0">
                <a:solidFill>
                  <a:srgbClr val="00FFFF"/>
                </a:solidFill>
                <a:latin typeface="Calibri" pitchFamily="34" charset="0"/>
                <a:cs typeface="Calibri" pitchFamily="34" charset="0"/>
              </a:rPr>
              <a:t>Learning Resources</a:t>
            </a:r>
            <a:endParaRPr lang="en-CA" sz="5400" b="1" i="0" dirty="0">
              <a:solidFill>
                <a:srgbClr val="00FFFF"/>
              </a:solidFill>
              <a:latin typeface="Calibri" pitchFamily="34" charset="0"/>
              <a:cs typeface="Calibri" pitchFamily="34" charset="0"/>
            </a:endParaRPr>
          </a:p>
        </p:txBody>
      </p:sp>
      <p:sp>
        <p:nvSpPr>
          <p:cNvPr id="6" name="Rectangle 5"/>
          <p:cNvSpPr>
            <a:spLocks noChangeArrowheads="1"/>
          </p:cNvSpPr>
          <p:nvPr/>
        </p:nvSpPr>
        <p:spPr bwMode="auto">
          <a:xfrm>
            <a:off x="419100" y="1946851"/>
            <a:ext cx="9601200" cy="4268861"/>
          </a:xfrm>
          <a:prstGeom prst="rect">
            <a:avLst/>
          </a:prstGeom>
          <a:noFill/>
          <a:ln w="12700">
            <a:noFill/>
            <a:miter lim="800000"/>
            <a:headEnd type="none" w="sm" len="sm"/>
            <a:tailEnd type="none" w="sm" len="sm"/>
          </a:ln>
          <a:effectLst/>
        </p:spPr>
        <p:txBody>
          <a:bodyPr wrap="square" anchor="ctr">
            <a:spAutoFit/>
          </a:bodyPr>
          <a:lstStyle>
            <a:defPPr>
              <a:defRPr lang="en-US"/>
            </a:defPPr>
            <a:lvl1pPr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sz="3400" i="1" kern="1200">
                <a:solidFill>
                  <a:schemeClr val="tx1"/>
                </a:solidFill>
                <a:latin typeface="Trebuchet MS" panose="020B0603020202020204" pitchFamily="34" charset="0"/>
                <a:ea typeface="+mn-ea"/>
                <a:cs typeface="+mn-cs"/>
              </a:defRPr>
            </a:lvl5pPr>
            <a:lvl6pPr marL="2286000" algn="l" defTabSz="914400" rtl="0" eaLnBrk="1" latinLnBrk="0" hangingPunct="1">
              <a:defRPr sz="3400" i="1" kern="1200">
                <a:solidFill>
                  <a:schemeClr val="tx1"/>
                </a:solidFill>
                <a:latin typeface="Trebuchet MS" panose="020B0603020202020204" pitchFamily="34" charset="0"/>
                <a:ea typeface="+mn-ea"/>
                <a:cs typeface="+mn-cs"/>
              </a:defRPr>
            </a:lvl6pPr>
            <a:lvl7pPr marL="2743200" algn="l" defTabSz="914400" rtl="0" eaLnBrk="1" latinLnBrk="0" hangingPunct="1">
              <a:defRPr sz="3400" i="1" kern="1200">
                <a:solidFill>
                  <a:schemeClr val="tx1"/>
                </a:solidFill>
                <a:latin typeface="Trebuchet MS" panose="020B0603020202020204" pitchFamily="34" charset="0"/>
                <a:ea typeface="+mn-ea"/>
                <a:cs typeface="+mn-cs"/>
              </a:defRPr>
            </a:lvl7pPr>
            <a:lvl8pPr marL="3200400" algn="l" defTabSz="914400" rtl="0" eaLnBrk="1" latinLnBrk="0" hangingPunct="1">
              <a:defRPr sz="3400" i="1" kern="1200">
                <a:solidFill>
                  <a:schemeClr val="tx1"/>
                </a:solidFill>
                <a:latin typeface="Trebuchet MS" panose="020B0603020202020204" pitchFamily="34" charset="0"/>
                <a:ea typeface="+mn-ea"/>
                <a:cs typeface="+mn-cs"/>
              </a:defRPr>
            </a:lvl8pPr>
            <a:lvl9pPr marL="3657600" algn="l" defTabSz="914400" rtl="0" eaLnBrk="1" latinLnBrk="0" hangingPunct="1">
              <a:defRPr sz="3400" i="1" kern="1200">
                <a:solidFill>
                  <a:schemeClr val="tx1"/>
                </a:solidFill>
                <a:latin typeface="Trebuchet MS" panose="020B0603020202020204" pitchFamily="34" charset="0"/>
                <a:ea typeface="+mn-ea"/>
                <a:cs typeface="+mn-cs"/>
              </a:defRPr>
            </a:lvl9pPr>
          </a:lstStyle>
          <a:p>
            <a:pPr>
              <a:spcBef>
                <a:spcPct val="20000"/>
              </a:spcBef>
              <a:buClr>
                <a:srgbClr val="FF0000"/>
              </a:buClr>
            </a:pPr>
            <a:r>
              <a:rPr lang="en-US" sz="2300" b="1" dirty="0">
                <a:solidFill>
                  <a:srgbClr val="00FFFF"/>
                </a:solidFill>
                <a:latin typeface="Calibri" pitchFamily="34" charset="0"/>
                <a:cs typeface="Calibri" pitchFamily="34" charset="0"/>
              </a:rPr>
              <a:t>Textbooks </a:t>
            </a:r>
            <a:r>
              <a:rPr lang="en-US" sz="2300" b="1" dirty="0" smtClean="0">
                <a:solidFill>
                  <a:srgbClr val="00FFFF"/>
                </a:solidFill>
                <a:latin typeface="Calibri" pitchFamily="34" charset="0"/>
                <a:cs typeface="Calibri" pitchFamily="34" charset="0"/>
              </a:rPr>
              <a:t>:</a:t>
            </a:r>
          </a:p>
          <a:p>
            <a:pPr>
              <a:spcBef>
                <a:spcPct val="20000"/>
              </a:spcBef>
              <a:buClr>
                <a:srgbClr val="FF0000"/>
              </a:buClr>
            </a:pPr>
            <a:endParaRPr lang="en-US" sz="2300" b="1" dirty="0" smtClean="0">
              <a:solidFill>
                <a:srgbClr val="00FFFF"/>
              </a:solidFill>
              <a:latin typeface="Calibri" pitchFamily="34" charset="0"/>
              <a:cs typeface="Calibri" pitchFamily="34" charset="0"/>
            </a:endParaRPr>
          </a:p>
          <a:p>
            <a:pPr marL="342900" indent="-342900">
              <a:spcBef>
                <a:spcPct val="20000"/>
              </a:spcBef>
              <a:buClr>
                <a:srgbClr val="FF0000"/>
              </a:buClr>
              <a:buFont typeface="Symbol" pitchFamily="18" charset="2"/>
              <a:buBlip>
                <a:blip r:embed="rId4"/>
              </a:buBlip>
            </a:pPr>
            <a:r>
              <a:rPr lang="en-US" sz="2300" b="1" i="0" dirty="0" smtClean="0">
                <a:solidFill>
                  <a:schemeClr val="tx2"/>
                </a:solidFill>
                <a:latin typeface="Calibri" pitchFamily="34" charset="0"/>
                <a:cs typeface="Calibri" pitchFamily="34" charset="0"/>
              </a:rPr>
              <a:t>Guyton and Hall, Textbook of Medical Physiology; 12</a:t>
            </a:r>
            <a:r>
              <a:rPr lang="en-US" sz="2300" b="1" i="0" baseline="30000" dirty="0" smtClean="0">
                <a:solidFill>
                  <a:schemeClr val="tx2"/>
                </a:solidFill>
                <a:latin typeface="Calibri" pitchFamily="34" charset="0"/>
                <a:cs typeface="Calibri" pitchFamily="34" charset="0"/>
              </a:rPr>
              <a:t>th</a:t>
            </a:r>
            <a:r>
              <a:rPr lang="en-US" sz="2300" b="1" i="0" dirty="0" smtClean="0">
                <a:solidFill>
                  <a:schemeClr val="tx2"/>
                </a:solidFill>
                <a:latin typeface="Calibri" pitchFamily="34" charset="0"/>
                <a:cs typeface="Calibri" pitchFamily="34" charset="0"/>
              </a:rPr>
              <a:t> Edition.</a:t>
            </a:r>
          </a:p>
          <a:p>
            <a:pPr marL="342900" indent="-342900">
              <a:spcBef>
                <a:spcPct val="20000"/>
              </a:spcBef>
              <a:buClr>
                <a:srgbClr val="FF0000"/>
              </a:buClr>
              <a:buFont typeface="Symbol" pitchFamily="18" charset="2"/>
              <a:buBlip>
                <a:blip r:embed="rId4"/>
              </a:buBlip>
            </a:pPr>
            <a:r>
              <a:rPr lang="en-US" sz="2300" b="1" i="0" dirty="0" err="1" smtClean="0">
                <a:solidFill>
                  <a:schemeClr val="tx2"/>
                </a:solidFill>
                <a:latin typeface="Calibri" pitchFamily="34" charset="0"/>
                <a:cs typeface="Calibri" pitchFamily="34" charset="0"/>
              </a:rPr>
              <a:t>Mohrman</a:t>
            </a:r>
            <a:r>
              <a:rPr lang="en-US" sz="2300" b="1" i="0" dirty="0" smtClean="0">
                <a:solidFill>
                  <a:schemeClr val="tx2"/>
                </a:solidFill>
                <a:latin typeface="Calibri" pitchFamily="34" charset="0"/>
                <a:cs typeface="Calibri" pitchFamily="34" charset="0"/>
              </a:rPr>
              <a:t> and Heller, Cardiovascular Physiology; 7</a:t>
            </a:r>
            <a:r>
              <a:rPr lang="en-US" sz="2300" b="1" i="0" baseline="30000" dirty="0" smtClean="0">
                <a:solidFill>
                  <a:schemeClr val="tx2"/>
                </a:solidFill>
                <a:latin typeface="Calibri" pitchFamily="34" charset="0"/>
                <a:cs typeface="Calibri" pitchFamily="34" charset="0"/>
              </a:rPr>
              <a:t>th</a:t>
            </a:r>
            <a:r>
              <a:rPr lang="en-US" sz="2300" b="1" i="0" dirty="0" smtClean="0">
                <a:solidFill>
                  <a:schemeClr val="tx2"/>
                </a:solidFill>
                <a:latin typeface="Calibri" pitchFamily="34" charset="0"/>
                <a:cs typeface="Calibri" pitchFamily="34" charset="0"/>
              </a:rPr>
              <a:t> Edition.</a:t>
            </a:r>
          </a:p>
          <a:p>
            <a:pPr marL="342900" indent="-342900">
              <a:spcBef>
                <a:spcPct val="20000"/>
              </a:spcBef>
              <a:buClr>
                <a:srgbClr val="FF0000"/>
              </a:buClr>
              <a:buBlip>
                <a:blip r:embed="rId4"/>
              </a:buBlip>
            </a:pPr>
            <a:r>
              <a:rPr lang="en-US" sz="2300" b="1" i="0" dirty="0" err="1">
                <a:solidFill>
                  <a:schemeClr val="tx2"/>
                </a:solidFill>
                <a:latin typeface="Calibri" pitchFamily="34" charset="0"/>
                <a:cs typeface="Calibri" pitchFamily="34" charset="0"/>
              </a:rPr>
              <a:t>Ganong’s</a:t>
            </a:r>
            <a:r>
              <a:rPr lang="en-US" sz="2300" b="1" i="0" dirty="0">
                <a:solidFill>
                  <a:schemeClr val="tx2"/>
                </a:solidFill>
                <a:latin typeface="Calibri" pitchFamily="34" charset="0"/>
                <a:cs typeface="Calibri" pitchFamily="34" charset="0"/>
              </a:rPr>
              <a:t> Review of Medical Physiology;  24</a:t>
            </a:r>
            <a:r>
              <a:rPr lang="en-US" sz="2300" b="1" i="0" baseline="30000" dirty="0">
                <a:solidFill>
                  <a:schemeClr val="tx2"/>
                </a:solidFill>
                <a:latin typeface="Calibri" pitchFamily="34" charset="0"/>
                <a:cs typeface="Calibri" pitchFamily="34" charset="0"/>
              </a:rPr>
              <a:t>th </a:t>
            </a:r>
            <a:r>
              <a:rPr lang="en-US" sz="2300" b="1" i="0" dirty="0" smtClean="0">
                <a:solidFill>
                  <a:schemeClr val="tx2"/>
                </a:solidFill>
                <a:latin typeface="Calibri" pitchFamily="34" charset="0"/>
                <a:cs typeface="Calibri" pitchFamily="34" charset="0"/>
              </a:rPr>
              <a:t>Edition.</a:t>
            </a:r>
          </a:p>
          <a:p>
            <a:pPr marL="342900" indent="-342900">
              <a:spcBef>
                <a:spcPct val="20000"/>
              </a:spcBef>
              <a:buClr>
                <a:srgbClr val="FF0000"/>
              </a:buClr>
              <a:buBlip>
                <a:blip r:embed="rId4"/>
              </a:buBlip>
            </a:pPr>
            <a:endParaRPr lang="en-US" sz="2300" b="1" i="0" dirty="0">
              <a:solidFill>
                <a:schemeClr val="tx2"/>
              </a:solidFill>
              <a:latin typeface="Calibri" pitchFamily="34" charset="0"/>
              <a:cs typeface="Calibri" pitchFamily="34" charset="0"/>
            </a:endParaRPr>
          </a:p>
          <a:p>
            <a:pPr>
              <a:spcBef>
                <a:spcPct val="20000"/>
              </a:spcBef>
              <a:buClr>
                <a:srgbClr val="FF0000"/>
              </a:buClr>
            </a:pPr>
            <a:endParaRPr lang="en-US" sz="2300" b="1" i="0" dirty="0">
              <a:solidFill>
                <a:schemeClr val="tx2"/>
              </a:solidFill>
              <a:latin typeface="Calibri" pitchFamily="34" charset="0"/>
              <a:cs typeface="Calibri" pitchFamily="34" charset="0"/>
            </a:endParaRPr>
          </a:p>
          <a:p>
            <a:pPr>
              <a:spcBef>
                <a:spcPct val="20000"/>
              </a:spcBef>
              <a:buClr>
                <a:srgbClr val="FF0000"/>
              </a:buClr>
            </a:pPr>
            <a:r>
              <a:rPr lang="en-US" sz="2300" b="1" dirty="0" smtClean="0">
                <a:solidFill>
                  <a:srgbClr val="00FFFF"/>
                </a:solidFill>
                <a:latin typeface="Calibri" pitchFamily="34" charset="0"/>
                <a:cs typeface="Calibri" pitchFamily="34" charset="0"/>
              </a:rPr>
              <a:t>Websites:</a:t>
            </a:r>
          </a:p>
          <a:p>
            <a:pPr>
              <a:spcBef>
                <a:spcPct val="20000"/>
              </a:spcBef>
              <a:buClr>
                <a:srgbClr val="FF0000"/>
              </a:buClr>
            </a:pPr>
            <a:endParaRPr lang="en-US" sz="2300" b="1" dirty="0" smtClean="0">
              <a:solidFill>
                <a:schemeClr val="tx2"/>
              </a:solidFill>
              <a:latin typeface="Calibri" pitchFamily="34" charset="0"/>
              <a:cs typeface="Calibri" pitchFamily="34" charset="0"/>
            </a:endParaRPr>
          </a:p>
          <a:p>
            <a:pPr marL="342900" indent="-342900">
              <a:spcBef>
                <a:spcPct val="20000"/>
              </a:spcBef>
              <a:buClr>
                <a:srgbClr val="FF0000"/>
              </a:buClr>
              <a:buFont typeface="Symbol" pitchFamily="18" charset="2"/>
              <a:buBlip>
                <a:blip r:embed="rId4"/>
              </a:buBlip>
            </a:pPr>
            <a:r>
              <a:rPr lang="en-US" sz="2300" b="1" i="0" dirty="0">
                <a:solidFill>
                  <a:schemeClr val="tx2"/>
                </a:solidFill>
                <a:latin typeface="Calibri" pitchFamily="34" charset="0"/>
                <a:cs typeface="Calibri" pitchFamily="34" charset="0"/>
                <a:hlinkClick r:id="rId5"/>
              </a:rPr>
              <a:t>http://accessmedicine.mhmedical.com</a:t>
            </a:r>
            <a:r>
              <a:rPr lang="en-US" sz="2300" b="1" i="0" dirty="0" smtClean="0">
                <a:solidFill>
                  <a:schemeClr val="tx2"/>
                </a:solidFill>
                <a:latin typeface="Calibri" pitchFamily="34" charset="0"/>
                <a:cs typeface="Calibri" pitchFamily="34" charset="0"/>
                <a:hlinkClick r:id="rId5"/>
              </a:rPr>
              <a:t>/</a:t>
            </a:r>
            <a:endParaRPr lang="en-US" sz="2300" b="1" i="0" dirty="0" smtClean="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150329379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21314" name="Rectangle 2"/>
          <p:cNvSpPr>
            <a:spLocks noChangeArrowheads="1"/>
          </p:cNvSpPr>
          <p:nvPr/>
        </p:nvSpPr>
        <p:spPr bwMode="auto">
          <a:xfrm>
            <a:off x="800100" y="-76200"/>
            <a:ext cx="8743950" cy="1752600"/>
          </a:xfrm>
          <a:prstGeom prst="rect">
            <a:avLst/>
          </a:prstGeom>
          <a:noFill/>
          <a:ln w="9525">
            <a:noFill/>
            <a:miter lim="800000"/>
            <a:headEnd/>
            <a:tailEnd/>
          </a:ln>
          <a:effectLst/>
        </p:spPr>
        <p:txBody>
          <a:bodyPr lIns="92075" tIns="46038" rIns="92075" bIns="46038" anchor="ctr"/>
          <a:lstStyle/>
          <a:p>
            <a:pPr algn="ctr">
              <a:defRPr/>
            </a:pPr>
            <a:r>
              <a:rPr lang="en-US" sz="4000" b="1" i="0">
                <a:solidFill>
                  <a:srgbClr val="FFFF00"/>
                </a:solidFill>
                <a:effectLst>
                  <a:outerShdw blurRad="38100" dist="38100" dir="2700000" algn="tl">
                    <a:srgbClr val="000000"/>
                  </a:outerShdw>
                </a:effectLst>
                <a:cs typeface="Traditional Arabic" pitchFamily="2" charset="-78"/>
              </a:rPr>
              <a:t>Major components </a:t>
            </a:r>
          </a:p>
          <a:p>
            <a:pPr algn="ctr">
              <a:defRPr/>
            </a:pPr>
            <a:r>
              <a:rPr lang="en-US" sz="4000" b="1" i="0">
                <a:solidFill>
                  <a:srgbClr val="FFFF00"/>
                </a:solidFill>
                <a:effectLst>
                  <a:outerShdw blurRad="38100" dist="38100" dir="2700000" algn="tl">
                    <a:srgbClr val="000000"/>
                  </a:outerShdw>
                </a:effectLst>
                <a:cs typeface="Traditional Arabic" pitchFamily="2" charset="-78"/>
              </a:rPr>
              <a:t>of the cardiovascular system</a:t>
            </a:r>
          </a:p>
        </p:txBody>
      </p:sp>
      <p:sp>
        <p:nvSpPr>
          <p:cNvPr id="7171" name="AutoShape 3"/>
          <p:cNvSpPr>
            <a:spLocks noChangeArrowheads="1"/>
          </p:cNvSpPr>
          <p:nvPr/>
        </p:nvSpPr>
        <p:spPr bwMode="auto">
          <a:xfrm>
            <a:off x="4762500" y="2592388"/>
            <a:ext cx="2228850" cy="2743200"/>
          </a:xfrm>
          <a:prstGeom prst="roundRect">
            <a:avLst>
              <a:gd name="adj" fmla="val 16667"/>
            </a:avLst>
          </a:prstGeom>
          <a:gradFill rotWithShape="1">
            <a:gsLst>
              <a:gs pos="0">
                <a:srgbClr val="13255D"/>
              </a:gs>
              <a:gs pos="50000">
                <a:srgbClr val="3366FF"/>
              </a:gs>
              <a:gs pos="100000">
                <a:srgbClr val="13255D"/>
              </a:gs>
            </a:gsLst>
            <a:lin ang="5400000" scaled="1"/>
          </a:gradFill>
          <a:ln w="12700">
            <a:solidFill>
              <a:schemeClr val="tx1"/>
            </a:solidFill>
            <a:round/>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algn="ctr"/>
            <a:r>
              <a:rPr lang="en-US" altLang="en-US" sz="2400" b="1" i="0"/>
              <a:t>VEINS</a:t>
            </a:r>
          </a:p>
          <a:p>
            <a:pPr algn="ctr"/>
            <a:endParaRPr lang="en-US" altLang="en-US" sz="2400" b="1" i="0"/>
          </a:p>
          <a:p>
            <a:pPr algn="ctr"/>
            <a:r>
              <a:rPr lang="en-US" altLang="en-US" sz="2400" b="1" i="0"/>
              <a:t>CAPACITY</a:t>
            </a:r>
          </a:p>
          <a:p>
            <a:pPr algn="ctr"/>
            <a:r>
              <a:rPr lang="en-US" altLang="en-US" sz="2400" b="1" i="0"/>
              <a:t>VESSELS</a:t>
            </a:r>
          </a:p>
        </p:txBody>
      </p:sp>
      <p:sp>
        <p:nvSpPr>
          <p:cNvPr id="7172" name="AutoShape 4"/>
          <p:cNvSpPr>
            <a:spLocks noChangeArrowheads="1"/>
          </p:cNvSpPr>
          <p:nvPr/>
        </p:nvSpPr>
        <p:spPr bwMode="auto">
          <a:xfrm>
            <a:off x="9048750" y="2592388"/>
            <a:ext cx="428625" cy="2743200"/>
          </a:xfrm>
          <a:prstGeom prst="roundRect">
            <a:avLst>
              <a:gd name="adj" fmla="val 16667"/>
            </a:avLst>
          </a:prstGeom>
          <a:solidFill>
            <a:schemeClr val="hlink"/>
          </a:solidFill>
          <a:ln w="76200">
            <a:solidFill>
              <a:schemeClr val="tx1"/>
            </a:solidFill>
            <a:round/>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73" name="Rectangle 5"/>
          <p:cNvSpPr>
            <a:spLocks noChangeArrowheads="1"/>
          </p:cNvSpPr>
          <p:nvPr/>
        </p:nvSpPr>
        <p:spPr bwMode="auto">
          <a:xfrm>
            <a:off x="6819900" y="1601788"/>
            <a:ext cx="1457325" cy="609600"/>
          </a:xfrm>
          <a:prstGeom prst="rect">
            <a:avLst/>
          </a:prstGeom>
          <a:solidFill>
            <a:schemeClr val="hlink"/>
          </a:solidFill>
          <a:ln w="63500">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algn="ctr"/>
            <a:r>
              <a:rPr lang="en-US" altLang="en-US" sz="2400" b="1" i="0"/>
              <a:t>HEART</a:t>
            </a:r>
          </a:p>
        </p:txBody>
      </p:sp>
      <p:sp>
        <p:nvSpPr>
          <p:cNvPr id="7174" name="AutoShape 6"/>
          <p:cNvSpPr>
            <a:spLocks noChangeArrowheads="1"/>
          </p:cNvSpPr>
          <p:nvPr/>
        </p:nvSpPr>
        <p:spPr bwMode="auto">
          <a:xfrm>
            <a:off x="5705475" y="1601788"/>
            <a:ext cx="1114425" cy="990600"/>
          </a:xfrm>
          <a:custGeom>
            <a:avLst/>
            <a:gdLst>
              <a:gd name="T0" fmla="*/ 57497370 w 21600"/>
              <a:gd name="T1" fmla="*/ 0 h 21600"/>
              <a:gd name="T2" fmla="*/ 57497370 w 21600"/>
              <a:gd name="T3" fmla="*/ 25571195 h 21600"/>
              <a:gd name="T4" fmla="*/ 6558958 w 21600"/>
              <a:gd name="T5" fmla="*/ 45430012 h 21600"/>
              <a:gd name="T6" fmla="*/ 57497370 w 21600"/>
              <a:gd name="T7" fmla="*/ 12785620 h 21600"/>
              <a:gd name="T8" fmla="*/ 17694720 60000 65536"/>
              <a:gd name="T9" fmla="*/ 5898240 60000 65536"/>
              <a:gd name="T10" fmla="*/ 5898240 60000 65536"/>
              <a:gd name="T11" fmla="*/ 0 60000 65536"/>
              <a:gd name="T12" fmla="*/ 12427 w 21600"/>
              <a:gd name="T13" fmla="*/ 3669 h 21600"/>
              <a:gd name="T14" fmla="*/ 21600 w 21600"/>
              <a:gd name="T15" fmla="*/ 8489 h 21600"/>
            </a:gdLst>
            <a:ahLst/>
            <a:cxnLst>
              <a:cxn ang="T8">
                <a:pos x="T0" y="T1"/>
              </a:cxn>
              <a:cxn ang="T9">
                <a:pos x="T2" y="T3"/>
              </a:cxn>
              <a:cxn ang="T10">
                <a:pos x="T4" y="T5"/>
              </a:cxn>
              <a:cxn ang="T11">
                <a:pos x="T6" y="T7"/>
              </a:cxn>
            </a:cxnLst>
            <a:rect l="T12" t="T13" r="T14" b="T15"/>
            <a:pathLst>
              <a:path w="21600" h="21600">
                <a:moveTo>
                  <a:pt x="21600" y="6079"/>
                </a:moveTo>
                <a:lnTo>
                  <a:pt x="21600" y="0"/>
                </a:lnTo>
                <a:lnTo>
                  <a:pt x="21600" y="3669"/>
                </a:lnTo>
                <a:lnTo>
                  <a:pt x="12427" y="3669"/>
                </a:lnTo>
                <a:cubicBezTo>
                  <a:pt x="5564" y="3669"/>
                  <a:pt x="0" y="7470"/>
                  <a:pt x="0" y="12158"/>
                </a:cubicBezTo>
                <a:lnTo>
                  <a:pt x="0" y="21600"/>
                </a:lnTo>
                <a:lnTo>
                  <a:pt x="4927" y="21600"/>
                </a:lnTo>
                <a:lnTo>
                  <a:pt x="4927" y="12158"/>
                </a:lnTo>
                <a:cubicBezTo>
                  <a:pt x="4927" y="10132"/>
                  <a:pt x="8285" y="8489"/>
                  <a:pt x="12427" y="8489"/>
                </a:cubicBezTo>
                <a:lnTo>
                  <a:pt x="21600" y="8489"/>
                </a:lnTo>
                <a:lnTo>
                  <a:pt x="21600" y="12158"/>
                </a:lnTo>
                <a:close/>
              </a:path>
            </a:pathLst>
          </a:custGeom>
          <a:solidFill>
            <a:schemeClr val="folHlink"/>
          </a:solidFill>
          <a:ln w="12700">
            <a:solidFill>
              <a:schemeClr val="tx1"/>
            </a:solidFill>
            <a:miter lim="800000"/>
            <a:headEnd/>
            <a:tailEnd/>
          </a:ln>
        </p:spPr>
        <p:txBody>
          <a:bodyPr wrap="none" anchor="ctr"/>
          <a:lstStyle/>
          <a:p>
            <a:endParaRPr lang="en-US"/>
          </a:p>
        </p:txBody>
      </p:sp>
      <p:sp>
        <p:nvSpPr>
          <p:cNvPr id="7175" name="AutoShape 7"/>
          <p:cNvSpPr>
            <a:spLocks noChangeArrowheads="1"/>
          </p:cNvSpPr>
          <p:nvPr/>
        </p:nvSpPr>
        <p:spPr bwMode="auto">
          <a:xfrm flipH="1">
            <a:off x="8267700" y="1601788"/>
            <a:ext cx="1123950" cy="1065212"/>
          </a:xfrm>
          <a:custGeom>
            <a:avLst/>
            <a:gdLst>
              <a:gd name="T0" fmla="*/ 58484431 w 21600"/>
              <a:gd name="T1" fmla="*/ 0 h 21600"/>
              <a:gd name="T2" fmla="*/ 58484431 w 21600"/>
              <a:gd name="T3" fmla="*/ 29568314 h 21600"/>
              <a:gd name="T4" fmla="*/ 6671579 w 21600"/>
              <a:gd name="T5" fmla="*/ 52531330 h 21600"/>
              <a:gd name="T6" fmla="*/ 58484431 w 21600"/>
              <a:gd name="T7" fmla="*/ 14784157 h 21600"/>
              <a:gd name="T8" fmla="*/ 17694720 60000 65536"/>
              <a:gd name="T9" fmla="*/ 5898240 60000 65536"/>
              <a:gd name="T10" fmla="*/ 5898240 60000 65536"/>
              <a:gd name="T11" fmla="*/ 0 60000 65536"/>
              <a:gd name="T12" fmla="*/ 12427 w 21600"/>
              <a:gd name="T13" fmla="*/ 3669 h 21600"/>
              <a:gd name="T14" fmla="*/ 21600 w 21600"/>
              <a:gd name="T15" fmla="*/ 8489 h 21600"/>
            </a:gdLst>
            <a:ahLst/>
            <a:cxnLst>
              <a:cxn ang="T8">
                <a:pos x="T0" y="T1"/>
              </a:cxn>
              <a:cxn ang="T9">
                <a:pos x="T2" y="T3"/>
              </a:cxn>
              <a:cxn ang="T10">
                <a:pos x="T4" y="T5"/>
              </a:cxn>
              <a:cxn ang="T11">
                <a:pos x="T6" y="T7"/>
              </a:cxn>
            </a:cxnLst>
            <a:rect l="T12" t="T13" r="T14" b="T15"/>
            <a:pathLst>
              <a:path w="21600" h="21600">
                <a:moveTo>
                  <a:pt x="21600" y="6079"/>
                </a:moveTo>
                <a:lnTo>
                  <a:pt x="21600" y="0"/>
                </a:lnTo>
                <a:lnTo>
                  <a:pt x="21600" y="3669"/>
                </a:lnTo>
                <a:lnTo>
                  <a:pt x="12427" y="3669"/>
                </a:lnTo>
                <a:cubicBezTo>
                  <a:pt x="5564" y="3669"/>
                  <a:pt x="0" y="7470"/>
                  <a:pt x="0" y="12158"/>
                </a:cubicBezTo>
                <a:lnTo>
                  <a:pt x="0" y="21600"/>
                </a:lnTo>
                <a:lnTo>
                  <a:pt x="4927" y="21600"/>
                </a:lnTo>
                <a:lnTo>
                  <a:pt x="4927" y="12158"/>
                </a:lnTo>
                <a:cubicBezTo>
                  <a:pt x="4927" y="10132"/>
                  <a:pt x="8285" y="8489"/>
                  <a:pt x="12427" y="8489"/>
                </a:cubicBezTo>
                <a:lnTo>
                  <a:pt x="21600" y="8489"/>
                </a:lnTo>
                <a:lnTo>
                  <a:pt x="21600" y="12158"/>
                </a:lnTo>
                <a:close/>
              </a:path>
            </a:pathLst>
          </a:custGeom>
          <a:solidFill>
            <a:schemeClr val="hlink"/>
          </a:solidFill>
          <a:ln w="76200">
            <a:solidFill>
              <a:schemeClr val="tx1"/>
            </a:solidFill>
            <a:miter lim="800000"/>
            <a:headEnd/>
            <a:tailEnd/>
          </a:ln>
        </p:spPr>
        <p:txBody>
          <a:bodyPr wrap="none" anchor="ctr"/>
          <a:lstStyle/>
          <a:p>
            <a:endParaRPr lang="en-US"/>
          </a:p>
        </p:txBody>
      </p:sp>
      <p:sp>
        <p:nvSpPr>
          <p:cNvPr id="7176" name="Rectangle 8"/>
          <p:cNvSpPr>
            <a:spLocks noChangeArrowheads="1"/>
          </p:cNvSpPr>
          <p:nvPr/>
        </p:nvSpPr>
        <p:spPr bwMode="auto">
          <a:xfrm>
            <a:off x="6819900" y="5716588"/>
            <a:ext cx="1457325" cy="609600"/>
          </a:xfrm>
          <a:prstGeom prst="rect">
            <a:avLst/>
          </a:prstGeom>
          <a:solidFill>
            <a:srgbClr val="FF99CC"/>
          </a:solidFill>
          <a:ln w="38100">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77" name="AutoShape 9"/>
          <p:cNvSpPr>
            <a:spLocks noChangeArrowheads="1"/>
          </p:cNvSpPr>
          <p:nvPr/>
        </p:nvSpPr>
        <p:spPr bwMode="auto">
          <a:xfrm flipH="1" flipV="1">
            <a:off x="8277225" y="5335588"/>
            <a:ext cx="1114425" cy="990600"/>
          </a:xfrm>
          <a:custGeom>
            <a:avLst/>
            <a:gdLst>
              <a:gd name="T0" fmla="*/ 57497370 w 21600"/>
              <a:gd name="T1" fmla="*/ 0 h 21600"/>
              <a:gd name="T2" fmla="*/ 57497370 w 21600"/>
              <a:gd name="T3" fmla="*/ 25571195 h 21600"/>
              <a:gd name="T4" fmla="*/ 6558958 w 21600"/>
              <a:gd name="T5" fmla="*/ 45430012 h 21600"/>
              <a:gd name="T6" fmla="*/ 57497370 w 21600"/>
              <a:gd name="T7" fmla="*/ 12785620 h 21600"/>
              <a:gd name="T8" fmla="*/ 17694720 60000 65536"/>
              <a:gd name="T9" fmla="*/ 5898240 60000 65536"/>
              <a:gd name="T10" fmla="*/ 5898240 60000 65536"/>
              <a:gd name="T11" fmla="*/ 0 60000 65536"/>
              <a:gd name="T12" fmla="*/ 12427 w 21600"/>
              <a:gd name="T13" fmla="*/ 3669 h 21600"/>
              <a:gd name="T14" fmla="*/ 21600 w 21600"/>
              <a:gd name="T15" fmla="*/ 8489 h 21600"/>
            </a:gdLst>
            <a:ahLst/>
            <a:cxnLst>
              <a:cxn ang="T8">
                <a:pos x="T0" y="T1"/>
              </a:cxn>
              <a:cxn ang="T9">
                <a:pos x="T2" y="T3"/>
              </a:cxn>
              <a:cxn ang="T10">
                <a:pos x="T4" y="T5"/>
              </a:cxn>
              <a:cxn ang="T11">
                <a:pos x="T6" y="T7"/>
              </a:cxn>
            </a:cxnLst>
            <a:rect l="T12" t="T13" r="T14" b="T15"/>
            <a:pathLst>
              <a:path w="21600" h="21600">
                <a:moveTo>
                  <a:pt x="21600" y="6079"/>
                </a:moveTo>
                <a:lnTo>
                  <a:pt x="21600" y="0"/>
                </a:lnTo>
                <a:lnTo>
                  <a:pt x="21600" y="3669"/>
                </a:lnTo>
                <a:lnTo>
                  <a:pt x="12427" y="3669"/>
                </a:lnTo>
                <a:cubicBezTo>
                  <a:pt x="5564" y="3669"/>
                  <a:pt x="0" y="7470"/>
                  <a:pt x="0" y="12158"/>
                </a:cubicBezTo>
                <a:lnTo>
                  <a:pt x="0" y="21600"/>
                </a:lnTo>
                <a:lnTo>
                  <a:pt x="4927" y="21600"/>
                </a:lnTo>
                <a:lnTo>
                  <a:pt x="4927" y="12158"/>
                </a:lnTo>
                <a:cubicBezTo>
                  <a:pt x="4927" y="10132"/>
                  <a:pt x="8285" y="8489"/>
                  <a:pt x="12427" y="8489"/>
                </a:cubicBezTo>
                <a:lnTo>
                  <a:pt x="21600" y="8489"/>
                </a:lnTo>
                <a:lnTo>
                  <a:pt x="21600" y="12158"/>
                </a:lnTo>
                <a:close/>
              </a:path>
            </a:pathLst>
          </a:custGeom>
          <a:solidFill>
            <a:schemeClr val="hlink"/>
          </a:solidFill>
          <a:ln w="76200">
            <a:solidFill>
              <a:schemeClr val="tx1"/>
            </a:solidFill>
            <a:miter lim="800000"/>
            <a:headEnd/>
            <a:tailEnd/>
          </a:ln>
        </p:spPr>
        <p:txBody>
          <a:bodyPr wrap="none" anchor="ctr"/>
          <a:lstStyle/>
          <a:p>
            <a:endParaRPr lang="en-US"/>
          </a:p>
        </p:txBody>
      </p:sp>
      <p:sp>
        <p:nvSpPr>
          <p:cNvPr id="7178" name="AutoShape 10"/>
          <p:cNvSpPr>
            <a:spLocks noChangeArrowheads="1"/>
          </p:cNvSpPr>
          <p:nvPr/>
        </p:nvSpPr>
        <p:spPr bwMode="auto">
          <a:xfrm flipV="1">
            <a:off x="5705475" y="5335588"/>
            <a:ext cx="1114425" cy="990600"/>
          </a:xfrm>
          <a:custGeom>
            <a:avLst/>
            <a:gdLst>
              <a:gd name="T0" fmla="*/ 57497370 w 21600"/>
              <a:gd name="T1" fmla="*/ 0 h 21600"/>
              <a:gd name="T2" fmla="*/ 57497370 w 21600"/>
              <a:gd name="T3" fmla="*/ 25571195 h 21600"/>
              <a:gd name="T4" fmla="*/ 6558958 w 21600"/>
              <a:gd name="T5" fmla="*/ 45430012 h 21600"/>
              <a:gd name="T6" fmla="*/ 57497370 w 21600"/>
              <a:gd name="T7" fmla="*/ 12785620 h 21600"/>
              <a:gd name="T8" fmla="*/ 17694720 60000 65536"/>
              <a:gd name="T9" fmla="*/ 5898240 60000 65536"/>
              <a:gd name="T10" fmla="*/ 5898240 60000 65536"/>
              <a:gd name="T11" fmla="*/ 0 60000 65536"/>
              <a:gd name="T12" fmla="*/ 12427 w 21600"/>
              <a:gd name="T13" fmla="*/ 3669 h 21600"/>
              <a:gd name="T14" fmla="*/ 21600 w 21600"/>
              <a:gd name="T15" fmla="*/ 8489 h 21600"/>
            </a:gdLst>
            <a:ahLst/>
            <a:cxnLst>
              <a:cxn ang="T8">
                <a:pos x="T0" y="T1"/>
              </a:cxn>
              <a:cxn ang="T9">
                <a:pos x="T2" y="T3"/>
              </a:cxn>
              <a:cxn ang="T10">
                <a:pos x="T4" y="T5"/>
              </a:cxn>
              <a:cxn ang="T11">
                <a:pos x="T6" y="T7"/>
              </a:cxn>
            </a:cxnLst>
            <a:rect l="T12" t="T13" r="T14" b="T15"/>
            <a:pathLst>
              <a:path w="21600" h="21600">
                <a:moveTo>
                  <a:pt x="21600" y="6079"/>
                </a:moveTo>
                <a:lnTo>
                  <a:pt x="21600" y="0"/>
                </a:lnTo>
                <a:lnTo>
                  <a:pt x="21600" y="3669"/>
                </a:lnTo>
                <a:lnTo>
                  <a:pt x="12427" y="3669"/>
                </a:lnTo>
                <a:cubicBezTo>
                  <a:pt x="5564" y="3669"/>
                  <a:pt x="0" y="7470"/>
                  <a:pt x="0" y="12158"/>
                </a:cubicBezTo>
                <a:lnTo>
                  <a:pt x="0" y="21600"/>
                </a:lnTo>
                <a:lnTo>
                  <a:pt x="4927" y="21600"/>
                </a:lnTo>
                <a:lnTo>
                  <a:pt x="4927" y="12158"/>
                </a:lnTo>
                <a:cubicBezTo>
                  <a:pt x="4927" y="10132"/>
                  <a:pt x="8285" y="8489"/>
                  <a:pt x="12427" y="8489"/>
                </a:cubicBezTo>
                <a:lnTo>
                  <a:pt x="21600" y="8489"/>
                </a:lnTo>
                <a:lnTo>
                  <a:pt x="21600" y="12158"/>
                </a:lnTo>
                <a:close/>
              </a:path>
            </a:pathLst>
          </a:custGeom>
          <a:solidFill>
            <a:srgbClr val="3366FF"/>
          </a:solidFill>
          <a:ln w="12700">
            <a:solidFill>
              <a:schemeClr val="tx1"/>
            </a:solidFill>
            <a:miter lim="800000"/>
            <a:headEnd/>
            <a:tailEnd/>
          </a:ln>
        </p:spPr>
        <p:txBody>
          <a:bodyPr wrap="none" anchor="ctr"/>
          <a:lstStyle/>
          <a:p>
            <a:endParaRPr lang="en-US"/>
          </a:p>
        </p:txBody>
      </p:sp>
      <p:sp>
        <p:nvSpPr>
          <p:cNvPr id="7179" name="Line 11"/>
          <p:cNvSpPr>
            <a:spLocks noChangeShapeType="1"/>
          </p:cNvSpPr>
          <p:nvPr/>
        </p:nvSpPr>
        <p:spPr bwMode="auto">
          <a:xfrm>
            <a:off x="6905625" y="5868988"/>
            <a:ext cx="1285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0" name="Line 12"/>
          <p:cNvSpPr>
            <a:spLocks noChangeShapeType="1"/>
          </p:cNvSpPr>
          <p:nvPr/>
        </p:nvSpPr>
        <p:spPr bwMode="auto">
          <a:xfrm>
            <a:off x="6905625" y="6173788"/>
            <a:ext cx="1285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1" name="Oval 13"/>
          <p:cNvSpPr>
            <a:spLocks noChangeArrowheads="1"/>
          </p:cNvSpPr>
          <p:nvPr/>
        </p:nvSpPr>
        <p:spPr bwMode="auto">
          <a:xfrm>
            <a:off x="5705475" y="2516188"/>
            <a:ext cx="257175" cy="3810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82" name="Oval 14"/>
          <p:cNvSpPr>
            <a:spLocks noChangeArrowheads="1"/>
          </p:cNvSpPr>
          <p:nvPr/>
        </p:nvSpPr>
        <p:spPr bwMode="auto">
          <a:xfrm>
            <a:off x="5705475" y="5030788"/>
            <a:ext cx="257175" cy="381000"/>
          </a:xfrm>
          <a:prstGeom prst="ellipse">
            <a:avLst/>
          </a:prstGeom>
          <a:solidFill>
            <a:srgbClr val="33CC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83" name="Oval 15"/>
          <p:cNvSpPr>
            <a:spLocks noChangeArrowheads="1"/>
          </p:cNvSpPr>
          <p:nvPr/>
        </p:nvSpPr>
        <p:spPr bwMode="auto">
          <a:xfrm>
            <a:off x="9134475" y="2516188"/>
            <a:ext cx="257175" cy="381000"/>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84" name="Oval 16"/>
          <p:cNvSpPr>
            <a:spLocks noChangeArrowheads="1"/>
          </p:cNvSpPr>
          <p:nvPr/>
        </p:nvSpPr>
        <p:spPr bwMode="auto">
          <a:xfrm>
            <a:off x="9134475" y="5030788"/>
            <a:ext cx="257175" cy="381000"/>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85" name="Oval 17"/>
          <p:cNvSpPr>
            <a:spLocks noChangeArrowheads="1"/>
          </p:cNvSpPr>
          <p:nvPr/>
        </p:nvSpPr>
        <p:spPr bwMode="auto">
          <a:xfrm rot="5400000">
            <a:off x="8034338" y="5845175"/>
            <a:ext cx="228600" cy="428625"/>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86" name="Oval 18"/>
          <p:cNvSpPr>
            <a:spLocks noChangeArrowheads="1"/>
          </p:cNvSpPr>
          <p:nvPr/>
        </p:nvSpPr>
        <p:spPr bwMode="auto">
          <a:xfrm rot="5400000">
            <a:off x="6834188" y="5845175"/>
            <a:ext cx="228600" cy="428625"/>
          </a:xfrm>
          <a:prstGeom prst="ellipse">
            <a:avLst/>
          </a:prstGeom>
          <a:solidFill>
            <a:srgbClr val="33CC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87" name="Line 19"/>
          <p:cNvSpPr>
            <a:spLocks noChangeShapeType="1"/>
          </p:cNvSpPr>
          <p:nvPr/>
        </p:nvSpPr>
        <p:spPr bwMode="auto">
          <a:xfrm>
            <a:off x="6905625" y="6021388"/>
            <a:ext cx="1285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8" name="Text Box 20"/>
          <p:cNvSpPr txBox="1">
            <a:spLocks noChangeArrowheads="1"/>
          </p:cNvSpPr>
          <p:nvPr/>
        </p:nvSpPr>
        <p:spPr bwMode="auto">
          <a:xfrm>
            <a:off x="6734175" y="3505200"/>
            <a:ext cx="2590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algn="ctr"/>
            <a:r>
              <a:rPr lang="en-US" altLang="en-US" sz="1600" b="1" i="0">
                <a:solidFill>
                  <a:schemeClr val="tx2"/>
                </a:solidFill>
              </a:rPr>
              <a:t>ARTERIES </a:t>
            </a:r>
          </a:p>
          <a:p>
            <a:pPr algn="ctr"/>
            <a:r>
              <a:rPr lang="en-US" altLang="en-US" sz="1600" b="1" i="0">
                <a:solidFill>
                  <a:schemeClr val="tx2"/>
                </a:solidFill>
              </a:rPr>
              <a:t> (LOW COMPLIANCE)</a:t>
            </a:r>
          </a:p>
        </p:txBody>
      </p:sp>
      <p:sp>
        <p:nvSpPr>
          <p:cNvPr id="7189" name="Text Box 21"/>
          <p:cNvSpPr txBox="1">
            <a:spLocks noChangeArrowheads="1"/>
          </p:cNvSpPr>
          <p:nvPr/>
        </p:nvSpPr>
        <p:spPr bwMode="auto">
          <a:xfrm>
            <a:off x="6581775" y="6324600"/>
            <a:ext cx="195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r>
              <a:rPr lang="en-US" altLang="en-US" sz="2400" b="1" i="0"/>
              <a:t>CAPILLARIES</a:t>
            </a:r>
          </a:p>
        </p:txBody>
      </p:sp>
      <p:sp>
        <p:nvSpPr>
          <p:cNvPr id="7190" name="Line 22"/>
          <p:cNvSpPr>
            <a:spLocks noChangeShapeType="1"/>
          </p:cNvSpPr>
          <p:nvPr/>
        </p:nvSpPr>
        <p:spPr bwMode="auto">
          <a:xfrm flipH="1">
            <a:off x="6991350" y="5564188"/>
            <a:ext cx="10287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91" name="AutoShape 23"/>
          <p:cNvSpPr>
            <a:spLocks noChangeArrowheads="1"/>
          </p:cNvSpPr>
          <p:nvPr/>
        </p:nvSpPr>
        <p:spPr bwMode="auto">
          <a:xfrm>
            <a:off x="9305925" y="36591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92" name="AutoShape 24"/>
          <p:cNvSpPr>
            <a:spLocks noChangeArrowheads="1"/>
          </p:cNvSpPr>
          <p:nvPr/>
        </p:nvSpPr>
        <p:spPr bwMode="auto">
          <a:xfrm>
            <a:off x="9305925" y="40401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93" name="AutoShape 25"/>
          <p:cNvSpPr>
            <a:spLocks noChangeArrowheads="1"/>
          </p:cNvSpPr>
          <p:nvPr/>
        </p:nvSpPr>
        <p:spPr bwMode="auto">
          <a:xfrm>
            <a:off x="9305925" y="44211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94" name="AutoShape 26"/>
          <p:cNvSpPr>
            <a:spLocks noChangeArrowheads="1"/>
          </p:cNvSpPr>
          <p:nvPr/>
        </p:nvSpPr>
        <p:spPr bwMode="auto">
          <a:xfrm>
            <a:off x="9305925" y="32781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95" name="AutoShape 27"/>
          <p:cNvSpPr>
            <a:spLocks noChangeArrowheads="1"/>
          </p:cNvSpPr>
          <p:nvPr/>
        </p:nvSpPr>
        <p:spPr bwMode="auto">
          <a:xfrm>
            <a:off x="9305925" y="28971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96" name="AutoShape 28"/>
          <p:cNvSpPr>
            <a:spLocks noChangeArrowheads="1"/>
          </p:cNvSpPr>
          <p:nvPr/>
        </p:nvSpPr>
        <p:spPr bwMode="auto">
          <a:xfrm>
            <a:off x="9305925" y="48783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97" name="AutoShape 29"/>
          <p:cNvSpPr>
            <a:spLocks noChangeArrowheads="1"/>
          </p:cNvSpPr>
          <p:nvPr/>
        </p:nvSpPr>
        <p:spPr bwMode="auto">
          <a:xfrm flipH="1">
            <a:off x="9048750" y="30495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98" name="AutoShape 30"/>
          <p:cNvSpPr>
            <a:spLocks noChangeArrowheads="1"/>
          </p:cNvSpPr>
          <p:nvPr/>
        </p:nvSpPr>
        <p:spPr bwMode="auto">
          <a:xfrm flipH="1">
            <a:off x="9048750" y="38877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199" name="AutoShape 31"/>
          <p:cNvSpPr>
            <a:spLocks noChangeArrowheads="1"/>
          </p:cNvSpPr>
          <p:nvPr/>
        </p:nvSpPr>
        <p:spPr bwMode="auto">
          <a:xfrm flipH="1">
            <a:off x="9048750" y="41925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200" name="AutoShape 32"/>
          <p:cNvSpPr>
            <a:spLocks noChangeArrowheads="1"/>
          </p:cNvSpPr>
          <p:nvPr/>
        </p:nvSpPr>
        <p:spPr bwMode="auto">
          <a:xfrm flipH="1">
            <a:off x="9048750" y="46497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201" name="AutoShape 33"/>
          <p:cNvSpPr>
            <a:spLocks noChangeArrowheads="1"/>
          </p:cNvSpPr>
          <p:nvPr/>
        </p:nvSpPr>
        <p:spPr bwMode="auto">
          <a:xfrm flipH="1">
            <a:off x="9048750" y="51069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202" name="AutoShape 34"/>
          <p:cNvSpPr>
            <a:spLocks noChangeArrowheads="1"/>
          </p:cNvSpPr>
          <p:nvPr/>
        </p:nvSpPr>
        <p:spPr bwMode="auto">
          <a:xfrm flipH="1">
            <a:off x="9048750" y="27447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203" name="AutoShape 35"/>
          <p:cNvSpPr>
            <a:spLocks noChangeArrowheads="1"/>
          </p:cNvSpPr>
          <p:nvPr/>
        </p:nvSpPr>
        <p:spPr bwMode="auto">
          <a:xfrm flipH="1">
            <a:off x="9048750" y="3506788"/>
            <a:ext cx="171450" cy="76200"/>
          </a:xfrm>
          <a:prstGeom prst="leftArrow">
            <a:avLst>
              <a:gd name="adj1" fmla="val 50000"/>
              <a:gd name="adj2" fmla="val 56250"/>
            </a:avLst>
          </a:prstGeom>
          <a:solidFill>
            <a:schemeClr val="tx1"/>
          </a:solidFill>
          <a:ln w="9525">
            <a:solidFill>
              <a:schemeClr val="tx1"/>
            </a:solidFill>
            <a:miter lim="800000"/>
            <a:headEnd/>
            <a:tailEnd/>
          </a:ln>
        </p:spPr>
        <p:txBody>
          <a:bodyPr wrap="none" anchor="ct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endParaRPr lang="en-US" altLang="en-US"/>
          </a:p>
        </p:txBody>
      </p:sp>
      <p:sp>
        <p:nvSpPr>
          <p:cNvPr id="7204" name="Text Box 36"/>
          <p:cNvSpPr txBox="1">
            <a:spLocks noChangeArrowheads="1"/>
          </p:cNvSpPr>
          <p:nvPr/>
        </p:nvSpPr>
        <p:spPr bwMode="auto">
          <a:xfrm>
            <a:off x="0" y="1981200"/>
            <a:ext cx="48387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a:defRPr sz="3400" i="1">
                <a:solidFill>
                  <a:schemeClr val="tx1"/>
                </a:solidFill>
                <a:latin typeface="Trebuchet MS" panose="020B0603020202020204" pitchFamily="34" charset="0"/>
              </a:defRPr>
            </a:lvl1pPr>
            <a:lvl2pPr>
              <a:defRPr sz="3400" i="1">
                <a:solidFill>
                  <a:schemeClr val="tx1"/>
                </a:solidFill>
                <a:latin typeface="Trebuchet MS" panose="020B0603020202020204" pitchFamily="34" charset="0"/>
              </a:defRPr>
            </a:lvl2pPr>
            <a:lvl3pPr>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lvl="2">
              <a:buFontTx/>
              <a:buBlip>
                <a:blip r:embed="rId3"/>
              </a:buBlip>
            </a:pPr>
            <a:r>
              <a:rPr lang="en-GB" altLang="en-US" sz="2300" b="1" i="0">
                <a:solidFill>
                  <a:srgbClr val="00FFFF"/>
                </a:solidFill>
              </a:rPr>
              <a:t> Veins are thin walled vessels with relatively large lumen. </a:t>
            </a:r>
          </a:p>
          <a:p>
            <a:pPr lvl="2">
              <a:buFontTx/>
              <a:buBlip>
                <a:blip r:embed="rId3"/>
              </a:buBlip>
            </a:pPr>
            <a:endParaRPr lang="en-GB" altLang="en-US" sz="2300" b="1" i="0">
              <a:solidFill>
                <a:srgbClr val="00FFFF"/>
              </a:solidFill>
            </a:endParaRPr>
          </a:p>
          <a:p>
            <a:pPr lvl="2">
              <a:buFontTx/>
              <a:buBlip>
                <a:blip r:embed="rId3"/>
              </a:buBlip>
            </a:pPr>
            <a:r>
              <a:rPr lang="en-GB" altLang="en-US" sz="2300" b="1" i="0">
                <a:solidFill>
                  <a:srgbClr val="00FFFF"/>
                </a:solidFill>
              </a:rPr>
              <a:t> They can accommodate changes in blood volume with little change in pressure until a limit is reached.</a:t>
            </a:r>
          </a:p>
          <a:p>
            <a:pPr lvl="1"/>
            <a:endParaRPr lang="en-GB" altLang="en-US" sz="2300" b="1" i="0">
              <a:solidFill>
                <a:srgbClr val="00FFFF"/>
              </a:solidFill>
            </a:endParaRPr>
          </a:p>
          <a:p>
            <a:pPr lvl="2">
              <a:buFontTx/>
              <a:buBlip>
                <a:blip r:embed="rId3"/>
              </a:buBlip>
            </a:pPr>
            <a:r>
              <a:rPr lang="en-GB" altLang="en-US" sz="2300" b="1" i="0">
                <a:solidFill>
                  <a:srgbClr val="00FFFF"/>
                </a:solidFill>
              </a:rPr>
              <a:t> Beyond the limit, any change in volume results in change in pressure.</a:t>
            </a:r>
            <a:endParaRPr lang="en-US" altLang="en-US" sz="2300" b="1" i="0">
              <a:solidFill>
                <a:srgbClr val="00FFFF"/>
              </a:solidFill>
            </a:endParaRP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22339" name="Rectangle 3"/>
          <p:cNvSpPr>
            <a:spLocks noChangeArrowheads="1"/>
          </p:cNvSpPr>
          <p:nvPr/>
        </p:nvSpPr>
        <p:spPr bwMode="auto">
          <a:xfrm>
            <a:off x="114300" y="228600"/>
            <a:ext cx="4572000" cy="4953000"/>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Monotype Sorts" pitchFamily="2" charset="2"/>
              <a:buNone/>
              <a:defRPr/>
            </a:pPr>
            <a:r>
              <a:rPr lang="en-US" sz="2400" b="1" i="0" dirty="0">
                <a:solidFill>
                  <a:srgbClr val="00FFFF"/>
                </a:solidFill>
                <a:effectLst>
                  <a:outerShdw blurRad="38100" dist="38100" dir="2700000" algn="tl">
                    <a:srgbClr val="000000"/>
                  </a:outerShdw>
                </a:effectLst>
                <a:latin typeface="Calibri" panose="020F0502020204030204" pitchFamily="34" charset="0"/>
              </a:rPr>
              <a:t>Three layers of blood vessel wall:</a:t>
            </a:r>
          </a:p>
          <a:p>
            <a:pPr marL="342900" indent="-342900">
              <a:lnSpc>
                <a:spcPct val="90000"/>
              </a:lnSpc>
              <a:spcBef>
                <a:spcPct val="20000"/>
              </a:spcBef>
              <a:buClr>
                <a:schemeClr val="tx2"/>
              </a:buClr>
              <a:buSzPct val="75000"/>
              <a:buFont typeface="Monotype Sorts" pitchFamily="2" charset="2"/>
              <a:buBlip>
                <a:blip r:embed="rId3"/>
              </a:buBlip>
              <a:defRPr/>
            </a:pPr>
            <a:r>
              <a:rPr lang="en-US" sz="2400" b="1" i="0" dirty="0">
                <a:solidFill>
                  <a:srgbClr val="00FFFF"/>
                </a:solidFill>
                <a:effectLst>
                  <a:outerShdw blurRad="38100" dist="38100" dir="2700000" algn="tl">
                    <a:srgbClr val="000000"/>
                  </a:outerShdw>
                </a:effectLst>
                <a:latin typeface="Calibri" panose="020F0502020204030204" pitchFamily="34" charset="0"/>
              </a:rPr>
              <a:t>Tunica </a:t>
            </a:r>
            <a:r>
              <a:rPr lang="en-US" sz="2400" b="1" i="0" dirty="0" err="1">
                <a:solidFill>
                  <a:srgbClr val="00FFFF"/>
                </a:solidFill>
                <a:effectLst>
                  <a:outerShdw blurRad="38100" dist="38100" dir="2700000" algn="tl">
                    <a:srgbClr val="000000"/>
                  </a:outerShdw>
                </a:effectLst>
                <a:latin typeface="Calibri" panose="020F0502020204030204" pitchFamily="34" charset="0"/>
              </a:rPr>
              <a:t>interna</a:t>
            </a:r>
            <a:r>
              <a:rPr lang="en-US" sz="2400" b="1" i="0" dirty="0">
                <a:solidFill>
                  <a:srgbClr val="00FFFF"/>
                </a:solidFill>
                <a:effectLst>
                  <a:outerShdw blurRad="38100" dist="38100" dir="2700000" algn="tl">
                    <a:srgbClr val="000000"/>
                  </a:outerShdw>
                </a:effectLst>
                <a:latin typeface="Calibri" panose="020F0502020204030204" pitchFamily="34" charset="0"/>
              </a:rPr>
              <a:t> (tunica intima) inner </a:t>
            </a:r>
            <a:r>
              <a:rPr lang="en-US" sz="2400" b="1" i="0" dirty="0" smtClean="0">
                <a:solidFill>
                  <a:srgbClr val="00FFFF"/>
                </a:solidFill>
                <a:effectLst>
                  <a:outerShdw blurRad="38100" dist="38100" dir="2700000" algn="tl">
                    <a:srgbClr val="000000"/>
                  </a:outerShdw>
                </a:effectLst>
                <a:latin typeface="Calibri" panose="020F0502020204030204" pitchFamily="34" charset="0"/>
              </a:rPr>
              <a:t>layer</a:t>
            </a:r>
            <a:endParaRPr lang="en-US" sz="2400" b="1" i="0" dirty="0">
              <a:solidFill>
                <a:srgbClr val="00FFFF"/>
              </a:solidFill>
              <a:effectLst>
                <a:outerShdw blurRad="38100" dist="38100" dir="2700000" algn="tl">
                  <a:srgbClr val="000000"/>
                </a:outerShdw>
              </a:effectLst>
              <a:latin typeface="Calibri" panose="020F0502020204030204" pitchFamily="34" charset="0"/>
            </a:endParaRPr>
          </a:p>
          <a:p>
            <a:pPr marL="342900" indent="-342900">
              <a:lnSpc>
                <a:spcPct val="90000"/>
              </a:lnSpc>
              <a:spcBef>
                <a:spcPct val="20000"/>
              </a:spcBef>
              <a:buClr>
                <a:schemeClr val="tx2"/>
              </a:buClr>
              <a:buSzPct val="75000"/>
              <a:buFont typeface="Monotype Sorts" pitchFamily="2" charset="2"/>
              <a:buBlip>
                <a:blip r:embed="rId3"/>
              </a:buBlip>
              <a:defRPr/>
            </a:pPr>
            <a:r>
              <a:rPr lang="en-US" sz="2400" b="1" i="0" dirty="0">
                <a:solidFill>
                  <a:srgbClr val="00FFFF"/>
                </a:solidFill>
                <a:effectLst>
                  <a:outerShdw blurRad="38100" dist="38100" dir="2700000" algn="tl">
                    <a:srgbClr val="000000"/>
                  </a:outerShdw>
                </a:effectLst>
                <a:latin typeface="Calibri" panose="020F0502020204030204" pitchFamily="34" charset="0"/>
              </a:rPr>
              <a:t>Tunica media – middle layer</a:t>
            </a:r>
          </a:p>
          <a:p>
            <a:pPr marL="342900" indent="-342900">
              <a:spcBef>
                <a:spcPct val="20000"/>
              </a:spcBef>
              <a:buClr>
                <a:schemeClr val="tx2"/>
              </a:buClr>
              <a:buSzPct val="75000"/>
              <a:buFont typeface="Monotype Sorts" pitchFamily="2" charset="2"/>
              <a:buBlip>
                <a:blip r:embed="rId3"/>
              </a:buBlip>
              <a:defRPr/>
            </a:pPr>
            <a:r>
              <a:rPr lang="en-US" sz="2400" b="1" i="0" dirty="0" smtClean="0">
                <a:solidFill>
                  <a:srgbClr val="00FFFF"/>
                </a:solidFill>
                <a:effectLst>
                  <a:outerShdw blurRad="38100" dist="38100" dir="2700000" algn="tl">
                    <a:srgbClr val="000000"/>
                  </a:outerShdw>
                </a:effectLst>
                <a:latin typeface="Calibri" panose="020F0502020204030204" pitchFamily="34" charset="0"/>
              </a:rPr>
              <a:t>Tunica </a:t>
            </a:r>
            <a:r>
              <a:rPr lang="en-US" sz="2400" b="1" i="0" dirty="0" err="1">
                <a:solidFill>
                  <a:srgbClr val="00FFFF"/>
                </a:solidFill>
                <a:effectLst>
                  <a:outerShdw blurRad="38100" dist="38100" dir="2700000" algn="tl">
                    <a:srgbClr val="000000"/>
                  </a:outerShdw>
                </a:effectLst>
                <a:latin typeface="Calibri" panose="020F0502020204030204" pitchFamily="34" charset="0"/>
              </a:rPr>
              <a:t>externa</a:t>
            </a:r>
            <a:r>
              <a:rPr lang="en-US" sz="2400" b="1" i="0" dirty="0">
                <a:solidFill>
                  <a:srgbClr val="00FFFF"/>
                </a:solidFill>
                <a:effectLst>
                  <a:outerShdw blurRad="38100" dist="38100" dir="2700000" algn="tl">
                    <a:srgbClr val="000000"/>
                  </a:outerShdw>
                </a:effectLst>
                <a:latin typeface="Calibri" panose="020F0502020204030204" pitchFamily="34" charset="0"/>
              </a:rPr>
              <a:t> – outermost </a:t>
            </a:r>
            <a:r>
              <a:rPr lang="en-US" sz="2400" b="1" i="0" dirty="0" smtClean="0">
                <a:solidFill>
                  <a:srgbClr val="00FFFF"/>
                </a:solidFill>
                <a:effectLst>
                  <a:outerShdw blurRad="38100" dist="38100" dir="2700000" algn="tl">
                    <a:srgbClr val="000000"/>
                  </a:outerShdw>
                </a:effectLst>
                <a:latin typeface="Calibri" panose="020F0502020204030204" pitchFamily="34" charset="0"/>
              </a:rPr>
              <a:t>layer</a:t>
            </a:r>
            <a:endParaRPr lang="en-US" sz="2400" b="1" i="0" dirty="0">
              <a:solidFill>
                <a:srgbClr val="00FFFF"/>
              </a:solidFill>
              <a:effectLst>
                <a:outerShdw blurRad="38100" dist="38100" dir="2700000" algn="tl">
                  <a:srgbClr val="000000"/>
                </a:outerShdw>
              </a:effectLst>
              <a:latin typeface="Calibri" panose="020F0502020204030204" pitchFamily="34" charset="0"/>
            </a:endParaRPr>
          </a:p>
        </p:txBody>
      </p:sp>
      <p:pic>
        <p:nvPicPr>
          <p:cNvPr id="4" name="Picture 2" descr="M20-01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0100" y="1295400"/>
            <a:ext cx="5565775" cy="4953000"/>
          </a:xfrm>
          <a:prstGeom prst="rect">
            <a:avLst/>
          </a:prstGeom>
          <a:noFill/>
          <a:ln w="508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610101" y="399669"/>
            <a:ext cx="5565774"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rgbClr val="000000"/>
              </a:buClr>
              <a:buSzPct val="75000"/>
            </a:pPr>
            <a:r>
              <a:rPr lang="en-US" altLang="en-US" sz="3600" b="1" i="0" dirty="0">
                <a:solidFill>
                  <a:schemeClr val="tx2"/>
                </a:solidFill>
                <a:latin typeface="Calibri" panose="020F0502020204030204" pitchFamily="34" charset="0"/>
              </a:rPr>
              <a:t>Layers of blood vessel wall</a:t>
            </a: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24386" name="Rectangle 2"/>
          <p:cNvSpPr>
            <a:spLocks noChangeArrowheads="1"/>
          </p:cNvSpPr>
          <p:nvPr/>
        </p:nvSpPr>
        <p:spPr bwMode="auto">
          <a:xfrm>
            <a:off x="1257300" y="381000"/>
            <a:ext cx="7772400" cy="685800"/>
          </a:xfrm>
          <a:prstGeom prst="rect">
            <a:avLst/>
          </a:prstGeom>
          <a:noFill/>
          <a:ln w="9525">
            <a:noFill/>
            <a:miter lim="800000"/>
            <a:headEnd/>
            <a:tailEnd/>
          </a:ln>
          <a:effectLst/>
        </p:spPr>
        <p:txBody>
          <a:bodyPr anchor="ctr"/>
          <a:lstStyle/>
          <a:p>
            <a:pPr algn="ctr">
              <a:defRPr/>
            </a:pPr>
            <a:r>
              <a:rPr lang="en-US" sz="4400" b="1" i="0">
                <a:solidFill>
                  <a:schemeClr val="tx2"/>
                </a:solidFill>
                <a:effectLst>
                  <a:outerShdw blurRad="38100" dist="38100" dir="2700000" algn="tl">
                    <a:srgbClr val="000000"/>
                  </a:outerShdw>
                </a:effectLst>
                <a:latin typeface="Calibri" panose="020F0502020204030204" pitchFamily="34" charset="0"/>
              </a:rPr>
              <a:t>Veins</a:t>
            </a:r>
          </a:p>
        </p:txBody>
      </p:sp>
      <p:sp>
        <p:nvSpPr>
          <p:cNvPr id="1424387" name="Rectangle 3"/>
          <p:cNvSpPr>
            <a:spLocks noChangeArrowheads="1"/>
          </p:cNvSpPr>
          <p:nvPr/>
        </p:nvSpPr>
        <p:spPr bwMode="auto">
          <a:xfrm>
            <a:off x="190500" y="1905000"/>
            <a:ext cx="4953000" cy="4648200"/>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Monotype Sorts" pitchFamily="2" charset="2"/>
              <a:buBlip>
                <a:blip r:embed="rId3"/>
              </a:buBlip>
              <a:defRPr/>
            </a:pPr>
            <a:r>
              <a:rPr lang="en-US" sz="2100" b="1" i="0" dirty="0">
                <a:solidFill>
                  <a:srgbClr val="00FFFF"/>
                </a:solidFill>
                <a:effectLst>
                  <a:outerShdw blurRad="38100" dist="38100" dir="2700000" algn="tl">
                    <a:srgbClr val="000000"/>
                  </a:outerShdw>
                </a:effectLst>
                <a:latin typeface="Calibri" panose="020F0502020204030204" pitchFamily="34" charset="0"/>
              </a:rPr>
              <a:t>Structure:</a:t>
            </a:r>
          </a:p>
          <a:p>
            <a:pPr marL="742950" lvl="1" indent="-285750">
              <a:lnSpc>
                <a:spcPct val="90000"/>
              </a:lnSpc>
              <a:spcBef>
                <a:spcPct val="20000"/>
              </a:spcBef>
              <a:buClr>
                <a:schemeClr val="tx1"/>
              </a:buClr>
              <a:buFontTx/>
              <a:buChar char="–"/>
              <a:defRPr/>
            </a:pPr>
            <a:r>
              <a:rPr lang="en-US" sz="2100" b="1" i="0" dirty="0">
                <a:solidFill>
                  <a:srgbClr val="00FFFF"/>
                </a:solidFill>
                <a:effectLst>
                  <a:outerShdw blurRad="38100" dist="38100" dir="2700000" algn="tl">
                    <a:srgbClr val="000000"/>
                  </a:outerShdw>
                </a:effectLst>
                <a:latin typeface="Calibri" panose="020F0502020204030204" pitchFamily="34" charset="0"/>
              </a:rPr>
              <a:t>all 3 layers are present, but thinner than in arteries of corresponding size (external diameter)</a:t>
            </a:r>
          </a:p>
          <a:p>
            <a:pPr marL="742950" lvl="1" indent="-285750">
              <a:lnSpc>
                <a:spcPct val="90000"/>
              </a:lnSpc>
              <a:spcBef>
                <a:spcPct val="20000"/>
              </a:spcBef>
              <a:buClr>
                <a:schemeClr val="tx1"/>
              </a:buClr>
              <a:buFontTx/>
              <a:buChar char="–"/>
              <a:defRPr/>
            </a:pPr>
            <a:r>
              <a:rPr lang="en-US" sz="2100" b="1" i="0" dirty="0" smtClean="0">
                <a:solidFill>
                  <a:srgbClr val="00FFFF"/>
                </a:solidFill>
                <a:effectLst>
                  <a:outerShdw blurRad="38100" dist="38100" dir="2700000" algn="tl">
                    <a:srgbClr val="000000"/>
                  </a:outerShdw>
                </a:effectLst>
                <a:latin typeface="Calibri" panose="020F0502020204030204" pitchFamily="34" charset="0"/>
                <a:sym typeface="Wingdings" pitchFamily="2" charset="2"/>
              </a:rPr>
              <a:t>have </a:t>
            </a:r>
            <a:r>
              <a:rPr lang="en-US" sz="2100" b="1" i="0" dirty="0">
                <a:solidFill>
                  <a:srgbClr val="00FFFF"/>
                </a:solidFill>
                <a:effectLst>
                  <a:outerShdw blurRad="38100" dist="38100" dir="2700000" algn="tl">
                    <a:srgbClr val="000000"/>
                  </a:outerShdw>
                </a:effectLst>
                <a:latin typeface="Calibri" panose="020F0502020204030204" pitchFamily="34" charset="0"/>
                <a:sym typeface="Wingdings" pitchFamily="2" charset="2"/>
              </a:rPr>
              <a:t>paired semilunar, bicuspid valves to restrict backflow in lower extremities</a:t>
            </a:r>
            <a:endParaRPr lang="en-US" sz="2100" b="1" i="0" dirty="0">
              <a:solidFill>
                <a:srgbClr val="00FFFF"/>
              </a:solidFill>
              <a:effectLst>
                <a:outerShdw blurRad="38100" dist="38100" dir="2700000" algn="tl">
                  <a:srgbClr val="000000"/>
                </a:outerShdw>
              </a:effectLst>
              <a:latin typeface="Calibri" panose="020F0502020204030204" pitchFamily="34" charset="0"/>
            </a:endParaRPr>
          </a:p>
          <a:p>
            <a:pPr marL="1143000" lvl="2" indent="-228600">
              <a:lnSpc>
                <a:spcPct val="90000"/>
              </a:lnSpc>
              <a:spcBef>
                <a:spcPct val="20000"/>
              </a:spcBef>
              <a:buClr>
                <a:schemeClr val="tx1"/>
              </a:buClr>
              <a:buFontTx/>
              <a:buChar char="»"/>
              <a:defRPr/>
            </a:pPr>
            <a:r>
              <a:rPr lang="en-US" sz="2100" b="1" i="0" dirty="0">
                <a:solidFill>
                  <a:srgbClr val="00FFFF"/>
                </a:solidFill>
                <a:effectLst>
                  <a:outerShdw blurRad="38100" dist="38100" dir="2700000" algn="tl">
                    <a:srgbClr val="000000"/>
                  </a:outerShdw>
                </a:effectLst>
                <a:latin typeface="Calibri" panose="020F0502020204030204" pitchFamily="34" charset="0"/>
              </a:rPr>
              <a:t>varicose veins - blood pools because valves fail causing venous walls to expand</a:t>
            </a:r>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l="50214" r="5618"/>
          <a:stretch>
            <a:fillRect/>
          </a:stretch>
        </p:blipFill>
        <p:spPr bwMode="auto">
          <a:xfrm>
            <a:off x="5219700" y="1219200"/>
            <a:ext cx="3505200" cy="5410200"/>
          </a:xfrm>
          <a:prstGeom prst="rect">
            <a:avLst/>
          </a:prstGeom>
          <a:noFill/>
          <a:ln w="508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0242" name="Picture 2" descr="FG22_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75" y="1243013"/>
            <a:ext cx="6854825" cy="5081587"/>
          </a:xfrm>
          <a:prstGeom prst="rect">
            <a:avLst/>
          </a:prstGeom>
          <a:noFill/>
          <a:ln w="508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26434" name="Rectangle 2"/>
          <p:cNvSpPr>
            <a:spLocks noChangeArrowheads="1"/>
          </p:cNvSpPr>
          <p:nvPr/>
        </p:nvSpPr>
        <p:spPr bwMode="auto">
          <a:xfrm>
            <a:off x="1638300" y="1066800"/>
            <a:ext cx="6934200" cy="1143000"/>
          </a:xfrm>
          <a:prstGeom prst="rect">
            <a:avLst/>
          </a:prstGeom>
          <a:noFill/>
          <a:ln w="9525">
            <a:noFill/>
            <a:miter lim="800000"/>
            <a:headEnd/>
            <a:tailEnd/>
          </a:ln>
          <a:effectLst/>
        </p:spPr>
        <p:txBody>
          <a:bodyPr/>
          <a:lstStyle/>
          <a:p>
            <a:pPr algn="ctr">
              <a:defRPr/>
            </a:pPr>
            <a:r>
              <a:rPr lang="en-GB" sz="4400" b="1" i="0" dirty="0">
                <a:solidFill>
                  <a:schemeClr val="tx2"/>
                </a:solidFill>
                <a:effectLst>
                  <a:outerShdw blurRad="38100" dist="38100" dir="2700000" algn="tl">
                    <a:srgbClr val="000000"/>
                  </a:outerShdw>
                </a:effectLst>
                <a:latin typeface="Calibri" panose="020F0502020204030204" pitchFamily="34" charset="0"/>
              </a:rPr>
              <a:t>Functions of veins</a:t>
            </a:r>
          </a:p>
        </p:txBody>
      </p:sp>
      <p:sp>
        <p:nvSpPr>
          <p:cNvPr id="1426435" name="Rectangle 3"/>
          <p:cNvSpPr>
            <a:spLocks noChangeArrowheads="1"/>
          </p:cNvSpPr>
          <p:nvPr/>
        </p:nvSpPr>
        <p:spPr bwMode="auto">
          <a:xfrm>
            <a:off x="723900" y="2438400"/>
            <a:ext cx="8721725" cy="3352800"/>
          </a:xfrm>
          <a:prstGeom prst="rect">
            <a:avLst/>
          </a:prstGeom>
          <a:noFill/>
          <a:ln w="9525">
            <a:noFill/>
            <a:miter lim="800000"/>
            <a:headEnd/>
            <a:tailEnd/>
          </a:ln>
          <a:effectLst/>
        </p:spPr>
        <p:txBody>
          <a:bodyPr/>
          <a:lstStyle/>
          <a:p>
            <a:pPr marL="342900" indent="-342900">
              <a:spcBef>
                <a:spcPct val="20000"/>
              </a:spcBef>
              <a:buClr>
                <a:schemeClr val="tx2"/>
              </a:buClr>
              <a:buSzPct val="75000"/>
              <a:buFont typeface="Monotype Sorts" pitchFamily="2" charset="2"/>
              <a:buNone/>
              <a:defRPr/>
            </a:pPr>
            <a:r>
              <a:rPr lang="en-GB" sz="2800" b="1" i="0" dirty="0">
                <a:solidFill>
                  <a:srgbClr val="00FFFF"/>
                </a:solidFill>
                <a:effectLst>
                  <a:outerShdw blurRad="38100" dist="38100" dir="2700000" algn="tl">
                    <a:srgbClr val="000000"/>
                  </a:outerShdw>
                </a:effectLst>
                <a:latin typeface="Calibri" panose="020F0502020204030204" pitchFamily="34" charset="0"/>
              </a:rPr>
              <a:t>Capacitance vessels of the circulation: </a:t>
            </a:r>
          </a:p>
          <a:p>
            <a:pPr marL="342900" indent="-342900">
              <a:spcBef>
                <a:spcPct val="20000"/>
              </a:spcBef>
              <a:buClr>
                <a:schemeClr val="tx2"/>
              </a:buClr>
              <a:buSzPct val="75000"/>
              <a:buFont typeface="Monotype Sorts" pitchFamily="2" charset="2"/>
              <a:buChar char="n"/>
              <a:defRPr/>
            </a:pPr>
            <a:endParaRPr lang="en-GB" sz="2800" b="1" i="0" dirty="0">
              <a:solidFill>
                <a:srgbClr val="00FFFF"/>
              </a:solidFill>
              <a:effectLst>
                <a:outerShdw blurRad="38100" dist="38100" dir="2700000" algn="tl">
                  <a:srgbClr val="000000"/>
                </a:outerShdw>
              </a:effectLst>
              <a:latin typeface="Calibri" panose="020F0502020204030204" pitchFamily="34" charset="0"/>
            </a:endParaRPr>
          </a:p>
          <a:p>
            <a:pPr marL="1143000" lvl="2" indent="-228600">
              <a:spcBef>
                <a:spcPct val="20000"/>
              </a:spcBef>
              <a:buClr>
                <a:schemeClr val="tx1"/>
              </a:buClr>
              <a:buFontTx/>
              <a:buBlip>
                <a:blip r:embed="rId3"/>
              </a:buBlip>
              <a:defRPr/>
            </a:pPr>
            <a:r>
              <a:rPr lang="en-GB" sz="2400" b="1" i="0" dirty="0" smtClean="0">
                <a:solidFill>
                  <a:srgbClr val="00FFFF"/>
                </a:solidFill>
                <a:effectLst>
                  <a:outerShdw blurRad="38100" dist="38100" dir="2700000" algn="tl">
                    <a:srgbClr val="000000"/>
                  </a:outerShdw>
                </a:effectLst>
                <a:latin typeface="Calibri" panose="020F0502020204030204" pitchFamily="34" charset="0"/>
              </a:rPr>
              <a:t> Venous </a:t>
            </a:r>
            <a:r>
              <a:rPr lang="en-GB" sz="2400" b="1" i="0" dirty="0">
                <a:solidFill>
                  <a:srgbClr val="00FFFF"/>
                </a:solidFill>
                <a:effectLst>
                  <a:outerShdw blurRad="38100" dist="38100" dir="2700000" algn="tl">
                    <a:srgbClr val="000000"/>
                  </a:outerShdw>
                </a:effectLst>
                <a:latin typeface="Calibri" panose="020F0502020204030204" pitchFamily="34" charset="0"/>
              </a:rPr>
              <a:t>return to the heart</a:t>
            </a:r>
          </a:p>
          <a:p>
            <a:pPr marL="1143000" lvl="2" indent="-228600">
              <a:spcBef>
                <a:spcPct val="20000"/>
              </a:spcBef>
              <a:buClr>
                <a:schemeClr val="tx1"/>
              </a:buClr>
              <a:buFontTx/>
              <a:buBlip>
                <a:blip r:embed="rId3"/>
              </a:buBlip>
              <a:defRPr/>
            </a:pPr>
            <a:r>
              <a:rPr lang="en-GB" sz="2400" b="1" i="0" dirty="0">
                <a:solidFill>
                  <a:srgbClr val="00FFFF"/>
                </a:solidFill>
                <a:effectLst>
                  <a:outerShdw blurRad="38100" dist="38100" dir="2700000" algn="tl">
                    <a:srgbClr val="000000"/>
                  </a:outerShdw>
                </a:effectLst>
                <a:latin typeface="Calibri" panose="020F0502020204030204" pitchFamily="34" charset="0"/>
              </a:rPr>
              <a:t> Variable reservoir of blood with 2/3 blood volume contained in veins</a:t>
            </a:r>
          </a:p>
          <a:p>
            <a:pPr marL="742950" lvl="1" indent="-285750">
              <a:spcBef>
                <a:spcPct val="20000"/>
              </a:spcBef>
              <a:buClr>
                <a:schemeClr val="tx1"/>
              </a:buClr>
              <a:defRPr/>
            </a:pPr>
            <a:endParaRPr lang="en-GB" sz="2400" b="1" i="0" dirty="0">
              <a:effectLst>
                <a:outerShdw blurRad="38100" dist="38100" dir="2700000" algn="tl">
                  <a:srgbClr val="000000"/>
                </a:outerShdw>
              </a:effectLst>
              <a:latin typeface="Calibri" panose="020F0502020204030204" pitchFamily="34" charset="0"/>
            </a:endParaRPr>
          </a:p>
          <a:p>
            <a:pPr marL="742950" lvl="1" indent="-285750">
              <a:spcBef>
                <a:spcPct val="20000"/>
              </a:spcBef>
              <a:buClr>
                <a:schemeClr val="tx1"/>
              </a:buClr>
              <a:defRPr/>
            </a:pPr>
            <a:r>
              <a:rPr lang="en-GB" sz="2800" b="1" i="0" dirty="0">
                <a:effectLst>
                  <a:outerShdw blurRad="38100" dist="38100" dir="2700000" algn="tl">
                    <a:srgbClr val="000000"/>
                  </a:outerShdw>
                </a:effectLst>
                <a:latin typeface="Calibri" panose="020F0502020204030204" pitchFamily="34" charset="0"/>
              </a:rPr>
              <a:t>									</a:t>
            </a:r>
            <a:endParaRPr lang="en-GB" sz="2100" b="1" i="0" dirty="0">
              <a:solidFill>
                <a:srgbClr val="FF66FF"/>
              </a:solidFill>
              <a:effectLst>
                <a:outerShdw blurRad="38100" dist="38100" dir="2700000" algn="tl">
                  <a:srgbClr val="000000"/>
                </a:outerShdw>
              </a:effectLst>
              <a:latin typeface="Calibri" panose="020F0502020204030204" pitchFamily="34" charset="0"/>
            </a:endParaRP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27458" name="Rectangle 2"/>
          <p:cNvSpPr>
            <a:spLocks noChangeArrowheads="1"/>
          </p:cNvSpPr>
          <p:nvPr/>
        </p:nvSpPr>
        <p:spPr bwMode="auto">
          <a:xfrm>
            <a:off x="819150" y="838200"/>
            <a:ext cx="8743950" cy="762000"/>
          </a:xfrm>
          <a:prstGeom prst="rect">
            <a:avLst/>
          </a:prstGeom>
          <a:noFill/>
          <a:ln w="9525">
            <a:noFill/>
            <a:miter lim="800000"/>
            <a:headEnd/>
            <a:tailEnd/>
          </a:ln>
          <a:effectLst/>
        </p:spPr>
        <p:txBody>
          <a:bodyPr lIns="92075" tIns="46038" rIns="92075" bIns="46038" anchor="ctr"/>
          <a:lstStyle/>
          <a:p>
            <a:pPr algn="ctr">
              <a:defRPr/>
            </a:pPr>
            <a:r>
              <a:rPr lang="en-US" sz="3600" b="1" i="0">
                <a:solidFill>
                  <a:srgbClr val="FFFF00"/>
                </a:solidFill>
                <a:effectLst>
                  <a:outerShdw blurRad="38100" dist="38100" dir="2700000" algn="tl">
                    <a:srgbClr val="000000"/>
                  </a:outerShdw>
                </a:effectLst>
                <a:latin typeface="Calibri" panose="020F0502020204030204" pitchFamily="34" charset="0"/>
                <a:cs typeface="Traditional Arabic" pitchFamily="2" charset="-78"/>
              </a:rPr>
              <a:t>Veins serve as blood reservoirs</a:t>
            </a:r>
            <a:r>
              <a:rPr lang="en-US" sz="3200" b="1" i="0">
                <a:solidFill>
                  <a:srgbClr val="FFFF00"/>
                </a:solidFill>
                <a:effectLst>
                  <a:outerShdw blurRad="38100" dist="38100" dir="2700000" algn="tl">
                    <a:srgbClr val="000000"/>
                  </a:outerShdw>
                </a:effectLst>
                <a:latin typeface="Calibri" panose="020F0502020204030204" pitchFamily="34" charset="0"/>
                <a:cs typeface="Traditional Arabic" pitchFamily="2" charset="-78"/>
              </a:rPr>
              <a:t> </a:t>
            </a:r>
          </a:p>
        </p:txBody>
      </p:sp>
      <p:sp>
        <p:nvSpPr>
          <p:cNvPr id="12291" name="Text Box 3"/>
          <p:cNvSpPr txBox="1">
            <a:spLocks noChangeArrowheads="1"/>
          </p:cNvSpPr>
          <p:nvPr/>
        </p:nvSpPr>
        <p:spPr bwMode="auto">
          <a:xfrm>
            <a:off x="342900" y="1846263"/>
            <a:ext cx="9677400" cy="4624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400" i="1">
                <a:solidFill>
                  <a:schemeClr val="tx1"/>
                </a:solidFill>
                <a:latin typeface="Trebuchet MS" panose="020B0603020202020204" pitchFamily="34" charset="0"/>
              </a:defRPr>
            </a:lvl1pPr>
            <a:lvl2pPr marL="742950" indent="-285750">
              <a:defRPr sz="3400" i="1">
                <a:solidFill>
                  <a:schemeClr val="tx1"/>
                </a:solidFill>
                <a:latin typeface="Trebuchet MS" panose="020B0603020202020204" pitchFamily="34" charset="0"/>
              </a:defRPr>
            </a:lvl2pPr>
            <a:lvl3pPr marL="1143000" indent="-228600">
              <a:defRPr sz="3400" i="1">
                <a:solidFill>
                  <a:schemeClr val="tx1"/>
                </a:solidFill>
                <a:latin typeface="Trebuchet MS" panose="020B0603020202020204" pitchFamily="34" charset="0"/>
              </a:defRPr>
            </a:lvl3pPr>
            <a:lvl4pPr marL="1600200" indent="-228600">
              <a:defRPr sz="3400" i="1">
                <a:solidFill>
                  <a:schemeClr val="tx1"/>
                </a:solidFill>
                <a:latin typeface="Trebuchet MS" panose="020B0603020202020204" pitchFamily="34" charset="0"/>
              </a:defRPr>
            </a:lvl4pPr>
            <a:lvl5pPr marL="2057400" indent="-228600">
              <a:defRPr sz="3400" i="1">
                <a:solidFill>
                  <a:schemeClr val="tx1"/>
                </a:solidFill>
                <a:latin typeface="Trebuchet MS" panose="020B0603020202020204" pitchFamily="34" charset="0"/>
              </a:defRPr>
            </a:lvl5pPr>
            <a:lvl6pPr marL="2514600" indent="-228600" eaLnBrk="0" fontAlgn="base" hangingPunct="0">
              <a:spcBef>
                <a:spcPct val="0"/>
              </a:spcBef>
              <a:spcAft>
                <a:spcPct val="0"/>
              </a:spcAft>
              <a:defRPr sz="3400" i="1">
                <a:solidFill>
                  <a:schemeClr val="tx1"/>
                </a:solidFill>
                <a:latin typeface="Trebuchet MS" panose="020B0603020202020204" pitchFamily="34" charset="0"/>
              </a:defRPr>
            </a:lvl6pPr>
            <a:lvl7pPr marL="2971800" indent="-228600" eaLnBrk="0" fontAlgn="base" hangingPunct="0">
              <a:spcBef>
                <a:spcPct val="0"/>
              </a:spcBef>
              <a:spcAft>
                <a:spcPct val="0"/>
              </a:spcAft>
              <a:defRPr sz="3400" i="1">
                <a:solidFill>
                  <a:schemeClr val="tx1"/>
                </a:solidFill>
                <a:latin typeface="Trebuchet MS" panose="020B0603020202020204" pitchFamily="34" charset="0"/>
              </a:defRPr>
            </a:lvl7pPr>
            <a:lvl8pPr marL="3429000" indent="-228600" eaLnBrk="0" fontAlgn="base" hangingPunct="0">
              <a:spcBef>
                <a:spcPct val="0"/>
              </a:spcBef>
              <a:spcAft>
                <a:spcPct val="0"/>
              </a:spcAft>
              <a:defRPr sz="3400" i="1">
                <a:solidFill>
                  <a:schemeClr val="tx1"/>
                </a:solidFill>
                <a:latin typeface="Trebuchet MS" panose="020B0603020202020204" pitchFamily="34" charset="0"/>
              </a:defRPr>
            </a:lvl8pPr>
            <a:lvl9pPr marL="3886200" indent="-228600" eaLnBrk="0" fontAlgn="base" hangingPunct="0">
              <a:spcBef>
                <a:spcPct val="0"/>
              </a:spcBef>
              <a:spcAft>
                <a:spcPct val="0"/>
              </a:spcAft>
              <a:defRPr sz="3400" i="1">
                <a:solidFill>
                  <a:schemeClr val="tx1"/>
                </a:solidFill>
                <a:latin typeface="Trebuchet MS" panose="020B0603020202020204" pitchFamily="34" charset="0"/>
              </a:defRPr>
            </a:lvl9pPr>
          </a:lstStyle>
          <a:p>
            <a:pPr>
              <a:spcBef>
                <a:spcPct val="50000"/>
              </a:spcBef>
              <a:buClr>
                <a:schemeClr val="tx2"/>
              </a:buClr>
              <a:buFont typeface="Wingdings" panose="05000000000000000000" pitchFamily="2" charset="2"/>
              <a:buBlip>
                <a:blip r:embed="rId3"/>
              </a:buBlip>
            </a:pPr>
            <a:r>
              <a:rPr lang="en-US" altLang="en-US" sz="1900" b="1" i="0" dirty="0">
                <a:solidFill>
                  <a:srgbClr val="00FFFF"/>
                </a:solidFill>
                <a:latin typeface="Calibri" panose="020F0502020204030204" pitchFamily="34" charset="0"/>
              </a:rPr>
              <a:t> Normally all the blood is circulating all the time.</a:t>
            </a:r>
          </a:p>
          <a:p>
            <a:pPr>
              <a:spcBef>
                <a:spcPct val="50000"/>
              </a:spcBef>
              <a:buClr>
                <a:schemeClr val="tx2"/>
              </a:buClr>
              <a:buFont typeface="Wingdings" panose="05000000000000000000" pitchFamily="2" charset="2"/>
              <a:buBlip>
                <a:blip r:embed="rId3"/>
              </a:buBlip>
            </a:pPr>
            <a:r>
              <a:rPr lang="en-US" altLang="en-US" sz="1900" b="1" i="0" dirty="0">
                <a:solidFill>
                  <a:srgbClr val="00FFFF"/>
                </a:solidFill>
                <a:latin typeface="Calibri" panose="020F0502020204030204" pitchFamily="34" charset="0"/>
              </a:rPr>
              <a:t> When the body is at rest and many of the </a:t>
            </a:r>
            <a:r>
              <a:rPr lang="en-US" altLang="en-US" sz="1900" b="1" i="0" dirty="0" smtClean="0">
                <a:solidFill>
                  <a:srgbClr val="00FFFF"/>
                </a:solidFill>
                <a:latin typeface="Calibri" panose="020F0502020204030204" pitchFamily="34" charset="0"/>
              </a:rPr>
              <a:t>capillaries are </a:t>
            </a:r>
            <a:r>
              <a:rPr lang="en-US" altLang="en-US" sz="1900" b="1" i="0" dirty="0">
                <a:solidFill>
                  <a:srgbClr val="00FFFF"/>
                </a:solidFill>
                <a:latin typeface="Calibri" panose="020F0502020204030204" pitchFamily="34" charset="0"/>
              </a:rPr>
              <a:t>closed, the capacity of the venous reservoir is increased as extra blood bypasses the capillaries and enters the veins.</a:t>
            </a:r>
          </a:p>
          <a:p>
            <a:pPr>
              <a:spcBef>
                <a:spcPct val="50000"/>
              </a:spcBef>
              <a:buClr>
                <a:schemeClr val="tx2"/>
              </a:buClr>
              <a:buFont typeface="Wingdings" panose="05000000000000000000" pitchFamily="2" charset="2"/>
              <a:buBlip>
                <a:blip r:embed="rId3"/>
              </a:buBlip>
            </a:pPr>
            <a:r>
              <a:rPr lang="en-US" altLang="en-US" sz="1900" b="1" i="0" dirty="0">
                <a:solidFill>
                  <a:srgbClr val="00FFFF"/>
                </a:solidFill>
                <a:latin typeface="Calibri" panose="020F0502020204030204" pitchFamily="34" charset="0"/>
              </a:rPr>
              <a:t> When this extra volume of blood stretches the veins, the blood moves forward through the veins more slowly because the total cross sectional area of the veins has increased as a result of the stretching.</a:t>
            </a:r>
          </a:p>
          <a:p>
            <a:pPr>
              <a:spcBef>
                <a:spcPct val="50000"/>
              </a:spcBef>
              <a:buClr>
                <a:schemeClr val="tx2"/>
              </a:buClr>
              <a:buFont typeface="Wingdings" panose="05000000000000000000" pitchFamily="2" charset="2"/>
              <a:buBlip>
                <a:blip r:embed="rId3"/>
              </a:buBlip>
            </a:pPr>
            <a:r>
              <a:rPr lang="en-US" altLang="en-US" sz="1900" b="1" i="0" dirty="0">
                <a:solidFill>
                  <a:srgbClr val="00FFFF"/>
                </a:solidFill>
                <a:latin typeface="Calibri" panose="020F0502020204030204" pitchFamily="34" charset="0"/>
              </a:rPr>
              <a:t> Therefore, blood spends more time in the veins.</a:t>
            </a:r>
          </a:p>
          <a:p>
            <a:pPr>
              <a:spcBef>
                <a:spcPct val="50000"/>
              </a:spcBef>
              <a:buClr>
                <a:schemeClr val="tx2"/>
              </a:buClr>
              <a:buFont typeface="Wingdings" panose="05000000000000000000" pitchFamily="2" charset="2"/>
              <a:buBlip>
                <a:blip r:embed="rId3"/>
              </a:buBlip>
            </a:pPr>
            <a:r>
              <a:rPr lang="en-US" altLang="en-US" sz="1900" b="1" i="0" dirty="0">
                <a:solidFill>
                  <a:srgbClr val="00FFFF"/>
                </a:solidFill>
                <a:latin typeface="Calibri" panose="020F0502020204030204" pitchFamily="34" charset="0"/>
              </a:rPr>
              <a:t> As a result of this slower transit time through the veins, the veins are essentially storing the extra volume of blood because it is not moving forward as quickly to the heart to be pumped out again.</a:t>
            </a:r>
          </a:p>
          <a:p>
            <a:pPr>
              <a:spcBef>
                <a:spcPct val="50000"/>
              </a:spcBef>
              <a:buClr>
                <a:schemeClr val="tx2"/>
              </a:buClr>
              <a:buFont typeface="Wingdings" panose="05000000000000000000" pitchFamily="2" charset="2"/>
              <a:buBlip>
                <a:blip r:embed="rId3"/>
              </a:buBlip>
            </a:pPr>
            <a:r>
              <a:rPr lang="en-US" altLang="en-US" sz="1900" b="1" i="0" dirty="0">
                <a:solidFill>
                  <a:srgbClr val="00FFFF"/>
                </a:solidFill>
                <a:latin typeface="Calibri" panose="020F0502020204030204" pitchFamily="34" charset="0"/>
              </a:rPr>
              <a:t> When the stored blood is needed, such as during exercise, extrinsic factors reduce the capacity of the venous reservoir and drive the extra blood from the veins to the heart so that it can be pumped to the tissues.  </a:t>
            </a: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400" b="0"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400" b="0"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ue Diagonal">
  <a:themeElements>
    <a:clrScheme name="1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fontScheme name="1_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400" b="0"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400" b="0"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1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1_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1_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1_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Designs\Blue Diagonal.pot</Template>
  <TotalTime>16020</TotalTime>
  <Words>1265</Words>
  <Application>Microsoft Office PowerPoint</Application>
  <PresentationFormat>35mm Slides</PresentationFormat>
  <Paragraphs>149</Paragraphs>
  <Slides>23</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Arial</vt:lpstr>
      <vt:lpstr>Calibri</vt:lpstr>
      <vt:lpstr>Monotype Sorts</vt:lpstr>
      <vt:lpstr>Symbol</vt:lpstr>
      <vt:lpstr>Times New Roman</vt:lpstr>
      <vt:lpstr>Traditional Arabic</vt:lpstr>
      <vt:lpstr>Trebuchet MS</vt:lpstr>
      <vt:lpstr>Wingdings</vt:lpstr>
      <vt:lpstr>Wingdings 3</vt:lpstr>
      <vt:lpstr>Blue Diagonal</vt:lpstr>
      <vt:lpstr>1_Blue Diagonal</vt:lpstr>
      <vt:lpstr>Cardiovascular Block  Venous Return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PHYSIOLOGY</dc:title>
  <dc:creator>Authorized User</dc:creator>
  <cp:lastModifiedBy>Ahmad Al-Shafei</cp:lastModifiedBy>
  <cp:revision>1233</cp:revision>
  <cp:lastPrinted>1999-02-22T15:28:22Z</cp:lastPrinted>
  <dcterms:created xsi:type="dcterms:W3CDTF">1997-10-10T11:48:30Z</dcterms:created>
  <dcterms:modified xsi:type="dcterms:W3CDTF">2015-03-17T04:42:57Z</dcterms:modified>
</cp:coreProperties>
</file>