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651" r:id="rId2"/>
    <p:sldId id="650" r:id="rId3"/>
    <p:sldId id="652" r:id="rId4"/>
    <p:sldId id="522" r:id="rId5"/>
    <p:sldId id="654" r:id="rId6"/>
    <p:sldId id="618" r:id="rId7"/>
    <p:sldId id="609" r:id="rId8"/>
    <p:sldId id="610" r:id="rId9"/>
    <p:sldId id="583" r:id="rId10"/>
    <p:sldId id="611" r:id="rId11"/>
    <p:sldId id="617" r:id="rId12"/>
    <p:sldId id="612" r:id="rId13"/>
    <p:sldId id="613" r:id="rId14"/>
    <p:sldId id="621" r:id="rId15"/>
    <p:sldId id="624" r:id="rId16"/>
    <p:sldId id="622" r:id="rId17"/>
    <p:sldId id="625" r:id="rId18"/>
    <p:sldId id="627" r:id="rId19"/>
    <p:sldId id="620" r:id="rId20"/>
    <p:sldId id="629" r:id="rId21"/>
    <p:sldId id="632" r:id="rId22"/>
    <p:sldId id="635" r:id="rId23"/>
    <p:sldId id="637" r:id="rId24"/>
    <p:sldId id="638" r:id="rId25"/>
    <p:sldId id="639" r:id="rId26"/>
    <p:sldId id="640" r:id="rId27"/>
    <p:sldId id="653" r:id="rId28"/>
    <p:sldId id="641" r:id="rId29"/>
    <p:sldId id="642" r:id="rId30"/>
    <p:sldId id="643" r:id="rId31"/>
    <p:sldId id="644" r:id="rId32"/>
    <p:sldId id="646" r:id="rId33"/>
    <p:sldId id="648" r:id="rId34"/>
    <p:sldId id="631" r:id="rId35"/>
    <p:sldId id="634" r:id="rId36"/>
    <p:sldId id="649" r:id="rId37"/>
  </p:sldIdLst>
  <p:sldSz cx="10287000" cy="6858000" type="35mm"/>
  <p:notesSz cx="6856413" cy="9234488"/>
  <p:defaultTextStyle>
    <a:defPPr>
      <a:defRPr lang="en-US"/>
    </a:defPPr>
    <a:lvl1pPr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5pPr>
    <a:lvl6pPr marL="2286000" algn="l" defTabSz="914400" rtl="0" eaLnBrk="1" latinLnBrk="0" hangingPunct="1">
      <a:defRPr sz="2400" i="1" kern="1200">
        <a:solidFill>
          <a:schemeClr val="tx1"/>
        </a:solidFill>
        <a:latin typeface="Trebuchet MS" panose="020B0603020202020204" pitchFamily="34" charset="0"/>
        <a:ea typeface="+mn-ea"/>
        <a:cs typeface="+mn-cs"/>
      </a:defRPr>
    </a:lvl6pPr>
    <a:lvl7pPr marL="2743200" algn="l" defTabSz="914400" rtl="0" eaLnBrk="1" latinLnBrk="0" hangingPunct="1">
      <a:defRPr sz="2400" i="1" kern="1200">
        <a:solidFill>
          <a:schemeClr val="tx1"/>
        </a:solidFill>
        <a:latin typeface="Trebuchet MS" panose="020B0603020202020204" pitchFamily="34" charset="0"/>
        <a:ea typeface="+mn-ea"/>
        <a:cs typeface="+mn-cs"/>
      </a:defRPr>
    </a:lvl7pPr>
    <a:lvl8pPr marL="3200400" algn="l" defTabSz="914400" rtl="0" eaLnBrk="1" latinLnBrk="0" hangingPunct="1">
      <a:defRPr sz="2400" i="1" kern="1200">
        <a:solidFill>
          <a:schemeClr val="tx1"/>
        </a:solidFill>
        <a:latin typeface="Trebuchet MS" panose="020B0603020202020204" pitchFamily="34" charset="0"/>
        <a:ea typeface="+mn-ea"/>
        <a:cs typeface="+mn-cs"/>
      </a:defRPr>
    </a:lvl8pPr>
    <a:lvl9pPr marL="3657600" algn="l" defTabSz="914400" rtl="0" eaLnBrk="1" latinLnBrk="0" hangingPunct="1">
      <a:defRPr sz="2400" i="1"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3216">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0099"/>
    <a:srgbClr val="FF66FF"/>
    <a:srgbClr val="CCFF33"/>
    <a:srgbClr val="663300"/>
    <a:srgbClr val="66FF66"/>
    <a:srgbClr val="FF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97" autoAdjust="0"/>
  </p:normalViewPr>
  <p:slideViewPr>
    <p:cSldViewPr>
      <p:cViewPr varScale="1">
        <p:scale>
          <a:sx n="68" d="100"/>
          <a:sy n="68" d="100"/>
        </p:scale>
        <p:origin x="168" y="72"/>
      </p:cViewPr>
      <p:guideLst>
        <p:guide orient="horz" pos="2256"/>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2"/>
    </p:cViewPr>
  </p:sorterViewPr>
  <p:notesViewPr>
    <p:cSldViewPr>
      <p:cViewPr varScale="1">
        <p:scale>
          <a:sx n="42" d="100"/>
          <a:sy n="42" d="100"/>
        </p:scale>
        <p:origin x="-1338" y="-81"/>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783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 y="-33338"/>
            <a:ext cx="2973388"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smtClean="0">
                <a:solidFill>
                  <a:srgbClr val="800000"/>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4613" y="-33338"/>
            <a:ext cx="2973387"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smtClean="0">
                <a:solidFill>
                  <a:srgbClr val="800000"/>
                </a:solidFill>
                <a:latin typeface="Times New Roman" pitchFamily="18"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808038" y="660400"/>
            <a:ext cx="5238750" cy="349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2813" y="4387850"/>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175" y="8807450"/>
            <a:ext cx="2973388"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smtClean="0">
                <a:solidFill>
                  <a:srgbClr val="800000"/>
                </a:solidFill>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4613" y="8807450"/>
            <a:ext cx="2973387"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a:solidFill>
                  <a:srgbClr val="800000"/>
                </a:solidFill>
                <a:latin typeface="Times New Roman" panose="02020603050405020304" pitchFamily="18" charset="0"/>
                <a:cs typeface="Times New Roman" panose="02020603050405020304" pitchFamily="18" charset="0"/>
              </a:defRPr>
            </a:lvl1pPr>
          </a:lstStyle>
          <a:p>
            <a:fld id="{60EC9095-DF5A-458C-B92B-5A2DD3500674}" type="slidenum">
              <a:rPr lang="ar-BH" altLang="en-US"/>
              <a:pPr/>
              <a:t>‹#›</a:t>
            </a:fld>
            <a:endParaRPr lang="en-US" altLang="en-US"/>
          </a:p>
        </p:txBody>
      </p:sp>
    </p:spTree>
    <p:extLst>
      <p:ext uri="{BB962C8B-B14F-4D97-AF65-F5344CB8AC3E}">
        <p14:creationId xmlns:p14="http://schemas.microsoft.com/office/powerpoint/2010/main" val="972249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fld id="{1573DC8A-DB11-4593-9C9F-FD79E7617329}" type="slidenum">
              <a:rPr lang="ar-BH" altLang="en-US" sz="1000">
                <a:solidFill>
                  <a:srgbClr val="800000"/>
                </a:solidFill>
                <a:latin typeface="Times New Roman" panose="02020603050405020304" pitchFamily="18" charset="0"/>
              </a:rPr>
              <a:pPr/>
              <a:t>1</a:t>
            </a:fld>
            <a:endParaRPr lang="en-US" altLang="en-US" sz="1000">
              <a:solidFill>
                <a:srgbClr val="800000"/>
              </a:solidFill>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964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539288" cy="6173788"/>
            <a:chOff x="0" y="0"/>
            <a:chExt cx="5341" cy="3889"/>
          </a:xfrm>
        </p:grpSpPr>
        <p:sp>
          <p:nvSpPr>
            <p:cNvPr id="5"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3079"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E40B0929-D1E7-42A1-A42D-E6B255A5DB89}" type="slidenum">
              <a:rPr lang="ar-BH" altLang="en-US"/>
              <a:pPr/>
              <a:t>‹#›</a:t>
            </a:fld>
            <a:endParaRPr lang="en-US" altLang="en-US"/>
          </a:p>
        </p:txBody>
      </p:sp>
    </p:spTree>
    <p:extLst>
      <p:ext uri="{BB962C8B-B14F-4D97-AF65-F5344CB8AC3E}">
        <p14:creationId xmlns:p14="http://schemas.microsoft.com/office/powerpoint/2010/main" val="393859288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4726852-7A9C-431F-A117-7FE435CD3E52}" type="slidenum">
              <a:rPr lang="ar-BH" altLang="en-US"/>
              <a:pPr/>
              <a:t>‹#›</a:t>
            </a:fld>
            <a:endParaRPr lang="en-US" altLang="en-US"/>
          </a:p>
        </p:txBody>
      </p:sp>
    </p:spTree>
    <p:extLst>
      <p:ext uri="{BB962C8B-B14F-4D97-AF65-F5344CB8AC3E}">
        <p14:creationId xmlns:p14="http://schemas.microsoft.com/office/powerpoint/2010/main" val="20960111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1428C53-B568-4F1D-A121-ADD761B99C4F}" type="slidenum">
              <a:rPr lang="ar-BH" altLang="en-US"/>
              <a:pPr/>
              <a:t>‹#›</a:t>
            </a:fld>
            <a:endParaRPr lang="en-US" altLang="en-US"/>
          </a:p>
        </p:txBody>
      </p:sp>
    </p:spTree>
    <p:extLst>
      <p:ext uri="{BB962C8B-B14F-4D97-AF65-F5344CB8AC3E}">
        <p14:creationId xmlns:p14="http://schemas.microsoft.com/office/powerpoint/2010/main" val="5967207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35B7D5ED-6F43-4A39-9E2F-07A136966B10}" type="slidenum">
              <a:rPr lang="ar-BH" altLang="en-US"/>
              <a:pPr/>
              <a:t>‹#›</a:t>
            </a:fld>
            <a:endParaRPr lang="en-US" altLang="en-US"/>
          </a:p>
        </p:txBody>
      </p:sp>
    </p:spTree>
    <p:extLst>
      <p:ext uri="{BB962C8B-B14F-4D97-AF65-F5344CB8AC3E}">
        <p14:creationId xmlns:p14="http://schemas.microsoft.com/office/powerpoint/2010/main" val="30343046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6CD5C067-C739-4931-8593-B3D50999F2F2}" type="slidenum">
              <a:rPr lang="ar-BH" altLang="en-US"/>
              <a:pPr/>
              <a:t>‹#›</a:t>
            </a:fld>
            <a:endParaRPr lang="en-US" altLang="en-US"/>
          </a:p>
        </p:txBody>
      </p:sp>
    </p:spTree>
    <p:extLst>
      <p:ext uri="{BB962C8B-B14F-4D97-AF65-F5344CB8AC3E}">
        <p14:creationId xmlns:p14="http://schemas.microsoft.com/office/powerpoint/2010/main" val="40138494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31618C43-934E-47D4-8514-C21A4D0081A3}" type="slidenum">
              <a:rPr lang="ar-BH" altLang="en-US"/>
              <a:pPr/>
              <a:t>‹#›</a:t>
            </a:fld>
            <a:endParaRPr lang="en-US" altLang="en-US"/>
          </a:p>
        </p:txBody>
      </p:sp>
    </p:spTree>
    <p:extLst>
      <p:ext uri="{BB962C8B-B14F-4D97-AF65-F5344CB8AC3E}">
        <p14:creationId xmlns:p14="http://schemas.microsoft.com/office/powerpoint/2010/main" val="41928825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4B880CA7-3502-4647-9883-E317974AEDEF}" type="slidenum">
              <a:rPr lang="ar-BH" altLang="en-US"/>
              <a:pPr/>
              <a:t>‹#›</a:t>
            </a:fld>
            <a:endParaRPr lang="en-US" altLang="en-US"/>
          </a:p>
        </p:txBody>
      </p:sp>
    </p:spTree>
    <p:extLst>
      <p:ext uri="{BB962C8B-B14F-4D97-AF65-F5344CB8AC3E}">
        <p14:creationId xmlns:p14="http://schemas.microsoft.com/office/powerpoint/2010/main" val="11732942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FED5DCE5-EE49-4ED9-A78E-920DB4DAB5D1}" type="slidenum">
              <a:rPr lang="ar-BH" altLang="en-US"/>
              <a:pPr/>
              <a:t>‹#›</a:t>
            </a:fld>
            <a:endParaRPr lang="en-US" altLang="en-US"/>
          </a:p>
        </p:txBody>
      </p:sp>
    </p:spTree>
    <p:extLst>
      <p:ext uri="{BB962C8B-B14F-4D97-AF65-F5344CB8AC3E}">
        <p14:creationId xmlns:p14="http://schemas.microsoft.com/office/powerpoint/2010/main" val="39994463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6AFF5DCC-A06F-4103-B67D-380B382C42D1}" type="slidenum">
              <a:rPr lang="ar-BH" altLang="en-US"/>
              <a:pPr/>
              <a:t>‹#›</a:t>
            </a:fld>
            <a:endParaRPr lang="en-US" altLang="en-US"/>
          </a:p>
        </p:txBody>
      </p:sp>
    </p:spTree>
    <p:extLst>
      <p:ext uri="{BB962C8B-B14F-4D97-AF65-F5344CB8AC3E}">
        <p14:creationId xmlns:p14="http://schemas.microsoft.com/office/powerpoint/2010/main" val="9374263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D67DC3DC-32A7-48F1-BBA8-757F203D18A7}" type="slidenum">
              <a:rPr lang="ar-BH" altLang="en-US"/>
              <a:pPr/>
              <a:t>‹#›</a:t>
            </a:fld>
            <a:endParaRPr lang="en-US" altLang="en-US"/>
          </a:p>
        </p:txBody>
      </p:sp>
    </p:spTree>
    <p:extLst>
      <p:ext uri="{BB962C8B-B14F-4D97-AF65-F5344CB8AC3E}">
        <p14:creationId xmlns:p14="http://schemas.microsoft.com/office/powerpoint/2010/main" val="29075328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1E90B33D-6DAA-410E-B533-BEEA70896774}" type="slidenum">
              <a:rPr lang="ar-BH" altLang="en-US"/>
              <a:pPr/>
              <a:t>‹#›</a:t>
            </a:fld>
            <a:endParaRPr lang="en-US" altLang="en-US"/>
          </a:p>
        </p:txBody>
      </p:sp>
    </p:spTree>
    <p:extLst>
      <p:ext uri="{BB962C8B-B14F-4D97-AF65-F5344CB8AC3E}">
        <p14:creationId xmlns:p14="http://schemas.microsoft.com/office/powerpoint/2010/main" val="29355476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32885A92-4113-4603-8272-A75740C3BC36}"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accessmedicine.mhmedical.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8"/>
          <p:cNvSpPr>
            <a:spLocks noChangeArrowheads="1"/>
          </p:cNvSpPr>
          <p:nvPr/>
        </p:nvSpPr>
        <p:spPr bwMode="auto">
          <a:xfrm>
            <a:off x="0" y="4953000"/>
            <a:ext cx="10287000" cy="914400"/>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Dr. </a:t>
            </a:r>
            <a:r>
              <a:rPr lang="en-US" sz="3600" b="1" i="0" dirty="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Ahmad </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Al-Shafei, </a:t>
            </a:r>
            <a:r>
              <a:rPr lang="en-US" sz="3600" b="1" i="0" dirty="0" err="1"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MBChB</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 PhD, MHPE</a:t>
            </a:r>
          </a:p>
          <a:p>
            <a:pPr algn="ctr">
              <a:defRPr/>
            </a:pPr>
            <a:r>
              <a:rPr lang="en-US" sz="2800" b="1" i="0" dirty="0" smtClean="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Associate Professor in Physiology</a:t>
            </a:r>
          </a:p>
          <a:p>
            <a:pPr algn="ctr">
              <a:defRPr/>
            </a:pPr>
            <a:r>
              <a:rPr lang="en-US" sz="2800" b="1" i="0" dirty="0" smtClean="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KSU</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 </a:t>
            </a:r>
            <a:endParaRPr lang="en-US" sz="3600" b="1" i="0" dirty="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endParaRPr>
          </a:p>
        </p:txBody>
      </p:sp>
      <p:pic>
        <p:nvPicPr>
          <p:cNvPr id="7" name="Picture 14" descr="hear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2751260"/>
            <a:ext cx="14255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a:spLocks noGrp="1" noChangeArrowheads="1"/>
          </p:cNvSpPr>
          <p:nvPr>
            <p:ph type="title"/>
          </p:nvPr>
        </p:nvSpPr>
        <p:spPr>
          <a:xfrm>
            <a:off x="0" y="617660"/>
            <a:ext cx="10287000" cy="2133600"/>
          </a:xfrm>
        </p:spPr>
        <p:txBody>
          <a:bodyPr/>
          <a:lstStyle/>
          <a:p>
            <a:pPr>
              <a:defRPr/>
            </a:pPr>
            <a:r>
              <a:rPr lang="en-US" b="1" dirty="0" smtClean="0">
                <a:latin typeface="Calibri" panose="020F0502020204030204" pitchFamily="34" charset="0"/>
              </a:rPr>
              <a:t>Cardiovascular Block</a:t>
            </a:r>
            <a:br>
              <a:rPr lang="en-US" b="1" dirty="0" smtClean="0">
                <a:latin typeface="Calibri" panose="020F0502020204030204" pitchFamily="34" charset="0"/>
              </a:rPr>
            </a:br>
            <a:r>
              <a:rPr lang="en-US" b="1" dirty="0">
                <a:latin typeface="Calibri" panose="020F0502020204030204" pitchFamily="34" charset="0"/>
              </a:rPr>
              <a:t/>
            </a:r>
            <a:br>
              <a:rPr lang="en-US" b="1" dirty="0">
                <a:latin typeface="Calibri" panose="020F0502020204030204" pitchFamily="34" charset="0"/>
              </a:rPr>
            </a:br>
            <a:r>
              <a:rPr lang="en-US" b="1" dirty="0" smtClean="0">
                <a:solidFill>
                  <a:srgbClr val="FF0000"/>
                </a:solidFill>
                <a:latin typeface="Calibri" panose="020F0502020204030204" pitchFamily="34" charset="0"/>
              </a:rPr>
              <a:t>Capillary Circulation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02" name="Rectangle 2"/>
          <p:cNvSpPr>
            <a:spLocks noChangeArrowheads="1"/>
          </p:cNvSpPr>
          <p:nvPr/>
        </p:nvSpPr>
        <p:spPr bwMode="auto">
          <a:xfrm>
            <a:off x="1409700" y="762000"/>
            <a:ext cx="7772400" cy="685800"/>
          </a:xfrm>
          <a:prstGeom prst="rect">
            <a:avLst/>
          </a:prstGeom>
          <a:noFill/>
          <a:ln w="9525">
            <a:noFill/>
            <a:miter lim="800000"/>
            <a:headEnd/>
            <a:tailEnd/>
          </a:ln>
          <a:effectLst/>
        </p:spPr>
        <p:txBody>
          <a:bodyPr anchor="ctr"/>
          <a:lstStyle/>
          <a:p>
            <a:pPr algn="ctr">
              <a:defRPr/>
            </a:pPr>
            <a:r>
              <a:rPr lang="en-US" sz="4400" b="1" i="0">
                <a:solidFill>
                  <a:schemeClr val="tx2"/>
                </a:solidFill>
                <a:effectLst>
                  <a:outerShdw blurRad="38100" dist="38100" dir="2700000" algn="tl">
                    <a:srgbClr val="000000"/>
                  </a:outerShdw>
                </a:effectLst>
                <a:latin typeface="Calibri" panose="020F0502020204030204" pitchFamily="34" charset="0"/>
              </a:rPr>
              <a:t>Continuous Capillaries</a:t>
            </a:r>
          </a:p>
        </p:txBody>
      </p:sp>
      <p:pic>
        <p:nvPicPr>
          <p:cNvPr id="12291" name="Picture 5" descr="15-16_1"/>
          <p:cNvPicPr>
            <a:picLocks noChangeAspect="1" noChangeArrowheads="1"/>
          </p:cNvPicPr>
          <p:nvPr/>
        </p:nvPicPr>
        <p:blipFill>
          <a:blip r:embed="rId2">
            <a:extLst>
              <a:ext uri="{28A0092B-C50C-407E-A947-70E740481C1C}">
                <a14:useLocalDpi xmlns:a14="http://schemas.microsoft.com/office/drawing/2010/main" val="0"/>
              </a:ext>
            </a:extLst>
          </a:blip>
          <a:srcRect l="4588" b="3311"/>
          <a:stretch>
            <a:fillRect/>
          </a:stretch>
        </p:blipFill>
        <p:spPr bwMode="auto">
          <a:xfrm>
            <a:off x="1562100" y="1600200"/>
            <a:ext cx="716280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1104900" y="762000"/>
            <a:ext cx="7772400" cy="685800"/>
          </a:xfrm>
          <a:prstGeom prst="rect">
            <a:avLst/>
          </a:prstGeom>
          <a:noFill/>
          <a:ln w="9525">
            <a:noFill/>
            <a:miter lim="800000"/>
            <a:headEnd/>
            <a:tailEnd/>
          </a:ln>
          <a:effectLst/>
        </p:spPr>
        <p:txBody>
          <a:bodyPr anchor="ctr"/>
          <a:lstStyle/>
          <a:p>
            <a:pPr algn="ctr">
              <a:defRPr/>
            </a:pPr>
            <a:r>
              <a:rPr lang="en-US" sz="4400" b="1" i="0">
                <a:solidFill>
                  <a:schemeClr val="tx2"/>
                </a:solidFill>
                <a:effectLst>
                  <a:outerShdw blurRad="38100" dist="38100" dir="2700000" algn="tl">
                    <a:srgbClr val="000000"/>
                  </a:outerShdw>
                </a:effectLst>
                <a:latin typeface="Calibri" panose="020F0502020204030204" pitchFamily="34" charset="0"/>
              </a:rPr>
              <a:t>Blood Brain Barrier</a:t>
            </a:r>
          </a:p>
        </p:txBody>
      </p:sp>
      <p:pic>
        <p:nvPicPr>
          <p:cNvPr id="13315" name="Picture 4" descr="M110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828800"/>
            <a:ext cx="5867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1828" name="Rectangle 4"/>
          <p:cNvSpPr>
            <a:spLocks noChangeArrowheads="1"/>
          </p:cNvSpPr>
          <p:nvPr/>
        </p:nvSpPr>
        <p:spPr bwMode="auto">
          <a:xfrm>
            <a:off x="1181100" y="1295400"/>
            <a:ext cx="7772400" cy="485775"/>
          </a:xfrm>
          <a:prstGeom prst="rect">
            <a:avLst/>
          </a:prstGeom>
          <a:noFill/>
          <a:ln w="9525">
            <a:noFill/>
            <a:miter lim="800000"/>
            <a:headEnd/>
            <a:tailEnd/>
          </a:ln>
          <a:effectLst/>
        </p:spPr>
        <p:txBody>
          <a:bodyPr anchor="ctr"/>
          <a:lstStyle/>
          <a:p>
            <a:pPr algn="ctr">
              <a:defRPr/>
            </a:pPr>
            <a:r>
              <a:rPr lang="en-US" sz="4400" b="1" i="0">
                <a:solidFill>
                  <a:schemeClr val="tx2"/>
                </a:solidFill>
                <a:effectLst>
                  <a:outerShdw blurRad="38100" dist="38100" dir="2700000" algn="tl">
                    <a:srgbClr val="000000"/>
                  </a:outerShdw>
                </a:effectLst>
                <a:latin typeface="Calibri" panose="020F0502020204030204" pitchFamily="34" charset="0"/>
              </a:rPr>
              <a:t>Fenestrated Capillaries</a:t>
            </a:r>
          </a:p>
        </p:txBody>
      </p:sp>
      <p:sp>
        <p:nvSpPr>
          <p:cNvPr id="461829" name="Rectangle 5"/>
          <p:cNvSpPr>
            <a:spLocks noChangeArrowheads="1"/>
          </p:cNvSpPr>
          <p:nvPr/>
        </p:nvSpPr>
        <p:spPr bwMode="auto">
          <a:xfrm>
            <a:off x="419100" y="2362200"/>
            <a:ext cx="5638800" cy="3505200"/>
          </a:xfrm>
          <a:prstGeom prst="rect">
            <a:avLst/>
          </a:prstGeom>
          <a:noFill/>
          <a:ln w="9525">
            <a:noFill/>
            <a:miter lim="800000"/>
            <a:headEnd/>
            <a:tailEnd/>
          </a:ln>
          <a:effectLst/>
        </p:spPr>
        <p:txBody>
          <a:bodyPr/>
          <a:lstStyle/>
          <a:p>
            <a:pPr marL="342900" indent="-342900">
              <a:spcBef>
                <a:spcPct val="20000"/>
              </a:spcBef>
              <a:buClr>
                <a:schemeClr val="tx2"/>
              </a:buClr>
              <a:buSzPct val="75000"/>
              <a:buFont typeface="Monotype Sorts" pitchFamily="2" charset="2"/>
              <a:buChar char="n"/>
              <a:defRPr/>
            </a:pPr>
            <a:r>
              <a:rPr lang="en-US" b="1" i="0" dirty="0">
                <a:solidFill>
                  <a:srgbClr val="00FFFF"/>
                </a:solidFill>
                <a:effectLst>
                  <a:outerShdw blurRad="38100" dist="38100" dir="2700000" algn="tl">
                    <a:srgbClr val="000000"/>
                  </a:outerShdw>
                </a:effectLst>
                <a:latin typeface="Calibri" panose="020F0502020204030204" pitchFamily="34" charset="0"/>
              </a:rPr>
              <a:t>These are found in the kidney glomeruli, small intestine, and endocrine glands.</a:t>
            </a:r>
          </a:p>
          <a:p>
            <a:pPr marL="342900" indent="-342900">
              <a:spcBef>
                <a:spcPct val="20000"/>
              </a:spcBef>
              <a:buClr>
                <a:schemeClr val="tx2"/>
              </a:buClr>
              <a:buSzPct val="75000"/>
              <a:buFont typeface="Monotype Sorts" pitchFamily="2" charset="2"/>
              <a:buChar char="n"/>
              <a:defRPr/>
            </a:pPr>
            <a:endParaRPr lang="en-US"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Monotype Sorts" pitchFamily="2" charset="2"/>
              <a:buChar char="n"/>
              <a:defRPr/>
            </a:pPr>
            <a:r>
              <a:rPr lang="en-US" b="1" i="0" dirty="0">
                <a:solidFill>
                  <a:srgbClr val="00FFFF"/>
                </a:solidFill>
                <a:effectLst>
                  <a:outerShdw blurRad="38100" dist="38100" dir="2700000" algn="tl">
                    <a:srgbClr val="000000"/>
                  </a:outerShdw>
                </a:effectLst>
                <a:latin typeface="Calibri" panose="020F0502020204030204" pitchFamily="34" charset="0"/>
              </a:rPr>
              <a:t>Some endothelial cells have </a:t>
            </a:r>
            <a:r>
              <a:rPr lang="en-US" b="1" i="0" dirty="0">
                <a:solidFill>
                  <a:srgbClr val="FF66FF"/>
                </a:solidFill>
                <a:effectLst>
                  <a:outerShdw blurRad="38100" dist="38100" dir="2700000" algn="tl">
                    <a:srgbClr val="000000"/>
                  </a:outerShdw>
                </a:effectLst>
                <a:latin typeface="Calibri" panose="020F0502020204030204" pitchFamily="34" charset="0"/>
              </a:rPr>
              <a:t>wide intercellular pores</a:t>
            </a:r>
          </a:p>
          <a:p>
            <a:pPr marL="342900" indent="-342900">
              <a:spcBef>
                <a:spcPct val="20000"/>
              </a:spcBef>
              <a:buClr>
                <a:schemeClr val="tx2"/>
              </a:buClr>
              <a:buSzPct val="75000"/>
              <a:buFont typeface="Monotype Sorts" pitchFamily="2" charset="2"/>
              <a:buChar char="n"/>
              <a:defRPr/>
            </a:pPr>
            <a:endParaRPr lang="en-US" b="1" i="0" dirty="0">
              <a:solidFill>
                <a:srgbClr val="FF66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Monotype Sorts" pitchFamily="2" charset="2"/>
              <a:buChar char="n"/>
              <a:defRPr/>
            </a:pPr>
            <a:r>
              <a:rPr lang="en-US" b="1" i="0" dirty="0">
                <a:solidFill>
                  <a:srgbClr val="00FFFF"/>
                </a:solidFill>
                <a:effectLst>
                  <a:outerShdw blurRad="38100" dist="38100" dir="2700000" algn="tl">
                    <a:srgbClr val="000000"/>
                  </a:outerShdw>
                </a:effectLst>
                <a:latin typeface="Calibri" panose="020F0502020204030204" pitchFamily="34" charset="0"/>
              </a:rPr>
              <a:t>Very permeable – allow even large substances to pass </a:t>
            </a:r>
            <a:r>
              <a:rPr lang="en-US" b="1" i="0" u="sng" dirty="0">
                <a:solidFill>
                  <a:srgbClr val="00FFFF"/>
                </a:solidFill>
                <a:effectLst>
                  <a:outerShdw blurRad="38100" dist="38100" dir="2700000" algn="tl">
                    <a:srgbClr val="000000"/>
                  </a:outerShdw>
                </a:effectLst>
                <a:latin typeface="Calibri" panose="020F0502020204030204" pitchFamily="34" charset="0"/>
              </a:rPr>
              <a:t>but not plasma proteins. </a:t>
            </a:r>
          </a:p>
          <a:p>
            <a:pPr marL="342900" indent="-342900">
              <a:spcBef>
                <a:spcPct val="20000"/>
              </a:spcBef>
              <a:buClr>
                <a:schemeClr val="tx2"/>
              </a:buClr>
              <a:buSzPct val="75000"/>
              <a:buFont typeface="Monotype Sorts" pitchFamily="2" charset="2"/>
              <a:buChar char="n"/>
              <a:defRPr/>
            </a:pPr>
            <a:endParaRPr lang="en-US" b="1" i="0" u="sng" dirty="0">
              <a:solidFill>
                <a:srgbClr val="00FFFF"/>
              </a:solidFill>
              <a:effectLst>
                <a:outerShdw blurRad="38100" dist="38100" dir="2700000" algn="tl">
                  <a:srgbClr val="000000"/>
                </a:outerShdw>
              </a:effectLst>
              <a:latin typeface="Calibri" panose="020F0502020204030204" pitchFamily="34" charset="0"/>
            </a:endParaRPr>
          </a:p>
        </p:txBody>
      </p:sp>
      <p:grpSp>
        <p:nvGrpSpPr>
          <p:cNvPr id="4" name="Group 5"/>
          <p:cNvGrpSpPr>
            <a:grpSpLocks/>
          </p:cNvGrpSpPr>
          <p:nvPr/>
        </p:nvGrpSpPr>
        <p:grpSpPr bwMode="auto">
          <a:xfrm>
            <a:off x="6248400" y="2362200"/>
            <a:ext cx="3695700" cy="3581400"/>
            <a:chOff x="5600700" y="1447800"/>
            <a:chExt cx="3695700" cy="358140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1447800"/>
              <a:ext cx="36957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5981700" y="4495800"/>
              <a:ext cx="26152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i="0" dirty="0">
                  <a:solidFill>
                    <a:srgbClr val="FF0000"/>
                  </a:solidFill>
                  <a:latin typeface="Calibri" panose="020F0502020204030204" pitchFamily="34" charset="0"/>
                </a:rPr>
                <a:t>Fenestrated type of capillary</a:t>
              </a:r>
            </a:p>
          </p:txBody>
        </p:sp>
      </p:gr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2852" name="Rectangle 4"/>
          <p:cNvSpPr>
            <a:spLocks noChangeArrowheads="1"/>
          </p:cNvSpPr>
          <p:nvPr/>
        </p:nvSpPr>
        <p:spPr bwMode="auto">
          <a:xfrm>
            <a:off x="1257300" y="1066800"/>
            <a:ext cx="7772400" cy="685800"/>
          </a:xfrm>
          <a:prstGeom prst="rect">
            <a:avLst/>
          </a:prstGeom>
          <a:noFill/>
          <a:ln w="9525">
            <a:noFill/>
            <a:miter lim="800000"/>
            <a:headEnd/>
            <a:tailEnd/>
          </a:ln>
          <a:effectLst/>
        </p:spPr>
        <p:txBody>
          <a:bodyPr anchor="ctr"/>
          <a:lstStyle/>
          <a:p>
            <a:pPr algn="ctr">
              <a:defRPr/>
            </a:pPr>
            <a:r>
              <a:rPr lang="en-US" sz="4400" b="1" i="0">
                <a:solidFill>
                  <a:schemeClr val="tx2"/>
                </a:solidFill>
                <a:effectLst>
                  <a:outerShdw blurRad="38100" dist="38100" dir="2700000" algn="tl">
                    <a:srgbClr val="000000"/>
                  </a:outerShdw>
                </a:effectLst>
                <a:latin typeface="Calibri" panose="020F0502020204030204" pitchFamily="34" charset="0"/>
              </a:rPr>
              <a:t>Sinusoids</a:t>
            </a:r>
          </a:p>
        </p:txBody>
      </p:sp>
      <p:sp>
        <p:nvSpPr>
          <p:cNvPr id="462853" name="Rectangle 5"/>
          <p:cNvSpPr>
            <a:spLocks noChangeArrowheads="1"/>
          </p:cNvSpPr>
          <p:nvPr/>
        </p:nvSpPr>
        <p:spPr bwMode="auto">
          <a:xfrm>
            <a:off x="419100" y="2209800"/>
            <a:ext cx="9525000" cy="3962400"/>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5000"/>
              <a:buFont typeface="Monotype Sorts" pitchFamily="2" charset="2"/>
              <a:buChar char="n"/>
              <a:defRPr/>
            </a:pPr>
            <a:r>
              <a:rPr lang="en-US" sz="2200" b="1" i="0" dirty="0">
                <a:solidFill>
                  <a:srgbClr val="00FFFF"/>
                </a:solidFill>
                <a:effectLst>
                  <a:outerShdw blurRad="38100" dist="38100" dir="2700000" algn="tl">
                    <a:srgbClr val="000000"/>
                  </a:outerShdw>
                </a:effectLst>
                <a:latin typeface="Calibri" panose="020F0502020204030204" pitchFamily="34" charset="0"/>
              </a:rPr>
              <a:t>In these capillaries the endothelial cell are widely spaced. </a:t>
            </a:r>
          </a:p>
          <a:p>
            <a:pPr marL="342900" indent="-342900">
              <a:lnSpc>
                <a:spcPct val="90000"/>
              </a:lnSpc>
              <a:spcBef>
                <a:spcPct val="20000"/>
              </a:spcBef>
              <a:buClr>
                <a:schemeClr val="tx2"/>
              </a:buClr>
              <a:buSzPct val="75000"/>
              <a:buFont typeface="Monotype Sorts" pitchFamily="2" charset="2"/>
              <a:buChar char="n"/>
              <a:defRPr/>
            </a:pPr>
            <a:endParaRPr lang="en-US" sz="22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lnSpc>
                <a:spcPct val="90000"/>
              </a:lnSpc>
              <a:spcBef>
                <a:spcPct val="20000"/>
              </a:spcBef>
              <a:buClr>
                <a:schemeClr val="tx2"/>
              </a:buClr>
              <a:buSzPct val="75000"/>
              <a:buFont typeface="Monotype Sorts" pitchFamily="2" charset="2"/>
              <a:buChar char="n"/>
              <a:defRPr/>
            </a:pPr>
            <a:r>
              <a:rPr lang="en-US" sz="2200" b="1" i="0" dirty="0">
                <a:solidFill>
                  <a:srgbClr val="00FFFF"/>
                </a:solidFill>
                <a:effectLst>
                  <a:outerShdw blurRad="38100" dist="38100" dir="2700000" algn="tl">
                    <a:srgbClr val="000000"/>
                  </a:outerShdw>
                </a:effectLst>
                <a:latin typeface="Calibri" panose="020F0502020204030204" pitchFamily="34" charset="0"/>
              </a:rPr>
              <a:t>These have large irregular lumens </a:t>
            </a:r>
            <a:r>
              <a:rPr lang="en-US" sz="2200" b="1" i="0" dirty="0">
                <a:solidFill>
                  <a:srgbClr val="00FFFF"/>
                </a:solidFill>
                <a:effectLst>
                  <a:outerShdw blurRad="38100" dist="38100" dir="2700000" algn="tl">
                    <a:srgbClr val="000000"/>
                  </a:outerShdw>
                </a:effectLst>
                <a:latin typeface="Calibri" panose="020F0502020204030204" pitchFamily="34" charset="0"/>
                <a:sym typeface="Wingdings" pitchFamily="2" charset="2"/>
              </a:rPr>
              <a:t></a:t>
            </a:r>
            <a:r>
              <a:rPr lang="en-US" sz="2200" b="1" i="0" dirty="0">
                <a:solidFill>
                  <a:srgbClr val="00FFFF"/>
                </a:solidFill>
                <a:effectLst>
                  <a:outerShdw blurRad="38100" dist="38100" dir="2700000" algn="tl">
                    <a:srgbClr val="000000"/>
                  </a:outerShdw>
                </a:effectLst>
                <a:latin typeface="Calibri" panose="020F0502020204030204" pitchFamily="34" charset="0"/>
              </a:rPr>
              <a:t> slows blood flow.</a:t>
            </a:r>
          </a:p>
          <a:p>
            <a:pPr marL="342900" indent="-342900">
              <a:lnSpc>
                <a:spcPct val="90000"/>
              </a:lnSpc>
              <a:spcBef>
                <a:spcPct val="20000"/>
              </a:spcBef>
              <a:buClr>
                <a:schemeClr val="tx2"/>
              </a:buClr>
              <a:buSzPct val="75000"/>
              <a:buFont typeface="Monotype Sorts" pitchFamily="2" charset="2"/>
              <a:buChar char="n"/>
              <a:defRPr/>
            </a:pPr>
            <a:endParaRPr lang="en-US" sz="22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lnSpc>
                <a:spcPct val="90000"/>
              </a:lnSpc>
              <a:spcBef>
                <a:spcPct val="20000"/>
              </a:spcBef>
              <a:buClr>
                <a:schemeClr val="tx2"/>
              </a:buClr>
              <a:buSzPct val="75000"/>
              <a:buFont typeface="Monotype Sorts" pitchFamily="2" charset="2"/>
              <a:buChar char="n"/>
              <a:defRPr/>
            </a:pPr>
            <a:r>
              <a:rPr lang="en-US" sz="2200" b="1" i="0" dirty="0">
                <a:solidFill>
                  <a:srgbClr val="00FFFF"/>
                </a:solidFill>
                <a:effectLst>
                  <a:outerShdw blurRad="38100" dist="38100" dir="2700000" algn="tl">
                    <a:srgbClr val="000000"/>
                  </a:outerShdw>
                </a:effectLst>
                <a:latin typeface="Calibri" panose="020F0502020204030204" pitchFamily="34" charset="0"/>
              </a:rPr>
              <a:t>Located in liver, spleen, bone marrow, lymphoid tissue, some endocrine glands.</a:t>
            </a:r>
          </a:p>
          <a:p>
            <a:pPr marL="342900" indent="-342900">
              <a:lnSpc>
                <a:spcPct val="90000"/>
              </a:lnSpc>
              <a:spcBef>
                <a:spcPct val="20000"/>
              </a:spcBef>
              <a:buClr>
                <a:schemeClr val="tx2"/>
              </a:buClr>
              <a:buSzPct val="75000"/>
              <a:buFont typeface="Monotype Sorts" pitchFamily="2" charset="2"/>
              <a:buChar char="n"/>
              <a:defRPr/>
            </a:pPr>
            <a:endParaRPr lang="en-US" sz="22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lnSpc>
                <a:spcPct val="90000"/>
              </a:lnSpc>
              <a:spcBef>
                <a:spcPct val="20000"/>
              </a:spcBef>
              <a:buClr>
                <a:schemeClr val="tx2"/>
              </a:buClr>
              <a:buSzPct val="75000"/>
              <a:buFont typeface="Monotype Sorts" pitchFamily="2" charset="2"/>
              <a:buChar char="n"/>
              <a:defRPr/>
            </a:pPr>
            <a:r>
              <a:rPr lang="en-US" sz="2200" b="1" i="0" dirty="0">
                <a:solidFill>
                  <a:srgbClr val="00FFFF"/>
                </a:solidFill>
                <a:effectLst>
                  <a:outerShdw blurRad="38100" dist="38100" dir="2700000" algn="tl">
                    <a:srgbClr val="000000"/>
                  </a:outerShdw>
                </a:effectLst>
                <a:latin typeface="Calibri" panose="020F0502020204030204" pitchFamily="34" charset="0"/>
              </a:rPr>
              <a:t>Few tight junctions </a:t>
            </a:r>
            <a:r>
              <a:rPr lang="en-US" sz="2200" b="1" i="0" dirty="0">
                <a:solidFill>
                  <a:srgbClr val="00FFFF"/>
                </a:solidFill>
                <a:effectLst>
                  <a:outerShdw blurRad="38100" dist="38100" dir="2700000" algn="tl">
                    <a:srgbClr val="000000"/>
                  </a:outerShdw>
                </a:effectLst>
                <a:latin typeface="Calibri" panose="020F0502020204030204" pitchFamily="34" charset="0"/>
                <a:sym typeface="Wingdings" pitchFamily="2" charset="2"/>
              </a:rPr>
              <a:t></a:t>
            </a:r>
            <a:r>
              <a:rPr lang="en-US" sz="2200" b="1" i="0" dirty="0">
                <a:solidFill>
                  <a:srgbClr val="00FFFF"/>
                </a:solidFill>
                <a:effectLst>
                  <a:outerShdw blurRad="38100" dist="38100" dir="2700000" algn="tl">
                    <a:srgbClr val="000000"/>
                  </a:outerShdw>
                </a:effectLst>
                <a:latin typeface="Calibri" panose="020F0502020204030204" pitchFamily="34" charset="0"/>
              </a:rPr>
              <a:t> allow large molecules (e.g., proteins) to pass through.</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ChangeArrowheads="1"/>
          </p:cNvSpPr>
          <p:nvPr/>
        </p:nvSpPr>
        <p:spPr bwMode="auto">
          <a:xfrm>
            <a:off x="1257300" y="762000"/>
            <a:ext cx="7772400" cy="1219200"/>
          </a:xfrm>
          <a:prstGeom prst="rect">
            <a:avLst/>
          </a:prstGeom>
          <a:noFill/>
          <a:ln w="9525">
            <a:noFill/>
            <a:miter lim="800000"/>
            <a:headEnd/>
            <a:tailEnd/>
          </a:ln>
          <a:effectLst/>
        </p:spPr>
        <p:txBody>
          <a:bodyPr anchor="ctr"/>
          <a:lstStyle/>
          <a:p>
            <a:pPr algn="ctr">
              <a:defRPr/>
            </a:pPr>
            <a:r>
              <a:rPr lang="en-US" sz="4400" b="1" i="0">
                <a:solidFill>
                  <a:schemeClr val="tx2"/>
                </a:solidFill>
                <a:effectLst>
                  <a:outerShdw blurRad="38100" dist="38100" dir="2700000" algn="tl">
                    <a:srgbClr val="000000"/>
                  </a:outerShdw>
                </a:effectLst>
                <a:latin typeface="Calibri" panose="020F0502020204030204" pitchFamily="34" charset="0"/>
              </a:rPr>
              <a:t>Mechanisms</a:t>
            </a:r>
            <a:br>
              <a:rPr lang="en-US" sz="4400" b="1" i="0">
                <a:solidFill>
                  <a:schemeClr val="tx2"/>
                </a:solidFill>
                <a:effectLst>
                  <a:outerShdw blurRad="38100" dist="38100" dir="2700000" algn="tl">
                    <a:srgbClr val="000000"/>
                  </a:outerShdw>
                </a:effectLst>
                <a:latin typeface="Calibri" panose="020F0502020204030204" pitchFamily="34" charset="0"/>
              </a:rPr>
            </a:br>
            <a:r>
              <a:rPr lang="en-US" sz="4400" b="1" i="0">
                <a:solidFill>
                  <a:schemeClr val="tx2"/>
                </a:solidFill>
                <a:effectLst>
                  <a:outerShdw blurRad="38100" dist="38100" dir="2700000" algn="tl">
                    <a:srgbClr val="000000"/>
                  </a:outerShdw>
                </a:effectLst>
                <a:latin typeface="Calibri" panose="020F0502020204030204" pitchFamily="34" charset="0"/>
              </a:rPr>
              <a:t>of transcapillary exchange</a:t>
            </a:r>
          </a:p>
        </p:txBody>
      </p:sp>
      <p:sp>
        <p:nvSpPr>
          <p:cNvPr id="16387" name="Text Box 5"/>
          <p:cNvSpPr txBox="1">
            <a:spLocks noChangeArrowheads="1"/>
          </p:cNvSpPr>
          <p:nvPr/>
        </p:nvSpPr>
        <p:spPr bwMode="auto">
          <a:xfrm>
            <a:off x="571500" y="2362200"/>
            <a:ext cx="922020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sz="2200" b="1" i="0">
                <a:solidFill>
                  <a:srgbClr val="66FFFF"/>
                </a:solidFill>
                <a:latin typeface="Calibri" panose="020F0502020204030204" pitchFamily="34" charset="0"/>
              </a:rPr>
              <a:t>Transport of substances across the capillary wall occurs by 3 major mechanisms:</a:t>
            </a:r>
            <a:endParaRPr lang="en-US" altLang="en-US" sz="2200" b="1" i="0">
              <a:latin typeface="Calibri" panose="020F0502020204030204" pitchFamily="34" charset="0"/>
            </a:endParaRPr>
          </a:p>
          <a:p>
            <a:pPr>
              <a:spcBef>
                <a:spcPct val="50000"/>
              </a:spcBef>
            </a:pPr>
            <a:r>
              <a:rPr lang="en-US" altLang="en-US" sz="2200" b="1" i="0">
                <a:solidFill>
                  <a:srgbClr val="FF66FF"/>
                </a:solidFill>
                <a:latin typeface="Calibri" panose="020F0502020204030204" pitchFamily="34" charset="0"/>
              </a:rPr>
              <a:t>1- Diffusion (according to concentration gradient).</a:t>
            </a:r>
          </a:p>
          <a:p>
            <a:pPr>
              <a:spcBef>
                <a:spcPct val="50000"/>
              </a:spcBef>
            </a:pPr>
            <a:r>
              <a:rPr lang="en-US" altLang="en-US" sz="2200" b="1" i="0">
                <a:solidFill>
                  <a:srgbClr val="FF66FF"/>
                </a:solidFill>
                <a:latin typeface="Calibri" panose="020F0502020204030204" pitchFamily="34" charset="0"/>
              </a:rPr>
              <a:t>2- Filtration (according to pressure gradient).</a:t>
            </a:r>
          </a:p>
          <a:p>
            <a:pPr>
              <a:spcBef>
                <a:spcPct val="50000"/>
              </a:spcBef>
            </a:pPr>
            <a:r>
              <a:rPr lang="en-US" altLang="en-US" sz="2200" b="1" i="0">
                <a:solidFill>
                  <a:schemeClr val="tx2"/>
                </a:solidFill>
                <a:latin typeface="Calibri" panose="020F0502020204030204" pitchFamily="34" charset="0"/>
              </a:rPr>
              <a:t>3-</a:t>
            </a:r>
            <a:r>
              <a:rPr lang="en-US" altLang="en-US" sz="2200" b="1" i="0">
                <a:solidFill>
                  <a:srgbClr val="FF66FF"/>
                </a:solidFill>
                <a:latin typeface="Calibri" panose="020F0502020204030204" pitchFamily="34" charset="0"/>
              </a:rPr>
              <a:t> Vesicular transport (transcytosis).</a:t>
            </a:r>
          </a:p>
          <a:p>
            <a:pPr>
              <a:spcBef>
                <a:spcPct val="50000"/>
              </a:spcBef>
            </a:pPr>
            <a:r>
              <a:rPr lang="en-US" altLang="en-US" sz="2200" b="1" i="0">
                <a:solidFill>
                  <a:schemeClr val="tx2"/>
                </a:solidFill>
                <a:latin typeface="Calibri" panose="020F0502020204030204" pitchFamily="34" charset="0"/>
              </a:rPr>
              <a:t>4-</a:t>
            </a:r>
            <a:r>
              <a:rPr lang="en-US" altLang="en-US" sz="2200" b="1" i="0">
                <a:solidFill>
                  <a:srgbClr val="66FF66"/>
                </a:solidFill>
                <a:latin typeface="Calibri" panose="020F0502020204030204" pitchFamily="34" charset="0"/>
              </a:rPr>
              <a:t> Mediated (membrane) transport: This occurs in capillaries of brain only and involves secondary active transport e.g., transport of glucose; moves by co-transporters in cell membrane.</a:t>
            </a:r>
          </a:p>
          <a:p>
            <a:pPr>
              <a:spcBef>
                <a:spcPct val="50000"/>
              </a:spcBef>
            </a:pPr>
            <a:endParaRPr lang="en-US" altLang="en-US" sz="2200" b="1" i="0">
              <a:solidFill>
                <a:srgbClr val="66FF66"/>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095500" y="6096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a:solidFill>
                  <a:schemeClr val="tx2"/>
                </a:solidFill>
                <a:latin typeface="Calibri" panose="020F0502020204030204" pitchFamily="34" charset="0"/>
              </a:rPr>
              <a:t>Diffusion</a:t>
            </a:r>
          </a:p>
        </p:txBody>
      </p:sp>
      <p:sp>
        <p:nvSpPr>
          <p:cNvPr id="18435" name="Text Box 4"/>
          <p:cNvSpPr txBox="1">
            <a:spLocks noChangeArrowheads="1"/>
          </p:cNvSpPr>
          <p:nvPr/>
        </p:nvSpPr>
        <p:spPr bwMode="auto">
          <a:xfrm>
            <a:off x="266700" y="1891129"/>
            <a:ext cx="54102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buClr>
                <a:schemeClr val="tx2"/>
              </a:buClr>
              <a:buFont typeface="Wingdings" panose="05000000000000000000" pitchFamily="2" charset="2"/>
              <a:buChar char="§"/>
            </a:pPr>
            <a:r>
              <a:rPr lang="en-US" altLang="en-US" sz="1800" b="1" i="0" dirty="0">
                <a:solidFill>
                  <a:srgbClr val="66FFFF"/>
                </a:solidFill>
                <a:latin typeface="Calibri" panose="020F0502020204030204" pitchFamily="34" charset="0"/>
              </a:rPr>
              <a:t>This is the </a:t>
            </a:r>
            <a:r>
              <a:rPr lang="en-US" altLang="en-US" sz="1800" b="1" i="0" dirty="0" smtClean="0">
                <a:solidFill>
                  <a:srgbClr val="66FFFF"/>
                </a:solidFill>
                <a:latin typeface="Calibri" panose="020F0502020204030204" pitchFamily="34" charset="0"/>
              </a:rPr>
              <a:t>process of movement of  particles between the capillaries and </a:t>
            </a:r>
            <a:r>
              <a:rPr lang="en-US" altLang="en-US" sz="1800" b="1" i="0" dirty="0" err="1" smtClean="0">
                <a:solidFill>
                  <a:srgbClr val="66FFFF"/>
                </a:solidFill>
                <a:latin typeface="Calibri" panose="020F0502020204030204" pitchFamily="34" charset="0"/>
              </a:rPr>
              <a:t>interstitium</a:t>
            </a:r>
            <a:r>
              <a:rPr lang="en-US" altLang="en-US" sz="1800" b="1" i="0" dirty="0" smtClean="0">
                <a:solidFill>
                  <a:srgbClr val="66FFFF"/>
                </a:solidFill>
                <a:latin typeface="Calibri" panose="020F0502020204030204" pitchFamily="34" charset="0"/>
              </a:rPr>
              <a:t> across </a:t>
            </a:r>
            <a:r>
              <a:rPr lang="en-US" altLang="en-US" sz="1800" b="1" i="0" dirty="0">
                <a:solidFill>
                  <a:srgbClr val="66FFFF"/>
                </a:solidFill>
                <a:latin typeface="Calibri" panose="020F0502020204030204" pitchFamily="34" charset="0"/>
              </a:rPr>
              <a:t>the capillary membrane according to their concentration (chemical) gradients</a:t>
            </a:r>
            <a:r>
              <a:rPr lang="en-US" altLang="en-US" sz="1800" b="1" i="0" dirty="0" smtClean="0">
                <a:solidFill>
                  <a:srgbClr val="66FFFF"/>
                </a:solidFill>
                <a:latin typeface="Calibri" panose="020F0502020204030204" pitchFamily="34" charset="0"/>
              </a:rPr>
              <a:t>.</a:t>
            </a:r>
            <a:endParaRPr lang="en-US" altLang="en-US" sz="1800" b="1" i="0" dirty="0">
              <a:solidFill>
                <a:srgbClr val="66FFFF"/>
              </a:solidFill>
              <a:latin typeface="Calibri" panose="020F0502020204030204" pitchFamily="34" charset="0"/>
            </a:endParaRPr>
          </a:p>
          <a:p>
            <a:pPr eaLnBrk="1" hangingPunct="1">
              <a:buClr>
                <a:schemeClr val="tx2"/>
              </a:buClr>
              <a:buFont typeface="Wingdings" panose="05000000000000000000" pitchFamily="2" charset="2"/>
              <a:buChar char="§"/>
            </a:pPr>
            <a:r>
              <a:rPr lang="en-US" altLang="en-US" sz="1800" b="1" i="0" dirty="0">
                <a:solidFill>
                  <a:srgbClr val="66FFFF"/>
                </a:solidFill>
                <a:latin typeface="Calibri" panose="020F0502020204030204" pitchFamily="34" charset="0"/>
              </a:rPr>
              <a:t>It is the major process by which most nutritional substances and waste products cross the capillary membrane</a:t>
            </a:r>
            <a:r>
              <a:rPr lang="en-US" altLang="en-US" sz="1800" b="1" i="0" dirty="0" smtClean="0">
                <a:solidFill>
                  <a:srgbClr val="66FFFF"/>
                </a:solidFill>
                <a:latin typeface="Calibri" panose="020F0502020204030204" pitchFamily="34" charset="0"/>
              </a:rPr>
              <a:t>.</a:t>
            </a:r>
            <a:endParaRPr lang="en-US" altLang="en-US" sz="1800" b="1" i="0" dirty="0">
              <a:solidFill>
                <a:srgbClr val="66FFFF"/>
              </a:solidFill>
              <a:latin typeface="Calibri" panose="020F0502020204030204" pitchFamily="34" charset="0"/>
            </a:endParaRPr>
          </a:p>
          <a:p>
            <a:pPr>
              <a:spcBef>
                <a:spcPts val="1200"/>
              </a:spcBef>
              <a:buClr>
                <a:schemeClr val="tx2"/>
              </a:buClr>
              <a:buFont typeface="Wingdings" pitchFamily="2" charset="2"/>
              <a:buChar char="§"/>
              <a:defRPr/>
            </a:pPr>
            <a:r>
              <a:rPr lang="en-US" sz="1800" b="1" i="0" dirty="0">
                <a:solidFill>
                  <a:srgbClr val="66FFFF"/>
                </a:solidFill>
                <a:latin typeface="Calibri" panose="020F0502020204030204" pitchFamily="34" charset="0"/>
                <a:cs typeface="Arial" charset="0"/>
              </a:rPr>
              <a:t>The diffusion is dependent on:</a:t>
            </a:r>
          </a:p>
          <a:p>
            <a:pPr marL="692150" indent="-290513">
              <a:spcBef>
                <a:spcPts val="1200"/>
              </a:spcBef>
              <a:buClr>
                <a:schemeClr val="tx2"/>
              </a:buClr>
              <a:defRPr/>
            </a:pPr>
            <a:r>
              <a:rPr lang="en-US" sz="1800" b="1" i="0" dirty="0">
                <a:solidFill>
                  <a:srgbClr val="66FFFF"/>
                </a:solidFill>
                <a:latin typeface="Calibri" panose="020F0502020204030204" pitchFamily="34" charset="0"/>
                <a:cs typeface="Arial" charset="0"/>
              </a:rPr>
              <a:t>- </a:t>
            </a:r>
            <a:r>
              <a:rPr lang="en-US" sz="1800" b="1" i="0" dirty="0" smtClean="0">
                <a:solidFill>
                  <a:srgbClr val="66FFFF"/>
                </a:solidFill>
                <a:latin typeface="Calibri" panose="020F0502020204030204" pitchFamily="34" charset="0"/>
                <a:cs typeface="Arial" charset="0"/>
              </a:rPr>
              <a:t>Water </a:t>
            </a:r>
            <a:r>
              <a:rPr lang="en-US" sz="1800" b="1" i="0" dirty="0">
                <a:solidFill>
                  <a:srgbClr val="66FFFF"/>
                </a:solidFill>
                <a:latin typeface="Calibri" panose="020F0502020204030204" pitchFamily="34" charset="0"/>
                <a:cs typeface="Arial" charset="0"/>
              </a:rPr>
              <a:t>&amp; lipid solubility</a:t>
            </a:r>
          </a:p>
          <a:p>
            <a:pPr marL="692150" indent="-290513">
              <a:spcBef>
                <a:spcPts val="1200"/>
              </a:spcBef>
              <a:buClr>
                <a:schemeClr val="tx2"/>
              </a:buClr>
              <a:defRPr/>
            </a:pPr>
            <a:r>
              <a:rPr lang="en-US" sz="1800" b="1" i="0" dirty="0">
                <a:solidFill>
                  <a:srgbClr val="66FFFF"/>
                </a:solidFill>
                <a:latin typeface="Calibri" panose="020F0502020204030204" pitchFamily="34" charset="0"/>
                <a:cs typeface="Arial" charset="0"/>
              </a:rPr>
              <a:t>- </a:t>
            </a:r>
            <a:r>
              <a:rPr lang="en-US" sz="1800" b="1" i="0" dirty="0" smtClean="0">
                <a:solidFill>
                  <a:srgbClr val="66FFFF"/>
                </a:solidFill>
                <a:latin typeface="Calibri" panose="020F0502020204030204" pitchFamily="34" charset="0"/>
                <a:cs typeface="Arial" charset="0"/>
              </a:rPr>
              <a:t>Molecular </a:t>
            </a:r>
            <a:r>
              <a:rPr lang="en-US" sz="1800" b="1" i="0" dirty="0">
                <a:solidFill>
                  <a:srgbClr val="66FFFF"/>
                </a:solidFill>
                <a:latin typeface="Calibri" panose="020F0502020204030204" pitchFamily="34" charset="0"/>
                <a:cs typeface="Arial" charset="0"/>
              </a:rPr>
              <a:t>size of the particles</a:t>
            </a:r>
          </a:p>
          <a:p>
            <a:pPr marL="692150" indent="-290513">
              <a:spcBef>
                <a:spcPts val="1200"/>
              </a:spcBef>
              <a:buClr>
                <a:schemeClr val="tx2"/>
              </a:buClr>
              <a:defRPr/>
            </a:pPr>
            <a:r>
              <a:rPr lang="en-US" sz="1800" b="1" i="0" dirty="0">
                <a:solidFill>
                  <a:srgbClr val="66FFFF"/>
                </a:solidFill>
                <a:latin typeface="Calibri" panose="020F0502020204030204" pitchFamily="34" charset="0"/>
                <a:cs typeface="Arial" charset="0"/>
              </a:rPr>
              <a:t>- </a:t>
            </a:r>
            <a:r>
              <a:rPr lang="en-US" sz="1800" b="1" i="0" dirty="0" smtClean="0">
                <a:solidFill>
                  <a:srgbClr val="66FFFF"/>
                </a:solidFill>
                <a:latin typeface="Calibri" panose="020F0502020204030204" pitchFamily="34" charset="0"/>
                <a:cs typeface="Arial" charset="0"/>
              </a:rPr>
              <a:t>Concentration gradient</a:t>
            </a:r>
            <a:endParaRPr lang="en-US" altLang="en-US" sz="1800" b="1" i="0" dirty="0">
              <a:solidFill>
                <a:srgbClr val="66FFFF"/>
              </a:solidFill>
              <a:latin typeface="Calibri" panose="020F0502020204030204" pitchFamily="34" charset="0"/>
            </a:endParaRPr>
          </a:p>
          <a:p>
            <a:pPr eaLnBrk="1" hangingPunct="1">
              <a:buClr>
                <a:schemeClr val="tx2"/>
              </a:buClr>
              <a:buFont typeface="Wingdings" panose="05000000000000000000" pitchFamily="2" charset="2"/>
              <a:buChar char="§"/>
            </a:pPr>
            <a:endParaRPr lang="en-US" altLang="en-US" sz="1800" b="1" i="0" dirty="0">
              <a:solidFill>
                <a:srgbClr val="66FFFF"/>
              </a:solidFill>
              <a:latin typeface="Calibri" panose="020F0502020204030204" pitchFamily="34" charset="0"/>
            </a:endParaRPr>
          </a:p>
          <a:p>
            <a:pPr eaLnBrk="1" hangingPunct="1">
              <a:buClr>
                <a:schemeClr val="tx2"/>
              </a:buClr>
              <a:buFont typeface="Wingdings" panose="05000000000000000000" pitchFamily="2" charset="2"/>
              <a:buChar char="§"/>
            </a:pPr>
            <a:r>
              <a:rPr lang="en-GB" altLang="en-US" sz="1800" b="1" i="0" dirty="0">
                <a:solidFill>
                  <a:srgbClr val="66FFFF"/>
                </a:solidFill>
                <a:latin typeface="Calibri" panose="020F0502020204030204" pitchFamily="34" charset="0"/>
              </a:rPr>
              <a:t>Rate of diffusion for water over the whole body approximately 250 l/min. </a:t>
            </a:r>
            <a:endParaRPr lang="en-US" altLang="en-US" sz="1800" b="1" i="0" dirty="0">
              <a:solidFill>
                <a:srgbClr val="66FFFF"/>
              </a:solidFill>
              <a:latin typeface="Calibri" panose="020F0502020204030204" pitchFamily="34" charset="0"/>
            </a:endParaRPr>
          </a:p>
        </p:txBody>
      </p:sp>
      <p:pic>
        <p:nvPicPr>
          <p:cNvPr id="4" name="Picture 2" descr="http://www.studentconsult.com/common/showimage.cfm?mediaISBN=0721602401&amp;FigFile=S02401-016-f003.jpg&amp;size=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22098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5" descr="15-16_1"/>
          <p:cNvPicPr>
            <a:picLocks noChangeAspect="1" noChangeArrowheads="1"/>
          </p:cNvPicPr>
          <p:nvPr/>
        </p:nvPicPr>
        <p:blipFill>
          <a:blip r:embed="rId2">
            <a:extLst>
              <a:ext uri="{28A0092B-C50C-407E-A947-70E740481C1C}">
                <a14:useLocalDpi xmlns:a14="http://schemas.microsoft.com/office/drawing/2010/main" val="0"/>
              </a:ext>
            </a:extLst>
          </a:blip>
          <a:srcRect l="17056" t="38139" r="26085" b="3311"/>
          <a:stretch>
            <a:fillRect/>
          </a:stretch>
        </p:blipFill>
        <p:spPr bwMode="auto">
          <a:xfrm>
            <a:off x="4762500" y="1828800"/>
            <a:ext cx="5181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6"/>
          <p:cNvSpPr>
            <a:spLocks noChangeArrowheads="1"/>
          </p:cNvSpPr>
          <p:nvPr/>
        </p:nvSpPr>
        <p:spPr bwMode="auto">
          <a:xfrm>
            <a:off x="4438650" y="6384925"/>
            <a:ext cx="4621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sz="2000">
                <a:solidFill>
                  <a:srgbClr val="FF66FF"/>
                </a:solidFill>
                <a:latin typeface="Calibri" panose="020F0502020204030204" pitchFamily="34" charset="0"/>
              </a:rPr>
              <a:t>e.g. </a:t>
            </a:r>
            <a:r>
              <a:rPr lang="en-US" altLang="en-US" sz="2000" i="0">
                <a:solidFill>
                  <a:srgbClr val="FF66FF"/>
                </a:solidFill>
                <a:latin typeface="Calibri" panose="020F0502020204030204" pitchFamily="34" charset="0"/>
              </a:rPr>
              <a:t>Peptide hormones are moved this way</a:t>
            </a:r>
          </a:p>
        </p:txBody>
      </p:sp>
      <p:sp>
        <p:nvSpPr>
          <p:cNvPr id="17412" name="Text Box 8"/>
          <p:cNvSpPr txBox="1">
            <a:spLocks noChangeArrowheads="1"/>
          </p:cNvSpPr>
          <p:nvPr/>
        </p:nvSpPr>
        <p:spPr bwMode="auto">
          <a:xfrm>
            <a:off x="2095500" y="304800"/>
            <a:ext cx="5943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a:solidFill>
                  <a:schemeClr val="tx2"/>
                </a:solidFill>
                <a:latin typeface="Calibri" panose="020F0502020204030204" pitchFamily="34" charset="0"/>
              </a:rPr>
              <a:t>Vesicular transport (transcytosis)</a:t>
            </a:r>
          </a:p>
        </p:txBody>
      </p:sp>
      <p:sp>
        <p:nvSpPr>
          <p:cNvPr id="17413" name="Text Box 9"/>
          <p:cNvSpPr txBox="1">
            <a:spLocks noChangeArrowheads="1"/>
          </p:cNvSpPr>
          <p:nvPr/>
        </p:nvSpPr>
        <p:spPr bwMode="auto">
          <a:xfrm>
            <a:off x="304800" y="1965325"/>
            <a:ext cx="41529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sz="2000" b="1" i="0">
                <a:solidFill>
                  <a:srgbClr val="66FFFF"/>
                </a:solidFill>
                <a:latin typeface="Calibri" panose="020F0502020204030204" pitchFamily="34" charset="0"/>
              </a:rPr>
              <a:t>This is an active process by which large molecules can be transported across the capillary membrane. </a:t>
            </a:r>
          </a:p>
          <a:p>
            <a:pPr>
              <a:spcBef>
                <a:spcPct val="50000"/>
              </a:spcBef>
            </a:pPr>
            <a:endParaRPr lang="en-US" altLang="en-US" sz="2000" b="1" i="0">
              <a:solidFill>
                <a:srgbClr val="66FFFF"/>
              </a:solidFill>
              <a:latin typeface="Calibri" panose="020F0502020204030204" pitchFamily="34" charset="0"/>
            </a:endParaRPr>
          </a:p>
          <a:p>
            <a:pPr>
              <a:spcBef>
                <a:spcPct val="50000"/>
              </a:spcBef>
            </a:pPr>
            <a:r>
              <a:rPr lang="en-US" altLang="en-US" sz="2000" b="1" i="0">
                <a:solidFill>
                  <a:srgbClr val="66FFFF"/>
                </a:solidFill>
                <a:latin typeface="Calibri" panose="020F0502020204030204" pitchFamily="34" charset="0"/>
              </a:rPr>
              <a:t>It includes the formation of vesicles from the endothelial membrane to surround the required particle (endocytosis). The vesicle separates and migrates across the cell to release its contents to the other side (exocytosis)</a:t>
            </a: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2095500" y="717471"/>
            <a:ext cx="5943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smtClean="0">
                <a:solidFill>
                  <a:schemeClr val="tx2"/>
                </a:solidFill>
                <a:latin typeface="Calibri" panose="020F0502020204030204" pitchFamily="34" charset="0"/>
              </a:rPr>
              <a:t>Filtration</a:t>
            </a:r>
            <a:endParaRPr lang="en-US" altLang="en-US" sz="4400" b="1" i="0" dirty="0">
              <a:solidFill>
                <a:schemeClr val="tx2"/>
              </a:solidFill>
              <a:latin typeface="Calibri" panose="020F0502020204030204" pitchFamily="34" charset="0"/>
            </a:endParaRPr>
          </a:p>
        </p:txBody>
      </p:sp>
      <p:sp>
        <p:nvSpPr>
          <p:cNvPr id="19459" name="Text Box 4"/>
          <p:cNvSpPr txBox="1">
            <a:spLocks noChangeArrowheads="1"/>
          </p:cNvSpPr>
          <p:nvPr/>
        </p:nvSpPr>
        <p:spPr bwMode="auto">
          <a:xfrm>
            <a:off x="571500" y="2355771"/>
            <a:ext cx="90678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buClr>
                <a:schemeClr val="tx2"/>
              </a:buClr>
              <a:buFont typeface="Wingdings" panose="05000000000000000000" pitchFamily="2" charset="2"/>
              <a:buChar char="§"/>
            </a:pPr>
            <a:r>
              <a:rPr lang="en-US" altLang="en-US" sz="2200" b="1" i="0" dirty="0">
                <a:solidFill>
                  <a:srgbClr val="66FFFF"/>
                </a:solidFill>
                <a:latin typeface="Calibri" panose="020F0502020204030204" pitchFamily="34" charset="0"/>
              </a:rPr>
              <a:t>Filtration is the process by which plasma and its dissolved crystalloids (electrolytes and glucose) can filter across the capillary according to pressure gradient. Filtration is determined by Starling forces.</a:t>
            </a:r>
          </a:p>
          <a:p>
            <a:pPr eaLnBrk="1" hangingPunct="1">
              <a:buClr>
                <a:schemeClr val="tx2"/>
              </a:buClr>
              <a:buFont typeface="Wingdings" panose="05000000000000000000" pitchFamily="2" charset="2"/>
              <a:buChar char="§"/>
            </a:pPr>
            <a:endParaRPr lang="en-US" altLang="en-US" sz="2200" b="1" i="0" dirty="0">
              <a:solidFill>
                <a:srgbClr val="66FFFF"/>
              </a:solidFill>
              <a:latin typeface="Calibri" panose="020F0502020204030204" pitchFamily="34" charset="0"/>
            </a:endParaRPr>
          </a:p>
          <a:p>
            <a:pPr eaLnBrk="1" hangingPunct="1">
              <a:buClr>
                <a:schemeClr val="tx2"/>
              </a:buClr>
              <a:buFont typeface="Wingdings" panose="05000000000000000000" pitchFamily="2" charset="2"/>
              <a:buChar char="§"/>
            </a:pPr>
            <a:r>
              <a:rPr lang="en-US" altLang="en-US" sz="2200" b="1" i="0" dirty="0">
                <a:solidFill>
                  <a:srgbClr val="66FFFF"/>
                </a:solidFill>
                <a:latin typeface="Calibri" panose="020F0502020204030204" pitchFamily="34" charset="0"/>
              </a:rPr>
              <a:t>It is called bulk flow as movement of water drags along with it dissolved substance to which the membrane is permeable.</a:t>
            </a:r>
          </a:p>
          <a:p>
            <a:pPr eaLnBrk="1" hangingPunct="1">
              <a:buClr>
                <a:schemeClr val="tx2"/>
              </a:buClr>
              <a:buFont typeface="Wingdings" panose="05000000000000000000" pitchFamily="2" charset="2"/>
              <a:buChar char="§"/>
            </a:pPr>
            <a:endParaRPr lang="en-US" altLang="en-US" sz="2200" b="1" i="0" dirty="0">
              <a:solidFill>
                <a:srgbClr val="66FFFF"/>
              </a:solidFill>
              <a:latin typeface="Calibri" panose="020F0502020204030204" pitchFamily="34" charset="0"/>
            </a:endParaRPr>
          </a:p>
          <a:p>
            <a:pPr eaLnBrk="1" hangingPunct="1">
              <a:buClr>
                <a:schemeClr val="tx2"/>
              </a:buClr>
              <a:buFont typeface="Wingdings" panose="05000000000000000000" pitchFamily="2" charset="2"/>
              <a:buChar char="§"/>
            </a:pPr>
            <a:r>
              <a:rPr lang="en-US" altLang="en-US" sz="2200" b="1" i="0" dirty="0">
                <a:solidFill>
                  <a:srgbClr val="66FFFF"/>
                </a:solidFill>
                <a:latin typeface="Calibri" panose="020F0502020204030204" pitchFamily="34" charset="0"/>
              </a:rPr>
              <a:t>Although the amount of materials exchanged by filtration are small compared to diffusion (rate of diffusion is 4000 times as the rate of filtration-reabsorption), however, filtration aids diffusion by keeping the fluid across the capillary membrane in a state of continuous motion. </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952500" y="838200"/>
            <a:ext cx="8610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err="1">
                <a:solidFill>
                  <a:schemeClr val="tx2"/>
                </a:solidFill>
                <a:latin typeface="Calibri" panose="020F0502020204030204" pitchFamily="34" charset="0"/>
              </a:rPr>
              <a:t>Transcapillary</a:t>
            </a:r>
            <a:r>
              <a:rPr lang="en-US" altLang="en-US" sz="4400" b="1" i="0" dirty="0">
                <a:solidFill>
                  <a:schemeClr val="tx2"/>
                </a:solidFill>
                <a:latin typeface="Calibri" panose="020F0502020204030204" pitchFamily="34" charset="0"/>
              </a:rPr>
              <a:t> fluid </a:t>
            </a:r>
            <a:r>
              <a:rPr lang="en-US" altLang="en-US" sz="4400" b="1" i="0" dirty="0" smtClean="0">
                <a:solidFill>
                  <a:schemeClr val="tx2"/>
                </a:solidFill>
                <a:latin typeface="Calibri" panose="020F0502020204030204" pitchFamily="34" charset="0"/>
              </a:rPr>
              <a:t>dynamics</a:t>
            </a:r>
          </a:p>
          <a:p>
            <a:pPr algn="ctr">
              <a:spcBef>
                <a:spcPct val="50000"/>
              </a:spcBef>
            </a:pPr>
            <a:r>
              <a:rPr lang="en-US" altLang="en-US" sz="4400" b="1" i="0" dirty="0" smtClean="0">
                <a:solidFill>
                  <a:schemeClr val="tx2"/>
                </a:solidFill>
                <a:latin typeface="Calibri" panose="020F0502020204030204" pitchFamily="34" charset="0"/>
              </a:rPr>
              <a:t>Filtration forces</a:t>
            </a:r>
            <a:endParaRPr lang="en-US" altLang="en-US" sz="4400" b="1" i="0" dirty="0">
              <a:solidFill>
                <a:schemeClr val="tx2"/>
              </a:solidFill>
              <a:latin typeface="Calibri" panose="020F0502020204030204" pitchFamily="34" charset="0"/>
            </a:endParaRPr>
          </a:p>
        </p:txBody>
      </p:sp>
      <p:sp>
        <p:nvSpPr>
          <p:cNvPr id="20484" name="Rectangle 8"/>
          <p:cNvSpPr>
            <a:spLocks noChangeArrowheads="1"/>
          </p:cNvSpPr>
          <p:nvPr/>
        </p:nvSpPr>
        <p:spPr bwMode="auto">
          <a:xfrm>
            <a:off x="419100" y="2971800"/>
            <a:ext cx="9601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GB" altLang="en-US" b="1" i="0" dirty="0">
                <a:solidFill>
                  <a:srgbClr val="FF66FF"/>
                </a:solidFill>
                <a:latin typeface="Calibri" panose="020F0502020204030204" pitchFamily="34" charset="0"/>
              </a:rPr>
              <a:t>Four pressures are involved in fluid exchange in the capillary bed:</a:t>
            </a:r>
          </a:p>
          <a:p>
            <a:endParaRPr lang="en-GB" altLang="en-US" b="1" i="0" dirty="0">
              <a:solidFill>
                <a:srgbClr val="FF66FF"/>
              </a:solidFill>
              <a:latin typeface="Calibri" panose="020F0502020204030204" pitchFamily="34" charset="0"/>
            </a:endParaRPr>
          </a:p>
          <a:p>
            <a:r>
              <a:rPr lang="en-US" altLang="en-US" b="1" i="0" dirty="0">
                <a:solidFill>
                  <a:srgbClr val="CCFF33"/>
                </a:solidFill>
                <a:latin typeface="Calibri" panose="020F0502020204030204" pitchFamily="34" charset="0"/>
              </a:rPr>
              <a:t>Starling forces:</a:t>
            </a:r>
            <a:endParaRPr lang="en-GB" altLang="en-US" b="1" i="0" dirty="0">
              <a:solidFill>
                <a:srgbClr val="CCFF33"/>
              </a:solidFill>
              <a:latin typeface="Calibri" panose="020F0502020204030204" pitchFamily="34" charset="0"/>
            </a:endParaRPr>
          </a:p>
          <a:p>
            <a:endParaRPr lang="en-GB" altLang="en-US" b="1" i="0" dirty="0">
              <a:solidFill>
                <a:srgbClr val="CCFF33"/>
              </a:solidFill>
              <a:latin typeface="Calibri" panose="020F0502020204030204" pitchFamily="34" charset="0"/>
            </a:endParaRPr>
          </a:p>
          <a:p>
            <a:r>
              <a:rPr lang="en-GB" altLang="en-US" b="1" i="0" dirty="0">
                <a:solidFill>
                  <a:srgbClr val="66FFFF"/>
                </a:solidFill>
                <a:latin typeface="Calibri" panose="020F0502020204030204" pitchFamily="34" charset="0"/>
              </a:rPr>
              <a:t>Capillary hydrostatic pressure tends to force fluid out.</a:t>
            </a:r>
          </a:p>
          <a:p>
            <a:r>
              <a:rPr lang="en-GB" altLang="en-US" b="1" i="0" dirty="0">
                <a:solidFill>
                  <a:srgbClr val="66FFFF"/>
                </a:solidFill>
                <a:latin typeface="Calibri" panose="020F0502020204030204" pitchFamily="34" charset="0"/>
              </a:rPr>
              <a:t>Plasma colloid osmotic pressure: sucks fluid back in.</a:t>
            </a:r>
          </a:p>
          <a:p>
            <a:r>
              <a:rPr lang="en-GB" altLang="en-US" b="1" i="0" dirty="0">
                <a:solidFill>
                  <a:srgbClr val="66FFFF"/>
                </a:solidFill>
                <a:latin typeface="Calibri" panose="020F0502020204030204" pitchFamily="34" charset="0"/>
              </a:rPr>
              <a:t>Interstitial fluid pressure.</a:t>
            </a:r>
          </a:p>
          <a:p>
            <a:r>
              <a:rPr lang="en-GB" altLang="en-US" b="1" i="0" dirty="0">
                <a:solidFill>
                  <a:srgbClr val="66FFFF"/>
                </a:solidFill>
                <a:latin typeface="Calibri" panose="020F0502020204030204" pitchFamily="34" charset="0"/>
              </a:rPr>
              <a:t>Interstitial fluid colloid osmotic pressure: sucks fluid out.</a:t>
            </a:r>
            <a:r>
              <a:rPr lang="en-GB" altLang="en-US" b="1" dirty="0">
                <a:solidFill>
                  <a:srgbClr val="66FFFF"/>
                </a:solidFill>
                <a:latin typeface="Calibri" panose="020F0502020204030204" pitchFamily="34" charset="0"/>
              </a:rPr>
              <a:t> </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18" name="Rectangle 2"/>
          <p:cNvSpPr>
            <a:spLocks noChangeArrowheads="1"/>
          </p:cNvSpPr>
          <p:nvPr/>
        </p:nvSpPr>
        <p:spPr bwMode="auto">
          <a:xfrm>
            <a:off x="1257300" y="914400"/>
            <a:ext cx="7772400" cy="685800"/>
          </a:xfrm>
          <a:prstGeom prst="rect">
            <a:avLst/>
          </a:prstGeom>
          <a:noFill/>
          <a:ln w="9525">
            <a:noFill/>
            <a:miter lim="800000"/>
            <a:headEnd/>
            <a:tailEnd/>
          </a:ln>
          <a:effectLst/>
        </p:spPr>
        <p:txBody>
          <a:bodyPr anchor="ctr"/>
          <a:lstStyle/>
          <a:p>
            <a:pPr algn="ctr">
              <a:defRPr/>
            </a:pPr>
            <a:r>
              <a:rPr lang="en-US" sz="4000" b="1" i="0">
                <a:solidFill>
                  <a:schemeClr val="tx2"/>
                </a:solidFill>
                <a:effectLst>
                  <a:outerShdw blurRad="38100" dist="38100" dir="2700000" algn="tl">
                    <a:srgbClr val="000000"/>
                  </a:outerShdw>
                </a:effectLst>
                <a:latin typeface="Calibri" panose="020F0502020204030204" pitchFamily="34" charset="0"/>
              </a:rPr>
              <a:t>Capillary blood pressure</a:t>
            </a:r>
            <a:br>
              <a:rPr lang="en-US" sz="4000" b="1" i="0">
                <a:solidFill>
                  <a:schemeClr val="tx2"/>
                </a:solidFill>
                <a:effectLst>
                  <a:outerShdw blurRad="38100" dist="38100" dir="2700000" algn="tl">
                    <a:srgbClr val="000000"/>
                  </a:outerShdw>
                </a:effectLst>
                <a:latin typeface="Calibri" panose="020F0502020204030204" pitchFamily="34" charset="0"/>
              </a:rPr>
            </a:br>
            <a:r>
              <a:rPr lang="en-US" sz="4000" b="1" i="0">
                <a:solidFill>
                  <a:schemeClr val="tx2"/>
                </a:solidFill>
                <a:effectLst>
                  <a:outerShdw blurRad="38100" dist="38100" dir="2700000" algn="tl">
                    <a:srgbClr val="000000"/>
                  </a:outerShdw>
                </a:effectLst>
                <a:latin typeface="Calibri" panose="020F0502020204030204" pitchFamily="34" charset="0"/>
              </a:rPr>
              <a:t>and interstitial blood pressure</a:t>
            </a:r>
          </a:p>
        </p:txBody>
      </p:sp>
      <p:pic>
        <p:nvPicPr>
          <p:cNvPr id="21507" name="Picture 4" descr="15-18_2"/>
          <p:cNvPicPr>
            <a:picLocks noChangeAspect="1" noChangeArrowheads="1"/>
          </p:cNvPicPr>
          <p:nvPr/>
        </p:nvPicPr>
        <p:blipFill>
          <a:blip r:embed="rId2">
            <a:extLst>
              <a:ext uri="{28A0092B-C50C-407E-A947-70E740481C1C}">
                <a14:useLocalDpi xmlns:a14="http://schemas.microsoft.com/office/drawing/2010/main" val="0"/>
              </a:ext>
            </a:extLst>
          </a:blip>
          <a:srcRect l="5528" t="4233" r="4951" b="62836"/>
          <a:stretch>
            <a:fillRect/>
          </a:stretch>
        </p:blipFill>
        <p:spPr bwMode="auto">
          <a:xfrm>
            <a:off x="5524500" y="2392363"/>
            <a:ext cx="4495800"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342900" y="1981200"/>
            <a:ext cx="5029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sz="2000" b="1" i="0">
                <a:solidFill>
                  <a:srgbClr val="66FFFF"/>
                </a:solidFill>
                <a:latin typeface="Calibri" panose="020F0502020204030204" pitchFamily="34" charset="0"/>
              </a:rPr>
              <a:t>The capillary blood pressure (hydrostatic pressure) varies from tissue to tissue. In the renal glomeruli, it is about 60 mm Hg (filtering capillaries). In contrast, it is only about 8-10 mm Hg in those of the intestine and the pulmonary circulation absorptive capillaries).</a:t>
            </a:r>
          </a:p>
          <a:p>
            <a:pPr>
              <a:spcBef>
                <a:spcPct val="50000"/>
              </a:spcBef>
            </a:pPr>
            <a:endParaRPr lang="en-US" altLang="en-US" sz="2000" b="1" i="0">
              <a:solidFill>
                <a:srgbClr val="66FFFF"/>
              </a:solidFill>
              <a:latin typeface="Calibri" panose="020F0502020204030204" pitchFamily="34" charset="0"/>
            </a:endParaRPr>
          </a:p>
          <a:p>
            <a:pPr>
              <a:spcBef>
                <a:spcPct val="50000"/>
              </a:spcBef>
            </a:pPr>
            <a:r>
              <a:rPr lang="en-US" altLang="en-US" sz="2000" b="1" i="0">
                <a:solidFill>
                  <a:srgbClr val="66FFFF"/>
                </a:solidFill>
                <a:latin typeface="Calibri" panose="020F0502020204030204" pitchFamily="34" charset="0"/>
              </a:rPr>
              <a:t>It is difficult to measure the interstitial fluid hydrostatic pressure. It is either slightly above or slightly below atmospheric pressure. (1 mm Hg above atmospheric pressure).</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4098" name="Rectangle 5"/>
          <p:cNvSpPr>
            <a:spLocks noChangeArrowheads="1"/>
          </p:cNvSpPr>
          <p:nvPr/>
        </p:nvSpPr>
        <p:spPr bwMode="auto">
          <a:xfrm>
            <a:off x="190500" y="2567494"/>
            <a:ext cx="10096500"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buFontTx/>
              <a:buBlip>
                <a:blip r:embed="rId2"/>
              </a:buBlip>
            </a:pPr>
            <a:r>
              <a:rPr lang="en-US" altLang="en-US" sz="2300" b="1" i="0">
                <a:solidFill>
                  <a:srgbClr val="FFFF00"/>
                </a:solidFill>
                <a:latin typeface="Calibri" panose="020F0502020204030204" pitchFamily="34" charset="0"/>
              </a:rPr>
              <a:t> Describe the structure of capillary wall: endothelial cells, basement membrane, intercellular clefts, vesicles, pores. </a:t>
            </a:r>
          </a:p>
          <a:p>
            <a:pPr>
              <a:buFontTx/>
              <a:buBlip>
                <a:blip r:embed="rId2"/>
              </a:buBlip>
            </a:pPr>
            <a:r>
              <a:rPr lang="en-US" altLang="en-US" sz="2300" b="1" i="0">
                <a:solidFill>
                  <a:srgbClr val="FFFF00"/>
                </a:solidFill>
                <a:latin typeface="Calibri" panose="020F0502020204030204" pitchFamily="34" charset="0"/>
              </a:rPr>
              <a:t> Blood brain barrier to water soluble agents. </a:t>
            </a:r>
          </a:p>
          <a:p>
            <a:pPr>
              <a:buFontTx/>
              <a:buBlip>
                <a:blip r:embed="rId2"/>
              </a:buBlip>
            </a:pPr>
            <a:r>
              <a:rPr lang="en-US" altLang="en-US" sz="2300" b="1" i="0">
                <a:solidFill>
                  <a:srgbClr val="FFFF00"/>
                </a:solidFill>
                <a:latin typeface="Calibri" panose="020F0502020204030204" pitchFamily="34" charset="0"/>
              </a:rPr>
              <a:t> Describe structure of liver and renal capillaries. </a:t>
            </a:r>
          </a:p>
          <a:p>
            <a:pPr>
              <a:buFontTx/>
              <a:buBlip>
                <a:blip r:embed="rId2"/>
              </a:buBlip>
            </a:pPr>
            <a:r>
              <a:rPr lang="en-US" altLang="en-US" sz="2300" b="1" i="0">
                <a:solidFill>
                  <a:srgbClr val="FFFF00"/>
                </a:solidFill>
                <a:latin typeface="Calibri" panose="020F0502020204030204" pitchFamily="34" charset="0"/>
              </a:rPr>
              <a:t> Compare and contrast diffusion and filtration. </a:t>
            </a:r>
          </a:p>
          <a:p>
            <a:pPr>
              <a:buFontTx/>
              <a:buBlip>
                <a:blip r:embed="rId2"/>
              </a:buBlip>
            </a:pPr>
            <a:r>
              <a:rPr lang="en-US" altLang="en-US" sz="2300" b="1" i="0">
                <a:solidFill>
                  <a:srgbClr val="FFFF00"/>
                </a:solidFill>
                <a:latin typeface="Calibri" panose="020F0502020204030204" pitchFamily="34" charset="0"/>
              </a:rPr>
              <a:t> State the Starling forces acting on the capillary wall: capillary blood pressure, interstitial fluid pressure, plasma protein colloid osmotic pressure, interstitial fluid colloid osmotic pressure. </a:t>
            </a:r>
          </a:p>
          <a:p>
            <a:pPr>
              <a:buFontTx/>
              <a:buBlip>
                <a:blip r:embed="rId2"/>
              </a:buBlip>
            </a:pPr>
            <a:r>
              <a:rPr lang="en-US" altLang="en-US" sz="2300" b="1" i="0">
                <a:solidFill>
                  <a:srgbClr val="FFFF00"/>
                </a:solidFill>
                <a:latin typeface="Calibri" panose="020F0502020204030204" pitchFamily="34" charset="0"/>
              </a:rPr>
              <a:t> Describe net loss of fluid from capillaries and discuss role of lymphatics. </a:t>
            </a:r>
          </a:p>
          <a:p>
            <a:pPr>
              <a:buFontTx/>
              <a:buBlip>
                <a:blip r:embed="rId2"/>
              </a:buBlip>
            </a:pPr>
            <a:r>
              <a:rPr lang="en-US" altLang="en-US" sz="2300" b="1" i="0">
                <a:solidFill>
                  <a:srgbClr val="FFFF00"/>
                </a:solidFill>
                <a:latin typeface="Calibri" panose="020F0502020204030204" pitchFamily="34" charset="0"/>
              </a:rPr>
              <a:t> Discuss importance of filtration giving clinical situations.</a:t>
            </a:r>
          </a:p>
          <a:p>
            <a:pPr>
              <a:buFontTx/>
              <a:buBlip>
                <a:blip r:embed="rId2"/>
              </a:buBlip>
            </a:pPr>
            <a:r>
              <a:rPr lang="en-US" altLang="en-US" sz="2300" b="1" i="0">
                <a:solidFill>
                  <a:srgbClr val="FFFF00"/>
                </a:solidFill>
                <a:latin typeface="Calibri" panose="020F0502020204030204" pitchFamily="34" charset="0"/>
              </a:rPr>
              <a:t> Define odema, state its causes and discuss its mechanisms.</a:t>
            </a:r>
          </a:p>
        </p:txBody>
      </p:sp>
      <p:sp>
        <p:nvSpPr>
          <p:cNvPr id="4099" name="Text Box 6"/>
          <p:cNvSpPr txBox="1">
            <a:spLocks noChangeArrowheads="1"/>
          </p:cNvSpPr>
          <p:nvPr/>
        </p:nvSpPr>
        <p:spPr bwMode="auto">
          <a:xfrm>
            <a:off x="1714500" y="428085"/>
            <a:ext cx="701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5400" b="1" i="0">
                <a:solidFill>
                  <a:srgbClr val="00FFFF"/>
                </a:solidFill>
                <a:latin typeface="Calibri" panose="020F0502020204030204" pitchFamily="34" charset="0"/>
              </a:rPr>
              <a:t>Learning outcomes</a:t>
            </a:r>
          </a:p>
        </p:txBody>
      </p:sp>
      <p:sp>
        <p:nvSpPr>
          <p:cNvPr id="4100" name="Text Box 7"/>
          <p:cNvSpPr txBox="1">
            <a:spLocks noChangeArrowheads="1"/>
          </p:cNvSpPr>
          <p:nvPr/>
        </p:nvSpPr>
        <p:spPr bwMode="auto">
          <a:xfrm>
            <a:off x="266700" y="1571085"/>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r>
              <a:rPr lang="en-US" altLang="en-US" sz="2200" b="1" i="0">
                <a:solidFill>
                  <a:srgbClr val="FF99FF"/>
                </a:solidFill>
                <a:latin typeface="Calibri" panose="020F0502020204030204" pitchFamily="34" charset="0"/>
              </a:rPr>
              <a:t>After reviewing the PowerPoint presentation, lecture notes and associated material, the student should be able to:</a:t>
            </a:r>
            <a:r>
              <a:rPr lang="en-US" altLang="en-US" sz="2200" i="0">
                <a:solidFill>
                  <a:srgbClr val="FF99FF"/>
                </a:solidFill>
                <a:latin typeface="Calibri" panose="020F0502020204030204" pitchFamily="34" charset="0"/>
              </a:rPr>
              <a:t> </a:t>
            </a:r>
            <a:endParaRPr lang="en-US" altLang="en-US" sz="2200">
              <a:solidFill>
                <a:srgbClr val="FF99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479234" name="Rectangle 2"/>
          <p:cNvSpPr>
            <a:spLocks noChangeArrowheads="1"/>
          </p:cNvSpPr>
          <p:nvPr/>
        </p:nvSpPr>
        <p:spPr bwMode="auto">
          <a:xfrm>
            <a:off x="952500" y="2133600"/>
            <a:ext cx="2667000" cy="4495800"/>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5000"/>
              <a:buFont typeface="Monotype Sorts" pitchFamily="2" charset="2"/>
              <a:buChar char="n"/>
              <a:defRPr/>
            </a:pPr>
            <a:endParaRPr lang="en-US" i="0">
              <a:solidFill>
                <a:srgbClr val="00FFFF"/>
              </a:solidFill>
              <a:effectLst>
                <a:outerShdw blurRad="38100" dist="38100" dir="2700000" algn="tl">
                  <a:srgbClr val="000000"/>
                </a:outerShdw>
              </a:effectLst>
              <a:latin typeface="Calibri" panose="020F0502020204030204" pitchFamily="34" charset="0"/>
            </a:endParaRPr>
          </a:p>
          <a:p>
            <a:pPr marL="342900" indent="-342900">
              <a:lnSpc>
                <a:spcPct val="90000"/>
              </a:lnSpc>
              <a:spcBef>
                <a:spcPct val="20000"/>
              </a:spcBef>
              <a:buClr>
                <a:schemeClr val="tx2"/>
              </a:buClr>
              <a:buSzPct val="75000"/>
              <a:buFont typeface="Monotype Sorts" pitchFamily="2" charset="2"/>
              <a:buChar char="n"/>
              <a:defRPr/>
            </a:pPr>
            <a:endParaRPr lang="en-US" i="0">
              <a:solidFill>
                <a:srgbClr val="00FFFF"/>
              </a:solidFill>
              <a:effectLst>
                <a:outerShdw blurRad="38100" dist="38100" dir="2700000" algn="tl">
                  <a:srgbClr val="000000"/>
                </a:outerShdw>
              </a:effectLst>
              <a:latin typeface="Calibri" panose="020F0502020204030204" pitchFamily="34" charset="0"/>
            </a:endParaRPr>
          </a:p>
        </p:txBody>
      </p:sp>
      <p:sp>
        <p:nvSpPr>
          <p:cNvPr id="22531" name="Text Box 3"/>
          <p:cNvSpPr txBox="1">
            <a:spLocks noChangeArrowheads="1"/>
          </p:cNvSpPr>
          <p:nvPr/>
        </p:nvSpPr>
        <p:spPr bwMode="auto">
          <a:xfrm>
            <a:off x="495300" y="304800"/>
            <a:ext cx="929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a:solidFill>
                  <a:schemeClr val="tx2"/>
                </a:solidFill>
                <a:latin typeface="Calibri" panose="020F0502020204030204" pitchFamily="34" charset="0"/>
              </a:rPr>
              <a:t>Transcapillary fluid dynamics</a:t>
            </a:r>
          </a:p>
        </p:txBody>
      </p:sp>
      <p:pic>
        <p:nvPicPr>
          <p:cNvPr id="225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49338"/>
            <a:ext cx="8724900"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9"/>
          <p:cNvSpPr>
            <a:spLocks noChangeArrowheads="1"/>
          </p:cNvSpPr>
          <p:nvPr/>
        </p:nvSpPr>
        <p:spPr bwMode="auto">
          <a:xfrm>
            <a:off x="898230" y="1131888"/>
            <a:ext cx="10721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Arterial end</a:t>
            </a:r>
          </a:p>
          <a:p>
            <a:pPr algn="ctr"/>
            <a:r>
              <a:rPr lang="en-US" altLang="en-US" sz="1400" b="1" i="0">
                <a:solidFill>
                  <a:srgbClr val="000000"/>
                </a:solidFill>
                <a:latin typeface="Calibri" panose="020F0502020204030204" pitchFamily="34" charset="0"/>
              </a:rPr>
              <a:t>of capillary</a:t>
            </a:r>
          </a:p>
        </p:txBody>
      </p:sp>
      <p:sp>
        <p:nvSpPr>
          <p:cNvPr id="22534" name="Rectangle 10"/>
          <p:cNvSpPr>
            <a:spLocks noChangeArrowheads="1"/>
          </p:cNvSpPr>
          <p:nvPr/>
        </p:nvSpPr>
        <p:spPr bwMode="auto">
          <a:xfrm>
            <a:off x="2368751" y="2246313"/>
            <a:ext cx="8250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Blood</a:t>
            </a:r>
          </a:p>
          <a:p>
            <a:pPr algn="ctr"/>
            <a:r>
              <a:rPr lang="en-US" altLang="en-US" sz="1400" b="1" i="0">
                <a:solidFill>
                  <a:srgbClr val="000000"/>
                </a:solidFill>
                <a:latin typeface="Calibri" panose="020F0502020204030204" pitchFamily="34" charset="0"/>
              </a:rPr>
              <a:t>pressure</a:t>
            </a:r>
          </a:p>
          <a:p>
            <a:pPr algn="ctr"/>
            <a:r>
              <a:rPr lang="en-US" altLang="en-US" sz="1400" b="1" i="0">
                <a:solidFill>
                  <a:srgbClr val="000000"/>
                </a:solidFill>
                <a:latin typeface="Calibri" panose="020F0502020204030204" pitchFamily="34" charset="0"/>
              </a:rPr>
              <a:t>(+40)</a:t>
            </a:r>
          </a:p>
        </p:txBody>
      </p:sp>
      <p:sp>
        <p:nvSpPr>
          <p:cNvPr id="22535" name="Rectangle 11"/>
          <p:cNvSpPr>
            <a:spLocks noChangeArrowheads="1"/>
          </p:cNvSpPr>
          <p:nvPr/>
        </p:nvSpPr>
        <p:spPr bwMode="auto">
          <a:xfrm>
            <a:off x="3684779" y="2033588"/>
            <a:ext cx="9124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Osmotic</a:t>
            </a:r>
          </a:p>
          <a:p>
            <a:pPr algn="ctr"/>
            <a:r>
              <a:rPr lang="en-US" altLang="en-US" sz="1400" b="1" i="0">
                <a:solidFill>
                  <a:srgbClr val="000000"/>
                </a:solidFill>
                <a:latin typeface="Calibri" panose="020F0502020204030204" pitchFamily="34" charset="0"/>
              </a:rPr>
              <a:t>pressure</a:t>
            </a:r>
          </a:p>
          <a:p>
            <a:pPr algn="ctr"/>
            <a:r>
              <a:rPr lang="en-US" altLang="en-US" sz="1400" b="1" i="0">
                <a:solidFill>
                  <a:srgbClr val="000000"/>
                </a:solidFill>
                <a:latin typeface="Calibri" panose="020F0502020204030204" pitchFamily="34" charset="0"/>
              </a:rPr>
              <a:t>of plasma</a:t>
            </a:r>
          </a:p>
          <a:p>
            <a:pPr algn="ctr"/>
            <a:r>
              <a:rPr lang="en-US" altLang="en-US" sz="1400" b="1" i="0">
                <a:solidFill>
                  <a:srgbClr val="000000"/>
                </a:solidFill>
                <a:latin typeface="Calibri" panose="020F0502020204030204" pitchFamily="34" charset="0"/>
              </a:rPr>
              <a:t>(- 28)</a:t>
            </a:r>
          </a:p>
        </p:txBody>
      </p:sp>
      <p:sp>
        <p:nvSpPr>
          <p:cNvPr id="22536" name="Rectangle 12"/>
          <p:cNvSpPr>
            <a:spLocks noChangeArrowheads="1"/>
          </p:cNvSpPr>
          <p:nvPr/>
        </p:nvSpPr>
        <p:spPr bwMode="auto">
          <a:xfrm>
            <a:off x="5937451" y="2246313"/>
            <a:ext cx="8250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Blood</a:t>
            </a:r>
          </a:p>
          <a:p>
            <a:pPr algn="ctr"/>
            <a:r>
              <a:rPr lang="en-US" altLang="en-US" sz="1400" b="1" i="0">
                <a:solidFill>
                  <a:srgbClr val="000000"/>
                </a:solidFill>
                <a:latin typeface="Calibri" panose="020F0502020204030204" pitchFamily="34" charset="0"/>
              </a:rPr>
              <a:t>pressure</a:t>
            </a:r>
          </a:p>
          <a:p>
            <a:pPr algn="ctr"/>
            <a:r>
              <a:rPr lang="en-US" altLang="en-US" sz="1400" b="1" i="0">
                <a:solidFill>
                  <a:srgbClr val="000000"/>
                </a:solidFill>
                <a:latin typeface="Calibri" panose="020F0502020204030204" pitchFamily="34" charset="0"/>
              </a:rPr>
              <a:t>(+15)</a:t>
            </a:r>
          </a:p>
        </p:txBody>
      </p:sp>
      <p:sp>
        <p:nvSpPr>
          <p:cNvPr id="22537" name="Rectangle 13"/>
          <p:cNvSpPr>
            <a:spLocks noChangeArrowheads="1"/>
          </p:cNvSpPr>
          <p:nvPr/>
        </p:nvSpPr>
        <p:spPr bwMode="auto">
          <a:xfrm>
            <a:off x="7253479" y="2033588"/>
            <a:ext cx="9124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Osmotic</a:t>
            </a:r>
          </a:p>
          <a:p>
            <a:pPr algn="ctr"/>
            <a:r>
              <a:rPr lang="en-US" altLang="en-US" sz="1400" b="1" i="0">
                <a:solidFill>
                  <a:srgbClr val="000000"/>
                </a:solidFill>
                <a:latin typeface="Calibri" panose="020F0502020204030204" pitchFamily="34" charset="0"/>
              </a:rPr>
              <a:t>pressure</a:t>
            </a:r>
          </a:p>
          <a:p>
            <a:pPr algn="ctr"/>
            <a:r>
              <a:rPr lang="en-US" altLang="en-US" sz="1400" b="1" i="0">
                <a:solidFill>
                  <a:srgbClr val="000000"/>
                </a:solidFill>
                <a:latin typeface="Calibri" panose="020F0502020204030204" pitchFamily="34" charset="0"/>
              </a:rPr>
              <a:t>of plasma</a:t>
            </a:r>
          </a:p>
          <a:p>
            <a:pPr algn="ctr"/>
            <a:r>
              <a:rPr lang="en-US" altLang="en-US" sz="1400" b="1" i="0">
                <a:solidFill>
                  <a:srgbClr val="000000"/>
                </a:solidFill>
                <a:latin typeface="Calibri" panose="020F0502020204030204" pitchFamily="34" charset="0"/>
              </a:rPr>
              <a:t>(- 28)</a:t>
            </a:r>
          </a:p>
        </p:txBody>
      </p:sp>
      <p:sp>
        <p:nvSpPr>
          <p:cNvPr id="22538" name="Rectangle 14"/>
          <p:cNvSpPr>
            <a:spLocks noChangeArrowheads="1"/>
          </p:cNvSpPr>
          <p:nvPr/>
        </p:nvSpPr>
        <p:spPr bwMode="auto">
          <a:xfrm>
            <a:off x="2894660" y="4230688"/>
            <a:ext cx="11464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Osmotic</a:t>
            </a:r>
          </a:p>
          <a:p>
            <a:pPr algn="ctr"/>
            <a:r>
              <a:rPr lang="en-US" altLang="en-US" sz="1400" b="1" i="0">
                <a:solidFill>
                  <a:srgbClr val="000000"/>
                </a:solidFill>
                <a:latin typeface="Calibri" panose="020F0502020204030204" pitchFamily="34" charset="0"/>
              </a:rPr>
              <a:t>pressure</a:t>
            </a:r>
          </a:p>
          <a:p>
            <a:pPr algn="ctr"/>
            <a:r>
              <a:rPr lang="en-US" altLang="en-US" sz="1400" b="1" i="0">
                <a:solidFill>
                  <a:srgbClr val="000000"/>
                </a:solidFill>
                <a:latin typeface="Calibri" panose="020F0502020204030204" pitchFamily="34" charset="0"/>
              </a:rPr>
              <a:t>of interstitial</a:t>
            </a:r>
          </a:p>
          <a:p>
            <a:pPr algn="ctr"/>
            <a:r>
              <a:rPr lang="en-US" altLang="en-US" sz="1400" b="1" i="0">
                <a:solidFill>
                  <a:srgbClr val="000000"/>
                </a:solidFill>
                <a:latin typeface="Calibri" panose="020F0502020204030204" pitchFamily="34" charset="0"/>
              </a:rPr>
              <a:t>fluid</a:t>
            </a:r>
          </a:p>
          <a:p>
            <a:pPr algn="ctr"/>
            <a:r>
              <a:rPr lang="en-US" altLang="en-US" sz="1400" b="1" i="0">
                <a:solidFill>
                  <a:srgbClr val="000000"/>
                </a:solidFill>
                <a:latin typeface="Calibri" panose="020F0502020204030204" pitchFamily="34" charset="0"/>
              </a:rPr>
              <a:t>(+3)</a:t>
            </a:r>
          </a:p>
        </p:txBody>
      </p:sp>
      <p:sp>
        <p:nvSpPr>
          <p:cNvPr id="22539" name="Rectangle 15"/>
          <p:cNvSpPr>
            <a:spLocks noChangeArrowheads="1"/>
          </p:cNvSpPr>
          <p:nvPr/>
        </p:nvSpPr>
        <p:spPr bwMode="auto">
          <a:xfrm>
            <a:off x="6526860" y="4230688"/>
            <a:ext cx="11464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Osmotic</a:t>
            </a:r>
          </a:p>
          <a:p>
            <a:pPr algn="ctr"/>
            <a:r>
              <a:rPr lang="en-US" altLang="en-US" sz="1400" b="1" i="0">
                <a:solidFill>
                  <a:srgbClr val="000000"/>
                </a:solidFill>
                <a:latin typeface="Calibri" panose="020F0502020204030204" pitchFamily="34" charset="0"/>
              </a:rPr>
              <a:t>pressure</a:t>
            </a:r>
          </a:p>
          <a:p>
            <a:pPr algn="ctr"/>
            <a:r>
              <a:rPr lang="en-US" altLang="en-US" sz="1400" b="1" i="0">
                <a:solidFill>
                  <a:srgbClr val="000000"/>
                </a:solidFill>
                <a:latin typeface="Calibri" panose="020F0502020204030204" pitchFamily="34" charset="0"/>
              </a:rPr>
              <a:t>of interstitial</a:t>
            </a:r>
          </a:p>
          <a:p>
            <a:pPr algn="ctr"/>
            <a:r>
              <a:rPr lang="en-US" altLang="en-US" sz="1400" b="1" i="0">
                <a:solidFill>
                  <a:srgbClr val="000000"/>
                </a:solidFill>
                <a:latin typeface="Calibri" panose="020F0502020204030204" pitchFamily="34" charset="0"/>
              </a:rPr>
              <a:t>fluid</a:t>
            </a:r>
          </a:p>
          <a:p>
            <a:pPr algn="ctr"/>
            <a:r>
              <a:rPr lang="en-US" altLang="en-US" sz="1400" b="1" i="0">
                <a:solidFill>
                  <a:srgbClr val="000000"/>
                </a:solidFill>
                <a:latin typeface="Calibri" panose="020F0502020204030204" pitchFamily="34" charset="0"/>
              </a:rPr>
              <a:t>(+3)</a:t>
            </a:r>
          </a:p>
        </p:txBody>
      </p:sp>
      <p:sp>
        <p:nvSpPr>
          <p:cNvPr id="22540" name="Rectangle 16"/>
          <p:cNvSpPr>
            <a:spLocks noChangeArrowheads="1"/>
          </p:cNvSpPr>
          <p:nvPr/>
        </p:nvSpPr>
        <p:spPr bwMode="auto">
          <a:xfrm>
            <a:off x="2558649" y="5753100"/>
            <a:ext cx="16914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600" b="1" i="0">
                <a:solidFill>
                  <a:srgbClr val="000000"/>
                </a:solidFill>
                <a:latin typeface="Calibri" panose="020F0502020204030204" pitchFamily="34" charset="0"/>
              </a:rPr>
              <a:t>(40 + 3) - 28 = +15</a:t>
            </a:r>
          </a:p>
        </p:txBody>
      </p:sp>
      <p:sp>
        <p:nvSpPr>
          <p:cNvPr id="22541" name="Rectangle 17"/>
          <p:cNvSpPr>
            <a:spLocks noChangeArrowheads="1"/>
          </p:cNvSpPr>
          <p:nvPr/>
        </p:nvSpPr>
        <p:spPr bwMode="auto">
          <a:xfrm>
            <a:off x="2762142" y="6083300"/>
            <a:ext cx="12829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600" b="1" i="0">
                <a:solidFill>
                  <a:srgbClr val="000000"/>
                </a:solidFill>
                <a:latin typeface="Calibri" panose="020F0502020204030204" pitchFamily="34" charset="0"/>
              </a:rPr>
              <a:t>Net filtration</a:t>
            </a:r>
          </a:p>
        </p:txBody>
      </p:sp>
      <p:sp>
        <p:nvSpPr>
          <p:cNvPr id="22542" name="Rectangle 18"/>
          <p:cNvSpPr>
            <a:spLocks noChangeArrowheads="1"/>
          </p:cNvSpPr>
          <p:nvPr/>
        </p:nvSpPr>
        <p:spPr bwMode="auto">
          <a:xfrm>
            <a:off x="6252731" y="5753100"/>
            <a:ext cx="16979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600" b="1" i="0">
                <a:solidFill>
                  <a:srgbClr val="000000"/>
                </a:solidFill>
                <a:latin typeface="Calibri" panose="020F0502020204030204" pitchFamily="34" charset="0"/>
              </a:rPr>
              <a:t>(15 + 3) - 28 = - 10</a:t>
            </a:r>
          </a:p>
        </p:txBody>
      </p:sp>
      <p:sp>
        <p:nvSpPr>
          <p:cNvPr id="22543" name="Rectangle 19"/>
          <p:cNvSpPr>
            <a:spLocks noChangeArrowheads="1"/>
          </p:cNvSpPr>
          <p:nvPr/>
        </p:nvSpPr>
        <p:spPr bwMode="auto">
          <a:xfrm>
            <a:off x="6341993" y="6083300"/>
            <a:ext cx="14654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600" b="1" i="0">
                <a:solidFill>
                  <a:srgbClr val="000000"/>
                </a:solidFill>
                <a:latin typeface="Calibri" panose="020F0502020204030204" pitchFamily="34" charset="0"/>
              </a:rPr>
              <a:t>Net absorption</a:t>
            </a:r>
          </a:p>
        </p:txBody>
      </p:sp>
      <p:sp>
        <p:nvSpPr>
          <p:cNvPr id="22544" name="Rectangle 20"/>
          <p:cNvSpPr>
            <a:spLocks noChangeArrowheads="1"/>
          </p:cNvSpPr>
          <p:nvPr/>
        </p:nvSpPr>
        <p:spPr bwMode="auto">
          <a:xfrm>
            <a:off x="8328136" y="1131888"/>
            <a:ext cx="1053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Venous end</a:t>
            </a:r>
          </a:p>
          <a:p>
            <a:pPr algn="ctr"/>
            <a:r>
              <a:rPr lang="en-US" altLang="en-US" sz="1400" b="1" i="0">
                <a:solidFill>
                  <a:srgbClr val="000000"/>
                </a:solidFill>
                <a:latin typeface="Calibri" panose="020F0502020204030204" pitchFamily="34" charset="0"/>
              </a:rPr>
              <a:t>of capillary</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23554" name="Text Box 23"/>
          <p:cNvSpPr txBox="1">
            <a:spLocks noChangeArrowheads="1"/>
          </p:cNvSpPr>
          <p:nvPr/>
        </p:nvSpPr>
        <p:spPr bwMode="auto">
          <a:xfrm>
            <a:off x="876300" y="304800"/>
            <a:ext cx="2133600" cy="1374775"/>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nSpc>
                <a:spcPct val="80000"/>
              </a:lnSpc>
            </a:pPr>
            <a:r>
              <a:rPr lang="en-GB" altLang="en-US" sz="2000" i="0">
                <a:solidFill>
                  <a:srgbClr val="FFEA18"/>
                </a:solidFill>
                <a:latin typeface="Calibri" panose="020F0502020204030204" pitchFamily="34" charset="0"/>
              </a:rPr>
              <a:t>At arteriolar end</a:t>
            </a:r>
          </a:p>
          <a:p>
            <a:pPr>
              <a:lnSpc>
                <a:spcPct val="80000"/>
              </a:lnSpc>
            </a:pPr>
            <a:endParaRPr lang="en-GB" altLang="en-US" sz="2000" i="0">
              <a:solidFill>
                <a:srgbClr val="FFEA18"/>
              </a:solidFill>
              <a:latin typeface="Calibri" panose="020F0502020204030204" pitchFamily="34" charset="0"/>
            </a:endParaRPr>
          </a:p>
          <a:p>
            <a:pPr algn="ctr">
              <a:lnSpc>
                <a:spcPct val="80000"/>
              </a:lnSpc>
            </a:pPr>
            <a:r>
              <a:rPr lang="en-GB" altLang="en-US" b="1" i="0" baseline="-25000">
                <a:solidFill>
                  <a:schemeClr val="hlink"/>
                </a:solidFill>
                <a:latin typeface="Calibri" panose="020F0502020204030204" pitchFamily="34" charset="0"/>
              </a:rPr>
              <a:t>↓</a:t>
            </a:r>
          </a:p>
          <a:p>
            <a:pPr algn="ctr">
              <a:lnSpc>
                <a:spcPct val="80000"/>
              </a:lnSpc>
            </a:pPr>
            <a:endParaRPr lang="en-GB" altLang="en-US" b="1" i="0" baseline="-25000">
              <a:solidFill>
                <a:schemeClr val="hlink"/>
              </a:solidFill>
              <a:latin typeface="Calibri" panose="020F0502020204030204" pitchFamily="34" charset="0"/>
            </a:endParaRPr>
          </a:p>
          <a:p>
            <a:pPr algn="ctr">
              <a:lnSpc>
                <a:spcPct val="80000"/>
              </a:lnSpc>
            </a:pPr>
            <a:r>
              <a:rPr lang="en-GB" altLang="en-US" b="1" i="0" baseline="-25000">
                <a:solidFill>
                  <a:schemeClr val="hlink"/>
                </a:solidFill>
                <a:latin typeface="Calibri" panose="020F0502020204030204" pitchFamily="34" charset="0"/>
              </a:rPr>
              <a:t>Net filtration</a:t>
            </a:r>
            <a:endParaRPr lang="en-GB" altLang="en-US" b="1" i="0" baseline="-25000">
              <a:solidFill>
                <a:srgbClr val="FFFFFF"/>
              </a:solidFill>
              <a:latin typeface="Calibri" panose="020F0502020204030204" pitchFamily="34" charset="0"/>
            </a:endParaRPr>
          </a:p>
          <a:p>
            <a:pPr algn="ctr">
              <a:lnSpc>
                <a:spcPct val="80000"/>
              </a:lnSpc>
            </a:pPr>
            <a:endParaRPr lang="en-GB" altLang="en-US" i="0" baseline="-25000">
              <a:solidFill>
                <a:srgbClr val="FFFFFF"/>
              </a:solidFill>
              <a:latin typeface="Calibri" panose="020F0502020204030204" pitchFamily="34" charset="0"/>
            </a:endParaRPr>
          </a:p>
        </p:txBody>
      </p:sp>
      <p:sp>
        <p:nvSpPr>
          <p:cNvPr id="23555" name="Text Box 24"/>
          <p:cNvSpPr txBox="1">
            <a:spLocks noChangeArrowheads="1"/>
          </p:cNvSpPr>
          <p:nvPr/>
        </p:nvSpPr>
        <p:spPr bwMode="auto">
          <a:xfrm>
            <a:off x="6733619" y="304800"/>
            <a:ext cx="1966436" cy="1241365"/>
          </a:xfrm>
          <a:prstGeom prst="rect">
            <a:avLst/>
          </a:prstGeom>
          <a:noFill/>
          <a:ln w="127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lnSpc>
                <a:spcPct val="80000"/>
              </a:lnSpc>
            </a:pPr>
            <a:r>
              <a:rPr lang="en-GB" altLang="en-US" sz="2000" i="0">
                <a:solidFill>
                  <a:srgbClr val="FFEA18"/>
                </a:solidFill>
                <a:latin typeface="Calibri" panose="020F0502020204030204" pitchFamily="34" charset="0"/>
              </a:rPr>
              <a:t>At venular end</a:t>
            </a:r>
          </a:p>
          <a:p>
            <a:pPr algn="ctr">
              <a:lnSpc>
                <a:spcPct val="80000"/>
              </a:lnSpc>
            </a:pPr>
            <a:endParaRPr lang="en-GB" altLang="en-US" sz="2000" i="0" baseline="-25000">
              <a:solidFill>
                <a:srgbClr val="FFFFFF"/>
              </a:solidFill>
              <a:latin typeface="Calibri" panose="020F0502020204030204" pitchFamily="34" charset="0"/>
            </a:endParaRPr>
          </a:p>
          <a:p>
            <a:pPr algn="ctr">
              <a:lnSpc>
                <a:spcPct val="80000"/>
              </a:lnSpc>
            </a:pPr>
            <a:r>
              <a:rPr lang="en-GB" altLang="en-US" sz="2000" i="0">
                <a:solidFill>
                  <a:srgbClr val="FFFFFF"/>
                </a:solidFill>
                <a:latin typeface="Calibri" panose="020F0502020204030204" pitchFamily="34" charset="0"/>
              </a:rPr>
              <a:t> </a:t>
            </a:r>
            <a:r>
              <a:rPr lang="en-GB" altLang="en-US" sz="2000" i="0">
                <a:solidFill>
                  <a:schemeClr val="hlink"/>
                </a:solidFill>
                <a:latin typeface="Calibri" panose="020F0502020204030204" pitchFamily="34" charset="0"/>
              </a:rPr>
              <a:t>↓</a:t>
            </a:r>
          </a:p>
          <a:p>
            <a:pPr algn="ctr">
              <a:lnSpc>
                <a:spcPct val="80000"/>
              </a:lnSpc>
            </a:pPr>
            <a:endParaRPr lang="en-GB" altLang="en-US" sz="2000" i="0">
              <a:solidFill>
                <a:schemeClr val="hlink"/>
              </a:solidFill>
              <a:latin typeface="Calibri" panose="020F0502020204030204" pitchFamily="34" charset="0"/>
            </a:endParaRPr>
          </a:p>
          <a:p>
            <a:pPr algn="ctr">
              <a:lnSpc>
                <a:spcPct val="80000"/>
              </a:lnSpc>
            </a:pPr>
            <a:r>
              <a:rPr lang="en-GB" altLang="en-US" sz="2000" i="0">
                <a:solidFill>
                  <a:schemeClr val="hlink"/>
                </a:solidFill>
                <a:latin typeface="Calibri" panose="020F0502020204030204" pitchFamily="34" charset="0"/>
              </a:rPr>
              <a:t>Net reabsorption</a:t>
            </a:r>
          </a:p>
        </p:txBody>
      </p:sp>
      <p:sp>
        <p:nvSpPr>
          <p:cNvPr id="23556" name="Text Box 25"/>
          <p:cNvSpPr txBox="1">
            <a:spLocks noChangeArrowheads="1"/>
          </p:cNvSpPr>
          <p:nvPr/>
        </p:nvSpPr>
        <p:spPr bwMode="auto">
          <a:xfrm>
            <a:off x="1181100" y="38100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GB" altLang="en-US" sz="2000" i="0">
                <a:solidFill>
                  <a:srgbClr val="66FFFF"/>
                </a:solidFill>
                <a:latin typeface="Calibri" panose="020F0502020204030204" pitchFamily="34" charset="0"/>
              </a:rPr>
              <a:t>Normally the amount filtered slightly exceeds the amount reabsorbed and is eventually returned to the circulation via the lymphatics</a:t>
            </a:r>
            <a:endParaRPr lang="en-GB" altLang="en-US" i="0">
              <a:solidFill>
                <a:srgbClr val="66FFFF"/>
              </a:solidFill>
              <a:latin typeface="Calibri" panose="020F0502020204030204" pitchFamily="34" charset="0"/>
            </a:endParaRPr>
          </a:p>
        </p:txBody>
      </p:sp>
      <p:sp>
        <p:nvSpPr>
          <p:cNvPr id="483358" name="Text Box 30"/>
          <p:cNvSpPr txBox="1">
            <a:spLocks noChangeArrowheads="1"/>
          </p:cNvSpPr>
          <p:nvPr/>
        </p:nvSpPr>
        <p:spPr bwMode="auto">
          <a:xfrm>
            <a:off x="266700" y="4800600"/>
            <a:ext cx="10020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GB" altLang="en-US" i="0">
                <a:solidFill>
                  <a:srgbClr val="FF0000"/>
                </a:solidFill>
                <a:latin typeface="Calibri" panose="020F0502020204030204" pitchFamily="34" charset="0"/>
              </a:rPr>
              <a:t>Filtration:</a:t>
            </a:r>
            <a:r>
              <a:rPr lang="en-GB" altLang="en-US" i="0">
                <a:latin typeface="Calibri" panose="020F0502020204030204" pitchFamily="34" charset="0"/>
              </a:rPr>
              <a:t> (arterial end)  		            </a:t>
            </a:r>
            <a:r>
              <a:rPr lang="en-GB" altLang="en-US" i="0">
                <a:solidFill>
                  <a:schemeClr val="tx2"/>
                </a:solidFill>
                <a:latin typeface="Calibri" panose="020F0502020204030204" pitchFamily="34" charset="0"/>
              </a:rPr>
              <a:t>reabsorption: </a:t>
            </a:r>
            <a:r>
              <a:rPr lang="en-GB" altLang="en-US" i="0">
                <a:latin typeface="Calibri" panose="020F0502020204030204" pitchFamily="34" charset="0"/>
              </a:rPr>
              <a:t>(venous end)        	      20ml fluid/min		                                 18ml fluid/min</a:t>
            </a:r>
          </a:p>
        </p:txBody>
      </p:sp>
      <p:sp>
        <p:nvSpPr>
          <p:cNvPr id="483359" name="Rectangle 31"/>
          <p:cNvSpPr>
            <a:spLocks noChangeArrowheads="1"/>
          </p:cNvSpPr>
          <p:nvPr/>
        </p:nvSpPr>
        <p:spPr bwMode="auto">
          <a:xfrm>
            <a:off x="457200" y="5715000"/>
            <a:ext cx="941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GB" altLang="en-US" i="0">
                <a:latin typeface="Calibri" panose="020F0502020204030204" pitchFamily="34" charset="0"/>
              </a:rPr>
              <a:t>Hence: net filtration of about 2ml/min for entire body: </a:t>
            </a:r>
          </a:p>
          <a:p>
            <a:r>
              <a:rPr lang="en-GB" altLang="en-US" i="0">
                <a:solidFill>
                  <a:srgbClr val="FF0000"/>
                </a:solidFill>
                <a:latin typeface="Calibri" panose="020F0502020204030204" pitchFamily="34" charset="0"/>
              </a:rPr>
              <a:t>removed by lymphatics (prevent oedema)</a:t>
            </a:r>
            <a:endParaRPr lang="en-GB" altLang="en-US" i="0">
              <a:latin typeface="Calibri" panose="020F0502020204030204" pitchFamily="34" charset="0"/>
            </a:endParaRPr>
          </a:p>
        </p:txBody>
      </p:sp>
      <p:sp>
        <p:nvSpPr>
          <p:cNvPr id="23559" name="AutoShape 32"/>
          <p:cNvSpPr>
            <a:spLocks noChangeArrowheads="1"/>
          </p:cNvSpPr>
          <p:nvPr/>
        </p:nvSpPr>
        <p:spPr bwMode="auto">
          <a:xfrm rot="-5400000">
            <a:off x="4191000" y="-266700"/>
            <a:ext cx="1143000" cy="3200400"/>
          </a:xfrm>
          <a:prstGeom prst="can">
            <a:avLst>
              <a:gd name="adj" fmla="val 70000"/>
            </a:avLst>
          </a:prstGeom>
          <a:solidFill>
            <a:schemeClr val="hlink"/>
          </a:solidFill>
          <a:ln w="38100">
            <a:solidFill>
              <a:schemeClr val="tx1"/>
            </a:solidFill>
            <a:round/>
            <a:headEnd/>
            <a:tailEnd/>
          </a:ln>
        </p:spPr>
        <p:txBody>
          <a:bodyPr wrap="none" anchor="ct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3560" name="AutoShape 33"/>
          <p:cNvSpPr>
            <a:spLocks noChangeArrowheads="1"/>
          </p:cNvSpPr>
          <p:nvPr/>
        </p:nvSpPr>
        <p:spPr bwMode="auto">
          <a:xfrm>
            <a:off x="3848100" y="1981200"/>
            <a:ext cx="2209800" cy="990600"/>
          </a:xfrm>
          <a:prstGeom prst="curvedUpArrow">
            <a:avLst>
              <a:gd name="adj1" fmla="val 44615"/>
              <a:gd name="adj2" fmla="val 89231"/>
              <a:gd name="adj3" fmla="val 33333"/>
            </a:avLst>
          </a:prstGeom>
          <a:solidFill>
            <a:schemeClr val="tx1"/>
          </a:solidFill>
          <a:ln w="9525">
            <a:solidFill>
              <a:schemeClr val="tx1"/>
            </a:solidFill>
            <a:miter lim="800000"/>
            <a:headEnd/>
            <a:tailEnd/>
          </a:ln>
        </p:spPr>
        <p:txBody>
          <a:bodyPr wrap="none" anchor="ct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3561" name="Text Box 34"/>
          <p:cNvSpPr txBox="1">
            <a:spLocks noChangeArrowheads="1"/>
          </p:cNvSpPr>
          <p:nvPr/>
        </p:nvSpPr>
        <p:spPr bwMode="auto">
          <a:xfrm>
            <a:off x="3390900" y="3046413"/>
            <a:ext cx="3407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b="1" i="0">
                <a:latin typeface="Calibri" panose="020F0502020204030204" pitchFamily="34" charset="0"/>
              </a:rPr>
              <a:t>Filtration     Reabsorption</a:t>
            </a:r>
          </a:p>
        </p:txBody>
      </p:sp>
      <p:sp>
        <p:nvSpPr>
          <p:cNvPr id="23562" name="AutoShape 35"/>
          <p:cNvSpPr>
            <a:spLocks noChangeArrowheads="1"/>
          </p:cNvSpPr>
          <p:nvPr/>
        </p:nvSpPr>
        <p:spPr bwMode="auto">
          <a:xfrm>
            <a:off x="5067300" y="2819400"/>
            <a:ext cx="1295400" cy="152400"/>
          </a:xfrm>
          <a:prstGeom prst="rightArrow">
            <a:avLst>
              <a:gd name="adj1" fmla="val 50000"/>
              <a:gd name="adj2" fmla="val 212500"/>
            </a:avLst>
          </a:prstGeom>
          <a:solidFill>
            <a:schemeClr val="tx1"/>
          </a:solidFill>
          <a:ln w="9525">
            <a:solidFill>
              <a:schemeClr val="tx1"/>
            </a:solidFill>
            <a:miter lim="800000"/>
            <a:headEnd/>
            <a:tailEnd/>
          </a:ln>
        </p:spPr>
        <p:txBody>
          <a:bodyPr wrap="none" anchor="ct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3563" name="Text Box 36"/>
          <p:cNvSpPr txBox="1">
            <a:spLocks noChangeArrowheads="1"/>
          </p:cNvSpPr>
          <p:nvPr/>
        </p:nvSpPr>
        <p:spPr bwMode="auto">
          <a:xfrm>
            <a:off x="5910622" y="2209800"/>
            <a:ext cx="153439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lnSpc>
                <a:spcPct val="70000"/>
              </a:lnSpc>
            </a:pPr>
            <a:r>
              <a:rPr lang="en-US" altLang="en-US">
                <a:latin typeface="Calibri" panose="020F0502020204030204" pitchFamily="34" charset="0"/>
              </a:rPr>
              <a:t>Via</a:t>
            </a:r>
          </a:p>
          <a:p>
            <a:pPr algn="ctr">
              <a:lnSpc>
                <a:spcPct val="70000"/>
              </a:lnSpc>
            </a:pPr>
            <a:r>
              <a:rPr lang="en-US" altLang="en-US">
                <a:latin typeface="Calibri" panose="020F0502020204030204" pitchFamily="34" charset="0"/>
              </a:rPr>
              <a:t>lymphatics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3358"/>
                                        </p:tgtEl>
                                        <p:attrNameLst>
                                          <p:attrName>style.visibility</p:attrName>
                                        </p:attrNameLst>
                                      </p:cBhvr>
                                      <p:to>
                                        <p:strVal val="visible"/>
                                      </p:to>
                                    </p:set>
                                    <p:anim calcmode="lin" valueType="num">
                                      <p:cBhvr additive="base">
                                        <p:cTn id="7" dur="500" fill="hold"/>
                                        <p:tgtEl>
                                          <p:spTgt spid="483358"/>
                                        </p:tgtEl>
                                        <p:attrNameLst>
                                          <p:attrName>ppt_x</p:attrName>
                                        </p:attrNameLst>
                                      </p:cBhvr>
                                      <p:tavLst>
                                        <p:tav tm="0">
                                          <p:val>
                                            <p:strVal val="0-#ppt_w/2"/>
                                          </p:val>
                                        </p:tav>
                                        <p:tav tm="100000">
                                          <p:val>
                                            <p:strVal val="#ppt_x"/>
                                          </p:val>
                                        </p:tav>
                                      </p:tavLst>
                                    </p:anim>
                                    <p:anim calcmode="lin" valueType="num">
                                      <p:cBhvr additive="base">
                                        <p:cTn id="8" dur="500" fill="hold"/>
                                        <p:tgtEl>
                                          <p:spTgt spid="4833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3359"/>
                                        </p:tgtEl>
                                        <p:attrNameLst>
                                          <p:attrName>style.visibility</p:attrName>
                                        </p:attrNameLst>
                                      </p:cBhvr>
                                      <p:to>
                                        <p:strVal val="visible"/>
                                      </p:to>
                                    </p:set>
                                    <p:anim calcmode="lin" valueType="num">
                                      <p:cBhvr additive="base">
                                        <p:cTn id="13" dur="500" fill="hold"/>
                                        <p:tgtEl>
                                          <p:spTgt spid="483359"/>
                                        </p:tgtEl>
                                        <p:attrNameLst>
                                          <p:attrName>ppt_x</p:attrName>
                                        </p:attrNameLst>
                                      </p:cBhvr>
                                      <p:tavLst>
                                        <p:tav tm="0">
                                          <p:val>
                                            <p:strVal val="0-#ppt_w/2"/>
                                          </p:val>
                                        </p:tav>
                                        <p:tav tm="100000">
                                          <p:val>
                                            <p:strVal val="#ppt_x"/>
                                          </p:val>
                                        </p:tav>
                                      </p:tavLst>
                                    </p:anim>
                                    <p:anim calcmode="lin" valueType="num">
                                      <p:cBhvr additive="base">
                                        <p:cTn id="14" dur="500" fill="hold"/>
                                        <p:tgtEl>
                                          <p:spTgt spid="4833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58" grpId="0" autoUpdateAnimBg="0"/>
      <p:bldP spid="48335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7432" name="Rectangle 8"/>
          <p:cNvSpPr>
            <a:spLocks noChangeArrowheads="1"/>
          </p:cNvSpPr>
          <p:nvPr/>
        </p:nvSpPr>
        <p:spPr bwMode="auto">
          <a:xfrm>
            <a:off x="0" y="533400"/>
            <a:ext cx="10287000" cy="838200"/>
          </a:xfrm>
          <a:prstGeom prst="rect">
            <a:avLst/>
          </a:prstGeom>
          <a:noFill/>
          <a:ln w="9525">
            <a:noFill/>
            <a:miter lim="800000"/>
            <a:headEnd/>
            <a:tailEnd/>
          </a:ln>
          <a:effectLst/>
        </p:spPr>
        <p:txBody>
          <a:bodyPr anchor="ctr"/>
          <a:lstStyle/>
          <a:p>
            <a:pPr algn="ctr">
              <a:defRPr/>
            </a:pPr>
            <a:r>
              <a:rPr lang="en-GB" sz="4400" b="1" i="0" dirty="0" smtClean="0">
                <a:solidFill>
                  <a:srgbClr val="FFFF00"/>
                </a:solidFill>
                <a:effectLst>
                  <a:outerShdw blurRad="38100" dist="38100" dir="2700000" algn="tl">
                    <a:srgbClr val="000000"/>
                  </a:outerShdw>
                </a:effectLst>
                <a:latin typeface="Calibri" panose="020F0502020204030204" pitchFamily="34" charset="0"/>
              </a:rPr>
              <a:t>Clinical significance</a:t>
            </a:r>
          </a:p>
          <a:p>
            <a:pPr algn="ctr">
              <a:defRPr/>
            </a:pPr>
            <a:r>
              <a:rPr lang="en-GB" sz="4400" b="1" i="0" dirty="0" smtClean="0">
                <a:solidFill>
                  <a:srgbClr val="FFFF00"/>
                </a:solidFill>
                <a:effectLst>
                  <a:outerShdw blurRad="38100" dist="38100" dir="2700000" algn="tl">
                    <a:srgbClr val="000000"/>
                  </a:outerShdw>
                </a:effectLst>
                <a:latin typeface="Calibri" panose="020F0502020204030204" pitchFamily="34" charset="0"/>
              </a:rPr>
              <a:t>of capillary filtration</a:t>
            </a:r>
            <a:endParaRPr lang="en-GB" sz="4400" b="1" i="0" dirty="0">
              <a:solidFill>
                <a:srgbClr val="FFFF00"/>
              </a:solidFill>
              <a:effectLst>
                <a:outerShdw blurRad="38100" dist="38100" dir="2700000" algn="tl">
                  <a:srgbClr val="000000"/>
                </a:outerShdw>
              </a:effectLst>
              <a:latin typeface="Calibri" panose="020F0502020204030204" pitchFamily="34" charset="0"/>
            </a:endParaRPr>
          </a:p>
        </p:txBody>
      </p:sp>
      <p:sp>
        <p:nvSpPr>
          <p:cNvPr id="487433" name="Rectangle 9"/>
          <p:cNvSpPr>
            <a:spLocks noChangeArrowheads="1"/>
          </p:cNvSpPr>
          <p:nvPr/>
        </p:nvSpPr>
        <p:spPr bwMode="auto">
          <a:xfrm>
            <a:off x="266700" y="1676400"/>
            <a:ext cx="9829800" cy="4114800"/>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5000"/>
              <a:buFont typeface="Monotype Sorts" pitchFamily="2" charset="2"/>
              <a:buNone/>
              <a:defRPr/>
            </a:pPr>
            <a:endParaRPr lang="en-GB" sz="2200" b="1" i="0" u="sng" dirty="0">
              <a:effectLst>
                <a:outerShdw blurRad="38100" dist="38100" dir="2700000" algn="tl">
                  <a:srgbClr val="000000"/>
                </a:outerShdw>
              </a:effectLst>
              <a:latin typeface="Calibri" panose="020F0502020204030204" pitchFamily="34" charset="0"/>
            </a:endParaRPr>
          </a:p>
          <a:p>
            <a:pPr marL="342900" indent="-342900">
              <a:lnSpc>
                <a:spcPct val="90000"/>
              </a:lnSpc>
              <a:spcBef>
                <a:spcPct val="20000"/>
              </a:spcBef>
              <a:buClr>
                <a:schemeClr val="tx2"/>
              </a:buClr>
              <a:buSzPct val="75000"/>
              <a:buFont typeface="Monotype Sorts" pitchFamily="2" charset="2"/>
              <a:buChar char="n"/>
              <a:defRPr/>
            </a:pPr>
            <a:r>
              <a:rPr lang="en-GB" sz="2200" b="1" i="0" u="sng" dirty="0">
                <a:solidFill>
                  <a:srgbClr val="FF0000"/>
                </a:solidFill>
                <a:effectLst>
                  <a:outerShdw blurRad="38100" dist="38100" dir="2700000" algn="tl">
                    <a:srgbClr val="000000"/>
                  </a:outerShdw>
                </a:effectLst>
                <a:latin typeface="Calibri" panose="020F0502020204030204" pitchFamily="34" charset="0"/>
              </a:rPr>
              <a:t>In blood loss</a:t>
            </a:r>
            <a:r>
              <a:rPr lang="en-GB" sz="2200" b="1" i="0" dirty="0">
                <a:effectLst>
                  <a:outerShdw blurRad="38100" dist="38100" dir="2700000" algn="tl">
                    <a:srgbClr val="000000"/>
                  </a:outerShdw>
                </a:effectLst>
                <a:latin typeface="Calibri" panose="020F0502020204030204" pitchFamily="34" charset="0"/>
              </a:rPr>
              <a:t> - vasoconstriction of arterioles </a:t>
            </a:r>
            <a:r>
              <a:rPr lang="en-GB" sz="2200" b="1" i="0" dirty="0">
                <a:effectLst>
                  <a:outerShdw blurRad="38100" dist="38100" dir="2700000" algn="tl">
                    <a:srgbClr val="000000"/>
                  </a:outerShdw>
                </a:effectLst>
                <a:latin typeface="Calibri" panose="020F0502020204030204" pitchFamily="34" charset="0"/>
                <a:sym typeface="Symbol" pitchFamily="18" charset="2"/>
              </a:rPr>
              <a:t></a:t>
            </a:r>
            <a:r>
              <a:rPr lang="en-GB" sz="2200" b="1" i="0" dirty="0">
                <a:effectLst>
                  <a:outerShdw blurRad="38100" dist="38100" dir="2700000" algn="tl">
                    <a:srgbClr val="000000"/>
                  </a:outerShdw>
                </a:effectLst>
                <a:latin typeface="Calibri" panose="020F0502020204030204" pitchFamily="34" charset="0"/>
              </a:rPr>
              <a:t> decrease capillary pressure - hence osmotic pressure of plasma proteins favours absorption of interstitial fluid </a:t>
            </a:r>
            <a:r>
              <a:rPr lang="en-GB" sz="2200" b="1" i="0" dirty="0">
                <a:effectLst>
                  <a:outerShdw blurRad="38100" dist="38100" dir="2700000" algn="tl">
                    <a:srgbClr val="000000"/>
                  </a:outerShdw>
                </a:effectLst>
                <a:latin typeface="Calibri" panose="020F0502020204030204" pitchFamily="34" charset="0"/>
                <a:sym typeface="Symbol" pitchFamily="18" charset="2"/>
              </a:rPr>
              <a:t></a:t>
            </a:r>
            <a:r>
              <a:rPr lang="en-GB" sz="2200" b="1" i="0" dirty="0">
                <a:effectLst>
                  <a:outerShdw blurRad="38100" dist="38100" dir="2700000" algn="tl">
                    <a:srgbClr val="000000"/>
                  </a:outerShdw>
                </a:effectLst>
                <a:latin typeface="Calibri" panose="020F0502020204030204" pitchFamily="34" charset="0"/>
              </a:rPr>
              <a:t> blood volume.</a:t>
            </a:r>
          </a:p>
          <a:p>
            <a:pPr marL="342900" indent="-342900">
              <a:lnSpc>
                <a:spcPct val="90000"/>
              </a:lnSpc>
              <a:spcBef>
                <a:spcPct val="20000"/>
              </a:spcBef>
              <a:buClr>
                <a:schemeClr val="tx2"/>
              </a:buClr>
              <a:buSzPct val="75000"/>
              <a:buFont typeface="Monotype Sorts" pitchFamily="2" charset="2"/>
              <a:buChar char="n"/>
              <a:defRPr/>
            </a:pPr>
            <a:endParaRPr lang="en-GB" sz="2200" b="1" i="0" u="sng" dirty="0">
              <a:effectLst>
                <a:outerShdw blurRad="38100" dist="38100" dir="2700000" algn="tl">
                  <a:srgbClr val="000000"/>
                </a:outerShdw>
              </a:effectLst>
              <a:latin typeface="Calibri" panose="020F0502020204030204" pitchFamily="34" charset="0"/>
            </a:endParaRPr>
          </a:p>
          <a:p>
            <a:pPr marL="342900" indent="-342900">
              <a:lnSpc>
                <a:spcPct val="90000"/>
              </a:lnSpc>
              <a:spcBef>
                <a:spcPct val="20000"/>
              </a:spcBef>
              <a:buClr>
                <a:schemeClr val="tx2"/>
              </a:buClr>
              <a:buSzPct val="75000"/>
              <a:buFont typeface="Monotype Sorts" pitchFamily="2" charset="2"/>
              <a:buChar char="n"/>
              <a:defRPr/>
            </a:pPr>
            <a:r>
              <a:rPr lang="en-GB" sz="2200" b="1" i="0" u="sng" dirty="0">
                <a:solidFill>
                  <a:srgbClr val="FF0000"/>
                </a:solidFill>
                <a:effectLst>
                  <a:outerShdw blurRad="38100" dist="38100" dir="2700000" algn="tl">
                    <a:srgbClr val="000000"/>
                  </a:outerShdw>
                </a:effectLst>
                <a:latin typeface="Calibri" panose="020F0502020204030204" pitchFamily="34" charset="0"/>
              </a:rPr>
              <a:t>In congestive heart failure</a:t>
            </a:r>
            <a:r>
              <a:rPr lang="en-GB" sz="2200" b="1" i="0" dirty="0">
                <a:effectLst>
                  <a:outerShdw blurRad="38100" dist="38100" dir="2700000" algn="tl">
                    <a:srgbClr val="000000"/>
                  </a:outerShdw>
                </a:effectLst>
                <a:latin typeface="Calibri" panose="020F0502020204030204" pitchFamily="34" charset="0"/>
              </a:rPr>
              <a:t> - venous pressure rises </a:t>
            </a:r>
            <a:r>
              <a:rPr lang="en-GB" sz="2200" b="1" i="0" dirty="0">
                <a:effectLst>
                  <a:outerShdw blurRad="38100" dist="38100" dir="2700000" algn="tl">
                    <a:srgbClr val="000000"/>
                  </a:outerShdw>
                </a:effectLst>
                <a:latin typeface="Calibri" panose="020F0502020204030204" pitchFamily="34" charset="0"/>
                <a:sym typeface="Symbol" pitchFamily="18" charset="2"/>
              </a:rPr>
              <a:t></a:t>
            </a:r>
            <a:r>
              <a:rPr lang="en-GB" sz="2200" b="1" i="0" dirty="0">
                <a:effectLst>
                  <a:outerShdw blurRad="38100" dist="38100" dir="2700000" algn="tl">
                    <a:srgbClr val="000000"/>
                  </a:outerShdw>
                </a:effectLst>
                <a:latin typeface="Calibri" panose="020F0502020204030204" pitchFamily="34" charset="0"/>
              </a:rPr>
              <a:t> build-up of blood in capillaries </a:t>
            </a:r>
            <a:r>
              <a:rPr lang="en-GB" sz="2200" b="1" i="0" dirty="0">
                <a:effectLst>
                  <a:outerShdw blurRad="38100" dist="38100" dir="2700000" algn="tl">
                    <a:srgbClr val="000000"/>
                  </a:outerShdw>
                </a:effectLst>
                <a:latin typeface="Calibri" panose="020F0502020204030204" pitchFamily="34" charset="0"/>
                <a:sym typeface="Symbol" pitchFamily="18" charset="2"/>
              </a:rPr>
              <a:t></a:t>
            </a:r>
            <a:r>
              <a:rPr lang="en-GB" sz="2200" b="1" i="0" dirty="0">
                <a:effectLst>
                  <a:outerShdw blurRad="38100" dist="38100" dir="2700000" algn="tl">
                    <a:srgbClr val="000000"/>
                  </a:outerShdw>
                </a:effectLst>
                <a:latin typeface="Calibri" panose="020F0502020204030204" pitchFamily="34" charset="0"/>
              </a:rPr>
              <a:t> capillary </a:t>
            </a:r>
            <a:r>
              <a:rPr lang="en-GB" sz="2200" b="1" i="0" dirty="0" smtClean="0">
                <a:effectLst>
                  <a:outerShdw blurRad="38100" dist="38100" dir="2700000" algn="tl">
                    <a:srgbClr val="000000"/>
                  </a:outerShdw>
                </a:effectLst>
                <a:latin typeface="Calibri" panose="020F0502020204030204" pitchFamily="34" charset="0"/>
              </a:rPr>
              <a:t>pressure </a:t>
            </a:r>
            <a:r>
              <a:rPr lang="en-IE" sz="2200" b="1" i="0" dirty="0" smtClean="0">
                <a:effectLst>
                  <a:outerShdw blurRad="38100" dist="38100" dir="2700000" algn="tl">
                    <a:srgbClr val="000000"/>
                  </a:outerShdw>
                </a:effectLst>
                <a:latin typeface="Calibri" panose="020F0502020204030204" pitchFamily="34" charset="0"/>
              </a:rPr>
              <a:t> </a:t>
            </a:r>
            <a:r>
              <a:rPr lang="en-GB" sz="2200" b="1" i="0" dirty="0">
                <a:effectLst>
                  <a:outerShdw blurRad="38100" dist="38100" dir="2700000" algn="tl">
                    <a:srgbClr val="000000"/>
                  </a:outerShdw>
                </a:effectLst>
                <a:latin typeface="Calibri" panose="020F0502020204030204" pitchFamily="34" charset="0"/>
                <a:sym typeface="Symbol" pitchFamily="18" charset="2"/>
              </a:rPr>
              <a:t></a:t>
            </a:r>
            <a:r>
              <a:rPr lang="en-GB" sz="2200" b="1" i="0" dirty="0">
                <a:effectLst>
                  <a:outerShdw blurRad="38100" dist="38100" dir="2700000" algn="tl">
                    <a:srgbClr val="000000"/>
                  </a:outerShdw>
                </a:effectLst>
                <a:latin typeface="Calibri" panose="020F0502020204030204" pitchFamily="34" charset="0"/>
              </a:rPr>
              <a:t> </a:t>
            </a:r>
            <a:r>
              <a:rPr lang="en-GB" sz="2200" b="1" i="0" dirty="0" smtClean="0">
                <a:effectLst>
                  <a:outerShdw blurRad="38100" dist="38100" dir="2700000" algn="tl">
                    <a:srgbClr val="000000"/>
                  </a:outerShdw>
                </a:effectLst>
                <a:latin typeface="Calibri" panose="020F0502020204030204" pitchFamily="34" charset="0"/>
              </a:rPr>
              <a:t>filtration </a:t>
            </a:r>
            <a:r>
              <a:rPr lang="en-GB" sz="2200" b="1" i="0" dirty="0" smtClean="0">
                <a:effectLst>
                  <a:outerShdw blurRad="38100" dist="38100" dir="2700000" algn="tl">
                    <a:srgbClr val="000000"/>
                  </a:outerShdw>
                </a:effectLst>
                <a:latin typeface="Calibri" panose="020F0502020204030204" pitchFamily="34" charset="0"/>
                <a:sym typeface="Symbol" pitchFamily="18" charset="2"/>
              </a:rPr>
              <a:t></a:t>
            </a:r>
            <a:r>
              <a:rPr lang="en-GB" sz="2200" b="1" i="0" dirty="0" smtClean="0">
                <a:effectLst>
                  <a:outerShdw blurRad="38100" dist="38100" dir="2700000" algn="tl">
                    <a:srgbClr val="000000"/>
                  </a:outerShdw>
                </a:effectLst>
                <a:latin typeface="Calibri" panose="020F0502020204030204" pitchFamily="34" charset="0"/>
              </a:rPr>
              <a:t> oedema.</a:t>
            </a:r>
            <a:endParaRPr lang="en-GB" sz="2200" b="1" i="0" dirty="0">
              <a:effectLst>
                <a:outerShdw blurRad="38100" dist="38100" dir="2700000" algn="tl">
                  <a:srgbClr val="000000"/>
                </a:outerShdw>
              </a:effectLst>
              <a:latin typeface="Calibri" panose="020F0502020204030204" pitchFamily="34" charset="0"/>
            </a:endParaRPr>
          </a:p>
          <a:p>
            <a:pPr marL="342900" indent="-342900">
              <a:lnSpc>
                <a:spcPct val="90000"/>
              </a:lnSpc>
              <a:spcBef>
                <a:spcPct val="20000"/>
              </a:spcBef>
              <a:buClr>
                <a:schemeClr val="tx2"/>
              </a:buClr>
              <a:buSzPct val="75000"/>
              <a:buFont typeface="Monotype Sorts" pitchFamily="2" charset="2"/>
              <a:buChar char="n"/>
              <a:defRPr/>
            </a:pPr>
            <a:endParaRPr lang="en-GB" sz="2200" b="1" i="0" dirty="0">
              <a:effectLst>
                <a:outerShdw blurRad="38100" dist="38100" dir="2700000" algn="tl">
                  <a:srgbClr val="000000"/>
                </a:outerShdw>
              </a:effectLst>
              <a:latin typeface="Calibri" panose="020F0502020204030204" pitchFamily="34" charset="0"/>
            </a:endParaRPr>
          </a:p>
          <a:p>
            <a:pPr marL="342900" indent="-342900">
              <a:lnSpc>
                <a:spcPct val="90000"/>
              </a:lnSpc>
              <a:spcBef>
                <a:spcPct val="20000"/>
              </a:spcBef>
              <a:buClr>
                <a:schemeClr val="tx2"/>
              </a:buClr>
              <a:buSzPct val="75000"/>
              <a:buFont typeface="Monotype Sorts" pitchFamily="2" charset="2"/>
              <a:buChar char="n"/>
              <a:defRPr/>
            </a:pPr>
            <a:r>
              <a:rPr lang="en-GB" sz="2200" b="1" i="0" u="sng" dirty="0" smtClean="0">
                <a:solidFill>
                  <a:srgbClr val="FF0000"/>
                </a:solidFill>
                <a:effectLst>
                  <a:outerShdw blurRad="38100" dist="38100" dir="2700000" algn="tl">
                    <a:srgbClr val="000000"/>
                  </a:outerShdw>
                </a:effectLst>
                <a:latin typeface="Calibri" panose="020F0502020204030204" pitchFamily="34" charset="0"/>
              </a:rPr>
              <a:t>In </a:t>
            </a:r>
            <a:r>
              <a:rPr lang="en-GB" sz="2200" b="1" i="0" u="sng" dirty="0" err="1" smtClean="0">
                <a:solidFill>
                  <a:srgbClr val="FF0000"/>
                </a:solidFill>
                <a:effectLst>
                  <a:outerShdw blurRad="38100" dist="38100" dir="2700000" algn="tl">
                    <a:srgbClr val="000000"/>
                  </a:outerShdw>
                </a:effectLst>
                <a:latin typeface="Calibri" panose="020F0502020204030204" pitchFamily="34" charset="0"/>
              </a:rPr>
              <a:t>hypoproteinemia</a:t>
            </a:r>
            <a:r>
              <a:rPr lang="en-GB" sz="2200" b="1" i="0" dirty="0" smtClean="0">
                <a:effectLst>
                  <a:outerShdw blurRad="38100" dist="38100" dir="2700000" algn="tl">
                    <a:srgbClr val="000000"/>
                  </a:outerShdw>
                </a:effectLst>
                <a:latin typeface="Calibri" panose="020F0502020204030204" pitchFamily="34" charset="0"/>
              </a:rPr>
              <a:t> </a:t>
            </a:r>
            <a:r>
              <a:rPr lang="en-GB" sz="2200" b="1" i="0" dirty="0">
                <a:effectLst>
                  <a:outerShdw blurRad="38100" dist="38100" dir="2700000" algn="tl">
                    <a:srgbClr val="000000"/>
                  </a:outerShdw>
                </a:effectLst>
                <a:latin typeface="Calibri" panose="020F0502020204030204" pitchFamily="34" charset="0"/>
              </a:rPr>
              <a:t>(e.g. starvation, liver disease) </a:t>
            </a:r>
            <a:r>
              <a:rPr lang="en-GB" sz="2200" b="1" i="0" dirty="0" smtClean="0">
                <a:effectLst>
                  <a:outerShdw blurRad="38100" dist="38100" dir="2700000" algn="tl">
                    <a:srgbClr val="000000"/>
                  </a:outerShdw>
                </a:effectLst>
                <a:latin typeface="Calibri" panose="020F0502020204030204" pitchFamily="34" charset="0"/>
                <a:sym typeface="Symbol" pitchFamily="18" charset="2"/>
              </a:rPr>
              <a:t> </a:t>
            </a:r>
            <a:r>
              <a:rPr lang="en-GB" sz="2200" b="1" i="0" dirty="0" smtClean="0">
                <a:effectLst>
                  <a:outerShdw blurRad="38100" dist="38100" dir="2700000" algn="tl">
                    <a:srgbClr val="000000"/>
                  </a:outerShdw>
                </a:effectLst>
                <a:latin typeface="Calibri" panose="020F0502020204030204" pitchFamily="34" charset="0"/>
              </a:rPr>
              <a:t> </a:t>
            </a:r>
            <a:r>
              <a:rPr lang="en-GB" sz="2200" b="1" i="0" dirty="0">
                <a:effectLst>
                  <a:outerShdw blurRad="38100" dist="38100" dir="2700000" algn="tl">
                    <a:srgbClr val="000000"/>
                  </a:outerShdw>
                </a:effectLst>
                <a:latin typeface="Calibri" panose="020F0502020204030204" pitchFamily="34" charset="0"/>
              </a:rPr>
              <a:t>plasma protein colloid osmotic </a:t>
            </a:r>
            <a:r>
              <a:rPr lang="en-GB" sz="2200" b="1" i="0" dirty="0" smtClean="0">
                <a:effectLst>
                  <a:outerShdw blurRad="38100" dist="38100" dir="2700000" algn="tl">
                    <a:srgbClr val="000000"/>
                  </a:outerShdw>
                </a:effectLst>
                <a:latin typeface="Calibri" panose="020F0502020204030204" pitchFamily="34" charset="0"/>
              </a:rPr>
              <a:t>pressure  </a:t>
            </a:r>
            <a:r>
              <a:rPr lang="en-GB" sz="2200" b="1" i="0" dirty="0">
                <a:effectLst>
                  <a:outerShdw blurRad="38100" dist="38100" dir="2700000" algn="tl">
                    <a:srgbClr val="000000"/>
                  </a:outerShdw>
                </a:effectLst>
                <a:latin typeface="Calibri" panose="020F0502020204030204" pitchFamily="34" charset="0"/>
                <a:sym typeface="Symbol" pitchFamily="18" charset="2"/>
              </a:rPr>
              <a:t></a:t>
            </a:r>
            <a:r>
              <a:rPr lang="en-GB" sz="2200" b="1" i="0" dirty="0">
                <a:effectLst>
                  <a:outerShdw blurRad="38100" dist="38100" dir="2700000" algn="tl">
                    <a:srgbClr val="000000"/>
                  </a:outerShdw>
                </a:effectLst>
                <a:latin typeface="Calibri" panose="020F0502020204030204" pitchFamily="34" charset="0"/>
              </a:rPr>
              <a:t> loss of fluid from capillaries </a:t>
            </a:r>
            <a:r>
              <a:rPr lang="en-GB" sz="2200" b="1" i="0" dirty="0">
                <a:effectLst>
                  <a:outerShdw blurRad="38100" dist="38100" dir="2700000" algn="tl">
                    <a:srgbClr val="000000"/>
                  </a:outerShdw>
                </a:effectLst>
                <a:latin typeface="Calibri" panose="020F0502020204030204" pitchFamily="34" charset="0"/>
                <a:sym typeface="Symbol" pitchFamily="18" charset="2"/>
              </a:rPr>
              <a:t></a:t>
            </a:r>
            <a:r>
              <a:rPr lang="en-GB" sz="2200" b="1" i="0" dirty="0">
                <a:effectLst>
                  <a:outerShdw blurRad="38100" dist="38100" dir="2700000" algn="tl">
                    <a:srgbClr val="000000"/>
                  </a:outerShdw>
                </a:effectLst>
                <a:latin typeface="Calibri" panose="020F0502020204030204" pitchFamily="34" charset="0"/>
              </a:rPr>
              <a:t> </a:t>
            </a:r>
            <a:r>
              <a:rPr lang="en-GB" sz="2200" b="1" i="0" dirty="0" smtClean="0">
                <a:effectLst>
                  <a:outerShdw blurRad="38100" dist="38100" dir="2700000" algn="tl">
                    <a:srgbClr val="000000"/>
                  </a:outerShdw>
                </a:effectLst>
                <a:latin typeface="Calibri" panose="020F0502020204030204" pitchFamily="34" charset="0"/>
              </a:rPr>
              <a:t>oedema. </a:t>
            </a:r>
          </a:p>
          <a:p>
            <a:pPr marL="342900" indent="-342900">
              <a:lnSpc>
                <a:spcPct val="90000"/>
              </a:lnSpc>
              <a:spcBef>
                <a:spcPct val="20000"/>
              </a:spcBef>
              <a:buClr>
                <a:schemeClr val="tx2"/>
              </a:buClr>
              <a:buSzPct val="75000"/>
              <a:buFont typeface="Monotype Sorts" pitchFamily="2" charset="2"/>
              <a:buChar char="n"/>
              <a:defRPr/>
            </a:pPr>
            <a:endParaRPr lang="en-GB" sz="2200" b="1" i="0" dirty="0">
              <a:effectLst>
                <a:outerShdw blurRad="38100" dist="38100" dir="2700000" algn="tl">
                  <a:srgbClr val="000000"/>
                </a:outerShdw>
              </a:effectLst>
              <a:latin typeface="Calibri" panose="020F0502020204030204" pitchFamily="34" charset="0"/>
            </a:endParaRPr>
          </a:p>
          <a:p>
            <a:pPr marL="342900" indent="-342900">
              <a:lnSpc>
                <a:spcPct val="90000"/>
              </a:lnSpc>
              <a:spcBef>
                <a:spcPct val="20000"/>
              </a:spcBef>
              <a:buClr>
                <a:schemeClr val="tx2"/>
              </a:buClr>
              <a:buSzPct val="75000"/>
              <a:buFont typeface="Monotype Sorts" pitchFamily="2" charset="2"/>
              <a:buChar char="n"/>
              <a:defRPr/>
            </a:pPr>
            <a:r>
              <a:rPr lang="en-GB" altLang="en-US" sz="2200" i="0" u="sng" dirty="0">
                <a:solidFill>
                  <a:srgbClr val="FF0000"/>
                </a:solidFill>
                <a:latin typeface="Calibri" panose="020F0502020204030204" pitchFamily="34" charset="0"/>
              </a:rPr>
              <a:t>In inflammation: </a:t>
            </a:r>
            <a:r>
              <a:rPr lang="en-GB" altLang="en-US" sz="2200" i="0" dirty="0">
                <a:latin typeface="Calibri" panose="020F0502020204030204" pitchFamily="34" charset="0"/>
              </a:rPr>
              <a:t>the gaps between the endothelial cells increase because of the inflammatory mediators </a:t>
            </a:r>
            <a:r>
              <a:rPr lang="en-GB" altLang="en-US" sz="2200" i="0" dirty="0">
                <a:latin typeface="Calibri" panose="020F0502020204030204" pitchFamily="34" charset="0"/>
                <a:sym typeface="Symbol" panose="05050102010706020507" pitchFamily="18" charset="2"/>
              </a:rPr>
              <a:t></a:t>
            </a:r>
            <a:r>
              <a:rPr lang="en-GB" altLang="en-US" sz="2200" i="0" dirty="0">
                <a:latin typeface="Calibri" panose="020F0502020204030204" pitchFamily="34" charset="0"/>
              </a:rPr>
              <a:t> movement of proteins into the </a:t>
            </a:r>
            <a:r>
              <a:rPr lang="en-GB" altLang="en-US" sz="2200" i="0" dirty="0" err="1">
                <a:latin typeface="Calibri" panose="020F0502020204030204" pitchFamily="34" charset="0"/>
              </a:rPr>
              <a:t>interstitium</a:t>
            </a:r>
            <a:r>
              <a:rPr lang="en-GB" altLang="en-US" sz="2200" i="0" dirty="0">
                <a:latin typeface="Calibri" panose="020F0502020204030204" pitchFamily="34" charset="0"/>
              </a:rPr>
              <a:t> </a:t>
            </a:r>
            <a:r>
              <a:rPr lang="en-GB" altLang="en-US" sz="2200" i="0" dirty="0">
                <a:latin typeface="Calibri" panose="020F0502020204030204" pitchFamily="34" charset="0"/>
                <a:sym typeface="Symbol" panose="05050102010706020507" pitchFamily="18" charset="2"/>
              </a:rPr>
              <a:t></a:t>
            </a:r>
            <a:r>
              <a:rPr lang="en-GB" altLang="en-US" sz="2200" i="0" dirty="0">
                <a:latin typeface="Calibri" panose="020F0502020204030204" pitchFamily="34" charset="0"/>
              </a:rPr>
              <a:t> oedema </a:t>
            </a:r>
            <a:r>
              <a:rPr lang="en-GB" altLang="en-US" sz="2200" i="0" dirty="0" smtClean="0">
                <a:latin typeface="Calibri" panose="020F0502020204030204" pitchFamily="34" charset="0"/>
              </a:rPr>
              <a:t>.</a:t>
            </a:r>
            <a:r>
              <a:rPr lang="en-GB" sz="2200" b="1" i="0" dirty="0">
                <a:effectLst>
                  <a:outerShdw blurRad="38100" dist="38100" dir="2700000" algn="tl">
                    <a:srgbClr val="000000"/>
                  </a:outerShdw>
                </a:effectLst>
                <a:latin typeface="Calibri" panose="020F0502020204030204" pitchFamily="34" charset="0"/>
              </a:rPr>
              <a:t>				</a:t>
            </a:r>
            <a:endParaRPr lang="en-GB" sz="2200" b="1" i="0" dirty="0">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7433">
                                            <p:txEl>
                                              <p:pRg st="1" end="1"/>
                                            </p:txEl>
                                          </p:spTgt>
                                        </p:tgtEl>
                                        <p:attrNameLst>
                                          <p:attrName>style.visibility</p:attrName>
                                        </p:attrNameLst>
                                      </p:cBhvr>
                                      <p:to>
                                        <p:strVal val="visible"/>
                                      </p:to>
                                    </p:set>
                                    <p:anim calcmode="lin" valueType="num">
                                      <p:cBhvr additive="base">
                                        <p:cTn id="7" dur="500" fill="hold"/>
                                        <p:tgtEl>
                                          <p:spTgt spid="48743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74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7433">
                                            <p:txEl>
                                              <p:pRg st="3" end="3"/>
                                            </p:txEl>
                                          </p:spTgt>
                                        </p:tgtEl>
                                        <p:attrNameLst>
                                          <p:attrName>style.visibility</p:attrName>
                                        </p:attrNameLst>
                                      </p:cBhvr>
                                      <p:to>
                                        <p:strVal val="visible"/>
                                      </p:to>
                                    </p:set>
                                    <p:anim calcmode="lin" valueType="num">
                                      <p:cBhvr additive="base">
                                        <p:cTn id="13" dur="500" fill="hold"/>
                                        <p:tgtEl>
                                          <p:spTgt spid="48743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743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7433">
                                            <p:txEl>
                                              <p:pRg st="5" end="5"/>
                                            </p:txEl>
                                          </p:spTgt>
                                        </p:tgtEl>
                                        <p:attrNameLst>
                                          <p:attrName>style.visibility</p:attrName>
                                        </p:attrNameLst>
                                      </p:cBhvr>
                                      <p:to>
                                        <p:strVal val="visible"/>
                                      </p:to>
                                    </p:set>
                                    <p:anim calcmode="lin" valueType="num">
                                      <p:cBhvr additive="base">
                                        <p:cTn id="19" dur="500" fill="hold"/>
                                        <p:tgtEl>
                                          <p:spTgt spid="48743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743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7433">
                                            <p:txEl>
                                              <p:pRg st="7" end="7"/>
                                            </p:txEl>
                                          </p:spTgt>
                                        </p:tgtEl>
                                        <p:attrNameLst>
                                          <p:attrName>style.visibility</p:attrName>
                                        </p:attrNameLst>
                                      </p:cBhvr>
                                      <p:to>
                                        <p:strVal val="visible"/>
                                      </p:to>
                                    </p:set>
                                    <p:anim calcmode="lin" valueType="num">
                                      <p:cBhvr additive="base">
                                        <p:cTn id="25" dur="500" fill="hold"/>
                                        <p:tgtEl>
                                          <p:spTgt spid="48743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743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33"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l="5936" r="6534" b="17516"/>
          <a:stretch>
            <a:fillRect/>
          </a:stretch>
        </p:blipFill>
        <p:spPr bwMode="auto">
          <a:xfrm>
            <a:off x="1638300" y="1295400"/>
            <a:ext cx="7162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647700" y="27305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a:solidFill>
                  <a:schemeClr val="tx2"/>
                </a:solidFill>
                <a:latin typeface="Calibri" panose="020F0502020204030204" pitchFamily="34" charset="0"/>
              </a:rPr>
              <a:t>Circulation of ECF</a:t>
            </a:r>
          </a:p>
        </p:txBody>
      </p:sp>
      <p:sp>
        <p:nvSpPr>
          <p:cNvPr id="25604" name="Text Box 6"/>
          <p:cNvSpPr txBox="1">
            <a:spLocks noChangeArrowheads="1"/>
          </p:cNvSpPr>
          <p:nvPr/>
        </p:nvSpPr>
        <p:spPr bwMode="auto">
          <a:xfrm>
            <a:off x="266700" y="3886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a:solidFill>
                  <a:srgbClr val="00FFFF"/>
                </a:solidFill>
                <a:latin typeface="Calibri" panose="020F0502020204030204" pitchFamily="34" charset="0"/>
              </a:rPr>
              <a:t>Lymph</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190500" y="1676400"/>
            <a:ext cx="982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000" b="1" i="0">
                <a:solidFill>
                  <a:schemeClr val="tx2"/>
                </a:solidFill>
                <a:latin typeface="Calibri" panose="020F0502020204030204" pitchFamily="34" charset="0"/>
              </a:rPr>
              <a:t>Lymphatic vessels: lymphatic capillaries</a:t>
            </a:r>
          </a:p>
        </p:txBody>
      </p:sp>
      <p:sp>
        <p:nvSpPr>
          <p:cNvPr id="503814" name="Rectangle 6"/>
          <p:cNvSpPr>
            <a:spLocks noChangeArrowheads="1"/>
          </p:cNvSpPr>
          <p:nvPr/>
        </p:nvSpPr>
        <p:spPr bwMode="auto">
          <a:xfrm>
            <a:off x="952500" y="2667000"/>
            <a:ext cx="8153400" cy="3886200"/>
          </a:xfrm>
          <a:prstGeom prst="rect">
            <a:avLst/>
          </a:prstGeom>
          <a:noFill/>
          <a:ln w="9525">
            <a:noFill/>
            <a:miter lim="800000"/>
            <a:headEnd/>
            <a:tailEnd/>
          </a:ln>
          <a:effectLst/>
        </p:spPr>
        <p:txBody>
          <a:bodyPr/>
          <a:lstStyle/>
          <a:p>
            <a:pPr marL="342900" indent="-342900">
              <a:spcBef>
                <a:spcPct val="20000"/>
              </a:spcBef>
              <a:buClr>
                <a:schemeClr val="tx2"/>
              </a:buClr>
              <a:buSzPct val="75000"/>
              <a:buFont typeface="Monotype Sorts" pitchFamily="2" charset="2"/>
              <a:buChar char="n"/>
              <a:defRPr/>
            </a:pPr>
            <a:r>
              <a:rPr lang="en-US" b="1" i="0" dirty="0">
                <a:solidFill>
                  <a:srgbClr val="00FFFF"/>
                </a:solidFill>
                <a:effectLst>
                  <a:outerShdw blurRad="38100" dist="38100" dir="2700000" algn="tl">
                    <a:srgbClr val="000000"/>
                  </a:outerShdw>
                </a:effectLst>
                <a:latin typeface="Calibri" panose="020F0502020204030204" pitchFamily="34" charset="0"/>
              </a:rPr>
              <a:t>Theses are blind sacs that collect excess tissue fluid</a:t>
            </a:r>
          </a:p>
          <a:p>
            <a:pPr marL="342900" indent="-342900">
              <a:spcBef>
                <a:spcPct val="20000"/>
              </a:spcBef>
              <a:buClr>
                <a:schemeClr val="tx2"/>
              </a:buClr>
              <a:buSzPct val="75000"/>
              <a:buFont typeface="Monotype Sorts" pitchFamily="2" charset="2"/>
              <a:buChar char="n"/>
              <a:defRPr/>
            </a:pPr>
            <a:r>
              <a:rPr lang="en-US" b="1" i="0" dirty="0">
                <a:solidFill>
                  <a:srgbClr val="00FFFF"/>
                </a:solidFill>
                <a:effectLst>
                  <a:outerShdw blurRad="38100" dist="38100" dir="2700000" algn="tl">
                    <a:srgbClr val="000000"/>
                  </a:outerShdw>
                </a:effectLst>
                <a:latin typeface="Calibri" panose="020F0502020204030204" pitchFamily="34" charset="0"/>
              </a:rPr>
              <a:t>They consist of simple squamous epithelium (endothelium)</a:t>
            </a:r>
          </a:p>
          <a:p>
            <a:pPr marL="342900" indent="-342900">
              <a:spcBef>
                <a:spcPct val="20000"/>
              </a:spcBef>
              <a:buClr>
                <a:schemeClr val="tx2"/>
              </a:buClr>
              <a:buSzPct val="75000"/>
              <a:buFont typeface="Monotype Sorts" pitchFamily="2" charset="2"/>
              <a:buChar char="n"/>
              <a:defRPr/>
            </a:pPr>
            <a:r>
              <a:rPr lang="en-US" b="1" i="0" dirty="0">
                <a:solidFill>
                  <a:srgbClr val="00FFFF"/>
                </a:solidFill>
                <a:effectLst>
                  <a:outerShdw blurRad="38100" dist="38100" dir="2700000" algn="tl">
                    <a:srgbClr val="000000"/>
                  </a:outerShdw>
                </a:effectLst>
                <a:latin typeface="Calibri" panose="020F0502020204030204" pitchFamily="34" charset="0"/>
              </a:rPr>
              <a:t>Cells overlap to form valves within lumen</a:t>
            </a:r>
          </a:p>
          <a:p>
            <a:pPr marL="342900" indent="-342900">
              <a:spcBef>
                <a:spcPct val="20000"/>
              </a:spcBef>
              <a:buClr>
                <a:schemeClr val="tx2"/>
              </a:buClr>
              <a:buSzPct val="75000"/>
              <a:buFont typeface="Monotype Sorts" pitchFamily="2" charset="2"/>
              <a:buChar char="n"/>
              <a:defRPr/>
            </a:pPr>
            <a:r>
              <a:rPr lang="en-US" b="1" i="0" dirty="0">
                <a:solidFill>
                  <a:srgbClr val="00FFFF"/>
                </a:solidFill>
                <a:effectLst>
                  <a:outerShdw blurRad="38100" dist="38100" dir="2700000" algn="tl">
                    <a:srgbClr val="000000"/>
                  </a:outerShdw>
                </a:effectLst>
                <a:latin typeface="Calibri" panose="020F0502020204030204" pitchFamily="34" charset="0"/>
              </a:rPr>
              <a:t>Cells connected by </a:t>
            </a:r>
            <a:r>
              <a:rPr lang="en-US" b="1" i="0" dirty="0" smtClean="0">
                <a:solidFill>
                  <a:srgbClr val="00FFFF"/>
                </a:solidFill>
                <a:effectLst>
                  <a:outerShdw blurRad="38100" dist="38100" dir="2700000" algn="tl">
                    <a:srgbClr val="000000"/>
                  </a:outerShdw>
                </a:effectLst>
                <a:latin typeface="Calibri" panose="020F0502020204030204" pitchFamily="34" charset="0"/>
              </a:rPr>
              <a:t>filaments </a:t>
            </a:r>
            <a:r>
              <a:rPr lang="en-US" b="1" i="0" dirty="0">
                <a:solidFill>
                  <a:srgbClr val="00FFFF"/>
                </a:solidFill>
                <a:effectLst>
                  <a:outerShdw blurRad="38100" dist="38100" dir="2700000" algn="tl">
                    <a:srgbClr val="000000"/>
                  </a:outerShdw>
                </a:effectLst>
                <a:latin typeface="Calibri" panose="020F0502020204030204" pitchFamily="34" charset="0"/>
              </a:rPr>
              <a:t>to structures within </a:t>
            </a:r>
            <a:r>
              <a:rPr lang="en-US" b="1" i="0" dirty="0" smtClean="0">
                <a:solidFill>
                  <a:srgbClr val="00FFFF"/>
                </a:solidFill>
                <a:effectLst>
                  <a:outerShdw blurRad="38100" dist="38100" dir="2700000" algn="tl">
                    <a:srgbClr val="000000"/>
                  </a:outerShdw>
                </a:effectLst>
                <a:latin typeface="Calibri" panose="020F0502020204030204" pitchFamily="34" charset="0"/>
              </a:rPr>
              <a:t>tissue</a:t>
            </a:r>
          </a:p>
          <a:p>
            <a:pPr marL="342900" indent="-342900">
              <a:spcBef>
                <a:spcPct val="20000"/>
              </a:spcBef>
              <a:buClr>
                <a:schemeClr val="tx2"/>
              </a:buClr>
              <a:buSzPct val="75000"/>
              <a:buFont typeface="Monotype Sorts" pitchFamily="2" charset="2"/>
              <a:buChar char="n"/>
              <a:defRPr/>
            </a:pPr>
            <a:r>
              <a:rPr lang="en-US" b="1" i="0" dirty="0" smtClean="0">
                <a:solidFill>
                  <a:srgbClr val="00FFFF"/>
                </a:solidFill>
                <a:effectLst>
                  <a:outerShdw blurRad="38100" dist="38100" dir="2700000" algn="tl">
                    <a:srgbClr val="000000"/>
                  </a:outerShdw>
                </a:effectLst>
                <a:latin typeface="Calibri" panose="020F0502020204030204" pitchFamily="34" charset="0"/>
              </a:rPr>
              <a:t>The gaps between the endothelial cells are very large</a:t>
            </a:r>
            <a:endParaRPr lang="en-US" b="1" i="0" dirty="0">
              <a:solidFill>
                <a:srgbClr val="00FFFF"/>
              </a:solidFill>
              <a:effectLst>
                <a:outerShdw blurRad="38100" dist="38100" dir="2700000" algn="tl">
                  <a:srgbClr val="000000"/>
                </a:outerShdw>
              </a:effectLst>
              <a:latin typeface="Calibri" panose="020F0502020204030204" pitchFamily="34" charset="0"/>
            </a:endParaRPr>
          </a:p>
        </p:txBody>
      </p:sp>
      <p:pic>
        <p:nvPicPr>
          <p:cNvPr id="4" name="Picture 2" descr="http://www.studentconsult.com/common/showimage.cfm?mediaISBN=0721602401&amp;FigFile=S02401-016-f009.jpg&amp;size=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4933950"/>
            <a:ext cx="49149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650" name="Group 4"/>
          <p:cNvGrpSpPr>
            <a:grpSpLocks/>
          </p:cNvGrpSpPr>
          <p:nvPr/>
        </p:nvGrpSpPr>
        <p:grpSpPr bwMode="auto">
          <a:xfrm>
            <a:off x="876300" y="1143000"/>
            <a:ext cx="8534400" cy="5867400"/>
            <a:chOff x="288" y="732"/>
            <a:chExt cx="5120" cy="3588"/>
          </a:xfrm>
        </p:grpSpPr>
        <p:pic>
          <p:nvPicPr>
            <p:cNvPr id="27651" name="Picture 5" descr="2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152"/>
              <a:ext cx="5120"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4502" y="732"/>
              <a:ext cx="11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endParaRPr lang="en-AU" altLang="en-US" sz="3200" i="0">
                <a:latin typeface="Times New Roman" panose="02020603050405020304" pitchFamily="18" charset="0"/>
              </a:endParaRPr>
            </a:p>
          </p:txBody>
        </p:sp>
      </p:gr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ttp://www.studentconsult.com/common/showimage.cfm?mediaISBN=0721602401&amp;FigFile=S02401-016-f011.jpg&amp;size=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887537"/>
            <a:ext cx="876300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723900" y="621166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800" dirty="0">
                <a:solidFill>
                  <a:srgbClr val="66FFFF"/>
                </a:solidFill>
                <a:latin typeface="Calibri" panose="020F0502020204030204" pitchFamily="34" charset="0"/>
              </a:rPr>
              <a:t>Structure of lymphatic capillaries and a collecting lymphatic, showing also the lymphatic valves</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5" descr="FG23_0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676400"/>
            <a:ext cx="70866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970605"/>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3" descr="15-18_1"/>
          <p:cNvPicPr>
            <a:picLocks noChangeAspect="1" noChangeArrowheads="1"/>
          </p:cNvPicPr>
          <p:nvPr/>
        </p:nvPicPr>
        <p:blipFill>
          <a:blip r:embed="rId2">
            <a:extLst>
              <a:ext uri="{28A0092B-C50C-407E-A947-70E740481C1C}">
                <a14:useLocalDpi xmlns:a14="http://schemas.microsoft.com/office/drawing/2010/main" val="0"/>
              </a:ext>
            </a:extLst>
          </a:blip>
          <a:srcRect l="7681" t="51477" r="6839" b="3311"/>
          <a:stretch>
            <a:fillRect/>
          </a:stretch>
        </p:blipFill>
        <p:spPr bwMode="auto">
          <a:xfrm>
            <a:off x="993775" y="1995488"/>
            <a:ext cx="85693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3" descr="FG23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676400"/>
            <a:ext cx="72390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5" name="Rectangle 4"/>
          <p:cNvSpPr>
            <a:spLocks noGrp="1" noChangeArrowheads="1"/>
          </p:cNvSpPr>
          <p:nvPr/>
        </p:nvSpPr>
        <p:spPr bwMode="auto">
          <a:xfrm>
            <a:off x="0" y="642289"/>
            <a:ext cx="10287000"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sz="5400" b="1" i="0" dirty="0" smtClean="0">
                <a:solidFill>
                  <a:srgbClr val="00FFFF"/>
                </a:solidFill>
                <a:latin typeface="Calibri" pitchFamily="34" charset="0"/>
                <a:cs typeface="Calibri" pitchFamily="34" charset="0"/>
              </a:rPr>
              <a:t>Learning Resources</a:t>
            </a:r>
            <a:endParaRPr lang="en-CA" sz="5400" b="1" i="0" dirty="0">
              <a:solidFill>
                <a:srgbClr val="00FFFF"/>
              </a:solidFill>
              <a:latin typeface="Calibri" pitchFamily="34" charset="0"/>
              <a:cs typeface="Calibri" pitchFamily="34" charset="0"/>
            </a:endParaRPr>
          </a:p>
        </p:txBody>
      </p:sp>
      <p:sp>
        <p:nvSpPr>
          <p:cNvPr id="6" name="Rectangle 5"/>
          <p:cNvSpPr>
            <a:spLocks noChangeArrowheads="1"/>
          </p:cNvSpPr>
          <p:nvPr/>
        </p:nvSpPr>
        <p:spPr bwMode="auto">
          <a:xfrm>
            <a:off x="419100" y="1946851"/>
            <a:ext cx="9601200" cy="4268861"/>
          </a:xfrm>
          <a:prstGeom prst="rect">
            <a:avLst/>
          </a:prstGeom>
          <a:noFill/>
          <a:ln w="12700">
            <a:noFill/>
            <a:miter lim="800000"/>
            <a:headEnd type="none" w="sm" len="sm"/>
            <a:tailEnd type="none" w="sm" len="sm"/>
          </a:ln>
          <a:effectLst/>
        </p:spPr>
        <p:txBody>
          <a:bodyPr wrap="square" anchor="ctr">
            <a:spAutoFit/>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a:spcBef>
                <a:spcPct val="20000"/>
              </a:spcBef>
              <a:buClr>
                <a:srgbClr val="FF0000"/>
              </a:buClr>
            </a:pPr>
            <a:r>
              <a:rPr lang="en-US" sz="2300" b="1" dirty="0">
                <a:solidFill>
                  <a:srgbClr val="00FFFF"/>
                </a:solidFill>
                <a:latin typeface="Calibri" pitchFamily="34" charset="0"/>
                <a:cs typeface="Calibri" pitchFamily="34" charset="0"/>
              </a:rPr>
              <a:t>Textbooks </a:t>
            </a:r>
            <a:r>
              <a:rPr lang="en-US" sz="2300" b="1" dirty="0" smtClean="0">
                <a:solidFill>
                  <a:srgbClr val="00FFFF"/>
                </a:solidFill>
                <a:latin typeface="Calibri" pitchFamily="34" charset="0"/>
                <a:cs typeface="Calibri" pitchFamily="34" charset="0"/>
              </a:rPr>
              <a:t>:</a:t>
            </a:r>
          </a:p>
          <a:p>
            <a:pPr>
              <a:spcBef>
                <a:spcPct val="20000"/>
              </a:spcBef>
              <a:buClr>
                <a:srgbClr val="FF0000"/>
              </a:buClr>
            </a:pPr>
            <a:endParaRPr lang="en-US" sz="2300" b="1" dirty="0" smtClean="0">
              <a:solidFill>
                <a:srgbClr val="00FFFF"/>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2"/>
              </a:buBlip>
            </a:pPr>
            <a:r>
              <a:rPr lang="en-US" sz="2300" b="1" i="0" dirty="0" smtClean="0">
                <a:solidFill>
                  <a:schemeClr val="tx2"/>
                </a:solidFill>
                <a:latin typeface="Calibri" pitchFamily="34" charset="0"/>
                <a:cs typeface="Calibri" pitchFamily="34" charset="0"/>
              </a:rPr>
              <a:t>Guyton and Hall, Textbook of Medical Physiology; 12</a:t>
            </a:r>
            <a:r>
              <a:rPr lang="en-US" sz="2300" b="1" i="0" baseline="30000" dirty="0" smtClean="0">
                <a:solidFill>
                  <a:schemeClr val="tx2"/>
                </a:solidFill>
                <a:latin typeface="Calibri" pitchFamily="34" charset="0"/>
                <a:cs typeface="Calibri" pitchFamily="34" charset="0"/>
              </a:rPr>
              <a:t>th</a:t>
            </a:r>
            <a:r>
              <a:rPr lang="en-US" sz="2300" b="1" i="0" dirty="0" smtClean="0">
                <a:solidFill>
                  <a:schemeClr val="tx2"/>
                </a:solidFill>
                <a:latin typeface="Calibri" pitchFamily="34" charset="0"/>
                <a:cs typeface="Calibri" pitchFamily="34" charset="0"/>
              </a:rPr>
              <a:t> Edition.</a:t>
            </a:r>
          </a:p>
          <a:p>
            <a:pPr marL="342900" indent="-342900">
              <a:spcBef>
                <a:spcPct val="20000"/>
              </a:spcBef>
              <a:buClr>
                <a:srgbClr val="FF0000"/>
              </a:buClr>
              <a:buFont typeface="Symbol" pitchFamily="18" charset="2"/>
              <a:buBlip>
                <a:blip r:embed="rId2"/>
              </a:buBlip>
            </a:pPr>
            <a:r>
              <a:rPr lang="en-US" sz="2300" b="1" i="0" dirty="0" err="1" smtClean="0">
                <a:solidFill>
                  <a:schemeClr val="tx2"/>
                </a:solidFill>
                <a:latin typeface="Calibri" pitchFamily="34" charset="0"/>
                <a:cs typeface="Calibri" pitchFamily="34" charset="0"/>
              </a:rPr>
              <a:t>Mohrman</a:t>
            </a:r>
            <a:r>
              <a:rPr lang="en-US" sz="2300" b="1" i="0" dirty="0" smtClean="0">
                <a:solidFill>
                  <a:schemeClr val="tx2"/>
                </a:solidFill>
                <a:latin typeface="Calibri" pitchFamily="34" charset="0"/>
                <a:cs typeface="Calibri" pitchFamily="34" charset="0"/>
              </a:rPr>
              <a:t> and Heller, Cardiovascular Physiology; 7</a:t>
            </a:r>
            <a:r>
              <a:rPr lang="en-US" sz="2300" b="1" i="0" baseline="30000" dirty="0" smtClean="0">
                <a:solidFill>
                  <a:schemeClr val="tx2"/>
                </a:solidFill>
                <a:latin typeface="Calibri" pitchFamily="34" charset="0"/>
                <a:cs typeface="Calibri" pitchFamily="34" charset="0"/>
              </a:rPr>
              <a:t>th</a:t>
            </a:r>
            <a:r>
              <a:rPr lang="en-US" sz="2300" b="1" i="0" dirty="0" smtClean="0">
                <a:solidFill>
                  <a:schemeClr val="tx2"/>
                </a:solidFill>
                <a:latin typeface="Calibri" pitchFamily="34" charset="0"/>
                <a:cs typeface="Calibri" pitchFamily="34" charset="0"/>
              </a:rPr>
              <a:t> Edition.</a:t>
            </a:r>
          </a:p>
          <a:p>
            <a:pPr marL="342900" indent="-342900">
              <a:spcBef>
                <a:spcPct val="20000"/>
              </a:spcBef>
              <a:buClr>
                <a:srgbClr val="FF0000"/>
              </a:buClr>
              <a:buBlip>
                <a:blip r:embed="rId2"/>
              </a:buBlip>
            </a:pPr>
            <a:r>
              <a:rPr lang="en-US" sz="2300" b="1" i="0" dirty="0" err="1">
                <a:solidFill>
                  <a:schemeClr val="tx2"/>
                </a:solidFill>
                <a:latin typeface="Calibri" pitchFamily="34" charset="0"/>
                <a:cs typeface="Calibri" pitchFamily="34" charset="0"/>
              </a:rPr>
              <a:t>Ganong’s</a:t>
            </a:r>
            <a:r>
              <a:rPr lang="en-US" sz="2300" b="1" i="0" dirty="0">
                <a:solidFill>
                  <a:schemeClr val="tx2"/>
                </a:solidFill>
                <a:latin typeface="Calibri" pitchFamily="34" charset="0"/>
                <a:cs typeface="Calibri" pitchFamily="34" charset="0"/>
              </a:rPr>
              <a:t> Review of Medical Physiology;  24</a:t>
            </a:r>
            <a:r>
              <a:rPr lang="en-US" sz="2300" b="1" i="0" baseline="30000" dirty="0">
                <a:solidFill>
                  <a:schemeClr val="tx2"/>
                </a:solidFill>
                <a:latin typeface="Calibri" pitchFamily="34" charset="0"/>
                <a:cs typeface="Calibri" pitchFamily="34" charset="0"/>
              </a:rPr>
              <a:t>th </a:t>
            </a:r>
            <a:r>
              <a:rPr lang="en-US" sz="2300" b="1" i="0" dirty="0" smtClean="0">
                <a:solidFill>
                  <a:schemeClr val="tx2"/>
                </a:solidFill>
                <a:latin typeface="Calibri" pitchFamily="34" charset="0"/>
                <a:cs typeface="Calibri" pitchFamily="34" charset="0"/>
              </a:rPr>
              <a:t>Edition.</a:t>
            </a:r>
          </a:p>
          <a:p>
            <a:pPr marL="342900" indent="-342900">
              <a:spcBef>
                <a:spcPct val="20000"/>
              </a:spcBef>
              <a:buClr>
                <a:srgbClr val="FF0000"/>
              </a:buClr>
              <a:buBlip>
                <a:blip r:embed="rId2"/>
              </a:buBlip>
            </a:pPr>
            <a:endParaRPr lang="en-US" sz="2300" b="1" i="0" dirty="0">
              <a:solidFill>
                <a:schemeClr val="tx2"/>
              </a:solidFill>
              <a:latin typeface="Calibri" pitchFamily="34" charset="0"/>
              <a:cs typeface="Calibri" pitchFamily="34" charset="0"/>
            </a:endParaRPr>
          </a:p>
          <a:p>
            <a:pPr>
              <a:spcBef>
                <a:spcPct val="20000"/>
              </a:spcBef>
              <a:buClr>
                <a:srgbClr val="FF0000"/>
              </a:buClr>
            </a:pPr>
            <a:endParaRPr lang="en-US" sz="2300" b="1" i="0" dirty="0">
              <a:solidFill>
                <a:schemeClr val="tx2"/>
              </a:solidFill>
              <a:latin typeface="Calibri" pitchFamily="34" charset="0"/>
              <a:cs typeface="Calibri" pitchFamily="34" charset="0"/>
            </a:endParaRPr>
          </a:p>
          <a:p>
            <a:pPr>
              <a:spcBef>
                <a:spcPct val="20000"/>
              </a:spcBef>
              <a:buClr>
                <a:srgbClr val="FF0000"/>
              </a:buClr>
            </a:pPr>
            <a:r>
              <a:rPr lang="en-US" sz="2300" b="1" dirty="0" smtClean="0">
                <a:solidFill>
                  <a:srgbClr val="00FFFF"/>
                </a:solidFill>
                <a:latin typeface="Calibri" pitchFamily="34" charset="0"/>
                <a:cs typeface="Calibri" pitchFamily="34" charset="0"/>
              </a:rPr>
              <a:t>Websites:</a:t>
            </a:r>
          </a:p>
          <a:p>
            <a:pPr>
              <a:spcBef>
                <a:spcPct val="20000"/>
              </a:spcBef>
              <a:buClr>
                <a:srgbClr val="FF0000"/>
              </a:buClr>
            </a:pPr>
            <a:endParaRPr lang="en-US" sz="2300" b="1" dirty="0" smtClean="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2"/>
              </a:buBlip>
            </a:pPr>
            <a:r>
              <a:rPr lang="en-US" sz="2300" b="1" i="0" dirty="0">
                <a:solidFill>
                  <a:schemeClr val="tx2"/>
                </a:solidFill>
                <a:latin typeface="Calibri" pitchFamily="34" charset="0"/>
                <a:cs typeface="Calibri" pitchFamily="34" charset="0"/>
                <a:hlinkClick r:id="rId3"/>
              </a:rPr>
              <a:t>http://accessmedicine.mhmedical.com</a:t>
            </a:r>
            <a:r>
              <a:rPr lang="en-US" sz="2300" b="1" i="0" dirty="0" smtClean="0">
                <a:solidFill>
                  <a:schemeClr val="tx2"/>
                </a:solidFill>
                <a:latin typeface="Calibri" pitchFamily="34" charset="0"/>
                <a:cs typeface="Calibri" pitchFamily="34" charset="0"/>
                <a:hlinkClick r:id="rId3"/>
              </a:rPr>
              <a:t>/</a:t>
            </a:r>
            <a:endParaRPr lang="en-US" sz="2300" b="1" i="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387407065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8931" name="Rectangle 3"/>
          <p:cNvSpPr>
            <a:spLocks noChangeArrowheads="1"/>
          </p:cNvSpPr>
          <p:nvPr/>
        </p:nvSpPr>
        <p:spPr bwMode="auto">
          <a:xfrm>
            <a:off x="762000" y="1905000"/>
            <a:ext cx="8496300" cy="3733800"/>
          </a:xfrm>
          <a:prstGeom prst="rect">
            <a:avLst/>
          </a:prstGeom>
          <a:noFill/>
          <a:ln w="9525">
            <a:noFill/>
            <a:miter lim="800000"/>
            <a:headEnd/>
            <a:tailEnd/>
          </a:ln>
          <a:effectLst/>
        </p:spPr>
        <p:txBody>
          <a:bodyPr/>
          <a:lstStyle/>
          <a:p>
            <a:pPr marL="742950" lvl="1" indent="-285750">
              <a:spcBef>
                <a:spcPct val="20000"/>
              </a:spcBef>
              <a:buClr>
                <a:schemeClr val="tx2"/>
              </a:buClr>
              <a:buFont typeface="Wingdings" pitchFamily="2" charset="2"/>
              <a:buChar char="§"/>
              <a:defRPr/>
            </a:pPr>
            <a:r>
              <a:rPr lang="en-US" b="1" i="0">
                <a:solidFill>
                  <a:srgbClr val="00FF00"/>
                </a:solidFill>
                <a:latin typeface="Calibri" panose="020F0502020204030204" pitchFamily="34" charset="0"/>
              </a:rPr>
              <a:t>Lymphatics</a:t>
            </a:r>
            <a:r>
              <a:rPr lang="en-US" b="1" i="0">
                <a:solidFill>
                  <a:srgbClr val="00FF00"/>
                </a:solidFill>
                <a:effectLst>
                  <a:outerShdw blurRad="38100" dist="38100" dir="2700000" algn="tl">
                    <a:srgbClr val="000000"/>
                  </a:outerShdw>
                </a:effectLst>
                <a:latin typeface="Calibri" panose="020F0502020204030204" pitchFamily="34" charset="0"/>
              </a:rPr>
              <a:t>:</a:t>
            </a:r>
            <a:r>
              <a:rPr lang="en-US" sz="3200" b="1" i="0">
                <a:effectLst>
                  <a:outerShdw blurRad="38100" dist="38100" dir="2700000" algn="tl">
                    <a:srgbClr val="000000"/>
                  </a:outerShdw>
                </a:effectLst>
                <a:latin typeface="Calibri" panose="020F0502020204030204" pitchFamily="34" charset="0"/>
              </a:rPr>
              <a:t> </a:t>
            </a:r>
            <a:r>
              <a:rPr lang="en-US" b="1" i="0">
                <a:solidFill>
                  <a:srgbClr val="00FFFF"/>
                </a:solidFill>
                <a:effectLst>
                  <a:outerShdw blurRad="38100" dist="38100" dir="2700000" algn="tl">
                    <a:srgbClr val="000000"/>
                  </a:outerShdw>
                </a:effectLst>
                <a:latin typeface="Calibri" panose="020F0502020204030204" pitchFamily="34" charset="0"/>
              </a:rPr>
              <a:t>These originate as lymph capillaries that unite to form larger vessels</a:t>
            </a:r>
          </a:p>
          <a:p>
            <a:pPr marL="1143000" lvl="2" indent="-228600">
              <a:spcBef>
                <a:spcPct val="20000"/>
              </a:spcBef>
              <a:buClr>
                <a:schemeClr val="tx2"/>
              </a:buClr>
              <a:buFont typeface="Wingdings" pitchFamily="2" charset="2"/>
              <a:buNone/>
              <a:defRPr/>
            </a:pPr>
            <a:r>
              <a:rPr lang="en-US" b="1" i="0">
                <a:solidFill>
                  <a:srgbClr val="00FFFF"/>
                </a:solidFill>
                <a:effectLst>
                  <a:outerShdw blurRad="38100" dist="38100" dir="2700000" algn="tl">
                    <a:srgbClr val="000000"/>
                  </a:outerShdw>
                </a:effectLst>
                <a:latin typeface="Calibri" panose="020F0502020204030204" pitchFamily="34" charset="0"/>
              </a:rPr>
              <a:t>	- Resemble veins in structure but with thinner walls, less muscle, less connective tissue, and more valves</a:t>
            </a:r>
          </a:p>
          <a:p>
            <a:pPr marL="1143000" lvl="2" indent="-228600">
              <a:spcBef>
                <a:spcPct val="20000"/>
              </a:spcBef>
              <a:buClr>
                <a:schemeClr val="tx2"/>
              </a:buClr>
              <a:buFont typeface="Wingdings" pitchFamily="2" charset="2"/>
              <a:buNone/>
              <a:defRPr/>
            </a:pPr>
            <a:r>
              <a:rPr lang="en-US" b="1" i="0">
                <a:solidFill>
                  <a:srgbClr val="00FFFF"/>
                </a:solidFill>
                <a:effectLst>
                  <a:outerShdw blurRad="38100" dist="38100" dir="2700000" algn="tl">
                    <a:srgbClr val="000000"/>
                  </a:outerShdw>
                </a:effectLst>
                <a:latin typeface="Calibri" panose="020F0502020204030204" pitchFamily="34" charset="0"/>
              </a:rPr>
              <a:t>	- Connect to lymph nodes at various intervals</a:t>
            </a:r>
          </a:p>
          <a:p>
            <a:pPr marL="742950" lvl="1" indent="-285750">
              <a:spcBef>
                <a:spcPct val="20000"/>
              </a:spcBef>
              <a:buClr>
                <a:schemeClr val="tx2"/>
              </a:buClr>
              <a:buFont typeface="Wingdings" pitchFamily="2" charset="2"/>
              <a:buChar char="§"/>
              <a:defRPr/>
            </a:pPr>
            <a:r>
              <a:rPr lang="en-US" b="1" i="0">
                <a:solidFill>
                  <a:srgbClr val="00FF00"/>
                </a:solidFill>
                <a:effectLst>
                  <a:outerShdw blurRad="38100" dist="38100" dir="2700000" algn="tl">
                    <a:srgbClr val="000000"/>
                  </a:outerShdw>
                </a:effectLst>
                <a:latin typeface="Calibri" panose="020F0502020204030204" pitchFamily="34" charset="0"/>
              </a:rPr>
              <a:t>Lymphatic trunks:</a:t>
            </a:r>
            <a:r>
              <a:rPr lang="en-US" b="1" i="0">
                <a:solidFill>
                  <a:srgbClr val="00FFFF"/>
                </a:solidFill>
                <a:effectLst>
                  <a:outerShdw blurRad="38100" dist="38100" dir="2700000" algn="tl">
                    <a:srgbClr val="000000"/>
                  </a:outerShdw>
                </a:effectLst>
                <a:latin typeface="Calibri" panose="020F0502020204030204" pitchFamily="34" charset="0"/>
              </a:rPr>
              <a:t> These are formed by the union of lymphatics. They carry lymph to lymphatic ducts.</a:t>
            </a:r>
          </a:p>
          <a:p>
            <a:pPr marL="742950" lvl="1" indent="-285750">
              <a:spcBef>
                <a:spcPct val="20000"/>
              </a:spcBef>
              <a:buClr>
                <a:schemeClr val="tx2"/>
              </a:buClr>
              <a:buFont typeface="Wingdings" pitchFamily="2" charset="2"/>
              <a:buChar char="§"/>
              <a:defRPr/>
            </a:pPr>
            <a:r>
              <a:rPr lang="en-US" b="1" i="0">
                <a:solidFill>
                  <a:srgbClr val="00FF00"/>
                </a:solidFill>
                <a:effectLst>
                  <a:outerShdw blurRad="38100" dist="38100" dir="2700000" algn="tl">
                    <a:srgbClr val="000000"/>
                  </a:outerShdw>
                </a:effectLst>
                <a:latin typeface="Calibri" panose="020F0502020204030204" pitchFamily="34" charset="0"/>
              </a:rPr>
              <a:t>Lymphatic ducts:</a:t>
            </a:r>
            <a:r>
              <a:rPr lang="en-US" b="1" i="0">
                <a:solidFill>
                  <a:srgbClr val="00FFFF"/>
                </a:solidFill>
                <a:effectLst>
                  <a:outerShdw blurRad="38100" dist="38100" dir="2700000" algn="tl">
                    <a:srgbClr val="000000"/>
                  </a:outerShdw>
                </a:effectLst>
                <a:latin typeface="Calibri" panose="020F0502020204030204" pitchFamily="34" charset="0"/>
              </a:rPr>
              <a:t> these are formed by the union of lymphatic trunks. They empty into large veins just before they join the superior vena cava</a:t>
            </a:r>
          </a:p>
        </p:txBody>
      </p:sp>
      <p:sp>
        <p:nvSpPr>
          <p:cNvPr id="31747" name="Text Box 4"/>
          <p:cNvSpPr txBox="1">
            <a:spLocks noChangeArrowheads="1"/>
          </p:cNvSpPr>
          <p:nvPr/>
        </p:nvSpPr>
        <p:spPr bwMode="auto">
          <a:xfrm>
            <a:off x="647700" y="11430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000" b="1" i="0">
                <a:solidFill>
                  <a:schemeClr val="tx2"/>
                </a:solidFill>
                <a:latin typeface="Calibri" panose="020F0502020204030204" pitchFamily="34" charset="0"/>
              </a:rPr>
              <a:t>Lymphatic vessels: continued</a:t>
            </a: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4" descr="FG23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524000"/>
            <a:ext cx="7164388"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03" name="Rectangle 3"/>
          <p:cNvSpPr>
            <a:spLocks noChangeArrowheads="1"/>
          </p:cNvSpPr>
          <p:nvPr/>
        </p:nvSpPr>
        <p:spPr bwMode="auto">
          <a:xfrm>
            <a:off x="1257300" y="609600"/>
            <a:ext cx="7772400" cy="685800"/>
          </a:xfrm>
          <a:prstGeom prst="rect">
            <a:avLst/>
          </a:prstGeom>
          <a:noFill/>
          <a:ln w="9525">
            <a:noFill/>
            <a:miter lim="800000"/>
            <a:headEnd/>
            <a:tailEnd/>
          </a:ln>
          <a:effectLst/>
        </p:spPr>
        <p:txBody>
          <a:bodyPr anchor="ctr"/>
          <a:lstStyle/>
          <a:p>
            <a:pPr algn="ctr">
              <a:defRPr/>
            </a:pPr>
            <a:r>
              <a:rPr lang="en-US" sz="4400" b="1" i="0">
                <a:solidFill>
                  <a:schemeClr val="tx2"/>
                </a:solidFill>
                <a:effectLst>
                  <a:outerShdw blurRad="38100" dist="38100" dir="2700000" algn="tl">
                    <a:srgbClr val="000000"/>
                  </a:outerShdw>
                </a:effectLst>
                <a:latin typeface="Calibri" panose="020F0502020204030204" pitchFamily="34" charset="0"/>
              </a:rPr>
              <a:t>Lymph Circulation</a:t>
            </a:r>
          </a:p>
        </p:txBody>
      </p:sp>
      <p:sp>
        <p:nvSpPr>
          <p:cNvPr id="512004" name="Rectangle 4"/>
          <p:cNvSpPr>
            <a:spLocks noChangeArrowheads="1"/>
          </p:cNvSpPr>
          <p:nvPr/>
        </p:nvSpPr>
        <p:spPr bwMode="auto">
          <a:xfrm>
            <a:off x="800100" y="1752600"/>
            <a:ext cx="8915400" cy="4724400"/>
          </a:xfrm>
          <a:prstGeom prst="rect">
            <a:avLst/>
          </a:prstGeom>
          <a:noFill/>
          <a:ln w="9525">
            <a:noFill/>
            <a:miter lim="800000"/>
            <a:headEnd/>
            <a:tailEnd/>
          </a:ln>
          <a:effectLst/>
        </p:spPr>
        <p:txBody>
          <a:bodyPr/>
          <a:lstStyle/>
          <a:p>
            <a:pPr marL="342900" indent="-342900">
              <a:spcBef>
                <a:spcPct val="20000"/>
              </a:spcBef>
              <a:buClr>
                <a:schemeClr val="tx2"/>
              </a:buClr>
              <a:buSzPct val="75000"/>
              <a:buFont typeface="Monotype Sorts" pitchFamily="2" charset="2"/>
              <a:buChar char="n"/>
              <a:defRPr/>
            </a:pPr>
            <a:r>
              <a:rPr lang="en-US" b="1" i="0">
                <a:solidFill>
                  <a:srgbClr val="00FFFF"/>
                </a:solidFill>
                <a:effectLst>
                  <a:outerShdw blurRad="38100" dist="38100" dir="2700000" algn="tl">
                    <a:srgbClr val="000000"/>
                  </a:outerShdw>
                </a:effectLst>
                <a:latin typeface="Calibri" panose="020F0502020204030204" pitchFamily="34" charset="0"/>
              </a:rPr>
              <a:t>Lymph moves along pressure gradient about 2-4 liters/day</a:t>
            </a:r>
          </a:p>
          <a:p>
            <a:pPr marL="342900" indent="-342900">
              <a:spcBef>
                <a:spcPct val="20000"/>
              </a:spcBef>
              <a:buClr>
                <a:schemeClr val="tx2"/>
              </a:buClr>
              <a:buSzPct val="75000"/>
              <a:buFont typeface="Monotype Sorts" pitchFamily="2" charset="2"/>
              <a:buChar char="n"/>
              <a:defRPr/>
            </a:pPr>
            <a:r>
              <a:rPr lang="en-US" b="1" i="0">
                <a:solidFill>
                  <a:srgbClr val="00FFFF"/>
                </a:solidFill>
                <a:effectLst>
                  <a:outerShdw blurRad="38100" dist="38100" dir="2700000" algn="tl">
                    <a:srgbClr val="000000"/>
                  </a:outerShdw>
                </a:effectLst>
                <a:latin typeface="Calibri" panose="020F0502020204030204" pitchFamily="34" charset="0"/>
              </a:rPr>
              <a:t>Valves in lymph vessels keep flow moving in one direction </a:t>
            </a:r>
          </a:p>
          <a:p>
            <a:pPr marL="342900" indent="-342900">
              <a:spcBef>
                <a:spcPct val="20000"/>
              </a:spcBef>
              <a:buClr>
                <a:schemeClr val="tx2"/>
              </a:buClr>
              <a:buSzPct val="75000"/>
              <a:buFont typeface="Monotype Sorts" pitchFamily="2" charset="2"/>
              <a:buChar char="n"/>
              <a:defRPr/>
            </a:pPr>
            <a:r>
              <a:rPr lang="en-US" b="1" i="0">
                <a:solidFill>
                  <a:srgbClr val="00FFFF"/>
                </a:solidFill>
                <a:effectLst>
                  <a:outerShdw blurRad="38100" dist="38100" dir="2700000" algn="tl">
                    <a:srgbClr val="000000"/>
                  </a:outerShdw>
                </a:effectLst>
                <a:latin typeface="Calibri" panose="020F0502020204030204" pitchFamily="34" charset="0"/>
              </a:rPr>
              <a:t>Mechanisms that may contribute to pressure:</a:t>
            </a:r>
          </a:p>
          <a:p>
            <a:pPr marL="742950" lvl="1" indent="-285750">
              <a:spcBef>
                <a:spcPct val="20000"/>
              </a:spcBef>
              <a:buClr>
                <a:schemeClr val="tx1"/>
              </a:buClr>
              <a:buFontTx/>
              <a:buChar char="–"/>
              <a:defRPr/>
            </a:pPr>
            <a:r>
              <a:rPr lang="en-US" b="1" i="0">
                <a:solidFill>
                  <a:srgbClr val="00FFFF"/>
                </a:solidFill>
                <a:effectLst>
                  <a:outerShdw blurRad="38100" dist="38100" dir="2700000" algn="tl">
                    <a:srgbClr val="000000"/>
                  </a:outerShdw>
                </a:effectLst>
                <a:latin typeface="Calibri" panose="020F0502020204030204" pitchFamily="34" charset="0"/>
              </a:rPr>
              <a:t>“milking” by skeletal muscle (contraction of skeletal muscle puts pressure on lymphatic to move fluid forward)</a:t>
            </a:r>
          </a:p>
          <a:p>
            <a:pPr marL="742950" lvl="1" indent="-285750">
              <a:spcBef>
                <a:spcPct val="20000"/>
              </a:spcBef>
              <a:buClr>
                <a:schemeClr val="tx1"/>
              </a:buClr>
              <a:buFontTx/>
              <a:buChar char="–"/>
              <a:defRPr/>
            </a:pPr>
            <a:r>
              <a:rPr lang="en-US" b="1" i="0">
                <a:solidFill>
                  <a:srgbClr val="00FFFF"/>
                </a:solidFill>
                <a:effectLst>
                  <a:outerShdw blurRad="38100" dist="38100" dir="2700000" algn="tl">
                    <a:srgbClr val="000000"/>
                  </a:outerShdw>
                </a:effectLst>
                <a:latin typeface="Calibri" panose="020F0502020204030204" pitchFamily="34" charset="0"/>
              </a:rPr>
              <a:t>pressure changes during breathing (inspiration lowers pressure in thoracic cavity, increases pressure in abdominal cavity)</a:t>
            </a:r>
          </a:p>
          <a:p>
            <a:pPr marL="742950" lvl="1" indent="-285750">
              <a:spcBef>
                <a:spcPct val="20000"/>
              </a:spcBef>
              <a:buClr>
                <a:schemeClr val="tx1"/>
              </a:buClr>
              <a:buFontTx/>
              <a:buChar char="–"/>
              <a:defRPr/>
            </a:pPr>
            <a:r>
              <a:rPr lang="en-US" b="1" i="0">
                <a:solidFill>
                  <a:srgbClr val="00FFFF"/>
                </a:solidFill>
                <a:effectLst>
                  <a:outerShdw blurRad="38100" dist="38100" dir="2700000" algn="tl">
                    <a:srgbClr val="000000"/>
                  </a:outerShdw>
                </a:effectLst>
                <a:latin typeface="Calibri" panose="020F0502020204030204" pitchFamily="34" charset="0"/>
              </a:rPr>
              <a:t>pulsating of neighboring elastic arteries</a:t>
            </a:r>
          </a:p>
          <a:p>
            <a:pPr marL="742950" lvl="1" indent="-285750">
              <a:spcBef>
                <a:spcPct val="20000"/>
              </a:spcBef>
              <a:buClr>
                <a:schemeClr val="tx1"/>
              </a:buClr>
              <a:buFontTx/>
              <a:buChar char="–"/>
              <a:defRPr/>
            </a:pPr>
            <a:r>
              <a:rPr lang="en-US" b="1" i="0">
                <a:solidFill>
                  <a:srgbClr val="00FFFF"/>
                </a:solidFill>
                <a:effectLst>
                  <a:outerShdw blurRad="38100" dist="38100" dir="2700000" algn="tl">
                    <a:srgbClr val="000000"/>
                  </a:outerShdw>
                </a:effectLst>
                <a:latin typeface="Calibri" panose="020F0502020204030204" pitchFamily="34" charset="0"/>
              </a:rPr>
              <a:t>contraction of smooth muscle in walls of larger lymphatic vessels and ducts</a:t>
            </a: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053" name="Rectangle 5"/>
          <p:cNvSpPr>
            <a:spLocks noChangeArrowheads="1"/>
          </p:cNvSpPr>
          <p:nvPr/>
        </p:nvSpPr>
        <p:spPr bwMode="auto">
          <a:xfrm>
            <a:off x="1104900" y="533400"/>
            <a:ext cx="7772400" cy="685800"/>
          </a:xfrm>
          <a:prstGeom prst="rect">
            <a:avLst/>
          </a:prstGeom>
          <a:noFill/>
          <a:ln w="9525">
            <a:noFill/>
            <a:miter lim="800000"/>
            <a:headEnd/>
            <a:tailEnd/>
          </a:ln>
          <a:effectLst/>
        </p:spPr>
        <p:txBody>
          <a:bodyPr anchor="ctr"/>
          <a:lstStyle/>
          <a:p>
            <a:pPr algn="ctr">
              <a:defRPr/>
            </a:pPr>
            <a:r>
              <a:rPr lang="en-US" sz="4400" b="1" i="0">
                <a:solidFill>
                  <a:schemeClr val="tx2"/>
                </a:solidFill>
                <a:effectLst>
                  <a:outerShdw blurRad="38100" dist="38100" dir="2700000" algn="tl">
                    <a:srgbClr val="000000"/>
                  </a:outerShdw>
                </a:effectLst>
                <a:latin typeface="Calibri" panose="020F0502020204030204" pitchFamily="34" charset="0"/>
              </a:rPr>
              <a:t>Lymph</a:t>
            </a:r>
          </a:p>
        </p:txBody>
      </p:sp>
      <p:sp>
        <p:nvSpPr>
          <p:cNvPr id="34819" name="Rectangle 6"/>
          <p:cNvSpPr>
            <a:spLocks noChangeArrowheads="1"/>
          </p:cNvSpPr>
          <p:nvPr/>
        </p:nvSpPr>
        <p:spPr bwMode="auto">
          <a:xfrm>
            <a:off x="647700" y="2133600"/>
            <a:ext cx="8915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nSpc>
                <a:spcPct val="90000"/>
              </a:lnSpc>
              <a:spcBef>
                <a:spcPct val="20000"/>
              </a:spcBef>
              <a:buClr>
                <a:schemeClr val="tx2"/>
              </a:buClr>
              <a:buSzPct val="75000"/>
              <a:buFont typeface="Monotype Sorts" pitchFamily="2" charset="2"/>
              <a:buChar char="n"/>
            </a:pPr>
            <a:r>
              <a:rPr lang="en-GB" altLang="en-US" sz="2300" b="1" i="0">
                <a:solidFill>
                  <a:srgbClr val="FF66FF"/>
                </a:solidFill>
                <a:latin typeface="Calibri" panose="020F0502020204030204" pitchFamily="34" charset="0"/>
              </a:rPr>
              <a:t>Protein:</a:t>
            </a:r>
            <a:r>
              <a:rPr lang="en-GB" altLang="en-US" sz="2300" b="1" i="0">
                <a:solidFill>
                  <a:srgbClr val="00FFFF"/>
                </a:solidFill>
                <a:latin typeface="Calibri" panose="020F0502020204030204" pitchFamily="34" charset="0"/>
              </a:rPr>
              <a:t> &lt; plasma</a:t>
            </a:r>
          </a:p>
          <a:p>
            <a:pPr>
              <a:lnSpc>
                <a:spcPct val="90000"/>
              </a:lnSpc>
              <a:spcBef>
                <a:spcPct val="20000"/>
              </a:spcBef>
              <a:buClr>
                <a:schemeClr val="tx2"/>
              </a:buClr>
              <a:buSzPct val="75000"/>
              <a:buFont typeface="Monotype Sorts" pitchFamily="2" charset="2"/>
              <a:buChar char="n"/>
            </a:pPr>
            <a:r>
              <a:rPr lang="en-GB" altLang="en-US" sz="2300" b="1" i="0">
                <a:solidFill>
                  <a:srgbClr val="FF66FF"/>
                </a:solidFill>
                <a:latin typeface="Calibri" panose="020F0502020204030204" pitchFamily="34" charset="0"/>
              </a:rPr>
              <a:t>Lipids:</a:t>
            </a:r>
            <a:r>
              <a:rPr lang="en-GB" altLang="en-US" sz="2300" b="1" i="0">
                <a:solidFill>
                  <a:srgbClr val="00FFFF"/>
                </a:solidFill>
                <a:latin typeface="Calibri" panose="020F0502020204030204" pitchFamily="34" charset="0"/>
              </a:rPr>
              <a:t> </a:t>
            </a:r>
          </a:p>
          <a:p>
            <a:pPr lvl="3">
              <a:lnSpc>
                <a:spcPct val="90000"/>
              </a:lnSpc>
              <a:spcBef>
                <a:spcPct val="20000"/>
              </a:spcBef>
              <a:buClr>
                <a:schemeClr val="tx2"/>
              </a:buClr>
              <a:buSzPct val="65000"/>
              <a:buFont typeface="Monotype Sorts" pitchFamily="2" charset="2"/>
              <a:buChar char="n"/>
            </a:pPr>
            <a:r>
              <a:rPr lang="en-GB" altLang="en-US" sz="2300" b="1" i="0">
                <a:solidFill>
                  <a:srgbClr val="00FFFF"/>
                </a:solidFill>
                <a:latin typeface="Calibri" panose="020F0502020204030204" pitchFamily="34" charset="0"/>
              </a:rPr>
              <a:t>cholesterol and phospholipid (lipoproteins)</a:t>
            </a:r>
          </a:p>
          <a:p>
            <a:pPr lvl="3">
              <a:lnSpc>
                <a:spcPct val="90000"/>
              </a:lnSpc>
              <a:spcBef>
                <a:spcPct val="20000"/>
              </a:spcBef>
              <a:buClr>
                <a:schemeClr val="tx2"/>
              </a:buClr>
              <a:buSzPct val="65000"/>
              <a:buFont typeface="Monotype Sorts" pitchFamily="2" charset="2"/>
              <a:buChar char="n"/>
            </a:pPr>
            <a:r>
              <a:rPr lang="en-GB" altLang="en-US" sz="2300" b="1" i="0">
                <a:solidFill>
                  <a:srgbClr val="00FFFF"/>
                </a:solidFill>
                <a:latin typeface="Calibri" panose="020F0502020204030204" pitchFamily="34" charset="0"/>
              </a:rPr>
              <a:t>neutral fat (chylomicrons)</a:t>
            </a:r>
          </a:p>
          <a:p>
            <a:pPr>
              <a:lnSpc>
                <a:spcPct val="90000"/>
              </a:lnSpc>
              <a:spcBef>
                <a:spcPct val="20000"/>
              </a:spcBef>
              <a:buClr>
                <a:schemeClr val="tx2"/>
              </a:buClr>
              <a:buSzPct val="75000"/>
              <a:buFont typeface="Monotype Sorts" pitchFamily="2" charset="2"/>
              <a:buChar char="n"/>
            </a:pPr>
            <a:r>
              <a:rPr lang="en-GB" altLang="en-US" sz="2300" b="1" i="0">
                <a:solidFill>
                  <a:srgbClr val="FF66FF"/>
                </a:solidFill>
                <a:latin typeface="Calibri" panose="020F0502020204030204" pitchFamily="34" charset="0"/>
              </a:rPr>
              <a:t>Electrolytes:</a:t>
            </a:r>
            <a:r>
              <a:rPr lang="en-GB" altLang="en-US" sz="2300" b="1" i="0">
                <a:solidFill>
                  <a:srgbClr val="00FFFF"/>
                </a:solidFill>
                <a:latin typeface="Calibri" panose="020F0502020204030204" pitchFamily="34" charset="0"/>
              </a:rPr>
              <a:t> </a:t>
            </a:r>
          </a:p>
          <a:p>
            <a:pPr lvl="2">
              <a:lnSpc>
                <a:spcPct val="90000"/>
              </a:lnSpc>
              <a:spcBef>
                <a:spcPct val="20000"/>
              </a:spcBef>
              <a:buClr>
                <a:schemeClr val="tx1"/>
              </a:buClr>
              <a:buFontTx/>
              <a:buChar char="»"/>
            </a:pPr>
            <a:r>
              <a:rPr lang="en-GB" altLang="en-US" sz="2300" b="1" i="0">
                <a:solidFill>
                  <a:srgbClr val="00FFFF"/>
                </a:solidFill>
                <a:latin typeface="Calibri" panose="020F0502020204030204" pitchFamily="34" charset="0"/>
              </a:rPr>
              <a:t>similar to plasma</a:t>
            </a:r>
            <a:endParaRPr lang="en-GB" altLang="en-US" sz="2800" b="1" i="0">
              <a:solidFill>
                <a:srgbClr val="00FFFF"/>
              </a:solidFill>
              <a:latin typeface="Calibri" panose="020F0502020204030204" pitchFamily="34" charset="0"/>
            </a:endParaRPr>
          </a:p>
          <a:p>
            <a:pPr>
              <a:lnSpc>
                <a:spcPct val="90000"/>
              </a:lnSpc>
              <a:spcBef>
                <a:spcPct val="20000"/>
              </a:spcBef>
              <a:buClr>
                <a:schemeClr val="tx2"/>
              </a:buClr>
              <a:buSzPct val="75000"/>
              <a:buFont typeface="Monotype Sorts" pitchFamily="2" charset="2"/>
              <a:buChar char="n"/>
            </a:pPr>
            <a:r>
              <a:rPr lang="en-GB" altLang="en-US" sz="2300" b="1" i="0">
                <a:solidFill>
                  <a:srgbClr val="FF66FF"/>
                </a:solidFill>
                <a:latin typeface="Calibri" panose="020F0502020204030204" pitchFamily="34" charset="0"/>
              </a:rPr>
              <a:t>Cells:</a:t>
            </a:r>
          </a:p>
          <a:p>
            <a:pPr lvl="2">
              <a:lnSpc>
                <a:spcPct val="90000"/>
              </a:lnSpc>
              <a:spcBef>
                <a:spcPct val="20000"/>
              </a:spcBef>
              <a:buClr>
                <a:schemeClr val="tx1"/>
              </a:buClr>
              <a:buFontTx/>
              <a:buChar char="»"/>
            </a:pPr>
            <a:r>
              <a:rPr lang="en-GB" altLang="en-US" sz="2300" b="1" i="0">
                <a:solidFill>
                  <a:srgbClr val="00FFFF"/>
                </a:solidFill>
                <a:latin typeface="Calibri" panose="020F0502020204030204" pitchFamily="34" charset="0"/>
              </a:rPr>
              <a:t>lymphocytes of all sizes and maturity</a:t>
            </a:r>
          </a:p>
          <a:p>
            <a:pPr lvl="2">
              <a:lnSpc>
                <a:spcPct val="90000"/>
              </a:lnSpc>
              <a:spcBef>
                <a:spcPct val="20000"/>
              </a:spcBef>
              <a:buClr>
                <a:schemeClr val="tx1"/>
              </a:buClr>
              <a:buFontTx/>
              <a:buChar char="»"/>
            </a:pPr>
            <a:r>
              <a:rPr lang="en-GB" altLang="en-US" sz="2300" b="1" i="0">
                <a:solidFill>
                  <a:srgbClr val="00FFFF"/>
                </a:solidFill>
                <a:latin typeface="Calibri" panose="020F0502020204030204" pitchFamily="34" charset="0"/>
              </a:rPr>
              <a:t>rare monocytes / macrophages</a:t>
            </a:r>
          </a:p>
          <a:p>
            <a:pPr lvl="2">
              <a:lnSpc>
                <a:spcPct val="90000"/>
              </a:lnSpc>
              <a:spcBef>
                <a:spcPct val="20000"/>
              </a:spcBef>
              <a:buClr>
                <a:schemeClr val="tx1"/>
              </a:buClr>
              <a:buFontTx/>
              <a:buChar char="»"/>
            </a:pPr>
            <a:r>
              <a:rPr lang="en-GB" altLang="en-US" sz="2300" b="1" i="0">
                <a:solidFill>
                  <a:srgbClr val="00FFFF"/>
                </a:solidFill>
                <a:latin typeface="Calibri" panose="020F0502020204030204" pitchFamily="34" charset="0"/>
              </a:rPr>
              <a:t>granulocytes following infection</a:t>
            </a:r>
            <a:endParaRPr lang="en-US" altLang="en-US" sz="2300" b="1" i="0">
              <a:solidFill>
                <a:srgbClr val="00FFFF"/>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628900" y="914400"/>
            <a:ext cx="449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4400" b="1" i="0">
                <a:solidFill>
                  <a:schemeClr val="tx2"/>
                </a:solidFill>
                <a:latin typeface="Calibri" panose="020F0502020204030204" pitchFamily="34" charset="0"/>
              </a:rPr>
              <a:t>Edema</a:t>
            </a:r>
          </a:p>
        </p:txBody>
      </p:sp>
      <p:sp>
        <p:nvSpPr>
          <p:cNvPr id="35843" name="Text Box 8"/>
          <p:cNvSpPr txBox="1">
            <a:spLocks noChangeArrowheads="1"/>
          </p:cNvSpPr>
          <p:nvPr/>
        </p:nvSpPr>
        <p:spPr bwMode="auto">
          <a:xfrm>
            <a:off x="419100" y="2039938"/>
            <a:ext cx="92964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sz="2200" b="1" i="0" dirty="0">
                <a:solidFill>
                  <a:srgbClr val="66FF66"/>
                </a:solidFill>
                <a:latin typeface="Calibri" panose="020F0502020204030204" pitchFamily="34" charset="0"/>
              </a:rPr>
              <a:t>Edema (swelling in Greek) is abnormal increase in the interstitial fluid volume.</a:t>
            </a:r>
          </a:p>
          <a:p>
            <a:pPr>
              <a:spcBef>
                <a:spcPct val="50000"/>
              </a:spcBef>
            </a:pPr>
            <a:r>
              <a:rPr lang="en-US" altLang="en-US" sz="2200" b="1" i="0" dirty="0">
                <a:solidFill>
                  <a:srgbClr val="FF66FF"/>
                </a:solidFill>
                <a:latin typeface="Calibri" panose="020F0502020204030204" pitchFamily="34" charset="0"/>
              </a:rPr>
              <a:t>Causes:</a:t>
            </a:r>
          </a:p>
          <a:p>
            <a:pPr>
              <a:spcBef>
                <a:spcPct val="50000"/>
              </a:spcBef>
            </a:pPr>
            <a:endParaRPr lang="en-US" altLang="en-US" sz="2200" b="1" i="0" dirty="0">
              <a:solidFill>
                <a:srgbClr val="FF66FF"/>
              </a:solidFill>
              <a:latin typeface="Calibri" panose="020F0502020204030204" pitchFamily="34" charset="0"/>
            </a:endParaRPr>
          </a:p>
          <a:p>
            <a:pPr>
              <a:spcBef>
                <a:spcPct val="50000"/>
              </a:spcBef>
            </a:pPr>
            <a:r>
              <a:rPr lang="en-US" altLang="en-US" sz="2200" b="1" i="0" dirty="0">
                <a:solidFill>
                  <a:srgbClr val="66FFFF"/>
                </a:solidFill>
                <a:latin typeface="Calibri" panose="020F0502020204030204" pitchFamily="34" charset="0"/>
              </a:rPr>
              <a:t>1- Increased capillary hydrostatic pressure:</a:t>
            </a:r>
          </a:p>
          <a:p>
            <a:pPr>
              <a:spcBef>
                <a:spcPct val="50000"/>
              </a:spcBef>
            </a:pPr>
            <a:r>
              <a:rPr lang="en-US" altLang="en-US" sz="2200" b="1" i="0" dirty="0">
                <a:solidFill>
                  <a:srgbClr val="66FFFF"/>
                </a:solidFill>
                <a:latin typeface="Calibri" panose="020F0502020204030204" pitchFamily="34" charset="0"/>
              </a:rPr>
              <a:t>	- Congestive hearty failure (cardiac edema</a:t>
            </a:r>
            <a:r>
              <a:rPr lang="en-US" altLang="en-US" sz="2200" b="1" i="0" dirty="0" smtClean="0">
                <a:solidFill>
                  <a:srgbClr val="66FFFF"/>
                </a:solidFill>
                <a:latin typeface="Calibri" panose="020F0502020204030204" pitchFamily="34" charset="0"/>
              </a:rPr>
              <a:t>); Mechanism (Increased 	capillary hydrostatic pressure due to increased venous pressure)</a:t>
            </a:r>
            <a:endParaRPr lang="en-US" altLang="en-US" sz="2200" b="1" i="0" dirty="0">
              <a:solidFill>
                <a:srgbClr val="66FFFF"/>
              </a:solidFill>
              <a:latin typeface="Calibri" panose="020F0502020204030204" pitchFamily="34" charset="0"/>
            </a:endParaRPr>
          </a:p>
          <a:p>
            <a:pPr>
              <a:spcBef>
                <a:spcPct val="50000"/>
              </a:spcBef>
            </a:pPr>
            <a:r>
              <a:rPr lang="en-US" altLang="en-US" sz="2200" b="1" i="0" dirty="0">
                <a:solidFill>
                  <a:srgbClr val="66FFFF"/>
                </a:solidFill>
                <a:latin typeface="Calibri" panose="020F0502020204030204" pitchFamily="34" charset="0"/>
              </a:rPr>
              <a:t>	- Local arteriolar dilatation</a:t>
            </a:r>
          </a:p>
          <a:p>
            <a:pPr>
              <a:spcBef>
                <a:spcPct val="50000"/>
              </a:spcBef>
            </a:pPr>
            <a:r>
              <a:rPr lang="en-US" altLang="en-US" sz="2200" b="1" i="0" dirty="0">
                <a:solidFill>
                  <a:srgbClr val="66FFFF"/>
                </a:solidFill>
                <a:latin typeface="Calibri" panose="020F0502020204030204" pitchFamily="34" charset="0"/>
              </a:rPr>
              <a:t>	- Local venous occlusion or compression.	</a:t>
            </a: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628900" y="457200"/>
            <a:ext cx="449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4400" b="1" i="0">
                <a:solidFill>
                  <a:schemeClr val="tx2"/>
                </a:solidFill>
                <a:latin typeface="Calibri" panose="020F0502020204030204" pitchFamily="34" charset="0"/>
              </a:rPr>
              <a:t>Edema</a:t>
            </a:r>
          </a:p>
        </p:txBody>
      </p:sp>
      <p:sp>
        <p:nvSpPr>
          <p:cNvPr id="36867" name="Text Box 3"/>
          <p:cNvSpPr txBox="1">
            <a:spLocks noChangeArrowheads="1"/>
          </p:cNvSpPr>
          <p:nvPr/>
        </p:nvSpPr>
        <p:spPr bwMode="auto">
          <a:xfrm>
            <a:off x="1485900" y="1279525"/>
            <a:ext cx="87630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sz="2000" b="1" i="0" dirty="0">
                <a:solidFill>
                  <a:schemeClr val="tx2"/>
                </a:solidFill>
                <a:latin typeface="Calibri" panose="020F0502020204030204" pitchFamily="34" charset="0"/>
              </a:rPr>
              <a:t>Causes:</a:t>
            </a:r>
          </a:p>
          <a:p>
            <a:pPr>
              <a:spcBef>
                <a:spcPct val="50000"/>
              </a:spcBef>
            </a:pPr>
            <a:r>
              <a:rPr lang="en-US" altLang="en-US" sz="2000" b="1" i="0" dirty="0">
                <a:solidFill>
                  <a:srgbClr val="66FFFF"/>
                </a:solidFill>
                <a:latin typeface="Calibri" panose="020F0502020204030204" pitchFamily="34" charset="0"/>
              </a:rPr>
              <a:t>2- Decreased capillary colloid osmotic pressure:</a:t>
            </a:r>
          </a:p>
          <a:p>
            <a:pPr>
              <a:spcBef>
                <a:spcPct val="50000"/>
              </a:spcBef>
            </a:pPr>
            <a:r>
              <a:rPr lang="en-US" altLang="en-US" sz="2000" b="1" i="0" dirty="0">
                <a:solidFill>
                  <a:srgbClr val="66FFFF"/>
                </a:solidFill>
                <a:latin typeface="Calibri" panose="020F0502020204030204" pitchFamily="34" charset="0"/>
              </a:rPr>
              <a:t>	- Decreased protein intake (starvation or nutritional edema) </a:t>
            </a:r>
          </a:p>
          <a:p>
            <a:pPr>
              <a:spcBef>
                <a:spcPct val="50000"/>
              </a:spcBef>
            </a:pPr>
            <a:r>
              <a:rPr lang="en-US" altLang="en-US" sz="2000" b="1" i="0" dirty="0">
                <a:solidFill>
                  <a:srgbClr val="66FFFF"/>
                </a:solidFill>
                <a:latin typeface="Calibri" panose="020F0502020204030204" pitchFamily="34" charset="0"/>
              </a:rPr>
              <a:t>	- Liver cirrhosis</a:t>
            </a:r>
          </a:p>
          <a:p>
            <a:pPr>
              <a:spcBef>
                <a:spcPct val="50000"/>
              </a:spcBef>
            </a:pPr>
            <a:r>
              <a:rPr lang="en-US" altLang="en-US" sz="2000" b="1" i="0" dirty="0">
                <a:solidFill>
                  <a:srgbClr val="66FFFF"/>
                </a:solidFill>
                <a:latin typeface="Calibri" panose="020F0502020204030204" pitchFamily="34" charset="0"/>
              </a:rPr>
              <a:t>	- </a:t>
            </a:r>
            <a:r>
              <a:rPr lang="en-US" altLang="en-US" sz="2000" b="1" i="0" dirty="0" err="1">
                <a:solidFill>
                  <a:srgbClr val="66FFFF"/>
                </a:solidFill>
                <a:latin typeface="Calibri" panose="020F0502020204030204" pitchFamily="34" charset="0"/>
              </a:rPr>
              <a:t>Nephrotic</a:t>
            </a:r>
            <a:r>
              <a:rPr lang="en-US" altLang="en-US" sz="2000" b="1" i="0" dirty="0">
                <a:solidFill>
                  <a:srgbClr val="66FFFF"/>
                </a:solidFill>
                <a:latin typeface="Calibri" panose="020F0502020204030204" pitchFamily="34" charset="0"/>
              </a:rPr>
              <a:t> syndrome</a:t>
            </a:r>
          </a:p>
          <a:p>
            <a:pPr>
              <a:spcBef>
                <a:spcPct val="50000"/>
              </a:spcBef>
            </a:pPr>
            <a:r>
              <a:rPr lang="en-US" altLang="en-US" sz="2000" b="1" i="0" dirty="0">
                <a:solidFill>
                  <a:srgbClr val="FF66FF"/>
                </a:solidFill>
                <a:latin typeface="Calibri" panose="020F0502020204030204" pitchFamily="34" charset="0"/>
              </a:rPr>
              <a:t>3- Increased capillary permeability:</a:t>
            </a:r>
          </a:p>
          <a:p>
            <a:pPr>
              <a:spcBef>
                <a:spcPct val="50000"/>
              </a:spcBef>
            </a:pPr>
            <a:r>
              <a:rPr lang="en-US" altLang="en-US" sz="2000" b="1" i="0" dirty="0">
                <a:solidFill>
                  <a:srgbClr val="FF66FF"/>
                </a:solidFill>
                <a:latin typeface="Calibri" panose="020F0502020204030204" pitchFamily="34" charset="0"/>
              </a:rPr>
              <a:t>	- Destruction of the endothelium (burns)</a:t>
            </a:r>
          </a:p>
          <a:p>
            <a:pPr>
              <a:spcBef>
                <a:spcPct val="50000"/>
              </a:spcBef>
            </a:pPr>
            <a:r>
              <a:rPr lang="en-US" altLang="en-US" sz="2000" b="1" i="0" dirty="0">
                <a:solidFill>
                  <a:srgbClr val="FF66FF"/>
                </a:solidFill>
                <a:latin typeface="Calibri" panose="020F0502020204030204" pitchFamily="34" charset="0"/>
              </a:rPr>
              <a:t>	- Allergic release of histamine</a:t>
            </a:r>
          </a:p>
          <a:p>
            <a:pPr>
              <a:spcBef>
                <a:spcPct val="50000"/>
              </a:spcBef>
            </a:pPr>
            <a:r>
              <a:rPr lang="en-US" altLang="en-US" sz="2000" b="1" i="0" dirty="0">
                <a:solidFill>
                  <a:srgbClr val="FF66FF"/>
                </a:solidFill>
                <a:latin typeface="Calibri" panose="020F0502020204030204" pitchFamily="34" charset="0"/>
              </a:rPr>
              <a:t>	- Infections (bacterial toxins).</a:t>
            </a:r>
          </a:p>
          <a:p>
            <a:pPr>
              <a:spcBef>
                <a:spcPct val="50000"/>
              </a:spcBef>
            </a:pPr>
            <a:r>
              <a:rPr lang="en-US" altLang="en-US" sz="2000" b="1" i="0" dirty="0">
                <a:solidFill>
                  <a:srgbClr val="66FF66"/>
                </a:solidFill>
                <a:latin typeface="Calibri" panose="020F0502020204030204" pitchFamily="34" charset="0"/>
              </a:rPr>
              <a:t>4- Impaired lymphatic drainage:</a:t>
            </a:r>
          </a:p>
          <a:p>
            <a:pPr>
              <a:spcBef>
                <a:spcPct val="50000"/>
              </a:spcBef>
            </a:pPr>
            <a:r>
              <a:rPr lang="en-US" altLang="en-US" sz="2000" b="1" i="0" dirty="0">
                <a:solidFill>
                  <a:srgbClr val="66FF66"/>
                </a:solidFill>
                <a:latin typeface="Calibri" panose="020F0502020204030204" pitchFamily="34" charset="0"/>
              </a:rPr>
              <a:t>	- Destruction of lymphatics (trauma, irradiation)</a:t>
            </a:r>
          </a:p>
          <a:p>
            <a:pPr>
              <a:spcBef>
                <a:spcPct val="50000"/>
              </a:spcBef>
            </a:pPr>
            <a:r>
              <a:rPr lang="en-US" altLang="en-US" sz="2000" b="1" i="0" dirty="0">
                <a:solidFill>
                  <a:srgbClr val="66FF66"/>
                </a:solidFill>
                <a:latin typeface="Calibri" panose="020F0502020204030204" pitchFamily="34" charset="0"/>
              </a:rPr>
              <a:t>	- Obstruction of lymph flow (e.g., </a:t>
            </a:r>
            <a:r>
              <a:rPr lang="en-US" altLang="en-US" sz="2000" b="1" i="0" dirty="0" err="1">
                <a:solidFill>
                  <a:srgbClr val="66FF66"/>
                </a:solidFill>
                <a:latin typeface="Calibri" panose="020F0502020204030204" pitchFamily="34" charset="0"/>
              </a:rPr>
              <a:t>filariasis</a:t>
            </a:r>
            <a:r>
              <a:rPr lang="en-US" altLang="en-US" sz="2000" b="1" i="0" dirty="0">
                <a:solidFill>
                  <a:srgbClr val="66FF66"/>
                </a:solidFill>
                <a:latin typeface="Calibri" panose="020F0502020204030204" pitchFamily="34" charset="0"/>
              </a:rPr>
              <a:t>)</a:t>
            </a:r>
            <a:r>
              <a:rPr lang="en-US" altLang="en-US" sz="2000" b="1" i="0" dirty="0">
                <a:solidFill>
                  <a:srgbClr val="66FFFF"/>
                </a:solidFill>
                <a:latin typeface="Calibri" panose="020F0502020204030204" pitchFamily="34" charset="0"/>
              </a:rPr>
              <a:t>	</a:t>
            </a: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pic>
        <p:nvPicPr>
          <p:cNvPr id="37890" name="Picture 4" descr="Elephantiasis of the legs due to filariasis (CDC)."/>
          <p:cNvPicPr>
            <a:picLocks noChangeAspect="1" noChangeArrowheads="1"/>
          </p:cNvPicPr>
          <p:nvPr/>
        </p:nvPicPr>
        <p:blipFill>
          <a:blip r:embed="rId2">
            <a:extLst>
              <a:ext uri="{28A0092B-C50C-407E-A947-70E740481C1C}">
                <a14:useLocalDpi xmlns:a14="http://schemas.microsoft.com/office/drawing/2010/main" val="0"/>
              </a:ext>
            </a:extLst>
          </a:blip>
          <a:srcRect r="5283" b="13693"/>
          <a:stretch>
            <a:fillRect/>
          </a:stretch>
        </p:blipFill>
        <p:spPr bwMode="auto">
          <a:xfrm>
            <a:off x="6262688" y="373063"/>
            <a:ext cx="35290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descr="eleph-fiji"/>
          <p:cNvPicPr>
            <a:picLocks noChangeAspect="1" noChangeArrowheads="1"/>
          </p:cNvPicPr>
          <p:nvPr/>
        </p:nvPicPr>
        <p:blipFill>
          <a:blip r:embed="rId3">
            <a:extLst>
              <a:ext uri="{28A0092B-C50C-407E-A947-70E740481C1C}">
                <a14:useLocalDpi xmlns:a14="http://schemas.microsoft.com/office/drawing/2010/main" val="0"/>
              </a:ext>
            </a:extLst>
          </a:blip>
          <a:srcRect b="12090"/>
          <a:stretch>
            <a:fillRect/>
          </a:stretch>
        </p:blipFill>
        <p:spPr bwMode="auto">
          <a:xfrm>
            <a:off x="7597775" y="4621213"/>
            <a:ext cx="18097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6"/>
          <p:cNvSpPr>
            <a:spLocks noChangeArrowheads="1"/>
          </p:cNvSpPr>
          <p:nvPr/>
        </p:nvSpPr>
        <p:spPr bwMode="auto">
          <a:xfrm>
            <a:off x="1064593" y="373063"/>
            <a:ext cx="30762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2800" b="1" i="0" dirty="0">
                <a:latin typeface="Calibri" panose="020F0502020204030204" pitchFamily="34" charset="0"/>
              </a:rPr>
              <a:t>Lymphatic </a:t>
            </a:r>
            <a:r>
              <a:rPr lang="en-US" altLang="en-US" sz="2800" b="1" i="0" dirty="0" err="1">
                <a:latin typeface="Calibri" panose="020F0502020204030204" pitchFamily="34" charset="0"/>
              </a:rPr>
              <a:t>Filariasis</a:t>
            </a:r>
            <a:endParaRPr lang="en-US" altLang="en-US" sz="2800" b="1" i="0" dirty="0">
              <a:latin typeface="Calibri" panose="020F0502020204030204" pitchFamily="34" charset="0"/>
            </a:endParaRPr>
          </a:p>
          <a:p>
            <a:pPr algn="ctr" eaLnBrk="1" hangingPunct="1"/>
            <a:r>
              <a:rPr lang="en-US" altLang="en-US" sz="2800" b="1" i="0" dirty="0">
                <a:latin typeface="Calibri" panose="020F0502020204030204" pitchFamily="34" charset="0"/>
              </a:rPr>
              <a:t>(Elephantiasis) </a:t>
            </a:r>
          </a:p>
        </p:txBody>
      </p:sp>
      <p:pic>
        <p:nvPicPr>
          <p:cNvPr id="37893" name="Picture 7" descr="wor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525" y="5341938"/>
            <a:ext cx="2016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descr="brugia_malay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5307013"/>
            <a:ext cx="2016125"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9" descr="btimo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1525" y="5341938"/>
            <a:ext cx="1944688"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10"/>
          <p:cNvSpPr txBox="1">
            <a:spLocks noChangeArrowheads="1"/>
          </p:cNvSpPr>
          <p:nvPr/>
        </p:nvSpPr>
        <p:spPr bwMode="auto">
          <a:xfrm>
            <a:off x="419100" y="2133600"/>
            <a:ext cx="27496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buSzPct val="130000"/>
              <a:buFontTx/>
              <a:buChar char="•"/>
            </a:pPr>
            <a:r>
              <a:rPr lang="en-US" altLang="en-US" sz="2000" b="1" i="0">
                <a:latin typeface="Calibri" panose="020F0502020204030204" pitchFamily="34" charset="0"/>
              </a:rPr>
              <a:t> Parasitic Worms block</a:t>
            </a:r>
          </a:p>
          <a:p>
            <a:pPr eaLnBrk="1" hangingPunct="1">
              <a:buSzPct val="130000"/>
            </a:pPr>
            <a:r>
              <a:rPr lang="en-US" altLang="en-US" sz="2000" b="1" i="0">
                <a:latin typeface="Calibri" panose="020F0502020204030204" pitchFamily="34" charset="0"/>
              </a:rPr>
              <a:t> the lymphatic system</a:t>
            </a:r>
          </a:p>
        </p:txBody>
      </p:sp>
      <p:sp>
        <p:nvSpPr>
          <p:cNvPr id="37897" name="AutoShape 11" descr="Elephantiasis"/>
          <p:cNvSpPr>
            <a:spLocks noChangeAspect="1" noChangeArrowheads="1"/>
          </p:cNvSpPr>
          <p:nvPr/>
        </p:nvSpPr>
        <p:spPr bwMode="auto">
          <a:xfrm>
            <a:off x="4246563" y="2227263"/>
            <a:ext cx="23050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7898" name="AutoShape 12" descr="Elephantiasis"/>
          <p:cNvSpPr>
            <a:spLocks noChangeAspect="1" noChangeArrowheads="1"/>
          </p:cNvSpPr>
          <p:nvPr/>
        </p:nvSpPr>
        <p:spPr bwMode="auto">
          <a:xfrm>
            <a:off x="4246563" y="2227263"/>
            <a:ext cx="23050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7899" name="Text Box 13"/>
          <p:cNvSpPr txBox="1">
            <a:spLocks noChangeArrowheads="1"/>
          </p:cNvSpPr>
          <p:nvPr/>
        </p:nvSpPr>
        <p:spPr bwMode="auto">
          <a:xfrm>
            <a:off x="419100" y="3286125"/>
            <a:ext cx="3300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buSzPct val="130000"/>
              <a:buFontTx/>
              <a:buChar char="•"/>
            </a:pPr>
            <a:r>
              <a:rPr lang="en-US" altLang="en-US" sz="2000" b="1" i="0" dirty="0">
                <a:latin typeface="Calibri" panose="020F0502020204030204" pitchFamily="34" charset="0"/>
              </a:rPr>
              <a:t> Transmitted by mosquitoes</a:t>
            </a:r>
          </a:p>
        </p:txBody>
      </p:sp>
      <p:pic>
        <p:nvPicPr>
          <p:cNvPr id="37900" name="Picture 14" descr="26-06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763588"/>
            <a:ext cx="17716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7" name="Rectangle 7"/>
          <p:cNvSpPr>
            <a:spLocks noChangeArrowheads="1"/>
          </p:cNvSpPr>
          <p:nvPr/>
        </p:nvSpPr>
        <p:spPr bwMode="auto">
          <a:xfrm>
            <a:off x="1181100" y="1600200"/>
            <a:ext cx="7772400" cy="685800"/>
          </a:xfrm>
          <a:prstGeom prst="rect">
            <a:avLst/>
          </a:prstGeom>
          <a:noFill/>
          <a:ln w="9525">
            <a:noFill/>
            <a:miter lim="800000"/>
            <a:headEnd/>
            <a:tailEnd/>
          </a:ln>
          <a:effectLst/>
        </p:spPr>
        <p:txBody>
          <a:bodyPr anchor="ctr"/>
          <a:lstStyle/>
          <a:p>
            <a:pPr algn="ctr">
              <a:defRPr/>
            </a:pPr>
            <a:r>
              <a:rPr lang="en-US" sz="4400" b="1" i="0">
                <a:solidFill>
                  <a:schemeClr val="tx2"/>
                </a:solidFill>
                <a:effectLst>
                  <a:outerShdw blurRad="38100" dist="38100" dir="2700000" algn="tl">
                    <a:srgbClr val="000000"/>
                  </a:outerShdw>
                </a:effectLst>
                <a:latin typeface="Calibri" panose="020F0502020204030204" pitchFamily="34" charset="0"/>
              </a:rPr>
              <a:t>The microcirculation</a:t>
            </a:r>
          </a:p>
        </p:txBody>
      </p:sp>
      <p:sp>
        <p:nvSpPr>
          <p:cNvPr id="307208" name="Rectangle 8"/>
          <p:cNvSpPr>
            <a:spLocks noChangeArrowheads="1"/>
          </p:cNvSpPr>
          <p:nvPr/>
        </p:nvSpPr>
        <p:spPr bwMode="auto">
          <a:xfrm>
            <a:off x="571500" y="2895600"/>
            <a:ext cx="8991600" cy="2286000"/>
          </a:xfrm>
          <a:prstGeom prst="rect">
            <a:avLst/>
          </a:prstGeom>
          <a:noFill/>
          <a:ln w="9525">
            <a:noFill/>
            <a:miter lim="800000"/>
            <a:headEnd/>
            <a:tailEnd/>
          </a:ln>
          <a:effectLst/>
        </p:spPr>
        <p:txBody>
          <a:bodyPr/>
          <a:lstStyle/>
          <a:p>
            <a:pPr marL="342900" indent="-342900">
              <a:spcBef>
                <a:spcPct val="20000"/>
              </a:spcBef>
              <a:buClr>
                <a:schemeClr val="tx2"/>
              </a:buClr>
              <a:buSzPct val="75000"/>
              <a:buFont typeface="Monotype Sorts" pitchFamily="2" charset="2"/>
              <a:buNone/>
              <a:defRPr/>
            </a:pPr>
            <a:r>
              <a:rPr lang="en-US" b="1" i="0" dirty="0">
                <a:solidFill>
                  <a:srgbClr val="00FFFF"/>
                </a:solidFill>
                <a:effectLst>
                  <a:outerShdw blurRad="38100" dist="38100" dir="2700000" algn="tl">
                    <a:srgbClr val="000000"/>
                  </a:outerShdw>
                </a:effectLst>
                <a:latin typeface="Calibri" panose="020F0502020204030204" pitchFamily="34" charset="0"/>
              </a:rPr>
              <a:t>	</a:t>
            </a:r>
            <a:r>
              <a:rPr lang="en-US" sz="3000" b="1" i="0" dirty="0">
                <a:solidFill>
                  <a:srgbClr val="00FFFF"/>
                </a:solidFill>
                <a:effectLst>
                  <a:outerShdw blurRad="38100" dist="38100" dir="2700000" algn="tl">
                    <a:srgbClr val="000000"/>
                  </a:outerShdw>
                </a:effectLst>
                <a:latin typeface="Calibri" panose="020F0502020204030204" pitchFamily="34" charset="0"/>
              </a:rPr>
              <a:t>The microcirculation refers to the microscopic divisions of the vascular system that function to bring exchange of materials between the blood and various body cells</a:t>
            </a:r>
            <a:r>
              <a:rPr lang="en-US" sz="3000" b="1" i="0" dirty="0" smtClean="0">
                <a:solidFill>
                  <a:srgbClr val="00FFFF"/>
                </a:solidFill>
                <a:effectLst>
                  <a:outerShdw blurRad="38100" dist="38100" dir="2700000" algn="tl">
                    <a:srgbClr val="000000"/>
                  </a:outerShdw>
                </a:effectLst>
                <a:latin typeface="Calibri" panose="020F0502020204030204" pitchFamily="34" charset="0"/>
              </a:rPr>
              <a:t>.</a:t>
            </a:r>
          </a:p>
          <a:p>
            <a:pPr marL="342900" indent="-342900">
              <a:spcBef>
                <a:spcPct val="20000"/>
              </a:spcBef>
              <a:buClr>
                <a:schemeClr val="tx2"/>
              </a:buClr>
              <a:buSzPct val="75000"/>
              <a:buFont typeface="Monotype Sorts" pitchFamily="2" charset="2"/>
              <a:buNone/>
              <a:defRPr/>
            </a:pPr>
            <a:r>
              <a:rPr lang="en-US" sz="3000" b="1" i="0" dirty="0">
                <a:solidFill>
                  <a:srgbClr val="00FFFF"/>
                </a:solidFill>
                <a:effectLst>
                  <a:outerShdw blurRad="38100" dist="38100" dir="2700000" algn="tl">
                    <a:srgbClr val="000000"/>
                  </a:outerShdw>
                </a:effectLst>
                <a:latin typeface="Calibri" panose="020F0502020204030204" pitchFamily="34" charset="0"/>
              </a:rPr>
              <a:t>	</a:t>
            </a:r>
            <a:endParaRPr lang="en-US" sz="3000" b="1" i="0" dirty="0" smtClean="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Monotype Sorts" pitchFamily="2" charset="2"/>
              <a:buNone/>
              <a:defRPr/>
            </a:pPr>
            <a:r>
              <a:rPr lang="en-US" sz="3000" b="1" i="0" dirty="0">
                <a:solidFill>
                  <a:srgbClr val="00FFFF"/>
                </a:solidFill>
                <a:effectLst>
                  <a:outerShdw blurRad="38100" dist="38100" dir="2700000" algn="tl">
                    <a:srgbClr val="000000"/>
                  </a:outerShdw>
                </a:effectLst>
                <a:latin typeface="Calibri" panose="020F0502020204030204" pitchFamily="34" charset="0"/>
              </a:rPr>
              <a:t>	</a:t>
            </a:r>
            <a:r>
              <a:rPr lang="en-US" sz="3000" b="1" i="0" dirty="0" smtClean="0">
                <a:solidFill>
                  <a:srgbClr val="00FFFF"/>
                </a:solidFill>
                <a:effectLst>
                  <a:outerShdw blurRad="38100" dist="38100" dir="2700000" algn="tl">
                    <a:srgbClr val="000000"/>
                  </a:outerShdw>
                </a:effectLst>
                <a:latin typeface="Calibri" panose="020F0502020204030204" pitchFamily="34" charset="0"/>
              </a:rPr>
              <a:t>Blood flow velocity in the capillaries? </a:t>
            </a:r>
            <a:endParaRPr lang="en-US" sz="3000" b="1" i="0" dirty="0">
              <a:solidFill>
                <a:srgbClr val="00FFFF"/>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loodvessels_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019175"/>
            <a:ext cx="5930900" cy="5229225"/>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467976"/>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0" name="Rectangle 2"/>
          <p:cNvSpPr>
            <a:spLocks noChangeArrowheads="1"/>
          </p:cNvSpPr>
          <p:nvPr/>
        </p:nvSpPr>
        <p:spPr bwMode="auto">
          <a:xfrm>
            <a:off x="1181100" y="990600"/>
            <a:ext cx="7772400" cy="685800"/>
          </a:xfrm>
          <a:prstGeom prst="rect">
            <a:avLst/>
          </a:prstGeom>
          <a:noFill/>
          <a:ln w="9525">
            <a:noFill/>
            <a:miter lim="800000"/>
            <a:headEnd/>
            <a:tailEnd/>
          </a:ln>
          <a:effectLst/>
        </p:spPr>
        <p:txBody>
          <a:bodyPr anchor="ctr"/>
          <a:lstStyle/>
          <a:p>
            <a:pPr algn="ctr">
              <a:defRPr/>
            </a:pPr>
            <a:r>
              <a:rPr lang="en-US" sz="4400" b="1" i="0">
                <a:solidFill>
                  <a:schemeClr val="tx2"/>
                </a:solidFill>
                <a:effectLst>
                  <a:outerShdw blurRad="38100" dist="38100" dir="2700000" algn="tl">
                    <a:srgbClr val="000000"/>
                  </a:outerShdw>
                </a:effectLst>
                <a:latin typeface="Calibri" panose="020F0502020204030204" pitchFamily="34" charset="0"/>
              </a:rPr>
              <a:t>Capillaries</a:t>
            </a:r>
          </a:p>
        </p:txBody>
      </p:sp>
      <p:sp>
        <p:nvSpPr>
          <p:cNvPr id="467971" name="Rectangle 3"/>
          <p:cNvSpPr>
            <a:spLocks noChangeArrowheads="1"/>
          </p:cNvSpPr>
          <p:nvPr/>
        </p:nvSpPr>
        <p:spPr bwMode="auto">
          <a:xfrm>
            <a:off x="419100" y="1905000"/>
            <a:ext cx="5257800" cy="4343400"/>
          </a:xfrm>
          <a:prstGeom prst="rect">
            <a:avLst/>
          </a:prstGeom>
          <a:noFill/>
          <a:ln w="9525">
            <a:noFill/>
            <a:miter lim="800000"/>
            <a:headEnd/>
            <a:tailEnd/>
          </a:ln>
          <a:effectLst/>
        </p:spPr>
        <p:txBody>
          <a:bodyPr/>
          <a:lstStyle/>
          <a:p>
            <a:pPr marL="342900" indent="-342900">
              <a:spcBef>
                <a:spcPct val="20000"/>
              </a:spcBef>
              <a:buClr>
                <a:schemeClr val="tx2"/>
              </a:buClr>
              <a:buSzPct val="75000"/>
              <a:buFont typeface="Monotype Sorts" pitchFamily="2" charset="2"/>
              <a:buChar char="n"/>
              <a:defRPr/>
            </a:pPr>
            <a:r>
              <a:rPr lang="en-US" sz="2100" b="1" i="0" dirty="0">
                <a:solidFill>
                  <a:srgbClr val="FF66FF"/>
                </a:solidFill>
                <a:effectLst>
                  <a:outerShdw blurRad="38100" dist="38100" dir="2700000" algn="tl">
                    <a:srgbClr val="000000"/>
                  </a:outerShdw>
                </a:effectLst>
                <a:latin typeface="Calibri" panose="020F0502020204030204" pitchFamily="34" charset="0"/>
              </a:rPr>
              <a:t>Structure:</a:t>
            </a:r>
            <a:r>
              <a:rPr lang="en-US" sz="2100" b="1" i="0" dirty="0">
                <a:solidFill>
                  <a:srgbClr val="00FFFF"/>
                </a:solidFill>
                <a:effectLst>
                  <a:outerShdw blurRad="38100" dist="38100" dir="2700000" algn="tl">
                    <a:srgbClr val="000000"/>
                  </a:outerShdw>
                </a:effectLst>
                <a:latin typeface="Calibri" panose="020F0502020204030204" pitchFamily="34" charset="0"/>
              </a:rPr>
              <a:t> </a:t>
            </a:r>
          </a:p>
          <a:p>
            <a:pPr marL="342900" indent="-342900">
              <a:spcBef>
                <a:spcPct val="20000"/>
              </a:spcBef>
              <a:buClr>
                <a:schemeClr val="tx2"/>
              </a:buClr>
              <a:buSzPct val="75000"/>
              <a:buFont typeface="Monotype Sorts" pitchFamily="2" charset="2"/>
              <a:buNone/>
              <a:defRPr/>
            </a:pPr>
            <a:r>
              <a:rPr lang="en-US" sz="2100" b="1" i="0" dirty="0">
                <a:solidFill>
                  <a:srgbClr val="00FFFF"/>
                </a:solidFill>
                <a:effectLst>
                  <a:outerShdw blurRad="38100" dist="38100" dir="2700000" algn="tl">
                    <a:srgbClr val="000000"/>
                  </a:outerShdw>
                </a:effectLst>
                <a:latin typeface="Calibri" panose="020F0502020204030204" pitchFamily="34" charset="0"/>
              </a:rPr>
              <a:t>	They are small blood vessels 0.5-1mm long, 0.01mm diameter. They consist of the tunica </a:t>
            </a:r>
            <a:r>
              <a:rPr lang="en-US" sz="2100" b="1" i="0" dirty="0" err="1">
                <a:solidFill>
                  <a:srgbClr val="00FFFF"/>
                </a:solidFill>
                <a:effectLst>
                  <a:outerShdw blurRad="38100" dist="38100" dir="2700000" algn="tl">
                    <a:srgbClr val="000000"/>
                  </a:outerShdw>
                </a:effectLst>
                <a:latin typeface="Calibri" panose="020F0502020204030204" pitchFamily="34" charset="0"/>
              </a:rPr>
              <a:t>interna</a:t>
            </a:r>
            <a:r>
              <a:rPr lang="en-US" sz="2100" b="1" i="0" dirty="0">
                <a:solidFill>
                  <a:srgbClr val="00FFFF"/>
                </a:solidFill>
                <a:effectLst>
                  <a:outerShdw blurRad="38100" dist="38100" dir="2700000" algn="tl">
                    <a:srgbClr val="000000"/>
                  </a:outerShdw>
                </a:effectLst>
                <a:latin typeface="Calibri" panose="020F0502020204030204" pitchFamily="34" charset="0"/>
              </a:rPr>
              <a:t> only with </a:t>
            </a:r>
            <a:r>
              <a:rPr lang="en-GB" sz="2100" b="1" i="0" dirty="0">
                <a:solidFill>
                  <a:srgbClr val="00FFFF"/>
                </a:solidFill>
                <a:effectLst>
                  <a:outerShdw blurRad="38100" dist="38100" dir="2700000" algn="tl">
                    <a:srgbClr val="000000"/>
                  </a:outerShdw>
                </a:effectLst>
                <a:latin typeface="Calibri" panose="020F0502020204030204" pitchFamily="34" charset="0"/>
              </a:rPr>
              <a:t>a single layer of endothelial cells surrounded by a basement </a:t>
            </a:r>
            <a:r>
              <a:rPr lang="en-GB" sz="2100" b="1" i="0" dirty="0" smtClean="0">
                <a:solidFill>
                  <a:srgbClr val="00FFFF"/>
                </a:solidFill>
                <a:effectLst>
                  <a:outerShdw blurRad="38100" dist="38100" dir="2700000" algn="tl">
                    <a:srgbClr val="000000"/>
                  </a:outerShdw>
                </a:effectLst>
                <a:latin typeface="Calibri" panose="020F0502020204030204" pitchFamily="34" charset="0"/>
              </a:rPr>
              <a:t>membrane.</a:t>
            </a:r>
          </a:p>
          <a:p>
            <a:pPr marL="342900" indent="-342900">
              <a:spcBef>
                <a:spcPct val="20000"/>
              </a:spcBef>
              <a:buClr>
                <a:schemeClr val="tx2"/>
              </a:buClr>
              <a:buSzPct val="75000"/>
              <a:buFont typeface="Monotype Sorts" pitchFamily="2" charset="2"/>
              <a:buNone/>
              <a:defRPr/>
            </a:pPr>
            <a:endParaRPr lang="en-US" sz="21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Monotype Sorts" pitchFamily="2" charset="2"/>
              <a:buChar char="n"/>
              <a:defRPr/>
            </a:pPr>
            <a:r>
              <a:rPr lang="en-US" sz="2100" b="1" i="0" dirty="0" smtClean="0">
                <a:solidFill>
                  <a:srgbClr val="FF66FF"/>
                </a:solidFill>
                <a:effectLst>
                  <a:outerShdw blurRad="38100" dist="38100" dir="2700000" algn="tl">
                    <a:srgbClr val="000000"/>
                  </a:outerShdw>
                </a:effectLst>
                <a:latin typeface="Calibri" panose="020F0502020204030204" pitchFamily="34" charset="0"/>
              </a:rPr>
              <a:t>Function</a:t>
            </a:r>
            <a:r>
              <a:rPr lang="en-US" sz="2100" b="1" i="0" dirty="0">
                <a:solidFill>
                  <a:srgbClr val="FF66FF"/>
                </a:solidFill>
                <a:effectLst>
                  <a:outerShdw blurRad="38100" dist="38100" dir="2700000" algn="tl">
                    <a:srgbClr val="000000"/>
                  </a:outerShdw>
                </a:effectLst>
                <a:latin typeface="Calibri" panose="020F0502020204030204" pitchFamily="34" charset="0"/>
              </a:rPr>
              <a:t>:</a:t>
            </a:r>
            <a:r>
              <a:rPr lang="en-US" sz="2100" b="1" i="0" dirty="0">
                <a:solidFill>
                  <a:srgbClr val="00FFFF"/>
                </a:solidFill>
                <a:effectLst>
                  <a:outerShdw blurRad="38100" dist="38100" dir="2700000" algn="tl">
                    <a:srgbClr val="000000"/>
                  </a:outerShdw>
                </a:effectLst>
                <a:latin typeface="Calibri" panose="020F0502020204030204" pitchFamily="34" charset="0"/>
              </a:rPr>
              <a:t> </a:t>
            </a:r>
          </a:p>
          <a:p>
            <a:pPr marL="342900" indent="-342900">
              <a:spcBef>
                <a:spcPct val="20000"/>
              </a:spcBef>
              <a:buClr>
                <a:schemeClr val="tx2"/>
              </a:buClr>
              <a:buSzPct val="75000"/>
              <a:buFont typeface="Monotype Sorts" pitchFamily="2" charset="2"/>
              <a:buNone/>
              <a:defRPr/>
            </a:pPr>
            <a:r>
              <a:rPr lang="en-US" sz="2100" b="1" i="0" dirty="0">
                <a:solidFill>
                  <a:srgbClr val="00FFFF"/>
                </a:solidFill>
                <a:effectLst>
                  <a:outerShdw blurRad="38100" dist="38100" dir="2700000" algn="tl">
                    <a:srgbClr val="000000"/>
                  </a:outerShdw>
                </a:effectLst>
                <a:latin typeface="Calibri" panose="020F0502020204030204" pitchFamily="34" charset="0"/>
              </a:rPr>
              <a:t>	Sites of exchange between blood and tissues. The arterial system delivers blood to &gt; l billion capillaries throughout the body. Total capillary surface area=1000 </a:t>
            </a:r>
            <a:r>
              <a:rPr lang="en-US" sz="2100" b="1" i="0" dirty="0" smtClean="0">
                <a:solidFill>
                  <a:srgbClr val="00FFFF"/>
                </a:solidFill>
                <a:effectLst>
                  <a:outerShdw blurRad="38100" dist="38100" dir="2700000" algn="tl">
                    <a:srgbClr val="000000"/>
                  </a:outerShdw>
                </a:effectLst>
                <a:latin typeface="Calibri" panose="020F0502020204030204" pitchFamily="34" charset="0"/>
              </a:rPr>
              <a:t>m</a:t>
            </a:r>
            <a:r>
              <a:rPr lang="en-US" sz="2100" b="1" i="0" baseline="30000" dirty="0" smtClean="0">
                <a:solidFill>
                  <a:srgbClr val="00FFFF"/>
                </a:solidFill>
                <a:effectLst>
                  <a:outerShdw blurRad="38100" dist="38100" dir="2700000" algn="tl">
                    <a:srgbClr val="000000"/>
                  </a:outerShdw>
                </a:effectLst>
                <a:latin typeface="Calibri" panose="020F0502020204030204" pitchFamily="34" charset="0"/>
              </a:rPr>
              <a:t>2</a:t>
            </a:r>
            <a:r>
              <a:rPr lang="en-US" sz="2100" b="1" i="0" dirty="0" smtClean="0">
                <a:solidFill>
                  <a:srgbClr val="00FFFF"/>
                </a:solidFill>
                <a:effectLst>
                  <a:outerShdw blurRad="38100" dist="38100" dir="2700000" algn="tl">
                    <a:srgbClr val="000000"/>
                  </a:outerShdw>
                </a:effectLst>
                <a:latin typeface="Calibri" panose="020F0502020204030204" pitchFamily="34" charset="0"/>
              </a:rPr>
              <a:t>.</a:t>
            </a:r>
            <a:endParaRPr lang="en-US" sz="21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Monotype Sorts" pitchFamily="2" charset="2"/>
              <a:buNone/>
              <a:defRPr/>
            </a:pPr>
            <a:endParaRPr lang="en-US" sz="2100" b="1" i="0" dirty="0">
              <a:solidFill>
                <a:srgbClr val="00FFFF"/>
              </a:solidFill>
              <a:effectLst>
                <a:outerShdw blurRad="38100" dist="38100" dir="2700000" algn="tl">
                  <a:srgbClr val="000000"/>
                </a:outerShdw>
              </a:effectLst>
              <a:latin typeface="Calibri" panose="020F0502020204030204" pitchFamily="34" charset="0"/>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2057400"/>
            <a:ext cx="396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7733" name="Rectangle 5"/>
          <p:cNvSpPr>
            <a:spLocks noChangeArrowheads="1"/>
          </p:cNvSpPr>
          <p:nvPr/>
        </p:nvSpPr>
        <p:spPr bwMode="auto">
          <a:xfrm>
            <a:off x="1257300" y="609600"/>
            <a:ext cx="7772400" cy="685800"/>
          </a:xfrm>
          <a:prstGeom prst="rect">
            <a:avLst/>
          </a:prstGeom>
          <a:noFill/>
          <a:ln w="9525">
            <a:noFill/>
            <a:miter lim="800000"/>
            <a:headEnd/>
            <a:tailEnd/>
          </a:ln>
          <a:effectLst/>
        </p:spPr>
        <p:txBody>
          <a:bodyPr anchor="ctr"/>
          <a:lstStyle/>
          <a:p>
            <a:pPr algn="ctr">
              <a:defRPr/>
            </a:pPr>
            <a:r>
              <a:rPr lang="en-US" sz="4400" b="1" i="0">
                <a:solidFill>
                  <a:schemeClr val="tx2"/>
                </a:solidFill>
                <a:effectLst>
                  <a:outerShdw blurRad="38100" dist="38100" dir="2700000" algn="tl">
                    <a:srgbClr val="000000"/>
                  </a:outerShdw>
                </a:effectLst>
                <a:latin typeface="Calibri" panose="020F0502020204030204" pitchFamily="34" charset="0"/>
              </a:rPr>
              <a:t>Capillary Beds</a:t>
            </a:r>
          </a:p>
        </p:txBody>
      </p:sp>
      <p:pic>
        <p:nvPicPr>
          <p:cNvPr id="7171" name="Picture 10" descr="20_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17526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12"/>
          <p:cNvSpPr txBox="1">
            <a:spLocks noChangeArrowheads="1"/>
          </p:cNvSpPr>
          <p:nvPr/>
        </p:nvSpPr>
        <p:spPr bwMode="auto">
          <a:xfrm>
            <a:off x="190500" y="1905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endParaRPr lang="en-US" altLang="en-US">
              <a:latin typeface="Calibri" panose="020F0502020204030204" pitchFamily="34" charset="0"/>
            </a:endParaRPr>
          </a:p>
        </p:txBody>
      </p:sp>
      <p:sp>
        <p:nvSpPr>
          <p:cNvPr id="7173" name="Text Box 13"/>
          <p:cNvSpPr txBox="1">
            <a:spLocks noChangeArrowheads="1"/>
          </p:cNvSpPr>
          <p:nvPr/>
        </p:nvSpPr>
        <p:spPr bwMode="auto">
          <a:xfrm>
            <a:off x="495300" y="1999595"/>
            <a:ext cx="4419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GB" altLang="en-US" sz="2000" b="1" i="0" dirty="0">
                <a:solidFill>
                  <a:srgbClr val="66FFFF"/>
                </a:solidFill>
                <a:latin typeface="Calibri" panose="020F0502020204030204" pitchFamily="34" charset="0"/>
              </a:rPr>
              <a:t>There are 10 billion capillaries in the body.</a:t>
            </a:r>
          </a:p>
          <a:p>
            <a:endParaRPr lang="en-GB" altLang="en-US" sz="2000" b="1" i="0" dirty="0">
              <a:solidFill>
                <a:srgbClr val="66FFFF"/>
              </a:solidFill>
              <a:latin typeface="Calibri" panose="020F0502020204030204" pitchFamily="34" charset="0"/>
            </a:endParaRPr>
          </a:p>
          <a:p>
            <a:r>
              <a:rPr lang="en-GB" altLang="en-US" sz="2000" b="1" i="0" dirty="0">
                <a:solidFill>
                  <a:srgbClr val="66FFFF"/>
                </a:solidFill>
                <a:latin typeface="Calibri" panose="020F0502020204030204" pitchFamily="34" charset="0"/>
              </a:rPr>
              <a:t>Capillaries tend to be arranged in capillary beds; only about 5% of blood volume is in the capillaries at any time.</a:t>
            </a:r>
          </a:p>
          <a:p>
            <a:endParaRPr lang="en-GB" altLang="en-US" sz="2000" b="1" i="0" dirty="0">
              <a:solidFill>
                <a:srgbClr val="66FFFF"/>
              </a:solidFill>
              <a:latin typeface="Calibri" panose="020F0502020204030204" pitchFamily="34" charset="0"/>
            </a:endParaRPr>
          </a:p>
          <a:p>
            <a:r>
              <a:rPr lang="en-GB" altLang="en-US" sz="2000" b="1" i="0" dirty="0">
                <a:solidFill>
                  <a:srgbClr val="66FFFF"/>
                </a:solidFill>
                <a:latin typeface="Calibri" panose="020F0502020204030204" pitchFamily="34" charset="0"/>
              </a:rPr>
              <a:t>The arteriole divides into a number of </a:t>
            </a:r>
            <a:r>
              <a:rPr lang="en-GB" altLang="en-US" sz="2000" b="1" i="0" dirty="0" err="1">
                <a:solidFill>
                  <a:srgbClr val="FF66FF"/>
                </a:solidFill>
                <a:latin typeface="Calibri" panose="020F0502020204030204" pitchFamily="34" charset="0"/>
              </a:rPr>
              <a:t>metarterioles</a:t>
            </a:r>
            <a:r>
              <a:rPr lang="en-GB" altLang="en-US" sz="2000" b="1" i="0" dirty="0">
                <a:solidFill>
                  <a:srgbClr val="66FFFF"/>
                </a:solidFill>
                <a:latin typeface="Calibri" panose="020F0502020204030204" pitchFamily="34" charset="0"/>
              </a:rPr>
              <a:t> which do not have a continuous smooth muscle coat.</a:t>
            </a:r>
          </a:p>
          <a:p>
            <a:endParaRPr lang="en-GB" altLang="en-US" sz="2000" b="1" i="0" dirty="0">
              <a:solidFill>
                <a:srgbClr val="66FFFF"/>
              </a:solidFill>
              <a:latin typeface="Calibri" panose="020F0502020204030204" pitchFamily="34" charset="0"/>
            </a:endParaRPr>
          </a:p>
          <a:p>
            <a:r>
              <a:rPr lang="en-GB" altLang="en-US" sz="2000" b="1" i="0" dirty="0">
                <a:solidFill>
                  <a:srgbClr val="66FFFF"/>
                </a:solidFill>
                <a:latin typeface="Calibri" panose="020F0502020204030204" pitchFamily="34" charset="0"/>
              </a:rPr>
              <a:t>Blood leaves the </a:t>
            </a:r>
            <a:r>
              <a:rPr lang="en-GB" altLang="en-US" sz="2000" b="1" i="0" dirty="0" err="1">
                <a:solidFill>
                  <a:srgbClr val="66FFFF"/>
                </a:solidFill>
                <a:latin typeface="Calibri" panose="020F0502020204030204" pitchFamily="34" charset="0"/>
              </a:rPr>
              <a:t>metarteriole</a:t>
            </a:r>
            <a:endParaRPr lang="en-GB" altLang="en-US" sz="2000" b="1" i="0" dirty="0">
              <a:solidFill>
                <a:srgbClr val="66FFFF"/>
              </a:solidFill>
              <a:latin typeface="Calibri" panose="020F0502020204030204" pitchFamily="34" charset="0"/>
            </a:endParaRPr>
          </a:p>
          <a:p>
            <a:r>
              <a:rPr lang="en-GB" altLang="en-US" sz="2000" b="1" i="0" dirty="0">
                <a:solidFill>
                  <a:srgbClr val="66FFFF"/>
                </a:solidFill>
                <a:latin typeface="Calibri" panose="020F0502020204030204" pitchFamily="34" charset="0"/>
              </a:rPr>
              <a:t>and enters capillary bed via precapillary sphincters.</a:t>
            </a: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8757" name="Rectangle 5"/>
          <p:cNvSpPr>
            <a:spLocks noChangeArrowheads="1"/>
          </p:cNvSpPr>
          <p:nvPr/>
        </p:nvSpPr>
        <p:spPr bwMode="auto">
          <a:xfrm>
            <a:off x="1257300" y="2652713"/>
            <a:ext cx="8077200" cy="1938992"/>
          </a:xfrm>
          <a:prstGeom prst="rect">
            <a:avLst/>
          </a:prstGeom>
          <a:noFill/>
          <a:ln w="12700">
            <a:noFill/>
            <a:miter lim="800000"/>
            <a:headEnd type="none" w="sm" len="sm"/>
            <a:tailEnd type="none" w="sm" len="sm"/>
          </a:ln>
          <a:effectLst/>
        </p:spPr>
        <p:txBody>
          <a:bodyPr>
            <a:spAutoFit/>
          </a:bodyPr>
          <a:lstStyle/>
          <a:p>
            <a:pPr>
              <a:defRPr/>
            </a:pPr>
            <a:r>
              <a:rPr lang="en-US" b="1" i="0" dirty="0">
                <a:solidFill>
                  <a:srgbClr val="00FFFF"/>
                </a:solidFill>
                <a:effectLst>
                  <a:outerShdw blurRad="38100" dist="38100" dir="2700000" algn="tl">
                    <a:srgbClr val="000000"/>
                  </a:outerShdw>
                </a:effectLst>
                <a:latin typeface="Calibri" panose="020F0502020204030204" pitchFamily="34" charset="0"/>
              </a:rPr>
              <a:t>Three structural types:</a:t>
            </a:r>
          </a:p>
          <a:p>
            <a:pPr>
              <a:defRPr/>
            </a:pPr>
            <a:r>
              <a:rPr lang="en-US" b="1" i="0" dirty="0">
                <a:solidFill>
                  <a:srgbClr val="00FFFF"/>
                </a:solidFill>
                <a:effectLst>
                  <a:outerShdw blurRad="38100" dist="38100" dir="2700000" algn="tl">
                    <a:srgbClr val="000000"/>
                  </a:outerShdw>
                </a:effectLst>
                <a:latin typeface="Calibri" panose="020F0502020204030204" pitchFamily="34" charset="0"/>
              </a:rPr>
              <a:t> </a:t>
            </a:r>
          </a:p>
          <a:p>
            <a:pPr lvl="1">
              <a:buClr>
                <a:schemeClr val="tx2"/>
              </a:buClr>
              <a:buFont typeface="Wingdings" pitchFamily="2" charset="2"/>
              <a:buChar char="§"/>
              <a:defRPr/>
            </a:pPr>
            <a:r>
              <a:rPr lang="en-US" b="1" i="0" dirty="0">
                <a:solidFill>
                  <a:srgbClr val="00FFFF"/>
                </a:solidFill>
                <a:effectLst>
                  <a:outerShdw blurRad="38100" dist="38100" dir="2700000" algn="tl">
                    <a:srgbClr val="000000"/>
                  </a:outerShdw>
                </a:effectLst>
                <a:latin typeface="Calibri" panose="020F0502020204030204" pitchFamily="34" charset="0"/>
              </a:rPr>
              <a:t> </a:t>
            </a:r>
            <a:r>
              <a:rPr lang="en-US" b="1" i="0" dirty="0" smtClean="0">
                <a:solidFill>
                  <a:srgbClr val="00FFFF"/>
                </a:solidFill>
                <a:effectLst>
                  <a:outerShdw blurRad="38100" dist="38100" dir="2700000" algn="tl">
                    <a:srgbClr val="000000"/>
                  </a:outerShdw>
                </a:effectLst>
                <a:latin typeface="Calibri" panose="020F0502020204030204" pitchFamily="34" charset="0"/>
              </a:rPr>
              <a:t>Continuous </a:t>
            </a:r>
            <a:r>
              <a:rPr lang="en-US" b="1" i="0" dirty="0">
                <a:solidFill>
                  <a:srgbClr val="00FFFF"/>
                </a:solidFill>
                <a:effectLst>
                  <a:outerShdw blurRad="38100" dist="38100" dir="2700000" algn="tl">
                    <a:srgbClr val="000000"/>
                  </a:outerShdw>
                </a:effectLst>
                <a:latin typeface="Calibri" panose="020F0502020204030204" pitchFamily="34" charset="0"/>
              </a:rPr>
              <a:t>capillaries</a:t>
            </a:r>
          </a:p>
          <a:p>
            <a:pPr lvl="1">
              <a:buClr>
                <a:schemeClr val="tx2"/>
              </a:buClr>
              <a:buFont typeface="Wingdings" pitchFamily="2" charset="2"/>
              <a:buChar char="§"/>
              <a:defRPr/>
            </a:pPr>
            <a:r>
              <a:rPr lang="en-US" b="1" i="0" dirty="0">
                <a:solidFill>
                  <a:srgbClr val="00FFFF"/>
                </a:solidFill>
                <a:effectLst>
                  <a:outerShdw blurRad="38100" dist="38100" dir="2700000" algn="tl">
                    <a:srgbClr val="000000"/>
                  </a:outerShdw>
                </a:effectLst>
                <a:latin typeface="Calibri" panose="020F0502020204030204" pitchFamily="34" charset="0"/>
              </a:rPr>
              <a:t> </a:t>
            </a:r>
            <a:r>
              <a:rPr lang="en-US" b="1" i="0" dirty="0" smtClean="0">
                <a:solidFill>
                  <a:srgbClr val="00FFFF"/>
                </a:solidFill>
                <a:effectLst>
                  <a:outerShdw blurRad="38100" dist="38100" dir="2700000" algn="tl">
                    <a:srgbClr val="000000"/>
                  </a:outerShdw>
                </a:effectLst>
                <a:latin typeface="Calibri" panose="020F0502020204030204" pitchFamily="34" charset="0"/>
              </a:rPr>
              <a:t>Fenestrated </a:t>
            </a:r>
            <a:r>
              <a:rPr lang="en-US" b="1" i="0" dirty="0">
                <a:solidFill>
                  <a:srgbClr val="00FFFF"/>
                </a:solidFill>
                <a:effectLst>
                  <a:outerShdw blurRad="38100" dist="38100" dir="2700000" algn="tl">
                    <a:srgbClr val="000000"/>
                  </a:outerShdw>
                </a:effectLst>
                <a:latin typeface="Calibri" panose="020F0502020204030204" pitchFamily="34" charset="0"/>
              </a:rPr>
              <a:t>capillaries</a:t>
            </a:r>
          </a:p>
          <a:p>
            <a:pPr lvl="1">
              <a:buClr>
                <a:schemeClr val="tx2"/>
              </a:buClr>
              <a:buFont typeface="Wingdings" pitchFamily="2" charset="2"/>
              <a:buChar char="§"/>
              <a:defRPr/>
            </a:pPr>
            <a:r>
              <a:rPr lang="en-US" b="1" i="0" dirty="0">
                <a:solidFill>
                  <a:srgbClr val="00FFFF"/>
                </a:solidFill>
                <a:effectLst>
                  <a:outerShdw blurRad="38100" dist="38100" dir="2700000" algn="tl">
                    <a:srgbClr val="000000"/>
                  </a:outerShdw>
                </a:effectLst>
                <a:latin typeface="Calibri" panose="020F0502020204030204" pitchFamily="34" charset="0"/>
              </a:rPr>
              <a:t> </a:t>
            </a:r>
            <a:r>
              <a:rPr lang="en-US" b="1" i="0" dirty="0" smtClean="0">
                <a:solidFill>
                  <a:srgbClr val="00FFFF"/>
                </a:solidFill>
                <a:effectLst>
                  <a:outerShdw blurRad="38100" dist="38100" dir="2700000" algn="tl">
                    <a:srgbClr val="000000"/>
                  </a:outerShdw>
                </a:effectLst>
                <a:latin typeface="Calibri" panose="020F0502020204030204" pitchFamily="34" charset="0"/>
              </a:rPr>
              <a:t>Sinusoids</a:t>
            </a:r>
            <a:endParaRPr lang="en-US" b="1" i="0" dirty="0">
              <a:solidFill>
                <a:srgbClr val="00FFFF"/>
              </a:solidFill>
              <a:effectLst>
                <a:outerShdw blurRad="38100" dist="38100" dir="2700000" algn="tl">
                  <a:srgbClr val="000000"/>
                </a:outerShdw>
              </a:effectLst>
              <a:latin typeface="Calibri" panose="020F0502020204030204" pitchFamily="34" charset="0"/>
            </a:endParaRPr>
          </a:p>
        </p:txBody>
      </p:sp>
      <p:sp>
        <p:nvSpPr>
          <p:cNvPr id="458758" name="Rectangle 6"/>
          <p:cNvSpPr>
            <a:spLocks noChangeArrowheads="1"/>
          </p:cNvSpPr>
          <p:nvPr/>
        </p:nvSpPr>
        <p:spPr bwMode="auto">
          <a:xfrm>
            <a:off x="1333500" y="990600"/>
            <a:ext cx="7772400" cy="1143000"/>
          </a:xfrm>
          <a:prstGeom prst="rect">
            <a:avLst/>
          </a:prstGeom>
          <a:noFill/>
          <a:ln w="9525">
            <a:noFill/>
            <a:miter lim="800000"/>
            <a:headEnd/>
            <a:tailEnd/>
          </a:ln>
          <a:effectLst/>
        </p:spPr>
        <p:txBody>
          <a:bodyPr anchor="ctr"/>
          <a:lstStyle/>
          <a:p>
            <a:pPr algn="ctr">
              <a:defRPr/>
            </a:pPr>
            <a:r>
              <a:rPr lang="en-US" sz="4400" b="1" i="0">
                <a:solidFill>
                  <a:schemeClr val="tx2"/>
                </a:solidFill>
                <a:effectLst>
                  <a:outerShdw blurRad="38100" dist="38100" dir="2700000" algn="tl">
                    <a:srgbClr val="000000"/>
                  </a:outerShdw>
                </a:effectLst>
                <a:latin typeface="Calibri" panose="020F0502020204030204" pitchFamily="34" charset="0"/>
              </a:rPr>
              <a:t>Types of body capillaries</a:t>
            </a: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9060" name="Rectangle 4"/>
          <p:cNvSpPr>
            <a:spLocks noChangeArrowheads="1"/>
          </p:cNvSpPr>
          <p:nvPr/>
        </p:nvSpPr>
        <p:spPr bwMode="auto">
          <a:xfrm>
            <a:off x="1409700" y="533400"/>
            <a:ext cx="7772400" cy="685800"/>
          </a:xfrm>
          <a:prstGeom prst="rect">
            <a:avLst/>
          </a:prstGeom>
          <a:noFill/>
          <a:ln w="9525">
            <a:noFill/>
            <a:miter lim="800000"/>
            <a:headEnd/>
            <a:tailEnd/>
          </a:ln>
          <a:effectLst/>
        </p:spPr>
        <p:txBody>
          <a:bodyPr anchor="ctr"/>
          <a:lstStyle/>
          <a:p>
            <a:pPr algn="ctr">
              <a:defRPr/>
            </a:pPr>
            <a:r>
              <a:rPr lang="en-US" sz="4400" b="1" i="0">
                <a:solidFill>
                  <a:schemeClr val="tx2"/>
                </a:solidFill>
                <a:effectLst>
                  <a:outerShdw blurRad="38100" dist="38100" dir="2700000" algn="tl">
                    <a:srgbClr val="000000"/>
                  </a:outerShdw>
                </a:effectLst>
                <a:latin typeface="Calibri" panose="020F0502020204030204" pitchFamily="34" charset="0"/>
              </a:rPr>
              <a:t>Continuous Capillaries</a:t>
            </a:r>
          </a:p>
        </p:txBody>
      </p:sp>
      <p:sp>
        <p:nvSpPr>
          <p:cNvPr id="429061" name="Rectangle 5"/>
          <p:cNvSpPr>
            <a:spLocks noChangeArrowheads="1"/>
          </p:cNvSpPr>
          <p:nvPr/>
        </p:nvSpPr>
        <p:spPr bwMode="auto">
          <a:xfrm>
            <a:off x="114300" y="1219200"/>
            <a:ext cx="5638800" cy="4343400"/>
          </a:xfrm>
          <a:prstGeom prst="rect">
            <a:avLst/>
          </a:prstGeom>
          <a:noFill/>
          <a:ln w="9525">
            <a:noFill/>
            <a:miter lim="800000"/>
            <a:headEnd/>
            <a:tailEnd/>
          </a:ln>
          <a:effectLst/>
        </p:spPr>
        <p:txBody>
          <a:bodyPr/>
          <a:lstStyle/>
          <a:p>
            <a:pPr marL="609600" indent="-609600">
              <a:spcBef>
                <a:spcPct val="20000"/>
              </a:spcBef>
              <a:buClr>
                <a:schemeClr val="tx1"/>
              </a:buClr>
              <a:buSzPct val="75000"/>
              <a:defRPr/>
            </a:pPr>
            <a:endParaRPr lang="en-US" sz="2300" b="1" i="0" dirty="0">
              <a:solidFill>
                <a:srgbClr val="00FFFF"/>
              </a:solidFill>
              <a:effectLst>
                <a:outerShdw blurRad="38100" dist="38100" dir="2700000" algn="tl">
                  <a:srgbClr val="000000"/>
                </a:outerShdw>
              </a:effectLst>
              <a:latin typeface="Calibri" panose="020F0502020204030204" pitchFamily="34" charset="0"/>
            </a:endParaRPr>
          </a:p>
          <a:p>
            <a:pPr marL="609600" indent="-609600">
              <a:spcBef>
                <a:spcPct val="20000"/>
              </a:spcBef>
              <a:buClr>
                <a:schemeClr val="tx2"/>
              </a:buClr>
              <a:buSzPct val="75000"/>
              <a:buFont typeface="Monotype Sorts" pitchFamily="2" charset="2"/>
              <a:buChar char="n"/>
              <a:defRPr/>
            </a:pPr>
            <a:r>
              <a:rPr lang="en-US" sz="2000" b="1" i="0" dirty="0">
                <a:solidFill>
                  <a:srgbClr val="00FFFF"/>
                </a:solidFill>
                <a:effectLst>
                  <a:outerShdw blurRad="38100" dist="38100" dir="2700000" algn="tl">
                    <a:srgbClr val="000000"/>
                  </a:outerShdw>
                </a:effectLst>
                <a:latin typeface="Calibri" panose="020F0502020204030204" pitchFamily="34" charset="0"/>
              </a:rPr>
              <a:t>These capillaries are present in most body tissues, e.g., muscle, lung,  and adipose tissue.</a:t>
            </a:r>
          </a:p>
          <a:p>
            <a:pPr marL="609600" indent="-609600">
              <a:spcBef>
                <a:spcPct val="20000"/>
              </a:spcBef>
              <a:buClr>
                <a:schemeClr val="tx2"/>
              </a:buClr>
              <a:buSzPct val="75000"/>
              <a:buFont typeface="Monotype Sorts" pitchFamily="2" charset="2"/>
              <a:buChar char="n"/>
              <a:defRPr/>
            </a:pPr>
            <a:r>
              <a:rPr lang="en-US" sz="2000" b="1" i="0" dirty="0">
                <a:solidFill>
                  <a:srgbClr val="00FFFF"/>
                </a:solidFill>
                <a:effectLst>
                  <a:outerShdw blurRad="38100" dist="38100" dir="2700000" algn="tl">
                    <a:srgbClr val="000000"/>
                  </a:outerShdw>
                </a:effectLst>
                <a:latin typeface="Calibri" panose="020F0502020204030204" pitchFamily="34" charset="0"/>
              </a:rPr>
              <a:t>They have continuous endothelial lining and adjacent endothelial cells are closely joined together by tight junctions.</a:t>
            </a:r>
          </a:p>
          <a:p>
            <a:pPr marL="609600" indent="-609600">
              <a:spcBef>
                <a:spcPct val="20000"/>
              </a:spcBef>
              <a:buClr>
                <a:schemeClr val="tx2"/>
              </a:buClr>
              <a:buSzPct val="75000"/>
              <a:buFont typeface="Monotype Sorts" pitchFamily="2" charset="2"/>
              <a:buChar char="n"/>
              <a:defRPr/>
            </a:pPr>
            <a:r>
              <a:rPr lang="en-US" sz="2000" b="1" i="0" dirty="0">
                <a:solidFill>
                  <a:srgbClr val="00FFFF"/>
                </a:solidFill>
                <a:effectLst>
                  <a:outerShdw blurRad="38100" dist="38100" dir="2700000" algn="tl">
                    <a:srgbClr val="000000"/>
                  </a:outerShdw>
                </a:effectLst>
                <a:latin typeface="Calibri" panose="020F0502020204030204" pitchFamily="34" charset="0"/>
              </a:rPr>
              <a:t>There are </a:t>
            </a:r>
            <a:r>
              <a:rPr lang="en-US" sz="2000" b="1" i="0" dirty="0">
                <a:solidFill>
                  <a:srgbClr val="FF66FF"/>
                </a:solidFill>
                <a:effectLst>
                  <a:outerShdw blurRad="38100" dist="38100" dir="2700000" algn="tl">
                    <a:srgbClr val="000000"/>
                  </a:outerShdw>
                </a:effectLst>
                <a:latin typeface="Calibri" panose="020F0502020204030204" pitchFamily="34" charset="0"/>
              </a:rPr>
              <a:t>thin intercellular slits (clefts)</a:t>
            </a:r>
            <a:r>
              <a:rPr lang="en-US" sz="2000" b="1" i="0" dirty="0">
                <a:solidFill>
                  <a:srgbClr val="00FFFF"/>
                </a:solidFill>
                <a:effectLst>
                  <a:outerShdw blurRad="38100" dist="38100" dir="2700000" algn="tl">
                    <a:srgbClr val="000000"/>
                  </a:outerShdw>
                </a:effectLst>
                <a:latin typeface="Calibri" panose="020F0502020204030204" pitchFamily="34" charset="0"/>
              </a:rPr>
              <a:t> 2-10 nm in width in-between the endothelial cells that allow bulk flow of water and water soluble small ions (e.g., Na</a:t>
            </a:r>
            <a:r>
              <a:rPr lang="en-US" sz="2000" b="1" i="0" baseline="30000" dirty="0">
                <a:solidFill>
                  <a:srgbClr val="00FFFF"/>
                </a:solidFill>
                <a:effectLst>
                  <a:outerShdw blurRad="38100" dist="38100" dir="2700000" algn="tl">
                    <a:srgbClr val="000000"/>
                  </a:outerShdw>
                </a:effectLst>
                <a:latin typeface="Calibri" panose="020F0502020204030204" pitchFamily="34" charset="0"/>
              </a:rPr>
              <a:t>+</a:t>
            </a:r>
            <a:r>
              <a:rPr lang="en-US" sz="2000" b="1" i="0" dirty="0">
                <a:solidFill>
                  <a:srgbClr val="00FFFF"/>
                </a:solidFill>
                <a:effectLst>
                  <a:outerShdw blurRad="38100" dist="38100" dir="2700000" algn="tl">
                    <a:srgbClr val="000000"/>
                  </a:outerShdw>
                </a:effectLst>
                <a:latin typeface="Calibri" panose="020F0502020204030204" pitchFamily="34" charset="0"/>
              </a:rPr>
              <a:t>, Cl</a:t>
            </a:r>
            <a:r>
              <a:rPr lang="en-US" sz="2000" b="1" i="0" baseline="30000" dirty="0">
                <a:solidFill>
                  <a:srgbClr val="00FFFF"/>
                </a:solidFill>
                <a:effectLst>
                  <a:outerShdw blurRad="38100" dist="38100" dir="2700000" algn="tl">
                    <a:srgbClr val="000000"/>
                  </a:outerShdw>
                </a:effectLst>
                <a:latin typeface="Calibri" panose="020F0502020204030204" pitchFamily="34" charset="0"/>
              </a:rPr>
              <a:t>-</a:t>
            </a:r>
            <a:r>
              <a:rPr lang="en-US" sz="2000" b="1" i="0" dirty="0">
                <a:solidFill>
                  <a:srgbClr val="00FFFF"/>
                </a:solidFill>
                <a:effectLst>
                  <a:outerShdw blurRad="38100" dist="38100" dir="2700000" algn="tl">
                    <a:srgbClr val="000000"/>
                  </a:outerShdw>
                </a:effectLst>
                <a:latin typeface="Calibri" panose="020F0502020204030204" pitchFamily="34" charset="0"/>
              </a:rPr>
              <a:t>, and glucose).</a:t>
            </a:r>
          </a:p>
          <a:p>
            <a:pPr marL="990600" lvl="1" indent="-533400">
              <a:spcBef>
                <a:spcPct val="20000"/>
              </a:spcBef>
              <a:buClr>
                <a:schemeClr val="tx1"/>
              </a:buClr>
              <a:buFontTx/>
              <a:buChar char="–"/>
              <a:defRPr/>
            </a:pPr>
            <a:r>
              <a:rPr lang="en-US" sz="2000" b="1" i="0" dirty="0">
                <a:solidFill>
                  <a:srgbClr val="00FFFF"/>
                </a:solidFill>
                <a:effectLst>
                  <a:outerShdw blurRad="38100" dist="38100" dir="2700000" algn="tl">
                    <a:srgbClr val="000000"/>
                  </a:outerShdw>
                </a:effectLst>
                <a:latin typeface="Calibri" panose="020F0502020204030204" pitchFamily="34" charset="0"/>
              </a:rPr>
              <a:t>intercellular slits (clefts) are gaps in tight junctions.</a:t>
            </a:r>
          </a:p>
          <a:p>
            <a:pPr marL="990600" lvl="1" indent="-533400">
              <a:spcBef>
                <a:spcPct val="20000"/>
              </a:spcBef>
              <a:buClr>
                <a:schemeClr val="tx1"/>
              </a:buClr>
              <a:buFontTx/>
              <a:buChar char="–"/>
              <a:defRPr/>
            </a:pPr>
            <a:r>
              <a:rPr lang="en-US" sz="2000" b="1" i="0" dirty="0">
                <a:solidFill>
                  <a:srgbClr val="00FFFF"/>
                </a:solidFill>
                <a:effectLst>
                  <a:outerShdw blurRad="38100" dist="38100" dir="2700000" algn="tl">
                    <a:srgbClr val="000000"/>
                  </a:outerShdw>
                </a:effectLst>
                <a:latin typeface="Calibri" panose="020F0502020204030204" pitchFamily="34" charset="0"/>
              </a:rPr>
              <a:t>tight junctions are continuous in brain and do not allow passage of water soluble molecules. They form part of the blood-brain barrier.</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1828800"/>
            <a:ext cx="25146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6515100" y="1219200"/>
            <a:ext cx="2705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i="0" dirty="0">
                <a:solidFill>
                  <a:srgbClr val="FF0000"/>
                </a:solidFill>
                <a:latin typeface="Calibri" panose="020F0502020204030204" pitchFamily="34" charset="0"/>
              </a:rPr>
              <a:t>Continuous type of capillary found in skeletal muscle. </a:t>
            </a:r>
          </a:p>
        </p:txBody>
      </p:sp>
      <p:pic>
        <p:nvPicPr>
          <p:cNvPr id="7" name="Picture 4" descr="M110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962400"/>
            <a:ext cx="35814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6667500" y="6473825"/>
            <a:ext cx="270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a:solidFill>
                  <a:srgbClr val="66FFFF"/>
                </a:solidFill>
                <a:latin typeface="Calibri" panose="020F0502020204030204" pitchFamily="34" charset="0"/>
              </a:rPr>
              <a:t>Blood brain </a:t>
            </a:r>
            <a:r>
              <a:rPr lang="en-US" altLang="en-US" sz="1400" dirty="0" smtClean="0">
                <a:solidFill>
                  <a:srgbClr val="66FFFF"/>
                </a:solidFill>
                <a:latin typeface="Calibri" panose="020F0502020204030204" pitchFamily="34" charset="0"/>
              </a:rPr>
              <a:t>barrier </a:t>
            </a:r>
            <a:endParaRPr lang="en-US" altLang="en-US" sz="1400" dirty="0">
              <a:solidFill>
                <a:srgbClr val="66FFFF"/>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Designs\Blue Diagonal.pot</Template>
  <TotalTime>12644</TotalTime>
  <Words>1447</Words>
  <Application>Microsoft Office PowerPoint</Application>
  <PresentationFormat>35mm Slides</PresentationFormat>
  <Paragraphs>237</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Monotype Sorts</vt:lpstr>
      <vt:lpstr>Symbol</vt:lpstr>
      <vt:lpstr>Times New Roman</vt:lpstr>
      <vt:lpstr>Trebuchet MS</vt:lpstr>
      <vt:lpstr>Wingdings</vt:lpstr>
      <vt:lpstr>Blue Diagonal</vt:lpstr>
      <vt:lpstr>Cardiovascular Block  Capillary Circulation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PHYSIOLOGY</dc:title>
  <dc:creator>Authorized User</dc:creator>
  <cp:lastModifiedBy>Ahmad Al-Shafei</cp:lastModifiedBy>
  <cp:revision>447</cp:revision>
  <cp:lastPrinted>1999-02-22T15:28:22Z</cp:lastPrinted>
  <dcterms:created xsi:type="dcterms:W3CDTF">1997-10-10T11:48:30Z</dcterms:created>
  <dcterms:modified xsi:type="dcterms:W3CDTF">2015-03-15T08:41:01Z</dcterms:modified>
</cp:coreProperties>
</file>