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2" r:id="rId16"/>
    <p:sldMasterId id="2147483714" r:id="rId17"/>
    <p:sldMasterId id="2147483716" r:id="rId18"/>
    <p:sldMasterId id="2147483718" r:id="rId19"/>
  </p:sldMasterIdLst>
  <p:notesMasterIdLst>
    <p:notesMasterId r:id="rId49"/>
  </p:notesMasterIdLst>
  <p:handoutMasterIdLst>
    <p:handoutMasterId r:id="rId50"/>
  </p:handoutMasterIdLst>
  <p:sldIdLst>
    <p:sldId id="614" r:id="rId20"/>
    <p:sldId id="612" r:id="rId21"/>
    <p:sldId id="616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17" r:id="rId41"/>
    <p:sldId id="605" r:id="rId42"/>
    <p:sldId id="589" r:id="rId43"/>
    <p:sldId id="604" r:id="rId44"/>
    <p:sldId id="592" r:id="rId45"/>
    <p:sldId id="593" r:id="rId46"/>
    <p:sldId id="607" r:id="rId47"/>
    <p:sldId id="613" r:id="rId48"/>
  </p:sldIdLst>
  <p:sldSz cx="10287000" cy="6858000" type="35mm"/>
  <p:notesSz cx="6856413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99"/>
    <a:srgbClr val="FF66FF"/>
    <a:srgbClr val="CCFF33"/>
    <a:srgbClr val="663300"/>
    <a:srgbClr val="000066"/>
    <a:srgbClr val="CC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82288" autoAdjust="0"/>
  </p:normalViewPr>
  <p:slideViewPr>
    <p:cSldViewPr>
      <p:cViewPr varScale="1">
        <p:scale>
          <a:sx n="59" d="100"/>
          <a:sy n="59" d="100"/>
        </p:scale>
        <p:origin x="474" y="78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48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8DE01B-FCC1-42DD-9922-DEC62A39D5E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77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37F15F5-694C-4EB1-AA36-54DA2551A9D0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874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BF5826E-FD68-4B80-A86F-31B0D627BCE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59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D2AECC3-017C-48FA-AA97-F54745AC05F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84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071DDCE-1BBE-438C-B43C-B9BCD818460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22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EA9A6-A87B-4844-8F1B-3AB3FE05699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491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0BBEA-AFCF-4749-A8D4-CE87D432929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699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B0A92-D898-4AC8-9FE8-9D91416AC19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318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166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952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64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791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523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228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019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98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C8DFE-684C-49BB-9508-0CAE5AB7C11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8069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13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285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965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544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5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76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955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4459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66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F28F7-EB26-4398-83F1-3A4336CF9FA5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07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F1D8D-8B30-4630-A578-532874FCA90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747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9C4FD-E7FE-451A-88B3-C52435263FB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3973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59C28-A0C9-4EEC-AA4A-43E89F8D8DB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772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4E9E-B4D5-4EAC-B858-67ECF8EECD7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33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8DA35-CDD4-4B73-88A4-F97018749F5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466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451C0-D735-4C0A-B2AF-839DD73D9E8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605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29348-AE74-4662-81AC-6E1AEF203AD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715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5B36456-0B4C-4A40-A52D-74EA12AE6880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9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4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5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5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67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04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63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16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843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2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6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04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5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861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5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3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64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6B328C-4350-45E4-AFC2-BE48F958DA90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medicine.mhmedica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9530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Dr. </a:t>
            </a:r>
            <a:r>
              <a:rPr lang="en-US" sz="3600" b="1" i="0" dirty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Ahmad 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Al-Shafei, </a:t>
            </a:r>
            <a:r>
              <a:rPr lang="en-US" sz="3600" b="1" i="0" dirty="0" err="1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MBChB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, PhD, MHPE</a:t>
            </a:r>
          </a:p>
          <a:p>
            <a:pPr algn="ctr">
              <a:defRPr/>
            </a:pPr>
            <a:r>
              <a:rPr lang="en-US" sz="2800" b="1" i="0" dirty="0" smtClean="0">
                <a:solidFill>
                  <a:srgbClr val="00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Associate Professor in Physiology</a:t>
            </a:r>
          </a:p>
          <a:p>
            <a:pPr algn="ctr">
              <a:defRPr/>
            </a:pPr>
            <a:r>
              <a:rPr lang="en-US" sz="2800" b="1" i="0" dirty="0" smtClean="0">
                <a:solidFill>
                  <a:srgbClr val="00C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KSU</a:t>
            </a:r>
            <a:r>
              <a:rPr lang="en-US" sz="3600" b="1" i="0" dirty="0" smtClean="0">
                <a:solidFill>
                  <a:srgbClr val="00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5599FF"/>
                    </a:outerShdw>
                  </a:cont>
                  <a:cont type="tree" name="">
                    <a:effect ref="fillLine"/>
                    <a:outerShdw dist="38100" dir="2700000" algn="tl">
                      <a:srgbClr val="003D99"/>
                    </a:outerShdw>
                  </a:cont>
                  <a:effect ref="fillLine"/>
                </a:effectDag>
                <a:latin typeface="Calibri" panose="020F0502020204030204" pitchFamily="34" charset="0"/>
              </a:rPr>
              <a:t> </a:t>
            </a:r>
            <a:endParaRPr lang="en-US" sz="3600" b="1" i="0" dirty="0">
              <a:solidFill>
                <a:srgbClr val="00CCFF"/>
              </a:solidFill>
              <a:effectDag name="">
                <a:cont type="tree" name="">
                  <a:effect ref="fillLine"/>
                  <a:outerShdw dist="38100" dir="13500000" algn="br">
                    <a:srgbClr val="5599FF"/>
                  </a:outerShdw>
                </a:cont>
                <a:cont type="tree" name="">
                  <a:effect ref="fillLine"/>
                  <a:outerShdw dist="38100" dir="2700000" algn="tl">
                    <a:srgbClr val="003D99"/>
                  </a:outerShdw>
                </a:cont>
                <a:effect ref="fillLine"/>
              </a:effectDag>
              <a:latin typeface="Calibri" panose="020F0502020204030204" pitchFamily="34" charset="0"/>
            </a:endParaRPr>
          </a:p>
        </p:txBody>
      </p:sp>
      <p:pic>
        <p:nvPicPr>
          <p:cNvPr id="7" name="Picture 14" descr="he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751260"/>
            <a:ext cx="1425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617660"/>
            <a:ext cx="10287000" cy="2133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Cardiovascular Block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Coronary Circulation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6700" y="2352675"/>
            <a:ext cx="9829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300" b="1" i="0">
                <a:solidFill>
                  <a:srgbClr val="66FFFF"/>
                </a:solidFill>
                <a:latin typeface="Calibri" panose="020F0502020204030204" pitchFamily="34" charset="0"/>
              </a:rPr>
              <a:t> This is a direct response of vascular smooth muscle to changes in pressure and </a:t>
            </a:r>
            <a:r>
              <a:rPr lang="en-US" altLang="en-US" sz="2300" b="1" i="0">
                <a:solidFill>
                  <a:srgbClr val="FF66FF"/>
                </a:solidFill>
                <a:latin typeface="Calibri" panose="020F0502020204030204" pitchFamily="34" charset="0"/>
              </a:rPr>
              <a:t>can occur in the absence of neural or hormonal influences</a:t>
            </a:r>
            <a:r>
              <a:rPr lang="en-US" altLang="en-US" sz="2300" b="1" i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altLang="en-US" sz="2300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300" b="1" i="0">
                <a:solidFill>
                  <a:srgbClr val="66FFFF"/>
                </a:solidFill>
                <a:latin typeface="Calibri" panose="020F0502020204030204" pitchFamily="34" charset="0"/>
              </a:rPr>
              <a:t> This action is purely myogenic, </a:t>
            </a:r>
            <a:r>
              <a:rPr lang="en-GB" altLang="en-US" sz="2300" b="1" i="0">
                <a:solidFill>
                  <a:srgbClr val="00FF00"/>
                </a:solidFill>
                <a:latin typeface="Calibri" panose="020F0502020204030204" pitchFamily="34" charset="0"/>
              </a:rPr>
              <a:t>no mediators required.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300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300" b="1" i="0">
                <a:solidFill>
                  <a:srgbClr val="66FFFF"/>
                </a:solidFill>
                <a:latin typeface="Calibri" panose="020F0502020204030204" pitchFamily="34" charset="0"/>
              </a:rPr>
              <a:t> This involves stretch sensitive ion channels on the cell membrane.</a:t>
            </a:r>
          </a:p>
          <a:p>
            <a:pPr eaLnBrk="1" hangingPunct="1"/>
            <a:endParaRPr lang="en-US" altLang="en-US" sz="2300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300" b="1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27811" name="Rectangle 3"/>
          <p:cNvSpPr>
            <a:spLocks noChangeArrowheads="1"/>
          </p:cNvSpPr>
          <p:nvPr/>
        </p:nvSpPr>
        <p:spPr bwMode="auto">
          <a:xfrm>
            <a:off x="1257300" y="14351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I- Myogenic mechanisms or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1925" y="1830388"/>
            <a:ext cx="3394075" cy="3751262"/>
            <a:chOff x="244" y="1753"/>
            <a:chExt cx="2138" cy="2363"/>
          </a:xfrm>
        </p:grpSpPr>
        <p:sp>
          <p:nvSpPr>
            <p:cNvPr id="14347" name="Text Box 3"/>
            <p:cNvSpPr txBox="1">
              <a:spLocks noChangeArrowheads="1"/>
            </p:cNvSpPr>
            <p:nvPr/>
          </p:nvSpPr>
          <p:spPr bwMode="auto">
            <a:xfrm>
              <a:off x="244" y="1753"/>
              <a:ext cx="532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BP </a:t>
              </a:r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 </a:t>
              </a:r>
            </a:p>
          </p:txBody>
        </p:sp>
        <p:sp>
          <p:nvSpPr>
            <p:cNvPr id="14348" name="Text Box 4"/>
            <p:cNvSpPr txBox="1">
              <a:spLocks noChangeArrowheads="1"/>
            </p:cNvSpPr>
            <p:nvPr/>
          </p:nvSpPr>
          <p:spPr bwMode="auto">
            <a:xfrm>
              <a:off x="244" y="2287"/>
              <a:ext cx="2138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Smooth muscle contracts</a:t>
              </a:r>
            </a:p>
          </p:txBody>
        </p:sp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244" y="2823"/>
              <a:ext cx="1437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Vessels constrict</a:t>
              </a:r>
            </a:p>
          </p:txBody>
        </p:sp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244" y="3360"/>
              <a:ext cx="2018" cy="7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Protects small vessels </a:t>
              </a:r>
            </a:p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from damage</a:t>
              </a:r>
            </a:p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(important in the brain)</a:t>
              </a:r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471" y="208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>
              <a:off x="471" y="2623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>
              <a:off x="471" y="3159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30899" y="1827213"/>
            <a:ext cx="3117850" cy="3016250"/>
            <a:chOff x="3078" y="1751"/>
            <a:chExt cx="1964" cy="1900"/>
          </a:xfrm>
        </p:grpSpPr>
        <p:sp>
          <p:nvSpPr>
            <p:cNvPr id="14340" name="Text Box 11"/>
            <p:cNvSpPr txBox="1">
              <a:spLocks noChangeArrowheads="1"/>
            </p:cNvSpPr>
            <p:nvPr/>
          </p:nvSpPr>
          <p:spPr bwMode="auto">
            <a:xfrm>
              <a:off x="3078" y="1751"/>
              <a:ext cx="591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BP </a:t>
              </a:r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↓</a:t>
              </a:r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14341" name="Text Box 12"/>
            <p:cNvSpPr txBox="1">
              <a:spLocks noChangeArrowheads="1"/>
            </p:cNvSpPr>
            <p:nvPr/>
          </p:nvSpPr>
          <p:spPr bwMode="auto">
            <a:xfrm>
              <a:off x="3078" y="2287"/>
              <a:ext cx="1964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Smooth muscle relaxes</a:t>
              </a:r>
            </a:p>
          </p:txBody>
        </p:sp>
        <p:sp>
          <p:nvSpPr>
            <p:cNvPr id="14342" name="Text Box 13"/>
            <p:cNvSpPr txBox="1">
              <a:spLocks noChangeArrowheads="1"/>
            </p:cNvSpPr>
            <p:nvPr/>
          </p:nvSpPr>
          <p:spPr bwMode="auto">
            <a:xfrm>
              <a:off x="3078" y="2823"/>
              <a:ext cx="1198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Vessels dilate</a:t>
              </a:r>
            </a:p>
          </p:txBody>
        </p:sp>
        <p:sp>
          <p:nvSpPr>
            <p:cNvPr id="14343" name="Text Box 14"/>
            <p:cNvSpPr txBox="1">
              <a:spLocks noChangeArrowheads="1"/>
            </p:cNvSpPr>
            <p:nvPr/>
          </p:nvSpPr>
          <p:spPr bwMode="auto">
            <a:xfrm>
              <a:off x="3078" y="3360"/>
              <a:ext cx="1752" cy="2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0">
                  <a:solidFill>
                    <a:srgbClr val="FFFF00"/>
                  </a:solidFill>
                  <a:latin typeface="Calibri" panose="020F0502020204030204" pitchFamily="34" charset="0"/>
                </a:rPr>
                <a:t>Maintain blood flow</a:t>
              </a:r>
            </a:p>
          </p:txBody>
        </p:sp>
        <p:sp>
          <p:nvSpPr>
            <p:cNvPr id="14344" name="Line 15"/>
            <p:cNvSpPr>
              <a:spLocks noChangeShapeType="1"/>
            </p:cNvSpPr>
            <p:nvPr/>
          </p:nvSpPr>
          <p:spPr bwMode="auto">
            <a:xfrm>
              <a:off x="3225" y="2085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45" name="Line 16"/>
            <p:cNvSpPr>
              <a:spLocks noChangeShapeType="1"/>
            </p:cNvSpPr>
            <p:nvPr/>
          </p:nvSpPr>
          <p:spPr bwMode="auto">
            <a:xfrm>
              <a:off x="3225" y="2621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46" name="Line 17"/>
            <p:cNvSpPr>
              <a:spLocks noChangeShapeType="1"/>
            </p:cNvSpPr>
            <p:nvPr/>
          </p:nvSpPr>
          <p:spPr bwMode="auto">
            <a:xfrm>
              <a:off x="3225" y="3157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ChangeArrowheads="1"/>
          </p:cNvSpPr>
          <p:nvPr/>
        </p:nvSpPr>
        <p:spPr bwMode="auto">
          <a:xfrm>
            <a:off x="1333500" y="1295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II- Metabolic regulation</a:t>
            </a:r>
            <a:br>
              <a:rPr lang="en-GB" sz="40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40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(Metabolic Mediators)</a:t>
            </a:r>
          </a:p>
        </p:txBody>
      </p:sp>
      <p:sp>
        <p:nvSpPr>
          <p:cNvPr id="1735683" name="Rectangle 3"/>
          <p:cNvSpPr>
            <a:spLocks noChangeArrowheads="1"/>
          </p:cNvSpPr>
          <p:nvPr/>
        </p:nvSpPr>
        <p:spPr bwMode="auto">
          <a:xfrm>
            <a:off x="495300" y="2362200"/>
            <a:ext cx="952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Reduced blood flow or increased metabolic rate (MR), allows metabolic products to accumulate.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One or more of the accumulated metabolic products acts as a vasodilator.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Vasodilatation increases local blood flow.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Oxygen may act in the opposite manner, i.e. oxygen acts as a vasoconstrictor.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Reduced blood flow or increased metabolism reduces oxygen concentration.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Reduced oxygen concentration inhibits </a:t>
            </a:r>
            <a:r>
              <a:rPr lang="en-GB" sz="230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oxygen mediated vasoconstriction.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03652" y="457200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Effects of oxygen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690688"/>
            <a:ext cx="5572125" cy="356711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7700" y="5305425"/>
            <a:ext cx="906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0" dirty="0">
                <a:solidFill>
                  <a:srgbClr val="FF66FF"/>
                </a:solidFill>
                <a:latin typeface="Calibri" panose="020F0502020204030204" pitchFamily="34" charset="0"/>
              </a:rPr>
              <a:t>1. </a:t>
            </a:r>
            <a:r>
              <a:rPr lang="en-GB" b="1" i="0" dirty="0">
                <a:solidFill>
                  <a:srgbClr val="00FFFF"/>
                </a:solidFill>
                <a:latin typeface="Calibri" panose="020F0502020204030204" pitchFamily="34" charset="0"/>
              </a:rPr>
              <a:t>Under resting conditions, O</a:t>
            </a:r>
            <a:r>
              <a:rPr lang="en-GB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GB" b="1" i="0" dirty="0">
                <a:solidFill>
                  <a:srgbClr val="00FFFF"/>
                </a:solidFill>
                <a:latin typeface="Calibri" panose="020F0502020204030204" pitchFamily="34" charset="0"/>
              </a:rPr>
              <a:t> delivered to a tissue by blood is matched by removal to the metabolizing tissue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b="1" i="0" dirty="0">
                <a:solidFill>
                  <a:srgbClr val="E72DB9">
                    <a:lumMod val="75000"/>
                  </a:srgbClr>
                </a:solidFill>
                <a:latin typeface="Calibri" panose="020F0502020204030204" pitchFamily="34" charset="0"/>
              </a:rPr>
              <a:t>(Steady state O</a:t>
            </a:r>
            <a:r>
              <a:rPr lang="en-US" b="1" i="0" baseline="-25000" dirty="0">
                <a:solidFill>
                  <a:srgbClr val="E72DB9">
                    <a:lumMod val="75000"/>
                  </a:srgbClr>
                </a:solidFill>
                <a:latin typeface="Calibri" panose="020F0502020204030204" pitchFamily="34" charset="0"/>
              </a:rPr>
              <a:t>2</a:t>
            </a:r>
            <a:r>
              <a:rPr lang="en-US" b="1" i="0" dirty="0">
                <a:solidFill>
                  <a:srgbClr val="E72DB9">
                    <a:lumMod val="75000"/>
                  </a:srgbClr>
                </a:solidFill>
                <a:latin typeface="Calibri" panose="020F0502020204030204" pitchFamily="34" charset="0"/>
              </a:rPr>
              <a:t> delivery to the tissues)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784350"/>
            <a:ext cx="4083050" cy="3048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08050" y="5372100"/>
            <a:ext cx="3785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66FF"/>
                </a:solidFill>
                <a:latin typeface="Calibri" panose="020F0502020204030204" pitchFamily="34" charset="0"/>
              </a:rPr>
              <a:t>2. Increase in metabolic rate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354888" y="3030538"/>
            <a:ext cx="942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oxygen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93738" y="2649538"/>
            <a:ext cx="292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Extracellular fluid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37075" y="4935538"/>
            <a:ext cx="1101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arteriole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353300" y="4024313"/>
            <a:ext cx="125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capillaries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562100" y="4022725"/>
            <a:ext cx="1328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blood flow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908050" y="5967413"/>
            <a:ext cx="5697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3. O</a:t>
            </a:r>
            <a:r>
              <a:rPr lang="en-US" altLang="en-US" sz="2400" b="1" i="0" baseline="-2500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 consumption by the </a:t>
            </a:r>
            <a:r>
              <a:rPr lang="en-US" altLang="en-US" sz="2400" b="1" i="0" u="sng">
                <a:solidFill>
                  <a:srgbClr val="00FFFF"/>
                </a:solidFill>
                <a:latin typeface="Calibri" panose="020F0502020204030204" pitchFamily="34" charset="0"/>
              </a:rPr>
              <a:t>tissues</a:t>
            </a:r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 increases.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019300" y="1811338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 u="sng">
                <a:solidFill>
                  <a:srgbClr val="FFFFFF"/>
                </a:solidFill>
                <a:latin typeface="Calibri" panose="020F0502020204030204" pitchFamily="34" charset="0"/>
              </a:rPr>
              <a:t>tissues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2803652" y="457200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Effects of oxygen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54075" y="5372100"/>
            <a:ext cx="4134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4. O</a:t>
            </a:r>
            <a:r>
              <a:rPr lang="en-US" altLang="en-US" sz="2400" b="1" i="0" baseline="-2500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 levels in the </a:t>
            </a:r>
            <a:r>
              <a:rPr lang="en-US" altLang="en-US" sz="2400" b="1" i="0" u="sng">
                <a:solidFill>
                  <a:srgbClr val="00FFFF"/>
                </a:solidFill>
                <a:latin typeface="Calibri" panose="020F0502020204030204" pitchFamily="34" charset="0"/>
              </a:rPr>
              <a:t>ECF</a:t>
            </a:r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 decrease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854075" y="6111875"/>
            <a:ext cx="814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66FF"/>
                </a:solidFill>
                <a:latin typeface="Calibri" panose="020F0502020204030204" pitchFamily="34" charset="0"/>
              </a:rPr>
              <a:t>5. </a:t>
            </a:r>
            <a:r>
              <a:rPr lang="en-US" altLang="en-US" sz="2400" b="1" i="0">
                <a:solidFill>
                  <a:srgbClr val="FF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[O</a:t>
            </a:r>
            <a:r>
              <a:rPr lang="en-US" altLang="en-US" sz="2400" b="1" i="0" baseline="-25000">
                <a:solidFill>
                  <a:srgbClr val="FF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0">
                <a:solidFill>
                  <a:srgbClr val="FF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 causes vascular smooth muscle to relax: vasodilation</a:t>
            </a:r>
          </a:p>
        </p:txBody>
      </p:sp>
      <p:pic>
        <p:nvPicPr>
          <p:cNvPr id="184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784350"/>
            <a:ext cx="4083050" cy="3048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7354888" y="3030538"/>
            <a:ext cx="942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oxygen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693738" y="2649538"/>
            <a:ext cx="292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Extracellular fluid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4537075" y="4935538"/>
            <a:ext cx="1101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arteriole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7353300" y="4024313"/>
            <a:ext cx="125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capillaries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1562100" y="4022725"/>
            <a:ext cx="1328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blood flow</a:t>
            </a: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2019300" y="1811338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 u="sng">
                <a:solidFill>
                  <a:srgbClr val="FFFFFF"/>
                </a:solidFill>
                <a:latin typeface="Calibri" panose="020F0502020204030204" pitchFamily="34" charset="0"/>
              </a:rPr>
              <a:t>tissues</a:t>
            </a:r>
          </a:p>
        </p:txBody>
      </p:sp>
      <p:sp>
        <p:nvSpPr>
          <p:cNvPr id="18443" name="Rectangle 19"/>
          <p:cNvSpPr>
            <a:spLocks noChangeArrowheads="1"/>
          </p:cNvSpPr>
          <p:nvPr/>
        </p:nvSpPr>
        <p:spPr bwMode="auto">
          <a:xfrm>
            <a:off x="2803652" y="457200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Effects of oxygen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71538" y="5372100"/>
            <a:ext cx="3163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66FF"/>
                </a:solidFill>
                <a:latin typeface="Calibri" panose="020F0502020204030204" pitchFamily="34" charset="0"/>
              </a:rPr>
              <a:t>6. Increased </a:t>
            </a:r>
            <a:r>
              <a:rPr lang="en-US" altLang="en-US" sz="2400" b="1" i="0" u="sng">
                <a:solidFill>
                  <a:srgbClr val="FF66FF"/>
                </a:solidFill>
                <a:latin typeface="Calibri" panose="020F0502020204030204" pitchFamily="34" charset="0"/>
              </a:rPr>
              <a:t>blood flow</a:t>
            </a: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871538" y="5948363"/>
            <a:ext cx="319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7. Increased O</a:t>
            </a:r>
            <a:r>
              <a:rPr lang="en-US" altLang="en-US" sz="2400" b="1" i="0" baseline="-2500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="1" i="0">
                <a:solidFill>
                  <a:srgbClr val="00FFFF"/>
                </a:solidFill>
                <a:latin typeface="Calibri" panose="020F0502020204030204" pitchFamily="34" charset="0"/>
              </a:rPr>
              <a:t> delivery</a:t>
            </a: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784350"/>
            <a:ext cx="4083050" cy="30480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7354888" y="3030538"/>
            <a:ext cx="942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oxygen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693738" y="2649538"/>
            <a:ext cx="292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Extracellular fluid</a:t>
            </a:r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4537075" y="4935538"/>
            <a:ext cx="1101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arteriole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7353300" y="4024313"/>
            <a:ext cx="125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capillaries</a:t>
            </a: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1562100" y="4022725"/>
            <a:ext cx="1328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rPr>
              <a:t>blood flow</a:t>
            </a:r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2019300" y="1811338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b="1" i="0" u="sng">
                <a:solidFill>
                  <a:srgbClr val="FFFFFF"/>
                </a:solidFill>
                <a:latin typeface="Calibri" panose="020F0502020204030204" pitchFamily="34" charset="0"/>
              </a:rPr>
              <a:t>tissues</a:t>
            </a:r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2803652" y="457200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Effects of oxygen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02065" y="733425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Effects of CO</a:t>
            </a:r>
            <a:r>
              <a:rPr lang="en-GB" altLang="en-US" sz="3600" b="1" i="0" baseline="-2500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3600" b="1" i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3" descr="gr1lf1410ab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035175"/>
            <a:ext cx="9005887" cy="42926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23900" y="5257800"/>
            <a:ext cx="8964613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400" b="1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219700" y="2209800"/>
            <a:ext cx="0" cy="411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48556" y="5353050"/>
            <a:ext cx="401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</a:rPr>
              <a:t>Steady State: </a:t>
            </a:r>
          </a:p>
          <a:p>
            <a:pPr algn="ctr"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2400" b="1" i="0" baseline="-250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</a:rPr>
              <a:t> production = CO</a:t>
            </a:r>
            <a:r>
              <a:rPr lang="en-US" altLang="en-US" sz="2400" b="1" i="0" baseline="-250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</a:rPr>
              <a:t> removal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51463" y="5354638"/>
            <a:ext cx="43640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300" b="1" i="0">
                <a:solidFill>
                  <a:srgbClr val="FFFFFF"/>
                </a:solidFill>
                <a:latin typeface="Calibri" panose="020F0502020204030204" pitchFamily="34" charset="0"/>
              </a:rPr>
              <a:t>Increased MR or </a:t>
            </a:r>
            <a:r>
              <a:rPr lang="en-US" altLang="en-US" sz="2300" b="1" i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↓ Blood Flow:</a:t>
            </a:r>
          </a:p>
          <a:p>
            <a:pPr eaLnBrk="1" hangingPunct="1"/>
            <a:r>
              <a:rPr lang="en-US" altLang="en-US" sz="2300" b="1" i="0">
                <a:solidFill>
                  <a:srgbClr val="FFFFFF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2300" b="1" i="0" baseline="-250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300" b="1" i="0">
                <a:solidFill>
                  <a:srgbClr val="FFFFFF"/>
                </a:solidFill>
                <a:latin typeface="Calibri" panose="020F0502020204030204" pitchFamily="34" charset="0"/>
              </a:rPr>
              <a:t> production &gt; CO</a:t>
            </a:r>
            <a:r>
              <a:rPr lang="en-US" altLang="en-US" sz="2300" b="1" i="0" baseline="-250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300" b="1" i="0">
                <a:solidFill>
                  <a:srgbClr val="FFFFFF"/>
                </a:solidFill>
                <a:latin typeface="Calibri" panose="020F0502020204030204" pitchFamily="34" charset="0"/>
              </a:rPr>
              <a:t> removal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gr1lf1410cd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62150"/>
            <a:ext cx="8915400" cy="37338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23900" y="4908550"/>
            <a:ext cx="891540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257300" y="49958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sym typeface="Symbol" panose="05050102010706020507" pitchFamily="18" charset="2"/>
              </a:rPr>
              <a:t> [CO</a:t>
            </a:r>
            <a:r>
              <a:rPr lang="en-US" altLang="en-US" sz="2400" b="1" i="0" baseline="-2500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sym typeface="Symbol" panose="05050102010706020507" pitchFamily="18" charset="2"/>
              </a:rPr>
              <a:t>]: 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Vasodilation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370513" y="5000625"/>
            <a:ext cx="3269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    Increased Blood Flow:</a:t>
            </a:r>
            <a:endParaRPr lang="en-US" altLang="en-US" sz="2400" b="1" i="0">
              <a:solidFill>
                <a:srgbClr val="FFFFFF"/>
              </a:solidFill>
              <a:latin typeface="Calibri" panose="020F050202020403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5246688" y="2041525"/>
            <a:ext cx="49212" cy="443547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00">
              <a:solidFill>
                <a:srgbClr val="FFFFFF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287463" y="5761038"/>
            <a:ext cx="3422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↓ pH; ↑ K</a:t>
            </a:r>
            <a:r>
              <a:rPr lang="en-US" altLang="en-US" sz="2400" b="1" i="0" baseline="3000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; ↑ lactic acid</a:t>
            </a:r>
            <a:endParaRPr lang="en-US" altLang="en-US" sz="2400" b="1" i="0" baseline="30000">
              <a:solidFill>
                <a:srgbClr val="FFFFFF"/>
              </a:solidFill>
              <a:latin typeface="Calibri" panose="020F050202020403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95525" y="6196013"/>
            <a:ext cx="211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  <a:sym typeface="Symbol" panose="05050102010706020507" pitchFamily="18" charset="2"/>
              </a:rPr>
              <a:t> vasodilation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5630863" y="5746750"/>
            <a:ext cx="3932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CO</a:t>
            </a:r>
            <a:r>
              <a:rPr lang="en-US" altLang="en-US" sz="2400" b="1" i="0" baseline="-2500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2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 removal increases to </a:t>
            </a:r>
          </a:p>
          <a:p>
            <a:pPr eaLnBrk="1" hangingPunct="1"/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match CO</a:t>
            </a:r>
            <a:r>
              <a:rPr lang="en-US" altLang="en-US" sz="2400" b="1" i="0" baseline="-2500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2</a:t>
            </a:r>
            <a:r>
              <a:rPr lang="en-US" altLang="en-US" sz="2400" b="1" i="0">
                <a:solidFill>
                  <a:srgbClr val="FFFFFF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 production.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802065" y="733425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Effects of CO</a:t>
            </a:r>
            <a:r>
              <a:rPr lang="en-GB" altLang="en-US" sz="3600" b="1" i="0" baseline="-25000">
                <a:solidFill>
                  <a:srgbClr val="FAFD00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2</a:t>
            </a:r>
            <a:endParaRPr lang="en-GB" altLang="en-US" sz="3600" b="1" i="0">
              <a:solidFill>
                <a:srgbClr val="FAFD00"/>
              </a:solidFill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2802065" y="152400"/>
            <a:ext cx="4681283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II- Metabolic regulation</a:t>
            </a:r>
          </a:p>
          <a:p>
            <a:pPr algn="ctr"/>
            <a:r>
              <a:rPr lang="en-GB" altLang="en-US" sz="3600" b="1" i="0">
                <a:solidFill>
                  <a:srgbClr val="FAFD00"/>
                </a:solidFill>
                <a:latin typeface="Calibri" panose="020F0502020204030204" pitchFamily="34" charset="0"/>
              </a:rPr>
              <a:t>Metabolic Mediators</a:t>
            </a:r>
          </a:p>
        </p:txBody>
      </p:sp>
      <p:pic>
        <p:nvPicPr>
          <p:cNvPr id="22531" name="Picture 11" descr="metab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01763"/>
            <a:ext cx="7321550" cy="53038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66700" y="2549077"/>
            <a:ext cx="9906000" cy="40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control of tissue blood flow.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Discuss the importance of control of tissue blood flow.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Describe the distribution of cardiac output during rest and exercise.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Describe pressure-flow relationship in </a:t>
            </a:r>
            <a:r>
              <a:rPr lang="en-US" altLang="en-US" sz="1900" b="1" i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autoregulated</a:t>
            </a: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vascular beds.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Discuss mechanisms of intrinsic regulation (</a:t>
            </a:r>
            <a:r>
              <a:rPr lang="en-US" altLang="en-US" sz="1900" b="1" i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autoregulation</a:t>
            </a: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) of tissue blood flow.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Describe extrinsic regulation of tissue blood flow:</a:t>
            </a:r>
          </a:p>
          <a:p>
            <a:pPr lvl="2"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Neural and hormonal control of tissue blood flow.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Discuss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the zero flow in areas of left ventricle during </a:t>
            </a: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systole and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increased flow in </a:t>
            </a: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diastole.</a:t>
            </a: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Outline the very 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high O</a:t>
            </a:r>
            <a:r>
              <a:rPr lang="en-US" altLang="en-US" sz="1900" b="1" i="0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extraction of the myocardium.</a:t>
            </a: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Discuss auto regulation of coronary blood flow. </a:t>
            </a: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List metabolites that produce coronary dilatation</a:t>
            </a:r>
            <a:r>
              <a:rPr lang="en-US" altLang="en-US" sz="1900" b="1" i="0" dirty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Describe nervous control of coronary blood flow. </a:t>
            </a: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714500" y="304800"/>
            <a:ext cx="701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Learning outcomes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66700" y="1676400"/>
            <a:ext cx="990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2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presentation, lecture notes and associated material, the student should be able to: </a:t>
            </a:r>
            <a:endParaRPr lang="en-US" altLang="en-US" sz="2200" b="1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ChangeArrowheads="1"/>
          </p:cNvSpPr>
          <p:nvPr/>
        </p:nvSpPr>
        <p:spPr bwMode="auto">
          <a:xfrm>
            <a:off x="904875" y="762000"/>
            <a:ext cx="858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Extrinsic control of tissue blood flow</a:t>
            </a:r>
          </a:p>
          <a:p>
            <a:pPr algn="ctr">
              <a:defRPr/>
            </a:pPr>
            <a:r>
              <a:rPr lang="en-US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I - Sympathetic neural control</a:t>
            </a:r>
            <a:r>
              <a:rPr lang="en-US" sz="4400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94019" name="Rectangle 3"/>
          <p:cNvSpPr>
            <a:spLocks noChangeArrowheads="1"/>
          </p:cNvSpPr>
          <p:nvPr/>
        </p:nvSpPr>
        <p:spPr bwMode="auto">
          <a:xfrm>
            <a:off x="419100" y="1905000"/>
            <a:ext cx="944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Most vascular beads are under resting sympathetic constrictor tone.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Increasing the level of sympathetic tone constricts vascular smooth muscle.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Reducing the level of sympathetic tone reduces the level of vascular smooth muscle constriction.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Most sympathetic fibres release </a:t>
            </a:r>
            <a:r>
              <a:rPr lang="en-GB" sz="23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noradrenaline</a:t>
            </a: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that acts on a</a:t>
            </a:r>
            <a:r>
              <a:rPr lang="en-GB" sz="2300" b="1" i="0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on the smooth muscle producing contraction.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Thus, stimulation of a</a:t>
            </a:r>
            <a:r>
              <a:rPr lang="en-GB" sz="2300" b="1" i="0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GB" sz="23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by noradrenalin produces vasoconstriction.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sz="2300" b="1" i="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coronary blood vessels and the cerebral vessels in the brain are little altered by sympathetic nerves and are predominantly regulated by local metabolic factors.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ChangeArrowheads="1"/>
          </p:cNvSpPr>
          <p:nvPr/>
        </p:nvSpPr>
        <p:spPr bwMode="auto">
          <a:xfrm>
            <a:off x="876300" y="990600"/>
            <a:ext cx="858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sz="4400" i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95043" name="Rectangle 3"/>
          <p:cNvSpPr>
            <a:spLocks noChangeArrowheads="1"/>
          </p:cNvSpPr>
          <p:nvPr/>
        </p:nvSpPr>
        <p:spPr bwMode="auto">
          <a:xfrm>
            <a:off x="419100" y="1981200"/>
            <a:ext cx="952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Adrenaline stimulating </a:t>
            </a: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GB" b="1" i="0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contracts vascular smooth muscle.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Blood vessels also contain </a:t>
            </a:r>
            <a:r>
              <a:rPr lang="el-GR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β</a:t>
            </a:r>
            <a:r>
              <a:rPr lang="en-US" b="1" i="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which produce vasodilatation when activated.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blood vessels in most tissues have more </a:t>
            </a: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GB" b="1" i="0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than </a:t>
            </a:r>
            <a:r>
              <a:rPr lang="el-GR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β</a:t>
            </a:r>
            <a:r>
              <a:rPr lang="en-US" b="1" i="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so adrenaline (and NA) contracts vascular smooth muscle.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Blood vessels in skeletal muscle have many </a:t>
            </a:r>
            <a:r>
              <a:rPr lang="el-GR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β</a:t>
            </a:r>
            <a:r>
              <a:rPr lang="en-US" b="1" i="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-receptors so the constrictor actions of adrenaline are minimal.</a:t>
            </a:r>
          </a:p>
        </p:txBody>
      </p:sp>
      <p:sp>
        <p:nvSpPr>
          <p:cNvPr id="1495045" name="Rectangle 5"/>
          <p:cNvSpPr>
            <a:spLocks noChangeArrowheads="1"/>
          </p:cNvSpPr>
          <p:nvPr/>
        </p:nvSpPr>
        <p:spPr bwMode="auto">
          <a:xfrm>
            <a:off x="904875" y="990600"/>
            <a:ext cx="858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Extrinsic control of tissue blood flow</a:t>
            </a:r>
          </a:p>
          <a:p>
            <a:pPr algn="ctr">
              <a:defRPr/>
            </a:pPr>
            <a:r>
              <a:rPr lang="en-US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II – Circulating adrenaine</a:t>
            </a:r>
            <a:r>
              <a:rPr lang="en-US" sz="4400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257300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Unique Characteristics of </a:t>
            </a:r>
            <a:b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cardiac metabolism</a:t>
            </a:r>
            <a:r>
              <a:rPr lang="en-GB" sz="4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2900" y="2286000"/>
            <a:ext cx="9677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The heart of a normal adult utilizes more than 5% of the total body’s consumption of O</a:t>
            </a:r>
            <a:r>
              <a:rPr lang="en-GB" altLang="en-US" sz="2000" b="1" i="0" baseline="-25000" dirty="0">
                <a:solidFill>
                  <a:srgbClr val="66FFFF"/>
                </a:solidFill>
                <a:latin typeface="Calibri" panose="020F0502020204030204" pitchFamily="34" charset="0"/>
              </a:rPr>
              <a:t>2 </a:t>
            </a: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at rest. Obviously, more amounts are needed during exercise.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Energy production in the heart is almost completely dependent on aerobic metabolism.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The heart extracts a very high fraction (up to 65%) of the O</a:t>
            </a:r>
            <a:r>
              <a:rPr lang="en-GB" altLang="en-US" sz="2000" b="1" i="0" baseline="-25000" dirty="0">
                <a:solidFill>
                  <a:srgbClr val="66FF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 content of the arterial blood flowing through the myocardium even at resting conditions. That is equal to the percentage extracted by skeletal muscles during severe exercise.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Therefore, the heart is characterized by a low venous O</a:t>
            </a:r>
            <a:r>
              <a:rPr lang="en-GB" altLang="en-US" sz="2000" b="1" i="0" baseline="-25000" dirty="0">
                <a:solidFill>
                  <a:srgbClr val="66FF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 reserve.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FF66FF"/>
                </a:solidFill>
                <a:latin typeface="Calibri" panose="020F0502020204030204" pitchFamily="34" charset="0"/>
              </a:rPr>
              <a:t>Thus, the extra O</a:t>
            </a:r>
            <a:r>
              <a:rPr lang="en-GB" altLang="en-US" sz="20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000" b="1" i="0" dirty="0">
                <a:solidFill>
                  <a:srgbClr val="FF66FF"/>
                </a:solidFill>
                <a:latin typeface="Calibri" panose="020F0502020204030204" pitchFamily="34" charset="0"/>
              </a:rPr>
              <a:t> requirements for cardiac work upon stress must be obtained by enhancement of the myocardial blood flow.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chemeClr val="tx2"/>
                </a:solidFill>
                <a:latin typeface="Calibri" panose="020F0502020204030204" pitchFamily="34" charset="0"/>
              </a:rPr>
              <a:t>In contrast, most other tissues under resting conditions extract only about 25% of the O</a:t>
            </a:r>
            <a:r>
              <a:rPr lang="en-GB" altLang="en-US" sz="2000" b="1" i="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000" b="1" i="0" dirty="0">
                <a:solidFill>
                  <a:schemeClr val="tx2"/>
                </a:solidFill>
                <a:latin typeface="Calibri" panose="020F0502020204030204" pitchFamily="34" charset="0"/>
              </a:rPr>
              <a:t> content of the arterial blood flowing trough them, leaving a considerable O</a:t>
            </a:r>
            <a:r>
              <a:rPr lang="en-GB" altLang="en-US" sz="2000" b="1" i="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000" b="1" i="0" dirty="0">
                <a:solidFill>
                  <a:schemeClr val="tx2"/>
                </a:solidFill>
                <a:latin typeface="Calibri" panose="020F0502020204030204" pitchFamily="34" charset="0"/>
              </a:rPr>
              <a:t> reserve that can be drawn on when a tissue has increased needs.</a:t>
            </a:r>
          </a:p>
        </p:txBody>
      </p:sp>
    </p:spTree>
    <p:extLst>
      <p:ext uri="{BB962C8B-B14F-4D97-AF65-F5344CB8AC3E}">
        <p14:creationId xmlns:p14="http://schemas.microsoft.com/office/powerpoint/2010/main" val="292795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1333500" y="1524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Control of coronary blood flow (CBF)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71500" y="2743200"/>
            <a:ext cx="937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3200" b="1" i="0">
                <a:solidFill>
                  <a:srgbClr val="66FFFF"/>
                </a:solidFill>
                <a:latin typeface="Calibri" panose="020F0502020204030204" pitchFamily="34" charset="0"/>
              </a:rPr>
              <a:t>Autoregulation: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b="1" i="0">
                <a:solidFill>
                  <a:srgbClr val="66FFFF"/>
                </a:solidFill>
                <a:latin typeface="Calibri" panose="020F0502020204030204" pitchFamily="34" charset="0"/>
              </a:rPr>
              <a:t>Physical factors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b="1" i="0">
                <a:solidFill>
                  <a:srgbClr val="66FFFF"/>
                </a:solidFill>
                <a:latin typeface="Calibri" panose="020F0502020204030204" pitchFamily="34" charset="0"/>
              </a:rPr>
              <a:t>Myogenic.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b="1" i="0">
                <a:solidFill>
                  <a:srgbClr val="66FFFF"/>
                </a:solidFill>
                <a:latin typeface="Calibri" panose="020F0502020204030204" pitchFamily="34" charset="0"/>
              </a:rPr>
              <a:t>Metabolic control</a:t>
            </a:r>
          </a:p>
          <a:p>
            <a:pPr lvl="2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 lvl="2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sz="3200" b="1" i="0">
                <a:solidFill>
                  <a:schemeClr val="tx2"/>
                </a:solidFill>
                <a:latin typeface="Calibri" panose="020F0502020204030204" pitchFamily="34" charset="0"/>
              </a:rPr>
              <a:t>Nervous control: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6700" y="2209800"/>
            <a:ext cx="594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None/>
            </a:pPr>
            <a:r>
              <a:rPr lang="en-GB" altLang="en-US" sz="2000" b="1" i="0" dirty="0">
                <a:solidFill>
                  <a:srgbClr val="FF66FF"/>
                </a:solidFill>
                <a:latin typeface="Calibri" panose="020F0502020204030204" pitchFamily="34" charset="0"/>
              </a:rPr>
              <a:t>Phasic pattern of coronary flow: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The myocardium receives most of its blood supply during diastole.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Blood supply to the myocardium is substantially reduced during systole for  2 reasons: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CCFF33"/>
                </a:solidFill>
                <a:latin typeface="Calibri" panose="020F0502020204030204" pitchFamily="34" charset="0"/>
              </a:rPr>
              <a:t>1) The major branches of the coronary arteries are compressed by the contractile myocardium.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CCFF33"/>
                </a:solidFill>
                <a:latin typeface="Calibri" panose="020F0502020204030204" pitchFamily="34" charset="0"/>
              </a:rPr>
              <a:t>2) The entrance to the coronary vessels is partially blocked by the open aortic valve.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Thus, most CBF (about 70%) occurs during diastole, driven by the aortic blood pressure, with flow declining as aortic pressure drops. Only about 30% of CBF occurs during systole.</a:t>
            </a: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13335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Control of coronary circulation; </a:t>
            </a:r>
            <a:b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coronary blood flow (CBF</a:t>
            </a:r>
            <a:r>
              <a:rPr lang="en-GB" sz="36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 – Physical Factors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38400"/>
            <a:ext cx="3810000" cy="3657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6700" y="2438400"/>
            <a:ext cx="9753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None/>
            </a:pPr>
            <a:r>
              <a:rPr lang="en-GB" altLang="en-US" sz="2000" b="1" i="0">
                <a:solidFill>
                  <a:srgbClr val="FF66FF"/>
                </a:solidFill>
                <a:latin typeface="Calibri" panose="020F0502020204030204" pitchFamily="34" charset="0"/>
              </a:rPr>
              <a:t>Regional distribution of coronary flow: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endParaRPr lang="en-GB" altLang="en-US" sz="2000" b="1" i="0">
              <a:solidFill>
                <a:srgbClr val="FF66FF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>
                <a:solidFill>
                  <a:srgbClr val="00FFFF"/>
                </a:solidFill>
                <a:latin typeface="Calibri" panose="020F0502020204030204" pitchFamily="34" charset="0"/>
              </a:rPr>
              <a:t>Distribution of CBF inside the ventricular wall is also affected by the myocardial compression.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>
                <a:solidFill>
                  <a:srgbClr val="00FFFF"/>
                </a:solidFill>
                <a:latin typeface="Calibri" panose="020F0502020204030204" pitchFamily="34" charset="0"/>
              </a:rPr>
              <a:t>The intra-myocardial pressure is greatest in the inner layers of ventricular wall and declines across the wall toward the outer layers. 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>
                <a:solidFill>
                  <a:schemeClr val="tx2"/>
                </a:solidFill>
                <a:latin typeface="Calibri" panose="020F0502020204030204" pitchFamily="34" charset="0"/>
              </a:rPr>
              <a:t>Thus, during systole, the sub-endocardial layers of the LV may be deprived of blood flow.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>
                <a:solidFill>
                  <a:srgbClr val="00FFFF"/>
                </a:solidFill>
                <a:latin typeface="Calibri" panose="020F0502020204030204" pitchFamily="34" charset="0"/>
              </a:rPr>
              <a:t>Compensation for this lack of flow during systole is achieved by local vasodilatation of the sub-endocardial vessels during diastole.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2000" b="1" i="0">
                <a:solidFill>
                  <a:srgbClr val="00FFFF"/>
                </a:solidFill>
                <a:latin typeface="Calibri" panose="020F0502020204030204" pitchFamily="34" charset="0"/>
              </a:rPr>
              <a:t>Accordingly, the inner region of the myocardium has an equal blood flow to the outer layers under normal conditions.</a:t>
            </a: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1333500" y="685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Control of coronary circulation; </a:t>
            </a:r>
            <a:b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coronary blood flow (CBF</a:t>
            </a:r>
            <a:r>
              <a:rPr lang="en-GB" sz="36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 – Physical Factors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6700" y="2209800"/>
            <a:ext cx="937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b="1" i="0">
                <a:solidFill>
                  <a:srgbClr val="66FFFF"/>
                </a:solidFill>
                <a:latin typeface="Calibri" panose="020F0502020204030204" pitchFamily="34" charset="0"/>
              </a:rPr>
              <a:t>The CBF is maintained nearly constant over a range of mean ABP, usually 60 to 140 mm Hg.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endParaRPr lang="en-GB" altLang="en-US" b="1" i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b="1" i="0">
                <a:solidFill>
                  <a:srgbClr val="66FFFF"/>
                </a:solidFill>
                <a:latin typeface="Calibri" panose="020F0502020204030204" pitchFamily="34" charset="0"/>
              </a:rPr>
              <a:t>Above or below these limits autoregulation fails and CBF increases or decreases in a linear fashion with corresponding increases or decreases in aortic pressure.</a:t>
            </a: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12573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II – Myogenic coronary </a:t>
            </a:r>
            <a:r>
              <a:rPr lang="en-GB" sz="3600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autoregulation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66700" y="1828800"/>
            <a:ext cx="975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The overall flow of blood through the coronary arteries is almost regulated by local intrinsic control of  coronary vascular resistance </a:t>
            </a:r>
            <a:r>
              <a:rPr lang="en-GB" altLang="en-US" sz="1900" b="1" dirty="0">
                <a:solidFill>
                  <a:srgbClr val="FF66FF"/>
                </a:solidFill>
                <a:latin typeface="Calibri" panose="020F0502020204030204" pitchFamily="34" charset="0"/>
              </a:rPr>
              <a:t>in response to metabolic requirements of the myocardium.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When cardiac work increases, the coronary blood flow is increased and vice versa.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FF66FF"/>
                </a:solidFill>
                <a:latin typeface="Calibri" panose="020F0502020204030204" pitchFamily="34" charset="0"/>
              </a:rPr>
              <a:t>The most important metabolic factor for the heart is O</a:t>
            </a:r>
            <a:r>
              <a:rPr lang="en-GB" altLang="en-US" sz="19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900" b="1" i="0" dirty="0">
                <a:solidFill>
                  <a:srgbClr val="FF66FF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Coronary vasodilators during increased activity are: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1- Local hypoxia.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2- Adenosine.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3- NO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4- Increased PCO</a:t>
            </a:r>
            <a:r>
              <a:rPr lang="en-GB" altLang="en-US" sz="1900" b="1" i="0" baseline="-25000" dirty="0">
                <a:solidFill>
                  <a:srgbClr val="66FF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5- Increased H</a:t>
            </a:r>
            <a:r>
              <a:rPr lang="en-GB" altLang="en-US" sz="1900" b="1" i="0" baseline="30000" dirty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6- Increased K</a:t>
            </a:r>
            <a:r>
              <a:rPr lang="en-GB" altLang="en-US" sz="1900" b="1" i="0" baseline="30000" dirty="0">
                <a:solidFill>
                  <a:srgbClr val="66FFFF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7- Prostaglandins.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Symbol" panose="05050102010706020507" pitchFamily="18" charset="2"/>
              <a:buChar char="©"/>
            </a:pPr>
            <a:r>
              <a:rPr lang="en-GB" altLang="en-US" sz="1900" b="1" i="0" dirty="0">
                <a:solidFill>
                  <a:srgbClr val="66FFFF"/>
                </a:solidFill>
                <a:latin typeface="Calibri" panose="020F0502020204030204" pitchFamily="34" charset="0"/>
              </a:rPr>
              <a:t>8- Histamine.</a:t>
            </a: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12573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III – Metabolic control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12573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IV – Nervous control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342900" y="1771650"/>
            <a:ext cx="9753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Coronary arteries have both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2200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 and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2200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-adrenergic receptors.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Stimulation of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2200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-receptors cause vasoconstriction, while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2200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-receptor activation causes vasodilatation.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Experimental direct stimulation of the cardiac sympathetic fibers causes coronary vasoconstriction, due to the presence of more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 than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 adrenergic receptors in the coronaries.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However, during physiologic conditions of enhanced sympathetic activity, the heart rate and contractility are both activated by sympathetic nerve fibers and blood </a:t>
            </a:r>
            <a:r>
              <a:rPr lang="en-US" altLang="en-US" sz="2200" b="1" i="0" dirty="0" err="1">
                <a:solidFill>
                  <a:srgbClr val="00FFFF"/>
                </a:solidFill>
                <a:latin typeface="Calibri" panose="020F0502020204030204" pitchFamily="34" charset="0"/>
              </a:rPr>
              <a:t>catecholamines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on myocardial </a:t>
            </a:r>
            <a:r>
              <a:rPr lang="el-GR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2200" b="1" i="0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-adrenergic receptors. </a:t>
            </a:r>
            <a:r>
              <a:rPr lang="en-US" altLang="en-US" sz="22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resulting increase in cardiac metabolites induces vasodilatation that overrides the direct constrictor effect of sympathetic fibers to the vascular wall with a net increased CBF.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 i="0" dirty="0">
                <a:solidFill>
                  <a:srgbClr val="FF66FF"/>
                </a:solidFill>
                <a:latin typeface="Calibri" panose="020F0502020204030204" pitchFamily="34" charset="0"/>
              </a:rPr>
              <a:t>Thus, it is evident that such extrinsic control can be overridden by the local cardiac metabolic state.</a:t>
            </a:r>
            <a:endParaRPr lang="en-GB" altLang="en-US" sz="2200" b="1" i="0" dirty="0">
              <a:solidFill>
                <a:srgbClr val="FF66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1257300" y="1447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IV – Nervous control</a:t>
            </a:r>
            <a:endParaRPr lang="en-GB" sz="4000" b="1" i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959600" y="4794250"/>
            <a:ext cx="2624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b="1" i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: vasoconstriction</a:t>
            </a:r>
          </a:p>
          <a:p>
            <a:pPr eaLnBrk="1" hangingPunct="1"/>
            <a:r>
              <a:rPr lang="en-US" altLang="en-US" b="1" i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: vasodilation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95300" y="2819400"/>
            <a:ext cx="8240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SzPct val="135000"/>
              <a:buFontTx/>
              <a:buChar char="•"/>
            </a:pPr>
            <a:r>
              <a:rPr lang="en-US" altLang="en-US" b="1" i="0">
                <a:latin typeface="Calibri" panose="020F0502020204030204" pitchFamily="34" charset="0"/>
              </a:rPr>
              <a:t>  In cardiac and skeletal muscle: # </a:t>
            </a:r>
            <a:r>
              <a:rPr lang="en-US" altLang="en-US" b="1" i="0">
                <a:latin typeface="Calibri" panose="020F0502020204030204" pitchFamily="34" charset="0"/>
                <a:sym typeface="Symbol" panose="05050102010706020507" pitchFamily="18" charset="2"/>
              </a:rPr>
              <a:t>-receptors &gt; # -receptors</a:t>
            </a:r>
            <a:r>
              <a:rPr lang="en-US" altLang="en-US" b="1" i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646238" y="3322638"/>
            <a:ext cx="4959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b="1" i="0">
                <a:latin typeface="Calibri" panose="020F0502020204030204" pitchFamily="34" charset="0"/>
                <a:sym typeface="Symbol" panose="05050102010706020507" pitchFamily="18" charset="2"/>
              </a:rPr>
              <a:t>  </a:t>
            </a:r>
            <a:r>
              <a:rPr lang="en-US" altLang="en-US" b="1" i="0">
                <a:latin typeface="Calibri" panose="020F0502020204030204" pitchFamily="34" charset="0"/>
              </a:rPr>
              <a:t>Adrenaline promotes vasodilation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5300" y="3817936"/>
            <a:ext cx="7196138" cy="965199"/>
            <a:chOff x="204" y="2088"/>
            <a:chExt cx="4533" cy="608"/>
          </a:xfrm>
        </p:grpSpPr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204" y="2088"/>
              <a:ext cx="45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SzPct val="135000"/>
                <a:buFontTx/>
                <a:buChar char="•"/>
              </a:pPr>
              <a:r>
                <a:rPr lang="en-US" altLang="en-US" b="1" i="0">
                  <a:latin typeface="Calibri" panose="020F0502020204030204" pitchFamily="34" charset="0"/>
                </a:rPr>
                <a:t>  In most other tissues: # </a:t>
              </a:r>
              <a:r>
                <a:rPr lang="en-US" altLang="en-US" b="1" i="0">
                  <a:latin typeface="Calibri" panose="020F0502020204030204" pitchFamily="34" charset="0"/>
                  <a:sym typeface="Symbol" panose="05050102010706020507" pitchFamily="18" charset="2"/>
                </a:rPr>
                <a:t>-receptors &gt; #  -receptors</a:t>
              </a:r>
              <a:r>
                <a:rPr lang="en-US" altLang="en-US" b="1" i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987" y="2405"/>
              <a:ext cx="34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b="1" i="0">
                  <a:latin typeface="Calibri" panose="020F0502020204030204" pitchFamily="34" charset="0"/>
                  <a:sym typeface="Symbol" panose="05050102010706020507" pitchFamily="18" charset="2"/>
                </a:rPr>
                <a:t>  </a:t>
              </a:r>
              <a:r>
                <a:rPr lang="en-US" altLang="en-US" b="1" i="0">
                  <a:latin typeface="Calibri" panose="020F0502020204030204" pitchFamily="34" charset="0"/>
                </a:rPr>
                <a:t>Adrenaline promotes vasoconstriction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642289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sz="5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" y="1946851"/>
            <a:ext cx="9601200" cy="42688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3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Textbooks </a:t>
            </a:r>
            <a:r>
              <a:rPr lang="en-US" sz="23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2"/>
              </a:buBlip>
            </a:pP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12</a:t>
            </a:r>
            <a:r>
              <a:rPr lang="en-US" sz="23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2"/>
              </a:buBlip>
            </a:pPr>
            <a:r>
              <a:rPr lang="en-US" sz="23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Mohrman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Heller, Cardiovascular Physiology; 7</a:t>
            </a:r>
            <a:r>
              <a:rPr lang="en-US" sz="23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</a:pPr>
            <a:r>
              <a:rPr lang="en-US" sz="2300" b="1" i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3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Review of Medical Physiology;  24</a:t>
            </a:r>
            <a:r>
              <a:rPr lang="en-US" sz="2300" b="1" i="0" baseline="30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</a:pPr>
            <a:endParaRPr lang="en-US" sz="23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3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Websites: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3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2"/>
              </a:buBlip>
            </a:pPr>
            <a:r>
              <a:rPr lang="en-US" sz="23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http://accessmedicine.mhmedical.com</a:t>
            </a:r>
            <a:r>
              <a:rPr lang="en-US" sz="23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hlinkClick r:id="rId3"/>
              </a:rPr>
              <a:t>/</a:t>
            </a:r>
            <a:endParaRPr lang="en-US" sz="23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4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58" name="Rectangle 2"/>
          <p:cNvSpPr>
            <a:spLocks noChangeArrowheads="1"/>
          </p:cNvSpPr>
          <p:nvPr/>
        </p:nvSpPr>
        <p:spPr bwMode="auto">
          <a:xfrm>
            <a:off x="1181100" y="914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Importance of control of </a:t>
            </a:r>
            <a:br>
              <a:rPr lang="en-GB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4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tissue (local) blood flow</a:t>
            </a:r>
            <a:endParaRPr lang="en-GB" sz="44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69859" name="Rectangle 3"/>
          <p:cNvSpPr>
            <a:spLocks noChangeArrowheads="1"/>
          </p:cNvSpPr>
          <p:nvPr/>
        </p:nvSpPr>
        <p:spPr bwMode="auto">
          <a:xfrm>
            <a:off x="266700" y="2362200"/>
            <a:ext cx="967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Each tissue receives only a fraction of the total cardiac output.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Blip>
                <a:blip r:embed="rId4"/>
              </a:buBlip>
              <a:defRPr/>
            </a:pPr>
            <a:endParaRPr lang="en-GB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Each tissue must receive sufficient blood flow for its metabolic needs or necrosis will occur.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endParaRPr lang="en-GB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Increasing cardiac output increases the work done by the heart to pump blood.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  <a:defRPr/>
            </a:pPr>
            <a:endParaRPr lang="en-GB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By controlling tissue perfusion so each tissue receives just enough blood, cardiac output and heart work are minimised.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232525" y="72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GB" altLang="en-US" sz="2400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68419" name="Rectangle 3"/>
          <p:cNvSpPr>
            <a:spLocks noChangeArrowheads="1"/>
          </p:cNvSpPr>
          <p:nvPr/>
        </p:nvSpPr>
        <p:spPr bwMode="auto">
          <a:xfrm>
            <a:off x="1333500" y="762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Distribution of cardiac output during rest and exercise</a:t>
            </a:r>
          </a:p>
        </p:txBody>
      </p:sp>
      <p:pic>
        <p:nvPicPr>
          <p:cNvPr id="8196" name="Picture 4" descr="gr1lf1315b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05000"/>
            <a:ext cx="56784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33900" y="1905000"/>
            <a:ext cx="2209800" cy="478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en-US" altLang="en-US" sz="2000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953000" y="1751013"/>
            <a:ext cx="4446588" cy="4787895"/>
            <a:chOff x="2517" y="797"/>
            <a:chExt cx="2801" cy="3137"/>
          </a:xfrm>
        </p:grpSpPr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2517" y="1254"/>
              <a:ext cx="1140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Brain</a:t>
              </a:r>
            </a:p>
            <a:p>
              <a:pPr eaLnBrk="1" hangingPunct="1"/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Heart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Liver/Gut</a:t>
              </a:r>
            </a:p>
            <a:p>
              <a:pPr eaLnBrk="1" hangingPunct="1">
                <a:lnSpc>
                  <a:spcPct val="90000"/>
                </a:lnSpc>
              </a:pPr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Kidneys</a:t>
              </a:r>
            </a:p>
            <a:p>
              <a:pPr eaLnBrk="1" hangingPunct="1">
                <a:lnSpc>
                  <a:spcPct val="95000"/>
                </a:lnSpc>
              </a:pPr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Skeletal Muscle</a:t>
              </a:r>
            </a:p>
            <a:p>
              <a:pPr eaLnBrk="1" hangingPunct="1"/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900" i="0">
                  <a:solidFill>
                    <a:srgbClr val="FFFFFF"/>
                  </a:solidFill>
                  <a:latin typeface="Calibri" panose="020F0502020204030204" pitchFamily="34" charset="0"/>
                </a:rPr>
                <a:t>Skin</a:t>
              </a:r>
            </a:p>
            <a:p>
              <a:pPr eaLnBrk="1" hangingPunct="1">
                <a:lnSpc>
                  <a:spcPct val="90000"/>
                </a:lnSpc>
              </a:pPr>
              <a:endParaRPr lang="en-US" altLang="en-US" sz="19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800" i="0">
                  <a:solidFill>
                    <a:srgbClr val="FFFFFF"/>
                  </a:solidFill>
                  <a:latin typeface="Calibri" panose="020F0502020204030204" pitchFamily="34" charset="0"/>
                </a:rPr>
                <a:t>Skeleton/Fat</a:t>
              </a:r>
            </a:p>
          </p:txBody>
        </p:sp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3681" y="798"/>
              <a:ext cx="715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Rest</a:t>
              </a:r>
            </a:p>
            <a:p>
              <a:pPr algn="ctr"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(5 L/min)</a:t>
              </a:r>
            </a:p>
          </p:txBody>
        </p:sp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4521" y="797"/>
              <a:ext cx="797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Exercise</a:t>
              </a:r>
            </a:p>
            <a:p>
              <a:pPr algn="ctr"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(25 L/min)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>
              <a:off x="3727" y="1252"/>
              <a:ext cx="608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13-15%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4-5%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20-25%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20%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15-20%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3-6%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10-15%</a:t>
              </a:r>
            </a:p>
          </p:txBody>
        </p:sp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>
              <a:off x="2517" y="1253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7" name="Line 12"/>
            <p:cNvSpPr>
              <a:spLocks noChangeShapeType="1"/>
            </p:cNvSpPr>
            <p:nvPr/>
          </p:nvSpPr>
          <p:spPr bwMode="auto">
            <a:xfrm>
              <a:off x="2517" y="3884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>
              <a:off x="4468" y="845"/>
              <a:ext cx="0" cy="30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>
              <a:off x="3651" y="845"/>
              <a:ext cx="0" cy="30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123238" y="2438400"/>
            <a:ext cx="1120876" cy="4093062"/>
            <a:chOff x="4513" y="1252"/>
            <a:chExt cx="707" cy="2864"/>
          </a:xfrm>
        </p:grpSpPr>
        <p:sp>
          <p:nvSpPr>
            <p:cNvPr id="8200" name="Text Box 16"/>
            <p:cNvSpPr txBox="1">
              <a:spLocks noChangeArrowheads="1"/>
            </p:cNvSpPr>
            <p:nvPr/>
          </p:nvSpPr>
          <p:spPr bwMode="auto">
            <a:xfrm>
              <a:off x="4608" y="1252"/>
              <a:ext cx="612" cy="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3-4%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4-5%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3-5%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2-4%</a:t>
              </a: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b="1" i="0">
                  <a:solidFill>
                    <a:srgbClr val="FFFFFF"/>
                  </a:solidFill>
                  <a:latin typeface="Calibri" panose="020F0502020204030204" pitchFamily="34" charset="0"/>
                </a:rPr>
                <a:t>80-85%</a:t>
              </a:r>
            </a:p>
            <a:p>
              <a:pPr eaLnBrk="1" hangingPunct="1"/>
              <a:endParaRPr lang="en-US" altLang="en-US" sz="2000" b="1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endParaRPr lang="en-US" altLang="en-US" sz="2000" i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2000" i="0">
                  <a:solidFill>
                    <a:srgbClr val="FFFFFF"/>
                  </a:solidFill>
                  <a:latin typeface="Calibri" panose="020F0502020204030204" pitchFamily="34" charset="0"/>
                </a:rPr>
                <a:t>1-2%</a:t>
              </a:r>
            </a:p>
          </p:txBody>
        </p:sp>
        <p:sp>
          <p:nvSpPr>
            <p:cNvPr id="8201" name="AutoShape 17"/>
            <p:cNvSpPr>
              <a:spLocks/>
            </p:cNvSpPr>
            <p:nvPr/>
          </p:nvSpPr>
          <p:spPr bwMode="auto">
            <a:xfrm>
              <a:off x="4513" y="2841"/>
              <a:ext cx="91" cy="544"/>
            </a:xfrm>
            <a:prstGeom prst="rightBrace">
              <a:avLst>
                <a:gd name="adj1" fmla="val 498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i="1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/>
        </p:nvSpPr>
        <p:spPr bwMode="auto">
          <a:xfrm>
            <a:off x="419100" y="1905000"/>
            <a:ext cx="960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7825" indent="-377825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Intrinsic regulation of blood flow (</a:t>
            </a:r>
            <a:r>
              <a:rPr lang="en-GB" sz="28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autoregulation</a:t>
            </a:r>
            <a:r>
              <a:rPr lang="en-GB" sz="28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): </a:t>
            </a:r>
          </a:p>
          <a:p>
            <a:pPr marL="377825" indent="-377825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endParaRPr lang="en-GB" sz="28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77825" indent="-377825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sz="2800" b="1" i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Extrinsic regulation of blood flow: neural and hormonal regulation. Thus, extrinsic regulation of blood flow refers to control by the autonomic nervous system and endocrine system).</a:t>
            </a:r>
          </a:p>
          <a:p>
            <a:pPr marL="377825" indent="-377825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endParaRPr lang="en-GB" sz="2800" b="1" i="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77825" indent="-377825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r>
              <a:rPr lang="en-GB" sz="2800" b="1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Paracrine</a:t>
            </a:r>
            <a:r>
              <a:rPr lang="en-GB" sz="280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regulation of blood flow: </a:t>
            </a:r>
            <a:r>
              <a:rPr lang="en-GB" sz="2800" b="1" i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paracrine</a:t>
            </a:r>
            <a:r>
              <a:rPr lang="en-GB" sz="2800" b="1" i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regulators are molecules produced by one tissue and help to regulate another tissue of the same region.</a:t>
            </a:r>
          </a:p>
        </p:txBody>
      </p:sp>
      <p:sp>
        <p:nvSpPr>
          <p:cNvPr id="1473539" name="Rectangle 3"/>
          <p:cNvSpPr>
            <a:spLocks noChangeArrowheads="1"/>
          </p:cNvSpPr>
          <p:nvPr/>
        </p:nvSpPr>
        <p:spPr bwMode="auto">
          <a:xfrm>
            <a:off x="1181100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Control of tissue (local)</a:t>
            </a:r>
            <a:br>
              <a:rPr lang="en-GB" sz="44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44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blood flow</a:t>
            </a:r>
            <a:endParaRPr lang="en-GB" sz="4400" i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ChangeArrowheads="1"/>
          </p:cNvSpPr>
          <p:nvPr/>
        </p:nvSpPr>
        <p:spPr bwMode="auto">
          <a:xfrm>
            <a:off x="1333500" y="1222375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Intrinsic regulation of blood flow</a:t>
            </a:r>
            <a:br>
              <a:rPr lang="en-GB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GB" sz="36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Autoregulation</a:t>
            </a:r>
            <a:r>
              <a:rPr lang="en-GB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95300" y="2892425"/>
            <a:ext cx="937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7825" indent="-377825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Intrinsic mechanisms of control of tissue blood flow are “built-in” mechanisms within individual organs that provide a localized regulation for vascular resistance and blood flow.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endParaRPr lang="en-GB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The brain and kidneys in particular, utilize these intrinsic mechanisms to maintain relatively constant flow despite fluctuations in blood pressure.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endParaRPr lang="en-GB" altLang="en-US" sz="2400" b="1" i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7842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GB" altLang="en-US" sz="2400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4" descr="gr1lf1710_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>
            <a:fillRect/>
          </a:stretch>
        </p:blipFill>
        <p:spPr bwMode="auto">
          <a:xfrm>
            <a:off x="1898650" y="2247900"/>
            <a:ext cx="6521450" cy="44577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65" name="Rectangle 5"/>
          <p:cNvSpPr>
            <a:spLocks noChangeArrowheads="1"/>
          </p:cNvSpPr>
          <p:nvPr/>
        </p:nvSpPr>
        <p:spPr bwMode="auto">
          <a:xfrm>
            <a:off x="1333500" y="914400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Intrinsic regulation of blood flow</a:t>
            </a:r>
            <a:br>
              <a:rPr lang="en-GB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lang="en-GB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(Autoregulation)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ChangeArrowheads="1"/>
          </p:cNvSpPr>
          <p:nvPr/>
        </p:nvSpPr>
        <p:spPr bwMode="auto">
          <a:xfrm>
            <a:off x="1333500" y="990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3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Mechanisms of acute autoregulation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842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GB" altLang="en-US" sz="2400" i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60425" y="2320925"/>
            <a:ext cx="92360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rgbClr val="FF66FF"/>
                </a:solidFill>
                <a:latin typeface="Calibri" panose="020F0502020204030204" pitchFamily="34" charset="0"/>
              </a:rPr>
              <a:t>Two main mechanisms have been suggested to explain acute autoregulation.</a:t>
            </a:r>
          </a:p>
          <a:p>
            <a:endParaRPr lang="en-GB" altLang="en-US" sz="2200" b="1" i="0">
              <a:solidFill>
                <a:srgbClr val="FF66FF"/>
              </a:solidFill>
              <a:latin typeface="Calibri" panose="020F0502020204030204" pitchFamily="34" charset="0"/>
            </a:endParaRPr>
          </a:p>
        </p:txBody>
      </p:sp>
      <p:sp>
        <p:nvSpPr>
          <p:cNvPr id="1526789" name="Rectangle 5"/>
          <p:cNvSpPr>
            <a:spLocks noChangeArrowheads="1"/>
          </p:cNvSpPr>
          <p:nvPr/>
        </p:nvSpPr>
        <p:spPr bwMode="auto">
          <a:xfrm>
            <a:off x="876300" y="34290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b="1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Myogenic mechanisms.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b="1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Local metabolites (metabolic regulation).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13957</TotalTime>
  <Words>1728</Words>
  <Application>Microsoft Office PowerPoint</Application>
  <PresentationFormat>35mm Slides</PresentationFormat>
  <Paragraphs>246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SimHei</vt:lpstr>
      <vt:lpstr>Calibri</vt:lpstr>
      <vt:lpstr>Monotype Sorts</vt:lpstr>
      <vt:lpstr>Symbol</vt:lpstr>
      <vt:lpstr>Times New Roman</vt:lpstr>
      <vt:lpstr>Trebuchet MS</vt:lpstr>
      <vt:lpstr>Wingdings</vt:lpstr>
      <vt:lpstr>Blue Diagonal</vt:lpstr>
      <vt:lpstr>1_Blue Diagonal</vt:lpstr>
      <vt:lpstr>2_Blue Diagonal</vt:lpstr>
      <vt:lpstr>3_Blue Diagonal</vt:lpstr>
      <vt:lpstr>4_Blue Diagonal</vt:lpstr>
      <vt:lpstr>5_Blue Diagonal</vt:lpstr>
      <vt:lpstr>6_Blue Diagonal</vt:lpstr>
      <vt:lpstr>7_Blue Diagonal</vt:lpstr>
      <vt:lpstr>8_Blue Diagonal</vt:lpstr>
      <vt:lpstr>9_Blue Diagonal</vt:lpstr>
      <vt:lpstr>10_Blue Diagonal</vt:lpstr>
      <vt:lpstr>11_Blue Diagonal</vt:lpstr>
      <vt:lpstr>12_Blue Diagonal</vt:lpstr>
      <vt:lpstr>13_Blue Diagonal</vt:lpstr>
      <vt:lpstr>14_Blue Diagonal</vt:lpstr>
      <vt:lpstr>15_Blue Diagonal</vt:lpstr>
      <vt:lpstr>16_Blue Diagonal</vt:lpstr>
      <vt:lpstr>17_Blue Diagonal</vt:lpstr>
      <vt:lpstr>18_Blue Diagonal</vt:lpstr>
      <vt:lpstr>Cardiovascular Block  Coronary Circulation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Ahmad Al-Shafei</cp:lastModifiedBy>
  <cp:revision>433</cp:revision>
  <cp:lastPrinted>1999-02-22T15:28:22Z</cp:lastPrinted>
  <dcterms:created xsi:type="dcterms:W3CDTF">1997-10-10T11:48:30Z</dcterms:created>
  <dcterms:modified xsi:type="dcterms:W3CDTF">2015-03-30T05:58:38Z</dcterms:modified>
</cp:coreProperties>
</file>