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theme/theme12.xml" ContentType="application/vnd.openxmlformats-officedocument.theme+xml"/>
  <Override PartName="/ppt/slideLayouts/slideLayout23.xml" ContentType="application/vnd.openxmlformats-officedocument.presentationml.slideLayout+xml"/>
  <Override PartName="/ppt/theme/theme13.xml" ContentType="application/vnd.openxmlformats-officedocument.theme+xml"/>
  <Override PartName="/ppt/slideLayouts/slideLayout24.xml" ContentType="application/vnd.openxmlformats-officedocument.presentationml.slideLayout+xml"/>
  <Override PartName="/ppt/theme/theme14.xml" ContentType="application/vnd.openxmlformats-officedocument.theme+xml"/>
  <Override PartName="/ppt/slideLayouts/slideLayout25.xml" ContentType="application/vnd.openxmlformats-officedocument.presentationml.slideLayout+xml"/>
  <Override PartName="/ppt/theme/theme15.xml" ContentType="application/vnd.openxmlformats-officedocument.theme+xml"/>
  <Override PartName="/ppt/slideLayouts/slideLayout26.xml" ContentType="application/vnd.openxmlformats-officedocument.presentationml.slideLayout+xml"/>
  <Override PartName="/ppt/theme/theme16.xml" ContentType="application/vnd.openxmlformats-officedocument.theme+xml"/>
  <Override PartName="/ppt/slideLayouts/slideLayout27.xml" ContentType="application/vnd.openxmlformats-officedocument.presentationml.slideLayout+xml"/>
  <Override PartName="/ppt/theme/theme17.xml" ContentType="application/vnd.openxmlformats-officedocument.theme+xml"/>
  <Override PartName="/ppt/slideLayouts/slideLayout28.xml" ContentType="application/vnd.openxmlformats-officedocument.presentationml.slideLayout+xml"/>
  <Override PartName="/ppt/theme/theme18.xml" ContentType="application/vnd.openxmlformats-officedocument.theme+xml"/>
  <Override PartName="/ppt/slideLayouts/slideLayout29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84" r:id="rId2"/>
    <p:sldMasterId id="2147483686" r:id="rId3"/>
    <p:sldMasterId id="2147483688" r:id="rId4"/>
    <p:sldMasterId id="2147483690" r:id="rId5"/>
    <p:sldMasterId id="2147483692" r:id="rId6"/>
    <p:sldMasterId id="2147483694" r:id="rId7"/>
    <p:sldMasterId id="2147483696" r:id="rId8"/>
    <p:sldMasterId id="2147483698" r:id="rId9"/>
    <p:sldMasterId id="2147483700" r:id="rId10"/>
    <p:sldMasterId id="2147483702" r:id="rId11"/>
    <p:sldMasterId id="2147483704" r:id="rId12"/>
    <p:sldMasterId id="2147483706" r:id="rId13"/>
    <p:sldMasterId id="2147483708" r:id="rId14"/>
    <p:sldMasterId id="2147483710" r:id="rId15"/>
    <p:sldMasterId id="2147483712" r:id="rId16"/>
    <p:sldMasterId id="2147483714" r:id="rId17"/>
    <p:sldMasterId id="2147483716" r:id="rId18"/>
    <p:sldMasterId id="2147483718" r:id="rId19"/>
  </p:sldMasterIdLst>
  <p:notesMasterIdLst>
    <p:notesMasterId r:id="rId49"/>
  </p:notesMasterIdLst>
  <p:handoutMasterIdLst>
    <p:handoutMasterId r:id="rId50"/>
  </p:handoutMasterIdLst>
  <p:sldIdLst>
    <p:sldId id="614" r:id="rId20"/>
    <p:sldId id="612" r:id="rId21"/>
    <p:sldId id="616" r:id="rId22"/>
    <p:sldId id="618" r:id="rId23"/>
    <p:sldId id="619" r:id="rId24"/>
    <p:sldId id="620" r:id="rId25"/>
    <p:sldId id="621" r:id="rId26"/>
    <p:sldId id="622" r:id="rId27"/>
    <p:sldId id="623" r:id="rId28"/>
    <p:sldId id="624" r:id="rId29"/>
    <p:sldId id="625" r:id="rId30"/>
    <p:sldId id="626" r:id="rId31"/>
    <p:sldId id="627" r:id="rId32"/>
    <p:sldId id="628" r:id="rId33"/>
    <p:sldId id="629" r:id="rId34"/>
    <p:sldId id="630" r:id="rId35"/>
    <p:sldId id="631" r:id="rId36"/>
    <p:sldId id="632" r:id="rId37"/>
    <p:sldId id="633" r:id="rId38"/>
    <p:sldId id="634" r:id="rId39"/>
    <p:sldId id="635" r:id="rId40"/>
    <p:sldId id="617" r:id="rId41"/>
    <p:sldId id="605" r:id="rId42"/>
    <p:sldId id="589" r:id="rId43"/>
    <p:sldId id="604" r:id="rId44"/>
    <p:sldId id="592" r:id="rId45"/>
    <p:sldId id="593" r:id="rId46"/>
    <p:sldId id="607" r:id="rId47"/>
    <p:sldId id="613" r:id="rId48"/>
  </p:sldIdLst>
  <p:sldSz cx="10287000" cy="6858000" type="35mm"/>
  <p:notesSz cx="6856413" cy="92344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>
          <p15:clr>
            <a:srgbClr val="A4A3A4"/>
          </p15:clr>
        </p15:guide>
        <p15:guide id="2" pos="32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99"/>
    <a:srgbClr val="FF66FF"/>
    <a:srgbClr val="CCFF33"/>
    <a:srgbClr val="663300"/>
    <a:srgbClr val="000066"/>
    <a:srgbClr val="CC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82288" autoAdjust="0"/>
  </p:normalViewPr>
  <p:slideViewPr>
    <p:cSldViewPr>
      <p:cViewPr varScale="1">
        <p:scale>
          <a:sx n="59" d="100"/>
          <a:sy n="59" d="100"/>
        </p:scale>
        <p:origin x="474" y="78"/>
      </p:cViewPr>
      <p:guideLst>
        <p:guide orient="horz" pos="2256"/>
        <p:guide pos="32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"/>
    </p:cViewPr>
  </p:sorterViewPr>
  <p:notesViewPr>
    <p:cSldViewPr>
      <p:cViewPr varScale="1">
        <p:scale>
          <a:sx n="42" d="100"/>
          <a:sy n="42" d="100"/>
        </p:scale>
        <p:origin x="-1338" y="-81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480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3175" y="-33338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-33338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08038" y="660400"/>
            <a:ext cx="5238750" cy="3492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3175" y="880745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0745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98DE01B-FCC1-42DD-9922-DEC62A39D5E6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077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37F15F5-694C-4EB1-AA36-54DA2551A9D0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68740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BF5826E-FD68-4B80-A86F-31B0D627BCE2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4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85599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DD2AECC3-017C-48FA-AA97-F54745AC05F8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5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4844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E071DDCE-1BBE-438C-B43C-B9BCD818460B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6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12208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5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771525" y="1143000"/>
            <a:ext cx="87439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3050" y="2819400"/>
            <a:ext cx="72009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EA9A6-A87B-4844-8F1B-3AB3FE056997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114911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00BBEA-AFCF-4749-A8D4-CE87D4329297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666992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228600"/>
            <a:ext cx="218598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228600"/>
            <a:ext cx="640556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3B0A92-D898-4AC8-9FE8-9D91416AC19F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031812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1668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9521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6462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7919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152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62281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30197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5988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5C8DFE-684C-49BB-9508-0CAE5AB7C110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280697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1369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285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49650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75448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6150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74761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79556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4459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05663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F28F7-EB26-4398-83F1-3A4336CF9FA5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079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EF1D8D-8B30-4630-A578-532874FCA907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074734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18288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8288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F9C4FD-E7FE-451A-88B3-C52435263FBE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039732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359C28-A0C9-4EEC-AA4A-43E89F8D8DBF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17727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824E9E-B4D5-4EAC-B858-67ECF8EECD7C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543305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D8DA35-CDD4-4B73-88A4-F97018749F5E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384667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A451C0-D735-4C0A-B2AF-839DD73D9E88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266053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A29348-AE74-4662-81AC-6E1AEF203ADC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87157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1026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5B36456-0B4C-4A40-A52D-74EA12AE6880}" type="slidenum">
              <a:rPr lang="ar-BH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8492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1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32454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2519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0955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96748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0479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635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8916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5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98432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623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86677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0046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2858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861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852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4341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640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3400">
                <a:solidFill>
                  <a:srgbClr val="FFFFFF"/>
                </a:solidFill>
              </a:endParaRPr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6B328C-4350-45E4-AFC2-BE48F958DA90}" type="slidenum">
              <a:rPr lang="ar-BH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94986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smedicine.mhmedical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4953000"/>
            <a:ext cx="10287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600" b="1" i="0" dirty="0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  <a:latin typeface="Calibri" panose="020F0502020204030204" pitchFamily="34" charset="0"/>
              </a:rPr>
              <a:t>Dr. </a:t>
            </a:r>
            <a:r>
              <a:rPr lang="en-US" sz="3600" b="1" i="0" dirty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  <a:latin typeface="Calibri" panose="020F0502020204030204" pitchFamily="34" charset="0"/>
              </a:rPr>
              <a:t>Ahmad </a:t>
            </a:r>
            <a:r>
              <a:rPr lang="en-US" sz="3600" b="1" i="0" dirty="0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  <a:latin typeface="Calibri" panose="020F0502020204030204" pitchFamily="34" charset="0"/>
              </a:rPr>
              <a:t>Al-Shafei, </a:t>
            </a:r>
            <a:r>
              <a:rPr lang="en-US" sz="3600" b="1" i="0" dirty="0" err="1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  <a:latin typeface="Calibri" panose="020F0502020204030204" pitchFamily="34" charset="0"/>
              </a:rPr>
              <a:t>MBChB</a:t>
            </a:r>
            <a:r>
              <a:rPr lang="en-US" sz="3600" b="1" i="0" dirty="0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  <a:latin typeface="Calibri" panose="020F0502020204030204" pitchFamily="34" charset="0"/>
              </a:rPr>
              <a:t>, PhD, MHPE</a:t>
            </a:r>
          </a:p>
          <a:p>
            <a:pPr algn="ctr">
              <a:defRPr/>
            </a:pPr>
            <a:r>
              <a:rPr lang="en-US" sz="2800" b="1" i="0" dirty="0" smtClean="0">
                <a:solidFill>
                  <a:srgbClr val="00CCFF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  <a:latin typeface="Calibri" panose="020F0502020204030204" pitchFamily="34" charset="0"/>
              </a:rPr>
              <a:t>Associate Professor in Physiology</a:t>
            </a:r>
          </a:p>
          <a:p>
            <a:pPr algn="ctr">
              <a:defRPr/>
            </a:pPr>
            <a:r>
              <a:rPr lang="en-US" sz="2800" b="1" i="0" dirty="0" smtClean="0">
                <a:solidFill>
                  <a:srgbClr val="00CCFF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  <a:latin typeface="Calibri" panose="020F0502020204030204" pitchFamily="34" charset="0"/>
              </a:rPr>
              <a:t>KSU</a:t>
            </a:r>
            <a:r>
              <a:rPr lang="en-US" sz="3600" b="1" i="0" dirty="0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  <a:latin typeface="Calibri" panose="020F0502020204030204" pitchFamily="34" charset="0"/>
              </a:rPr>
              <a:t> </a:t>
            </a:r>
            <a:endParaRPr lang="en-US" sz="3600" b="1" i="0" dirty="0">
              <a:solidFill>
                <a:srgbClr val="00CCFF"/>
              </a:solidFill>
              <a:effectDag name="">
                <a:cont type="tree" name="">
                  <a:effect ref="fillLine"/>
                  <a:outerShdw dist="38100" dir="13500000" algn="br">
                    <a:srgbClr val="5599FF"/>
                  </a:outerShdw>
                </a:cont>
                <a:cont type="tree" name="">
                  <a:effect ref="fillLine"/>
                  <a:outerShdw dist="38100" dir="2700000" algn="tl">
                    <a:srgbClr val="003D99"/>
                  </a:outerShdw>
                </a:cont>
                <a:effect ref="fillLine"/>
              </a:effectDag>
              <a:latin typeface="Calibri" panose="020F0502020204030204" pitchFamily="34" charset="0"/>
            </a:endParaRPr>
          </a:p>
        </p:txBody>
      </p:sp>
      <p:pic>
        <p:nvPicPr>
          <p:cNvPr id="7" name="Picture 14" descr="heart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2751260"/>
            <a:ext cx="142557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5"/>
          <p:cNvSpPr>
            <a:spLocks noGrp="1" noChangeArrowheads="1"/>
          </p:cNvSpPr>
          <p:nvPr>
            <p:ph type="title"/>
          </p:nvPr>
        </p:nvSpPr>
        <p:spPr>
          <a:xfrm>
            <a:off x="0" y="617660"/>
            <a:ext cx="10287000" cy="21336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Calibri" panose="020F0502020204030204" pitchFamily="34" charset="0"/>
              </a:rPr>
              <a:t>Cardiovascular Block</a:t>
            </a:r>
            <a:br>
              <a:rPr lang="en-US" b="1" dirty="0" smtClean="0">
                <a:latin typeface="Calibri" panose="020F0502020204030204" pitchFamily="34" charset="0"/>
              </a:rPr>
            </a:br>
            <a:r>
              <a:rPr lang="en-US" b="1" dirty="0">
                <a:latin typeface="Calibri" panose="020F0502020204030204" pitchFamily="34" charset="0"/>
              </a:rPr>
              <a:t/>
            </a:r>
            <a:br>
              <a:rPr lang="en-US" b="1" dirty="0">
                <a:latin typeface="Calibri" panose="020F0502020204030204" pitchFamily="34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Coronary Circulation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66700" y="2352675"/>
            <a:ext cx="9829800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altLang="en-US" sz="2300" b="1" i="0">
                <a:solidFill>
                  <a:srgbClr val="66FFFF"/>
                </a:solidFill>
                <a:latin typeface="Calibri" panose="020F0502020204030204" pitchFamily="34" charset="0"/>
              </a:rPr>
              <a:t> This is a direct response of vascular smooth muscle to changes in pressure and </a:t>
            </a:r>
            <a:r>
              <a:rPr lang="en-US" altLang="en-US" sz="2300" b="1" i="0">
                <a:solidFill>
                  <a:srgbClr val="FF66FF"/>
                </a:solidFill>
                <a:latin typeface="Calibri" panose="020F0502020204030204" pitchFamily="34" charset="0"/>
              </a:rPr>
              <a:t>can occur in the absence of neural or hormonal influences</a:t>
            </a:r>
            <a:r>
              <a:rPr lang="en-US" altLang="en-US" sz="2300" b="1" i="0">
                <a:solidFill>
                  <a:srgbClr val="66FFFF"/>
                </a:solidFill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Blip>
                <a:blip r:embed="rId3"/>
              </a:buBlip>
            </a:pPr>
            <a:endParaRPr lang="en-US" altLang="en-US" sz="2300" b="1" i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buFontTx/>
              <a:buBlip>
                <a:blip r:embed="rId3"/>
              </a:buBlip>
            </a:pPr>
            <a:r>
              <a:rPr lang="en-GB" altLang="en-US" sz="2300" b="1" i="0">
                <a:solidFill>
                  <a:srgbClr val="66FFFF"/>
                </a:solidFill>
                <a:latin typeface="Calibri" panose="020F0502020204030204" pitchFamily="34" charset="0"/>
              </a:rPr>
              <a:t> This action is purely myogenic, </a:t>
            </a:r>
            <a:r>
              <a:rPr lang="en-GB" altLang="en-US" sz="2300" b="1" i="0">
                <a:solidFill>
                  <a:srgbClr val="00FF00"/>
                </a:solidFill>
                <a:latin typeface="Calibri" panose="020F0502020204030204" pitchFamily="34" charset="0"/>
              </a:rPr>
              <a:t>no mediators required.</a:t>
            </a:r>
          </a:p>
          <a:p>
            <a:pPr>
              <a:buFontTx/>
              <a:buBlip>
                <a:blip r:embed="rId3"/>
              </a:buBlip>
            </a:pPr>
            <a:endParaRPr lang="en-GB" altLang="en-US" sz="2300" b="1" i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buFontTx/>
              <a:buBlip>
                <a:blip r:embed="rId3"/>
              </a:buBlip>
            </a:pPr>
            <a:r>
              <a:rPr lang="en-GB" altLang="en-US" sz="2300" b="1" i="0">
                <a:solidFill>
                  <a:srgbClr val="66FFFF"/>
                </a:solidFill>
                <a:latin typeface="Calibri" panose="020F0502020204030204" pitchFamily="34" charset="0"/>
              </a:rPr>
              <a:t> This involves stretch sensitive ion channels on the cell membrane.</a:t>
            </a:r>
          </a:p>
          <a:p>
            <a:pPr eaLnBrk="1" hangingPunct="1"/>
            <a:endParaRPr lang="en-US" altLang="en-US" sz="2300" b="1" i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en-US" sz="2300" b="1" i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527811" name="Rectangle 3"/>
          <p:cNvSpPr>
            <a:spLocks noChangeArrowheads="1"/>
          </p:cNvSpPr>
          <p:nvPr/>
        </p:nvSpPr>
        <p:spPr bwMode="auto">
          <a:xfrm>
            <a:off x="1257300" y="14351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2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I- Myogenic mechanisms or response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31925" y="1830388"/>
            <a:ext cx="3394075" cy="3751262"/>
            <a:chOff x="244" y="1753"/>
            <a:chExt cx="2138" cy="2363"/>
          </a:xfrm>
        </p:grpSpPr>
        <p:sp>
          <p:nvSpPr>
            <p:cNvPr id="14347" name="Text Box 3"/>
            <p:cNvSpPr txBox="1">
              <a:spLocks noChangeArrowheads="1"/>
            </p:cNvSpPr>
            <p:nvPr/>
          </p:nvSpPr>
          <p:spPr bwMode="auto">
            <a:xfrm>
              <a:off x="244" y="1753"/>
              <a:ext cx="532" cy="29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BP </a:t>
              </a:r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 </a:t>
              </a:r>
            </a:p>
          </p:txBody>
        </p:sp>
        <p:sp>
          <p:nvSpPr>
            <p:cNvPr id="14348" name="Text Box 4"/>
            <p:cNvSpPr txBox="1">
              <a:spLocks noChangeArrowheads="1"/>
            </p:cNvSpPr>
            <p:nvPr/>
          </p:nvSpPr>
          <p:spPr bwMode="auto">
            <a:xfrm>
              <a:off x="244" y="2287"/>
              <a:ext cx="2138" cy="29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Smooth muscle contracts</a:t>
              </a:r>
            </a:p>
          </p:txBody>
        </p:sp>
        <p:sp>
          <p:nvSpPr>
            <p:cNvPr id="14349" name="Text Box 5"/>
            <p:cNvSpPr txBox="1">
              <a:spLocks noChangeArrowheads="1"/>
            </p:cNvSpPr>
            <p:nvPr/>
          </p:nvSpPr>
          <p:spPr bwMode="auto">
            <a:xfrm>
              <a:off x="244" y="2823"/>
              <a:ext cx="1437" cy="29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Vessels constrict</a:t>
              </a:r>
            </a:p>
          </p:txBody>
        </p:sp>
        <p:sp>
          <p:nvSpPr>
            <p:cNvPr id="14350" name="Text Box 6"/>
            <p:cNvSpPr txBox="1">
              <a:spLocks noChangeArrowheads="1"/>
            </p:cNvSpPr>
            <p:nvPr/>
          </p:nvSpPr>
          <p:spPr bwMode="auto">
            <a:xfrm>
              <a:off x="244" y="3360"/>
              <a:ext cx="2018" cy="75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Protects small vessels </a:t>
              </a:r>
            </a:p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from damage</a:t>
              </a:r>
            </a:p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(important in the brain)</a:t>
              </a:r>
            </a:p>
          </p:txBody>
        </p:sp>
        <p:sp>
          <p:nvSpPr>
            <p:cNvPr id="14351" name="Line 7"/>
            <p:cNvSpPr>
              <a:spLocks noChangeShapeType="1"/>
            </p:cNvSpPr>
            <p:nvPr/>
          </p:nvSpPr>
          <p:spPr bwMode="auto">
            <a:xfrm>
              <a:off x="471" y="2087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352" name="Line 8"/>
            <p:cNvSpPr>
              <a:spLocks noChangeShapeType="1"/>
            </p:cNvSpPr>
            <p:nvPr/>
          </p:nvSpPr>
          <p:spPr bwMode="auto">
            <a:xfrm>
              <a:off x="471" y="2623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353" name="Line 9"/>
            <p:cNvSpPr>
              <a:spLocks noChangeShapeType="1"/>
            </p:cNvSpPr>
            <p:nvPr/>
          </p:nvSpPr>
          <p:spPr bwMode="auto">
            <a:xfrm>
              <a:off x="471" y="3159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930899" y="1827213"/>
            <a:ext cx="3117850" cy="3016250"/>
            <a:chOff x="3078" y="1751"/>
            <a:chExt cx="1964" cy="1900"/>
          </a:xfrm>
        </p:grpSpPr>
        <p:sp>
          <p:nvSpPr>
            <p:cNvPr id="14340" name="Text Box 11"/>
            <p:cNvSpPr txBox="1">
              <a:spLocks noChangeArrowheads="1"/>
            </p:cNvSpPr>
            <p:nvPr/>
          </p:nvSpPr>
          <p:spPr bwMode="auto">
            <a:xfrm>
              <a:off x="3078" y="1751"/>
              <a:ext cx="591" cy="29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BP </a:t>
              </a:r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↓</a:t>
              </a:r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 </a:t>
              </a:r>
            </a:p>
          </p:txBody>
        </p:sp>
        <p:sp>
          <p:nvSpPr>
            <p:cNvPr id="14341" name="Text Box 12"/>
            <p:cNvSpPr txBox="1">
              <a:spLocks noChangeArrowheads="1"/>
            </p:cNvSpPr>
            <p:nvPr/>
          </p:nvSpPr>
          <p:spPr bwMode="auto">
            <a:xfrm>
              <a:off x="3078" y="2287"/>
              <a:ext cx="1964" cy="29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Smooth muscle relaxes</a:t>
              </a:r>
            </a:p>
          </p:txBody>
        </p:sp>
        <p:sp>
          <p:nvSpPr>
            <p:cNvPr id="14342" name="Text Box 13"/>
            <p:cNvSpPr txBox="1">
              <a:spLocks noChangeArrowheads="1"/>
            </p:cNvSpPr>
            <p:nvPr/>
          </p:nvSpPr>
          <p:spPr bwMode="auto">
            <a:xfrm>
              <a:off x="3078" y="2823"/>
              <a:ext cx="1198" cy="29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Vessels dilate</a:t>
              </a:r>
            </a:p>
          </p:txBody>
        </p:sp>
        <p:sp>
          <p:nvSpPr>
            <p:cNvPr id="14343" name="Text Box 14"/>
            <p:cNvSpPr txBox="1">
              <a:spLocks noChangeArrowheads="1"/>
            </p:cNvSpPr>
            <p:nvPr/>
          </p:nvSpPr>
          <p:spPr bwMode="auto">
            <a:xfrm>
              <a:off x="3078" y="3360"/>
              <a:ext cx="1752" cy="29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i="0">
                  <a:solidFill>
                    <a:srgbClr val="FFFF00"/>
                  </a:solidFill>
                  <a:latin typeface="Calibri" panose="020F0502020204030204" pitchFamily="34" charset="0"/>
                </a:rPr>
                <a:t>Maintain blood flow</a:t>
              </a:r>
            </a:p>
          </p:txBody>
        </p:sp>
        <p:sp>
          <p:nvSpPr>
            <p:cNvPr id="14344" name="Line 15"/>
            <p:cNvSpPr>
              <a:spLocks noChangeShapeType="1"/>
            </p:cNvSpPr>
            <p:nvPr/>
          </p:nvSpPr>
          <p:spPr bwMode="auto">
            <a:xfrm>
              <a:off x="3225" y="2085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345" name="Line 16"/>
            <p:cNvSpPr>
              <a:spLocks noChangeShapeType="1"/>
            </p:cNvSpPr>
            <p:nvPr/>
          </p:nvSpPr>
          <p:spPr bwMode="auto">
            <a:xfrm>
              <a:off x="3225" y="2621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346" name="Line 17"/>
            <p:cNvSpPr>
              <a:spLocks noChangeShapeType="1"/>
            </p:cNvSpPr>
            <p:nvPr/>
          </p:nvSpPr>
          <p:spPr bwMode="auto">
            <a:xfrm>
              <a:off x="3225" y="3157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5682" name="Rectangle 2"/>
          <p:cNvSpPr>
            <a:spLocks noChangeArrowheads="1"/>
          </p:cNvSpPr>
          <p:nvPr/>
        </p:nvSpPr>
        <p:spPr bwMode="auto">
          <a:xfrm>
            <a:off x="1333500" y="12954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0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II- Metabolic regulation</a:t>
            </a:r>
            <a:br>
              <a:rPr lang="en-GB" sz="40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40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(Metabolic Mediators)</a:t>
            </a:r>
          </a:p>
        </p:txBody>
      </p:sp>
      <p:sp>
        <p:nvSpPr>
          <p:cNvPr id="1735683" name="Rectangle 3"/>
          <p:cNvSpPr>
            <a:spLocks noChangeArrowheads="1"/>
          </p:cNvSpPr>
          <p:nvPr/>
        </p:nvSpPr>
        <p:spPr bwMode="auto">
          <a:xfrm>
            <a:off x="495300" y="2362200"/>
            <a:ext cx="9525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Reduced blood flow or increased metabolic rate (MR), allows metabolic products to accumulate.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One or more of the accumulated metabolic products acts as a vasodilator.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Vasodilatation increases local blood flow.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Oxygen may act in the opposite manner, i.e. oxygen acts as a vasoconstrictor.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Reduced blood flow or increased metabolism reduces oxygen concentration.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Reduced oxygen concentration inhibits </a:t>
            </a:r>
            <a:r>
              <a:rPr lang="en-GB" sz="2300" b="1" i="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oxygen mediated vasoconstriction.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803652" y="457200"/>
            <a:ext cx="4681283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II- Metabolic regulation</a:t>
            </a:r>
          </a:p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Effects of oxygen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1690688"/>
            <a:ext cx="5572125" cy="356711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47700" y="5305425"/>
            <a:ext cx="9067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0" dirty="0">
                <a:solidFill>
                  <a:srgbClr val="FF66FF"/>
                </a:solidFill>
                <a:latin typeface="Calibri" panose="020F0502020204030204" pitchFamily="34" charset="0"/>
              </a:rPr>
              <a:t>1. </a:t>
            </a:r>
            <a:r>
              <a:rPr lang="en-GB" b="1" i="0" dirty="0">
                <a:solidFill>
                  <a:srgbClr val="00FFFF"/>
                </a:solidFill>
                <a:latin typeface="Calibri" panose="020F0502020204030204" pitchFamily="34" charset="0"/>
              </a:rPr>
              <a:t>Under resting conditions, O</a:t>
            </a:r>
            <a:r>
              <a:rPr lang="en-GB" b="1" i="0" baseline="-25000" dirty="0">
                <a:solidFill>
                  <a:srgbClr val="00FFFF"/>
                </a:solidFill>
                <a:latin typeface="Calibri" panose="020F0502020204030204" pitchFamily="34" charset="0"/>
              </a:rPr>
              <a:t>2</a:t>
            </a:r>
            <a:r>
              <a:rPr lang="en-GB" b="1" i="0" dirty="0">
                <a:solidFill>
                  <a:srgbClr val="00FFFF"/>
                </a:solidFill>
                <a:latin typeface="Calibri" panose="020F0502020204030204" pitchFamily="34" charset="0"/>
              </a:rPr>
              <a:t> delivered to a tissue by blood is matched by removal to the metabolizing tissue</a:t>
            </a:r>
            <a:r>
              <a:rPr lang="en-US" b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en-US" b="1" i="0" dirty="0">
                <a:solidFill>
                  <a:srgbClr val="E72DB9">
                    <a:lumMod val="75000"/>
                  </a:srgbClr>
                </a:solidFill>
                <a:latin typeface="Calibri" panose="020F0502020204030204" pitchFamily="34" charset="0"/>
              </a:rPr>
              <a:t>(Steady state O</a:t>
            </a:r>
            <a:r>
              <a:rPr lang="en-US" b="1" i="0" baseline="-25000" dirty="0">
                <a:solidFill>
                  <a:srgbClr val="E72DB9">
                    <a:lumMod val="75000"/>
                  </a:srgbClr>
                </a:solidFill>
                <a:latin typeface="Calibri" panose="020F0502020204030204" pitchFamily="34" charset="0"/>
              </a:rPr>
              <a:t>2</a:t>
            </a:r>
            <a:r>
              <a:rPr lang="en-US" b="1" i="0" dirty="0">
                <a:solidFill>
                  <a:srgbClr val="E72DB9">
                    <a:lumMod val="75000"/>
                  </a:srgbClr>
                </a:solidFill>
                <a:latin typeface="Calibri" panose="020F0502020204030204" pitchFamily="34" charset="0"/>
              </a:rPr>
              <a:t> delivery to the tissues)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1784350"/>
            <a:ext cx="4083050" cy="30480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908050" y="5372100"/>
            <a:ext cx="37854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FF66FF"/>
                </a:solidFill>
                <a:latin typeface="Calibri" panose="020F0502020204030204" pitchFamily="34" charset="0"/>
              </a:rPr>
              <a:t>2. Increase in metabolic rate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7354888" y="3030538"/>
            <a:ext cx="9421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oxygen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693738" y="2649538"/>
            <a:ext cx="2925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Extracellular fluid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4537075" y="4935538"/>
            <a:ext cx="11016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arteriole</a:t>
            </a: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7353300" y="4024313"/>
            <a:ext cx="1255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capillaries</a:t>
            </a: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1562100" y="4022725"/>
            <a:ext cx="13286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blood flow</a:t>
            </a:r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908050" y="5967413"/>
            <a:ext cx="56975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00FFFF"/>
                </a:solidFill>
                <a:latin typeface="Calibri" panose="020F0502020204030204" pitchFamily="34" charset="0"/>
              </a:rPr>
              <a:t>3. O</a:t>
            </a:r>
            <a:r>
              <a:rPr lang="en-US" altLang="en-US" sz="2400" b="1" i="0" baseline="-25000">
                <a:solidFill>
                  <a:srgbClr val="00FFFF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400" b="1" i="0">
                <a:solidFill>
                  <a:srgbClr val="00FFFF"/>
                </a:solidFill>
                <a:latin typeface="Calibri" panose="020F0502020204030204" pitchFamily="34" charset="0"/>
              </a:rPr>
              <a:t> consumption by the </a:t>
            </a:r>
            <a:r>
              <a:rPr lang="en-US" altLang="en-US" sz="2400" b="1" i="0" u="sng">
                <a:solidFill>
                  <a:srgbClr val="00FFFF"/>
                </a:solidFill>
                <a:latin typeface="Calibri" panose="020F0502020204030204" pitchFamily="34" charset="0"/>
              </a:rPr>
              <a:t>tissues</a:t>
            </a:r>
            <a:r>
              <a:rPr lang="en-US" altLang="en-US" sz="2400" b="1" i="0">
                <a:solidFill>
                  <a:srgbClr val="00FFFF"/>
                </a:solidFill>
                <a:latin typeface="Calibri" panose="020F0502020204030204" pitchFamily="34" charset="0"/>
              </a:rPr>
              <a:t> increases.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2019300" y="1811338"/>
            <a:ext cx="9108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 u="sng">
                <a:solidFill>
                  <a:srgbClr val="FFFFFF"/>
                </a:solidFill>
                <a:latin typeface="Calibri" panose="020F0502020204030204" pitchFamily="34" charset="0"/>
              </a:rPr>
              <a:t>tissues</a:t>
            </a:r>
          </a:p>
        </p:txBody>
      </p:sp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2803652" y="457200"/>
            <a:ext cx="4681283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II- Metabolic regulation</a:t>
            </a:r>
          </a:p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Effects of oxygen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854075" y="5372100"/>
            <a:ext cx="41349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00FFFF"/>
                </a:solidFill>
                <a:latin typeface="Calibri" panose="020F0502020204030204" pitchFamily="34" charset="0"/>
              </a:rPr>
              <a:t>4. O</a:t>
            </a:r>
            <a:r>
              <a:rPr lang="en-US" altLang="en-US" sz="2400" b="1" i="0" baseline="-25000">
                <a:solidFill>
                  <a:srgbClr val="00FFFF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400" b="1" i="0">
                <a:solidFill>
                  <a:srgbClr val="00FFFF"/>
                </a:solidFill>
                <a:latin typeface="Calibri" panose="020F0502020204030204" pitchFamily="34" charset="0"/>
              </a:rPr>
              <a:t> levels in the </a:t>
            </a:r>
            <a:r>
              <a:rPr lang="en-US" altLang="en-US" sz="2400" b="1" i="0" u="sng">
                <a:solidFill>
                  <a:srgbClr val="00FFFF"/>
                </a:solidFill>
                <a:latin typeface="Calibri" panose="020F0502020204030204" pitchFamily="34" charset="0"/>
              </a:rPr>
              <a:t>ECF</a:t>
            </a:r>
            <a:r>
              <a:rPr lang="en-US" altLang="en-US" sz="2400" b="1" i="0">
                <a:solidFill>
                  <a:srgbClr val="00FFFF"/>
                </a:solidFill>
                <a:latin typeface="Calibri" panose="020F0502020204030204" pitchFamily="34" charset="0"/>
              </a:rPr>
              <a:t> decrease</a:t>
            </a:r>
          </a:p>
        </p:txBody>
      </p:sp>
      <p:sp>
        <p:nvSpPr>
          <p:cNvPr id="18435" name="Text Box 10"/>
          <p:cNvSpPr txBox="1">
            <a:spLocks noChangeArrowheads="1"/>
          </p:cNvSpPr>
          <p:nvPr/>
        </p:nvSpPr>
        <p:spPr bwMode="auto">
          <a:xfrm>
            <a:off x="854075" y="6111875"/>
            <a:ext cx="81413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FF66FF"/>
                </a:solidFill>
                <a:latin typeface="Calibri" panose="020F0502020204030204" pitchFamily="34" charset="0"/>
              </a:rPr>
              <a:t>5. </a:t>
            </a:r>
            <a:r>
              <a:rPr lang="en-US" altLang="en-US" sz="2400" b="1" i="0">
                <a:solidFill>
                  <a:srgbClr val="FF66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↓ [O</a:t>
            </a:r>
            <a:r>
              <a:rPr lang="en-US" altLang="en-US" sz="2400" b="1" i="0" baseline="-25000">
                <a:solidFill>
                  <a:srgbClr val="FF66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en-US" sz="2400" b="1" i="0">
                <a:solidFill>
                  <a:srgbClr val="FF66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] causes vascular smooth muscle to relax: vasodilation</a:t>
            </a:r>
          </a:p>
        </p:txBody>
      </p:sp>
      <p:pic>
        <p:nvPicPr>
          <p:cNvPr id="184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1784350"/>
            <a:ext cx="4083050" cy="30480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7" name="Text Box 13"/>
          <p:cNvSpPr txBox="1">
            <a:spLocks noChangeArrowheads="1"/>
          </p:cNvSpPr>
          <p:nvPr/>
        </p:nvSpPr>
        <p:spPr bwMode="auto">
          <a:xfrm>
            <a:off x="7354888" y="3030538"/>
            <a:ext cx="9421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oxygen</a:t>
            </a:r>
          </a:p>
        </p:txBody>
      </p:sp>
      <p:sp>
        <p:nvSpPr>
          <p:cNvPr id="18438" name="Text Box 14"/>
          <p:cNvSpPr txBox="1">
            <a:spLocks noChangeArrowheads="1"/>
          </p:cNvSpPr>
          <p:nvPr/>
        </p:nvSpPr>
        <p:spPr bwMode="auto">
          <a:xfrm>
            <a:off x="693738" y="2649538"/>
            <a:ext cx="2925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Extracellular fluid</a:t>
            </a:r>
          </a:p>
        </p:txBody>
      </p:sp>
      <p:sp>
        <p:nvSpPr>
          <p:cNvPr id="18439" name="Text Box 15"/>
          <p:cNvSpPr txBox="1">
            <a:spLocks noChangeArrowheads="1"/>
          </p:cNvSpPr>
          <p:nvPr/>
        </p:nvSpPr>
        <p:spPr bwMode="auto">
          <a:xfrm>
            <a:off x="4537075" y="4935538"/>
            <a:ext cx="11016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arteriole</a:t>
            </a:r>
          </a:p>
        </p:txBody>
      </p:sp>
      <p:sp>
        <p:nvSpPr>
          <p:cNvPr id="18440" name="Text Box 16"/>
          <p:cNvSpPr txBox="1">
            <a:spLocks noChangeArrowheads="1"/>
          </p:cNvSpPr>
          <p:nvPr/>
        </p:nvSpPr>
        <p:spPr bwMode="auto">
          <a:xfrm>
            <a:off x="7353300" y="4024313"/>
            <a:ext cx="1255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capillaries</a:t>
            </a:r>
          </a:p>
        </p:txBody>
      </p:sp>
      <p:sp>
        <p:nvSpPr>
          <p:cNvPr id="18441" name="Text Box 17"/>
          <p:cNvSpPr txBox="1">
            <a:spLocks noChangeArrowheads="1"/>
          </p:cNvSpPr>
          <p:nvPr/>
        </p:nvSpPr>
        <p:spPr bwMode="auto">
          <a:xfrm>
            <a:off x="1562100" y="4022725"/>
            <a:ext cx="13286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blood flow</a:t>
            </a:r>
          </a:p>
        </p:txBody>
      </p:sp>
      <p:sp>
        <p:nvSpPr>
          <p:cNvPr id="18442" name="Text Box 18"/>
          <p:cNvSpPr txBox="1">
            <a:spLocks noChangeArrowheads="1"/>
          </p:cNvSpPr>
          <p:nvPr/>
        </p:nvSpPr>
        <p:spPr bwMode="auto">
          <a:xfrm>
            <a:off x="2019300" y="1811338"/>
            <a:ext cx="9108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 u="sng">
                <a:solidFill>
                  <a:srgbClr val="FFFFFF"/>
                </a:solidFill>
                <a:latin typeface="Calibri" panose="020F0502020204030204" pitchFamily="34" charset="0"/>
              </a:rPr>
              <a:t>tissues</a:t>
            </a:r>
          </a:p>
        </p:txBody>
      </p:sp>
      <p:sp>
        <p:nvSpPr>
          <p:cNvPr id="18443" name="Rectangle 19"/>
          <p:cNvSpPr>
            <a:spLocks noChangeArrowheads="1"/>
          </p:cNvSpPr>
          <p:nvPr/>
        </p:nvSpPr>
        <p:spPr bwMode="auto">
          <a:xfrm>
            <a:off x="2803652" y="457200"/>
            <a:ext cx="4681283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II- Metabolic regulation</a:t>
            </a:r>
          </a:p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Effects of oxygen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871538" y="5372100"/>
            <a:ext cx="31638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FF66FF"/>
                </a:solidFill>
                <a:latin typeface="Calibri" panose="020F0502020204030204" pitchFamily="34" charset="0"/>
              </a:rPr>
              <a:t>6. Increased </a:t>
            </a:r>
            <a:r>
              <a:rPr lang="en-US" altLang="en-US" sz="2400" b="1" i="0" u="sng">
                <a:solidFill>
                  <a:srgbClr val="FF66FF"/>
                </a:solidFill>
                <a:latin typeface="Calibri" panose="020F0502020204030204" pitchFamily="34" charset="0"/>
              </a:rPr>
              <a:t>blood flow</a:t>
            </a:r>
          </a:p>
        </p:txBody>
      </p:sp>
      <p:sp>
        <p:nvSpPr>
          <p:cNvPr id="19459" name="Text Box 10"/>
          <p:cNvSpPr txBox="1">
            <a:spLocks noChangeArrowheads="1"/>
          </p:cNvSpPr>
          <p:nvPr/>
        </p:nvSpPr>
        <p:spPr bwMode="auto">
          <a:xfrm>
            <a:off x="871538" y="5948363"/>
            <a:ext cx="31997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00FFFF"/>
                </a:solidFill>
                <a:latin typeface="Calibri" panose="020F0502020204030204" pitchFamily="34" charset="0"/>
              </a:rPr>
              <a:t>7. Increased O</a:t>
            </a:r>
            <a:r>
              <a:rPr lang="en-US" altLang="en-US" sz="2400" b="1" i="0" baseline="-25000">
                <a:solidFill>
                  <a:srgbClr val="00FFFF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400" b="1" i="0">
                <a:solidFill>
                  <a:srgbClr val="00FFFF"/>
                </a:solidFill>
                <a:latin typeface="Calibri" panose="020F0502020204030204" pitchFamily="34" charset="0"/>
              </a:rPr>
              <a:t> delivery</a:t>
            </a:r>
          </a:p>
        </p:txBody>
      </p:sp>
      <p:pic>
        <p:nvPicPr>
          <p:cNvPr id="194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50" y="1784350"/>
            <a:ext cx="4083050" cy="30480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 Box 13"/>
          <p:cNvSpPr txBox="1">
            <a:spLocks noChangeArrowheads="1"/>
          </p:cNvSpPr>
          <p:nvPr/>
        </p:nvSpPr>
        <p:spPr bwMode="auto">
          <a:xfrm>
            <a:off x="7354888" y="3030538"/>
            <a:ext cx="9421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oxygen</a:t>
            </a:r>
          </a:p>
        </p:txBody>
      </p:sp>
      <p:sp>
        <p:nvSpPr>
          <p:cNvPr id="19462" name="Text Box 14"/>
          <p:cNvSpPr txBox="1">
            <a:spLocks noChangeArrowheads="1"/>
          </p:cNvSpPr>
          <p:nvPr/>
        </p:nvSpPr>
        <p:spPr bwMode="auto">
          <a:xfrm>
            <a:off x="693738" y="2649538"/>
            <a:ext cx="2925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Extracellular fluid</a:t>
            </a:r>
          </a:p>
        </p:txBody>
      </p:sp>
      <p:sp>
        <p:nvSpPr>
          <p:cNvPr id="19463" name="Text Box 15"/>
          <p:cNvSpPr txBox="1">
            <a:spLocks noChangeArrowheads="1"/>
          </p:cNvSpPr>
          <p:nvPr/>
        </p:nvSpPr>
        <p:spPr bwMode="auto">
          <a:xfrm>
            <a:off x="4537075" y="4935538"/>
            <a:ext cx="11016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arteriole</a:t>
            </a:r>
          </a:p>
        </p:txBody>
      </p:sp>
      <p:sp>
        <p:nvSpPr>
          <p:cNvPr id="19464" name="Text Box 16"/>
          <p:cNvSpPr txBox="1">
            <a:spLocks noChangeArrowheads="1"/>
          </p:cNvSpPr>
          <p:nvPr/>
        </p:nvSpPr>
        <p:spPr bwMode="auto">
          <a:xfrm>
            <a:off x="7353300" y="4024313"/>
            <a:ext cx="1255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capillaries</a:t>
            </a:r>
          </a:p>
        </p:txBody>
      </p:sp>
      <p:sp>
        <p:nvSpPr>
          <p:cNvPr id="19465" name="Text Box 17"/>
          <p:cNvSpPr txBox="1">
            <a:spLocks noChangeArrowheads="1"/>
          </p:cNvSpPr>
          <p:nvPr/>
        </p:nvSpPr>
        <p:spPr bwMode="auto">
          <a:xfrm>
            <a:off x="1562100" y="4022725"/>
            <a:ext cx="13286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rPr>
              <a:t>blood flow</a:t>
            </a:r>
          </a:p>
        </p:txBody>
      </p:sp>
      <p:sp>
        <p:nvSpPr>
          <p:cNvPr id="19466" name="Text Box 18"/>
          <p:cNvSpPr txBox="1">
            <a:spLocks noChangeArrowheads="1"/>
          </p:cNvSpPr>
          <p:nvPr/>
        </p:nvSpPr>
        <p:spPr bwMode="auto">
          <a:xfrm>
            <a:off x="2019300" y="1811338"/>
            <a:ext cx="9108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 u="sng">
                <a:solidFill>
                  <a:srgbClr val="FFFFFF"/>
                </a:solidFill>
                <a:latin typeface="Calibri" panose="020F0502020204030204" pitchFamily="34" charset="0"/>
              </a:rPr>
              <a:t>tissues</a:t>
            </a:r>
          </a:p>
        </p:txBody>
      </p:sp>
      <p:sp>
        <p:nvSpPr>
          <p:cNvPr id="19467" name="Rectangle 19"/>
          <p:cNvSpPr>
            <a:spLocks noChangeArrowheads="1"/>
          </p:cNvSpPr>
          <p:nvPr/>
        </p:nvSpPr>
        <p:spPr bwMode="auto">
          <a:xfrm>
            <a:off x="2803652" y="457200"/>
            <a:ext cx="4681283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II- Metabolic regulation</a:t>
            </a:r>
          </a:p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Effects of oxygen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802065" y="733425"/>
            <a:ext cx="4681283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II- Metabolic regulation</a:t>
            </a:r>
          </a:p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Effects of CO</a:t>
            </a:r>
            <a:r>
              <a:rPr lang="en-GB" altLang="en-US" sz="3600" b="1" i="0" baseline="-25000">
                <a:solidFill>
                  <a:srgbClr val="FAFD00"/>
                </a:solidFill>
                <a:latin typeface="Calibri" panose="020F0502020204030204" pitchFamily="34" charset="0"/>
              </a:rPr>
              <a:t>2</a:t>
            </a:r>
            <a:endParaRPr lang="en-GB" altLang="en-US" sz="3600" b="1" i="0">
              <a:solidFill>
                <a:srgbClr val="FAFD00"/>
              </a:solidFill>
              <a:latin typeface="Calibri" panose="020F0502020204030204" pitchFamily="34" charset="0"/>
            </a:endParaRPr>
          </a:p>
        </p:txBody>
      </p:sp>
      <p:pic>
        <p:nvPicPr>
          <p:cNvPr id="20483" name="Picture 3" descr="gr1lf1410ab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2035175"/>
            <a:ext cx="9005887" cy="4292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723900" y="5257800"/>
            <a:ext cx="8964613" cy="1081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endParaRPr lang="en-US" altLang="en-US" sz="2400" b="1" i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5219700" y="2209800"/>
            <a:ext cx="0" cy="41148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34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948556" y="5353050"/>
            <a:ext cx="40131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</a:rPr>
              <a:t>Steady State: </a:t>
            </a:r>
          </a:p>
          <a:p>
            <a:pPr algn="ctr" eaLnBrk="1" hangingPunct="1"/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</a:rPr>
              <a:t>CO</a:t>
            </a:r>
            <a:r>
              <a:rPr lang="en-US" altLang="en-US" sz="2400" b="1" i="0" baseline="-25000">
                <a:solidFill>
                  <a:srgbClr val="FFFFFF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</a:rPr>
              <a:t> production = CO</a:t>
            </a:r>
            <a:r>
              <a:rPr lang="en-US" altLang="en-US" sz="2400" b="1" i="0" baseline="-25000">
                <a:solidFill>
                  <a:srgbClr val="FFFFFF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</a:rPr>
              <a:t> removal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351463" y="5354638"/>
            <a:ext cx="4364037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300" b="1" i="0">
                <a:solidFill>
                  <a:srgbClr val="FFFFFF"/>
                </a:solidFill>
                <a:latin typeface="Calibri" panose="020F0502020204030204" pitchFamily="34" charset="0"/>
              </a:rPr>
              <a:t>Increased MR or </a:t>
            </a:r>
            <a:r>
              <a:rPr lang="en-US" altLang="en-US" sz="2300" b="1" i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↓ Blood Flow:</a:t>
            </a:r>
          </a:p>
          <a:p>
            <a:pPr eaLnBrk="1" hangingPunct="1"/>
            <a:r>
              <a:rPr lang="en-US" altLang="en-US" sz="2300" b="1" i="0">
                <a:solidFill>
                  <a:srgbClr val="FFFFFF"/>
                </a:solidFill>
                <a:latin typeface="Calibri" panose="020F0502020204030204" pitchFamily="34" charset="0"/>
              </a:rPr>
              <a:t>CO</a:t>
            </a:r>
            <a:r>
              <a:rPr lang="en-US" altLang="en-US" sz="2300" b="1" i="0" baseline="-25000">
                <a:solidFill>
                  <a:srgbClr val="FFFFFF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300" b="1" i="0">
                <a:solidFill>
                  <a:srgbClr val="FFFFFF"/>
                </a:solidFill>
                <a:latin typeface="Calibri" panose="020F0502020204030204" pitchFamily="34" charset="0"/>
              </a:rPr>
              <a:t> production &gt; CO</a:t>
            </a:r>
            <a:r>
              <a:rPr lang="en-US" altLang="en-US" sz="2300" b="1" i="0" baseline="-25000">
                <a:solidFill>
                  <a:srgbClr val="FFFFFF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300" b="1" i="0">
                <a:solidFill>
                  <a:srgbClr val="FFFFFF"/>
                </a:solidFill>
                <a:latin typeface="Calibri" panose="020F0502020204030204" pitchFamily="34" charset="0"/>
              </a:rPr>
              <a:t> removal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gr1lf1410cd_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962150"/>
            <a:ext cx="8915400" cy="37338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723900" y="4908550"/>
            <a:ext cx="8915400" cy="8651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solidFill>
                <a:srgbClr val="FFFFFF"/>
              </a:solidFill>
              <a:latin typeface="Calibri" panose="020F0502020204030204" pitchFamily="34" charset="0"/>
              <a:ea typeface="SimHei" panose="02010609060101010101" pitchFamily="49" charset="-122"/>
            </a:endParaRP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1257300" y="4995863"/>
            <a:ext cx="350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  <a:sym typeface="Symbol" panose="05050102010706020507" pitchFamily="18" charset="2"/>
              </a:rPr>
              <a:t> [CO</a:t>
            </a:r>
            <a:r>
              <a:rPr lang="en-US" altLang="en-US" sz="2400" b="1" i="0" baseline="-2500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  <a:sym typeface="Symbol" panose="05050102010706020507" pitchFamily="18" charset="2"/>
              </a:rPr>
              <a:t>2</a:t>
            </a:r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  <a:sym typeface="Symbol" panose="05050102010706020507" pitchFamily="18" charset="2"/>
              </a:rPr>
              <a:t>]: </a:t>
            </a:r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Vasodilation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5370513" y="5000625"/>
            <a:ext cx="32696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    Increased Blood Flow:</a:t>
            </a:r>
            <a:endParaRPr lang="en-US" altLang="en-US" sz="2400" b="1" i="0">
              <a:solidFill>
                <a:srgbClr val="FFFFFF"/>
              </a:solidFill>
              <a:latin typeface="Calibri" panose="020F0502020204030204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 flipH="1">
            <a:off x="5246688" y="2041525"/>
            <a:ext cx="49212" cy="4435475"/>
          </a:xfrm>
          <a:prstGeom prst="line">
            <a:avLst/>
          </a:prstGeom>
          <a:noFill/>
          <a:ln w="50800" cmpd="dbl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3400">
              <a:solidFill>
                <a:srgbClr val="FFFFFF"/>
              </a:solidFill>
              <a:latin typeface="Calibri" panose="020F0502020204030204" pitchFamily="34" charset="0"/>
              <a:ea typeface="SimHei" panose="02010609060101010101" pitchFamily="49" charset="-122"/>
            </a:endParaRPr>
          </a:p>
        </p:txBody>
      </p: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1287463" y="5761038"/>
            <a:ext cx="34227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↓ pH; ↑ K</a:t>
            </a:r>
            <a:r>
              <a:rPr lang="en-US" altLang="en-US" sz="2400" b="1" i="0" baseline="3000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; ↑ lactic acid</a:t>
            </a:r>
            <a:endParaRPr lang="en-US" altLang="en-US" sz="2400" b="1" i="0" baseline="30000">
              <a:solidFill>
                <a:srgbClr val="FFFFFF"/>
              </a:solidFill>
              <a:latin typeface="Calibri" panose="020F0502020204030204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512" name="Text Box 9"/>
          <p:cNvSpPr txBox="1">
            <a:spLocks noChangeArrowheads="1"/>
          </p:cNvSpPr>
          <p:nvPr/>
        </p:nvSpPr>
        <p:spPr bwMode="auto">
          <a:xfrm>
            <a:off x="2295525" y="6196013"/>
            <a:ext cx="21185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  <a:sym typeface="Symbol" panose="05050102010706020507" pitchFamily="18" charset="2"/>
              </a:rPr>
              <a:t> vasodilation</a:t>
            </a:r>
          </a:p>
        </p:txBody>
      </p:sp>
      <p:sp>
        <p:nvSpPr>
          <p:cNvPr id="21513" name="Text Box 10"/>
          <p:cNvSpPr txBox="1">
            <a:spLocks noChangeArrowheads="1"/>
          </p:cNvSpPr>
          <p:nvPr/>
        </p:nvSpPr>
        <p:spPr bwMode="auto">
          <a:xfrm>
            <a:off x="5630863" y="5746750"/>
            <a:ext cx="39322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CO</a:t>
            </a:r>
            <a:r>
              <a:rPr lang="en-US" altLang="en-US" sz="2400" b="1" i="0" baseline="-2500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2</a:t>
            </a:r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 removal increases to </a:t>
            </a:r>
          </a:p>
          <a:p>
            <a:pPr eaLnBrk="1" hangingPunct="1"/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match CO</a:t>
            </a:r>
            <a:r>
              <a:rPr lang="en-US" altLang="en-US" sz="2400" b="1" i="0" baseline="-2500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2</a:t>
            </a:r>
            <a:r>
              <a:rPr lang="en-US" altLang="en-US" sz="2400" b="1" i="0">
                <a:solidFill>
                  <a:srgbClr val="FFFFFF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 production.</a:t>
            </a:r>
          </a:p>
        </p:txBody>
      </p:sp>
      <p:sp>
        <p:nvSpPr>
          <p:cNvPr id="21514" name="Rectangle 11"/>
          <p:cNvSpPr>
            <a:spLocks noChangeArrowheads="1"/>
          </p:cNvSpPr>
          <p:nvPr/>
        </p:nvSpPr>
        <p:spPr bwMode="auto">
          <a:xfrm>
            <a:off x="2802065" y="733425"/>
            <a:ext cx="4681283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II- Metabolic regulation</a:t>
            </a:r>
          </a:p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Effects of CO</a:t>
            </a:r>
            <a:r>
              <a:rPr lang="en-GB" altLang="en-US" sz="3600" b="1" i="0" baseline="-25000">
                <a:solidFill>
                  <a:srgbClr val="FAFD00"/>
                </a:solidFill>
                <a:latin typeface="Calibri" panose="020F0502020204030204" pitchFamily="34" charset="0"/>
                <a:ea typeface="SimHei" panose="02010609060101010101" pitchFamily="49" charset="-122"/>
              </a:rPr>
              <a:t>2</a:t>
            </a:r>
            <a:endParaRPr lang="en-GB" altLang="en-US" sz="3600" b="1" i="0">
              <a:solidFill>
                <a:srgbClr val="FAFD00"/>
              </a:solidFill>
              <a:latin typeface="Calibri" panose="020F0502020204030204" pitchFamily="34" charset="0"/>
              <a:ea typeface="SimHei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ChangeArrowheads="1"/>
          </p:cNvSpPr>
          <p:nvPr/>
        </p:nvSpPr>
        <p:spPr bwMode="auto">
          <a:xfrm>
            <a:off x="2802065" y="152400"/>
            <a:ext cx="4681283" cy="119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II- Metabolic regulation</a:t>
            </a:r>
          </a:p>
          <a:p>
            <a:pPr algn="ctr"/>
            <a:r>
              <a:rPr lang="en-GB" altLang="en-US" sz="3600" b="1" i="0">
                <a:solidFill>
                  <a:srgbClr val="FAFD00"/>
                </a:solidFill>
                <a:latin typeface="Calibri" panose="020F0502020204030204" pitchFamily="34" charset="0"/>
              </a:rPr>
              <a:t>Metabolic Mediators</a:t>
            </a:r>
          </a:p>
        </p:txBody>
      </p:sp>
      <p:pic>
        <p:nvPicPr>
          <p:cNvPr id="22531" name="Picture 11" descr="metab1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0" y="1401763"/>
            <a:ext cx="7321550" cy="53038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266700" y="2549077"/>
            <a:ext cx="9906000" cy="401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900" b="1" i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Describe the control of tissue blood flow.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 Discuss the importance of control of tissue blood flow.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 Describe the distribution of cardiac output during rest and exercise.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 Describe pressure-flow relationship in </a:t>
            </a:r>
            <a:r>
              <a:rPr lang="en-US" altLang="en-US" sz="1900" b="1" i="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autoregulated</a:t>
            </a:r>
            <a:r>
              <a:rPr lang="en-US" altLang="en-US" sz="1900" b="1" i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 vascular beds.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 Discuss mechanisms of intrinsic regulation (</a:t>
            </a:r>
            <a:r>
              <a:rPr lang="en-US" altLang="en-US" sz="1900" b="1" i="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autoregulation</a:t>
            </a:r>
            <a:r>
              <a:rPr lang="en-US" altLang="en-US" sz="1900" b="1" i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) of tissue blood flow.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 Describe extrinsic regulation of tissue blood flow:</a:t>
            </a:r>
          </a:p>
          <a:p>
            <a:pPr lvl="2">
              <a:spcBef>
                <a:spcPct val="20000"/>
              </a:spcBef>
              <a:buClr>
                <a:schemeClr val="tx1"/>
              </a:buClr>
              <a:buFontTx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Neural and hormonal control of tissue blood flow.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 Discuss </a:t>
            </a:r>
            <a:r>
              <a:rPr lang="en-US" altLang="en-US" sz="1900" b="1" i="0" dirty="0">
                <a:solidFill>
                  <a:srgbClr val="FFFF00"/>
                </a:solidFill>
                <a:latin typeface="Calibri" panose="020F0502020204030204" pitchFamily="34" charset="0"/>
              </a:rPr>
              <a:t>the zero flow in areas of left ventricle during </a:t>
            </a:r>
            <a:r>
              <a:rPr lang="en-US" altLang="en-US" sz="1900" b="1" i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systole and </a:t>
            </a:r>
            <a:r>
              <a:rPr lang="en-US" altLang="en-US" sz="1900" b="1" i="0" dirty="0">
                <a:solidFill>
                  <a:srgbClr val="FFFF00"/>
                </a:solidFill>
                <a:latin typeface="Calibri" panose="020F0502020204030204" pitchFamily="34" charset="0"/>
              </a:rPr>
              <a:t>increased flow in </a:t>
            </a:r>
            <a:r>
              <a:rPr lang="en-US" altLang="en-US" sz="1900" b="1" i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diastole.</a:t>
            </a:r>
            <a:endParaRPr lang="en-US" altLang="en-US" sz="1900" b="1" i="0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 Outline the very </a:t>
            </a:r>
            <a:r>
              <a:rPr lang="en-US" altLang="en-US" sz="1900" b="1" i="0" dirty="0">
                <a:solidFill>
                  <a:srgbClr val="FFFF00"/>
                </a:solidFill>
                <a:latin typeface="Calibri" panose="020F0502020204030204" pitchFamily="34" charset="0"/>
              </a:rPr>
              <a:t>high O</a:t>
            </a:r>
            <a:r>
              <a:rPr lang="en-US" altLang="en-US" sz="1900" b="1" i="0" baseline="-25000" dirty="0">
                <a:solidFill>
                  <a:srgbClr val="FFFF00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1900" b="1" i="0" dirty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900" b="1" i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extraction of the myocardium.</a:t>
            </a:r>
            <a:endParaRPr lang="en-US" altLang="en-US" sz="1900" b="1" i="0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 Discuss auto regulation of coronary blood flow. </a:t>
            </a:r>
            <a:endParaRPr lang="en-US" altLang="en-US" sz="1900" b="1" i="0" dirty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 List metabolites that produce coronary dilatation</a:t>
            </a:r>
            <a:r>
              <a:rPr lang="en-US" altLang="en-US" sz="1900" b="1" i="0" dirty="0">
                <a:solidFill>
                  <a:srgbClr val="FFFF00"/>
                </a:solidFill>
                <a:latin typeface="Calibri" panose="020F0502020204030204" pitchFamily="34" charset="0"/>
              </a:rPr>
              <a:t>. 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sz="1900" b="1" i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 Describe nervous control of coronary blood flow. </a:t>
            </a:r>
            <a:endParaRPr lang="en-US" altLang="en-US" sz="1900" b="1" i="0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1714500" y="304800"/>
            <a:ext cx="7010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5000" b="1" i="0" dirty="0">
                <a:solidFill>
                  <a:srgbClr val="00FFFF"/>
                </a:solidFill>
                <a:latin typeface="Calibri" panose="020F0502020204030204" pitchFamily="34" charset="0"/>
              </a:rPr>
              <a:t>Learning outcomes</a:t>
            </a:r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266700" y="1676400"/>
            <a:ext cx="9906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200" b="1" i="0" dirty="0">
                <a:solidFill>
                  <a:srgbClr val="FF99FF"/>
                </a:solidFill>
                <a:latin typeface="Calibri" panose="020F0502020204030204" pitchFamily="34" charset="0"/>
              </a:rPr>
              <a:t>After reviewing the PowerPoint presentation, lecture notes and associated material, the student should be able to: </a:t>
            </a:r>
            <a:endParaRPr lang="en-US" altLang="en-US" sz="2200" b="1" dirty="0">
              <a:solidFill>
                <a:srgbClr val="FF99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4018" name="Rectangle 2"/>
          <p:cNvSpPr>
            <a:spLocks noChangeArrowheads="1"/>
          </p:cNvSpPr>
          <p:nvPr/>
        </p:nvSpPr>
        <p:spPr bwMode="auto">
          <a:xfrm>
            <a:off x="904875" y="762000"/>
            <a:ext cx="85820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Extrinsic control of tissue blood flow</a:t>
            </a:r>
          </a:p>
          <a:p>
            <a:pPr algn="ctr">
              <a:defRPr/>
            </a:pPr>
            <a:r>
              <a:rPr lang="en-US" sz="32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I - Sympathetic neural control</a:t>
            </a:r>
            <a:r>
              <a:rPr lang="en-US" sz="4400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494019" name="Rectangle 3"/>
          <p:cNvSpPr>
            <a:spLocks noChangeArrowheads="1"/>
          </p:cNvSpPr>
          <p:nvPr/>
        </p:nvSpPr>
        <p:spPr bwMode="auto">
          <a:xfrm>
            <a:off x="419100" y="1905000"/>
            <a:ext cx="9448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Most vascular beads are under resting sympathetic constrictor tone.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Increasing the level of sympathetic tone constricts vascular smooth muscle.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Reducing the level of sympathetic tone reduces the level of vascular smooth muscle constriction.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Most sympathetic fibres release </a:t>
            </a:r>
            <a:r>
              <a:rPr lang="en-GB" sz="2300" b="1" i="0" dirty="0" err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noradrenaline</a:t>
            </a:r>
            <a:r>
              <a:rPr lang="en-GB" sz="23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that acts on a</a:t>
            </a:r>
            <a:r>
              <a:rPr lang="en-GB" sz="2300" b="1" i="0" baseline="-25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1</a:t>
            </a:r>
            <a:r>
              <a:rPr lang="en-GB" sz="23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-receptors on the smooth muscle producing contraction.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Thus, stimulation of a</a:t>
            </a:r>
            <a:r>
              <a:rPr lang="en-GB" sz="2300" b="1" i="0" baseline="-25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1</a:t>
            </a:r>
            <a:r>
              <a:rPr lang="en-GB" sz="23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-receptors by noradrenalin produces vasoconstriction.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sz="2300" b="1" i="0" dirty="0">
                <a:solidFill>
                  <a:srgbClr val="CC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The coronary blood vessels and the cerebral vessels in the brain are little altered by sympathetic nerves and are predominantly regulated by local metabolic factors.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42" name="Rectangle 2"/>
          <p:cNvSpPr>
            <a:spLocks noChangeArrowheads="1"/>
          </p:cNvSpPr>
          <p:nvPr/>
        </p:nvSpPr>
        <p:spPr bwMode="auto">
          <a:xfrm>
            <a:off x="876300" y="990600"/>
            <a:ext cx="85820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endParaRPr lang="en-US" sz="4400" i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495043" name="Rectangle 3"/>
          <p:cNvSpPr>
            <a:spLocks noChangeArrowheads="1"/>
          </p:cNvSpPr>
          <p:nvPr/>
        </p:nvSpPr>
        <p:spPr bwMode="auto">
          <a:xfrm>
            <a:off x="419100" y="1981200"/>
            <a:ext cx="9525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Adrenaline stimulating </a:t>
            </a:r>
            <a:r>
              <a:rPr lang="en-GB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</a:t>
            </a:r>
            <a:r>
              <a:rPr lang="en-GB" b="1" i="0" baseline="-25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1</a:t>
            </a:r>
            <a:r>
              <a:rPr lang="en-GB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-receptors contracts vascular smooth muscle.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Blood vessels also contain </a:t>
            </a:r>
            <a:r>
              <a:rPr lang="el-GR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β</a:t>
            </a:r>
            <a:r>
              <a:rPr lang="en-US" b="1" i="0" baseline="-2500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2</a:t>
            </a:r>
            <a:r>
              <a:rPr lang="en-GB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-receptors which produce vasodilatation when activated.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The blood vessels in most tissues have more </a:t>
            </a:r>
            <a:r>
              <a:rPr lang="en-GB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</a:t>
            </a:r>
            <a:r>
              <a:rPr lang="en-GB" b="1" i="0" baseline="-250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1</a:t>
            </a:r>
            <a:r>
              <a:rPr lang="en-GB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-receptors than </a:t>
            </a:r>
            <a:r>
              <a:rPr lang="el-GR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β</a:t>
            </a:r>
            <a:r>
              <a:rPr lang="en-US" b="1" i="0" baseline="-2500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2</a:t>
            </a:r>
            <a:r>
              <a:rPr lang="en-GB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-receptors so adrenaline (and NA) contracts vascular smooth muscle.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n-GB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Blood vessels in skeletal muscle have many </a:t>
            </a:r>
            <a:r>
              <a:rPr lang="el-GR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β</a:t>
            </a:r>
            <a:r>
              <a:rPr lang="en-US" b="1" i="0" baseline="-2500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2</a:t>
            </a:r>
            <a:r>
              <a:rPr lang="en-GB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-receptors so the constrictor actions of adrenaline are minimal.</a:t>
            </a:r>
          </a:p>
        </p:txBody>
      </p:sp>
      <p:sp>
        <p:nvSpPr>
          <p:cNvPr id="1495045" name="Rectangle 5"/>
          <p:cNvSpPr>
            <a:spLocks noChangeArrowheads="1"/>
          </p:cNvSpPr>
          <p:nvPr/>
        </p:nvSpPr>
        <p:spPr bwMode="auto">
          <a:xfrm>
            <a:off x="904875" y="990600"/>
            <a:ext cx="85820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Extrinsic control of tissue blood flow</a:t>
            </a:r>
          </a:p>
          <a:p>
            <a:pPr algn="ctr">
              <a:defRPr/>
            </a:pPr>
            <a:r>
              <a:rPr lang="en-US" sz="32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II – Circulating adrenaine</a:t>
            </a:r>
            <a:r>
              <a:rPr lang="en-US" sz="4400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5" name="Rectangle 3"/>
          <p:cNvSpPr>
            <a:spLocks noChangeArrowheads="1"/>
          </p:cNvSpPr>
          <p:nvPr/>
        </p:nvSpPr>
        <p:spPr bwMode="auto">
          <a:xfrm>
            <a:off x="1257300" y="762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0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en-GB" sz="40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40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Unique Characteristics of </a:t>
            </a:r>
            <a:br>
              <a:rPr lang="en-GB" sz="40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40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cardiac metabolism</a:t>
            </a:r>
            <a:r>
              <a:rPr lang="en-GB" sz="44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342900" y="2286000"/>
            <a:ext cx="96774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The heart of a normal adult utilizes more than 5% of the total body’s consumption of O</a:t>
            </a:r>
            <a:r>
              <a:rPr lang="en-GB" altLang="en-US" sz="2000" b="1" i="0" baseline="-25000" dirty="0">
                <a:solidFill>
                  <a:srgbClr val="66FFFF"/>
                </a:solidFill>
                <a:latin typeface="Calibri" panose="020F0502020204030204" pitchFamily="34" charset="0"/>
              </a:rPr>
              <a:t>2 </a:t>
            </a: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at rest. Obviously, more amounts are needed during exercise.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Energy production in the heart is almost completely dependent on aerobic metabolism.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The heart extracts a very high fraction (up to 65%) of the O</a:t>
            </a:r>
            <a:r>
              <a:rPr lang="en-GB" altLang="en-US" sz="2000" b="1" i="0" baseline="-25000" dirty="0">
                <a:solidFill>
                  <a:srgbClr val="66FFFF"/>
                </a:solidFill>
                <a:latin typeface="Calibri" panose="020F0502020204030204" pitchFamily="34" charset="0"/>
              </a:rPr>
              <a:t>2</a:t>
            </a: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 content of the arterial blood flowing through the myocardium even at resting conditions. That is equal to the percentage extracted by skeletal muscles during severe exercise.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Therefore, the heart is characterized by a low venous O</a:t>
            </a:r>
            <a:r>
              <a:rPr lang="en-GB" altLang="en-US" sz="2000" b="1" i="0" baseline="-25000" dirty="0">
                <a:solidFill>
                  <a:srgbClr val="66FFFF"/>
                </a:solidFill>
                <a:latin typeface="Calibri" panose="020F0502020204030204" pitchFamily="34" charset="0"/>
              </a:rPr>
              <a:t>2</a:t>
            </a: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 reserve.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FF66FF"/>
                </a:solidFill>
                <a:latin typeface="Calibri" panose="020F0502020204030204" pitchFamily="34" charset="0"/>
              </a:rPr>
              <a:t>Thus, the extra O</a:t>
            </a:r>
            <a:r>
              <a:rPr lang="en-GB" altLang="en-US" sz="2000" b="1" i="0" baseline="-25000" dirty="0">
                <a:solidFill>
                  <a:srgbClr val="FF66FF"/>
                </a:solidFill>
                <a:latin typeface="Calibri" panose="020F0502020204030204" pitchFamily="34" charset="0"/>
              </a:rPr>
              <a:t>2</a:t>
            </a:r>
            <a:r>
              <a:rPr lang="en-GB" altLang="en-US" sz="2000" b="1" i="0" dirty="0">
                <a:solidFill>
                  <a:srgbClr val="FF66FF"/>
                </a:solidFill>
                <a:latin typeface="Calibri" panose="020F0502020204030204" pitchFamily="34" charset="0"/>
              </a:rPr>
              <a:t> requirements for cardiac work upon stress must be obtained by enhancement of the myocardial blood flow.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chemeClr val="tx2"/>
                </a:solidFill>
                <a:latin typeface="Calibri" panose="020F0502020204030204" pitchFamily="34" charset="0"/>
              </a:rPr>
              <a:t>In contrast, most other tissues under resting conditions extract only about 25% of the O</a:t>
            </a:r>
            <a:r>
              <a:rPr lang="en-GB" altLang="en-US" sz="2000" b="1" i="0" baseline="-25000" dirty="0">
                <a:solidFill>
                  <a:schemeClr val="tx2"/>
                </a:solidFill>
                <a:latin typeface="Calibri" panose="020F0502020204030204" pitchFamily="34" charset="0"/>
              </a:rPr>
              <a:t>2</a:t>
            </a:r>
            <a:r>
              <a:rPr lang="en-GB" altLang="en-US" sz="2000" b="1" i="0" dirty="0">
                <a:solidFill>
                  <a:schemeClr val="tx2"/>
                </a:solidFill>
                <a:latin typeface="Calibri" panose="020F0502020204030204" pitchFamily="34" charset="0"/>
              </a:rPr>
              <a:t> content of the arterial blood flowing trough them, leaving a considerable O</a:t>
            </a:r>
            <a:r>
              <a:rPr lang="en-GB" altLang="en-US" sz="2000" b="1" i="0" baseline="-25000" dirty="0">
                <a:solidFill>
                  <a:schemeClr val="tx2"/>
                </a:solidFill>
                <a:latin typeface="Calibri" panose="020F0502020204030204" pitchFamily="34" charset="0"/>
              </a:rPr>
              <a:t>2</a:t>
            </a:r>
            <a:r>
              <a:rPr lang="en-GB" altLang="en-US" sz="2000" b="1" i="0" dirty="0">
                <a:solidFill>
                  <a:schemeClr val="tx2"/>
                </a:solidFill>
                <a:latin typeface="Calibri" panose="020F0502020204030204" pitchFamily="34" charset="0"/>
              </a:rPr>
              <a:t> reserve that can be drawn on when a tissue has increased needs.</a:t>
            </a:r>
          </a:p>
        </p:txBody>
      </p:sp>
    </p:spTree>
    <p:extLst>
      <p:ext uri="{BB962C8B-B14F-4D97-AF65-F5344CB8AC3E}">
        <p14:creationId xmlns:p14="http://schemas.microsoft.com/office/powerpoint/2010/main" val="2927950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2" name="Rectangle 4"/>
          <p:cNvSpPr>
            <a:spLocks noChangeArrowheads="1"/>
          </p:cNvSpPr>
          <p:nvPr/>
        </p:nvSpPr>
        <p:spPr bwMode="auto">
          <a:xfrm>
            <a:off x="1333500" y="1524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0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Control of coronary blood flow (CBF) 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571500" y="2743200"/>
            <a:ext cx="9372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200" b="1" i="0">
                <a:solidFill>
                  <a:srgbClr val="66FFFF"/>
                </a:solidFill>
                <a:latin typeface="Calibri" panose="020F0502020204030204" pitchFamily="34" charset="0"/>
              </a:rPr>
              <a:t>Autoregulation:</a:t>
            </a:r>
          </a:p>
          <a:p>
            <a:pPr lvl="2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b="1" i="0">
                <a:solidFill>
                  <a:srgbClr val="66FFFF"/>
                </a:solidFill>
                <a:latin typeface="Calibri" panose="020F0502020204030204" pitchFamily="34" charset="0"/>
              </a:rPr>
              <a:t>Physical factors</a:t>
            </a:r>
          </a:p>
          <a:p>
            <a:pPr lvl="2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b="1" i="0">
                <a:solidFill>
                  <a:srgbClr val="66FFFF"/>
                </a:solidFill>
                <a:latin typeface="Calibri" panose="020F0502020204030204" pitchFamily="34" charset="0"/>
              </a:rPr>
              <a:t>Myogenic.</a:t>
            </a:r>
          </a:p>
          <a:p>
            <a:pPr lvl="2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b="1" i="0">
                <a:solidFill>
                  <a:srgbClr val="66FFFF"/>
                </a:solidFill>
                <a:latin typeface="Calibri" panose="020F0502020204030204" pitchFamily="34" charset="0"/>
              </a:rPr>
              <a:t>Metabolic control</a:t>
            </a:r>
          </a:p>
          <a:p>
            <a:pPr lvl="2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altLang="en-US" b="1" i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 lvl="2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altLang="en-US" b="1" i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altLang="en-US" sz="3200" b="1" i="0">
                <a:solidFill>
                  <a:schemeClr val="tx2"/>
                </a:solidFill>
                <a:latin typeface="Calibri" panose="020F0502020204030204" pitchFamily="34" charset="0"/>
              </a:rPr>
              <a:t>Nervous control: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66700" y="2209800"/>
            <a:ext cx="5943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None/>
            </a:pPr>
            <a:r>
              <a:rPr lang="en-GB" altLang="en-US" sz="2000" b="1" i="0" dirty="0">
                <a:solidFill>
                  <a:srgbClr val="FF66FF"/>
                </a:solidFill>
                <a:latin typeface="Calibri" panose="020F0502020204030204" pitchFamily="34" charset="0"/>
              </a:rPr>
              <a:t>Phasic pattern of coronary flow: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The myocardium receives most of its blood supply during diastole.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Blood supply to the myocardium is substantially reduced during systole for  2 reasons: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CCFF33"/>
                </a:solidFill>
                <a:latin typeface="Calibri" panose="020F0502020204030204" pitchFamily="34" charset="0"/>
              </a:rPr>
              <a:t>1) The major branches of the coronary arteries are compressed by the contractile myocardium.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CCFF33"/>
                </a:solidFill>
                <a:latin typeface="Calibri" panose="020F0502020204030204" pitchFamily="34" charset="0"/>
              </a:rPr>
              <a:t>2) The entrance to the coronary vessels is partially blocked by the open aortic valve.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 dirty="0">
                <a:solidFill>
                  <a:srgbClr val="66FFFF"/>
                </a:solidFill>
                <a:latin typeface="Calibri" panose="020F0502020204030204" pitchFamily="34" charset="0"/>
              </a:rPr>
              <a:t>Thus, most CBF (about 70%) occurs during diastole, driven by the aortic blood pressure, with flow declining as aortic pressure drops. Only about 30% of CBF occurs during systole.</a:t>
            </a:r>
          </a:p>
        </p:txBody>
      </p:sp>
      <p:sp>
        <p:nvSpPr>
          <p:cNvPr id="436227" name="Rectangle 3"/>
          <p:cNvSpPr>
            <a:spLocks noChangeArrowheads="1"/>
          </p:cNvSpPr>
          <p:nvPr/>
        </p:nvSpPr>
        <p:spPr bwMode="auto">
          <a:xfrm>
            <a:off x="1333500" y="5334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Control of coronary circulation; </a:t>
            </a:r>
            <a:b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coronary blood flow (CBF</a:t>
            </a:r>
            <a:r>
              <a:rPr lang="en-GB" sz="36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)</a:t>
            </a: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 – Physical Factors</a:t>
            </a:r>
            <a:endParaRPr lang="en-GB" sz="40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438400"/>
            <a:ext cx="3810000" cy="36576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66700" y="2438400"/>
            <a:ext cx="9753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None/>
            </a:pPr>
            <a:r>
              <a:rPr lang="en-GB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Regional distribution of coronary flow: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endParaRPr lang="en-GB" altLang="en-US" sz="2000" b="1" i="0">
              <a:solidFill>
                <a:srgbClr val="FF66FF"/>
              </a:solidFill>
              <a:latin typeface="Calibri" panose="020F0502020204030204" pitchFamily="34" charset="0"/>
            </a:endParaRP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>
                <a:solidFill>
                  <a:srgbClr val="00FFFF"/>
                </a:solidFill>
                <a:latin typeface="Calibri" panose="020F0502020204030204" pitchFamily="34" charset="0"/>
              </a:rPr>
              <a:t>Distribution of CBF inside the ventricular wall is also affected by the myocardial compression.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>
                <a:solidFill>
                  <a:srgbClr val="00FFFF"/>
                </a:solidFill>
                <a:latin typeface="Calibri" panose="020F0502020204030204" pitchFamily="34" charset="0"/>
              </a:rPr>
              <a:t>The intra-myocardial pressure is greatest in the inner layers of ventricular wall and declines across the wall toward the outer layers. 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>
                <a:solidFill>
                  <a:schemeClr val="tx2"/>
                </a:solidFill>
                <a:latin typeface="Calibri" panose="020F0502020204030204" pitchFamily="34" charset="0"/>
              </a:rPr>
              <a:t>Thus, during systole, the sub-endocardial layers of the LV may be deprived of blood flow.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>
                <a:solidFill>
                  <a:srgbClr val="00FFFF"/>
                </a:solidFill>
                <a:latin typeface="Calibri" panose="020F0502020204030204" pitchFamily="34" charset="0"/>
              </a:rPr>
              <a:t>Compensation for this lack of flow during systole is achieved by local vasodilatation of the sub-endocardial vessels during diastole.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2000" b="1" i="0">
                <a:solidFill>
                  <a:srgbClr val="00FFFF"/>
                </a:solidFill>
                <a:latin typeface="Calibri" panose="020F0502020204030204" pitchFamily="34" charset="0"/>
              </a:rPr>
              <a:t>Accordingly, the inner region of the myocardium has an equal blood flow to the outer layers under normal conditions.</a:t>
            </a:r>
          </a:p>
        </p:txBody>
      </p:sp>
      <p:sp>
        <p:nvSpPr>
          <p:cNvPr id="451587" name="Rectangle 3"/>
          <p:cNvSpPr>
            <a:spLocks noChangeArrowheads="1"/>
          </p:cNvSpPr>
          <p:nvPr/>
        </p:nvSpPr>
        <p:spPr bwMode="auto">
          <a:xfrm>
            <a:off x="1333500" y="6858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Control of coronary circulation; </a:t>
            </a:r>
            <a:b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coronary blood flow (CBF</a:t>
            </a:r>
            <a:r>
              <a:rPr lang="en-GB" sz="36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)</a:t>
            </a: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 – Physical Factors</a:t>
            </a:r>
            <a:endParaRPr lang="en-GB" sz="40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66700" y="2209800"/>
            <a:ext cx="9372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b="1" i="0">
                <a:solidFill>
                  <a:srgbClr val="66FFFF"/>
                </a:solidFill>
                <a:latin typeface="Calibri" panose="020F0502020204030204" pitchFamily="34" charset="0"/>
              </a:rPr>
              <a:t>The CBF is maintained nearly constant over a range of mean ABP, usually 60 to 140 mm Hg.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endParaRPr lang="en-GB" altLang="en-US" b="1" i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b="1" i="0">
                <a:solidFill>
                  <a:srgbClr val="66FFFF"/>
                </a:solidFill>
                <a:latin typeface="Calibri" panose="020F0502020204030204" pitchFamily="34" charset="0"/>
              </a:rPr>
              <a:t>Above or below these limits autoregulation fails and CBF increases or decreases in a linear fashion with corresponding increases or decreases in aortic pressure.</a:t>
            </a:r>
          </a:p>
        </p:txBody>
      </p:sp>
      <p:sp>
        <p:nvSpPr>
          <p:cNvPr id="439299" name="Rectangle 3"/>
          <p:cNvSpPr>
            <a:spLocks noChangeArrowheads="1"/>
          </p:cNvSpPr>
          <p:nvPr/>
        </p:nvSpPr>
        <p:spPr bwMode="auto">
          <a:xfrm>
            <a:off x="1257300" y="10668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II – Myogenic coronary </a:t>
            </a:r>
            <a:r>
              <a:rPr lang="en-GB" sz="3600" b="1" i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autoregulation</a:t>
            </a:r>
            <a:endParaRPr lang="en-GB" sz="40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66700" y="1828800"/>
            <a:ext cx="9753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The overall flow of blood through the coronary arteries is almost regulated by local intrinsic control of  coronary vascular resistance </a:t>
            </a:r>
            <a:r>
              <a:rPr lang="en-GB" altLang="en-US" sz="1900" b="1" dirty="0">
                <a:solidFill>
                  <a:srgbClr val="FF66FF"/>
                </a:solidFill>
                <a:latin typeface="Calibri" panose="020F0502020204030204" pitchFamily="34" charset="0"/>
              </a:rPr>
              <a:t>in response to metabolic requirements of the myocardium.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When cardiac work increases, the coronary blood flow is increased and vice versa.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FF66FF"/>
                </a:solidFill>
                <a:latin typeface="Calibri" panose="020F0502020204030204" pitchFamily="34" charset="0"/>
              </a:rPr>
              <a:t>The most important metabolic factor for the heart is O</a:t>
            </a:r>
            <a:r>
              <a:rPr lang="en-GB" altLang="en-US" sz="1900" b="1" i="0" baseline="-25000" dirty="0">
                <a:solidFill>
                  <a:srgbClr val="FF66FF"/>
                </a:solidFill>
                <a:latin typeface="Calibri" panose="020F0502020204030204" pitchFamily="34" charset="0"/>
              </a:rPr>
              <a:t>2</a:t>
            </a:r>
            <a:r>
              <a:rPr lang="en-GB" altLang="en-US" sz="1900" b="1" i="0" dirty="0">
                <a:solidFill>
                  <a:srgbClr val="FF66FF"/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Coronary vasodilators during increased activity are: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1- Local hypoxia.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2- Adenosine.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3- NO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4- Increased PCO</a:t>
            </a:r>
            <a:r>
              <a:rPr lang="en-GB" altLang="en-US" sz="1900" b="1" i="0" baseline="-25000" dirty="0">
                <a:solidFill>
                  <a:srgbClr val="66FFFF"/>
                </a:solidFill>
                <a:latin typeface="Calibri" panose="020F0502020204030204" pitchFamily="34" charset="0"/>
              </a:rPr>
              <a:t>2</a:t>
            </a: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5- Increased H</a:t>
            </a:r>
            <a:r>
              <a:rPr lang="en-GB" altLang="en-US" sz="1900" b="1" i="0" baseline="30000" dirty="0">
                <a:solidFill>
                  <a:srgbClr val="66FFFF"/>
                </a:solidFill>
                <a:latin typeface="Calibri" panose="020F0502020204030204" pitchFamily="34" charset="0"/>
              </a:rPr>
              <a:t>+</a:t>
            </a: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6- Increased K</a:t>
            </a:r>
            <a:r>
              <a:rPr lang="en-GB" altLang="en-US" sz="1900" b="1" i="0" baseline="30000" dirty="0">
                <a:solidFill>
                  <a:srgbClr val="66FFFF"/>
                </a:solidFill>
                <a:latin typeface="Calibri" panose="020F0502020204030204" pitchFamily="34" charset="0"/>
              </a:rPr>
              <a:t>+</a:t>
            </a: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7- Prostaglandins.</a:t>
            </a:r>
          </a:p>
          <a:p>
            <a:pPr>
              <a:spcBef>
                <a:spcPct val="20000"/>
              </a:spcBef>
              <a:buClr>
                <a:srgbClr val="FF0000"/>
              </a:buClr>
              <a:buSzPct val="75000"/>
              <a:buFont typeface="Symbol" panose="05050102010706020507" pitchFamily="18" charset="2"/>
              <a:buChar char="©"/>
            </a:pPr>
            <a:r>
              <a:rPr lang="en-GB" altLang="en-US" sz="1900" b="1" i="0" dirty="0">
                <a:solidFill>
                  <a:srgbClr val="66FFFF"/>
                </a:solidFill>
                <a:latin typeface="Calibri" panose="020F0502020204030204" pitchFamily="34" charset="0"/>
              </a:rPr>
              <a:t>8- Histamine.</a:t>
            </a:r>
          </a:p>
        </p:txBody>
      </p:sp>
      <p:sp>
        <p:nvSpPr>
          <p:cNvPr id="440323" name="Rectangle 3"/>
          <p:cNvSpPr>
            <a:spLocks noChangeArrowheads="1"/>
          </p:cNvSpPr>
          <p:nvPr/>
        </p:nvSpPr>
        <p:spPr bwMode="auto">
          <a:xfrm>
            <a:off x="1257300" y="8382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III – Metabolic control</a:t>
            </a:r>
            <a:endParaRPr lang="en-GB" sz="40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ChangeArrowheads="1"/>
          </p:cNvSpPr>
          <p:nvPr/>
        </p:nvSpPr>
        <p:spPr bwMode="auto">
          <a:xfrm>
            <a:off x="1257300" y="8382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IV – Nervous control</a:t>
            </a:r>
            <a:endParaRPr lang="en-GB" sz="40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4579" name="Rectangle 14"/>
          <p:cNvSpPr>
            <a:spLocks noChangeArrowheads="1"/>
          </p:cNvSpPr>
          <p:nvPr/>
        </p:nvSpPr>
        <p:spPr bwMode="auto">
          <a:xfrm>
            <a:off x="342900" y="1771650"/>
            <a:ext cx="97536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Coronary arteries have both </a:t>
            </a:r>
            <a:r>
              <a:rPr lang="el-GR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α</a:t>
            </a:r>
            <a:r>
              <a:rPr lang="en-US" altLang="en-US" sz="2200" b="1" i="0" baseline="-25000" dirty="0">
                <a:solidFill>
                  <a:srgbClr val="00FFFF"/>
                </a:solidFill>
                <a:latin typeface="Calibri" panose="020F0502020204030204" pitchFamily="34" charset="0"/>
              </a:rPr>
              <a:t>1</a:t>
            </a: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- and </a:t>
            </a:r>
            <a:r>
              <a:rPr lang="el-GR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β</a:t>
            </a:r>
            <a:r>
              <a:rPr lang="en-US" altLang="en-US" sz="2200" b="1" i="0" baseline="-25000" dirty="0">
                <a:solidFill>
                  <a:srgbClr val="00FFFF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-adrenergic receptors.</a:t>
            </a:r>
          </a:p>
          <a:p>
            <a:pPr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Stimulation of </a:t>
            </a:r>
            <a:r>
              <a:rPr lang="el-GR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α</a:t>
            </a:r>
            <a:r>
              <a:rPr lang="en-US" altLang="en-US" sz="2200" b="1" i="0" baseline="-25000" dirty="0">
                <a:solidFill>
                  <a:srgbClr val="00FFFF"/>
                </a:solidFill>
                <a:latin typeface="Calibri" panose="020F0502020204030204" pitchFamily="34" charset="0"/>
              </a:rPr>
              <a:t>1</a:t>
            </a: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-receptors cause vasoconstriction, while </a:t>
            </a:r>
            <a:r>
              <a:rPr lang="el-GR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β</a:t>
            </a:r>
            <a:r>
              <a:rPr lang="en-US" altLang="en-US" sz="2200" b="1" i="0" baseline="-25000" dirty="0">
                <a:solidFill>
                  <a:srgbClr val="00FFFF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-receptor activation causes vasodilatation.</a:t>
            </a:r>
          </a:p>
          <a:p>
            <a:pPr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Experimental direct stimulation of the cardiac sympathetic fibers causes coronary vasoconstriction, due to the presence of more </a:t>
            </a:r>
            <a:r>
              <a:rPr lang="el-GR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α</a:t>
            </a: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- than </a:t>
            </a:r>
            <a:r>
              <a:rPr lang="el-GR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β</a:t>
            </a: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- adrenergic receptors in the coronaries. </a:t>
            </a:r>
          </a:p>
          <a:p>
            <a:pPr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However, during physiologic conditions of enhanced sympathetic activity, the heart rate and contractility are both activated by sympathetic nerve fibers and blood </a:t>
            </a:r>
            <a:r>
              <a:rPr lang="en-US" altLang="en-US" sz="2200" b="1" i="0" dirty="0" err="1">
                <a:solidFill>
                  <a:srgbClr val="00FFFF"/>
                </a:solidFill>
                <a:latin typeface="Calibri" panose="020F0502020204030204" pitchFamily="34" charset="0"/>
              </a:rPr>
              <a:t>catecholamines</a:t>
            </a: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on myocardial </a:t>
            </a:r>
            <a:r>
              <a:rPr lang="el-GR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β</a:t>
            </a:r>
            <a:r>
              <a:rPr lang="en-US" altLang="en-US" sz="2200" b="1" i="0" baseline="-25000" dirty="0">
                <a:solidFill>
                  <a:srgbClr val="00FFFF"/>
                </a:solidFill>
                <a:latin typeface="Calibri" panose="020F0502020204030204" pitchFamily="34" charset="0"/>
              </a:rPr>
              <a:t>1</a:t>
            </a: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-adrenergic receptors. </a:t>
            </a:r>
            <a:r>
              <a:rPr lang="en-US" altLang="en-US" sz="2200" b="1" i="0" dirty="0">
                <a:solidFill>
                  <a:schemeClr val="tx2"/>
                </a:solidFill>
                <a:latin typeface="Calibri" panose="020F0502020204030204" pitchFamily="34" charset="0"/>
              </a:rPr>
              <a:t>The resulting increase in cardiac metabolites induces vasodilatation that overrides the direct constrictor effect of sympathetic fibers to the vascular wall with a net increased CBF.</a:t>
            </a: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</a:t>
            </a:r>
          </a:p>
          <a:p>
            <a:pPr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en-US" sz="22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200" b="1" i="0" dirty="0">
                <a:solidFill>
                  <a:srgbClr val="FF66FF"/>
                </a:solidFill>
                <a:latin typeface="Calibri" panose="020F0502020204030204" pitchFamily="34" charset="0"/>
              </a:rPr>
              <a:t>Thus, it is evident that such extrinsic control can be overridden by the local cardiac metabolic state.</a:t>
            </a:r>
            <a:endParaRPr lang="en-GB" altLang="en-US" sz="2200" b="1" i="0" dirty="0">
              <a:solidFill>
                <a:srgbClr val="FF66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ChangeArrowheads="1"/>
          </p:cNvSpPr>
          <p:nvPr/>
        </p:nvSpPr>
        <p:spPr bwMode="auto">
          <a:xfrm>
            <a:off x="1257300" y="14478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IV – Nervous control</a:t>
            </a:r>
            <a:endParaRPr lang="en-GB" sz="40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6959600" y="4794250"/>
            <a:ext cx="26246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b="1" i="0">
                <a:solidFill>
                  <a:schemeClr val="accent2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: vasoconstriction</a:t>
            </a:r>
          </a:p>
          <a:p>
            <a:pPr eaLnBrk="1" hangingPunct="1"/>
            <a:r>
              <a:rPr lang="en-US" altLang="en-US" b="1" i="0">
                <a:solidFill>
                  <a:schemeClr val="accent2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: vasodilation</a:t>
            </a: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495300" y="2819400"/>
            <a:ext cx="82409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SzPct val="135000"/>
              <a:buFontTx/>
              <a:buChar char="•"/>
            </a:pPr>
            <a:r>
              <a:rPr lang="en-US" altLang="en-US" b="1" i="0">
                <a:latin typeface="Calibri" panose="020F0502020204030204" pitchFamily="34" charset="0"/>
              </a:rPr>
              <a:t>  In cardiac and skeletal muscle: # </a:t>
            </a:r>
            <a:r>
              <a:rPr lang="en-US" altLang="en-US" b="1" i="0">
                <a:latin typeface="Calibri" panose="020F0502020204030204" pitchFamily="34" charset="0"/>
                <a:sym typeface="Symbol" panose="05050102010706020507" pitchFamily="18" charset="2"/>
              </a:rPr>
              <a:t>-receptors &gt; # -receptors</a:t>
            </a:r>
            <a:r>
              <a:rPr lang="en-US" altLang="en-US" b="1" i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1646238" y="3322638"/>
            <a:ext cx="49592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b="1" i="0">
                <a:latin typeface="Calibri" panose="020F0502020204030204" pitchFamily="34" charset="0"/>
                <a:sym typeface="Symbol" panose="05050102010706020507" pitchFamily="18" charset="2"/>
              </a:rPr>
              <a:t>  </a:t>
            </a:r>
            <a:r>
              <a:rPr lang="en-US" altLang="en-US" b="1" i="0">
                <a:latin typeface="Calibri" panose="020F0502020204030204" pitchFamily="34" charset="0"/>
              </a:rPr>
              <a:t>Adrenaline promotes vasodilation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95300" y="3817936"/>
            <a:ext cx="7196138" cy="965199"/>
            <a:chOff x="204" y="2088"/>
            <a:chExt cx="4533" cy="608"/>
          </a:xfrm>
        </p:grpSpPr>
        <p:sp>
          <p:nvSpPr>
            <p:cNvPr id="25607" name="Text Box 8"/>
            <p:cNvSpPr txBox="1">
              <a:spLocks noChangeArrowheads="1"/>
            </p:cNvSpPr>
            <p:nvPr/>
          </p:nvSpPr>
          <p:spPr bwMode="auto">
            <a:xfrm>
              <a:off x="204" y="2088"/>
              <a:ext cx="453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>
                <a:buSzPct val="135000"/>
                <a:buFontTx/>
                <a:buChar char="•"/>
              </a:pPr>
              <a:r>
                <a:rPr lang="en-US" altLang="en-US" b="1" i="0">
                  <a:latin typeface="Calibri" panose="020F0502020204030204" pitchFamily="34" charset="0"/>
                </a:rPr>
                <a:t>  In most other tissues: # </a:t>
              </a:r>
              <a:r>
                <a:rPr lang="en-US" altLang="en-US" b="1" i="0">
                  <a:latin typeface="Calibri" panose="020F0502020204030204" pitchFamily="34" charset="0"/>
                  <a:sym typeface="Symbol" panose="05050102010706020507" pitchFamily="18" charset="2"/>
                </a:rPr>
                <a:t>-receptors &gt; #  -receptors</a:t>
              </a:r>
              <a:r>
                <a:rPr lang="en-US" altLang="en-US" b="1" i="0">
                  <a:latin typeface="Calibri" panose="020F0502020204030204" pitchFamily="34" charset="0"/>
                </a:rPr>
                <a:t> </a:t>
              </a:r>
            </a:p>
          </p:txBody>
        </p:sp>
        <p:sp>
          <p:nvSpPr>
            <p:cNvPr id="25608" name="Text Box 9"/>
            <p:cNvSpPr txBox="1">
              <a:spLocks noChangeArrowheads="1"/>
            </p:cNvSpPr>
            <p:nvPr/>
          </p:nvSpPr>
          <p:spPr bwMode="auto">
            <a:xfrm>
              <a:off x="987" y="2405"/>
              <a:ext cx="345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b="1" i="0">
                  <a:latin typeface="Calibri" panose="020F0502020204030204" pitchFamily="34" charset="0"/>
                  <a:sym typeface="Symbol" panose="05050102010706020507" pitchFamily="18" charset="2"/>
                </a:rPr>
                <a:t>  </a:t>
              </a:r>
              <a:r>
                <a:rPr lang="en-US" altLang="en-US" b="1" i="0">
                  <a:latin typeface="Calibri" panose="020F0502020204030204" pitchFamily="34" charset="0"/>
                </a:rPr>
                <a:t>Adrenaline promotes vasoconstriction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0" y="642289"/>
            <a:ext cx="1028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r>
              <a:rPr lang="en-CA" sz="5400" b="1" i="0" dirty="0" smtClean="0">
                <a:solidFill>
                  <a:srgbClr val="00FFFF"/>
                </a:solidFill>
                <a:latin typeface="Calibri" pitchFamily="34" charset="0"/>
                <a:cs typeface="Calibri" pitchFamily="34" charset="0"/>
              </a:rPr>
              <a:t>Learning Resources</a:t>
            </a:r>
            <a:endParaRPr lang="en-CA" sz="5400" b="1" i="0" dirty="0">
              <a:solidFill>
                <a:srgbClr val="00FF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9100" y="1946851"/>
            <a:ext cx="9601200" cy="426886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anchor="ctr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i="1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400" i="1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400" i="1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400" i="1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400" i="1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400" i="1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400" i="1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400" i="1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400" i="1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2300" b="1" dirty="0">
                <a:solidFill>
                  <a:srgbClr val="00FFFF"/>
                </a:solidFill>
                <a:latin typeface="Calibri" pitchFamily="34" charset="0"/>
                <a:cs typeface="Calibri" pitchFamily="34" charset="0"/>
              </a:rPr>
              <a:t>Textbooks </a:t>
            </a:r>
            <a:r>
              <a:rPr lang="en-US" sz="2300" b="1" dirty="0" smtClean="0">
                <a:solidFill>
                  <a:srgbClr val="00FFFF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endParaRPr lang="en-US" sz="2300" b="1" dirty="0" smtClean="0">
              <a:solidFill>
                <a:srgbClr val="00FFFF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itchFamily="18" charset="2"/>
              <a:buBlip>
                <a:blip r:embed="rId2"/>
              </a:buBlip>
            </a:pP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Guyton and Hall, Textbook of Medical Physiology; 12</a:t>
            </a:r>
            <a:r>
              <a:rPr lang="en-US" sz="2300" b="1" i="0" baseline="30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Edition.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itchFamily="18" charset="2"/>
              <a:buBlip>
                <a:blip r:embed="rId2"/>
              </a:buBlip>
            </a:pPr>
            <a:r>
              <a:rPr lang="en-US" sz="2300" b="1" i="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Mohrman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and Heller, Cardiovascular Physiology; 7</a:t>
            </a:r>
            <a:r>
              <a:rPr lang="en-US" sz="2300" b="1" i="0" baseline="30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Edition.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Blip>
                <a:blip r:embed="rId2"/>
              </a:buBlip>
            </a:pPr>
            <a:r>
              <a:rPr lang="en-US" sz="2300" b="1" i="0" dirty="0" err="1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Ganong’s</a:t>
            </a:r>
            <a:r>
              <a:rPr lang="en-US" sz="2300" b="1" i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Review of Medical Physiology;  24</a:t>
            </a:r>
            <a:r>
              <a:rPr lang="en-US" sz="2300" b="1" i="0" baseline="300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 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Edition.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Blip>
                <a:blip r:embed="rId2"/>
              </a:buBlip>
            </a:pPr>
            <a:endParaRPr lang="en-US" sz="2300" b="1" i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>
              <a:spcBef>
                <a:spcPct val="20000"/>
              </a:spcBef>
              <a:buClr>
                <a:srgbClr val="FF0000"/>
              </a:buClr>
            </a:pPr>
            <a:endParaRPr lang="en-US" sz="2300" b="1" i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2300" b="1" dirty="0" smtClean="0">
                <a:solidFill>
                  <a:srgbClr val="00FFFF"/>
                </a:solidFill>
                <a:latin typeface="Calibri" pitchFamily="34" charset="0"/>
                <a:cs typeface="Calibri" pitchFamily="34" charset="0"/>
              </a:rPr>
              <a:t>Websites: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endParaRPr lang="en-US" sz="2300" b="1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itchFamily="18" charset="2"/>
              <a:buBlip>
                <a:blip r:embed="rId2"/>
              </a:buBlip>
            </a:pPr>
            <a:r>
              <a:rPr lang="en-US" sz="2300" b="1" i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  <a:hlinkClick r:id="rId3"/>
              </a:rPr>
              <a:t>http://accessmedicine.mhmedical.com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  <a:hlinkClick r:id="rId3"/>
              </a:rPr>
              <a:t>/</a:t>
            </a:r>
            <a:endParaRPr lang="en-US" sz="2300" b="1" i="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6400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9858" name="Rectangle 2"/>
          <p:cNvSpPr>
            <a:spLocks noChangeArrowheads="1"/>
          </p:cNvSpPr>
          <p:nvPr/>
        </p:nvSpPr>
        <p:spPr bwMode="auto">
          <a:xfrm>
            <a:off x="1181100" y="9144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4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Importance of control of </a:t>
            </a:r>
            <a:br>
              <a:rPr lang="en-GB" sz="44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44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tissue (local) blood flow</a:t>
            </a:r>
            <a:endParaRPr lang="en-GB" sz="4400" i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169859" name="Rectangle 3"/>
          <p:cNvSpPr>
            <a:spLocks noChangeArrowheads="1"/>
          </p:cNvSpPr>
          <p:nvPr/>
        </p:nvSpPr>
        <p:spPr bwMode="auto">
          <a:xfrm>
            <a:off x="266700" y="2362200"/>
            <a:ext cx="9677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Monotype Sorts" pitchFamily="2" charset="2"/>
              <a:buBlip>
                <a:blip r:embed="rId4"/>
              </a:buBlip>
              <a:defRPr/>
            </a:pPr>
            <a:r>
              <a:rPr lang="en-GB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Each tissue receives only a fraction of the total cardiac output.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Monotype Sorts" pitchFamily="2" charset="2"/>
              <a:buBlip>
                <a:blip r:embed="rId4"/>
              </a:buBlip>
              <a:defRPr/>
            </a:pPr>
            <a:endParaRPr lang="en-GB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Blip>
                <a:blip r:embed="rId4"/>
              </a:buBlip>
              <a:defRPr/>
            </a:pPr>
            <a:r>
              <a:rPr lang="en-GB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Each tissue must receive sufficient blood flow for its metabolic needs or necrosis will occur.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Blip>
                <a:blip r:embed="rId4"/>
              </a:buBlip>
              <a:defRPr/>
            </a:pPr>
            <a:endParaRPr lang="en-GB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Blip>
                <a:blip r:embed="rId4"/>
              </a:buBlip>
              <a:defRPr/>
            </a:pPr>
            <a:r>
              <a:rPr lang="en-GB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Increasing cardiac output increases the work done by the heart to pump blood.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GB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Blip>
                <a:blip r:embed="rId4"/>
              </a:buBlip>
              <a:defRPr/>
            </a:pPr>
            <a:r>
              <a:rPr lang="en-GB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By controlling tissue perfusion so each tissue receives just enough blood, cardiac output and heart work are minimised.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232525" y="7270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GB" altLang="en-US" sz="2400" i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68419" name="Rectangle 3"/>
          <p:cNvSpPr>
            <a:spLocks noChangeArrowheads="1"/>
          </p:cNvSpPr>
          <p:nvPr/>
        </p:nvSpPr>
        <p:spPr bwMode="auto">
          <a:xfrm>
            <a:off x="1333500" y="762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0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Distribution of cardiac output during rest and exercise</a:t>
            </a:r>
          </a:p>
        </p:txBody>
      </p:sp>
      <p:pic>
        <p:nvPicPr>
          <p:cNvPr id="8196" name="Picture 4" descr="gr1lf1315b_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1905000"/>
            <a:ext cx="5678487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533900" y="1905000"/>
            <a:ext cx="2209800" cy="4781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endParaRPr lang="en-US" altLang="en-US" sz="2000" i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4953000" y="1751013"/>
            <a:ext cx="4446588" cy="4787895"/>
            <a:chOff x="2517" y="797"/>
            <a:chExt cx="2801" cy="3137"/>
          </a:xfrm>
        </p:grpSpPr>
        <p:sp>
          <p:nvSpPr>
            <p:cNvPr id="8202" name="Text Box 7"/>
            <p:cNvSpPr txBox="1">
              <a:spLocks noChangeArrowheads="1"/>
            </p:cNvSpPr>
            <p:nvPr/>
          </p:nvSpPr>
          <p:spPr bwMode="auto">
            <a:xfrm>
              <a:off x="2517" y="1254"/>
              <a:ext cx="1140" cy="2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1900" i="0">
                  <a:solidFill>
                    <a:srgbClr val="FFFFFF"/>
                  </a:solidFill>
                  <a:latin typeface="Calibri" panose="020F0502020204030204" pitchFamily="34" charset="0"/>
                </a:rPr>
                <a:t>Brain</a:t>
              </a:r>
            </a:p>
            <a:p>
              <a:pPr eaLnBrk="1" hangingPunct="1"/>
              <a:endParaRPr lang="en-US" altLang="en-US" sz="19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>
                <a:lnSpc>
                  <a:spcPct val="110000"/>
                </a:lnSpc>
              </a:pPr>
              <a:r>
                <a:rPr lang="en-US" altLang="en-US" sz="1900" i="0">
                  <a:solidFill>
                    <a:srgbClr val="FFFFFF"/>
                  </a:solidFill>
                  <a:latin typeface="Calibri" panose="020F0502020204030204" pitchFamily="34" charset="0"/>
                </a:rPr>
                <a:t>Heart</a:t>
              </a:r>
            </a:p>
            <a:p>
              <a:pPr eaLnBrk="1" hangingPunct="1">
                <a:lnSpc>
                  <a:spcPct val="110000"/>
                </a:lnSpc>
              </a:pPr>
              <a:endParaRPr lang="en-US" altLang="en-US" sz="19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>
                <a:lnSpc>
                  <a:spcPct val="110000"/>
                </a:lnSpc>
              </a:pPr>
              <a:r>
                <a:rPr lang="en-US" altLang="en-US" sz="1900" i="0">
                  <a:solidFill>
                    <a:srgbClr val="FFFFFF"/>
                  </a:solidFill>
                  <a:latin typeface="Calibri" panose="020F0502020204030204" pitchFamily="34" charset="0"/>
                </a:rPr>
                <a:t>Liver/Gut</a:t>
              </a:r>
            </a:p>
            <a:p>
              <a:pPr eaLnBrk="1" hangingPunct="1">
                <a:lnSpc>
                  <a:spcPct val="90000"/>
                </a:lnSpc>
              </a:pPr>
              <a:endParaRPr lang="en-US" altLang="en-US" sz="19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>
                <a:lnSpc>
                  <a:spcPct val="95000"/>
                </a:lnSpc>
              </a:pPr>
              <a:r>
                <a:rPr lang="en-US" altLang="en-US" sz="1900" i="0">
                  <a:solidFill>
                    <a:srgbClr val="FFFFFF"/>
                  </a:solidFill>
                  <a:latin typeface="Calibri" panose="020F0502020204030204" pitchFamily="34" charset="0"/>
                </a:rPr>
                <a:t>Kidneys</a:t>
              </a:r>
            </a:p>
            <a:p>
              <a:pPr eaLnBrk="1" hangingPunct="1">
                <a:lnSpc>
                  <a:spcPct val="95000"/>
                </a:lnSpc>
              </a:pPr>
              <a:endParaRPr lang="en-US" altLang="en-US" sz="19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>
                <a:lnSpc>
                  <a:spcPct val="95000"/>
                </a:lnSpc>
              </a:pPr>
              <a:r>
                <a:rPr lang="en-US" altLang="en-US" sz="1900" i="0">
                  <a:solidFill>
                    <a:srgbClr val="FFFFFF"/>
                  </a:solidFill>
                  <a:latin typeface="Calibri" panose="020F0502020204030204" pitchFamily="34" charset="0"/>
                </a:rPr>
                <a:t>Skeletal Muscle</a:t>
              </a:r>
            </a:p>
            <a:p>
              <a:pPr eaLnBrk="1" hangingPunct="1"/>
              <a:endParaRPr lang="en-US" altLang="en-US" sz="19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>
                <a:lnSpc>
                  <a:spcPct val="90000"/>
                </a:lnSpc>
              </a:pPr>
              <a:r>
                <a:rPr lang="en-US" altLang="en-US" sz="1900" i="0">
                  <a:solidFill>
                    <a:srgbClr val="FFFFFF"/>
                  </a:solidFill>
                  <a:latin typeface="Calibri" panose="020F0502020204030204" pitchFamily="34" charset="0"/>
                </a:rPr>
                <a:t>Skin</a:t>
              </a:r>
            </a:p>
            <a:p>
              <a:pPr eaLnBrk="1" hangingPunct="1">
                <a:lnSpc>
                  <a:spcPct val="90000"/>
                </a:lnSpc>
              </a:pPr>
              <a:endParaRPr lang="en-US" altLang="en-US" sz="19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>
                <a:lnSpc>
                  <a:spcPct val="90000"/>
                </a:lnSpc>
              </a:pPr>
              <a:r>
                <a:rPr lang="en-US" altLang="en-US" sz="1800" i="0">
                  <a:solidFill>
                    <a:srgbClr val="FFFFFF"/>
                  </a:solidFill>
                  <a:latin typeface="Calibri" panose="020F0502020204030204" pitchFamily="34" charset="0"/>
                </a:rPr>
                <a:t>Skeleton/Fat</a:t>
              </a:r>
            </a:p>
          </p:txBody>
        </p:sp>
        <p:sp>
          <p:nvSpPr>
            <p:cNvPr id="8203" name="Text Box 8"/>
            <p:cNvSpPr txBox="1">
              <a:spLocks noChangeArrowheads="1"/>
            </p:cNvSpPr>
            <p:nvPr/>
          </p:nvSpPr>
          <p:spPr bwMode="auto">
            <a:xfrm>
              <a:off x="3681" y="798"/>
              <a:ext cx="715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Rest</a:t>
              </a:r>
            </a:p>
            <a:p>
              <a:pPr algn="ctr"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(5 L/min)</a:t>
              </a:r>
            </a:p>
          </p:txBody>
        </p:sp>
        <p:sp>
          <p:nvSpPr>
            <p:cNvPr id="8204" name="Text Box 9"/>
            <p:cNvSpPr txBox="1">
              <a:spLocks noChangeArrowheads="1"/>
            </p:cNvSpPr>
            <p:nvPr/>
          </p:nvSpPr>
          <p:spPr bwMode="auto">
            <a:xfrm>
              <a:off x="4521" y="797"/>
              <a:ext cx="797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Exercise</a:t>
              </a:r>
            </a:p>
            <a:p>
              <a:pPr algn="ctr"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(25 L/min)</a:t>
              </a:r>
            </a:p>
          </p:txBody>
        </p:sp>
        <p:sp>
          <p:nvSpPr>
            <p:cNvPr id="8205" name="Text Box 10"/>
            <p:cNvSpPr txBox="1">
              <a:spLocks noChangeArrowheads="1"/>
            </p:cNvSpPr>
            <p:nvPr/>
          </p:nvSpPr>
          <p:spPr bwMode="auto">
            <a:xfrm>
              <a:off x="3727" y="1252"/>
              <a:ext cx="608" cy="2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13-15%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4-5%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20-25%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20%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15-20%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3-6%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10-15%</a:t>
              </a:r>
            </a:p>
          </p:txBody>
        </p:sp>
        <p:sp>
          <p:nvSpPr>
            <p:cNvPr id="8206" name="Line 11"/>
            <p:cNvSpPr>
              <a:spLocks noChangeShapeType="1"/>
            </p:cNvSpPr>
            <p:nvPr/>
          </p:nvSpPr>
          <p:spPr bwMode="auto">
            <a:xfrm>
              <a:off x="2517" y="1253"/>
              <a:ext cx="27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07" name="Line 12"/>
            <p:cNvSpPr>
              <a:spLocks noChangeShapeType="1"/>
            </p:cNvSpPr>
            <p:nvPr/>
          </p:nvSpPr>
          <p:spPr bwMode="auto">
            <a:xfrm>
              <a:off x="2517" y="3884"/>
              <a:ext cx="27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08" name="Line 13"/>
            <p:cNvSpPr>
              <a:spLocks noChangeShapeType="1"/>
            </p:cNvSpPr>
            <p:nvPr/>
          </p:nvSpPr>
          <p:spPr bwMode="auto">
            <a:xfrm>
              <a:off x="4468" y="845"/>
              <a:ext cx="0" cy="30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09" name="Line 14"/>
            <p:cNvSpPr>
              <a:spLocks noChangeShapeType="1"/>
            </p:cNvSpPr>
            <p:nvPr/>
          </p:nvSpPr>
          <p:spPr bwMode="auto">
            <a:xfrm>
              <a:off x="3651" y="845"/>
              <a:ext cx="0" cy="30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340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8123238" y="2438400"/>
            <a:ext cx="1120876" cy="4093062"/>
            <a:chOff x="4513" y="1252"/>
            <a:chExt cx="707" cy="2864"/>
          </a:xfrm>
        </p:grpSpPr>
        <p:sp>
          <p:nvSpPr>
            <p:cNvPr id="8200" name="Text Box 16"/>
            <p:cNvSpPr txBox="1">
              <a:spLocks noChangeArrowheads="1"/>
            </p:cNvSpPr>
            <p:nvPr/>
          </p:nvSpPr>
          <p:spPr bwMode="auto">
            <a:xfrm>
              <a:off x="4608" y="1252"/>
              <a:ext cx="612" cy="2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3-4%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4-5%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3-5%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2-4%</a:t>
              </a: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b="1" i="0">
                  <a:solidFill>
                    <a:srgbClr val="FFFFFF"/>
                  </a:solidFill>
                  <a:latin typeface="Calibri" panose="020F0502020204030204" pitchFamily="34" charset="0"/>
                </a:rPr>
                <a:t>80-85%</a:t>
              </a:r>
            </a:p>
            <a:p>
              <a:pPr eaLnBrk="1" hangingPunct="1"/>
              <a:endParaRPr lang="en-US" altLang="en-US" sz="2000" b="1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endParaRPr lang="en-US" altLang="en-US" sz="2000" i="0">
                <a:solidFill>
                  <a:srgbClr val="FFFFFF"/>
                </a:solidFill>
                <a:latin typeface="Calibri" panose="020F0502020204030204" pitchFamily="34" charset="0"/>
              </a:endParaRPr>
            </a:p>
            <a:p>
              <a:pPr eaLnBrk="1" hangingPunct="1"/>
              <a:r>
                <a:rPr lang="en-US" altLang="en-US" sz="2000" i="0">
                  <a:solidFill>
                    <a:srgbClr val="FFFFFF"/>
                  </a:solidFill>
                  <a:latin typeface="Calibri" panose="020F0502020204030204" pitchFamily="34" charset="0"/>
                </a:rPr>
                <a:t>1-2%</a:t>
              </a:r>
            </a:p>
          </p:txBody>
        </p:sp>
        <p:sp>
          <p:nvSpPr>
            <p:cNvPr id="8201" name="AutoShape 17"/>
            <p:cNvSpPr>
              <a:spLocks/>
            </p:cNvSpPr>
            <p:nvPr/>
          </p:nvSpPr>
          <p:spPr bwMode="auto">
            <a:xfrm>
              <a:off x="4513" y="2841"/>
              <a:ext cx="91" cy="544"/>
            </a:xfrm>
            <a:prstGeom prst="rightBrace">
              <a:avLst>
                <a:gd name="adj1" fmla="val 49817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538" name="Rectangle 2"/>
          <p:cNvSpPr>
            <a:spLocks noChangeArrowheads="1"/>
          </p:cNvSpPr>
          <p:nvPr/>
        </p:nvSpPr>
        <p:spPr bwMode="auto">
          <a:xfrm>
            <a:off x="419100" y="1905000"/>
            <a:ext cx="9601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77825" indent="-377825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Blip>
                <a:blip r:embed="rId4"/>
              </a:buBlip>
              <a:defRPr/>
            </a:pPr>
            <a:r>
              <a:rPr lang="en-GB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Intrinsic regulation of blood flow (</a:t>
            </a:r>
            <a:r>
              <a:rPr lang="en-GB" sz="2800" b="1" i="0" dirty="0" err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autoregulation</a:t>
            </a:r>
            <a:r>
              <a:rPr lang="en-GB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): </a:t>
            </a:r>
          </a:p>
          <a:p>
            <a:pPr marL="377825" indent="-377825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Blip>
                <a:blip r:embed="rId4"/>
              </a:buBlip>
              <a:defRPr/>
            </a:pPr>
            <a:endParaRPr lang="en-GB" sz="28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77825" indent="-377825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Blip>
                <a:blip r:embed="rId4"/>
              </a:buBlip>
              <a:defRPr/>
            </a:pPr>
            <a:r>
              <a:rPr lang="en-GB" sz="2800" b="1" i="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Extrinsic regulation of blood flow: neural and hormonal regulation. Thus, extrinsic regulation of blood flow refers to control by the autonomic nervous system and endocrine system).</a:t>
            </a:r>
          </a:p>
          <a:p>
            <a:pPr marL="377825" indent="-377825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Blip>
                <a:blip r:embed="rId4"/>
              </a:buBlip>
              <a:defRPr/>
            </a:pPr>
            <a:endParaRPr lang="en-GB" sz="2800" b="1" i="0" dirty="0">
              <a:solidFill>
                <a:srgbClr val="FF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77825" indent="-377825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Blip>
                <a:blip r:embed="rId4"/>
              </a:buBlip>
              <a:defRPr/>
            </a:pPr>
            <a:r>
              <a:rPr lang="en-GB" sz="2800" b="1" i="0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Paracrine</a:t>
            </a:r>
            <a:r>
              <a:rPr lang="en-GB" sz="2800" b="1" i="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regulation of blood flow: </a:t>
            </a:r>
            <a:r>
              <a:rPr lang="en-GB" sz="2800" b="1" i="0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paracrine</a:t>
            </a:r>
            <a:r>
              <a:rPr lang="en-GB" sz="2800" b="1" i="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regulators are molecules produced by one tissue and help to regulate another tissue of the same region.</a:t>
            </a:r>
          </a:p>
        </p:txBody>
      </p:sp>
      <p:sp>
        <p:nvSpPr>
          <p:cNvPr id="1473539" name="Rectangle 3"/>
          <p:cNvSpPr>
            <a:spLocks noChangeArrowheads="1"/>
          </p:cNvSpPr>
          <p:nvPr/>
        </p:nvSpPr>
        <p:spPr bwMode="auto">
          <a:xfrm>
            <a:off x="1181100" y="8382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4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Control of tissue (local)</a:t>
            </a:r>
            <a:br>
              <a:rPr lang="en-GB" sz="44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44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blood flow</a:t>
            </a:r>
            <a:endParaRPr lang="en-GB" sz="4400" i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738" name="Rectangle 2"/>
          <p:cNvSpPr>
            <a:spLocks noChangeArrowheads="1"/>
          </p:cNvSpPr>
          <p:nvPr/>
        </p:nvSpPr>
        <p:spPr bwMode="auto">
          <a:xfrm>
            <a:off x="1333500" y="1222375"/>
            <a:ext cx="77724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Intrinsic regulation of blood flow</a:t>
            </a:r>
            <a:br>
              <a:rPr lang="en-GB" sz="36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36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(</a:t>
            </a:r>
            <a:r>
              <a:rPr lang="en-GB" sz="3600" b="1" i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Autoregulation</a:t>
            </a:r>
            <a:r>
              <a:rPr lang="en-GB" sz="36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95300" y="2892425"/>
            <a:ext cx="93726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7825" indent="-377825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buClr>
                <a:srgbClr val="FFFF00"/>
              </a:buClr>
              <a:buFont typeface="Wingdings" panose="05000000000000000000" pitchFamily="2" charset="2"/>
              <a:buBlip>
                <a:blip r:embed="rId3"/>
              </a:buBlip>
            </a:pPr>
            <a:r>
              <a:rPr lang="en-GB" altLang="en-US" sz="2400" b="1" i="0" dirty="0">
                <a:solidFill>
                  <a:srgbClr val="00FFFF"/>
                </a:solidFill>
                <a:latin typeface="Calibri" panose="020F0502020204030204" pitchFamily="34" charset="0"/>
              </a:rPr>
              <a:t>Intrinsic mechanisms of control of tissue blood flow are “built-in” mechanisms within individual organs that provide a localized regulation for vascular resistance and blood flow.</a:t>
            </a:r>
          </a:p>
          <a:p>
            <a:pPr>
              <a:buClr>
                <a:srgbClr val="FFFF00"/>
              </a:buClr>
              <a:buFont typeface="Wingdings" panose="05000000000000000000" pitchFamily="2" charset="2"/>
              <a:buBlip>
                <a:blip r:embed="rId3"/>
              </a:buBlip>
            </a:pPr>
            <a:endParaRPr lang="en-GB" altLang="en-US" sz="2400" b="1" i="0" dirty="0">
              <a:solidFill>
                <a:srgbClr val="00FFFF"/>
              </a:solidFill>
              <a:latin typeface="Calibri" panose="020F0502020204030204" pitchFamily="34" charset="0"/>
            </a:endParaRPr>
          </a:p>
          <a:p>
            <a:pPr>
              <a:buClr>
                <a:srgbClr val="FFFF00"/>
              </a:buClr>
              <a:buFont typeface="Wingdings" panose="05000000000000000000" pitchFamily="2" charset="2"/>
              <a:buBlip>
                <a:blip r:embed="rId3"/>
              </a:buBlip>
            </a:pPr>
            <a:r>
              <a:rPr lang="en-GB" altLang="en-US" sz="2400" b="1" i="0" dirty="0">
                <a:solidFill>
                  <a:srgbClr val="FF66FF"/>
                </a:solidFill>
                <a:latin typeface="Calibri" panose="020F0502020204030204" pitchFamily="34" charset="0"/>
              </a:rPr>
              <a:t>The brain and kidneys in particular, utilize these intrinsic mechanisms to maintain relatively constant flow despite fluctuations in blood pressure. </a:t>
            </a:r>
          </a:p>
          <a:p>
            <a:pPr>
              <a:buClr>
                <a:srgbClr val="FFFF00"/>
              </a:buClr>
              <a:buFont typeface="Wingdings" panose="05000000000000000000" pitchFamily="2" charset="2"/>
              <a:buBlip>
                <a:blip r:embed="rId3"/>
              </a:buBlip>
            </a:pPr>
            <a:endParaRPr lang="en-GB" altLang="en-US" sz="2400" b="1" i="0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784225" y="1565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GB" altLang="en-US" sz="2400" i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1267" name="Picture 4" descr="gr1lf1710_a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7"/>
          <a:stretch>
            <a:fillRect/>
          </a:stretch>
        </p:blipFill>
        <p:spPr bwMode="auto">
          <a:xfrm>
            <a:off x="1898650" y="2247900"/>
            <a:ext cx="6521450" cy="44577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25765" name="Rectangle 5"/>
          <p:cNvSpPr>
            <a:spLocks noChangeArrowheads="1"/>
          </p:cNvSpPr>
          <p:nvPr/>
        </p:nvSpPr>
        <p:spPr bwMode="auto">
          <a:xfrm>
            <a:off x="1333500" y="914400"/>
            <a:ext cx="77724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Intrinsic regulation of blood flow</a:t>
            </a:r>
            <a:br>
              <a:rPr lang="en-GB" sz="36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GB" sz="36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(Autoregulation)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786" name="Rectangle 2"/>
          <p:cNvSpPr>
            <a:spLocks noChangeArrowheads="1"/>
          </p:cNvSpPr>
          <p:nvPr/>
        </p:nvSpPr>
        <p:spPr bwMode="auto">
          <a:xfrm>
            <a:off x="1333500" y="9906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3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Mechanisms of acute autoregulation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84225" y="1565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GB" altLang="en-US" sz="2400" i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60425" y="2320925"/>
            <a:ext cx="923607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GB" altLang="en-US" sz="2400" b="1" i="0">
                <a:solidFill>
                  <a:srgbClr val="FF66FF"/>
                </a:solidFill>
                <a:latin typeface="Calibri" panose="020F0502020204030204" pitchFamily="34" charset="0"/>
              </a:rPr>
              <a:t>Two main mechanisms have been suggested to explain acute autoregulation.</a:t>
            </a:r>
          </a:p>
          <a:p>
            <a:endParaRPr lang="en-GB" altLang="en-US" sz="2200" b="1" i="0">
              <a:solidFill>
                <a:srgbClr val="FF66FF"/>
              </a:solidFill>
              <a:latin typeface="Calibri" panose="020F0502020204030204" pitchFamily="34" charset="0"/>
            </a:endParaRPr>
          </a:p>
        </p:txBody>
      </p:sp>
      <p:sp>
        <p:nvSpPr>
          <p:cNvPr id="1526789" name="Rectangle 5"/>
          <p:cNvSpPr>
            <a:spLocks noChangeArrowheads="1"/>
          </p:cNvSpPr>
          <p:nvPr/>
        </p:nvSpPr>
        <p:spPr bwMode="auto">
          <a:xfrm>
            <a:off x="876300" y="3429000"/>
            <a:ext cx="8458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Blip>
                <a:blip r:embed="rId3"/>
              </a:buBlip>
              <a:defRPr/>
            </a:pPr>
            <a:r>
              <a:rPr lang="en-GB" b="1" i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Myogenic mechanisms.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Blip>
                <a:blip r:embed="rId3"/>
              </a:buBlip>
              <a:defRPr/>
            </a:pPr>
            <a:r>
              <a:rPr lang="en-GB" b="1" i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Local metabolites (metabolic regulation).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Designs\Blue Diagonal.pot</Template>
  <TotalTime>13957</TotalTime>
  <Words>1728</Words>
  <Application>Microsoft Office PowerPoint</Application>
  <PresentationFormat>35mm Slides</PresentationFormat>
  <Paragraphs>246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29</vt:i4>
      </vt:variant>
    </vt:vector>
  </HeadingPairs>
  <TitlesOfParts>
    <vt:vector size="55" baseType="lpstr">
      <vt:lpstr>SimHei</vt:lpstr>
      <vt:lpstr>Calibri</vt:lpstr>
      <vt:lpstr>Monotype Sorts</vt:lpstr>
      <vt:lpstr>Symbol</vt:lpstr>
      <vt:lpstr>Times New Roman</vt:lpstr>
      <vt:lpstr>Trebuchet MS</vt:lpstr>
      <vt:lpstr>Wingdings</vt:lpstr>
      <vt:lpstr>Blue Diagonal</vt:lpstr>
      <vt:lpstr>1_Blue Diagonal</vt:lpstr>
      <vt:lpstr>2_Blue Diagonal</vt:lpstr>
      <vt:lpstr>3_Blue Diagonal</vt:lpstr>
      <vt:lpstr>4_Blue Diagonal</vt:lpstr>
      <vt:lpstr>5_Blue Diagonal</vt:lpstr>
      <vt:lpstr>6_Blue Diagonal</vt:lpstr>
      <vt:lpstr>7_Blue Diagonal</vt:lpstr>
      <vt:lpstr>8_Blue Diagonal</vt:lpstr>
      <vt:lpstr>9_Blue Diagonal</vt:lpstr>
      <vt:lpstr>10_Blue Diagonal</vt:lpstr>
      <vt:lpstr>11_Blue Diagonal</vt:lpstr>
      <vt:lpstr>12_Blue Diagonal</vt:lpstr>
      <vt:lpstr>13_Blue Diagonal</vt:lpstr>
      <vt:lpstr>14_Blue Diagonal</vt:lpstr>
      <vt:lpstr>15_Blue Diagonal</vt:lpstr>
      <vt:lpstr>16_Blue Diagonal</vt:lpstr>
      <vt:lpstr>17_Blue Diagonal</vt:lpstr>
      <vt:lpstr>18_Blue Diagonal</vt:lpstr>
      <vt:lpstr>Cardiovascular Block  Coronary Circulation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PHYSIOLOGY</dc:title>
  <dc:creator>Authorized User</dc:creator>
  <cp:lastModifiedBy>Ahmad Al-Shafei</cp:lastModifiedBy>
  <cp:revision>433</cp:revision>
  <cp:lastPrinted>1999-02-22T15:28:22Z</cp:lastPrinted>
  <dcterms:created xsi:type="dcterms:W3CDTF">1997-10-10T11:48:30Z</dcterms:created>
  <dcterms:modified xsi:type="dcterms:W3CDTF">2015-03-30T05:58:38Z</dcterms:modified>
</cp:coreProperties>
</file>