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2" r:id="rId2"/>
    <p:sldId id="408" r:id="rId3"/>
    <p:sldId id="477" r:id="rId4"/>
    <p:sldId id="482" r:id="rId5"/>
    <p:sldId id="522" r:id="rId6"/>
    <p:sldId id="498" r:id="rId7"/>
    <p:sldId id="484" r:id="rId8"/>
    <p:sldId id="500" r:id="rId9"/>
    <p:sldId id="486" r:id="rId10"/>
    <p:sldId id="504" r:id="rId11"/>
    <p:sldId id="488" r:id="rId12"/>
    <p:sldId id="489" r:id="rId13"/>
    <p:sldId id="501" r:id="rId14"/>
    <p:sldId id="490" r:id="rId15"/>
    <p:sldId id="502" r:id="rId16"/>
    <p:sldId id="491" r:id="rId17"/>
    <p:sldId id="519" r:id="rId18"/>
    <p:sldId id="509" r:id="rId19"/>
    <p:sldId id="510" r:id="rId20"/>
    <p:sldId id="511" r:id="rId21"/>
    <p:sldId id="512" r:id="rId22"/>
    <p:sldId id="513" r:id="rId23"/>
    <p:sldId id="514" r:id="rId24"/>
    <p:sldId id="515" r:id="rId25"/>
    <p:sldId id="520" r:id="rId26"/>
    <p:sldId id="518" r:id="rId27"/>
    <p:sldId id="494" r:id="rId28"/>
    <p:sldId id="496" r:id="rId29"/>
  </p:sldIdLst>
  <p:sldSz cx="10287000" cy="6858000" type="35mm"/>
  <p:notesSz cx="6858000" cy="9144000"/>
  <p:defaultTextStyle>
    <a:defPPr>
      <a:defRPr lang="ar-SA"/>
    </a:defPPr>
    <a:lvl1pPr algn="ctr" rtl="1" fontAlgn="base">
      <a:spcBef>
        <a:spcPct val="0"/>
      </a:spcBef>
      <a:spcAft>
        <a:spcPct val="0"/>
      </a:spcAft>
      <a:defRPr sz="3600" kern="1200">
        <a:solidFill>
          <a:schemeClr val="tx1"/>
        </a:solidFill>
        <a:latin typeface="Times New Roman" pitchFamily="18" charset="0"/>
        <a:ea typeface="+mn-ea"/>
        <a:cs typeface="+mn-cs"/>
      </a:defRPr>
    </a:lvl1pPr>
    <a:lvl2pPr marL="457200" algn="ctr" rtl="1" fontAlgn="base">
      <a:spcBef>
        <a:spcPct val="0"/>
      </a:spcBef>
      <a:spcAft>
        <a:spcPct val="0"/>
      </a:spcAft>
      <a:defRPr sz="3600" kern="1200">
        <a:solidFill>
          <a:schemeClr val="tx1"/>
        </a:solidFill>
        <a:latin typeface="Times New Roman" pitchFamily="18" charset="0"/>
        <a:ea typeface="+mn-ea"/>
        <a:cs typeface="+mn-cs"/>
      </a:defRPr>
    </a:lvl2pPr>
    <a:lvl3pPr marL="914400" algn="ctr" rtl="1" fontAlgn="base">
      <a:spcBef>
        <a:spcPct val="0"/>
      </a:spcBef>
      <a:spcAft>
        <a:spcPct val="0"/>
      </a:spcAft>
      <a:defRPr sz="3600" kern="1200">
        <a:solidFill>
          <a:schemeClr val="tx1"/>
        </a:solidFill>
        <a:latin typeface="Times New Roman" pitchFamily="18" charset="0"/>
        <a:ea typeface="+mn-ea"/>
        <a:cs typeface="+mn-cs"/>
      </a:defRPr>
    </a:lvl3pPr>
    <a:lvl4pPr marL="1371600" algn="ctr" rtl="1" fontAlgn="base">
      <a:spcBef>
        <a:spcPct val="0"/>
      </a:spcBef>
      <a:spcAft>
        <a:spcPct val="0"/>
      </a:spcAft>
      <a:defRPr sz="3600" kern="1200">
        <a:solidFill>
          <a:schemeClr val="tx1"/>
        </a:solidFill>
        <a:latin typeface="Times New Roman" pitchFamily="18" charset="0"/>
        <a:ea typeface="+mn-ea"/>
        <a:cs typeface="+mn-cs"/>
      </a:defRPr>
    </a:lvl4pPr>
    <a:lvl5pPr marL="1828800" algn="ctr" rtl="1"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6600"/>
    <a:srgbClr val="FF00FF"/>
    <a:srgbClr val="66FFFF"/>
    <a:srgbClr val="FF3300"/>
    <a:srgbClr val="00FF00"/>
    <a:srgbClr val="000000"/>
    <a:srgbClr val="CC00FF"/>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98942" autoAdjust="0"/>
  </p:normalViewPr>
  <p:slideViewPr>
    <p:cSldViewPr>
      <p:cViewPr varScale="1">
        <p:scale>
          <a:sx n="72" d="100"/>
          <a:sy n="72" d="100"/>
        </p:scale>
        <p:origin x="66" y="8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916AE-FDF0-449C-9C7C-8ADDDD4135D6}" type="datetimeFigureOut">
              <a:rPr lang="en-US" smtClean="0"/>
              <a:pPr/>
              <a:t>3/30/2015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02BA-CD69-4311-9BC1-4C7AD22CD145}" type="slidenum">
              <a:rPr lang="en-US" smtClean="0"/>
              <a:pPr/>
              <a:t>‹#›</a:t>
            </a:fld>
            <a:endParaRPr lang="en-US"/>
          </a:p>
        </p:txBody>
      </p:sp>
    </p:spTree>
    <p:extLst>
      <p:ext uri="{BB962C8B-B14F-4D97-AF65-F5344CB8AC3E}">
        <p14:creationId xmlns:p14="http://schemas.microsoft.com/office/powerpoint/2010/main" val="228540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15802983-0395-491D-A2E5-7267E667CBB4}" type="slidenum">
              <a:rPr lang="ar-SA" altLang="en-GB"/>
              <a:pPr/>
              <a:t>4</a:t>
            </a:fld>
            <a:endParaRPr lang="en-GB" altLang="en-GB"/>
          </a:p>
        </p:txBody>
      </p:sp>
      <p:sp>
        <p:nvSpPr>
          <p:cNvPr id="282626" name="Rectangle 2"/>
          <p:cNvSpPr>
            <a:spLocks noGrp="1" noRot="1" noChangeAspect="1" noChangeArrowheads="1" noTextEdit="1"/>
          </p:cNvSpPr>
          <p:nvPr>
            <p:ph type="sldImg"/>
          </p:nvPr>
        </p:nvSpPr>
        <p:spPr>
          <a:xfrm>
            <a:off x="-10745788" y="-6470650"/>
            <a:ext cx="21497926" cy="14333538"/>
          </a:xfrm>
          <a:ln/>
        </p:spPr>
      </p:sp>
      <p:sp>
        <p:nvSpPr>
          <p:cNvPr id="282627"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092976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29499A7F-19FF-4349-A30C-A28AC9DBDE12}" type="slidenum">
              <a:rPr lang="ar-SA" altLang="en-GB"/>
              <a:pPr/>
              <a:t>13</a:t>
            </a:fld>
            <a:endParaRPr lang="en-GB" altLang="en-GB"/>
          </a:p>
        </p:txBody>
      </p:sp>
      <p:sp>
        <p:nvSpPr>
          <p:cNvPr id="299010" name="Rectangle 2"/>
          <p:cNvSpPr>
            <a:spLocks noGrp="1" noRot="1" noChangeAspect="1" noChangeArrowheads="1" noTextEdit="1"/>
          </p:cNvSpPr>
          <p:nvPr>
            <p:ph type="sldImg"/>
          </p:nvPr>
        </p:nvSpPr>
        <p:spPr>
          <a:xfrm>
            <a:off x="-10745788" y="-6470650"/>
            <a:ext cx="21497926" cy="14333538"/>
          </a:xfrm>
          <a:ln/>
        </p:spPr>
      </p:sp>
      <p:sp>
        <p:nvSpPr>
          <p:cNvPr id="29901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40709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08337434-2E09-4A03-9BFB-A46401BD0F1C}" type="slidenum">
              <a:rPr lang="ar-SA" altLang="en-GB"/>
              <a:pPr/>
              <a:t>14</a:t>
            </a:fld>
            <a:endParaRPr lang="en-GB" altLang="en-GB"/>
          </a:p>
        </p:txBody>
      </p:sp>
      <p:sp>
        <p:nvSpPr>
          <p:cNvPr id="301058" name="Rectangle 2"/>
          <p:cNvSpPr>
            <a:spLocks noGrp="1" noRot="1" noChangeAspect="1" noChangeArrowheads="1" noTextEdit="1"/>
          </p:cNvSpPr>
          <p:nvPr>
            <p:ph type="sldImg"/>
          </p:nvPr>
        </p:nvSpPr>
        <p:spPr>
          <a:xfrm>
            <a:off x="-10745788" y="-6470650"/>
            <a:ext cx="21497926" cy="14333538"/>
          </a:xfrm>
          <a:ln/>
        </p:spPr>
      </p:sp>
      <p:sp>
        <p:nvSpPr>
          <p:cNvPr id="30105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81790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08337434-2E09-4A03-9BFB-A46401BD0F1C}" type="slidenum">
              <a:rPr lang="ar-SA" altLang="en-GB"/>
              <a:pPr/>
              <a:t>15</a:t>
            </a:fld>
            <a:endParaRPr lang="en-GB" altLang="en-GB"/>
          </a:p>
        </p:txBody>
      </p:sp>
      <p:sp>
        <p:nvSpPr>
          <p:cNvPr id="301058" name="Rectangle 2"/>
          <p:cNvSpPr>
            <a:spLocks noGrp="1" noRot="1" noChangeAspect="1" noChangeArrowheads="1" noTextEdit="1"/>
          </p:cNvSpPr>
          <p:nvPr>
            <p:ph type="sldImg"/>
          </p:nvPr>
        </p:nvSpPr>
        <p:spPr>
          <a:xfrm>
            <a:off x="-10745788" y="-6470650"/>
            <a:ext cx="21497926" cy="14333538"/>
          </a:xfrm>
          <a:ln/>
        </p:spPr>
      </p:sp>
      <p:sp>
        <p:nvSpPr>
          <p:cNvPr id="30105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8602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16</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548048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17</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89942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18</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83070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19</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45458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20</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1773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21</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944266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22</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11211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2E1BBF29-695E-4DE3-8086-F7C90C2210AF}" type="slidenum">
              <a:rPr lang="ar-SA" altLang="en-GB"/>
              <a:pPr/>
              <a:t>5</a:t>
            </a:fld>
            <a:endParaRPr lang="en-GB" altLang="en-GB"/>
          </a:p>
        </p:txBody>
      </p:sp>
      <p:sp>
        <p:nvSpPr>
          <p:cNvPr id="284674" name="Rectangle 2"/>
          <p:cNvSpPr>
            <a:spLocks noGrp="1" noRot="1" noChangeAspect="1" noChangeArrowheads="1" noTextEdit="1"/>
          </p:cNvSpPr>
          <p:nvPr>
            <p:ph type="sldImg"/>
          </p:nvPr>
        </p:nvSpPr>
        <p:spPr>
          <a:xfrm>
            <a:off x="-10745788" y="-6470650"/>
            <a:ext cx="21497926" cy="14333538"/>
          </a:xfrm>
          <a:ln/>
        </p:spPr>
      </p:sp>
      <p:sp>
        <p:nvSpPr>
          <p:cNvPr id="28467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9844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23</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51201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24</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70232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25</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27634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5C80A440-627E-4FE1-B9BC-2FBA86C474DE}" type="slidenum">
              <a:rPr lang="ar-SA" altLang="en-GB"/>
              <a:pPr/>
              <a:t>26</a:t>
            </a:fld>
            <a:endParaRPr lang="en-GB" altLang="en-GB"/>
          </a:p>
        </p:txBody>
      </p:sp>
      <p:sp>
        <p:nvSpPr>
          <p:cNvPr id="294914" name="Rectangle 2"/>
          <p:cNvSpPr>
            <a:spLocks noGrp="1" noRot="1" noChangeAspect="1" noChangeArrowheads="1" noTextEdit="1"/>
          </p:cNvSpPr>
          <p:nvPr>
            <p:ph type="sldImg"/>
          </p:nvPr>
        </p:nvSpPr>
        <p:spPr>
          <a:xfrm>
            <a:off x="-10745788" y="-6470650"/>
            <a:ext cx="21497926" cy="14333538"/>
          </a:xfrm>
          <a:ln/>
        </p:spPr>
      </p:sp>
      <p:sp>
        <p:nvSpPr>
          <p:cNvPr id="294915"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423914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B59678E0-4157-4918-B9B5-5056596BE340}" type="slidenum">
              <a:rPr lang="ar-SA" altLang="en-GB"/>
              <a:pPr/>
              <a:t>27</a:t>
            </a:fld>
            <a:endParaRPr lang="en-GB" altLang="en-GB"/>
          </a:p>
        </p:txBody>
      </p:sp>
      <p:sp>
        <p:nvSpPr>
          <p:cNvPr id="317442" name="Rectangle 2"/>
          <p:cNvSpPr>
            <a:spLocks noGrp="1" noRot="1" noChangeAspect="1" noChangeArrowheads="1" noTextEdit="1"/>
          </p:cNvSpPr>
          <p:nvPr>
            <p:ph type="sldImg"/>
          </p:nvPr>
        </p:nvSpPr>
        <p:spPr>
          <a:xfrm>
            <a:off x="-10745788" y="-6470650"/>
            <a:ext cx="21497926" cy="14333538"/>
          </a:xfrm>
          <a:ln/>
        </p:spPr>
      </p:sp>
      <p:sp>
        <p:nvSpPr>
          <p:cNvPr id="31744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4092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A0FAF8A0-A0A6-4E5E-B30B-33799D240E04}" type="slidenum">
              <a:rPr lang="ar-SA" altLang="en-GB"/>
              <a:pPr/>
              <a:t>28</a:t>
            </a:fld>
            <a:endParaRPr lang="en-GB" altLang="en-GB"/>
          </a:p>
        </p:txBody>
      </p:sp>
      <p:sp>
        <p:nvSpPr>
          <p:cNvPr id="319490" name="Rectangle 2"/>
          <p:cNvSpPr>
            <a:spLocks noGrp="1" noRot="1" noChangeAspect="1" noChangeArrowheads="1" noTextEdit="1"/>
          </p:cNvSpPr>
          <p:nvPr>
            <p:ph type="sldImg"/>
          </p:nvPr>
        </p:nvSpPr>
        <p:spPr>
          <a:xfrm>
            <a:off x="-10745788" y="-6470650"/>
            <a:ext cx="21497926" cy="14333538"/>
          </a:xfrm>
          <a:ln/>
        </p:spPr>
      </p:sp>
      <p:sp>
        <p:nvSpPr>
          <p:cNvPr id="31949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67525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15802983-0395-491D-A2E5-7267E667CBB4}" type="slidenum">
              <a:rPr lang="ar-SA" altLang="en-GB"/>
              <a:pPr/>
              <a:t>6</a:t>
            </a:fld>
            <a:endParaRPr lang="en-GB" altLang="en-GB"/>
          </a:p>
        </p:txBody>
      </p:sp>
      <p:sp>
        <p:nvSpPr>
          <p:cNvPr id="282626" name="Rectangle 2"/>
          <p:cNvSpPr>
            <a:spLocks noGrp="1" noRot="1" noChangeAspect="1" noChangeArrowheads="1" noTextEdit="1"/>
          </p:cNvSpPr>
          <p:nvPr>
            <p:ph type="sldImg"/>
          </p:nvPr>
        </p:nvSpPr>
        <p:spPr>
          <a:xfrm>
            <a:off x="-10745788" y="-6470650"/>
            <a:ext cx="21497926" cy="14333538"/>
          </a:xfrm>
          <a:ln/>
        </p:spPr>
      </p:sp>
      <p:sp>
        <p:nvSpPr>
          <p:cNvPr id="282627"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48806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CBFCC1B8-F4A7-4E2C-855C-DA02D135BAA4}" type="slidenum">
              <a:rPr lang="ar-SA" altLang="en-GB"/>
              <a:pPr/>
              <a:t>7</a:t>
            </a:fld>
            <a:endParaRPr lang="en-GB" altLang="en-GB"/>
          </a:p>
        </p:txBody>
      </p:sp>
      <p:sp>
        <p:nvSpPr>
          <p:cNvPr id="286722" name="Rectangle 2"/>
          <p:cNvSpPr>
            <a:spLocks noGrp="1" noRot="1" noChangeAspect="1" noChangeArrowheads="1" noTextEdit="1"/>
          </p:cNvSpPr>
          <p:nvPr>
            <p:ph type="sldImg"/>
          </p:nvPr>
        </p:nvSpPr>
        <p:spPr>
          <a:xfrm>
            <a:off x="-10745788" y="-6470650"/>
            <a:ext cx="21497926" cy="14333538"/>
          </a:xfrm>
          <a:ln/>
        </p:spPr>
      </p:sp>
      <p:sp>
        <p:nvSpPr>
          <p:cNvPr id="28672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55922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85DE04AE-5D89-4FCB-A912-1732E375D8B8}" type="slidenum">
              <a:rPr lang="ar-SA" altLang="en-GB"/>
              <a:pPr/>
              <a:t>8</a:t>
            </a:fld>
            <a:endParaRPr lang="en-GB" altLang="en-GB"/>
          </a:p>
        </p:txBody>
      </p:sp>
      <p:sp>
        <p:nvSpPr>
          <p:cNvPr id="280578" name="Rectangle 2"/>
          <p:cNvSpPr>
            <a:spLocks noGrp="1" noRot="1" noChangeAspect="1" noChangeArrowheads="1" noTextEdit="1"/>
          </p:cNvSpPr>
          <p:nvPr>
            <p:ph type="sldImg"/>
          </p:nvPr>
        </p:nvSpPr>
        <p:spPr>
          <a:xfrm>
            <a:off x="-10745788" y="-6470650"/>
            <a:ext cx="21497926" cy="14333538"/>
          </a:xfrm>
          <a:ln/>
        </p:spPr>
      </p:sp>
      <p:sp>
        <p:nvSpPr>
          <p:cNvPr id="28057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92392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0D5187DC-A2DC-4DAE-B984-0734F606E130}" type="slidenum">
              <a:rPr lang="ar-SA" altLang="en-GB"/>
              <a:pPr/>
              <a:t>9</a:t>
            </a:fld>
            <a:endParaRPr lang="en-GB" altLang="en-GB"/>
          </a:p>
        </p:txBody>
      </p:sp>
      <p:sp>
        <p:nvSpPr>
          <p:cNvPr id="292866" name="Rectangle 2"/>
          <p:cNvSpPr>
            <a:spLocks noGrp="1" noRot="1" noChangeAspect="1" noChangeArrowheads="1" noTextEdit="1"/>
          </p:cNvSpPr>
          <p:nvPr>
            <p:ph type="sldImg"/>
          </p:nvPr>
        </p:nvSpPr>
        <p:spPr>
          <a:xfrm>
            <a:off x="-10745788" y="-6470650"/>
            <a:ext cx="21497926" cy="14333538"/>
          </a:xfrm>
          <a:ln/>
        </p:spPr>
      </p:sp>
      <p:sp>
        <p:nvSpPr>
          <p:cNvPr id="292867"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222516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CBFCC1B8-F4A7-4E2C-855C-DA02D135BAA4}" type="slidenum">
              <a:rPr lang="ar-SA" altLang="en-GB"/>
              <a:pPr/>
              <a:t>10</a:t>
            </a:fld>
            <a:endParaRPr lang="en-GB" altLang="en-GB"/>
          </a:p>
        </p:txBody>
      </p:sp>
      <p:sp>
        <p:nvSpPr>
          <p:cNvPr id="286722" name="Rectangle 2"/>
          <p:cNvSpPr>
            <a:spLocks noGrp="1" noRot="1" noChangeAspect="1" noChangeArrowheads="1" noTextEdit="1"/>
          </p:cNvSpPr>
          <p:nvPr>
            <p:ph type="sldImg"/>
          </p:nvPr>
        </p:nvSpPr>
        <p:spPr>
          <a:xfrm>
            <a:off x="-10745788" y="-6470650"/>
            <a:ext cx="21497926" cy="14333538"/>
          </a:xfrm>
          <a:ln/>
        </p:spPr>
      </p:sp>
      <p:sp>
        <p:nvSpPr>
          <p:cNvPr id="286723"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107566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17A25F16-BBBB-4781-83D3-C1FDDF1C7288}" type="slidenum">
              <a:rPr lang="ar-SA" altLang="en-GB"/>
              <a:pPr/>
              <a:t>11</a:t>
            </a:fld>
            <a:endParaRPr lang="en-GB" altLang="en-GB"/>
          </a:p>
        </p:txBody>
      </p:sp>
      <p:sp>
        <p:nvSpPr>
          <p:cNvPr id="290818" name="Rectangle 2"/>
          <p:cNvSpPr>
            <a:spLocks noGrp="1" noRot="1" noChangeAspect="1" noChangeArrowheads="1" noTextEdit="1"/>
          </p:cNvSpPr>
          <p:nvPr>
            <p:ph type="sldImg"/>
          </p:nvPr>
        </p:nvSpPr>
        <p:spPr>
          <a:xfrm>
            <a:off x="-10745788" y="-6470650"/>
            <a:ext cx="21497926" cy="14333538"/>
          </a:xfrm>
          <a:ln/>
        </p:spPr>
      </p:sp>
      <p:sp>
        <p:nvSpPr>
          <p:cNvPr id="290819"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529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GB"/>
              <a:t>GE22 - THYROID HORMONE BIOCHEMISTRY INSTRUCTOR</a:t>
            </a:r>
          </a:p>
        </p:txBody>
      </p:sp>
      <p:sp>
        <p:nvSpPr>
          <p:cNvPr id="7" name="Rectangle 7"/>
          <p:cNvSpPr>
            <a:spLocks noGrp="1" noChangeArrowheads="1"/>
          </p:cNvSpPr>
          <p:nvPr>
            <p:ph type="sldNum" sz="quarter" idx="5"/>
          </p:nvPr>
        </p:nvSpPr>
        <p:spPr>
          <a:ln/>
        </p:spPr>
        <p:txBody>
          <a:bodyPr/>
          <a:lstStyle/>
          <a:p>
            <a:fld id="{29499A7F-19FF-4349-A30C-A28AC9DBDE12}" type="slidenum">
              <a:rPr lang="ar-SA" altLang="en-GB"/>
              <a:pPr/>
              <a:t>12</a:t>
            </a:fld>
            <a:endParaRPr lang="en-GB" altLang="en-GB"/>
          </a:p>
        </p:txBody>
      </p:sp>
      <p:sp>
        <p:nvSpPr>
          <p:cNvPr id="299010" name="Rectangle 2"/>
          <p:cNvSpPr>
            <a:spLocks noGrp="1" noRot="1" noChangeAspect="1" noChangeArrowheads="1" noTextEdit="1"/>
          </p:cNvSpPr>
          <p:nvPr>
            <p:ph type="sldImg"/>
          </p:nvPr>
        </p:nvSpPr>
        <p:spPr>
          <a:xfrm>
            <a:off x="-10745788" y="-6470650"/>
            <a:ext cx="21497926" cy="14333538"/>
          </a:xfrm>
          <a:ln/>
        </p:spPr>
      </p:sp>
      <p:sp>
        <p:nvSpPr>
          <p:cNvPr id="299011" name="Rectangle 3"/>
          <p:cNvSpPr>
            <a:spLocks noGrp="1" noChangeArrowheads="1"/>
          </p:cNvSpPr>
          <p:nvPr>
            <p:ph type="body" idx="1"/>
          </p:nvPr>
        </p:nvSpPr>
        <p:spPr>
          <a:xfrm>
            <a:off x="685801" y="4343401"/>
            <a:ext cx="5483225" cy="4113201"/>
          </a:xfrm>
        </p:spPr>
        <p:txBody>
          <a:bodyPr/>
          <a:lstStyle/>
          <a:p>
            <a:endParaRPr lang="en-US"/>
          </a:p>
        </p:txBody>
      </p:sp>
    </p:spTree>
    <p:extLst>
      <p:ext uri="{BB962C8B-B14F-4D97-AF65-F5344CB8AC3E}">
        <p14:creationId xmlns:p14="http://schemas.microsoft.com/office/powerpoint/2010/main" val="318577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86B0A6-2F0C-4F91-9B4C-D6FB9D9E6DA5}" type="slidenum">
              <a:rPr lang="ar-BH"/>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08B5FF-2E42-4487-B9F4-F1A617E762FE}" type="slidenum">
              <a:rPr lang="ar-BH"/>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12BF70-951F-4873-8FFF-8FC300B2257F}" type="slidenum">
              <a:rPr lang="ar-BH"/>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E90114-3D1A-4249-B352-62D94CEF3BE3}" type="slidenum">
              <a:rPr lang="ar-BH"/>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30929-9F80-4D33-A3B1-1B6BE071715A}" type="slidenum">
              <a:rPr lang="ar-BH"/>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D3EFDF-1089-4FE0-A13E-71A102FDBB5F}" type="slidenum">
              <a:rPr lang="ar-BH"/>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3038344-8F48-4A32-9A84-6E8E052F096A}" type="slidenum">
              <a:rPr lang="ar-BH"/>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D44427-6E96-4E37-AAF0-66FF776DAF41}" type="slidenum">
              <a:rPr lang="ar-BH"/>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CEDD68-F2C4-48A0-A8DA-61AB3CD2CF52}" type="slidenum">
              <a:rPr lang="ar-BH"/>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61A6F1-FA42-4FE7-9AA6-7490FB94F8A0}" type="slidenum">
              <a:rPr lang="ar-BH"/>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746C5A-165A-4E46-A821-33CB3755B96C}" type="slidenum">
              <a:rPr lang="ar-BH"/>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Times New Roman" pitchFamily="18" charset="0"/>
              </a:defRPr>
            </a:lvl1pPr>
          </a:lstStyle>
          <a:p>
            <a:fld id="{E4B7F7CF-39F3-45B3-BD1A-18B9F8B4CEAB}" type="slidenum">
              <a:rPr lang="ar-BH"/>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defRPr>
      </a:lvl2pPr>
      <a:lvl3pPr algn="ctr" rtl="1" fontAlgn="base">
        <a:spcBef>
          <a:spcPct val="0"/>
        </a:spcBef>
        <a:spcAft>
          <a:spcPct val="0"/>
        </a:spcAft>
        <a:defRPr sz="4400">
          <a:solidFill>
            <a:schemeClr val="tx2"/>
          </a:solidFill>
          <a:latin typeface="Times New Roman" pitchFamily="18" charset="0"/>
        </a:defRPr>
      </a:lvl3pPr>
      <a:lvl4pPr algn="ctr" rtl="1" fontAlgn="base">
        <a:spcBef>
          <a:spcPct val="0"/>
        </a:spcBef>
        <a:spcAft>
          <a:spcPct val="0"/>
        </a:spcAft>
        <a:defRPr sz="4400">
          <a:solidFill>
            <a:schemeClr val="tx2"/>
          </a:solidFill>
          <a:latin typeface="Times New Roman" pitchFamily="18" charset="0"/>
        </a:defRPr>
      </a:lvl4pPr>
      <a:lvl5pPr algn="ctr" rtl="1" fontAlgn="base">
        <a:spcBef>
          <a:spcPct val="0"/>
        </a:spcBef>
        <a:spcAft>
          <a:spcPct val="0"/>
        </a:spcAft>
        <a:defRPr sz="4400">
          <a:solidFill>
            <a:schemeClr val="tx2"/>
          </a:solidFill>
          <a:latin typeface="Times New Roman" pitchFamily="18" charset="0"/>
        </a:defRPr>
      </a:lvl5pPr>
      <a:lvl6pPr marL="457200" algn="ctr" rtl="1" fontAlgn="base">
        <a:spcBef>
          <a:spcPct val="0"/>
        </a:spcBef>
        <a:spcAft>
          <a:spcPct val="0"/>
        </a:spcAft>
        <a:defRPr sz="4400">
          <a:solidFill>
            <a:schemeClr val="tx2"/>
          </a:solidFill>
          <a:latin typeface="Times New Roman" pitchFamily="18" charset="0"/>
        </a:defRPr>
      </a:lvl6pPr>
      <a:lvl7pPr marL="914400" algn="ctr" rtl="1" fontAlgn="base">
        <a:spcBef>
          <a:spcPct val="0"/>
        </a:spcBef>
        <a:spcAft>
          <a:spcPct val="0"/>
        </a:spcAft>
        <a:defRPr sz="4400">
          <a:solidFill>
            <a:schemeClr val="tx2"/>
          </a:solidFill>
          <a:latin typeface="Times New Roman" pitchFamily="18" charset="0"/>
        </a:defRPr>
      </a:lvl7pPr>
      <a:lvl8pPr marL="1371600" algn="ctr" rtl="1" fontAlgn="base">
        <a:spcBef>
          <a:spcPct val="0"/>
        </a:spcBef>
        <a:spcAft>
          <a:spcPct val="0"/>
        </a:spcAft>
        <a:defRPr sz="4400">
          <a:solidFill>
            <a:schemeClr val="tx2"/>
          </a:solidFill>
          <a:latin typeface="Times New Roman" pitchFamily="18" charset="0"/>
        </a:defRPr>
      </a:lvl8pPr>
      <a:lvl9pPr marL="1828800" algn="ctr" rtl="1" fontAlgn="base">
        <a:spcBef>
          <a:spcPct val="0"/>
        </a:spcBef>
        <a:spcAft>
          <a:spcPct val="0"/>
        </a:spcAft>
        <a:defRPr sz="4400">
          <a:solidFill>
            <a:schemeClr val="tx2"/>
          </a:solidFill>
          <a:latin typeface="Times New Roman" pitchFamily="18"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defRPr>
      </a:lvl2pPr>
      <a:lvl3pPr marL="1143000" indent="-228600" algn="r" rtl="1" fontAlgn="base">
        <a:spcBef>
          <a:spcPct val="20000"/>
        </a:spcBef>
        <a:spcAft>
          <a:spcPct val="0"/>
        </a:spcAft>
        <a:buChar char="•"/>
        <a:defRPr sz="2400">
          <a:solidFill>
            <a:schemeClr val="tx1"/>
          </a:solidFill>
          <a:latin typeface="+mn-lt"/>
        </a:defRPr>
      </a:lvl3pPr>
      <a:lvl4pPr marL="1600200" indent="-228600" algn="r" rtl="1" fontAlgn="base">
        <a:spcBef>
          <a:spcPct val="20000"/>
        </a:spcBef>
        <a:spcAft>
          <a:spcPct val="0"/>
        </a:spcAft>
        <a:buChar char="–"/>
        <a:defRPr sz="2000">
          <a:solidFill>
            <a:schemeClr val="tx1"/>
          </a:solidFill>
          <a:latin typeface="+mn-lt"/>
        </a:defRPr>
      </a:lvl4pPr>
      <a:lvl5pPr marL="2057400" indent="-228600" algn="r" rtl="1" fontAlgn="base">
        <a:spcBef>
          <a:spcPct val="20000"/>
        </a:spcBef>
        <a:spcAft>
          <a:spcPct val="0"/>
        </a:spcAft>
        <a:buChar char="»"/>
        <a:defRPr sz="2000">
          <a:solidFill>
            <a:schemeClr val="tx1"/>
          </a:solidFill>
          <a:latin typeface="+mn-lt"/>
        </a:defRPr>
      </a:lvl5pPr>
      <a:lvl6pPr marL="2514600" indent="-228600" algn="r" rtl="1" fontAlgn="base">
        <a:spcBef>
          <a:spcPct val="20000"/>
        </a:spcBef>
        <a:spcAft>
          <a:spcPct val="0"/>
        </a:spcAft>
        <a:buChar char="»"/>
        <a:defRPr sz="2000">
          <a:solidFill>
            <a:schemeClr val="tx1"/>
          </a:solidFill>
          <a:latin typeface="+mn-lt"/>
        </a:defRPr>
      </a:lvl6pPr>
      <a:lvl7pPr marL="2971800" indent="-228600" algn="r" rtl="1" fontAlgn="base">
        <a:spcBef>
          <a:spcPct val="20000"/>
        </a:spcBef>
        <a:spcAft>
          <a:spcPct val="0"/>
        </a:spcAft>
        <a:buChar char="»"/>
        <a:defRPr sz="2000">
          <a:solidFill>
            <a:schemeClr val="tx1"/>
          </a:solidFill>
          <a:latin typeface="+mn-lt"/>
        </a:defRPr>
      </a:lvl7pPr>
      <a:lvl8pPr marL="3429000" indent="-228600" algn="r" rtl="1" fontAlgn="base">
        <a:spcBef>
          <a:spcPct val="20000"/>
        </a:spcBef>
        <a:spcAft>
          <a:spcPct val="0"/>
        </a:spcAft>
        <a:buChar char="»"/>
        <a:defRPr sz="2000">
          <a:solidFill>
            <a:schemeClr val="tx1"/>
          </a:solidFill>
          <a:latin typeface="+mn-lt"/>
        </a:defRPr>
      </a:lvl8pPr>
      <a:lvl9pPr marL="3886200" indent="-228600" algn="r" rtl="1"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gif"/><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hyperlink" Target="http://accessmedicine.mhmedical.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0" y="539492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rtl="0">
              <a:defRPr/>
            </a:pPr>
            <a:r>
              <a:rPr lang="en-US" sz="3600" b="1" i="0" dirty="0" smtClean="0">
                <a:solidFill>
                  <a:srgbClr val="00B05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Dr. </a:t>
            </a:r>
            <a:r>
              <a:rPr lang="en-US" sz="3600" b="1" i="0" dirty="0">
                <a:solidFill>
                  <a:srgbClr val="00B05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Ahmad </a:t>
            </a:r>
            <a:r>
              <a:rPr lang="en-US" sz="3600" b="1" i="0" dirty="0" smtClean="0">
                <a:solidFill>
                  <a:srgbClr val="00B05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Al-Shafei, </a:t>
            </a:r>
            <a:r>
              <a:rPr lang="en-US" sz="3600" b="1" i="0" dirty="0" err="1" smtClean="0">
                <a:solidFill>
                  <a:srgbClr val="00B05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MBChB</a:t>
            </a:r>
            <a:r>
              <a:rPr lang="en-US" sz="3600" b="1" i="0" dirty="0" smtClean="0">
                <a:solidFill>
                  <a:srgbClr val="00B05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PhD, MHPE</a:t>
            </a:r>
          </a:p>
          <a:p>
            <a:pPr algn="ctr" rtl="0">
              <a:defRPr/>
            </a:pPr>
            <a:r>
              <a:rPr lang="en-US" sz="2800" b="1" i="0" dirty="0" smtClean="0">
                <a:solidFill>
                  <a:srgbClr val="0066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Associate Professor in Physiology</a:t>
            </a:r>
          </a:p>
          <a:p>
            <a:pPr algn="ctr" rtl="0">
              <a:defRPr/>
            </a:pPr>
            <a:r>
              <a:rPr lang="en-US" sz="2800" b="1" i="0" dirty="0" smtClean="0">
                <a:solidFill>
                  <a:srgbClr val="0066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endParaRPr>
          </a:p>
        </p:txBody>
      </p:sp>
      <p:pic>
        <p:nvPicPr>
          <p:cNvPr id="9" name="Picture 14"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2636912"/>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txBox="1">
            <a:spLocks noChangeArrowheads="1"/>
          </p:cNvSpPr>
          <p:nvPr/>
        </p:nvSpPr>
        <p:spPr>
          <a:xfrm>
            <a:off x="0" y="116632"/>
            <a:ext cx="10287000" cy="2133600"/>
          </a:xfrm>
          <a:prstGeom prst="rect">
            <a:avLst/>
          </a:prstGeom>
        </p:spPr>
        <p:txBody>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defRPr>
            </a:lvl2pPr>
            <a:lvl3pPr algn="ctr" rtl="1" fontAlgn="base">
              <a:spcBef>
                <a:spcPct val="0"/>
              </a:spcBef>
              <a:spcAft>
                <a:spcPct val="0"/>
              </a:spcAft>
              <a:defRPr sz="4400">
                <a:solidFill>
                  <a:schemeClr val="tx2"/>
                </a:solidFill>
                <a:latin typeface="Times New Roman" pitchFamily="18" charset="0"/>
              </a:defRPr>
            </a:lvl3pPr>
            <a:lvl4pPr algn="ctr" rtl="1" fontAlgn="base">
              <a:spcBef>
                <a:spcPct val="0"/>
              </a:spcBef>
              <a:spcAft>
                <a:spcPct val="0"/>
              </a:spcAft>
              <a:defRPr sz="4400">
                <a:solidFill>
                  <a:schemeClr val="tx2"/>
                </a:solidFill>
                <a:latin typeface="Times New Roman" pitchFamily="18" charset="0"/>
              </a:defRPr>
            </a:lvl4pPr>
            <a:lvl5pPr algn="ctr" rtl="1" fontAlgn="base">
              <a:spcBef>
                <a:spcPct val="0"/>
              </a:spcBef>
              <a:spcAft>
                <a:spcPct val="0"/>
              </a:spcAft>
              <a:defRPr sz="4400">
                <a:solidFill>
                  <a:schemeClr val="tx2"/>
                </a:solidFill>
                <a:latin typeface="Times New Roman" pitchFamily="18" charset="0"/>
              </a:defRPr>
            </a:lvl5pPr>
            <a:lvl6pPr marL="457200" algn="ctr" rtl="1" fontAlgn="base">
              <a:spcBef>
                <a:spcPct val="0"/>
              </a:spcBef>
              <a:spcAft>
                <a:spcPct val="0"/>
              </a:spcAft>
              <a:defRPr sz="4400">
                <a:solidFill>
                  <a:schemeClr val="tx2"/>
                </a:solidFill>
                <a:latin typeface="Times New Roman" pitchFamily="18" charset="0"/>
              </a:defRPr>
            </a:lvl6pPr>
            <a:lvl7pPr marL="914400" algn="ctr" rtl="1" fontAlgn="base">
              <a:spcBef>
                <a:spcPct val="0"/>
              </a:spcBef>
              <a:spcAft>
                <a:spcPct val="0"/>
              </a:spcAft>
              <a:defRPr sz="4400">
                <a:solidFill>
                  <a:schemeClr val="tx2"/>
                </a:solidFill>
                <a:latin typeface="Times New Roman" pitchFamily="18" charset="0"/>
              </a:defRPr>
            </a:lvl7pPr>
            <a:lvl8pPr marL="1371600" algn="ctr" rtl="1" fontAlgn="base">
              <a:spcBef>
                <a:spcPct val="0"/>
              </a:spcBef>
              <a:spcAft>
                <a:spcPct val="0"/>
              </a:spcAft>
              <a:defRPr sz="4400">
                <a:solidFill>
                  <a:schemeClr val="tx2"/>
                </a:solidFill>
                <a:latin typeface="Times New Roman" pitchFamily="18" charset="0"/>
              </a:defRPr>
            </a:lvl8pPr>
            <a:lvl9pPr marL="1828800" algn="ctr" rtl="1" fontAlgn="base">
              <a:spcBef>
                <a:spcPct val="0"/>
              </a:spcBef>
              <a:spcAft>
                <a:spcPct val="0"/>
              </a:spcAft>
              <a:defRPr sz="4400">
                <a:solidFill>
                  <a:schemeClr val="tx2"/>
                </a:solidFill>
                <a:latin typeface="Times New Roman" pitchFamily="18" charset="0"/>
              </a:defRPr>
            </a:lvl9pPr>
          </a:lstStyle>
          <a:p>
            <a:pPr rtl="0">
              <a:defRPr/>
            </a:pPr>
            <a:r>
              <a:rPr lang="en-US" sz="5400" b="1" kern="0" dirty="0" smtClean="0">
                <a:latin typeface="Calibri" panose="020F0502020204030204" pitchFamily="34" charset="0"/>
              </a:rPr>
              <a:t>Cardiovascular Block</a:t>
            </a:r>
            <a:br>
              <a:rPr lang="en-US" sz="5400" b="1" kern="0" dirty="0" smtClean="0">
                <a:latin typeface="Calibri" panose="020F0502020204030204" pitchFamily="34" charset="0"/>
              </a:rPr>
            </a:br>
            <a:r>
              <a:rPr lang="en-US" sz="5400" b="1" kern="0" dirty="0" smtClean="0">
                <a:latin typeface="Calibri" panose="020F0502020204030204" pitchFamily="34" charset="0"/>
              </a:rPr>
              <a:t/>
            </a:r>
            <a:br>
              <a:rPr lang="en-US" sz="5400" b="1" kern="0" dirty="0" smtClean="0">
                <a:latin typeface="Calibri" panose="020F0502020204030204" pitchFamily="34" charset="0"/>
              </a:rPr>
            </a:br>
            <a:r>
              <a:rPr lang="en-US" sz="5400" b="1" kern="0" dirty="0" smtClean="0">
                <a:solidFill>
                  <a:srgbClr val="FF0000"/>
                </a:solidFill>
                <a:latin typeface="Calibri" panose="020F0502020204030204" pitchFamily="34" charset="0"/>
              </a:rPr>
              <a:t>Shock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592" y="2500306"/>
            <a:ext cx="9429816" cy="1500198"/>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b="1" dirty="0" smtClean="0">
              <a:solidFill>
                <a:srgbClr val="FFFF00"/>
              </a:solidFill>
              <a:latin typeface="Calibri" panose="020F0502020204030204" pitchFamily="34" charset="0"/>
            </a:endParaRPr>
          </a:p>
          <a:p>
            <a:pPr rtl="0"/>
            <a:endParaRPr lang="en-AU" b="1" dirty="0" smtClean="0">
              <a:solidFill>
                <a:srgbClr val="FFFF00"/>
              </a:solidFill>
              <a:latin typeface="Calibri" panose="020F0502020204030204" pitchFamily="34" charset="0"/>
            </a:endParaRPr>
          </a:p>
          <a:p>
            <a:pPr rtl="0"/>
            <a:r>
              <a:rPr lang="en-AU" b="1" dirty="0" smtClean="0">
                <a:solidFill>
                  <a:srgbClr val="FFFF00"/>
                </a:solidFill>
                <a:latin typeface="Calibri" panose="020F0502020204030204" pitchFamily="34" charset="0"/>
              </a:rPr>
              <a:t>Stages of </a:t>
            </a:r>
            <a:r>
              <a:rPr lang="en-AU" b="1" dirty="0" err="1" smtClean="0">
                <a:solidFill>
                  <a:srgbClr val="FFFF00"/>
                </a:solidFill>
                <a:latin typeface="Calibri" panose="020F0502020204030204" pitchFamily="34" charset="0"/>
              </a:rPr>
              <a:t>hypovolaemic</a:t>
            </a:r>
            <a:r>
              <a:rPr lang="en-AU" b="1" dirty="0" smtClean="0">
                <a:solidFill>
                  <a:srgbClr val="FFFF00"/>
                </a:solidFill>
                <a:latin typeface="Calibri" panose="020F0502020204030204" pitchFamily="34" charset="0"/>
              </a:rPr>
              <a:t> shock</a:t>
            </a:r>
          </a:p>
          <a:p>
            <a:pPr rtl="0"/>
            <a:endParaRPr lang="en-AU" b="1" dirty="0" smtClean="0">
              <a:solidFill>
                <a:srgbClr val="FFFF00"/>
              </a:solidFill>
              <a:latin typeface="Calibri" panose="020F0502020204030204" pitchFamily="34" charset="0"/>
            </a:endParaRPr>
          </a:p>
          <a:p>
            <a:pPr rtl="0"/>
            <a:endParaRPr lang="en-AU"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844" name="Group 52"/>
          <p:cNvGraphicFramePr>
            <a:graphicFrameLocks noGrp="1"/>
          </p:cNvGraphicFramePr>
          <p:nvPr>
            <p:extLst>
              <p:ext uri="{D42A27DB-BD31-4B8C-83A1-F6EECF244321}">
                <p14:modId xmlns:p14="http://schemas.microsoft.com/office/powerpoint/2010/main" val="2438072723"/>
              </p:ext>
            </p:extLst>
          </p:nvPr>
        </p:nvGraphicFramePr>
        <p:xfrm>
          <a:off x="5072062" y="785794"/>
          <a:ext cx="4923834" cy="5986272"/>
        </p:xfrm>
        <a:graphic>
          <a:graphicData uri="http://schemas.openxmlformats.org/drawingml/2006/table">
            <a:tbl>
              <a:tblPr/>
              <a:tblGrid>
                <a:gridCol w="4923834"/>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STAGE 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70C0"/>
                          </a:solidFill>
                          <a:effectLst/>
                          <a:latin typeface="Trebuchet MS" pitchFamily="34" charset="0"/>
                        </a:rPr>
                        <a:t>COMPENSATORY STAGE</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algn="ctr"/>
                      <a:r>
                        <a:rPr lang="en-US" sz="1400" b="1" u="sng" kern="1200" baseline="0" dirty="0" smtClean="0">
                          <a:solidFill>
                            <a:srgbClr val="FF0000"/>
                          </a:solidFill>
                          <a:latin typeface="Trebuchet MS" pitchFamily="34" charset="0"/>
                          <a:ea typeface="+mn-ea"/>
                          <a:cs typeface="+mn-cs"/>
                        </a:rPr>
                        <a:t>10-15% blood loss</a:t>
                      </a:r>
                    </a:p>
                    <a:p>
                      <a:endParaRPr lang="en-US" sz="1400" b="1" kern="1200" baseline="0" dirty="0" smtClean="0">
                        <a:solidFill>
                          <a:schemeClr val="tx1"/>
                        </a:solidFill>
                        <a:latin typeface="Trebuchet MS" pitchFamily="34" charset="0"/>
                        <a:ea typeface="+mn-ea"/>
                        <a:cs typeface="+mn-cs"/>
                      </a:endParaRPr>
                    </a:p>
                    <a:p>
                      <a:r>
                        <a:rPr lang="en-US" sz="1400" b="1" kern="1200" baseline="0" dirty="0" smtClean="0">
                          <a:solidFill>
                            <a:schemeClr val="tx1"/>
                          </a:solidFill>
                          <a:latin typeface="Trebuchet MS" pitchFamily="34" charset="0"/>
                          <a:ea typeface="+mn-ea"/>
                          <a:cs typeface="+mn-cs"/>
                        </a:rPr>
                        <a:t>In healthy individuals, acute blood loss of 10 – 15 % of the normal blood volume (e.g., blood donation) results in activation of the sympathetic nervous system.</a:t>
                      </a:r>
                    </a:p>
                    <a:p>
                      <a:endParaRPr lang="en-US" sz="1400" b="1" kern="1200" baseline="0" dirty="0" smtClean="0">
                        <a:solidFill>
                          <a:schemeClr val="tx1"/>
                        </a:solidFill>
                        <a:latin typeface="Trebuchet MS" pitchFamily="34" charset="0"/>
                        <a:ea typeface="+mn-ea"/>
                        <a:cs typeface="+mn-cs"/>
                      </a:endParaRPr>
                    </a:p>
                    <a:p>
                      <a:r>
                        <a:rPr lang="en-US" sz="1400" b="1" kern="1200" baseline="0" dirty="0" smtClean="0">
                          <a:solidFill>
                            <a:schemeClr val="tx1"/>
                          </a:solidFill>
                          <a:latin typeface="Trebuchet MS" pitchFamily="34" charset="0"/>
                          <a:ea typeface="+mn-ea"/>
                          <a:cs typeface="+mn-cs"/>
                        </a:rPr>
                        <a:t>Compensation is achieved acutely by:</a:t>
                      </a:r>
                    </a:p>
                    <a:p>
                      <a:pPr marL="231775" indent="0">
                        <a:buFontTx/>
                        <a:buBlip>
                          <a:blip r:embed="rId4"/>
                        </a:buBlip>
                      </a:pPr>
                      <a:r>
                        <a:rPr lang="en-US" sz="1400" b="1" kern="1200" baseline="0" dirty="0" smtClean="0">
                          <a:solidFill>
                            <a:schemeClr val="tx1"/>
                          </a:solidFill>
                          <a:latin typeface="Trebuchet MS" pitchFamily="34" charset="0"/>
                          <a:ea typeface="+mn-ea"/>
                          <a:cs typeface="+mn-cs"/>
                        </a:rPr>
                        <a:t> Increase in heart rate. </a:t>
                      </a:r>
                    </a:p>
                    <a:p>
                      <a:pPr marL="231775" indent="0">
                        <a:buFontTx/>
                        <a:buBlip>
                          <a:blip r:embed="rId4"/>
                        </a:buBlip>
                      </a:pPr>
                      <a:r>
                        <a:rPr lang="en-US" sz="1400" b="1" kern="1200" baseline="0" dirty="0" smtClean="0">
                          <a:solidFill>
                            <a:schemeClr val="tx1"/>
                          </a:solidFill>
                          <a:latin typeface="Trebuchet MS" pitchFamily="34" charset="0"/>
                          <a:ea typeface="+mn-ea"/>
                          <a:cs typeface="+mn-cs"/>
                        </a:rPr>
                        <a:t> Constriction of the arterioles </a:t>
                      </a:r>
                    </a:p>
                    <a:p>
                      <a:pPr marL="231775" indent="0">
                        <a:buFontTx/>
                        <a:buBlip>
                          <a:blip r:embed="rId4"/>
                        </a:buBlip>
                      </a:pPr>
                      <a:r>
                        <a:rPr lang="en-US" sz="1400" b="1" kern="1200" baseline="0" dirty="0" smtClean="0">
                          <a:solidFill>
                            <a:schemeClr val="tx1"/>
                          </a:solidFill>
                          <a:latin typeface="Trebuchet MS" pitchFamily="34" charset="0"/>
                          <a:ea typeface="+mn-ea"/>
                          <a:cs typeface="+mn-cs"/>
                        </a:rPr>
                        <a:t> Thus, cardiac output is normal or slightly reduced especially when the patient assumes the erect position</a:t>
                      </a:r>
                    </a:p>
                    <a:p>
                      <a:endParaRPr lang="en-US" sz="1400" b="1" kern="1200" baseline="0" dirty="0" smtClean="0">
                        <a:solidFill>
                          <a:schemeClr val="tx1"/>
                        </a:solidFill>
                        <a:latin typeface="Trebuchet MS" pitchFamily="34" charset="0"/>
                        <a:ea typeface="+mn-ea"/>
                        <a:cs typeface="+mn-cs"/>
                      </a:endParaRPr>
                    </a:p>
                    <a:p>
                      <a:r>
                        <a:rPr lang="en-US" sz="1400" b="1" kern="1200" baseline="0" dirty="0" smtClean="0">
                          <a:solidFill>
                            <a:srgbClr val="FF0000"/>
                          </a:solidFill>
                          <a:latin typeface="Trebuchet MS" pitchFamily="34" charset="0"/>
                          <a:ea typeface="+mn-ea"/>
                          <a:cs typeface="+mn-cs"/>
                        </a:rPr>
                        <a:t>Symptoms and signs:</a:t>
                      </a:r>
                    </a:p>
                    <a:p>
                      <a:endParaRPr lang="en-US" sz="1400" b="1" kern="1200" baseline="0" dirty="0" smtClean="0">
                        <a:solidFill>
                          <a:schemeClr val="tx1"/>
                        </a:solidFill>
                        <a:latin typeface="Trebuchet MS" pitchFamily="34" charset="0"/>
                        <a:ea typeface="+mn-ea"/>
                        <a:cs typeface="+mn-cs"/>
                      </a:endParaRPr>
                    </a:p>
                    <a:p>
                      <a:pPr>
                        <a:buFontTx/>
                        <a:buBlip>
                          <a:blip r:embed="rId5"/>
                        </a:buBlip>
                      </a:pPr>
                      <a:r>
                        <a:rPr lang="en-US" sz="1400" b="1" kern="1200" baseline="0" dirty="0" smtClean="0">
                          <a:solidFill>
                            <a:schemeClr val="tx1"/>
                          </a:solidFill>
                          <a:latin typeface="Trebuchet MS" pitchFamily="34" charset="0"/>
                          <a:ea typeface="+mn-ea"/>
                          <a:cs typeface="+mn-cs"/>
                        </a:rPr>
                        <a:t> Arterial pressure is maintained; pressure decline when the patient assumes the erect position</a:t>
                      </a:r>
                    </a:p>
                    <a:p>
                      <a:pPr>
                        <a:buFontTx/>
                        <a:buBlip>
                          <a:blip r:embed="rId5"/>
                        </a:buBlip>
                      </a:pPr>
                      <a:endParaRPr lang="en-US" sz="1400" b="1" kern="1200" baseline="0" dirty="0" smtClean="0">
                        <a:solidFill>
                          <a:schemeClr val="tx1"/>
                        </a:solidFill>
                        <a:latin typeface="Trebuchet MS" pitchFamily="34" charset="0"/>
                        <a:ea typeface="+mn-ea"/>
                        <a:cs typeface="+mn-cs"/>
                      </a:endParaRPr>
                    </a:p>
                    <a:p>
                      <a:pPr>
                        <a:buFontTx/>
                        <a:buBlip>
                          <a:blip r:embed="rId5"/>
                        </a:buBlip>
                      </a:pPr>
                      <a:r>
                        <a:rPr lang="en-US" sz="1400" b="1" kern="1200" baseline="0" dirty="0" smtClean="0">
                          <a:solidFill>
                            <a:schemeClr val="tx1"/>
                          </a:solidFill>
                          <a:latin typeface="Trebuchet MS" pitchFamily="34" charset="0"/>
                          <a:ea typeface="+mn-ea"/>
                          <a:cs typeface="+mn-cs"/>
                        </a:rPr>
                        <a:t> Increase in heart rate</a:t>
                      </a: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5"/>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5"/>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Paleness</a:t>
                      </a:r>
                    </a:p>
                    <a:p>
                      <a:pPr marL="0" marR="0" lvl="0" indent="0" algn="l" defTabSz="914400" rtl="0" eaLnBrk="1" fontAlgn="base" latinLnBrk="0" hangingPunct="1">
                        <a:lnSpc>
                          <a:spcPct val="100000"/>
                        </a:lnSpc>
                        <a:spcBef>
                          <a:spcPct val="0"/>
                        </a:spcBef>
                        <a:spcAft>
                          <a:spcPct val="0"/>
                        </a:spcAft>
                        <a:buClrTx/>
                        <a:buSzTx/>
                        <a:buFontTx/>
                        <a:buBlip>
                          <a:blip r:embed="rId5"/>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5"/>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Anxiety</a:t>
                      </a:r>
                    </a:p>
                    <a:p>
                      <a:pPr marL="0" marR="0" lvl="0" indent="0" algn="l" defTabSz="914400" rtl="0" eaLnBrk="1" fontAlgn="base" latinLnBrk="0" hangingPunct="1">
                        <a:lnSpc>
                          <a:spcPct val="100000"/>
                        </a:lnSpc>
                        <a:spcBef>
                          <a:spcPct val="0"/>
                        </a:spcBef>
                        <a:spcAft>
                          <a:spcPct val="0"/>
                        </a:spcAft>
                        <a:buClrTx/>
                        <a:buSzTx/>
                        <a:buFontTx/>
                        <a:buBlip>
                          <a:blip r:embed="rId5"/>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5"/>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See opposite figure.</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89843" name="Picture 51" descr="COMPENSATORY STAGE"/>
          <p:cNvPicPr>
            <a:picLocks noChangeAspect="1" noChangeArrowheads="1"/>
          </p:cNvPicPr>
          <p:nvPr/>
        </p:nvPicPr>
        <p:blipFill>
          <a:blip r:embed="rId6" cstate="print"/>
          <a:srcRect/>
          <a:stretch>
            <a:fillRect/>
          </a:stretch>
        </p:blipFill>
        <p:spPr bwMode="auto">
          <a:xfrm>
            <a:off x="73148" y="642918"/>
            <a:ext cx="4498848" cy="6185916"/>
          </a:xfrm>
          <a:prstGeom prst="rect">
            <a:avLst/>
          </a:prstGeom>
          <a:noFill/>
        </p:spPr>
      </p:pic>
      <p:sp>
        <p:nvSpPr>
          <p:cNvPr id="5" name="Rectangle 4"/>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3200" b="1" dirty="0" smtClean="0">
                <a:solidFill>
                  <a:srgbClr val="FFFF00"/>
                </a:solidFill>
                <a:latin typeface="Calibri" panose="020F0502020204030204" pitchFamily="34" charset="0"/>
              </a:rPr>
              <a:t>Stages of </a:t>
            </a:r>
            <a:r>
              <a:rPr lang="en-AU" sz="3200" b="1" dirty="0" err="1" smtClean="0">
                <a:solidFill>
                  <a:srgbClr val="FFFF00"/>
                </a:solidFill>
                <a:latin typeface="Calibri" panose="020F0502020204030204" pitchFamily="34" charset="0"/>
              </a:rPr>
              <a:t>hypovolaemic</a:t>
            </a:r>
            <a:r>
              <a:rPr lang="en-AU" sz="3200" b="1" dirty="0" smtClean="0">
                <a:solidFill>
                  <a:srgbClr val="FFFF00"/>
                </a:solidFill>
                <a:latin typeface="Calibri" panose="020F0502020204030204" pitchFamily="34" charset="0"/>
              </a:rPr>
              <a:t> shock</a:t>
            </a:r>
            <a:endParaRPr lang="en-AU" sz="32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005" name="Group 21"/>
          <p:cNvGraphicFramePr>
            <a:graphicFrameLocks noGrp="1"/>
          </p:cNvGraphicFramePr>
          <p:nvPr>
            <p:extLst>
              <p:ext uri="{D42A27DB-BD31-4B8C-83A1-F6EECF244321}">
                <p14:modId xmlns:p14="http://schemas.microsoft.com/office/powerpoint/2010/main" val="1787406127"/>
              </p:ext>
            </p:extLst>
          </p:nvPr>
        </p:nvGraphicFramePr>
        <p:xfrm>
          <a:off x="5079207" y="714356"/>
          <a:ext cx="4970265" cy="5953695"/>
        </p:xfrm>
        <a:graphic>
          <a:graphicData uri="http://schemas.openxmlformats.org/drawingml/2006/table">
            <a:tbl>
              <a:tblPr/>
              <a:tblGrid>
                <a:gridCol w="4970265"/>
              </a:tblGrid>
              <a:tr h="740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STAGE 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70C0"/>
                          </a:solidFill>
                          <a:effectLst/>
                          <a:latin typeface="Trebuchet MS" pitchFamily="34" charset="0"/>
                        </a:rPr>
                        <a:t>PROGRESSIVE STAGE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70C0"/>
                          </a:solidFill>
                          <a:effectLst/>
                          <a:latin typeface="Trebuchet MS" pitchFamily="34" charset="0"/>
                        </a:rPr>
                        <a:t>(maximal mobilization of compensatory mechanisms)</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188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rgbClr val="FF0000"/>
                          </a:solidFill>
                          <a:effectLst/>
                          <a:latin typeface="Trebuchet MS" pitchFamily="34" charset="0"/>
                          <a:cs typeface="Arial" charset="0"/>
                          <a:sym typeface="Wingdings" pitchFamily="2" charset="2"/>
                        </a:rPr>
                        <a:t>20 – 40% blood loss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sng" strike="noStrike" cap="none" normalizeH="0" baseline="0" dirty="0" smtClean="0">
                        <a:ln>
                          <a:noFill/>
                        </a:ln>
                        <a:solidFill>
                          <a:srgbClr val="FF0000"/>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pPr>
                      <a:r>
                        <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rPr>
                        <a:t> When 20-40% of blood volume are lost, cardiac output cannot be maintained and </a:t>
                      </a:r>
                      <a:r>
                        <a:rPr lang="en-US" sz="1300" b="1" kern="1200" baseline="0" dirty="0" smtClean="0">
                          <a:solidFill>
                            <a:schemeClr val="tx1"/>
                          </a:solidFill>
                          <a:latin typeface="Trebuchet MS" pitchFamily="34" charset="0"/>
                          <a:ea typeface="+mn-ea"/>
                          <a:cs typeface="+mn-cs"/>
                        </a:rPr>
                        <a:t>falls markedly, even in the recumbent position.</a:t>
                      </a:r>
                      <a:endPar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pPr>
                      <a:endPar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a:buFontTx/>
                        <a:buBlip>
                          <a:blip r:embed="rId4"/>
                        </a:buBlip>
                      </a:pPr>
                      <a:r>
                        <a:rPr lang="en-US" sz="1300" b="1" kern="1200" baseline="0" dirty="0" smtClean="0">
                          <a:solidFill>
                            <a:schemeClr val="tx1"/>
                          </a:solidFill>
                          <a:latin typeface="Trebuchet MS" pitchFamily="34" charset="0"/>
                          <a:ea typeface="+mn-ea"/>
                          <a:cs typeface="+mn-cs"/>
                        </a:rPr>
                        <a:t> Accordingly, there will be massive activation of the sympathetic nervous system. This results in:</a:t>
                      </a:r>
                    </a:p>
                    <a:p>
                      <a:endParaRPr kumimoji="0" lang="en-US" sz="1300" b="1" i="0" u="none" strike="noStrike" kern="1200" cap="none" normalizeH="0" baseline="0" dirty="0" smtClean="0">
                        <a:ln>
                          <a:noFill/>
                        </a:ln>
                        <a:solidFill>
                          <a:schemeClr val="tx1"/>
                        </a:solidFill>
                        <a:effectLst/>
                        <a:latin typeface="Trebuchet MS" pitchFamily="34" charset="0"/>
                        <a:ea typeface="+mn-ea"/>
                        <a:cs typeface="+mn-cs"/>
                        <a:sym typeface="Wingdings" pitchFamily="2" charset="2"/>
                      </a:endParaRPr>
                    </a:p>
                    <a:p>
                      <a:pPr marL="287338" indent="0"/>
                      <a:r>
                        <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rPr>
                        <a:t></a:t>
                      </a:r>
                      <a:r>
                        <a:rPr lang="en-US" sz="1300" b="1" kern="1200" baseline="0" dirty="0" smtClean="0">
                          <a:solidFill>
                            <a:schemeClr val="tx1"/>
                          </a:solidFill>
                          <a:latin typeface="Trebuchet MS" pitchFamily="34" charset="0"/>
                          <a:ea typeface="+mn-ea"/>
                          <a:cs typeface="+mn-cs"/>
                        </a:rPr>
                        <a:t> </a:t>
                      </a:r>
                      <a:r>
                        <a:rPr lang="en-US" sz="1300" b="1" kern="1200" baseline="0" dirty="0" smtClean="0">
                          <a:solidFill>
                            <a:srgbClr val="00B050"/>
                          </a:solidFill>
                          <a:latin typeface="Trebuchet MS" pitchFamily="34" charset="0"/>
                          <a:ea typeface="+mn-ea"/>
                          <a:cs typeface="+mn-cs"/>
                        </a:rPr>
                        <a:t>intense arteriolar constriction </a:t>
                      </a:r>
                      <a:r>
                        <a:rPr lang="en-US" sz="1300" b="1" kern="1200" baseline="0" dirty="0" smtClean="0">
                          <a:solidFill>
                            <a:schemeClr val="tx1"/>
                          </a:solidFill>
                          <a:latin typeface="Trebuchet MS" pitchFamily="34" charset="0"/>
                          <a:ea typeface="+mn-ea"/>
                          <a:cs typeface="+mn-cs"/>
                        </a:rPr>
                        <a:t>in the vascular beds of the kidney, gut, and skin </a:t>
                      </a:r>
                      <a:r>
                        <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rPr>
                        <a:t></a:t>
                      </a:r>
                      <a:r>
                        <a:rPr lang="en-US" sz="1300" b="1" kern="1200" baseline="0" dirty="0" smtClean="0">
                          <a:solidFill>
                            <a:schemeClr val="tx1"/>
                          </a:solidFill>
                          <a:latin typeface="Trebuchet MS" pitchFamily="34" charset="0"/>
                          <a:ea typeface="+mn-ea"/>
                          <a:cs typeface="+mn-cs"/>
                        </a:rPr>
                        <a:t> redistribution of blood flow (i.e., centralization of blood flow) with larger fractions going to the vital organs (heart and brain) and smaller fractions going to the kidney, gut, and skin. Despite intense arteriolar constriction, systolic arterial BP declines by 10 to 20 mm Hg.</a:t>
                      </a:r>
                    </a:p>
                    <a:p>
                      <a:pPr marL="287338" indent="0">
                        <a:buFont typeface="Wingdings" pitchFamily="2" charset="2"/>
                        <a:buNone/>
                      </a:pPr>
                      <a:endPar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287338" indent="0">
                        <a:buFont typeface="Wingdings" pitchFamily="2" charset="2"/>
                        <a:buNone/>
                      </a:pPr>
                      <a:r>
                        <a:rPr kumimoji="0" lang="en-US" sz="1300" b="1" i="0" u="none" strike="noStrike" cap="none" normalizeH="0" baseline="0" dirty="0" smtClean="0">
                          <a:ln>
                            <a:noFill/>
                          </a:ln>
                          <a:solidFill>
                            <a:schemeClr val="tx1"/>
                          </a:solidFill>
                          <a:effectLst/>
                          <a:latin typeface="Trebuchet MS" pitchFamily="34" charset="0"/>
                          <a:cs typeface="Arial" charset="0"/>
                          <a:sym typeface="Wingdings" pitchFamily="2" charset="2"/>
                        </a:rPr>
                        <a:t> generalized</a:t>
                      </a:r>
                      <a:r>
                        <a:rPr lang="en-US" sz="1300" b="1" kern="1200" baseline="0" dirty="0" smtClean="0">
                          <a:solidFill>
                            <a:schemeClr val="tx1"/>
                          </a:solidFill>
                          <a:latin typeface="Trebuchet MS" pitchFamily="34" charset="0"/>
                          <a:ea typeface="+mn-ea"/>
                          <a:cs typeface="+mn-cs"/>
                        </a:rPr>
                        <a:t> </a:t>
                      </a:r>
                      <a:r>
                        <a:rPr lang="en-US" sz="1300" b="1" kern="1200" baseline="0" dirty="0" err="1" smtClean="0">
                          <a:solidFill>
                            <a:schemeClr val="tx1"/>
                          </a:solidFill>
                          <a:latin typeface="Trebuchet MS" pitchFamily="34" charset="0"/>
                          <a:ea typeface="+mn-ea"/>
                          <a:cs typeface="+mn-cs"/>
                        </a:rPr>
                        <a:t>venoconstriction</a:t>
                      </a:r>
                      <a:r>
                        <a:rPr lang="en-US" sz="1300" b="1" kern="1200" baseline="0" dirty="0" smtClean="0">
                          <a:solidFill>
                            <a:schemeClr val="tx1"/>
                          </a:solidFill>
                          <a:latin typeface="Trebuchet MS" pitchFamily="34" charset="0"/>
                          <a:ea typeface="+mn-ea"/>
                          <a:cs typeface="+mn-cs"/>
                        </a:rPr>
                        <a:t> (increasing blood volume in the central circulation and tending to sustain venous return)</a:t>
                      </a:r>
                    </a:p>
                    <a:p>
                      <a:pPr>
                        <a:buFont typeface="Wingdings" pitchFamily="2" charset="2"/>
                        <a:buChar char="à"/>
                      </a:pPr>
                      <a:endParaRPr lang="en-US" sz="1300" b="1" kern="1200" baseline="0" dirty="0" smtClean="0">
                        <a:solidFill>
                          <a:schemeClr val="tx1"/>
                        </a:solidFill>
                        <a:latin typeface="Trebuchet MS" pitchFamily="34" charset="0"/>
                        <a:ea typeface="+mn-ea"/>
                        <a:cs typeface="+mn-cs"/>
                      </a:endParaRPr>
                    </a:p>
                    <a:p>
                      <a:pPr>
                        <a:buFontTx/>
                        <a:buBlip>
                          <a:blip r:embed="rId4"/>
                        </a:buBlip>
                      </a:pPr>
                      <a:r>
                        <a:rPr lang="en-US" sz="1300" b="1" kern="1200" baseline="0" dirty="0" smtClean="0">
                          <a:solidFill>
                            <a:schemeClr val="tx1"/>
                          </a:solidFill>
                          <a:latin typeface="Trebuchet MS" pitchFamily="34" charset="0"/>
                          <a:ea typeface="+mn-ea"/>
                          <a:cs typeface="+mn-cs"/>
                        </a:rPr>
                        <a:t> Fluid also moves from the interstitial to the intravascular compartment (i.e., </a:t>
                      </a:r>
                      <a:r>
                        <a:rPr lang="en-US" sz="1300" b="1" kern="1200" baseline="0" dirty="0" err="1" smtClean="0">
                          <a:solidFill>
                            <a:schemeClr val="tx1"/>
                          </a:solidFill>
                          <a:latin typeface="Trebuchet MS" pitchFamily="34" charset="0"/>
                          <a:ea typeface="+mn-ea"/>
                          <a:cs typeface="+mn-cs"/>
                        </a:rPr>
                        <a:t>reabsorption</a:t>
                      </a:r>
                      <a:r>
                        <a:rPr lang="en-US" sz="1300" b="1" kern="1200" baseline="0" dirty="0" smtClean="0">
                          <a:solidFill>
                            <a:schemeClr val="tx1"/>
                          </a:solidFill>
                          <a:latin typeface="Trebuchet MS" pitchFamily="34" charset="0"/>
                          <a:ea typeface="+mn-ea"/>
                          <a:cs typeface="+mn-cs"/>
                        </a:rPr>
                        <a:t> of tissue fluids).</a:t>
                      </a:r>
                    </a:p>
                    <a:p>
                      <a:endParaRPr kumimoji="0" lang="en-US" sz="1300" b="0" i="0" u="none" strike="noStrike" kern="1200" cap="none" normalizeH="0" baseline="0" dirty="0" smtClean="0">
                        <a:ln>
                          <a:noFill/>
                        </a:ln>
                        <a:solidFill>
                          <a:schemeClr val="tx1"/>
                        </a:solidFill>
                        <a:effectLst/>
                        <a:latin typeface="Trebuchet MS" pitchFamily="34" charset="0"/>
                        <a:ea typeface="+mn-ea"/>
                        <a:cs typeface="+mn-cs"/>
                        <a:sym typeface="Wingdings" pitchFamily="2" charset="2"/>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98003" name="Picture 19" descr="PROGRESSIVE STAGE"/>
          <p:cNvPicPr>
            <a:picLocks noChangeAspect="1" noChangeArrowheads="1"/>
          </p:cNvPicPr>
          <p:nvPr/>
        </p:nvPicPr>
        <p:blipFill>
          <a:blip r:embed="rId5" cstate="print"/>
          <a:srcRect/>
          <a:stretch>
            <a:fillRect/>
          </a:stretch>
        </p:blipFill>
        <p:spPr bwMode="auto">
          <a:xfrm>
            <a:off x="73148" y="642918"/>
            <a:ext cx="4498848" cy="6185916"/>
          </a:xfrm>
          <a:prstGeom prst="rect">
            <a:avLst/>
          </a:prstGeom>
          <a:noFill/>
          <a:ln>
            <a:noFill/>
          </a:ln>
        </p:spPr>
      </p:pic>
      <p:sp>
        <p:nvSpPr>
          <p:cNvPr id="5" name="Rectangle 4"/>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3200" b="1" dirty="0" smtClean="0">
                <a:solidFill>
                  <a:srgbClr val="FFFF00"/>
                </a:solidFill>
                <a:latin typeface="Calibri" panose="020F0502020204030204" pitchFamily="34" charset="0"/>
              </a:rPr>
              <a:t>Stages of </a:t>
            </a:r>
            <a:r>
              <a:rPr lang="en-AU" sz="3200" b="1" dirty="0" err="1" smtClean="0">
                <a:solidFill>
                  <a:srgbClr val="FFFF00"/>
                </a:solidFill>
                <a:latin typeface="Calibri" panose="020F0502020204030204" pitchFamily="34" charset="0"/>
              </a:rPr>
              <a:t>hypovolaemic</a:t>
            </a:r>
            <a:r>
              <a:rPr lang="en-AU" sz="3200" b="1" dirty="0" smtClean="0">
                <a:solidFill>
                  <a:srgbClr val="FFFF00"/>
                </a:solidFill>
                <a:latin typeface="Calibri" panose="020F0502020204030204" pitchFamily="34" charset="0"/>
              </a:rPr>
              <a:t> shock</a:t>
            </a:r>
            <a:endParaRPr lang="en-AU" sz="32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005" name="Group 21"/>
          <p:cNvGraphicFramePr>
            <a:graphicFrameLocks noGrp="1"/>
          </p:cNvGraphicFramePr>
          <p:nvPr>
            <p:extLst>
              <p:ext uri="{D42A27DB-BD31-4B8C-83A1-F6EECF244321}">
                <p14:modId xmlns:p14="http://schemas.microsoft.com/office/powerpoint/2010/main" val="2678801436"/>
              </p:ext>
            </p:extLst>
          </p:nvPr>
        </p:nvGraphicFramePr>
        <p:xfrm>
          <a:off x="4857749" y="714356"/>
          <a:ext cx="5191724" cy="5642420"/>
        </p:xfrm>
        <a:graphic>
          <a:graphicData uri="http://schemas.openxmlformats.org/drawingml/2006/table">
            <a:tbl>
              <a:tblPr/>
              <a:tblGrid>
                <a:gridCol w="5191724"/>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STAGE 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70C0"/>
                          </a:solidFill>
                          <a:effectLst/>
                          <a:latin typeface="Trebuchet MS" pitchFamily="34" charset="0"/>
                        </a:rPr>
                        <a:t>PROGRESSIVE STAGE, continued</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algn="ctr"/>
                      <a:r>
                        <a:rPr kumimoji="0" lang="en-US" sz="1400" b="1" i="0" u="sng" strike="noStrike" kern="1200" cap="none" normalizeH="0" baseline="0" dirty="0" smtClean="0">
                          <a:ln>
                            <a:noFill/>
                          </a:ln>
                          <a:solidFill>
                            <a:srgbClr val="FF0000"/>
                          </a:solidFill>
                          <a:effectLst/>
                          <a:latin typeface="Trebuchet MS" pitchFamily="34" charset="0"/>
                          <a:ea typeface="+mn-ea"/>
                          <a:cs typeface="+mn-cs"/>
                          <a:sym typeface="Wingdings" pitchFamily="2" charset="2"/>
                        </a:rPr>
                        <a:t>Symptoms, signs, and complications</a:t>
                      </a:r>
                    </a:p>
                    <a:p>
                      <a:endParaRPr kumimoji="0" lang="en-US" sz="1400" b="1" i="0" u="none" strike="noStrike" kern="1200" cap="none" normalizeH="0" baseline="0" dirty="0" smtClean="0">
                        <a:ln>
                          <a:noFill/>
                        </a:ln>
                        <a:solidFill>
                          <a:schemeClr val="tx1"/>
                        </a:solidFill>
                        <a:effectLst/>
                        <a:latin typeface="Trebuchet MS" pitchFamily="34" charset="0"/>
                        <a:ea typeface="+mn-ea"/>
                        <a:cs typeface="+mn-cs"/>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Systolic arterial blood pressure declines by 10-20 mm Hg</a:t>
                      </a:r>
                    </a:p>
                    <a:p>
                      <a:pPr>
                        <a:buFontTx/>
                        <a:buBlip>
                          <a:blip r:embed="rId4"/>
                        </a:buBlip>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a:buFontTx/>
                        <a:buBlip>
                          <a:blip r:embed="rId4"/>
                        </a:buBlip>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Tachycardia (heart rate increases and pulse is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thready</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and weak)</a:t>
                      </a:r>
                    </a:p>
                    <a:p>
                      <a:pPr marL="0" marR="0" lvl="0" indent="0" algn="l" defTabSz="914400" rtl="0" eaLnBrk="1" fontAlgn="base" latinLnBrk="0" hangingPunct="1">
                        <a:lnSpc>
                          <a:spcPct val="100000"/>
                        </a:lnSpc>
                        <a:spcBef>
                          <a:spcPct val="0"/>
                        </a:spcBef>
                        <a:spcAft>
                          <a:spcPct val="0"/>
                        </a:spcAft>
                        <a:buClrTx/>
                        <a:buSzTx/>
                        <a:buFontTx/>
                        <a:buBlip>
                          <a:blip r:embed="rId4"/>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defRPr/>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Skin is pale and cool (peripheral pallor is common)</a:t>
                      </a:r>
                    </a:p>
                    <a:p>
                      <a:pPr marL="0" marR="0" lvl="0" indent="0" algn="l" defTabSz="914400" rtl="0" eaLnBrk="1" fontAlgn="base" latinLnBrk="0" hangingPunct="1">
                        <a:lnSpc>
                          <a:spcPct val="100000"/>
                        </a:lnSpc>
                        <a:spcBef>
                          <a:spcPct val="0"/>
                        </a:spcBef>
                        <a:spcAft>
                          <a:spcPct val="0"/>
                        </a:spcAft>
                        <a:buClrTx/>
                        <a:buSzTx/>
                        <a:buFontTx/>
                        <a:buBlip>
                          <a:blip r:embed="rId4"/>
                        </a:buBlip>
                        <a:tabLst/>
                        <a:defRPr/>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defRPr/>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Deterioration of the mental state because the brain is getting less oxygen. Patient looks weak, tired and drowsy. Patient may show anxiety, aggressiveness, and restlessness. </a:t>
                      </a:r>
                    </a:p>
                    <a:p>
                      <a:pPr marL="0" marR="0" lvl="0" indent="0" algn="l" defTabSz="914400" rtl="0" eaLnBrk="1" fontAlgn="base" latinLnBrk="0" hangingPunct="1">
                        <a:lnSpc>
                          <a:spcPct val="100000"/>
                        </a:lnSpc>
                        <a:spcBef>
                          <a:spcPct val="0"/>
                        </a:spcBef>
                        <a:spcAft>
                          <a:spcPct val="0"/>
                        </a:spcAft>
                        <a:buClrTx/>
                        <a:buSzTx/>
                        <a:buFontTx/>
                        <a:buBlip>
                          <a:blip r:embed="rId4"/>
                        </a:buBlip>
                        <a:tabLst/>
                        <a:defRPr/>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defRPr/>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Thirst.</a:t>
                      </a:r>
                    </a:p>
                    <a:p>
                      <a:pPr marL="0" marR="0" lvl="0" indent="0" algn="l" defTabSz="914400" rtl="0" eaLnBrk="1" fontAlgn="base" latinLnBrk="0" hangingPunct="1">
                        <a:lnSpc>
                          <a:spcPct val="100000"/>
                        </a:lnSpc>
                        <a:spcBef>
                          <a:spcPct val="0"/>
                        </a:spcBef>
                        <a:spcAft>
                          <a:spcPct val="0"/>
                        </a:spcAft>
                        <a:buClrTx/>
                        <a:buSzTx/>
                        <a:buFontTx/>
                        <a:buBlip>
                          <a:blip r:embed="rId4"/>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a:buFontTx/>
                        <a:buBlip>
                          <a:blip r:embed="rId4"/>
                        </a:buBlip>
                      </a:pPr>
                      <a:r>
                        <a:rPr lang="en-US" sz="1400" b="1" kern="1200" baseline="0" dirty="0" smtClean="0">
                          <a:solidFill>
                            <a:schemeClr val="tx1"/>
                          </a:solidFill>
                          <a:latin typeface="Trebuchet MS" pitchFamily="34" charset="0"/>
                          <a:ea typeface="+mn-ea"/>
                          <a:cs typeface="+mn-cs"/>
                        </a:rPr>
                        <a:t> </a:t>
                      </a:r>
                      <a:r>
                        <a:rPr lang="en-US" sz="1400" b="1" kern="1200" baseline="0" dirty="0" err="1" smtClean="0">
                          <a:solidFill>
                            <a:schemeClr val="tx1"/>
                          </a:solidFill>
                          <a:latin typeface="Trebuchet MS" pitchFamily="34" charset="0"/>
                          <a:ea typeface="+mn-ea"/>
                          <a:cs typeface="+mn-cs"/>
                        </a:rPr>
                        <a:t>Oliguria</a:t>
                      </a:r>
                      <a:r>
                        <a:rPr lang="en-US" sz="1400" b="1" kern="1200" baseline="0" dirty="0" smtClean="0">
                          <a:solidFill>
                            <a:schemeClr val="tx1"/>
                          </a:solidFill>
                          <a:latin typeface="Trebuchet MS" pitchFamily="34" charset="0"/>
                          <a:ea typeface="+mn-ea"/>
                          <a:cs typeface="+mn-cs"/>
                        </a:rPr>
                        <a:t> (urine output is decreased).</a:t>
                      </a:r>
                    </a:p>
                    <a:p>
                      <a:pPr>
                        <a:buFontTx/>
                        <a:buBlip>
                          <a:blip r:embed="rId4"/>
                        </a:buBlip>
                      </a:pPr>
                      <a:endParaRPr kumimoji="0" lang="en-US" sz="1400" b="1" i="0" u="none" strike="noStrike" kern="1200" cap="none" normalizeH="0" baseline="0" dirty="0" smtClean="0">
                        <a:ln>
                          <a:noFill/>
                        </a:ln>
                        <a:solidFill>
                          <a:schemeClr val="tx1"/>
                        </a:solidFill>
                        <a:effectLst/>
                        <a:latin typeface="Trebuchet MS" pitchFamily="34" charset="0"/>
                        <a:ea typeface="+mn-ea"/>
                        <a:cs typeface="+mn-cs"/>
                        <a:sym typeface="Wingdings" pitchFamily="2" charset="2"/>
                      </a:endParaRPr>
                    </a:p>
                    <a:p>
                      <a:pPr>
                        <a:buFontTx/>
                        <a:buBlip>
                          <a:blip r:embed="rId4"/>
                        </a:buBlip>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Angina </a:t>
                      </a:r>
                      <a:r>
                        <a:rPr lang="en-US" sz="1400" b="1" kern="1200" baseline="0" dirty="0" smtClean="0">
                          <a:solidFill>
                            <a:schemeClr val="tx1"/>
                          </a:solidFill>
                          <a:latin typeface="Trebuchet MS" pitchFamily="34" charset="0"/>
                          <a:ea typeface="+mn-ea"/>
                          <a:cs typeface="+mn-cs"/>
                        </a:rPr>
                        <a:t>may occur in patients who have intrinsic coronary vascular disease.</a:t>
                      </a: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Blip>
                          <a:blip r:embed="rId4"/>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a:buFontTx/>
                        <a:buBlip>
                          <a:blip r:embed="rId4"/>
                        </a:buBlip>
                      </a:pPr>
                      <a:r>
                        <a:rPr lang="en-US" sz="1400" b="1" kern="1200" baseline="0" dirty="0" smtClean="0">
                          <a:solidFill>
                            <a:schemeClr val="tx1"/>
                          </a:solidFill>
                          <a:latin typeface="Trebuchet MS" pitchFamily="34" charset="0"/>
                          <a:ea typeface="+mn-ea"/>
                          <a:cs typeface="+mn-cs"/>
                        </a:rPr>
                        <a:t> pH drops and metabolic acidosis develops due to increased anaerobic </a:t>
                      </a:r>
                      <a:r>
                        <a:rPr lang="en-US" sz="1400" b="1" kern="1200" baseline="0" dirty="0" err="1" smtClean="0">
                          <a:solidFill>
                            <a:schemeClr val="tx1"/>
                          </a:solidFill>
                          <a:latin typeface="Trebuchet MS" pitchFamily="34" charset="0"/>
                          <a:ea typeface="+mn-ea"/>
                          <a:cs typeface="+mn-cs"/>
                        </a:rPr>
                        <a:t>glycolysis</a:t>
                      </a:r>
                      <a:r>
                        <a:rPr lang="en-US" sz="1400" b="1" kern="1200" baseline="0" dirty="0" smtClean="0">
                          <a:solidFill>
                            <a:schemeClr val="tx1"/>
                          </a:solidFill>
                          <a:latin typeface="Trebuchet MS" pitchFamily="34" charset="0"/>
                          <a:ea typeface="+mn-ea"/>
                          <a:cs typeface="+mn-cs"/>
                        </a:rPr>
                        <a:t>.</a:t>
                      </a: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98003" name="Picture 19" descr="PROGRESSIVE STAGE"/>
          <p:cNvPicPr>
            <a:picLocks noChangeAspect="1" noChangeArrowheads="1"/>
          </p:cNvPicPr>
          <p:nvPr/>
        </p:nvPicPr>
        <p:blipFill>
          <a:blip r:embed="rId5" cstate="print"/>
          <a:srcRect/>
          <a:stretch>
            <a:fillRect/>
          </a:stretch>
        </p:blipFill>
        <p:spPr bwMode="auto">
          <a:xfrm>
            <a:off x="73148" y="642918"/>
            <a:ext cx="4498848" cy="6185916"/>
          </a:xfrm>
          <a:prstGeom prst="rect">
            <a:avLst/>
          </a:prstGeom>
          <a:noFill/>
          <a:ln>
            <a:noFill/>
          </a:ln>
        </p:spPr>
      </p:pic>
      <p:sp>
        <p:nvSpPr>
          <p:cNvPr id="5" name="Rectangle 4"/>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3200" b="1" dirty="0" smtClean="0">
                <a:solidFill>
                  <a:srgbClr val="FFFF00"/>
                </a:solidFill>
                <a:latin typeface="Calibri" panose="020F0502020204030204" pitchFamily="34" charset="0"/>
              </a:rPr>
              <a:t>Stages of </a:t>
            </a:r>
            <a:r>
              <a:rPr lang="en-AU" sz="3200" b="1" dirty="0" err="1" smtClean="0">
                <a:solidFill>
                  <a:srgbClr val="FFFF00"/>
                </a:solidFill>
                <a:latin typeface="Calibri" panose="020F0502020204030204" pitchFamily="34" charset="0"/>
              </a:rPr>
              <a:t>hypovolaemic</a:t>
            </a:r>
            <a:r>
              <a:rPr lang="en-AU" sz="3200" b="1" dirty="0" smtClean="0">
                <a:solidFill>
                  <a:srgbClr val="FFFF00"/>
                </a:solidFill>
                <a:latin typeface="Calibri" panose="020F0502020204030204" pitchFamily="34" charset="0"/>
              </a:rPr>
              <a:t> shock</a:t>
            </a:r>
            <a:endParaRPr lang="en-AU" sz="32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52" name="Group 20"/>
          <p:cNvGraphicFramePr>
            <a:graphicFrameLocks noGrp="1"/>
          </p:cNvGraphicFramePr>
          <p:nvPr>
            <p:extLst>
              <p:ext uri="{D42A27DB-BD31-4B8C-83A1-F6EECF244321}">
                <p14:modId xmlns:p14="http://schemas.microsoft.com/office/powerpoint/2010/main" val="3949510726"/>
              </p:ext>
            </p:extLst>
          </p:nvPr>
        </p:nvGraphicFramePr>
        <p:xfrm>
          <a:off x="5000625" y="215858"/>
          <a:ext cx="5064920" cy="6154484"/>
        </p:xfrm>
        <a:graphic>
          <a:graphicData uri="http://schemas.openxmlformats.org/drawingml/2006/table">
            <a:tbl>
              <a:tblPr/>
              <a:tblGrid>
                <a:gridCol w="5064920"/>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STAGE III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70C0"/>
                          </a:solidFill>
                          <a:effectLst/>
                          <a:latin typeface="Trebuchet MS" pitchFamily="34" charset="0"/>
                        </a:rPr>
                        <a:t>REFRACTORY STAGE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70C0"/>
                          </a:solidFill>
                          <a:effectLst/>
                          <a:latin typeface="Trebuchet MS" pitchFamily="34" charset="0"/>
                        </a:rPr>
                        <a:t>Irreversible stage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70C0"/>
                          </a:solidFill>
                          <a:effectLst/>
                          <a:latin typeface="Trebuchet MS" pitchFamily="34" charset="0"/>
                        </a:rPr>
                        <a:t>Decompensated</a:t>
                      </a:r>
                      <a:r>
                        <a:rPr kumimoji="0" lang="en-US" sz="1400" b="1" i="0" u="none" strike="noStrike" cap="none" normalizeH="0" baseline="0" dirty="0" smtClean="0">
                          <a:ln>
                            <a:noFill/>
                          </a:ln>
                          <a:solidFill>
                            <a:srgbClr val="0070C0"/>
                          </a:solidFill>
                          <a:effectLst/>
                          <a:latin typeface="Trebuchet MS" pitchFamily="34" charset="0"/>
                        </a:rPr>
                        <a:t> stage</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0000"/>
                          </a:solidFill>
                          <a:effectLst/>
                          <a:latin typeface="Trebuchet MS" pitchFamily="34" charset="0"/>
                        </a:rPr>
                        <a:t>&gt; 40% blood loss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rebuchet MS" pitchFamily="34" charset="0"/>
                      </a:endParaRPr>
                    </a:p>
                    <a:p>
                      <a:pPr>
                        <a:buFontTx/>
                        <a:buBlip>
                          <a:blip r:embed="rId4"/>
                        </a:buBlip>
                      </a:pPr>
                      <a:r>
                        <a:rPr lang="en-US" sz="1400" b="1" kern="1200" baseline="0" dirty="0" smtClean="0">
                          <a:solidFill>
                            <a:schemeClr val="tx1"/>
                          </a:solidFill>
                          <a:latin typeface="Trebuchet MS" pitchFamily="34" charset="0"/>
                          <a:ea typeface="+mn-ea"/>
                          <a:cs typeface="+mn-cs"/>
                        </a:rPr>
                        <a:t> </a:t>
                      </a:r>
                      <a:r>
                        <a:rPr lang="en-US" sz="1200" b="1" kern="1200" baseline="0" dirty="0" smtClean="0">
                          <a:solidFill>
                            <a:schemeClr val="tx1"/>
                          </a:solidFill>
                          <a:latin typeface="Trebuchet MS" pitchFamily="34" charset="0"/>
                          <a:ea typeface="+mn-ea"/>
                          <a:cs typeface="+mn-cs"/>
                        </a:rPr>
                        <a:t>The compensatory mechanisms are maximally mobilized in stage II. Thus, small additional losses of blood (&gt;40 %) can result in life-threatening reductions in cardiac output, blood pressure, and tissue perfusion. </a:t>
                      </a:r>
                    </a:p>
                    <a:p>
                      <a:pPr>
                        <a:buFontTx/>
                        <a:buBlip>
                          <a:blip r:embed="rId4"/>
                        </a:buBlip>
                      </a:pPr>
                      <a:endParaRPr lang="en-US" sz="1200" b="1" kern="1200" baseline="0" dirty="0" smtClean="0">
                        <a:solidFill>
                          <a:schemeClr val="tx1"/>
                        </a:solidFill>
                        <a:latin typeface="Trebuchet MS" pitchFamily="34" charset="0"/>
                        <a:ea typeface="+mn-ea"/>
                        <a:cs typeface="+mn-cs"/>
                      </a:endParaRPr>
                    </a:p>
                    <a:p>
                      <a:pPr>
                        <a:buFontTx/>
                        <a:buBlip>
                          <a:blip r:embed="rId4"/>
                        </a:buBlip>
                      </a:pPr>
                      <a:r>
                        <a:rPr lang="en-US" sz="1200" b="1" kern="1200" baseline="0" dirty="0" smtClean="0">
                          <a:solidFill>
                            <a:schemeClr val="tx1"/>
                          </a:solidFill>
                          <a:latin typeface="Trebuchet MS" pitchFamily="34" charset="0"/>
                          <a:ea typeface="+mn-ea"/>
                          <a:cs typeface="+mn-cs"/>
                        </a:rPr>
                        <a:t> Blood flow to heart, brain and kidney is further reduced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a:t>
                      </a:r>
                      <a:r>
                        <a:rPr lang="en-US" sz="1200" b="1" kern="1200" baseline="0" dirty="0" smtClean="0">
                          <a:solidFill>
                            <a:schemeClr val="tx1"/>
                          </a:solidFill>
                          <a:latin typeface="Trebuchet MS" pitchFamily="34" charset="0"/>
                          <a:ea typeface="+mn-ea"/>
                          <a:cs typeface="+mn-cs"/>
                        </a:rPr>
                        <a:t> severe ischemia and irreversible tissue damage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a:t>
                      </a:r>
                      <a:r>
                        <a:rPr lang="en-US" sz="1200" b="1" kern="1200" baseline="0" dirty="0" smtClean="0">
                          <a:solidFill>
                            <a:schemeClr val="tx1"/>
                          </a:solidFill>
                          <a:latin typeface="Trebuchet MS" pitchFamily="34" charset="0"/>
                          <a:ea typeface="+mn-ea"/>
                          <a:cs typeface="+mn-cs"/>
                        </a:rPr>
                        <a:t> this may result in impaired organ function and death.</a:t>
                      </a:r>
                    </a:p>
                    <a:p>
                      <a:pPr>
                        <a:buFontTx/>
                        <a:buBlip>
                          <a:blip r:embed="rId4"/>
                        </a:buBlip>
                      </a:pPr>
                      <a:endParaRPr kumimoji="0" lang="en-US" sz="1200" b="1" i="0" u="none" strike="noStrike" kern="1200" cap="none" normalizeH="0" baseline="0" dirty="0" smtClean="0">
                        <a:ln>
                          <a:noFill/>
                        </a:ln>
                        <a:solidFill>
                          <a:schemeClr val="tx1"/>
                        </a:solidFill>
                        <a:effectLst/>
                        <a:latin typeface="Trebuchet MS" pitchFamily="34" charset="0"/>
                        <a:ea typeface="+mn-ea"/>
                        <a:cs typeface="+mn-cs"/>
                      </a:endParaRPr>
                    </a:p>
                    <a:p>
                      <a:pPr>
                        <a:buFontTx/>
                        <a:buBlip>
                          <a:blip r:embed="rId4"/>
                        </a:buBlip>
                      </a:pPr>
                      <a:r>
                        <a:rPr lang="en-US" sz="1200" b="1" kern="1200" baseline="0" dirty="0" smtClean="0">
                          <a:solidFill>
                            <a:schemeClr val="tx1"/>
                          </a:solidFill>
                          <a:latin typeface="Trebuchet MS" pitchFamily="34" charset="0"/>
                          <a:ea typeface="+mn-ea"/>
                          <a:cs typeface="+mn-cs"/>
                        </a:rPr>
                        <a:t> The severe vasoconstriction may itself become a complicating factor and initiate a vicious cycle.</a:t>
                      </a:r>
                    </a:p>
                    <a:p>
                      <a:pPr marL="395288" indent="0">
                        <a:buFontTx/>
                        <a:buBlip>
                          <a:blip r:embed="rId5"/>
                        </a:buBlip>
                      </a:pPr>
                      <a:r>
                        <a:rPr lang="en-US" sz="1200" b="1" kern="1200" baseline="0" dirty="0" smtClean="0">
                          <a:solidFill>
                            <a:schemeClr val="tx1"/>
                          </a:solidFill>
                          <a:latin typeface="Trebuchet MS" pitchFamily="34" charset="0"/>
                          <a:ea typeface="+mn-ea"/>
                          <a:cs typeface="+mn-cs"/>
                        </a:rPr>
                        <a:t> Impaired coronary perfusion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 cardiac ischemia </a:t>
                      </a:r>
                      <a:r>
                        <a:rPr lang="en-US" sz="1200" b="1" kern="1200" baseline="0" dirty="0" smtClean="0">
                          <a:solidFill>
                            <a:schemeClr val="tx1"/>
                          </a:solidFill>
                          <a:latin typeface="Trebuchet MS" pitchFamily="34" charset="0"/>
                          <a:ea typeface="+mn-ea"/>
                          <a:cs typeface="+mn-cs"/>
                        </a:rPr>
                        <a:t> depression of cardiac function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 </a:t>
                      </a:r>
                      <a:r>
                        <a:rPr lang="en-US" sz="1200" b="1" kern="1200" baseline="0" dirty="0" smtClean="0">
                          <a:solidFill>
                            <a:schemeClr val="tx1"/>
                          </a:solidFill>
                          <a:latin typeface="Trebuchet MS" pitchFamily="34" charset="0"/>
                          <a:ea typeface="+mn-ea"/>
                          <a:cs typeface="+mn-cs"/>
                        </a:rPr>
                        <a:t>further lowering of cardiac output.</a:t>
                      </a:r>
                    </a:p>
                    <a:p>
                      <a:pPr marL="395288" indent="0">
                        <a:buFontTx/>
                        <a:buBlip>
                          <a:blip r:embed="rId5"/>
                        </a:buBlip>
                      </a:pPr>
                      <a:r>
                        <a:rPr lang="en-US" sz="1200" b="1" kern="1200" baseline="0" dirty="0" smtClean="0">
                          <a:solidFill>
                            <a:schemeClr val="tx1"/>
                          </a:solidFill>
                          <a:latin typeface="Trebuchet MS" pitchFamily="34" charset="0"/>
                          <a:ea typeface="+mn-ea"/>
                          <a:cs typeface="+mn-cs"/>
                        </a:rPr>
                        <a:t> Prolonged renal ischemia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 a</a:t>
                      </a:r>
                      <a:r>
                        <a:rPr lang="en-US" sz="1200" b="1" kern="1200" baseline="0" dirty="0" smtClean="0">
                          <a:solidFill>
                            <a:schemeClr val="tx1"/>
                          </a:solidFill>
                          <a:latin typeface="Trebuchet MS" pitchFamily="34" charset="0"/>
                          <a:ea typeface="+mn-ea"/>
                          <a:cs typeface="+mn-cs"/>
                        </a:rPr>
                        <a:t>cute tubular necrosis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 </a:t>
                      </a:r>
                      <a:r>
                        <a:rPr lang="en-US" sz="1200" b="1" kern="1200" baseline="0" dirty="0" smtClean="0">
                          <a:solidFill>
                            <a:schemeClr val="tx1"/>
                          </a:solidFill>
                          <a:latin typeface="Trebuchet MS" pitchFamily="34" charset="0"/>
                          <a:ea typeface="+mn-ea"/>
                          <a:cs typeface="+mn-cs"/>
                        </a:rPr>
                        <a:t>may lead to prolonged post-shock renal insufficiency.</a:t>
                      </a:r>
                    </a:p>
                    <a:p>
                      <a:pPr marL="395288" indent="0">
                        <a:buFontTx/>
                        <a:buBlip>
                          <a:blip r:embed="rId5"/>
                        </a:buBlip>
                      </a:pPr>
                      <a:r>
                        <a:rPr lang="en-US" sz="1200" b="1" kern="1200" baseline="0" dirty="0" smtClean="0">
                          <a:solidFill>
                            <a:schemeClr val="tx1"/>
                          </a:solidFill>
                          <a:latin typeface="Trebuchet MS" pitchFamily="34" charset="0"/>
                          <a:ea typeface="+mn-ea"/>
                          <a:cs typeface="+mn-cs"/>
                        </a:rPr>
                        <a:t> Bowel ischemia </a:t>
                      </a:r>
                      <a:r>
                        <a:rPr kumimoji="0" lang="en-US" sz="1200" b="1" i="0" u="none" strike="noStrike" cap="none" normalizeH="0" baseline="0" dirty="0" smtClean="0">
                          <a:ln>
                            <a:noFill/>
                          </a:ln>
                          <a:solidFill>
                            <a:schemeClr val="tx1"/>
                          </a:solidFill>
                          <a:effectLst/>
                          <a:latin typeface="Trebuchet MS" pitchFamily="34" charset="0"/>
                          <a:sym typeface="Wingdings" pitchFamily="2" charset="2"/>
                        </a:rPr>
                        <a:t> </a:t>
                      </a:r>
                      <a:r>
                        <a:rPr lang="en-US" sz="1200" b="1" kern="1200" baseline="0" dirty="0" smtClean="0">
                          <a:solidFill>
                            <a:schemeClr val="tx1"/>
                          </a:solidFill>
                          <a:latin typeface="Trebuchet MS" pitchFamily="34" charset="0"/>
                          <a:ea typeface="+mn-ea"/>
                          <a:cs typeface="+mn-cs"/>
                        </a:rPr>
                        <a:t>breakdown of the mucosal barrier. This may lead to entry of bacteria and toxins into the circulation.</a:t>
                      </a:r>
                    </a:p>
                    <a:p>
                      <a:pPr marL="395288" indent="0">
                        <a:buFontTx/>
                        <a:buBlip>
                          <a:blip r:embed="rId5"/>
                        </a:buBlip>
                      </a:pPr>
                      <a:r>
                        <a:rPr lang="en-US" sz="1200" b="1" kern="1200" baseline="0" dirty="0" smtClean="0">
                          <a:solidFill>
                            <a:schemeClr val="tx1"/>
                          </a:solidFill>
                          <a:latin typeface="Trebuchet MS" pitchFamily="34" charset="0"/>
                          <a:ea typeface="+mn-ea"/>
                          <a:cs typeface="+mn-cs"/>
                        </a:rPr>
                        <a:t> Reduced blood flow to the </a:t>
                      </a:r>
                      <a:r>
                        <a:rPr lang="en-US" sz="1200" b="1" kern="1200" baseline="0" dirty="0" err="1" smtClean="0">
                          <a:solidFill>
                            <a:schemeClr val="tx1"/>
                          </a:solidFill>
                          <a:latin typeface="Trebuchet MS" pitchFamily="34" charset="0"/>
                          <a:ea typeface="+mn-ea"/>
                          <a:cs typeface="+mn-cs"/>
                        </a:rPr>
                        <a:t>vasomoter</a:t>
                      </a:r>
                      <a:r>
                        <a:rPr lang="en-US" sz="1200" b="1" kern="1200" baseline="0" dirty="0" smtClean="0">
                          <a:solidFill>
                            <a:schemeClr val="tx1"/>
                          </a:solidFill>
                          <a:latin typeface="Trebuchet MS" pitchFamily="34" charset="0"/>
                          <a:ea typeface="+mn-ea"/>
                          <a:cs typeface="+mn-cs"/>
                        </a:rPr>
                        <a:t> centers in the medulla depresses the activity of compensatory </a:t>
                      </a:r>
                      <a:r>
                        <a:rPr lang="en-US" sz="1200" b="1" kern="1200" baseline="0" dirty="0" smtClean="0">
                          <a:solidFill>
                            <a:schemeClr val="tx1"/>
                          </a:solidFill>
                          <a:latin typeface="Trebuchet MS" pitchFamily="34" charset="0"/>
                          <a:ea typeface="+mn-ea"/>
                          <a:cs typeface="+mn-cs"/>
                        </a:rPr>
                        <a:t>reflexes.</a:t>
                      </a:r>
                    </a:p>
                    <a:p>
                      <a:pPr marL="395288" indent="0">
                        <a:buFontTx/>
                        <a:buBlip>
                          <a:blip r:embed="rId5"/>
                        </a:buBlip>
                      </a:pPr>
                      <a:endParaRPr kumimoji="0" lang="en-US" sz="1200" b="1" i="0" u="none" strike="noStrike" kern="1200" cap="none" normalizeH="0" baseline="0" dirty="0" smtClean="0">
                        <a:ln>
                          <a:noFill/>
                        </a:ln>
                        <a:solidFill>
                          <a:schemeClr val="tx1"/>
                        </a:solidFill>
                        <a:effectLst/>
                        <a:latin typeface="Trebuchet MS" pitchFamily="34" charset="0"/>
                        <a:ea typeface="+mn-ea"/>
                        <a:cs typeface="+mn-cs"/>
                      </a:endParaRPr>
                    </a:p>
                    <a:p>
                      <a:pPr marL="395288" indent="0">
                        <a:buFontTx/>
                        <a:buNone/>
                      </a:pPr>
                      <a:r>
                        <a:rPr kumimoji="0" lang="en-US" sz="1200" b="1" i="0" u="none" strike="noStrike" kern="1200" cap="none" normalizeH="0" baseline="0" dirty="0" smtClean="0">
                          <a:ln>
                            <a:noFill/>
                          </a:ln>
                          <a:solidFill>
                            <a:schemeClr val="tx1"/>
                          </a:solidFill>
                          <a:effectLst/>
                          <a:latin typeface="Trebuchet MS" pitchFamily="34" charset="0"/>
                          <a:ea typeface="+mn-ea"/>
                          <a:cs typeface="+mn-cs"/>
                        </a:rPr>
                        <a:t>Thus, stage III is complicated by major organs failure.</a:t>
                      </a:r>
                      <a:endParaRPr kumimoji="0" lang="en-US" sz="1200" b="0" i="0" u="none" strike="noStrike" cap="none" normalizeH="0" baseline="0" dirty="0" smtClean="0">
                        <a:ln>
                          <a:noFill/>
                        </a:ln>
                        <a:solidFill>
                          <a:schemeClr val="tx1"/>
                        </a:solidFill>
                        <a:effectLst/>
                        <a:latin typeface="Trebuchet MS" pitchFamily="34" charset="0"/>
                      </a:endParaRPr>
                    </a:p>
                    <a:p>
                      <a:pPr marL="395288" indent="0">
                        <a:buFontTx/>
                        <a:buBlip>
                          <a:blip r:embed="rId5"/>
                        </a:buBlip>
                      </a:pPr>
                      <a:endParaRPr kumimoji="0" lang="en-US" sz="1200" b="1" i="0" u="none" strike="noStrike" cap="none" normalizeH="0" baseline="0" dirty="0" smtClean="0">
                        <a:ln>
                          <a:noFill/>
                        </a:ln>
                        <a:solidFill>
                          <a:schemeClr val="tx1"/>
                        </a:solidFill>
                        <a:effectLst/>
                        <a:latin typeface="Trebuchet MS"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00050" name="Picture 18" descr="REFRACTORY STAGE"/>
          <p:cNvPicPr>
            <a:picLocks noChangeAspect="1" noChangeArrowheads="1"/>
          </p:cNvPicPr>
          <p:nvPr/>
        </p:nvPicPr>
        <p:blipFill>
          <a:blip r:embed="rId6" cstate="print"/>
          <a:srcRect/>
          <a:stretch>
            <a:fillRect/>
          </a:stretch>
        </p:blipFill>
        <p:spPr bwMode="auto">
          <a:xfrm>
            <a:off x="142840" y="714356"/>
            <a:ext cx="4498848" cy="6054914"/>
          </a:xfrm>
          <a:prstGeom prst="rect">
            <a:avLst/>
          </a:prstGeom>
          <a:noFill/>
        </p:spPr>
      </p:pic>
      <p:sp>
        <p:nvSpPr>
          <p:cNvPr id="5" name="Rectangle 4"/>
          <p:cNvSpPr>
            <a:spLocks noChangeArrowheads="1"/>
          </p:cNvSpPr>
          <p:nvPr/>
        </p:nvSpPr>
        <p:spPr bwMode="auto">
          <a:xfrm>
            <a:off x="142840" y="71414"/>
            <a:ext cx="4500594" cy="557194"/>
          </a:xfrm>
          <a:prstGeom prst="rect">
            <a:avLst/>
          </a:prstGeom>
          <a:solidFill>
            <a:schemeClr val="accent2">
              <a:lumMod val="50000"/>
            </a:schemeClr>
          </a:solidFill>
          <a:ln w="9525">
            <a:noFill/>
            <a:miter lim="800000"/>
            <a:headEnd/>
            <a:tailEnd/>
          </a:ln>
          <a:effectLst/>
        </p:spPr>
        <p:txBody>
          <a:bodyPr anchor="ctr"/>
          <a:lstStyle/>
          <a:p>
            <a:pPr rtl="0"/>
            <a:r>
              <a:rPr lang="en-AU" sz="2400" b="1" dirty="0" smtClean="0">
                <a:solidFill>
                  <a:srgbClr val="FFFF00"/>
                </a:solidFill>
                <a:latin typeface="Calibri" panose="020F0502020204030204" pitchFamily="34" charset="0"/>
              </a:rPr>
              <a:t>Stages of </a:t>
            </a:r>
            <a:r>
              <a:rPr lang="en-AU" sz="2400" b="1" dirty="0" err="1" smtClean="0">
                <a:solidFill>
                  <a:srgbClr val="FFFF00"/>
                </a:solidFill>
                <a:latin typeface="Calibri" panose="020F0502020204030204" pitchFamily="34" charset="0"/>
              </a:rPr>
              <a:t>hypovolaemic</a:t>
            </a:r>
            <a:r>
              <a:rPr lang="en-AU" sz="2400" b="1" dirty="0" smtClean="0">
                <a:solidFill>
                  <a:srgbClr val="FFFF00"/>
                </a:solidFill>
                <a:latin typeface="Calibri" panose="020F0502020204030204" pitchFamily="34" charset="0"/>
              </a:rPr>
              <a:t> shock</a:t>
            </a:r>
            <a:endParaRPr lang="en-AU" sz="24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52" name="Group 20"/>
          <p:cNvGraphicFramePr>
            <a:graphicFrameLocks noGrp="1"/>
          </p:cNvGraphicFramePr>
          <p:nvPr>
            <p:extLst>
              <p:ext uri="{D42A27DB-BD31-4B8C-83A1-F6EECF244321}">
                <p14:modId xmlns:p14="http://schemas.microsoft.com/office/powerpoint/2010/main" val="3439032572"/>
              </p:ext>
            </p:extLst>
          </p:nvPr>
        </p:nvGraphicFramePr>
        <p:xfrm>
          <a:off x="5302449" y="804863"/>
          <a:ext cx="4763095" cy="5709476"/>
        </p:xfrm>
        <a:graphic>
          <a:graphicData uri="http://schemas.openxmlformats.org/drawingml/2006/table">
            <a:tbl>
              <a:tblPr/>
              <a:tblGrid>
                <a:gridCol w="4763095"/>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rebuchet MS" pitchFamily="34" charset="0"/>
                        </a:rPr>
                        <a:t>STAGE III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70C0"/>
                          </a:solidFill>
                          <a:effectLst/>
                          <a:latin typeface="Trebuchet MS" pitchFamily="34" charset="0"/>
                        </a:rPr>
                        <a:t>REFRACTORY STAGE, continued</a:t>
                      </a: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50815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25000" dirty="0" smtClean="0">
                          <a:ln>
                            <a:noFill/>
                          </a:ln>
                          <a:solidFill>
                            <a:schemeClr val="tx1"/>
                          </a:solidFill>
                          <a:effectLst/>
                          <a:latin typeface="Trebuchet MS" pitchFamily="34" charset="0"/>
                          <a:cs typeface="Arial" charset="0"/>
                          <a:sym typeface="Wingdings" pitchFamily="2" charset="2"/>
                        </a:rPr>
                        <a:t> </a:t>
                      </a:r>
                      <a:r>
                        <a:rPr kumimoji="0" lang="en-US" sz="1600" b="1" i="0" u="sng" strike="noStrike" cap="none" normalizeH="0" baseline="0" dirty="0" smtClean="0">
                          <a:ln>
                            <a:noFill/>
                          </a:ln>
                          <a:solidFill>
                            <a:srgbClr val="FF0000"/>
                          </a:solidFill>
                          <a:effectLst/>
                          <a:latin typeface="Trebuchet MS" pitchFamily="34" charset="0"/>
                        </a:rPr>
                        <a:t>&gt; 40% blood loss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rebuchet MS" pitchFamily="34" charset="0"/>
                        </a:rPr>
                        <a:t>The factors that determine the ultimate outcome include: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rebuchet MS" pitchFamily="34" charset="0"/>
                      </a:endParaRPr>
                    </a:p>
                    <a:p>
                      <a:pPr>
                        <a:buFontTx/>
                        <a:buBlip>
                          <a:blip r:embed="rId4"/>
                        </a:buBlip>
                      </a:pPr>
                      <a:r>
                        <a:rPr kumimoji="0" lang="en-US" sz="1600" b="1" i="0" u="none" strike="noStrike" cap="none" normalizeH="0" baseline="0" dirty="0" smtClean="0">
                          <a:ln>
                            <a:noFill/>
                          </a:ln>
                          <a:solidFill>
                            <a:schemeClr val="tx1"/>
                          </a:solidFill>
                          <a:effectLst/>
                          <a:latin typeface="Trebuchet MS" pitchFamily="34" charset="0"/>
                        </a:rPr>
                        <a:t> Duration of stage III. </a:t>
                      </a:r>
                      <a:endParaRPr lang="en-US" sz="1600" b="1" kern="1200" baseline="0" dirty="0" smtClean="0">
                        <a:solidFill>
                          <a:schemeClr val="tx1"/>
                        </a:solidFill>
                        <a:latin typeface="Trebuchet MS" pitchFamily="34" charset="0"/>
                        <a:ea typeface="+mn-ea"/>
                        <a:cs typeface="+mn-cs"/>
                      </a:endParaRPr>
                    </a:p>
                    <a:p>
                      <a:pPr>
                        <a:buFontTx/>
                        <a:buBlip>
                          <a:blip r:embed="rId4"/>
                        </a:buBlip>
                      </a:pPr>
                      <a:r>
                        <a:rPr lang="en-US" sz="1600" b="1" kern="1200" baseline="0" dirty="0" smtClean="0">
                          <a:solidFill>
                            <a:schemeClr val="tx1"/>
                          </a:solidFill>
                          <a:latin typeface="Trebuchet MS" pitchFamily="34" charset="0"/>
                          <a:ea typeface="+mn-ea"/>
                          <a:cs typeface="+mn-cs"/>
                        </a:rPr>
                        <a:t> Severity of tissue anoxia.</a:t>
                      </a:r>
                    </a:p>
                    <a:p>
                      <a:pPr>
                        <a:buFontTx/>
                        <a:buBlip>
                          <a:blip r:embed="rId4"/>
                        </a:buBlip>
                      </a:pPr>
                      <a:r>
                        <a:rPr lang="en-US" sz="1600" b="1" kern="1200" baseline="0" dirty="0" smtClean="0">
                          <a:solidFill>
                            <a:schemeClr val="tx1"/>
                          </a:solidFill>
                          <a:latin typeface="Trebuchet MS" pitchFamily="34" charset="0"/>
                          <a:ea typeface="+mn-ea"/>
                          <a:cs typeface="+mn-cs"/>
                        </a:rPr>
                        <a:t> Age and condition of the patient.</a:t>
                      </a:r>
                      <a:endParaRPr kumimoji="0" lang="en-US" sz="1600" b="1" i="0" u="none" strike="noStrike" cap="none" normalizeH="0" baseline="0" dirty="0" smtClean="0">
                        <a:ln>
                          <a:noFill/>
                        </a:ln>
                        <a:solidFill>
                          <a:schemeClr val="tx1"/>
                        </a:solidFill>
                        <a:effectLst/>
                        <a:latin typeface="Trebuchet MS"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4"/>
          <p:cNvSpPr>
            <a:spLocks noChangeArrowheads="1"/>
          </p:cNvSpPr>
          <p:nvPr/>
        </p:nvSpPr>
        <p:spPr bwMode="auto">
          <a:xfrm>
            <a:off x="428592" y="71414"/>
            <a:ext cx="9429816" cy="557194"/>
          </a:xfrm>
          <a:prstGeom prst="rect">
            <a:avLst/>
          </a:prstGeom>
          <a:solidFill>
            <a:schemeClr val="accent2">
              <a:lumMod val="50000"/>
            </a:schemeClr>
          </a:solidFill>
          <a:ln w="9525">
            <a:noFill/>
            <a:miter lim="800000"/>
            <a:headEnd/>
            <a:tailEnd/>
          </a:ln>
          <a:effectLst/>
        </p:spPr>
        <p:txBody>
          <a:bodyPr anchor="ctr"/>
          <a:lstStyle/>
          <a:p>
            <a:pPr rtl="0"/>
            <a:r>
              <a:rPr lang="en-AU" sz="3200" b="1" dirty="0" smtClean="0">
                <a:solidFill>
                  <a:srgbClr val="FFFF00"/>
                </a:solidFill>
                <a:latin typeface="Calibri" panose="020F0502020204030204" pitchFamily="34" charset="0"/>
              </a:rPr>
              <a:t>Stages of </a:t>
            </a:r>
            <a:r>
              <a:rPr lang="en-AU" sz="3200" b="1" dirty="0" err="1" smtClean="0">
                <a:solidFill>
                  <a:srgbClr val="FFFF00"/>
                </a:solidFill>
                <a:latin typeface="Calibri" panose="020F0502020204030204" pitchFamily="34" charset="0"/>
              </a:rPr>
              <a:t>hypovolaemic</a:t>
            </a:r>
            <a:r>
              <a:rPr lang="en-AU" sz="3200" b="1" dirty="0" smtClean="0">
                <a:solidFill>
                  <a:srgbClr val="FFFF00"/>
                </a:solidFill>
                <a:latin typeface="Calibri" panose="020F0502020204030204" pitchFamily="34" charset="0"/>
              </a:rPr>
              <a:t> shock</a:t>
            </a:r>
            <a:endParaRPr lang="en-AU" sz="3200" b="1" dirty="0">
              <a:solidFill>
                <a:srgbClr val="FFFF00"/>
              </a:solidFill>
              <a:latin typeface="Calibri" panose="020F0502020204030204" pitchFamily="34" charset="0"/>
            </a:endParaRPr>
          </a:p>
        </p:txBody>
      </p:sp>
      <p:pic>
        <p:nvPicPr>
          <p:cNvPr id="6" name="Picture 18" descr="REFRACTORY STAGE"/>
          <p:cNvPicPr>
            <a:picLocks noChangeAspect="1" noChangeArrowheads="1"/>
          </p:cNvPicPr>
          <p:nvPr/>
        </p:nvPicPr>
        <p:blipFill>
          <a:blip r:embed="rId5" cstate="print"/>
          <a:srcRect/>
          <a:stretch>
            <a:fillRect/>
          </a:stretch>
        </p:blipFill>
        <p:spPr bwMode="auto">
          <a:xfrm>
            <a:off x="73148" y="714356"/>
            <a:ext cx="4498848" cy="605491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57154" y="1500736"/>
            <a:ext cx="9501254" cy="2785378"/>
          </a:xfrm>
          <a:prstGeom prst="rect">
            <a:avLst/>
          </a:prstGeom>
          <a:solidFill>
            <a:schemeClr val="bg1"/>
          </a:solidFill>
          <a:ln w="9525">
            <a:noFill/>
            <a:miter lim="800000"/>
            <a:headEnd/>
            <a:tailEnd/>
          </a:ln>
          <a:effectLst/>
        </p:spPr>
        <p:txBody>
          <a:bodyPr wrap="square">
            <a:spAutoFit/>
          </a:bodyPr>
          <a:lstStyle/>
          <a:p>
            <a:pPr algn="l" rtl="0">
              <a:buBlip>
                <a:blip r:embed="rId3"/>
              </a:buBlip>
            </a:pPr>
            <a:r>
              <a:rPr lang="en-US" sz="2500" b="1" dirty="0" smtClean="0">
                <a:solidFill>
                  <a:srgbClr val="0070C0"/>
                </a:solidFill>
                <a:latin typeface="Calibri" panose="020F0502020204030204" pitchFamily="34" charset="0"/>
              </a:rPr>
              <a:t> Cardiovascular.</a:t>
            </a:r>
          </a:p>
          <a:p>
            <a:pPr algn="l" rtl="0">
              <a:buBlip>
                <a:blip r:embed="rId3"/>
              </a:buBlip>
            </a:pPr>
            <a:endParaRPr lang="en-US" sz="2500" b="1" dirty="0" smtClean="0">
              <a:solidFill>
                <a:srgbClr val="0070C0"/>
              </a:solidFill>
              <a:latin typeface="Calibri" panose="020F0502020204030204" pitchFamily="34" charset="0"/>
            </a:endParaRPr>
          </a:p>
          <a:p>
            <a:pPr algn="l" rtl="0">
              <a:buBlip>
                <a:blip r:embed="rId3"/>
              </a:buBlip>
            </a:pPr>
            <a:r>
              <a:rPr lang="en-US" sz="2500" b="1" dirty="0" smtClean="0">
                <a:solidFill>
                  <a:srgbClr val="0070C0"/>
                </a:solidFill>
                <a:latin typeface="Calibri" panose="020F0502020204030204" pitchFamily="34" charset="0"/>
              </a:rPr>
              <a:t> Respiratory.</a:t>
            </a:r>
          </a:p>
          <a:p>
            <a:pPr algn="l" rtl="0">
              <a:buBlip>
                <a:blip r:embed="rId3"/>
              </a:buBlip>
            </a:pPr>
            <a:endParaRPr lang="en-US" sz="2500" b="1" dirty="0" smtClean="0">
              <a:solidFill>
                <a:srgbClr val="0070C0"/>
              </a:solidFill>
              <a:latin typeface="Calibri" panose="020F0502020204030204" pitchFamily="34" charset="0"/>
            </a:endParaRPr>
          </a:p>
          <a:p>
            <a:pPr algn="l" rtl="0">
              <a:buBlip>
                <a:blip r:embed="rId3"/>
              </a:buBlip>
            </a:pPr>
            <a:r>
              <a:rPr lang="en-US" sz="2500" b="1" dirty="0" smtClean="0">
                <a:solidFill>
                  <a:srgbClr val="0070C0"/>
                </a:solidFill>
                <a:latin typeface="Calibri" panose="020F0502020204030204" pitchFamily="34" charset="0"/>
              </a:rPr>
              <a:t> Endocrine.</a:t>
            </a:r>
          </a:p>
          <a:p>
            <a:pPr algn="l" rtl="0">
              <a:buBlip>
                <a:blip r:embed="rId3"/>
              </a:buBlip>
            </a:pPr>
            <a:endParaRPr lang="en-US" sz="2500" b="1" dirty="0" smtClean="0">
              <a:solidFill>
                <a:srgbClr val="0070C0"/>
              </a:solidFill>
              <a:latin typeface="Calibri" panose="020F0502020204030204" pitchFamily="34" charset="0"/>
            </a:endParaRPr>
          </a:p>
          <a:p>
            <a:pPr algn="l" rtl="0">
              <a:buBlip>
                <a:blip r:embed="rId3"/>
              </a:buBlip>
            </a:pPr>
            <a:r>
              <a:rPr lang="en-US" sz="2500" b="1" dirty="0" smtClean="0">
                <a:solidFill>
                  <a:srgbClr val="0070C0"/>
                </a:solidFill>
                <a:latin typeface="Calibri" panose="020F0502020204030204" pitchFamily="34" charset="0"/>
              </a:rPr>
              <a:t> Renal.</a:t>
            </a:r>
            <a:endParaRPr lang="en-US" sz="2500" b="1" dirty="0">
              <a:solidFill>
                <a:srgbClr val="0070C0"/>
              </a:solidFill>
              <a:latin typeface="Calibri" panose="020F0502020204030204" pitchFamily="34" charset="0"/>
            </a:endParaRPr>
          </a:p>
        </p:txBody>
      </p:sp>
      <p:sp>
        <p:nvSpPr>
          <p:cNvPr id="6" name="Rectangle 5"/>
          <p:cNvSpPr>
            <a:spLocks noChangeArrowheads="1"/>
          </p:cNvSpPr>
          <p:nvPr/>
        </p:nvSpPr>
        <p:spPr bwMode="auto">
          <a:xfrm>
            <a:off x="428592" y="357166"/>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2285992"/>
            <a:ext cx="9429816" cy="2071702"/>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000" b="1" dirty="0" smtClean="0">
              <a:solidFill>
                <a:srgbClr val="FFFF00"/>
              </a:solidFill>
              <a:latin typeface="Calibri" panose="020F0502020204030204" pitchFamily="34" charset="0"/>
            </a:endParaRPr>
          </a:p>
          <a:p>
            <a:pPr rtl="0"/>
            <a:endParaRPr lang="en-AU" sz="4000" b="1" dirty="0" smtClean="0">
              <a:solidFill>
                <a:srgbClr val="FFFF00"/>
              </a:solidFill>
              <a:latin typeface="Calibri" panose="020F0502020204030204" pitchFamily="34" charset="0"/>
            </a:endParaRPr>
          </a:p>
          <a:p>
            <a:pPr rtl="0"/>
            <a:r>
              <a:rPr lang="en-AU" sz="4000" b="1" dirty="0" smtClean="0">
                <a:solidFill>
                  <a:srgbClr val="FFFF00"/>
                </a:solidFill>
                <a:latin typeface="Calibri" panose="020F0502020204030204" pitchFamily="34" charset="0"/>
              </a:rPr>
              <a:t>Cardiovascular and respiratory compensatory mechanisms during </a:t>
            </a:r>
            <a:r>
              <a:rPr lang="en-AU" sz="4000" b="1" dirty="0" err="1" smtClean="0">
                <a:solidFill>
                  <a:srgbClr val="FFFF00"/>
                </a:solidFill>
                <a:latin typeface="Calibri" panose="020F0502020204030204" pitchFamily="34" charset="0"/>
              </a:rPr>
              <a:t>hypovolaemic</a:t>
            </a:r>
            <a:r>
              <a:rPr lang="en-AU" sz="4000" b="1" dirty="0" smtClean="0">
                <a:solidFill>
                  <a:srgbClr val="FFFF00"/>
                </a:solidFill>
                <a:latin typeface="Calibri" panose="020F0502020204030204" pitchFamily="34" charset="0"/>
              </a:rPr>
              <a:t> shock</a:t>
            </a:r>
          </a:p>
          <a:p>
            <a:pPr rtl="0"/>
            <a:endParaRPr lang="en-AU" sz="4000" b="1" dirty="0" smtClean="0">
              <a:solidFill>
                <a:srgbClr val="FFFF00"/>
              </a:solidFill>
              <a:latin typeface="Calibri" panose="020F0502020204030204" pitchFamily="34" charset="0"/>
            </a:endParaRPr>
          </a:p>
          <a:p>
            <a:pPr rtl="0"/>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285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AU" sz="2800" b="1" dirty="0" smtClean="0">
                <a:solidFill>
                  <a:srgbClr val="FF00FF"/>
                </a:solidFill>
                <a:latin typeface="Calibri" panose="020F0502020204030204" pitchFamily="34" charset="0"/>
              </a:rPr>
              <a:t>I. Arterial </a:t>
            </a:r>
            <a:r>
              <a:rPr lang="en-AU" sz="2800" b="1" dirty="0" err="1" smtClean="0">
                <a:solidFill>
                  <a:srgbClr val="FF00FF"/>
                </a:solidFill>
                <a:latin typeface="Calibri" panose="020F0502020204030204" pitchFamily="34" charset="0"/>
              </a:rPr>
              <a:t>baroreceptor</a:t>
            </a:r>
            <a:r>
              <a:rPr lang="en-AU" sz="2800" b="1" dirty="0" smtClean="0">
                <a:solidFill>
                  <a:srgbClr val="FF00FF"/>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pic>
        <p:nvPicPr>
          <p:cNvPr id="4" name="Picture 3" descr="0364l"/>
          <p:cNvPicPr>
            <a:picLocks noChangeAspect="1" noChangeArrowheads="1"/>
          </p:cNvPicPr>
          <p:nvPr/>
        </p:nvPicPr>
        <p:blipFill>
          <a:blip r:embed="rId3" cstate="print"/>
          <a:srcRect/>
          <a:stretch>
            <a:fillRect/>
          </a:stretch>
        </p:blipFill>
        <p:spPr bwMode="auto">
          <a:xfrm>
            <a:off x="985866" y="1228748"/>
            <a:ext cx="8229600" cy="5486400"/>
          </a:xfrm>
          <a:prstGeom prst="rect">
            <a:avLst/>
          </a:prstGeom>
          <a:noFill/>
          <a:ln w="50800">
            <a:solidFill>
              <a:srgbClr val="FF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28572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AU" sz="2800" b="1" dirty="0" smtClean="0">
                <a:solidFill>
                  <a:srgbClr val="FF00FF"/>
                </a:solidFill>
                <a:latin typeface="Calibri" panose="020F0502020204030204" pitchFamily="34" charset="0"/>
              </a:rPr>
              <a:t>I. Arterial </a:t>
            </a:r>
            <a:r>
              <a:rPr lang="en-AU" sz="2800" b="1" dirty="0" err="1" smtClean="0">
                <a:solidFill>
                  <a:srgbClr val="FF00FF"/>
                </a:solidFill>
                <a:latin typeface="Calibri" panose="020F0502020204030204" pitchFamily="34" charset="0"/>
              </a:rPr>
              <a:t>baroreceptor</a:t>
            </a:r>
            <a:r>
              <a:rPr lang="en-AU" sz="2800" b="1" dirty="0" smtClean="0">
                <a:solidFill>
                  <a:srgbClr val="FF00FF"/>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grpSp>
        <p:nvGrpSpPr>
          <p:cNvPr id="5" name="Group 2"/>
          <p:cNvGrpSpPr>
            <a:grpSpLocks/>
          </p:cNvGrpSpPr>
          <p:nvPr/>
        </p:nvGrpSpPr>
        <p:grpSpPr bwMode="auto">
          <a:xfrm>
            <a:off x="285929" y="1500174"/>
            <a:ext cx="9643265" cy="4252913"/>
            <a:chOff x="204" y="1207"/>
            <a:chExt cx="5399" cy="2679"/>
          </a:xfrm>
        </p:grpSpPr>
        <p:sp>
          <p:nvSpPr>
            <p:cNvPr id="7" name="Text Box 3"/>
            <p:cNvSpPr txBox="1">
              <a:spLocks noChangeArrowheads="1"/>
            </p:cNvSpPr>
            <p:nvPr/>
          </p:nvSpPr>
          <p:spPr bwMode="auto">
            <a:xfrm>
              <a:off x="204" y="1207"/>
              <a:ext cx="5399" cy="504"/>
            </a:xfrm>
            <a:prstGeom prst="rect">
              <a:avLst/>
            </a:prstGeom>
            <a:noFill/>
            <a:ln w="9525">
              <a:noFill/>
              <a:miter lim="800000"/>
              <a:headEnd/>
              <a:tailEnd/>
            </a:ln>
            <a:effectLst/>
          </p:spPr>
          <p:txBody>
            <a:bodyPr wrap="square">
              <a:spAutoFit/>
            </a:bodyPr>
            <a:lstStyle/>
            <a:p>
              <a:pPr rtl="0"/>
              <a:r>
                <a:rPr lang="en-US" sz="2200" b="1" dirty="0" smtClean="0">
                  <a:latin typeface="Calibri" panose="020F0502020204030204" pitchFamily="34" charset="0"/>
                </a:rPr>
                <a:t> </a:t>
              </a:r>
              <a:r>
                <a:rPr lang="en-US" sz="2200" b="1" dirty="0" smtClean="0">
                  <a:solidFill>
                    <a:srgbClr val="FF0000"/>
                  </a:solidFill>
                  <a:latin typeface="Calibri" panose="020F0502020204030204" pitchFamily="34" charset="0"/>
                </a:rPr>
                <a:t>Reduction in arterial BP during e.g., a hemorrhage decreases the</a:t>
              </a:r>
            </a:p>
            <a:p>
              <a:pPr rtl="0"/>
              <a:r>
                <a:rPr lang="en-US" sz="2200" b="1" dirty="0" smtClean="0">
                  <a:solidFill>
                    <a:srgbClr val="FF0000"/>
                  </a:solidFill>
                  <a:latin typeface="Calibri" panose="020F0502020204030204" pitchFamily="34" charset="0"/>
                </a:rPr>
                <a:t>stimulation of the </a:t>
              </a:r>
              <a:r>
                <a:rPr lang="en-US" sz="2200" b="1" dirty="0" err="1" smtClean="0">
                  <a:solidFill>
                    <a:srgbClr val="FF0000"/>
                  </a:solidFill>
                  <a:latin typeface="Calibri" panose="020F0502020204030204" pitchFamily="34" charset="0"/>
                </a:rPr>
                <a:t>baroreceptors</a:t>
              </a:r>
              <a:r>
                <a:rPr lang="en-US" sz="2200" b="1" dirty="0" smtClean="0">
                  <a:solidFill>
                    <a:srgbClr val="FF0000"/>
                  </a:solidFill>
                  <a:latin typeface="Calibri" panose="020F0502020204030204" pitchFamily="34" charset="0"/>
                </a:rPr>
                <a:t> in the </a:t>
              </a:r>
              <a:r>
                <a:rPr lang="en-US" sz="2200" b="1" dirty="0" err="1" smtClean="0">
                  <a:solidFill>
                    <a:srgbClr val="FF0000"/>
                  </a:solidFill>
                  <a:latin typeface="Calibri" panose="020F0502020204030204" pitchFamily="34" charset="0"/>
                </a:rPr>
                <a:t>carotide</a:t>
              </a:r>
              <a:r>
                <a:rPr lang="en-US" sz="2200" b="1" dirty="0" smtClean="0">
                  <a:solidFill>
                    <a:srgbClr val="FF0000"/>
                  </a:solidFill>
                  <a:latin typeface="Calibri" panose="020F0502020204030204" pitchFamily="34" charset="0"/>
                </a:rPr>
                <a:t> sinuses and aortic </a:t>
              </a:r>
              <a:r>
                <a:rPr lang="en-US" sz="2400" b="1" dirty="0" smtClean="0">
                  <a:solidFill>
                    <a:srgbClr val="FF0000"/>
                  </a:solidFill>
                  <a:latin typeface="Calibri" panose="020F0502020204030204" pitchFamily="34" charset="0"/>
                </a:rPr>
                <a:t>arch</a:t>
              </a:r>
              <a:endParaRPr lang="en-US" sz="2400" b="1" i="0" dirty="0">
                <a:solidFill>
                  <a:srgbClr val="FF0000"/>
                </a:solidFill>
                <a:latin typeface="Calibri" panose="020F0502020204030204" pitchFamily="34" charset="0"/>
                <a:cs typeface="Times New Roman" pitchFamily="18" charset="0"/>
              </a:endParaRPr>
            </a:p>
          </p:txBody>
        </p:sp>
        <p:sp>
          <p:nvSpPr>
            <p:cNvPr id="9" name="Text Box 5"/>
            <p:cNvSpPr txBox="1">
              <a:spLocks noChangeArrowheads="1"/>
            </p:cNvSpPr>
            <p:nvPr/>
          </p:nvSpPr>
          <p:spPr bwMode="auto">
            <a:xfrm>
              <a:off x="1241" y="2140"/>
              <a:ext cx="1491" cy="523"/>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Parasympathetic</a:t>
              </a:r>
            </a:p>
            <a:p>
              <a:pPr eaLnBrk="1" hangingPunct="1"/>
              <a:r>
                <a:rPr lang="en-US" sz="2400" b="1" i="0" dirty="0">
                  <a:latin typeface="Calibri" panose="020F0502020204030204" pitchFamily="34" charset="0"/>
                  <a:cs typeface="Times New Roman" pitchFamily="18" charset="0"/>
                </a:rPr>
                <a:t>(</a:t>
              </a:r>
              <a:r>
                <a:rPr lang="en-US" sz="2400" b="1" i="0" dirty="0" err="1">
                  <a:latin typeface="Calibri" panose="020F0502020204030204" pitchFamily="34" charset="0"/>
                  <a:cs typeface="Times New Roman" pitchFamily="18" charset="0"/>
                </a:rPr>
                <a:t>vagal</a:t>
              </a:r>
              <a:r>
                <a:rPr lang="en-US" sz="2400" b="1" i="0" dirty="0">
                  <a:latin typeface="Calibri" panose="020F0502020204030204" pitchFamily="34" charset="0"/>
                  <a:cs typeface="Times New Roman" pitchFamily="18" charset="0"/>
                </a:rPr>
                <a:t>) activity</a:t>
              </a:r>
            </a:p>
          </p:txBody>
        </p:sp>
        <p:sp>
          <p:nvSpPr>
            <p:cNvPr id="10" name="Text Box 6"/>
            <p:cNvSpPr txBox="1">
              <a:spLocks noChangeArrowheads="1"/>
            </p:cNvSpPr>
            <p:nvPr/>
          </p:nvSpPr>
          <p:spPr bwMode="auto">
            <a:xfrm>
              <a:off x="3248" y="2140"/>
              <a:ext cx="1188" cy="523"/>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Sympathetic</a:t>
              </a:r>
            </a:p>
            <a:p>
              <a:pPr eaLnBrk="1" hangingPunct="1"/>
              <a:r>
                <a:rPr lang="en-US" sz="2400" b="1" i="0" dirty="0">
                  <a:latin typeface="Calibri" panose="020F0502020204030204" pitchFamily="34" charset="0"/>
                  <a:cs typeface="Times New Roman" pitchFamily="18" charset="0"/>
                </a:rPr>
                <a:t> activity</a:t>
              </a:r>
            </a:p>
          </p:txBody>
        </p:sp>
        <p:sp>
          <p:nvSpPr>
            <p:cNvPr id="11" name="Text Box 7"/>
            <p:cNvSpPr txBox="1">
              <a:spLocks noChangeArrowheads="1"/>
            </p:cNvSpPr>
            <p:nvPr/>
          </p:nvSpPr>
          <p:spPr bwMode="auto">
            <a:xfrm>
              <a:off x="1180" y="3595"/>
              <a:ext cx="504" cy="291"/>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HR</a:t>
              </a:r>
            </a:p>
          </p:txBody>
        </p:sp>
        <p:sp>
          <p:nvSpPr>
            <p:cNvPr id="12" name="Text Box 8"/>
            <p:cNvSpPr txBox="1">
              <a:spLocks noChangeArrowheads="1"/>
            </p:cNvSpPr>
            <p:nvPr/>
          </p:nvSpPr>
          <p:spPr bwMode="auto">
            <a:xfrm>
              <a:off x="2446" y="3595"/>
              <a:ext cx="480" cy="291"/>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SV</a:t>
              </a:r>
            </a:p>
          </p:txBody>
        </p:sp>
        <p:sp>
          <p:nvSpPr>
            <p:cNvPr id="13" name="Text Box 9"/>
            <p:cNvSpPr txBox="1">
              <a:spLocks noChangeArrowheads="1"/>
            </p:cNvSpPr>
            <p:nvPr/>
          </p:nvSpPr>
          <p:spPr bwMode="auto">
            <a:xfrm>
              <a:off x="3684" y="3595"/>
              <a:ext cx="572" cy="291"/>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TPR</a:t>
              </a:r>
            </a:p>
          </p:txBody>
        </p:sp>
        <p:sp>
          <p:nvSpPr>
            <p:cNvPr id="14" name="Line 10"/>
            <p:cNvSpPr>
              <a:spLocks noChangeShapeType="1"/>
            </p:cNvSpPr>
            <p:nvPr/>
          </p:nvSpPr>
          <p:spPr bwMode="auto">
            <a:xfrm>
              <a:off x="1429" y="2750"/>
              <a:ext cx="0" cy="771"/>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5" name="Line 11"/>
            <p:cNvSpPr>
              <a:spLocks noChangeShapeType="1"/>
            </p:cNvSpPr>
            <p:nvPr/>
          </p:nvSpPr>
          <p:spPr bwMode="auto">
            <a:xfrm flipH="1">
              <a:off x="1837" y="2568"/>
              <a:ext cx="1406" cy="998"/>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6" name="Line 12"/>
            <p:cNvSpPr>
              <a:spLocks noChangeShapeType="1"/>
            </p:cNvSpPr>
            <p:nvPr/>
          </p:nvSpPr>
          <p:spPr bwMode="auto">
            <a:xfrm>
              <a:off x="4014" y="2614"/>
              <a:ext cx="0" cy="907"/>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7" name="Line 13"/>
            <p:cNvSpPr>
              <a:spLocks noChangeShapeType="1"/>
            </p:cNvSpPr>
            <p:nvPr/>
          </p:nvSpPr>
          <p:spPr bwMode="auto">
            <a:xfrm flipH="1">
              <a:off x="2789" y="2659"/>
              <a:ext cx="817" cy="862"/>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19" name="Line 15"/>
            <p:cNvSpPr>
              <a:spLocks noChangeShapeType="1"/>
            </p:cNvSpPr>
            <p:nvPr/>
          </p:nvSpPr>
          <p:spPr bwMode="auto">
            <a:xfrm flipH="1">
              <a:off x="2064" y="1711"/>
              <a:ext cx="500" cy="404"/>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sp>
          <p:nvSpPr>
            <p:cNvPr id="20" name="Line 16"/>
            <p:cNvSpPr>
              <a:spLocks noChangeShapeType="1"/>
            </p:cNvSpPr>
            <p:nvPr/>
          </p:nvSpPr>
          <p:spPr bwMode="auto">
            <a:xfrm>
              <a:off x="3204" y="1711"/>
              <a:ext cx="583" cy="404"/>
            </a:xfrm>
            <a:prstGeom prst="line">
              <a:avLst/>
            </a:prstGeom>
            <a:noFill/>
            <a:ln w="38100">
              <a:solidFill>
                <a:schemeClr val="tx1"/>
              </a:solidFill>
              <a:round/>
              <a:headEnd/>
              <a:tailEnd type="triangle" w="med" len="med"/>
            </a:ln>
            <a:effectLst/>
          </p:spPr>
          <p:txBody>
            <a:bodyPr/>
            <a:lstStyle/>
            <a:p>
              <a:endParaRPr lang="en-US" sz="2400">
                <a:latin typeface="Calibri" panose="020F0502020204030204" pitchFamily="34" charset="0"/>
              </a:endParaRPr>
            </a:p>
          </p:txBody>
        </p:sp>
      </p:grpSp>
      <p:sp>
        <p:nvSpPr>
          <p:cNvPr id="21" name="Line 17"/>
          <p:cNvSpPr>
            <a:spLocks noChangeShapeType="1"/>
          </p:cNvSpPr>
          <p:nvPr/>
        </p:nvSpPr>
        <p:spPr bwMode="auto">
          <a:xfrm>
            <a:off x="571468" y="6038836"/>
            <a:ext cx="9153525" cy="0"/>
          </a:xfrm>
          <a:prstGeom prst="line">
            <a:avLst/>
          </a:prstGeom>
          <a:noFill/>
          <a:ln w="9525">
            <a:solidFill>
              <a:schemeClr val="tx1"/>
            </a:solidFill>
            <a:round/>
            <a:headEnd/>
            <a:tailEnd/>
          </a:ln>
          <a:effectLst/>
        </p:spPr>
        <p:txBody>
          <a:bodyPr/>
          <a:lstStyle/>
          <a:p>
            <a:endParaRPr lang="en-US">
              <a:latin typeface="Calibri" panose="020F0502020204030204" pitchFamily="34" charset="0"/>
            </a:endParaRPr>
          </a:p>
        </p:txBody>
      </p:sp>
      <p:sp>
        <p:nvSpPr>
          <p:cNvPr id="22" name="Text Box 18"/>
          <p:cNvSpPr txBox="1">
            <a:spLocks noChangeArrowheads="1"/>
          </p:cNvSpPr>
          <p:nvPr/>
        </p:nvSpPr>
        <p:spPr bwMode="auto">
          <a:xfrm>
            <a:off x="1" y="6178536"/>
            <a:ext cx="10287000" cy="396875"/>
          </a:xfrm>
          <a:prstGeom prst="rect">
            <a:avLst/>
          </a:prstGeom>
          <a:noFill/>
          <a:ln w="9525">
            <a:noFill/>
            <a:miter lim="800000"/>
            <a:headEnd/>
            <a:tailEnd/>
          </a:ln>
          <a:effectLst/>
        </p:spPr>
        <p:txBody>
          <a:bodyPr wrap="square">
            <a:spAutoFit/>
          </a:bodyPr>
          <a:lstStyle/>
          <a:p>
            <a:pPr rtl="0" eaLnBrk="1" hangingPunct="1">
              <a:buSzPct val="135000"/>
              <a:buFontTx/>
              <a:buChar char="•"/>
            </a:pPr>
            <a:r>
              <a:rPr lang="en-US" sz="2000" b="1" i="0" dirty="0">
                <a:solidFill>
                  <a:srgbClr val="0070C0"/>
                </a:solidFill>
                <a:latin typeface="Calibri" panose="020F0502020204030204" pitchFamily="34" charset="0"/>
              </a:rPr>
              <a:t>  Flow to the heart and brain is maintained; reductions in flow to other organs.</a:t>
            </a:r>
          </a:p>
        </p:txBody>
      </p:sp>
      <p:grpSp>
        <p:nvGrpSpPr>
          <p:cNvPr id="23" name="Group 19"/>
          <p:cNvGrpSpPr>
            <a:grpSpLocks/>
          </p:cNvGrpSpPr>
          <p:nvPr/>
        </p:nvGrpSpPr>
        <p:grpSpPr bwMode="auto">
          <a:xfrm>
            <a:off x="2028790" y="5305417"/>
            <a:ext cx="7485258" cy="461963"/>
            <a:chOff x="1202" y="3331"/>
            <a:chExt cx="4190" cy="291"/>
          </a:xfrm>
        </p:grpSpPr>
        <p:sp>
          <p:nvSpPr>
            <p:cNvPr id="24" name="Text Box 20"/>
            <p:cNvSpPr txBox="1">
              <a:spLocks noChangeArrowheads="1"/>
            </p:cNvSpPr>
            <p:nvPr/>
          </p:nvSpPr>
          <p:spPr bwMode="auto">
            <a:xfrm>
              <a:off x="4793" y="3331"/>
              <a:ext cx="599" cy="291"/>
            </a:xfrm>
            <a:prstGeom prst="rect">
              <a:avLst/>
            </a:prstGeom>
            <a:noFill/>
            <a:ln w="38100">
              <a:solidFill>
                <a:schemeClr val="tx1"/>
              </a:solidFill>
              <a:prstDash val="sysDot"/>
              <a:miter lim="800000"/>
              <a:headEnd/>
              <a:tailEnd/>
            </a:ln>
            <a:effectLst/>
          </p:spPr>
          <p:txBody>
            <a:bodyPr wrap="none">
              <a:spAutoFit/>
            </a:bodyPr>
            <a:lstStyle/>
            <a:p>
              <a:pPr eaLnBrk="1" hangingPunct="1"/>
              <a:r>
                <a:rPr lang="en-US" sz="2400" b="1" i="0">
                  <a:latin typeface="Calibri" panose="020F0502020204030204" pitchFamily="34" charset="0"/>
                  <a:sym typeface="Symbol" pitchFamily="18" charset="2"/>
                </a:rPr>
                <a:t> MAP</a:t>
              </a:r>
            </a:p>
          </p:txBody>
        </p:sp>
        <p:sp>
          <p:nvSpPr>
            <p:cNvPr id="25" name="Rectangle 21"/>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ffectLst/>
          </p:spPr>
          <p:txBody>
            <a:bodyPr wrap="none" anchor="ctr"/>
            <a:lstStyle/>
            <a:p>
              <a:endParaRPr lang="en-US">
                <a:latin typeface="Calibri" panose="020F0502020204030204" pitchFamily="34" charset="0"/>
              </a:endParaRPr>
            </a:p>
          </p:txBody>
        </p:sp>
        <p:sp>
          <p:nvSpPr>
            <p:cNvPr id="26" name="Line 22"/>
            <p:cNvSpPr>
              <a:spLocks noChangeShapeType="1"/>
            </p:cNvSpPr>
            <p:nvPr/>
          </p:nvSpPr>
          <p:spPr bwMode="auto">
            <a:xfrm>
              <a:off x="4377" y="3486"/>
              <a:ext cx="363" cy="0"/>
            </a:xfrm>
            <a:prstGeom prst="line">
              <a:avLst/>
            </a:prstGeom>
            <a:noFill/>
            <a:ln w="38100">
              <a:solidFill>
                <a:schemeClr val="tx1"/>
              </a:solidFill>
              <a:round/>
              <a:headEnd/>
              <a:tailEnd type="triangle" w="med" len="med"/>
            </a:ln>
            <a:effectLst/>
          </p:spPr>
          <p:txBody>
            <a:bodyPr/>
            <a:lstStyle/>
            <a:p>
              <a:endParaRPr lang="en-US">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14658" y="240885"/>
            <a:ext cx="10287000" cy="81185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FF0000"/>
                </a:solidFill>
                <a:effectLst/>
                <a:uLnTx/>
                <a:uFillTx/>
                <a:latin typeface="Calibri" panose="020F0502020204030204" pitchFamily="34" charset="0"/>
                <a:ea typeface="+mj-ea"/>
                <a:cs typeface="+mj-cs"/>
              </a:rPr>
              <a:t>Learning outcomes</a:t>
            </a:r>
          </a:p>
        </p:txBody>
      </p:sp>
      <p:sp>
        <p:nvSpPr>
          <p:cNvPr id="4" name="Text Box 4"/>
          <p:cNvSpPr txBox="1">
            <a:spLocks noChangeArrowheads="1"/>
          </p:cNvSpPr>
          <p:nvPr/>
        </p:nvSpPr>
        <p:spPr bwMode="auto">
          <a:xfrm>
            <a:off x="205158" y="1301859"/>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l" rtl="0" eaLnBrk="1" hangingPunct="1"/>
            <a:r>
              <a:rPr lang="en-US" altLang="en-US" sz="2400" b="1" dirty="0">
                <a:solidFill>
                  <a:srgbClr val="0066FF"/>
                </a:solidFill>
                <a:latin typeface="Calibri" panose="020F0502020204030204" pitchFamily="34" charset="0"/>
              </a:rPr>
              <a:t>After reviewing the PowerPoint presentation, lecture notes and associated material, the student should be able to:</a:t>
            </a:r>
            <a:r>
              <a:rPr lang="en-US" altLang="en-US" sz="2400" dirty="0">
                <a:solidFill>
                  <a:srgbClr val="0066FF"/>
                </a:solidFill>
                <a:latin typeface="Calibri" panose="020F0502020204030204" pitchFamily="34" charset="0"/>
              </a:rPr>
              <a:t> </a:t>
            </a:r>
            <a:endParaRPr lang="en-US" altLang="en-US" sz="2400" i="1" dirty="0">
              <a:solidFill>
                <a:srgbClr val="0066FF"/>
              </a:solidFill>
              <a:latin typeface="Calibri" panose="020F0502020204030204" pitchFamily="34" charset="0"/>
            </a:endParaRPr>
          </a:p>
        </p:txBody>
      </p:sp>
      <p:sp>
        <p:nvSpPr>
          <p:cNvPr id="5" name="Rectangle 3"/>
          <p:cNvSpPr txBox="1">
            <a:spLocks noChangeArrowheads="1"/>
          </p:cNvSpPr>
          <p:nvPr/>
        </p:nvSpPr>
        <p:spPr>
          <a:xfrm>
            <a:off x="110733" y="2204864"/>
            <a:ext cx="10001319" cy="4536504"/>
          </a:xfrm>
          <a:prstGeom prst="rect">
            <a:avLst/>
          </a:prstGeom>
        </p:spPr>
        <p:txBody>
          <a:bodyPr/>
          <a:lstStyle/>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Define shock and state the </a:t>
            </a:r>
            <a:r>
              <a:rPr lang="en-US" sz="2200" b="1" kern="0" dirty="0" err="1" smtClean="0">
                <a:latin typeface="Calibri" panose="020F0502020204030204" pitchFamily="34" charset="0"/>
              </a:rPr>
              <a:t>pathophysiological</a:t>
            </a:r>
            <a:r>
              <a:rPr lang="en-US" sz="2200" b="1" kern="0" dirty="0" smtClean="0">
                <a:latin typeface="Calibri" panose="020F0502020204030204" pitchFamily="34" charset="0"/>
              </a:rPr>
              <a:t> classification of shock.</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Describe cellular effects of adequate tissue perfusion.</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Describe changes in blood pressure with </a:t>
            </a:r>
            <a:r>
              <a:rPr lang="en-US" sz="2200" b="1" kern="0" dirty="0" err="1" smtClean="0">
                <a:latin typeface="Calibri" panose="020F0502020204030204" pitchFamily="34" charset="0"/>
              </a:rPr>
              <a:t>hemorrahage</a:t>
            </a:r>
            <a:r>
              <a:rPr lang="en-US" sz="2200" b="1" kern="0" dirty="0" smtClean="0">
                <a:latin typeface="Calibri" panose="020F0502020204030204" pitchFamily="34" charset="0"/>
              </a:rPr>
              <a:t>.</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Discuss the stages of </a:t>
            </a:r>
            <a:r>
              <a:rPr lang="en-US" sz="2200" b="1" kern="0" dirty="0" err="1" smtClean="0">
                <a:latin typeface="Calibri" panose="020F0502020204030204" pitchFamily="34" charset="0"/>
              </a:rPr>
              <a:t>hypovolumeic</a:t>
            </a:r>
            <a:r>
              <a:rPr lang="en-US" sz="2200" b="1" kern="0" dirty="0" smtClean="0">
                <a:latin typeface="Calibri" panose="020F0502020204030204" pitchFamily="34" charset="0"/>
              </a:rPr>
              <a:t> shock.</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Explain how stage III </a:t>
            </a:r>
            <a:r>
              <a:rPr lang="en-US" sz="2200" b="1" kern="0" dirty="0" err="1" smtClean="0">
                <a:latin typeface="Calibri" panose="020F0502020204030204" pitchFamily="34" charset="0"/>
              </a:rPr>
              <a:t>hypovolamic</a:t>
            </a:r>
            <a:r>
              <a:rPr lang="en-US" sz="2200" b="1" kern="0" dirty="0" smtClean="0">
                <a:latin typeface="Calibri" panose="020F0502020204030204" pitchFamily="34" charset="0"/>
              </a:rPr>
              <a:t> shock might result in major organs failure.</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State the different compensatory mechanisms during a </a:t>
            </a:r>
            <a:r>
              <a:rPr lang="en-US" sz="2200" b="1" kern="0" dirty="0" err="1" smtClean="0">
                <a:latin typeface="Calibri" panose="020F0502020204030204" pitchFamily="34" charset="0"/>
              </a:rPr>
              <a:t>hypovolaemic</a:t>
            </a:r>
            <a:r>
              <a:rPr lang="en-US" sz="2200" b="1" kern="0" dirty="0" smtClean="0">
                <a:latin typeface="Calibri" panose="020F0502020204030204" pitchFamily="34" charset="0"/>
              </a:rPr>
              <a:t> shock.</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Explain the role of the arterial </a:t>
            </a:r>
            <a:r>
              <a:rPr lang="en-US" sz="2200" b="1" kern="0" dirty="0" err="1" smtClean="0">
                <a:latin typeface="Calibri" panose="020F0502020204030204" pitchFamily="34" charset="0"/>
              </a:rPr>
              <a:t>barorecptor</a:t>
            </a:r>
            <a:r>
              <a:rPr lang="en-US" sz="2200" b="1" kern="0" dirty="0" smtClean="0">
                <a:latin typeface="Calibri" panose="020F0502020204030204" pitchFamily="34" charset="0"/>
              </a:rPr>
              <a:t> reflex in maintaining f</a:t>
            </a:r>
            <a:r>
              <a:rPr lang="en-US" sz="2200" b="1" dirty="0" smtClean="0">
                <a:latin typeface="Calibri" panose="020F0502020204030204" pitchFamily="34" charset="0"/>
              </a:rPr>
              <a:t>low to the heart and brain in hemorrhage.</a:t>
            </a:r>
          </a:p>
          <a:p>
            <a:pPr marL="342900" indent="-342900" algn="l" rtl="0" eaLnBrk="0" hangingPunct="0">
              <a:spcBef>
                <a:spcPct val="20000"/>
              </a:spcBef>
              <a:buClr>
                <a:srgbClr val="FF0000"/>
              </a:buClr>
              <a:buBlip>
                <a:blip r:embed="rId2"/>
              </a:buBlip>
              <a:defRPr/>
            </a:pPr>
            <a:r>
              <a:rPr lang="en-US" sz="2200" b="1" kern="0" dirty="0" smtClean="0">
                <a:latin typeface="Calibri" panose="020F0502020204030204" pitchFamily="34" charset="0"/>
              </a:rPr>
              <a:t>Discuss the endocrine and renal compensatory mechanisms in </a:t>
            </a:r>
            <a:r>
              <a:rPr lang="en-US" sz="2200" b="1" kern="0" dirty="0" err="1" smtClean="0">
                <a:latin typeface="Calibri" panose="020F0502020204030204" pitchFamily="34" charset="0"/>
              </a:rPr>
              <a:t>hypovolaemic</a:t>
            </a:r>
            <a:r>
              <a:rPr lang="en-US" sz="2200" b="1" kern="0" dirty="0" smtClean="0">
                <a:latin typeface="Calibri" panose="020F0502020204030204" pitchFamily="34" charset="0"/>
              </a:rPr>
              <a:t> shock</a:t>
            </a:r>
            <a:r>
              <a:rPr lang="en-US" sz="2200" b="1" kern="0" dirty="0" smtClean="0">
                <a:latin typeface="Calibri" panose="020F0502020204030204" pitchFamily="34" charset="0"/>
              </a:rPr>
              <a:t>.</a:t>
            </a:r>
            <a:endParaRPr lang="en-US" sz="2200" b="1" kern="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285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AU" sz="2800" b="1" dirty="0" smtClean="0">
                <a:solidFill>
                  <a:srgbClr val="FF00FF"/>
                </a:solidFill>
                <a:latin typeface="Calibri" panose="020F0502020204030204" pitchFamily="34" charset="0"/>
              </a:rPr>
              <a:t>I. Arterial </a:t>
            </a:r>
            <a:r>
              <a:rPr lang="en-AU" sz="2800" b="1" dirty="0" err="1" smtClean="0">
                <a:solidFill>
                  <a:srgbClr val="FF00FF"/>
                </a:solidFill>
                <a:latin typeface="Calibri" panose="020F0502020204030204" pitchFamily="34" charset="0"/>
              </a:rPr>
              <a:t>baroreceptor</a:t>
            </a:r>
            <a:r>
              <a:rPr lang="en-AU" sz="2800" b="1" dirty="0" smtClean="0">
                <a:solidFill>
                  <a:srgbClr val="FF00FF"/>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grpSp>
        <p:nvGrpSpPr>
          <p:cNvPr id="23" name="Group 3"/>
          <p:cNvGrpSpPr>
            <a:grpSpLocks/>
          </p:cNvGrpSpPr>
          <p:nvPr/>
        </p:nvGrpSpPr>
        <p:grpSpPr bwMode="auto">
          <a:xfrm>
            <a:off x="888389" y="1125538"/>
            <a:ext cx="8440763" cy="5575300"/>
            <a:chOff x="340" y="404"/>
            <a:chExt cx="4727" cy="3512"/>
          </a:xfrm>
        </p:grpSpPr>
        <p:pic>
          <p:nvPicPr>
            <p:cNvPr id="27" name="Picture 4" descr="gr1lf1405_a"/>
            <p:cNvPicPr>
              <a:picLocks noChangeAspect="1" noChangeArrowheads="1"/>
            </p:cNvPicPr>
            <p:nvPr/>
          </p:nvPicPr>
          <p:blipFill>
            <a:blip r:embed="rId3" cstate="print"/>
            <a:srcRect/>
            <a:stretch>
              <a:fillRect/>
            </a:stretch>
          </p:blipFill>
          <p:spPr bwMode="auto">
            <a:xfrm>
              <a:off x="1751" y="404"/>
              <a:ext cx="3264" cy="3512"/>
            </a:xfrm>
            <a:prstGeom prst="rect">
              <a:avLst/>
            </a:prstGeom>
            <a:noFill/>
          </p:spPr>
        </p:pic>
        <p:grpSp>
          <p:nvGrpSpPr>
            <p:cNvPr id="28" name="Group 5"/>
            <p:cNvGrpSpPr>
              <a:grpSpLocks/>
            </p:cNvGrpSpPr>
            <p:nvPr/>
          </p:nvGrpSpPr>
          <p:grpSpPr bwMode="auto">
            <a:xfrm>
              <a:off x="340" y="436"/>
              <a:ext cx="4727" cy="3176"/>
              <a:chOff x="155" y="436"/>
              <a:chExt cx="4727" cy="3176"/>
            </a:xfrm>
          </p:grpSpPr>
          <p:sp>
            <p:nvSpPr>
              <p:cNvPr id="29" name="Rectangle 6"/>
              <p:cNvSpPr>
                <a:spLocks noChangeArrowheads="1"/>
              </p:cNvSpPr>
              <p:nvPr/>
            </p:nvSpPr>
            <p:spPr bwMode="auto">
              <a:xfrm>
                <a:off x="1610" y="935"/>
                <a:ext cx="544" cy="2677"/>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30" name="Text Box 7"/>
              <p:cNvSpPr txBox="1">
                <a:spLocks noChangeArrowheads="1"/>
              </p:cNvSpPr>
              <p:nvPr/>
            </p:nvSpPr>
            <p:spPr bwMode="auto">
              <a:xfrm>
                <a:off x="1288" y="934"/>
                <a:ext cx="709"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Heart </a:t>
                </a:r>
                <a:r>
                  <a:rPr lang="en-US" sz="2000" b="1" i="0" dirty="0" smtClean="0">
                    <a:latin typeface="Calibri" panose="020F0502020204030204" pitchFamily="34" charset="0"/>
                  </a:rPr>
                  <a:t>rate</a:t>
                </a:r>
                <a:endParaRPr lang="en-US" sz="2000" b="1" i="0" dirty="0">
                  <a:latin typeface="Calibri" panose="020F0502020204030204" pitchFamily="34" charset="0"/>
                </a:endParaRPr>
              </a:p>
            </p:txBody>
          </p:sp>
          <p:sp>
            <p:nvSpPr>
              <p:cNvPr id="31" name="Text Box 8"/>
              <p:cNvSpPr txBox="1">
                <a:spLocks noChangeArrowheads="1"/>
              </p:cNvSpPr>
              <p:nvPr/>
            </p:nvSpPr>
            <p:spPr bwMode="auto">
              <a:xfrm>
                <a:off x="1023" y="1297"/>
                <a:ext cx="964"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Stroke </a:t>
                </a:r>
                <a:r>
                  <a:rPr lang="en-US" sz="2000" b="1" i="0" dirty="0" smtClean="0">
                    <a:latin typeface="Calibri" panose="020F0502020204030204" pitchFamily="34" charset="0"/>
                  </a:rPr>
                  <a:t>volume</a:t>
                </a:r>
                <a:endParaRPr lang="en-US" sz="2000" b="1" i="0" dirty="0">
                  <a:latin typeface="Calibri" panose="020F0502020204030204" pitchFamily="34" charset="0"/>
                </a:endParaRPr>
              </a:p>
            </p:txBody>
          </p:sp>
          <p:sp>
            <p:nvSpPr>
              <p:cNvPr id="32" name="Text Box 9"/>
              <p:cNvSpPr txBox="1">
                <a:spLocks noChangeArrowheads="1"/>
              </p:cNvSpPr>
              <p:nvPr/>
            </p:nvSpPr>
            <p:spPr bwMode="auto">
              <a:xfrm>
                <a:off x="967" y="1909"/>
                <a:ext cx="983"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Cardiac </a:t>
                </a:r>
                <a:r>
                  <a:rPr lang="en-US" sz="2000" b="1" i="0" dirty="0" smtClean="0">
                    <a:latin typeface="Calibri" panose="020F0502020204030204" pitchFamily="34" charset="0"/>
                  </a:rPr>
                  <a:t>output</a:t>
                </a:r>
                <a:endParaRPr lang="en-US" sz="2000" b="1" i="0" dirty="0">
                  <a:latin typeface="Calibri" panose="020F0502020204030204" pitchFamily="34" charset="0"/>
                </a:endParaRPr>
              </a:p>
            </p:txBody>
          </p:sp>
          <p:sp>
            <p:nvSpPr>
              <p:cNvPr id="33" name="Text Box 10"/>
              <p:cNvSpPr txBox="1">
                <a:spLocks noChangeArrowheads="1"/>
              </p:cNvSpPr>
              <p:nvPr/>
            </p:nvSpPr>
            <p:spPr bwMode="auto">
              <a:xfrm>
                <a:off x="229" y="2522"/>
                <a:ext cx="1674"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Total </a:t>
                </a:r>
                <a:r>
                  <a:rPr lang="en-US" sz="2000" b="1" i="0" dirty="0" smtClean="0">
                    <a:latin typeface="Calibri" panose="020F0502020204030204" pitchFamily="34" charset="0"/>
                  </a:rPr>
                  <a:t>peripheral resistance</a:t>
                </a:r>
                <a:endParaRPr lang="en-US" sz="2000" b="1" i="0" dirty="0">
                  <a:latin typeface="Calibri" panose="020F0502020204030204" pitchFamily="34" charset="0"/>
                </a:endParaRPr>
              </a:p>
            </p:txBody>
          </p:sp>
          <p:sp>
            <p:nvSpPr>
              <p:cNvPr id="34" name="Text Box 11"/>
              <p:cNvSpPr txBox="1">
                <a:spLocks noChangeArrowheads="1"/>
              </p:cNvSpPr>
              <p:nvPr/>
            </p:nvSpPr>
            <p:spPr bwMode="auto">
              <a:xfrm>
                <a:off x="155" y="3157"/>
                <a:ext cx="1839"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Mean </a:t>
                </a:r>
                <a:r>
                  <a:rPr lang="en-US" sz="2000" b="1" i="0" dirty="0" smtClean="0">
                    <a:latin typeface="Calibri" panose="020F0502020204030204" pitchFamily="34" charset="0"/>
                  </a:rPr>
                  <a:t>arterial blood pressure</a:t>
                </a:r>
                <a:endParaRPr lang="en-US" sz="2000" b="1" i="0" dirty="0">
                  <a:latin typeface="Calibri" panose="020F0502020204030204" pitchFamily="34" charset="0"/>
                </a:endParaRPr>
              </a:p>
            </p:txBody>
          </p:sp>
          <p:sp>
            <p:nvSpPr>
              <p:cNvPr id="35" name="Rectangle 12"/>
              <p:cNvSpPr>
                <a:spLocks noChangeArrowheads="1"/>
              </p:cNvSpPr>
              <p:nvPr/>
            </p:nvSpPr>
            <p:spPr bwMode="auto">
              <a:xfrm>
                <a:off x="2381" y="436"/>
                <a:ext cx="2313" cy="273"/>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36" name="Text Box 13"/>
              <p:cNvSpPr txBox="1">
                <a:spLocks noChangeArrowheads="1"/>
              </p:cNvSpPr>
              <p:nvPr/>
            </p:nvSpPr>
            <p:spPr bwMode="auto">
              <a:xfrm>
                <a:off x="2268" y="496"/>
                <a:ext cx="498"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Control</a:t>
                </a:r>
              </a:p>
            </p:txBody>
          </p:sp>
          <p:sp>
            <p:nvSpPr>
              <p:cNvPr id="37" name="Text Box 14"/>
              <p:cNvSpPr txBox="1">
                <a:spLocks noChangeArrowheads="1"/>
              </p:cNvSpPr>
              <p:nvPr/>
            </p:nvSpPr>
            <p:spPr bwMode="auto">
              <a:xfrm>
                <a:off x="3006" y="496"/>
                <a:ext cx="836"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Haemorrhage</a:t>
                </a:r>
              </a:p>
            </p:txBody>
          </p:sp>
          <p:sp>
            <p:nvSpPr>
              <p:cNvPr id="38" name="Text Box 15"/>
              <p:cNvSpPr txBox="1">
                <a:spLocks noChangeArrowheads="1"/>
              </p:cNvSpPr>
              <p:nvPr/>
            </p:nvSpPr>
            <p:spPr bwMode="auto">
              <a:xfrm>
                <a:off x="4005" y="496"/>
                <a:ext cx="877" cy="407"/>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Reflex</a:t>
                </a:r>
              </a:p>
              <a:p>
                <a:pPr eaLnBrk="1" hangingPunct="1"/>
                <a:r>
                  <a:rPr lang="en-US" sz="1800" b="1" i="0">
                    <a:latin typeface="Calibri" panose="020F0502020204030204" pitchFamily="34" charset="0"/>
                  </a:rPr>
                  <a:t>Compensation</a:t>
                </a:r>
              </a:p>
            </p:txBody>
          </p:sp>
        </p:grpSp>
      </p:grpSp>
      <p:sp>
        <p:nvSpPr>
          <p:cNvPr id="39" name="Text Box 16"/>
          <p:cNvSpPr txBox="1">
            <a:spLocks noChangeArrowheads="1"/>
          </p:cNvSpPr>
          <p:nvPr/>
        </p:nvSpPr>
        <p:spPr bwMode="auto">
          <a:xfrm>
            <a:off x="6329057" y="2655888"/>
            <a:ext cx="910249" cy="400110"/>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cs typeface="Times New Roman" pitchFamily="18" charset="0"/>
              </a:rPr>
              <a:t>↓ EDV</a:t>
            </a:r>
          </a:p>
        </p:txBody>
      </p:sp>
      <p:sp>
        <p:nvSpPr>
          <p:cNvPr id="40" name="Text Box 17"/>
          <p:cNvSpPr txBox="1">
            <a:spLocks noChangeArrowheads="1"/>
          </p:cNvSpPr>
          <p:nvPr/>
        </p:nvSpPr>
        <p:spPr bwMode="auto">
          <a:xfrm>
            <a:off x="6327929" y="5608638"/>
            <a:ext cx="782330" cy="400110"/>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cs typeface="Times New Roman" pitchFamily="18" charset="0"/>
              </a:rPr>
              <a:t>↓ CO</a:t>
            </a:r>
          </a:p>
        </p:txBody>
      </p:sp>
      <p:sp>
        <p:nvSpPr>
          <p:cNvPr id="41" name="Rectangle 18"/>
          <p:cNvSpPr>
            <a:spLocks noChangeArrowheads="1"/>
          </p:cNvSpPr>
          <p:nvPr/>
        </p:nvSpPr>
        <p:spPr bwMode="auto">
          <a:xfrm>
            <a:off x="3441700" y="6402388"/>
            <a:ext cx="4375150" cy="215900"/>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285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AU" sz="2800" b="1" dirty="0" smtClean="0">
                <a:solidFill>
                  <a:srgbClr val="FF00FF"/>
                </a:solidFill>
                <a:latin typeface="Calibri" panose="020F0502020204030204" pitchFamily="34" charset="0"/>
              </a:rPr>
              <a:t>I. Arterial </a:t>
            </a:r>
            <a:r>
              <a:rPr lang="en-AU" sz="2800" b="1" dirty="0" err="1" smtClean="0">
                <a:solidFill>
                  <a:srgbClr val="FF00FF"/>
                </a:solidFill>
                <a:latin typeface="Calibri" panose="020F0502020204030204" pitchFamily="34" charset="0"/>
              </a:rPr>
              <a:t>baroreceptor</a:t>
            </a:r>
            <a:r>
              <a:rPr lang="en-AU" sz="2800" b="1" dirty="0" smtClean="0">
                <a:solidFill>
                  <a:srgbClr val="FF00FF"/>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19" name="Text Box 2"/>
          <p:cNvSpPr txBox="1">
            <a:spLocks noChangeArrowheads="1"/>
          </p:cNvSpPr>
          <p:nvPr/>
        </p:nvSpPr>
        <p:spPr bwMode="auto">
          <a:xfrm>
            <a:off x="439738" y="6389711"/>
            <a:ext cx="9483725" cy="396875"/>
          </a:xfrm>
          <a:prstGeom prst="rect">
            <a:avLst/>
          </a:prstGeom>
          <a:noFill/>
          <a:ln w="9525">
            <a:noFill/>
            <a:miter lim="800000"/>
            <a:headEnd/>
            <a:tailEnd/>
          </a:ln>
          <a:effectLst/>
        </p:spPr>
        <p:txBody>
          <a:bodyPr>
            <a:spAutoFit/>
          </a:bodyPr>
          <a:lstStyle/>
          <a:p>
            <a:pPr eaLnBrk="1" hangingPunct="1">
              <a:buSzPct val="135000"/>
            </a:pPr>
            <a:r>
              <a:rPr lang="en-US" sz="2000" b="1" i="0" dirty="0">
                <a:solidFill>
                  <a:srgbClr val="003300"/>
                </a:solidFill>
                <a:latin typeface="Calibri" panose="020F0502020204030204" pitchFamily="34" charset="0"/>
              </a:rPr>
              <a:t>Flow to the heart and brain is maintained; reductions in flow to other organs.</a:t>
            </a:r>
          </a:p>
        </p:txBody>
      </p:sp>
      <p:grpSp>
        <p:nvGrpSpPr>
          <p:cNvPr id="20" name="Group 3"/>
          <p:cNvGrpSpPr>
            <a:grpSpLocks/>
          </p:cNvGrpSpPr>
          <p:nvPr/>
        </p:nvGrpSpPr>
        <p:grpSpPr bwMode="auto">
          <a:xfrm>
            <a:off x="803681" y="1131911"/>
            <a:ext cx="8439936" cy="5253038"/>
            <a:chOff x="48" y="529"/>
            <a:chExt cx="4726" cy="3309"/>
          </a:xfrm>
        </p:grpSpPr>
        <p:pic>
          <p:nvPicPr>
            <p:cNvPr id="21" name="Picture 4" descr="gr1lf1406_a"/>
            <p:cNvPicPr>
              <a:picLocks noChangeAspect="1" noChangeArrowheads="1"/>
            </p:cNvPicPr>
            <p:nvPr/>
          </p:nvPicPr>
          <p:blipFill>
            <a:blip r:embed="rId3" cstate="print"/>
            <a:srcRect/>
            <a:stretch>
              <a:fillRect/>
            </a:stretch>
          </p:blipFill>
          <p:spPr bwMode="auto">
            <a:xfrm>
              <a:off x="1390" y="529"/>
              <a:ext cx="3384" cy="3309"/>
            </a:xfrm>
            <a:prstGeom prst="rect">
              <a:avLst/>
            </a:prstGeom>
            <a:noFill/>
          </p:spPr>
        </p:pic>
        <p:sp>
          <p:nvSpPr>
            <p:cNvPr id="22" name="Rectangle 5"/>
            <p:cNvSpPr>
              <a:spLocks noChangeArrowheads="1"/>
            </p:cNvSpPr>
            <p:nvPr/>
          </p:nvSpPr>
          <p:spPr bwMode="auto">
            <a:xfrm>
              <a:off x="2233" y="599"/>
              <a:ext cx="2541" cy="227"/>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grpSp>
          <p:nvGrpSpPr>
            <p:cNvPr id="23" name="Group 6"/>
            <p:cNvGrpSpPr>
              <a:grpSpLocks/>
            </p:cNvGrpSpPr>
            <p:nvPr/>
          </p:nvGrpSpPr>
          <p:grpSpPr bwMode="auto">
            <a:xfrm>
              <a:off x="48" y="709"/>
              <a:ext cx="4659" cy="2993"/>
              <a:chOff x="48" y="709"/>
              <a:chExt cx="4659" cy="2993"/>
            </a:xfrm>
          </p:grpSpPr>
          <p:sp>
            <p:nvSpPr>
              <p:cNvPr id="24" name="Rectangle 7"/>
              <p:cNvSpPr>
                <a:spLocks noChangeArrowheads="1"/>
              </p:cNvSpPr>
              <p:nvPr/>
            </p:nvSpPr>
            <p:spPr bwMode="auto">
              <a:xfrm>
                <a:off x="2206" y="709"/>
                <a:ext cx="2313" cy="273"/>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25" name="Text Box 8"/>
              <p:cNvSpPr txBox="1">
                <a:spLocks noChangeArrowheads="1"/>
              </p:cNvSpPr>
              <p:nvPr/>
            </p:nvSpPr>
            <p:spPr bwMode="auto">
              <a:xfrm>
                <a:off x="2093" y="769"/>
                <a:ext cx="498"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Control</a:t>
                </a:r>
              </a:p>
            </p:txBody>
          </p:sp>
          <p:sp>
            <p:nvSpPr>
              <p:cNvPr id="26" name="Text Box 9"/>
              <p:cNvSpPr txBox="1">
                <a:spLocks noChangeArrowheads="1"/>
              </p:cNvSpPr>
              <p:nvPr/>
            </p:nvSpPr>
            <p:spPr bwMode="auto">
              <a:xfrm>
                <a:off x="2831" y="769"/>
                <a:ext cx="836" cy="233"/>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Haemorrhage</a:t>
                </a:r>
              </a:p>
            </p:txBody>
          </p:sp>
          <p:sp>
            <p:nvSpPr>
              <p:cNvPr id="28" name="Text Box 10"/>
              <p:cNvSpPr txBox="1">
                <a:spLocks noChangeArrowheads="1"/>
              </p:cNvSpPr>
              <p:nvPr/>
            </p:nvSpPr>
            <p:spPr bwMode="auto">
              <a:xfrm>
                <a:off x="3830" y="769"/>
                <a:ext cx="877" cy="407"/>
              </a:xfrm>
              <a:prstGeom prst="rect">
                <a:avLst/>
              </a:prstGeom>
              <a:noFill/>
              <a:ln w="9525">
                <a:noFill/>
                <a:miter lim="800000"/>
                <a:headEnd/>
                <a:tailEnd/>
              </a:ln>
              <a:effectLst/>
            </p:spPr>
            <p:txBody>
              <a:bodyPr wrap="none">
                <a:spAutoFit/>
              </a:bodyPr>
              <a:lstStyle/>
              <a:p>
                <a:pPr eaLnBrk="1" hangingPunct="1"/>
                <a:r>
                  <a:rPr lang="en-US" sz="1800" b="1" i="0">
                    <a:latin typeface="Calibri" panose="020F0502020204030204" pitchFamily="34" charset="0"/>
                  </a:rPr>
                  <a:t>Reflex</a:t>
                </a:r>
              </a:p>
              <a:p>
                <a:pPr eaLnBrk="1" hangingPunct="1"/>
                <a:r>
                  <a:rPr lang="en-US" sz="1800" b="1" i="0">
                    <a:latin typeface="Calibri" panose="020F0502020204030204" pitchFamily="34" charset="0"/>
                  </a:rPr>
                  <a:t>Compensation</a:t>
                </a:r>
              </a:p>
            </p:txBody>
          </p:sp>
          <p:sp>
            <p:nvSpPr>
              <p:cNvPr id="42" name="Rectangle 11"/>
              <p:cNvSpPr>
                <a:spLocks noChangeArrowheads="1"/>
              </p:cNvSpPr>
              <p:nvPr/>
            </p:nvSpPr>
            <p:spPr bwMode="auto">
              <a:xfrm>
                <a:off x="1299" y="1071"/>
                <a:ext cx="635" cy="2631"/>
              </a:xfrm>
              <a:prstGeom prst="rect">
                <a:avLst/>
              </a:prstGeom>
              <a:solidFill>
                <a:schemeClr val="bg1"/>
              </a:solidFill>
              <a:ln w="9525">
                <a:solidFill>
                  <a:schemeClr val="bg1"/>
                </a:solidFill>
                <a:miter lim="800000"/>
                <a:headEnd/>
                <a:tailEnd/>
              </a:ln>
              <a:effectLst/>
            </p:spPr>
            <p:txBody>
              <a:bodyPr wrap="none" anchor="ctr"/>
              <a:lstStyle/>
              <a:p>
                <a:endParaRPr lang="en-US">
                  <a:latin typeface="Calibri" panose="020F0502020204030204" pitchFamily="34" charset="0"/>
                </a:endParaRPr>
              </a:p>
            </p:txBody>
          </p:sp>
          <p:sp>
            <p:nvSpPr>
              <p:cNvPr id="43" name="Text Box 12"/>
              <p:cNvSpPr txBox="1">
                <a:spLocks noChangeArrowheads="1"/>
              </p:cNvSpPr>
              <p:nvPr/>
            </p:nvSpPr>
            <p:spPr bwMode="auto">
              <a:xfrm>
                <a:off x="48" y="1116"/>
                <a:ext cx="1839" cy="252"/>
              </a:xfrm>
              <a:prstGeom prst="rect">
                <a:avLst/>
              </a:prstGeom>
              <a:noFill/>
              <a:ln w="9525">
                <a:noFill/>
                <a:miter lim="800000"/>
                <a:headEnd/>
                <a:tailEnd/>
              </a:ln>
              <a:effectLst/>
            </p:spPr>
            <p:txBody>
              <a:bodyPr wrap="none">
                <a:spAutoFit/>
              </a:bodyPr>
              <a:lstStyle/>
              <a:p>
                <a:pPr eaLnBrk="1" hangingPunct="1"/>
                <a:r>
                  <a:rPr lang="en-US" sz="2000" b="1" i="0" dirty="0">
                    <a:latin typeface="Calibri" panose="020F0502020204030204" pitchFamily="34" charset="0"/>
                  </a:rPr>
                  <a:t>Mean </a:t>
                </a:r>
                <a:r>
                  <a:rPr lang="en-US" sz="2000" b="1" i="0" dirty="0" smtClean="0">
                    <a:latin typeface="Calibri" panose="020F0502020204030204" pitchFamily="34" charset="0"/>
                  </a:rPr>
                  <a:t>arterial blood pressure</a:t>
                </a:r>
                <a:endParaRPr lang="en-US" sz="2000" b="1" i="0" dirty="0">
                  <a:latin typeface="Calibri" panose="020F0502020204030204" pitchFamily="34" charset="0"/>
                </a:endParaRPr>
              </a:p>
            </p:txBody>
          </p:sp>
          <p:sp>
            <p:nvSpPr>
              <p:cNvPr id="44" name="Text Box 13"/>
              <p:cNvSpPr txBox="1">
                <a:spLocks noChangeArrowheads="1"/>
              </p:cNvSpPr>
              <p:nvPr/>
            </p:nvSpPr>
            <p:spPr bwMode="auto">
              <a:xfrm>
                <a:off x="346" y="2250"/>
                <a:ext cx="732"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Resistance</a:t>
                </a:r>
              </a:p>
            </p:txBody>
          </p:sp>
          <p:sp>
            <p:nvSpPr>
              <p:cNvPr id="45" name="Text Box 14"/>
              <p:cNvSpPr txBox="1">
                <a:spLocks noChangeArrowheads="1"/>
              </p:cNvSpPr>
              <p:nvPr/>
            </p:nvSpPr>
            <p:spPr bwMode="auto">
              <a:xfrm>
                <a:off x="1411" y="2100"/>
                <a:ext cx="415"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Brain</a:t>
                </a:r>
              </a:p>
            </p:txBody>
          </p:sp>
          <p:sp>
            <p:nvSpPr>
              <p:cNvPr id="46" name="Text Box 15"/>
              <p:cNvSpPr txBox="1">
                <a:spLocks noChangeArrowheads="1"/>
              </p:cNvSpPr>
              <p:nvPr/>
            </p:nvSpPr>
            <p:spPr bwMode="auto">
              <a:xfrm>
                <a:off x="1528" y="2430"/>
                <a:ext cx="322"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Gut</a:t>
                </a:r>
              </a:p>
            </p:txBody>
          </p:sp>
          <p:sp>
            <p:nvSpPr>
              <p:cNvPr id="47" name="Text Box 16"/>
              <p:cNvSpPr txBox="1">
                <a:spLocks noChangeArrowheads="1"/>
              </p:cNvSpPr>
              <p:nvPr/>
            </p:nvSpPr>
            <p:spPr bwMode="auto">
              <a:xfrm>
                <a:off x="282" y="2899"/>
                <a:ext cx="767"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Blood Flow</a:t>
                </a:r>
              </a:p>
            </p:txBody>
          </p:sp>
          <p:sp>
            <p:nvSpPr>
              <p:cNvPr id="48" name="Text Box 17"/>
              <p:cNvSpPr txBox="1">
                <a:spLocks noChangeArrowheads="1"/>
              </p:cNvSpPr>
              <p:nvPr/>
            </p:nvSpPr>
            <p:spPr bwMode="auto">
              <a:xfrm>
                <a:off x="1411" y="2749"/>
                <a:ext cx="415"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Brain</a:t>
                </a:r>
              </a:p>
            </p:txBody>
          </p:sp>
          <p:sp>
            <p:nvSpPr>
              <p:cNvPr id="49" name="Text Box 18"/>
              <p:cNvSpPr txBox="1">
                <a:spLocks noChangeArrowheads="1"/>
              </p:cNvSpPr>
              <p:nvPr/>
            </p:nvSpPr>
            <p:spPr bwMode="auto">
              <a:xfrm>
                <a:off x="1528" y="3079"/>
                <a:ext cx="322" cy="252"/>
              </a:xfrm>
              <a:prstGeom prst="rect">
                <a:avLst/>
              </a:prstGeom>
              <a:noFill/>
              <a:ln w="9525">
                <a:noFill/>
                <a:miter lim="800000"/>
                <a:headEnd/>
                <a:tailEnd/>
              </a:ln>
              <a:effectLst/>
            </p:spPr>
            <p:txBody>
              <a:bodyPr wrap="none">
                <a:spAutoFit/>
              </a:bodyPr>
              <a:lstStyle/>
              <a:p>
                <a:pPr eaLnBrk="1" hangingPunct="1"/>
                <a:r>
                  <a:rPr lang="en-US" sz="2000" b="1" i="0">
                    <a:latin typeface="Calibri" panose="020F0502020204030204" pitchFamily="34" charset="0"/>
                  </a:rPr>
                  <a:t>Gut</a:t>
                </a:r>
              </a:p>
            </p:txBody>
          </p:sp>
        </p:grpSp>
      </p:grpSp>
      <p:sp>
        <p:nvSpPr>
          <p:cNvPr id="50" name="Text Box 19"/>
          <p:cNvSpPr txBox="1">
            <a:spLocks noChangeArrowheads="1"/>
          </p:cNvSpPr>
          <p:nvPr/>
        </p:nvSpPr>
        <p:spPr bwMode="auto">
          <a:xfrm>
            <a:off x="7505700" y="5224486"/>
            <a:ext cx="2781300" cy="701675"/>
          </a:xfrm>
          <a:prstGeom prst="rect">
            <a:avLst/>
          </a:prstGeom>
          <a:noFill/>
          <a:ln w="9525">
            <a:noFill/>
            <a:miter lim="800000"/>
            <a:headEnd/>
            <a:tailEnd/>
          </a:ln>
          <a:effectLst/>
        </p:spPr>
        <p:txBody>
          <a:bodyPr>
            <a:spAutoFit/>
          </a:bodyPr>
          <a:lstStyle/>
          <a:p>
            <a:pPr eaLnBrk="1" hangingPunct="1"/>
            <a:r>
              <a:rPr lang="en-US" sz="2000" i="0">
                <a:latin typeface="Calibri" panose="020F0502020204030204" pitchFamily="34" charset="0"/>
              </a:rPr>
              <a:t>This can</a:t>
            </a:r>
          </a:p>
          <a:p>
            <a:pPr eaLnBrk="1" hangingPunct="1"/>
            <a:r>
              <a:rPr lang="en-US" sz="2000" i="0">
                <a:latin typeface="Calibri" panose="020F0502020204030204" pitchFamily="34" charset="0"/>
              </a:rPr>
              <a:t>Become problematic.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p:cNvSpPr txBox="1">
            <a:spLocks noChangeArrowheads="1"/>
          </p:cNvSpPr>
          <p:nvPr/>
        </p:nvSpPr>
        <p:spPr bwMode="auto">
          <a:xfrm>
            <a:off x="581122" y="331788"/>
            <a:ext cx="4011418" cy="830997"/>
          </a:xfrm>
          <a:prstGeom prst="rect">
            <a:avLst/>
          </a:prstGeom>
          <a:noFill/>
          <a:ln w="38100">
            <a:solidFill>
              <a:schemeClr val="tx1"/>
            </a:solidFill>
            <a:prstDash val="sysDot"/>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Blood </a:t>
            </a:r>
            <a:r>
              <a:rPr lang="en-US" sz="2400" b="1" i="0" dirty="0" smtClean="0">
                <a:latin typeface="Calibri" panose="020F0502020204030204" pitchFamily="34" charset="0"/>
                <a:cs typeface="Times New Roman" pitchFamily="18" charset="0"/>
              </a:rPr>
              <a:t>flow </a:t>
            </a:r>
            <a:r>
              <a:rPr lang="en-US" sz="2400" b="1" i="0" dirty="0">
                <a:latin typeface="Calibri" panose="020F0502020204030204" pitchFamily="34" charset="0"/>
                <a:cs typeface="Times New Roman" pitchFamily="18" charset="0"/>
              </a:rPr>
              <a:t>to </a:t>
            </a:r>
            <a:r>
              <a:rPr lang="en-US" sz="2400" b="1" i="0" dirty="0" smtClean="0">
                <a:latin typeface="Calibri" panose="020F0502020204030204" pitchFamily="34" charset="0"/>
                <a:cs typeface="Times New Roman" pitchFamily="18" charset="0"/>
              </a:rPr>
              <a:t>organs </a:t>
            </a:r>
            <a:r>
              <a:rPr lang="en-US" sz="2400" b="1" i="0" dirty="0">
                <a:latin typeface="Calibri" panose="020F0502020204030204" pitchFamily="34" charset="0"/>
                <a:cs typeface="Times New Roman" pitchFamily="18" charset="0"/>
              </a:rPr>
              <a:t>other </a:t>
            </a:r>
          </a:p>
          <a:p>
            <a:pPr eaLnBrk="1" hangingPunct="1"/>
            <a:r>
              <a:rPr lang="en-US" sz="2400" b="1" i="0" dirty="0">
                <a:latin typeface="Calibri" panose="020F0502020204030204" pitchFamily="34" charset="0"/>
                <a:cs typeface="Times New Roman" pitchFamily="18" charset="0"/>
              </a:rPr>
              <a:t>   than the </a:t>
            </a:r>
            <a:r>
              <a:rPr lang="en-US" sz="2400" b="1" i="0" dirty="0" smtClean="0">
                <a:latin typeface="Calibri" panose="020F0502020204030204" pitchFamily="34" charset="0"/>
                <a:cs typeface="Times New Roman" pitchFamily="18" charset="0"/>
              </a:rPr>
              <a:t>heart </a:t>
            </a:r>
            <a:r>
              <a:rPr lang="en-US" sz="2400" b="1" i="0" dirty="0">
                <a:latin typeface="Calibri" panose="020F0502020204030204" pitchFamily="34" charset="0"/>
                <a:cs typeface="Times New Roman" pitchFamily="18" charset="0"/>
              </a:rPr>
              <a:t>and </a:t>
            </a:r>
            <a:r>
              <a:rPr lang="en-US" sz="2400" b="1" i="0" dirty="0" smtClean="0">
                <a:latin typeface="Calibri" panose="020F0502020204030204" pitchFamily="34" charset="0"/>
                <a:cs typeface="Times New Roman" pitchFamily="18" charset="0"/>
              </a:rPr>
              <a:t>brain</a:t>
            </a:r>
            <a:endParaRPr lang="en-US" sz="2400" b="1" i="0" dirty="0">
              <a:latin typeface="Calibri" panose="020F0502020204030204" pitchFamily="34" charset="0"/>
              <a:cs typeface="Times New Roman" pitchFamily="18" charset="0"/>
            </a:endParaRPr>
          </a:p>
        </p:txBody>
      </p:sp>
      <p:sp>
        <p:nvSpPr>
          <p:cNvPr id="27" name="Text Box 3"/>
          <p:cNvSpPr txBox="1">
            <a:spLocks noChangeArrowheads="1"/>
          </p:cNvSpPr>
          <p:nvPr/>
        </p:nvSpPr>
        <p:spPr bwMode="auto">
          <a:xfrm>
            <a:off x="654879" y="1527175"/>
            <a:ext cx="6053067" cy="461665"/>
          </a:xfrm>
          <a:prstGeom prst="rect">
            <a:avLst/>
          </a:prstGeom>
          <a:noFill/>
          <a:ln w="9525">
            <a:noFill/>
            <a:miter lim="800000"/>
            <a:headEnd/>
            <a:tailEnd/>
          </a:ln>
          <a:effectLst/>
        </p:spPr>
        <p:txBody>
          <a:bodyPr wrap="none">
            <a:spAutoFit/>
          </a:bodyPr>
          <a:lstStyle/>
          <a:p>
            <a:pPr eaLnBrk="1" hangingPunct="1"/>
            <a:r>
              <a:rPr lang="en-US" sz="2400" b="1" i="0">
                <a:latin typeface="Calibri" panose="020F0502020204030204" pitchFamily="34" charset="0"/>
                <a:cs typeface="Times New Roman" pitchFamily="18" charset="0"/>
                <a:sym typeface="Symbol" pitchFamily="18" charset="2"/>
              </a:rPr>
              <a:t>  </a:t>
            </a:r>
            <a:r>
              <a:rPr lang="en-US" sz="2400" b="1" i="0">
                <a:latin typeface="Calibri" panose="020F0502020204030204" pitchFamily="34" charset="0"/>
                <a:cs typeface="Times New Roman" pitchFamily="18" charset="0"/>
              </a:rPr>
              <a:t>↑ CO</a:t>
            </a:r>
            <a:r>
              <a:rPr lang="en-US" sz="2400" b="1" i="0" baseline="-25000">
                <a:latin typeface="Calibri" panose="020F0502020204030204" pitchFamily="34" charset="0"/>
                <a:cs typeface="Times New Roman" pitchFamily="18" charset="0"/>
              </a:rPr>
              <a:t>2</a:t>
            </a:r>
            <a:r>
              <a:rPr lang="en-US" sz="2400" b="1" i="0">
                <a:latin typeface="Calibri" panose="020F0502020204030204" pitchFamily="34" charset="0"/>
                <a:cs typeface="Times New Roman" pitchFamily="18" charset="0"/>
              </a:rPr>
              <a:t> levels in the under-perfused tissues</a:t>
            </a:r>
            <a:endParaRPr lang="en-US" sz="2400" b="1" i="0" baseline="-25000">
              <a:latin typeface="Calibri" panose="020F0502020204030204" pitchFamily="34" charset="0"/>
              <a:cs typeface="Times New Roman" pitchFamily="18" charset="0"/>
            </a:endParaRPr>
          </a:p>
        </p:txBody>
      </p:sp>
      <p:sp>
        <p:nvSpPr>
          <p:cNvPr id="29" name="Text Box 4"/>
          <p:cNvSpPr txBox="1">
            <a:spLocks noChangeArrowheads="1"/>
          </p:cNvSpPr>
          <p:nvPr/>
        </p:nvSpPr>
        <p:spPr bwMode="auto">
          <a:xfrm>
            <a:off x="1577891" y="2265363"/>
            <a:ext cx="5434180"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sym typeface="Symbol" pitchFamily="18" charset="2"/>
              </a:rPr>
              <a:t>  </a:t>
            </a:r>
            <a:r>
              <a:rPr lang="en-US" sz="2400" b="1" i="0" dirty="0">
                <a:latin typeface="Calibri" panose="020F0502020204030204" pitchFamily="34" charset="0"/>
              </a:rPr>
              <a:t>Relaxation of </a:t>
            </a:r>
            <a:r>
              <a:rPr lang="en-US" sz="2400" b="1" i="0" dirty="0" smtClean="0">
                <a:latin typeface="Calibri" panose="020F0502020204030204" pitchFamily="34" charset="0"/>
              </a:rPr>
              <a:t>vascular smooth muscle</a:t>
            </a:r>
            <a:endParaRPr lang="en-US" sz="2400" b="1" i="0" dirty="0">
              <a:latin typeface="Calibri" panose="020F0502020204030204" pitchFamily="34" charset="0"/>
            </a:endParaRPr>
          </a:p>
        </p:txBody>
      </p:sp>
      <p:pic>
        <p:nvPicPr>
          <p:cNvPr id="30" name="Picture 5" descr="gr1lf1410cd_a"/>
          <p:cNvPicPr>
            <a:picLocks noChangeAspect="1" noChangeArrowheads="1"/>
          </p:cNvPicPr>
          <p:nvPr/>
        </p:nvPicPr>
        <p:blipFill>
          <a:blip r:embed="rId3" cstate="print"/>
          <a:srcRect r="50000" b="21344"/>
          <a:stretch>
            <a:fillRect/>
          </a:stretch>
        </p:blipFill>
        <p:spPr bwMode="auto">
          <a:xfrm>
            <a:off x="2389188" y="2890838"/>
            <a:ext cx="5000625" cy="2936875"/>
          </a:xfrm>
          <a:prstGeom prst="rect">
            <a:avLst/>
          </a:prstGeom>
          <a:noFill/>
        </p:spPr>
      </p:pic>
      <p:sp>
        <p:nvSpPr>
          <p:cNvPr id="31" name="Text Box 6"/>
          <p:cNvSpPr txBox="1">
            <a:spLocks noChangeArrowheads="1"/>
          </p:cNvSpPr>
          <p:nvPr/>
        </p:nvSpPr>
        <p:spPr bwMode="auto">
          <a:xfrm>
            <a:off x="3482366" y="5926138"/>
            <a:ext cx="2850780" cy="461665"/>
          </a:xfrm>
          <a:prstGeom prst="rect">
            <a:avLst/>
          </a:prstGeom>
          <a:noFill/>
          <a:ln w="9525">
            <a:noFill/>
            <a:miter lim="800000"/>
            <a:headEnd/>
            <a:tailEnd/>
          </a:ln>
          <a:effectLst/>
        </p:spPr>
        <p:txBody>
          <a:bodyPr wrap="none">
            <a:spAutoFit/>
          </a:bodyPr>
          <a:lstStyle/>
          <a:p>
            <a:pPr algn="ctr" eaLnBrk="1" hangingPunct="1"/>
            <a:r>
              <a:rPr lang="en-US" sz="2400" b="1" i="0" dirty="0">
                <a:latin typeface="Calibri" panose="020F0502020204030204" pitchFamily="34" charset="0"/>
                <a:sym typeface="Symbol" pitchFamily="18" charset="2"/>
              </a:rPr>
              <a:t> [CO</a:t>
            </a:r>
            <a:r>
              <a:rPr lang="en-US" sz="2400" b="1" i="0" baseline="-25000" dirty="0">
                <a:latin typeface="Calibri" panose="020F0502020204030204" pitchFamily="34" charset="0"/>
                <a:sym typeface="Symbol" pitchFamily="18" charset="2"/>
              </a:rPr>
              <a:t>2</a:t>
            </a:r>
            <a:r>
              <a:rPr lang="en-US" sz="2400" b="1" i="0" dirty="0">
                <a:latin typeface="Calibri" panose="020F0502020204030204" pitchFamily="34" charset="0"/>
                <a:sym typeface="Symbol" pitchFamily="18" charset="2"/>
              </a:rPr>
              <a:t>]: </a:t>
            </a:r>
            <a:r>
              <a:rPr lang="en-US" sz="2400" b="1" i="0" dirty="0" err="1">
                <a:latin typeface="Calibri" panose="020F0502020204030204" pitchFamily="34" charset="0"/>
              </a:rPr>
              <a:t>Vasodilation</a:t>
            </a:r>
            <a:endParaRPr lang="en-US" sz="2400" b="1" i="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581122" y="331788"/>
            <a:ext cx="4011418" cy="830997"/>
          </a:xfrm>
          <a:prstGeom prst="rect">
            <a:avLst/>
          </a:prstGeom>
          <a:noFill/>
          <a:ln w="38100">
            <a:solidFill>
              <a:schemeClr val="tx1"/>
            </a:solidFill>
            <a:prstDash val="sysDot"/>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rPr>
              <a:t>↓ Blood </a:t>
            </a:r>
            <a:r>
              <a:rPr lang="en-US" sz="2400" b="1" i="0" dirty="0" smtClean="0">
                <a:latin typeface="Calibri" panose="020F0502020204030204" pitchFamily="34" charset="0"/>
                <a:cs typeface="Times New Roman" pitchFamily="18" charset="0"/>
              </a:rPr>
              <a:t>flow </a:t>
            </a:r>
            <a:r>
              <a:rPr lang="en-US" sz="2400" b="1" i="0" dirty="0">
                <a:latin typeface="Calibri" panose="020F0502020204030204" pitchFamily="34" charset="0"/>
                <a:cs typeface="Times New Roman" pitchFamily="18" charset="0"/>
              </a:rPr>
              <a:t>to </a:t>
            </a:r>
            <a:r>
              <a:rPr lang="en-US" sz="2400" b="1" i="0" dirty="0" smtClean="0">
                <a:latin typeface="Calibri" panose="020F0502020204030204" pitchFamily="34" charset="0"/>
                <a:cs typeface="Times New Roman" pitchFamily="18" charset="0"/>
              </a:rPr>
              <a:t>organs </a:t>
            </a:r>
            <a:r>
              <a:rPr lang="en-US" sz="2400" b="1" i="0" dirty="0">
                <a:latin typeface="Calibri" panose="020F0502020204030204" pitchFamily="34" charset="0"/>
                <a:cs typeface="Times New Roman" pitchFamily="18" charset="0"/>
              </a:rPr>
              <a:t>other </a:t>
            </a:r>
          </a:p>
          <a:p>
            <a:pPr eaLnBrk="1" hangingPunct="1"/>
            <a:r>
              <a:rPr lang="en-US" sz="2400" b="1" i="0" dirty="0">
                <a:latin typeface="Calibri" panose="020F0502020204030204" pitchFamily="34" charset="0"/>
                <a:cs typeface="Times New Roman" pitchFamily="18" charset="0"/>
              </a:rPr>
              <a:t>   than the </a:t>
            </a:r>
            <a:r>
              <a:rPr lang="en-US" sz="2400" b="1" i="0" dirty="0" smtClean="0">
                <a:latin typeface="Calibri" panose="020F0502020204030204" pitchFamily="34" charset="0"/>
                <a:cs typeface="Times New Roman" pitchFamily="18" charset="0"/>
              </a:rPr>
              <a:t>heart </a:t>
            </a:r>
            <a:r>
              <a:rPr lang="en-US" sz="2400" b="1" i="0" dirty="0">
                <a:latin typeface="Calibri" panose="020F0502020204030204" pitchFamily="34" charset="0"/>
                <a:cs typeface="Times New Roman" pitchFamily="18" charset="0"/>
              </a:rPr>
              <a:t>and </a:t>
            </a:r>
            <a:r>
              <a:rPr lang="en-US" sz="2400" b="1" i="0" dirty="0" smtClean="0">
                <a:latin typeface="Calibri" panose="020F0502020204030204" pitchFamily="34" charset="0"/>
                <a:cs typeface="Times New Roman" pitchFamily="18" charset="0"/>
              </a:rPr>
              <a:t>brain</a:t>
            </a:r>
            <a:endParaRPr lang="en-US" sz="2400" b="1" i="0" dirty="0">
              <a:latin typeface="Calibri" panose="020F0502020204030204" pitchFamily="34" charset="0"/>
              <a:cs typeface="Times New Roman" pitchFamily="18" charset="0"/>
            </a:endParaRPr>
          </a:p>
        </p:txBody>
      </p:sp>
      <p:sp>
        <p:nvSpPr>
          <p:cNvPr id="15" name="Text Box 3"/>
          <p:cNvSpPr txBox="1">
            <a:spLocks noChangeArrowheads="1"/>
          </p:cNvSpPr>
          <p:nvPr/>
        </p:nvSpPr>
        <p:spPr bwMode="auto">
          <a:xfrm>
            <a:off x="654879" y="1527175"/>
            <a:ext cx="6053067"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sym typeface="Symbol" pitchFamily="18" charset="2"/>
              </a:rPr>
              <a:t>  </a:t>
            </a:r>
            <a:r>
              <a:rPr lang="en-US" sz="2400" b="1" i="0" dirty="0">
                <a:latin typeface="Calibri" panose="020F0502020204030204" pitchFamily="34" charset="0"/>
                <a:cs typeface="Times New Roman" pitchFamily="18" charset="0"/>
              </a:rPr>
              <a:t>↑ CO</a:t>
            </a:r>
            <a:r>
              <a:rPr lang="en-US" sz="2400" b="1" i="0" baseline="-25000" dirty="0">
                <a:latin typeface="Calibri" panose="020F0502020204030204" pitchFamily="34" charset="0"/>
                <a:cs typeface="Times New Roman" pitchFamily="18" charset="0"/>
              </a:rPr>
              <a:t>2</a:t>
            </a:r>
            <a:r>
              <a:rPr lang="en-US" sz="2400" b="1" i="0" dirty="0">
                <a:latin typeface="Calibri" panose="020F0502020204030204" pitchFamily="34" charset="0"/>
                <a:cs typeface="Times New Roman" pitchFamily="18" charset="0"/>
              </a:rPr>
              <a:t> levels in the under-</a:t>
            </a:r>
            <a:r>
              <a:rPr lang="en-US" sz="2400" b="1" i="0" dirty="0" err="1">
                <a:latin typeface="Calibri" panose="020F0502020204030204" pitchFamily="34" charset="0"/>
                <a:cs typeface="Times New Roman" pitchFamily="18" charset="0"/>
              </a:rPr>
              <a:t>perfused</a:t>
            </a:r>
            <a:r>
              <a:rPr lang="en-US" sz="2400" b="1" i="0" dirty="0">
                <a:latin typeface="Calibri" panose="020F0502020204030204" pitchFamily="34" charset="0"/>
                <a:cs typeface="Times New Roman" pitchFamily="18" charset="0"/>
              </a:rPr>
              <a:t> tissues</a:t>
            </a:r>
            <a:endParaRPr lang="en-US" sz="2400" b="1" i="0" baseline="-25000" dirty="0">
              <a:latin typeface="Calibri" panose="020F0502020204030204" pitchFamily="34" charset="0"/>
              <a:cs typeface="Times New Roman" pitchFamily="18" charset="0"/>
            </a:endParaRPr>
          </a:p>
        </p:txBody>
      </p:sp>
      <p:sp>
        <p:nvSpPr>
          <p:cNvPr id="16" name="Text Box 4"/>
          <p:cNvSpPr txBox="1">
            <a:spLocks noChangeArrowheads="1"/>
          </p:cNvSpPr>
          <p:nvPr/>
        </p:nvSpPr>
        <p:spPr bwMode="auto">
          <a:xfrm>
            <a:off x="1577891" y="2265363"/>
            <a:ext cx="5434180"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sym typeface="Symbol" pitchFamily="18" charset="2"/>
              </a:rPr>
              <a:t>  </a:t>
            </a:r>
            <a:r>
              <a:rPr lang="en-US" sz="2400" b="1" i="0" dirty="0">
                <a:latin typeface="Calibri" panose="020F0502020204030204" pitchFamily="34" charset="0"/>
              </a:rPr>
              <a:t>Relaxation of </a:t>
            </a:r>
            <a:r>
              <a:rPr lang="en-US" sz="2400" b="1" i="0" dirty="0" smtClean="0">
                <a:latin typeface="Calibri" panose="020F0502020204030204" pitchFamily="34" charset="0"/>
              </a:rPr>
              <a:t>vascular smooth muscle</a:t>
            </a:r>
            <a:endParaRPr lang="en-US" sz="2400" b="1" i="0" dirty="0">
              <a:latin typeface="Calibri" panose="020F0502020204030204" pitchFamily="34" charset="0"/>
            </a:endParaRPr>
          </a:p>
        </p:txBody>
      </p:sp>
      <p:sp>
        <p:nvSpPr>
          <p:cNvPr id="17" name="Text Box 5"/>
          <p:cNvSpPr txBox="1">
            <a:spLocks noChangeArrowheads="1"/>
          </p:cNvSpPr>
          <p:nvPr/>
        </p:nvSpPr>
        <p:spPr bwMode="auto">
          <a:xfrm>
            <a:off x="2180290" y="3005138"/>
            <a:ext cx="7304372"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sym typeface="Symbol" pitchFamily="18" charset="2"/>
              </a:rPr>
              <a:t>  </a:t>
            </a:r>
            <a:r>
              <a:rPr lang="en-US" sz="2400" b="1" i="0" dirty="0">
                <a:latin typeface="Calibri" panose="020F0502020204030204" pitchFamily="34" charset="0"/>
              </a:rPr>
              <a:t>Overrides the </a:t>
            </a:r>
            <a:r>
              <a:rPr lang="en-US" sz="2400" b="1" i="0" dirty="0" smtClean="0">
                <a:latin typeface="Calibri" panose="020F0502020204030204" pitchFamily="34" charset="0"/>
              </a:rPr>
              <a:t>effects </a:t>
            </a:r>
            <a:r>
              <a:rPr lang="en-US" sz="2400" b="1" i="0" dirty="0">
                <a:latin typeface="Calibri" panose="020F0502020204030204" pitchFamily="34" charset="0"/>
              </a:rPr>
              <a:t>of the </a:t>
            </a:r>
            <a:r>
              <a:rPr lang="en-US" sz="2400" b="1" i="0" dirty="0" smtClean="0">
                <a:latin typeface="Calibri" panose="020F0502020204030204" pitchFamily="34" charset="0"/>
              </a:rPr>
              <a:t>sympathetic </a:t>
            </a:r>
            <a:r>
              <a:rPr lang="en-US" sz="2400" b="1" i="0" dirty="0" err="1" smtClean="0">
                <a:latin typeface="Calibri" panose="020F0502020204030204" pitchFamily="34" charset="0"/>
              </a:rPr>
              <a:t>innervation</a:t>
            </a:r>
            <a:endParaRPr lang="en-US" sz="2400" b="1" i="0" dirty="0">
              <a:latin typeface="Calibri" panose="020F0502020204030204" pitchFamily="34" charset="0"/>
            </a:endParaRPr>
          </a:p>
        </p:txBody>
      </p:sp>
      <p:sp>
        <p:nvSpPr>
          <p:cNvPr id="18" name="Text Box 6"/>
          <p:cNvSpPr txBox="1">
            <a:spLocks noChangeArrowheads="1"/>
          </p:cNvSpPr>
          <p:nvPr/>
        </p:nvSpPr>
        <p:spPr bwMode="auto">
          <a:xfrm>
            <a:off x="2346620" y="3744913"/>
            <a:ext cx="3366498"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sym typeface="Symbol" pitchFamily="18" charset="2"/>
              </a:rPr>
              <a:t>  </a:t>
            </a:r>
            <a:r>
              <a:rPr lang="en-US" sz="2400" b="1" i="0" dirty="0">
                <a:latin typeface="Calibri" panose="020F0502020204030204" pitchFamily="34" charset="0"/>
                <a:cs typeface="Times New Roman" pitchFamily="18" charset="0"/>
              </a:rPr>
              <a:t>↓ </a:t>
            </a:r>
            <a:r>
              <a:rPr lang="en-US" sz="2400" b="1" i="0" dirty="0">
                <a:latin typeface="Calibri" panose="020F0502020204030204" pitchFamily="34" charset="0"/>
              </a:rPr>
              <a:t>Resistance to </a:t>
            </a:r>
            <a:r>
              <a:rPr lang="en-US" sz="2400" b="1" i="0" dirty="0" smtClean="0">
                <a:latin typeface="Calibri" panose="020F0502020204030204" pitchFamily="34" charset="0"/>
              </a:rPr>
              <a:t>flow </a:t>
            </a:r>
            <a:endParaRPr lang="en-US" sz="2400" b="1" i="0" dirty="0">
              <a:latin typeface="Calibri" panose="020F0502020204030204" pitchFamily="34" charset="0"/>
            </a:endParaRPr>
          </a:p>
        </p:txBody>
      </p:sp>
      <p:sp>
        <p:nvSpPr>
          <p:cNvPr id="19" name="Text Box 7"/>
          <p:cNvSpPr txBox="1">
            <a:spLocks noChangeArrowheads="1"/>
          </p:cNvSpPr>
          <p:nvPr/>
        </p:nvSpPr>
        <p:spPr bwMode="auto">
          <a:xfrm>
            <a:off x="3124108" y="4484688"/>
            <a:ext cx="4691220"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sym typeface="Symbol" pitchFamily="18" charset="2"/>
              </a:rPr>
              <a:t>  </a:t>
            </a:r>
            <a:r>
              <a:rPr lang="en-US" sz="2400" b="1" i="0" dirty="0">
                <a:latin typeface="Calibri" panose="020F0502020204030204" pitchFamily="34" charset="0"/>
                <a:cs typeface="Times New Roman" pitchFamily="18" charset="0"/>
              </a:rPr>
              <a:t>↓ Mean </a:t>
            </a:r>
            <a:r>
              <a:rPr lang="en-US" sz="2400" b="1" i="0" dirty="0" smtClean="0">
                <a:latin typeface="Calibri" panose="020F0502020204030204" pitchFamily="34" charset="0"/>
                <a:cs typeface="Times New Roman" pitchFamily="18" charset="0"/>
              </a:rPr>
              <a:t>arterial blood pressure</a:t>
            </a:r>
            <a:endParaRPr lang="en-US" sz="2400" b="1" i="0" dirty="0">
              <a:latin typeface="Calibri" panose="020F0502020204030204" pitchFamily="34" charset="0"/>
              <a:cs typeface="Times New Roman" pitchFamily="18" charset="0"/>
            </a:endParaRPr>
          </a:p>
        </p:txBody>
      </p:sp>
      <p:sp>
        <p:nvSpPr>
          <p:cNvPr id="20" name="Text Box 8"/>
          <p:cNvSpPr txBox="1">
            <a:spLocks noChangeArrowheads="1"/>
          </p:cNvSpPr>
          <p:nvPr/>
        </p:nvSpPr>
        <p:spPr bwMode="auto">
          <a:xfrm>
            <a:off x="3847716" y="5224463"/>
            <a:ext cx="4879156"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cs typeface="Times New Roman" pitchFamily="18" charset="0"/>
                <a:sym typeface="Symbol" pitchFamily="18" charset="2"/>
              </a:rPr>
              <a:t>  </a:t>
            </a:r>
            <a:r>
              <a:rPr lang="en-US" sz="2400" b="1" i="0" dirty="0">
                <a:latin typeface="Calibri" panose="020F0502020204030204" pitchFamily="34" charset="0"/>
                <a:cs typeface="Times New Roman" pitchFamily="18" charset="0"/>
              </a:rPr>
              <a:t>↓ Blood </a:t>
            </a:r>
            <a:r>
              <a:rPr lang="en-US" sz="2400" b="1" i="0" dirty="0" smtClean="0">
                <a:latin typeface="Calibri" panose="020F0502020204030204" pitchFamily="34" charset="0"/>
                <a:cs typeface="Times New Roman" pitchFamily="18" charset="0"/>
              </a:rPr>
              <a:t>flow </a:t>
            </a:r>
            <a:r>
              <a:rPr lang="en-US" sz="2400" b="1" i="0" dirty="0">
                <a:latin typeface="Calibri" panose="020F0502020204030204" pitchFamily="34" charset="0"/>
                <a:cs typeface="Times New Roman" pitchFamily="18" charset="0"/>
              </a:rPr>
              <a:t>to the </a:t>
            </a:r>
            <a:r>
              <a:rPr lang="en-US" sz="2400" b="1" i="0" dirty="0" smtClean="0">
                <a:latin typeface="Calibri" panose="020F0502020204030204" pitchFamily="34" charset="0"/>
                <a:cs typeface="Times New Roman" pitchFamily="18" charset="0"/>
              </a:rPr>
              <a:t>heart </a:t>
            </a:r>
            <a:r>
              <a:rPr lang="en-US" sz="2400" b="1" i="0" dirty="0">
                <a:latin typeface="Calibri" panose="020F0502020204030204" pitchFamily="34" charset="0"/>
                <a:cs typeface="Times New Roman" pitchFamily="18" charset="0"/>
              </a:rPr>
              <a:t>/ </a:t>
            </a:r>
            <a:r>
              <a:rPr lang="en-US" sz="2400" b="1" i="0" dirty="0" smtClean="0">
                <a:latin typeface="Calibri" panose="020F0502020204030204" pitchFamily="34" charset="0"/>
                <a:cs typeface="Times New Roman" pitchFamily="18" charset="0"/>
              </a:rPr>
              <a:t>brain</a:t>
            </a:r>
            <a:endParaRPr lang="en-US" sz="2400" b="1" i="0" dirty="0">
              <a:latin typeface="Calibri" panose="020F0502020204030204" pitchFamily="34" charset="0"/>
              <a:cs typeface="Times New Roman" pitchFamily="18" charset="0"/>
            </a:endParaRPr>
          </a:p>
        </p:txBody>
      </p:sp>
      <p:sp>
        <p:nvSpPr>
          <p:cNvPr id="21" name="Text Box 9"/>
          <p:cNvSpPr txBox="1">
            <a:spLocks noChangeArrowheads="1"/>
          </p:cNvSpPr>
          <p:nvPr/>
        </p:nvSpPr>
        <p:spPr bwMode="auto">
          <a:xfrm>
            <a:off x="4476248" y="5929330"/>
            <a:ext cx="1329530" cy="461665"/>
          </a:xfrm>
          <a:prstGeom prst="rect">
            <a:avLst/>
          </a:prstGeom>
          <a:noFill/>
          <a:ln w="9525">
            <a:noFill/>
            <a:miter lim="800000"/>
            <a:headEnd/>
            <a:tailEnd/>
          </a:ln>
          <a:effectLst/>
        </p:spPr>
        <p:txBody>
          <a:bodyPr wrap="none">
            <a:spAutoFit/>
          </a:bodyPr>
          <a:lstStyle/>
          <a:p>
            <a:pPr eaLnBrk="1" hangingPunct="1"/>
            <a:r>
              <a:rPr lang="en-US" sz="2400" b="1" i="0" dirty="0">
                <a:latin typeface="Calibri" panose="020F0502020204030204" pitchFamily="34" charset="0"/>
                <a:sym typeface="Symbol" pitchFamily="18" charset="2"/>
              </a:rPr>
              <a:t> </a:t>
            </a:r>
            <a:r>
              <a:rPr lang="en-US" sz="2400" b="1" i="0" dirty="0" smtClean="0">
                <a:latin typeface="Calibri" panose="020F0502020204030204" pitchFamily="34" charset="0"/>
              </a:rPr>
              <a:t>Death</a:t>
            </a:r>
            <a:endParaRPr lang="en-US" sz="2400" b="1" i="0" dirty="0">
              <a:latin typeface="Calibri" panose="020F0502020204030204" pitchFamily="34" charset="0"/>
            </a:endParaRPr>
          </a:p>
        </p:txBody>
      </p:sp>
      <p:sp>
        <p:nvSpPr>
          <p:cNvPr id="22" name="Text Box 11"/>
          <p:cNvSpPr txBox="1">
            <a:spLocks noChangeArrowheads="1"/>
          </p:cNvSpPr>
          <p:nvPr/>
        </p:nvSpPr>
        <p:spPr bwMode="auto">
          <a:xfrm>
            <a:off x="5214938" y="160338"/>
            <a:ext cx="4786346" cy="954107"/>
          </a:xfrm>
          <a:prstGeom prst="rect">
            <a:avLst/>
          </a:prstGeom>
          <a:solidFill>
            <a:srgbClr val="FFFF99"/>
          </a:solidFill>
          <a:ln w="9525">
            <a:noFill/>
            <a:miter lim="800000"/>
            <a:headEnd/>
            <a:tailEnd/>
          </a:ln>
          <a:effectLst>
            <a:outerShdw dist="107763" dir="18900000" algn="ctr" rotWithShape="0">
              <a:schemeClr val="bg2">
                <a:alpha val="50000"/>
              </a:schemeClr>
            </a:outerShdw>
          </a:effectLst>
        </p:spPr>
        <p:txBody>
          <a:bodyPr wrap="square">
            <a:spAutoFit/>
          </a:bodyPr>
          <a:lstStyle/>
          <a:p>
            <a:pPr eaLnBrk="1" hangingPunct="1"/>
            <a:r>
              <a:rPr lang="en-US" sz="2800" b="1" i="0" dirty="0" smtClean="0">
                <a:solidFill>
                  <a:srgbClr val="FF0000"/>
                </a:solidFill>
                <a:latin typeface="Calibri" panose="020F0502020204030204" pitchFamily="34" charset="0"/>
              </a:rPr>
              <a:t>Progressive and refractory</a:t>
            </a:r>
          </a:p>
          <a:p>
            <a:pPr eaLnBrk="1" hangingPunct="1"/>
            <a:r>
              <a:rPr lang="en-US" sz="2800" b="1" i="0" dirty="0" err="1" smtClean="0">
                <a:solidFill>
                  <a:srgbClr val="FF0000"/>
                </a:solidFill>
                <a:latin typeface="Calibri" panose="020F0502020204030204" pitchFamily="34" charset="0"/>
              </a:rPr>
              <a:t>hypovolaemic</a:t>
            </a:r>
            <a:r>
              <a:rPr lang="en-US" sz="2800" b="1" i="0" dirty="0" smtClean="0">
                <a:solidFill>
                  <a:srgbClr val="FF0000"/>
                </a:solidFill>
                <a:latin typeface="Calibri" panose="020F0502020204030204" pitchFamily="34" charset="0"/>
              </a:rPr>
              <a:t> shock</a:t>
            </a:r>
            <a:endParaRPr lang="en-US" sz="2800" b="1" i="0" dirty="0">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14285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AU" sz="2800" b="1" dirty="0" smtClean="0">
                <a:solidFill>
                  <a:srgbClr val="00FF00"/>
                </a:solidFill>
                <a:latin typeface="Calibri" panose="020F0502020204030204" pitchFamily="34" charset="0"/>
              </a:rPr>
              <a:t>II. </a:t>
            </a:r>
            <a:r>
              <a:rPr lang="en-GB" sz="2800" b="1" dirty="0" smtClean="0">
                <a:solidFill>
                  <a:srgbClr val="00FF00"/>
                </a:solidFill>
                <a:latin typeface="Calibri" panose="020F0502020204030204" pitchFamily="34" charset="0"/>
              </a:rPr>
              <a:t>Arterial chemoreceptor</a:t>
            </a:r>
            <a:r>
              <a:rPr lang="en-AU" sz="2800" b="1" dirty="0" smtClean="0">
                <a:solidFill>
                  <a:srgbClr val="00FF00"/>
                </a:solidFill>
                <a:latin typeface="Calibri" panose="020F0502020204030204" pitchFamily="34" charset="0"/>
              </a:rPr>
              <a:t> reflex</a:t>
            </a: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23" name="Text Box 6"/>
          <p:cNvSpPr txBox="1">
            <a:spLocks noChangeArrowheads="1"/>
          </p:cNvSpPr>
          <p:nvPr/>
        </p:nvSpPr>
        <p:spPr bwMode="auto">
          <a:xfrm>
            <a:off x="357154" y="1285860"/>
            <a:ext cx="9501254" cy="4154984"/>
          </a:xfrm>
          <a:prstGeom prst="rect">
            <a:avLst/>
          </a:prstGeom>
          <a:solidFill>
            <a:schemeClr val="bg1"/>
          </a:solidFill>
          <a:ln w="9525">
            <a:noFill/>
            <a:miter lim="800000"/>
            <a:headEnd/>
            <a:tailEnd/>
          </a:ln>
          <a:effectLst/>
        </p:spPr>
        <p:txBody>
          <a:bodyPr wrap="square">
            <a:spAutoFit/>
          </a:bodyPr>
          <a:lstStyle/>
          <a:p>
            <a:pPr algn="l" rtl="0">
              <a:buBlip>
                <a:blip r:embed="rId3"/>
              </a:buBlip>
            </a:pPr>
            <a:r>
              <a:rPr lang="en-US" sz="2400" b="1" dirty="0" smtClean="0">
                <a:solidFill>
                  <a:srgbClr val="0070C0"/>
                </a:solidFill>
                <a:latin typeface="Calibri" panose="020F0502020204030204" pitchFamily="34" charset="0"/>
              </a:rPr>
              <a:t> Reductions in mean arterial blood pressure (MABP) below 60 mmHg do not evoke any additional responses through the </a:t>
            </a:r>
            <a:r>
              <a:rPr lang="en-US" sz="2400" b="1" dirty="0" err="1" smtClean="0">
                <a:solidFill>
                  <a:srgbClr val="0070C0"/>
                </a:solidFill>
                <a:latin typeface="Calibri" panose="020F0502020204030204" pitchFamily="34" charset="0"/>
              </a:rPr>
              <a:t>baroreceptor</a:t>
            </a:r>
            <a:r>
              <a:rPr lang="en-US" sz="2400" b="1" dirty="0" smtClean="0">
                <a:solidFill>
                  <a:srgbClr val="0070C0"/>
                </a:solidFill>
                <a:latin typeface="Calibri" panose="020F0502020204030204" pitchFamily="34" charset="0"/>
              </a:rPr>
              <a:t> reflex.</a:t>
            </a:r>
          </a:p>
          <a:p>
            <a:pPr algn="l" rtl="0">
              <a:buBlip>
                <a:blip r:embed="rId3"/>
              </a:buBlip>
            </a:pPr>
            <a:endParaRPr lang="en-US" sz="2400" b="1" dirty="0" smtClean="0">
              <a:solidFill>
                <a:srgbClr val="0070C0"/>
              </a:solidFill>
              <a:latin typeface="Calibri" panose="020F0502020204030204" pitchFamily="34" charset="0"/>
            </a:endParaRPr>
          </a:p>
          <a:p>
            <a:pPr algn="l" rtl="0">
              <a:buBlip>
                <a:blip r:embed="rId3"/>
              </a:buBlip>
            </a:pPr>
            <a:r>
              <a:rPr lang="en-US" sz="2400" b="1" dirty="0" smtClean="0">
                <a:solidFill>
                  <a:srgbClr val="0070C0"/>
                </a:solidFill>
                <a:latin typeface="Calibri" panose="020F0502020204030204" pitchFamily="34" charset="0"/>
              </a:rPr>
              <a:t> However, low arterial BP indirectly stimulates peripheral </a:t>
            </a:r>
            <a:r>
              <a:rPr lang="en-US" sz="2400" b="1" dirty="0" err="1" smtClean="0">
                <a:solidFill>
                  <a:srgbClr val="0070C0"/>
                </a:solidFill>
                <a:latin typeface="Calibri" panose="020F0502020204030204" pitchFamily="34" charset="0"/>
              </a:rPr>
              <a:t>chemoreceptors</a:t>
            </a:r>
            <a:r>
              <a:rPr lang="en-US" sz="2400" b="1" dirty="0" smtClean="0">
                <a:solidFill>
                  <a:srgbClr val="0070C0"/>
                </a:solidFill>
                <a:latin typeface="Calibri" panose="020F0502020204030204" pitchFamily="34" charset="0"/>
              </a:rPr>
              <a:t> (aortic bodies, carotid bodies, heart) that sense changes in pO2, pCO2, and pH through tissue hypoxia and </a:t>
            </a:r>
            <a:r>
              <a:rPr lang="en-US" sz="2400" b="1" dirty="0" err="1" smtClean="0">
                <a:solidFill>
                  <a:srgbClr val="0070C0"/>
                </a:solidFill>
                <a:latin typeface="Calibri" panose="020F0502020204030204" pitchFamily="34" charset="0"/>
              </a:rPr>
              <a:t>lactacidosis</a:t>
            </a:r>
            <a:r>
              <a:rPr lang="en-US" sz="2400" b="1" dirty="0" smtClean="0">
                <a:solidFill>
                  <a:srgbClr val="0070C0"/>
                </a:solidFill>
                <a:latin typeface="Calibri" panose="020F0502020204030204" pitchFamily="34" charset="0"/>
              </a:rPr>
              <a:t>.</a:t>
            </a:r>
          </a:p>
          <a:p>
            <a:pPr algn="l" rtl="0">
              <a:buBlip>
                <a:blip r:embed="rId3"/>
              </a:buBlip>
            </a:pPr>
            <a:endParaRPr lang="en-US" sz="2400" b="1" dirty="0" smtClean="0">
              <a:solidFill>
                <a:srgbClr val="0070C0"/>
              </a:solidFill>
              <a:latin typeface="Calibri" panose="020F0502020204030204" pitchFamily="34" charset="0"/>
            </a:endParaRPr>
          </a:p>
          <a:p>
            <a:pPr algn="l" rtl="0">
              <a:buBlip>
                <a:blip r:embed="rId3"/>
              </a:buBlip>
            </a:pPr>
            <a:r>
              <a:rPr lang="en-US" sz="2400" b="1" dirty="0" smtClean="0">
                <a:solidFill>
                  <a:srgbClr val="0070C0"/>
                </a:solidFill>
                <a:latin typeface="Calibri" panose="020F0502020204030204" pitchFamily="34" charset="0"/>
              </a:rPr>
              <a:t> This results in:</a:t>
            </a:r>
          </a:p>
          <a:p>
            <a:pPr algn="l" rtl="0">
              <a:buBlip>
                <a:blip r:embed="rId3"/>
              </a:buBlip>
            </a:pPr>
            <a:endParaRPr lang="en-US" sz="2400" b="1" dirty="0" smtClean="0">
              <a:solidFill>
                <a:srgbClr val="0070C0"/>
              </a:solidFill>
              <a:latin typeface="Calibri" panose="020F0502020204030204" pitchFamily="34" charset="0"/>
            </a:endParaRPr>
          </a:p>
          <a:p>
            <a:pPr lvl="2" algn="l" rtl="0">
              <a:buBlip>
                <a:blip r:embed="rId4"/>
              </a:buBlip>
            </a:pPr>
            <a:r>
              <a:rPr lang="en-US" sz="2400" b="1" dirty="0" smtClean="0">
                <a:solidFill>
                  <a:srgbClr val="0070C0"/>
                </a:solidFill>
                <a:latin typeface="Calibri" panose="020F0502020204030204" pitchFamily="34" charset="0"/>
              </a:rPr>
              <a:t> Enhancement of the </a:t>
            </a:r>
            <a:r>
              <a:rPr lang="en-US" sz="2400" b="1" dirty="0" err="1" smtClean="0">
                <a:solidFill>
                  <a:srgbClr val="0070C0"/>
                </a:solidFill>
                <a:latin typeface="Calibri" panose="020F0502020204030204" pitchFamily="34" charset="0"/>
              </a:rPr>
              <a:t>exisiting</a:t>
            </a:r>
            <a:r>
              <a:rPr lang="en-US" sz="2400" b="1" dirty="0" smtClean="0">
                <a:solidFill>
                  <a:srgbClr val="0070C0"/>
                </a:solidFill>
                <a:latin typeface="Calibri" panose="020F0502020204030204" pitchFamily="34" charset="0"/>
              </a:rPr>
              <a:t> vasoconstriction</a:t>
            </a:r>
          </a:p>
          <a:p>
            <a:pPr lvl="2" algn="l" rtl="0">
              <a:buBlip>
                <a:blip r:embed="rId4"/>
              </a:buBlip>
            </a:pPr>
            <a:r>
              <a:rPr lang="en-US" sz="2400" b="1" dirty="0" smtClean="0">
                <a:solidFill>
                  <a:srgbClr val="0070C0"/>
                </a:solidFill>
                <a:latin typeface="Calibri" panose="020F0502020204030204" pitchFamily="34" charset="0"/>
              </a:rPr>
              <a:t> Respiratory stimulation</a:t>
            </a:r>
            <a:endParaRPr lang="en-US" sz="2400" b="1" dirty="0">
              <a:solidFill>
                <a:srgbClr val="0070C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2285992"/>
            <a:ext cx="9429816" cy="2071702"/>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4000" b="1" dirty="0" smtClean="0">
              <a:solidFill>
                <a:srgbClr val="FFFF00"/>
              </a:solidFill>
              <a:latin typeface="Calibri" panose="020F0502020204030204" pitchFamily="34" charset="0"/>
            </a:endParaRPr>
          </a:p>
          <a:p>
            <a:pPr rtl="0"/>
            <a:endParaRPr lang="en-AU" sz="4000" b="1" dirty="0" smtClean="0">
              <a:solidFill>
                <a:srgbClr val="FFFF00"/>
              </a:solidFill>
              <a:latin typeface="Calibri" panose="020F0502020204030204" pitchFamily="34" charset="0"/>
            </a:endParaRPr>
          </a:p>
          <a:p>
            <a:pPr rtl="0"/>
            <a:r>
              <a:rPr lang="en-AU" sz="4000" b="1" dirty="0" smtClean="0">
                <a:solidFill>
                  <a:srgbClr val="FFFF00"/>
                </a:solidFill>
                <a:latin typeface="Calibri" panose="020F0502020204030204" pitchFamily="34" charset="0"/>
              </a:rPr>
              <a:t>Endocrine and renal </a:t>
            </a:r>
          </a:p>
          <a:p>
            <a:pPr rtl="0"/>
            <a:r>
              <a:rPr lang="en-AU" sz="4000" b="1" dirty="0" smtClean="0">
                <a:solidFill>
                  <a:srgbClr val="FFFF00"/>
                </a:solidFill>
                <a:latin typeface="Calibri" panose="020F0502020204030204" pitchFamily="34" charset="0"/>
              </a:rPr>
              <a:t>compensatory mechanisms during </a:t>
            </a:r>
            <a:r>
              <a:rPr lang="en-AU" sz="4000" b="1" dirty="0" err="1" smtClean="0">
                <a:solidFill>
                  <a:srgbClr val="FFFF00"/>
                </a:solidFill>
                <a:latin typeface="Calibri" panose="020F0502020204030204" pitchFamily="34" charset="0"/>
              </a:rPr>
              <a:t>hypovolaemic</a:t>
            </a:r>
            <a:r>
              <a:rPr lang="en-AU" sz="4000" b="1" dirty="0" smtClean="0">
                <a:solidFill>
                  <a:srgbClr val="FFFF00"/>
                </a:solidFill>
                <a:latin typeface="Calibri" panose="020F0502020204030204" pitchFamily="34" charset="0"/>
              </a:rPr>
              <a:t> shock</a:t>
            </a:r>
          </a:p>
          <a:p>
            <a:pPr rtl="0"/>
            <a:endParaRPr lang="en-AU" sz="4000" b="1" dirty="0" smtClean="0">
              <a:solidFill>
                <a:srgbClr val="FFFF00"/>
              </a:solidFill>
              <a:latin typeface="Calibri" panose="020F0502020204030204" pitchFamily="34" charset="0"/>
            </a:endParaRPr>
          </a:p>
          <a:p>
            <a:pPr rtl="0"/>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28592" y="500042"/>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
        <p:nvSpPr>
          <p:cNvPr id="23" name="Text Box 6"/>
          <p:cNvSpPr txBox="1">
            <a:spLocks noChangeArrowheads="1"/>
          </p:cNvSpPr>
          <p:nvPr/>
        </p:nvSpPr>
        <p:spPr bwMode="auto">
          <a:xfrm>
            <a:off x="214278" y="1579940"/>
            <a:ext cx="9787006" cy="2923877"/>
          </a:xfrm>
          <a:prstGeom prst="rect">
            <a:avLst/>
          </a:prstGeom>
          <a:solidFill>
            <a:schemeClr val="bg1"/>
          </a:solidFill>
          <a:ln w="9525">
            <a:noFill/>
            <a:miter lim="800000"/>
            <a:headEnd/>
            <a:tailEnd/>
          </a:ln>
          <a:effectLst/>
        </p:spPr>
        <p:txBody>
          <a:bodyPr wrap="square">
            <a:spAutoFit/>
          </a:bodyPr>
          <a:lstStyle/>
          <a:p>
            <a:pPr marL="457200" indent="-457200" algn="l" rtl="0">
              <a:buFont typeface="+mj-lt"/>
              <a:buAutoNum type="arabicPeriod"/>
            </a:pPr>
            <a:r>
              <a:rPr lang="en-US" sz="2300" b="1" dirty="0" smtClean="0">
                <a:solidFill>
                  <a:srgbClr val="0070C0"/>
                </a:solidFill>
                <a:latin typeface="Calibri" panose="020F0502020204030204" pitchFamily="34" charset="0"/>
              </a:rPr>
              <a:t>Release of hormones that initiate vasoconstriction.</a:t>
            </a:r>
          </a:p>
          <a:p>
            <a:pPr marL="457200" indent="-457200" algn="l" rtl="0">
              <a:buFont typeface="+mj-lt"/>
              <a:buAutoNum type="arabicPeriod"/>
            </a:pPr>
            <a:endParaRPr lang="en-US" sz="2300" b="1" dirty="0" smtClean="0">
              <a:solidFill>
                <a:srgbClr val="0070C0"/>
              </a:solidFill>
              <a:latin typeface="Calibri" panose="020F0502020204030204" pitchFamily="34" charset="0"/>
            </a:endParaRPr>
          </a:p>
          <a:p>
            <a:pPr marL="457200" indent="-457200" algn="l" rtl="0">
              <a:buFont typeface="+mj-lt"/>
              <a:buAutoNum type="arabicPeriod"/>
            </a:pPr>
            <a:r>
              <a:rPr lang="en-US" sz="2300" b="1" dirty="0" smtClean="0">
                <a:solidFill>
                  <a:srgbClr val="0070C0"/>
                </a:solidFill>
                <a:latin typeface="Calibri" panose="020F0502020204030204" pitchFamily="34" charset="0"/>
              </a:rPr>
              <a:t>Renal conservation of salt and water.</a:t>
            </a:r>
          </a:p>
          <a:p>
            <a:pPr marL="457200" indent="-457200" algn="l" rtl="0">
              <a:buFont typeface="+mj-lt"/>
              <a:buAutoNum type="arabicPeriod"/>
            </a:pPr>
            <a:endParaRPr lang="en-US" sz="2300" b="1" dirty="0" smtClean="0">
              <a:solidFill>
                <a:srgbClr val="0070C0"/>
              </a:solidFill>
              <a:latin typeface="Calibri" panose="020F0502020204030204" pitchFamily="34" charset="0"/>
            </a:endParaRPr>
          </a:p>
          <a:p>
            <a:pPr marL="457200" lvl="0" indent="-457200" algn="l" rtl="0">
              <a:buFont typeface="+mj-lt"/>
              <a:buAutoNum type="arabicPeriod"/>
            </a:pPr>
            <a:r>
              <a:rPr lang="en-US" sz="2300" b="1" dirty="0" smtClean="0">
                <a:solidFill>
                  <a:srgbClr val="0070C0"/>
                </a:solidFill>
                <a:latin typeface="Calibri" panose="020F0502020204030204" pitchFamily="34" charset="0"/>
                <a:cs typeface="Arial" charset="0"/>
              </a:rPr>
              <a:t>Stimulation of </a:t>
            </a:r>
            <a:r>
              <a:rPr lang="en-US" sz="2300" b="1" dirty="0" err="1" smtClean="0">
                <a:solidFill>
                  <a:srgbClr val="0070C0"/>
                </a:solidFill>
                <a:latin typeface="Calibri" panose="020F0502020204030204" pitchFamily="34" charset="0"/>
                <a:cs typeface="Arial" charset="0"/>
              </a:rPr>
              <a:t>hematopoeisis</a:t>
            </a:r>
            <a:r>
              <a:rPr lang="en-US" sz="2300" b="1" dirty="0" smtClean="0">
                <a:solidFill>
                  <a:srgbClr val="0070C0"/>
                </a:solidFill>
                <a:latin typeface="Calibri" panose="020F0502020204030204" pitchFamily="34" charset="0"/>
                <a:cs typeface="Arial" charset="0"/>
              </a:rPr>
              <a:t> by erythropoietin.</a:t>
            </a:r>
            <a:endParaRPr lang="en-US" sz="2300" b="1" dirty="0" smtClean="0">
              <a:solidFill>
                <a:srgbClr val="0070C0"/>
              </a:solidFill>
              <a:latin typeface="Calibri" panose="020F0502020204030204" pitchFamily="34" charset="0"/>
            </a:endParaRPr>
          </a:p>
          <a:p>
            <a:pPr marL="457200" indent="-457200" algn="l" rtl="0">
              <a:buFont typeface="+mj-lt"/>
              <a:buAutoNum type="arabicPeriod"/>
            </a:pPr>
            <a:endParaRPr lang="en-US" sz="2300" b="1" dirty="0" smtClean="0">
              <a:solidFill>
                <a:srgbClr val="0070C0"/>
              </a:solidFill>
              <a:latin typeface="Calibri" panose="020F0502020204030204" pitchFamily="34" charset="0"/>
            </a:endParaRPr>
          </a:p>
          <a:p>
            <a:pPr marL="457200" indent="-457200" algn="l" rtl="0">
              <a:buFont typeface="+mj-lt"/>
              <a:buAutoNum type="arabicPeriod"/>
            </a:pPr>
            <a:endParaRPr lang="en-US" sz="2300" b="1" dirty="0" smtClean="0">
              <a:solidFill>
                <a:srgbClr val="0070C0"/>
              </a:solidFill>
              <a:latin typeface="Calibri" panose="020F0502020204030204" pitchFamily="34" charset="0"/>
            </a:endParaRPr>
          </a:p>
          <a:p>
            <a:pPr marL="457200" indent="-457200" algn="l" rtl="0">
              <a:buFont typeface="+mj-lt"/>
              <a:buAutoNum type="arabicPeriod"/>
            </a:pPr>
            <a:endParaRPr lang="en-US" sz="2300" b="1" dirty="0">
              <a:solidFill>
                <a:srgbClr val="0070C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48" name="Group 32"/>
          <p:cNvGraphicFramePr>
            <a:graphicFrameLocks noGrp="1"/>
          </p:cNvGraphicFramePr>
          <p:nvPr>
            <p:extLst>
              <p:ext uri="{D42A27DB-BD31-4B8C-83A1-F6EECF244321}">
                <p14:modId xmlns:p14="http://schemas.microsoft.com/office/powerpoint/2010/main" val="3902083954"/>
              </p:ext>
            </p:extLst>
          </p:nvPr>
        </p:nvGraphicFramePr>
        <p:xfrm>
          <a:off x="357154" y="1347806"/>
          <a:ext cx="9644130" cy="5052378"/>
        </p:xfrm>
        <a:graphic>
          <a:graphicData uri="http://schemas.openxmlformats.org/drawingml/2006/table">
            <a:tbl>
              <a:tblPr/>
              <a:tblGrid>
                <a:gridCol w="2143140"/>
                <a:gridCol w="7500990"/>
              </a:tblGrid>
              <a:tr h="419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dirty="0" smtClean="0">
                          <a:solidFill>
                            <a:srgbClr val="FF3300"/>
                          </a:solidFill>
                          <a:latin typeface="Trebuchet MS" pitchFamily="34" charset="0"/>
                        </a:rPr>
                        <a:t>Endocrine and renal compensatory mechanisms</a:t>
                      </a:r>
                      <a:endParaRPr kumimoji="0" lang="en-US" sz="1400" b="1" i="0" u="none" strike="noStrike" cap="none" normalizeH="0" baseline="0" dirty="0" smtClean="0">
                        <a:ln>
                          <a:noFill/>
                        </a:ln>
                        <a:solidFill>
                          <a:schemeClr val="tx1"/>
                        </a:solidFill>
                        <a:effectLst/>
                        <a:latin typeface="Trebuchet MS"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9017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cs typeface="Arial" charset="0"/>
                        </a:rPr>
                        <a:t>↑ </a:t>
                      </a:r>
                      <a:r>
                        <a:rPr kumimoji="0" lang="en-US" sz="1400" b="1" i="0" u="none" strike="noStrike" cap="none" normalizeH="0" baseline="0" dirty="0" smtClean="0">
                          <a:ln>
                            <a:noFill/>
                          </a:ln>
                          <a:solidFill>
                            <a:schemeClr val="tx1"/>
                          </a:solidFill>
                          <a:effectLst/>
                          <a:latin typeface="Trebuchet MS" pitchFamily="34" charset="0"/>
                        </a:rPr>
                        <a:t>Circulating vasoconstrictors</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400" b="1" i="0" u="none" strike="noStrike" cap="none" normalizeH="0" baseline="0" dirty="0" smtClean="0">
                          <a:ln>
                            <a:noFill/>
                          </a:ln>
                          <a:solidFill>
                            <a:schemeClr val="tx1"/>
                          </a:solidFill>
                          <a:effectLst/>
                          <a:latin typeface="Trebuchet MS" pitchFamily="34" charset="0"/>
                          <a:cs typeface="Arial" charset="0"/>
                        </a:rPr>
                        <a:t> Stimulation of sympathetic nervous system </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release of epinephrine,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norepinephrine</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from the adrenal medulla (</a:t>
                      </a:r>
                      <a:r>
                        <a:rPr lang="en-US" sz="1400" b="1" kern="1200" baseline="0" dirty="0" err="1" smtClean="0">
                          <a:solidFill>
                            <a:schemeClr val="tx1"/>
                          </a:solidFill>
                          <a:latin typeface="Trebuchet MS" pitchFamily="34" charset="0"/>
                          <a:ea typeface="+mn-ea"/>
                          <a:cs typeface="+mn-cs"/>
                        </a:rPr>
                        <a:t>sympatho</a:t>
                      </a:r>
                      <a:r>
                        <a:rPr lang="en-US" sz="1400" b="1" kern="1200" baseline="0" dirty="0" smtClean="0">
                          <a:solidFill>
                            <a:schemeClr val="tx1"/>
                          </a:solidFill>
                          <a:latin typeface="Trebuchet MS" pitchFamily="34" charset="0"/>
                          <a:ea typeface="+mn-ea"/>
                          <a:cs typeface="+mn-cs"/>
                        </a:rPr>
                        <a:t>-adrenal axis) .</a:t>
                      </a:r>
                    </a:p>
                    <a:p>
                      <a:pPr>
                        <a:buFontTx/>
                        <a:buBlip>
                          <a:blip r:embed="rId3"/>
                        </a:buBlip>
                      </a:pPr>
                      <a:r>
                        <a:rPr lang="en-US" sz="1400" b="1" kern="1200" baseline="0" dirty="0" smtClean="0">
                          <a:solidFill>
                            <a:schemeClr val="tx1"/>
                          </a:solidFill>
                          <a:latin typeface="Trebuchet MS" pitchFamily="34" charset="0"/>
                          <a:ea typeface="+mn-ea"/>
                          <a:cs typeface="+mn-cs"/>
                        </a:rPr>
                        <a:t> </a:t>
                      </a:r>
                      <a:r>
                        <a:rPr lang="en-US" sz="1400" b="1" kern="1200" baseline="0" dirty="0" err="1" smtClean="0">
                          <a:solidFill>
                            <a:schemeClr val="tx1"/>
                          </a:solidFill>
                          <a:latin typeface="Trebuchet MS" pitchFamily="34" charset="0"/>
                          <a:ea typeface="+mn-ea"/>
                          <a:cs typeface="+mn-cs"/>
                        </a:rPr>
                        <a:t>Epinephrin</a:t>
                      </a:r>
                      <a:r>
                        <a:rPr lang="en-US" sz="1400" b="1" kern="1200" baseline="0" dirty="0" smtClean="0">
                          <a:solidFill>
                            <a:schemeClr val="tx1"/>
                          </a:solidFill>
                          <a:latin typeface="Trebuchet MS" pitchFamily="34" charset="0"/>
                          <a:ea typeface="+mn-ea"/>
                          <a:cs typeface="+mn-cs"/>
                        </a:rPr>
                        <a:t> is released almost exclusively from adrenal medulla where as </a:t>
                      </a:r>
                      <a:r>
                        <a:rPr lang="en-US" sz="1400" b="1" kern="1200" baseline="0" dirty="0" err="1" smtClean="0">
                          <a:solidFill>
                            <a:schemeClr val="tx1"/>
                          </a:solidFill>
                          <a:latin typeface="Trebuchet MS" pitchFamily="34" charset="0"/>
                          <a:ea typeface="+mn-ea"/>
                          <a:cs typeface="+mn-cs"/>
                        </a:rPr>
                        <a:t>norepinephrin</a:t>
                      </a:r>
                      <a:r>
                        <a:rPr lang="en-US" sz="1400" b="1" kern="1200" baseline="0" dirty="0" smtClean="0">
                          <a:solidFill>
                            <a:schemeClr val="tx1"/>
                          </a:solidFill>
                          <a:latin typeface="Trebuchet MS" pitchFamily="34" charset="0"/>
                          <a:ea typeface="+mn-ea"/>
                          <a:cs typeface="+mn-cs"/>
                        </a:rPr>
                        <a:t> is released from adrenal medulla and sympathetic nerve endings.</a:t>
                      </a:r>
                    </a:p>
                    <a:p>
                      <a:pPr>
                        <a:buFontTx/>
                        <a:buBlip>
                          <a:blip r:embed="rId3"/>
                        </a:buBlip>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 Vasoconstriction.</a:t>
                      </a:r>
                      <a:endParaRPr kumimoji="0" lang="en-US" sz="1400" b="1" i="0" u="none" strike="noStrike" cap="none" normalizeH="0" baseline="0" dirty="0" smtClean="0">
                        <a:ln>
                          <a:noFill/>
                        </a:ln>
                        <a:solidFill>
                          <a:schemeClr val="tx1"/>
                        </a:solidFill>
                        <a:effectLst/>
                        <a:latin typeface="Trebuchet MS" pitchFamily="34" charset="0"/>
                        <a:cs typeface="Arial"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95388">
                <a:tc vMerge="1">
                  <a:txBody>
                    <a:bodyPr/>
                    <a:lstStyle/>
                    <a:p>
                      <a:endParaRPr lang="en-US"/>
                    </a:p>
                  </a:txBody>
                  <a:tcPr/>
                </a:tc>
                <a:tc>
                  <a:txBody>
                    <a:bodyPr/>
                    <a:lstStyle/>
                    <a:p>
                      <a:pPr>
                        <a:buFontTx/>
                        <a:buBlip>
                          <a:blip r:embed="rId3"/>
                        </a:buBlip>
                      </a:pPr>
                      <a:r>
                        <a:rPr lang="en-US" sz="1400" b="1" kern="1200" baseline="0" dirty="0" smtClean="0">
                          <a:solidFill>
                            <a:schemeClr val="tx1"/>
                          </a:solidFill>
                          <a:latin typeface="Trebuchet MS" pitchFamily="34" charset="0"/>
                          <a:ea typeface="+mn-ea"/>
                          <a:cs typeface="+mn-cs"/>
                        </a:rPr>
                        <a:t> ADH is actively secreted by the posterior pituitary gland in response to hemorrhage. </a:t>
                      </a:r>
                    </a:p>
                    <a:p>
                      <a:pPr>
                        <a:buFontTx/>
                        <a:buBlip>
                          <a:blip r:embed="rId3"/>
                        </a:buBlip>
                      </a:pPr>
                      <a:r>
                        <a:rPr kumimoji="0" lang="en-US" sz="1400" b="1" i="0" u="none" strike="noStrike" kern="1200" cap="none" normalizeH="0" baseline="0" dirty="0" smtClean="0">
                          <a:ln>
                            <a:noFill/>
                          </a:ln>
                          <a:solidFill>
                            <a:schemeClr val="tx1"/>
                          </a:solidFill>
                          <a:effectLst/>
                          <a:latin typeface="Trebuchet MS" pitchFamily="34" charset="0"/>
                          <a:ea typeface="+mn-ea"/>
                          <a:cs typeface="+mn-cs"/>
                        </a:rPr>
                        <a:t> Thus, </a:t>
                      </a:r>
                      <a:r>
                        <a:rPr kumimoji="0" lang="en-US" sz="1400" b="1" i="0" u="none" strike="noStrike" cap="none" normalizeH="0" baseline="0" dirty="0" smtClean="0">
                          <a:ln>
                            <a:noFill/>
                          </a:ln>
                          <a:solidFill>
                            <a:schemeClr val="tx1"/>
                          </a:solidFill>
                          <a:effectLst/>
                          <a:latin typeface="Trebuchet MS" pitchFamily="34" charset="0"/>
                          <a:cs typeface="Arial" charset="0"/>
                        </a:rPr>
                        <a:t>hemorrhage </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stimulates posterior pituitary  synthesis and release of vasopressin  (ADH).</a:t>
                      </a:r>
                    </a:p>
                    <a:p>
                      <a:pPr>
                        <a:buFontTx/>
                        <a:buBlip>
                          <a:blip r:embed="rId3"/>
                        </a:buBlip>
                      </a:pPr>
                      <a:r>
                        <a:rPr lang="en-US" sz="1400" b="1" kern="1200" baseline="0" dirty="0" smtClean="0">
                          <a:solidFill>
                            <a:schemeClr val="tx1"/>
                          </a:solidFill>
                          <a:latin typeface="Trebuchet MS" pitchFamily="34" charset="0"/>
                          <a:ea typeface="+mn-ea"/>
                          <a:cs typeface="+mn-cs"/>
                        </a:rPr>
                        <a:t> ADH is potent vasoconstrictor.</a:t>
                      </a:r>
                    </a:p>
                    <a:p>
                      <a:pPr>
                        <a:buFontTx/>
                        <a:buBlip>
                          <a:blip r:embed="rId3"/>
                        </a:buBlip>
                      </a:pPr>
                      <a:r>
                        <a:rPr lang="en-US" sz="1400" b="1" kern="1200" baseline="0" dirty="0" smtClean="0">
                          <a:solidFill>
                            <a:schemeClr val="tx1"/>
                          </a:solidFill>
                          <a:latin typeface="Trebuchet MS" pitchFamily="34" charset="0"/>
                          <a:ea typeface="+mn-ea"/>
                          <a:cs typeface="+mn-cs"/>
                        </a:rPr>
                        <a:t> It also stimulates </a:t>
                      </a:r>
                      <a:r>
                        <a:rPr lang="en-US" sz="1400" b="1" kern="1200" baseline="0" dirty="0" err="1" smtClean="0">
                          <a:solidFill>
                            <a:schemeClr val="tx1"/>
                          </a:solidFill>
                          <a:latin typeface="Trebuchet MS" pitchFamily="34" charset="0"/>
                          <a:ea typeface="+mn-ea"/>
                          <a:cs typeface="+mn-cs"/>
                        </a:rPr>
                        <a:t>reabsorption</a:t>
                      </a:r>
                      <a:r>
                        <a:rPr lang="en-US" sz="1400" b="1" kern="1200" baseline="0" dirty="0" smtClean="0">
                          <a:solidFill>
                            <a:schemeClr val="tx1"/>
                          </a:solidFill>
                          <a:latin typeface="Trebuchet MS" pitchFamily="34" charset="0"/>
                          <a:ea typeface="+mn-ea"/>
                          <a:cs typeface="+mn-cs"/>
                        </a:rPr>
                        <a:t> of water.</a:t>
                      </a:r>
                      <a:endParaRPr kumimoji="0" lang="en-US" sz="1400" b="1" i="0" u="none" strike="noStrike" cap="none" normalizeH="0" baseline="0" dirty="0" smtClean="0">
                        <a:ln>
                          <a:noFill/>
                        </a:ln>
                        <a:solidFill>
                          <a:schemeClr val="tx1"/>
                        </a:solidFill>
                        <a:effectLst/>
                        <a:latin typeface="Trebuchet MS" pitchFamily="34" charset="0"/>
                        <a:cs typeface="Arial"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68400">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400" b="1" i="0" u="none" strike="noStrike" cap="none" normalizeH="0" baseline="0" dirty="0" smtClean="0">
                          <a:ln>
                            <a:noFill/>
                          </a:ln>
                          <a:solidFill>
                            <a:schemeClr val="tx1"/>
                          </a:solidFill>
                          <a:effectLst/>
                          <a:latin typeface="Trebuchet MS" pitchFamily="34" charset="0"/>
                          <a:cs typeface="Arial" charset="0"/>
                        </a:rPr>
                        <a:t> ↓ renal perfusion </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secretion of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renin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from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juxtaglomerular</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apparatus  generates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angiotensin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II  </a:t>
                      </a:r>
                    </a:p>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Angiotensin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II is a powerful vasoconstrictor</a:t>
                      </a:r>
                      <a:endParaRPr kumimoji="0" lang="en-US" sz="1400" b="1" i="0" u="none" strike="noStrike" cap="none" normalizeH="0" baseline="0" dirty="0" smtClean="0">
                        <a:ln>
                          <a:noFill/>
                        </a:ln>
                        <a:solidFill>
                          <a:schemeClr val="tx1"/>
                        </a:solidFill>
                        <a:effectLst/>
                        <a:latin typeface="Trebuchet MS" pitchFamily="34" charset="0"/>
                        <a:cs typeface="Arial"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1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cs typeface="Arial" charset="0"/>
                        </a:rPr>
                        <a:t>Stimulation of </a:t>
                      </a:r>
                      <a:r>
                        <a:rPr kumimoji="0" lang="en-US" sz="1400" b="1" i="0" u="none" strike="noStrike" cap="none" normalizeH="0" baseline="0" dirty="0" err="1" smtClean="0">
                          <a:ln>
                            <a:noFill/>
                          </a:ln>
                          <a:solidFill>
                            <a:schemeClr val="tx1"/>
                          </a:solidFill>
                          <a:effectLst/>
                          <a:latin typeface="Trebuchet MS" pitchFamily="34" charset="0"/>
                          <a:cs typeface="Arial" charset="0"/>
                        </a:rPr>
                        <a:t>hematopoeisis</a:t>
                      </a:r>
                      <a:endParaRPr kumimoji="0" lang="en-US" sz="1400" b="1" i="0" u="none" strike="noStrike" cap="none" normalizeH="0" baseline="0" dirty="0" smtClean="0">
                        <a:ln>
                          <a:noFill/>
                        </a:ln>
                        <a:solidFill>
                          <a:schemeClr val="tx1"/>
                        </a:solidFill>
                        <a:effectLst/>
                        <a:latin typeface="Trebuchet MS" pitchFamily="34" charset="0"/>
                      </a:endParaRP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Blip>
                          <a:blip r:embed="rId3"/>
                        </a:buBlip>
                        <a:tabLst/>
                      </a:pPr>
                      <a:r>
                        <a:rPr kumimoji="0" lang="en-US" sz="1400" b="1" i="0" u="none" strike="noStrike" cap="none" normalizeH="0" baseline="0" dirty="0" smtClean="0">
                          <a:ln>
                            <a:noFill/>
                          </a:ln>
                          <a:solidFill>
                            <a:schemeClr val="tx1"/>
                          </a:solidFill>
                          <a:effectLst/>
                          <a:latin typeface="Trebuchet MS" pitchFamily="34" charset="0"/>
                          <a:cs typeface="Arial" charset="0"/>
                        </a:rPr>
                        <a:t> ↓ blood volume &amp; hypoxia </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synthesis of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erythropoeitin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(EPO)  </a:t>
                      </a:r>
                      <a:r>
                        <a:rPr kumimoji="0" lang="en-US" sz="1400" b="1" i="0" u="none" strike="noStrike" cap="none" normalizeH="0" baseline="0" dirty="0" err="1" smtClean="0">
                          <a:ln>
                            <a:noFill/>
                          </a:ln>
                          <a:solidFill>
                            <a:schemeClr val="tx1"/>
                          </a:solidFill>
                          <a:effectLst/>
                          <a:latin typeface="Trebuchet MS" pitchFamily="34" charset="0"/>
                          <a:cs typeface="Arial" charset="0"/>
                        </a:rPr>
                        <a:t>hematopoeisis</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4"/>
          <p:cNvSpPr>
            <a:spLocks noChangeArrowheads="1"/>
          </p:cNvSpPr>
          <p:nvPr/>
        </p:nvSpPr>
        <p:spPr bwMode="auto">
          <a:xfrm>
            <a:off x="428592" y="28572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Picture 4"/>
          <p:cNvPicPr>
            <a:picLocks noChangeAspect="1" noChangeArrowheads="1"/>
          </p:cNvPicPr>
          <p:nvPr/>
        </p:nvPicPr>
        <p:blipFill>
          <a:blip r:embed="rId3" cstate="print"/>
          <a:srcRect l="7402" t="11855" r="11438" b="15807"/>
          <a:stretch>
            <a:fillRect/>
          </a:stretch>
        </p:blipFill>
        <p:spPr bwMode="auto">
          <a:xfrm>
            <a:off x="1498402" y="3214686"/>
            <a:ext cx="6070401" cy="3603625"/>
          </a:xfrm>
          <a:prstGeom prst="rect">
            <a:avLst/>
          </a:prstGeom>
          <a:noFill/>
          <a:ln w="9525">
            <a:noFill/>
            <a:miter lim="800000"/>
            <a:headEnd/>
            <a:tailEnd/>
          </a:ln>
          <a:effectLst/>
        </p:spPr>
      </p:pic>
      <p:graphicFrame>
        <p:nvGraphicFramePr>
          <p:cNvPr id="318481" name="Group 17"/>
          <p:cNvGraphicFramePr>
            <a:graphicFrameLocks noGrp="1"/>
          </p:cNvGraphicFramePr>
          <p:nvPr>
            <p:extLst>
              <p:ext uri="{D42A27DB-BD31-4B8C-83A1-F6EECF244321}">
                <p14:modId xmlns:p14="http://schemas.microsoft.com/office/powerpoint/2010/main" val="88134062"/>
              </p:ext>
            </p:extLst>
          </p:nvPr>
        </p:nvGraphicFramePr>
        <p:xfrm>
          <a:off x="357154" y="1370078"/>
          <a:ext cx="9572691" cy="2544128"/>
        </p:xfrm>
        <a:graphic>
          <a:graphicData uri="http://schemas.openxmlformats.org/drawingml/2006/table">
            <a:tbl>
              <a:tblPr/>
              <a:tblGrid>
                <a:gridCol w="3357586"/>
                <a:gridCol w="6215105"/>
              </a:tblGrid>
              <a:tr h="3190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dirty="0" smtClean="0">
                          <a:solidFill>
                            <a:srgbClr val="FF3300"/>
                          </a:solidFill>
                          <a:latin typeface="Trebuchet MS" pitchFamily="34" charset="0"/>
                        </a:rPr>
                        <a:t>Endocrine and renal compensatory mechanisms</a:t>
                      </a:r>
                      <a:endParaRPr kumimoji="0" lang="en-US" sz="1400" b="1" i="0" u="none" strike="noStrike" cap="none" normalizeH="0" baseline="0" dirty="0" smtClean="0">
                        <a:ln>
                          <a:noFill/>
                        </a:ln>
                        <a:solidFill>
                          <a:schemeClr val="tx1"/>
                        </a:solidFill>
                        <a:effectLst/>
                        <a:latin typeface="Trebuchet MS" pitchFamily="34" charset="0"/>
                      </a:endParaRPr>
                    </a:p>
                  </a:txBody>
                  <a:tcPr marL="102870" marR="10287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79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Renal conservation of salt and water</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Blip>
                          <a:blip r:embed="rId4"/>
                        </a:buBlip>
                        <a:tabLst/>
                      </a:pPr>
                      <a:r>
                        <a:rPr kumimoji="0" lang="en-US" sz="1400" b="1" i="0" u="none" strike="noStrike" cap="none" normalizeH="0" baseline="0" dirty="0" smtClean="0">
                          <a:ln>
                            <a:noFill/>
                          </a:ln>
                          <a:solidFill>
                            <a:schemeClr val="tx1"/>
                          </a:solidFill>
                          <a:effectLst/>
                          <a:latin typeface="Trebuchet MS" pitchFamily="34" charset="0"/>
                          <a:cs typeface="Arial" charset="0"/>
                        </a:rPr>
                        <a:t> Vasopressin </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 water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reabsorption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 ↑ blood volume  ↑ arterial pressure.</a:t>
                      </a:r>
                    </a:p>
                    <a:p>
                      <a:pPr marL="0" marR="0" lvl="0" indent="0" algn="l" defTabSz="914400" rtl="0" eaLnBrk="1" fontAlgn="base" latinLnBrk="0" hangingPunct="1">
                        <a:lnSpc>
                          <a:spcPct val="100000"/>
                        </a:lnSpc>
                        <a:spcBef>
                          <a:spcPct val="20000"/>
                        </a:spcBef>
                        <a:spcAft>
                          <a:spcPct val="0"/>
                        </a:spcAft>
                        <a:buClrTx/>
                        <a:buSzTx/>
                        <a:buFontTx/>
                        <a:buBlip>
                          <a:blip r:embed="rId4"/>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Tx/>
                        <a:buSzTx/>
                        <a:buFontTx/>
                        <a:buBlip>
                          <a:blip r:embed="rId4"/>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Angiotensin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II  release of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aldosterone</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 ↑ salt </a:t>
                      </a:r>
                      <a:r>
                        <a:rPr kumimoji="0" lang="en-US" sz="1400" b="1" i="0" u="none" strike="noStrike" cap="none" normalizeH="0" baseline="0" dirty="0" err="1" smtClean="0">
                          <a:ln>
                            <a:noFill/>
                          </a:ln>
                          <a:solidFill>
                            <a:schemeClr val="tx1"/>
                          </a:solidFill>
                          <a:effectLst/>
                          <a:latin typeface="Trebuchet MS" pitchFamily="34" charset="0"/>
                          <a:cs typeface="Arial" charset="0"/>
                          <a:sym typeface="Wingdings" pitchFamily="2" charset="2"/>
                        </a:rPr>
                        <a:t>reabsorption</a:t>
                      </a: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 ↑ blood volume  ↑ arterial pressure.</a:t>
                      </a:r>
                    </a:p>
                    <a:p>
                      <a:pPr marL="0" marR="0" lvl="0" indent="0" algn="l" defTabSz="914400" rtl="0" eaLnBrk="1" fontAlgn="base" latinLnBrk="0" hangingPunct="1">
                        <a:lnSpc>
                          <a:spcPct val="100000"/>
                        </a:lnSpc>
                        <a:spcBef>
                          <a:spcPct val="20000"/>
                        </a:spcBef>
                        <a:spcAft>
                          <a:spcPct val="0"/>
                        </a:spcAft>
                        <a:buClrTx/>
                        <a:buSzTx/>
                        <a:buFontTx/>
                        <a:buBlip>
                          <a:blip r:embed="rId4"/>
                        </a:buBlip>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Tx/>
                        <a:buSzTx/>
                        <a:buFontTx/>
                        <a:buBlip>
                          <a:blip r:embed="rId4"/>
                        </a:buBlip>
                        <a:tabLst/>
                      </a:pPr>
                      <a:r>
                        <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rPr>
                        <a:t> ↓ arterial pressure in kidney  ↓ </a:t>
                      </a:r>
                      <a:r>
                        <a:rPr lang="en-US" sz="1400" b="1" kern="1200" baseline="0" dirty="0" smtClean="0">
                          <a:solidFill>
                            <a:schemeClr val="tx1"/>
                          </a:solidFill>
                          <a:latin typeface="Trebuchet MS" pitchFamily="34" charset="0"/>
                          <a:ea typeface="+mn-ea"/>
                          <a:cs typeface="+mn-cs"/>
                        </a:rPr>
                        <a:t>decreases </a:t>
                      </a:r>
                      <a:r>
                        <a:rPr lang="en-US" sz="1400" b="1" kern="1200" baseline="0" dirty="0" err="1" smtClean="0">
                          <a:solidFill>
                            <a:schemeClr val="tx1"/>
                          </a:solidFill>
                          <a:latin typeface="Trebuchet MS" pitchFamily="34" charset="0"/>
                          <a:ea typeface="+mn-ea"/>
                          <a:cs typeface="+mn-cs"/>
                        </a:rPr>
                        <a:t>glomerular</a:t>
                      </a:r>
                      <a:r>
                        <a:rPr lang="en-US" sz="1400" b="1" kern="1200" baseline="0" dirty="0" smtClean="0">
                          <a:solidFill>
                            <a:schemeClr val="tx1"/>
                          </a:solidFill>
                          <a:latin typeface="Trebuchet MS" pitchFamily="34" charset="0"/>
                          <a:ea typeface="+mn-ea"/>
                          <a:cs typeface="+mn-cs"/>
                        </a:rPr>
                        <a:t> filtration rates and thereby decreases the excretion of water and electrolytes directly</a:t>
                      </a: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rebuchet MS" pitchFamily="34" charset="0"/>
                        <a:cs typeface="Arial" charset="0"/>
                        <a:sym typeface="Wingdings" pitchFamily="2" charset="2"/>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5"/>
          <p:cNvSpPr>
            <a:spLocks noChangeArrowheads="1"/>
          </p:cNvSpPr>
          <p:nvPr/>
        </p:nvSpPr>
        <p:spPr bwMode="auto">
          <a:xfrm>
            <a:off x="428592" y="285728"/>
            <a:ext cx="9429816" cy="928694"/>
          </a:xfrm>
          <a:prstGeom prst="rect">
            <a:avLst/>
          </a:prstGeom>
          <a:solidFill>
            <a:schemeClr val="accent2">
              <a:lumMod val="50000"/>
            </a:schemeClr>
          </a:solidFill>
          <a:ln w="9525">
            <a:noFill/>
            <a:miter lim="800000"/>
            <a:headEnd/>
            <a:tailEnd/>
          </a:ln>
          <a:effectLst/>
          <a:scene3d>
            <a:camera prst="obliqueTopRight"/>
            <a:lightRig rig="threePt" dir="t"/>
          </a:scene3d>
        </p:spPr>
        <p:txBody>
          <a:bodyPr anchor="ctr"/>
          <a:lstStyle/>
          <a:p>
            <a:pPr rtl="0"/>
            <a:endParaRPr lang="en-AU" sz="2800" b="1" dirty="0" smtClean="0">
              <a:solidFill>
                <a:srgbClr val="FFFF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r>
              <a:rPr lang="en-AU" sz="2800" b="1" dirty="0" smtClean="0">
                <a:solidFill>
                  <a:srgbClr val="FFFF00"/>
                </a:solidFill>
                <a:latin typeface="Calibri" panose="020F0502020204030204" pitchFamily="34" charset="0"/>
              </a:rPr>
              <a:t>Compensatory mechanisms during </a:t>
            </a:r>
            <a:r>
              <a:rPr lang="en-AU" sz="2800" b="1" dirty="0" err="1" smtClean="0">
                <a:solidFill>
                  <a:srgbClr val="FFFF00"/>
                </a:solidFill>
                <a:latin typeface="Calibri" panose="020F0502020204030204" pitchFamily="34" charset="0"/>
              </a:rPr>
              <a:t>hypovolaemic</a:t>
            </a:r>
            <a:r>
              <a:rPr lang="en-AU" sz="2800" b="1" dirty="0" smtClean="0">
                <a:solidFill>
                  <a:srgbClr val="FFFF00"/>
                </a:solidFill>
                <a:latin typeface="Calibri" panose="020F0502020204030204" pitchFamily="34" charset="0"/>
              </a:rPr>
              <a:t> shock</a:t>
            </a:r>
          </a:p>
          <a:p>
            <a:pPr rtl="0"/>
            <a:r>
              <a:rPr lang="en-US" sz="2800" b="1" dirty="0" smtClean="0">
                <a:solidFill>
                  <a:srgbClr val="FF3300"/>
                </a:solidFill>
                <a:latin typeface="Calibri" panose="020F0502020204030204" pitchFamily="34" charset="0"/>
              </a:rPr>
              <a:t>Endocrine and renal compensatory mechanisms</a:t>
            </a:r>
            <a:endParaRPr lang="en-AU" sz="2800" b="1" dirty="0" smtClean="0">
              <a:solidFill>
                <a:srgbClr val="FF3300"/>
              </a:solidFill>
              <a:latin typeface="Calibri" panose="020F0502020204030204" pitchFamily="34" charset="0"/>
            </a:endParaRPr>
          </a:p>
          <a:p>
            <a:pPr rtl="0"/>
            <a:endParaRPr lang="en-AU" sz="2800" b="1" dirty="0" smtClean="0">
              <a:solidFill>
                <a:srgbClr val="FFFF00"/>
              </a:solidFill>
              <a:latin typeface="Calibri" panose="020F0502020204030204" pitchFamily="34" charset="0"/>
            </a:endParaRPr>
          </a:p>
          <a:p>
            <a:pPr rtl="0"/>
            <a:endParaRPr lang="en-AU" sz="28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0" y="642289"/>
            <a:ext cx="10287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dirty="0" smtClean="0">
                <a:solidFill>
                  <a:srgbClr val="0066FF"/>
                </a:solidFill>
                <a:latin typeface="Calibri" pitchFamily="34" charset="0"/>
                <a:cs typeface="Calibri" pitchFamily="34" charset="0"/>
              </a:rPr>
              <a:t>Learning Resources</a:t>
            </a:r>
            <a:endParaRPr lang="en-CA" sz="5400" b="1" dirty="0">
              <a:solidFill>
                <a:srgbClr val="0066FF"/>
              </a:solidFill>
              <a:latin typeface="Calibri" pitchFamily="34" charset="0"/>
              <a:cs typeface="Calibri" pitchFamily="34" charset="0"/>
            </a:endParaRPr>
          </a:p>
        </p:txBody>
      </p:sp>
      <p:sp>
        <p:nvSpPr>
          <p:cNvPr id="5" name="Rectangle 4"/>
          <p:cNvSpPr>
            <a:spLocks noChangeArrowheads="1"/>
          </p:cNvSpPr>
          <p:nvPr/>
        </p:nvSpPr>
        <p:spPr bwMode="auto">
          <a:xfrm>
            <a:off x="419100" y="1946851"/>
            <a:ext cx="9601200" cy="4268861"/>
          </a:xfrm>
          <a:prstGeom prst="rect">
            <a:avLst/>
          </a:prstGeom>
          <a:noFill/>
          <a:ln w="12700">
            <a:noFill/>
            <a:miter lim="800000"/>
            <a:headEnd type="none" w="sm" len="sm"/>
            <a:tailEnd type="none" w="sm" len="sm"/>
          </a:ln>
          <a:effectLst/>
        </p:spPr>
        <p:txBody>
          <a:bodyPr wrap="square" anchor="ctr">
            <a:spAutoFit/>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a:spcBef>
                <a:spcPct val="20000"/>
              </a:spcBef>
              <a:buClr>
                <a:srgbClr val="FF0000"/>
              </a:buClr>
            </a:pPr>
            <a:r>
              <a:rPr lang="en-US" sz="2300" b="1" dirty="0">
                <a:solidFill>
                  <a:srgbClr val="FF00FF"/>
                </a:solidFill>
                <a:latin typeface="Calibri" pitchFamily="34" charset="0"/>
                <a:cs typeface="Calibri" pitchFamily="34" charset="0"/>
              </a:rPr>
              <a:t>Textbooks </a:t>
            </a:r>
            <a:r>
              <a:rPr lang="en-US" sz="2300" b="1" dirty="0" smtClean="0">
                <a:solidFill>
                  <a:srgbClr val="FF00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2"/>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2"/>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Blip>
                <a:blip r:embed="rId2"/>
              </a:buBlip>
            </a:pPr>
            <a:r>
              <a:rPr lang="en-US" sz="2300" b="1" i="0" dirty="0" err="1">
                <a:solidFill>
                  <a:schemeClr val="tx2"/>
                </a:solidFill>
                <a:latin typeface="Calibri" pitchFamily="34" charset="0"/>
                <a:cs typeface="Calibri" pitchFamily="34" charset="0"/>
              </a:rPr>
              <a:t>Ganong’s</a:t>
            </a:r>
            <a:r>
              <a:rPr lang="en-US" sz="2300" b="1" i="0" dirty="0">
                <a:solidFill>
                  <a:schemeClr val="tx2"/>
                </a:solidFill>
                <a:latin typeface="Calibri" pitchFamily="34" charset="0"/>
                <a:cs typeface="Calibri" pitchFamily="34" charset="0"/>
              </a:rPr>
              <a:t> Review of Medical Physiology;  24</a:t>
            </a:r>
            <a:r>
              <a:rPr lang="en-US" sz="2300" b="1" i="0" baseline="30000" dirty="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a:t>
            </a:r>
          </a:p>
          <a:p>
            <a:pPr marL="342900" indent="-342900">
              <a:spcBef>
                <a:spcPct val="20000"/>
              </a:spcBef>
              <a:buClr>
                <a:srgbClr val="FF0000"/>
              </a:buClr>
              <a:buBlip>
                <a:blip r:embed="rId2"/>
              </a:buBlip>
            </a:pPr>
            <a:endParaRPr lang="en-US" sz="2300" b="1" i="0" dirty="0">
              <a:solidFill>
                <a:schemeClr val="tx2"/>
              </a:solidFill>
              <a:latin typeface="Calibri" pitchFamily="34" charset="0"/>
              <a:cs typeface="Calibri" pitchFamily="34" charset="0"/>
            </a:endParaRPr>
          </a:p>
          <a:p>
            <a:pPr>
              <a:spcBef>
                <a:spcPct val="20000"/>
              </a:spcBef>
              <a:buClr>
                <a:srgbClr val="FF0000"/>
              </a:buClr>
            </a:pP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FF0000"/>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2"/>
              </a:buBlip>
            </a:pPr>
            <a:r>
              <a:rPr lang="en-US" sz="2300" b="1" i="0" dirty="0">
                <a:solidFill>
                  <a:srgbClr val="FF6600"/>
                </a:solidFill>
                <a:latin typeface="Calibri" pitchFamily="34" charset="0"/>
                <a:cs typeface="Calibri" pitchFamily="34" charset="0"/>
                <a:hlinkClick r:id="rId3"/>
              </a:rPr>
              <a:t>http://accessmedicine.mhmedical.com</a:t>
            </a:r>
            <a:r>
              <a:rPr lang="en-US" sz="2300" b="1" i="0" dirty="0" smtClean="0">
                <a:solidFill>
                  <a:srgbClr val="FF6600"/>
                </a:solidFill>
                <a:latin typeface="Calibri" pitchFamily="34" charset="0"/>
                <a:cs typeface="Calibri" pitchFamily="34" charset="0"/>
                <a:hlinkClick r:id="rId3"/>
              </a:rPr>
              <a:t>/</a:t>
            </a:r>
            <a:endParaRPr lang="en-US" sz="2300" b="1" i="0" dirty="0" smtClean="0">
              <a:solidFill>
                <a:srgbClr val="FF66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Text Box 4"/>
          <p:cNvSpPr txBox="1">
            <a:spLocks noChangeArrowheads="1"/>
          </p:cNvSpPr>
          <p:nvPr/>
        </p:nvSpPr>
        <p:spPr bwMode="auto">
          <a:xfrm>
            <a:off x="142840" y="1693026"/>
            <a:ext cx="9929882" cy="3554819"/>
          </a:xfrm>
          <a:prstGeom prst="rect">
            <a:avLst/>
          </a:prstGeom>
          <a:noFill/>
          <a:ln w="9525">
            <a:noFill/>
            <a:miter lim="800000"/>
            <a:headEnd/>
            <a:tailEnd/>
          </a:ln>
          <a:effectLst/>
        </p:spPr>
        <p:txBody>
          <a:bodyPr wrap="square">
            <a:spAutoFit/>
          </a:bodyPr>
          <a:lstStyle/>
          <a:p>
            <a:pPr algn="l" rtl="0">
              <a:buBlip>
                <a:blip r:embed="rId3"/>
              </a:buBlip>
            </a:pPr>
            <a:r>
              <a:rPr lang="en-US" sz="2500" b="1" dirty="0" smtClean="0">
                <a:solidFill>
                  <a:srgbClr val="0070C0"/>
                </a:solidFill>
                <a:latin typeface="Calibri" panose="020F0502020204030204" pitchFamily="34" charset="0"/>
              </a:rPr>
              <a:t> Shock may be defined as a </a:t>
            </a:r>
            <a:r>
              <a:rPr lang="en-US" sz="2500" b="1" dirty="0" err="1" smtClean="0">
                <a:solidFill>
                  <a:srgbClr val="0070C0"/>
                </a:solidFill>
                <a:latin typeface="Calibri" panose="020F0502020204030204" pitchFamily="34" charset="0"/>
              </a:rPr>
              <a:t>pathophysiological</a:t>
            </a:r>
            <a:r>
              <a:rPr lang="en-US" sz="2500" b="1" dirty="0" smtClean="0">
                <a:solidFill>
                  <a:srgbClr val="0070C0"/>
                </a:solidFill>
                <a:latin typeface="Calibri" panose="020F0502020204030204" pitchFamily="34" charset="0"/>
              </a:rPr>
              <a:t> state in  which there is </a:t>
            </a:r>
            <a:r>
              <a:rPr lang="en-US" sz="2500" b="1" dirty="0" smtClean="0">
                <a:solidFill>
                  <a:srgbClr val="FF0000"/>
                </a:solidFill>
                <a:latin typeface="Calibri" panose="020F0502020204030204" pitchFamily="34" charset="0"/>
              </a:rPr>
              <a:t>widespread, serious reduction of tissue perfusion,</a:t>
            </a:r>
            <a:r>
              <a:rPr lang="en-US" sz="2500" b="1" dirty="0" smtClean="0">
                <a:solidFill>
                  <a:srgbClr val="0070C0"/>
                </a:solidFill>
                <a:latin typeface="Calibri" panose="020F0502020204030204" pitchFamily="34" charset="0"/>
              </a:rPr>
              <a:t> which if prolonged, leads to generalized impairment of cellular function.</a:t>
            </a:r>
          </a:p>
          <a:p>
            <a:pPr algn="l" rtl="0">
              <a:buBlip>
                <a:blip r:embed="rId3"/>
              </a:buBlip>
            </a:pPr>
            <a:endParaRPr lang="en-US" sz="2500" b="1" dirty="0" smtClean="0">
              <a:solidFill>
                <a:srgbClr val="0070C0"/>
              </a:solidFill>
              <a:latin typeface="Calibri" panose="020F0502020204030204" pitchFamily="34" charset="0"/>
            </a:endParaRPr>
          </a:p>
          <a:p>
            <a:pPr algn="l" rtl="0">
              <a:buBlip>
                <a:blip r:embed="rId3"/>
              </a:buBlip>
            </a:pPr>
            <a:endParaRPr lang="en-US" sz="2500" b="1" dirty="0">
              <a:solidFill>
                <a:srgbClr val="0070C0"/>
              </a:solidFill>
              <a:latin typeface="Calibri" panose="020F0502020204030204" pitchFamily="34" charset="0"/>
            </a:endParaRPr>
          </a:p>
          <a:p>
            <a:pPr algn="l" rtl="0">
              <a:buBlip>
                <a:blip r:embed="rId3"/>
              </a:buBlip>
            </a:pPr>
            <a:r>
              <a:rPr lang="en-US" sz="2500" b="1" dirty="0" smtClean="0">
                <a:solidFill>
                  <a:srgbClr val="0070C0"/>
                </a:solidFill>
                <a:latin typeface="Calibri" panose="020F0502020204030204" pitchFamily="34" charset="0"/>
              </a:rPr>
              <a:t> </a:t>
            </a:r>
            <a:r>
              <a:rPr lang="en-US" sz="2500" b="1" dirty="0" smtClean="0">
                <a:solidFill>
                  <a:srgbClr val="00B050"/>
                </a:solidFill>
                <a:latin typeface="Calibri" panose="020F0502020204030204" pitchFamily="34" charset="0"/>
              </a:rPr>
              <a:t>Reduction of tissue </a:t>
            </a:r>
            <a:r>
              <a:rPr lang="en-US" sz="2500" b="1" dirty="0">
                <a:solidFill>
                  <a:srgbClr val="00B050"/>
                </a:solidFill>
                <a:latin typeface="Calibri" panose="020F0502020204030204" pitchFamily="34" charset="0"/>
              </a:rPr>
              <a:t>perfusion </a:t>
            </a:r>
            <a:r>
              <a:rPr lang="en-US" sz="2500" b="1" dirty="0">
                <a:solidFill>
                  <a:srgbClr val="0070C0"/>
                </a:solidFill>
                <a:latin typeface="Calibri" panose="020F0502020204030204" pitchFamily="34" charset="0"/>
                <a:sym typeface="Wingdings" pitchFamily="2" charset="2"/>
              </a:rPr>
              <a:t> </a:t>
            </a:r>
            <a:r>
              <a:rPr lang="en-US" sz="2500" b="1" dirty="0" smtClean="0">
                <a:solidFill>
                  <a:srgbClr val="0070C0"/>
                </a:solidFill>
                <a:latin typeface="Calibri" panose="020F0502020204030204" pitchFamily="34" charset="0"/>
                <a:sym typeface="Wingdings" pitchFamily="2" charset="2"/>
              </a:rPr>
              <a:t>decreased </a:t>
            </a:r>
            <a:r>
              <a:rPr lang="en-US" sz="2500" b="1" dirty="0">
                <a:solidFill>
                  <a:srgbClr val="0070C0"/>
                </a:solidFill>
                <a:latin typeface="Calibri" panose="020F0502020204030204" pitchFamily="34" charset="0"/>
                <a:sym typeface="Wingdings" pitchFamily="2" charset="2"/>
              </a:rPr>
              <a:t>availability of oxygen </a:t>
            </a:r>
            <a:r>
              <a:rPr lang="en-US" sz="2500" b="1" dirty="0" smtClean="0">
                <a:solidFill>
                  <a:srgbClr val="0070C0"/>
                </a:solidFill>
                <a:latin typeface="Calibri" panose="020F0502020204030204" pitchFamily="34" charset="0"/>
                <a:sym typeface="Wingdings" pitchFamily="2" charset="2"/>
              </a:rPr>
              <a:t>and </a:t>
            </a:r>
            <a:r>
              <a:rPr lang="en-US" sz="2500" b="1" dirty="0">
                <a:solidFill>
                  <a:srgbClr val="0070C0"/>
                </a:solidFill>
                <a:latin typeface="Calibri" panose="020F0502020204030204" pitchFamily="34" charset="0"/>
                <a:sym typeface="Wingdings" pitchFamily="2" charset="2"/>
              </a:rPr>
              <a:t>nutrients </a:t>
            </a:r>
            <a:r>
              <a:rPr lang="en-US" sz="2500" b="1" dirty="0" smtClean="0">
                <a:solidFill>
                  <a:srgbClr val="0070C0"/>
                </a:solidFill>
                <a:latin typeface="Calibri" panose="020F0502020204030204" pitchFamily="34" charset="0"/>
                <a:sym typeface="Wingdings" pitchFamily="2" charset="2"/>
              </a:rPr>
              <a:t> cellular </a:t>
            </a:r>
            <a:r>
              <a:rPr lang="en-US" sz="2500" b="1" dirty="0">
                <a:solidFill>
                  <a:srgbClr val="0070C0"/>
                </a:solidFill>
                <a:latin typeface="Calibri" panose="020F0502020204030204" pitchFamily="34" charset="0"/>
                <a:sym typeface="Wingdings" pitchFamily="2" charset="2"/>
              </a:rPr>
              <a:t>hypoxia </a:t>
            </a:r>
            <a:r>
              <a:rPr lang="en-US" sz="2500" b="1" dirty="0" smtClean="0">
                <a:solidFill>
                  <a:srgbClr val="0070C0"/>
                </a:solidFill>
                <a:latin typeface="Calibri" panose="020F0502020204030204" pitchFamily="34" charset="0"/>
                <a:sym typeface="Wingdings" pitchFamily="2" charset="2"/>
              </a:rPr>
              <a:t>and </a:t>
            </a:r>
            <a:r>
              <a:rPr lang="en-US" sz="2500" b="1" dirty="0">
                <a:solidFill>
                  <a:srgbClr val="0070C0"/>
                </a:solidFill>
                <a:latin typeface="Calibri" panose="020F0502020204030204" pitchFamily="34" charset="0"/>
                <a:sym typeface="Wingdings" pitchFamily="2" charset="2"/>
              </a:rPr>
              <a:t>energy deficit  </a:t>
            </a:r>
            <a:r>
              <a:rPr lang="en-US" sz="2500" b="1" dirty="0" smtClean="0">
                <a:solidFill>
                  <a:srgbClr val="0070C0"/>
                </a:solidFill>
                <a:latin typeface="Calibri" panose="020F0502020204030204" pitchFamily="34" charset="0"/>
                <a:sym typeface="Wingdings" pitchFamily="2" charset="2"/>
              </a:rPr>
              <a:t>generalized impairment of cellular function  cell </a:t>
            </a:r>
            <a:r>
              <a:rPr lang="en-US" sz="2500" b="1" dirty="0">
                <a:solidFill>
                  <a:srgbClr val="0070C0"/>
                </a:solidFill>
                <a:latin typeface="Calibri" panose="020F0502020204030204" pitchFamily="34" charset="0"/>
                <a:sym typeface="Wingdings" pitchFamily="2" charset="2"/>
              </a:rPr>
              <a:t>death </a:t>
            </a:r>
            <a:r>
              <a:rPr lang="en-US" sz="2500" b="1" dirty="0" smtClean="0">
                <a:solidFill>
                  <a:srgbClr val="0070C0"/>
                </a:solidFill>
                <a:latin typeface="Calibri" panose="020F0502020204030204" pitchFamily="34" charset="0"/>
                <a:sym typeface="Wingdings" pitchFamily="2" charset="2"/>
              </a:rPr>
              <a:t> organ </a:t>
            </a:r>
            <a:r>
              <a:rPr lang="en-US" sz="2500" b="1" dirty="0">
                <a:solidFill>
                  <a:srgbClr val="0070C0"/>
                </a:solidFill>
                <a:latin typeface="Calibri" panose="020F0502020204030204" pitchFamily="34" charset="0"/>
                <a:sym typeface="Wingdings" pitchFamily="2" charset="2"/>
              </a:rPr>
              <a:t>failure </a:t>
            </a:r>
            <a:r>
              <a:rPr lang="en-US" sz="2500" b="1" dirty="0" smtClean="0">
                <a:solidFill>
                  <a:srgbClr val="0070C0"/>
                </a:solidFill>
                <a:latin typeface="Calibri" panose="020F0502020204030204" pitchFamily="34" charset="0"/>
                <a:sym typeface="Wingdings" pitchFamily="2" charset="2"/>
              </a:rPr>
              <a:t> whole </a:t>
            </a:r>
            <a:r>
              <a:rPr lang="en-US" sz="2500" b="1" dirty="0">
                <a:solidFill>
                  <a:srgbClr val="0070C0"/>
                </a:solidFill>
                <a:latin typeface="Calibri" panose="020F0502020204030204" pitchFamily="34" charset="0"/>
                <a:sym typeface="Wingdings" pitchFamily="2" charset="2"/>
              </a:rPr>
              <a:t>body failure </a:t>
            </a:r>
            <a:r>
              <a:rPr lang="en-US" sz="2500" b="1" dirty="0" smtClean="0">
                <a:solidFill>
                  <a:srgbClr val="0070C0"/>
                </a:solidFill>
                <a:latin typeface="Calibri" panose="020F0502020204030204" pitchFamily="34" charset="0"/>
                <a:sym typeface="Wingdings" pitchFamily="2" charset="2"/>
              </a:rPr>
              <a:t> death.</a:t>
            </a:r>
            <a:endParaRPr lang="en-US" sz="2500" b="1" dirty="0">
              <a:solidFill>
                <a:srgbClr val="0070C0"/>
              </a:solidFill>
              <a:latin typeface="Calibri" panose="020F0502020204030204" pitchFamily="34" charset="0"/>
            </a:endParaRPr>
          </a:p>
        </p:txBody>
      </p:sp>
      <p:sp>
        <p:nvSpPr>
          <p:cNvPr id="5" name="Rectangle 4"/>
          <p:cNvSpPr>
            <a:spLocks noChangeArrowheads="1"/>
          </p:cNvSpPr>
          <p:nvPr/>
        </p:nvSpPr>
        <p:spPr bwMode="auto">
          <a:xfrm>
            <a:off x="428592" y="585790"/>
            <a:ext cx="9429816" cy="771508"/>
          </a:xfrm>
          <a:prstGeom prst="rect">
            <a:avLst/>
          </a:prstGeom>
          <a:solidFill>
            <a:schemeClr val="accent2">
              <a:lumMod val="50000"/>
            </a:schemeClr>
          </a:solidFill>
          <a:ln w="9525">
            <a:noFill/>
            <a:miter lim="800000"/>
            <a:headEnd/>
            <a:tailEnd/>
          </a:ln>
          <a:effectLst/>
        </p:spPr>
        <p:txBody>
          <a:bodyPr anchor="ctr"/>
          <a:lstStyle/>
          <a:p>
            <a:pPr rtl="0"/>
            <a:r>
              <a:rPr lang="en-AU" sz="4000" b="1" dirty="0" smtClean="0">
                <a:solidFill>
                  <a:srgbClr val="FFFF00"/>
                </a:solidFill>
                <a:latin typeface="Calibri" panose="020F0502020204030204" pitchFamily="34" charset="0"/>
              </a:rPr>
              <a:t>Definition of shock</a:t>
            </a:r>
            <a:endParaRPr lang="en-AU" sz="40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278" y="85724"/>
            <a:ext cx="9858444" cy="771508"/>
          </a:xfrm>
          <a:prstGeom prst="rect">
            <a:avLst/>
          </a:prstGeom>
          <a:solidFill>
            <a:schemeClr val="accent2">
              <a:lumMod val="50000"/>
            </a:schemeClr>
          </a:solidFill>
          <a:ln w="9525">
            <a:noFill/>
            <a:miter lim="800000"/>
            <a:headEnd/>
            <a:tailEnd/>
          </a:ln>
          <a:effectLst/>
        </p:spPr>
        <p:txBody>
          <a:bodyPr anchor="ctr"/>
          <a:lstStyle/>
          <a:p>
            <a:pPr rtl="0"/>
            <a:r>
              <a:rPr lang="en-US" sz="2800" b="1" dirty="0" smtClean="0">
                <a:solidFill>
                  <a:srgbClr val="FFFF00"/>
                </a:solidFill>
                <a:latin typeface="Calibri" panose="020F0502020204030204" pitchFamily="34" charset="0"/>
              </a:rPr>
              <a:t>Pathways leading to decreased tissue perfusion and shock</a:t>
            </a:r>
            <a:endParaRPr lang="en-AU" sz="2800" b="1" dirty="0">
              <a:solidFill>
                <a:srgbClr val="FFFF00"/>
              </a:solidFill>
              <a:latin typeface="Calibri" panose="020F0502020204030204" pitchFamily="34" charset="0"/>
            </a:endParaRPr>
          </a:p>
        </p:txBody>
      </p:sp>
      <p:pic>
        <p:nvPicPr>
          <p:cNvPr id="6" name="Picture 5" descr="loadBinary.gif"/>
          <p:cNvPicPr>
            <a:picLocks noChangeAspect="1"/>
          </p:cNvPicPr>
          <p:nvPr/>
        </p:nvPicPr>
        <p:blipFill>
          <a:blip r:embed="rId3" cstate="print"/>
          <a:stretch>
            <a:fillRect/>
          </a:stretch>
        </p:blipFill>
        <p:spPr>
          <a:xfrm>
            <a:off x="2619410" y="904895"/>
            <a:ext cx="7524750" cy="6727031"/>
          </a:xfrm>
          <a:prstGeom prst="rect">
            <a:avLst/>
          </a:prstGeom>
        </p:spPr>
      </p:pic>
      <p:sp>
        <p:nvSpPr>
          <p:cNvPr id="7" name="TextBox 6"/>
          <p:cNvSpPr txBox="1"/>
          <p:nvPr/>
        </p:nvSpPr>
        <p:spPr>
          <a:xfrm>
            <a:off x="142840" y="1027917"/>
            <a:ext cx="2643206" cy="4708981"/>
          </a:xfrm>
          <a:prstGeom prst="rect">
            <a:avLst/>
          </a:prstGeom>
          <a:noFill/>
        </p:spPr>
        <p:txBody>
          <a:bodyPr wrap="square" rtlCol="0">
            <a:spAutoFit/>
          </a:bodyPr>
          <a:lstStyle/>
          <a:p>
            <a:pPr algn="l" rtl="0">
              <a:buBlip>
                <a:blip r:embed="rId4"/>
              </a:buBlip>
            </a:pPr>
            <a:r>
              <a:rPr lang="en-US" sz="1500" b="1" dirty="0" smtClean="0">
                <a:solidFill>
                  <a:srgbClr val="0070C0"/>
                </a:solidFill>
                <a:latin typeface="Calibri" panose="020F0502020204030204" pitchFamily="34" charset="0"/>
              </a:rPr>
              <a:t> </a:t>
            </a:r>
            <a:r>
              <a:rPr lang="en-US" sz="1500" b="1" dirty="0" smtClean="0">
                <a:solidFill>
                  <a:srgbClr val="FF0000"/>
                </a:solidFill>
                <a:latin typeface="Calibri" panose="020F0502020204030204" pitchFamily="34" charset="0"/>
              </a:rPr>
              <a:t>Decreased tissue perfusion </a:t>
            </a:r>
            <a:r>
              <a:rPr lang="en-US" sz="1500" b="1" dirty="0" smtClean="0">
                <a:solidFill>
                  <a:srgbClr val="0070C0"/>
                </a:solidFill>
                <a:latin typeface="Calibri" panose="020F0502020204030204" pitchFamily="34" charset="0"/>
              </a:rPr>
              <a:t>can result from hemorrhage/</a:t>
            </a:r>
            <a:r>
              <a:rPr lang="en-US" sz="1500" b="1" dirty="0" err="1" smtClean="0">
                <a:solidFill>
                  <a:srgbClr val="0070C0"/>
                </a:solidFill>
                <a:latin typeface="Calibri" panose="020F0502020204030204" pitchFamily="34" charset="0"/>
              </a:rPr>
              <a:t>hypovolemia</a:t>
            </a:r>
            <a:r>
              <a:rPr lang="en-US" sz="1500" b="1" dirty="0" smtClean="0">
                <a:solidFill>
                  <a:srgbClr val="0070C0"/>
                </a:solidFill>
                <a:latin typeface="Calibri" panose="020F0502020204030204" pitchFamily="34" charset="0"/>
              </a:rPr>
              <a:t>, cardiac failure, or neurologic injury. </a:t>
            </a:r>
          </a:p>
          <a:p>
            <a:pPr algn="l" rtl="0">
              <a:buBlip>
                <a:blip r:embed="rId4"/>
              </a:buBlip>
            </a:pPr>
            <a:endParaRPr lang="en-US" sz="1500" b="1" dirty="0" smtClean="0">
              <a:solidFill>
                <a:srgbClr val="0070C0"/>
              </a:solidFill>
              <a:latin typeface="Calibri" panose="020F0502020204030204" pitchFamily="34" charset="0"/>
            </a:endParaRPr>
          </a:p>
          <a:p>
            <a:pPr algn="l" rtl="0">
              <a:buBlip>
                <a:blip r:embed="rId4"/>
              </a:buBlip>
            </a:pPr>
            <a:r>
              <a:rPr lang="en-US" sz="1500" b="1" dirty="0" smtClean="0">
                <a:solidFill>
                  <a:srgbClr val="0070C0"/>
                </a:solidFill>
                <a:latin typeface="Calibri" panose="020F0502020204030204" pitchFamily="34" charset="0"/>
              </a:rPr>
              <a:t> </a:t>
            </a:r>
            <a:r>
              <a:rPr lang="en-US" sz="1500" b="1" dirty="0" smtClean="0">
                <a:solidFill>
                  <a:srgbClr val="FF0000"/>
                </a:solidFill>
                <a:latin typeface="Calibri" panose="020F0502020204030204" pitchFamily="34" charset="0"/>
              </a:rPr>
              <a:t>Decreased tissue perfusion and cellular injury</a:t>
            </a:r>
            <a:r>
              <a:rPr lang="en-US" sz="1500" b="1" dirty="0" smtClean="0">
                <a:solidFill>
                  <a:srgbClr val="0070C0"/>
                </a:solidFill>
                <a:latin typeface="Calibri" panose="020F0502020204030204" pitchFamily="34" charset="0"/>
              </a:rPr>
              <a:t> can then result in immune and inflammatory responses. </a:t>
            </a:r>
          </a:p>
          <a:p>
            <a:pPr algn="l" rtl="0">
              <a:buBlip>
                <a:blip r:embed="rId4"/>
              </a:buBlip>
            </a:pPr>
            <a:endParaRPr lang="en-US" sz="1500" b="1" dirty="0" smtClean="0">
              <a:solidFill>
                <a:srgbClr val="0070C0"/>
              </a:solidFill>
              <a:latin typeface="Calibri" panose="020F0502020204030204" pitchFamily="34" charset="0"/>
            </a:endParaRPr>
          </a:p>
          <a:p>
            <a:pPr algn="l" rtl="0">
              <a:buBlip>
                <a:blip r:embed="rId4"/>
              </a:buBlip>
            </a:pPr>
            <a:r>
              <a:rPr lang="en-US" sz="1500" b="1" dirty="0" smtClean="0">
                <a:solidFill>
                  <a:srgbClr val="0070C0"/>
                </a:solidFill>
                <a:latin typeface="Calibri" panose="020F0502020204030204" pitchFamily="34" charset="0"/>
              </a:rPr>
              <a:t> Alternatively, elaboration of microbial products during infection or release of endogenous cellular products from tissue injury can result in cellular activation to subsequently influence tissue perfusion and the development of shock. </a:t>
            </a:r>
            <a:endParaRPr lang="en-US" sz="1500" b="1" dirty="0">
              <a:solidFill>
                <a:srgbClr val="0070C0"/>
              </a:solidFill>
              <a:latin typeface="Calibri" panose="020F0502020204030204" pitchFamily="34" charset="0"/>
            </a:endParaRPr>
          </a:p>
        </p:txBody>
      </p:sp>
      <p:sp>
        <p:nvSpPr>
          <p:cNvPr id="8" name="Oval 7"/>
          <p:cNvSpPr/>
          <p:nvPr/>
        </p:nvSpPr>
        <p:spPr bwMode="auto">
          <a:xfrm>
            <a:off x="4786310" y="5000636"/>
            <a:ext cx="2428892" cy="50006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Calibri" panose="020F0502020204030204" pitchFamily="34" charset="0"/>
            </a:endParaRPr>
          </a:p>
        </p:txBody>
      </p:sp>
      <p:sp>
        <p:nvSpPr>
          <p:cNvPr id="10" name="TextBox 9"/>
          <p:cNvSpPr txBox="1"/>
          <p:nvPr/>
        </p:nvSpPr>
        <p:spPr>
          <a:xfrm>
            <a:off x="4500558" y="3500438"/>
            <a:ext cx="3000396" cy="584775"/>
          </a:xfrm>
          <a:prstGeom prst="rect">
            <a:avLst/>
          </a:prstGeom>
          <a:solidFill>
            <a:schemeClr val="bg1"/>
          </a:solidFill>
        </p:spPr>
        <p:txBody>
          <a:bodyPr wrap="square" rtlCol="0">
            <a:spAutoFit/>
          </a:bodyPr>
          <a:lstStyle/>
          <a:p>
            <a:r>
              <a:rPr lang="en-US" sz="1600" b="1" dirty="0" smtClean="0">
                <a:latin typeface="Calibri" panose="020F0502020204030204" pitchFamily="34" charset="0"/>
              </a:rPr>
              <a:t>Activation of receptors</a:t>
            </a:r>
          </a:p>
          <a:p>
            <a:endParaRPr lang="en-US" sz="1600" b="1" dirty="0">
              <a:latin typeface="Calibri" panose="020F0502020204030204" pitchFamily="34" charset="0"/>
            </a:endParaRPr>
          </a:p>
        </p:txBody>
      </p:sp>
      <p:sp>
        <p:nvSpPr>
          <p:cNvPr id="11" name="TextBox 10"/>
          <p:cNvSpPr txBox="1"/>
          <p:nvPr/>
        </p:nvSpPr>
        <p:spPr>
          <a:xfrm>
            <a:off x="3286112" y="2428868"/>
            <a:ext cx="2857520" cy="584775"/>
          </a:xfrm>
          <a:prstGeom prst="rect">
            <a:avLst/>
          </a:prstGeom>
          <a:solidFill>
            <a:schemeClr val="bg1"/>
          </a:solidFill>
        </p:spPr>
        <p:txBody>
          <a:bodyPr wrap="square" rtlCol="0">
            <a:spAutoFit/>
          </a:bodyPr>
          <a:lstStyle/>
          <a:p>
            <a:endParaRPr lang="en-US" sz="1600" b="1" dirty="0" smtClean="0">
              <a:latin typeface="Calibri" panose="020F0502020204030204" pitchFamily="34" charset="0"/>
            </a:endParaRPr>
          </a:p>
          <a:p>
            <a:pPr rtl="0"/>
            <a:r>
              <a:rPr lang="en-US" sz="1600" b="1" dirty="0" err="1" smtClean="0">
                <a:latin typeface="Calibri" panose="020F0502020204030204" pitchFamily="34" charset="0"/>
              </a:rPr>
              <a:t>Endotoxins</a:t>
            </a:r>
            <a:endParaRPr lang="en-US" sz="1600" b="1" dirty="0">
              <a:latin typeface="Calibri" panose="020F0502020204030204" pitchFamily="34" charset="0"/>
            </a:endParaRPr>
          </a:p>
        </p:txBody>
      </p:sp>
      <p:sp>
        <p:nvSpPr>
          <p:cNvPr id="9" name="TextBox 8"/>
          <p:cNvSpPr txBox="1"/>
          <p:nvPr/>
        </p:nvSpPr>
        <p:spPr>
          <a:xfrm>
            <a:off x="5431532" y="2344159"/>
            <a:ext cx="3672408" cy="584775"/>
          </a:xfrm>
          <a:prstGeom prst="rect">
            <a:avLst/>
          </a:prstGeom>
          <a:solidFill>
            <a:schemeClr val="bg1"/>
          </a:solidFill>
        </p:spPr>
        <p:txBody>
          <a:bodyPr wrap="square" rtlCol="0">
            <a:spAutoFit/>
          </a:bodyPr>
          <a:lstStyle/>
          <a:p>
            <a:r>
              <a:rPr lang="en-US" sz="1600" b="1" dirty="0" smtClean="0">
                <a:latin typeface="Calibri" panose="020F0502020204030204" pitchFamily="34" charset="0"/>
              </a:rPr>
              <a:t>endogenous cellular products from tissue injury</a:t>
            </a:r>
            <a:endParaRPr lang="en-US" sz="16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89"/>
          <p:cNvSpPr>
            <a:spLocks noChangeArrowheads="1"/>
          </p:cNvSpPr>
          <p:nvPr/>
        </p:nvSpPr>
        <p:spPr bwMode="auto">
          <a:xfrm flipH="1" flipV="1">
            <a:off x="8872572" y="5562600"/>
            <a:ext cx="1114425" cy="990600"/>
          </a:xfrm>
          <a:custGeom>
            <a:avLst/>
            <a:gdLst>
              <a:gd name="G0" fmla="+- 21600 0 0"/>
              <a:gd name="G1" fmla="+- 3669 0 0"/>
              <a:gd name="G2" fmla="+- 12158 0 3669"/>
              <a:gd name="G3" fmla="+- G2 0 3669"/>
              <a:gd name="G4" fmla="*/ G3 32768 32059"/>
              <a:gd name="G5" fmla="*/ G4 1 2"/>
              <a:gd name="G6" fmla="+- 21600 0 21600"/>
              <a:gd name="G7" fmla="*/ G6 3669 6079"/>
              <a:gd name="G8" fmla="+- G7 21600 0"/>
              <a:gd name="T0" fmla="*/ 21600 w 21600"/>
              <a:gd name="T1" fmla="*/ 0 h 21600"/>
              <a:gd name="T2" fmla="*/ 21600 w 21600"/>
              <a:gd name="T3" fmla="*/ 12158 h 21600"/>
              <a:gd name="T4" fmla="*/ 246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FF0000"/>
          </a:solidFill>
          <a:ln w="57150">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281604" name="Text Box 4"/>
          <p:cNvSpPr txBox="1">
            <a:spLocks noChangeArrowheads="1"/>
          </p:cNvSpPr>
          <p:nvPr/>
        </p:nvSpPr>
        <p:spPr bwMode="auto">
          <a:xfrm>
            <a:off x="285716" y="1693026"/>
            <a:ext cx="3214710" cy="861774"/>
          </a:xfrm>
          <a:prstGeom prst="rect">
            <a:avLst/>
          </a:prstGeom>
          <a:noFill/>
          <a:ln w="9525">
            <a:noFill/>
            <a:miter lim="800000"/>
            <a:headEnd/>
            <a:tailEnd/>
          </a:ln>
          <a:effectLst/>
        </p:spPr>
        <p:txBody>
          <a:bodyPr wrap="square">
            <a:spAutoFit/>
          </a:bodyPr>
          <a:lstStyle/>
          <a:p>
            <a:pPr algn="l" rtl="0">
              <a:buBlip>
                <a:blip r:embed="rId4"/>
              </a:buBlip>
            </a:pPr>
            <a:r>
              <a:rPr lang="en-US" sz="2500" b="1" dirty="0" smtClean="0">
                <a:solidFill>
                  <a:srgbClr val="0070C0"/>
                </a:solidFill>
                <a:latin typeface="Calibri" panose="020F0502020204030204" pitchFamily="34" charset="0"/>
              </a:rPr>
              <a:t> Systemic arterial blood pressure.</a:t>
            </a:r>
            <a:endParaRPr lang="en-US" sz="2500" b="1" dirty="0">
              <a:solidFill>
                <a:srgbClr val="0070C0"/>
              </a:solidFill>
              <a:latin typeface="Calibri" panose="020F0502020204030204" pitchFamily="34" charset="0"/>
            </a:endParaRPr>
          </a:p>
        </p:txBody>
      </p:sp>
      <p:sp>
        <p:nvSpPr>
          <p:cNvPr id="5" name="Rectangle 4"/>
          <p:cNvSpPr>
            <a:spLocks noChangeArrowheads="1"/>
          </p:cNvSpPr>
          <p:nvPr/>
        </p:nvSpPr>
        <p:spPr bwMode="auto">
          <a:xfrm>
            <a:off x="428592" y="214290"/>
            <a:ext cx="9429816" cy="1428760"/>
          </a:xfrm>
          <a:prstGeom prst="rect">
            <a:avLst/>
          </a:prstGeom>
          <a:solidFill>
            <a:schemeClr val="accent2">
              <a:lumMod val="50000"/>
            </a:schemeClr>
          </a:solidFill>
          <a:ln w="9525">
            <a:noFill/>
            <a:miter lim="800000"/>
            <a:headEnd/>
            <a:tailEnd/>
          </a:ln>
          <a:effectLst/>
        </p:spPr>
        <p:txBody>
          <a:bodyPr anchor="ctr"/>
          <a:lstStyle/>
          <a:p>
            <a:pPr rtl="0"/>
            <a:r>
              <a:rPr lang="en-US" b="1" dirty="0" smtClean="0">
                <a:solidFill>
                  <a:srgbClr val="FFFF00"/>
                </a:solidFill>
                <a:latin typeface="Calibri" panose="020F0502020204030204" pitchFamily="34" charset="0"/>
              </a:rPr>
              <a:t>What drives the blood along the blood vessels after it has left the heart?</a:t>
            </a:r>
            <a:r>
              <a:rPr lang="en-US" dirty="0" smtClean="0">
                <a:solidFill>
                  <a:srgbClr val="FFFF00"/>
                </a:solidFill>
                <a:latin typeface="Calibri" panose="020F0502020204030204" pitchFamily="34" charset="0"/>
              </a:rPr>
              <a:t> </a:t>
            </a:r>
            <a:endParaRPr lang="en-AU" b="1" dirty="0">
              <a:solidFill>
                <a:srgbClr val="FFFF00"/>
              </a:solidFill>
              <a:latin typeface="Calibri" panose="020F0502020204030204" pitchFamily="34" charset="0"/>
            </a:endParaRPr>
          </a:p>
        </p:txBody>
      </p:sp>
      <p:sp>
        <p:nvSpPr>
          <p:cNvPr id="65" name="AutoShape 83"/>
          <p:cNvSpPr>
            <a:spLocks noChangeArrowheads="1"/>
          </p:cNvSpPr>
          <p:nvPr/>
        </p:nvSpPr>
        <p:spPr bwMode="auto">
          <a:xfrm>
            <a:off x="5624581" y="2819400"/>
            <a:ext cx="1733498" cy="2743200"/>
          </a:xfrm>
          <a:prstGeom prst="roundRect">
            <a:avLst>
              <a:gd name="adj" fmla="val 16667"/>
            </a:avLst>
          </a:prstGeom>
          <a:gradFill rotWithShape="1">
            <a:gsLst>
              <a:gs pos="0">
                <a:srgbClr val="3366FF">
                  <a:gamma/>
                  <a:shade val="36471"/>
                  <a:invGamma/>
                </a:srgbClr>
              </a:gs>
              <a:gs pos="50000">
                <a:srgbClr val="3366FF"/>
              </a:gs>
              <a:gs pos="100000">
                <a:srgbClr val="3366FF">
                  <a:gamma/>
                  <a:shade val="36471"/>
                  <a:invGamma/>
                </a:srgbClr>
              </a:gs>
            </a:gsLst>
            <a:lin ang="5400000" scaled="1"/>
          </a:gradFill>
          <a:ln w="12700">
            <a:solidFill>
              <a:schemeClr val="tx1"/>
            </a:solidFill>
            <a:round/>
            <a:headEnd/>
            <a:tailEnd/>
          </a:ln>
          <a:effectLst/>
        </p:spPr>
        <p:txBody>
          <a:bodyPr wrap="none" anchor="ctr"/>
          <a:lstStyle/>
          <a:p>
            <a:pPr algn="ctr"/>
            <a:endParaRPr lang="en-US" sz="2400" b="1" i="0">
              <a:latin typeface="Calibri" panose="020F0502020204030204" pitchFamily="34" charset="0"/>
            </a:endParaRPr>
          </a:p>
          <a:p>
            <a:pPr algn="ctr"/>
            <a:endParaRPr lang="en-US" sz="2400" b="1" i="0">
              <a:latin typeface="Calibri" panose="020F0502020204030204" pitchFamily="34" charset="0"/>
            </a:endParaRPr>
          </a:p>
          <a:p>
            <a:pPr algn="ctr"/>
            <a:endParaRPr lang="en-US" sz="2400" b="1" i="0">
              <a:latin typeface="Calibri" panose="020F0502020204030204" pitchFamily="34" charset="0"/>
            </a:endParaRPr>
          </a:p>
        </p:txBody>
      </p:sp>
      <p:sp>
        <p:nvSpPr>
          <p:cNvPr id="66" name="AutoShape 84"/>
          <p:cNvSpPr>
            <a:spLocks noChangeArrowheads="1"/>
          </p:cNvSpPr>
          <p:nvPr/>
        </p:nvSpPr>
        <p:spPr bwMode="auto">
          <a:xfrm>
            <a:off x="9644097" y="2819400"/>
            <a:ext cx="428625" cy="2743200"/>
          </a:xfrm>
          <a:prstGeom prst="roundRect">
            <a:avLst>
              <a:gd name="adj" fmla="val 16667"/>
            </a:avLst>
          </a:prstGeom>
          <a:solidFill>
            <a:srgbClr val="FF0000"/>
          </a:solidFill>
          <a:ln w="76200">
            <a:solidFill>
              <a:schemeClr val="tx1"/>
            </a:solidFill>
            <a:round/>
            <a:headEnd/>
            <a:tailEnd/>
          </a:ln>
          <a:effectLst/>
        </p:spPr>
        <p:txBody>
          <a:bodyPr wrap="none" anchor="ctr"/>
          <a:lstStyle/>
          <a:p>
            <a:endParaRPr lang="en-US">
              <a:latin typeface="Calibri" panose="020F0502020204030204" pitchFamily="34" charset="0"/>
            </a:endParaRPr>
          </a:p>
        </p:txBody>
      </p:sp>
      <p:sp>
        <p:nvSpPr>
          <p:cNvPr id="67" name="Rectangle 85"/>
          <p:cNvSpPr>
            <a:spLocks noChangeArrowheads="1"/>
          </p:cNvSpPr>
          <p:nvPr/>
        </p:nvSpPr>
        <p:spPr bwMode="auto">
          <a:xfrm>
            <a:off x="7415247" y="1828800"/>
            <a:ext cx="1457325" cy="609600"/>
          </a:xfrm>
          <a:prstGeom prst="rect">
            <a:avLst/>
          </a:prstGeom>
          <a:solidFill>
            <a:srgbClr val="FF0000"/>
          </a:solidFill>
          <a:ln w="76200">
            <a:solidFill>
              <a:schemeClr val="tx1"/>
            </a:solidFill>
            <a:miter lim="800000"/>
            <a:headEnd/>
            <a:tailEnd/>
          </a:ln>
          <a:effectLst/>
        </p:spPr>
        <p:txBody>
          <a:bodyPr wrap="none" anchor="ctr"/>
          <a:lstStyle/>
          <a:p>
            <a:pPr algn="ctr"/>
            <a:r>
              <a:rPr lang="en-US" sz="2400" b="1" i="0">
                <a:latin typeface="Calibri" panose="020F0502020204030204" pitchFamily="34" charset="0"/>
              </a:rPr>
              <a:t>HEART</a:t>
            </a:r>
          </a:p>
        </p:txBody>
      </p:sp>
      <p:sp>
        <p:nvSpPr>
          <p:cNvPr id="68" name="AutoShape 86"/>
          <p:cNvSpPr>
            <a:spLocks noChangeArrowheads="1"/>
          </p:cNvSpPr>
          <p:nvPr/>
        </p:nvSpPr>
        <p:spPr bwMode="auto">
          <a:xfrm>
            <a:off x="6300822" y="1828800"/>
            <a:ext cx="1114425" cy="990600"/>
          </a:xfrm>
          <a:custGeom>
            <a:avLst/>
            <a:gdLst>
              <a:gd name="G0" fmla="+- 21600 0 0"/>
              <a:gd name="G1" fmla="+- 3669 0 0"/>
              <a:gd name="G2" fmla="+- 12158 0 3669"/>
              <a:gd name="G3" fmla="+- G2 0 3669"/>
              <a:gd name="G4" fmla="*/ G3 32768 32059"/>
              <a:gd name="G5" fmla="*/ G4 1 2"/>
              <a:gd name="G6" fmla="+- 21600 0 21600"/>
              <a:gd name="G7" fmla="*/ G6 3669 6079"/>
              <a:gd name="G8" fmla="+- G7 21600 0"/>
              <a:gd name="T0" fmla="*/ 21600 w 21600"/>
              <a:gd name="T1" fmla="*/ 0 h 21600"/>
              <a:gd name="T2" fmla="*/ 21600 w 21600"/>
              <a:gd name="T3" fmla="*/ 12158 h 21600"/>
              <a:gd name="T4" fmla="*/ 246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0070C0"/>
          </a:solidFill>
          <a:ln w="12700">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69" name="AutoShape 87"/>
          <p:cNvSpPr>
            <a:spLocks noChangeArrowheads="1"/>
          </p:cNvSpPr>
          <p:nvPr/>
        </p:nvSpPr>
        <p:spPr bwMode="auto">
          <a:xfrm flipH="1">
            <a:off x="8872572" y="1828800"/>
            <a:ext cx="1114425" cy="990600"/>
          </a:xfrm>
          <a:custGeom>
            <a:avLst/>
            <a:gdLst>
              <a:gd name="G0" fmla="+- 21600 0 0"/>
              <a:gd name="G1" fmla="+- 3669 0 0"/>
              <a:gd name="G2" fmla="+- 12158 0 3669"/>
              <a:gd name="G3" fmla="+- G2 0 3669"/>
              <a:gd name="G4" fmla="*/ G3 32768 32059"/>
              <a:gd name="G5" fmla="*/ G4 1 2"/>
              <a:gd name="G6" fmla="+- 21600 0 21600"/>
              <a:gd name="G7" fmla="*/ G6 3669 6079"/>
              <a:gd name="G8" fmla="+- G7 21600 0"/>
              <a:gd name="T0" fmla="*/ 21600 w 21600"/>
              <a:gd name="T1" fmla="*/ 0 h 21600"/>
              <a:gd name="T2" fmla="*/ 21600 w 21600"/>
              <a:gd name="T3" fmla="*/ 12158 h 21600"/>
              <a:gd name="T4" fmla="*/ 246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FF0000"/>
          </a:solidFill>
          <a:ln w="76200">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70" name="Rectangle 88"/>
          <p:cNvSpPr>
            <a:spLocks noChangeArrowheads="1"/>
          </p:cNvSpPr>
          <p:nvPr/>
        </p:nvSpPr>
        <p:spPr bwMode="auto">
          <a:xfrm>
            <a:off x="7420025" y="6000768"/>
            <a:ext cx="1500198" cy="609600"/>
          </a:xfrm>
          <a:prstGeom prst="rect">
            <a:avLst/>
          </a:prstGeom>
          <a:solidFill>
            <a:srgbClr val="FF99CC"/>
          </a:solidFill>
          <a:ln w="2857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72" name="AutoShape 90"/>
          <p:cNvSpPr>
            <a:spLocks noChangeArrowheads="1"/>
          </p:cNvSpPr>
          <p:nvPr/>
        </p:nvSpPr>
        <p:spPr bwMode="auto">
          <a:xfrm flipV="1">
            <a:off x="6300822" y="5562600"/>
            <a:ext cx="1114425" cy="990600"/>
          </a:xfrm>
          <a:custGeom>
            <a:avLst/>
            <a:gdLst>
              <a:gd name="G0" fmla="+- 21600 0 0"/>
              <a:gd name="G1" fmla="+- 3669 0 0"/>
              <a:gd name="G2" fmla="+- 12158 0 3669"/>
              <a:gd name="G3" fmla="+- G2 0 3669"/>
              <a:gd name="G4" fmla="*/ G3 32768 32059"/>
              <a:gd name="G5" fmla="*/ G4 1 2"/>
              <a:gd name="G6" fmla="+- 21600 0 21600"/>
              <a:gd name="G7" fmla="*/ G6 3669 6079"/>
              <a:gd name="G8" fmla="+- G7 21600 0"/>
              <a:gd name="T0" fmla="*/ 21600 w 21600"/>
              <a:gd name="T1" fmla="*/ 0 h 21600"/>
              <a:gd name="T2" fmla="*/ 21600 w 21600"/>
              <a:gd name="T3" fmla="*/ 12158 h 21600"/>
              <a:gd name="T4" fmla="*/ 246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3366FF"/>
          </a:solidFill>
          <a:ln w="12700">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73" name="Line 91"/>
          <p:cNvSpPr>
            <a:spLocks noChangeShapeType="1"/>
          </p:cNvSpPr>
          <p:nvPr/>
        </p:nvSpPr>
        <p:spPr bwMode="auto">
          <a:xfrm>
            <a:off x="7500972" y="6096000"/>
            <a:ext cx="1285875" cy="0"/>
          </a:xfrm>
          <a:prstGeom prst="line">
            <a:avLst/>
          </a:prstGeom>
          <a:noFill/>
          <a:ln w="9525">
            <a:solidFill>
              <a:schemeClr val="tx1"/>
            </a:solidFill>
            <a:round/>
            <a:headEnd/>
            <a:tailEnd/>
          </a:ln>
          <a:effectLst/>
        </p:spPr>
        <p:txBody>
          <a:bodyPr wrap="none" anchor="ctr"/>
          <a:lstStyle/>
          <a:p>
            <a:endParaRPr lang="en-US">
              <a:latin typeface="Calibri" panose="020F0502020204030204" pitchFamily="34" charset="0"/>
            </a:endParaRPr>
          </a:p>
        </p:txBody>
      </p:sp>
      <p:sp>
        <p:nvSpPr>
          <p:cNvPr id="74" name="Line 92"/>
          <p:cNvSpPr>
            <a:spLocks noChangeShapeType="1"/>
          </p:cNvSpPr>
          <p:nvPr/>
        </p:nvSpPr>
        <p:spPr bwMode="auto">
          <a:xfrm>
            <a:off x="7500972" y="6400800"/>
            <a:ext cx="1285875" cy="0"/>
          </a:xfrm>
          <a:prstGeom prst="line">
            <a:avLst/>
          </a:prstGeom>
          <a:noFill/>
          <a:ln w="9525">
            <a:solidFill>
              <a:schemeClr val="tx1"/>
            </a:solidFill>
            <a:round/>
            <a:headEnd/>
            <a:tailEnd/>
          </a:ln>
          <a:effectLst/>
        </p:spPr>
        <p:txBody>
          <a:bodyPr wrap="none" anchor="ctr"/>
          <a:lstStyle/>
          <a:p>
            <a:endParaRPr lang="en-US">
              <a:latin typeface="Calibri" panose="020F0502020204030204" pitchFamily="34" charset="0"/>
            </a:endParaRPr>
          </a:p>
        </p:txBody>
      </p:sp>
      <p:sp>
        <p:nvSpPr>
          <p:cNvPr id="75" name="Oval 93"/>
          <p:cNvSpPr>
            <a:spLocks noChangeArrowheads="1"/>
          </p:cNvSpPr>
          <p:nvPr/>
        </p:nvSpPr>
        <p:spPr bwMode="auto">
          <a:xfrm>
            <a:off x="6300822" y="2743200"/>
            <a:ext cx="257175" cy="381000"/>
          </a:xfrm>
          <a:prstGeom prst="ellipse">
            <a:avLst/>
          </a:prstGeom>
          <a:solidFill>
            <a:srgbClr val="0070C0"/>
          </a:solidFill>
          <a:ln w="9525">
            <a:noFill/>
            <a:round/>
            <a:headEnd/>
            <a:tailEnd/>
          </a:ln>
          <a:effectLst/>
        </p:spPr>
        <p:txBody>
          <a:bodyPr wrap="none" anchor="ctr"/>
          <a:lstStyle/>
          <a:p>
            <a:endParaRPr lang="en-US">
              <a:latin typeface="Calibri" panose="020F0502020204030204" pitchFamily="34" charset="0"/>
            </a:endParaRPr>
          </a:p>
        </p:txBody>
      </p:sp>
      <p:sp>
        <p:nvSpPr>
          <p:cNvPr id="76" name="Oval 94"/>
          <p:cNvSpPr>
            <a:spLocks noChangeArrowheads="1"/>
          </p:cNvSpPr>
          <p:nvPr/>
        </p:nvSpPr>
        <p:spPr bwMode="auto">
          <a:xfrm>
            <a:off x="6300822" y="5257800"/>
            <a:ext cx="257175" cy="381000"/>
          </a:xfrm>
          <a:prstGeom prst="ellipse">
            <a:avLst/>
          </a:prstGeom>
          <a:solidFill>
            <a:srgbClr val="0070C0"/>
          </a:solidFill>
          <a:ln w="9525">
            <a:noFill/>
            <a:round/>
            <a:headEnd/>
            <a:tailEnd/>
          </a:ln>
          <a:effectLst/>
        </p:spPr>
        <p:txBody>
          <a:bodyPr wrap="none" anchor="ctr"/>
          <a:lstStyle/>
          <a:p>
            <a:endParaRPr lang="en-US">
              <a:latin typeface="Calibri" panose="020F0502020204030204" pitchFamily="34" charset="0"/>
            </a:endParaRPr>
          </a:p>
        </p:txBody>
      </p:sp>
      <p:sp>
        <p:nvSpPr>
          <p:cNvPr id="77" name="Oval 95"/>
          <p:cNvSpPr>
            <a:spLocks noChangeArrowheads="1"/>
          </p:cNvSpPr>
          <p:nvPr/>
        </p:nvSpPr>
        <p:spPr bwMode="auto">
          <a:xfrm>
            <a:off x="9729822" y="2743200"/>
            <a:ext cx="257175" cy="381000"/>
          </a:xfrm>
          <a:prstGeom prst="ellipse">
            <a:avLst/>
          </a:prstGeom>
          <a:solidFill>
            <a:srgbClr val="FF0000"/>
          </a:solidFill>
          <a:ln w="9525">
            <a:noFill/>
            <a:round/>
            <a:headEnd/>
            <a:tailEnd/>
          </a:ln>
          <a:effectLst/>
        </p:spPr>
        <p:txBody>
          <a:bodyPr wrap="none" anchor="ctr"/>
          <a:lstStyle/>
          <a:p>
            <a:endParaRPr lang="en-US">
              <a:latin typeface="Calibri" panose="020F0502020204030204" pitchFamily="34" charset="0"/>
            </a:endParaRPr>
          </a:p>
        </p:txBody>
      </p:sp>
      <p:sp>
        <p:nvSpPr>
          <p:cNvPr id="78" name="Oval 96"/>
          <p:cNvSpPr>
            <a:spLocks noChangeArrowheads="1"/>
          </p:cNvSpPr>
          <p:nvPr/>
        </p:nvSpPr>
        <p:spPr bwMode="auto">
          <a:xfrm>
            <a:off x="9729822" y="5257800"/>
            <a:ext cx="257175" cy="381000"/>
          </a:xfrm>
          <a:prstGeom prst="ellipse">
            <a:avLst/>
          </a:prstGeom>
          <a:solidFill>
            <a:srgbClr val="FF0000"/>
          </a:solidFill>
          <a:ln w="9525">
            <a:noFill/>
            <a:round/>
            <a:headEnd/>
            <a:tailEnd/>
          </a:ln>
          <a:effectLst/>
        </p:spPr>
        <p:txBody>
          <a:bodyPr wrap="none" anchor="ctr"/>
          <a:lstStyle/>
          <a:p>
            <a:endParaRPr lang="en-US">
              <a:latin typeface="Calibri" panose="020F0502020204030204" pitchFamily="34" charset="0"/>
            </a:endParaRPr>
          </a:p>
        </p:txBody>
      </p:sp>
      <p:sp>
        <p:nvSpPr>
          <p:cNvPr id="79" name="Oval 97"/>
          <p:cNvSpPr>
            <a:spLocks noChangeArrowheads="1"/>
          </p:cNvSpPr>
          <p:nvPr/>
        </p:nvSpPr>
        <p:spPr bwMode="auto">
          <a:xfrm rot="5400000">
            <a:off x="8629685" y="6072187"/>
            <a:ext cx="228600" cy="428625"/>
          </a:xfrm>
          <a:prstGeom prst="ellipse">
            <a:avLst/>
          </a:prstGeom>
          <a:solidFill>
            <a:srgbClr val="FF0000"/>
          </a:solidFill>
          <a:ln w="9525">
            <a:noFill/>
            <a:round/>
            <a:headEnd/>
            <a:tailEnd/>
          </a:ln>
          <a:effectLst/>
        </p:spPr>
        <p:txBody>
          <a:bodyPr wrap="none" anchor="ctr"/>
          <a:lstStyle/>
          <a:p>
            <a:endParaRPr lang="en-US">
              <a:latin typeface="Calibri" panose="020F0502020204030204" pitchFamily="34" charset="0"/>
            </a:endParaRPr>
          </a:p>
        </p:txBody>
      </p:sp>
      <p:sp>
        <p:nvSpPr>
          <p:cNvPr id="80" name="Oval 98"/>
          <p:cNvSpPr>
            <a:spLocks noChangeArrowheads="1"/>
          </p:cNvSpPr>
          <p:nvPr/>
        </p:nvSpPr>
        <p:spPr bwMode="auto">
          <a:xfrm rot="5400000">
            <a:off x="7429535" y="6072187"/>
            <a:ext cx="228600" cy="428625"/>
          </a:xfrm>
          <a:prstGeom prst="ellipse">
            <a:avLst/>
          </a:prstGeom>
          <a:solidFill>
            <a:srgbClr val="0070C0"/>
          </a:solidFill>
          <a:ln w="9525">
            <a:noFill/>
            <a:round/>
            <a:headEnd/>
            <a:tailEnd/>
          </a:ln>
          <a:effectLst/>
        </p:spPr>
        <p:txBody>
          <a:bodyPr wrap="none" anchor="ctr"/>
          <a:lstStyle/>
          <a:p>
            <a:endParaRPr lang="en-US">
              <a:latin typeface="Calibri" panose="020F0502020204030204" pitchFamily="34" charset="0"/>
            </a:endParaRPr>
          </a:p>
        </p:txBody>
      </p:sp>
      <p:sp>
        <p:nvSpPr>
          <p:cNvPr id="81" name="Line 99"/>
          <p:cNvSpPr>
            <a:spLocks noChangeShapeType="1"/>
          </p:cNvSpPr>
          <p:nvPr/>
        </p:nvSpPr>
        <p:spPr bwMode="auto">
          <a:xfrm>
            <a:off x="7500972" y="6248400"/>
            <a:ext cx="1285875" cy="0"/>
          </a:xfrm>
          <a:prstGeom prst="line">
            <a:avLst/>
          </a:prstGeom>
          <a:noFill/>
          <a:ln w="9525">
            <a:solidFill>
              <a:schemeClr val="tx1"/>
            </a:solidFill>
            <a:round/>
            <a:headEnd/>
            <a:tailEnd/>
          </a:ln>
          <a:effectLst/>
        </p:spPr>
        <p:txBody>
          <a:bodyPr wrap="none" anchor="ctr"/>
          <a:lstStyle/>
          <a:p>
            <a:endParaRPr lang="en-US">
              <a:latin typeface="Calibri" panose="020F0502020204030204" pitchFamily="34" charset="0"/>
            </a:endParaRPr>
          </a:p>
        </p:txBody>
      </p:sp>
      <p:sp>
        <p:nvSpPr>
          <p:cNvPr id="82" name="AutoShape 101"/>
          <p:cNvSpPr>
            <a:spLocks noChangeArrowheads="1"/>
          </p:cNvSpPr>
          <p:nvPr/>
        </p:nvSpPr>
        <p:spPr bwMode="auto">
          <a:xfrm>
            <a:off x="9901272" y="38862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3" name="AutoShape 102"/>
          <p:cNvSpPr>
            <a:spLocks noChangeArrowheads="1"/>
          </p:cNvSpPr>
          <p:nvPr/>
        </p:nvSpPr>
        <p:spPr bwMode="auto">
          <a:xfrm>
            <a:off x="9901272" y="42672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4" name="AutoShape 103"/>
          <p:cNvSpPr>
            <a:spLocks noChangeArrowheads="1"/>
          </p:cNvSpPr>
          <p:nvPr/>
        </p:nvSpPr>
        <p:spPr bwMode="auto">
          <a:xfrm>
            <a:off x="9901272" y="46482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5" name="AutoShape 104"/>
          <p:cNvSpPr>
            <a:spLocks noChangeArrowheads="1"/>
          </p:cNvSpPr>
          <p:nvPr/>
        </p:nvSpPr>
        <p:spPr bwMode="auto">
          <a:xfrm>
            <a:off x="9901272" y="35052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6" name="AutoShape 105"/>
          <p:cNvSpPr>
            <a:spLocks noChangeArrowheads="1"/>
          </p:cNvSpPr>
          <p:nvPr/>
        </p:nvSpPr>
        <p:spPr bwMode="auto">
          <a:xfrm>
            <a:off x="9901272" y="31242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7" name="AutoShape 106"/>
          <p:cNvSpPr>
            <a:spLocks noChangeArrowheads="1"/>
          </p:cNvSpPr>
          <p:nvPr/>
        </p:nvSpPr>
        <p:spPr bwMode="auto">
          <a:xfrm>
            <a:off x="9901272" y="51054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8" name="AutoShape 107"/>
          <p:cNvSpPr>
            <a:spLocks noChangeArrowheads="1"/>
          </p:cNvSpPr>
          <p:nvPr/>
        </p:nvSpPr>
        <p:spPr bwMode="auto">
          <a:xfrm flipH="1">
            <a:off x="9644097" y="32766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89" name="AutoShape 108"/>
          <p:cNvSpPr>
            <a:spLocks noChangeArrowheads="1"/>
          </p:cNvSpPr>
          <p:nvPr/>
        </p:nvSpPr>
        <p:spPr bwMode="auto">
          <a:xfrm flipH="1">
            <a:off x="9644097" y="41148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90" name="AutoShape 109"/>
          <p:cNvSpPr>
            <a:spLocks noChangeArrowheads="1"/>
          </p:cNvSpPr>
          <p:nvPr/>
        </p:nvSpPr>
        <p:spPr bwMode="auto">
          <a:xfrm flipH="1">
            <a:off x="9644097" y="44196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91" name="AutoShape 110"/>
          <p:cNvSpPr>
            <a:spLocks noChangeArrowheads="1"/>
          </p:cNvSpPr>
          <p:nvPr/>
        </p:nvSpPr>
        <p:spPr bwMode="auto">
          <a:xfrm flipH="1">
            <a:off x="9644097" y="48768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92" name="AutoShape 111"/>
          <p:cNvSpPr>
            <a:spLocks noChangeArrowheads="1"/>
          </p:cNvSpPr>
          <p:nvPr/>
        </p:nvSpPr>
        <p:spPr bwMode="auto">
          <a:xfrm flipH="1">
            <a:off x="9644097" y="53340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93" name="AutoShape 112"/>
          <p:cNvSpPr>
            <a:spLocks noChangeArrowheads="1"/>
          </p:cNvSpPr>
          <p:nvPr/>
        </p:nvSpPr>
        <p:spPr bwMode="auto">
          <a:xfrm flipH="1">
            <a:off x="9644097" y="29718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sp>
        <p:nvSpPr>
          <p:cNvPr id="94" name="AutoShape 113"/>
          <p:cNvSpPr>
            <a:spLocks noChangeArrowheads="1"/>
          </p:cNvSpPr>
          <p:nvPr/>
        </p:nvSpPr>
        <p:spPr bwMode="auto">
          <a:xfrm flipH="1">
            <a:off x="9644097" y="3733800"/>
            <a:ext cx="171450" cy="76200"/>
          </a:xfrm>
          <a:prstGeom prst="leftArrow">
            <a:avLst>
              <a:gd name="adj1" fmla="val 50000"/>
              <a:gd name="adj2" fmla="val 56250"/>
            </a:avLst>
          </a:prstGeom>
          <a:solidFill>
            <a:schemeClr val="tx1"/>
          </a:solidFill>
          <a:ln w="9525">
            <a:solidFill>
              <a:schemeClr val="tx1"/>
            </a:solidFill>
            <a:miter lim="800000"/>
            <a:headEnd/>
            <a:tailEnd/>
          </a:ln>
          <a:effectLst/>
        </p:spPr>
        <p:txBody>
          <a:bodyPr wrap="none" anchor="ctr"/>
          <a:lstStyle/>
          <a:p>
            <a:endParaRPr lang="en-US">
              <a:latin typeface="Calibri" panose="020F0502020204030204" pitchFamily="34"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422963949"/>
              </p:ext>
            </p:extLst>
          </p:nvPr>
        </p:nvGraphicFramePr>
        <p:xfrm>
          <a:off x="214278" y="2581292"/>
          <a:ext cx="5214974" cy="4133856"/>
        </p:xfrm>
        <a:graphic>
          <a:graphicData uri="http://schemas.openxmlformats.org/presentationml/2006/ole">
            <mc:AlternateContent xmlns:mc="http://schemas.openxmlformats.org/markup-compatibility/2006">
              <mc:Choice xmlns:v="urn:schemas-microsoft-com:vml" Requires="v">
                <p:oleObj spid="_x0000_s1035" name="Image" r:id="rId5" imgW="9257143" imgH="5028571" progId="">
                  <p:embed/>
                </p:oleObj>
              </mc:Choice>
              <mc:Fallback>
                <p:oleObj name="Image" r:id="rId5" imgW="9257143" imgH="5028571"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78" y="2581292"/>
                        <a:ext cx="5214974" cy="413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2" name="Text Box 6"/>
          <p:cNvSpPr txBox="1">
            <a:spLocks noChangeArrowheads="1"/>
          </p:cNvSpPr>
          <p:nvPr/>
        </p:nvSpPr>
        <p:spPr bwMode="auto">
          <a:xfrm>
            <a:off x="357154" y="1500736"/>
            <a:ext cx="4214842" cy="3170099"/>
          </a:xfrm>
          <a:prstGeom prst="rect">
            <a:avLst/>
          </a:prstGeom>
          <a:solidFill>
            <a:schemeClr val="bg1"/>
          </a:solidFill>
          <a:ln w="9525">
            <a:noFill/>
            <a:miter lim="800000"/>
            <a:headEnd/>
            <a:tailEnd/>
          </a:ln>
          <a:effectLst/>
        </p:spPr>
        <p:txBody>
          <a:bodyPr wrap="square">
            <a:spAutoFit/>
          </a:bodyPr>
          <a:lstStyle/>
          <a:p>
            <a:pPr algn="l" rtl="0">
              <a:buBlip>
                <a:blip r:embed="rId3"/>
              </a:buBlip>
            </a:pPr>
            <a:r>
              <a:rPr lang="en-US" sz="2000" b="1" dirty="0" smtClean="0">
                <a:solidFill>
                  <a:srgbClr val="0070C0"/>
                </a:solidFill>
                <a:latin typeface="Calibri" panose="020F0502020204030204" pitchFamily="34" charset="0"/>
              </a:rPr>
              <a:t> NORMAL </a:t>
            </a:r>
            <a:r>
              <a:rPr lang="en-US" sz="2000" b="1" dirty="0">
                <a:solidFill>
                  <a:srgbClr val="0070C0"/>
                </a:solidFill>
                <a:latin typeface="Calibri" panose="020F0502020204030204" pitchFamily="34" charset="0"/>
              </a:rPr>
              <a:t>BP: 120/80</a:t>
            </a:r>
          </a:p>
          <a:p>
            <a:pPr algn="l" rtl="0">
              <a:buBlip>
                <a:blip r:embed="rId3"/>
              </a:buBlip>
            </a:pPr>
            <a:r>
              <a:rPr lang="en-US" sz="2000" b="1" dirty="0" smtClean="0">
                <a:solidFill>
                  <a:srgbClr val="0070C0"/>
                </a:solidFill>
                <a:latin typeface="Calibri" panose="020F0502020204030204" pitchFamily="34" charset="0"/>
              </a:rPr>
              <a:t> LOW </a:t>
            </a:r>
            <a:r>
              <a:rPr lang="en-US" sz="2000" b="1" dirty="0">
                <a:solidFill>
                  <a:srgbClr val="0070C0"/>
                </a:solidFill>
                <a:latin typeface="Calibri" panose="020F0502020204030204" pitchFamily="34" charset="0"/>
              </a:rPr>
              <a:t>BP &lt; 90/60</a:t>
            </a:r>
          </a:p>
          <a:p>
            <a:pPr algn="l" rtl="0">
              <a:buBlip>
                <a:blip r:embed="rId3"/>
              </a:buBlip>
            </a:pPr>
            <a:endParaRPr lang="en-US" sz="2000" b="1" dirty="0">
              <a:solidFill>
                <a:srgbClr val="0070C0"/>
              </a:solidFill>
              <a:latin typeface="Calibri" panose="020F0502020204030204" pitchFamily="34" charset="0"/>
            </a:endParaRPr>
          </a:p>
          <a:p>
            <a:pPr algn="l" rtl="0">
              <a:buBlip>
                <a:blip r:embed="rId3"/>
              </a:buBlip>
            </a:pPr>
            <a:r>
              <a:rPr lang="en-US" sz="2000" b="1" dirty="0" smtClean="0">
                <a:solidFill>
                  <a:srgbClr val="0070C0"/>
                </a:solidFill>
                <a:latin typeface="Calibri" panose="020F0502020204030204" pitchFamily="34" charset="0"/>
              </a:rPr>
              <a:t> Arterial </a:t>
            </a:r>
            <a:r>
              <a:rPr lang="en-US" sz="2000" b="1" dirty="0">
                <a:solidFill>
                  <a:srgbClr val="0070C0"/>
                </a:solidFill>
                <a:latin typeface="Calibri" panose="020F0502020204030204" pitchFamily="34" charset="0"/>
              </a:rPr>
              <a:t>pressure </a:t>
            </a:r>
            <a:r>
              <a:rPr lang="en-US" sz="2000" b="1" dirty="0" smtClean="0">
                <a:solidFill>
                  <a:srgbClr val="0070C0"/>
                </a:solidFill>
                <a:latin typeface="Calibri" panose="020F0502020204030204" pitchFamily="34" charset="0"/>
              </a:rPr>
              <a:t>= cardiac </a:t>
            </a:r>
            <a:r>
              <a:rPr lang="en-US" sz="2000" b="1" dirty="0">
                <a:solidFill>
                  <a:srgbClr val="0070C0"/>
                </a:solidFill>
                <a:latin typeface="Calibri" panose="020F0502020204030204" pitchFamily="34" charset="0"/>
              </a:rPr>
              <a:t>output x systemic vascular resistance</a:t>
            </a:r>
          </a:p>
          <a:p>
            <a:pPr algn="l" rtl="0">
              <a:buBlip>
                <a:blip r:embed="rId3"/>
              </a:buBlip>
            </a:pPr>
            <a:endParaRPr lang="en-US" sz="2000" b="1" dirty="0">
              <a:solidFill>
                <a:srgbClr val="0070C0"/>
              </a:solidFill>
              <a:latin typeface="Calibri" panose="020F0502020204030204" pitchFamily="34" charset="0"/>
            </a:endParaRPr>
          </a:p>
          <a:p>
            <a:pPr algn="l" rtl="0">
              <a:buBlip>
                <a:blip r:embed="rId3"/>
              </a:buBlip>
            </a:pPr>
            <a:r>
              <a:rPr lang="en-US" sz="2000" b="1" dirty="0" smtClean="0">
                <a:solidFill>
                  <a:srgbClr val="0070C0"/>
                </a:solidFill>
                <a:latin typeface="Calibri" panose="020F0502020204030204" pitchFamily="34" charset="0"/>
              </a:rPr>
              <a:t> Reduction </a:t>
            </a:r>
            <a:r>
              <a:rPr lang="en-US" sz="2000" b="1" dirty="0">
                <a:solidFill>
                  <a:srgbClr val="0070C0"/>
                </a:solidFill>
                <a:latin typeface="Calibri" panose="020F0502020204030204" pitchFamily="34" charset="0"/>
              </a:rPr>
              <a:t>in either component (cardiac output </a:t>
            </a:r>
            <a:r>
              <a:rPr lang="en-US" sz="2000" b="1" dirty="0" smtClean="0">
                <a:solidFill>
                  <a:srgbClr val="0070C0"/>
                </a:solidFill>
                <a:latin typeface="Calibri" panose="020F0502020204030204" pitchFamily="34" charset="0"/>
              </a:rPr>
              <a:t>or </a:t>
            </a:r>
            <a:r>
              <a:rPr lang="en-US" sz="2000" b="1" dirty="0">
                <a:solidFill>
                  <a:srgbClr val="0070C0"/>
                </a:solidFill>
                <a:latin typeface="Calibri" panose="020F0502020204030204" pitchFamily="34" charset="0"/>
              </a:rPr>
              <a:t>vascular </a:t>
            </a:r>
            <a:r>
              <a:rPr lang="en-US" sz="2000" b="1" dirty="0" smtClean="0">
                <a:solidFill>
                  <a:srgbClr val="0070C0"/>
                </a:solidFill>
                <a:latin typeface="Calibri" panose="020F0502020204030204" pitchFamily="34" charset="0"/>
              </a:rPr>
              <a:t>resistance) </a:t>
            </a:r>
            <a:r>
              <a:rPr lang="en-US" sz="2000" b="1" dirty="0">
                <a:solidFill>
                  <a:srgbClr val="0070C0"/>
                </a:solidFill>
                <a:latin typeface="Calibri" panose="020F0502020204030204" pitchFamily="34" charset="0"/>
              </a:rPr>
              <a:t>without </a:t>
            </a:r>
            <a:r>
              <a:rPr lang="en-US" sz="2000" b="1" dirty="0" smtClean="0">
                <a:solidFill>
                  <a:srgbClr val="0070C0"/>
                </a:solidFill>
                <a:latin typeface="Calibri" panose="020F0502020204030204" pitchFamily="34" charset="0"/>
              </a:rPr>
              <a:t>a </a:t>
            </a:r>
            <a:r>
              <a:rPr lang="en-US" sz="2000" b="1" dirty="0">
                <a:solidFill>
                  <a:srgbClr val="0070C0"/>
                </a:solidFill>
                <a:latin typeface="Calibri" panose="020F0502020204030204" pitchFamily="34" charset="0"/>
              </a:rPr>
              <a:t>compensatory </a:t>
            </a:r>
            <a:r>
              <a:rPr lang="en-US" sz="2000" b="1" dirty="0" smtClean="0">
                <a:solidFill>
                  <a:srgbClr val="0070C0"/>
                </a:solidFill>
                <a:latin typeface="Calibri" panose="020F0502020204030204" pitchFamily="34" charset="0"/>
              </a:rPr>
              <a:t>elevation of </a:t>
            </a:r>
            <a:r>
              <a:rPr lang="en-US" sz="2000" b="1" dirty="0">
                <a:solidFill>
                  <a:srgbClr val="0070C0"/>
                </a:solidFill>
                <a:latin typeface="Calibri" panose="020F0502020204030204" pitchFamily="34" charset="0"/>
              </a:rPr>
              <a:t>the other </a:t>
            </a:r>
            <a:r>
              <a:rPr lang="en-US" sz="2000" b="1" dirty="0" smtClean="0">
                <a:solidFill>
                  <a:srgbClr val="0070C0"/>
                </a:solidFill>
                <a:latin typeface="Calibri" panose="020F0502020204030204" pitchFamily="34" charset="0"/>
              </a:rPr>
              <a:t>will </a:t>
            </a:r>
            <a:r>
              <a:rPr lang="en-US" sz="2000" b="1" dirty="0">
                <a:solidFill>
                  <a:srgbClr val="0070C0"/>
                </a:solidFill>
                <a:latin typeface="Calibri" panose="020F0502020204030204" pitchFamily="34" charset="0"/>
              </a:rPr>
              <a:t>result in hypotension. </a:t>
            </a:r>
          </a:p>
        </p:txBody>
      </p:sp>
      <p:sp>
        <p:nvSpPr>
          <p:cNvPr id="5" name="Rectangle 4"/>
          <p:cNvSpPr>
            <a:spLocks noChangeArrowheads="1"/>
          </p:cNvSpPr>
          <p:nvPr/>
        </p:nvSpPr>
        <p:spPr bwMode="auto">
          <a:xfrm>
            <a:off x="428592" y="428604"/>
            <a:ext cx="9429816" cy="771508"/>
          </a:xfrm>
          <a:prstGeom prst="rect">
            <a:avLst/>
          </a:prstGeom>
          <a:solidFill>
            <a:schemeClr val="accent2">
              <a:lumMod val="50000"/>
            </a:schemeClr>
          </a:solidFill>
          <a:ln w="9525">
            <a:noFill/>
            <a:miter lim="800000"/>
            <a:headEnd/>
            <a:tailEnd/>
          </a:ln>
          <a:effectLst/>
        </p:spPr>
        <p:txBody>
          <a:bodyPr anchor="ctr"/>
          <a:lstStyle/>
          <a:p>
            <a:pPr rtl="0"/>
            <a:r>
              <a:rPr lang="en-AU" b="1" dirty="0" smtClean="0">
                <a:solidFill>
                  <a:srgbClr val="FFFF00"/>
                </a:solidFill>
                <a:latin typeface="Calibri" panose="020F0502020204030204" pitchFamily="34" charset="0"/>
              </a:rPr>
              <a:t>Systemic hypotension</a:t>
            </a:r>
            <a:endParaRPr lang="en-AU" b="1" dirty="0">
              <a:solidFill>
                <a:srgbClr val="FFFF00"/>
              </a:solidFill>
              <a:latin typeface="Calibri" panose="020F0502020204030204" pitchFamily="34" charset="0"/>
            </a:endParaRPr>
          </a:p>
        </p:txBody>
      </p:sp>
      <p:sp>
        <p:nvSpPr>
          <p:cNvPr id="6" name="AutoShape 44"/>
          <p:cNvSpPr>
            <a:spLocks noChangeArrowheads="1"/>
          </p:cNvSpPr>
          <p:nvPr/>
        </p:nvSpPr>
        <p:spPr bwMode="auto">
          <a:xfrm flipH="1" flipV="1">
            <a:off x="4910173" y="2516188"/>
            <a:ext cx="3943350" cy="838200"/>
          </a:xfrm>
          <a:prstGeom prst="curvedUpArrow">
            <a:avLst>
              <a:gd name="adj1" fmla="val 54886"/>
              <a:gd name="adj2" fmla="val 148977"/>
              <a:gd name="adj3" fmla="val 33333"/>
            </a:avLst>
          </a:prstGeom>
          <a:gradFill rotWithShape="1">
            <a:gsLst>
              <a:gs pos="0">
                <a:srgbClr val="00FFFF">
                  <a:gamma/>
                  <a:shade val="0"/>
                  <a:invGamma/>
                </a:srgbClr>
              </a:gs>
              <a:gs pos="50000">
                <a:srgbClr val="00FFFF"/>
              </a:gs>
              <a:gs pos="100000">
                <a:srgbClr val="00FFFF">
                  <a:gamma/>
                  <a:shade val="0"/>
                  <a:invGamma/>
                </a:srgbClr>
              </a:gs>
            </a:gsLst>
            <a:lin ang="5400000" scaled="1"/>
          </a:gradFill>
          <a:ln w="9525">
            <a:solidFill>
              <a:srgbClr val="0000FF"/>
            </a:solidFill>
            <a:miter lim="800000"/>
            <a:headEnd/>
            <a:tailEnd/>
          </a:ln>
          <a:effectLst/>
        </p:spPr>
        <p:txBody>
          <a:bodyPr wrap="none" anchor="ctr"/>
          <a:lstStyle/>
          <a:p>
            <a:endParaRPr lang="en-US" sz="2200" b="1">
              <a:latin typeface="Calibri" panose="020F0502020204030204" pitchFamily="34" charset="0"/>
            </a:endParaRPr>
          </a:p>
        </p:txBody>
      </p:sp>
      <p:sp>
        <p:nvSpPr>
          <p:cNvPr id="7" name="AutoShape 45"/>
          <p:cNvSpPr>
            <a:spLocks noChangeArrowheads="1"/>
          </p:cNvSpPr>
          <p:nvPr/>
        </p:nvSpPr>
        <p:spPr bwMode="auto">
          <a:xfrm>
            <a:off x="5319748" y="4343400"/>
            <a:ext cx="3943350" cy="838200"/>
          </a:xfrm>
          <a:prstGeom prst="curvedUpArrow">
            <a:avLst>
              <a:gd name="adj1" fmla="val 54886"/>
              <a:gd name="adj2" fmla="val 148977"/>
              <a:gd name="adj3" fmla="val 33333"/>
            </a:avLst>
          </a:prstGeom>
          <a:gradFill rotWithShape="1">
            <a:gsLst>
              <a:gs pos="0">
                <a:srgbClr val="FF00FF">
                  <a:gamma/>
                  <a:shade val="0"/>
                  <a:invGamma/>
                </a:srgbClr>
              </a:gs>
              <a:gs pos="50000">
                <a:srgbClr val="FF00FF"/>
              </a:gs>
              <a:gs pos="100000">
                <a:srgbClr val="FF00FF">
                  <a:gamma/>
                  <a:shade val="0"/>
                  <a:invGamma/>
                </a:srgbClr>
              </a:gs>
            </a:gsLst>
            <a:lin ang="5400000" scaled="1"/>
          </a:gradFill>
          <a:ln w="9525">
            <a:solidFill>
              <a:srgbClr val="800080"/>
            </a:solidFill>
            <a:miter lim="800000"/>
            <a:headEnd/>
            <a:tailEnd/>
          </a:ln>
          <a:effectLst/>
        </p:spPr>
        <p:txBody>
          <a:bodyPr wrap="none" anchor="ctr"/>
          <a:lstStyle/>
          <a:p>
            <a:endParaRPr lang="en-US" sz="2200" b="1">
              <a:latin typeface="Calibri" panose="020F0502020204030204" pitchFamily="34" charset="0"/>
            </a:endParaRPr>
          </a:p>
        </p:txBody>
      </p:sp>
      <p:sp>
        <p:nvSpPr>
          <p:cNvPr id="8" name="Text Box 46"/>
          <p:cNvSpPr txBox="1">
            <a:spLocks noChangeArrowheads="1"/>
          </p:cNvSpPr>
          <p:nvPr/>
        </p:nvSpPr>
        <p:spPr bwMode="auto">
          <a:xfrm>
            <a:off x="4760835" y="3429000"/>
            <a:ext cx="1303562" cy="430887"/>
          </a:xfrm>
          <a:prstGeom prst="rect">
            <a:avLst/>
          </a:prstGeom>
          <a:noFill/>
          <a:ln w="9525">
            <a:noFill/>
            <a:miter lim="800000"/>
            <a:headEnd/>
            <a:tailEnd/>
          </a:ln>
          <a:effectLst/>
        </p:spPr>
        <p:txBody>
          <a:bodyPr wrap="none">
            <a:spAutoFit/>
          </a:bodyPr>
          <a:lstStyle/>
          <a:p>
            <a:r>
              <a:rPr lang="en-US" sz="2200" b="1" i="0" dirty="0">
                <a:solidFill>
                  <a:schemeClr val="tx2"/>
                </a:solidFill>
                <a:effectLst>
                  <a:outerShdw blurRad="38100" dist="38100" dir="2700000" algn="tl">
                    <a:srgbClr val="000000"/>
                  </a:outerShdw>
                </a:effectLst>
                <a:latin typeface="Calibri" panose="020F0502020204030204" pitchFamily="34" charset="0"/>
              </a:rPr>
              <a:t>80 mmHg</a:t>
            </a:r>
          </a:p>
        </p:txBody>
      </p:sp>
      <p:sp>
        <p:nvSpPr>
          <p:cNvPr id="9" name="Text Box 47"/>
          <p:cNvSpPr txBox="1">
            <a:spLocks noChangeArrowheads="1"/>
          </p:cNvSpPr>
          <p:nvPr/>
        </p:nvSpPr>
        <p:spPr bwMode="auto">
          <a:xfrm>
            <a:off x="7865295" y="3429000"/>
            <a:ext cx="1446229" cy="430887"/>
          </a:xfrm>
          <a:prstGeom prst="rect">
            <a:avLst/>
          </a:prstGeom>
          <a:noFill/>
          <a:ln w="9525">
            <a:noFill/>
            <a:miter lim="800000"/>
            <a:headEnd/>
            <a:tailEnd/>
          </a:ln>
          <a:effectLst/>
        </p:spPr>
        <p:txBody>
          <a:bodyPr wrap="none">
            <a:spAutoFit/>
          </a:bodyPr>
          <a:lstStyle/>
          <a:p>
            <a:r>
              <a:rPr lang="en-US" sz="2200" b="1" i="0">
                <a:solidFill>
                  <a:schemeClr val="tx2"/>
                </a:solidFill>
                <a:effectLst>
                  <a:outerShdw blurRad="38100" dist="38100" dir="2700000" algn="tl">
                    <a:srgbClr val="000000"/>
                  </a:outerShdw>
                </a:effectLst>
                <a:latin typeface="Calibri" panose="020F0502020204030204" pitchFamily="34" charset="0"/>
              </a:rPr>
              <a:t>120 mmHg</a:t>
            </a:r>
          </a:p>
        </p:txBody>
      </p:sp>
      <p:sp>
        <p:nvSpPr>
          <p:cNvPr id="10" name="Text Box 48"/>
          <p:cNvSpPr txBox="1">
            <a:spLocks noChangeArrowheads="1"/>
          </p:cNvSpPr>
          <p:nvPr/>
        </p:nvSpPr>
        <p:spPr bwMode="auto">
          <a:xfrm>
            <a:off x="6388298" y="1905000"/>
            <a:ext cx="1318886" cy="430887"/>
          </a:xfrm>
          <a:prstGeom prst="rect">
            <a:avLst/>
          </a:prstGeom>
          <a:noFill/>
          <a:ln w="9525">
            <a:noFill/>
            <a:miter lim="800000"/>
            <a:headEnd/>
            <a:tailEnd/>
          </a:ln>
          <a:effectLst/>
        </p:spPr>
        <p:txBody>
          <a:bodyPr wrap="none">
            <a:spAutoFit/>
          </a:bodyPr>
          <a:lstStyle/>
          <a:p>
            <a:r>
              <a:rPr lang="en-US" sz="2200" b="1" i="0" dirty="0">
                <a:solidFill>
                  <a:srgbClr val="33CC33"/>
                </a:solidFill>
                <a:effectLst>
                  <a:outerShdw blurRad="38100" dist="38100" dir="2700000" algn="tl">
                    <a:srgbClr val="000000"/>
                  </a:outerShdw>
                </a:effectLst>
                <a:latin typeface="Calibri" panose="020F0502020204030204" pitchFamily="34" charset="0"/>
              </a:rPr>
              <a:t>DIASTOLE</a:t>
            </a:r>
          </a:p>
        </p:txBody>
      </p:sp>
      <p:sp>
        <p:nvSpPr>
          <p:cNvPr id="11" name="Text Box 49"/>
          <p:cNvSpPr txBox="1">
            <a:spLocks noChangeArrowheads="1"/>
          </p:cNvSpPr>
          <p:nvPr/>
        </p:nvSpPr>
        <p:spPr bwMode="auto">
          <a:xfrm>
            <a:off x="6507255" y="5329254"/>
            <a:ext cx="1163524" cy="430887"/>
          </a:xfrm>
          <a:prstGeom prst="rect">
            <a:avLst/>
          </a:prstGeom>
          <a:noFill/>
          <a:ln w="9525">
            <a:noFill/>
            <a:miter lim="800000"/>
            <a:headEnd/>
            <a:tailEnd/>
          </a:ln>
          <a:effectLst/>
        </p:spPr>
        <p:txBody>
          <a:bodyPr wrap="none">
            <a:spAutoFit/>
          </a:bodyPr>
          <a:lstStyle/>
          <a:p>
            <a:r>
              <a:rPr lang="en-US" sz="2200" b="1" i="0" dirty="0">
                <a:solidFill>
                  <a:srgbClr val="FF0000"/>
                </a:solidFill>
                <a:effectLst>
                  <a:outerShdw blurRad="38100" dist="38100" dir="2700000" algn="tl">
                    <a:srgbClr val="000000"/>
                  </a:outerShdw>
                </a:effectLst>
                <a:latin typeface="Calibri" panose="020F0502020204030204" pitchFamily="34" charset="0"/>
              </a:rPr>
              <a:t>SYSTOLE</a:t>
            </a:r>
          </a:p>
        </p:txBody>
      </p:sp>
      <p:sp>
        <p:nvSpPr>
          <p:cNvPr id="12" name="Text Box 115"/>
          <p:cNvSpPr txBox="1">
            <a:spLocks noChangeArrowheads="1"/>
          </p:cNvSpPr>
          <p:nvPr/>
        </p:nvSpPr>
        <p:spPr bwMode="auto">
          <a:xfrm>
            <a:off x="7472398" y="3886200"/>
            <a:ext cx="1981200" cy="430887"/>
          </a:xfrm>
          <a:prstGeom prst="rect">
            <a:avLst/>
          </a:prstGeom>
          <a:noFill/>
          <a:ln w="12700">
            <a:noFill/>
            <a:miter lim="800000"/>
            <a:headEnd type="none" w="sm" len="sm"/>
            <a:tailEnd type="none" w="sm" len="sm"/>
          </a:ln>
          <a:effectLst/>
        </p:spPr>
        <p:txBody>
          <a:bodyPr>
            <a:spAutoFit/>
          </a:bodyPr>
          <a:lstStyle/>
          <a:p>
            <a:pPr>
              <a:spcBef>
                <a:spcPct val="50000"/>
              </a:spcBef>
            </a:pPr>
            <a:endParaRPr lang="en-US" sz="2200" b="1">
              <a:latin typeface="Calibri" panose="020F0502020204030204" pitchFamily="34" charset="0"/>
            </a:endParaRPr>
          </a:p>
        </p:txBody>
      </p:sp>
      <p:sp>
        <p:nvSpPr>
          <p:cNvPr id="13" name="Text Box 116"/>
          <p:cNvSpPr txBox="1">
            <a:spLocks noChangeArrowheads="1"/>
          </p:cNvSpPr>
          <p:nvPr/>
        </p:nvSpPr>
        <p:spPr bwMode="auto">
          <a:xfrm>
            <a:off x="7700998" y="3810000"/>
            <a:ext cx="1676400" cy="430887"/>
          </a:xfrm>
          <a:prstGeom prst="rect">
            <a:avLst/>
          </a:prstGeom>
          <a:noFill/>
          <a:ln w="12700">
            <a:noFill/>
            <a:miter lim="800000"/>
            <a:headEnd type="none" w="sm" len="sm"/>
            <a:tailEnd type="none" w="sm" len="sm"/>
          </a:ln>
          <a:effectLst/>
        </p:spPr>
        <p:txBody>
          <a:bodyPr>
            <a:spAutoFit/>
          </a:bodyPr>
          <a:lstStyle/>
          <a:p>
            <a:pPr>
              <a:spcBef>
                <a:spcPct val="50000"/>
              </a:spcBef>
            </a:pPr>
            <a:r>
              <a:rPr lang="en-US" sz="2200" b="1" dirty="0">
                <a:latin typeface="Calibri" panose="020F0502020204030204" pitchFamily="34" charset="0"/>
              </a:rPr>
              <a:t>Systolic BP</a:t>
            </a:r>
          </a:p>
        </p:txBody>
      </p:sp>
      <p:sp>
        <p:nvSpPr>
          <p:cNvPr id="14" name="Text Box 117"/>
          <p:cNvSpPr txBox="1">
            <a:spLocks noChangeArrowheads="1"/>
          </p:cNvSpPr>
          <p:nvPr/>
        </p:nvSpPr>
        <p:spPr bwMode="auto">
          <a:xfrm>
            <a:off x="4576798" y="3810000"/>
            <a:ext cx="1905000" cy="430887"/>
          </a:xfrm>
          <a:prstGeom prst="rect">
            <a:avLst/>
          </a:prstGeom>
          <a:noFill/>
          <a:ln w="12700">
            <a:noFill/>
            <a:miter lim="800000"/>
            <a:headEnd type="none" w="sm" len="sm"/>
            <a:tailEnd type="none" w="sm" len="sm"/>
          </a:ln>
          <a:effectLst/>
        </p:spPr>
        <p:txBody>
          <a:bodyPr>
            <a:spAutoFit/>
          </a:bodyPr>
          <a:lstStyle/>
          <a:p>
            <a:pPr>
              <a:spcBef>
                <a:spcPct val="50000"/>
              </a:spcBef>
            </a:pPr>
            <a:r>
              <a:rPr lang="en-US" sz="2200" dirty="0">
                <a:latin typeface="Calibri" panose="020F0502020204030204" pitchFamily="34" charset="0"/>
              </a:rPr>
              <a:t>Diastolic BP</a:t>
            </a:r>
          </a:p>
        </p:txBody>
      </p:sp>
      <p:sp>
        <p:nvSpPr>
          <p:cNvPr id="15" name="Text Box 118"/>
          <p:cNvSpPr txBox="1">
            <a:spLocks noChangeArrowheads="1"/>
          </p:cNvSpPr>
          <p:nvPr/>
        </p:nvSpPr>
        <p:spPr bwMode="auto">
          <a:xfrm>
            <a:off x="4729198" y="5791200"/>
            <a:ext cx="5486400" cy="430887"/>
          </a:xfrm>
          <a:prstGeom prst="rect">
            <a:avLst/>
          </a:prstGeom>
          <a:noFill/>
          <a:ln w="12700">
            <a:noFill/>
            <a:miter lim="800000"/>
            <a:headEnd type="none" w="sm" len="sm"/>
            <a:tailEnd type="none" w="sm" len="sm"/>
          </a:ln>
          <a:effectLst/>
        </p:spPr>
        <p:txBody>
          <a:bodyPr>
            <a:spAutoFit/>
          </a:bodyPr>
          <a:lstStyle/>
          <a:p>
            <a:pPr>
              <a:spcBef>
                <a:spcPct val="50000"/>
              </a:spcBef>
            </a:pPr>
            <a:r>
              <a:rPr lang="en-US" sz="2200" b="1" dirty="0">
                <a:latin typeface="Calibri" panose="020F0502020204030204" pitchFamily="34" charset="0"/>
              </a:rPr>
              <a:t>Mean systemic arterial BP ~ 93 mmHg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719" name="Group 167"/>
          <p:cNvGraphicFramePr>
            <a:graphicFrameLocks noGrp="1"/>
          </p:cNvGraphicFramePr>
          <p:nvPr>
            <p:extLst>
              <p:ext uri="{D42A27DB-BD31-4B8C-83A1-F6EECF244321}">
                <p14:modId xmlns:p14="http://schemas.microsoft.com/office/powerpoint/2010/main" val="1086917894"/>
              </p:ext>
            </p:extLst>
          </p:nvPr>
        </p:nvGraphicFramePr>
        <p:xfrm>
          <a:off x="141124" y="779168"/>
          <a:ext cx="10003036" cy="5935980"/>
        </p:xfrm>
        <a:graphic>
          <a:graphicData uri="http://schemas.openxmlformats.org/drawingml/2006/table">
            <a:tbl>
              <a:tblPr/>
              <a:tblGrid>
                <a:gridCol w="1859104"/>
                <a:gridCol w="4429156"/>
                <a:gridCol w="3714776"/>
              </a:tblGrid>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CLASSIFICATION</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CAUSES</a:t>
                      </a: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SYMPTOMS AND SIGNS</a:t>
                      </a:r>
                    </a:p>
                  </a:txBody>
                  <a:tcPr marL="102870" marR="10287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Trebuchet MS" pitchFamily="34" charset="0"/>
                        </a:rPr>
                        <a:t>Hypovolaemic</a:t>
                      </a:r>
                      <a:r>
                        <a:rPr kumimoji="0" lang="en-US" sz="1300" b="1" i="0" u="none" strike="noStrike" cap="none" normalizeH="0" baseline="0" dirty="0" smtClean="0">
                          <a:ln>
                            <a:noFill/>
                          </a:ln>
                          <a:solidFill>
                            <a:schemeClr val="tx1"/>
                          </a:solidFill>
                          <a:effectLst/>
                          <a:latin typeface="Trebuchet MS" pitchFamily="34" charset="0"/>
                        </a:rPr>
                        <a:t>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 typeface="Arial" pitchFamily="34" charset="0"/>
                        <a:buNone/>
                        <a:tabLst/>
                      </a:pPr>
                      <a:r>
                        <a:rPr kumimoji="0" lang="en-US" sz="1300" b="1" i="0" u="none" strike="noStrike" cap="none" normalizeH="0" baseline="0" dirty="0" smtClean="0">
                          <a:ln>
                            <a:noFill/>
                          </a:ln>
                          <a:solidFill>
                            <a:schemeClr val="tx1"/>
                          </a:solidFill>
                          <a:effectLst/>
                          <a:latin typeface="Trebuchet MS" pitchFamily="34" charset="0"/>
                        </a:rPr>
                        <a:t>Bleeding (internal/external), dehydration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a:t>
                      </a:r>
                      <a:r>
                        <a:rPr kumimoji="0" lang="en-US" sz="1300" b="1" i="0" u="none" strike="noStrike" cap="none" normalizeH="0" baseline="0" dirty="0" smtClean="0">
                          <a:ln>
                            <a:noFill/>
                          </a:ln>
                          <a:solidFill>
                            <a:schemeClr val="tx1"/>
                          </a:solidFill>
                          <a:effectLst/>
                          <a:latin typeface="Trebuchet MS" pitchFamily="34" charset="0"/>
                        </a:rPr>
                        <a:t> low blood volume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decreased cardiac output  </a:t>
                      </a:r>
                      <a:r>
                        <a:rPr kumimoji="0" lang="en-US" sz="1300" b="1" i="0" u="none" strike="noStrike" cap="none" normalizeH="0" baseline="0" dirty="0" smtClean="0">
                          <a:ln>
                            <a:noFill/>
                          </a:ln>
                          <a:solidFill>
                            <a:srgbClr val="FF0000"/>
                          </a:solidFill>
                          <a:effectLst/>
                          <a:latin typeface="Trebuchet MS" pitchFamily="34" charset="0"/>
                          <a:sym typeface="Wingdings" pitchFamily="2" charset="2"/>
                        </a:rPr>
                        <a:t>hypotension</a:t>
                      </a:r>
                      <a:endParaRPr kumimoji="0" lang="en-US" sz="1300" b="1" i="0" u="none" strike="noStrike" cap="none" normalizeH="0" baseline="0" dirty="0" smtClean="0">
                        <a:ln>
                          <a:noFill/>
                        </a:ln>
                        <a:solidFill>
                          <a:srgbClr val="FF0000"/>
                        </a:solidFill>
                        <a:effectLst/>
                        <a:latin typeface="Trebuchet MS" pitchFamily="34" charset="0"/>
                      </a:endParaRP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70C0"/>
                          </a:solidFill>
                          <a:effectLst/>
                          <a:latin typeface="Trebuchet MS" pitchFamily="34" charset="0"/>
                          <a:cs typeface="Arial" charset="0"/>
                        </a:rPr>
                        <a:t>hypotension; weak but rapid pulse; cool, clammy skin</a:t>
                      </a:r>
                      <a:r>
                        <a:rPr kumimoji="0" lang="en-US" sz="1300" b="1" i="0" u="none" strike="noStrike" cap="none" normalizeH="0" baseline="0" dirty="0" smtClean="0">
                          <a:ln>
                            <a:noFill/>
                          </a:ln>
                          <a:solidFill>
                            <a:schemeClr val="tx1"/>
                          </a:solidFill>
                          <a:effectLst/>
                          <a:latin typeface="Trebuchet MS" pitchFamily="34" charset="0"/>
                          <a:cs typeface="Arial" charset="0"/>
                        </a:rPr>
                        <a:t>; rapid, shallow breathing; anxiety, altered mental state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Trebuchet MS" pitchFamily="34" charset="0"/>
                        </a:rPr>
                        <a:t>Cardiogenic</a:t>
                      </a:r>
                      <a:r>
                        <a:rPr kumimoji="0" lang="en-US" sz="1300" b="1" i="0" u="none" strike="noStrike" cap="none" normalizeH="0" baseline="0" dirty="0" smtClean="0">
                          <a:ln>
                            <a:noFill/>
                          </a:ln>
                          <a:solidFill>
                            <a:schemeClr val="tx1"/>
                          </a:solidFill>
                          <a:effectLst/>
                          <a:latin typeface="Trebuchet MS" pitchFamily="34" charset="0"/>
                        </a:rPr>
                        <a:t>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Heart problems (e.g., myocardial infarction, heart failure)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decreased contractility  decrease in stroke volume  decreased cardiac output  </a:t>
                      </a:r>
                      <a:r>
                        <a:rPr kumimoji="0" lang="en-US" sz="1300" b="1" i="0" u="none" strike="noStrike" cap="none" normalizeH="0" baseline="0" dirty="0" smtClean="0">
                          <a:ln>
                            <a:noFill/>
                          </a:ln>
                          <a:solidFill>
                            <a:srgbClr val="FF0000"/>
                          </a:solidFill>
                          <a:effectLst/>
                          <a:latin typeface="Trebuchet MS" pitchFamily="34" charset="0"/>
                          <a:sym typeface="Wingdings" pitchFamily="2" charset="2"/>
                        </a:rPr>
                        <a:t>hypotension</a:t>
                      </a:r>
                      <a:endParaRPr kumimoji="0" lang="en-US" sz="1300" b="1" i="0" u="none" strike="noStrike" cap="none" normalizeH="0" baseline="0" dirty="0" smtClean="0">
                        <a:ln>
                          <a:noFill/>
                        </a:ln>
                        <a:solidFill>
                          <a:srgbClr val="FF0000"/>
                        </a:solidFill>
                        <a:effectLst/>
                        <a:latin typeface="Trebuchet MS" pitchFamily="34" charset="0"/>
                      </a:endParaRP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as for </a:t>
                      </a:r>
                      <a:r>
                        <a:rPr kumimoji="0" lang="en-US" sz="1300" b="1" i="0" u="none" strike="noStrike" cap="none" normalizeH="0" baseline="0" dirty="0" err="1" smtClean="0">
                          <a:ln>
                            <a:noFill/>
                          </a:ln>
                          <a:solidFill>
                            <a:schemeClr val="tx1"/>
                          </a:solidFill>
                          <a:effectLst/>
                          <a:latin typeface="Trebuchet MS" pitchFamily="34" charset="0"/>
                        </a:rPr>
                        <a:t>hypovolaemic</a:t>
                      </a:r>
                      <a:r>
                        <a:rPr kumimoji="0" lang="en-US" sz="1300" b="1" i="0" u="none" strike="noStrike" cap="none" normalizeH="0" baseline="0" dirty="0" smtClean="0">
                          <a:ln>
                            <a:noFill/>
                          </a:ln>
                          <a:solidFill>
                            <a:schemeClr val="tx1"/>
                          </a:solidFill>
                          <a:effectLst/>
                          <a:latin typeface="Trebuchet MS" pitchFamily="34" charset="0"/>
                        </a:rPr>
                        <a:t> shock + distended jugular veins &amp; may be absent pulse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Obstructive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Circulatory obstruction (e.g., constrictive </a:t>
                      </a:r>
                      <a:r>
                        <a:rPr kumimoji="0" lang="en-US" sz="1300" b="1" i="0" u="none" strike="noStrike" cap="none" normalizeH="0" baseline="0" dirty="0" err="1" smtClean="0">
                          <a:ln>
                            <a:noFill/>
                          </a:ln>
                          <a:solidFill>
                            <a:schemeClr val="tx1"/>
                          </a:solidFill>
                          <a:effectLst/>
                          <a:latin typeface="Trebuchet MS" pitchFamily="34" charset="0"/>
                        </a:rPr>
                        <a:t>pericarditis</a:t>
                      </a:r>
                      <a:r>
                        <a:rPr kumimoji="0" lang="en-US" sz="1300" b="1" i="0" u="none" strike="noStrike" cap="none" normalizeH="0" baseline="0" dirty="0" smtClean="0">
                          <a:ln>
                            <a:noFill/>
                          </a:ln>
                          <a:solidFill>
                            <a:schemeClr val="tx1"/>
                          </a:solidFill>
                          <a:effectLst/>
                          <a:latin typeface="Trebuchet MS" pitchFamily="34" charset="0"/>
                        </a:rPr>
                        <a:t>, cardiac </a:t>
                      </a:r>
                      <a:r>
                        <a:rPr kumimoji="0" lang="en-US" sz="1300" b="1" i="0" u="none" strike="noStrike" cap="none" normalizeH="0" baseline="0" dirty="0" err="1" smtClean="0">
                          <a:ln>
                            <a:noFill/>
                          </a:ln>
                          <a:solidFill>
                            <a:schemeClr val="tx1"/>
                          </a:solidFill>
                          <a:effectLst/>
                          <a:latin typeface="Trebuchet MS" pitchFamily="34" charset="0"/>
                        </a:rPr>
                        <a:t>tamponade</a:t>
                      </a:r>
                      <a:r>
                        <a:rPr kumimoji="0" lang="en-US" sz="1300" b="1" i="0" u="none" strike="noStrike" cap="none" normalizeH="0" baseline="0" dirty="0" smtClean="0">
                          <a:ln>
                            <a:noFill/>
                          </a:ln>
                          <a:solidFill>
                            <a:schemeClr val="tx1"/>
                          </a:solidFill>
                          <a:effectLst/>
                          <a:latin typeface="Trebuchet MS" pitchFamily="34" charset="0"/>
                        </a:rPr>
                        <a:t>, pulmonary embolism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reduced blood flow to lungs  decreased cardiac output  </a:t>
                      </a:r>
                      <a:r>
                        <a:rPr kumimoji="0" lang="en-US" sz="1300" b="1" i="0" u="none" strike="noStrike" cap="none" normalizeH="0" baseline="0" dirty="0" smtClean="0">
                          <a:ln>
                            <a:noFill/>
                          </a:ln>
                          <a:solidFill>
                            <a:srgbClr val="FF0000"/>
                          </a:solidFill>
                          <a:effectLst/>
                          <a:latin typeface="Trebuchet MS" pitchFamily="34" charset="0"/>
                          <a:sym typeface="Wingdings" pitchFamily="2" charset="2"/>
                        </a:rPr>
                        <a:t>hypotension</a:t>
                      </a:r>
                      <a:endParaRPr kumimoji="0" lang="en-US" sz="1300" b="1" i="0" u="none" strike="noStrike" cap="none" normalizeH="0" baseline="0" dirty="0" smtClean="0">
                        <a:ln>
                          <a:noFill/>
                        </a:ln>
                        <a:solidFill>
                          <a:srgbClr val="FF0000"/>
                        </a:solidFill>
                        <a:effectLst/>
                        <a:latin typeface="Trebuchet MS" pitchFamily="34" charset="0"/>
                      </a:endParaRP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as for </a:t>
                      </a:r>
                      <a:r>
                        <a:rPr kumimoji="0" lang="en-US" sz="1300" b="1" i="0" u="none" strike="noStrike" cap="none" normalizeH="0" baseline="0" dirty="0" err="1" smtClean="0">
                          <a:ln>
                            <a:noFill/>
                          </a:ln>
                          <a:solidFill>
                            <a:schemeClr val="tx1"/>
                          </a:solidFill>
                          <a:effectLst/>
                          <a:latin typeface="Trebuchet MS" pitchFamily="34" charset="0"/>
                        </a:rPr>
                        <a:t>hypovolaemic</a:t>
                      </a:r>
                      <a:r>
                        <a:rPr kumimoji="0" lang="en-US" sz="1300" b="1" i="0" u="none" strike="noStrike" cap="none" normalizeH="0" baseline="0" dirty="0" smtClean="0">
                          <a:ln>
                            <a:noFill/>
                          </a:ln>
                          <a:solidFill>
                            <a:schemeClr val="tx1"/>
                          </a:solidFill>
                          <a:effectLst/>
                          <a:latin typeface="Trebuchet MS" pitchFamily="34" charset="0"/>
                        </a:rPr>
                        <a:t> shock + distended jugular veins &amp; </a:t>
                      </a:r>
                      <a:r>
                        <a:rPr kumimoji="0" lang="en-US" sz="1300" b="1" i="0" u="none" strike="noStrike" cap="none" normalizeH="0" baseline="0" dirty="0" err="1" smtClean="0">
                          <a:ln>
                            <a:noFill/>
                          </a:ln>
                          <a:solidFill>
                            <a:schemeClr val="tx1"/>
                          </a:solidFill>
                          <a:effectLst/>
                          <a:latin typeface="Trebuchet MS" pitchFamily="34" charset="0"/>
                        </a:rPr>
                        <a:t>pulsus</a:t>
                      </a:r>
                      <a:r>
                        <a:rPr kumimoji="0" lang="en-US" sz="1300" b="1" i="0" u="none" strike="noStrike" cap="none" normalizeH="0" baseline="0" dirty="0" smtClean="0">
                          <a:ln>
                            <a:noFill/>
                          </a:ln>
                          <a:solidFill>
                            <a:schemeClr val="tx1"/>
                          </a:solidFill>
                          <a:effectLst/>
                          <a:latin typeface="Trebuchet MS" pitchFamily="34" charset="0"/>
                        </a:rPr>
                        <a:t> </a:t>
                      </a:r>
                      <a:r>
                        <a:rPr kumimoji="0" lang="en-US" sz="1300" b="1" i="0" u="none" strike="noStrike" cap="none" normalizeH="0" baseline="0" dirty="0" err="1" smtClean="0">
                          <a:ln>
                            <a:noFill/>
                          </a:ln>
                          <a:solidFill>
                            <a:schemeClr val="tx1"/>
                          </a:solidFill>
                          <a:effectLst/>
                          <a:latin typeface="Trebuchet MS" pitchFamily="34" charset="0"/>
                        </a:rPr>
                        <a:t>paradoxus</a:t>
                      </a:r>
                      <a:r>
                        <a:rPr kumimoji="0" lang="en-US" sz="1300" b="1" i="0" u="none" strike="noStrike" cap="none" normalizeH="0" baseline="0" dirty="0" smtClean="0">
                          <a:ln>
                            <a:noFill/>
                          </a:ln>
                          <a:solidFill>
                            <a:schemeClr val="tx1"/>
                          </a:solidFill>
                          <a:effectLst/>
                          <a:latin typeface="Trebuchet MS" pitchFamily="34" charset="0"/>
                        </a:rPr>
                        <a:t> (in cardiac </a:t>
                      </a:r>
                      <a:r>
                        <a:rPr kumimoji="0" lang="en-US" sz="1300" b="1" i="0" u="none" strike="noStrike" cap="none" normalizeH="0" baseline="0" dirty="0" err="1" smtClean="0">
                          <a:ln>
                            <a:noFill/>
                          </a:ln>
                          <a:solidFill>
                            <a:schemeClr val="tx1"/>
                          </a:solidFill>
                          <a:effectLst/>
                          <a:latin typeface="Trebuchet MS" pitchFamily="34" charset="0"/>
                        </a:rPr>
                        <a:t>tamponade</a:t>
                      </a:r>
                      <a:r>
                        <a:rPr kumimoji="0" lang="en-US" sz="1300" b="1" i="0" u="none" strike="noStrike" cap="none" normalizeH="0" baseline="0" dirty="0" smtClean="0">
                          <a:ln>
                            <a:noFill/>
                          </a:ln>
                          <a:solidFill>
                            <a:schemeClr val="tx1"/>
                          </a:solidFill>
                          <a:effectLst/>
                          <a:latin typeface="Trebuchet MS" pitchFamily="34" charset="0"/>
                        </a:rPr>
                        <a:t>).</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45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Distributive shock</a:t>
                      </a:r>
                    </a:p>
                  </a:txBody>
                  <a:tcPr marL="102870" marR="10287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1300" b="1" i="0" u="sng" strike="noStrike" cap="none" normalizeH="0" baseline="0" dirty="0" smtClean="0">
                          <a:ln>
                            <a:noFill/>
                          </a:ln>
                          <a:solidFill>
                            <a:schemeClr val="tx1"/>
                          </a:solidFill>
                          <a:effectLst/>
                          <a:latin typeface="Trebuchet MS" pitchFamily="34" charset="0"/>
                        </a:rPr>
                        <a:t>- Septic shock: </a:t>
                      </a:r>
                      <a:r>
                        <a:rPr kumimoji="0" lang="en-US" sz="1300" b="1" i="0" u="none" strike="noStrike" cap="none" normalizeH="0" baseline="0" dirty="0" smtClean="0">
                          <a:ln>
                            <a:noFill/>
                          </a:ln>
                          <a:solidFill>
                            <a:schemeClr val="tx1"/>
                          </a:solidFill>
                          <a:effectLst/>
                          <a:latin typeface="Trebuchet MS" pitchFamily="34" charset="0"/>
                        </a:rPr>
                        <a:t>infection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release of bacterial toxins  </a:t>
                      </a:r>
                      <a:r>
                        <a:rPr lang="en-US" sz="1300" b="1" i="0" dirty="0" smtClean="0">
                          <a:solidFill>
                            <a:schemeClr val="tx1"/>
                          </a:solidFill>
                          <a:latin typeface="Trebuchet MS" pitchFamily="34" charset="0"/>
                        </a:rPr>
                        <a:t>activation of NOS in macrophages </a:t>
                      </a:r>
                      <a:r>
                        <a:rPr lang="en-US" sz="1300" b="1" i="0" dirty="0" smtClean="0">
                          <a:solidFill>
                            <a:schemeClr val="tx1"/>
                          </a:solidFill>
                          <a:latin typeface="Trebuchet MS" pitchFamily="34" charset="0"/>
                          <a:sym typeface="Symbol" pitchFamily="18" charset="2"/>
                        </a:rPr>
                        <a:t></a:t>
                      </a:r>
                      <a:r>
                        <a:rPr lang="en-US" sz="1300" b="1" i="0" dirty="0" smtClean="0">
                          <a:solidFill>
                            <a:schemeClr val="tx1"/>
                          </a:solidFill>
                          <a:latin typeface="Trebuchet MS" pitchFamily="34" charset="0"/>
                        </a:rPr>
                        <a:t> production of NO </a:t>
                      </a:r>
                      <a:r>
                        <a:rPr lang="en-US" sz="1300" b="1" i="0" dirty="0" smtClean="0">
                          <a:solidFill>
                            <a:schemeClr val="tx1"/>
                          </a:solidFill>
                          <a:latin typeface="Trebuchet MS" pitchFamily="34" charset="0"/>
                          <a:sym typeface="Symbol" pitchFamily="18" charset="2"/>
                        </a:rPr>
                        <a:t> </a:t>
                      </a:r>
                      <a:r>
                        <a:rPr lang="en-US" sz="1300" b="1" i="0" dirty="0" err="1" smtClean="0">
                          <a:solidFill>
                            <a:schemeClr val="tx1"/>
                          </a:solidFill>
                          <a:latin typeface="Trebuchet MS" pitchFamily="34" charset="0"/>
                          <a:sym typeface="Symbol" pitchFamily="18" charset="2"/>
                        </a:rPr>
                        <a:t>vasodilation</a:t>
                      </a:r>
                      <a:r>
                        <a:rPr lang="en-US" sz="1300" b="1" i="0" dirty="0" smtClean="0">
                          <a:solidFill>
                            <a:schemeClr val="tx1"/>
                          </a:solidFill>
                          <a:latin typeface="Trebuchet MS" pitchFamily="34" charset="0"/>
                          <a:sym typeface="Symbol" pitchFamily="18" charset="2"/>
                        </a:rPr>
                        <a:t>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decreased vascular resistance </a:t>
                      </a:r>
                      <a:r>
                        <a:rPr kumimoji="0" lang="en-US" sz="1300" b="1" i="0" u="none" strike="noStrike" cap="none" normalizeH="0" baseline="0" dirty="0" smtClean="0">
                          <a:ln>
                            <a:noFill/>
                          </a:ln>
                          <a:solidFill>
                            <a:srgbClr val="FF0000"/>
                          </a:solidFill>
                          <a:effectLst/>
                          <a:latin typeface="Trebuchet MS" pitchFamily="34" charset="0"/>
                          <a:sym typeface="Wingdings" pitchFamily="2" charset="2"/>
                        </a:rPr>
                        <a:t>hypotension</a:t>
                      </a:r>
                      <a:r>
                        <a:rPr kumimoji="0" lang="en-US" sz="1300" b="1" i="0" u="none" strike="noStrike" cap="none" normalizeH="0" baseline="0" dirty="0" smtClean="0">
                          <a:ln>
                            <a:noFill/>
                          </a:ln>
                          <a:solidFill>
                            <a:schemeClr val="tx1"/>
                          </a:solidFill>
                          <a:effectLst/>
                          <a:latin typeface="Trebuchet MS"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rebuchet MS"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300" b="1" i="0" u="sng" strike="noStrike" cap="none" normalizeH="0" baseline="0" dirty="0" smtClean="0">
                          <a:ln>
                            <a:noFill/>
                          </a:ln>
                          <a:solidFill>
                            <a:schemeClr val="tx1"/>
                          </a:solidFill>
                          <a:effectLst/>
                          <a:latin typeface="Trebuchet MS" pitchFamily="34" charset="0"/>
                        </a:rPr>
                        <a:t>- </a:t>
                      </a:r>
                      <a:r>
                        <a:rPr kumimoji="0" lang="en-US" sz="1300" b="1" i="0" u="sng" strike="noStrike" cap="none" normalizeH="0" baseline="0" dirty="0" err="1" smtClean="0">
                          <a:ln>
                            <a:noFill/>
                          </a:ln>
                          <a:solidFill>
                            <a:schemeClr val="tx1"/>
                          </a:solidFill>
                          <a:effectLst/>
                          <a:latin typeface="Trebuchet MS" pitchFamily="34" charset="0"/>
                        </a:rPr>
                        <a:t>Anaphylatic</a:t>
                      </a:r>
                      <a:r>
                        <a:rPr kumimoji="0" lang="en-US" sz="1300" b="1" i="0" u="sng" strike="noStrike" cap="none" normalizeH="0" baseline="0" dirty="0" smtClean="0">
                          <a:ln>
                            <a:noFill/>
                          </a:ln>
                          <a:solidFill>
                            <a:schemeClr val="tx1"/>
                          </a:solidFill>
                          <a:effectLst/>
                          <a:latin typeface="Trebuchet MS" pitchFamily="34" charset="0"/>
                        </a:rPr>
                        <a:t> shock:</a:t>
                      </a:r>
                      <a:r>
                        <a:rPr kumimoji="0" lang="en-US" sz="1300" b="1" i="0" u="none" strike="noStrike" cap="none" normalizeH="0" baseline="0" dirty="0" smtClean="0">
                          <a:ln>
                            <a:noFill/>
                          </a:ln>
                          <a:solidFill>
                            <a:schemeClr val="tx1"/>
                          </a:solidFill>
                          <a:effectLst/>
                          <a:latin typeface="Trebuchet MS" pitchFamily="34" charset="0"/>
                        </a:rPr>
                        <a:t> allergy (release of histamine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a:t>
                      </a:r>
                      <a:r>
                        <a:rPr kumimoji="0" lang="en-US" sz="1300" b="1" i="0" u="none" strike="noStrike" cap="none" normalizeH="0" baseline="0" dirty="0" err="1" smtClean="0">
                          <a:ln>
                            <a:noFill/>
                          </a:ln>
                          <a:solidFill>
                            <a:schemeClr val="tx1"/>
                          </a:solidFill>
                          <a:effectLst/>
                          <a:latin typeface="Trebuchet MS" pitchFamily="34" charset="0"/>
                          <a:sym typeface="Wingdings" pitchFamily="2" charset="2"/>
                        </a:rPr>
                        <a:t>vasodilation</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 decreased vascular resistance </a:t>
                      </a:r>
                      <a:r>
                        <a:rPr kumimoji="0" lang="en-US" sz="1300" b="1" i="0" u="none" strike="noStrike" cap="none" normalizeH="0" baseline="0" dirty="0" smtClean="0">
                          <a:ln>
                            <a:noFill/>
                          </a:ln>
                          <a:solidFill>
                            <a:srgbClr val="FF0000"/>
                          </a:solidFill>
                          <a:effectLst/>
                          <a:latin typeface="Trebuchet MS" pitchFamily="34" charset="0"/>
                          <a:sym typeface="Wingdings" pitchFamily="2" charset="2"/>
                        </a:rPr>
                        <a:t>hypotension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rgbClr val="FF0000"/>
                        </a:solidFill>
                        <a:effectLst/>
                        <a:latin typeface="Trebuchet MS" pitchFamily="34" charset="0"/>
                        <a:sym typeface="Wingdings" pitchFamily="2" charset="2"/>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1300" b="1" i="0" u="sng" strike="noStrike" cap="none" normalizeH="0" baseline="0" dirty="0" smtClean="0">
                          <a:ln>
                            <a:noFill/>
                          </a:ln>
                          <a:solidFill>
                            <a:schemeClr val="tx1"/>
                          </a:solidFill>
                          <a:effectLst/>
                          <a:latin typeface="Trebuchet MS" pitchFamily="34" charset="0"/>
                        </a:rPr>
                        <a:t>- </a:t>
                      </a:r>
                      <a:r>
                        <a:rPr kumimoji="0" lang="en-US" sz="1300" b="1" i="0" u="sng" strike="noStrike" cap="none" normalizeH="0" baseline="0" dirty="0" err="1" smtClean="0">
                          <a:ln>
                            <a:noFill/>
                          </a:ln>
                          <a:solidFill>
                            <a:schemeClr val="tx1"/>
                          </a:solidFill>
                          <a:effectLst/>
                          <a:latin typeface="Trebuchet MS" pitchFamily="34" charset="0"/>
                        </a:rPr>
                        <a:t>Neurogenic</a:t>
                      </a:r>
                      <a:r>
                        <a:rPr kumimoji="0" lang="en-US" sz="1300" b="1" i="0" u="sng" strike="noStrike" cap="none" normalizeH="0" baseline="0" dirty="0" smtClean="0">
                          <a:ln>
                            <a:noFill/>
                          </a:ln>
                          <a:solidFill>
                            <a:schemeClr val="tx1"/>
                          </a:solidFill>
                          <a:effectLst/>
                          <a:latin typeface="Trebuchet MS" pitchFamily="34" charset="0"/>
                        </a:rPr>
                        <a:t> shock:</a:t>
                      </a:r>
                      <a:r>
                        <a:rPr kumimoji="0" lang="en-US" sz="1300" b="1" i="0" u="none" strike="noStrike" cap="none" normalizeH="0" baseline="0" dirty="0" smtClean="0">
                          <a:ln>
                            <a:noFill/>
                          </a:ln>
                          <a:solidFill>
                            <a:schemeClr val="tx1"/>
                          </a:solidFill>
                          <a:effectLst/>
                          <a:latin typeface="Trebuchet MS" pitchFamily="34" charset="0"/>
                        </a:rPr>
                        <a:t> spinal injury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loss of autonomic and motor reflexes  </a:t>
                      </a:r>
                      <a:r>
                        <a:rPr kumimoji="0" lang="en-US" sz="1300" b="1" i="0" u="none" strike="noStrike" kern="1200" cap="none" normalizeH="0" baseline="0" dirty="0" smtClean="0">
                          <a:ln>
                            <a:noFill/>
                          </a:ln>
                          <a:solidFill>
                            <a:schemeClr val="tx1"/>
                          </a:solidFill>
                          <a:effectLst/>
                          <a:latin typeface="Trebuchet MS" pitchFamily="34" charset="0"/>
                          <a:ea typeface="+mn-ea"/>
                          <a:cs typeface="+mn-cs"/>
                          <a:sym typeface="Wingdings" pitchFamily="2" charset="2"/>
                        </a:rPr>
                        <a:t>r</a:t>
                      </a:r>
                      <a:r>
                        <a:rPr lang="en-US" sz="1300" b="1" kern="1200" baseline="0" dirty="0" smtClean="0">
                          <a:solidFill>
                            <a:schemeClr val="tx1"/>
                          </a:solidFill>
                          <a:latin typeface="Trebuchet MS" pitchFamily="34" charset="0"/>
                          <a:ea typeface="+mn-ea"/>
                          <a:cs typeface="+mn-cs"/>
                        </a:rPr>
                        <a:t>eduction of peripheral vasomotor tone </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a:t>
                      </a:r>
                      <a:r>
                        <a:rPr kumimoji="0" lang="en-US" sz="1300" b="1" i="0" u="none" strike="noStrike" cap="none" normalizeH="0" baseline="0" dirty="0" err="1" smtClean="0">
                          <a:ln>
                            <a:noFill/>
                          </a:ln>
                          <a:solidFill>
                            <a:schemeClr val="tx1"/>
                          </a:solidFill>
                          <a:effectLst/>
                          <a:latin typeface="Trebuchet MS" pitchFamily="34" charset="0"/>
                          <a:sym typeface="Wingdings" pitchFamily="2" charset="2"/>
                        </a:rPr>
                        <a:t>vasodilation</a:t>
                      </a:r>
                      <a:r>
                        <a:rPr kumimoji="0" lang="en-US" sz="1300" b="1" i="0" u="none" strike="noStrike" cap="none" normalizeH="0" baseline="0" dirty="0" smtClean="0">
                          <a:ln>
                            <a:noFill/>
                          </a:ln>
                          <a:solidFill>
                            <a:schemeClr val="tx1"/>
                          </a:solidFill>
                          <a:effectLst/>
                          <a:latin typeface="Trebuchet MS" pitchFamily="34" charset="0"/>
                          <a:sym typeface="Wingdings" pitchFamily="2" charset="2"/>
                        </a:rPr>
                        <a:t>  decrease in peripheral vascular resistance  </a:t>
                      </a:r>
                      <a:r>
                        <a:rPr kumimoji="0" lang="en-US" sz="1300" b="1" i="0" u="none" strike="noStrike" cap="none" normalizeH="0" baseline="0" dirty="0" smtClean="0">
                          <a:ln>
                            <a:noFill/>
                          </a:ln>
                          <a:solidFill>
                            <a:srgbClr val="FF0000"/>
                          </a:solidFill>
                          <a:effectLst/>
                          <a:latin typeface="Trebuchet MS" pitchFamily="34" charset="0"/>
                          <a:sym typeface="Wingdings" pitchFamily="2" charset="2"/>
                        </a:rPr>
                        <a:t>hypotension</a:t>
                      </a:r>
                      <a:endParaRPr kumimoji="0" lang="en-US" sz="1300" b="1" i="0" u="none" strike="noStrike" cap="none" normalizeH="0" baseline="0" dirty="0" smtClean="0">
                        <a:ln>
                          <a:noFill/>
                        </a:ln>
                        <a:solidFill>
                          <a:srgbClr val="FF0000"/>
                        </a:solidFill>
                        <a:effectLst/>
                        <a:latin typeface="Trebuchet MS"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rebuchet MS" pitchFamily="34" charset="0"/>
                      </a:endParaRPr>
                    </a:p>
                  </a:txBody>
                  <a:tcPr marL="102870" marR="1028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rPr>
                        <a:t>Septic shock: hypotension; fever; warm, sweaty 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300" b="1"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cap="none" normalizeH="0" baseline="0" dirty="0" err="1" smtClean="0">
                          <a:ln>
                            <a:noFill/>
                          </a:ln>
                          <a:solidFill>
                            <a:schemeClr val="tx1"/>
                          </a:solidFill>
                          <a:effectLst/>
                          <a:latin typeface="Trebuchet MS" pitchFamily="34" charset="0"/>
                        </a:rPr>
                        <a:t>Anaphylatic</a:t>
                      </a:r>
                      <a:r>
                        <a:rPr kumimoji="0" lang="en-US" sz="1300" b="1" i="0" u="none" strike="noStrike" cap="none" normalizeH="0" baseline="0" dirty="0" smtClean="0">
                          <a:ln>
                            <a:noFill/>
                          </a:ln>
                          <a:solidFill>
                            <a:schemeClr val="tx1"/>
                          </a:solidFill>
                          <a:effectLst/>
                          <a:latin typeface="Trebuchet MS" pitchFamily="34" charset="0"/>
                        </a:rPr>
                        <a:t> shock: skin eruptions; breathlessness, coughing; localized edema; weak, rapid pulse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300" b="1"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cap="none" normalizeH="0" baseline="0" dirty="0" err="1" smtClean="0">
                          <a:ln>
                            <a:noFill/>
                          </a:ln>
                          <a:solidFill>
                            <a:schemeClr val="tx1"/>
                          </a:solidFill>
                          <a:effectLst/>
                          <a:latin typeface="Trebuchet MS" pitchFamily="34" charset="0"/>
                        </a:rPr>
                        <a:t>Neurogenic</a:t>
                      </a:r>
                      <a:r>
                        <a:rPr kumimoji="0" lang="en-US" sz="1300" b="1" i="0" u="none" strike="noStrike" cap="none" normalizeH="0" baseline="0" dirty="0" smtClean="0">
                          <a:ln>
                            <a:noFill/>
                          </a:ln>
                          <a:solidFill>
                            <a:schemeClr val="tx1"/>
                          </a:solidFill>
                          <a:effectLst/>
                          <a:latin typeface="Trebuchet MS" pitchFamily="34" charset="0"/>
                        </a:rPr>
                        <a:t> shock: as for </a:t>
                      </a:r>
                      <a:r>
                        <a:rPr kumimoji="0" lang="en-US" sz="1300" b="1" i="0" u="none" strike="noStrike" cap="none" normalizeH="0" baseline="0" dirty="0" err="1" smtClean="0">
                          <a:ln>
                            <a:noFill/>
                          </a:ln>
                          <a:solidFill>
                            <a:schemeClr val="tx1"/>
                          </a:solidFill>
                          <a:effectLst/>
                          <a:latin typeface="Trebuchet MS" pitchFamily="34" charset="0"/>
                        </a:rPr>
                        <a:t>hypovolemic</a:t>
                      </a:r>
                      <a:r>
                        <a:rPr kumimoji="0" lang="en-US" sz="1300" b="1" i="0" u="none" strike="noStrike" cap="none" normalizeH="0" baseline="0" dirty="0" smtClean="0">
                          <a:ln>
                            <a:noFill/>
                          </a:ln>
                          <a:solidFill>
                            <a:schemeClr val="tx1"/>
                          </a:solidFill>
                          <a:effectLst/>
                          <a:latin typeface="Trebuchet MS" pitchFamily="34" charset="0"/>
                        </a:rPr>
                        <a:t> except warm, dry 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rebuchet MS" pitchFamily="34" charset="0"/>
                      </a:endParaRP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Rectangle 3"/>
          <p:cNvSpPr>
            <a:spLocks noChangeArrowheads="1"/>
          </p:cNvSpPr>
          <p:nvPr/>
        </p:nvSpPr>
        <p:spPr bwMode="auto">
          <a:xfrm>
            <a:off x="428592" y="71414"/>
            <a:ext cx="9429816" cy="571504"/>
          </a:xfrm>
          <a:prstGeom prst="rect">
            <a:avLst/>
          </a:prstGeom>
          <a:solidFill>
            <a:schemeClr val="accent2">
              <a:lumMod val="50000"/>
            </a:schemeClr>
          </a:solidFill>
          <a:ln w="9525">
            <a:noFill/>
            <a:miter lim="800000"/>
            <a:headEnd/>
            <a:tailEnd/>
          </a:ln>
          <a:effectLst/>
        </p:spPr>
        <p:txBody>
          <a:bodyPr anchor="ctr"/>
          <a:lstStyle/>
          <a:p>
            <a:pPr rtl="0"/>
            <a:r>
              <a:rPr lang="en-AU" sz="3200" b="1" dirty="0" smtClean="0">
                <a:solidFill>
                  <a:srgbClr val="FFFF00"/>
                </a:solidFill>
                <a:latin typeface="Calibri" panose="020F0502020204030204" pitchFamily="34" charset="0"/>
              </a:rPr>
              <a:t>Causes and classification of shock</a:t>
            </a:r>
            <a:endParaRPr lang="en-AU" sz="3200"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86" name="Picture 46"/>
          <p:cNvPicPr>
            <a:picLocks noChangeAspect="1" noChangeArrowheads="1"/>
          </p:cNvPicPr>
          <p:nvPr/>
        </p:nvPicPr>
        <p:blipFill>
          <a:blip r:embed="rId3" cstate="print"/>
          <a:srcRect/>
          <a:stretch>
            <a:fillRect/>
          </a:stretch>
        </p:blipFill>
        <p:spPr bwMode="auto">
          <a:xfrm>
            <a:off x="428592" y="723900"/>
            <a:ext cx="9417248" cy="6134100"/>
          </a:xfrm>
          <a:prstGeom prst="rect">
            <a:avLst/>
          </a:prstGeom>
          <a:noFill/>
        </p:spPr>
      </p:pic>
      <p:sp>
        <p:nvSpPr>
          <p:cNvPr id="4" name="Rectangle 3"/>
          <p:cNvSpPr>
            <a:spLocks noChangeArrowheads="1"/>
          </p:cNvSpPr>
          <p:nvPr/>
        </p:nvSpPr>
        <p:spPr bwMode="auto">
          <a:xfrm>
            <a:off x="428592" y="214290"/>
            <a:ext cx="9429816" cy="771508"/>
          </a:xfrm>
          <a:prstGeom prst="rect">
            <a:avLst/>
          </a:prstGeom>
          <a:solidFill>
            <a:schemeClr val="accent2">
              <a:lumMod val="50000"/>
            </a:schemeClr>
          </a:solidFill>
          <a:ln w="9525">
            <a:noFill/>
            <a:miter lim="800000"/>
            <a:headEnd/>
            <a:tailEnd/>
          </a:ln>
          <a:effectLst/>
        </p:spPr>
        <p:txBody>
          <a:bodyPr anchor="ctr"/>
          <a:lstStyle/>
          <a:p>
            <a:pPr rtl="0"/>
            <a:r>
              <a:rPr lang="en-AU" b="1" dirty="0" smtClean="0">
                <a:solidFill>
                  <a:srgbClr val="FFFF00"/>
                </a:solidFill>
                <a:latin typeface="Calibri" panose="020F0502020204030204" pitchFamily="34" charset="0"/>
              </a:rPr>
              <a:t>Stages of shock - General</a:t>
            </a:r>
            <a:endParaRPr lang="en-AU" b="1" dirty="0">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15685</TotalTime>
  <Words>2099</Words>
  <Application>Microsoft Office PowerPoint</Application>
  <PresentationFormat>35mm Slides</PresentationFormat>
  <Paragraphs>360</Paragraphs>
  <Slides>28</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Symbol</vt:lpstr>
      <vt:lpstr>Times New Roman</vt:lpstr>
      <vt:lpstr>Trebuchet MS</vt:lpstr>
      <vt:lpstr>Wingdings</vt:lpstr>
      <vt:lpstr>Default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Umm Al Qura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UQU</dc:creator>
  <cp:lastModifiedBy>Ahmad Al-Shafei</cp:lastModifiedBy>
  <cp:revision>493</cp:revision>
  <dcterms:created xsi:type="dcterms:W3CDTF">2005-05-14T10:32:48Z</dcterms:created>
  <dcterms:modified xsi:type="dcterms:W3CDTF">2015-03-30T05:56:55Z</dcterms:modified>
</cp:coreProperties>
</file>