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4" r:id="rId3"/>
    <p:sldMasterId id="2147483658" r:id="rId4"/>
  </p:sldMasterIdLst>
  <p:notesMasterIdLst>
    <p:notesMasterId r:id="rId48"/>
  </p:notesMasterIdLst>
  <p:handoutMasterIdLst>
    <p:handoutMasterId r:id="rId49"/>
  </p:handoutMasterIdLst>
  <p:sldIdLst>
    <p:sldId id="1559" r:id="rId5"/>
    <p:sldId id="1545" r:id="rId6"/>
    <p:sldId id="1568" r:id="rId7"/>
    <p:sldId id="614" r:id="rId8"/>
    <p:sldId id="613" r:id="rId9"/>
    <p:sldId id="1561" r:id="rId10"/>
    <p:sldId id="616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1560" r:id="rId20"/>
    <p:sldId id="1298" r:id="rId21"/>
    <p:sldId id="631" r:id="rId22"/>
    <p:sldId id="632" r:id="rId23"/>
    <p:sldId id="1563" r:id="rId24"/>
    <p:sldId id="633" r:id="rId25"/>
    <p:sldId id="634" r:id="rId26"/>
    <p:sldId id="635" r:id="rId27"/>
    <p:sldId id="1300" r:id="rId28"/>
    <p:sldId id="639" r:id="rId29"/>
    <p:sldId id="640" r:id="rId30"/>
    <p:sldId id="641" r:id="rId31"/>
    <p:sldId id="1264" r:id="rId32"/>
    <p:sldId id="1265" r:id="rId33"/>
    <p:sldId id="1266" r:id="rId34"/>
    <p:sldId id="1267" r:id="rId35"/>
    <p:sldId id="1235" r:id="rId36"/>
    <p:sldId id="642" r:id="rId37"/>
    <p:sldId id="1243" r:id="rId38"/>
    <p:sldId id="644" r:id="rId39"/>
    <p:sldId id="1566" r:id="rId40"/>
    <p:sldId id="645" r:id="rId41"/>
    <p:sldId id="646" r:id="rId42"/>
    <p:sldId id="647" r:id="rId43"/>
    <p:sldId id="648" r:id="rId44"/>
    <p:sldId id="649" r:id="rId45"/>
    <p:sldId id="1241" r:id="rId46"/>
    <p:sldId id="1567" r:id="rId47"/>
  </p:sldIdLst>
  <p:sldSz cx="10287000" cy="6858000" type="35mm"/>
  <p:notesSz cx="6856413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00FFFF"/>
    <a:srgbClr val="FF99CC"/>
    <a:srgbClr val="00CC00"/>
    <a:srgbClr val="FFFF00"/>
    <a:srgbClr val="00CC99"/>
    <a:srgbClr val="CC33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5" autoAdjust="0"/>
    <p:restoredTop sz="96241" autoAdjust="0"/>
  </p:normalViewPr>
  <p:slideViewPr>
    <p:cSldViewPr>
      <p:cViewPr varScale="1">
        <p:scale>
          <a:sx n="61" d="100"/>
          <a:sy n="61" d="100"/>
        </p:scale>
        <p:origin x="90" y="228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87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333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333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660400"/>
            <a:ext cx="523875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8785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80745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745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C00E8EE-90A4-4466-AA5B-8749F05F72B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2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F87A6E8-E778-4DBB-BD36-35D7A223D1C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9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EB032B9-D27C-4AFE-9F76-3F158D78399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986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4F8182A-7CC7-48CD-A1CE-E4A4256672E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9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A94D122-E957-4636-BF38-316EEF70A14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3984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449E2B1-D1EB-4A76-A3DF-2199F7BFC68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85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E55456-4997-4FCE-AFDF-5B502EA45C0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042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A1EF102-37A9-4449-ACF3-1EE9122AD13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9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D90CD77-334B-4541-9D37-8F2DEAB9BCB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D071825-1740-4A30-9777-1BC4227369E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2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F881698-3842-4343-A8DC-E885B036A32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64517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7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644D3F1-2916-476D-AEFD-B231E126C2E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30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C08C941-A1E2-4368-94C9-240020509D7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472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644D3F1-2916-476D-AEFD-B231E126C2E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7408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168B6C7-DF35-4768-93E9-E5AC0D90A54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71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9B9B79E-306D-4081-AD66-E275561032E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6169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0F66882-49B7-4E0E-A6FE-CF70BEC5FB99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5438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DF36B05-FB87-4CA8-82EA-BE768E7E2470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701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8F97AFA-E048-4F92-AC90-7F076CD4E84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568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A602E6D-983E-4F1E-9575-D0056E29838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4836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80FD3A3-3068-408E-A2A6-D5DA7D58516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3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63DEC9-D020-49E7-B3C6-DC47703AF05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8341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0E62D48-5FD9-48F1-A4DE-AFE2C4D24E71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07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C08C941-A1E2-4368-94C9-240020509D7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4789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A62F70-D262-45D0-B473-98D1EB9DA2F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578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4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2A62F70-D262-45D0-B473-98D1EB9DA2F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578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69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18B9C41-B0E9-493E-BF4D-D282C8E5600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6805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3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9FC4AE1-6E9F-4FCC-AFA5-11FA265168D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9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1D2B5BF-976D-4BD1-8459-052860552C1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9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967DE82-4558-4724-A630-671A1257C27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3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E6F2D13-048B-4803-B417-29C57638A54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>
            <a:off x="1217613" y="4692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5"/>
          <p:cNvSpPr>
            <a:spLocks noChangeShapeType="1"/>
          </p:cNvSpPr>
          <p:nvPr/>
        </p:nvSpPr>
        <p:spPr bwMode="auto">
          <a:xfrm>
            <a:off x="1217613" y="4921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6"/>
          <p:cNvSpPr>
            <a:spLocks noChangeShapeType="1"/>
          </p:cNvSpPr>
          <p:nvPr/>
        </p:nvSpPr>
        <p:spPr bwMode="auto">
          <a:xfrm>
            <a:off x="1217613" y="5149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7"/>
          <p:cNvSpPr>
            <a:spLocks noChangeShapeType="1"/>
          </p:cNvSpPr>
          <p:nvPr/>
        </p:nvSpPr>
        <p:spPr bwMode="auto">
          <a:xfrm>
            <a:off x="1217613" y="5378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8"/>
          <p:cNvSpPr>
            <a:spLocks noChangeShapeType="1"/>
          </p:cNvSpPr>
          <p:nvPr/>
        </p:nvSpPr>
        <p:spPr bwMode="auto">
          <a:xfrm>
            <a:off x="1217613" y="5607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>
            <a:off x="1217613" y="5835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0"/>
          <p:cNvSpPr>
            <a:spLocks noChangeShapeType="1"/>
          </p:cNvSpPr>
          <p:nvPr/>
        </p:nvSpPr>
        <p:spPr bwMode="auto">
          <a:xfrm>
            <a:off x="1217613" y="6064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1"/>
          <p:cNvSpPr>
            <a:spLocks noChangeShapeType="1"/>
          </p:cNvSpPr>
          <p:nvPr/>
        </p:nvSpPr>
        <p:spPr bwMode="auto">
          <a:xfrm>
            <a:off x="1217613" y="6292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2"/>
          <p:cNvSpPr>
            <a:spLocks noChangeShapeType="1"/>
          </p:cNvSpPr>
          <p:nvPr/>
        </p:nvSpPr>
        <p:spPr bwMode="auto">
          <a:xfrm>
            <a:off x="1217613" y="6521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>
            <a:off x="1217613" y="6750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>
            <a:off x="1217613" y="6978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5"/>
          <p:cNvSpPr>
            <a:spLocks noChangeShapeType="1"/>
          </p:cNvSpPr>
          <p:nvPr/>
        </p:nvSpPr>
        <p:spPr bwMode="auto">
          <a:xfrm>
            <a:off x="1217613" y="7207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6"/>
          <p:cNvSpPr>
            <a:spLocks noChangeShapeType="1"/>
          </p:cNvSpPr>
          <p:nvPr/>
        </p:nvSpPr>
        <p:spPr bwMode="auto">
          <a:xfrm>
            <a:off x="1217613" y="74358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7"/>
          <p:cNvSpPr>
            <a:spLocks noChangeShapeType="1"/>
          </p:cNvSpPr>
          <p:nvPr/>
        </p:nvSpPr>
        <p:spPr bwMode="auto">
          <a:xfrm>
            <a:off x="1217613" y="76644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8"/>
          <p:cNvSpPr>
            <a:spLocks noChangeShapeType="1"/>
          </p:cNvSpPr>
          <p:nvPr/>
        </p:nvSpPr>
        <p:spPr bwMode="auto">
          <a:xfrm>
            <a:off x="1217613" y="78930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9"/>
          <p:cNvSpPr>
            <a:spLocks noChangeShapeType="1"/>
          </p:cNvSpPr>
          <p:nvPr/>
        </p:nvSpPr>
        <p:spPr bwMode="auto">
          <a:xfrm>
            <a:off x="1217613" y="8121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0"/>
          <p:cNvSpPr>
            <a:spLocks noChangeShapeType="1"/>
          </p:cNvSpPr>
          <p:nvPr/>
        </p:nvSpPr>
        <p:spPr bwMode="auto">
          <a:xfrm>
            <a:off x="1217613" y="83502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0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3874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2E2D253-AABD-4AB3-B5CB-B6498D49AC4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534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4F7AE15-974F-4284-B7FF-99946BFD958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761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E785E29-E41D-4D75-A86A-483F219274F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319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E785E29-E41D-4D75-A86A-483F219274F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960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E80053C-6CE9-4A3C-817A-3BB9BC08A2E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962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009FD0-6388-4871-9F4B-9999F1D14A0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47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AA84CC6-C6F3-4382-8852-D72D014C627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73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7F859-4EC8-47D8-8E3A-7FBA0BD76D9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513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A7A9E-B2E1-4146-976E-544ABD19AF5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100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0EA6F-FE44-4444-9874-152A779668E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3992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C79E-E621-4858-BB1B-0907BD0BD1D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7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5432-8761-4346-B14D-47B3C676A70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98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C297F-B03A-4347-BB12-FD59B0D8370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3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89E05-C501-46A8-8CD8-069969CB616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2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4F3F5-705B-461D-81DB-6F6E1F336DD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6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7D446-3404-40BA-A6A6-D474BA09197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52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B8EDF-4283-4AC4-B404-858789E13BF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4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A6361-73DC-413B-8D4C-7DE8260B2F3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4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6F232-B708-4B5E-B2C3-7F56C7D320F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8511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BCC4B-AF75-42A2-B0C4-BAA6C927940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5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84D74-0986-45B5-85A0-BF3B3CFF72DA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0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8F882-6709-46AD-A58A-EFDDFDDE408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3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10402-9483-41C8-9DE0-EF178EC6139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55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54C2-48D4-46E9-B9D3-90EC8EE97FC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6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8D47C-A128-445C-9380-08FE93D7059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69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290B1-4D9D-4622-B4AE-802307ADD4C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16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3BAB0-A2AE-4F76-90B6-79EB295DA20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91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579EF-FBCC-4C3E-A279-A8D72D3A9DF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5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D97BD-EDC7-4BD3-9131-A09F718B67D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30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9C3CD-DB6C-4016-92A0-576C1AC7B86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22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0E44A-4042-46A5-AA55-21A82019734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82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CF80E-FC34-43CB-B0B8-81FAC4960C9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8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A1B2-789E-4F5A-89E7-922AA1F041D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6C6D3-BA82-4A9D-B8D3-2A744585F33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8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3338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338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14BB-8CED-4CE0-BA96-AD64D812BF2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7946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16ECD-6962-4C00-984C-8FABF2417AE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3825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52026-00E5-4AB3-8A8B-DDFCBB72955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173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8FA7A-1D31-4C12-A712-130BEB83713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347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6C57F-7E4A-4559-AFCC-ED1616DEBE6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1501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62F37-2F8A-418A-A1B8-D47FE041D7A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60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0CA57-93B9-4481-9849-0129719DC5C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09466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7EA70-86D9-4BCA-8AEC-C4B91ECD478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971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6630-B175-4C2D-86FA-A1FF840596D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1361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01E7-5AE1-46F0-983C-95038B522BB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051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DC310-146A-475B-AAEC-012EB1C21F1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36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7389A-2B79-425C-8239-2FFDD52D85F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7869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6C83C-CCA9-4CD1-A762-AD990642506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553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B0DC-9E88-427D-9D5A-061CCA4DA64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140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75CA3-A44C-4979-AA55-E4CDF4BFBF9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5931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7966A-5AC7-41E6-8DE9-E04BB205C13A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07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79FAB-7627-4BE0-B97A-85982F14F7D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786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4477832-45D8-4428-8B2E-14BA9E3C738E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9CAF1F-B6D1-4910-8FB8-94811C0C46DD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3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9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F2FD1-18EE-4F98-87A0-D3FB45CD7513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53235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3235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323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2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2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2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2E9B05F-7578-4576-A921-8CD3C314C3CE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cessmedicine.mhmedical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0292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Dr. </a:t>
            </a:r>
            <a:r>
              <a:rPr lang="en-US" sz="3600" b="1" i="0" dirty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Ahmad </a:t>
            </a: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Al-Shafei, </a:t>
            </a:r>
            <a:r>
              <a:rPr lang="en-US" sz="3600" b="1" i="0" dirty="0" err="1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MBChB</a:t>
            </a: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, PhD, MHPE</a:t>
            </a:r>
          </a:p>
          <a:p>
            <a:pPr algn="ctr">
              <a:defRPr/>
            </a:pPr>
            <a:r>
              <a:rPr lang="en-US" sz="2800" b="1" i="0" dirty="0" smtClean="0">
                <a:solidFill>
                  <a:srgbClr val="00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Associate Professor in Physiology</a:t>
            </a:r>
          </a:p>
          <a:p>
            <a:pPr algn="ctr">
              <a:defRPr/>
            </a:pPr>
            <a:r>
              <a:rPr lang="en-US" sz="2800" b="1" i="0" dirty="0" smtClean="0">
                <a:solidFill>
                  <a:srgbClr val="00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KSU</a:t>
            </a: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</a:rPr>
              <a:t> </a:t>
            </a:r>
            <a:endParaRPr lang="en-US" sz="3600" b="1" i="0" dirty="0">
              <a:solidFill>
                <a:srgbClr val="00CCFF"/>
              </a:solidFill>
              <a:effectDag name="">
                <a:cont type="tree" name="">
                  <a:effect ref="fillLine"/>
                  <a:outerShdw dist="38100" dir="13500000" algn="br">
                    <a:srgbClr val="5599FF"/>
                  </a:outerShdw>
                </a:cont>
                <a:cont type="tree" name="">
                  <a:effect ref="fillLine"/>
                  <a:outerShdw dist="38100" dir="2700000" algn="tl">
                    <a:srgbClr val="003D99"/>
                  </a:outerShdw>
                </a:cont>
                <a:effect ref="fillLine"/>
              </a:effectDag>
            </a:endParaRPr>
          </a:p>
        </p:txBody>
      </p:sp>
      <p:pic>
        <p:nvPicPr>
          <p:cNvPr id="7" name="Picture 14" descr="hea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895600"/>
            <a:ext cx="1425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2133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rebuchet MS" pitchFamily="34" charset="0"/>
              </a:rPr>
              <a:t>Cardiovascular Block</a:t>
            </a:r>
            <a:br>
              <a:rPr lang="en-US" b="1" dirty="0" smtClean="0">
                <a:latin typeface="Trebuchet MS" pitchFamily="34" charset="0"/>
              </a:rPr>
            </a:br>
            <a:r>
              <a:rPr lang="en-US" b="1" dirty="0">
                <a:latin typeface="Trebuchet MS" pitchFamily="34" charset="0"/>
              </a:rPr>
              <a:t/>
            </a:r>
            <a:br>
              <a:rPr lang="en-US" b="1" dirty="0">
                <a:latin typeface="Trebuchet MS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Cardiac </a:t>
            </a: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Electric Activity</a:t>
            </a:r>
            <a:endParaRPr lang="en-US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8743950" cy="12192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latin typeface="Calibri" panose="020F0502020204030204" pitchFamily="34" charset="0"/>
              </a:rPr>
              <a:t>Electrical potentials arise from: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2895600"/>
            <a:ext cx="8743950" cy="3581400"/>
          </a:xfrm>
        </p:spPr>
        <p:txBody>
          <a:bodyPr/>
          <a:lstStyle/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Differences in the concentrations of ions across the membrane.</a:t>
            </a:r>
          </a:p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endParaRPr lang="en-US" sz="28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The presence of selective ion-conducting channels spanning the membrane, namely K</a:t>
            </a:r>
            <a:r>
              <a:rPr lang="en-US" sz="2800" b="1" baseline="30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+</a:t>
            </a: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, Na</a:t>
            </a:r>
            <a:r>
              <a:rPr lang="en-US" sz="2800" b="1" baseline="30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+</a:t>
            </a: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, and Ca</a:t>
            </a:r>
            <a:r>
              <a:rPr lang="en-US" sz="2800" b="1" baseline="30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2+</a:t>
            </a: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.</a:t>
            </a:r>
            <a:endParaRPr lang="en-US" sz="2800" b="1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19"/>
          <p:cNvSpPr txBox="1">
            <a:spLocks noChangeArrowheads="1"/>
          </p:cNvSpPr>
          <p:nvPr/>
        </p:nvSpPr>
        <p:spPr bwMode="auto">
          <a:xfrm>
            <a:off x="723900" y="5883275"/>
            <a:ext cx="9086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66FFFF"/>
                </a:solidFill>
                <a:latin typeface="Calibri" panose="020F0502020204030204" pitchFamily="34" charset="0"/>
              </a:rPr>
              <a:t>Ion pumps and exchangers establish differences in ions concentration across the cell membrane.</a:t>
            </a:r>
          </a:p>
        </p:txBody>
      </p:sp>
      <p:sp>
        <p:nvSpPr>
          <p:cNvPr id="585748" name="Rectangle 20"/>
          <p:cNvSpPr>
            <a:spLocks noChangeArrowheads="1"/>
          </p:cNvSpPr>
          <p:nvPr/>
        </p:nvSpPr>
        <p:spPr bwMode="auto">
          <a:xfrm>
            <a:off x="771525" y="1524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Characteristics of</a:t>
            </a:r>
            <a:b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 resting ventricular muscle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47900" y="3429000"/>
            <a:ext cx="1371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Na</a:t>
            </a:r>
            <a:r>
              <a:rPr lang="en-US" sz="3200" b="1" i="0" baseline="30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0700" y="1676400"/>
            <a:ext cx="342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Extracellular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162300" y="3535363"/>
            <a:ext cx="2514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700" b="1" i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140 </a:t>
            </a:r>
            <a:r>
              <a:rPr lang="en-US" sz="1700" b="1" i="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mM</a:t>
            </a:r>
            <a:r>
              <a:rPr lang="en-US" sz="1700" b="1" i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/L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247900" y="4098925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0000"/>
                </a:solidFill>
                <a:latin typeface="Calibri" panose="020F0502020204030204" pitchFamily="34" charset="0"/>
              </a:rPr>
              <a:t>Ca</a:t>
            </a:r>
            <a:r>
              <a:rPr lang="en-US" altLang="en-US" sz="3200" b="1" i="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++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162300" y="4267200"/>
            <a:ext cx="21891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 i="0" dirty="0">
                <a:solidFill>
                  <a:srgbClr val="FF0000"/>
                </a:solidFill>
                <a:latin typeface="Calibri" panose="020F0502020204030204" pitchFamily="34" charset="0"/>
              </a:rPr>
              <a:t>1.2 </a:t>
            </a:r>
            <a:r>
              <a:rPr lang="en-US" altLang="en-US" sz="1700" b="1" i="0" dirty="0" err="1">
                <a:solidFill>
                  <a:srgbClr val="FF0000"/>
                </a:solidFill>
                <a:latin typeface="Calibri" panose="020F0502020204030204" pitchFamily="34" charset="0"/>
              </a:rPr>
              <a:t>mM</a:t>
            </a:r>
            <a:r>
              <a:rPr lang="en-US" altLang="en-US" sz="1700" b="1" i="0" dirty="0">
                <a:solidFill>
                  <a:srgbClr val="FF0000"/>
                </a:solidFill>
                <a:latin typeface="Calibri" panose="020F0502020204030204" pitchFamily="34" charset="0"/>
              </a:rPr>
              <a:t>/L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1638300" y="1524000"/>
            <a:ext cx="7143750" cy="0"/>
          </a:xfrm>
          <a:prstGeom prst="line">
            <a:avLst/>
          </a:prstGeom>
          <a:noFill/>
          <a:ln w="57150" cmpd="tri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i="0">
              <a:latin typeface="Calibri" panose="020F0502020204030204" pitchFamily="34" charset="0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657350" y="5791200"/>
            <a:ext cx="7219950" cy="0"/>
          </a:xfrm>
          <a:prstGeom prst="line">
            <a:avLst/>
          </a:prstGeom>
          <a:noFill/>
          <a:ln w="57150" cmpd="tri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i="0">
              <a:latin typeface="Calibri" panose="020F0502020204030204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324100" y="2544763"/>
            <a:ext cx="12001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>
                <a:solidFill>
                  <a:srgbClr val="FF6633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b="1" i="0" baseline="30000">
                <a:solidFill>
                  <a:srgbClr val="FF6633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238500" y="2667000"/>
            <a:ext cx="2514600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 i="0">
                <a:solidFill>
                  <a:srgbClr val="FF5050"/>
                </a:solidFill>
                <a:latin typeface="Calibri" panose="020F0502020204030204" pitchFamily="34" charset="0"/>
              </a:rPr>
              <a:t>4 mM/L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5067300" y="1600200"/>
            <a:ext cx="3886200" cy="4114800"/>
            <a:chOff x="7581900" y="1143000"/>
            <a:chExt cx="3352800" cy="4114800"/>
          </a:xfrm>
        </p:grpSpPr>
        <p:sp>
          <p:nvSpPr>
            <p:cNvPr id="31" name="Rounded Rectangle 30"/>
            <p:cNvSpPr/>
            <p:nvPr/>
          </p:nvSpPr>
          <p:spPr>
            <a:xfrm>
              <a:off x="7581900" y="1143000"/>
              <a:ext cx="3124076" cy="411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0">
                <a:latin typeface="Calibri" panose="020F0502020204030204" pitchFamily="34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7962900" y="3886200"/>
              <a:ext cx="29718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i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  0.0001 </a:t>
              </a:r>
              <a:r>
                <a:rPr lang="en-US" altLang="en-US" sz="1700" b="1" i="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mM</a:t>
              </a:r>
              <a:r>
                <a:rPr lang="en-US" altLang="en-US" sz="1700" b="1" i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/L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8039349" y="3048000"/>
              <a:ext cx="251460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700" b="1" i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 10 </a:t>
              </a:r>
              <a:r>
                <a:rPr lang="en-US" sz="1700" b="1" i="0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mM</a:t>
              </a:r>
              <a:r>
                <a:rPr lang="en-US" sz="1700" b="1" i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/L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962900" y="2209800"/>
              <a:ext cx="2514600" cy="35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i="0" dirty="0">
                  <a:solidFill>
                    <a:srgbClr val="FF5050"/>
                  </a:solidFill>
                  <a:latin typeface="Calibri" panose="020F0502020204030204" pitchFamily="34" charset="0"/>
                </a:rPr>
                <a:t>  140 </a:t>
              </a:r>
              <a:r>
                <a:rPr lang="en-US" altLang="en-US" sz="1700" b="1" i="0" dirty="0" err="1">
                  <a:solidFill>
                    <a:srgbClr val="FF5050"/>
                  </a:solidFill>
                  <a:latin typeface="Calibri" panose="020F0502020204030204" pitchFamily="34" charset="0"/>
                </a:rPr>
                <a:t>mM</a:t>
              </a:r>
              <a:r>
                <a:rPr lang="en-US" altLang="en-US" sz="1700" b="1" i="0" dirty="0">
                  <a:solidFill>
                    <a:srgbClr val="FF5050"/>
                  </a:solidFill>
                  <a:latin typeface="Calibri" panose="020F0502020204030204" pitchFamily="34" charset="0"/>
                </a:rPr>
                <a:t>/L</a:t>
              </a:r>
            </a:p>
          </p:txBody>
        </p:sp>
      </p:grp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600700" y="1676400"/>
            <a:ext cx="2657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>
                <a:solidFill>
                  <a:schemeClr val="tx2"/>
                </a:solidFill>
                <a:latin typeface="Calibri" panose="020F0502020204030204" pitchFamily="34" charset="0"/>
              </a:rPr>
              <a:t>Intracellular</a:t>
            </a: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457700" y="3505200"/>
            <a:ext cx="1143000" cy="381000"/>
          </a:xfrm>
          <a:prstGeom prst="rightArrow">
            <a:avLst>
              <a:gd name="adj1" fmla="val 50000"/>
              <a:gd name="adj2" fmla="val 173657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486275" y="4273550"/>
            <a:ext cx="1108075" cy="450850"/>
          </a:xfrm>
          <a:prstGeom prst="rightArrow">
            <a:avLst>
              <a:gd name="adj1" fmla="val 50000"/>
              <a:gd name="adj2" fmla="val 122899"/>
            </a:avLst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BH" altLang="en-US" i="0">
              <a:latin typeface="Calibri" panose="020F0502020204030204" pitchFamily="34" charset="0"/>
            </a:endParaRPr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>
            <a:off x="4284663" y="2659063"/>
            <a:ext cx="1230312" cy="384175"/>
          </a:xfrm>
          <a:prstGeom prst="leftArrow">
            <a:avLst>
              <a:gd name="adj1" fmla="val 50000"/>
              <a:gd name="adj2" fmla="val 174209"/>
            </a:avLst>
          </a:prstGeom>
          <a:gradFill rotWithShape="1">
            <a:gsLst>
              <a:gs pos="0">
                <a:srgbClr val="9E3410"/>
              </a:gs>
              <a:gs pos="50000">
                <a:srgbClr val="E34E1C"/>
              </a:gs>
              <a:gs pos="100000">
                <a:srgbClr val="FF5E24"/>
              </a:gs>
            </a:gsLst>
            <a:lin ang="16200000" scaled="1"/>
          </a:gra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BH" altLang="en-US" i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5000625" y="2590800"/>
            <a:ext cx="0" cy="4038600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428875" y="3505200"/>
            <a:ext cx="11144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40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71700" y="40386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140 mM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765550" y="3886200"/>
            <a:ext cx="3500438" cy="368300"/>
          </a:xfrm>
          <a:prstGeom prst="rightArrow">
            <a:avLst>
              <a:gd name="adj1" fmla="val 50000"/>
              <a:gd name="adj2" fmla="val 4752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143750" y="3581400"/>
            <a:ext cx="15430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32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400925" y="4038600"/>
            <a:ext cx="1628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4 mM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895475" y="2286000"/>
            <a:ext cx="11144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419975" y="22860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OUT</a:t>
            </a:r>
          </a:p>
        </p:txBody>
      </p:sp>
      <p:sp>
        <p:nvSpPr>
          <p:cNvPr id="587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771525" y="1066800"/>
            <a:ext cx="8743950" cy="12192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latin typeface="Calibri" panose="020F0502020204030204" pitchFamily="34" charset="0"/>
              </a:rPr>
              <a:t>Potassium:</a:t>
            </a:r>
            <a:r>
              <a:rPr lang="en-US" sz="3200" b="1" smtClean="0">
                <a:latin typeface="Calibri" panose="020F0502020204030204" pitchFamily="34" charset="0"/>
              </a:rPr>
              <a:t> </a:t>
            </a:r>
            <a:br>
              <a:rPr lang="en-US" sz="3200" b="1" smtClean="0">
                <a:latin typeface="Calibri" panose="020F0502020204030204" pitchFamily="34" charset="0"/>
              </a:rPr>
            </a:br>
            <a:r>
              <a:rPr lang="en-US" sz="3200" b="1" smtClean="0">
                <a:latin typeface="Calibri" panose="020F0502020204030204" pitchFamily="34" charset="0"/>
              </a:rPr>
              <a:t>generator of the resting membrane potential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95300" y="4937125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 dirty="0">
                <a:latin typeface="Calibri" panose="020F0502020204030204" pitchFamily="34" charset="0"/>
              </a:rPr>
              <a:t>Negative intracellular ions mainly organic </a:t>
            </a:r>
            <a:r>
              <a:rPr lang="en-US" altLang="en-US" sz="2000" b="1" i="0" dirty="0" smtClean="0">
                <a:latin typeface="Calibri" panose="020F0502020204030204" pitchFamily="34" charset="0"/>
              </a:rPr>
              <a:t>phosphates </a:t>
            </a:r>
            <a:r>
              <a:rPr lang="en-US" altLang="en-US" sz="2000" b="1" i="0" dirty="0">
                <a:latin typeface="Calibri" panose="020F0502020204030204" pitchFamily="34" charset="0"/>
              </a:rPr>
              <a:t>and intracellular proteins cannot accompany the </a:t>
            </a:r>
            <a:r>
              <a:rPr lang="en-US" altLang="en-US" sz="2000" b="1" i="0" dirty="0" smtClean="0">
                <a:latin typeface="Calibri" panose="020F0502020204030204" pitchFamily="34" charset="0"/>
              </a:rPr>
              <a:t>K</a:t>
            </a:r>
            <a:r>
              <a:rPr lang="en-US" altLang="en-US" sz="2000" b="1" i="0" baseline="30000" dirty="0" smtClean="0">
                <a:latin typeface="Calibri" panose="020F0502020204030204" pitchFamily="34" charset="0"/>
              </a:rPr>
              <a:t>+</a:t>
            </a:r>
            <a:r>
              <a:rPr lang="en-US" altLang="en-US" sz="2000" b="1" i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1" i="0" dirty="0">
                <a:latin typeface="Calibri" panose="020F0502020204030204" pitchFamily="34" charset="0"/>
              </a:rPr>
              <a:t>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10150" y="25908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00550" y="24384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000625" y="2590800"/>
            <a:ext cx="0" cy="4038600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428875" y="3505200"/>
            <a:ext cx="11144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40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71700" y="40386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140 mM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765550" y="3886200"/>
            <a:ext cx="3500438" cy="368300"/>
          </a:xfrm>
          <a:prstGeom prst="rightArrow">
            <a:avLst>
              <a:gd name="adj1" fmla="val 50000"/>
              <a:gd name="adj2" fmla="val 4752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143750" y="3581400"/>
            <a:ext cx="15430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32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400925" y="4038600"/>
            <a:ext cx="1628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4 mM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895475" y="2286000"/>
            <a:ext cx="11144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419975" y="22860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OUT</a:t>
            </a:r>
          </a:p>
        </p:txBody>
      </p:sp>
      <p:sp>
        <p:nvSpPr>
          <p:cNvPr id="588812" name="Rectangle 12"/>
          <p:cNvSpPr>
            <a:spLocks noGrp="1" noChangeArrowheads="1"/>
          </p:cNvSpPr>
          <p:nvPr>
            <p:ph type="title"/>
          </p:nvPr>
        </p:nvSpPr>
        <p:spPr>
          <a:xfrm>
            <a:off x="771525" y="1066800"/>
            <a:ext cx="8743950" cy="12192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latin typeface="Calibri" panose="020F0502020204030204" pitchFamily="34" charset="0"/>
              </a:rPr>
              <a:t>Potassium:</a:t>
            </a:r>
            <a:r>
              <a:rPr lang="en-US" sz="3200" b="1" smtClean="0">
                <a:latin typeface="Calibri" panose="020F0502020204030204" pitchFamily="34" charset="0"/>
              </a:rPr>
              <a:t> </a:t>
            </a:r>
            <a:br>
              <a:rPr lang="en-US" sz="3200" b="1" smtClean="0">
                <a:latin typeface="Calibri" panose="020F0502020204030204" pitchFamily="34" charset="0"/>
              </a:rPr>
            </a:br>
            <a:r>
              <a:rPr lang="en-US" sz="3200" b="1" smtClean="0">
                <a:latin typeface="Calibri" panose="020F0502020204030204" pitchFamily="34" charset="0"/>
              </a:rPr>
              <a:t>generator of the resting membrane potential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95300" y="4937125"/>
            <a:ext cx="381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latin typeface="Calibri" panose="020F0502020204030204" pitchFamily="34" charset="0"/>
              </a:rPr>
              <a:t>Negative intracellular ions mainly organic phosphate and intracellular proteins cannot accompany the K 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429125" y="2362200"/>
            <a:ext cx="53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66FF"/>
                </a:solidFill>
                <a:latin typeface="Calibri" panose="020F0502020204030204" pitchFamily="34" charset="0"/>
              </a:rPr>
              <a:t>_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819150" y="990600"/>
            <a:ext cx="8743950" cy="1219200"/>
          </a:xfrm>
        </p:spPr>
        <p:txBody>
          <a:bodyPr/>
          <a:lstStyle/>
          <a:p>
            <a:pPr>
              <a:defRPr/>
            </a:pPr>
            <a:r>
              <a:rPr lang="en-US" sz="3800" b="1" smtClean="0">
                <a:latin typeface="Calibri" panose="020F0502020204030204" pitchFamily="34" charset="0"/>
              </a:rPr>
              <a:t>Potassium equilibrium potential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029200" y="2362200"/>
            <a:ext cx="0" cy="4038600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57450" y="3276600"/>
            <a:ext cx="1114425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40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00275" y="38100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140 mM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751263" y="3435350"/>
            <a:ext cx="3500437" cy="368300"/>
          </a:xfrm>
          <a:prstGeom prst="rightArrow">
            <a:avLst>
              <a:gd name="adj1" fmla="val 50000"/>
              <a:gd name="adj2" fmla="val 4752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172325" y="3352800"/>
            <a:ext cx="154305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3200" i="0">
                <a:solidFill>
                  <a:srgbClr val="FFFF00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3200" i="0" baseline="30000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29500" y="3810000"/>
            <a:ext cx="162877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latin typeface="Calibri" panose="020F0502020204030204" pitchFamily="34" charset="0"/>
              </a:rPr>
              <a:t>4 mM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7086600" y="4419600"/>
            <a:ext cx="771525" cy="381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808288" y="4730750"/>
            <a:ext cx="4014787" cy="368300"/>
          </a:xfrm>
          <a:prstGeom prst="leftArrow">
            <a:avLst>
              <a:gd name="adj1" fmla="val 50000"/>
              <a:gd name="adj2" fmla="val 5449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943100" y="2057400"/>
            <a:ext cx="11144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086600" y="2057400"/>
            <a:ext cx="14573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457200" y="381000"/>
            <a:ext cx="933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 i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533400" y="1524000"/>
            <a:ext cx="9258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 sz="2400" i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484" name="Picture 7" descr="nern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209800"/>
            <a:ext cx="2130425" cy="30146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0" y="5318125"/>
            <a:ext cx="1028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 i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Walther Hermann Nernst </a:t>
            </a:r>
          </a:p>
          <a:p>
            <a:pPr algn="ctr" eaLnBrk="1" hangingPunct="1"/>
            <a:r>
              <a:rPr lang="en-GB" altLang="en-US" sz="2000" i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Nobel Prize 1920</a:t>
            </a:r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0" y="947738"/>
            <a:ext cx="102870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GB" sz="4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The Nernst equation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495300" y="3246438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 b="1" i="0" dirty="0">
                <a:latin typeface="Calibri" panose="020F0502020204030204" pitchFamily="34" charset="0"/>
                <a:cs typeface="Arial" panose="020B0604020202020204" pitchFamily="34" charset="0"/>
              </a:rPr>
              <a:t>Describes the balance of electrical and chemical forces across a cell membrane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450" name="Rectangle 2"/>
          <p:cNvSpPr>
            <a:spLocks noChangeArrowheads="1"/>
          </p:cNvSpPr>
          <p:nvPr/>
        </p:nvSpPr>
        <p:spPr bwMode="auto">
          <a:xfrm>
            <a:off x="457200" y="381000"/>
            <a:ext cx="933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 i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36451" name="Rectangle 3"/>
          <p:cNvSpPr>
            <a:spLocks noChangeArrowheads="1"/>
          </p:cNvSpPr>
          <p:nvPr/>
        </p:nvSpPr>
        <p:spPr bwMode="auto">
          <a:xfrm>
            <a:off x="533400" y="1524000"/>
            <a:ext cx="9258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 sz="2400" i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36454" name="Rectangle 6"/>
          <p:cNvSpPr>
            <a:spLocks noChangeArrowheads="1"/>
          </p:cNvSpPr>
          <p:nvPr/>
        </p:nvSpPr>
        <p:spPr bwMode="auto">
          <a:xfrm>
            <a:off x="0" y="947738"/>
            <a:ext cx="102870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GB" sz="4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The Nernst equation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171700" y="2898775"/>
            <a:ext cx="20278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61.5 log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362450" y="2670175"/>
            <a:ext cx="6540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[X]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4338638" y="3127375"/>
            <a:ext cx="6011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[X]</a:t>
            </a:r>
            <a:r>
              <a:rPr lang="en-GB" altLang="en-US" sz="2400" b="1" i="0" baseline="-2500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>
            <a:off x="4324350" y="3141663"/>
            <a:ext cx="6858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5746750" y="3265488"/>
            <a:ext cx="2463800" cy="643766"/>
          </a:xfrm>
          <a:prstGeom prst="rect">
            <a:avLst/>
          </a:prstGeom>
          <a:noFill/>
          <a:ln w="12700">
            <a:solidFill>
              <a:srgbClr val="FAF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1800" b="1" i="0">
                <a:solidFill>
                  <a:srgbClr val="66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Note the subscript ‘e’ is usually replaced by ‘o’.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070" name="Rectangle 6"/>
          <p:cNvSpPr>
            <a:spLocks noChangeArrowheads="1"/>
          </p:cNvSpPr>
          <p:nvPr/>
        </p:nvSpPr>
        <p:spPr bwMode="auto">
          <a:xfrm>
            <a:off x="0" y="741363"/>
            <a:ext cx="10287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GB" sz="4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Equilibrium Potentials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111375" y="1470025"/>
            <a:ext cx="5508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>
                <a:cs typeface="Arial" panose="020B0604020202020204" pitchFamily="34" charset="0"/>
              </a:rPr>
              <a:t>		 </a:t>
            </a:r>
            <a:r>
              <a:rPr lang="en-GB" altLang="en-US" sz="2400" b="1" i="0">
                <a:solidFill>
                  <a:srgbClr val="66FFFF"/>
                </a:solidFill>
                <a:cs typeface="Arial" panose="020B0604020202020204" pitchFamily="34" charset="0"/>
              </a:rPr>
              <a:t>Cell Membrane</a:t>
            </a:r>
          </a:p>
          <a:p>
            <a:endParaRPr lang="en-GB" altLang="en-US" sz="2400" b="1" i="0">
              <a:cs typeface="Arial" panose="020B0604020202020204" pitchFamily="34" charset="0"/>
            </a:endParaRPr>
          </a:p>
          <a:p>
            <a:r>
              <a:rPr lang="en-GB" altLang="en-US" sz="2400" i="0">
                <a:cs typeface="Arial" panose="020B0604020202020204" pitchFamily="34" charset="0"/>
              </a:rPr>
              <a:t> </a:t>
            </a:r>
            <a:r>
              <a:rPr lang="en-GB" altLang="en-US" sz="2400" i="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i="0">
                <a:solidFill>
                  <a:srgbClr val="00FF00"/>
                </a:solidFill>
                <a:cs typeface="Arial" panose="020B0604020202020204" pitchFamily="34" charset="0"/>
              </a:rPr>
              <a:t>extracellular</a:t>
            </a:r>
            <a:r>
              <a:rPr lang="en-GB" altLang="en-US" sz="2400" b="1" i="0">
                <a:solidFill>
                  <a:srgbClr val="006600"/>
                </a:solidFill>
                <a:cs typeface="Arial" panose="020B0604020202020204" pitchFamily="34" charset="0"/>
              </a:rPr>
              <a:t>	         </a:t>
            </a:r>
            <a:r>
              <a:rPr lang="en-GB" altLang="en-US" sz="2400" b="1" i="0">
                <a:solidFill>
                  <a:srgbClr val="00FF00"/>
                </a:solidFill>
                <a:cs typeface="Arial" panose="020B0604020202020204" pitchFamily="34" charset="0"/>
              </a:rPr>
              <a:t>intracellular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  K</a:t>
            </a:r>
            <a:r>
              <a:rPr lang="en-GB" altLang="en-US" sz="2400" i="0" baseline="30000">
                <a:cs typeface="Arial" panose="020B0604020202020204" pitchFamily="34" charset="0"/>
              </a:rPr>
              <a:t>+</a:t>
            </a:r>
            <a:r>
              <a:rPr lang="en-GB" altLang="en-US" sz="2400" i="0">
                <a:cs typeface="Arial" panose="020B0604020202020204" pitchFamily="34" charset="0"/>
              </a:rPr>
              <a:t> = 4mM	                   K</a:t>
            </a:r>
            <a:r>
              <a:rPr lang="en-GB" altLang="en-US" sz="2400" i="0" baseline="30000">
                <a:cs typeface="Arial" panose="020B0604020202020204" pitchFamily="34" charset="0"/>
              </a:rPr>
              <a:t>+</a:t>
            </a:r>
            <a:r>
              <a:rPr lang="en-GB" altLang="en-US" sz="2400" i="0">
                <a:cs typeface="Arial" panose="020B0604020202020204" pitchFamily="34" charset="0"/>
              </a:rPr>
              <a:t> = 140mM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  Na</a:t>
            </a:r>
            <a:r>
              <a:rPr lang="en-GB" altLang="en-US" sz="2400" i="0" baseline="30000">
                <a:cs typeface="Arial" panose="020B0604020202020204" pitchFamily="34" charset="0"/>
              </a:rPr>
              <a:t>+</a:t>
            </a:r>
            <a:r>
              <a:rPr lang="en-GB" altLang="en-US" sz="2400" i="0">
                <a:cs typeface="Arial" panose="020B0604020202020204" pitchFamily="34" charset="0"/>
              </a:rPr>
              <a:t> = 140mM 	         Na</a:t>
            </a:r>
            <a:r>
              <a:rPr lang="en-GB" altLang="en-US" sz="2400" i="0" baseline="30000">
                <a:cs typeface="Arial" panose="020B0604020202020204" pitchFamily="34" charset="0"/>
              </a:rPr>
              <a:t>+</a:t>
            </a:r>
            <a:r>
              <a:rPr lang="en-GB" altLang="en-US" sz="2400" i="0">
                <a:cs typeface="Arial" panose="020B0604020202020204" pitchFamily="34" charset="0"/>
              </a:rPr>
              <a:t> = 10mM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4868863" y="1941513"/>
            <a:ext cx="238125" cy="1662112"/>
          </a:xfrm>
          <a:prstGeom prst="rect">
            <a:avLst/>
          </a:prstGeom>
          <a:gradFill rotWithShape="0">
            <a:gsLst>
              <a:gs pos="0">
                <a:srgbClr val="4C2E01"/>
              </a:gs>
              <a:gs pos="50000">
                <a:srgbClr val="FE9B03"/>
              </a:gs>
              <a:gs pos="100000">
                <a:srgbClr val="4C2E0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104900" y="3873500"/>
            <a:ext cx="3292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>
                <a:cs typeface="Arial" panose="020B0604020202020204" pitchFamily="34" charset="0"/>
              </a:rPr>
              <a:t>Let the membrane be permeable to K</a:t>
            </a:r>
            <a:r>
              <a:rPr lang="en-GB" altLang="en-US" sz="2400" i="0" baseline="30000">
                <a:cs typeface="Arial" panose="020B0604020202020204" pitchFamily="34" charset="0"/>
              </a:rPr>
              <a:t>+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E</a:t>
            </a:r>
            <a:r>
              <a:rPr lang="en-GB" altLang="en-US" sz="2400" i="0" baseline="-25000">
                <a:cs typeface="Arial" panose="020B0604020202020204" pitchFamily="34" charset="0"/>
              </a:rPr>
              <a:t>K</a:t>
            </a:r>
            <a:r>
              <a:rPr lang="en-GB" altLang="en-US" sz="2400" i="0">
                <a:cs typeface="Arial" panose="020B0604020202020204" pitchFamily="34" charset="0"/>
              </a:rPr>
              <a:t> = 61.5 log</a:t>
            </a:r>
            <a:r>
              <a:rPr lang="en-GB" altLang="en-US" sz="2400" i="0" baseline="-25000">
                <a:cs typeface="Arial" panose="020B0604020202020204" pitchFamily="34" charset="0"/>
              </a:rPr>
              <a:t>10</a:t>
            </a:r>
            <a:r>
              <a:rPr lang="en-GB" altLang="en-US" sz="2400" i="0">
                <a:cs typeface="Arial" panose="020B0604020202020204" pitchFamily="34" charset="0"/>
              </a:rPr>
              <a:t>   4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		  140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     = -95 mV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5768975" y="3870325"/>
            <a:ext cx="3292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>
                <a:cs typeface="Arial" panose="020B0604020202020204" pitchFamily="34" charset="0"/>
              </a:rPr>
              <a:t>Let the membrane be permeable to Na</a:t>
            </a:r>
            <a:r>
              <a:rPr lang="en-GB" altLang="en-US" sz="2400" i="0" baseline="30000">
                <a:cs typeface="Arial" panose="020B0604020202020204" pitchFamily="34" charset="0"/>
              </a:rPr>
              <a:t>+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E</a:t>
            </a:r>
            <a:r>
              <a:rPr lang="en-GB" altLang="en-US" sz="2400" i="0" baseline="-25000">
                <a:cs typeface="Arial" panose="020B0604020202020204" pitchFamily="34" charset="0"/>
              </a:rPr>
              <a:t>Na</a:t>
            </a:r>
            <a:r>
              <a:rPr lang="en-GB" altLang="en-US" sz="2400" i="0">
                <a:cs typeface="Arial" panose="020B0604020202020204" pitchFamily="34" charset="0"/>
              </a:rPr>
              <a:t> = 61.5 log</a:t>
            </a:r>
            <a:r>
              <a:rPr lang="en-GB" altLang="en-US" sz="2400" i="0" baseline="-25000">
                <a:cs typeface="Arial" panose="020B0604020202020204" pitchFamily="34" charset="0"/>
              </a:rPr>
              <a:t>10</a:t>
            </a:r>
            <a:r>
              <a:rPr lang="en-GB" altLang="en-US" sz="2400" i="0">
                <a:cs typeface="Arial" panose="020B0604020202020204" pitchFamily="34" charset="0"/>
              </a:rPr>
              <a:t> 140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		    10</a:t>
            </a:r>
          </a:p>
          <a:p>
            <a:r>
              <a:rPr lang="en-GB" altLang="en-US" sz="2400" i="0">
                <a:cs typeface="Arial" panose="020B0604020202020204" pitchFamily="34" charset="0"/>
              </a:rPr>
              <a:t>     = +71 mV</a:t>
            </a:r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3176588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>
            <a:off x="7977188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457700" y="2438400"/>
            <a:ext cx="533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+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38700" y="2362200"/>
            <a:ext cx="533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_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86100" y="3352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chemeClr val="hlink"/>
                </a:solidFill>
              </a:rPr>
              <a:t>Na</a:t>
            </a:r>
            <a:r>
              <a:rPr lang="en-US" altLang="en-US" sz="3200" b="1" i="0" baseline="300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43100" y="22098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33CC33"/>
                </a:solidFill>
              </a:rPr>
              <a:t>EXTRA-CELL.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591175" y="22098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tx2"/>
                </a:solidFill>
              </a:rPr>
              <a:t>INTRA-CELL.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570413" y="3435350"/>
            <a:ext cx="1014412" cy="292100"/>
          </a:xfrm>
          <a:prstGeom prst="rightArrow">
            <a:avLst>
              <a:gd name="adj1" fmla="val 50000"/>
              <a:gd name="adj2" fmla="val 17365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5976" name="Rectangle 8"/>
          <p:cNvSpPr>
            <a:spLocks noChangeArrowheads="1"/>
          </p:cNvSpPr>
          <p:nvPr/>
        </p:nvSpPr>
        <p:spPr bwMode="auto">
          <a:xfrm>
            <a:off x="3162300" y="5181600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1714500" y="2132013"/>
            <a:ext cx="7010400" cy="0"/>
          </a:xfrm>
          <a:prstGeom prst="line">
            <a:avLst/>
          </a:prstGeom>
          <a:noFill/>
          <a:ln w="57150" cmpd="tri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1562100" y="6246813"/>
            <a:ext cx="7239000" cy="1587"/>
          </a:xfrm>
          <a:prstGeom prst="line">
            <a:avLst/>
          </a:prstGeom>
          <a:noFill/>
          <a:ln w="57150" cmpd="tri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905375" y="2133600"/>
            <a:ext cx="0" cy="4114800"/>
          </a:xfrm>
          <a:prstGeom prst="line">
            <a:avLst/>
          </a:prstGeom>
          <a:noFill/>
          <a:ln w="50800">
            <a:solidFill>
              <a:srgbClr val="FF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4262438" y="5340350"/>
            <a:ext cx="1014412" cy="292100"/>
          </a:xfrm>
          <a:prstGeom prst="leftArrow">
            <a:avLst>
              <a:gd name="adj1" fmla="val 50000"/>
              <a:gd name="adj2" fmla="val 173625"/>
            </a:avLst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5981" name="Rectangle 13"/>
          <p:cNvSpPr>
            <a:spLocks noChangeArrowheads="1"/>
          </p:cNvSpPr>
          <p:nvPr/>
        </p:nvSpPr>
        <p:spPr bwMode="auto">
          <a:xfrm>
            <a:off x="1562100" y="74612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RMP is not equal to </a:t>
            </a:r>
            <a:r>
              <a:rPr lang="en-US" sz="3600" b="1" i="0">
                <a:solidFill>
                  <a:srgbClr val="66FFFF"/>
                </a:solidFill>
              </a:rPr>
              <a:t>E</a:t>
            </a:r>
            <a:r>
              <a:rPr lang="en-US" sz="3600" b="1" i="0" baseline="-25000">
                <a:solidFill>
                  <a:srgbClr val="66FFFF"/>
                </a:solidFill>
              </a:rPr>
              <a:t>K</a:t>
            </a:r>
            <a:r>
              <a:rPr lang="en-US" sz="3600" b="1" i="0">
                <a:solidFill>
                  <a:schemeClr val="folHlink"/>
                </a:solidFill>
              </a:rPr>
              <a:t> </a:t>
            </a:r>
            <a: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due to background currents</a:t>
            </a:r>
          </a:p>
        </p:txBody>
      </p:sp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5905500" y="3276600"/>
            <a:ext cx="914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905500" y="518160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FF6633"/>
                </a:solidFill>
              </a:rPr>
              <a:t>K</a:t>
            </a:r>
            <a:r>
              <a:rPr lang="en-US" altLang="en-US" sz="3200" b="1" i="0" baseline="30000">
                <a:solidFill>
                  <a:srgbClr val="FF6633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95400"/>
            <a:ext cx="874395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Action potential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and ionic currents in cardiac cells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9372600" cy="35052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Cardiac action potentials can be broadly classified into tow types, termed </a:t>
            </a:r>
            <a:r>
              <a:rPr lang="en-US" sz="2800" b="1" dirty="0" smtClean="0">
                <a:solidFill>
                  <a:srgbClr val="FF3300"/>
                </a:solidFill>
                <a:latin typeface="Calibri" panose="020F0502020204030204" pitchFamily="34" charset="0"/>
              </a:rPr>
              <a:t>fast-response</a:t>
            </a: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and </a:t>
            </a:r>
            <a:r>
              <a:rPr lang="en-US" sz="28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slow-response</a:t>
            </a: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potentials.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endParaRPr lang="en-US" sz="28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Atrial, ventricular and His-Purkinje cells have fast-response action potentials, and sinus node and atrioventricular (AV) node have slow-response action potentials.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14500" y="228600"/>
            <a:ext cx="701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 i="0">
                <a:solidFill>
                  <a:srgbClr val="00FFFF"/>
                </a:solidFill>
                <a:latin typeface="Calibri" panose="020F0502020204030204" pitchFamily="34" charset="0"/>
              </a:rPr>
              <a:t>Learning outcomes</a:t>
            </a:r>
          </a:p>
        </p:txBody>
      </p:sp>
      <p:sp>
        <p:nvSpPr>
          <p:cNvPr id="250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102870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State and define the main electrical and mechanical properties of the heart: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200" b="1" smtClean="0">
                <a:solidFill>
                  <a:srgbClr val="00FF00"/>
                </a:solidFill>
                <a:latin typeface="Calibri" panose="020F0502020204030204" pitchFamily="34" charset="0"/>
              </a:rPr>
              <a:t>Autorhythmicity.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rgbClr val="00FF00"/>
                </a:solidFill>
                <a:latin typeface="Calibri" panose="020F0502020204030204" pitchFamily="34" charset="0"/>
              </a:rPr>
              <a:t> Excitability.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rgbClr val="00FF00"/>
                </a:solidFill>
                <a:latin typeface="Calibri" panose="020F0502020204030204" pitchFamily="34" charset="0"/>
              </a:rPr>
              <a:t> Conductivity.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rgbClr val="00FF00"/>
                </a:solidFill>
                <a:latin typeface="Calibri" panose="020F0502020204030204" pitchFamily="34" charset="0"/>
              </a:rPr>
              <a:t> Contractility.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Describe the structure and function of the different parts of the conducting system of the heart.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Discuss the genesis of the resting membrane potential in the heart.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Compare and contrast the ionic currents during the different phases of the action potential in myocytes.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Compare and contrast fast-response and slow-response action potentials in the heart.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4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Describe the physiological significance of the plateau phase and refractory period of a ventricular working muscle cell.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Discuss the electrical activity of the pacemaker.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Describe the sequence of normal conduction in the heart.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4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Define intrinsic heart rate.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Symbol" pitchFamily="18" charset="2"/>
              <a:buBlip>
                <a:blip r:embed="rId4"/>
              </a:buBlip>
              <a:defRPr/>
            </a:pPr>
            <a:r>
              <a:rPr lang="en-US" sz="2200" b="1" smtClean="0">
                <a:solidFill>
                  <a:schemeClr val="tx2"/>
                </a:solidFill>
                <a:latin typeface="Calibri" panose="020F0502020204030204" pitchFamily="34" charset="0"/>
              </a:rPr>
              <a:t>Discuss regulation of heart rate under different physiological conditions.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" y="990600"/>
            <a:ext cx="990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presentation, lecture notes and associated material, the student should be able to:</a:t>
            </a:r>
            <a:r>
              <a:rPr lang="en-US" altLang="en-US" sz="2000" i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00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8743950" cy="9144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latin typeface="Calibri" panose="020F0502020204030204" pitchFamily="34" charset="0"/>
              </a:rPr>
              <a:t>Action potential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and ionic currents in cardiac cells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81200"/>
            <a:ext cx="54308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5468938" y="1457265"/>
            <a:ext cx="462756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1700" b="1" i="0" dirty="0">
                <a:solidFill>
                  <a:srgbClr val="00FFFF"/>
                </a:solidFill>
                <a:latin typeface="Calibri" panose="020F0502020204030204" pitchFamily="34" charset="0"/>
              </a:rPr>
              <a:t>Fast response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action potentials are characterized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by: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rapid depolarization (phase 0) with a substantial overshoot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(positive inside voltage),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rapid reversal of the overshoot potential (phase 1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),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long plateau (phase 2),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repolarization (phase 3)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to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stable,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resting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membrane potential (phase 4). </a:t>
            </a:r>
          </a:p>
          <a:p>
            <a:pPr eaLnBrk="1" hangingPunct="1">
              <a:buFontTx/>
              <a:buBlip>
                <a:blip r:embed="rId5"/>
              </a:buBlip>
            </a:pPr>
            <a:endParaRPr lang="en-US" altLang="en-US" sz="1700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1700" b="1" i="0" dirty="0">
                <a:solidFill>
                  <a:srgbClr val="00FFFF"/>
                </a:solidFill>
                <a:latin typeface="Calibri" panose="020F0502020204030204" pitchFamily="34" charset="0"/>
              </a:rPr>
              <a:t>Slow response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action potentials are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characterized by: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slower initial depolarization phase, </a:t>
            </a:r>
            <a:endParaRPr lang="en-US" altLang="en-US" sz="1700" i="0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lower amplitude overshoot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,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shorter and less stable plateau phase, </a:t>
            </a: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altLang="en-US" sz="1700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700" i="0" dirty="0">
                <a:solidFill>
                  <a:srgbClr val="00FFFF"/>
                </a:solidFill>
                <a:latin typeface="Calibri" panose="020F0502020204030204" pitchFamily="34" charset="0"/>
              </a:rPr>
              <a:t>repolarization to an unstable, slowly depolarizing "resting" potential </a:t>
            </a:r>
          </a:p>
        </p:txBody>
      </p:sp>
    </p:spTree>
    <p:extLst>
      <p:ext uri="{BB962C8B-B14F-4D97-AF65-F5344CB8AC3E}">
        <p14:creationId xmlns:p14="http://schemas.microsoft.com/office/powerpoint/2010/main" val="279410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 rot="-5400000">
            <a:off x="-1521169" y="4153050"/>
            <a:ext cx="401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MEMBRANE  POTENTIAL (mV)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543050" y="1874838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11238" y="26003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43050" y="2865438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257925" y="1874838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257925" y="2636838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94375" y="26352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42975" y="3854450"/>
            <a:ext cx="590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-50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572125" y="3854450"/>
            <a:ext cx="590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-50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71525" y="5149850"/>
            <a:ext cx="745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-100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86400" y="5149850"/>
            <a:ext cx="745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-100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543050" y="5075238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1971675" y="2408238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 flipH="1" flipV="1">
            <a:off x="1971675" y="2408238"/>
            <a:ext cx="1285875" cy="457200"/>
          </a:xfrm>
          <a:custGeom>
            <a:avLst/>
            <a:gdLst>
              <a:gd name="T0" fmla="*/ 427315 w 21600"/>
              <a:gd name="T1" fmla="*/ 0 h 20372"/>
              <a:gd name="T2" fmla="*/ 1285875 w 21600"/>
              <a:gd name="T3" fmla="*/ 457200 h 20372"/>
              <a:gd name="T4" fmla="*/ 0 w 21600"/>
              <a:gd name="T5" fmla="*/ 457200 h 20372"/>
              <a:gd name="T6" fmla="*/ 0 60000 65536"/>
              <a:gd name="T7" fmla="*/ 0 60000 65536"/>
              <a:gd name="T8" fmla="*/ 0 60000 65536"/>
              <a:gd name="T9" fmla="*/ 0 w 21600"/>
              <a:gd name="T10" fmla="*/ 0 h 20372"/>
              <a:gd name="T11" fmla="*/ 21600 w 21600"/>
              <a:gd name="T12" fmla="*/ 20372 h 20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2" fill="none" extrusionOk="0">
                <a:moveTo>
                  <a:pt x="7178" y="-1"/>
                </a:moveTo>
                <a:cubicBezTo>
                  <a:pt x="15819" y="3044"/>
                  <a:pt x="21600" y="11209"/>
                  <a:pt x="21600" y="20372"/>
                </a:cubicBezTo>
              </a:path>
              <a:path w="21600" h="20372" stroke="0" extrusionOk="0">
                <a:moveTo>
                  <a:pt x="7178" y="-1"/>
                </a:moveTo>
                <a:cubicBezTo>
                  <a:pt x="15819" y="3044"/>
                  <a:pt x="21600" y="11209"/>
                  <a:pt x="21600" y="20372"/>
                </a:cubicBezTo>
                <a:lnTo>
                  <a:pt x="0" y="2037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6" name="Arc 16"/>
          <p:cNvSpPr>
            <a:spLocks/>
          </p:cNvSpPr>
          <p:nvPr/>
        </p:nvSpPr>
        <p:spPr bwMode="auto">
          <a:xfrm rot="10800000" flipH="1" flipV="1">
            <a:off x="2828925" y="2865438"/>
            <a:ext cx="1285875" cy="457200"/>
          </a:xfrm>
          <a:custGeom>
            <a:avLst/>
            <a:gdLst>
              <a:gd name="T0" fmla="*/ 0 w 21600"/>
              <a:gd name="T1" fmla="*/ 0 h 21600"/>
              <a:gd name="T2" fmla="*/ 1285875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114800" y="3246438"/>
            <a:ext cx="17145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8" name="Arc 18"/>
          <p:cNvSpPr>
            <a:spLocks/>
          </p:cNvSpPr>
          <p:nvPr/>
        </p:nvSpPr>
        <p:spPr bwMode="auto">
          <a:xfrm flipH="1" flipV="1">
            <a:off x="4286250" y="4846638"/>
            <a:ext cx="771525" cy="228600"/>
          </a:xfrm>
          <a:custGeom>
            <a:avLst/>
            <a:gdLst>
              <a:gd name="T0" fmla="*/ 0 w 21600"/>
              <a:gd name="T1" fmla="*/ 0 h 21600"/>
              <a:gd name="T2" fmla="*/ 771525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6515100" y="4160838"/>
            <a:ext cx="15430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8058150" y="2560638"/>
            <a:ext cx="857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1" name="Arc 21"/>
          <p:cNvSpPr>
            <a:spLocks/>
          </p:cNvSpPr>
          <p:nvPr/>
        </p:nvSpPr>
        <p:spPr bwMode="auto">
          <a:xfrm>
            <a:off x="8143875" y="2560638"/>
            <a:ext cx="514350" cy="1830387"/>
          </a:xfrm>
          <a:custGeom>
            <a:avLst/>
            <a:gdLst>
              <a:gd name="T0" fmla="*/ 0 w 21600"/>
              <a:gd name="T1" fmla="*/ 0 h 25932"/>
              <a:gd name="T2" fmla="*/ 503896 w 21600"/>
              <a:gd name="T3" fmla="*/ 1830387 h 25932"/>
              <a:gd name="T4" fmla="*/ 0 w 21600"/>
              <a:gd name="T5" fmla="*/ 1524617 h 25932"/>
              <a:gd name="T6" fmla="*/ 0 60000 65536"/>
              <a:gd name="T7" fmla="*/ 0 60000 65536"/>
              <a:gd name="T8" fmla="*/ 0 60000 65536"/>
              <a:gd name="T9" fmla="*/ 0 w 21600"/>
              <a:gd name="T10" fmla="*/ 0 h 25932"/>
              <a:gd name="T11" fmla="*/ 21600 w 21600"/>
              <a:gd name="T12" fmla="*/ 25932 h 259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93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55"/>
                  <a:pt x="21452" y="24506"/>
                  <a:pt x="21161" y="25932"/>
                </a:cubicBezTo>
              </a:path>
              <a:path w="21600" h="2593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55"/>
                  <a:pt x="21452" y="24506"/>
                  <a:pt x="21161" y="2593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2" name="Arc 22"/>
          <p:cNvSpPr>
            <a:spLocks/>
          </p:cNvSpPr>
          <p:nvPr/>
        </p:nvSpPr>
        <p:spPr bwMode="auto">
          <a:xfrm flipH="1" flipV="1">
            <a:off x="8658225" y="4389438"/>
            <a:ext cx="428625" cy="228600"/>
          </a:xfrm>
          <a:custGeom>
            <a:avLst/>
            <a:gdLst>
              <a:gd name="T0" fmla="*/ 0 w 21600"/>
              <a:gd name="T1" fmla="*/ 0 h 21600"/>
              <a:gd name="T2" fmla="*/ 428625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3" name="Arc 23"/>
          <p:cNvSpPr>
            <a:spLocks/>
          </p:cNvSpPr>
          <p:nvPr/>
        </p:nvSpPr>
        <p:spPr bwMode="auto">
          <a:xfrm flipH="1" flipV="1">
            <a:off x="6257925" y="4541838"/>
            <a:ext cx="257175" cy="76200"/>
          </a:xfrm>
          <a:custGeom>
            <a:avLst/>
            <a:gdLst>
              <a:gd name="T0" fmla="*/ 0 w 21600"/>
              <a:gd name="T1" fmla="*/ 0 h 21600"/>
              <a:gd name="T2" fmla="*/ 257175 w 21600"/>
              <a:gd name="T3" fmla="*/ 76200 h 21600"/>
              <a:gd name="T4" fmla="*/ 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9086850" y="4389438"/>
            <a:ext cx="8572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7783513" y="1838325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SAN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097446" y="1828800"/>
            <a:ext cx="230274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 b="1" i="0">
                <a:latin typeface="Calibri" panose="020F0502020204030204" pitchFamily="34" charset="0"/>
              </a:rPr>
              <a:t>VENTRICULULAR</a:t>
            </a:r>
          </a:p>
          <a:p>
            <a:pPr algn="ctr">
              <a:lnSpc>
                <a:spcPct val="70000"/>
              </a:lnSpc>
            </a:pPr>
            <a:r>
              <a:rPr lang="en-US" altLang="en-US" sz="2400" b="1" i="0">
                <a:latin typeface="Calibri" panose="020F0502020204030204" pitchFamily="34" charset="0"/>
              </a:rPr>
              <a:t>CELL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54213" y="35909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057400" y="22542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725738" y="24479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754438" y="35909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697413" y="46577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926263" y="37433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7783513" y="30575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8555038" y="305752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99075" name="Rectangle 35"/>
          <p:cNvSpPr>
            <a:spLocks noChangeArrowheads="1"/>
          </p:cNvSpPr>
          <p:nvPr/>
        </p:nvSpPr>
        <p:spPr bwMode="auto">
          <a:xfrm>
            <a:off x="819150" y="4572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Action potentials </a:t>
            </a:r>
            <a:b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from different areas of the heart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4152900" y="2438400"/>
            <a:ext cx="0" cy="3124200"/>
          </a:xfrm>
          <a:prstGeom prst="line">
            <a:avLst/>
          </a:prstGeom>
          <a:noFill/>
          <a:ln w="412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 rot="-5383564">
            <a:off x="-1349719" y="3846662"/>
            <a:ext cx="401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2400" b="1" i="0">
                <a:latin typeface="Calibri" panose="020F0502020204030204" pitchFamily="34" charset="0"/>
              </a:rPr>
              <a:t>MEMBRANE  POTENTIAL (mV)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457325" y="1677988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457325" y="6554788"/>
            <a:ext cx="5915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71525" y="5791200"/>
            <a:ext cx="590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-90</a:t>
            </a:r>
            <a:endParaRPr lang="en-US" altLang="en-US" sz="2400" i="0">
              <a:latin typeface="Calibri" panose="020F0502020204030204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11238" y="232727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  <a:endParaRPr lang="en-US" altLang="en-US" sz="2400" i="0">
              <a:latin typeface="Calibri" panose="020F0502020204030204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457325" y="6097588"/>
            <a:ext cx="102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2486025" y="19065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36750" y="36576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0</a:t>
            </a:r>
            <a:endParaRPr lang="en-US" altLang="en-US" sz="2400" i="0">
              <a:latin typeface="Calibri" panose="020F0502020204030204" pitchFamily="34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228850" y="3659188"/>
            <a:ext cx="257175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5" name="Arc 11"/>
          <p:cNvSpPr>
            <a:spLocks/>
          </p:cNvSpPr>
          <p:nvPr/>
        </p:nvSpPr>
        <p:spPr bwMode="auto">
          <a:xfrm>
            <a:off x="4114800" y="2668588"/>
            <a:ext cx="1800225" cy="762000"/>
          </a:xfrm>
          <a:custGeom>
            <a:avLst/>
            <a:gdLst>
              <a:gd name="T0" fmla="*/ 0 w 21600"/>
              <a:gd name="T1" fmla="*/ 0 h 21600"/>
              <a:gd name="T2" fmla="*/ 1800225 w 21600"/>
              <a:gd name="T3" fmla="*/ 762000 h 21600"/>
              <a:gd name="T4" fmla="*/ 0 w 21600"/>
              <a:gd name="T5" fmla="*/ 762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6" name="Arc 12"/>
          <p:cNvSpPr>
            <a:spLocks/>
          </p:cNvSpPr>
          <p:nvPr/>
        </p:nvSpPr>
        <p:spPr bwMode="auto">
          <a:xfrm rot="10800000">
            <a:off x="2486025" y="1906588"/>
            <a:ext cx="1800225" cy="762000"/>
          </a:xfrm>
          <a:custGeom>
            <a:avLst/>
            <a:gdLst>
              <a:gd name="T0" fmla="*/ 0 w 21600"/>
              <a:gd name="T1" fmla="*/ 0 h 21600"/>
              <a:gd name="T2" fmla="*/ 1800225 w 21600"/>
              <a:gd name="T3" fmla="*/ 762000 h 21600"/>
              <a:gd name="T4" fmla="*/ 0 w 21600"/>
              <a:gd name="T5" fmla="*/ 762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7" name="Arc 13"/>
          <p:cNvSpPr>
            <a:spLocks/>
          </p:cNvSpPr>
          <p:nvPr/>
        </p:nvSpPr>
        <p:spPr bwMode="auto">
          <a:xfrm flipH="1" flipV="1">
            <a:off x="6086475" y="5564188"/>
            <a:ext cx="1200150" cy="533400"/>
          </a:xfrm>
          <a:custGeom>
            <a:avLst/>
            <a:gdLst>
              <a:gd name="T0" fmla="*/ 0 w 21600"/>
              <a:gd name="T1" fmla="*/ 0 h 21600"/>
              <a:gd name="T2" fmla="*/ 120015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915025" y="3354388"/>
            <a:ext cx="17145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657475" y="19812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114800" y="22098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486400" y="41148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772275" y="564038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686175" y="6553200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134100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accent2"/>
                </a:solidFill>
                <a:latin typeface="Calibri" panose="020F0502020204030204" pitchFamily="34" charset="0"/>
              </a:rPr>
              <a:t>Phase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154738" y="1717675"/>
            <a:ext cx="413226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0 = Rapid Depolarization</a:t>
            </a:r>
          </a:p>
          <a:p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    (inward Na</a:t>
            </a:r>
            <a:r>
              <a:rPr lang="en-US" altLang="en-US" sz="2400" b="1" i="0" baseline="30000" dirty="0">
                <a:solidFill>
                  <a:srgbClr val="00FFCC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current)      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172200" y="2590800"/>
            <a:ext cx="332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1 = partial repolarization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161088" y="3098800"/>
            <a:ext cx="3266691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2 = Plateau</a:t>
            </a:r>
          </a:p>
          <a:p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     (inward Ca</a:t>
            </a:r>
            <a:r>
              <a:rPr lang="en-US" altLang="en-US" sz="2400" b="1" i="0" baseline="30000" dirty="0">
                <a:solidFill>
                  <a:srgbClr val="00FFCC"/>
                </a:solidFill>
                <a:latin typeface="Calibri" panose="020F0502020204030204" pitchFamily="34" charset="0"/>
              </a:rPr>
              <a:t>++</a:t>
            </a:r>
            <a:r>
              <a:rPr lang="en-US" altLang="en-US" sz="24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current)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169025" y="3810000"/>
            <a:ext cx="328743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3 = Repolarization</a:t>
            </a:r>
          </a:p>
          <a:p>
            <a:pPr>
              <a:lnSpc>
                <a:spcPct val="80000"/>
              </a:lnSpc>
            </a:pPr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       (outward K</a:t>
            </a:r>
            <a:r>
              <a:rPr lang="en-US" altLang="en-US" sz="2400" b="1" i="0" baseline="30000">
                <a:solidFill>
                  <a:srgbClr val="00FFCC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 current)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172200" y="4495800"/>
            <a:ext cx="279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rgbClr val="00FFCC"/>
                </a:solidFill>
                <a:latin typeface="Calibri" panose="020F0502020204030204" pitchFamily="34" charset="0"/>
              </a:rPr>
              <a:t>4 = Resting Potential</a:t>
            </a:r>
          </a:p>
        </p:txBody>
      </p:sp>
      <p:sp>
        <p:nvSpPr>
          <p:cNvPr id="26650" name="Arc 26"/>
          <p:cNvSpPr>
            <a:spLocks/>
          </p:cNvSpPr>
          <p:nvPr/>
        </p:nvSpPr>
        <p:spPr bwMode="auto">
          <a:xfrm flipH="1">
            <a:off x="2571750" y="2135188"/>
            <a:ext cx="1885950" cy="3962400"/>
          </a:xfrm>
          <a:custGeom>
            <a:avLst/>
            <a:gdLst>
              <a:gd name="T0" fmla="*/ 0 w 21600"/>
              <a:gd name="T1" fmla="*/ 0 h 21600"/>
              <a:gd name="T2" fmla="*/ 1885950 w 21600"/>
              <a:gd name="T3" fmla="*/ 3962400 h 21600"/>
              <a:gd name="T4" fmla="*/ 0 w 21600"/>
              <a:gd name="T5" fmla="*/ 396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51" name="Arc 27"/>
          <p:cNvSpPr>
            <a:spLocks/>
          </p:cNvSpPr>
          <p:nvPr/>
        </p:nvSpPr>
        <p:spPr bwMode="auto">
          <a:xfrm>
            <a:off x="4543425" y="2136775"/>
            <a:ext cx="1966913" cy="3962400"/>
          </a:xfrm>
          <a:custGeom>
            <a:avLst/>
            <a:gdLst>
              <a:gd name="T0" fmla="*/ 0 w 21532"/>
              <a:gd name="T1" fmla="*/ 0 h 21600"/>
              <a:gd name="T2" fmla="*/ 1966913 w 21532"/>
              <a:gd name="T3" fmla="*/ 3648894 h 21600"/>
              <a:gd name="T4" fmla="*/ 0 w 21532"/>
              <a:gd name="T5" fmla="*/ 3962400 h 21600"/>
              <a:gd name="T6" fmla="*/ 0 60000 65536"/>
              <a:gd name="T7" fmla="*/ 0 60000 65536"/>
              <a:gd name="T8" fmla="*/ 0 60000 65536"/>
              <a:gd name="T9" fmla="*/ 0 w 21532"/>
              <a:gd name="T10" fmla="*/ 0 h 21600"/>
              <a:gd name="T11" fmla="*/ 21532 w 215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2" h="21600" fill="none" extrusionOk="0">
                <a:moveTo>
                  <a:pt x="-1" y="0"/>
                </a:moveTo>
                <a:cubicBezTo>
                  <a:pt x="11266" y="0"/>
                  <a:pt x="20640" y="8659"/>
                  <a:pt x="21532" y="19890"/>
                </a:cubicBezTo>
              </a:path>
              <a:path w="21532" h="21600" stroke="0" extrusionOk="0">
                <a:moveTo>
                  <a:pt x="-1" y="0"/>
                </a:moveTo>
                <a:cubicBezTo>
                  <a:pt x="11266" y="0"/>
                  <a:pt x="20640" y="8659"/>
                  <a:pt x="21532" y="1989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314575" y="1371600"/>
            <a:ext cx="2940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latin typeface="Calibri" panose="020F0502020204030204" pitchFamily="34" charset="0"/>
              </a:rPr>
              <a:t>Mechanical Response</a:t>
            </a: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543425" y="175418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00094" name="Rectangle 30"/>
          <p:cNvSpPr>
            <a:spLocks noChangeArrowheads="1"/>
          </p:cNvSpPr>
          <p:nvPr/>
        </p:nvSpPr>
        <p:spPr bwMode="auto">
          <a:xfrm>
            <a:off x="895350" y="457200"/>
            <a:ext cx="8743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Fast response action potentials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hHP409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38699" cy="6858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ccessmedicine.com/loadBinary.aspx?name=hurs&amp;filename=%09hurs_c204f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0"/>
            <a:ext cx="47625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hHP409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71600"/>
            <a:ext cx="5522913" cy="5181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2163" name="Rectangle 3"/>
          <p:cNvSpPr>
            <a:spLocks noChangeArrowheads="1"/>
          </p:cNvSpPr>
          <p:nvPr/>
        </p:nvSpPr>
        <p:spPr bwMode="auto">
          <a:xfrm>
            <a:off x="742950" y="76200"/>
            <a:ext cx="8743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Refractory periods</a:t>
            </a:r>
          </a:p>
        </p:txBody>
      </p:sp>
      <p:sp>
        <p:nvSpPr>
          <p:cNvPr id="2012164" name="Rectangle 4"/>
          <p:cNvSpPr>
            <a:spLocks noChangeArrowheads="1"/>
          </p:cNvSpPr>
          <p:nvPr/>
        </p:nvSpPr>
        <p:spPr bwMode="auto">
          <a:xfrm>
            <a:off x="895350" y="685800"/>
            <a:ext cx="8743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Importance of the long plateau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353300" y="2362200"/>
            <a:ext cx="2743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Cardiac muscle cannot be tetanized because the duration of the effective refractory period is approximately equal to the duration of the mechanical event.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gr1lf1210ab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3"/>
          <a:stretch>
            <a:fillRect/>
          </a:stretch>
        </p:blipFill>
        <p:spPr bwMode="auto">
          <a:xfrm>
            <a:off x="2014538" y="2390775"/>
            <a:ext cx="6100762" cy="30940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90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866775"/>
            <a:ext cx="9429750" cy="9144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latin typeface="Calibri" panose="020F0502020204030204" pitchFamily="34" charset="0"/>
              </a:rPr>
              <a:t>Electrical activity </a:t>
            </a:r>
            <a:br>
              <a:rPr lang="en-US" b="1" smtClean="0">
                <a:latin typeface="Calibri" panose="020F0502020204030204" pitchFamily="34" charset="0"/>
              </a:rPr>
            </a:br>
            <a:r>
              <a:rPr lang="en-US" b="1" smtClean="0">
                <a:latin typeface="Calibri" panose="020F0502020204030204" pitchFamily="34" charset="0"/>
              </a:rPr>
              <a:t>of the pacemaker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143000"/>
            <a:ext cx="874395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Calibri" panose="020F0502020204030204" pitchFamily="34" charset="0"/>
              </a:rPr>
              <a:t>The decay of pacemaker potential</a:t>
            </a:r>
            <a:br>
              <a:rPr lang="en-US" sz="3600" b="1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> with time is caused by: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209800"/>
            <a:ext cx="5181600" cy="32766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A small current of Na</a:t>
            </a:r>
            <a:r>
              <a:rPr lang="en-US" sz="2400" b="1" baseline="30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+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flow into the cell. This current may be partly a specialized pace maker current termed </a:t>
            </a:r>
            <a:r>
              <a:rPr lang="en-US" sz="2400" b="1" i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f</a:t>
            </a:r>
            <a:r>
              <a:rPr lang="en-US" sz="2400" b="1" baseline="-25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and partly the inward background current </a:t>
            </a:r>
            <a:r>
              <a:rPr lang="en-US" sz="2400" b="1" i="1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b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(</a:t>
            </a:r>
            <a:r>
              <a:rPr lang="en-US" sz="2400" b="1" i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f</a:t>
            </a:r>
            <a:r>
              <a:rPr lang="en-US" sz="2400" b="1" baseline="-25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and </a:t>
            </a:r>
            <a:r>
              <a:rPr lang="en-US" sz="2400" b="1" i="1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b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).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endParaRPr lang="en-US" sz="24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Membrane permeability to K</a:t>
            </a:r>
            <a:r>
              <a:rPr lang="en-US" sz="2400" b="1" baseline="30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+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gradually falls. As a result the outward background current </a:t>
            </a:r>
            <a:r>
              <a:rPr lang="en-US" sz="2400" b="1" i="1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k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falls progressively allowing the inward currents (</a:t>
            </a:r>
            <a:r>
              <a:rPr lang="en-US" sz="2400" b="1" i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f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and </a:t>
            </a:r>
            <a:r>
              <a:rPr lang="en-US" sz="2400" b="1" i="1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i</a:t>
            </a:r>
            <a:r>
              <a:rPr lang="en-US" sz="2400" b="1" i="1" baseline="-25000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b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) to dominate increasingly.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endParaRPr lang="en-US" sz="24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Ca</a:t>
            </a:r>
            <a:r>
              <a:rPr lang="en-US" sz="2400" b="1" baseline="30000" dirty="0" smtClean="0">
                <a:solidFill>
                  <a:srgbClr val="66FFFF"/>
                </a:solidFill>
                <a:latin typeface="Calibri" panose="020F0502020204030204" pitchFamily="34" charset="0"/>
              </a:rPr>
              <a:t>2+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current in the later part.</a:t>
            </a:r>
          </a:p>
        </p:txBody>
      </p:sp>
      <p:pic>
        <p:nvPicPr>
          <p:cNvPr id="4" name="Picture 3" descr="gr1lf1210ab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3"/>
          <a:stretch>
            <a:fillRect/>
          </a:stretch>
        </p:blipFill>
        <p:spPr bwMode="auto">
          <a:xfrm>
            <a:off x="5143499" y="2694534"/>
            <a:ext cx="5110655" cy="30940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65188" y="3846513"/>
            <a:ext cx="8301037" cy="139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555038" y="2697163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OUT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8812213" y="4678363"/>
            <a:ext cx="568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IN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1893888" y="3419475"/>
            <a:ext cx="328612" cy="2806700"/>
          </a:xfrm>
          <a:prstGeom prst="downArrow">
            <a:avLst>
              <a:gd name="adj1" fmla="val 50000"/>
              <a:gd name="adj2" fmla="val 427093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1447800" y="6202363"/>
            <a:ext cx="827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Na</a:t>
            </a:r>
            <a:r>
              <a:rPr lang="en-US" altLang="en-US" sz="3200" b="1" i="0" baseline="30000"/>
              <a:t>+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833563" y="2697163"/>
            <a:ext cx="414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f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523038" y="3495675"/>
            <a:ext cx="328612" cy="2806700"/>
          </a:xfrm>
          <a:prstGeom prst="downArrow">
            <a:avLst>
              <a:gd name="adj1" fmla="val 50000"/>
              <a:gd name="adj2" fmla="val 427093"/>
            </a:avLst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240463" y="6278563"/>
            <a:ext cx="960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Ca</a:t>
            </a:r>
            <a:r>
              <a:rPr lang="en-US" altLang="en-US" sz="3200" b="1" i="0" baseline="30000"/>
              <a:t>++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6345238" y="2697163"/>
            <a:ext cx="627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Ca</a:t>
            </a: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4248150" y="3114675"/>
            <a:ext cx="242888" cy="1663700"/>
          </a:xfrm>
          <a:prstGeom prst="upArrow">
            <a:avLst>
              <a:gd name="adj1" fmla="val 50000"/>
              <a:gd name="adj2" fmla="val 342451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4152900" y="246856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K</a:t>
            </a:r>
            <a:r>
              <a:rPr lang="en-US" altLang="en-US" sz="3200" b="1" i="0" baseline="30000"/>
              <a:t>+</a:t>
            </a:r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4229100" y="4906963"/>
            <a:ext cx="479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K</a:t>
            </a:r>
          </a:p>
        </p:txBody>
      </p:sp>
      <p:sp>
        <p:nvSpPr>
          <p:cNvPr id="31758" name="AutoShape 15"/>
          <p:cNvSpPr>
            <a:spLocks noChangeArrowheads="1"/>
          </p:cNvSpPr>
          <p:nvPr/>
        </p:nvSpPr>
        <p:spPr bwMode="auto">
          <a:xfrm>
            <a:off x="1447800" y="3429000"/>
            <a:ext cx="328613" cy="2806700"/>
          </a:xfrm>
          <a:prstGeom prst="downArrow">
            <a:avLst>
              <a:gd name="adj1" fmla="val 50000"/>
              <a:gd name="adj2" fmla="val 427092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1371600" y="2697163"/>
            <a:ext cx="465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 i="0"/>
              <a:t>i</a:t>
            </a:r>
            <a:r>
              <a:rPr lang="en-US" altLang="en-US" sz="3200" b="1" baseline="-25000"/>
              <a:t>b</a:t>
            </a:r>
          </a:p>
        </p:txBody>
      </p:sp>
      <p:sp>
        <p:nvSpPr>
          <p:cNvPr id="607250" name="Rectangle 18"/>
          <p:cNvSpPr>
            <a:spLocks noGrp="1" noChangeArrowheads="1"/>
          </p:cNvSpPr>
          <p:nvPr>
            <p:ph type="title"/>
          </p:nvPr>
        </p:nvSpPr>
        <p:spPr>
          <a:xfrm>
            <a:off x="800100" y="1066800"/>
            <a:ext cx="8743950" cy="762000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latin typeface="Trebuchet MS" pitchFamily="34" charset="0"/>
              </a:rPr>
              <a:t>The decay of pacemaker potential</a:t>
            </a:r>
            <a:br>
              <a:rPr lang="en-US" sz="3200" b="1" smtClean="0">
                <a:latin typeface="Trebuchet MS" pitchFamily="34" charset="0"/>
              </a:rPr>
            </a:br>
            <a:r>
              <a:rPr lang="en-US" sz="3200" b="1" smtClean="0">
                <a:latin typeface="Trebuchet MS" pitchFamily="34" charset="0"/>
              </a:rPr>
              <a:t> with time </a:t>
            </a:r>
            <a:br>
              <a:rPr lang="en-US" sz="3200" b="1" smtClean="0">
                <a:latin typeface="Trebuchet MS" pitchFamily="34" charset="0"/>
              </a:rPr>
            </a:br>
            <a:r>
              <a:rPr lang="en-US" sz="3200" b="1" smtClean="0">
                <a:latin typeface="Trebuchet MS" pitchFamily="34" charset="0"/>
              </a:rPr>
              <a:t>is caused by: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gr1lf1210ab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4"/>
          <a:stretch>
            <a:fillRect/>
          </a:stretch>
        </p:blipFill>
        <p:spPr bwMode="auto">
          <a:xfrm>
            <a:off x="3198813" y="620713"/>
            <a:ext cx="68627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44500" y="4437063"/>
            <a:ext cx="1364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low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[Ca</a:t>
            </a:r>
            <a:r>
              <a:rPr lang="en-US" altLang="en-US" sz="2000" i="0" baseline="30000">
                <a:latin typeface="Calibri" panose="020F0502020204030204" pitchFamily="34" charset="0"/>
              </a:rPr>
              <a:t>2+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2389188" y="4078288"/>
            <a:ext cx="2268537" cy="1944687"/>
            <a:chOff x="158" y="2568"/>
            <a:chExt cx="1270" cy="1225"/>
          </a:xfrm>
        </p:grpSpPr>
        <p:sp>
          <p:nvSpPr>
            <p:cNvPr id="32776" name="Oval 6"/>
            <p:cNvSpPr>
              <a:spLocks noChangeArrowheads="1"/>
            </p:cNvSpPr>
            <p:nvPr/>
          </p:nvSpPr>
          <p:spPr bwMode="auto">
            <a:xfrm>
              <a:off x="158" y="2568"/>
              <a:ext cx="1270" cy="12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385" y="2839"/>
              <a:ext cx="69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[Na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[K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high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[Ca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2+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</p:txBody>
        </p:sp>
      </p:grp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99320" y="5681663"/>
            <a:ext cx="1344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extracellular</a:t>
            </a:r>
          </a:p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fluid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894134" y="4148138"/>
            <a:ext cx="1307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intracellular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2628900" y="109538"/>
            <a:ext cx="474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r1lf1210ab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4"/>
          <a:stretch>
            <a:fillRect/>
          </a:stretch>
        </p:blipFill>
        <p:spPr bwMode="auto">
          <a:xfrm>
            <a:off x="3198813" y="620713"/>
            <a:ext cx="68627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986463" y="981075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637463" y="693738"/>
            <a:ext cx="16478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8120063" y="1125538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5851525" y="774700"/>
            <a:ext cx="796925" cy="2293938"/>
            <a:chOff x="3276" y="488"/>
            <a:chExt cx="447" cy="3311"/>
          </a:xfrm>
        </p:grpSpPr>
        <p:sp>
          <p:nvSpPr>
            <p:cNvPr id="33814" name="Line 8"/>
            <p:cNvSpPr>
              <a:spLocks noChangeShapeType="1"/>
            </p:cNvSpPr>
            <p:nvPr/>
          </p:nvSpPr>
          <p:spPr bwMode="auto">
            <a:xfrm>
              <a:off x="3276" y="488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815" name="Line 9"/>
            <p:cNvSpPr>
              <a:spLocks noChangeShapeType="1"/>
            </p:cNvSpPr>
            <p:nvPr/>
          </p:nvSpPr>
          <p:spPr bwMode="auto">
            <a:xfrm>
              <a:off x="3723" y="488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173038" y="334963"/>
            <a:ext cx="1922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1. ↓ P</a:t>
            </a:r>
            <a:r>
              <a:rPr lang="en-US" altLang="en-US" sz="2400" b="1" i="0" baseline="-25000">
                <a:latin typeface="Calibri" panose="020F0502020204030204" pitchFamily="34" charset="0"/>
              </a:rPr>
              <a:t>K</a:t>
            </a:r>
            <a:r>
              <a:rPr lang="en-US" altLang="en-US" sz="2400" b="1" i="0">
                <a:latin typeface="Calibri" panose="020F0502020204030204" pitchFamily="34" charset="0"/>
              </a:rPr>
              <a:t>; 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22238" y="1036638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 (Na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44500" y="4437063"/>
            <a:ext cx="1364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low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[Ca</a:t>
            </a:r>
            <a:r>
              <a:rPr lang="en-US" altLang="en-US" sz="2000" i="0" baseline="30000">
                <a:latin typeface="Calibri" panose="020F0502020204030204" pitchFamily="34" charset="0"/>
              </a:rPr>
              <a:t>2+</a:t>
            </a:r>
            <a:r>
              <a:rPr lang="en-US" altLang="en-US" sz="2000" i="0">
                <a:latin typeface="Calibri" panose="020F0502020204030204" pitchFamily="34" charset="0"/>
              </a:rPr>
              <a:t>]</a:t>
            </a:r>
            <a:r>
              <a:rPr lang="en-US" altLang="en-US" sz="2000" i="0" baseline="-25000">
                <a:latin typeface="Calibri" panose="020F0502020204030204" pitchFamily="34" charset="0"/>
              </a:rPr>
              <a:t>e</a:t>
            </a:r>
            <a:r>
              <a:rPr lang="en-US" altLang="en-US" sz="2000" i="0">
                <a:latin typeface="Calibri" panose="020F0502020204030204" pitchFamily="34" charset="0"/>
              </a:rPr>
              <a:t> high</a:t>
            </a:r>
          </a:p>
        </p:txBody>
      </p:sp>
      <p:grpSp>
        <p:nvGrpSpPr>
          <p:cNvPr id="33802" name="Group 13"/>
          <p:cNvGrpSpPr>
            <a:grpSpLocks/>
          </p:cNvGrpSpPr>
          <p:nvPr/>
        </p:nvGrpSpPr>
        <p:grpSpPr bwMode="auto">
          <a:xfrm>
            <a:off x="2389188" y="4078288"/>
            <a:ext cx="2268537" cy="1944687"/>
            <a:chOff x="158" y="2568"/>
            <a:chExt cx="1270" cy="1225"/>
          </a:xfrm>
        </p:grpSpPr>
        <p:sp>
          <p:nvSpPr>
            <p:cNvPr id="33812" name="Oval 14"/>
            <p:cNvSpPr>
              <a:spLocks noChangeArrowheads="1"/>
            </p:cNvSpPr>
            <p:nvPr/>
          </p:nvSpPr>
          <p:spPr bwMode="auto">
            <a:xfrm>
              <a:off x="158" y="2568"/>
              <a:ext cx="1270" cy="12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3" name="Text Box 15"/>
            <p:cNvSpPr txBox="1">
              <a:spLocks noChangeArrowheads="1"/>
            </p:cNvSpPr>
            <p:nvPr/>
          </p:nvSpPr>
          <p:spPr bwMode="auto">
            <a:xfrm>
              <a:off x="385" y="2839"/>
              <a:ext cx="69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[Na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[K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high</a:t>
              </a:r>
            </a:p>
            <a:p>
              <a:pPr eaLnBrk="1" hangingPunct="1"/>
              <a:r>
                <a:rPr lang="en-US" altLang="en-US" sz="2000" i="0">
                  <a:latin typeface="Calibri" panose="020F0502020204030204" pitchFamily="34" charset="0"/>
                </a:rPr>
                <a:t>[Ca</a:t>
              </a:r>
              <a:r>
                <a:rPr lang="en-US" altLang="en-US" sz="2000" i="0" baseline="30000">
                  <a:latin typeface="Calibri" panose="020F0502020204030204" pitchFamily="34" charset="0"/>
                </a:rPr>
                <a:t>2+</a:t>
              </a:r>
              <a:r>
                <a:rPr lang="en-US" altLang="en-US" sz="2000" i="0">
                  <a:latin typeface="Calibri" panose="020F0502020204030204" pitchFamily="34" charset="0"/>
                </a:rPr>
                <a:t>]</a:t>
              </a:r>
              <a:r>
                <a:rPr lang="en-US" altLang="en-US" sz="2000" i="0" baseline="-25000">
                  <a:latin typeface="Calibri" panose="020F0502020204030204" pitchFamily="34" charset="0"/>
                </a:rPr>
                <a:t>i</a:t>
              </a:r>
              <a:r>
                <a:rPr lang="en-US" altLang="en-US" sz="2000" i="0">
                  <a:latin typeface="Calibri" panose="020F0502020204030204" pitchFamily="34" charset="0"/>
                </a:rPr>
                <a:t> low</a:t>
              </a:r>
            </a:p>
          </p:txBody>
        </p:sp>
      </p:grp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072188" y="619125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599320" y="5681663"/>
            <a:ext cx="1344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extracellular</a:t>
            </a:r>
          </a:p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fluid</a:t>
            </a:r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2894134" y="4148138"/>
            <a:ext cx="1307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anose="020F0502020204030204" pitchFamily="34" charset="0"/>
              </a:rPr>
              <a:t>intracellular</a:t>
            </a: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5711825" y="4221163"/>
            <a:ext cx="2268538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5954713" y="5156200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808" name="Freeform 21"/>
          <p:cNvSpPr>
            <a:spLocks/>
          </p:cNvSpPr>
          <p:nvPr/>
        </p:nvSpPr>
        <p:spPr bwMode="auto">
          <a:xfrm>
            <a:off x="5791200" y="486886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809" name="Line 22"/>
          <p:cNvSpPr>
            <a:spLocks noChangeShapeType="1"/>
          </p:cNvSpPr>
          <p:nvPr/>
        </p:nvSpPr>
        <p:spPr bwMode="auto">
          <a:xfrm flipH="1">
            <a:off x="7573963" y="5084763"/>
            <a:ext cx="1052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810" name="Text Box 23"/>
          <p:cNvSpPr txBox="1">
            <a:spLocks noChangeArrowheads="1"/>
          </p:cNvSpPr>
          <p:nvPr/>
        </p:nvSpPr>
        <p:spPr bwMode="auto">
          <a:xfrm>
            <a:off x="8709025" y="4867275"/>
            <a:ext cx="56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2628900" y="120650"/>
            <a:ext cx="474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0287000" cy="762000"/>
          </a:xfrm>
          <a:noFill/>
          <a:ln/>
        </p:spPr>
        <p:txBody>
          <a:bodyPr/>
          <a:lstStyle/>
          <a:p>
            <a:r>
              <a:rPr lang="en-CA" sz="5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9100" y="2066562"/>
            <a:ext cx="9601200" cy="42688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3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Textbooks </a:t>
            </a:r>
            <a:r>
              <a:rPr lang="en-US" sz="23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3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12</a:t>
            </a:r>
            <a:r>
              <a:rPr lang="en-US" sz="23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3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Mohrman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Heller, Cardiovascular Physiology; 7</a:t>
            </a:r>
            <a:r>
              <a:rPr lang="en-US" sz="23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300" b="1" i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3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Review of Medical Physiology;  24</a:t>
            </a:r>
            <a:r>
              <a:rPr lang="en-US" sz="2300" b="1" i="0" baseline="30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endParaRPr lang="en-US" sz="23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3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3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Websites: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3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3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4"/>
              </a:rPr>
              <a:t>http://accessmedicine.mhmedical.com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4"/>
              </a:rPr>
              <a:t>/</a:t>
            </a:r>
            <a:endParaRPr lang="en-US" sz="23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1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r1lf1210ab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>
            <a:fillRect/>
          </a:stretch>
        </p:blipFill>
        <p:spPr bwMode="auto">
          <a:xfrm>
            <a:off x="3198813" y="476250"/>
            <a:ext cx="6862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86463" y="836613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37463" y="549275"/>
            <a:ext cx="16478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120063" y="981075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3038" y="190500"/>
            <a:ext cx="1922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1. ↓ P</a:t>
            </a:r>
            <a:r>
              <a:rPr lang="en-US" altLang="en-US" sz="2400" b="1" i="0" baseline="-25000">
                <a:latin typeface="Calibri" panose="020F0502020204030204" pitchFamily="34" charset="0"/>
              </a:rPr>
              <a:t>K</a:t>
            </a:r>
            <a:r>
              <a:rPr lang="en-US" altLang="en-US" sz="2400" b="1" i="0">
                <a:latin typeface="Calibri" panose="020F0502020204030204" pitchFamily="34" charset="0"/>
              </a:rPr>
              <a:t>; 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22238" y="892175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5851525" y="617538"/>
            <a:ext cx="1474788" cy="2306637"/>
            <a:chOff x="3276" y="389"/>
            <a:chExt cx="826" cy="3319"/>
          </a:xfrm>
        </p:grpSpPr>
        <p:sp>
          <p:nvSpPr>
            <p:cNvPr id="34842" name="Line 9"/>
            <p:cNvSpPr>
              <a:spLocks noChangeShapeType="1"/>
            </p:cNvSpPr>
            <p:nvPr/>
          </p:nvSpPr>
          <p:spPr bwMode="auto">
            <a:xfrm>
              <a:off x="3276" y="397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4843" name="Line 10"/>
            <p:cNvSpPr>
              <a:spLocks noChangeShapeType="1"/>
            </p:cNvSpPr>
            <p:nvPr/>
          </p:nvSpPr>
          <p:spPr bwMode="auto">
            <a:xfrm>
              <a:off x="3723" y="397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4844" name="Line 11"/>
            <p:cNvSpPr>
              <a:spLocks noChangeShapeType="1"/>
            </p:cNvSpPr>
            <p:nvPr/>
          </p:nvSpPr>
          <p:spPr bwMode="auto">
            <a:xfrm>
              <a:off x="4102" y="389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60350" y="2419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173038" y="2135188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2. 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122238" y="2635250"/>
            <a:ext cx="2419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voltage-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gated Ca</a:t>
            </a:r>
            <a:r>
              <a:rPr lang="en-US" altLang="en-US" sz="2000" i="0" baseline="30000"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(T-type channels)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6072188" y="474663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6762750" y="474663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6845300" y="4292600"/>
            <a:ext cx="5667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8205788" y="4292600"/>
            <a:ext cx="105251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5711825" y="4221163"/>
            <a:ext cx="2268538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5954713" y="5156200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34" name="Freeform 21"/>
          <p:cNvSpPr>
            <a:spLocks/>
          </p:cNvSpPr>
          <p:nvPr/>
        </p:nvSpPr>
        <p:spPr bwMode="auto">
          <a:xfrm>
            <a:off x="5791200" y="486886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8140700" y="5443538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>
            <a:off x="8302625" y="4110038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 rot="21222911" flipH="1">
            <a:off x="7491413" y="4365625"/>
            <a:ext cx="811212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139700" y="3716338"/>
            <a:ext cx="3055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funny channels</a:t>
            </a:r>
          </a:p>
        </p:txBody>
      </p:sp>
      <p:sp>
        <p:nvSpPr>
          <p:cNvPr id="34839" name="Freeform 26"/>
          <p:cNvSpPr>
            <a:spLocks/>
          </p:cNvSpPr>
          <p:nvPr/>
        </p:nvSpPr>
        <p:spPr bwMode="auto">
          <a:xfrm>
            <a:off x="7980363" y="5157788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840" name="Text Box 27"/>
          <p:cNvSpPr txBox="1">
            <a:spLocks noChangeArrowheads="1"/>
          </p:cNvSpPr>
          <p:nvPr/>
        </p:nvSpPr>
        <p:spPr bwMode="auto">
          <a:xfrm>
            <a:off x="7169150" y="3932238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T channel</a:t>
            </a:r>
          </a:p>
        </p:txBody>
      </p:sp>
      <p:sp>
        <p:nvSpPr>
          <p:cNvPr id="34841" name="Text Box 28"/>
          <p:cNvSpPr txBox="1">
            <a:spLocks noChangeArrowheads="1"/>
          </p:cNvSpPr>
          <p:nvPr/>
        </p:nvSpPr>
        <p:spPr bwMode="auto">
          <a:xfrm>
            <a:off x="2628900" y="0"/>
            <a:ext cx="474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1lf1210ab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>
            <a:fillRect/>
          </a:stretch>
        </p:blipFill>
        <p:spPr bwMode="auto">
          <a:xfrm>
            <a:off x="3198813" y="476250"/>
            <a:ext cx="6862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986463" y="836613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37463" y="549275"/>
            <a:ext cx="164782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120063" y="981075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3038" y="190500"/>
            <a:ext cx="1922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1. ↓ P</a:t>
            </a:r>
            <a:r>
              <a:rPr lang="en-US" altLang="en-US" sz="2400" b="1" i="0" baseline="-25000">
                <a:latin typeface="Calibri" panose="020F0502020204030204" pitchFamily="34" charset="0"/>
              </a:rPr>
              <a:t>K</a:t>
            </a:r>
            <a:r>
              <a:rPr lang="en-US" altLang="en-US" sz="2400" b="1" i="0">
                <a:latin typeface="Calibri" panose="020F0502020204030204" pitchFamily="34" charset="0"/>
              </a:rPr>
              <a:t>; 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22238" y="892175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3038" y="2135188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2. 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2238" y="2635250"/>
            <a:ext cx="2361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gated Ca</a:t>
            </a:r>
            <a:r>
              <a:rPr lang="en-US" altLang="en-US" sz="2000" i="0" baseline="30000"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(T-type channels)</a:t>
            </a: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5851525" y="577850"/>
            <a:ext cx="1793875" cy="2274888"/>
            <a:chOff x="3276" y="364"/>
            <a:chExt cx="1005" cy="3311"/>
          </a:xfrm>
        </p:grpSpPr>
        <p:sp>
          <p:nvSpPr>
            <p:cNvPr id="35871" name="Line 11"/>
            <p:cNvSpPr>
              <a:spLocks noChangeShapeType="1"/>
            </p:cNvSpPr>
            <p:nvPr/>
          </p:nvSpPr>
          <p:spPr bwMode="auto">
            <a:xfrm>
              <a:off x="3276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872" name="Line 12"/>
            <p:cNvSpPr>
              <a:spLocks noChangeShapeType="1"/>
            </p:cNvSpPr>
            <p:nvPr/>
          </p:nvSpPr>
          <p:spPr bwMode="auto">
            <a:xfrm>
              <a:off x="3723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873" name="Line 13"/>
            <p:cNvSpPr>
              <a:spLocks noChangeShapeType="1"/>
            </p:cNvSpPr>
            <p:nvPr/>
          </p:nvSpPr>
          <p:spPr bwMode="auto">
            <a:xfrm>
              <a:off x="4102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5874" name="Line 14"/>
            <p:cNvSpPr>
              <a:spLocks noChangeShapeType="1"/>
            </p:cNvSpPr>
            <p:nvPr/>
          </p:nvSpPr>
          <p:spPr bwMode="auto">
            <a:xfrm>
              <a:off x="4281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173038" y="4291013"/>
            <a:ext cx="124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3. </a:t>
            </a:r>
            <a:r>
              <a:rPr lang="en-US" altLang="en-US" sz="2000" b="1" i="0">
                <a:latin typeface="Calibri" panose="020F0502020204030204" pitchFamily="34" charset="0"/>
                <a:sym typeface="Symbol" panose="05050102010706020507" pitchFamily="18" charset="2"/>
              </a:rPr>
              <a:t>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122238" y="4787900"/>
            <a:ext cx="2361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gated Ca</a:t>
            </a:r>
            <a:r>
              <a:rPr lang="en-US" altLang="en-US" sz="2000" i="0" baseline="30000"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(L-type channels)</a:t>
            </a: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6072188" y="474663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6762750" y="474663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7331075" y="474663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35856" name="Rectangle 20"/>
          <p:cNvSpPr>
            <a:spLocks noChangeArrowheads="1"/>
          </p:cNvSpPr>
          <p:nvPr/>
        </p:nvSpPr>
        <p:spPr bwMode="auto">
          <a:xfrm>
            <a:off x="6845300" y="4292600"/>
            <a:ext cx="5667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57" name="Oval 21"/>
          <p:cNvSpPr>
            <a:spLocks noChangeArrowheads="1"/>
          </p:cNvSpPr>
          <p:nvPr/>
        </p:nvSpPr>
        <p:spPr bwMode="auto">
          <a:xfrm>
            <a:off x="5711825" y="4221163"/>
            <a:ext cx="2268538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5954713" y="5156200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59" name="Freeform 23"/>
          <p:cNvSpPr>
            <a:spLocks/>
          </p:cNvSpPr>
          <p:nvPr/>
        </p:nvSpPr>
        <p:spPr bwMode="auto">
          <a:xfrm>
            <a:off x="5791200" y="486886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8126413" y="4211638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 flipH="1" flipV="1">
            <a:off x="7331075" y="5589588"/>
            <a:ext cx="8096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8223250" y="6019800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139700" y="3716338"/>
            <a:ext cx="3055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funny channels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8140700" y="5443538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5865" name="Freeform 29"/>
          <p:cNvSpPr>
            <a:spLocks/>
          </p:cNvSpPr>
          <p:nvPr/>
        </p:nvSpPr>
        <p:spPr bwMode="auto">
          <a:xfrm>
            <a:off x="7980363" y="5157788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6" name="Text Box 30"/>
          <p:cNvSpPr txBox="1">
            <a:spLocks noChangeArrowheads="1"/>
          </p:cNvSpPr>
          <p:nvPr/>
        </p:nvSpPr>
        <p:spPr bwMode="auto">
          <a:xfrm>
            <a:off x="7169150" y="3932238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T channel</a:t>
            </a:r>
          </a:p>
        </p:txBody>
      </p:sp>
      <p:sp>
        <p:nvSpPr>
          <p:cNvPr id="35867" name="Freeform 31"/>
          <p:cNvSpPr>
            <a:spLocks/>
          </p:cNvSpPr>
          <p:nvPr/>
        </p:nvSpPr>
        <p:spPr bwMode="auto">
          <a:xfrm rot="1971344" flipV="1">
            <a:off x="7834313" y="437991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868" name="Text Box 32"/>
          <p:cNvSpPr txBox="1">
            <a:spLocks noChangeArrowheads="1"/>
          </p:cNvSpPr>
          <p:nvPr/>
        </p:nvSpPr>
        <p:spPr bwMode="auto">
          <a:xfrm>
            <a:off x="6926263" y="6164263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L channel</a:t>
            </a:r>
          </a:p>
        </p:txBody>
      </p:sp>
      <p:sp>
        <p:nvSpPr>
          <p:cNvPr id="35869" name="Text Box 33"/>
          <p:cNvSpPr txBox="1">
            <a:spLocks noChangeArrowheads="1"/>
          </p:cNvSpPr>
          <p:nvPr/>
        </p:nvSpPr>
        <p:spPr bwMode="auto">
          <a:xfrm>
            <a:off x="122238" y="5838825"/>
            <a:ext cx="3657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T- type Ca</a:t>
            </a:r>
            <a:r>
              <a:rPr lang="en-US" altLang="en-US" sz="2000" i="0" baseline="30000"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latin typeface="Calibri" panose="020F0502020204030204" pitchFamily="34" charset="0"/>
              </a:rPr>
              <a:t>channels</a:t>
            </a:r>
          </a:p>
        </p:txBody>
      </p:sp>
      <p:sp>
        <p:nvSpPr>
          <p:cNvPr id="35870" name="Text Box 34"/>
          <p:cNvSpPr txBox="1">
            <a:spLocks noChangeArrowheads="1"/>
          </p:cNvSpPr>
          <p:nvPr/>
        </p:nvSpPr>
        <p:spPr bwMode="auto">
          <a:xfrm>
            <a:off x="2628900" y="0"/>
            <a:ext cx="474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r1lf1210ab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>
            <a:fillRect/>
          </a:stretch>
        </p:blipFill>
        <p:spPr bwMode="auto">
          <a:xfrm>
            <a:off x="3386138" y="836613"/>
            <a:ext cx="68627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73788" y="1196975"/>
            <a:ext cx="1358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824788" y="909638"/>
            <a:ext cx="16478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308975" y="1341438"/>
            <a:ext cx="14573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60363" y="190500"/>
            <a:ext cx="1922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latin typeface="Calibri" panose="020F0502020204030204" pitchFamily="34" charset="0"/>
              </a:rPr>
              <a:t>1. ↓ P</a:t>
            </a:r>
            <a:r>
              <a:rPr lang="en-US" altLang="en-US" sz="2400" b="1" i="0" baseline="-25000">
                <a:latin typeface="Calibri" panose="020F0502020204030204" pitchFamily="34" charset="0"/>
              </a:rPr>
              <a:t>K</a:t>
            </a:r>
            <a:r>
              <a:rPr lang="en-US" altLang="en-US" sz="2400" b="1" i="0">
                <a:latin typeface="Calibri" panose="020F0502020204030204" pitchFamily="34" charset="0"/>
              </a:rPr>
              <a:t>; </a:t>
            </a:r>
            <a:r>
              <a:rPr lang="en-US" altLang="en-US" sz="2400" b="1" i="0"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latin typeface="Calibri" panose="020F0502020204030204" pitchFamily="34" charset="0"/>
                <a:sym typeface="Symbol" panose="05050102010706020507" pitchFamily="18" charset="2"/>
              </a:rPr>
              <a:t>Na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9563" y="892175"/>
            <a:ext cx="27444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Closure of 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  <a:r>
              <a:rPr lang="en-US" altLang="en-US" sz="2000" i="0">
                <a:latin typeface="Calibri" panose="020F0502020204030204" pitchFamily="34" charset="0"/>
              </a:rPr>
              <a:t> channels.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Opening of “funny”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   channels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60363" y="2135188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chemeClr val="accent2"/>
                </a:solidFill>
                <a:latin typeface="Calibri" panose="020F0502020204030204" pitchFamily="34" charset="0"/>
              </a:rPr>
              <a:t>2. </a:t>
            </a:r>
            <a:r>
              <a:rPr lang="en-US" altLang="en-US" sz="2400" b="1" i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 P</a:t>
            </a:r>
            <a:r>
              <a:rPr lang="en-US" altLang="en-US" sz="2400" b="1" i="0" baseline="-2500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9563" y="2635250"/>
            <a:ext cx="2361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  gated Ca</a:t>
            </a:r>
            <a:r>
              <a:rPr lang="en-US" altLang="en-US" sz="2000" i="0" baseline="30000">
                <a:solidFill>
                  <a:schemeClr val="accent2"/>
                </a:solidFill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  (T-type channels)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6038850" y="938213"/>
            <a:ext cx="1793875" cy="2274887"/>
            <a:chOff x="3276" y="364"/>
            <a:chExt cx="1005" cy="3311"/>
          </a:xfrm>
        </p:grpSpPr>
        <p:sp>
          <p:nvSpPr>
            <p:cNvPr id="36897" name="Line 11"/>
            <p:cNvSpPr>
              <a:spLocks noChangeShapeType="1"/>
            </p:cNvSpPr>
            <p:nvPr/>
          </p:nvSpPr>
          <p:spPr bwMode="auto">
            <a:xfrm>
              <a:off x="3276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898" name="Line 12"/>
            <p:cNvSpPr>
              <a:spLocks noChangeShapeType="1"/>
            </p:cNvSpPr>
            <p:nvPr/>
          </p:nvSpPr>
          <p:spPr bwMode="auto">
            <a:xfrm>
              <a:off x="3723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899" name="Line 13"/>
            <p:cNvSpPr>
              <a:spLocks noChangeShapeType="1"/>
            </p:cNvSpPr>
            <p:nvPr/>
          </p:nvSpPr>
          <p:spPr bwMode="auto">
            <a:xfrm>
              <a:off x="4102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900" name="Line 14"/>
            <p:cNvSpPr>
              <a:spLocks noChangeShapeType="1"/>
            </p:cNvSpPr>
            <p:nvPr/>
          </p:nvSpPr>
          <p:spPr bwMode="auto">
            <a:xfrm>
              <a:off x="4281" y="364"/>
              <a:ext cx="0" cy="3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6259513" y="835025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6951663" y="835025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7518400" y="835025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>
            <a:off x="8896350" y="1001713"/>
            <a:ext cx="0" cy="2282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8085138" y="835025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latin typeface="Calibri" panose="020F0502020204030204" pitchFamily="34" charset="0"/>
              </a:rPr>
              <a:t>4.</a:t>
            </a:r>
          </a:p>
        </p:txBody>
      </p:sp>
      <p:sp>
        <p:nvSpPr>
          <p:cNvPr id="36880" name="Text Box 20"/>
          <p:cNvSpPr txBox="1">
            <a:spLocks noChangeArrowheads="1"/>
          </p:cNvSpPr>
          <p:nvPr/>
        </p:nvSpPr>
        <p:spPr bwMode="auto">
          <a:xfrm>
            <a:off x="3536950" y="3787775"/>
            <a:ext cx="183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008000"/>
                </a:solidFill>
                <a:latin typeface="Calibri" panose="020F0502020204030204" pitchFamily="34" charset="0"/>
              </a:rPr>
              <a:t>4. </a:t>
            </a:r>
            <a:r>
              <a:rPr lang="en-US" altLang="en-US" sz="2000" b="1" i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 b="1" i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P</a:t>
            </a:r>
            <a:r>
              <a:rPr lang="en-US" altLang="en-US" sz="2400" b="1" i="0" baseline="-2500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K;</a:t>
            </a:r>
            <a:r>
              <a:rPr lang="en-US" altLang="en-US" sz="2400" b="1" i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b="1" i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↓ P</a:t>
            </a:r>
            <a:r>
              <a:rPr lang="en-US" altLang="en-US" sz="2400" b="1" i="0" baseline="-2500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Ca</a:t>
            </a:r>
          </a:p>
        </p:txBody>
      </p:sp>
      <p:sp>
        <p:nvSpPr>
          <p:cNvPr id="36881" name="Text Box 21"/>
          <p:cNvSpPr txBox="1">
            <a:spLocks noChangeArrowheads="1"/>
          </p:cNvSpPr>
          <p:nvPr/>
        </p:nvSpPr>
        <p:spPr bwMode="auto">
          <a:xfrm>
            <a:off x="3454400" y="4284663"/>
            <a:ext cx="23619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gated K</a:t>
            </a:r>
            <a:r>
              <a:rPr lang="en-US" altLang="en-US" sz="2000" i="0" baseline="30000">
                <a:solidFill>
                  <a:srgbClr val="008000"/>
                </a:solidFill>
                <a:latin typeface="Calibri" panose="020F0502020204030204" pitchFamily="34" charset="0"/>
              </a:rPr>
              <a:t>+ </a:t>
            </a: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endParaRPr lang="en-US" altLang="en-US" sz="2000" i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Closure of voltage-</a:t>
            </a: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 dependent Ca</a:t>
            </a:r>
            <a:r>
              <a:rPr lang="en-US" altLang="en-US" sz="2000" i="0" baseline="30000">
                <a:solidFill>
                  <a:srgbClr val="008000"/>
                </a:solidFill>
                <a:latin typeface="Calibri" panose="020F0502020204030204" pitchFamily="34" charset="0"/>
              </a:rPr>
              <a:t>++</a:t>
            </a:r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 sz="2000" i="0">
                <a:solidFill>
                  <a:srgbClr val="008000"/>
                </a:solidFill>
                <a:latin typeface="Calibri" panose="020F0502020204030204" pitchFamily="34" charset="0"/>
              </a:rPr>
              <a:t>  channels (L-type)</a:t>
            </a:r>
          </a:p>
        </p:txBody>
      </p:sp>
      <p:sp>
        <p:nvSpPr>
          <p:cNvPr id="36882" name="Rectangle 22"/>
          <p:cNvSpPr>
            <a:spLocks noChangeArrowheads="1"/>
          </p:cNvSpPr>
          <p:nvPr/>
        </p:nvSpPr>
        <p:spPr bwMode="auto">
          <a:xfrm>
            <a:off x="7680325" y="4292600"/>
            <a:ext cx="5651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83" name="Oval 23"/>
          <p:cNvSpPr>
            <a:spLocks noChangeArrowheads="1"/>
          </p:cNvSpPr>
          <p:nvPr/>
        </p:nvSpPr>
        <p:spPr bwMode="auto">
          <a:xfrm>
            <a:off x="6545263" y="4221163"/>
            <a:ext cx="2268537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84" name="Text Box 24"/>
          <p:cNvSpPr txBox="1">
            <a:spLocks noChangeArrowheads="1"/>
          </p:cNvSpPr>
          <p:nvPr/>
        </p:nvSpPr>
        <p:spPr bwMode="auto">
          <a:xfrm>
            <a:off x="6916738" y="4975225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K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85" name="Text Box 25"/>
          <p:cNvSpPr txBox="1">
            <a:spLocks noChangeArrowheads="1"/>
          </p:cNvSpPr>
          <p:nvPr/>
        </p:nvSpPr>
        <p:spPr bwMode="auto">
          <a:xfrm>
            <a:off x="9042400" y="4292600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8653463" y="6121400"/>
            <a:ext cx="529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87" name="Freeform 27"/>
          <p:cNvSpPr>
            <a:spLocks/>
          </p:cNvSpPr>
          <p:nvPr/>
        </p:nvSpPr>
        <p:spPr bwMode="auto">
          <a:xfrm rot="-3552406">
            <a:off x="8603456" y="4236244"/>
            <a:ext cx="650875" cy="363538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88" name="Freeform 28"/>
          <p:cNvSpPr>
            <a:spLocks/>
          </p:cNvSpPr>
          <p:nvPr/>
        </p:nvSpPr>
        <p:spPr bwMode="auto">
          <a:xfrm rot="752139">
            <a:off x="8532813" y="5872163"/>
            <a:ext cx="733425" cy="3222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89" name="Line 29"/>
          <p:cNvSpPr>
            <a:spLocks noChangeShapeType="1"/>
          </p:cNvSpPr>
          <p:nvPr/>
        </p:nvSpPr>
        <p:spPr bwMode="auto">
          <a:xfrm flipH="1" flipV="1">
            <a:off x="6302375" y="4508500"/>
            <a:ext cx="6492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90" name="Text Box 30"/>
          <p:cNvSpPr txBox="1">
            <a:spLocks noChangeArrowheads="1"/>
          </p:cNvSpPr>
          <p:nvPr/>
        </p:nvSpPr>
        <p:spPr bwMode="auto">
          <a:xfrm>
            <a:off x="327025" y="3716338"/>
            <a:ext cx="2130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 Closure of funny </a:t>
            </a:r>
          </a:p>
          <a:p>
            <a:pPr eaLnBrk="1" hangingPunct="1"/>
            <a:r>
              <a:rPr lang="en-US" altLang="en-US" sz="2000" i="0">
                <a:solidFill>
                  <a:schemeClr val="accent2"/>
                </a:solidFill>
                <a:latin typeface="Calibri" panose="020F0502020204030204" pitchFamily="34" charset="0"/>
              </a:rPr>
              <a:t>  channels</a:t>
            </a:r>
          </a:p>
        </p:txBody>
      </p:sp>
      <p:sp>
        <p:nvSpPr>
          <p:cNvPr id="36891" name="Text Box 31"/>
          <p:cNvSpPr txBox="1">
            <a:spLocks noChangeArrowheads="1"/>
          </p:cNvSpPr>
          <p:nvPr/>
        </p:nvSpPr>
        <p:spPr bwMode="auto">
          <a:xfrm>
            <a:off x="8974138" y="5370513"/>
            <a:ext cx="566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Na</a:t>
            </a:r>
            <a:r>
              <a:rPr lang="en-US" altLang="en-US" sz="2000" i="0" baseline="300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6892" name="Freeform 32"/>
          <p:cNvSpPr>
            <a:spLocks/>
          </p:cNvSpPr>
          <p:nvPr/>
        </p:nvSpPr>
        <p:spPr bwMode="auto">
          <a:xfrm>
            <a:off x="8813800" y="5084763"/>
            <a:ext cx="485775" cy="360362"/>
          </a:xfrm>
          <a:custGeom>
            <a:avLst/>
            <a:gdLst>
              <a:gd name="T0" fmla="*/ 136 w 272"/>
              <a:gd name="T1" fmla="*/ 227 h 227"/>
              <a:gd name="T2" fmla="*/ 0 w 272"/>
              <a:gd name="T3" fmla="*/ 0 h 227"/>
              <a:gd name="T4" fmla="*/ 272 w 272"/>
              <a:gd name="T5" fmla="*/ 0 h 227"/>
              <a:gd name="T6" fmla="*/ 0 60000 65536"/>
              <a:gd name="T7" fmla="*/ 0 60000 65536"/>
              <a:gd name="T8" fmla="*/ 0 60000 65536"/>
              <a:gd name="T9" fmla="*/ 0 w 272"/>
              <a:gd name="T10" fmla="*/ 0 h 227"/>
              <a:gd name="T11" fmla="*/ 272 w 2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27">
                <a:moveTo>
                  <a:pt x="136" y="227"/>
                </a:moveTo>
                <a:lnTo>
                  <a:pt x="0" y="0"/>
                </a:lnTo>
                <a:lnTo>
                  <a:pt x="27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93" name="Text Box 33"/>
          <p:cNvSpPr txBox="1">
            <a:spLocks noChangeArrowheads="1"/>
          </p:cNvSpPr>
          <p:nvPr/>
        </p:nvSpPr>
        <p:spPr bwMode="auto">
          <a:xfrm>
            <a:off x="360363" y="4491038"/>
            <a:ext cx="124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660066"/>
                </a:solidFill>
                <a:latin typeface="Calibri" panose="020F0502020204030204" pitchFamily="34" charset="0"/>
              </a:rPr>
              <a:t>3. </a:t>
            </a:r>
            <a:r>
              <a:rPr lang="en-US" altLang="en-US" sz="2000" b="1" i="0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</a:t>
            </a:r>
            <a:r>
              <a:rPr lang="en-US" altLang="en-US" sz="2400" b="1" i="0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P</a:t>
            </a:r>
            <a:r>
              <a:rPr lang="en-US" altLang="en-US" sz="2400" b="1" i="0" baseline="-25000">
                <a:solidFill>
                  <a:srgbClr val="6600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Ca</a:t>
            </a:r>
          </a:p>
        </p:txBody>
      </p:sp>
      <p:sp>
        <p:nvSpPr>
          <p:cNvPr id="36894" name="Text Box 34"/>
          <p:cNvSpPr txBox="1">
            <a:spLocks noChangeArrowheads="1"/>
          </p:cNvSpPr>
          <p:nvPr/>
        </p:nvSpPr>
        <p:spPr bwMode="auto">
          <a:xfrm>
            <a:off x="309563" y="4987925"/>
            <a:ext cx="2361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Opening of voltage-</a:t>
            </a:r>
          </a:p>
          <a:p>
            <a:pPr eaLnBrk="1" hangingPunct="1"/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gated Ca</a:t>
            </a:r>
            <a:r>
              <a:rPr lang="en-US" altLang="en-US" sz="2000" i="0" baseline="30000">
                <a:solidFill>
                  <a:srgbClr val="660066"/>
                </a:solidFill>
                <a:latin typeface="Calibri" panose="020F0502020204030204" pitchFamily="34" charset="0"/>
              </a:rPr>
              <a:t>++ </a:t>
            </a:r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channels</a:t>
            </a:r>
          </a:p>
          <a:p>
            <a:pPr eaLnBrk="1" hangingPunct="1"/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(L-type channels)</a:t>
            </a:r>
          </a:p>
        </p:txBody>
      </p:sp>
      <p:sp>
        <p:nvSpPr>
          <p:cNvPr id="36895" name="Text Box 35"/>
          <p:cNvSpPr txBox="1">
            <a:spLocks noChangeArrowheads="1"/>
          </p:cNvSpPr>
          <p:nvPr/>
        </p:nvSpPr>
        <p:spPr bwMode="auto">
          <a:xfrm>
            <a:off x="309563" y="6038850"/>
            <a:ext cx="273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Closure of T- type Ca</a:t>
            </a:r>
            <a:r>
              <a:rPr lang="en-US" altLang="en-US" sz="2000" i="0" baseline="30000">
                <a:solidFill>
                  <a:srgbClr val="660066"/>
                </a:solidFill>
                <a:latin typeface="Calibri" panose="020F0502020204030204" pitchFamily="34" charset="0"/>
              </a:rPr>
              <a:t>++ </a:t>
            </a:r>
          </a:p>
          <a:p>
            <a:pPr eaLnBrk="1" hangingPunct="1"/>
            <a:r>
              <a:rPr lang="en-US" altLang="en-US" sz="2000" i="0">
                <a:solidFill>
                  <a:srgbClr val="660066"/>
                </a:solidFill>
                <a:latin typeface="Calibri" panose="020F0502020204030204" pitchFamily="34" charset="0"/>
              </a:rPr>
              <a:t>  channels</a:t>
            </a:r>
          </a:p>
        </p:txBody>
      </p:sp>
      <p:sp>
        <p:nvSpPr>
          <p:cNvPr id="36896" name="Text Box 36"/>
          <p:cNvSpPr txBox="1">
            <a:spLocks noChangeArrowheads="1"/>
          </p:cNvSpPr>
          <p:nvPr/>
        </p:nvSpPr>
        <p:spPr bwMode="auto">
          <a:xfrm>
            <a:off x="4286250" y="109538"/>
            <a:ext cx="474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Calibri" panose="020F0502020204030204" pitchFamily="34" charset="0"/>
              </a:rPr>
              <a:t>Pacemaker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685800" y="12954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Pacemakers</a:t>
            </a:r>
          </a:p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(in order of their inherent rhythm)</a:t>
            </a:r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771525" y="2971800"/>
            <a:ext cx="8743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Sino-atrial (SA) node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Atrio-ventricular (AV) node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Bundle of His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Bundle branches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Purkinje fibers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47675" y="2743200"/>
            <a:ext cx="9344025" cy="0"/>
          </a:xfrm>
          <a:prstGeom prst="line">
            <a:avLst/>
          </a:prstGeom>
          <a:noFill/>
          <a:ln w="5715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3" name="Rectangle 5"/>
          <p:cNvSpPr>
            <a:spLocks noChangeArrowheads="1"/>
          </p:cNvSpPr>
          <p:nvPr/>
        </p:nvSpPr>
        <p:spPr bwMode="auto">
          <a:xfrm>
            <a:off x="1257300" y="76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Cardiac pacemakers</a:t>
            </a:r>
          </a:p>
        </p:txBody>
      </p:sp>
      <p:sp>
        <p:nvSpPr>
          <p:cNvPr id="1860614" name="Rectangle 6"/>
          <p:cNvSpPr>
            <a:spLocks noChangeArrowheads="1"/>
          </p:cNvSpPr>
          <p:nvPr/>
        </p:nvSpPr>
        <p:spPr bwMode="auto">
          <a:xfrm>
            <a:off x="342900" y="1828800"/>
            <a:ext cx="960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sinoatrial has the fastest intrinsic rate (~90-100 beats/min) and is the normal pacemaker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endParaRPr lang="en-GB" sz="21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atrioventricular node is the next fastest (~40-60 beats/min) followed by cells in the bundle of His (15-30).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endParaRPr lang="en-GB" sz="21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fastest pacemaker normally drives the heart and suppresses other </a:t>
            </a:r>
            <a:r>
              <a:rPr lang="en-GB" sz="2100" b="1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pasemakers</a:t>
            </a: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(overdrive suppression).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endParaRPr lang="en-GB" sz="21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 beat generated outside the normal pacemaker is an </a:t>
            </a:r>
            <a:r>
              <a:rPr lang="en-GB" sz="21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ectopic</a:t>
            </a: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beat.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endParaRPr lang="en-GB" sz="21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4"/>
              </a:buBlip>
              <a:defRPr/>
            </a:pP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site that generates an ectopic beat is known as an </a:t>
            </a:r>
            <a:r>
              <a:rPr lang="en-GB" sz="21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ectopic focus</a:t>
            </a:r>
            <a:r>
              <a:rPr lang="en-GB" sz="21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(foci pl.) or ectopic pacemaker.</a:t>
            </a:r>
            <a:r>
              <a:rPr lang="en-GB" sz="2400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 b="4434"/>
          <a:stretch>
            <a:fillRect/>
          </a:stretch>
        </p:blipFill>
        <p:spPr bwMode="auto">
          <a:xfrm>
            <a:off x="1365250" y="588963"/>
            <a:ext cx="62928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565525" y="561975"/>
            <a:ext cx="430213" cy="3603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716338" y="714375"/>
            <a:ext cx="431800" cy="360363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67300" y="7620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a.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0" y="304800"/>
            <a:ext cx="260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400" b="1" i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Conduction of the action potential</a:t>
            </a:r>
            <a:br>
              <a:rPr lang="en-US" sz="2400" b="1" i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sz="2400" b="1" i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 the heart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565525" y="714375"/>
            <a:ext cx="430213" cy="3603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0" y="4572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Conduction of the action </a:t>
            </a:r>
            <a:r>
              <a:rPr lang="en-US" sz="3200" b="1" i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potential in </a:t>
            </a:r>
            <a:r>
              <a:rPr lang="en-US" sz="3200" b="1" i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200" b="1" i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heart</a:t>
            </a:r>
          </a:p>
          <a:p>
            <a:pPr algn="ctr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</a:rPr>
              <a:t>(Cell to cell conduction of action potential)</a:t>
            </a:r>
          </a:p>
          <a:p>
            <a:pPr algn="ctr">
              <a:defRPr/>
            </a:pPr>
            <a:endParaRPr lang="en-US" sz="3200" b="1" i="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10" descr="http://www.accessmedicine.com/loadBinary.aspx?name=mohr6&amp;filename=%09mohr6_c002f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52600"/>
            <a:ext cx="9467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76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r1lf1209_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651500" y="1412875"/>
            <a:ext cx="1225550" cy="8636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24500" y="3810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initiated in the SA node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Large cells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6057" y="5997575"/>
            <a:ext cx="33254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243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24750" y="1700213"/>
            <a:ext cx="14125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 rot="5799261">
            <a:off x="5718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992" name="Arc 8"/>
          <p:cNvSpPr>
            <a:spLocks/>
          </p:cNvSpPr>
          <p:nvPr/>
        </p:nvSpPr>
        <p:spPr bwMode="auto">
          <a:xfrm rot="5135589">
            <a:off x="6375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294313" y="4149725"/>
            <a:ext cx="717550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24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429500" y="3810000"/>
            <a:ext cx="28575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8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1800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 and delayed for 0.1 – 0.15 seconds.</a:t>
            </a:r>
          </a:p>
          <a:p>
            <a:endParaRPr lang="en-US" altLang="en-US" sz="1800" i="0">
              <a:solidFill>
                <a:schemeClr val="folHlink"/>
              </a:solidFill>
              <a:latin typeface="Calibri" panose="020F0502020204030204" pitchFamily="34" charset="0"/>
            </a:endParaRPr>
          </a:p>
          <a:p>
            <a:r>
              <a:rPr lang="en-US" altLang="en-US" sz="1800" i="0">
                <a:solidFill>
                  <a:schemeClr val="folHlink"/>
                </a:solidFill>
                <a:latin typeface="Calibri" panose="020F0502020204030204" pitchFamily="34" charset="0"/>
              </a:rPr>
              <a:t>- Small cells.</a:t>
            </a:r>
          </a:p>
          <a:p>
            <a:endParaRPr lang="en-US" altLang="en-US" sz="1800" i="0">
              <a:solidFill>
                <a:schemeClr val="folHlink"/>
              </a:solidFill>
              <a:latin typeface="Calibri" panose="020F0502020204030204" pitchFamily="34" charset="0"/>
            </a:endParaRPr>
          </a:p>
          <a:p>
            <a:r>
              <a:rPr lang="en-US" altLang="en-US" sz="1800" i="0">
                <a:solidFill>
                  <a:schemeClr val="folHlink"/>
                </a:solidFill>
                <a:latin typeface="Calibri" panose="020F0502020204030204" pitchFamily="34" charset="0"/>
              </a:rPr>
              <a:t>- Effects of sympathetic and parasympathetic stimulation on AV nodal conductivity.</a:t>
            </a:r>
          </a:p>
          <a:p>
            <a:pPr>
              <a:spcBef>
                <a:spcPct val="50000"/>
              </a:spcBef>
            </a:pPr>
            <a:endParaRPr lang="en-US" altLang="en-US" sz="18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229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9750" y="6396038"/>
            <a:ext cx="403225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6057" y="5997575"/>
            <a:ext cx="33254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243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524750" y="1700213"/>
            <a:ext cx="14125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3015" name="Arc 7"/>
          <p:cNvSpPr>
            <a:spLocks/>
          </p:cNvSpPr>
          <p:nvPr/>
        </p:nvSpPr>
        <p:spPr bwMode="auto">
          <a:xfrm rot="5799261">
            <a:off x="5718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3016" name="Arc 8"/>
          <p:cNvSpPr>
            <a:spLocks/>
          </p:cNvSpPr>
          <p:nvPr/>
        </p:nvSpPr>
        <p:spPr bwMode="auto">
          <a:xfrm rot="5135589">
            <a:off x="6375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294313" y="4149725"/>
            <a:ext cx="717550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524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505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658100" y="38100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node.</a:t>
            </a:r>
          </a:p>
          <a:p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-Small cells.</a:t>
            </a:r>
          </a:p>
          <a:p>
            <a:pPr>
              <a:spcBef>
                <a:spcPct val="50000"/>
              </a:spcBef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229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438900" y="5562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travels rapidly through the bundle of His and bundle branches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0450" y="992188"/>
          <a:ext cx="8048625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5" imgW="8063492" imgH="5333333" progId="Photoshop.Image.7">
                  <p:embed/>
                </p:oleObj>
              </mc:Choice>
              <mc:Fallback>
                <p:oleObj name="Image" r:id="rId5" imgW="8063492" imgH="5333333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992188"/>
                        <a:ext cx="8048625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22338" y="6396038"/>
            <a:ext cx="4030662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6057" y="5997575"/>
            <a:ext cx="33254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624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905750" y="1700213"/>
            <a:ext cx="14125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4039" name="Arc 7"/>
          <p:cNvSpPr>
            <a:spLocks/>
          </p:cNvSpPr>
          <p:nvPr/>
        </p:nvSpPr>
        <p:spPr bwMode="auto">
          <a:xfrm rot="5799261">
            <a:off x="6099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4040" name="Arc 8"/>
          <p:cNvSpPr>
            <a:spLocks/>
          </p:cNvSpPr>
          <p:nvPr/>
        </p:nvSpPr>
        <p:spPr bwMode="auto">
          <a:xfrm rot="5135589">
            <a:off x="6756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673725" y="4149725"/>
            <a:ext cx="720725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905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886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039100" y="38100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node.</a:t>
            </a:r>
          </a:p>
          <a:p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-Small cells.</a:t>
            </a:r>
          </a:p>
          <a:p>
            <a:pPr>
              <a:spcBef>
                <a:spcPct val="50000"/>
              </a:spcBef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610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438900" y="5562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travels rapidly through the bundle of His and bundle branches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52400" y="3200400"/>
            <a:ext cx="1333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spreads through the ventricles (bottom to top)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628900" y="33528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Contraction (apex to top)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r1lf120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7905"/>
          <a:stretch>
            <a:fillRect/>
          </a:stretch>
        </p:blipFill>
        <p:spPr bwMode="auto">
          <a:xfrm>
            <a:off x="1187450" y="188913"/>
            <a:ext cx="62928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22338" y="6396038"/>
            <a:ext cx="4030662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i="0">
              <a:latin typeface="Calibri" panose="020F0502020204030204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6057" y="5997575"/>
            <a:ext cx="33254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000" i="0" u="sng">
                <a:latin typeface="Calibri" panose="020F0502020204030204" pitchFamily="34" charset="0"/>
              </a:rPr>
              <a:t>SA node versus AV node</a:t>
            </a:r>
          </a:p>
          <a:p>
            <a:pPr algn="ctr" eaLnBrk="1" hangingPunct="1"/>
            <a:r>
              <a:rPr lang="en-US" altLang="en-US" sz="1800" i="0" u="sng">
                <a:latin typeface="Calibri" panose="020F0502020204030204" pitchFamily="34" charset="0"/>
              </a:rPr>
              <a:t>(frequency and refractory period)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624638" y="4121150"/>
            <a:ext cx="431800" cy="215900"/>
          </a:xfrm>
          <a:prstGeom prst="ellips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905750" y="1700213"/>
            <a:ext cx="14125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b. AP are 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conducted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throughout</a:t>
            </a:r>
          </a:p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the atria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very rapid</a:t>
            </a:r>
          </a:p>
          <a:p>
            <a:pPr eaLnBrk="1" hangingPunct="1">
              <a:buFontTx/>
              <a:buChar char="•"/>
            </a:pPr>
            <a:r>
              <a:rPr lang="en-US" altLang="en-US" sz="2000" i="0">
                <a:latin typeface="Calibri" panose="020F0502020204030204" pitchFamily="34" charset="0"/>
              </a:rPr>
              <a:t> large cells</a:t>
            </a:r>
          </a:p>
        </p:txBody>
      </p:sp>
      <p:sp>
        <p:nvSpPr>
          <p:cNvPr id="45063" name="Arc 7"/>
          <p:cNvSpPr>
            <a:spLocks/>
          </p:cNvSpPr>
          <p:nvPr/>
        </p:nvSpPr>
        <p:spPr bwMode="auto">
          <a:xfrm rot="5799261">
            <a:off x="6099175" y="3854450"/>
            <a:ext cx="914400" cy="431800"/>
          </a:xfrm>
          <a:custGeom>
            <a:avLst/>
            <a:gdLst>
              <a:gd name="T0" fmla="*/ 702352 w 21600"/>
              <a:gd name="T1" fmla="*/ 0 h 13831"/>
              <a:gd name="T2" fmla="*/ 914400 w 21600"/>
              <a:gd name="T3" fmla="*/ 431800 h 13831"/>
              <a:gd name="T4" fmla="*/ 0 w 21600"/>
              <a:gd name="T5" fmla="*/ 431800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5064" name="Arc 8"/>
          <p:cNvSpPr>
            <a:spLocks/>
          </p:cNvSpPr>
          <p:nvPr/>
        </p:nvSpPr>
        <p:spPr bwMode="auto">
          <a:xfrm rot="5135589">
            <a:off x="6756400" y="3598863"/>
            <a:ext cx="885825" cy="403225"/>
          </a:xfrm>
          <a:custGeom>
            <a:avLst/>
            <a:gdLst>
              <a:gd name="T0" fmla="*/ 680404 w 21600"/>
              <a:gd name="T1" fmla="*/ 0 h 13831"/>
              <a:gd name="T2" fmla="*/ 885825 w 21600"/>
              <a:gd name="T3" fmla="*/ 403225 h 13831"/>
              <a:gd name="T4" fmla="*/ 0 w 21600"/>
              <a:gd name="T5" fmla="*/ 403225 h 13831"/>
              <a:gd name="T6" fmla="*/ 0 60000 65536"/>
              <a:gd name="T7" fmla="*/ 0 60000 65536"/>
              <a:gd name="T8" fmla="*/ 0 60000 65536"/>
              <a:gd name="T9" fmla="*/ 0 w 21600"/>
              <a:gd name="T10" fmla="*/ 0 h 13831"/>
              <a:gd name="T11" fmla="*/ 21600 w 21600"/>
              <a:gd name="T12" fmla="*/ 13831 h 13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31" fill="none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</a:path>
              <a:path w="21600" h="13831" stroke="0" extrusionOk="0">
                <a:moveTo>
                  <a:pt x="16591" y="-1"/>
                </a:moveTo>
                <a:cubicBezTo>
                  <a:pt x="19827" y="3882"/>
                  <a:pt x="21600" y="8776"/>
                  <a:pt x="21600" y="13831"/>
                </a:cubicBezTo>
                <a:lnTo>
                  <a:pt x="0" y="138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5673725" y="4149725"/>
            <a:ext cx="720725" cy="2873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905500" y="3810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generated in the SA node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886700" y="13716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is conducted through the atria.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Very rapid.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Large cells.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8039100" y="3810000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3.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Conduction slows at the AV node.</a:t>
            </a:r>
          </a:p>
          <a:p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-Small cells.</a:t>
            </a:r>
          </a:p>
          <a:p>
            <a:pPr>
              <a:spcBef>
                <a:spcPct val="50000"/>
              </a:spcBef>
            </a:pPr>
            <a:endParaRPr lang="en-US" altLang="en-US" sz="2000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610100" y="379412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Fibrous septum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438900" y="5562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4.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travels rapidly through the bundle of His and bundle branches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52400" y="3200400"/>
            <a:ext cx="1333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5.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 AP spreads through the ventricles (bottom to top)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628900" y="33528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Contraction (apex to top)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667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6.</a:t>
            </a:r>
            <a:r>
              <a:rPr lang="en-US" altLang="en-US" sz="2000" b="1" i="0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i="0">
                <a:solidFill>
                  <a:schemeClr val="folHlink"/>
                </a:solidFill>
                <a:latin typeface="Calibri" panose="020F0502020204030204" pitchFamily="34" charset="0"/>
              </a:rPr>
              <a:t>Rest</a:t>
            </a:r>
            <a:endParaRPr lang="en-US" altLang="en-US" sz="2000" b="1" i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13335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Conduction velocity (CV) in heart</a:t>
            </a:r>
          </a:p>
        </p:txBody>
      </p:sp>
      <p:sp>
        <p:nvSpPr>
          <p:cNvPr id="1857539" name="Rectangle 3"/>
          <p:cNvSpPr>
            <a:spLocks noChangeArrowheads="1"/>
          </p:cNvSpPr>
          <p:nvPr/>
        </p:nvSpPr>
        <p:spPr bwMode="auto">
          <a:xfrm>
            <a:off x="571500" y="1600200"/>
            <a:ext cx="922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4"/>
              </a:buBlip>
              <a:defRPr/>
            </a:pPr>
            <a:r>
              <a:rPr lang="en-US" sz="2400" b="1" i="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CV depends on current spread, hence, depends on diameter and number of gap junctions between cells (larger diameter, more gap junctions = faster conduction).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4"/>
              </a:buBlip>
              <a:defRPr/>
            </a:pPr>
            <a:r>
              <a:rPr lang="en-US" sz="2400" b="1" i="0" dirty="0">
                <a:solidFill>
                  <a:srgbClr val="E316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Purkinje </a:t>
            </a:r>
            <a:r>
              <a:rPr lang="en-US" sz="2400" b="1" i="0" dirty="0" err="1">
                <a:solidFill>
                  <a:srgbClr val="E316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fibres</a:t>
            </a: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: very large diameter.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4"/>
              </a:buBlip>
              <a:defRPr/>
            </a:pPr>
            <a:r>
              <a:rPr lang="en-US" sz="2400" b="1" i="0" dirty="0">
                <a:solidFill>
                  <a:srgbClr val="E316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AV node and bundle (Bundle of His)</a:t>
            </a:r>
            <a:r>
              <a:rPr lang="en-US" sz="2400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: small diameter and few gap junctions.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4"/>
              </a:buBlip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Approximate CV: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SA node		0.05 m/sec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Atria</a:t>
            </a: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			0.3m/sec (</a:t>
            </a:r>
            <a:r>
              <a:rPr lang="en-US" sz="2400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internodal</a:t>
            </a: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pathway  1.0m/sec)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AV node		</a:t>
            </a: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0.05m/sec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Bundle of His:		1 m/sec</a:t>
            </a:r>
            <a:endParaRPr lang="en-US" sz="24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Purkinje system:</a:t>
            </a: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4 m/sec</a:t>
            </a:r>
            <a:endParaRPr lang="en-US" sz="24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Ventricular muscle:</a:t>
            </a:r>
            <a:r>
              <a:rPr lang="en-US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2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 m/sec</a:t>
            </a:r>
            <a:endParaRPr lang="en-US" sz="28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13335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Cardiac rhythm</a:t>
            </a:r>
            <a:endParaRPr lang="en-US" sz="44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924050"/>
            <a:ext cx="9906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120000"/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The term rhythm refers to the regularity of:</a:t>
            </a:r>
          </a:p>
          <a:p>
            <a:pPr lvl="3">
              <a:buClr>
                <a:schemeClr val="tx2"/>
              </a:buClr>
              <a:buSzPct val="75000"/>
              <a:buFont typeface="Wingdings" pitchFamily="2" charset="2"/>
              <a:buBlip>
                <a:blip r:embed="rId5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Initiation of cardiac impulses.</a:t>
            </a:r>
          </a:p>
          <a:p>
            <a:pPr lvl="3">
              <a:buClr>
                <a:schemeClr val="tx2"/>
              </a:buClr>
              <a:buSzPct val="75000"/>
              <a:buFont typeface="Wingdings" pitchFamily="2" charset="2"/>
              <a:buBlip>
                <a:blip r:embed="rId5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Sequence of excitation of the heart.</a:t>
            </a:r>
          </a:p>
          <a:p>
            <a:pPr marL="169863" lvl="3">
              <a:buClr>
                <a:schemeClr val="tx2"/>
              </a:buClr>
              <a:buSzPct val="75000"/>
              <a:defRPr/>
            </a:pPr>
            <a:endParaRPr lang="en-US" sz="2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169863" lvl="3">
              <a:buClr>
                <a:schemeClr val="tx2"/>
              </a:buClr>
              <a:buSzPct val="75000"/>
              <a:defRPr/>
            </a:pPr>
            <a:r>
              <a:rPr lang="en-US" sz="2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               i.e</a:t>
            </a: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., regularity of the electrical activity of the heart.</a:t>
            </a: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endParaRPr lang="en-US" sz="2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The normal cardiac rhythm is called </a:t>
            </a:r>
            <a:r>
              <a:rPr lang="en-US" sz="2800" b="1" i="0" dirty="0">
                <a:solidFill>
                  <a:srgbClr val="FF0000"/>
                </a:solidFill>
                <a:latin typeface="Calibri" panose="020F0502020204030204" pitchFamily="34" charset="0"/>
              </a:rPr>
              <a:t>sinus rhythm.</a:t>
            </a: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endParaRPr lang="en-US" sz="2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Any variation from the normal rhythm (sinus rhythm) is termed: </a:t>
            </a:r>
            <a:r>
              <a:rPr lang="en-US" sz="2800" b="1" i="0" u="sng" dirty="0">
                <a:solidFill>
                  <a:srgbClr val="00FF00"/>
                </a:solidFill>
                <a:latin typeface="Calibri" panose="020F0502020204030204" pitchFamily="34" charset="0"/>
              </a:rPr>
              <a:t>a cardiac arrhythmia or </a:t>
            </a:r>
            <a:r>
              <a:rPr lang="en-US" sz="2800" b="1" i="0" u="sng" dirty="0" err="1">
                <a:solidFill>
                  <a:srgbClr val="00FF00"/>
                </a:solidFill>
                <a:latin typeface="Calibri" panose="020F0502020204030204" pitchFamily="34" charset="0"/>
              </a:rPr>
              <a:t>dysrhythmia</a:t>
            </a:r>
            <a:r>
              <a:rPr lang="en-US" sz="2800" b="1" i="0" u="sng" dirty="0">
                <a:solidFill>
                  <a:srgbClr val="00FF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90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904875" y="1219200"/>
            <a:ext cx="858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How the heart performs its function?</a:t>
            </a:r>
            <a:r>
              <a:rPr lang="en-US" sz="4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342900" y="2403475"/>
            <a:ext cx="9601200" cy="300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  </a:t>
            </a:r>
            <a:r>
              <a:rPr lang="en-US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The heart has four basic properties which are essential for its functioning as the central pump of the CVS. These are:</a:t>
            </a:r>
            <a:r>
              <a:rPr lang="ar-SA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 </a:t>
            </a:r>
            <a:endParaRPr lang="en-US" sz="28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ar-BH" sz="28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ar-SA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      </a:t>
            </a:r>
            <a:r>
              <a:rPr lang="en-US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2800" b="1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Autorhythmicity</a:t>
            </a:r>
            <a:endParaRPr lang="ar-BH" sz="28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ar-SA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      </a:t>
            </a:r>
            <a:r>
              <a:rPr lang="en-US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Conductivity</a:t>
            </a:r>
            <a:endParaRPr lang="ar-BH" sz="28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ar-SA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     </a:t>
            </a:r>
            <a:r>
              <a:rPr lang="en-US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3. Excitability</a:t>
            </a:r>
            <a:endParaRPr lang="ar-BH" sz="28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ar-SA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      </a:t>
            </a:r>
            <a:r>
              <a:rPr lang="en-US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4. Contractility</a:t>
            </a:r>
            <a:endParaRPr lang="en-US" sz="2800" b="1" i="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904875" y="914400"/>
            <a:ext cx="858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How the heart performs its function?</a:t>
            </a:r>
            <a:r>
              <a:rPr lang="en-US" sz="4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" y="2286000"/>
            <a:ext cx="9220200" cy="403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sz="2800" b="1" i="0" kern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Contractions in both skeletal &amp; cardiac muscles are triggered by a rapid change in voltage called “</a:t>
            </a:r>
            <a:r>
              <a:rPr lang="en-US" sz="2800" b="1" i="0" u="sng" kern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action potential</a:t>
            </a:r>
            <a:r>
              <a:rPr lang="en-US" sz="2800" b="1" i="0" kern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”. However, action potentials in cardiac muscle are different from skeletal muscle in that:</a:t>
            </a:r>
          </a:p>
          <a:p>
            <a:pPr algn="just">
              <a:buFontTx/>
              <a:buNone/>
              <a:defRPr/>
            </a:pPr>
            <a:endParaRPr lang="en-US" sz="2800" b="1" i="0" kern="0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algn="just"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 kern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They are self-generating</a:t>
            </a:r>
          </a:p>
          <a:p>
            <a:pPr algn="just"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 kern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They are conducted directly from cell to cell</a:t>
            </a:r>
          </a:p>
          <a:p>
            <a:pPr algn="just">
              <a:buFont typeface="Wingdings" pitchFamily="2" charset="2"/>
              <a:buBlip>
                <a:blip r:embed="rId4"/>
              </a:buBlip>
              <a:defRPr/>
            </a:pPr>
            <a:r>
              <a:rPr lang="en-US" sz="2800" b="1" i="0" kern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They have longer duration</a:t>
            </a:r>
          </a:p>
        </p:txBody>
      </p:sp>
    </p:spTree>
    <p:extLst>
      <p:ext uri="{BB962C8B-B14F-4D97-AF65-F5344CB8AC3E}">
        <p14:creationId xmlns:p14="http://schemas.microsoft.com/office/powerpoint/2010/main" val="171828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1028700" y="6858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Ultrastructure of myocyte  </a:t>
            </a:r>
          </a:p>
          <a:p>
            <a:pPr algn="ctr">
              <a:defRPr/>
            </a:pPr>
            <a:r>
              <a:rPr lang="en-US" sz="40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(the contractile, working cell)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58184"/>
              </p:ext>
            </p:extLst>
          </p:nvPr>
        </p:nvGraphicFramePr>
        <p:xfrm>
          <a:off x="3108325" y="2057400"/>
          <a:ext cx="40767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5" imgW="5244444" imgH="5409524" progId="Photoshop.Image.7">
                  <p:embed/>
                </p:oleObj>
              </mc:Choice>
              <mc:Fallback>
                <p:oleObj name="Image" r:id="rId5" imgW="5244444" imgH="5409524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2057400"/>
                        <a:ext cx="40767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559175" y="4876800"/>
            <a:ext cx="3165475" cy="685800"/>
          </a:xfrm>
          <a:prstGeom prst="cube">
            <a:avLst>
              <a:gd name="adj" fmla="val 2499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4799013" y="3657600"/>
            <a:ext cx="0" cy="1447800"/>
          </a:xfrm>
          <a:prstGeom prst="line">
            <a:avLst/>
          </a:prstGeom>
          <a:noFill/>
          <a:ln w="50800">
            <a:solidFill>
              <a:srgbClr val="CCFF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337050" y="2971800"/>
            <a:ext cx="1614488" cy="673100"/>
          </a:xfrm>
          <a:prstGeom prst="octagon">
            <a:avLst>
              <a:gd name="adj" fmla="val 292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110038" y="6019800"/>
            <a:ext cx="166654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rgbClr val="66FF99"/>
                </a:solidFill>
                <a:latin typeface="Calibri" panose="020F0502020204030204" pitchFamily="34" charset="0"/>
              </a:rPr>
              <a:t>Cardiac Cell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12325" y="2971800"/>
            <a:ext cx="1257588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2000" b="1" i="0">
                <a:solidFill>
                  <a:srgbClr val="800000"/>
                </a:solidFill>
                <a:latin typeface="Calibri" panose="020F0502020204030204" pitchFamily="34" charset="0"/>
              </a:rPr>
              <a:t>AMP</a:t>
            </a:r>
          </a:p>
          <a:p>
            <a:pPr algn="ctr"/>
            <a:r>
              <a:rPr lang="en-US" altLang="en-US" sz="2000" b="1" i="0">
                <a:solidFill>
                  <a:srgbClr val="800000"/>
                </a:solidFill>
                <a:latin typeface="Calibri" panose="020F0502020204030204" pitchFamily="34" charset="0"/>
              </a:rPr>
              <a:t>Voltmeter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-1920000">
            <a:off x="1681163" y="3810000"/>
            <a:ext cx="2471737" cy="292100"/>
          </a:xfrm>
          <a:prstGeom prst="leftArrow">
            <a:avLst>
              <a:gd name="adj1" fmla="val 50000"/>
              <a:gd name="adj2" fmla="val 4230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-1920000">
            <a:off x="1465096" y="3350247"/>
            <a:ext cx="208948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b="1" i="0">
                <a:solidFill>
                  <a:schemeClr val="tx2"/>
                </a:solidFill>
                <a:latin typeface="Calibri" panose="020F0502020204030204" pitchFamily="34" charset="0"/>
              </a:rPr>
              <a:t>To oscilloscope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59038" y="1676400"/>
            <a:ext cx="574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23925" y="914400"/>
            <a:ext cx="84867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resting membrane potential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(RMP)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484813" y="3657600"/>
            <a:ext cx="0" cy="1143000"/>
          </a:xfrm>
          <a:prstGeom prst="line">
            <a:avLst/>
          </a:prstGeom>
          <a:noFill/>
          <a:ln w="50800">
            <a:solidFill>
              <a:srgbClr val="CCFF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9372600" cy="4038600"/>
          </a:xfrm>
        </p:spPr>
        <p:txBody>
          <a:bodyPr/>
          <a:lstStyle/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The intracellular potential of the resting myocyte is found to be –80 mV to –90 mV (i.e., 80 – 90 mV lower than the extra cellular potential). 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This is called the resting membrane potential (RMP).</a:t>
            </a:r>
          </a:p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endParaRPr lang="en-US" sz="24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In atrial and ventricular cells, this RMP is stable until external stimulation (excitation) is applied.</a:t>
            </a:r>
          </a:p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endParaRPr lang="en-US" sz="2400" b="1" dirty="0" smtClean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SzTx/>
              <a:buFont typeface="Wingdings" pitchFamily="2" charset="2"/>
              <a:buBlip>
                <a:blip r:embed="rId4"/>
              </a:buBlip>
              <a:defRPr/>
            </a:pP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In the </a:t>
            </a:r>
            <a:r>
              <a:rPr lang="en-US" sz="2400" b="1" dirty="0" err="1" smtClean="0">
                <a:solidFill>
                  <a:srgbClr val="66FFFF"/>
                </a:solidFill>
                <a:latin typeface="Calibri" panose="020F0502020204030204" pitchFamily="34" charset="0"/>
              </a:rPr>
              <a:t>sino</a:t>
            </a:r>
            <a:r>
              <a:rPr lang="en-US" sz="24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-atrial node cells in particular, and many conduction fibers, the RMP is not stable, drifting towards zero with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 Diagonal">
  <a:themeElements>
    <a:clrScheme name="1_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1_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16062</TotalTime>
  <Words>2094</Words>
  <Application>Microsoft Office PowerPoint</Application>
  <PresentationFormat>35mm Slides</PresentationFormat>
  <Paragraphs>492</Paragraphs>
  <Slides>43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Monotype Sorts</vt:lpstr>
      <vt:lpstr>Symbol</vt:lpstr>
      <vt:lpstr>Times New Roman</vt:lpstr>
      <vt:lpstr>Trebuchet MS</vt:lpstr>
      <vt:lpstr>Wingdings</vt:lpstr>
      <vt:lpstr>Blue Diagonal</vt:lpstr>
      <vt:lpstr>1_Default Design</vt:lpstr>
      <vt:lpstr>2_Default Design</vt:lpstr>
      <vt:lpstr>1_Blue Diagonal</vt:lpstr>
      <vt:lpstr>Image</vt:lpstr>
      <vt:lpstr>Cardiovascular Block  Cardiac Electric Activity</vt:lpstr>
      <vt:lpstr>PowerPoint Presentation</vt:lpstr>
      <vt:lpstr>Learning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potentials arise from:</vt:lpstr>
      <vt:lpstr>PowerPoint Presentation</vt:lpstr>
      <vt:lpstr>Potassium:  generator of the resting membrane potential</vt:lpstr>
      <vt:lpstr>Potassium:  generator of the resting membrane potential</vt:lpstr>
      <vt:lpstr>Potassium equilibrium potential</vt:lpstr>
      <vt:lpstr>PowerPoint Presentation</vt:lpstr>
      <vt:lpstr>PowerPoint Presentation</vt:lpstr>
      <vt:lpstr>PowerPoint Presentation</vt:lpstr>
      <vt:lpstr>PowerPoint Presentation</vt:lpstr>
      <vt:lpstr>Action potential  and ionic currents in cardiac cells</vt:lpstr>
      <vt:lpstr>Action potential  and ionic currents in cardiac cells</vt:lpstr>
      <vt:lpstr>PowerPoint Presentation</vt:lpstr>
      <vt:lpstr>PowerPoint Presentation</vt:lpstr>
      <vt:lpstr>PowerPoint Presentation</vt:lpstr>
      <vt:lpstr>PowerPoint Presentation</vt:lpstr>
      <vt:lpstr>Electrical activity  of the pacemaker</vt:lpstr>
      <vt:lpstr>The decay of pacemaker potential  with time is caused by:</vt:lpstr>
      <vt:lpstr>The decay of pacemaker potential  with time  is caused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Authorized User</dc:creator>
  <cp:lastModifiedBy>Ahmad Al-Shafei</cp:lastModifiedBy>
  <cp:revision>1247</cp:revision>
  <cp:lastPrinted>1999-02-22T15:28:22Z</cp:lastPrinted>
  <dcterms:created xsi:type="dcterms:W3CDTF">1997-10-10T11:48:30Z</dcterms:created>
  <dcterms:modified xsi:type="dcterms:W3CDTF">2015-02-25T11:22:45Z</dcterms:modified>
</cp:coreProperties>
</file>