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1" r:id="rId2"/>
    <p:sldMasterId id="2147483654" r:id="rId3"/>
    <p:sldMasterId id="2147483658" r:id="rId4"/>
  </p:sldMasterIdLst>
  <p:notesMasterIdLst>
    <p:notesMasterId r:id="rId48"/>
  </p:notesMasterIdLst>
  <p:handoutMasterIdLst>
    <p:handoutMasterId r:id="rId49"/>
  </p:handoutMasterIdLst>
  <p:sldIdLst>
    <p:sldId id="1559" r:id="rId5"/>
    <p:sldId id="1545" r:id="rId6"/>
    <p:sldId id="1568" r:id="rId7"/>
    <p:sldId id="614" r:id="rId8"/>
    <p:sldId id="613" r:id="rId9"/>
    <p:sldId id="1561" r:id="rId10"/>
    <p:sldId id="616" r:id="rId11"/>
    <p:sldId id="622" r:id="rId12"/>
    <p:sldId id="623" r:id="rId13"/>
    <p:sldId id="624" r:id="rId14"/>
    <p:sldId id="625" r:id="rId15"/>
    <p:sldId id="626" r:id="rId16"/>
    <p:sldId id="627" r:id="rId17"/>
    <p:sldId id="628" r:id="rId18"/>
    <p:sldId id="629" r:id="rId19"/>
    <p:sldId id="1560" r:id="rId20"/>
    <p:sldId id="1298" r:id="rId21"/>
    <p:sldId id="631" r:id="rId22"/>
    <p:sldId id="632" r:id="rId23"/>
    <p:sldId id="1563" r:id="rId24"/>
    <p:sldId id="633" r:id="rId25"/>
    <p:sldId id="634" r:id="rId26"/>
    <p:sldId id="635" r:id="rId27"/>
    <p:sldId id="1300" r:id="rId28"/>
    <p:sldId id="639" r:id="rId29"/>
    <p:sldId id="640" r:id="rId30"/>
    <p:sldId id="641" r:id="rId31"/>
    <p:sldId id="1264" r:id="rId32"/>
    <p:sldId id="1265" r:id="rId33"/>
    <p:sldId id="1266" r:id="rId34"/>
    <p:sldId id="1267" r:id="rId35"/>
    <p:sldId id="1235" r:id="rId36"/>
    <p:sldId id="642" r:id="rId37"/>
    <p:sldId id="1243" r:id="rId38"/>
    <p:sldId id="644" r:id="rId39"/>
    <p:sldId id="1566" r:id="rId40"/>
    <p:sldId id="645" r:id="rId41"/>
    <p:sldId id="646" r:id="rId42"/>
    <p:sldId id="647" r:id="rId43"/>
    <p:sldId id="648" r:id="rId44"/>
    <p:sldId id="649" r:id="rId45"/>
    <p:sldId id="1241" r:id="rId46"/>
    <p:sldId id="1567" r:id="rId47"/>
  </p:sldIdLst>
  <p:sldSz cx="10287000" cy="6858000" type="35mm"/>
  <p:notesSz cx="6856413" cy="923448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400" i="1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400" i="1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400" i="1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400" i="1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400" i="1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5pPr>
    <a:lvl6pPr marL="2286000" algn="l" defTabSz="914400" rtl="0" eaLnBrk="1" latinLnBrk="0" hangingPunct="1">
      <a:defRPr sz="3400" i="1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6pPr>
    <a:lvl7pPr marL="2743200" algn="l" defTabSz="914400" rtl="0" eaLnBrk="1" latinLnBrk="0" hangingPunct="1">
      <a:defRPr sz="3400" i="1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7pPr>
    <a:lvl8pPr marL="3200400" algn="l" defTabSz="914400" rtl="0" eaLnBrk="1" latinLnBrk="0" hangingPunct="1">
      <a:defRPr sz="3400" i="1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8pPr>
    <a:lvl9pPr marL="3657600" algn="l" defTabSz="914400" rtl="0" eaLnBrk="1" latinLnBrk="0" hangingPunct="1">
      <a:defRPr sz="3400" i="1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>
          <p15:clr>
            <a:srgbClr val="A4A3A4"/>
          </p15:clr>
        </p15:guide>
        <p15:guide id="2" pos="32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00"/>
    <a:srgbClr val="00FFFF"/>
    <a:srgbClr val="FF99CC"/>
    <a:srgbClr val="00CC00"/>
    <a:srgbClr val="FFFF00"/>
    <a:srgbClr val="00CC99"/>
    <a:srgbClr val="CC3300"/>
    <a:srgbClr val="6633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515" autoAdjust="0"/>
    <p:restoredTop sz="96241" autoAdjust="0"/>
  </p:normalViewPr>
  <p:slideViewPr>
    <p:cSldViewPr>
      <p:cViewPr varScale="1">
        <p:scale>
          <a:sx n="61" d="100"/>
          <a:sy n="61" d="100"/>
        </p:scale>
        <p:origin x="90" y="228"/>
      </p:cViewPr>
      <p:guideLst>
        <p:guide orient="horz" pos="2256"/>
        <p:guide pos="32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2"/>
    </p:cViewPr>
  </p:sorterViewPr>
  <p:notesViewPr>
    <p:cSldViewPr>
      <p:cViewPr varScale="1">
        <p:scale>
          <a:sx n="42" d="100"/>
          <a:sy n="42" d="100"/>
        </p:scale>
        <p:origin x="-1338" y="-81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1871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3175" y="-33338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8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-33338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8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08038" y="660400"/>
            <a:ext cx="5238750" cy="3492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87850"/>
            <a:ext cx="5029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3175" y="880745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8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0745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C00E8EE-90A4-4466-AA5B-8749F05F72BF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94271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6F87A6E8-E778-4DBB-BD36-35D7A223D1C6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1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9209057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2EB032B9-D27C-4AFE-9F76-3F158D78399B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10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698663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34F8182A-7CC7-48CD-A1CE-E4A4256672EE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11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57349" name="Line 4"/>
          <p:cNvSpPr>
            <a:spLocks noChangeShapeType="1"/>
          </p:cNvSpPr>
          <p:nvPr/>
        </p:nvSpPr>
        <p:spPr bwMode="auto">
          <a:xfrm>
            <a:off x="1217613" y="4692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0" name="Line 5"/>
          <p:cNvSpPr>
            <a:spLocks noChangeShapeType="1"/>
          </p:cNvSpPr>
          <p:nvPr/>
        </p:nvSpPr>
        <p:spPr bwMode="auto">
          <a:xfrm>
            <a:off x="1217613" y="4921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1" name="Line 6"/>
          <p:cNvSpPr>
            <a:spLocks noChangeShapeType="1"/>
          </p:cNvSpPr>
          <p:nvPr/>
        </p:nvSpPr>
        <p:spPr bwMode="auto">
          <a:xfrm>
            <a:off x="1217613" y="5149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2" name="Line 7"/>
          <p:cNvSpPr>
            <a:spLocks noChangeShapeType="1"/>
          </p:cNvSpPr>
          <p:nvPr/>
        </p:nvSpPr>
        <p:spPr bwMode="auto">
          <a:xfrm>
            <a:off x="1217613" y="5378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3" name="Line 8"/>
          <p:cNvSpPr>
            <a:spLocks noChangeShapeType="1"/>
          </p:cNvSpPr>
          <p:nvPr/>
        </p:nvSpPr>
        <p:spPr bwMode="auto">
          <a:xfrm>
            <a:off x="1217613" y="5607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4" name="Line 9"/>
          <p:cNvSpPr>
            <a:spLocks noChangeShapeType="1"/>
          </p:cNvSpPr>
          <p:nvPr/>
        </p:nvSpPr>
        <p:spPr bwMode="auto">
          <a:xfrm>
            <a:off x="1217613" y="5835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5" name="Line 10"/>
          <p:cNvSpPr>
            <a:spLocks noChangeShapeType="1"/>
          </p:cNvSpPr>
          <p:nvPr/>
        </p:nvSpPr>
        <p:spPr bwMode="auto">
          <a:xfrm>
            <a:off x="1217613" y="6064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6" name="Line 11"/>
          <p:cNvSpPr>
            <a:spLocks noChangeShapeType="1"/>
          </p:cNvSpPr>
          <p:nvPr/>
        </p:nvSpPr>
        <p:spPr bwMode="auto">
          <a:xfrm>
            <a:off x="1217613" y="6292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7" name="Line 12"/>
          <p:cNvSpPr>
            <a:spLocks noChangeShapeType="1"/>
          </p:cNvSpPr>
          <p:nvPr/>
        </p:nvSpPr>
        <p:spPr bwMode="auto">
          <a:xfrm>
            <a:off x="1217613" y="6521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8" name="Line 13"/>
          <p:cNvSpPr>
            <a:spLocks noChangeShapeType="1"/>
          </p:cNvSpPr>
          <p:nvPr/>
        </p:nvSpPr>
        <p:spPr bwMode="auto">
          <a:xfrm>
            <a:off x="1217613" y="6750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9" name="Line 14"/>
          <p:cNvSpPr>
            <a:spLocks noChangeShapeType="1"/>
          </p:cNvSpPr>
          <p:nvPr/>
        </p:nvSpPr>
        <p:spPr bwMode="auto">
          <a:xfrm>
            <a:off x="1217613" y="6978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60" name="Line 15"/>
          <p:cNvSpPr>
            <a:spLocks noChangeShapeType="1"/>
          </p:cNvSpPr>
          <p:nvPr/>
        </p:nvSpPr>
        <p:spPr bwMode="auto">
          <a:xfrm>
            <a:off x="1217613" y="7207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61" name="Line 16"/>
          <p:cNvSpPr>
            <a:spLocks noChangeShapeType="1"/>
          </p:cNvSpPr>
          <p:nvPr/>
        </p:nvSpPr>
        <p:spPr bwMode="auto">
          <a:xfrm>
            <a:off x="1217613" y="7435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62" name="Line 17"/>
          <p:cNvSpPr>
            <a:spLocks noChangeShapeType="1"/>
          </p:cNvSpPr>
          <p:nvPr/>
        </p:nvSpPr>
        <p:spPr bwMode="auto">
          <a:xfrm>
            <a:off x="1217613" y="7664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63" name="Line 18"/>
          <p:cNvSpPr>
            <a:spLocks noChangeShapeType="1"/>
          </p:cNvSpPr>
          <p:nvPr/>
        </p:nvSpPr>
        <p:spPr bwMode="auto">
          <a:xfrm>
            <a:off x="1217613" y="7893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64" name="Line 19"/>
          <p:cNvSpPr>
            <a:spLocks noChangeShapeType="1"/>
          </p:cNvSpPr>
          <p:nvPr/>
        </p:nvSpPr>
        <p:spPr bwMode="auto">
          <a:xfrm>
            <a:off x="1217613" y="8121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65" name="Line 20"/>
          <p:cNvSpPr>
            <a:spLocks noChangeShapeType="1"/>
          </p:cNvSpPr>
          <p:nvPr/>
        </p:nvSpPr>
        <p:spPr bwMode="auto">
          <a:xfrm>
            <a:off x="1217613" y="8350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0944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0A94D122-E957-4636-BF38-316EEF70A14B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12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0039843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D449E2B1-D1EB-4A76-A3DF-2199F7BFC686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13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598569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B2E55456-4997-4FCE-AFDF-5B502EA45C07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14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60421" name="Line 4"/>
          <p:cNvSpPr>
            <a:spLocks noChangeShapeType="1"/>
          </p:cNvSpPr>
          <p:nvPr/>
        </p:nvSpPr>
        <p:spPr bwMode="auto">
          <a:xfrm>
            <a:off x="1217613" y="4692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22" name="Line 5"/>
          <p:cNvSpPr>
            <a:spLocks noChangeShapeType="1"/>
          </p:cNvSpPr>
          <p:nvPr/>
        </p:nvSpPr>
        <p:spPr bwMode="auto">
          <a:xfrm>
            <a:off x="1217613" y="4921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23" name="Line 6"/>
          <p:cNvSpPr>
            <a:spLocks noChangeShapeType="1"/>
          </p:cNvSpPr>
          <p:nvPr/>
        </p:nvSpPr>
        <p:spPr bwMode="auto">
          <a:xfrm>
            <a:off x="1217613" y="5149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24" name="Line 7"/>
          <p:cNvSpPr>
            <a:spLocks noChangeShapeType="1"/>
          </p:cNvSpPr>
          <p:nvPr/>
        </p:nvSpPr>
        <p:spPr bwMode="auto">
          <a:xfrm>
            <a:off x="1217613" y="5378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25" name="Line 8"/>
          <p:cNvSpPr>
            <a:spLocks noChangeShapeType="1"/>
          </p:cNvSpPr>
          <p:nvPr/>
        </p:nvSpPr>
        <p:spPr bwMode="auto">
          <a:xfrm>
            <a:off x="1217613" y="5607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26" name="Line 9"/>
          <p:cNvSpPr>
            <a:spLocks noChangeShapeType="1"/>
          </p:cNvSpPr>
          <p:nvPr/>
        </p:nvSpPr>
        <p:spPr bwMode="auto">
          <a:xfrm>
            <a:off x="1217613" y="5835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27" name="Line 10"/>
          <p:cNvSpPr>
            <a:spLocks noChangeShapeType="1"/>
          </p:cNvSpPr>
          <p:nvPr/>
        </p:nvSpPr>
        <p:spPr bwMode="auto">
          <a:xfrm>
            <a:off x="1217613" y="6064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28" name="Line 11"/>
          <p:cNvSpPr>
            <a:spLocks noChangeShapeType="1"/>
          </p:cNvSpPr>
          <p:nvPr/>
        </p:nvSpPr>
        <p:spPr bwMode="auto">
          <a:xfrm>
            <a:off x="1217613" y="6292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29" name="Line 12"/>
          <p:cNvSpPr>
            <a:spLocks noChangeShapeType="1"/>
          </p:cNvSpPr>
          <p:nvPr/>
        </p:nvSpPr>
        <p:spPr bwMode="auto">
          <a:xfrm>
            <a:off x="1217613" y="6521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30" name="Line 13"/>
          <p:cNvSpPr>
            <a:spLocks noChangeShapeType="1"/>
          </p:cNvSpPr>
          <p:nvPr/>
        </p:nvSpPr>
        <p:spPr bwMode="auto">
          <a:xfrm>
            <a:off x="1217613" y="6750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31" name="Line 14"/>
          <p:cNvSpPr>
            <a:spLocks noChangeShapeType="1"/>
          </p:cNvSpPr>
          <p:nvPr/>
        </p:nvSpPr>
        <p:spPr bwMode="auto">
          <a:xfrm>
            <a:off x="1217613" y="6978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32" name="Line 15"/>
          <p:cNvSpPr>
            <a:spLocks noChangeShapeType="1"/>
          </p:cNvSpPr>
          <p:nvPr/>
        </p:nvSpPr>
        <p:spPr bwMode="auto">
          <a:xfrm>
            <a:off x="1217613" y="7207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33" name="Line 16"/>
          <p:cNvSpPr>
            <a:spLocks noChangeShapeType="1"/>
          </p:cNvSpPr>
          <p:nvPr/>
        </p:nvSpPr>
        <p:spPr bwMode="auto">
          <a:xfrm>
            <a:off x="1217613" y="7435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34" name="Line 17"/>
          <p:cNvSpPr>
            <a:spLocks noChangeShapeType="1"/>
          </p:cNvSpPr>
          <p:nvPr/>
        </p:nvSpPr>
        <p:spPr bwMode="auto">
          <a:xfrm>
            <a:off x="1217613" y="7664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35" name="Line 18"/>
          <p:cNvSpPr>
            <a:spLocks noChangeShapeType="1"/>
          </p:cNvSpPr>
          <p:nvPr/>
        </p:nvSpPr>
        <p:spPr bwMode="auto">
          <a:xfrm>
            <a:off x="1217613" y="7893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36" name="Line 19"/>
          <p:cNvSpPr>
            <a:spLocks noChangeShapeType="1"/>
          </p:cNvSpPr>
          <p:nvPr/>
        </p:nvSpPr>
        <p:spPr bwMode="auto">
          <a:xfrm>
            <a:off x="1217613" y="8121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37" name="Line 20"/>
          <p:cNvSpPr>
            <a:spLocks noChangeShapeType="1"/>
          </p:cNvSpPr>
          <p:nvPr/>
        </p:nvSpPr>
        <p:spPr bwMode="auto">
          <a:xfrm>
            <a:off x="1217613" y="8350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0128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BA1EF102-37A9-4449-ACF3-1EE9122AD13D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15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61445" name="Line 4"/>
          <p:cNvSpPr>
            <a:spLocks noChangeShapeType="1"/>
          </p:cNvSpPr>
          <p:nvPr/>
        </p:nvSpPr>
        <p:spPr bwMode="auto">
          <a:xfrm>
            <a:off x="1217613" y="4692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46" name="Line 5"/>
          <p:cNvSpPr>
            <a:spLocks noChangeShapeType="1"/>
          </p:cNvSpPr>
          <p:nvPr/>
        </p:nvSpPr>
        <p:spPr bwMode="auto">
          <a:xfrm>
            <a:off x="1217613" y="4921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47" name="Line 6"/>
          <p:cNvSpPr>
            <a:spLocks noChangeShapeType="1"/>
          </p:cNvSpPr>
          <p:nvPr/>
        </p:nvSpPr>
        <p:spPr bwMode="auto">
          <a:xfrm>
            <a:off x="1217613" y="5149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48" name="Line 7"/>
          <p:cNvSpPr>
            <a:spLocks noChangeShapeType="1"/>
          </p:cNvSpPr>
          <p:nvPr/>
        </p:nvSpPr>
        <p:spPr bwMode="auto">
          <a:xfrm>
            <a:off x="1217613" y="5378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49" name="Line 8"/>
          <p:cNvSpPr>
            <a:spLocks noChangeShapeType="1"/>
          </p:cNvSpPr>
          <p:nvPr/>
        </p:nvSpPr>
        <p:spPr bwMode="auto">
          <a:xfrm>
            <a:off x="1217613" y="5607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50" name="Line 9"/>
          <p:cNvSpPr>
            <a:spLocks noChangeShapeType="1"/>
          </p:cNvSpPr>
          <p:nvPr/>
        </p:nvSpPr>
        <p:spPr bwMode="auto">
          <a:xfrm>
            <a:off x="1217613" y="5835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51" name="Line 10"/>
          <p:cNvSpPr>
            <a:spLocks noChangeShapeType="1"/>
          </p:cNvSpPr>
          <p:nvPr/>
        </p:nvSpPr>
        <p:spPr bwMode="auto">
          <a:xfrm>
            <a:off x="1217613" y="6064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52" name="Line 11"/>
          <p:cNvSpPr>
            <a:spLocks noChangeShapeType="1"/>
          </p:cNvSpPr>
          <p:nvPr/>
        </p:nvSpPr>
        <p:spPr bwMode="auto">
          <a:xfrm>
            <a:off x="1217613" y="6292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53" name="Line 12"/>
          <p:cNvSpPr>
            <a:spLocks noChangeShapeType="1"/>
          </p:cNvSpPr>
          <p:nvPr/>
        </p:nvSpPr>
        <p:spPr bwMode="auto">
          <a:xfrm>
            <a:off x="1217613" y="6521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54" name="Line 13"/>
          <p:cNvSpPr>
            <a:spLocks noChangeShapeType="1"/>
          </p:cNvSpPr>
          <p:nvPr/>
        </p:nvSpPr>
        <p:spPr bwMode="auto">
          <a:xfrm>
            <a:off x="1217613" y="6750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55" name="Line 14"/>
          <p:cNvSpPr>
            <a:spLocks noChangeShapeType="1"/>
          </p:cNvSpPr>
          <p:nvPr/>
        </p:nvSpPr>
        <p:spPr bwMode="auto">
          <a:xfrm>
            <a:off x="1217613" y="6978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56" name="Line 15"/>
          <p:cNvSpPr>
            <a:spLocks noChangeShapeType="1"/>
          </p:cNvSpPr>
          <p:nvPr/>
        </p:nvSpPr>
        <p:spPr bwMode="auto">
          <a:xfrm>
            <a:off x="1217613" y="7207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57" name="Line 16"/>
          <p:cNvSpPr>
            <a:spLocks noChangeShapeType="1"/>
          </p:cNvSpPr>
          <p:nvPr/>
        </p:nvSpPr>
        <p:spPr bwMode="auto">
          <a:xfrm>
            <a:off x="1217613" y="7435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58" name="Line 17"/>
          <p:cNvSpPr>
            <a:spLocks noChangeShapeType="1"/>
          </p:cNvSpPr>
          <p:nvPr/>
        </p:nvSpPr>
        <p:spPr bwMode="auto">
          <a:xfrm>
            <a:off x="1217613" y="7664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59" name="Line 18"/>
          <p:cNvSpPr>
            <a:spLocks noChangeShapeType="1"/>
          </p:cNvSpPr>
          <p:nvPr/>
        </p:nvSpPr>
        <p:spPr bwMode="auto">
          <a:xfrm>
            <a:off x="1217613" y="7893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60" name="Line 19"/>
          <p:cNvSpPr>
            <a:spLocks noChangeShapeType="1"/>
          </p:cNvSpPr>
          <p:nvPr/>
        </p:nvSpPr>
        <p:spPr bwMode="auto">
          <a:xfrm>
            <a:off x="1217613" y="8121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61" name="Line 20"/>
          <p:cNvSpPr>
            <a:spLocks noChangeShapeType="1"/>
          </p:cNvSpPr>
          <p:nvPr/>
        </p:nvSpPr>
        <p:spPr bwMode="auto">
          <a:xfrm>
            <a:off x="1217613" y="8350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9996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AD90CD77-334B-4541-9D37-8F2DEAB9BCB6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16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62469" name="Line 4"/>
          <p:cNvSpPr>
            <a:spLocks noChangeShapeType="1"/>
          </p:cNvSpPr>
          <p:nvPr/>
        </p:nvSpPr>
        <p:spPr bwMode="auto">
          <a:xfrm>
            <a:off x="1217613" y="4692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Line 5"/>
          <p:cNvSpPr>
            <a:spLocks noChangeShapeType="1"/>
          </p:cNvSpPr>
          <p:nvPr/>
        </p:nvSpPr>
        <p:spPr bwMode="auto">
          <a:xfrm>
            <a:off x="1217613" y="4921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1" name="Line 6"/>
          <p:cNvSpPr>
            <a:spLocks noChangeShapeType="1"/>
          </p:cNvSpPr>
          <p:nvPr/>
        </p:nvSpPr>
        <p:spPr bwMode="auto">
          <a:xfrm>
            <a:off x="1217613" y="5149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Line 7"/>
          <p:cNvSpPr>
            <a:spLocks noChangeShapeType="1"/>
          </p:cNvSpPr>
          <p:nvPr/>
        </p:nvSpPr>
        <p:spPr bwMode="auto">
          <a:xfrm>
            <a:off x="1217613" y="5378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3" name="Line 8"/>
          <p:cNvSpPr>
            <a:spLocks noChangeShapeType="1"/>
          </p:cNvSpPr>
          <p:nvPr/>
        </p:nvSpPr>
        <p:spPr bwMode="auto">
          <a:xfrm>
            <a:off x="1217613" y="5607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4" name="Line 9"/>
          <p:cNvSpPr>
            <a:spLocks noChangeShapeType="1"/>
          </p:cNvSpPr>
          <p:nvPr/>
        </p:nvSpPr>
        <p:spPr bwMode="auto">
          <a:xfrm>
            <a:off x="1217613" y="5835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5" name="Line 10"/>
          <p:cNvSpPr>
            <a:spLocks noChangeShapeType="1"/>
          </p:cNvSpPr>
          <p:nvPr/>
        </p:nvSpPr>
        <p:spPr bwMode="auto">
          <a:xfrm>
            <a:off x="1217613" y="6064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6" name="Line 11"/>
          <p:cNvSpPr>
            <a:spLocks noChangeShapeType="1"/>
          </p:cNvSpPr>
          <p:nvPr/>
        </p:nvSpPr>
        <p:spPr bwMode="auto">
          <a:xfrm>
            <a:off x="1217613" y="6292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7" name="Line 12"/>
          <p:cNvSpPr>
            <a:spLocks noChangeShapeType="1"/>
          </p:cNvSpPr>
          <p:nvPr/>
        </p:nvSpPr>
        <p:spPr bwMode="auto">
          <a:xfrm>
            <a:off x="1217613" y="6521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8" name="Line 13"/>
          <p:cNvSpPr>
            <a:spLocks noChangeShapeType="1"/>
          </p:cNvSpPr>
          <p:nvPr/>
        </p:nvSpPr>
        <p:spPr bwMode="auto">
          <a:xfrm>
            <a:off x="1217613" y="6750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9" name="Line 14"/>
          <p:cNvSpPr>
            <a:spLocks noChangeShapeType="1"/>
          </p:cNvSpPr>
          <p:nvPr/>
        </p:nvSpPr>
        <p:spPr bwMode="auto">
          <a:xfrm>
            <a:off x="1217613" y="6978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80" name="Line 15"/>
          <p:cNvSpPr>
            <a:spLocks noChangeShapeType="1"/>
          </p:cNvSpPr>
          <p:nvPr/>
        </p:nvSpPr>
        <p:spPr bwMode="auto">
          <a:xfrm>
            <a:off x="1217613" y="7207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81" name="Line 16"/>
          <p:cNvSpPr>
            <a:spLocks noChangeShapeType="1"/>
          </p:cNvSpPr>
          <p:nvPr/>
        </p:nvSpPr>
        <p:spPr bwMode="auto">
          <a:xfrm>
            <a:off x="1217613" y="7435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82" name="Line 17"/>
          <p:cNvSpPr>
            <a:spLocks noChangeShapeType="1"/>
          </p:cNvSpPr>
          <p:nvPr/>
        </p:nvSpPr>
        <p:spPr bwMode="auto">
          <a:xfrm>
            <a:off x="1217613" y="7664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83" name="Line 18"/>
          <p:cNvSpPr>
            <a:spLocks noChangeShapeType="1"/>
          </p:cNvSpPr>
          <p:nvPr/>
        </p:nvSpPr>
        <p:spPr bwMode="auto">
          <a:xfrm>
            <a:off x="1217613" y="7893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84" name="Line 19"/>
          <p:cNvSpPr>
            <a:spLocks noChangeShapeType="1"/>
          </p:cNvSpPr>
          <p:nvPr/>
        </p:nvSpPr>
        <p:spPr bwMode="auto">
          <a:xfrm>
            <a:off x="1217613" y="8121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85" name="Line 20"/>
          <p:cNvSpPr>
            <a:spLocks noChangeShapeType="1"/>
          </p:cNvSpPr>
          <p:nvPr/>
        </p:nvSpPr>
        <p:spPr bwMode="auto">
          <a:xfrm>
            <a:off x="1217613" y="8350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3056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ED071825-1740-4A30-9777-1BC4227369ED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17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63493" name="Line 4"/>
          <p:cNvSpPr>
            <a:spLocks noChangeShapeType="1"/>
          </p:cNvSpPr>
          <p:nvPr/>
        </p:nvSpPr>
        <p:spPr bwMode="auto">
          <a:xfrm>
            <a:off x="1217613" y="4692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4" name="Line 5"/>
          <p:cNvSpPr>
            <a:spLocks noChangeShapeType="1"/>
          </p:cNvSpPr>
          <p:nvPr/>
        </p:nvSpPr>
        <p:spPr bwMode="auto">
          <a:xfrm>
            <a:off x="1217613" y="4921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5" name="Line 6"/>
          <p:cNvSpPr>
            <a:spLocks noChangeShapeType="1"/>
          </p:cNvSpPr>
          <p:nvPr/>
        </p:nvSpPr>
        <p:spPr bwMode="auto">
          <a:xfrm>
            <a:off x="1217613" y="5149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6" name="Line 7"/>
          <p:cNvSpPr>
            <a:spLocks noChangeShapeType="1"/>
          </p:cNvSpPr>
          <p:nvPr/>
        </p:nvSpPr>
        <p:spPr bwMode="auto">
          <a:xfrm>
            <a:off x="1217613" y="5378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7" name="Line 8"/>
          <p:cNvSpPr>
            <a:spLocks noChangeShapeType="1"/>
          </p:cNvSpPr>
          <p:nvPr/>
        </p:nvSpPr>
        <p:spPr bwMode="auto">
          <a:xfrm>
            <a:off x="1217613" y="5607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8" name="Line 9"/>
          <p:cNvSpPr>
            <a:spLocks noChangeShapeType="1"/>
          </p:cNvSpPr>
          <p:nvPr/>
        </p:nvSpPr>
        <p:spPr bwMode="auto">
          <a:xfrm>
            <a:off x="1217613" y="5835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9" name="Line 10"/>
          <p:cNvSpPr>
            <a:spLocks noChangeShapeType="1"/>
          </p:cNvSpPr>
          <p:nvPr/>
        </p:nvSpPr>
        <p:spPr bwMode="auto">
          <a:xfrm>
            <a:off x="1217613" y="6064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0" name="Line 11"/>
          <p:cNvSpPr>
            <a:spLocks noChangeShapeType="1"/>
          </p:cNvSpPr>
          <p:nvPr/>
        </p:nvSpPr>
        <p:spPr bwMode="auto">
          <a:xfrm>
            <a:off x="1217613" y="6292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1" name="Line 12"/>
          <p:cNvSpPr>
            <a:spLocks noChangeShapeType="1"/>
          </p:cNvSpPr>
          <p:nvPr/>
        </p:nvSpPr>
        <p:spPr bwMode="auto">
          <a:xfrm>
            <a:off x="1217613" y="6521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2" name="Line 13"/>
          <p:cNvSpPr>
            <a:spLocks noChangeShapeType="1"/>
          </p:cNvSpPr>
          <p:nvPr/>
        </p:nvSpPr>
        <p:spPr bwMode="auto">
          <a:xfrm>
            <a:off x="1217613" y="6750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3" name="Line 14"/>
          <p:cNvSpPr>
            <a:spLocks noChangeShapeType="1"/>
          </p:cNvSpPr>
          <p:nvPr/>
        </p:nvSpPr>
        <p:spPr bwMode="auto">
          <a:xfrm>
            <a:off x="1217613" y="6978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4" name="Line 15"/>
          <p:cNvSpPr>
            <a:spLocks noChangeShapeType="1"/>
          </p:cNvSpPr>
          <p:nvPr/>
        </p:nvSpPr>
        <p:spPr bwMode="auto">
          <a:xfrm>
            <a:off x="1217613" y="7207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5" name="Line 16"/>
          <p:cNvSpPr>
            <a:spLocks noChangeShapeType="1"/>
          </p:cNvSpPr>
          <p:nvPr/>
        </p:nvSpPr>
        <p:spPr bwMode="auto">
          <a:xfrm>
            <a:off x="1217613" y="7435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6" name="Line 17"/>
          <p:cNvSpPr>
            <a:spLocks noChangeShapeType="1"/>
          </p:cNvSpPr>
          <p:nvPr/>
        </p:nvSpPr>
        <p:spPr bwMode="auto">
          <a:xfrm>
            <a:off x="1217613" y="7664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7" name="Line 18"/>
          <p:cNvSpPr>
            <a:spLocks noChangeShapeType="1"/>
          </p:cNvSpPr>
          <p:nvPr/>
        </p:nvSpPr>
        <p:spPr bwMode="auto">
          <a:xfrm>
            <a:off x="1217613" y="7893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8" name="Line 19"/>
          <p:cNvSpPr>
            <a:spLocks noChangeShapeType="1"/>
          </p:cNvSpPr>
          <p:nvPr/>
        </p:nvSpPr>
        <p:spPr bwMode="auto">
          <a:xfrm>
            <a:off x="1217613" y="8121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09" name="Line 20"/>
          <p:cNvSpPr>
            <a:spLocks noChangeShapeType="1"/>
          </p:cNvSpPr>
          <p:nvPr/>
        </p:nvSpPr>
        <p:spPr bwMode="auto">
          <a:xfrm>
            <a:off x="1217613" y="8350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9223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1F881698-3842-4343-A8DC-E885B036A324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18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64517" name="Line 4"/>
          <p:cNvSpPr>
            <a:spLocks noChangeShapeType="1"/>
          </p:cNvSpPr>
          <p:nvPr/>
        </p:nvSpPr>
        <p:spPr bwMode="auto">
          <a:xfrm>
            <a:off x="1217613" y="4692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18" name="Line 5"/>
          <p:cNvSpPr>
            <a:spLocks noChangeShapeType="1"/>
          </p:cNvSpPr>
          <p:nvPr/>
        </p:nvSpPr>
        <p:spPr bwMode="auto">
          <a:xfrm>
            <a:off x="1217613" y="4921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19" name="Line 6"/>
          <p:cNvSpPr>
            <a:spLocks noChangeShapeType="1"/>
          </p:cNvSpPr>
          <p:nvPr/>
        </p:nvSpPr>
        <p:spPr bwMode="auto">
          <a:xfrm>
            <a:off x="1217613" y="5149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20" name="Line 7"/>
          <p:cNvSpPr>
            <a:spLocks noChangeShapeType="1"/>
          </p:cNvSpPr>
          <p:nvPr/>
        </p:nvSpPr>
        <p:spPr bwMode="auto">
          <a:xfrm>
            <a:off x="1217613" y="5378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21" name="Line 8"/>
          <p:cNvSpPr>
            <a:spLocks noChangeShapeType="1"/>
          </p:cNvSpPr>
          <p:nvPr/>
        </p:nvSpPr>
        <p:spPr bwMode="auto">
          <a:xfrm>
            <a:off x="1217613" y="5607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22" name="Line 9"/>
          <p:cNvSpPr>
            <a:spLocks noChangeShapeType="1"/>
          </p:cNvSpPr>
          <p:nvPr/>
        </p:nvSpPr>
        <p:spPr bwMode="auto">
          <a:xfrm>
            <a:off x="1217613" y="5835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23" name="Line 10"/>
          <p:cNvSpPr>
            <a:spLocks noChangeShapeType="1"/>
          </p:cNvSpPr>
          <p:nvPr/>
        </p:nvSpPr>
        <p:spPr bwMode="auto">
          <a:xfrm>
            <a:off x="1217613" y="6064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24" name="Line 11"/>
          <p:cNvSpPr>
            <a:spLocks noChangeShapeType="1"/>
          </p:cNvSpPr>
          <p:nvPr/>
        </p:nvSpPr>
        <p:spPr bwMode="auto">
          <a:xfrm>
            <a:off x="1217613" y="6292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25" name="Line 12"/>
          <p:cNvSpPr>
            <a:spLocks noChangeShapeType="1"/>
          </p:cNvSpPr>
          <p:nvPr/>
        </p:nvSpPr>
        <p:spPr bwMode="auto">
          <a:xfrm>
            <a:off x="1217613" y="6521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26" name="Line 13"/>
          <p:cNvSpPr>
            <a:spLocks noChangeShapeType="1"/>
          </p:cNvSpPr>
          <p:nvPr/>
        </p:nvSpPr>
        <p:spPr bwMode="auto">
          <a:xfrm>
            <a:off x="1217613" y="6750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27" name="Line 14"/>
          <p:cNvSpPr>
            <a:spLocks noChangeShapeType="1"/>
          </p:cNvSpPr>
          <p:nvPr/>
        </p:nvSpPr>
        <p:spPr bwMode="auto">
          <a:xfrm>
            <a:off x="1217613" y="6978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28" name="Line 15"/>
          <p:cNvSpPr>
            <a:spLocks noChangeShapeType="1"/>
          </p:cNvSpPr>
          <p:nvPr/>
        </p:nvSpPr>
        <p:spPr bwMode="auto">
          <a:xfrm>
            <a:off x="1217613" y="7207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29" name="Line 16"/>
          <p:cNvSpPr>
            <a:spLocks noChangeShapeType="1"/>
          </p:cNvSpPr>
          <p:nvPr/>
        </p:nvSpPr>
        <p:spPr bwMode="auto">
          <a:xfrm>
            <a:off x="1217613" y="7435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30" name="Line 17"/>
          <p:cNvSpPr>
            <a:spLocks noChangeShapeType="1"/>
          </p:cNvSpPr>
          <p:nvPr/>
        </p:nvSpPr>
        <p:spPr bwMode="auto">
          <a:xfrm>
            <a:off x="1217613" y="7664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31" name="Line 18"/>
          <p:cNvSpPr>
            <a:spLocks noChangeShapeType="1"/>
          </p:cNvSpPr>
          <p:nvPr/>
        </p:nvSpPr>
        <p:spPr bwMode="auto">
          <a:xfrm>
            <a:off x="1217613" y="7893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32" name="Line 19"/>
          <p:cNvSpPr>
            <a:spLocks noChangeShapeType="1"/>
          </p:cNvSpPr>
          <p:nvPr/>
        </p:nvSpPr>
        <p:spPr bwMode="auto">
          <a:xfrm>
            <a:off x="1217613" y="8121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33" name="Line 20"/>
          <p:cNvSpPr>
            <a:spLocks noChangeShapeType="1"/>
          </p:cNvSpPr>
          <p:nvPr/>
        </p:nvSpPr>
        <p:spPr bwMode="auto">
          <a:xfrm>
            <a:off x="1217613" y="8350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3574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D644D3F1-2916-476D-AEFD-B231E126C2E6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19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212300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C08C941-A1E2-4368-94C9-240020509D74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2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547202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D644D3F1-2916-476D-AEFD-B231E126C2E6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20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474082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3168B6C7-DF35-4768-93E9-E5AC0D90A545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21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517117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59B9B79E-306D-4081-AD66-E275561032EB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22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461696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10F66882-49B7-4E0E-A6FE-CF70BEC5FB99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23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354389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2DF36B05-FB87-4CA8-82EA-BE768E7E2470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24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17012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D8F97AFA-E048-4F92-AC90-7F076CD4E842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25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425683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9A602E6D-983E-4F1E-9575-D0056E298387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26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3483668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580FD3A3-3068-408E-A2A6-D5DA7D585167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27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72709" name="Line 4"/>
          <p:cNvSpPr>
            <a:spLocks noChangeShapeType="1"/>
          </p:cNvSpPr>
          <p:nvPr/>
        </p:nvSpPr>
        <p:spPr bwMode="auto">
          <a:xfrm>
            <a:off x="1217613" y="4692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0" name="Line 5"/>
          <p:cNvSpPr>
            <a:spLocks noChangeShapeType="1"/>
          </p:cNvSpPr>
          <p:nvPr/>
        </p:nvSpPr>
        <p:spPr bwMode="auto">
          <a:xfrm>
            <a:off x="1217613" y="4921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1" name="Line 6"/>
          <p:cNvSpPr>
            <a:spLocks noChangeShapeType="1"/>
          </p:cNvSpPr>
          <p:nvPr/>
        </p:nvSpPr>
        <p:spPr bwMode="auto">
          <a:xfrm>
            <a:off x="1217613" y="5149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2" name="Line 7"/>
          <p:cNvSpPr>
            <a:spLocks noChangeShapeType="1"/>
          </p:cNvSpPr>
          <p:nvPr/>
        </p:nvSpPr>
        <p:spPr bwMode="auto">
          <a:xfrm>
            <a:off x="1217613" y="5378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3" name="Line 8"/>
          <p:cNvSpPr>
            <a:spLocks noChangeShapeType="1"/>
          </p:cNvSpPr>
          <p:nvPr/>
        </p:nvSpPr>
        <p:spPr bwMode="auto">
          <a:xfrm>
            <a:off x="1217613" y="5607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4" name="Line 9"/>
          <p:cNvSpPr>
            <a:spLocks noChangeShapeType="1"/>
          </p:cNvSpPr>
          <p:nvPr/>
        </p:nvSpPr>
        <p:spPr bwMode="auto">
          <a:xfrm>
            <a:off x="1217613" y="5835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5" name="Line 10"/>
          <p:cNvSpPr>
            <a:spLocks noChangeShapeType="1"/>
          </p:cNvSpPr>
          <p:nvPr/>
        </p:nvSpPr>
        <p:spPr bwMode="auto">
          <a:xfrm>
            <a:off x="1217613" y="6064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6" name="Line 11"/>
          <p:cNvSpPr>
            <a:spLocks noChangeShapeType="1"/>
          </p:cNvSpPr>
          <p:nvPr/>
        </p:nvSpPr>
        <p:spPr bwMode="auto">
          <a:xfrm>
            <a:off x="1217613" y="6292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7" name="Line 12"/>
          <p:cNvSpPr>
            <a:spLocks noChangeShapeType="1"/>
          </p:cNvSpPr>
          <p:nvPr/>
        </p:nvSpPr>
        <p:spPr bwMode="auto">
          <a:xfrm>
            <a:off x="1217613" y="6521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8" name="Line 13"/>
          <p:cNvSpPr>
            <a:spLocks noChangeShapeType="1"/>
          </p:cNvSpPr>
          <p:nvPr/>
        </p:nvSpPr>
        <p:spPr bwMode="auto">
          <a:xfrm>
            <a:off x="1217613" y="6750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9" name="Line 14"/>
          <p:cNvSpPr>
            <a:spLocks noChangeShapeType="1"/>
          </p:cNvSpPr>
          <p:nvPr/>
        </p:nvSpPr>
        <p:spPr bwMode="auto">
          <a:xfrm>
            <a:off x="1217613" y="6978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20" name="Line 15"/>
          <p:cNvSpPr>
            <a:spLocks noChangeShapeType="1"/>
          </p:cNvSpPr>
          <p:nvPr/>
        </p:nvSpPr>
        <p:spPr bwMode="auto">
          <a:xfrm>
            <a:off x="1217613" y="7207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21" name="Line 16"/>
          <p:cNvSpPr>
            <a:spLocks noChangeShapeType="1"/>
          </p:cNvSpPr>
          <p:nvPr/>
        </p:nvSpPr>
        <p:spPr bwMode="auto">
          <a:xfrm>
            <a:off x="1217613" y="7435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22" name="Line 17"/>
          <p:cNvSpPr>
            <a:spLocks noChangeShapeType="1"/>
          </p:cNvSpPr>
          <p:nvPr/>
        </p:nvSpPr>
        <p:spPr bwMode="auto">
          <a:xfrm>
            <a:off x="1217613" y="7664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23" name="Line 18"/>
          <p:cNvSpPr>
            <a:spLocks noChangeShapeType="1"/>
          </p:cNvSpPr>
          <p:nvPr/>
        </p:nvSpPr>
        <p:spPr bwMode="auto">
          <a:xfrm>
            <a:off x="1217613" y="7893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24" name="Line 19"/>
          <p:cNvSpPr>
            <a:spLocks noChangeShapeType="1"/>
          </p:cNvSpPr>
          <p:nvPr/>
        </p:nvSpPr>
        <p:spPr bwMode="auto">
          <a:xfrm>
            <a:off x="1217613" y="8121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25" name="Line 20"/>
          <p:cNvSpPr>
            <a:spLocks noChangeShapeType="1"/>
          </p:cNvSpPr>
          <p:nvPr/>
        </p:nvSpPr>
        <p:spPr bwMode="auto">
          <a:xfrm>
            <a:off x="1217613" y="8350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6037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A63DEC9-D020-49E7-B3C6-DC47703AF05C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33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483412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40E62D48-5FD9-48F1-A4DE-AFE2C4D24E71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34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44077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C08C941-A1E2-4368-94C9-240020509D74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3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0478986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B2A62F70-D262-45D0-B473-98D1EB9DA2FA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35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75781" name="Line 4"/>
          <p:cNvSpPr>
            <a:spLocks noChangeShapeType="1"/>
          </p:cNvSpPr>
          <p:nvPr/>
        </p:nvSpPr>
        <p:spPr bwMode="auto">
          <a:xfrm>
            <a:off x="1217613" y="4692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2" name="Line 5"/>
          <p:cNvSpPr>
            <a:spLocks noChangeShapeType="1"/>
          </p:cNvSpPr>
          <p:nvPr/>
        </p:nvSpPr>
        <p:spPr bwMode="auto">
          <a:xfrm>
            <a:off x="1217613" y="4921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3" name="Line 6"/>
          <p:cNvSpPr>
            <a:spLocks noChangeShapeType="1"/>
          </p:cNvSpPr>
          <p:nvPr/>
        </p:nvSpPr>
        <p:spPr bwMode="auto">
          <a:xfrm>
            <a:off x="1217613" y="5149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4" name="Line 7"/>
          <p:cNvSpPr>
            <a:spLocks noChangeShapeType="1"/>
          </p:cNvSpPr>
          <p:nvPr/>
        </p:nvSpPr>
        <p:spPr bwMode="auto">
          <a:xfrm>
            <a:off x="1217613" y="5378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5" name="Line 8"/>
          <p:cNvSpPr>
            <a:spLocks noChangeShapeType="1"/>
          </p:cNvSpPr>
          <p:nvPr/>
        </p:nvSpPr>
        <p:spPr bwMode="auto">
          <a:xfrm>
            <a:off x="1217613" y="5607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6" name="Line 9"/>
          <p:cNvSpPr>
            <a:spLocks noChangeShapeType="1"/>
          </p:cNvSpPr>
          <p:nvPr/>
        </p:nvSpPr>
        <p:spPr bwMode="auto">
          <a:xfrm>
            <a:off x="1217613" y="5835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7" name="Line 10"/>
          <p:cNvSpPr>
            <a:spLocks noChangeShapeType="1"/>
          </p:cNvSpPr>
          <p:nvPr/>
        </p:nvSpPr>
        <p:spPr bwMode="auto">
          <a:xfrm>
            <a:off x="1217613" y="6064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8" name="Line 11"/>
          <p:cNvSpPr>
            <a:spLocks noChangeShapeType="1"/>
          </p:cNvSpPr>
          <p:nvPr/>
        </p:nvSpPr>
        <p:spPr bwMode="auto">
          <a:xfrm>
            <a:off x="1217613" y="6292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9" name="Line 12"/>
          <p:cNvSpPr>
            <a:spLocks noChangeShapeType="1"/>
          </p:cNvSpPr>
          <p:nvPr/>
        </p:nvSpPr>
        <p:spPr bwMode="auto">
          <a:xfrm>
            <a:off x="1217613" y="6521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0" name="Line 13"/>
          <p:cNvSpPr>
            <a:spLocks noChangeShapeType="1"/>
          </p:cNvSpPr>
          <p:nvPr/>
        </p:nvSpPr>
        <p:spPr bwMode="auto">
          <a:xfrm>
            <a:off x="1217613" y="6750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1" name="Line 14"/>
          <p:cNvSpPr>
            <a:spLocks noChangeShapeType="1"/>
          </p:cNvSpPr>
          <p:nvPr/>
        </p:nvSpPr>
        <p:spPr bwMode="auto">
          <a:xfrm>
            <a:off x="1217613" y="6978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2" name="Line 15"/>
          <p:cNvSpPr>
            <a:spLocks noChangeShapeType="1"/>
          </p:cNvSpPr>
          <p:nvPr/>
        </p:nvSpPr>
        <p:spPr bwMode="auto">
          <a:xfrm>
            <a:off x="1217613" y="7207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3" name="Line 16"/>
          <p:cNvSpPr>
            <a:spLocks noChangeShapeType="1"/>
          </p:cNvSpPr>
          <p:nvPr/>
        </p:nvSpPr>
        <p:spPr bwMode="auto">
          <a:xfrm>
            <a:off x="1217613" y="7435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4" name="Line 17"/>
          <p:cNvSpPr>
            <a:spLocks noChangeShapeType="1"/>
          </p:cNvSpPr>
          <p:nvPr/>
        </p:nvSpPr>
        <p:spPr bwMode="auto">
          <a:xfrm>
            <a:off x="1217613" y="7664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5" name="Line 18"/>
          <p:cNvSpPr>
            <a:spLocks noChangeShapeType="1"/>
          </p:cNvSpPr>
          <p:nvPr/>
        </p:nvSpPr>
        <p:spPr bwMode="auto">
          <a:xfrm>
            <a:off x="1217613" y="7893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6" name="Line 19"/>
          <p:cNvSpPr>
            <a:spLocks noChangeShapeType="1"/>
          </p:cNvSpPr>
          <p:nvPr/>
        </p:nvSpPr>
        <p:spPr bwMode="auto">
          <a:xfrm>
            <a:off x="1217613" y="8121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7" name="Line 20"/>
          <p:cNvSpPr>
            <a:spLocks noChangeShapeType="1"/>
          </p:cNvSpPr>
          <p:nvPr/>
        </p:nvSpPr>
        <p:spPr bwMode="auto">
          <a:xfrm>
            <a:off x="1217613" y="8350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29416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B2A62F70-D262-45D0-B473-98D1EB9DA2FA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36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75781" name="Line 4"/>
          <p:cNvSpPr>
            <a:spLocks noChangeShapeType="1"/>
          </p:cNvSpPr>
          <p:nvPr/>
        </p:nvSpPr>
        <p:spPr bwMode="auto">
          <a:xfrm>
            <a:off x="1217613" y="4692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2" name="Line 5"/>
          <p:cNvSpPr>
            <a:spLocks noChangeShapeType="1"/>
          </p:cNvSpPr>
          <p:nvPr/>
        </p:nvSpPr>
        <p:spPr bwMode="auto">
          <a:xfrm>
            <a:off x="1217613" y="4921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3" name="Line 6"/>
          <p:cNvSpPr>
            <a:spLocks noChangeShapeType="1"/>
          </p:cNvSpPr>
          <p:nvPr/>
        </p:nvSpPr>
        <p:spPr bwMode="auto">
          <a:xfrm>
            <a:off x="1217613" y="5149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4" name="Line 7"/>
          <p:cNvSpPr>
            <a:spLocks noChangeShapeType="1"/>
          </p:cNvSpPr>
          <p:nvPr/>
        </p:nvSpPr>
        <p:spPr bwMode="auto">
          <a:xfrm>
            <a:off x="1217613" y="5378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5" name="Line 8"/>
          <p:cNvSpPr>
            <a:spLocks noChangeShapeType="1"/>
          </p:cNvSpPr>
          <p:nvPr/>
        </p:nvSpPr>
        <p:spPr bwMode="auto">
          <a:xfrm>
            <a:off x="1217613" y="5607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6" name="Line 9"/>
          <p:cNvSpPr>
            <a:spLocks noChangeShapeType="1"/>
          </p:cNvSpPr>
          <p:nvPr/>
        </p:nvSpPr>
        <p:spPr bwMode="auto">
          <a:xfrm>
            <a:off x="1217613" y="5835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7" name="Line 10"/>
          <p:cNvSpPr>
            <a:spLocks noChangeShapeType="1"/>
          </p:cNvSpPr>
          <p:nvPr/>
        </p:nvSpPr>
        <p:spPr bwMode="auto">
          <a:xfrm>
            <a:off x="1217613" y="6064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8" name="Line 11"/>
          <p:cNvSpPr>
            <a:spLocks noChangeShapeType="1"/>
          </p:cNvSpPr>
          <p:nvPr/>
        </p:nvSpPr>
        <p:spPr bwMode="auto">
          <a:xfrm>
            <a:off x="1217613" y="6292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9" name="Line 12"/>
          <p:cNvSpPr>
            <a:spLocks noChangeShapeType="1"/>
          </p:cNvSpPr>
          <p:nvPr/>
        </p:nvSpPr>
        <p:spPr bwMode="auto">
          <a:xfrm>
            <a:off x="1217613" y="6521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0" name="Line 13"/>
          <p:cNvSpPr>
            <a:spLocks noChangeShapeType="1"/>
          </p:cNvSpPr>
          <p:nvPr/>
        </p:nvSpPr>
        <p:spPr bwMode="auto">
          <a:xfrm>
            <a:off x="1217613" y="6750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1" name="Line 14"/>
          <p:cNvSpPr>
            <a:spLocks noChangeShapeType="1"/>
          </p:cNvSpPr>
          <p:nvPr/>
        </p:nvSpPr>
        <p:spPr bwMode="auto">
          <a:xfrm>
            <a:off x="1217613" y="6978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2" name="Line 15"/>
          <p:cNvSpPr>
            <a:spLocks noChangeShapeType="1"/>
          </p:cNvSpPr>
          <p:nvPr/>
        </p:nvSpPr>
        <p:spPr bwMode="auto">
          <a:xfrm>
            <a:off x="1217613" y="7207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3" name="Line 16"/>
          <p:cNvSpPr>
            <a:spLocks noChangeShapeType="1"/>
          </p:cNvSpPr>
          <p:nvPr/>
        </p:nvSpPr>
        <p:spPr bwMode="auto">
          <a:xfrm>
            <a:off x="1217613" y="7435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4" name="Line 17"/>
          <p:cNvSpPr>
            <a:spLocks noChangeShapeType="1"/>
          </p:cNvSpPr>
          <p:nvPr/>
        </p:nvSpPr>
        <p:spPr bwMode="auto">
          <a:xfrm>
            <a:off x="1217613" y="7664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5" name="Line 18"/>
          <p:cNvSpPr>
            <a:spLocks noChangeShapeType="1"/>
          </p:cNvSpPr>
          <p:nvPr/>
        </p:nvSpPr>
        <p:spPr bwMode="auto">
          <a:xfrm>
            <a:off x="1217613" y="7893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6" name="Line 19"/>
          <p:cNvSpPr>
            <a:spLocks noChangeShapeType="1"/>
          </p:cNvSpPr>
          <p:nvPr/>
        </p:nvSpPr>
        <p:spPr bwMode="auto">
          <a:xfrm>
            <a:off x="1217613" y="8121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7" name="Line 20"/>
          <p:cNvSpPr>
            <a:spLocks noChangeShapeType="1"/>
          </p:cNvSpPr>
          <p:nvPr/>
        </p:nvSpPr>
        <p:spPr bwMode="auto">
          <a:xfrm>
            <a:off x="1217613" y="8350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46964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618B9C41-B0E9-493E-BF4D-D282C8E5600F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37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76805" name="Line 4"/>
          <p:cNvSpPr>
            <a:spLocks noChangeShapeType="1"/>
          </p:cNvSpPr>
          <p:nvPr/>
        </p:nvSpPr>
        <p:spPr bwMode="auto">
          <a:xfrm>
            <a:off x="1217613" y="4692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06" name="Line 5"/>
          <p:cNvSpPr>
            <a:spLocks noChangeShapeType="1"/>
          </p:cNvSpPr>
          <p:nvPr/>
        </p:nvSpPr>
        <p:spPr bwMode="auto">
          <a:xfrm>
            <a:off x="1217613" y="4921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07" name="Line 6"/>
          <p:cNvSpPr>
            <a:spLocks noChangeShapeType="1"/>
          </p:cNvSpPr>
          <p:nvPr/>
        </p:nvSpPr>
        <p:spPr bwMode="auto">
          <a:xfrm>
            <a:off x="1217613" y="5149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08" name="Line 7"/>
          <p:cNvSpPr>
            <a:spLocks noChangeShapeType="1"/>
          </p:cNvSpPr>
          <p:nvPr/>
        </p:nvSpPr>
        <p:spPr bwMode="auto">
          <a:xfrm>
            <a:off x="1217613" y="5378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09" name="Line 8"/>
          <p:cNvSpPr>
            <a:spLocks noChangeShapeType="1"/>
          </p:cNvSpPr>
          <p:nvPr/>
        </p:nvSpPr>
        <p:spPr bwMode="auto">
          <a:xfrm>
            <a:off x="1217613" y="5607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0" name="Line 9"/>
          <p:cNvSpPr>
            <a:spLocks noChangeShapeType="1"/>
          </p:cNvSpPr>
          <p:nvPr/>
        </p:nvSpPr>
        <p:spPr bwMode="auto">
          <a:xfrm>
            <a:off x="1217613" y="5835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1" name="Line 10"/>
          <p:cNvSpPr>
            <a:spLocks noChangeShapeType="1"/>
          </p:cNvSpPr>
          <p:nvPr/>
        </p:nvSpPr>
        <p:spPr bwMode="auto">
          <a:xfrm>
            <a:off x="1217613" y="6064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2" name="Line 11"/>
          <p:cNvSpPr>
            <a:spLocks noChangeShapeType="1"/>
          </p:cNvSpPr>
          <p:nvPr/>
        </p:nvSpPr>
        <p:spPr bwMode="auto">
          <a:xfrm>
            <a:off x="1217613" y="6292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3" name="Line 12"/>
          <p:cNvSpPr>
            <a:spLocks noChangeShapeType="1"/>
          </p:cNvSpPr>
          <p:nvPr/>
        </p:nvSpPr>
        <p:spPr bwMode="auto">
          <a:xfrm>
            <a:off x="1217613" y="6521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4" name="Line 13"/>
          <p:cNvSpPr>
            <a:spLocks noChangeShapeType="1"/>
          </p:cNvSpPr>
          <p:nvPr/>
        </p:nvSpPr>
        <p:spPr bwMode="auto">
          <a:xfrm>
            <a:off x="1217613" y="6750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5" name="Line 14"/>
          <p:cNvSpPr>
            <a:spLocks noChangeShapeType="1"/>
          </p:cNvSpPr>
          <p:nvPr/>
        </p:nvSpPr>
        <p:spPr bwMode="auto">
          <a:xfrm>
            <a:off x="1217613" y="6978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6" name="Line 15"/>
          <p:cNvSpPr>
            <a:spLocks noChangeShapeType="1"/>
          </p:cNvSpPr>
          <p:nvPr/>
        </p:nvSpPr>
        <p:spPr bwMode="auto">
          <a:xfrm>
            <a:off x="1217613" y="7207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7" name="Line 16"/>
          <p:cNvSpPr>
            <a:spLocks noChangeShapeType="1"/>
          </p:cNvSpPr>
          <p:nvPr/>
        </p:nvSpPr>
        <p:spPr bwMode="auto">
          <a:xfrm>
            <a:off x="1217613" y="7435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8" name="Line 17"/>
          <p:cNvSpPr>
            <a:spLocks noChangeShapeType="1"/>
          </p:cNvSpPr>
          <p:nvPr/>
        </p:nvSpPr>
        <p:spPr bwMode="auto">
          <a:xfrm>
            <a:off x="1217613" y="7664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9" name="Line 18"/>
          <p:cNvSpPr>
            <a:spLocks noChangeShapeType="1"/>
          </p:cNvSpPr>
          <p:nvPr/>
        </p:nvSpPr>
        <p:spPr bwMode="auto">
          <a:xfrm>
            <a:off x="1217613" y="7893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20" name="Line 19"/>
          <p:cNvSpPr>
            <a:spLocks noChangeShapeType="1"/>
          </p:cNvSpPr>
          <p:nvPr/>
        </p:nvSpPr>
        <p:spPr bwMode="auto">
          <a:xfrm>
            <a:off x="1217613" y="8121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21" name="Line 20"/>
          <p:cNvSpPr>
            <a:spLocks noChangeShapeType="1"/>
          </p:cNvSpPr>
          <p:nvPr/>
        </p:nvSpPr>
        <p:spPr bwMode="auto">
          <a:xfrm>
            <a:off x="1217613" y="8350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94379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39FC4AE1-6E9F-4FCC-AFA5-11FA265168D5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38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77829" name="Line 4"/>
          <p:cNvSpPr>
            <a:spLocks noChangeShapeType="1"/>
          </p:cNvSpPr>
          <p:nvPr/>
        </p:nvSpPr>
        <p:spPr bwMode="auto">
          <a:xfrm>
            <a:off x="1217613" y="4692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0" name="Line 5"/>
          <p:cNvSpPr>
            <a:spLocks noChangeShapeType="1"/>
          </p:cNvSpPr>
          <p:nvPr/>
        </p:nvSpPr>
        <p:spPr bwMode="auto">
          <a:xfrm>
            <a:off x="1217613" y="4921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1" name="Line 6"/>
          <p:cNvSpPr>
            <a:spLocks noChangeShapeType="1"/>
          </p:cNvSpPr>
          <p:nvPr/>
        </p:nvSpPr>
        <p:spPr bwMode="auto">
          <a:xfrm>
            <a:off x="1217613" y="5149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2" name="Line 7"/>
          <p:cNvSpPr>
            <a:spLocks noChangeShapeType="1"/>
          </p:cNvSpPr>
          <p:nvPr/>
        </p:nvSpPr>
        <p:spPr bwMode="auto">
          <a:xfrm>
            <a:off x="1217613" y="5378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3" name="Line 8"/>
          <p:cNvSpPr>
            <a:spLocks noChangeShapeType="1"/>
          </p:cNvSpPr>
          <p:nvPr/>
        </p:nvSpPr>
        <p:spPr bwMode="auto">
          <a:xfrm>
            <a:off x="1217613" y="5607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4" name="Line 9"/>
          <p:cNvSpPr>
            <a:spLocks noChangeShapeType="1"/>
          </p:cNvSpPr>
          <p:nvPr/>
        </p:nvSpPr>
        <p:spPr bwMode="auto">
          <a:xfrm>
            <a:off x="1217613" y="5835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5" name="Line 10"/>
          <p:cNvSpPr>
            <a:spLocks noChangeShapeType="1"/>
          </p:cNvSpPr>
          <p:nvPr/>
        </p:nvSpPr>
        <p:spPr bwMode="auto">
          <a:xfrm>
            <a:off x="1217613" y="6064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6" name="Line 11"/>
          <p:cNvSpPr>
            <a:spLocks noChangeShapeType="1"/>
          </p:cNvSpPr>
          <p:nvPr/>
        </p:nvSpPr>
        <p:spPr bwMode="auto">
          <a:xfrm>
            <a:off x="1217613" y="6292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7" name="Line 12"/>
          <p:cNvSpPr>
            <a:spLocks noChangeShapeType="1"/>
          </p:cNvSpPr>
          <p:nvPr/>
        </p:nvSpPr>
        <p:spPr bwMode="auto">
          <a:xfrm>
            <a:off x="1217613" y="6521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8" name="Line 13"/>
          <p:cNvSpPr>
            <a:spLocks noChangeShapeType="1"/>
          </p:cNvSpPr>
          <p:nvPr/>
        </p:nvSpPr>
        <p:spPr bwMode="auto">
          <a:xfrm>
            <a:off x="1217613" y="6750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9" name="Line 14"/>
          <p:cNvSpPr>
            <a:spLocks noChangeShapeType="1"/>
          </p:cNvSpPr>
          <p:nvPr/>
        </p:nvSpPr>
        <p:spPr bwMode="auto">
          <a:xfrm>
            <a:off x="1217613" y="6978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0" name="Line 15"/>
          <p:cNvSpPr>
            <a:spLocks noChangeShapeType="1"/>
          </p:cNvSpPr>
          <p:nvPr/>
        </p:nvSpPr>
        <p:spPr bwMode="auto">
          <a:xfrm>
            <a:off x="1217613" y="7207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1" name="Line 16"/>
          <p:cNvSpPr>
            <a:spLocks noChangeShapeType="1"/>
          </p:cNvSpPr>
          <p:nvPr/>
        </p:nvSpPr>
        <p:spPr bwMode="auto">
          <a:xfrm>
            <a:off x="1217613" y="7435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2" name="Line 17"/>
          <p:cNvSpPr>
            <a:spLocks noChangeShapeType="1"/>
          </p:cNvSpPr>
          <p:nvPr/>
        </p:nvSpPr>
        <p:spPr bwMode="auto">
          <a:xfrm>
            <a:off x="1217613" y="7664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3" name="Line 18"/>
          <p:cNvSpPr>
            <a:spLocks noChangeShapeType="1"/>
          </p:cNvSpPr>
          <p:nvPr/>
        </p:nvSpPr>
        <p:spPr bwMode="auto">
          <a:xfrm>
            <a:off x="1217613" y="7893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4" name="Line 19"/>
          <p:cNvSpPr>
            <a:spLocks noChangeShapeType="1"/>
          </p:cNvSpPr>
          <p:nvPr/>
        </p:nvSpPr>
        <p:spPr bwMode="auto">
          <a:xfrm>
            <a:off x="1217613" y="8121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5" name="Line 20"/>
          <p:cNvSpPr>
            <a:spLocks noChangeShapeType="1"/>
          </p:cNvSpPr>
          <p:nvPr/>
        </p:nvSpPr>
        <p:spPr bwMode="auto">
          <a:xfrm>
            <a:off x="1217613" y="8350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19928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01D2B5BF-976D-4BD1-8459-052860552C18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39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78853" name="Line 4"/>
          <p:cNvSpPr>
            <a:spLocks noChangeShapeType="1"/>
          </p:cNvSpPr>
          <p:nvPr/>
        </p:nvSpPr>
        <p:spPr bwMode="auto">
          <a:xfrm>
            <a:off x="1217613" y="4692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4" name="Line 5"/>
          <p:cNvSpPr>
            <a:spLocks noChangeShapeType="1"/>
          </p:cNvSpPr>
          <p:nvPr/>
        </p:nvSpPr>
        <p:spPr bwMode="auto">
          <a:xfrm>
            <a:off x="1217613" y="4921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5" name="Line 6"/>
          <p:cNvSpPr>
            <a:spLocks noChangeShapeType="1"/>
          </p:cNvSpPr>
          <p:nvPr/>
        </p:nvSpPr>
        <p:spPr bwMode="auto">
          <a:xfrm>
            <a:off x="1217613" y="5149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6" name="Line 7"/>
          <p:cNvSpPr>
            <a:spLocks noChangeShapeType="1"/>
          </p:cNvSpPr>
          <p:nvPr/>
        </p:nvSpPr>
        <p:spPr bwMode="auto">
          <a:xfrm>
            <a:off x="1217613" y="5378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7" name="Line 8"/>
          <p:cNvSpPr>
            <a:spLocks noChangeShapeType="1"/>
          </p:cNvSpPr>
          <p:nvPr/>
        </p:nvSpPr>
        <p:spPr bwMode="auto">
          <a:xfrm>
            <a:off x="1217613" y="5607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8" name="Line 9"/>
          <p:cNvSpPr>
            <a:spLocks noChangeShapeType="1"/>
          </p:cNvSpPr>
          <p:nvPr/>
        </p:nvSpPr>
        <p:spPr bwMode="auto">
          <a:xfrm>
            <a:off x="1217613" y="5835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9" name="Line 10"/>
          <p:cNvSpPr>
            <a:spLocks noChangeShapeType="1"/>
          </p:cNvSpPr>
          <p:nvPr/>
        </p:nvSpPr>
        <p:spPr bwMode="auto">
          <a:xfrm>
            <a:off x="1217613" y="6064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0" name="Line 11"/>
          <p:cNvSpPr>
            <a:spLocks noChangeShapeType="1"/>
          </p:cNvSpPr>
          <p:nvPr/>
        </p:nvSpPr>
        <p:spPr bwMode="auto">
          <a:xfrm>
            <a:off x="1217613" y="6292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1" name="Line 12"/>
          <p:cNvSpPr>
            <a:spLocks noChangeShapeType="1"/>
          </p:cNvSpPr>
          <p:nvPr/>
        </p:nvSpPr>
        <p:spPr bwMode="auto">
          <a:xfrm>
            <a:off x="1217613" y="6521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2" name="Line 13"/>
          <p:cNvSpPr>
            <a:spLocks noChangeShapeType="1"/>
          </p:cNvSpPr>
          <p:nvPr/>
        </p:nvSpPr>
        <p:spPr bwMode="auto">
          <a:xfrm>
            <a:off x="1217613" y="6750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3" name="Line 14"/>
          <p:cNvSpPr>
            <a:spLocks noChangeShapeType="1"/>
          </p:cNvSpPr>
          <p:nvPr/>
        </p:nvSpPr>
        <p:spPr bwMode="auto">
          <a:xfrm>
            <a:off x="1217613" y="6978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4" name="Line 15"/>
          <p:cNvSpPr>
            <a:spLocks noChangeShapeType="1"/>
          </p:cNvSpPr>
          <p:nvPr/>
        </p:nvSpPr>
        <p:spPr bwMode="auto">
          <a:xfrm>
            <a:off x="1217613" y="7207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5" name="Line 16"/>
          <p:cNvSpPr>
            <a:spLocks noChangeShapeType="1"/>
          </p:cNvSpPr>
          <p:nvPr/>
        </p:nvSpPr>
        <p:spPr bwMode="auto">
          <a:xfrm>
            <a:off x="1217613" y="7435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6" name="Line 17"/>
          <p:cNvSpPr>
            <a:spLocks noChangeShapeType="1"/>
          </p:cNvSpPr>
          <p:nvPr/>
        </p:nvSpPr>
        <p:spPr bwMode="auto">
          <a:xfrm>
            <a:off x="1217613" y="7664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7" name="Line 18"/>
          <p:cNvSpPr>
            <a:spLocks noChangeShapeType="1"/>
          </p:cNvSpPr>
          <p:nvPr/>
        </p:nvSpPr>
        <p:spPr bwMode="auto">
          <a:xfrm>
            <a:off x="1217613" y="7893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8" name="Line 19"/>
          <p:cNvSpPr>
            <a:spLocks noChangeShapeType="1"/>
          </p:cNvSpPr>
          <p:nvPr/>
        </p:nvSpPr>
        <p:spPr bwMode="auto">
          <a:xfrm>
            <a:off x="1217613" y="8121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9" name="Line 20"/>
          <p:cNvSpPr>
            <a:spLocks noChangeShapeType="1"/>
          </p:cNvSpPr>
          <p:nvPr/>
        </p:nvSpPr>
        <p:spPr bwMode="auto">
          <a:xfrm>
            <a:off x="1217613" y="8350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05907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4967DE82-4558-4724-A630-671A1257C27D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40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79877" name="Line 4"/>
          <p:cNvSpPr>
            <a:spLocks noChangeShapeType="1"/>
          </p:cNvSpPr>
          <p:nvPr/>
        </p:nvSpPr>
        <p:spPr bwMode="auto">
          <a:xfrm>
            <a:off x="1217613" y="4692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78" name="Line 5"/>
          <p:cNvSpPr>
            <a:spLocks noChangeShapeType="1"/>
          </p:cNvSpPr>
          <p:nvPr/>
        </p:nvSpPr>
        <p:spPr bwMode="auto">
          <a:xfrm>
            <a:off x="1217613" y="4921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79" name="Line 6"/>
          <p:cNvSpPr>
            <a:spLocks noChangeShapeType="1"/>
          </p:cNvSpPr>
          <p:nvPr/>
        </p:nvSpPr>
        <p:spPr bwMode="auto">
          <a:xfrm>
            <a:off x="1217613" y="5149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0" name="Line 7"/>
          <p:cNvSpPr>
            <a:spLocks noChangeShapeType="1"/>
          </p:cNvSpPr>
          <p:nvPr/>
        </p:nvSpPr>
        <p:spPr bwMode="auto">
          <a:xfrm>
            <a:off x="1217613" y="5378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1" name="Line 8"/>
          <p:cNvSpPr>
            <a:spLocks noChangeShapeType="1"/>
          </p:cNvSpPr>
          <p:nvPr/>
        </p:nvSpPr>
        <p:spPr bwMode="auto">
          <a:xfrm>
            <a:off x="1217613" y="5607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2" name="Line 9"/>
          <p:cNvSpPr>
            <a:spLocks noChangeShapeType="1"/>
          </p:cNvSpPr>
          <p:nvPr/>
        </p:nvSpPr>
        <p:spPr bwMode="auto">
          <a:xfrm>
            <a:off x="1217613" y="5835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3" name="Line 10"/>
          <p:cNvSpPr>
            <a:spLocks noChangeShapeType="1"/>
          </p:cNvSpPr>
          <p:nvPr/>
        </p:nvSpPr>
        <p:spPr bwMode="auto">
          <a:xfrm>
            <a:off x="1217613" y="6064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4" name="Line 11"/>
          <p:cNvSpPr>
            <a:spLocks noChangeShapeType="1"/>
          </p:cNvSpPr>
          <p:nvPr/>
        </p:nvSpPr>
        <p:spPr bwMode="auto">
          <a:xfrm>
            <a:off x="1217613" y="6292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5" name="Line 12"/>
          <p:cNvSpPr>
            <a:spLocks noChangeShapeType="1"/>
          </p:cNvSpPr>
          <p:nvPr/>
        </p:nvSpPr>
        <p:spPr bwMode="auto">
          <a:xfrm>
            <a:off x="1217613" y="6521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6" name="Line 13"/>
          <p:cNvSpPr>
            <a:spLocks noChangeShapeType="1"/>
          </p:cNvSpPr>
          <p:nvPr/>
        </p:nvSpPr>
        <p:spPr bwMode="auto">
          <a:xfrm>
            <a:off x="1217613" y="6750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7" name="Line 14"/>
          <p:cNvSpPr>
            <a:spLocks noChangeShapeType="1"/>
          </p:cNvSpPr>
          <p:nvPr/>
        </p:nvSpPr>
        <p:spPr bwMode="auto">
          <a:xfrm>
            <a:off x="1217613" y="6978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8" name="Line 15"/>
          <p:cNvSpPr>
            <a:spLocks noChangeShapeType="1"/>
          </p:cNvSpPr>
          <p:nvPr/>
        </p:nvSpPr>
        <p:spPr bwMode="auto">
          <a:xfrm>
            <a:off x="1217613" y="7207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9" name="Line 16"/>
          <p:cNvSpPr>
            <a:spLocks noChangeShapeType="1"/>
          </p:cNvSpPr>
          <p:nvPr/>
        </p:nvSpPr>
        <p:spPr bwMode="auto">
          <a:xfrm>
            <a:off x="1217613" y="7435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90" name="Line 17"/>
          <p:cNvSpPr>
            <a:spLocks noChangeShapeType="1"/>
          </p:cNvSpPr>
          <p:nvPr/>
        </p:nvSpPr>
        <p:spPr bwMode="auto">
          <a:xfrm>
            <a:off x="1217613" y="7664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91" name="Line 18"/>
          <p:cNvSpPr>
            <a:spLocks noChangeShapeType="1"/>
          </p:cNvSpPr>
          <p:nvPr/>
        </p:nvSpPr>
        <p:spPr bwMode="auto">
          <a:xfrm>
            <a:off x="1217613" y="7893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92" name="Line 19"/>
          <p:cNvSpPr>
            <a:spLocks noChangeShapeType="1"/>
          </p:cNvSpPr>
          <p:nvPr/>
        </p:nvSpPr>
        <p:spPr bwMode="auto">
          <a:xfrm>
            <a:off x="1217613" y="8121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93" name="Line 20"/>
          <p:cNvSpPr>
            <a:spLocks noChangeShapeType="1"/>
          </p:cNvSpPr>
          <p:nvPr/>
        </p:nvSpPr>
        <p:spPr bwMode="auto">
          <a:xfrm>
            <a:off x="1217613" y="8350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41318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DE6F2D13-048B-4803-B417-29C57638A54E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41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80901" name="Line 4"/>
          <p:cNvSpPr>
            <a:spLocks noChangeShapeType="1"/>
          </p:cNvSpPr>
          <p:nvPr/>
        </p:nvSpPr>
        <p:spPr bwMode="auto">
          <a:xfrm>
            <a:off x="1217613" y="4692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02" name="Line 5"/>
          <p:cNvSpPr>
            <a:spLocks noChangeShapeType="1"/>
          </p:cNvSpPr>
          <p:nvPr/>
        </p:nvSpPr>
        <p:spPr bwMode="auto">
          <a:xfrm>
            <a:off x="1217613" y="4921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03" name="Line 6"/>
          <p:cNvSpPr>
            <a:spLocks noChangeShapeType="1"/>
          </p:cNvSpPr>
          <p:nvPr/>
        </p:nvSpPr>
        <p:spPr bwMode="auto">
          <a:xfrm>
            <a:off x="1217613" y="5149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04" name="Line 7"/>
          <p:cNvSpPr>
            <a:spLocks noChangeShapeType="1"/>
          </p:cNvSpPr>
          <p:nvPr/>
        </p:nvSpPr>
        <p:spPr bwMode="auto">
          <a:xfrm>
            <a:off x="1217613" y="5378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05" name="Line 8"/>
          <p:cNvSpPr>
            <a:spLocks noChangeShapeType="1"/>
          </p:cNvSpPr>
          <p:nvPr/>
        </p:nvSpPr>
        <p:spPr bwMode="auto">
          <a:xfrm>
            <a:off x="1217613" y="5607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06" name="Line 9"/>
          <p:cNvSpPr>
            <a:spLocks noChangeShapeType="1"/>
          </p:cNvSpPr>
          <p:nvPr/>
        </p:nvSpPr>
        <p:spPr bwMode="auto">
          <a:xfrm>
            <a:off x="1217613" y="5835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07" name="Line 10"/>
          <p:cNvSpPr>
            <a:spLocks noChangeShapeType="1"/>
          </p:cNvSpPr>
          <p:nvPr/>
        </p:nvSpPr>
        <p:spPr bwMode="auto">
          <a:xfrm>
            <a:off x="1217613" y="6064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08" name="Line 11"/>
          <p:cNvSpPr>
            <a:spLocks noChangeShapeType="1"/>
          </p:cNvSpPr>
          <p:nvPr/>
        </p:nvSpPr>
        <p:spPr bwMode="auto">
          <a:xfrm>
            <a:off x="1217613" y="6292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09" name="Line 12"/>
          <p:cNvSpPr>
            <a:spLocks noChangeShapeType="1"/>
          </p:cNvSpPr>
          <p:nvPr/>
        </p:nvSpPr>
        <p:spPr bwMode="auto">
          <a:xfrm>
            <a:off x="1217613" y="6521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10" name="Line 13"/>
          <p:cNvSpPr>
            <a:spLocks noChangeShapeType="1"/>
          </p:cNvSpPr>
          <p:nvPr/>
        </p:nvSpPr>
        <p:spPr bwMode="auto">
          <a:xfrm>
            <a:off x="1217613" y="6750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11" name="Line 14"/>
          <p:cNvSpPr>
            <a:spLocks noChangeShapeType="1"/>
          </p:cNvSpPr>
          <p:nvPr/>
        </p:nvSpPr>
        <p:spPr bwMode="auto">
          <a:xfrm>
            <a:off x="1217613" y="6978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12" name="Line 15"/>
          <p:cNvSpPr>
            <a:spLocks noChangeShapeType="1"/>
          </p:cNvSpPr>
          <p:nvPr/>
        </p:nvSpPr>
        <p:spPr bwMode="auto">
          <a:xfrm>
            <a:off x="1217613" y="7207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13" name="Line 16"/>
          <p:cNvSpPr>
            <a:spLocks noChangeShapeType="1"/>
          </p:cNvSpPr>
          <p:nvPr/>
        </p:nvSpPr>
        <p:spPr bwMode="auto">
          <a:xfrm>
            <a:off x="1217613" y="74358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14" name="Line 17"/>
          <p:cNvSpPr>
            <a:spLocks noChangeShapeType="1"/>
          </p:cNvSpPr>
          <p:nvPr/>
        </p:nvSpPr>
        <p:spPr bwMode="auto">
          <a:xfrm>
            <a:off x="1217613" y="76644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15" name="Line 18"/>
          <p:cNvSpPr>
            <a:spLocks noChangeShapeType="1"/>
          </p:cNvSpPr>
          <p:nvPr/>
        </p:nvSpPr>
        <p:spPr bwMode="auto">
          <a:xfrm>
            <a:off x="1217613" y="78930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16" name="Line 19"/>
          <p:cNvSpPr>
            <a:spLocks noChangeShapeType="1"/>
          </p:cNvSpPr>
          <p:nvPr/>
        </p:nvSpPr>
        <p:spPr bwMode="auto">
          <a:xfrm>
            <a:off x="1217613" y="81216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17" name="Line 20"/>
          <p:cNvSpPr>
            <a:spLocks noChangeShapeType="1"/>
          </p:cNvSpPr>
          <p:nvPr/>
        </p:nvSpPr>
        <p:spPr bwMode="auto">
          <a:xfrm>
            <a:off x="1217613" y="8350250"/>
            <a:ext cx="449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17044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32E2D253-AABD-4AB3-B5CB-B6498D49AC48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42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6387424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32E2D253-AABD-4AB3-B5CB-B6498D49AC48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43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75340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04F7AE15-974F-4284-B7FF-99946BFD958A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4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27614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E785E29-E41D-4D75-A86A-483F219274F4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5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093195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E785E29-E41D-4D75-A86A-483F219274F4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6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2496096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3E80053C-6CE9-4A3C-817A-3BB9BC08A2E2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7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0996273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05009FD0-6388-4871-9F4B-9999F1D14A0C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8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524724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1AA84CC6-C6F3-4382-8852-D72D014C6278}" type="slidenum">
              <a:rPr lang="ar-BH" altLang="en-US" sz="1000">
                <a:solidFill>
                  <a:srgbClr val="800000"/>
                </a:solidFill>
                <a:latin typeface="Times New Roman" panose="02020603050405020304" pitchFamily="18" charset="0"/>
              </a:rPr>
              <a:pPr/>
              <a:t>9</a:t>
            </a:fld>
            <a:endParaRPr lang="en-US" altLang="en-US" sz="1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37356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5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771525" y="1143000"/>
            <a:ext cx="87439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43050" y="2819400"/>
            <a:ext cx="72009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E7F859-4EC8-47D8-8E3A-7FBA0BD76D96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151323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3A7A9E-B2E1-4146-976E-544ABD19AF58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381003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228600"/>
            <a:ext cx="218598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228600"/>
            <a:ext cx="6405563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E0EA6F-FE44-4444-9874-152A779668E6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639926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D7C79E-E621-4858-BB1B-0907BD0BD1D5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2871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55432-8761-4346-B14D-47B3C676A709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8982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3C297F-B03A-4347-BB12-FD59B0D83703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034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600200"/>
            <a:ext cx="45529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600200"/>
            <a:ext cx="45529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A89E05-C501-46A8-8CD8-069969CB616C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0722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A4F3F5-705B-461D-81DB-6F6E1F336DD2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40681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17D446-3404-40BA-A6A6-D474BA09197C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5267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B8EDF-4283-4AC4-B404-858789E13BF5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02412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BA6361-73DC-413B-8D4C-7DE8260B2F39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9245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F6F232-B708-4B5E-B2C3-7F56C7D320F9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685110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ABCC4B-AF75-42A2-B0C4-BAA6C9279406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4554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284D74-0986-45B5-85A0-BF3B3CFF72DA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52077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8075" y="274638"/>
            <a:ext cx="2314575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274638"/>
            <a:ext cx="679132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28F882-6709-46AD-A58A-EFDDFDDE4089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61308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110402-9483-41C8-9DE0-EF178EC61393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95560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D554C2-48D4-46E9-B9D3-90EC8EE97FCC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56662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28D47C-A128-445C-9380-08FE93D70592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72698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600200"/>
            <a:ext cx="45529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600200"/>
            <a:ext cx="45529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F290B1-4D9D-4622-B4AE-802307ADD4C4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8416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B3BAB0-A2AE-4F76-90B6-79EB295DA20E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80917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2579EF-FBCC-4C3E-A279-A8D72D3A9DFC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81533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FD97BD-EDC7-4BD3-9131-A09F718B67DE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2300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39C3CD-DB6C-4016-92A0-576C1AC7B861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732822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10E44A-4042-46A5-AA55-21A820197344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83823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3CF80E-FC34-43CB-B0B8-81FAC4960C98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97879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5EA1B2-789E-4F5A-89E7-922AA1F041D6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70785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8075" y="274638"/>
            <a:ext cx="2314575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274638"/>
            <a:ext cx="679132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76C6D3-BA82-4A9D-B8D3-2A744585F338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29871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53338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771525" y="1143000"/>
            <a:ext cx="87439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3338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43050" y="2819400"/>
            <a:ext cx="72009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F614BB-8CED-4CE0-BA96-AD64D812BF29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9794667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D16ECD-6962-4C00-984C-8FABF2417AE8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3382583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52026-00E5-4AB3-8A8B-DDFCBB729554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521730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1828800"/>
            <a:ext cx="4295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828800"/>
            <a:ext cx="4295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C8FA7A-1D31-4C12-A712-130BEB837137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534779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76C57F-7E4A-4559-AFCC-ED1616DEBE61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261501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F62F37-2F8A-418A-A1B8-D47FE041D7AC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9608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1828800"/>
            <a:ext cx="4295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828800"/>
            <a:ext cx="4295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90CA57-93B9-4481-9849-0129719DC5C7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094667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07EA70-86D9-4BCA-8AEC-C4B91ECD4780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6497175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976630-B175-4C2D-86FA-A1FF840596D7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513612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701E7-5AE1-46F0-983C-95038B522BBF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6905195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DDC310-146A-475B-AAEC-012EB1C21F1F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35368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228600"/>
            <a:ext cx="218598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228600"/>
            <a:ext cx="6405563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F7389A-2B79-425C-8239-2FFDD52D85FF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078693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46C83C-CCA9-4CD1-A762-AD9906425061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88553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07B0DC-9E88-427D-9D5A-061CCA4DA645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814092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B75CA3-A44C-4979-AA55-E4CDF4BFBF94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359317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27966A-5AC7-41E6-8DE9-E04BB205C13A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96079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E79FAB-7627-4BE0-B97A-85982F14F7D7}" type="slidenum">
              <a:rPr lang="ar-BH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377862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6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1026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4477832-45D8-4428-8B2E-14BA9E3C738E}" type="slidenum">
              <a:rPr lang="ar-BH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6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274638"/>
            <a:ext cx="92583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600200"/>
            <a:ext cx="92583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111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6245225"/>
            <a:ext cx="2400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i="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111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5225"/>
            <a:ext cx="32575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i="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111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5225"/>
            <a:ext cx="2400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29CAF1F-B6D1-4910-8FB8-94811C0C46DD}" type="slidenum">
              <a:rPr lang="ar-BH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274638"/>
            <a:ext cx="92583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600200"/>
            <a:ext cx="92583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8391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6245225"/>
            <a:ext cx="2400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i="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391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5225"/>
            <a:ext cx="32575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i="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391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5225"/>
            <a:ext cx="2400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B5F2FD1-18EE-4F98-87A0-D3FB45CD7513}" type="slidenum">
              <a:rPr lang="ar-BH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539288" cy="6173788"/>
            <a:chOff x="0" y="0"/>
            <a:chExt cx="5341" cy="3889"/>
          </a:xfrm>
        </p:grpSpPr>
        <p:sp>
          <p:nvSpPr>
            <p:cNvPr id="2532355" name="Freeform 3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32356" name="Freeform 4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32357" name="Freeform 5"/>
            <p:cNvSpPr>
              <a:spLocks/>
            </p:cNvSpPr>
            <p:nvPr/>
          </p:nvSpPr>
          <p:spPr bwMode="ltGray">
            <a:xfrm>
              <a:off x="2187" y="0"/>
              <a:ext cx="2858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32358" name="Freeform 6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53235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2286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3236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828800"/>
            <a:ext cx="8743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3236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323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323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2E9B05F-7578-4576-A921-8CD3C314C3CE}" type="slidenum">
              <a:rPr lang="ar-BH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7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ccessmedicine.mhmedical.com/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5029200"/>
            <a:ext cx="10287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3600" b="1" i="0" dirty="0" smtClean="0">
                <a:solidFill>
                  <a:srgbClr val="00FF00"/>
                </a:solidFill>
                <a:effectDag name="">
                  <a:cont type="tree" name="">
                    <a:effect ref="fillLine"/>
                    <a:outerShdw dist="38100" dir="13500000" algn="br">
                      <a:srgbClr val="5599FF"/>
                    </a:outerShdw>
                  </a:cont>
                  <a:cont type="tree" name="">
                    <a:effect ref="fillLine"/>
                    <a:outerShdw dist="38100" dir="2700000" algn="tl">
                      <a:srgbClr val="003D99"/>
                    </a:outerShdw>
                  </a:cont>
                  <a:effect ref="fillLine"/>
                </a:effectDag>
              </a:rPr>
              <a:t>Dr. </a:t>
            </a:r>
            <a:r>
              <a:rPr lang="en-US" sz="3600" b="1" i="0" dirty="0">
                <a:solidFill>
                  <a:srgbClr val="00FF00"/>
                </a:solidFill>
                <a:effectDag name="">
                  <a:cont type="tree" name="">
                    <a:effect ref="fillLine"/>
                    <a:outerShdw dist="38100" dir="13500000" algn="br">
                      <a:srgbClr val="5599FF"/>
                    </a:outerShdw>
                  </a:cont>
                  <a:cont type="tree" name="">
                    <a:effect ref="fillLine"/>
                    <a:outerShdw dist="38100" dir="2700000" algn="tl">
                      <a:srgbClr val="003D99"/>
                    </a:outerShdw>
                  </a:cont>
                  <a:effect ref="fillLine"/>
                </a:effectDag>
              </a:rPr>
              <a:t>Ahmad </a:t>
            </a:r>
            <a:r>
              <a:rPr lang="en-US" sz="3600" b="1" i="0" dirty="0" smtClean="0">
                <a:solidFill>
                  <a:srgbClr val="00FF00"/>
                </a:solidFill>
                <a:effectDag name="">
                  <a:cont type="tree" name="">
                    <a:effect ref="fillLine"/>
                    <a:outerShdw dist="38100" dir="13500000" algn="br">
                      <a:srgbClr val="5599FF"/>
                    </a:outerShdw>
                  </a:cont>
                  <a:cont type="tree" name="">
                    <a:effect ref="fillLine"/>
                    <a:outerShdw dist="38100" dir="2700000" algn="tl">
                      <a:srgbClr val="003D99"/>
                    </a:outerShdw>
                  </a:cont>
                  <a:effect ref="fillLine"/>
                </a:effectDag>
              </a:rPr>
              <a:t>Al-Shafei, </a:t>
            </a:r>
            <a:r>
              <a:rPr lang="en-US" sz="3600" b="1" i="0" dirty="0" err="1" smtClean="0">
                <a:solidFill>
                  <a:srgbClr val="00FF00"/>
                </a:solidFill>
                <a:effectDag name="">
                  <a:cont type="tree" name="">
                    <a:effect ref="fillLine"/>
                    <a:outerShdw dist="38100" dir="13500000" algn="br">
                      <a:srgbClr val="5599FF"/>
                    </a:outerShdw>
                  </a:cont>
                  <a:cont type="tree" name="">
                    <a:effect ref="fillLine"/>
                    <a:outerShdw dist="38100" dir="2700000" algn="tl">
                      <a:srgbClr val="003D99"/>
                    </a:outerShdw>
                  </a:cont>
                  <a:effect ref="fillLine"/>
                </a:effectDag>
              </a:rPr>
              <a:t>MBChB</a:t>
            </a:r>
            <a:r>
              <a:rPr lang="en-US" sz="3600" b="1" i="0" dirty="0" smtClean="0">
                <a:solidFill>
                  <a:srgbClr val="00FF00"/>
                </a:solidFill>
                <a:effectDag name="">
                  <a:cont type="tree" name="">
                    <a:effect ref="fillLine"/>
                    <a:outerShdw dist="38100" dir="13500000" algn="br">
                      <a:srgbClr val="5599FF"/>
                    </a:outerShdw>
                  </a:cont>
                  <a:cont type="tree" name="">
                    <a:effect ref="fillLine"/>
                    <a:outerShdw dist="38100" dir="2700000" algn="tl">
                      <a:srgbClr val="003D99"/>
                    </a:outerShdw>
                  </a:cont>
                  <a:effect ref="fillLine"/>
                </a:effectDag>
              </a:rPr>
              <a:t>, PhD, MHPE</a:t>
            </a:r>
          </a:p>
          <a:p>
            <a:pPr algn="ctr">
              <a:defRPr/>
            </a:pPr>
            <a:r>
              <a:rPr lang="en-US" sz="2800" b="1" i="0" dirty="0" smtClean="0">
                <a:solidFill>
                  <a:srgbClr val="00CCFF"/>
                </a:solidFill>
                <a:effectDag name="">
                  <a:cont type="tree" name="">
                    <a:effect ref="fillLine"/>
                    <a:outerShdw dist="38100" dir="13500000" algn="br">
                      <a:srgbClr val="5599FF"/>
                    </a:outerShdw>
                  </a:cont>
                  <a:cont type="tree" name="">
                    <a:effect ref="fillLine"/>
                    <a:outerShdw dist="38100" dir="2700000" algn="tl">
                      <a:srgbClr val="003D99"/>
                    </a:outerShdw>
                  </a:cont>
                  <a:effect ref="fillLine"/>
                </a:effectDag>
              </a:rPr>
              <a:t>Associate Professor in Physiology</a:t>
            </a:r>
          </a:p>
          <a:p>
            <a:pPr algn="ctr">
              <a:defRPr/>
            </a:pPr>
            <a:r>
              <a:rPr lang="en-US" sz="2800" b="1" i="0" dirty="0" smtClean="0">
                <a:solidFill>
                  <a:srgbClr val="00CCFF"/>
                </a:solidFill>
                <a:effectDag name="">
                  <a:cont type="tree" name="">
                    <a:effect ref="fillLine"/>
                    <a:outerShdw dist="38100" dir="13500000" algn="br">
                      <a:srgbClr val="5599FF"/>
                    </a:outerShdw>
                  </a:cont>
                  <a:cont type="tree" name="">
                    <a:effect ref="fillLine"/>
                    <a:outerShdw dist="38100" dir="2700000" algn="tl">
                      <a:srgbClr val="003D99"/>
                    </a:outerShdw>
                  </a:cont>
                  <a:effect ref="fillLine"/>
                </a:effectDag>
              </a:rPr>
              <a:t>KSU</a:t>
            </a:r>
            <a:r>
              <a:rPr lang="en-US" sz="3600" b="1" i="0" dirty="0" smtClean="0">
                <a:solidFill>
                  <a:srgbClr val="00FF00"/>
                </a:solidFill>
                <a:effectDag name="">
                  <a:cont type="tree" name="">
                    <a:effect ref="fillLine"/>
                    <a:outerShdw dist="38100" dir="13500000" algn="br">
                      <a:srgbClr val="5599FF"/>
                    </a:outerShdw>
                  </a:cont>
                  <a:cont type="tree" name="">
                    <a:effect ref="fillLine"/>
                    <a:outerShdw dist="38100" dir="2700000" algn="tl">
                      <a:srgbClr val="003D99"/>
                    </a:outerShdw>
                  </a:cont>
                  <a:effect ref="fillLine"/>
                </a:effectDag>
              </a:rPr>
              <a:t> </a:t>
            </a:r>
            <a:endParaRPr lang="en-US" sz="3600" b="1" i="0" dirty="0">
              <a:solidFill>
                <a:srgbClr val="00CCFF"/>
              </a:solidFill>
              <a:effectDag name="">
                <a:cont type="tree" name="">
                  <a:effect ref="fillLine"/>
                  <a:outerShdw dist="38100" dir="13500000" algn="br">
                    <a:srgbClr val="5599FF"/>
                  </a:outerShdw>
                </a:cont>
                <a:cont type="tree" name="">
                  <a:effect ref="fillLine"/>
                  <a:outerShdw dist="38100" dir="2700000" algn="tl">
                    <a:srgbClr val="003D99"/>
                  </a:outerShdw>
                </a:cont>
                <a:effect ref="fillLine"/>
              </a:effectDag>
            </a:endParaRPr>
          </a:p>
        </p:txBody>
      </p:sp>
      <p:pic>
        <p:nvPicPr>
          <p:cNvPr id="7" name="Picture 14" descr="heart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300" y="2895600"/>
            <a:ext cx="1425575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5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10287000" cy="21336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latin typeface="Trebuchet MS" pitchFamily="34" charset="0"/>
              </a:rPr>
              <a:t>Cardiovascular Block</a:t>
            </a:r>
            <a:br>
              <a:rPr lang="en-US" b="1" dirty="0" smtClean="0">
                <a:latin typeface="Trebuchet MS" pitchFamily="34" charset="0"/>
              </a:rPr>
            </a:br>
            <a:r>
              <a:rPr lang="en-US" b="1" dirty="0">
                <a:latin typeface="Trebuchet MS" pitchFamily="34" charset="0"/>
              </a:rPr>
              <a:t/>
            </a:r>
            <a:br>
              <a:rPr lang="en-US" b="1" dirty="0">
                <a:latin typeface="Trebuchet MS" pitchFamily="34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Trebuchet MS" pitchFamily="34" charset="0"/>
              </a:rPr>
              <a:t>Cardiac </a:t>
            </a:r>
            <a:r>
              <a:rPr lang="en-US" b="1" smtClean="0">
                <a:solidFill>
                  <a:srgbClr val="FF0000"/>
                </a:solidFill>
                <a:latin typeface="Trebuchet MS" pitchFamily="34" charset="0"/>
              </a:rPr>
              <a:t>Electric Activity</a:t>
            </a:r>
            <a:endParaRPr lang="en-US" b="1" dirty="0" smtClean="0">
              <a:solidFill>
                <a:srgbClr val="FF000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676400"/>
            <a:ext cx="8743950" cy="1219200"/>
          </a:xfrm>
        </p:spPr>
        <p:txBody>
          <a:bodyPr/>
          <a:lstStyle/>
          <a:p>
            <a:pPr algn="l">
              <a:defRPr/>
            </a:pPr>
            <a:r>
              <a:rPr lang="en-US" sz="3200" b="1" dirty="0" smtClean="0">
                <a:latin typeface="Calibri" panose="020F0502020204030204" pitchFamily="34" charset="0"/>
              </a:rPr>
              <a:t>Electrical potentials arise from:</a:t>
            </a:r>
          </a:p>
        </p:txBody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1525" y="2895600"/>
            <a:ext cx="8743950" cy="3581400"/>
          </a:xfrm>
        </p:spPr>
        <p:txBody>
          <a:bodyPr/>
          <a:lstStyle/>
          <a:p>
            <a:pPr>
              <a:buSzTx/>
              <a:buFont typeface="Wingdings" pitchFamily="2" charset="2"/>
              <a:buBlip>
                <a:blip r:embed="rId4"/>
              </a:buBlip>
              <a:defRPr/>
            </a:pPr>
            <a:r>
              <a:rPr lang="en-US" sz="28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Differences in the concentrations of ions across the membrane.</a:t>
            </a:r>
          </a:p>
          <a:p>
            <a:pPr>
              <a:buSzTx/>
              <a:buFont typeface="Wingdings" pitchFamily="2" charset="2"/>
              <a:buBlip>
                <a:blip r:embed="rId4"/>
              </a:buBlip>
              <a:defRPr/>
            </a:pPr>
            <a:endParaRPr lang="en-US" sz="2800" b="1" dirty="0" smtClean="0">
              <a:solidFill>
                <a:srgbClr val="66FFFF"/>
              </a:solidFill>
              <a:latin typeface="Calibri" panose="020F0502020204030204" pitchFamily="34" charset="0"/>
            </a:endParaRPr>
          </a:p>
          <a:p>
            <a:pPr>
              <a:buSzTx/>
              <a:buFont typeface="Wingdings" pitchFamily="2" charset="2"/>
              <a:buBlip>
                <a:blip r:embed="rId4"/>
              </a:buBlip>
              <a:defRPr/>
            </a:pPr>
            <a:r>
              <a:rPr lang="en-US" sz="28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The presence of selective ion-conducting channels spanning the membrane, namely K</a:t>
            </a:r>
            <a:r>
              <a:rPr lang="en-US" sz="2800" b="1" baseline="30000" dirty="0" smtClean="0">
                <a:solidFill>
                  <a:srgbClr val="66FFFF"/>
                </a:solidFill>
                <a:latin typeface="Calibri" panose="020F0502020204030204" pitchFamily="34" charset="0"/>
              </a:rPr>
              <a:t>+</a:t>
            </a:r>
            <a:r>
              <a:rPr lang="en-US" sz="28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, Na</a:t>
            </a:r>
            <a:r>
              <a:rPr lang="en-US" sz="2800" b="1" baseline="30000" dirty="0" smtClean="0">
                <a:solidFill>
                  <a:srgbClr val="66FFFF"/>
                </a:solidFill>
                <a:latin typeface="Calibri" panose="020F0502020204030204" pitchFamily="34" charset="0"/>
              </a:rPr>
              <a:t>+</a:t>
            </a:r>
            <a:r>
              <a:rPr lang="en-US" sz="28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, and Ca</a:t>
            </a:r>
            <a:r>
              <a:rPr lang="en-US" sz="2800" b="1" baseline="30000" dirty="0" smtClean="0">
                <a:solidFill>
                  <a:srgbClr val="66FFFF"/>
                </a:solidFill>
                <a:latin typeface="Calibri" panose="020F0502020204030204" pitchFamily="34" charset="0"/>
              </a:rPr>
              <a:t>2+</a:t>
            </a:r>
            <a:r>
              <a:rPr lang="en-US" sz="28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.</a:t>
            </a:r>
            <a:endParaRPr lang="en-US" sz="2800" b="1" dirty="0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8" name="Text Box 19"/>
          <p:cNvSpPr txBox="1">
            <a:spLocks noChangeArrowheads="1"/>
          </p:cNvSpPr>
          <p:nvPr/>
        </p:nvSpPr>
        <p:spPr bwMode="auto">
          <a:xfrm>
            <a:off x="723900" y="5883275"/>
            <a:ext cx="90868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i="0">
                <a:solidFill>
                  <a:srgbClr val="66FFFF"/>
                </a:solidFill>
                <a:latin typeface="Calibri" panose="020F0502020204030204" pitchFamily="34" charset="0"/>
              </a:rPr>
              <a:t>Ion pumps and exchangers establish differences in ions concentration across the cell membrane.</a:t>
            </a:r>
          </a:p>
        </p:txBody>
      </p:sp>
      <p:sp>
        <p:nvSpPr>
          <p:cNvPr id="585748" name="Rectangle 20"/>
          <p:cNvSpPr>
            <a:spLocks noChangeArrowheads="1"/>
          </p:cNvSpPr>
          <p:nvPr/>
        </p:nvSpPr>
        <p:spPr bwMode="auto">
          <a:xfrm>
            <a:off x="771525" y="1524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40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Characteristics of</a:t>
            </a:r>
            <a:br>
              <a:rPr lang="en-US" sz="40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</a:br>
            <a:r>
              <a:rPr lang="en-US" sz="40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a resting ventricular muscle</a:t>
            </a: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2247900" y="3429000"/>
            <a:ext cx="1371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 i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Na</a:t>
            </a:r>
            <a:r>
              <a:rPr lang="en-US" sz="3200" b="1" i="0" baseline="3000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1790700" y="1676400"/>
            <a:ext cx="34290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b="1" i="0" dirty="0">
                <a:solidFill>
                  <a:schemeClr val="tx2"/>
                </a:solidFill>
                <a:latin typeface="Calibri" panose="020F0502020204030204" pitchFamily="34" charset="0"/>
              </a:rPr>
              <a:t>Extracellular</a:t>
            </a: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3162300" y="3535363"/>
            <a:ext cx="25146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r>
              <a:rPr lang="en-US" sz="1700" b="1" i="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140 </a:t>
            </a:r>
            <a:r>
              <a:rPr lang="en-US" sz="1700" b="1" i="0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mM</a:t>
            </a:r>
            <a:r>
              <a:rPr lang="en-US" sz="1700" b="1" i="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/L</a:t>
            </a: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2247900" y="4098925"/>
            <a:ext cx="1371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b="1" i="0" dirty="0">
                <a:solidFill>
                  <a:srgbClr val="FF0000"/>
                </a:solidFill>
                <a:latin typeface="Calibri" panose="020F0502020204030204" pitchFamily="34" charset="0"/>
              </a:rPr>
              <a:t>Ca</a:t>
            </a:r>
            <a:r>
              <a:rPr lang="en-US" altLang="en-US" sz="3200" b="1" i="0" baseline="30000" dirty="0">
                <a:solidFill>
                  <a:srgbClr val="FF0000"/>
                </a:solidFill>
                <a:latin typeface="Calibri" panose="020F0502020204030204" pitchFamily="34" charset="0"/>
              </a:rPr>
              <a:t>++</a:t>
            </a:r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3162300" y="4267200"/>
            <a:ext cx="2189163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700" b="1" i="0" dirty="0">
                <a:solidFill>
                  <a:srgbClr val="FF0000"/>
                </a:solidFill>
                <a:latin typeface="Calibri" panose="020F0502020204030204" pitchFamily="34" charset="0"/>
              </a:rPr>
              <a:t>1.2 </a:t>
            </a:r>
            <a:r>
              <a:rPr lang="en-US" altLang="en-US" sz="1700" b="1" i="0" dirty="0" err="1">
                <a:solidFill>
                  <a:srgbClr val="FF0000"/>
                </a:solidFill>
                <a:latin typeface="Calibri" panose="020F0502020204030204" pitchFamily="34" charset="0"/>
              </a:rPr>
              <a:t>mM</a:t>
            </a:r>
            <a:r>
              <a:rPr lang="en-US" altLang="en-US" sz="1700" b="1" i="0" dirty="0">
                <a:solidFill>
                  <a:srgbClr val="FF0000"/>
                </a:solidFill>
                <a:latin typeface="Calibri" panose="020F0502020204030204" pitchFamily="34" charset="0"/>
              </a:rPr>
              <a:t>/L</a:t>
            </a:r>
          </a:p>
        </p:txBody>
      </p:sp>
      <p:sp>
        <p:nvSpPr>
          <p:cNvPr id="26" name="Line 15"/>
          <p:cNvSpPr>
            <a:spLocks noChangeShapeType="1"/>
          </p:cNvSpPr>
          <p:nvPr/>
        </p:nvSpPr>
        <p:spPr bwMode="auto">
          <a:xfrm>
            <a:off x="1638300" y="1524000"/>
            <a:ext cx="7143750" cy="0"/>
          </a:xfrm>
          <a:prstGeom prst="line">
            <a:avLst/>
          </a:prstGeom>
          <a:noFill/>
          <a:ln w="57150" cmpd="tri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i="0">
              <a:latin typeface="Calibri" panose="020F0502020204030204" pitchFamily="34" charset="0"/>
            </a:endParaRPr>
          </a:p>
        </p:txBody>
      </p:sp>
      <p:sp>
        <p:nvSpPr>
          <p:cNvPr id="27" name="Line 16"/>
          <p:cNvSpPr>
            <a:spLocks noChangeShapeType="1"/>
          </p:cNvSpPr>
          <p:nvPr/>
        </p:nvSpPr>
        <p:spPr bwMode="auto">
          <a:xfrm>
            <a:off x="1657350" y="5791200"/>
            <a:ext cx="7219950" cy="0"/>
          </a:xfrm>
          <a:prstGeom prst="line">
            <a:avLst/>
          </a:prstGeom>
          <a:noFill/>
          <a:ln w="57150" cmpd="tri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i="0">
              <a:latin typeface="Calibri" panose="020F0502020204030204" pitchFamily="34" charset="0"/>
            </a:endParaRPr>
          </a:p>
        </p:txBody>
      </p:sp>
      <p:sp>
        <p:nvSpPr>
          <p:cNvPr id="28" name="Rectangle 22"/>
          <p:cNvSpPr>
            <a:spLocks noChangeArrowheads="1"/>
          </p:cNvSpPr>
          <p:nvPr/>
        </p:nvSpPr>
        <p:spPr bwMode="auto">
          <a:xfrm>
            <a:off x="2324100" y="2544763"/>
            <a:ext cx="1200150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b="1" i="0">
                <a:solidFill>
                  <a:srgbClr val="FF6633"/>
                </a:solidFill>
                <a:latin typeface="Calibri" panose="020F0502020204030204" pitchFamily="34" charset="0"/>
              </a:rPr>
              <a:t>K</a:t>
            </a:r>
            <a:r>
              <a:rPr lang="en-US" altLang="en-US" sz="3200" b="1" i="0" baseline="30000">
                <a:solidFill>
                  <a:srgbClr val="FF6633"/>
                </a:solidFill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3238500" y="2667000"/>
            <a:ext cx="2514600" cy="35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700" b="1" i="0">
                <a:solidFill>
                  <a:srgbClr val="FF5050"/>
                </a:solidFill>
                <a:latin typeface="Calibri" panose="020F0502020204030204" pitchFamily="34" charset="0"/>
              </a:rPr>
              <a:t>4 mM/L</a:t>
            </a:r>
          </a:p>
        </p:txBody>
      </p:sp>
      <p:grpSp>
        <p:nvGrpSpPr>
          <p:cNvPr id="30" name="Group 21"/>
          <p:cNvGrpSpPr>
            <a:grpSpLocks/>
          </p:cNvGrpSpPr>
          <p:nvPr/>
        </p:nvGrpSpPr>
        <p:grpSpPr bwMode="auto">
          <a:xfrm>
            <a:off x="5067300" y="1600200"/>
            <a:ext cx="3886200" cy="4114800"/>
            <a:chOff x="7581900" y="1143000"/>
            <a:chExt cx="3352800" cy="4114800"/>
          </a:xfrm>
        </p:grpSpPr>
        <p:sp>
          <p:nvSpPr>
            <p:cNvPr id="31" name="Rounded Rectangle 30"/>
            <p:cNvSpPr/>
            <p:nvPr/>
          </p:nvSpPr>
          <p:spPr>
            <a:xfrm>
              <a:off x="7581900" y="1143000"/>
              <a:ext cx="3124076" cy="41148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i="0">
                <a:latin typeface="Calibri" panose="020F0502020204030204" pitchFamily="34" charset="0"/>
              </a:endParaRPr>
            </a:p>
          </p:txBody>
        </p:sp>
        <p:sp>
          <p:nvSpPr>
            <p:cNvPr id="32" name="Rectangle 10"/>
            <p:cNvSpPr>
              <a:spLocks noChangeArrowheads="1"/>
            </p:cNvSpPr>
            <p:nvPr/>
          </p:nvSpPr>
          <p:spPr bwMode="auto">
            <a:xfrm>
              <a:off x="7962900" y="3886200"/>
              <a:ext cx="2971800" cy="354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700" b="1" i="0" dirty="0">
                  <a:solidFill>
                    <a:srgbClr val="FF0000"/>
                  </a:solidFill>
                  <a:latin typeface="Calibri" panose="020F0502020204030204" pitchFamily="34" charset="0"/>
                </a:rPr>
                <a:t>  0.0001 </a:t>
              </a:r>
              <a:r>
                <a:rPr lang="en-US" altLang="en-US" sz="1700" b="1" i="0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mM</a:t>
              </a:r>
              <a:r>
                <a:rPr lang="en-US" altLang="en-US" sz="1700" b="1" i="0" dirty="0">
                  <a:solidFill>
                    <a:srgbClr val="FF0000"/>
                  </a:solidFill>
                  <a:latin typeface="Calibri" panose="020F0502020204030204" pitchFamily="34" charset="0"/>
                </a:rPr>
                <a:t>/L</a:t>
              </a:r>
            </a:p>
          </p:txBody>
        </p:sp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8039349" y="3048000"/>
              <a:ext cx="2514600" cy="354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>
                <a:defRPr/>
              </a:pPr>
              <a:r>
                <a:rPr lang="en-US" sz="1700" b="1" i="0" dirty="0">
                  <a:solidFill>
                    <a:schemeClr val="accent2">
                      <a:lumMod val="75000"/>
                    </a:schemeClr>
                  </a:solidFill>
                  <a:latin typeface="Calibri" panose="020F0502020204030204" pitchFamily="34" charset="0"/>
                </a:rPr>
                <a:t> 10 </a:t>
              </a:r>
              <a:r>
                <a:rPr lang="en-US" sz="1700" b="1" i="0" dirty="0" err="1">
                  <a:solidFill>
                    <a:schemeClr val="accent2">
                      <a:lumMod val="75000"/>
                    </a:schemeClr>
                  </a:solidFill>
                  <a:latin typeface="Calibri" panose="020F0502020204030204" pitchFamily="34" charset="0"/>
                </a:rPr>
                <a:t>mM</a:t>
              </a:r>
              <a:r>
                <a:rPr lang="en-US" sz="1700" b="1" i="0" dirty="0">
                  <a:solidFill>
                    <a:schemeClr val="accent2">
                      <a:lumMod val="75000"/>
                    </a:schemeClr>
                  </a:solidFill>
                  <a:latin typeface="Calibri" panose="020F0502020204030204" pitchFamily="34" charset="0"/>
                </a:rPr>
                <a:t>/L</a:t>
              </a:r>
            </a:p>
          </p:txBody>
        </p:sp>
        <p:sp>
          <p:nvSpPr>
            <p:cNvPr id="34" name="Rectangle 27"/>
            <p:cNvSpPr>
              <a:spLocks noChangeArrowheads="1"/>
            </p:cNvSpPr>
            <p:nvPr/>
          </p:nvSpPr>
          <p:spPr bwMode="auto">
            <a:xfrm>
              <a:off x="7962900" y="2209800"/>
              <a:ext cx="2514600" cy="354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700" b="1" i="0" dirty="0">
                  <a:solidFill>
                    <a:srgbClr val="FF5050"/>
                  </a:solidFill>
                  <a:latin typeface="Calibri" panose="020F0502020204030204" pitchFamily="34" charset="0"/>
                </a:rPr>
                <a:t>  140 </a:t>
              </a:r>
              <a:r>
                <a:rPr lang="en-US" altLang="en-US" sz="1700" b="1" i="0" dirty="0" err="1">
                  <a:solidFill>
                    <a:srgbClr val="FF5050"/>
                  </a:solidFill>
                  <a:latin typeface="Calibri" panose="020F0502020204030204" pitchFamily="34" charset="0"/>
                </a:rPr>
                <a:t>mM</a:t>
              </a:r>
              <a:r>
                <a:rPr lang="en-US" altLang="en-US" sz="1700" b="1" i="0" dirty="0">
                  <a:solidFill>
                    <a:srgbClr val="FF5050"/>
                  </a:solidFill>
                  <a:latin typeface="Calibri" panose="020F0502020204030204" pitchFamily="34" charset="0"/>
                </a:rPr>
                <a:t>/L</a:t>
              </a:r>
            </a:p>
          </p:txBody>
        </p:sp>
      </p:grpSp>
      <p:sp>
        <p:nvSpPr>
          <p:cNvPr id="35" name="Rectangle 4"/>
          <p:cNvSpPr>
            <a:spLocks noChangeArrowheads="1"/>
          </p:cNvSpPr>
          <p:nvPr/>
        </p:nvSpPr>
        <p:spPr bwMode="auto">
          <a:xfrm>
            <a:off x="5600700" y="1676400"/>
            <a:ext cx="26574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b="1" i="0">
                <a:solidFill>
                  <a:schemeClr val="tx2"/>
                </a:solidFill>
                <a:latin typeface="Calibri" panose="020F0502020204030204" pitchFamily="34" charset="0"/>
              </a:rPr>
              <a:t>Intracellular</a:t>
            </a:r>
          </a:p>
        </p:txBody>
      </p:sp>
      <p:sp>
        <p:nvSpPr>
          <p:cNvPr id="36" name="AutoShape 7"/>
          <p:cNvSpPr>
            <a:spLocks noChangeArrowheads="1"/>
          </p:cNvSpPr>
          <p:nvPr/>
        </p:nvSpPr>
        <p:spPr bwMode="auto">
          <a:xfrm>
            <a:off x="4457700" y="3505200"/>
            <a:ext cx="1143000" cy="381000"/>
          </a:xfrm>
          <a:prstGeom prst="rightArrow">
            <a:avLst>
              <a:gd name="adj1" fmla="val 50000"/>
              <a:gd name="adj2" fmla="val 173657"/>
            </a:avLst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i="0"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37" name="AutoShape 11"/>
          <p:cNvSpPr>
            <a:spLocks noChangeArrowheads="1"/>
          </p:cNvSpPr>
          <p:nvPr/>
        </p:nvSpPr>
        <p:spPr bwMode="auto">
          <a:xfrm>
            <a:off x="4486275" y="4273550"/>
            <a:ext cx="1108075" cy="450850"/>
          </a:xfrm>
          <a:prstGeom prst="rightArrow">
            <a:avLst>
              <a:gd name="adj1" fmla="val 50000"/>
              <a:gd name="adj2" fmla="val 122899"/>
            </a:avLst>
          </a:prstGeom>
          <a:solidFill>
            <a:srgbClr val="0000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ar-BH" altLang="en-US" i="0">
              <a:latin typeface="Calibri" panose="020F0502020204030204" pitchFamily="34" charset="0"/>
            </a:endParaRPr>
          </a:p>
        </p:txBody>
      </p:sp>
      <p:sp>
        <p:nvSpPr>
          <p:cNvPr id="38" name="AutoShape 25"/>
          <p:cNvSpPr>
            <a:spLocks noChangeArrowheads="1"/>
          </p:cNvSpPr>
          <p:nvPr/>
        </p:nvSpPr>
        <p:spPr bwMode="auto">
          <a:xfrm>
            <a:off x="4284663" y="2659063"/>
            <a:ext cx="1230312" cy="384175"/>
          </a:xfrm>
          <a:prstGeom prst="leftArrow">
            <a:avLst>
              <a:gd name="adj1" fmla="val 50000"/>
              <a:gd name="adj2" fmla="val 174209"/>
            </a:avLst>
          </a:prstGeom>
          <a:gradFill rotWithShape="1">
            <a:gsLst>
              <a:gs pos="0">
                <a:srgbClr val="9E3410"/>
              </a:gs>
              <a:gs pos="50000">
                <a:srgbClr val="E34E1C"/>
              </a:gs>
              <a:gs pos="100000">
                <a:srgbClr val="FF5E24"/>
              </a:gs>
            </a:gsLst>
            <a:lin ang="16200000" scaled="1"/>
          </a:gradFill>
          <a:ln w="127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ar-BH" altLang="en-US" i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5000625" y="2590800"/>
            <a:ext cx="0" cy="4038600"/>
          </a:xfrm>
          <a:prstGeom prst="line">
            <a:avLst/>
          </a:prstGeom>
          <a:noFill/>
          <a:ln w="127000">
            <a:solidFill>
              <a:srgbClr val="FF66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428875" y="3505200"/>
            <a:ext cx="1114425" cy="708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4000" i="0">
                <a:solidFill>
                  <a:srgbClr val="FFFF00"/>
                </a:solidFill>
                <a:latin typeface="Calibri" panose="020F0502020204030204" pitchFamily="34" charset="0"/>
              </a:rPr>
              <a:t>K</a:t>
            </a:r>
            <a:r>
              <a:rPr lang="en-US" altLang="en-US" sz="4000" i="0" baseline="30000">
                <a:solidFill>
                  <a:srgbClr val="FFFF00"/>
                </a:solidFill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171700" y="4038600"/>
            <a:ext cx="1457325" cy="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i="0">
                <a:latin typeface="Calibri" panose="020F0502020204030204" pitchFamily="34" charset="0"/>
              </a:rPr>
              <a:t>140 mM</a:t>
            </a:r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3765550" y="3886200"/>
            <a:ext cx="3500438" cy="368300"/>
          </a:xfrm>
          <a:prstGeom prst="rightArrow">
            <a:avLst>
              <a:gd name="adj1" fmla="val 50000"/>
              <a:gd name="adj2" fmla="val 47526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7143750" y="3581400"/>
            <a:ext cx="1543050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lvl="1">
              <a:spcBef>
                <a:spcPct val="50000"/>
              </a:spcBef>
            </a:pPr>
            <a:r>
              <a:rPr lang="en-US" altLang="en-US" sz="3200" i="0">
                <a:solidFill>
                  <a:srgbClr val="FFFF00"/>
                </a:solidFill>
                <a:latin typeface="Calibri" panose="020F0502020204030204" pitchFamily="34" charset="0"/>
              </a:rPr>
              <a:t>K</a:t>
            </a:r>
            <a:r>
              <a:rPr lang="en-US" altLang="en-US" sz="3200" i="0" baseline="30000">
                <a:solidFill>
                  <a:srgbClr val="FFFF00"/>
                </a:solidFill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7400925" y="4038600"/>
            <a:ext cx="1628775" cy="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i="0">
                <a:latin typeface="Calibri" panose="020F0502020204030204" pitchFamily="34" charset="0"/>
              </a:rPr>
              <a:t>4 mM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1895475" y="2286000"/>
            <a:ext cx="1114425" cy="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lvl="1">
              <a:spcBef>
                <a:spcPct val="50000"/>
              </a:spcBef>
            </a:pPr>
            <a:r>
              <a:rPr lang="en-US" altLang="en-US" sz="2400" b="1" i="0">
                <a:solidFill>
                  <a:schemeClr val="hlink"/>
                </a:solidFill>
                <a:latin typeface="Calibri" panose="020F0502020204030204" pitchFamily="34" charset="0"/>
              </a:rPr>
              <a:t>IN</a:t>
            </a: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7419975" y="2286000"/>
            <a:ext cx="1457325" cy="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i="0">
                <a:solidFill>
                  <a:schemeClr val="hlink"/>
                </a:solidFill>
                <a:latin typeface="Calibri" panose="020F0502020204030204" pitchFamily="34" charset="0"/>
              </a:rPr>
              <a:t>OUT</a:t>
            </a:r>
          </a:p>
        </p:txBody>
      </p:sp>
      <p:sp>
        <p:nvSpPr>
          <p:cNvPr id="587786" name="Rectangle 10"/>
          <p:cNvSpPr>
            <a:spLocks noGrp="1" noChangeArrowheads="1"/>
          </p:cNvSpPr>
          <p:nvPr>
            <p:ph type="title"/>
          </p:nvPr>
        </p:nvSpPr>
        <p:spPr>
          <a:xfrm>
            <a:off x="771525" y="1066800"/>
            <a:ext cx="8743950" cy="1219200"/>
          </a:xfrm>
        </p:spPr>
        <p:txBody>
          <a:bodyPr/>
          <a:lstStyle/>
          <a:p>
            <a:pPr>
              <a:defRPr/>
            </a:pPr>
            <a:r>
              <a:rPr lang="en-US" b="1" smtClean="0">
                <a:latin typeface="Calibri" panose="020F0502020204030204" pitchFamily="34" charset="0"/>
              </a:rPr>
              <a:t>Potassium:</a:t>
            </a:r>
            <a:r>
              <a:rPr lang="en-US" sz="3200" b="1" smtClean="0">
                <a:latin typeface="Calibri" panose="020F0502020204030204" pitchFamily="34" charset="0"/>
              </a:rPr>
              <a:t> </a:t>
            </a:r>
            <a:br>
              <a:rPr lang="en-US" sz="3200" b="1" smtClean="0">
                <a:latin typeface="Calibri" panose="020F0502020204030204" pitchFamily="34" charset="0"/>
              </a:rPr>
            </a:br>
            <a:r>
              <a:rPr lang="en-US" sz="3200" b="1" smtClean="0">
                <a:latin typeface="Calibri" panose="020F0502020204030204" pitchFamily="34" charset="0"/>
              </a:rPr>
              <a:t>generator of the resting membrane potential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495300" y="4937125"/>
            <a:ext cx="38100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 dirty="0">
                <a:latin typeface="Calibri" panose="020F0502020204030204" pitchFamily="34" charset="0"/>
              </a:rPr>
              <a:t>Negative intracellular ions mainly organic </a:t>
            </a:r>
            <a:r>
              <a:rPr lang="en-US" altLang="en-US" sz="2000" b="1" i="0" dirty="0" smtClean="0">
                <a:latin typeface="Calibri" panose="020F0502020204030204" pitchFamily="34" charset="0"/>
              </a:rPr>
              <a:t>phosphates </a:t>
            </a:r>
            <a:r>
              <a:rPr lang="en-US" altLang="en-US" sz="2000" b="1" i="0" dirty="0">
                <a:latin typeface="Calibri" panose="020F0502020204030204" pitchFamily="34" charset="0"/>
              </a:rPr>
              <a:t>and intracellular proteins cannot accompany the </a:t>
            </a:r>
            <a:r>
              <a:rPr lang="en-US" altLang="en-US" sz="2000" b="1" i="0" dirty="0" smtClean="0">
                <a:latin typeface="Calibri" panose="020F0502020204030204" pitchFamily="34" charset="0"/>
              </a:rPr>
              <a:t>K</a:t>
            </a:r>
            <a:r>
              <a:rPr lang="en-US" altLang="en-US" sz="2000" b="1" i="0" baseline="30000" dirty="0" smtClean="0">
                <a:latin typeface="Calibri" panose="020F0502020204030204" pitchFamily="34" charset="0"/>
              </a:rPr>
              <a:t>+</a:t>
            </a:r>
            <a:r>
              <a:rPr lang="en-US" altLang="en-US" sz="2000" b="1" i="0" dirty="0" smtClean="0">
                <a:latin typeface="Calibri" panose="020F0502020204030204" pitchFamily="34" charset="0"/>
              </a:rPr>
              <a:t> </a:t>
            </a:r>
            <a:r>
              <a:rPr lang="en-US" altLang="en-US" sz="2000" b="1" i="0" dirty="0">
                <a:latin typeface="Calibri" panose="020F0502020204030204" pitchFamily="34" charset="0"/>
              </a:rPr>
              <a:t>ions.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5010150" y="2590800"/>
            <a:ext cx="5334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400">
                <a:latin typeface="Calibri" panose="020F0502020204030204" pitchFamily="34" charset="0"/>
              </a:rPr>
              <a:t>+</a:t>
            </a:r>
          </a:p>
          <a:p>
            <a:pPr algn="ctr">
              <a:spcBef>
                <a:spcPct val="50000"/>
              </a:spcBef>
            </a:pPr>
            <a:r>
              <a:rPr lang="en-US" altLang="en-US" sz="2400">
                <a:latin typeface="Calibri" panose="020F0502020204030204" pitchFamily="34" charset="0"/>
              </a:rPr>
              <a:t>+</a:t>
            </a:r>
          </a:p>
          <a:p>
            <a:pPr algn="ctr">
              <a:spcBef>
                <a:spcPct val="50000"/>
              </a:spcBef>
            </a:pPr>
            <a:r>
              <a:rPr lang="en-US" altLang="en-US" sz="2400">
                <a:latin typeface="Calibri" panose="020F0502020204030204" pitchFamily="34" charset="0"/>
              </a:rPr>
              <a:t>+</a:t>
            </a:r>
          </a:p>
          <a:p>
            <a:pPr algn="ctr">
              <a:spcBef>
                <a:spcPct val="50000"/>
              </a:spcBef>
            </a:pPr>
            <a:r>
              <a:rPr lang="en-US" altLang="en-US" sz="2400">
                <a:latin typeface="Calibri" panose="020F0502020204030204" pitchFamily="34" charset="0"/>
              </a:rPr>
              <a:t>+</a:t>
            </a:r>
          </a:p>
          <a:p>
            <a:pPr algn="ctr">
              <a:spcBef>
                <a:spcPct val="50000"/>
              </a:spcBef>
            </a:pPr>
            <a:r>
              <a:rPr lang="en-US" altLang="en-US" sz="2400">
                <a:latin typeface="Calibri" panose="020F0502020204030204" pitchFamily="34" charset="0"/>
              </a:rPr>
              <a:t>+</a:t>
            </a:r>
          </a:p>
          <a:p>
            <a:pPr algn="ctr">
              <a:spcBef>
                <a:spcPct val="50000"/>
              </a:spcBef>
            </a:pPr>
            <a:r>
              <a:rPr lang="en-US" altLang="en-US" sz="2400">
                <a:latin typeface="Calibri" panose="020F0502020204030204" pitchFamily="34" charset="0"/>
              </a:rPr>
              <a:t>+</a:t>
            </a:r>
          </a:p>
          <a:p>
            <a:pPr algn="ctr">
              <a:spcBef>
                <a:spcPct val="50000"/>
              </a:spcBef>
            </a:pPr>
            <a:r>
              <a:rPr lang="en-US" altLang="en-US" sz="240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400550" y="2438400"/>
            <a:ext cx="5334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400">
                <a:solidFill>
                  <a:srgbClr val="FF66FF"/>
                </a:solidFill>
                <a:latin typeface="Calibri" panose="020F0502020204030204" pitchFamily="34" charset="0"/>
              </a:rPr>
              <a:t>_</a:t>
            </a:r>
          </a:p>
          <a:p>
            <a:pPr algn="ctr">
              <a:spcBef>
                <a:spcPct val="50000"/>
              </a:spcBef>
            </a:pPr>
            <a:r>
              <a:rPr lang="en-US" altLang="en-US" sz="2400">
                <a:solidFill>
                  <a:srgbClr val="FF66FF"/>
                </a:solidFill>
                <a:latin typeface="Calibri" panose="020F0502020204030204" pitchFamily="34" charset="0"/>
              </a:rPr>
              <a:t>_</a:t>
            </a:r>
          </a:p>
          <a:p>
            <a:pPr algn="ctr">
              <a:spcBef>
                <a:spcPct val="50000"/>
              </a:spcBef>
            </a:pPr>
            <a:r>
              <a:rPr lang="en-US" altLang="en-US" sz="2400">
                <a:solidFill>
                  <a:srgbClr val="FF66FF"/>
                </a:solidFill>
                <a:latin typeface="Calibri" panose="020F0502020204030204" pitchFamily="34" charset="0"/>
              </a:rPr>
              <a:t>_</a:t>
            </a:r>
          </a:p>
          <a:p>
            <a:pPr algn="ctr">
              <a:spcBef>
                <a:spcPct val="50000"/>
              </a:spcBef>
            </a:pPr>
            <a:r>
              <a:rPr lang="en-US" altLang="en-US" sz="2400">
                <a:solidFill>
                  <a:srgbClr val="FF66FF"/>
                </a:solidFill>
                <a:latin typeface="Calibri" panose="020F0502020204030204" pitchFamily="34" charset="0"/>
              </a:rPr>
              <a:t>_</a:t>
            </a:r>
          </a:p>
          <a:p>
            <a:pPr algn="ctr">
              <a:spcBef>
                <a:spcPct val="50000"/>
              </a:spcBef>
            </a:pPr>
            <a:r>
              <a:rPr lang="en-US" altLang="en-US" sz="2400">
                <a:solidFill>
                  <a:srgbClr val="FF66FF"/>
                </a:solidFill>
                <a:latin typeface="Calibri" panose="020F0502020204030204" pitchFamily="34" charset="0"/>
              </a:rPr>
              <a:t>_</a:t>
            </a:r>
          </a:p>
          <a:p>
            <a:pPr algn="ctr">
              <a:spcBef>
                <a:spcPct val="50000"/>
              </a:spcBef>
            </a:pPr>
            <a:r>
              <a:rPr lang="en-US" altLang="en-US" sz="2400">
                <a:solidFill>
                  <a:srgbClr val="FF66FF"/>
                </a:solidFill>
                <a:latin typeface="Calibri" panose="020F0502020204030204" pitchFamily="34" charset="0"/>
              </a:rPr>
              <a:t>_</a:t>
            </a:r>
          </a:p>
          <a:p>
            <a:pPr algn="ctr">
              <a:spcBef>
                <a:spcPct val="50000"/>
              </a:spcBef>
            </a:pPr>
            <a:r>
              <a:rPr lang="en-US" altLang="en-US" sz="2400">
                <a:solidFill>
                  <a:srgbClr val="FF66FF"/>
                </a:solidFill>
                <a:latin typeface="Calibri" panose="020F0502020204030204" pitchFamily="34" charset="0"/>
              </a:rPr>
              <a:t>_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5000625" y="2590800"/>
            <a:ext cx="0" cy="4038600"/>
          </a:xfrm>
          <a:prstGeom prst="line">
            <a:avLst/>
          </a:prstGeom>
          <a:noFill/>
          <a:ln w="127000">
            <a:solidFill>
              <a:srgbClr val="FF66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2428875" y="3505200"/>
            <a:ext cx="1114425" cy="708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4000" i="0">
                <a:solidFill>
                  <a:srgbClr val="FFFF00"/>
                </a:solidFill>
                <a:latin typeface="Calibri" panose="020F0502020204030204" pitchFamily="34" charset="0"/>
              </a:rPr>
              <a:t>K</a:t>
            </a:r>
            <a:r>
              <a:rPr lang="en-US" altLang="en-US" sz="4000" i="0" baseline="30000">
                <a:solidFill>
                  <a:srgbClr val="FFFF00"/>
                </a:solidFill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2171700" y="4038600"/>
            <a:ext cx="1457325" cy="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i="0">
                <a:latin typeface="Calibri" panose="020F0502020204030204" pitchFamily="34" charset="0"/>
              </a:rPr>
              <a:t>140 mM</a:t>
            </a:r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3765550" y="3886200"/>
            <a:ext cx="3500438" cy="368300"/>
          </a:xfrm>
          <a:prstGeom prst="rightArrow">
            <a:avLst>
              <a:gd name="adj1" fmla="val 50000"/>
              <a:gd name="adj2" fmla="val 47526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7143750" y="3581400"/>
            <a:ext cx="1543050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lvl="1">
              <a:spcBef>
                <a:spcPct val="50000"/>
              </a:spcBef>
            </a:pPr>
            <a:r>
              <a:rPr lang="en-US" altLang="en-US" sz="3200" i="0">
                <a:solidFill>
                  <a:srgbClr val="FFFF00"/>
                </a:solidFill>
                <a:latin typeface="Calibri" panose="020F0502020204030204" pitchFamily="34" charset="0"/>
              </a:rPr>
              <a:t>K</a:t>
            </a:r>
            <a:r>
              <a:rPr lang="en-US" altLang="en-US" sz="3200" i="0" baseline="30000">
                <a:solidFill>
                  <a:srgbClr val="FFFF00"/>
                </a:solidFill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7400925" y="4038600"/>
            <a:ext cx="1628775" cy="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i="0">
                <a:latin typeface="Calibri" panose="020F0502020204030204" pitchFamily="34" charset="0"/>
              </a:rPr>
              <a:t>4 mM</a:t>
            </a: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1895475" y="2286000"/>
            <a:ext cx="1114425" cy="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lvl="1">
              <a:spcBef>
                <a:spcPct val="50000"/>
              </a:spcBef>
            </a:pPr>
            <a:r>
              <a:rPr lang="en-US" altLang="en-US" sz="2400" b="1" i="0">
                <a:solidFill>
                  <a:schemeClr val="hlink"/>
                </a:solidFill>
                <a:latin typeface="Calibri" panose="020F0502020204030204" pitchFamily="34" charset="0"/>
              </a:rPr>
              <a:t>IN</a:t>
            </a: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7419975" y="2286000"/>
            <a:ext cx="1457325" cy="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i="0">
                <a:solidFill>
                  <a:schemeClr val="hlink"/>
                </a:solidFill>
                <a:latin typeface="Calibri" panose="020F0502020204030204" pitchFamily="34" charset="0"/>
              </a:rPr>
              <a:t>OUT</a:t>
            </a:r>
          </a:p>
        </p:txBody>
      </p:sp>
      <p:sp>
        <p:nvSpPr>
          <p:cNvPr id="588812" name="Rectangle 12"/>
          <p:cNvSpPr>
            <a:spLocks noGrp="1" noChangeArrowheads="1"/>
          </p:cNvSpPr>
          <p:nvPr>
            <p:ph type="title"/>
          </p:nvPr>
        </p:nvSpPr>
        <p:spPr>
          <a:xfrm>
            <a:off x="771525" y="1066800"/>
            <a:ext cx="8743950" cy="1219200"/>
          </a:xfrm>
        </p:spPr>
        <p:txBody>
          <a:bodyPr/>
          <a:lstStyle/>
          <a:p>
            <a:pPr>
              <a:defRPr/>
            </a:pPr>
            <a:r>
              <a:rPr lang="en-US" b="1" smtClean="0">
                <a:latin typeface="Calibri" panose="020F0502020204030204" pitchFamily="34" charset="0"/>
              </a:rPr>
              <a:t>Potassium:</a:t>
            </a:r>
            <a:r>
              <a:rPr lang="en-US" sz="3200" b="1" smtClean="0">
                <a:latin typeface="Calibri" panose="020F0502020204030204" pitchFamily="34" charset="0"/>
              </a:rPr>
              <a:t> </a:t>
            </a:r>
            <a:br>
              <a:rPr lang="en-US" sz="3200" b="1" smtClean="0">
                <a:latin typeface="Calibri" panose="020F0502020204030204" pitchFamily="34" charset="0"/>
              </a:rPr>
            </a:br>
            <a:r>
              <a:rPr lang="en-US" sz="3200" b="1" smtClean="0">
                <a:latin typeface="Calibri" panose="020F0502020204030204" pitchFamily="34" charset="0"/>
              </a:rPr>
              <a:t>generator of the resting membrane potential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495300" y="4937125"/>
            <a:ext cx="38100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>
                <a:latin typeface="Calibri" panose="020F0502020204030204" pitchFamily="34" charset="0"/>
              </a:rPr>
              <a:t>Negative intracellular ions mainly organic phosphate and intracellular proteins cannot accompany the K ions.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4429125" y="2362200"/>
            <a:ext cx="5334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400">
                <a:solidFill>
                  <a:srgbClr val="FF66FF"/>
                </a:solidFill>
                <a:latin typeface="Calibri" panose="020F0502020204030204" pitchFamily="34" charset="0"/>
              </a:rPr>
              <a:t>_</a:t>
            </a:r>
          </a:p>
          <a:p>
            <a:pPr algn="ctr">
              <a:spcBef>
                <a:spcPct val="50000"/>
              </a:spcBef>
            </a:pPr>
            <a:r>
              <a:rPr lang="en-US" altLang="en-US" sz="2400">
                <a:solidFill>
                  <a:srgbClr val="FF66FF"/>
                </a:solidFill>
                <a:latin typeface="Calibri" panose="020F0502020204030204" pitchFamily="34" charset="0"/>
              </a:rPr>
              <a:t>_</a:t>
            </a:r>
          </a:p>
          <a:p>
            <a:pPr algn="ctr">
              <a:spcBef>
                <a:spcPct val="50000"/>
              </a:spcBef>
            </a:pPr>
            <a:r>
              <a:rPr lang="en-US" altLang="en-US" sz="2400">
                <a:solidFill>
                  <a:srgbClr val="FF66FF"/>
                </a:solidFill>
                <a:latin typeface="Calibri" panose="020F0502020204030204" pitchFamily="34" charset="0"/>
              </a:rPr>
              <a:t>_</a:t>
            </a:r>
          </a:p>
          <a:p>
            <a:pPr algn="ctr">
              <a:spcBef>
                <a:spcPct val="50000"/>
              </a:spcBef>
            </a:pPr>
            <a:r>
              <a:rPr lang="en-US" altLang="en-US" sz="2400">
                <a:solidFill>
                  <a:srgbClr val="FF66FF"/>
                </a:solidFill>
                <a:latin typeface="Calibri" panose="020F0502020204030204" pitchFamily="34" charset="0"/>
              </a:rPr>
              <a:t>_</a:t>
            </a:r>
          </a:p>
          <a:p>
            <a:pPr algn="ctr">
              <a:spcBef>
                <a:spcPct val="50000"/>
              </a:spcBef>
            </a:pPr>
            <a:r>
              <a:rPr lang="en-US" altLang="en-US" sz="2400">
                <a:solidFill>
                  <a:srgbClr val="FF66FF"/>
                </a:solidFill>
                <a:latin typeface="Calibri" panose="020F0502020204030204" pitchFamily="34" charset="0"/>
              </a:rPr>
              <a:t>_</a:t>
            </a:r>
          </a:p>
          <a:p>
            <a:pPr algn="ctr">
              <a:spcBef>
                <a:spcPct val="50000"/>
              </a:spcBef>
            </a:pPr>
            <a:r>
              <a:rPr lang="en-US" altLang="en-US" sz="2400">
                <a:solidFill>
                  <a:srgbClr val="FF66FF"/>
                </a:solidFill>
                <a:latin typeface="Calibri" panose="020F0502020204030204" pitchFamily="34" charset="0"/>
              </a:rPr>
              <a:t>_</a:t>
            </a:r>
          </a:p>
          <a:p>
            <a:pPr algn="ctr">
              <a:spcBef>
                <a:spcPct val="50000"/>
              </a:spcBef>
            </a:pPr>
            <a:r>
              <a:rPr lang="en-US" altLang="en-US" sz="2400">
                <a:solidFill>
                  <a:srgbClr val="FF66FF"/>
                </a:solidFill>
                <a:latin typeface="Calibri" panose="020F0502020204030204" pitchFamily="34" charset="0"/>
              </a:rPr>
              <a:t>_</a:t>
            </a:r>
          </a:p>
        </p:txBody>
      </p:sp>
      <p:sp>
        <p:nvSpPr>
          <p:cNvPr id="589827" name="Rectangle 3"/>
          <p:cNvSpPr>
            <a:spLocks noGrp="1" noChangeArrowheads="1"/>
          </p:cNvSpPr>
          <p:nvPr>
            <p:ph type="title"/>
          </p:nvPr>
        </p:nvSpPr>
        <p:spPr>
          <a:xfrm>
            <a:off x="819150" y="990600"/>
            <a:ext cx="8743950" cy="1219200"/>
          </a:xfrm>
        </p:spPr>
        <p:txBody>
          <a:bodyPr/>
          <a:lstStyle/>
          <a:p>
            <a:pPr>
              <a:defRPr/>
            </a:pPr>
            <a:r>
              <a:rPr lang="en-US" sz="3800" b="1" smtClean="0">
                <a:latin typeface="Calibri" panose="020F0502020204030204" pitchFamily="34" charset="0"/>
              </a:rPr>
              <a:t>Potassium equilibrium potential</a:t>
            </a: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5029200" y="2362200"/>
            <a:ext cx="0" cy="4038600"/>
          </a:xfrm>
          <a:prstGeom prst="line">
            <a:avLst/>
          </a:prstGeom>
          <a:noFill/>
          <a:ln w="127000">
            <a:solidFill>
              <a:srgbClr val="FF66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2457450" y="3276600"/>
            <a:ext cx="1114425" cy="708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4000" i="0">
                <a:solidFill>
                  <a:srgbClr val="FFFF00"/>
                </a:solidFill>
                <a:latin typeface="Calibri" panose="020F0502020204030204" pitchFamily="34" charset="0"/>
              </a:rPr>
              <a:t>K</a:t>
            </a:r>
            <a:r>
              <a:rPr lang="en-US" altLang="en-US" sz="4000" i="0" baseline="30000">
                <a:solidFill>
                  <a:srgbClr val="FFFF00"/>
                </a:solidFill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2200275" y="3810000"/>
            <a:ext cx="1457325" cy="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i="0">
                <a:latin typeface="Calibri" panose="020F0502020204030204" pitchFamily="34" charset="0"/>
              </a:rPr>
              <a:t>140 mM</a:t>
            </a:r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3751263" y="3435350"/>
            <a:ext cx="3500437" cy="368300"/>
          </a:xfrm>
          <a:prstGeom prst="rightArrow">
            <a:avLst>
              <a:gd name="adj1" fmla="val 50000"/>
              <a:gd name="adj2" fmla="val 475259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7172325" y="3352800"/>
            <a:ext cx="1543050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lvl="1">
              <a:spcBef>
                <a:spcPct val="50000"/>
              </a:spcBef>
            </a:pPr>
            <a:r>
              <a:rPr lang="en-US" altLang="en-US" sz="3200" i="0">
                <a:solidFill>
                  <a:srgbClr val="FFFF00"/>
                </a:solidFill>
                <a:latin typeface="Calibri" panose="020F0502020204030204" pitchFamily="34" charset="0"/>
              </a:rPr>
              <a:t>K</a:t>
            </a:r>
            <a:r>
              <a:rPr lang="en-US" altLang="en-US" sz="3200" i="0" baseline="30000">
                <a:solidFill>
                  <a:srgbClr val="FFFF00"/>
                </a:solidFill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7429500" y="3810000"/>
            <a:ext cx="1628775" cy="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i="0">
                <a:latin typeface="Calibri" panose="020F0502020204030204" pitchFamily="34" charset="0"/>
              </a:rPr>
              <a:t>4 mM</a:t>
            </a:r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 flipH="1">
            <a:off x="7086600" y="4419600"/>
            <a:ext cx="771525" cy="38100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9467" name="AutoShape 11"/>
          <p:cNvSpPr>
            <a:spLocks noChangeArrowheads="1"/>
          </p:cNvSpPr>
          <p:nvPr/>
        </p:nvSpPr>
        <p:spPr bwMode="auto">
          <a:xfrm>
            <a:off x="2808288" y="4730750"/>
            <a:ext cx="4014787" cy="368300"/>
          </a:xfrm>
          <a:prstGeom prst="leftArrow">
            <a:avLst>
              <a:gd name="adj1" fmla="val 50000"/>
              <a:gd name="adj2" fmla="val 54499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1943100" y="2057400"/>
            <a:ext cx="1114425" cy="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lvl="1">
              <a:spcBef>
                <a:spcPct val="50000"/>
              </a:spcBef>
            </a:pPr>
            <a:r>
              <a:rPr lang="en-US" altLang="en-US" sz="2400" b="1" i="0">
                <a:solidFill>
                  <a:schemeClr val="hlink"/>
                </a:solidFill>
                <a:latin typeface="Calibri" panose="020F0502020204030204" pitchFamily="34" charset="0"/>
              </a:rPr>
              <a:t>IN</a:t>
            </a: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7086600" y="2057400"/>
            <a:ext cx="1457325" cy="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i="0">
                <a:solidFill>
                  <a:schemeClr val="hlink"/>
                </a:solidFill>
                <a:latin typeface="Calibri" panose="020F0502020204030204" pitchFamily="34" charset="0"/>
              </a:rPr>
              <a:t>OUT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7" name="Rectangle 5"/>
          <p:cNvSpPr>
            <a:spLocks noChangeArrowheads="1"/>
          </p:cNvSpPr>
          <p:nvPr/>
        </p:nvSpPr>
        <p:spPr bwMode="auto">
          <a:xfrm>
            <a:off x="457200" y="381000"/>
            <a:ext cx="933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 sz="4400" b="1" i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591878" name="Rectangle 6"/>
          <p:cNvSpPr>
            <a:spLocks noChangeArrowheads="1"/>
          </p:cNvSpPr>
          <p:nvPr/>
        </p:nvSpPr>
        <p:spPr bwMode="auto">
          <a:xfrm>
            <a:off x="533400" y="1524000"/>
            <a:ext cx="92583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n"/>
              <a:defRPr/>
            </a:pPr>
            <a:endParaRPr lang="en-US" sz="2400" i="0"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20484" name="Picture 7" descr="nerns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5" y="2209800"/>
            <a:ext cx="2130425" cy="301466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0" y="5318125"/>
            <a:ext cx="10287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en-GB" altLang="en-US" sz="2000" b="1" i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Walther Hermann Nernst </a:t>
            </a:r>
          </a:p>
          <a:p>
            <a:pPr algn="ctr" eaLnBrk="1" hangingPunct="1"/>
            <a:r>
              <a:rPr lang="en-GB" altLang="en-US" sz="2000" i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Nobel Prize 1920</a:t>
            </a:r>
          </a:p>
        </p:txBody>
      </p:sp>
      <p:sp>
        <p:nvSpPr>
          <p:cNvPr id="591881" name="Rectangle 9"/>
          <p:cNvSpPr>
            <a:spLocks noChangeArrowheads="1"/>
          </p:cNvSpPr>
          <p:nvPr/>
        </p:nvSpPr>
        <p:spPr bwMode="auto">
          <a:xfrm>
            <a:off x="0" y="947738"/>
            <a:ext cx="10287000" cy="7668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defRPr/>
            </a:pPr>
            <a:r>
              <a:rPr lang="en-GB" sz="44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Arial" charset="0"/>
              </a:rPr>
              <a:t>The Nernst equation</a:t>
            </a:r>
          </a:p>
        </p:txBody>
      </p:sp>
      <p:sp>
        <p:nvSpPr>
          <p:cNvPr id="20487" name="Rectangle 10"/>
          <p:cNvSpPr>
            <a:spLocks noChangeArrowheads="1"/>
          </p:cNvSpPr>
          <p:nvPr/>
        </p:nvSpPr>
        <p:spPr bwMode="auto">
          <a:xfrm>
            <a:off x="495300" y="3246438"/>
            <a:ext cx="3048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1800" b="1" i="0" dirty="0">
                <a:latin typeface="Calibri" panose="020F0502020204030204" pitchFamily="34" charset="0"/>
                <a:cs typeface="Arial" panose="020B0604020202020204" pitchFamily="34" charset="0"/>
              </a:rPr>
              <a:t>Describes the balance of electrical and chemical forces across a cell membrane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6450" name="Rectangle 2"/>
          <p:cNvSpPr>
            <a:spLocks noChangeArrowheads="1"/>
          </p:cNvSpPr>
          <p:nvPr/>
        </p:nvSpPr>
        <p:spPr bwMode="auto">
          <a:xfrm>
            <a:off x="457200" y="381000"/>
            <a:ext cx="933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 sz="4400" b="1" i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536451" name="Rectangle 3"/>
          <p:cNvSpPr>
            <a:spLocks noChangeArrowheads="1"/>
          </p:cNvSpPr>
          <p:nvPr/>
        </p:nvSpPr>
        <p:spPr bwMode="auto">
          <a:xfrm>
            <a:off x="533400" y="1524000"/>
            <a:ext cx="92583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n"/>
              <a:defRPr/>
            </a:pPr>
            <a:endParaRPr lang="en-US" sz="2400" i="0"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536454" name="Rectangle 6"/>
          <p:cNvSpPr>
            <a:spLocks noChangeArrowheads="1"/>
          </p:cNvSpPr>
          <p:nvPr/>
        </p:nvSpPr>
        <p:spPr bwMode="auto">
          <a:xfrm>
            <a:off x="0" y="947738"/>
            <a:ext cx="10287000" cy="7668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defRPr/>
            </a:pPr>
            <a:r>
              <a:rPr lang="en-GB" sz="44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Arial" charset="0"/>
              </a:rPr>
              <a:t>The Nernst equation</a:t>
            </a:r>
          </a:p>
        </p:txBody>
      </p:sp>
      <p:sp>
        <p:nvSpPr>
          <p:cNvPr id="21509" name="Rectangle 8"/>
          <p:cNvSpPr>
            <a:spLocks noChangeArrowheads="1"/>
          </p:cNvSpPr>
          <p:nvPr/>
        </p:nvSpPr>
        <p:spPr bwMode="auto">
          <a:xfrm>
            <a:off x="2171700" y="2898775"/>
            <a:ext cx="2027800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GB" altLang="en-US" sz="2400" b="1" i="0">
                <a:solidFill>
                  <a:srgbClr val="66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GB" altLang="en-US" sz="2400" b="1" i="0" baseline="-25000">
                <a:solidFill>
                  <a:srgbClr val="66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 </a:t>
            </a:r>
            <a:r>
              <a:rPr lang="en-GB" altLang="en-US" sz="2400" b="1" i="0">
                <a:solidFill>
                  <a:srgbClr val="66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= 61.5 log</a:t>
            </a:r>
            <a:r>
              <a:rPr lang="en-GB" altLang="en-US" sz="2400" b="1" i="0" baseline="-25000">
                <a:solidFill>
                  <a:srgbClr val="66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10 </a:t>
            </a:r>
          </a:p>
        </p:txBody>
      </p:sp>
      <p:sp>
        <p:nvSpPr>
          <p:cNvPr id="21510" name="Rectangle 9"/>
          <p:cNvSpPr>
            <a:spLocks noChangeArrowheads="1"/>
          </p:cNvSpPr>
          <p:nvPr/>
        </p:nvSpPr>
        <p:spPr bwMode="auto">
          <a:xfrm>
            <a:off x="4362450" y="2670175"/>
            <a:ext cx="654026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GB" altLang="en-US" sz="2400" b="1" i="0">
                <a:solidFill>
                  <a:srgbClr val="66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[X]</a:t>
            </a:r>
            <a:r>
              <a:rPr lang="en-GB" altLang="en-US" sz="2400" b="1" i="0" baseline="-25000">
                <a:solidFill>
                  <a:srgbClr val="66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1511" name="Rectangle 10"/>
          <p:cNvSpPr>
            <a:spLocks noChangeArrowheads="1"/>
          </p:cNvSpPr>
          <p:nvPr/>
        </p:nvSpPr>
        <p:spPr bwMode="auto">
          <a:xfrm>
            <a:off x="4338638" y="3127375"/>
            <a:ext cx="601128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GB" altLang="en-US" sz="2400" b="1" i="0">
                <a:solidFill>
                  <a:srgbClr val="66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[X]</a:t>
            </a:r>
            <a:r>
              <a:rPr lang="en-GB" altLang="en-US" sz="2400" b="1" i="0" baseline="-25000">
                <a:solidFill>
                  <a:srgbClr val="66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21512" name="Line 11"/>
          <p:cNvSpPr>
            <a:spLocks noChangeShapeType="1"/>
          </p:cNvSpPr>
          <p:nvPr/>
        </p:nvSpPr>
        <p:spPr bwMode="auto">
          <a:xfrm>
            <a:off x="4324350" y="3141663"/>
            <a:ext cx="6858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1513" name="Rectangle 12"/>
          <p:cNvSpPr>
            <a:spLocks noChangeArrowheads="1"/>
          </p:cNvSpPr>
          <p:nvPr/>
        </p:nvSpPr>
        <p:spPr bwMode="auto">
          <a:xfrm>
            <a:off x="5746750" y="3265488"/>
            <a:ext cx="2463800" cy="643766"/>
          </a:xfrm>
          <a:prstGeom prst="rect">
            <a:avLst/>
          </a:prstGeom>
          <a:noFill/>
          <a:ln w="12700">
            <a:solidFill>
              <a:srgbClr val="FAFD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GB" altLang="en-US" sz="1800" b="1" i="0">
                <a:solidFill>
                  <a:srgbClr val="66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Note the subscript ‘e’ is usually replaced by ‘o’.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6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8070" name="Rectangle 6"/>
          <p:cNvSpPr>
            <a:spLocks noChangeArrowheads="1"/>
          </p:cNvSpPr>
          <p:nvPr/>
        </p:nvSpPr>
        <p:spPr bwMode="auto">
          <a:xfrm>
            <a:off x="0" y="741363"/>
            <a:ext cx="10287000" cy="758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defRPr/>
            </a:pPr>
            <a:r>
              <a:rPr lang="en-GB" sz="44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Equilibrium Potentials</a:t>
            </a:r>
          </a:p>
        </p:txBody>
      </p:sp>
      <p:sp>
        <p:nvSpPr>
          <p:cNvPr id="22531" name="Rectangle 7"/>
          <p:cNvSpPr>
            <a:spLocks noChangeArrowheads="1"/>
          </p:cNvSpPr>
          <p:nvPr/>
        </p:nvSpPr>
        <p:spPr bwMode="auto">
          <a:xfrm>
            <a:off x="2111375" y="1470025"/>
            <a:ext cx="55086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GB" altLang="en-US" sz="2400" i="0">
                <a:cs typeface="Arial" panose="020B0604020202020204" pitchFamily="34" charset="0"/>
              </a:rPr>
              <a:t>		 </a:t>
            </a:r>
            <a:r>
              <a:rPr lang="en-GB" altLang="en-US" sz="2400" b="1" i="0">
                <a:solidFill>
                  <a:srgbClr val="66FFFF"/>
                </a:solidFill>
                <a:cs typeface="Arial" panose="020B0604020202020204" pitchFamily="34" charset="0"/>
              </a:rPr>
              <a:t>Cell Membrane</a:t>
            </a:r>
          </a:p>
          <a:p>
            <a:endParaRPr lang="en-GB" altLang="en-US" sz="2400" b="1" i="0">
              <a:cs typeface="Arial" panose="020B0604020202020204" pitchFamily="34" charset="0"/>
            </a:endParaRPr>
          </a:p>
          <a:p>
            <a:r>
              <a:rPr lang="en-GB" altLang="en-US" sz="2400" i="0">
                <a:cs typeface="Arial" panose="020B0604020202020204" pitchFamily="34" charset="0"/>
              </a:rPr>
              <a:t> </a:t>
            </a:r>
            <a:r>
              <a:rPr lang="en-GB" altLang="en-US" sz="2400" i="0">
                <a:solidFill>
                  <a:srgbClr val="00FF00"/>
                </a:solidFill>
                <a:cs typeface="Arial" panose="020B0604020202020204" pitchFamily="34" charset="0"/>
              </a:rPr>
              <a:t> </a:t>
            </a:r>
            <a:r>
              <a:rPr lang="en-GB" altLang="en-US" sz="2400" b="1" i="0">
                <a:solidFill>
                  <a:srgbClr val="00FF00"/>
                </a:solidFill>
                <a:cs typeface="Arial" panose="020B0604020202020204" pitchFamily="34" charset="0"/>
              </a:rPr>
              <a:t>extracellular</a:t>
            </a:r>
            <a:r>
              <a:rPr lang="en-GB" altLang="en-US" sz="2400" b="1" i="0">
                <a:solidFill>
                  <a:srgbClr val="006600"/>
                </a:solidFill>
                <a:cs typeface="Arial" panose="020B0604020202020204" pitchFamily="34" charset="0"/>
              </a:rPr>
              <a:t>	         </a:t>
            </a:r>
            <a:r>
              <a:rPr lang="en-GB" altLang="en-US" sz="2400" b="1" i="0">
                <a:solidFill>
                  <a:srgbClr val="00FF00"/>
                </a:solidFill>
                <a:cs typeface="Arial" panose="020B0604020202020204" pitchFamily="34" charset="0"/>
              </a:rPr>
              <a:t>intracellular</a:t>
            </a:r>
          </a:p>
          <a:p>
            <a:r>
              <a:rPr lang="en-GB" altLang="en-US" sz="2400" i="0">
                <a:cs typeface="Arial" panose="020B0604020202020204" pitchFamily="34" charset="0"/>
              </a:rPr>
              <a:t>  K</a:t>
            </a:r>
            <a:r>
              <a:rPr lang="en-GB" altLang="en-US" sz="2400" i="0" baseline="30000">
                <a:cs typeface="Arial" panose="020B0604020202020204" pitchFamily="34" charset="0"/>
              </a:rPr>
              <a:t>+</a:t>
            </a:r>
            <a:r>
              <a:rPr lang="en-GB" altLang="en-US" sz="2400" i="0">
                <a:cs typeface="Arial" panose="020B0604020202020204" pitchFamily="34" charset="0"/>
              </a:rPr>
              <a:t> = 4mM	                   K</a:t>
            </a:r>
            <a:r>
              <a:rPr lang="en-GB" altLang="en-US" sz="2400" i="0" baseline="30000">
                <a:cs typeface="Arial" panose="020B0604020202020204" pitchFamily="34" charset="0"/>
              </a:rPr>
              <a:t>+</a:t>
            </a:r>
            <a:r>
              <a:rPr lang="en-GB" altLang="en-US" sz="2400" i="0">
                <a:cs typeface="Arial" panose="020B0604020202020204" pitchFamily="34" charset="0"/>
              </a:rPr>
              <a:t> = 140mM</a:t>
            </a:r>
          </a:p>
          <a:p>
            <a:r>
              <a:rPr lang="en-GB" altLang="en-US" sz="2400" i="0">
                <a:cs typeface="Arial" panose="020B0604020202020204" pitchFamily="34" charset="0"/>
              </a:rPr>
              <a:t>  Na</a:t>
            </a:r>
            <a:r>
              <a:rPr lang="en-GB" altLang="en-US" sz="2400" i="0" baseline="30000">
                <a:cs typeface="Arial" panose="020B0604020202020204" pitchFamily="34" charset="0"/>
              </a:rPr>
              <a:t>+</a:t>
            </a:r>
            <a:r>
              <a:rPr lang="en-GB" altLang="en-US" sz="2400" i="0">
                <a:cs typeface="Arial" panose="020B0604020202020204" pitchFamily="34" charset="0"/>
              </a:rPr>
              <a:t> = 140mM 	         Na</a:t>
            </a:r>
            <a:r>
              <a:rPr lang="en-GB" altLang="en-US" sz="2400" i="0" baseline="30000">
                <a:cs typeface="Arial" panose="020B0604020202020204" pitchFamily="34" charset="0"/>
              </a:rPr>
              <a:t>+</a:t>
            </a:r>
            <a:r>
              <a:rPr lang="en-GB" altLang="en-US" sz="2400" i="0">
                <a:cs typeface="Arial" panose="020B0604020202020204" pitchFamily="34" charset="0"/>
              </a:rPr>
              <a:t> = 10mM</a:t>
            </a:r>
          </a:p>
        </p:txBody>
      </p:sp>
      <p:sp>
        <p:nvSpPr>
          <p:cNvPr id="22532" name="Rectangle 8"/>
          <p:cNvSpPr>
            <a:spLocks noChangeArrowheads="1"/>
          </p:cNvSpPr>
          <p:nvPr/>
        </p:nvSpPr>
        <p:spPr bwMode="auto">
          <a:xfrm>
            <a:off x="4868863" y="1941513"/>
            <a:ext cx="238125" cy="1662112"/>
          </a:xfrm>
          <a:prstGeom prst="rect">
            <a:avLst/>
          </a:prstGeom>
          <a:gradFill rotWithShape="0">
            <a:gsLst>
              <a:gs pos="0">
                <a:srgbClr val="4C2E01"/>
              </a:gs>
              <a:gs pos="50000">
                <a:srgbClr val="FE9B03"/>
              </a:gs>
              <a:gs pos="100000">
                <a:srgbClr val="4C2E01"/>
              </a:gs>
            </a:gsLst>
            <a:lin ang="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2533" name="Text Box 9"/>
          <p:cNvSpPr txBox="1">
            <a:spLocks noChangeArrowheads="1"/>
          </p:cNvSpPr>
          <p:nvPr/>
        </p:nvSpPr>
        <p:spPr bwMode="auto">
          <a:xfrm>
            <a:off x="1104900" y="3873500"/>
            <a:ext cx="329247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GB" altLang="en-US" sz="2400" i="0">
                <a:cs typeface="Arial" panose="020B0604020202020204" pitchFamily="34" charset="0"/>
              </a:rPr>
              <a:t>Let the membrane be permeable to K</a:t>
            </a:r>
            <a:r>
              <a:rPr lang="en-GB" altLang="en-US" sz="2400" i="0" baseline="30000">
                <a:cs typeface="Arial" panose="020B0604020202020204" pitchFamily="34" charset="0"/>
              </a:rPr>
              <a:t>+</a:t>
            </a:r>
          </a:p>
          <a:p>
            <a:r>
              <a:rPr lang="en-GB" altLang="en-US" sz="2400" i="0">
                <a:cs typeface="Arial" panose="020B0604020202020204" pitchFamily="34" charset="0"/>
              </a:rPr>
              <a:t>E</a:t>
            </a:r>
            <a:r>
              <a:rPr lang="en-GB" altLang="en-US" sz="2400" i="0" baseline="-25000">
                <a:cs typeface="Arial" panose="020B0604020202020204" pitchFamily="34" charset="0"/>
              </a:rPr>
              <a:t>K</a:t>
            </a:r>
            <a:r>
              <a:rPr lang="en-GB" altLang="en-US" sz="2400" i="0">
                <a:cs typeface="Arial" panose="020B0604020202020204" pitchFamily="34" charset="0"/>
              </a:rPr>
              <a:t> = 61.5 log</a:t>
            </a:r>
            <a:r>
              <a:rPr lang="en-GB" altLang="en-US" sz="2400" i="0" baseline="-25000">
                <a:cs typeface="Arial" panose="020B0604020202020204" pitchFamily="34" charset="0"/>
              </a:rPr>
              <a:t>10</a:t>
            </a:r>
            <a:r>
              <a:rPr lang="en-GB" altLang="en-US" sz="2400" i="0">
                <a:cs typeface="Arial" panose="020B0604020202020204" pitchFamily="34" charset="0"/>
              </a:rPr>
              <a:t>   4</a:t>
            </a:r>
          </a:p>
          <a:p>
            <a:r>
              <a:rPr lang="en-GB" altLang="en-US" sz="2400" i="0">
                <a:cs typeface="Arial" panose="020B0604020202020204" pitchFamily="34" charset="0"/>
              </a:rPr>
              <a:t>		  140</a:t>
            </a:r>
          </a:p>
          <a:p>
            <a:r>
              <a:rPr lang="en-GB" altLang="en-US" sz="2400" i="0">
                <a:cs typeface="Arial" panose="020B0604020202020204" pitchFamily="34" charset="0"/>
              </a:rPr>
              <a:t>     = -95 mV</a:t>
            </a:r>
          </a:p>
        </p:txBody>
      </p:sp>
      <p:sp>
        <p:nvSpPr>
          <p:cNvPr id="22534" name="Text Box 11"/>
          <p:cNvSpPr txBox="1">
            <a:spLocks noChangeArrowheads="1"/>
          </p:cNvSpPr>
          <p:nvPr/>
        </p:nvSpPr>
        <p:spPr bwMode="auto">
          <a:xfrm>
            <a:off x="5768975" y="3870325"/>
            <a:ext cx="329247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GB" altLang="en-US" sz="2400" i="0">
                <a:cs typeface="Arial" panose="020B0604020202020204" pitchFamily="34" charset="0"/>
              </a:rPr>
              <a:t>Let the membrane be permeable to Na</a:t>
            </a:r>
            <a:r>
              <a:rPr lang="en-GB" altLang="en-US" sz="2400" i="0" baseline="30000">
                <a:cs typeface="Arial" panose="020B0604020202020204" pitchFamily="34" charset="0"/>
              </a:rPr>
              <a:t>+</a:t>
            </a:r>
          </a:p>
          <a:p>
            <a:r>
              <a:rPr lang="en-GB" altLang="en-US" sz="2400" i="0">
                <a:cs typeface="Arial" panose="020B0604020202020204" pitchFamily="34" charset="0"/>
              </a:rPr>
              <a:t>E</a:t>
            </a:r>
            <a:r>
              <a:rPr lang="en-GB" altLang="en-US" sz="2400" i="0" baseline="-25000">
                <a:cs typeface="Arial" panose="020B0604020202020204" pitchFamily="34" charset="0"/>
              </a:rPr>
              <a:t>Na</a:t>
            </a:r>
            <a:r>
              <a:rPr lang="en-GB" altLang="en-US" sz="2400" i="0">
                <a:cs typeface="Arial" panose="020B0604020202020204" pitchFamily="34" charset="0"/>
              </a:rPr>
              <a:t> = 61.5 log</a:t>
            </a:r>
            <a:r>
              <a:rPr lang="en-GB" altLang="en-US" sz="2400" i="0" baseline="-25000">
                <a:cs typeface="Arial" panose="020B0604020202020204" pitchFamily="34" charset="0"/>
              </a:rPr>
              <a:t>10</a:t>
            </a:r>
            <a:r>
              <a:rPr lang="en-GB" altLang="en-US" sz="2400" i="0">
                <a:cs typeface="Arial" panose="020B0604020202020204" pitchFamily="34" charset="0"/>
              </a:rPr>
              <a:t> 140</a:t>
            </a:r>
          </a:p>
          <a:p>
            <a:r>
              <a:rPr lang="en-GB" altLang="en-US" sz="2400" i="0">
                <a:cs typeface="Arial" panose="020B0604020202020204" pitchFamily="34" charset="0"/>
              </a:rPr>
              <a:t>		    10</a:t>
            </a:r>
          </a:p>
          <a:p>
            <a:r>
              <a:rPr lang="en-GB" altLang="en-US" sz="2400" i="0">
                <a:cs typeface="Arial" panose="020B0604020202020204" pitchFamily="34" charset="0"/>
              </a:rPr>
              <a:t>     = +71 mV</a:t>
            </a:r>
          </a:p>
        </p:txBody>
      </p:sp>
      <p:sp>
        <p:nvSpPr>
          <p:cNvPr id="22535" name="Line 13"/>
          <p:cNvSpPr>
            <a:spLocks noChangeShapeType="1"/>
          </p:cNvSpPr>
          <p:nvPr/>
        </p:nvSpPr>
        <p:spPr bwMode="auto">
          <a:xfrm>
            <a:off x="3176588" y="5029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6" name="Line 14"/>
          <p:cNvSpPr>
            <a:spLocks noChangeShapeType="1"/>
          </p:cNvSpPr>
          <p:nvPr/>
        </p:nvSpPr>
        <p:spPr bwMode="auto">
          <a:xfrm>
            <a:off x="7977188" y="5029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4457700" y="2438400"/>
            <a:ext cx="5334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400"/>
              <a:t>+</a:t>
            </a:r>
          </a:p>
          <a:p>
            <a:pPr algn="ctr">
              <a:spcBef>
                <a:spcPct val="50000"/>
              </a:spcBef>
            </a:pPr>
            <a:r>
              <a:rPr lang="en-US" altLang="en-US" sz="2400"/>
              <a:t>+</a:t>
            </a:r>
          </a:p>
          <a:p>
            <a:pPr algn="ctr">
              <a:spcBef>
                <a:spcPct val="50000"/>
              </a:spcBef>
            </a:pPr>
            <a:r>
              <a:rPr lang="en-US" altLang="en-US" sz="2400"/>
              <a:t>+</a:t>
            </a:r>
          </a:p>
          <a:p>
            <a:pPr algn="ctr">
              <a:spcBef>
                <a:spcPct val="50000"/>
              </a:spcBef>
            </a:pPr>
            <a:r>
              <a:rPr lang="en-US" altLang="en-US" sz="2400"/>
              <a:t>+</a:t>
            </a:r>
          </a:p>
          <a:p>
            <a:pPr algn="ctr">
              <a:spcBef>
                <a:spcPct val="50000"/>
              </a:spcBef>
            </a:pPr>
            <a:r>
              <a:rPr lang="en-US" altLang="en-US" sz="2400"/>
              <a:t>+</a:t>
            </a:r>
          </a:p>
          <a:p>
            <a:pPr algn="ctr">
              <a:spcBef>
                <a:spcPct val="50000"/>
              </a:spcBef>
            </a:pPr>
            <a:r>
              <a:rPr lang="en-US" altLang="en-US" sz="2400"/>
              <a:t>+</a:t>
            </a:r>
          </a:p>
          <a:p>
            <a:pPr algn="ctr">
              <a:spcBef>
                <a:spcPct val="50000"/>
              </a:spcBef>
            </a:pPr>
            <a:r>
              <a:rPr lang="en-US" altLang="en-US" sz="2400"/>
              <a:t>+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4838700" y="2362200"/>
            <a:ext cx="5334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400"/>
              <a:t>_</a:t>
            </a:r>
          </a:p>
          <a:p>
            <a:pPr algn="ctr">
              <a:spcBef>
                <a:spcPct val="50000"/>
              </a:spcBef>
            </a:pPr>
            <a:r>
              <a:rPr lang="en-US" altLang="en-US" sz="2400"/>
              <a:t>_</a:t>
            </a:r>
          </a:p>
          <a:p>
            <a:pPr algn="ctr">
              <a:spcBef>
                <a:spcPct val="50000"/>
              </a:spcBef>
            </a:pPr>
            <a:r>
              <a:rPr lang="en-US" altLang="en-US" sz="2400"/>
              <a:t>_</a:t>
            </a:r>
          </a:p>
          <a:p>
            <a:pPr algn="ctr">
              <a:spcBef>
                <a:spcPct val="50000"/>
              </a:spcBef>
            </a:pPr>
            <a:r>
              <a:rPr lang="en-US" altLang="en-US" sz="2400"/>
              <a:t>_</a:t>
            </a:r>
          </a:p>
          <a:p>
            <a:pPr algn="ctr">
              <a:spcBef>
                <a:spcPct val="50000"/>
              </a:spcBef>
            </a:pPr>
            <a:r>
              <a:rPr lang="en-US" altLang="en-US" sz="2400"/>
              <a:t>_</a:t>
            </a:r>
          </a:p>
          <a:p>
            <a:pPr algn="ctr">
              <a:spcBef>
                <a:spcPct val="50000"/>
              </a:spcBef>
            </a:pPr>
            <a:r>
              <a:rPr lang="en-US" altLang="en-US" sz="2400"/>
              <a:t>_</a:t>
            </a:r>
          </a:p>
          <a:p>
            <a:pPr algn="ctr">
              <a:spcBef>
                <a:spcPct val="50000"/>
              </a:spcBef>
            </a:pPr>
            <a:r>
              <a:rPr lang="en-US" altLang="en-US" sz="2400"/>
              <a:t>_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086100" y="3352800"/>
            <a:ext cx="137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b="1" i="0">
                <a:solidFill>
                  <a:schemeClr val="hlink"/>
                </a:solidFill>
              </a:rPr>
              <a:t>Na</a:t>
            </a:r>
            <a:r>
              <a:rPr lang="en-US" altLang="en-US" sz="3200" b="1" i="0" baseline="30000">
                <a:solidFill>
                  <a:schemeClr val="hlink"/>
                </a:solidFill>
              </a:rPr>
              <a:t>+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943100" y="2209800"/>
            <a:ext cx="2447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i="0">
                <a:solidFill>
                  <a:srgbClr val="33CC33"/>
                </a:solidFill>
              </a:rPr>
              <a:t>EXTRA-CELL.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5591175" y="2209800"/>
            <a:ext cx="2371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i="0">
                <a:solidFill>
                  <a:schemeClr val="tx2"/>
                </a:solidFill>
              </a:rPr>
              <a:t>INTRA-CELL.</a:t>
            </a:r>
          </a:p>
        </p:txBody>
      </p:sp>
      <p:sp>
        <p:nvSpPr>
          <p:cNvPr id="23559" name="AutoShape 7"/>
          <p:cNvSpPr>
            <a:spLocks noChangeArrowheads="1"/>
          </p:cNvSpPr>
          <p:nvPr/>
        </p:nvSpPr>
        <p:spPr bwMode="auto">
          <a:xfrm>
            <a:off x="4570413" y="3435350"/>
            <a:ext cx="1014412" cy="292100"/>
          </a:xfrm>
          <a:prstGeom prst="rightArrow">
            <a:avLst>
              <a:gd name="adj1" fmla="val 50000"/>
              <a:gd name="adj2" fmla="val 173657"/>
            </a:avLst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95976" name="Rectangle 8"/>
          <p:cNvSpPr>
            <a:spLocks noChangeArrowheads="1"/>
          </p:cNvSpPr>
          <p:nvPr/>
        </p:nvSpPr>
        <p:spPr bwMode="auto">
          <a:xfrm>
            <a:off x="3162300" y="5181600"/>
            <a:ext cx="1200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en-US" sz="2800" baseline="-2500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V="1">
            <a:off x="1714500" y="2132013"/>
            <a:ext cx="7010400" cy="0"/>
          </a:xfrm>
          <a:prstGeom prst="line">
            <a:avLst/>
          </a:prstGeom>
          <a:noFill/>
          <a:ln w="57150" cmpd="tri">
            <a:solidFill>
              <a:srgbClr val="FFFF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V="1">
            <a:off x="1562100" y="6246813"/>
            <a:ext cx="7239000" cy="1587"/>
          </a:xfrm>
          <a:prstGeom prst="line">
            <a:avLst/>
          </a:prstGeom>
          <a:noFill/>
          <a:ln w="57150" cmpd="tri">
            <a:solidFill>
              <a:srgbClr val="FFFF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4905375" y="2133600"/>
            <a:ext cx="0" cy="4114800"/>
          </a:xfrm>
          <a:prstGeom prst="line">
            <a:avLst/>
          </a:prstGeom>
          <a:noFill/>
          <a:ln w="50800">
            <a:solidFill>
              <a:srgbClr val="FF33CC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4" name="AutoShape 12"/>
          <p:cNvSpPr>
            <a:spLocks noChangeArrowheads="1"/>
          </p:cNvSpPr>
          <p:nvPr/>
        </p:nvSpPr>
        <p:spPr bwMode="auto">
          <a:xfrm>
            <a:off x="4262438" y="5340350"/>
            <a:ext cx="1014412" cy="292100"/>
          </a:xfrm>
          <a:prstGeom prst="leftArrow">
            <a:avLst>
              <a:gd name="adj1" fmla="val 50000"/>
              <a:gd name="adj2" fmla="val 173625"/>
            </a:avLst>
          </a:prstGeom>
          <a:solidFill>
            <a:srgbClr val="FF663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95981" name="Rectangle 13"/>
          <p:cNvSpPr>
            <a:spLocks noChangeArrowheads="1"/>
          </p:cNvSpPr>
          <p:nvPr/>
        </p:nvSpPr>
        <p:spPr bwMode="auto">
          <a:xfrm>
            <a:off x="1562100" y="746125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r>
              <a:rPr lang="en-US" sz="36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RMP is not equal to </a:t>
            </a:r>
            <a:r>
              <a:rPr lang="en-US" sz="3600" b="1" i="0">
                <a:solidFill>
                  <a:srgbClr val="66FFFF"/>
                </a:solidFill>
              </a:rPr>
              <a:t>E</a:t>
            </a:r>
            <a:r>
              <a:rPr lang="en-US" sz="3600" b="1" i="0" baseline="-25000">
                <a:solidFill>
                  <a:srgbClr val="66FFFF"/>
                </a:solidFill>
              </a:rPr>
              <a:t>K</a:t>
            </a:r>
            <a:r>
              <a:rPr lang="en-US" sz="3600" b="1" i="0">
                <a:solidFill>
                  <a:schemeClr val="folHlink"/>
                </a:solidFill>
              </a:rPr>
              <a:t> </a:t>
            </a:r>
            <a:r>
              <a:rPr lang="en-US" sz="36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6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6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due to background currents</a:t>
            </a:r>
          </a:p>
        </p:txBody>
      </p:sp>
      <p:sp>
        <p:nvSpPr>
          <p:cNvPr id="595982" name="Text Box 14"/>
          <p:cNvSpPr txBox="1">
            <a:spLocks noChangeArrowheads="1"/>
          </p:cNvSpPr>
          <p:nvPr/>
        </p:nvSpPr>
        <p:spPr bwMode="auto">
          <a:xfrm>
            <a:off x="5905500" y="3276600"/>
            <a:ext cx="91440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en-US" sz="2800" baseline="-2500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5905500" y="5181600"/>
            <a:ext cx="1200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 b="1" i="0">
                <a:solidFill>
                  <a:srgbClr val="FF6633"/>
                </a:solidFill>
              </a:rPr>
              <a:t>K</a:t>
            </a:r>
            <a:r>
              <a:rPr lang="en-US" altLang="en-US" sz="3200" b="1" i="0" baseline="30000">
                <a:solidFill>
                  <a:srgbClr val="FF6633"/>
                </a:solidFill>
              </a:rPr>
              <a:t>+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1295400"/>
            <a:ext cx="8743950" cy="9144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latin typeface="Calibri" panose="020F0502020204030204" pitchFamily="34" charset="0"/>
              </a:rPr>
              <a:t>Action potential </a:t>
            </a:r>
            <a:br>
              <a:rPr lang="en-US" b="1" dirty="0" smtClean="0">
                <a:latin typeface="Calibri" panose="020F0502020204030204" pitchFamily="34" charset="0"/>
              </a:rPr>
            </a:br>
            <a:r>
              <a:rPr lang="en-US" b="1" dirty="0" smtClean="0">
                <a:latin typeface="Calibri" panose="020F0502020204030204" pitchFamily="34" charset="0"/>
              </a:rPr>
              <a:t>and ionic currents in cardiac cells</a:t>
            </a:r>
          </a:p>
        </p:txBody>
      </p:sp>
      <p:sp>
        <p:nvSpPr>
          <p:cNvPr id="598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67000"/>
            <a:ext cx="9372600" cy="3505200"/>
          </a:xfrm>
        </p:spPr>
        <p:txBody>
          <a:bodyPr/>
          <a:lstStyle/>
          <a:p>
            <a:pPr>
              <a:lnSpc>
                <a:spcPct val="90000"/>
              </a:lnSpc>
              <a:buSzTx/>
              <a:buFont typeface="Wingdings" pitchFamily="2" charset="2"/>
              <a:buBlip>
                <a:blip r:embed="rId4"/>
              </a:buBlip>
              <a:defRPr/>
            </a:pPr>
            <a:r>
              <a:rPr lang="en-US" sz="28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Cardiac action potentials can be broadly classified into tow types, termed </a:t>
            </a:r>
            <a:r>
              <a:rPr lang="en-US" sz="2800" b="1" dirty="0" smtClean="0">
                <a:solidFill>
                  <a:srgbClr val="FF3300"/>
                </a:solidFill>
                <a:latin typeface="Calibri" panose="020F0502020204030204" pitchFamily="34" charset="0"/>
              </a:rPr>
              <a:t>fast-response</a:t>
            </a:r>
            <a:r>
              <a:rPr lang="en-US" sz="28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 and </a:t>
            </a:r>
            <a:r>
              <a:rPr lang="en-US" sz="2800" b="1" dirty="0" smtClean="0">
                <a:solidFill>
                  <a:srgbClr val="00FF00"/>
                </a:solidFill>
                <a:latin typeface="Calibri" panose="020F0502020204030204" pitchFamily="34" charset="0"/>
              </a:rPr>
              <a:t>slow-response</a:t>
            </a:r>
            <a:r>
              <a:rPr lang="en-US" sz="28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 potentials.</a:t>
            </a:r>
          </a:p>
          <a:p>
            <a:pPr>
              <a:lnSpc>
                <a:spcPct val="90000"/>
              </a:lnSpc>
              <a:buSzTx/>
              <a:buFont typeface="Wingdings" pitchFamily="2" charset="2"/>
              <a:buBlip>
                <a:blip r:embed="rId4"/>
              </a:buBlip>
              <a:defRPr/>
            </a:pPr>
            <a:endParaRPr lang="en-US" sz="2800" b="1" dirty="0" smtClean="0">
              <a:solidFill>
                <a:srgbClr val="66FFFF"/>
              </a:solidFill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buSzTx/>
              <a:buFont typeface="Wingdings" pitchFamily="2" charset="2"/>
              <a:buBlip>
                <a:blip r:embed="rId4"/>
              </a:buBlip>
              <a:defRPr/>
            </a:pPr>
            <a:r>
              <a:rPr lang="en-US" sz="28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Atrial, ventricular and His-Purkinje cells have fast-response action potentials, and sinus node and atrioventricular (AV) node have slow-response action potentials.</a:t>
            </a:r>
          </a:p>
          <a:p>
            <a:pPr>
              <a:lnSpc>
                <a:spcPct val="90000"/>
              </a:lnSpc>
              <a:buSzTx/>
              <a:buFont typeface="Wingdings" pitchFamily="2" charset="2"/>
              <a:buChar char="§"/>
              <a:defRPr/>
            </a:pPr>
            <a:endParaRPr lang="en-US" sz="2800" b="1" dirty="0" smtClean="0">
              <a:solidFill>
                <a:srgbClr val="66FF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rgbClr val="00002F"/>
            </a:gs>
            <a:gs pos="50000">
              <a:srgbClr val="000066"/>
            </a:gs>
            <a:gs pos="100000">
              <a:srgbClr val="00002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714500" y="228600"/>
            <a:ext cx="70104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5000" b="1" i="0">
                <a:solidFill>
                  <a:srgbClr val="00FFFF"/>
                </a:solidFill>
                <a:latin typeface="Calibri" panose="020F0502020204030204" pitchFamily="34" charset="0"/>
              </a:rPr>
              <a:t>Learning outcomes</a:t>
            </a:r>
          </a:p>
        </p:txBody>
      </p:sp>
      <p:sp>
        <p:nvSpPr>
          <p:cNvPr id="2501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10287000" cy="396240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Symbol" pitchFamily="18" charset="2"/>
              <a:buBlip>
                <a:blip r:embed="rId3"/>
              </a:buBlip>
              <a:defRPr/>
            </a:pPr>
            <a:r>
              <a:rPr lang="en-US" sz="2200" b="1" smtClean="0">
                <a:solidFill>
                  <a:schemeClr val="tx2"/>
                </a:solidFill>
                <a:latin typeface="Calibri" panose="020F0502020204030204" pitchFamily="34" charset="0"/>
              </a:rPr>
              <a:t>State and define the main electrical and mechanical properties of the heart:</a:t>
            </a:r>
          </a:p>
          <a:p>
            <a:pPr lvl="3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Symbol" pitchFamily="18" charset="2"/>
              <a:buBlip>
                <a:blip r:embed="rId3"/>
              </a:buBlip>
              <a:defRPr/>
            </a:pPr>
            <a:r>
              <a:rPr lang="en-US" sz="2200" b="1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2200" b="1" smtClean="0">
                <a:solidFill>
                  <a:srgbClr val="00FF00"/>
                </a:solidFill>
                <a:latin typeface="Calibri" panose="020F0502020204030204" pitchFamily="34" charset="0"/>
              </a:rPr>
              <a:t>Autorhythmicity.</a:t>
            </a:r>
          </a:p>
          <a:p>
            <a:pPr lvl="3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Symbol" pitchFamily="18" charset="2"/>
              <a:buBlip>
                <a:blip r:embed="rId3"/>
              </a:buBlip>
              <a:defRPr/>
            </a:pPr>
            <a:r>
              <a:rPr lang="en-US" sz="2200" b="1" smtClean="0">
                <a:solidFill>
                  <a:srgbClr val="00FF00"/>
                </a:solidFill>
                <a:latin typeface="Calibri" panose="020F0502020204030204" pitchFamily="34" charset="0"/>
              </a:rPr>
              <a:t> Excitability.</a:t>
            </a:r>
          </a:p>
          <a:p>
            <a:pPr lvl="3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Symbol" pitchFamily="18" charset="2"/>
              <a:buBlip>
                <a:blip r:embed="rId3"/>
              </a:buBlip>
              <a:defRPr/>
            </a:pPr>
            <a:r>
              <a:rPr lang="en-US" sz="2200" b="1" smtClean="0">
                <a:solidFill>
                  <a:srgbClr val="00FF00"/>
                </a:solidFill>
                <a:latin typeface="Calibri" panose="020F0502020204030204" pitchFamily="34" charset="0"/>
              </a:rPr>
              <a:t> Conductivity.</a:t>
            </a:r>
          </a:p>
          <a:p>
            <a:pPr lvl="3"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Symbol" pitchFamily="18" charset="2"/>
              <a:buBlip>
                <a:blip r:embed="rId3"/>
              </a:buBlip>
              <a:defRPr/>
            </a:pPr>
            <a:r>
              <a:rPr lang="en-US" sz="2200" b="1" smtClean="0">
                <a:solidFill>
                  <a:srgbClr val="00FF00"/>
                </a:solidFill>
                <a:latin typeface="Calibri" panose="020F0502020204030204" pitchFamily="34" charset="0"/>
              </a:rPr>
              <a:t> Contractility.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Symbol" pitchFamily="18" charset="2"/>
              <a:buBlip>
                <a:blip r:embed="rId3"/>
              </a:buBlip>
              <a:defRPr/>
            </a:pPr>
            <a:r>
              <a:rPr lang="en-US" sz="2200" b="1" smtClean="0">
                <a:solidFill>
                  <a:schemeClr val="tx2"/>
                </a:solidFill>
                <a:latin typeface="Calibri" panose="020F0502020204030204" pitchFamily="34" charset="0"/>
              </a:rPr>
              <a:t>Describe the structure and function of the different parts of the conducting system of the heart.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Symbol" pitchFamily="18" charset="2"/>
              <a:buBlip>
                <a:blip r:embed="rId3"/>
              </a:buBlip>
              <a:defRPr/>
            </a:pPr>
            <a:r>
              <a:rPr lang="en-US" sz="2200" b="1" smtClean="0">
                <a:solidFill>
                  <a:schemeClr val="tx2"/>
                </a:solidFill>
                <a:latin typeface="Calibri" panose="020F0502020204030204" pitchFamily="34" charset="0"/>
              </a:rPr>
              <a:t>Discuss the genesis of the resting membrane potential in the heart.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Symbol" pitchFamily="18" charset="2"/>
              <a:buBlip>
                <a:blip r:embed="rId3"/>
              </a:buBlip>
              <a:defRPr/>
            </a:pPr>
            <a:r>
              <a:rPr lang="en-US" sz="2200" b="1" smtClean="0">
                <a:solidFill>
                  <a:schemeClr val="tx2"/>
                </a:solidFill>
                <a:latin typeface="Calibri" panose="020F0502020204030204" pitchFamily="34" charset="0"/>
              </a:rPr>
              <a:t>Compare and contrast the ionic currents during the different phases of the action potential in myocytes.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Symbol" pitchFamily="18" charset="2"/>
              <a:buBlip>
                <a:blip r:embed="rId3"/>
              </a:buBlip>
              <a:defRPr/>
            </a:pPr>
            <a:r>
              <a:rPr lang="en-US" sz="2200" b="1" smtClean="0">
                <a:solidFill>
                  <a:schemeClr val="tx2"/>
                </a:solidFill>
                <a:latin typeface="Calibri" panose="020F0502020204030204" pitchFamily="34" charset="0"/>
              </a:rPr>
              <a:t>Compare and contrast fast-response and slow-response action potentials in the heart.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Symbol" pitchFamily="18" charset="2"/>
              <a:buBlip>
                <a:blip r:embed="rId4"/>
              </a:buBlip>
              <a:defRPr/>
            </a:pPr>
            <a:r>
              <a:rPr lang="en-US" sz="2200" b="1" smtClean="0">
                <a:solidFill>
                  <a:schemeClr val="tx2"/>
                </a:solidFill>
                <a:latin typeface="Calibri" panose="020F0502020204030204" pitchFamily="34" charset="0"/>
              </a:rPr>
              <a:t>Describe the physiological significance of the plateau phase and refractory period of a ventricular working muscle cell.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Symbol" pitchFamily="18" charset="2"/>
              <a:buBlip>
                <a:blip r:embed="rId3"/>
              </a:buBlip>
              <a:defRPr/>
            </a:pPr>
            <a:r>
              <a:rPr lang="en-US" sz="2200" b="1" smtClean="0">
                <a:solidFill>
                  <a:schemeClr val="tx2"/>
                </a:solidFill>
                <a:latin typeface="Calibri" panose="020F0502020204030204" pitchFamily="34" charset="0"/>
              </a:rPr>
              <a:t>Discuss the electrical activity of the pacemaker.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Symbol" pitchFamily="18" charset="2"/>
              <a:buBlip>
                <a:blip r:embed="rId3"/>
              </a:buBlip>
              <a:defRPr/>
            </a:pPr>
            <a:r>
              <a:rPr lang="en-US" sz="2200" b="1" smtClean="0">
                <a:solidFill>
                  <a:schemeClr val="tx2"/>
                </a:solidFill>
                <a:latin typeface="Calibri" panose="020F0502020204030204" pitchFamily="34" charset="0"/>
              </a:rPr>
              <a:t>Describe the sequence of normal conduction in the heart.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Symbol" pitchFamily="18" charset="2"/>
              <a:buBlip>
                <a:blip r:embed="rId4"/>
              </a:buBlip>
              <a:defRPr/>
            </a:pPr>
            <a:r>
              <a:rPr lang="en-US" sz="2200" b="1" smtClean="0">
                <a:solidFill>
                  <a:schemeClr val="tx2"/>
                </a:solidFill>
                <a:latin typeface="Calibri" panose="020F0502020204030204" pitchFamily="34" charset="0"/>
              </a:rPr>
              <a:t>Define intrinsic heart rate.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FF0000"/>
              </a:buClr>
              <a:buFont typeface="Symbol" pitchFamily="18" charset="2"/>
              <a:buBlip>
                <a:blip r:embed="rId4"/>
              </a:buBlip>
              <a:defRPr/>
            </a:pPr>
            <a:r>
              <a:rPr lang="en-US" sz="2200" b="1" smtClean="0">
                <a:solidFill>
                  <a:schemeClr val="tx2"/>
                </a:solidFill>
                <a:latin typeface="Calibri" panose="020F0502020204030204" pitchFamily="34" charset="0"/>
              </a:rPr>
              <a:t>Discuss regulation of heart rate under different physiological conditions.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90500" y="990600"/>
            <a:ext cx="9906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b="1" i="0">
                <a:solidFill>
                  <a:srgbClr val="FF99FF"/>
                </a:solidFill>
                <a:latin typeface="Calibri" panose="020F0502020204030204" pitchFamily="34" charset="0"/>
              </a:rPr>
              <a:t>After reviewing the PowerPoint presentation, lecture notes and associated material, the student should be able to:</a:t>
            </a:r>
            <a:r>
              <a:rPr lang="en-US" altLang="en-US" sz="2000" i="0">
                <a:solidFill>
                  <a:srgbClr val="FF99FF"/>
                </a:solidFill>
                <a:latin typeface="Calibri" panose="020F0502020204030204" pitchFamily="34" charset="0"/>
              </a:rPr>
              <a:t> </a:t>
            </a:r>
            <a:endParaRPr lang="en-US" altLang="en-US" sz="2000">
              <a:solidFill>
                <a:srgbClr val="FF99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228600"/>
            <a:ext cx="8743950" cy="9144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latin typeface="Calibri" panose="020F0502020204030204" pitchFamily="34" charset="0"/>
              </a:rPr>
              <a:t>Action potential </a:t>
            </a:r>
            <a:br>
              <a:rPr lang="en-US" sz="4000" b="1" dirty="0" smtClean="0">
                <a:latin typeface="Calibri" panose="020F0502020204030204" pitchFamily="34" charset="0"/>
              </a:rPr>
            </a:br>
            <a:r>
              <a:rPr lang="en-US" sz="4000" b="1" dirty="0" smtClean="0">
                <a:latin typeface="Calibri" panose="020F0502020204030204" pitchFamily="34" charset="0"/>
              </a:rPr>
              <a:t>and ionic currents in cardiac cells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1981200"/>
            <a:ext cx="5430838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7"/>
          <p:cNvSpPr>
            <a:spLocks noChangeArrowheads="1"/>
          </p:cNvSpPr>
          <p:nvPr/>
        </p:nvSpPr>
        <p:spPr bwMode="auto">
          <a:xfrm>
            <a:off x="5468938" y="1457265"/>
            <a:ext cx="4627562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5425" indent="-2254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Blip>
                <a:blip r:embed="rId5"/>
              </a:buBlip>
            </a:pPr>
            <a:r>
              <a:rPr lang="en-US" altLang="en-US" sz="1700" b="1" i="0" dirty="0">
                <a:solidFill>
                  <a:srgbClr val="00FFFF"/>
                </a:solidFill>
                <a:latin typeface="Calibri" panose="020F0502020204030204" pitchFamily="34" charset="0"/>
              </a:rPr>
              <a:t>Fast response </a:t>
            </a:r>
            <a:r>
              <a:rPr lang="en-US" altLang="en-US" sz="1700" i="0" dirty="0">
                <a:solidFill>
                  <a:srgbClr val="00FFFF"/>
                </a:solidFill>
                <a:latin typeface="Calibri" panose="020F0502020204030204" pitchFamily="34" charset="0"/>
              </a:rPr>
              <a:t>action potentials are characterized </a:t>
            </a:r>
            <a:r>
              <a:rPr lang="en-US" altLang="en-US" sz="1700" i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by:</a:t>
            </a:r>
          </a:p>
          <a:p>
            <a:pPr lvl="1" eaLnBrk="1" hangingPunct="1">
              <a:buFontTx/>
              <a:buBlip>
                <a:blip r:embed="rId5"/>
              </a:buBlip>
            </a:pPr>
            <a:r>
              <a:rPr lang="en-US" altLang="en-US" sz="1700" i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A </a:t>
            </a:r>
            <a:r>
              <a:rPr lang="en-US" altLang="en-US" sz="1700" i="0" dirty="0">
                <a:solidFill>
                  <a:srgbClr val="00FFFF"/>
                </a:solidFill>
                <a:latin typeface="Calibri" panose="020F0502020204030204" pitchFamily="34" charset="0"/>
              </a:rPr>
              <a:t>rapid depolarization (phase 0) with a substantial overshoot </a:t>
            </a:r>
            <a:r>
              <a:rPr lang="en-US" altLang="en-US" sz="1700" i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(positive inside voltage),</a:t>
            </a:r>
          </a:p>
          <a:p>
            <a:pPr lvl="1" eaLnBrk="1" hangingPunct="1">
              <a:buFontTx/>
              <a:buBlip>
                <a:blip r:embed="rId5"/>
              </a:buBlip>
            </a:pPr>
            <a:r>
              <a:rPr lang="en-US" altLang="en-US" sz="1700" i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A </a:t>
            </a:r>
            <a:r>
              <a:rPr lang="en-US" altLang="en-US" sz="1700" i="0" dirty="0">
                <a:solidFill>
                  <a:srgbClr val="00FFFF"/>
                </a:solidFill>
                <a:latin typeface="Calibri" panose="020F0502020204030204" pitchFamily="34" charset="0"/>
              </a:rPr>
              <a:t>rapid reversal of the overshoot potential (phase 1</a:t>
            </a:r>
            <a:r>
              <a:rPr lang="en-US" altLang="en-US" sz="1700" i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),</a:t>
            </a:r>
          </a:p>
          <a:p>
            <a:pPr lvl="1" eaLnBrk="1" hangingPunct="1">
              <a:buFontTx/>
              <a:buBlip>
                <a:blip r:embed="rId5"/>
              </a:buBlip>
            </a:pPr>
            <a:r>
              <a:rPr lang="en-US" altLang="en-US" sz="1700" i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A </a:t>
            </a:r>
            <a:r>
              <a:rPr lang="en-US" altLang="en-US" sz="1700" i="0" dirty="0">
                <a:solidFill>
                  <a:srgbClr val="00FFFF"/>
                </a:solidFill>
                <a:latin typeface="Calibri" panose="020F0502020204030204" pitchFamily="34" charset="0"/>
              </a:rPr>
              <a:t>long plateau (phase 2), </a:t>
            </a:r>
            <a:r>
              <a:rPr lang="en-US" altLang="en-US" sz="1700" i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and</a:t>
            </a:r>
          </a:p>
          <a:p>
            <a:pPr lvl="1" eaLnBrk="1" hangingPunct="1">
              <a:buFontTx/>
              <a:buBlip>
                <a:blip r:embed="rId5"/>
              </a:buBlip>
            </a:pPr>
            <a:r>
              <a:rPr lang="en-US" altLang="en-US" sz="1700" i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A </a:t>
            </a:r>
            <a:r>
              <a:rPr lang="en-US" altLang="en-US" sz="1700" i="0" dirty="0">
                <a:solidFill>
                  <a:srgbClr val="00FFFF"/>
                </a:solidFill>
                <a:latin typeface="Calibri" panose="020F0502020204030204" pitchFamily="34" charset="0"/>
              </a:rPr>
              <a:t>repolarization (phase 3) </a:t>
            </a:r>
            <a:r>
              <a:rPr lang="en-US" altLang="en-US" sz="1700" i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to</a:t>
            </a:r>
          </a:p>
          <a:p>
            <a:pPr lvl="1" eaLnBrk="1" hangingPunct="1">
              <a:buFontTx/>
              <a:buBlip>
                <a:blip r:embed="rId5"/>
              </a:buBlip>
            </a:pPr>
            <a:r>
              <a:rPr lang="en-US" altLang="en-US" sz="1700" i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A </a:t>
            </a:r>
            <a:r>
              <a:rPr lang="en-US" altLang="en-US" sz="1700" i="0" dirty="0">
                <a:solidFill>
                  <a:srgbClr val="00FFFF"/>
                </a:solidFill>
                <a:latin typeface="Calibri" panose="020F0502020204030204" pitchFamily="34" charset="0"/>
              </a:rPr>
              <a:t>stable, </a:t>
            </a:r>
            <a:r>
              <a:rPr lang="en-US" altLang="en-US" sz="1700" i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resting </a:t>
            </a:r>
            <a:r>
              <a:rPr lang="en-US" altLang="en-US" sz="1700" i="0" dirty="0">
                <a:solidFill>
                  <a:srgbClr val="00FFFF"/>
                </a:solidFill>
                <a:latin typeface="Calibri" panose="020F0502020204030204" pitchFamily="34" charset="0"/>
              </a:rPr>
              <a:t>membrane potential (phase 4). </a:t>
            </a:r>
          </a:p>
          <a:p>
            <a:pPr eaLnBrk="1" hangingPunct="1">
              <a:buFontTx/>
              <a:buBlip>
                <a:blip r:embed="rId5"/>
              </a:buBlip>
            </a:pPr>
            <a:endParaRPr lang="en-US" altLang="en-US" sz="1700" i="0" dirty="0">
              <a:solidFill>
                <a:srgbClr val="00FFFF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Blip>
                <a:blip r:embed="rId5"/>
              </a:buBlip>
            </a:pPr>
            <a:r>
              <a:rPr lang="en-US" altLang="en-US" sz="1700" b="1" i="0" dirty="0">
                <a:solidFill>
                  <a:srgbClr val="00FFFF"/>
                </a:solidFill>
                <a:latin typeface="Calibri" panose="020F0502020204030204" pitchFamily="34" charset="0"/>
              </a:rPr>
              <a:t>Slow response </a:t>
            </a:r>
            <a:r>
              <a:rPr lang="en-US" altLang="en-US" sz="1700" i="0" dirty="0">
                <a:solidFill>
                  <a:srgbClr val="00FFFF"/>
                </a:solidFill>
                <a:latin typeface="Calibri" panose="020F0502020204030204" pitchFamily="34" charset="0"/>
              </a:rPr>
              <a:t>action potentials are </a:t>
            </a:r>
            <a:r>
              <a:rPr lang="en-US" altLang="en-US" sz="1700" i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characterized by:</a:t>
            </a:r>
          </a:p>
          <a:p>
            <a:pPr lvl="1" eaLnBrk="1" hangingPunct="1">
              <a:buFontTx/>
              <a:buBlip>
                <a:blip r:embed="rId5"/>
              </a:buBlip>
            </a:pPr>
            <a:r>
              <a:rPr lang="en-US" altLang="en-US" sz="1700" i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A </a:t>
            </a:r>
            <a:r>
              <a:rPr lang="en-US" altLang="en-US" sz="1700" i="0" dirty="0">
                <a:solidFill>
                  <a:srgbClr val="00FFFF"/>
                </a:solidFill>
                <a:latin typeface="Calibri" panose="020F0502020204030204" pitchFamily="34" charset="0"/>
              </a:rPr>
              <a:t>slower initial depolarization phase, </a:t>
            </a:r>
            <a:endParaRPr lang="en-US" altLang="en-US" sz="1700" i="0" dirty="0" smtClean="0">
              <a:solidFill>
                <a:srgbClr val="00FFFF"/>
              </a:solidFill>
              <a:latin typeface="Calibri" panose="020F0502020204030204" pitchFamily="34" charset="0"/>
            </a:endParaRPr>
          </a:p>
          <a:p>
            <a:pPr lvl="1" eaLnBrk="1" hangingPunct="1">
              <a:buFontTx/>
              <a:buBlip>
                <a:blip r:embed="rId5"/>
              </a:buBlip>
            </a:pPr>
            <a:r>
              <a:rPr lang="en-US" altLang="en-US" sz="1700" i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A </a:t>
            </a:r>
            <a:r>
              <a:rPr lang="en-US" altLang="en-US" sz="1700" i="0" dirty="0">
                <a:solidFill>
                  <a:srgbClr val="00FFFF"/>
                </a:solidFill>
                <a:latin typeface="Calibri" panose="020F0502020204030204" pitchFamily="34" charset="0"/>
              </a:rPr>
              <a:t>lower amplitude overshoot</a:t>
            </a:r>
            <a:r>
              <a:rPr lang="en-US" altLang="en-US" sz="1700" i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,</a:t>
            </a:r>
          </a:p>
          <a:p>
            <a:pPr lvl="1" eaLnBrk="1" hangingPunct="1">
              <a:buFontTx/>
              <a:buBlip>
                <a:blip r:embed="rId5"/>
              </a:buBlip>
            </a:pPr>
            <a:r>
              <a:rPr lang="en-US" altLang="en-US" sz="1700" i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A </a:t>
            </a:r>
            <a:r>
              <a:rPr lang="en-US" altLang="en-US" sz="1700" i="0" dirty="0">
                <a:solidFill>
                  <a:srgbClr val="00FFFF"/>
                </a:solidFill>
                <a:latin typeface="Calibri" panose="020F0502020204030204" pitchFamily="34" charset="0"/>
              </a:rPr>
              <a:t>shorter and less stable plateau phase, </a:t>
            </a:r>
            <a:r>
              <a:rPr lang="en-US" altLang="en-US" sz="1700" i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and</a:t>
            </a:r>
          </a:p>
          <a:p>
            <a:pPr lvl="1" eaLnBrk="1" hangingPunct="1">
              <a:buFontTx/>
              <a:buBlip>
                <a:blip r:embed="rId5"/>
              </a:buBlip>
            </a:pPr>
            <a:r>
              <a:rPr lang="en-US" altLang="en-US" sz="1700" i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A </a:t>
            </a:r>
            <a:r>
              <a:rPr lang="en-US" altLang="en-US" sz="1700" i="0" dirty="0">
                <a:solidFill>
                  <a:srgbClr val="00FFFF"/>
                </a:solidFill>
                <a:latin typeface="Calibri" panose="020F0502020204030204" pitchFamily="34" charset="0"/>
              </a:rPr>
              <a:t>repolarization to an unstable, slowly depolarizing "resting" potential </a:t>
            </a:r>
          </a:p>
        </p:txBody>
      </p:sp>
    </p:spTree>
    <p:extLst>
      <p:ext uri="{BB962C8B-B14F-4D97-AF65-F5344CB8AC3E}">
        <p14:creationId xmlns:p14="http://schemas.microsoft.com/office/powerpoint/2010/main" val="27941058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 rot="-5400000">
            <a:off x="-1521169" y="4153050"/>
            <a:ext cx="40107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MEMBRANE  POTENTIAL (mV)</a:t>
            </a:r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1543050" y="1874838"/>
            <a:ext cx="0" cy="457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011238" y="2600325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1543050" y="2865438"/>
            <a:ext cx="37719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6257925" y="1874838"/>
            <a:ext cx="0" cy="457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6257925" y="2636838"/>
            <a:ext cx="37719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5794375" y="2635250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942975" y="3854450"/>
            <a:ext cx="5902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-50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5572125" y="3854450"/>
            <a:ext cx="5902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-50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771525" y="5149850"/>
            <a:ext cx="7457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-100</a:t>
            </a: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5486400" y="5149850"/>
            <a:ext cx="7457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-100</a:t>
            </a:r>
          </a:p>
        </p:txBody>
      </p:sp>
      <p:sp>
        <p:nvSpPr>
          <p:cNvPr id="25613" name="Line 13"/>
          <p:cNvSpPr>
            <a:spLocks noChangeShapeType="1"/>
          </p:cNvSpPr>
          <p:nvPr/>
        </p:nvSpPr>
        <p:spPr bwMode="auto">
          <a:xfrm>
            <a:off x="1543050" y="5075238"/>
            <a:ext cx="428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5614" name="Line 14"/>
          <p:cNvSpPr>
            <a:spLocks noChangeShapeType="1"/>
          </p:cNvSpPr>
          <p:nvPr/>
        </p:nvSpPr>
        <p:spPr bwMode="auto">
          <a:xfrm flipV="1">
            <a:off x="1971675" y="2408238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5615" name="Arc 15"/>
          <p:cNvSpPr>
            <a:spLocks/>
          </p:cNvSpPr>
          <p:nvPr/>
        </p:nvSpPr>
        <p:spPr bwMode="auto">
          <a:xfrm flipH="1" flipV="1">
            <a:off x="1971675" y="2408238"/>
            <a:ext cx="1285875" cy="457200"/>
          </a:xfrm>
          <a:custGeom>
            <a:avLst/>
            <a:gdLst>
              <a:gd name="T0" fmla="*/ 427315 w 21600"/>
              <a:gd name="T1" fmla="*/ 0 h 20372"/>
              <a:gd name="T2" fmla="*/ 1285875 w 21600"/>
              <a:gd name="T3" fmla="*/ 457200 h 20372"/>
              <a:gd name="T4" fmla="*/ 0 w 21600"/>
              <a:gd name="T5" fmla="*/ 457200 h 20372"/>
              <a:gd name="T6" fmla="*/ 0 60000 65536"/>
              <a:gd name="T7" fmla="*/ 0 60000 65536"/>
              <a:gd name="T8" fmla="*/ 0 60000 65536"/>
              <a:gd name="T9" fmla="*/ 0 w 21600"/>
              <a:gd name="T10" fmla="*/ 0 h 20372"/>
              <a:gd name="T11" fmla="*/ 21600 w 21600"/>
              <a:gd name="T12" fmla="*/ 20372 h 203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372" fill="none" extrusionOk="0">
                <a:moveTo>
                  <a:pt x="7178" y="-1"/>
                </a:moveTo>
                <a:cubicBezTo>
                  <a:pt x="15819" y="3044"/>
                  <a:pt x="21600" y="11209"/>
                  <a:pt x="21600" y="20372"/>
                </a:cubicBezTo>
              </a:path>
              <a:path w="21600" h="20372" stroke="0" extrusionOk="0">
                <a:moveTo>
                  <a:pt x="7178" y="-1"/>
                </a:moveTo>
                <a:cubicBezTo>
                  <a:pt x="15819" y="3044"/>
                  <a:pt x="21600" y="11209"/>
                  <a:pt x="21600" y="20372"/>
                </a:cubicBezTo>
                <a:lnTo>
                  <a:pt x="0" y="20372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5616" name="Arc 16"/>
          <p:cNvSpPr>
            <a:spLocks/>
          </p:cNvSpPr>
          <p:nvPr/>
        </p:nvSpPr>
        <p:spPr bwMode="auto">
          <a:xfrm rot="10800000" flipH="1" flipV="1">
            <a:off x="2828925" y="2865438"/>
            <a:ext cx="1285875" cy="457200"/>
          </a:xfrm>
          <a:custGeom>
            <a:avLst/>
            <a:gdLst>
              <a:gd name="T0" fmla="*/ 0 w 21600"/>
              <a:gd name="T1" fmla="*/ 0 h 21600"/>
              <a:gd name="T2" fmla="*/ 1285875 w 21600"/>
              <a:gd name="T3" fmla="*/ 457200 h 21600"/>
              <a:gd name="T4" fmla="*/ 0 w 21600"/>
              <a:gd name="T5" fmla="*/ 4572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5617" name="Line 17"/>
          <p:cNvSpPr>
            <a:spLocks noChangeShapeType="1"/>
          </p:cNvSpPr>
          <p:nvPr/>
        </p:nvSpPr>
        <p:spPr bwMode="auto">
          <a:xfrm>
            <a:off x="4114800" y="3246438"/>
            <a:ext cx="17145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5618" name="Arc 18"/>
          <p:cNvSpPr>
            <a:spLocks/>
          </p:cNvSpPr>
          <p:nvPr/>
        </p:nvSpPr>
        <p:spPr bwMode="auto">
          <a:xfrm flipH="1" flipV="1">
            <a:off x="4286250" y="4846638"/>
            <a:ext cx="771525" cy="228600"/>
          </a:xfrm>
          <a:custGeom>
            <a:avLst/>
            <a:gdLst>
              <a:gd name="T0" fmla="*/ 0 w 21600"/>
              <a:gd name="T1" fmla="*/ 0 h 21600"/>
              <a:gd name="T2" fmla="*/ 771525 w 21600"/>
              <a:gd name="T3" fmla="*/ 228600 h 21600"/>
              <a:gd name="T4" fmla="*/ 0 w 21600"/>
              <a:gd name="T5" fmla="*/ 228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5619" name="Line 19"/>
          <p:cNvSpPr>
            <a:spLocks noChangeShapeType="1"/>
          </p:cNvSpPr>
          <p:nvPr/>
        </p:nvSpPr>
        <p:spPr bwMode="auto">
          <a:xfrm flipV="1">
            <a:off x="6515100" y="4160838"/>
            <a:ext cx="154305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5620" name="Line 20"/>
          <p:cNvSpPr>
            <a:spLocks noChangeShapeType="1"/>
          </p:cNvSpPr>
          <p:nvPr/>
        </p:nvSpPr>
        <p:spPr bwMode="auto">
          <a:xfrm flipV="1">
            <a:off x="8058150" y="2560638"/>
            <a:ext cx="85725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5621" name="Arc 21"/>
          <p:cNvSpPr>
            <a:spLocks/>
          </p:cNvSpPr>
          <p:nvPr/>
        </p:nvSpPr>
        <p:spPr bwMode="auto">
          <a:xfrm>
            <a:off x="8143875" y="2560638"/>
            <a:ext cx="514350" cy="1830387"/>
          </a:xfrm>
          <a:custGeom>
            <a:avLst/>
            <a:gdLst>
              <a:gd name="T0" fmla="*/ 0 w 21600"/>
              <a:gd name="T1" fmla="*/ 0 h 25932"/>
              <a:gd name="T2" fmla="*/ 503896 w 21600"/>
              <a:gd name="T3" fmla="*/ 1830387 h 25932"/>
              <a:gd name="T4" fmla="*/ 0 w 21600"/>
              <a:gd name="T5" fmla="*/ 1524617 h 25932"/>
              <a:gd name="T6" fmla="*/ 0 60000 65536"/>
              <a:gd name="T7" fmla="*/ 0 60000 65536"/>
              <a:gd name="T8" fmla="*/ 0 60000 65536"/>
              <a:gd name="T9" fmla="*/ 0 w 21600"/>
              <a:gd name="T10" fmla="*/ 0 h 25932"/>
              <a:gd name="T11" fmla="*/ 21600 w 21600"/>
              <a:gd name="T12" fmla="*/ 25932 h 259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932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3055"/>
                  <a:pt x="21452" y="24506"/>
                  <a:pt x="21161" y="25932"/>
                </a:cubicBezTo>
              </a:path>
              <a:path w="21600" h="25932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3055"/>
                  <a:pt x="21452" y="24506"/>
                  <a:pt x="21161" y="25932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5622" name="Arc 22"/>
          <p:cNvSpPr>
            <a:spLocks/>
          </p:cNvSpPr>
          <p:nvPr/>
        </p:nvSpPr>
        <p:spPr bwMode="auto">
          <a:xfrm flipH="1" flipV="1">
            <a:off x="8658225" y="4389438"/>
            <a:ext cx="428625" cy="228600"/>
          </a:xfrm>
          <a:custGeom>
            <a:avLst/>
            <a:gdLst>
              <a:gd name="T0" fmla="*/ 0 w 21600"/>
              <a:gd name="T1" fmla="*/ 0 h 21600"/>
              <a:gd name="T2" fmla="*/ 428625 w 21600"/>
              <a:gd name="T3" fmla="*/ 228600 h 21600"/>
              <a:gd name="T4" fmla="*/ 0 w 21600"/>
              <a:gd name="T5" fmla="*/ 228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5623" name="Arc 23"/>
          <p:cNvSpPr>
            <a:spLocks/>
          </p:cNvSpPr>
          <p:nvPr/>
        </p:nvSpPr>
        <p:spPr bwMode="auto">
          <a:xfrm flipH="1" flipV="1">
            <a:off x="6257925" y="4541838"/>
            <a:ext cx="257175" cy="76200"/>
          </a:xfrm>
          <a:custGeom>
            <a:avLst/>
            <a:gdLst>
              <a:gd name="T0" fmla="*/ 0 w 21600"/>
              <a:gd name="T1" fmla="*/ 0 h 21600"/>
              <a:gd name="T2" fmla="*/ 257175 w 21600"/>
              <a:gd name="T3" fmla="*/ 76200 h 21600"/>
              <a:gd name="T4" fmla="*/ 0 w 21600"/>
              <a:gd name="T5" fmla="*/ 762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5624" name="Line 24"/>
          <p:cNvSpPr>
            <a:spLocks noChangeShapeType="1"/>
          </p:cNvSpPr>
          <p:nvPr/>
        </p:nvSpPr>
        <p:spPr bwMode="auto">
          <a:xfrm flipV="1">
            <a:off x="9086850" y="4389438"/>
            <a:ext cx="85725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5625" name="Text Box 25"/>
          <p:cNvSpPr txBox="1">
            <a:spLocks noChangeArrowheads="1"/>
          </p:cNvSpPr>
          <p:nvPr/>
        </p:nvSpPr>
        <p:spPr bwMode="auto">
          <a:xfrm>
            <a:off x="7783513" y="1838325"/>
            <a:ext cx="736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SAN</a:t>
            </a:r>
          </a:p>
        </p:txBody>
      </p:sp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2097446" y="1828800"/>
            <a:ext cx="2302745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en-US" sz="2400" b="1" i="0">
                <a:latin typeface="Calibri" panose="020F0502020204030204" pitchFamily="34" charset="0"/>
              </a:rPr>
              <a:t>VENTRICULULAR</a:t>
            </a:r>
          </a:p>
          <a:p>
            <a:pPr algn="ctr">
              <a:lnSpc>
                <a:spcPct val="70000"/>
              </a:lnSpc>
            </a:pPr>
            <a:r>
              <a:rPr lang="en-US" altLang="en-US" sz="2400" b="1" i="0">
                <a:latin typeface="Calibri" panose="020F0502020204030204" pitchFamily="34" charset="0"/>
              </a:rPr>
              <a:t>CELL</a:t>
            </a:r>
          </a:p>
        </p:txBody>
      </p:sp>
      <p:sp>
        <p:nvSpPr>
          <p:cNvPr id="25627" name="Text Box 27"/>
          <p:cNvSpPr txBox="1">
            <a:spLocks noChangeArrowheads="1"/>
          </p:cNvSpPr>
          <p:nvPr/>
        </p:nvSpPr>
        <p:spPr bwMode="auto">
          <a:xfrm>
            <a:off x="1954213" y="3590925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25628" name="Text Box 28"/>
          <p:cNvSpPr txBox="1">
            <a:spLocks noChangeArrowheads="1"/>
          </p:cNvSpPr>
          <p:nvPr/>
        </p:nvSpPr>
        <p:spPr bwMode="auto">
          <a:xfrm>
            <a:off x="2057400" y="2254250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25629" name="Text Box 29"/>
          <p:cNvSpPr txBox="1">
            <a:spLocks noChangeArrowheads="1"/>
          </p:cNvSpPr>
          <p:nvPr/>
        </p:nvSpPr>
        <p:spPr bwMode="auto">
          <a:xfrm>
            <a:off x="2725738" y="2447925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25630" name="Text Box 30"/>
          <p:cNvSpPr txBox="1">
            <a:spLocks noChangeArrowheads="1"/>
          </p:cNvSpPr>
          <p:nvPr/>
        </p:nvSpPr>
        <p:spPr bwMode="auto">
          <a:xfrm>
            <a:off x="3754438" y="3590925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25631" name="Text Box 31"/>
          <p:cNvSpPr txBox="1">
            <a:spLocks noChangeArrowheads="1"/>
          </p:cNvSpPr>
          <p:nvPr/>
        </p:nvSpPr>
        <p:spPr bwMode="auto">
          <a:xfrm>
            <a:off x="4697413" y="4657725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25632" name="Text Box 32"/>
          <p:cNvSpPr txBox="1">
            <a:spLocks noChangeArrowheads="1"/>
          </p:cNvSpPr>
          <p:nvPr/>
        </p:nvSpPr>
        <p:spPr bwMode="auto">
          <a:xfrm>
            <a:off x="6926263" y="3743325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25633" name="Text Box 33"/>
          <p:cNvSpPr txBox="1">
            <a:spLocks noChangeArrowheads="1"/>
          </p:cNvSpPr>
          <p:nvPr/>
        </p:nvSpPr>
        <p:spPr bwMode="auto">
          <a:xfrm>
            <a:off x="7783513" y="3057525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0</a:t>
            </a:r>
          </a:p>
        </p:txBody>
      </p:sp>
      <p:sp>
        <p:nvSpPr>
          <p:cNvPr id="25634" name="Text Box 34"/>
          <p:cNvSpPr txBox="1">
            <a:spLocks noChangeArrowheads="1"/>
          </p:cNvSpPr>
          <p:nvPr/>
        </p:nvSpPr>
        <p:spPr bwMode="auto">
          <a:xfrm>
            <a:off x="8555038" y="3057525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599075" name="Rectangle 35"/>
          <p:cNvSpPr>
            <a:spLocks noChangeArrowheads="1"/>
          </p:cNvSpPr>
          <p:nvPr/>
        </p:nvSpPr>
        <p:spPr bwMode="auto">
          <a:xfrm>
            <a:off x="819150" y="457200"/>
            <a:ext cx="8743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36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Action potentials </a:t>
            </a:r>
            <a:br>
              <a:rPr lang="en-US" sz="36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</a:br>
            <a:r>
              <a:rPr lang="en-US" sz="36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from different areas of the heart</a:t>
            </a:r>
          </a:p>
        </p:txBody>
      </p:sp>
      <p:sp>
        <p:nvSpPr>
          <p:cNvPr id="25636" name="Line 36"/>
          <p:cNvSpPr>
            <a:spLocks noChangeShapeType="1"/>
          </p:cNvSpPr>
          <p:nvPr/>
        </p:nvSpPr>
        <p:spPr bwMode="auto">
          <a:xfrm>
            <a:off x="4152900" y="2438400"/>
            <a:ext cx="0" cy="3124200"/>
          </a:xfrm>
          <a:prstGeom prst="line">
            <a:avLst/>
          </a:prstGeom>
          <a:noFill/>
          <a:ln w="41275">
            <a:solidFill>
              <a:schemeClr val="hlink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 rot="-5383564">
            <a:off x="-1349719" y="3846662"/>
            <a:ext cx="40107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en-US" altLang="en-US" sz="2400" b="1" i="0">
                <a:latin typeface="Calibri" panose="020F0502020204030204" pitchFamily="34" charset="0"/>
              </a:rPr>
              <a:t>MEMBRANE  POTENTIAL (mV)</a:t>
            </a:r>
          </a:p>
        </p:txBody>
      </p:sp>
      <p:sp>
        <p:nvSpPr>
          <p:cNvPr id="26627" name="Line 3"/>
          <p:cNvSpPr>
            <a:spLocks noChangeShapeType="1"/>
          </p:cNvSpPr>
          <p:nvPr/>
        </p:nvSpPr>
        <p:spPr bwMode="auto">
          <a:xfrm>
            <a:off x="1457325" y="1677988"/>
            <a:ext cx="0" cy="487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>
            <a:off x="1457325" y="6554788"/>
            <a:ext cx="59150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771525" y="5791200"/>
            <a:ext cx="5902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-90</a:t>
            </a:r>
            <a:endParaRPr lang="en-US" altLang="en-US" sz="2400" i="0">
              <a:latin typeface="Calibri" panose="020F0502020204030204" pitchFamily="34" charset="0"/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011238" y="2327275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0</a:t>
            </a:r>
            <a:endParaRPr lang="en-US" altLang="en-US" sz="2400" i="0">
              <a:latin typeface="Calibri" panose="020F0502020204030204" pitchFamily="34" charset="0"/>
            </a:endParaRPr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1457325" y="6097588"/>
            <a:ext cx="1028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 flipV="1">
            <a:off x="2486025" y="1906588"/>
            <a:ext cx="0" cy="419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1936750" y="3657600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0</a:t>
            </a:r>
            <a:endParaRPr lang="en-US" altLang="en-US" sz="2400" i="0">
              <a:latin typeface="Calibri" panose="020F0502020204030204" pitchFamily="34" charset="0"/>
            </a:endParaRPr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 flipV="1">
            <a:off x="2228850" y="3659188"/>
            <a:ext cx="257175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6635" name="Arc 11"/>
          <p:cNvSpPr>
            <a:spLocks/>
          </p:cNvSpPr>
          <p:nvPr/>
        </p:nvSpPr>
        <p:spPr bwMode="auto">
          <a:xfrm>
            <a:off x="4114800" y="2668588"/>
            <a:ext cx="1800225" cy="762000"/>
          </a:xfrm>
          <a:custGeom>
            <a:avLst/>
            <a:gdLst>
              <a:gd name="T0" fmla="*/ 0 w 21600"/>
              <a:gd name="T1" fmla="*/ 0 h 21600"/>
              <a:gd name="T2" fmla="*/ 1800225 w 21600"/>
              <a:gd name="T3" fmla="*/ 762000 h 21600"/>
              <a:gd name="T4" fmla="*/ 0 w 21600"/>
              <a:gd name="T5" fmla="*/ 7620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6636" name="Arc 12"/>
          <p:cNvSpPr>
            <a:spLocks/>
          </p:cNvSpPr>
          <p:nvPr/>
        </p:nvSpPr>
        <p:spPr bwMode="auto">
          <a:xfrm rot="10800000">
            <a:off x="2486025" y="1906588"/>
            <a:ext cx="1800225" cy="762000"/>
          </a:xfrm>
          <a:custGeom>
            <a:avLst/>
            <a:gdLst>
              <a:gd name="T0" fmla="*/ 0 w 21600"/>
              <a:gd name="T1" fmla="*/ 0 h 21600"/>
              <a:gd name="T2" fmla="*/ 1800225 w 21600"/>
              <a:gd name="T3" fmla="*/ 762000 h 21600"/>
              <a:gd name="T4" fmla="*/ 0 w 21600"/>
              <a:gd name="T5" fmla="*/ 7620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6637" name="Arc 13"/>
          <p:cNvSpPr>
            <a:spLocks/>
          </p:cNvSpPr>
          <p:nvPr/>
        </p:nvSpPr>
        <p:spPr bwMode="auto">
          <a:xfrm flipH="1" flipV="1">
            <a:off x="6086475" y="5564188"/>
            <a:ext cx="1200150" cy="533400"/>
          </a:xfrm>
          <a:custGeom>
            <a:avLst/>
            <a:gdLst>
              <a:gd name="T0" fmla="*/ 0 w 21600"/>
              <a:gd name="T1" fmla="*/ 0 h 21600"/>
              <a:gd name="T2" fmla="*/ 1200150 w 21600"/>
              <a:gd name="T3" fmla="*/ 533400 h 21600"/>
              <a:gd name="T4" fmla="*/ 0 w 21600"/>
              <a:gd name="T5" fmla="*/ 533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>
            <a:off x="5915025" y="3354388"/>
            <a:ext cx="171450" cy="2209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2657475" y="1981200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4114800" y="2209800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5486400" y="4114800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6772275" y="5640388"/>
            <a:ext cx="36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26643" name="Text Box 19"/>
          <p:cNvSpPr txBox="1">
            <a:spLocks noChangeArrowheads="1"/>
          </p:cNvSpPr>
          <p:nvPr/>
        </p:nvSpPr>
        <p:spPr bwMode="auto">
          <a:xfrm>
            <a:off x="3686175" y="65532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TIME</a:t>
            </a:r>
          </a:p>
        </p:txBody>
      </p:sp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6134100" y="11430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i="0">
                <a:solidFill>
                  <a:schemeClr val="accent2"/>
                </a:solidFill>
                <a:latin typeface="Calibri" panose="020F0502020204030204" pitchFamily="34" charset="0"/>
              </a:rPr>
              <a:t>Phase</a:t>
            </a:r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6154738" y="1717675"/>
            <a:ext cx="4132262" cy="720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lnSpc>
                <a:spcPct val="70000"/>
              </a:lnSpc>
            </a:pPr>
            <a:r>
              <a:rPr lang="en-US" altLang="en-US" sz="2400" b="1" i="0" dirty="0">
                <a:solidFill>
                  <a:srgbClr val="00FFCC"/>
                </a:solidFill>
                <a:latin typeface="Calibri" panose="020F0502020204030204" pitchFamily="34" charset="0"/>
              </a:rPr>
              <a:t>0 = Rapid Depolarization</a:t>
            </a:r>
          </a:p>
          <a:p>
            <a:r>
              <a:rPr lang="en-US" altLang="en-US" sz="2400" b="1" i="0" dirty="0">
                <a:solidFill>
                  <a:srgbClr val="00FFCC"/>
                </a:solidFill>
                <a:latin typeface="Calibri" panose="020F0502020204030204" pitchFamily="34" charset="0"/>
              </a:rPr>
              <a:t>     (inward Na</a:t>
            </a:r>
            <a:r>
              <a:rPr lang="en-US" altLang="en-US" sz="2400" b="1" i="0" baseline="30000" dirty="0">
                <a:solidFill>
                  <a:srgbClr val="00FFCC"/>
                </a:solidFill>
                <a:latin typeface="Calibri" panose="020F0502020204030204" pitchFamily="34" charset="0"/>
              </a:rPr>
              <a:t>+</a:t>
            </a:r>
            <a:r>
              <a:rPr lang="en-US" altLang="en-US" sz="2400" b="1" i="0" dirty="0">
                <a:solidFill>
                  <a:srgbClr val="00FFCC"/>
                </a:solidFill>
                <a:latin typeface="Calibri" panose="020F0502020204030204" pitchFamily="34" charset="0"/>
              </a:rPr>
              <a:t> current)      </a:t>
            </a:r>
          </a:p>
        </p:txBody>
      </p:sp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6172200" y="2590800"/>
            <a:ext cx="3321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 dirty="0">
                <a:solidFill>
                  <a:srgbClr val="00FFCC"/>
                </a:solidFill>
                <a:latin typeface="Calibri" panose="020F0502020204030204" pitchFamily="34" charset="0"/>
              </a:rPr>
              <a:t>1 = partial repolarization</a:t>
            </a:r>
          </a:p>
        </p:txBody>
      </p:sp>
      <p:sp>
        <p:nvSpPr>
          <p:cNvPr id="26647" name="Text Box 23"/>
          <p:cNvSpPr txBox="1">
            <a:spLocks noChangeArrowheads="1"/>
          </p:cNvSpPr>
          <p:nvPr/>
        </p:nvSpPr>
        <p:spPr bwMode="auto">
          <a:xfrm>
            <a:off x="6161088" y="3098800"/>
            <a:ext cx="3266691" cy="720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lnSpc>
                <a:spcPct val="70000"/>
              </a:lnSpc>
            </a:pPr>
            <a:r>
              <a:rPr lang="en-US" altLang="en-US" sz="2400" b="1" i="0" dirty="0">
                <a:solidFill>
                  <a:srgbClr val="00FFCC"/>
                </a:solidFill>
                <a:latin typeface="Calibri" panose="020F0502020204030204" pitchFamily="34" charset="0"/>
              </a:rPr>
              <a:t>2 = Plateau</a:t>
            </a:r>
          </a:p>
          <a:p>
            <a:r>
              <a:rPr lang="en-US" altLang="en-US" sz="2400" b="1" i="0" dirty="0">
                <a:solidFill>
                  <a:srgbClr val="00FFCC"/>
                </a:solidFill>
                <a:latin typeface="Calibri" panose="020F0502020204030204" pitchFamily="34" charset="0"/>
              </a:rPr>
              <a:t>      (inward Ca</a:t>
            </a:r>
            <a:r>
              <a:rPr lang="en-US" altLang="en-US" sz="2400" b="1" i="0" baseline="30000" dirty="0">
                <a:solidFill>
                  <a:srgbClr val="00FFCC"/>
                </a:solidFill>
                <a:latin typeface="Calibri" panose="020F0502020204030204" pitchFamily="34" charset="0"/>
              </a:rPr>
              <a:t>++</a:t>
            </a:r>
            <a:r>
              <a:rPr lang="en-US" altLang="en-US" sz="2400" b="1" i="0" dirty="0">
                <a:solidFill>
                  <a:srgbClr val="00FFCC"/>
                </a:solidFill>
                <a:latin typeface="Calibri" panose="020F0502020204030204" pitchFamily="34" charset="0"/>
              </a:rPr>
              <a:t> current)</a:t>
            </a:r>
          </a:p>
        </p:txBody>
      </p:sp>
      <p:sp>
        <p:nvSpPr>
          <p:cNvPr id="26648" name="Text Box 24"/>
          <p:cNvSpPr txBox="1">
            <a:spLocks noChangeArrowheads="1"/>
          </p:cNvSpPr>
          <p:nvPr/>
        </p:nvSpPr>
        <p:spPr bwMode="auto">
          <a:xfrm>
            <a:off x="6169025" y="3810000"/>
            <a:ext cx="3287438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solidFill>
                  <a:srgbClr val="00FFCC"/>
                </a:solidFill>
                <a:latin typeface="Calibri" panose="020F0502020204030204" pitchFamily="34" charset="0"/>
              </a:rPr>
              <a:t>3 = Repolarization</a:t>
            </a:r>
          </a:p>
          <a:p>
            <a:pPr>
              <a:lnSpc>
                <a:spcPct val="80000"/>
              </a:lnSpc>
            </a:pPr>
            <a:r>
              <a:rPr lang="en-US" altLang="en-US" sz="2400" b="1" i="0">
                <a:solidFill>
                  <a:srgbClr val="00FFCC"/>
                </a:solidFill>
                <a:latin typeface="Calibri" panose="020F0502020204030204" pitchFamily="34" charset="0"/>
              </a:rPr>
              <a:t>       (outward K</a:t>
            </a:r>
            <a:r>
              <a:rPr lang="en-US" altLang="en-US" sz="2400" b="1" i="0" baseline="30000">
                <a:solidFill>
                  <a:srgbClr val="00FFCC"/>
                </a:solidFill>
                <a:latin typeface="Calibri" panose="020F0502020204030204" pitchFamily="34" charset="0"/>
              </a:rPr>
              <a:t>+</a:t>
            </a:r>
            <a:r>
              <a:rPr lang="en-US" altLang="en-US" sz="2400" b="1" i="0">
                <a:solidFill>
                  <a:srgbClr val="00FFCC"/>
                </a:solidFill>
                <a:latin typeface="Calibri" panose="020F0502020204030204" pitchFamily="34" charset="0"/>
              </a:rPr>
              <a:t> current)</a:t>
            </a:r>
          </a:p>
        </p:txBody>
      </p:sp>
      <p:sp>
        <p:nvSpPr>
          <p:cNvPr id="26649" name="Text Box 25"/>
          <p:cNvSpPr txBox="1">
            <a:spLocks noChangeArrowheads="1"/>
          </p:cNvSpPr>
          <p:nvPr/>
        </p:nvSpPr>
        <p:spPr bwMode="auto">
          <a:xfrm>
            <a:off x="6172200" y="4495800"/>
            <a:ext cx="27940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solidFill>
                  <a:srgbClr val="00FFCC"/>
                </a:solidFill>
                <a:latin typeface="Calibri" panose="020F0502020204030204" pitchFamily="34" charset="0"/>
              </a:rPr>
              <a:t>4 = Resting Potential</a:t>
            </a:r>
          </a:p>
        </p:txBody>
      </p:sp>
      <p:sp>
        <p:nvSpPr>
          <p:cNvPr id="26650" name="Arc 26"/>
          <p:cNvSpPr>
            <a:spLocks/>
          </p:cNvSpPr>
          <p:nvPr/>
        </p:nvSpPr>
        <p:spPr bwMode="auto">
          <a:xfrm flipH="1">
            <a:off x="2571750" y="2135188"/>
            <a:ext cx="1885950" cy="3962400"/>
          </a:xfrm>
          <a:custGeom>
            <a:avLst/>
            <a:gdLst>
              <a:gd name="T0" fmla="*/ 0 w 21600"/>
              <a:gd name="T1" fmla="*/ 0 h 21600"/>
              <a:gd name="T2" fmla="*/ 1885950 w 21600"/>
              <a:gd name="T3" fmla="*/ 3962400 h 21600"/>
              <a:gd name="T4" fmla="*/ 0 w 21600"/>
              <a:gd name="T5" fmla="*/ 3962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6651" name="Arc 27"/>
          <p:cNvSpPr>
            <a:spLocks/>
          </p:cNvSpPr>
          <p:nvPr/>
        </p:nvSpPr>
        <p:spPr bwMode="auto">
          <a:xfrm>
            <a:off x="4543425" y="2136775"/>
            <a:ext cx="1966913" cy="3962400"/>
          </a:xfrm>
          <a:custGeom>
            <a:avLst/>
            <a:gdLst>
              <a:gd name="T0" fmla="*/ 0 w 21532"/>
              <a:gd name="T1" fmla="*/ 0 h 21600"/>
              <a:gd name="T2" fmla="*/ 1966913 w 21532"/>
              <a:gd name="T3" fmla="*/ 3648894 h 21600"/>
              <a:gd name="T4" fmla="*/ 0 w 21532"/>
              <a:gd name="T5" fmla="*/ 3962400 h 21600"/>
              <a:gd name="T6" fmla="*/ 0 60000 65536"/>
              <a:gd name="T7" fmla="*/ 0 60000 65536"/>
              <a:gd name="T8" fmla="*/ 0 60000 65536"/>
              <a:gd name="T9" fmla="*/ 0 w 21532"/>
              <a:gd name="T10" fmla="*/ 0 h 21600"/>
              <a:gd name="T11" fmla="*/ 21532 w 2153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32" h="21600" fill="none" extrusionOk="0">
                <a:moveTo>
                  <a:pt x="-1" y="0"/>
                </a:moveTo>
                <a:cubicBezTo>
                  <a:pt x="11266" y="0"/>
                  <a:pt x="20640" y="8659"/>
                  <a:pt x="21532" y="19890"/>
                </a:cubicBezTo>
              </a:path>
              <a:path w="21532" h="21600" stroke="0" extrusionOk="0">
                <a:moveTo>
                  <a:pt x="-1" y="0"/>
                </a:moveTo>
                <a:cubicBezTo>
                  <a:pt x="11266" y="0"/>
                  <a:pt x="20640" y="8659"/>
                  <a:pt x="21532" y="1989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6652" name="Text Box 28"/>
          <p:cNvSpPr txBox="1">
            <a:spLocks noChangeArrowheads="1"/>
          </p:cNvSpPr>
          <p:nvPr/>
        </p:nvSpPr>
        <p:spPr bwMode="auto">
          <a:xfrm>
            <a:off x="2314575" y="1371600"/>
            <a:ext cx="29403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latin typeface="Calibri" panose="020F0502020204030204" pitchFamily="34" charset="0"/>
              </a:rPr>
              <a:t>Mechanical Response</a:t>
            </a:r>
          </a:p>
        </p:txBody>
      </p:sp>
      <p:sp>
        <p:nvSpPr>
          <p:cNvPr id="26653" name="Line 29"/>
          <p:cNvSpPr>
            <a:spLocks noChangeShapeType="1"/>
          </p:cNvSpPr>
          <p:nvPr/>
        </p:nvSpPr>
        <p:spPr bwMode="auto">
          <a:xfrm>
            <a:off x="4543425" y="1754188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600094" name="Rectangle 30"/>
          <p:cNvSpPr>
            <a:spLocks noChangeArrowheads="1"/>
          </p:cNvSpPr>
          <p:nvPr/>
        </p:nvSpPr>
        <p:spPr bwMode="auto">
          <a:xfrm>
            <a:off x="895350" y="457200"/>
            <a:ext cx="8743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40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Fast response action potentials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ShHP409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838699" cy="68580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accessmedicine.com/loadBinary.aspx?name=hurs&amp;filename=%09hurs_c204f00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24500" y="0"/>
            <a:ext cx="47625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ShHP409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1371600"/>
            <a:ext cx="5522913" cy="51816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12163" name="Rectangle 3"/>
          <p:cNvSpPr>
            <a:spLocks noChangeArrowheads="1"/>
          </p:cNvSpPr>
          <p:nvPr/>
        </p:nvSpPr>
        <p:spPr bwMode="auto">
          <a:xfrm>
            <a:off x="742950" y="76200"/>
            <a:ext cx="8743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44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Refractory periods</a:t>
            </a:r>
          </a:p>
        </p:txBody>
      </p:sp>
      <p:sp>
        <p:nvSpPr>
          <p:cNvPr id="2012164" name="Rectangle 4"/>
          <p:cNvSpPr>
            <a:spLocks noChangeArrowheads="1"/>
          </p:cNvSpPr>
          <p:nvPr/>
        </p:nvSpPr>
        <p:spPr bwMode="auto">
          <a:xfrm>
            <a:off x="895350" y="685800"/>
            <a:ext cx="8743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40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Importance of the long plateau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7353300" y="2362200"/>
            <a:ext cx="27432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 dirty="0">
                <a:solidFill>
                  <a:srgbClr val="00FF00"/>
                </a:solidFill>
                <a:latin typeface="Calibri" panose="020F0502020204030204" pitchFamily="34" charset="0"/>
              </a:rPr>
              <a:t>Cardiac muscle cannot be tetanized because the duration of the effective refractory period is approximately equal to the duration of the mechanical event.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 descr="gr1lf1210ab_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43"/>
          <a:stretch>
            <a:fillRect/>
          </a:stretch>
        </p:blipFill>
        <p:spPr bwMode="auto">
          <a:xfrm>
            <a:off x="2014538" y="2390775"/>
            <a:ext cx="6100762" cy="3094038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5190" name="Rectangle 6"/>
          <p:cNvSpPr>
            <a:spLocks noGrp="1" noChangeArrowheads="1"/>
          </p:cNvSpPr>
          <p:nvPr>
            <p:ph type="title"/>
          </p:nvPr>
        </p:nvSpPr>
        <p:spPr>
          <a:xfrm>
            <a:off x="495300" y="866775"/>
            <a:ext cx="9429750" cy="914400"/>
          </a:xfrm>
        </p:spPr>
        <p:txBody>
          <a:bodyPr/>
          <a:lstStyle/>
          <a:p>
            <a:pPr>
              <a:defRPr/>
            </a:pPr>
            <a:r>
              <a:rPr lang="en-US" b="1" smtClean="0">
                <a:latin typeface="Calibri" panose="020F0502020204030204" pitchFamily="34" charset="0"/>
              </a:rPr>
              <a:t>Electrical activity </a:t>
            </a:r>
            <a:br>
              <a:rPr lang="en-US" b="1" smtClean="0">
                <a:latin typeface="Calibri" panose="020F0502020204030204" pitchFamily="34" charset="0"/>
              </a:rPr>
            </a:br>
            <a:r>
              <a:rPr lang="en-US" b="1" smtClean="0">
                <a:latin typeface="Calibri" panose="020F0502020204030204" pitchFamily="34" charset="0"/>
              </a:rPr>
              <a:t>of the pacemaker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0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1143000"/>
            <a:ext cx="8743950" cy="762000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latin typeface="Calibri" panose="020F0502020204030204" pitchFamily="34" charset="0"/>
              </a:rPr>
              <a:t>The decay of pacemaker potential</a:t>
            </a:r>
            <a:br>
              <a:rPr lang="en-US" sz="3600" b="1" dirty="0" smtClean="0">
                <a:latin typeface="Calibri" panose="020F0502020204030204" pitchFamily="34" charset="0"/>
              </a:rPr>
            </a:br>
            <a:r>
              <a:rPr lang="en-US" sz="3600" b="1" dirty="0" smtClean="0">
                <a:latin typeface="Calibri" panose="020F0502020204030204" pitchFamily="34" charset="0"/>
              </a:rPr>
              <a:t> with time is caused by:</a:t>
            </a:r>
          </a:p>
        </p:txBody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2209800"/>
            <a:ext cx="5181600" cy="3276600"/>
          </a:xfrm>
        </p:spPr>
        <p:txBody>
          <a:bodyPr/>
          <a:lstStyle/>
          <a:p>
            <a:pPr>
              <a:lnSpc>
                <a:spcPct val="80000"/>
              </a:lnSpc>
              <a:buSzTx/>
              <a:buFont typeface="Wingdings" pitchFamily="2" charset="2"/>
              <a:buBlip>
                <a:blip r:embed="rId4"/>
              </a:buBlip>
              <a:defRPr/>
            </a:pPr>
            <a:r>
              <a:rPr lang="en-US" sz="24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A small current of Na</a:t>
            </a:r>
            <a:r>
              <a:rPr lang="en-US" sz="2400" b="1" baseline="30000" dirty="0" smtClean="0">
                <a:solidFill>
                  <a:srgbClr val="66FFFF"/>
                </a:solidFill>
                <a:latin typeface="Calibri" panose="020F0502020204030204" pitchFamily="34" charset="0"/>
              </a:rPr>
              <a:t>+</a:t>
            </a:r>
            <a:r>
              <a:rPr lang="en-US" sz="24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 flow into the cell. This current may be partly a specialized pace maker current termed </a:t>
            </a:r>
            <a:r>
              <a:rPr lang="en-US" sz="2400" b="1" i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i</a:t>
            </a:r>
            <a:r>
              <a:rPr lang="en-US" sz="2400" b="1" i="1" baseline="-25000" dirty="0" smtClean="0">
                <a:solidFill>
                  <a:srgbClr val="66FFFF"/>
                </a:solidFill>
                <a:latin typeface="Calibri" panose="020F0502020204030204" pitchFamily="34" charset="0"/>
              </a:rPr>
              <a:t>f</a:t>
            </a:r>
            <a:r>
              <a:rPr lang="en-US" sz="2400" b="1" baseline="-25000" dirty="0" smtClean="0">
                <a:solidFill>
                  <a:srgbClr val="66FFFF"/>
                </a:solidFill>
                <a:latin typeface="Calibri" panose="020F0502020204030204" pitchFamily="34" charset="0"/>
              </a:rPr>
              <a:t> </a:t>
            </a:r>
            <a:r>
              <a:rPr lang="en-US" sz="24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and partly the inward background current </a:t>
            </a:r>
            <a:r>
              <a:rPr lang="en-US" sz="2400" b="1" i="1" dirty="0" err="1" smtClean="0">
                <a:solidFill>
                  <a:srgbClr val="66FFFF"/>
                </a:solidFill>
                <a:latin typeface="Calibri" panose="020F0502020204030204" pitchFamily="34" charset="0"/>
              </a:rPr>
              <a:t>i</a:t>
            </a:r>
            <a:r>
              <a:rPr lang="en-US" sz="2400" b="1" i="1" baseline="-25000" dirty="0" err="1" smtClean="0">
                <a:solidFill>
                  <a:srgbClr val="66FFFF"/>
                </a:solidFill>
                <a:latin typeface="Calibri" panose="020F0502020204030204" pitchFamily="34" charset="0"/>
              </a:rPr>
              <a:t>b</a:t>
            </a:r>
            <a:r>
              <a:rPr lang="en-US" sz="24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 (</a:t>
            </a:r>
            <a:r>
              <a:rPr lang="en-US" sz="2400" b="1" i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i</a:t>
            </a:r>
            <a:r>
              <a:rPr lang="en-US" sz="2400" b="1" i="1" baseline="-25000" dirty="0" smtClean="0">
                <a:solidFill>
                  <a:srgbClr val="66FFFF"/>
                </a:solidFill>
                <a:latin typeface="Calibri" panose="020F0502020204030204" pitchFamily="34" charset="0"/>
              </a:rPr>
              <a:t>f</a:t>
            </a:r>
            <a:r>
              <a:rPr lang="en-US" sz="2400" b="1" baseline="-25000" dirty="0" smtClean="0">
                <a:solidFill>
                  <a:srgbClr val="66FFFF"/>
                </a:solidFill>
                <a:latin typeface="Calibri" panose="020F0502020204030204" pitchFamily="34" charset="0"/>
              </a:rPr>
              <a:t>  </a:t>
            </a:r>
            <a:r>
              <a:rPr lang="en-US" sz="24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and </a:t>
            </a:r>
            <a:r>
              <a:rPr lang="en-US" sz="2400" b="1" i="1" dirty="0" err="1" smtClean="0">
                <a:solidFill>
                  <a:srgbClr val="66FFFF"/>
                </a:solidFill>
                <a:latin typeface="Calibri" panose="020F0502020204030204" pitchFamily="34" charset="0"/>
              </a:rPr>
              <a:t>i</a:t>
            </a:r>
            <a:r>
              <a:rPr lang="en-US" sz="2400" b="1" i="1" baseline="-25000" dirty="0" err="1" smtClean="0">
                <a:solidFill>
                  <a:srgbClr val="66FFFF"/>
                </a:solidFill>
                <a:latin typeface="Calibri" panose="020F0502020204030204" pitchFamily="34" charset="0"/>
              </a:rPr>
              <a:t>b</a:t>
            </a:r>
            <a:r>
              <a:rPr lang="en-US" sz="24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).</a:t>
            </a:r>
          </a:p>
          <a:p>
            <a:pPr>
              <a:lnSpc>
                <a:spcPct val="80000"/>
              </a:lnSpc>
              <a:buSzTx/>
              <a:buFont typeface="Wingdings" pitchFamily="2" charset="2"/>
              <a:buBlip>
                <a:blip r:embed="rId4"/>
              </a:buBlip>
              <a:defRPr/>
            </a:pPr>
            <a:endParaRPr lang="en-US" sz="2400" b="1" dirty="0" smtClean="0">
              <a:solidFill>
                <a:srgbClr val="66FFFF"/>
              </a:solidFill>
              <a:latin typeface="Calibri" panose="020F0502020204030204" pitchFamily="34" charset="0"/>
            </a:endParaRPr>
          </a:p>
          <a:p>
            <a:pPr>
              <a:lnSpc>
                <a:spcPct val="80000"/>
              </a:lnSpc>
              <a:buSzTx/>
              <a:buFont typeface="Wingdings" pitchFamily="2" charset="2"/>
              <a:buBlip>
                <a:blip r:embed="rId4"/>
              </a:buBlip>
              <a:defRPr/>
            </a:pPr>
            <a:r>
              <a:rPr lang="en-US" sz="24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Membrane permeability to K</a:t>
            </a:r>
            <a:r>
              <a:rPr lang="en-US" sz="2400" b="1" baseline="30000" dirty="0" smtClean="0">
                <a:solidFill>
                  <a:srgbClr val="66FFFF"/>
                </a:solidFill>
                <a:latin typeface="Calibri" panose="020F0502020204030204" pitchFamily="34" charset="0"/>
              </a:rPr>
              <a:t>+</a:t>
            </a:r>
            <a:r>
              <a:rPr lang="en-US" sz="24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 gradually falls. As a result the outward background current </a:t>
            </a:r>
            <a:r>
              <a:rPr lang="en-US" sz="2400" b="1" i="1" dirty="0" err="1" smtClean="0">
                <a:solidFill>
                  <a:srgbClr val="66FFFF"/>
                </a:solidFill>
                <a:latin typeface="Calibri" panose="020F0502020204030204" pitchFamily="34" charset="0"/>
              </a:rPr>
              <a:t>i</a:t>
            </a:r>
            <a:r>
              <a:rPr lang="en-US" sz="2400" b="1" i="1" baseline="-25000" dirty="0" err="1" smtClean="0">
                <a:solidFill>
                  <a:srgbClr val="66FFFF"/>
                </a:solidFill>
                <a:latin typeface="Calibri" panose="020F0502020204030204" pitchFamily="34" charset="0"/>
              </a:rPr>
              <a:t>k</a:t>
            </a:r>
            <a:r>
              <a:rPr lang="en-US" sz="24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 falls progressively allowing the inward currents (</a:t>
            </a:r>
            <a:r>
              <a:rPr lang="en-US" sz="2400" b="1" i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i</a:t>
            </a:r>
            <a:r>
              <a:rPr lang="en-US" sz="2400" b="1" i="1" baseline="-25000" dirty="0" smtClean="0">
                <a:solidFill>
                  <a:srgbClr val="66FFFF"/>
                </a:solidFill>
                <a:latin typeface="Calibri" panose="020F0502020204030204" pitchFamily="34" charset="0"/>
              </a:rPr>
              <a:t>f</a:t>
            </a:r>
            <a:r>
              <a:rPr lang="en-US" sz="24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 and </a:t>
            </a:r>
            <a:r>
              <a:rPr lang="en-US" sz="2400" b="1" i="1" dirty="0" err="1" smtClean="0">
                <a:solidFill>
                  <a:srgbClr val="66FFFF"/>
                </a:solidFill>
                <a:latin typeface="Calibri" panose="020F0502020204030204" pitchFamily="34" charset="0"/>
              </a:rPr>
              <a:t>i</a:t>
            </a:r>
            <a:r>
              <a:rPr lang="en-US" sz="2400" b="1" i="1" baseline="-25000" dirty="0" err="1" smtClean="0">
                <a:solidFill>
                  <a:srgbClr val="66FFFF"/>
                </a:solidFill>
                <a:latin typeface="Calibri" panose="020F0502020204030204" pitchFamily="34" charset="0"/>
              </a:rPr>
              <a:t>b</a:t>
            </a:r>
            <a:r>
              <a:rPr lang="en-US" sz="24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) to dominate increasingly.</a:t>
            </a:r>
          </a:p>
          <a:p>
            <a:pPr>
              <a:lnSpc>
                <a:spcPct val="80000"/>
              </a:lnSpc>
              <a:buSzTx/>
              <a:buFont typeface="Wingdings" pitchFamily="2" charset="2"/>
              <a:buBlip>
                <a:blip r:embed="rId4"/>
              </a:buBlip>
              <a:defRPr/>
            </a:pPr>
            <a:endParaRPr lang="en-US" sz="2400" b="1" dirty="0" smtClean="0">
              <a:solidFill>
                <a:srgbClr val="66FFFF"/>
              </a:solidFill>
              <a:latin typeface="Calibri" panose="020F0502020204030204" pitchFamily="34" charset="0"/>
            </a:endParaRPr>
          </a:p>
          <a:p>
            <a:pPr>
              <a:lnSpc>
                <a:spcPct val="80000"/>
              </a:lnSpc>
              <a:buSzTx/>
              <a:buFont typeface="Wingdings" pitchFamily="2" charset="2"/>
              <a:buBlip>
                <a:blip r:embed="rId4"/>
              </a:buBlip>
              <a:defRPr/>
            </a:pPr>
            <a:r>
              <a:rPr lang="en-US" sz="24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Ca</a:t>
            </a:r>
            <a:r>
              <a:rPr lang="en-US" sz="2400" b="1" baseline="30000" dirty="0" smtClean="0">
                <a:solidFill>
                  <a:srgbClr val="66FFFF"/>
                </a:solidFill>
                <a:latin typeface="Calibri" panose="020F0502020204030204" pitchFamily="34" charset="0"/>
              </a:rPr>
              <a:t>2+</a:t>
            </a:r>
            <a:r>
              <a:rPr lang="en-US" sz="24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 current in the later part.</a:t>
            </a:r>
          </a:p>
        </p:txBody>
      </p:sp>
      <p:pic>
        <p:nvPicPr>
          <p:cNvPr id="4" name="Picture 3" descr="gr1lf1210ab_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43"/>
          <a:stretch>
            <a:fillRect/>
          </a:stretch>
        </p:blipFill>
        <p:spPr bwMode="auto">
          <a:xfrm>
            <a:off x="5143499" y="2694534"/>
            <a:ext cx="5110655" cy="3094038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865188" y="3846513"/>
            <a:ext cx="8301037" cy="1397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1747" name="Rectangle 4"/>
          <p:cNvSpPr>
            <a:spLocks noChangeArrowheads="1"/>
          </p:cNvSpPr>
          <p:nvPr/>
        </p:nvSpPr>
        <p:spPr bwMode="auto">
          <a:xfrm>
            <a:off x="8555038" y="2697163"/>
            <a:ext cx="996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3200" b="1" i="0"/>
              <a:t>OUT</a:t>
            </a:r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8812213" y="4678363"/>
            <a:ext cx="5683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3200" b="1" i="0"/>
              <a:t>IN</a:t>
            </a:r>
          </a:p>
        </p:txBody>
      </p:sp>
      <p:sp>
        <p:nvSpPr>
          <p:cNvPr id="31749" name="AutoShape 6"/>
          <p:cNvSpPr>
            <a:spLocks noChangeArrowheads="1"/>
          </p:cNvSpPr>
          <p:nvPr/>
        </p:nvSpPr>
        <p:spPr bwMode="auto">
          <a:xfrm>
            <a:off x="1893888" y="3419475"/>
            <a:ext cx="328612" cy="2806700"/>
          </a:xfrm>
          <a:prstGeom prst="downArrow">
            <a:avLst>
              <a:gd name="adj1" fmla="val 50000"/>
              <a:gd name="adj2" fmla="val 427093"/>
            </a:avLst>
          </a:prstGeom>
          <a:solidFill>
            <a:srgbClr val="66FF3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1750" name="Rectangle 7"/>
          <p:cNvSpPr>
            <a:spLocks noChangeArrowheads="1"/>
          </p:cNvSpPr>
          <p:nvPr/>
        </p:nvSpPr>
        <p:spPr bwMode="auto">
          <a:xfrm>
            <a:off x="1447800" y="6202363"/>
            <a:ext cx="8270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3200" b="1" i="0"/>
              <a:t>Na</a:t>
            </a:r>
            <a:r>
              <a:rPr lang="en-US" altLang="en-US" sz="3200" b="1" i="0" baseline="30000"/>
              <a:t>+</a:t>
            </a:r>
          </a:p>
        </p:txBody>
      </p:sp>
      <p:sp>
        <p:nvSpPr>
          <p:cNvPr id="31751" name="Rectangle 8"/>
          <p:cNvSpPr>
            <a:spLocks noChangeArrowheads="1"/>
          </p:cNvSpPr>
          <p:nvPr/>
        </p:nvSpPr>
        <p:spPr bwMode="auto">
          <a:xfrm>
            <a:off x="1833563" y="2697163"/>
            <a:ext cx="4143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3200" b="1" i="0"/>
              <a:t>i</a:t>
            </a:r>
            <a:r>
              <a:rPr lang="en-US" altLang="en-US" sz="3200" b="1" baseline="-25000"/>
              <a:t>f</a:t>
            </a:r>
          </a:p>
        </p:txBody>
      </p:sp>
      <p:sp>
        <p:nvSpPr>
          <p:cNvPr id="31752" name="AutoShape 9"/>
          <p:cNvSpPr>
            <a:spLocks noChangeArrowheads="1"/>
          </p:cNvSpPr>
          <p:nvPr/>
        </p:nvSpPr>
        <p:spPr bwMode="auto">
          <a:xfrm>
            <a:off x="6523038" y="3495675"/>
            <a:ext cx="328612" cy="2806700"/>
          </a:xfrm>
          <a:prstGeom prst="downArrow">
            <a:avLst>
              <a:gd name="adj1" fmla="val 50000"/>
              <a:gd name="adj2" fmla="val 427093"/>
            </a:avLst>
          </a:prstGeom>
          <a:solidFill>
            <a:srgbClr val="FF66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1753" name="Rectangle 10"/>
          <p:cNvSpPr>
            <a:spLocks noChangeArrowheads="1"/>
          </p:cNvSpPr>
          <p:nvPr/>
        </p:nvSpPr>
        <p:spPr bwMode="auto">
          <a:xfrm>
            <a:off x="6240463" y="6278563"/>
            <a:ext cx="9604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3200" b="1" i="0"/>
              <a:t>Ca</a:t>
            </a:r>
            <a:r>
              <a:rPr lang="en-US" altLang="en-US" sz="3200" b="1" i="0" baseline="30000"/>
              <a:t>++</a:t>
            </a:r>
          </a:p>
        </p:txBody>
      </p:sp>
      <p:sp>
        <p:nvSpPr>
          <p:cNvPr id="31754" name="Rectangle 11"/>
          <p:cNvSpPr>
            <a:spLocks noChangeArrowheads="1"/>
          </p:cNvSpPr>
          <p:nvPr/>
        </p:nvSpPr>
        <p:spPr bwMode="auto">
          <a:xfrm>
            <a:off x="6345238" y="2697163"/>
            <a:ext cx="6270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3200" b="1" i="0"/>
              <a:t>i</a:t>
            </a:r>
            <a:r>
              <a:rPr lang="en-US" altLang="en-US" sz="3200" b="1" baseline="-25000"/>
              <a:t>Ca</a:t>
            </a:r>
          </a:p>
        </p:txBody>
      </p:sp>
      <p:sp>
        <p:nvSpPr>
          <p:cNvPr id="31755" name="AutoShape 12"/>
          <p:cNvSpPr>
            <a:spLocks noChangeArrowheads="1"/>
          </p:cNvSpPr>
          <p:nvPr/>
        </p:nvSpPr>
        <p:spPr bwMode="auto">
          <a:xfrm>
            <a:off x="4248150" y="3114675"/>
            <a:ext cx="242888" cy="1663700"/>
          </a:xfrm>
          <a:prstGeom prst="upArrow">
            <a:avLst>
              <a:gd name="adj1" fmla="val 50000"/>
              <a:gd name="adj2" fmla="val 342451"/>
            </a:avLst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1756" name="Rectangle 13"/>
          <p:cNvSpPr>
            <a:spLocks noChangeArrowheads="1"/>
          </p:cNvSpPr>
          <p:nvPr/>
        </p:nvSpPr>
        <p:spPr bwMode="auto">
          <a:xfrm>
            <a:off x="4152900" y="2468563"/>
            <a:ext cx="5905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3200" b="1" i="0"/>
              <a:t>K</a:t>
            </a:r>
            <a:r>
              <a:rPr lang="en-US" altLang="en-US" sz="3200" b="1" i="0" baseline="30000"/>
              <a:t>+</a:t>
            </a:r>
          </a:p>
        </p:txBody>
      </p:sp>
      <p:sp>
        <p:nvSpPr>
          <p:cNvPr id="31757" name="Rectangle 14"/>
          <p:cNvSpPr>
            <a:spLocks noChangeArrowheads="1"/>
          </p:cNvSpPr>
          <p:nvPr/>
        </p:nvSpPr>
        <p:spPr bwMode="auto">
          <a:xfrm>
            <a:off x="4229100" y="4906963"/>
            <a:ext cx="4794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3200" b="1" i="0"/>
              <a:t>i</a:t>
            </a:r>
            <a:r>
              <a:rPr lang="en-US" altLang="en-US" sz="3200" b="1" baseline="-25000"/>
              <a:t>K</a:t>
            </a:r>
          </a:p>
        </p:txBody>
      </p:sp>
      <p:sp>
        <p:nvSpPr>
          <p:cNvPr id="31758" name="AutoShape 15"/>
          <p:cNvSpPr>
            <a:spLocks noChangeArrowheads="1"/>
          </p:cNvSpPr>
          <p:nvPr/>
        </p:nvSpPr>
        <p:spPr bwMode="auto">
          <a:xfrm>
            <a:off x="1447800" y="3429000"/>
            <a:ext cx="328613" cy="2806700"/>
          </a:xfrm>
          <a:prstGeom prst="downArrow">
            <a:avLst>
              <a:gd name="adj1" fmla="val 50000"/>
              <a:gd name="adj2" fmla="val 427092"/>
            </a:avLst>
          </a:prstGeom>
          <a:solidFill>
            <a:srgbClr val="66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1759" name="Rectangle 16"/>
          <p:cNvSpPr>
            <a:spLocks noChangeArrowheads="1"/>
          </p:cNvSpPr>
          <p:nvPr/>
        </p:nvSpPr>
        <p:spPr bwMode="auto">
          <a:xfrm>
            <a:off x="1371600" y="2697163"/>
            <a:ext cx="4651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3200" b="1" i="0"/>
              <a:t>i</a:t>
            </a:r>
            <a:r>
              <a:rPr lang="en-US" altLang="en-US" sz="3200" b="1" baseline="-25000"/>
              <a:t>b</a:t>
            </a:r>
          </a:p>
        </p:txBody>
      </p:sp>
      <p:sp>
        <p:nvSpPr>
          <p:cNvPr id="607250" name="Rectangle 18"/>
          <p:cNvSpPr>
            <a:spLocks noGrp="1" noChangeArrowheads="1"/>
          </p:cNvSpPr>
          <p:nvPr>
            <p:ph type="title"/>
          </p:nvPr>
        </p:nvSpPr>
        <p:spPr>
          <a:xfrm>
            <a:off x="800100" y="1066800"/>
            <a:ext cx="8743950" cy="762000"/>
          </a:xfrm>
        </p:spPr>
        <p:txBody>
          <a:bodyPr/>
          <a:lstStyle/>
          <a:p>
            <a:pPr>
              <a:defRPr/>
            </a:pPr>
            <a:r>
              <a:rPr lang="en-US" sz="3200" b="1" smtClean="0">
                <a:latin typeface="Trebuchet MS" pitchFamily="34" charset="0"/>
              </a:rPr>
              <a:t>The decay of pacemaker potential</a:t>
            </a:r>
            <a:br>
              <a:rPr lang="en-US" sz="3200" b="1" smtClean="0">
                <a:latin typeface="Trebuchet MS" pitchFamily="34" charset="0"/>
              </a:rPr>
            </a:br>
            <a:r>
              <a:rPr lang="en-US" sz="3200" b="1" smtClean="0">
                <a:latin typeface="Trebuchet MS" pitchFamily="34" charset="0"/>
              </a:rPr>
              <a:t> with time </a:t>
            </a:r>
            <a:br>
              <a:rPr lang="en-US" sz="3200" b="1" smtClean="0">
                <a:latin typeface="Trebuchet MS" pitchFamily="34" charset="0"/>
              </a:rPr>
            </a:br>
            <a:r>
              <a:rPr lang="en-US" sz="3200" b="1" smtClean="0">
                <a:latin typeface="Trebuchet MS" pitchFamily="34" charset="0"/>
              </a:rPr>
              <a:t>is caused by: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3" descr="gr1lf1210ab_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14"/>
          <a:stretch>
            <a:fillRect/>
          </a:stretch>
        </p:blipFill>
        <p:spPr bwMode="auto">
          <a:xfrm>
            <a:off x="3198813" y="620713"/>
            <a:ext cx="6862762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444500" y="4437063"/>
            <a:ext cx="13644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[Na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  <a:r>
              <a:rPr lang="en-US" altLang="en-US" sz="2000" i="0">
                <a:latin typeface="Calibri" panose="020F0502020204030204" pitchFamily="34" charset="0"/>
              </a:rPr>
              <a:t>]</a:t>
            </a:r>
            <a:r>
              <a:rPr lang="en-US" altLang="en-US" sz="2000" i="0" baseline="-25000">
                <a:latin typeface="Calibri" panose="020F0502020204030204" pitchFamily="34" charset="0"/>
              </a:rPr>
              <a:t>e</a:t>
            </a:r>
            <a:r>
              <a:rPr lang="en-US" altLang="en-US" sz="2000" i="0">
                <a:latin typeface="Calibri" panose="020F0502020204030204" pitchFamily="34" charset="0"/>
              </a:rPr>
              <a:t> high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[K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  <a:r>
              <a:rPr lang="en-US" altLang="en-US" sz="2000" i="0">
                <a:latin typeface="Calibri" panose="020F0502020204030204" pitchFamily="34" charset="0"/>
              </a:rPr>
              <a:t>]</a:t>
            </a:r>
            <a:r>
              <a:rPr lang="en-US" altLang="en-US" sz="2000" i="0" baseline="-25000">
                <a:latin typeface="Calibri" panose="020F0502020204030204" pitchFamily="34" charset="0"/>
              </a:rPr>
              <a:t>e</a:t>
            </a:r>
            <a:r>
              <a:rPr lang="en-US" altLang="en-US" sz="2000" i="0">
                <a:latin typeface="Calibri" panose="020F0502020204030204" pitchFamily="34" charset="0"/>
              </a:rPr>
              <a:t> low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[Ca</a:t>
            </a:r>
            <a:r>
              <a:rPr lang="en-US" altLang="en-US" sz="2000" i="0" baseline="30000">
                <a:latin typeface="Calibri" panose="020F0502020204030204" pitchFamily="34" charset="0"/>
              </a:rPr>
              <a:t>2+</a:t>
            </a:r>
            <a:r>
              <a:rPr lang="en-US" altLang="en-US" sz="2000" i="0">
                <a:latin typeface="Calibri" panose="020F0502020204030204" pitchFamily="34" charset="0"/>
              </a:rPr>
              <a:t>]</a:t>
            </a:r>
            <a:r>
              <a:rPr lang="en-US" altLang="en-US" sz="2000" i="0" baseline="-25000">
                <a:latin typeface="Calibri" panose="020F0502020204030204" pitchFamily="34" charset="0"/>
              </a:rPr>
              <a:t>e</a:t>
            </a:r>
            <a:r>
              <a:rPr lang="en-US" altLang="en-US" sz="2000" i="0">
                <a:latin typeface="Calibri" panose="020F0502020204030204" pitchFamily="34" charset="0"/>
              </a:rPr>
              <a:t> high</a:t>
            </a:r>
          </a:p>
        </p:txBody>
      </p:sp>
      <p:grpSp>
        <p:nvGrpSpPr>
          <p:cNvPr id="32772" name="Group 5"/>
          <p:cNvGrpSpPr>
            <a:grpSpLocks/>
          </p:cNvGrpSpPr>
          <p:nvPr/>
        </p:nvGrpSpPr>
        <p:grpSpPr bwMode="auto">
          <a:xfrm>
            <a:off x="2389188" y="4078288"/>
            <a:ext cx="2268537" cy="1944687"/>
            <a:chOff x="158" y="2568"/>
            <a:chExt cx="1270" cy="1225"/>
          </a:xfrm>
        </p:grpSpPr>
        <p:sp>
          <p:nvSpPr>
            <p:cNvPr id="32776" name="Oval 6"/>
            <p:cNvSpPr>
              <a:spLocks noChangeArrowheads="1"/>
            </p:cNvSpPr>
            <p:nvPr/>
          </p:nvSpPr>
          <p:spPr bwMode="auto">
            <a:xfrm>
              <a:off x="158" y="2568"/>
              <a:ext cx="1270" cy="122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endParaRPr lang="en-US" altLang="en-US">
                <a:latin typeface="Calibri" panose="020F0502020204030204" pitchFamily="34" charset="0"/>
              </a:endParaRPr>
            </a:p>
          </p:txBody>
        </p:sp>
        <p:sp>
          <p:nvSpPr>
            <p:cNvPr id="32777" name="Text Box 7"/>
            <p:cNvSpPr txBox="1">
              <a:spLocks noChangeArrowheads="1"/>
            </p:cNvSpPr>
            <p:nvPr/>
          </p:nvSpPr>
          <p:spPr bwMode="auto">
            <a:xfrm>
              <a:off x="385" y="2839"/>
              <a:ext cx="697" cy="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/>
              <a:r>
                <a:rPr lang="en-US" altLang="en-US" sz="2000" i="0">
                  <a:latin typeface="Calibri" panose="020F0502020204030204" pitchFamily="34" charset="0"/>
                </a:rPr>
                <a:t>[Na</a:t>
              </a:r>
              <a:r>
                <a:rPr lang="en-US" altLang="en-US" sz="2000" i="0" baseline="30000">
                  <a:latin typeface="Calibri" panose="020F0502020204030204" pitchFamily="34" charset="0"/>
                </a:rPr>
                <a:t>+</a:t>
              </a:r>
              <a:r>
                <a:rPr lang="en-US" altLang="en-US" sz="2000" i="0">
                  <a:latin typeface="Calibri" panose="020F0502020204030204" pitchFamily="34" charset="0"/>
                </a:rPr>
                <a:t>]</a:t>
              </a:r>
              <a:r>
                <a:rPr lang="en-US" altLang="en-US" sz="2000" i="0" baseline="-25000">
                  <a:latin typeface="Calibri" panose="020F0502020204030204" pitchFamily="34" charset="0"/>
                </a:rPr>
                <a:t>i</a:t>
              </a:r>
              <a:r>
                <a:rPr lang="en-US" altLang="en-US" sz="2000" i="0">
                  <a:latin typeface="Calibri" panose="020F0502020204030204" pitchFamily="34" charset="0"/>
                </a:rPr>
                <a:t> low</a:t>
              </a:r>
            </a:p>
            <a:p>
              <a:pPr eaLnBrk="1" hangingPunct="1"/>
              <a:r>
                <a:rPr lang="en-US" altLang="en-US" sz="2000" i="0">
                  <a:latin typeface="Calibri" panose="020F0502020204030204" pitchFamily="34" charset="0"/>
                </a:rPr>
                <a:t>[K</a:t>
              </a:r>
              <a:r>
                <a:rPr lang="en-US" altLang="en-US" sz="2000" i="0" baseline="30000">
                  <a:latin typeface="Calibri" panose="020F0502020204030204" pitchFamily="34" charset="0"/>
                </a:rPr>
                <a:t>+</a:t>
              </a:r>
              <a:r>
                <a:rPr lang="en-US" altLang="en-US" sz="2000" i="0">
                  <a:latin typeface="Calibri" panose="020F0502020204030204" pitchFamily="34" charset="0"/>
                </a:rPr>
                <a:t>]</a:t>
              </a:r>
              <a:r>
                <a:rPr lang="en-US" altLang="en-US" sz="2000" i="0" baseline="-25000">
                  <a:latin typeface="Calibri" panose="020F0502020204030204" pitchFamily="34" charset="0"/>
                </a:rPr>
                <a:t>i</a:t>
              </a:r>
              <a:r>
                <a:rPr lang="en-US" altLang="en-US" sz="2000" i="0">
                  <a:latin typeface="Calibri" panose="020F0502020204030204" pitchFamily="34" charset="0"/>
                </a:rPr>
                <a:t> high</a:t>
              </a:r>
            </a:p>
            <a:p>
              <a:pPr eaLnBrk="1" hangingPunct="1"/>
              <a:r>
                <a:rPr lang="en-US" altLang="en-US" sz="2000" i="0">
                  <a:latin typeface="Calibri" panose="020F0502020204030204" pitchFamily="34" charset="0"/>
                </a:rPr>
                <a:t>[Ca</a:t>
              </a:r>
              <a:r>
                <a:rPr lang="en-US" altLang="en-US" sz="2000" i="0" baseline="30000">
                  <a:latin typeface="Calibri" panose="020F0502020204030204" pitchFamily="34" charset="0"/>
                </a:rPr>
                <a:t>2+</a:t>
              </a:r>
              <a:r>
                <a:rPr lang="en-US" altLang="en-US" sz="2000" i="0">
                  <a:latin typeface="Calibri" panose="020F0502020204030204" pitchFamily="34" charset="0"/>
                </a:rPr>
                <a:t>]</a:t>
              </a:r>
              <a:r>
                <a:rPr lang="en-US" altLang="en-US" sz="2000" i="0" baseline="-25000">
                  <a:latin typeface="Calibri" panose="020F0502020204030204" pitchFamily="34" charset="0"/>
                </a:rPr>
                <a:t>i</a:t>
              </a:r>
              <a:r>
                <a:rPr lang="en-US" altLang="en-US" sz="2000" i="0">
                  <a:latin typeface="Calibri" panose="020F0502020204030204" pitchFamily="34" charset="0"/>
                </a:rPr>
                <a:t> low</a:t>
              </a:r>
            </a:p>
          </p:txBody>
        </p:sp>
      </p:grpSp>
      <p:sp>
        <p:nvSpPr>
          <p:cNvPr id="32773" name="Text Box 8"/>
          <p:cNvSpPr txBox="1">
            <a:spLocks noChangeArrowheads="1"/>
          </p:cNvSpPr>
          <p:nvPr/>
        </p:nvSpPr>
        <p:spPr bwMode="auto">
          <a:xfrm>
            <a:off x="599320" y="5681663"/>
            <a:ext cx="13445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en-US" altLang="en-US" sz="1800">
                <a:latin typeface="Calibri" panose="020F0502020204030204" pitchFamily="34" charset="0"/>
              </a:rPr>
              <a:t>extracellular</a:t>
            </a:r>
          </a:p>
          <a:p>
            <a:pPr algn="ctr" eaLnBrk="1" hangingPunct="1"/>
            <a:r>
              <a:rPr lang="en-US" altLang="en-US" sz="1800">
                <a:latin typeface="Calibri" panose="020F0502020204030204" pitchFamily="34" charset="0"/>
              </a:rPr>
              <a:t>fluid</a:t>
            </a:r>
          </a:p>
        </p:txBody>
      </p:sp>
      <p:sp>
        <p:nvSpPr>
          <p:cNvPr id="32774" name="Text Box 9"/>
          <p:cNvSpPr txBox="1">
            <a:spLocks noChangeArrowheads="1"/>
          </p:cNvSpPr>
          <p:nvPr/>
        </p:nvSpPr>
        <p:spPr bwMode="auto">
          <a:xfrm>
            <a:off x="2894134" y="4148138"/>
            <a:ext cx="13078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en-US" altLang="en-US" sz="1800">
                <a:latin typeface="Calibri" panose="020F0502020204030204" pitchFamily="34" charset="0"/>
              </a:rPr>
              <a:t>intracellular</a:t>
            </a:r>
          </a:p>
        </p:txBody>
      </p:sp>
      <p:sp>
        <p:nvSpPr>
          <p:cNvPr id="32775" name="Text Box 10"/>
          <p:cNvSpPr txBox="1">
            <a:spLocks noChangeArrowheads="1"/>
          </p:cNvSpPr>
          <p:nvPr/>
        </p:nvSpPr>
        <p:spPr bwMode="auto">
          <a:xfrm>
            <a:off x="2628900" y="109538"/>
            <a:ext cx="4743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3600" b="1" i="0">
                <a:solidFill>
                  <a:srgbClr val="FF0000"/>
                </a:solidFill>
                <a:latin typeface="Calibri" panose="020F0502020204030204" pitchFamily="34" charset="0"/>
              </a:rPr>
              <a:t>Pacemaker potential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 descr="gr1lf1210ab_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14"/>
          <a:stretch>
            <a:fillRect/>
          </a:stretch>
        </p:blipFill>
        <p:spPr bwMode="auto">
          <a:xfrm>
            <a:off x="3198813" y="620713"/>
            <a:ext cx="6862762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4"/>
          <p:cNvSpPr>
            <a:spLocks noChangeArrowheads="1"/>
          </p:cNvSpPr>
          <p:nvPr/>
        </p:nvSpPr>
        <p:spPr bwMode="auto">
          <a:xfrm>
            <a:off x="5986463" y="981075"/>
            <a:ext cx="1358900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637463" y="693738"/>
            <a:ext cx="1647825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3797" name="Rectangle 6"/>
          <p:cNvSpPr>
            <a:spLocks noChangeArrowheads="1"/>
          </p:cNvSpPr>
          <p:nvPr/>
        </p:nvSpPr>
        <p:spPr bwMode="auto">
          <a:xfrm>
            <a:off x="8120063" y="1125538"/>
            <a:ext cx="1457325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grpSp>
        <p:nvGrpSpPr>
          <p:cNvPr id="33798" name="Group 7"/>
          <p:cNvGrpSpPr>
            <a:grpSpLocks/>
          </p:cNvGrpSpPr>
          <p:nvPr/>
        </p:nvGrpSpPr>
        <p:grpSpPr bwMode="auto">
          <a:xfrm>
            <a:off x="5851525" y="774700"/>
            <a:ext cx="796925" cy="2293938"/>
            <a:chOff x="3276" y="488"/>
            <a:chExt cx="447" cy="3311"/>
          </a:xfrm>
        </p:grpSpPr>
        <p:sp>
          <p:nvSpPr>
            <p:cNvPr id="33814" name="Line 8"/>
            <p:cNvSpPr>
              <a:spLocks noChangeShapeType="1"/>
            </p:cNvSpPr>
            <p:nvPr/>
          </p:nvSpPr>
          <p:spPr bwMode="auto">
            <a:xfrm>
              <a:off x="3276" y="488"/>
              <a:ext cx="0" cy="33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3815" name="Line 9"/>
            <p:cNvSpPr>
              <a:spLocks noChangeShapeType="1"/>
            </p:cNvSpPr>
            <p:nvPr/>
          </p:nvSpPr>
          <p:spPr bwMode="auto">
            <a:xfrm>
              <a:off x="3723" y="488"/>
              <a:ext cx="0" cy="33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</p:grpSp>
      <p:sp>
        <p:nvSpPr>
          <p:cNvPr id="33799" name="Text Box 10"/>
          <p:cNvSpPr txBox="1">
            <a:spLocks noChangeArrowheads="1"/>
          </p:cNvSpPr>
          <p:nvPr/>
        </p:nvSpPr>
        <p:spPr bwMode="auto">
          <a:xfrm>
            <a:off x="173038" y="334963"/>
            <a:ext cx="19223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latin typeface="Calibri" panose="020F0502020204030204" pitchFamily="34" charset="0"/>
              </a:rPr>
              <a:t>1. ↓ P</a:t>
            </a:r>
            <a:r>
              <a:rPr lang="en-US" altLang="en-US" sz="2400" b="1" i="0" baseline="-25000">
                <a:latin typeface="Calibri" panose="020F0502020204030204" pitchFamily="34" charset="0"/>
              </a:rPr>
              <a:t>K</a:t>
            </a:r>
            <a:r>
              <a:rPr lang="en-US" altLang="en-US" sz="2400" b="1" i="0">
                <a:latin typeface="Calibri" panose="020F0502020204030204" pitchFamily="34" charset="0"/>
              </a:rPr>
              <a:t>; </a:t>
            </a:r>
            <a:r>
              <a:rPr lang="en-US" altLang="en-US" sz="2400" b="1" i="0">
                <a:latin typeface="Calibri" panose="020F0502020204030204" pitchFamily="34" charset="0"/>
                <a:sym typeface="Symbol" panose="05050102010706020507" pitchFamily="18" charset="2"/>
              </a:rPr>
              <a:t> P</a:t>
            </a:r>
            <a:r>
              <a:rPr lang="en-US" altLang="en-US" sz="2400" b="1" i="0" baseline="-25000">
                <a:latin typeface="Calibri" panose="020F0502020204030204" pitchFamily="34" charset="0"/>
                <a:sym typeface="Symbol" panose="05050102010706020507" pitchFamily="18" charset="2"/>
              </a:rPr>
              <a:t>Na</a:t>
            </a:r>
          </a:p>
        </p:txBody>
      </p:sp>
      <p:sp>
        <p:nvSpPr>
          <p:cNvPr id="33800" name="Text Box 11"/>
          <p:cNvSpPr txBox="1">
            <a:spLocks noChangeArrowheads="1"/>
          </p:cNvSpPr>
          <p:nvPr/>
        </p:nvSpPr>
        <p:spPr bwMode="auto">
          <a:xfrm>
            <a:off x="122238" y="1036638"/>
            <a:ext cx="274446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Closure of K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  <a:r>
              <a:rPr lang="en-US" altLang="en-US" sz="2000" i="0">
                <a:latin typeface="Calibri" panose="020F0502020204030204" pitchFamily="34" charset="0"/>
              </a:rPr>
              <a:t> channels.</a:t>
            </a:r>
          </a:p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Opening of “funny” 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   channels (Na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  <a:r>
              <a:rPr lang="en-US" altLang="en-US" sz="2000" i="0">
                <a:latin typeface="Calibri" panose="020F0502020204030204" pitchFamily="34" charset="0"/>
              </a:rPr>
              <a:t>)</a:t>
            </a:r>
          </a:p>
        </p:txBody>
      </p:sp>
      <p:sp>
        <p:nvSpPr>
          <p:cNvPr id="33801" name="Text Box 12"/>
          <p:cNvSpPr txBox="1">
            <a:spLocks noChangeArrowheads="1"/>
          </p:cNvSpPr>
          <p:nvPr/>
        </p:nvSpPr>
        <p:spPr bwMode="auto">
          <a:xfrm>
            <a:off x="444500" y="4437063"/>
            <a:ext cx="13644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[Na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  <a:r>
              <a:rPr lang="en-US" altLang="en-US" sz="2000" i="0">
                <a:latin typeface="Calibri" panose="020F0502020204030204" pitchFamily="34" charset="0"/>
              </a:rPr>
              <a:t>]</a:t>
            </a:r>
            <a:r>
              <a:rPr lang="en-US" altLang="en-US" sz="2000" i="0" baseline="-25000">
                <a:latin typeface="Calibri" panose="020F0502020204030204" pitchFamily="34" charset="0"/>
              </a:rPr>
              <a:t>e</a:t>
            </a:r>
            <a:r>
              <a:rPr lang="en-US" altLang="en-US" sz="2000" i="0">
                <a:latin typeface="Calibri" panose="020F0502020204030204" pitchFamily="34" charset="0"/>
              </a:rPr>
              <a:t> high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[K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  <a:r>
              <a:rPr lang="en-US" altLang="en-US" sz="2000" i="0">
                <a:latin typeface="Calibri" panose="020F0502020204030204" pitchFamily="34" charset="0"/>
              </a:rPr>
              <a:t>]</a:t>
            </a:r>
            <a:r>
              <a:rPr lang="en-US" altLang="en-US" sz="2000" i="0" baseline="-25000">
                <a:latin typeface="Calibri" panose="020F0502020204030204" pitchFamily="34" charset="0"/>
              </a:rPr>
              <a:t>e</a:t>
            </a:r>
            <a:r>
              <a:rPr lang="en-US" altLang="en-US" sz="2000" i="0">
                <a:latin typeface="Calibri" panose="020F0502020204030204" pitchFamily="34" charset="0"/>
              </a:rPr>
              <a:t> low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[Ca</a:t>
            </a:r>
            <a:r>
              <a:rPr lang="en-US" altLang="en-US" sz="2000" i="0" baseline="30000">
                <a:latin typeface="Calibri" panose="020F0502020204030204" pitchFamily="34" charset="0"/>
              </a:rPr>
              <a:t>2+</a:t>
            </a:r>
            <a:r>
              <a:rPr lang="en-US" altLang="en-US" sz="2000" i="0">
                <a:latin typeface="Calibri" panose="020F0502020204030204" pitchFamily="34" charset="0"/>
              </a:rPr>
              <a:t>]</a:t>
            </a:r>
            <a:r>
              <a:rPr lang="en-US" altLang="en-US" sz="2000" i="0" baseline="-25000">
                <a:latin typeface="Calibri" panose="020F0502020204030204" pitchFamily="34" charset="0"/>
              </a:rPr>
              <a:t>e</a:t>
            </a:r>
            <a:r>
              <a:rPr lang="en-US" altLang="en-US" sz="2000" i="0">
                <a:latin typeface="Calibri" panose="020F0502020204030204" pitchFamily="34" charset="0"/>
              </a:rPr>
              <a:t> high</a:t>
            </a:r>
          </a:p>
        </p:txBody>
      </p:sp>
      <p:grpSp>
        <p:nvGrpSpPr>
          <p:cNvPr id="33802" name="Group 13"/>
          <p:cNvGrpSpPr>
            <a:grpSpLocks/>
          </p:cNvGrpSpPr>
          <p:nvPr/>
        </p:nvGrpSpPr>
        <p:grpSpPr bwMode="auto">
          <a:xfrm>
            <a:off x="2389188" y="4078288"/>
            <a:ext cx="2268537" cy="1944687"/>
            <a:chOff x="158" y="2568"/>
            <a:chExt cx="1270" cy="1225"/>
          </a:xfrm>
        </p:grpSpPr>
        <p:sp>
          <p:nvSpPr>
            <p:cNvPr id="33812" name="Oval 14"/>
            <p:cNvSpPr>
              <a:spLocks noChangeArrowheads="1"/>
            </p:cNvSpPr>
            <p:nvPr/>
          </p:nvSpPr>
          <p:spPr bwMode="auto">
            <a:xfrm>
              <a:off x="158" y="2568"/>
              <a:ext cx="1270" cy="122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endParaRPr lang="en-US" altLang="en-US">
                <a:latin typeface="Calibri" panose="020F0502020204030204" pitchFamily="34" charset="0"/>
              </a:endParaRPr>
            </a:p>
          </p:txBody>
        </p:sp>
        <p:sp>
          <p:nvSpPr>
            <p:cNvPr id="33813" name="Text Box 15"/>
            <p:cNvSpPr txBox="1">
              <a:spLocks noChangeArrowheads="1"/>
            </p:cNvSpPr>
            <p:nvPr/>
          </p:nvSpPr>
          <p:spPr bwMode="auto">
            <a:xfrm>
              <a:off x="385" y="2839"/>
              <a:ext cx="697" cy="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400" i="1"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/>
              <a:r>
                <a:rPr lang="en-US" altLang="en-US" sz="2000" i="0">
                  <a:latin typeface="Calibri" panose="020F0502020204030204" pitchFamily="34" charset="0"/>
                </a:rPr>
                <a:t>[Na</a:t>
              </a:r>
              <a:r>
                <a:rPr lang="en-US" altLang="en-US" sz="2000" i="0" baseline="30000">
                  <a:latin typeface="Calibri" panose="020F0502020204030204" pitchFamily="34" charset="0"/>
                </a:rPr>
                <a:t>+</a:t>
              </a:r>
              <a:r>
                <a:rPr lang="en-US" altLang="en-US" sz="2000" i="0">
                  <a:latin typeface="Calibri" panose="020F0502020204030204" pitchFamily="34" charset="0"/>
                </a:rPr>
                <a:t>]</a:t>
              </a:r>
              <a:r>
                <a:rPr lang="en-US" altLang="en-US" sz="2000" i="0" baseline="-25000">
                  <a:latin typeface="Calibri" panose="020F0502020204030204" pitchFamily="34" charset="0"/>
                </a:rPr>
                <a:t>i</a:t>
              </a:r>
              <a:r>
                <a:rPr lang="en-US" altLang="en-US" sz="2000" i="0">
                  <a:latin typeface="Calibri" panose="020F0502020204030204" pitchFamily="34" charset="0"/>
                </a:rPr>
                <a:t> low</a:t>
              </a:r>
            </a:p>
            <a:p>
              <a:pPr eaLnBrk="1" hangingPunct="1"/>
              <a:r>
                <a:rPr lang="en-US" altLang="en-US" sz="2000" i="0">
                  <a:latin typeface="Calibri" panose="020F0502020204030204" pitchFamily="34" charset="0"/>
                </a:rPr>
                <a:t>[K</a:t>
              </a:r>
              <a:r>
                <a:rPr lang="en-US" altLang="en-US" sz="2000" i="0" baseline="30000">
                  <a:latin typeface="Calibri" panose="020F0502020204030204" pitchFamily="34" charset="0"/>
                </a:rPr>
                <a:t>+</a:t>
              </a:r>
              <a:r>
                <a:rPr lang="en-US" altLang="en-US" sz="2000" i="0">
                  <a:latin typeface="Calibri" panose="020F0502020204030204" pitchFamily="34" charset="0"/>
                </a:rPr>
                <a:t>]</a:t>
              </a:r>
              <a:r>
                <a:rPr lang="en-US" altLang="en-US" sz="2000" i="0" baseline="-25000">
                  <a:latin typeface="Calibri" panose="020F0502020204030204" pitchFamily="34" charset="0"/>
                </a:rPr>
                <a:t>i</a:t>
              </a:r>
              <a:r>
                <a:rPr lang="en-US" altLang="en-US" sz="2000" i="0">
                  <a:latin typeface="Calibri" panose="020F0502020204030204" pitchFamily="34" charset="0"/>
                </a:rPr>
                <a:t> high</a:t>
              </a:r>
            </a:p>
            <a:p>
              <a:pPr eaLnBrk="1" hangingPunct="1"/>
              <a:r>
                <a:rPr lang="en-US" altLang="en-US" sz="2000" i="0">
                  <a:latin typeface="Calibri" panose="020F0502020204030204" pitchFamily="34" charset="0"/>
                </a:rPr>
                <a:t>[Ca</a:t>
              </a:r>
              <a:r>
                <a:rPr lang="en-US" altLang="en-US" sz="2000" i="0" baseline="30000">
                  <a:latin typeface="Calibri" panose="020F0502020204030204" pitchFamily="34" charset="0"/>
                </a:rPr>
                <a:t>2+</a:t>
              </a:r>
              <a:r>
                <a:rPr lang="en-US" altLang="en-US" sz="2000" i="0">
                  <a:latin typeface="Calibri" panose="020F0502020204030204" pitchFamily="34" charset="0"/>
                </a:rPr>
                <a:t>]</a:t>
              </a:r>
              <a:r>
                <a:rPr lang="en-US" altLang="en-US" sz="2000" i="0" baseline="-25000">
                  <a:latin typeface="Calibri" panose="020F0502020204030204" pitchFamily="34" charset="0"/>
                </a:rPr>
                <a:t>i</a:t>
              </a:r>
              <a:r>
                <a:rPr lang="en-US" altLang="en-US" sz="2000" i="0">
                  <a:latin typeface="Calibri" panose="020F0502020204030204" pitchFamily="34" charset="0"/>
                </a:rPr>
                <a:t> low</a:t>
              </a:r>
            </a:p>
          </p:txBody>
        </p:sp>
      </p:grpSp>
      <p:sp>
        <p:nvSpPr>
          <p:cNvPr id="33803" name="Text Box 16"/>
          <p:cNvSpPr txBox="1">
            <a:spLocks noChangeArrowheads="1"/>
          </p:cNvSpPr>
          <p:nvPr/>
        </p:nvSpPr>
        <p:spPr bwMode="auto">
          <a:xfrm>
            <a:off x="6072188" y="619125"/>
            <a:ext cx="417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i="0">
                <a:latin typeface="Calibri" panose="020F0502020204030204" pitchFamily="34" charset="0"/>
              </a:rPr>
              <a:t>1.</a:t>
            </a:r>
          </a:p>
        </p:txBody>
      </p:sp>
      <p:sp>
        <p:nvSpPr>
          <p:cNvPr id="33804" name="Text Box 17"/>
          <p:cNvSpPr txBox="1">
            <a:spLocks noChangeArrowheads="1"/>
          </p:cNvSpPr>
          <p:nvPr/>
        </p:nvSpPr>
        <p:spPr bwMode="auto">
          <a:xfrm>
            <a:off x="599320" y="5681663"/>
            <a:ext cx="13445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en-US" altLang="en-US" sz="1800">
                <a:latin typeface="Calibri" panose="020F0502020204030204" pitchFamily="34" charset="0"/>
              </a:rPr>
              <a:t>extracellular</a:t>
            </a:r>
          </a:p>
          <a:p>
            <a:pPr algn="ctr" eaLnBrk="1" hangingPunct="1"/>
            <a:r>
              <a:rPr lang="en-US" altLang="en-US" sz="1800">
                <a:latin typeface="Calibri" panose="020F0502020204030204" pitchFamily="34" charset="0"/>
              </a:rPr>
              <a:t>fluid</a:t>
            </a:r>
          </a:p>
        </p:txBody>
      </p:sp>
      <p:sp>
        <p:nvSpPr>
          <p:cNvPr id="33805" name="Text Box 18"/>
          <p:cNvSpPr txBox="1">
            <a:spLocks noChangeArrowheads="1"/>
          </p:cNvSpPr>
          <p:nvPr/>
        </p:nvSpPr>
        <p:spPr bwMode="auto">
          <a:xfrm>
            <a:off x="2894134" y="4148138"/>
            <a:ext cx="13078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en-US" altLang="en-US" sz="1800">
                <a:latin typeface="Calibri" panose="020F0502020204030204" pitchFamily="34" charset="0"/>
              </a:rPr>
              <a:t>intracellular</a:t>
            </a:r>
          </a:p>
        </p:txBody>
      </p:sp>
      <p:sp>
        <p:nvSpPr>
          <p:cNvPr id="33806" name="Oval 19"/>
          <p:cNvSpPr>
            <a:spLocks noChangeArrowheads="1"/>
          </p:cNvSpPr>
          <p:nvPr/>
        </p:nvSpPr>
        <p:spPr bwMode="auto">
          <a:xfrm>
            <a:off x="5711825" y="4221163"/>
            <a:ext cx="2268538" cy="19446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3807" name="Text Box 20"/>
          <p:cNvSpPr txBox="1">
            <a:spLocks noChangeArrowheads="1"/>
          </p:cNvSpPr>
          <p:nvPr/>
        </p:nvSpPr>
        <p:spPr bwMode="auto">
          <a:xfrm>
            <a:off x="5954713" y="5156200"/>
            <a:ext cx="4175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K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3808" name="Freeform 21"/>
          <p:cNvSpPr>
            <a:spLocks/>
          </p:cNvSpPr>
          <p:nvPr/>
        </p:nvSpPr>
        <p:spPr bwMode="auto">
          <a:xfrm>
            <a:off x="5791200" y="4868863"/>
            <a:ext cx="485775" cy="360362"/>
          </a:xfrm>
          <a:custGeom>
            <a:avLst/>
            <a:gdLst>
              <a:gd name="T0" fmla="*/ 136 w 272"/>
              <a:gd name="T1" fmla="*/ 227 h 227"/>
              <a:gd name="T2" fmla="*/ 0 w 272"/>
              <a:gd name="T3" fmla="*/ 0 h 227"/>
              <a:gd name="T4" fmla="*/ 272 w 272"/>
              <a:gd name="T5" fmla="*/ 0 h 227"/>
              <a:gd name="T6" fmla="*/ 0 60000 65536"/>
              <a:gd name="T7" fmla="*/ 0 60000 65536"/>
              <a:gd name="T8" fmla="*/ 0 60000 65536"/>
              <a:gd name="T9" fmla="*/ 0 w 272"/>
              <a:gd name="T10" fmla="*/ 0 h 227"/>
              <a:gd name="T11" fmla="*/ 272 w 272"/>
              <a:gd name="T12" fmla="*/ 227 h 2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2" h="227">
                <a:moveTo>
                  <a:pt x="136" y="227"/>
                </a:moveTo>
                <a:lnTo>
                  <a:pt x="0" y="0"/>
                </a:lnTo>
                <a:lnTo>
                  <a:pt x="272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3809" name="Line 22"/>
          <p:cNvSpPr>
            <a:spLocks noChangeShapeType="1"/>
          </p:cNvSpPr>
          <p:nvPr/>
        </p:nvSpPr>
        <p:spPr bwMode="auto">
          <a:xfrm flipH="1">
            <a:off x="7573963" y="5084763"/>
            <a:ext cx="10525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3810" name="Text Box 23"/>
          <p:cNvSpPr txBox="1">
            <a:spLocks noChangeArrowheads="1"/>
          </p:cNvSpPr>
          <p:nvPr/>
        </p:nvSpPr>
        <p:spPr bwMode="auto">
          <a:xfrm>
            <a:off x="8709025" y="4867275"/>
            <a:ext cx="566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Na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3811" name="Text Box 25"/>
          <p:cNvSpPr txBox="1">
            <a:spLocks noChangeArrowheads="1"/>
          </p:cNvSpPr>
          <p:nvPr/>
        </p:nvSpPr>
        <p:spPr bwMode="auto">
          <a:xfrm>
            <a:off x="2628900" y="120650"/>
            <a:ext cx="4743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3600" b="1" i="0">
                <a:solidFill>
                  <a:srgbClr val="FF0000"/>
                </a:solidFill>
                <a:latin typeface="Calibri" panose="020F0502020204030204" pitchFamily="34" charset="0"/>
              </a:rPr>
              <a:t>Pacemaker potential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rgbClr val="00002F"/>
            </a:gs>
            <a:gs pos="50000">
              <a:srgbClr val="000066"/>
            </a:gs>
            <a:gs pos="100000">
              <a:srgbClr val="00002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762000"/>
            <a:ext cx="10287000" cy="762000"/>
          </a:xfrm>
          <a:noFill/>
          <a:ln/>
        </p:spPr>
        <p:txBody>
          <a:bodyPr/>
          <a:lstStyle/>
          <a:p>
            <a:r>
              <a:rPr lang="en-CA" sz="5400" b="1" dirty="0" smtClean="0">
                <a:solidFill>
                  <a:srgbClr val="00FFFF"/>
                </a:solidFill>
                <a:latin typeface="Calibri" pitchFamily="34" charset="0"/>
                <a:cs typeface="Calibri" pitchFamily="34" charset="0"/>
              </a:rPr>
              <a:t>Learning Resources</a:t>
            </a:r>
            <a:endParaRPr lang="en-CA" sz="5400" b="1" dirty="0">
              <a:solidFill>
                <a:srgbClr val="00FF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19100" y="2066562"/>
            <a:ext cx="9601200" cy="426886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2300" b="1" dirty="0">
                <a:solidFill>
                  <a:srgbClr val="00FFFF"/>
                </a:solidFill>
                <a:latin typeface="Calibri" pitchFamily="34" charset="0"/>
                <a:cs typeface="Calibri" pitchFamily="34" charset="0"/>
              </a:rPr>
              <a:t>Textbooks </a:t>
            </a:r>
            <a:r>
              <a:rPr lang="en-US" sz="2300" b="1" dirty="0" smtClean="0">
                <a:solidFill>
                  <a:srgbClr val="00FFFF"/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endParaRPr lang="en-US" sz="2300" b="1" dirty="0" smtClean="0">
              <a:solidFill>
                <a:srgbClr val="00FFFF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Symbol" pitchFamily="18" charset="2"/>
              <a:buBlip>
                <a:blip r:embed="rId3"/>
              </a:buBlip>
            </a:pPr>
            <a:r>
              <a:rPr lang="en-US" sz="2300" b="1" i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Guyton and Hall, Textbook of Medical Physiology; 12</a:t>
            </a:r>
            <a:r>
              <a:rPr lang="en-US" sz="2300" b="1" i="0" baseline="30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th</a:t>
            </a:r>
            <a:r>
              <a:rPr lang="en-US" sz="2300" b="1" i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Edition.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Symbol" pitchFamily="18" charset="2"/>
              <a:buBlip>
                <a:blip r:embed="rId3"/>
              </a:buBlip>
            </a:pPr>
            <a:r>
              <a:rPr lang="en-US" sz="2300" b="1" i="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Mohrman</a:t>
            </a:r>
            <a:r>
              <a:rPr lang="en-US" sz="2300" b="1" i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and Heller, Cardiovascular Physiology; 7</a:t>
            </a:r>
            <a:r>
              <a:rPr lang="en-US" sz="2300" b="1" i="0" baseline="300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th</a:t>
            </a:r>
            <a:r>
              <a:rPr lang="en-US" sz="2300" b="1" i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Edition.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Blip>
                <a:blip r:embed="rId3"/>
              </a:buBlip>
            </a:pPr>
            <a:r>
              <a:rPr lang="en-US" sz="2300" b="1" i="0" dirty="0" err="1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Ganong’s</a:t>
            </a:r>
            <a:r>
              <a:rPr lang="en-US" sz="2300" b="1" i="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Review of Medical Physiology;  24</a:t>
            </a:r>
            <a:r>
              <a:rPr lang="en-US" sz="2300" b="1" i="0" baseline="300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th </a:t>
            </a:r>
            <a:r>
              <a:rPr lang="en-US" sz="2300" b="1" i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Edition.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Blip>
                <a:blip r:embed="rId3"/>
              </a:buBlip>
            </a:pPr>
            <a:endParaRPr lang="en-US" sz="2300" b="1" i="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>
              <a:spcBef>
                <a:spcPct val="20000"/>
              </a:spcBef>
              <a:buClr>
                <a:srgbClr val="FF0000"/>
              </a:buClr>
            </a:pPr>
            <a:endParaRPr lang="en-US" sz="2300" b="1" i="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2300" b="1" dirty="0" smtClean="0">
                <a:solidFill>
                  <a:srgbClr val="00FFFF"/>
                </a:solidFill>
                <a:latin typeface="Calibri" pitchFamily="34" charset="0"/>
                <a:cs typeface="Calibri" pitchFamily="34" charset="0"/>
              </a:rPr>
              <a:t>Websites: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endParaRPr lang="en-US" sz="2300" b="1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Symbol" pitchFamily="18" charset="2"/>
              <a:buBlip>
                <a:blip r:embed="rId3"/>
              </a:buBlip>
            </a:pPr>
            <a:r>
              <a:rPr lang="en-US" sz="2300" b="1" i="0" dirty="0">
                <a:solidFill>
                  <a:schemeClr val="tx2"/>
                </a:solidFill>
                <a:latin typeface="Calibri" pitchFamily="34" charset="0"/>
                <a:cs typeface="Calibri" pitchFamily="34" charset="0"/>
                <a:hlinkClick r:id="rId4"/>
              </a:rPr>
              <a:t>http://accessmedicine.mhmedical.com</a:t>
            </a:r>
            <a:r>
              <a:rPr lang="en-US" sz="2300" b="1" i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  <a:hlinkClick r:id="rId4"/>
              </a:rPr>
              <a:t>/</a:t>
            </a:r>
            <a:endParaRPr lang="en-US" sz="2300" b="1" i="0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515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gr1lf1210ab_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319"/>
          <a:stretch>
            <a:fillRect/>
          </a:stretch>
        </p:blipFill>
        <p:spPr bwMode="auto">
          <a:xfrm>
            <a:off x="3198813" y="476250"/>
            <a:ext cx="6862762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5986463" y="836613"/>
            <a:ext cx="1358900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7637463" y="549275"/>
            <a:ext cx="1647825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8120063" y="981075"/>
            <a:ext cx="1457325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173038" y="190500"/>
            <a:ext cx="19223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latin typeface="Calibri" panose="020F0502020204030204" pitchFamily="34" charset="0"/>
              </a:rPr>
              <a:t>1. ↓ P</a:t>
            </a:r>
            <a:r>
              <a:rPr lang="en-US" altLang="en-US" sz="2400" b="1" i="0" baseline="-25000">
                <a:latin typeface="Calibri" panose="020F0502020204030204" pitchFamily="34" charset="0"/>
              </a:rPr>
              <a:t>K</a:t>
            </a:r>
            <a:r>
              <a:rPr lang="en-US" altLang="en-US" sz="2400" b="1" i="0">
                <a:latin typeface="Calibri" panose="020F0502020204030204" pitchFamily="34" charset="0"/>
              </a:rPr>
              <a:t>; </a:t>
            </a:r>
            <a:r>
              <a:rPr lang="en-US" altLang="en-US" sz="2400" b="1" i="0">
                <a:latin typeface="Calibri" panose="020F0502020204030204" pitchFamily="34" charset="0"/>
                <a:sym typeface="Symbol" panose="05050102010706020507" pitchFamily="18" charset="2"/>
              </a:rPr>
              <a:t> P</a:t>
            </a:r>
            <a:r>
              <a:rPr lang="en-US" altLang="en-US" sz="2400" b="1" i="0" baseline="-25000">
                <a:latin typeface="Calibri" panose="020F0502020204030204" pitchFamily="34" charset="0"/>
                <a:sym typeface="Symbol" panose="05050102010706020507" pitchFamily="18" charset="2"/>
              </a:rPr>
              <a:t>Na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122238" y="892175"/>
            <a:ext cx="274446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Closure of K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  <a:r>
              <a:rPr lang="en-US" altLang="en-US" sz="2000" i="0">
                <a:latin typeface="Calibri" panose="020F0502020204030204" pitchFamily="34" charset="0"/>
              </a:rPr>
              <a:t> channels.</a:t>
            </a:r>
          </a:p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Opening of “funny” 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   channels</a:t>
            </a:r>
          </a:p>
        </p:txBody>
      </p:sp>
      <p:grpSp>
        <p:nvGrpSpPr>
          <p:cNvPr id="34824" name="Group 8"/>
          <p:cNvGrpSpPr>
            <a:grpSpLocks/>
          </p:cNvGrpSpPr>
          <p:nvPr/>
        </p:nvGrpSpPr>
        <p:grpSpPr bwMode="auto">
          <a:xfrm>
            <a:off x="5851525" y="617538"/>
            <a:ext cx="1474788" cy="2306637"/>
            <a:chOff x="3276" y="389"/>
            <a:chExt cx="826" cy="3319"/>
          </a:xfrm>
        </p:grpSpPr>
        <p:sp>
          <p:nvSpPr>
            <p:cNvPr id="34842" name="Line 9"/>
            <p:cNvSpPr>
              <a:spLocks noChangeShapeType="1"/>
            </p:cNvSpPr>
            <p:nvPr/>
          </p:nvSpPr>
          <p:spPr bwMode="auto">
            <a:xfrm>
              <a:off x="3276" y="397"/>
              <a:ext cx="0" cy="33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4843" name="Line 10"/>
            <p:cNvSpPr>
              <a:spLocks noChangeShapeType="1"/>
            </p:cNvSpPr>
            <p:nvPr/>
          </p:nvSpPr>
          <p:spPr bwMode="auto">
            <a:xfrm>
              <a:off x="3723" y="397"/>
              <a:ext cx="0" cy="33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4844" name="Line 11"/>
            <p:cNvSpPr>
              <a:spLocks noChangeShapeType="1"/>
            </p:cNvSpPr>
            <p:nvPr/>
          </p:nvSpPr>
          <p:spPr bwMode="auto">
            <a:xfrm>
              <a:off x="4102" y="389"/>
              <a:ext cx="0" cy="33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</p:grpSp>
      <p:sp>
        <p:nvSpPr>
          <p:cNvPr id="34825" name="Text Box 12"/>
          <p:cNvSpPr txBox="1">
            <a:spLocks noChangeArrowheads="1"/>
          </p:cNvSpPr>
          <p:nvPr/>
        </p:nvSpPr>
        <p:spPr bwMode="auto">
          <a:xfrm>
            <a:off x="260350" y="2419350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34826" name="Text Box 13"/>
          <p:cNvSpPr txBox="1">
            <a:spLocks noChangeArrowheads="1"/>
          </p:cNvSpPr>
          <p:nvPr/>
        </p:nvSpPr>
        <p:spPr bwMode="auto">
          <a:xfrm>
            <a:off x="173038" y="2135188"/>
            <a:ext cx="11192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latin typeface="Calibri" panose="020F0502020204030204" pitchFamily="34" charset="0"/>
              </a:rPr>
              <a:t>2. </a:t>
            </a:r>
            <a:r>
              <a:rPr lang="en-US" altLang="en-US" sz="2400" b="1" i="0">
                <a:latin typeface="Calibri" panose="020F0502020204030204" pitchFamily="34" charset="0"/>
                <a:sym typeface="Symbol" panose="05050102010706020507" pitchFamily="18" charset="2"/>
              </a:rPr>
              <a:t> P</a:t>
            </a:r>
            <a:r>
              <a:rPr lang="en-US" altLang="en-US" sz="2400" b="1" i="0" baseline="-25000">
                <a:latin typeface="Calibri" panose="020F0502020204030204" pitchFamily="34" charset="0"/>
                <a:sym typeface="Symbol" panose="05050102010706020507" pitchFamily="18" charset="2"/>
              </a:rPr>
              <a:t>Ca</a:t>
            </a:r>
          </a:p>
        </p:txBody>
      </p:sp>
      <p:sp>
        <p:nvSpPr>
          <p:cNvPr id="34827" name="Text Box 14"/>
          <p:cNvSpPr txBox="1">
            <a:spLocks noChangeArrowheads="1"/>
          </p:cNvSpPr>
          <p:nvPr/>
        </p:nvSpPr>
        <p:spPr bwMode="auto">
          <a:xfrm>
            <a:off x="122238" y="2635250"/>
            <a:ext cx="24196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Opening of voltage-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  gated Ca</a:t>
            </a:r>
            <a:r>
              <a:rPr lang="en-US" altLang="en-US" sz="2000" i="0" baseline="30000">
                <a:latin typeface="Calibri" panose="020F0502020204030204" pitchFamily="34" charset="0"/>
              </a:rPr>
              <a:t>++ </a:t>
            </a:r>
            <a:r>
              <a:rPr lang="en-US" altLang="en-US" sz="2000" i="0">
                <a:latin typeface="Calibri" panose="020F0502020204030204" pitchFamily="34" charset="0"/>
              </a:rPr>
              <a:t>channels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  (T-type channels)</a:t>
            </a:r>
          </a:p>
        </p:txBody>
      </p:sp>
      <p:sp>
        <p:nvSpPr>
          <p:cNvPr id="34828" name="Text Box 15"/>
          <p:cNvSpPr txBox="1">
            <a:spLocks noChangeArrowheads="1"/>
          </p:cNvSpPr>
          <p:nvPr/>
        </p:nvSpPr>
        <p:spPr bwMode="auto">
          <a:xfrm>
            <a:off x="6072188" y="474663"/>
            <a:ext cx="417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i="0">
                <a:latin typeface="Calibri" panose="020F0502020204030204" pitchFamily="34" charset="0"/>
              </a:rPr>
              <a:t>1.</a:t>
            </a:r>
          </a:p>
        </p:txBody>
      </p:sp>
      <p:sp>
        <p:nvSpPr>
          <p:cNvPr id="34829" name="Text Box 16"/>
          <p:cNvSpPr txBox="1">
            <a:spLocks noChangeArrowheads="1"/>
          </p:cNvSpPr>
          <p:nvPr/>
        </p:nvSpPr>
        <p:spPr bwMode="auto">
          <a:xfrm>
            <a:off x="6762750" y="474663"/>
            <a:ext cx="417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i="0">
                <a:latin typeface="Calibri" panose="020F0502020204030204" pitchFamily="34" charset="0"/>
              </a:rPr>
              <a:t>2.</a:t>
            </a:r>
          </a:p>
        </p:txBody>
      </p:sp>
      <p:sp>
        <p:nvSpPr>
          <p:cNvPr id="34830" name="Rectangle 17"/>
          <p:cNvSpPr>
            <a:spLocks noChangeArrowheads="1"/>
          </p:cNvSpPr>
          <p:nvPr/>
        </p:nvSpPr>
        <p:spPr bwMode="auto">
          <a:xfrm>
            <a:off x="6845300" y="4292600"/>
            <a:ext cx="5667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4831" name="Rectangle 18"/>
          <p:cNvSpPr>
            <a:spLocks noChangeArrowheads="1"/>
          </p:cNvSpPr>
          <p:nvPr/>
        </p:nvSpPr>
        <p:spPr bwMode="auto">
          <a:xfrm>
            <a:off x="8205788" y="4292600"/>
            <a:ext cx="1052512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4832" name="Oval 19"/>
          <p:cNvSpPr>
            <a:spLocks noChangeArrowheads="1"/>
          </p:cNvSpPr>
          <p:nvPr/>
        </p:nvSpPr>
        <p:spPr bwMode="auto">
          <a:xfrm>
            <a:off x="5711825" y="4221163"/>
            <a:ext cx="2268538" cy="19446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4833" name="Text Box 20"/>
          <p:cNvSpPr txBox="1">
            <a:spLocks noChangeArrowheads="1"/>
          </p:cNvSpPr>
          <p:nvPr/>
        </p:nvSpPr>
        <p:spPr bwMode="auto">
          <a:xfrm>
            <a:off x="5954713" y="5156200"/>
            <a:ext cx="4175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K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4834" name="Freeform 21"/>
          <p:cNvSpPr>
            <a:spLocks/>
          </p:cNvSpPr>
          <p:nvPr/>
        </p:nvSpPr>
        <p:spPr bwMode="auto">
          <a:xfrm>
            <a:off x="5791200" y="4868863"/>
            <a:ext cx="485775" cy="360362"/>
          </a:xfrm>
          <a:custGeom>
            <a:avLst/>
            <a:gdLst>
              <a:gd name="T0" fmla="*/ 136 w 272"/>
              <a:gd name="T1" fmla="*/ 227 h 227"/>
              <a:gd name="T2" fmla="*/ 0 w 272"/>
              <a:gd name="T3" fmla="*/ 0 h 227"/>
              <a:gd name="T4" fmla="*/ 272 w 272"/>
              <a:gd name="T5" fmla="*/ 0 h 227"/>
              <a:gd name="T6" fmla="*/ 0 60000 65536"/>
              <a:gd name="T7" fmla="*/ 0 60000 65536"/>
              <a:gd name="T8" fmla="*/ 0 60000 65536"/>
              <a:gd name="T9" fmla="*/ 0 w 272"/>
              <a:gd name="T10" fmla="*/ 0 h 227"/>
              <a:gd name="T11" fmla="*/ 272 w 272"/>
              <a:gd name="T12" fmla="*/ 227 h 2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2" h="227">
                <a:moveTo>
                  <a:pt x="136" y="227"/>
                </a:moveTo>
                <a:lnTo>
                  <a:pt x="0" y="0"/>
                </a:lnTo>
                <a:lnTo>
                  <a:pt x="272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4835" name="Text Box 22"/>
          <p:cNvSpPr txBox="1">
            <a:spLocks noChangeArrowheads="1"/>
          </p:cNvSpPr>
          <p:nvPr/>
        </p:nvSpPr>
        <p:spPr bwMode="auto">
          <a:xfrm>
            <a:off x="8140700" y="5443538"/>
            <a:ext cx="568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Na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4836" name="Text Box 23"/>
          <p:cNvSpPr txBox="1">
            <a:spLocks noChangeArrowheads="1"/>
          </p:cNvSpPr>
          <p:nvPr/>
        </p:nvSpPr>
        <p:spPr bwMode="auto">
          <a:xfrm>
            <a:off x="8302625" y="4110038"/>
            <a:ext cx="529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Ca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4837" name="Line 24"/>
          <p:cNvSpPr>
            <a:spLocks noChangeShapeType="1"/>
          </p:cNvSpPr>
          <p:nvPr/>
        </p:nvSpPr>
        <p:spPr bwMode="auto">
          <a:xfrm rot="21222911" flipH="1">
            <a:off x="7491413" y="4365625"/>
            <a:ext cx="811212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4838" name="Text Box 25"/>
          <p:cNvSpPr txBox="1">
            <a:spLocks noChangeArrowheads="1"/>
          </p:cNvSpPr>
          <p:nvPr/>
        </p:nvSpPr>
        <p:spPr bwMode="auto">
          <a:xfrm>
            <a:off x="139700" y="3716338"/>
            <a:ext cx="30555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Closure of funny channels</a:t>
            </a:r>
          </a:p>
        </p:txBody>
      </p:sp>
      <p:sp>
        <p:nvSpPr>
          <p:cNvPr id="34839" name="Freeform 26"/>
          <p:cNvSpPr>
            <a:spLocks/>
          </p:cNvSpPr>
          <p:nvPr/>
        </p:nvSpPr>
        <p:spPr bwMode="auto">
          <a:xfrm>
            <a:off x="7980363" y="5157788"/>
            <a:ext cx="485775" cy="360362"/>
          </a:xfrm>
          <a:custGeom>
            <a:avLst/>
            <a:gdLst>
              <a:gd name="T0" fmla="*/ 136 w 272"/>
              <a:gd name="T1" fmla="*/ 227 h 227"/>
              <a:gd name="T2" fmla="*/ 0 w 272"/>
              <a:gd name="T3" fmla="*/ 0 h 227"/>
              <a:gd name="T4" fmla="*/ 272 w 272"/>
              <a:gd name="T5" fmla="*/ 0 h 227"/>
              <a:gd name="T6" fmla="*/ 0 60000 65536"/>
              <a:gd name="T7" fmla="*/ 0 60000 65536"/>
              <a:gd name="T8" fmla="*/ 0 60000 65536"/>
              <a:gd name="T9" fmla="*/ 0 w 272"/>
              <a:gd name="T10" fmla="*/ 0 h 227"/>
              <a:gd name="T11" fmla="*/ 272 w 272"/>
              <a:gd name="T12" fmla="*/ 227 h 2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2" h="227">
                <a:moveTo>
                  <a:pt x="136" y="227"/>
                </a:moveTo>
                <a:lnTo>
                  <a:pt x="0" y="0"/>
                </a:lnTo>
                <a:lnTo>
                  <a:pt x="272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4840" name="Text Box 27"/>
          <p:cNvSpPr txBox="1">
            <a:spLocks noChangeArrowheads="1"/>
          </p:cNvSpPr>
          <p:nvPr/>
        </p:nvSpPr>
        <p:spPr bwMode="auto">
          <a:xfrm>
            <a:off x="7169150" y="3932238"/>
            <a:ext cx="10839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1800">
                <a:latin typeface="Calibri" panose="020F0502020204030204" pitchFamily="34" charset="0"/>
              </a:rPr>
              <a:t>T channel</a:t>
            </a:r>
          </a:p>
        </p:txBody>
      </p:sp>
      <p:sp>
        <p:nvSpPr>
          <p:cNvPr id="34841" name="Text Box 28"/>
          <p:cNvSpPr txBox="1">
            <a:spLocks noChangeArrowheads="1"/>
          </p:cNvSpPr>
          <p:nvPr/>
        </p:nvSpPr>
        <p:spPr bwMode="auto">
          <a:xfrm>
            <a:off x="2628900" y="0"/>
            <a:ext cx="4743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3600" b="1" i="0">
                <a:solidFill>
                  <a:srgbClr val="FF0000"/>
                </a:solidFill>
                <a:latin typeface="Calibri" panose="020F0502020204030204" pitchFamily="34" charset="0"/>
              </a:rPr>
              <a:t>Pacemaker potential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gr1lf1210ab_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319"/>
          <a:stretch>
            <a:fillRect/>
          </a:stretch>
        </p:blipFill>
        <p:spPr bwMode="auto">
          <a:xfrm>
            <a:off x="3198813" y="476250"/>
            <a:ext cx="6862762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5986463" y="836613"/>
            <a:ext cx="1358900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7637463" y="549275"/>
            <a:ext cx="1647825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8120063" y="981075"/>
            <a:ext cx="1457325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73038" y="190500"/>
            <a:ext cx="19223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latin typeface="Calibri" panose="020F0502020204030204" pitchFamily="34" charset="0"/>
              </a:rPr>
              <a:t>1. ↓ P</a:t>
            </a:r>
            <a:r>
              <a:rPr lang="en-US" altLang="en-US" sz="2400" b="1" i="0" baseline="-25000">
                <a:latin typeface="Calibri" panose="020F0502020204030204" pitchFamily="34" charset="0"/>
              </a:rPr>
              <a:t>K</a:t>
            </a:r>
            <a:r>
              <a:rPr lang="en-US" altLang="en-US" sz="2400" b="1" i="0">
                <a:latin typeface="Calibri" panose="020F0502020204030204" pitchFamily="34" charset="0"/>
              </a:rPr>
              <a:t>; </a:t>
            </a:r>
            <a:r>
              <a:rPr lang="en-US" altLang="en-US" sz="2400" b="1" i="0">
                <a:latin typeface="Calibri" panose="020F0502020204030204" pitchFamily="34" charset="0"/>
                <a:sym typeface="Symbol" panose="05050102010706020507" pitchFamily="18" charset="2"/>
              </a:rPr>
              <a:t> P</a:t>
            </a:r>
            <a:r>
              <a:rPr lang="en-US" altLang="en-US" sz="2400" b="1" i="0" baseline="-25000">
                <a:latin typeface="Calibri" panose="020F0502020204030204" pitchFamily="34" charset="0"/>
                <a:sym typeface="Symbol" panose="05050102010706020507" pitchFamily="18" charset="2"/>
              </a:rPr>
              <a:t>Na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122238" y="892175"/>
            <a:ext cx="274446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Closure of K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  <a:r>
              <a:rPr lang="en-US" altLang="en-US" sz="2000" i="0">
                <a:latin typeface="Calibri" panose="020F0502020204030204" pitchFamily="34" charset="0"/>
              </a:rPr>
              <a:t> channels.</a:t>
            </a:r>
          </a:p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Opening of “funny” 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   channels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173038" y="2135188"/>
            <a:ext cx="11192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latin typeface="Calibri" panose="020F0502020204030204" pitchFamily="34" charset="0"/>
              </a:rPr>
              <a:t>2. </a:t>
            </a:r>
            <a:r>
              <a:rPr lang="en-US" altLang="en-US" sz="2400" b="1" i="0">
                <a:latin typeface="Calibri" panose="020F0502020204030204" pitchFamily="34" charset="0"/>
                <a:sym typeface="Symbol" panose="05050102010706020507" pitchFamily="18" charset="2"/>
              </a:rPr>
              <a:t> P</a:t>
            </a:r>
            <a:r>
              <a:rPr lang="en-US" altLang="en-US" sz="2400" b="1" i="0" baseline="-25000">
                <a:latin typeface="Calibri" panose="020F0502020204030204" pitchFamily="34" charset="0"/>
                <a:sym typeface="Symbol" panose="05050102010706020507" pitchFamily="18" charset="2"/>
              </a:rPr>
              <a:t>Ca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122238" y="2635250"/>
            <a:ext cx="236192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Opening of voltage-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  gated Ca</a:t>
            </a:r>
            <a:r>
              <a:rPr lang="en-US" altLang="en-US" sz="2000" i="0" baseline="30000">
                <a:latin typeface="Calibri" panose="020F0502020204030204" pitchFamily="34" charset="0"/>
              </a:rPr>
              <a:t>++ </a:t>
            </a:r>
            <a:r>
              <a:rPr lang="en-US" altLang="en-US" sz="2000" i="0">
                <a:latin typeface="Calibri" panose="020F0502020204030204" pitchFamily="34" charset="0"/>
              </a:rPr>
              <a:t>channels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  (T-type channels)</a:t>
            </a:r>
          </a:p>
        </p:txBody>
      </p:sp>
      <p:grpSp>
        <p:nvGrpSpPr>
          <p:cNvPr id="35850" name="Group 10"/>
          <p:cNvGrpSpPr>
            <a:grpSpLocks/>
          </p:cNvGrpSpPr>
          <p:nvPr/>
        </p:nvGrpSpPr>
        <p:grpSpPr bwMode="auto">
          <a:xfrm>
            <a:off x="5851525" y="577850"/>
            <a:ext cx="1793875" cy="2274888"/>
            <a:chOff x="3276" y="364"/>
            <a:chExt cx="1005" cy="3311"/>
          </a:xfrm>
        </p:grpSpPr>
        <p:sp>
          <p:nvSpPr>
            <p:cNvPr id="35871" name="Line 11"/>
            <p:cNvSpPr>
              <a:spLocks noChangeShapeType="1"/>
            </p:cNvSpPr>
            <p:nvPr/>
          </p:nvSpPr>
          <p:spPr bwMode="auto">
            <a:xfrm>
              <a:off x="3276" y="364"/>
              <a:ext cx="0" cy="33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5872" name="Line 12"/>
            <p:cNvSpPr>
              <a:spLocks noChangeShapeType="1"/>
            </p:cNvSpPr>
            <p:nvPr/>
          </p:nvSpPr>
          <p:spPr bwMode="auto">
            <a:xfrm>
              <a:off x="3723" y="364"/>
              <a:ext cx="0" cy="33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5873" name="Line 13"/>
            <p:cNvSpPr>
              <a:spLocks noChangeShapeType="1"/>
            </p:cNvSpPr>
            <p:nvPr/>
          </p:nvSpPr>
          <p:spPr bwMode="auto">
            <a:xfrm>
              <a:off x="4102" y="364"/>
              <a:ext cx="0" cy="33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5874" name="Line 14"/>
            <p:cNvSpPr>
              <a:spLocks noChangeShapeType="1"/>
            </p:cNvSpPr>
            <p:nvPr/>
          </p:nvSpPr>
          <p:spPr bwMode="auto">
            <a:xfrm>
              <a:off x="4281" y="364"/>
              <a:ext cx="0" cy="33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</p:grpSp>
      <p:sp>
        <p:nvSpPr>
          <p:cNvPr id="35851" name="Text Box 15"/>
          <p:cNvSpPr txBox="1">
            <a:spLocks noChangeArrowheads="1"/>
          </p:cNvSpPr>
          <p:nvPr/>
        </p:nvSpPr>
        <p:spPr bwMode="auto">
          <a:xfrm>
            <a:off x="173038" y="4291013"/>
            <a:ext cx="12442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latin typeface="Calibri" panose="020F0502020204030204" pitchFamily="34" charset="0"/>
              </a:rPr>
              <a:t>3. </a:t>
            </a:r>
            <a:r>
              <a:rPr lang="en-US" altLang="en-US" sz="2000" b="1" i="0">
                <a:latin typeface="Calibri" panose="020F0502020204030204" pitchFamily="34" charset="0"/>
                <a:sym typeface="Symbol" panose="05050102010706020507" pitchFamily="18" charset="2"/>
              </a:rPr>
              <a:t></a:t>
            </a:r>
            <a:r>
              <a:rPr lang="en-US" altLang="en-US" sz="2400" b="1" i="0">
                <a:latin typeface="Calibri" panose="020F0502020204030204" pitchFamily="34" charset="0"/>
                <a:sym typeface="Symbol" panose="05050102010706020507" pitchFamily="18" charset="2"/>
              </a:rPr>
              <a:t> P</a:t>
            </a:r>
            <a:r>
              <a:rPr lang="en-US" altLang="en-US" sz="2400" b="1" i="0" baseline="-25000">
                <a:latin typeface="Calibri" panose="020F0502020204030204" pitchFamily="34" charset="0"/>
                <a:sym typeface="Symbol" panose="05050102010706020507" pitchFamily="18" charset="2"/>
              </a:rPr>
              <a:t>Ca</a:t>
            </a:r>
          </a:p>
        </p:txBody>
      </p:sp>
      <p:sp>
        <p:nvSpPr>
          <p:cNvPr id="35852" name="Text Box 16"/>
          <p:cNvSpPr txBox="1">
            <a:spLocks noChangeArrowheads="1"/>
          </p:cNvSpPr>
          <p:nvPr/>
        </p:nvSpPr>
        <p:spPr bwMode="auto">
          <a:xfrm>
            <a:off x="122238" y="4787900"/>
            <a:ext cx="236192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Opening of voltage-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 gated Ca</a:t>
            </a:r>
            <a:r>
              <a:rPr lang="en-US" altLang="en-US" sz="2000" i="0" baseline="30000">
                <a:latin typeface="Calibri" panose="020F0502020204030204" pitchFamily="34" charset="0"/>
              </a:rPr>
              <a:t>++ </a:t>
            </a:r>
            <a:r>
              <a:rPr lang="en-US" altLang="en-US" sz="2000" i="0">
                <a:latin typeface="Calibri" panose="020F0502020204030204" pitchFamily="34" charset="0"/>
              </a:rPr>
              <a:t>channels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 (L-type channels)</a:t>
            </a:r>
          </a:p>
        </p:txBody>
      </p:sp>
      <p:sp>
        <p:nvSpPr>
          <p:cNvPr id="35853" name="Text Box 17"/>
          <p:cNvSpPr txBox="1">
            <a:spLocks noChangeArrowheads="1"/>
          </p:cNvSpPr>
          <p:nvPr/>
        </p:nvSpPr>
        <p:spPr bwMode="auto">
          <a:xfrm>
            <a:off x="6072188" y="474663"/>
            <a:ext cx="417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i="0">
                <a:latin typeface="Calibri" panose="020F0502020204030204" pitchFamily="34" charset="0"/>
              </a:rPr>
              <a:t>1.</a:t>
            </a:r>
          </a:p>
        </p:txBody>
      </p:sp>
      <p:sp>
        <p:nvSpPr>
          <p:cNvPr id="35854" name="Text Box 18"/>
          <p:cNvSpPr txBox="1">
            <a:spLocks noChangeArrowheads="1"/>
          </p:cNvSpPr>
          <p:nvPr/>
        </p:nvSpPr>
        <p:spPr bwMode="auto">
          <a:xfrm>
            <a:off x="6762750" y="474663"/>
            <a:ext cx="417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i="0">
                <a:latin typeface="Calibri" panose="020F0502020204030204" pitchFamily="34" charset="0"/>
              </a:rPr>
              <a:t>2.</a:t>
            </a:r>
          </a:p>
        </p:txBody>
      </p:sp>
      <p:sp>
        <p:nvSpPr>
          <p:cNvPr id="35855" name="Text Box 19"/>
          <p:cNvSpPr txBox="1">
            <a:spLocks noChangeArrowheads="1"/>
          </p:cNvSpPr>
          <p:nvPr/>
        </p:nvSpPr>
        <p:spPr bwMode="auto">
          <a:xfrm>
            <a:off x="7331075" y="474663"/>
            <a:ext cx="417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i="0">
                <a:latin typeface="Calibri" panose="020F0502020204030204" pitchFamily="34" charset="0"/>
              </a:rPr>
              <a:t>3.</a:t>
            </a:r>
          </a:p>
        </p:txBody>
      </p:sp>
      <p:sp>
        <p:nvSpPr>
          <p:cNvPr id="35856" name="Rectangle 20"/>
          <p:cNvSpPr>
            <a:spLocks noChangeArrowheads="1"/>
          </p:cNvSpPr>
          <p:nvPr/>
        </p:nvSpPr>
        <p:spPr bwMode="auto">
          <a:xfrm>
            <a:off x="6845300" y="4292600"/>
            <a:ext cx="566738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5857" name="Oval 21"/>
          <p:cNvSpPr>
            <a:spLocks noChangeArrowheads="1"/>
          </p:cNvSpPr>
          <p:nvPr/>
        </p:nvSpPr>
        <p:spPr bwMode="auto">
          <a:xfrm>
            <a:off x="5711825" y="4221163"/>
            <a:ext cx="2268538" cy="19446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5858" name="Text Box 22"/>
          <p:cNvSpPr txBox="1">
            <a:spLocks noChangeArrowheads="1"/>
          </p:cNvSpPr>
          <p:nvPr/>
        </p:nvSpPr>
        <p:spPr bwMode="auto">
          <a:xfrm>
            <a:off x="5954713" y="5156200"/>
            <a:ext cx="4175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K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5859" name="Freeform 23"/>
          <p:cNvSpPr>
            <a:spLocks/>
          </p:cNvSpPr>
          <p:nvPr/>
        </p:nvSpPr>
        <p:spPr bwMode="auto">
          <a:xfrm>
            <a:off x="5791200" y="4868863"/>
            <a:ext cx="485775" cy="360362"/>
          </a:xfrm>
          <a:custGeom>
            <a:avLst/>
            <a:gdLst>
              <a:gd name="T0" fmla="*/ 136 w 272"/>
              <a:gd name="T1" fmla="*/ 227 h 227"/>
              <a:gd name="T2" fmla="*/ 0 w 272"/>
              <a:gd name="T3" fmla="*/ 0 h 227"/>
              <a:gd name="T4" fmla="*/ 272 w 272"/>
              <a:gd name="T5" fmla="*/ 0 h 227"/>
              <a:gd name="T6" fmla="*/ 0 60000 65536"/>
              <a:gd name="T7" fmla="*/ 0 60000 65536"/>
              <a:gd name="T8" fmla="*/ 0 60000 65536"/>
              <a:gd name="T9" fmla="*/ 0 w 272"/>
              <a:gd name="T10" fmla="*/ 0 h 227"/>
              <a:gd name="T11" fmla="*/ 272 w 272"/>
              <a:gd name="T12" fmla="*/ 227 h 2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2" h="227">
                <a:moveTo>
                  <a:pt x="136" y="227"/>
                </a:moveTo>
                <a:lnTo>
                  <a:pt x="0" y="0"/>
                </a:lnTo>
                <a:lnTo>
                  <a:pt x="272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5860" name="Text Box 24"/>
          <p:cNvSpPr txBox="1">
            <a:spLocks noChangeArrowheads="1"/>
          </p:cNvSpPr>
          <p:nvPr/>
        </p:nvSpPr>
        <p:spPr bwMode="auto">
          <a:xfrm>
            <a:off x="8126413" y="4211638"/>
            <a:ext cx="529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Ca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5861" name="Line 25"/>
          <p:cNvSpPr>
            <a:spLocks noChangeShapeType="1"/>
          </p:cNvSpPr>
          <p:nvPr/>
        </p:nvSpPr>
        <p:spPr bwMode="auto">
          <a:xfrm flipH="1" flipV="1">
            <a:off x="7331075" y="5589588"/>
            <a:ext cx="809625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5862" name="Text Box 26"/>
          <p:cNvSpPr txBox="1">
            <a:spLocks noChangeArrowheads="1"/>
          </p:cNvSpPr>
          <p:nvPr/>
        </p:nvSpPr>
        <p:spPr bwMode="auto">
          <a:xfrm>
            <a:off x="8223250" y="6019800"/>
            <a:ext cx="529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Ca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5863" name="Text Box 27"/>
          <p:cNvSpPr txBox="1">
            <a:spLocks noChangeArrowheads="1"/>
          </p:cNvSpPr>
          <p:nvPr/>
        </p:nvSpPr>
        <p:spPr bwMode="auto">
          <a:xfrm>
            <a:off x="139700" y="3716338"/>
            <a:ext cx="30555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Closure of funny channels</a:t>
            </a:r>
          </a:p>
        </p:txBody>
      </p:sp>
      <p:sp>
        <p:nvSpPr>
          <p:cNvPr id="35864" name="Text Box 28"/>
          <p:cNvSpPr txBox="1">
            <a:spLocks noChangeArrowheads="1"/>
          </p:cNvSpPr>
          <p:nvPr/>
        </p:nvSpPr>
        <p:spPr bwMode="auto">
          <a:xfrm>
            <a:off x="8140700" y="5443538"/>
            <a:ext cx="568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Na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5865" name="Freeform 29"/>
          <p:cNvSpPr>
            <a:spLocks/>
          </p:cNvSpPr>
          <p:nvPr/>
        </p:nvSpPr>
        <p:spPr bwMode="auto">
          <a:xfrm>
            <a:off x="7980363" y="5157788"/>
            <a:ext cx="485775" cy="360362"/>
          </a:xfrm>
          <a:custGeom>
            <a:avLst/>
            <a:gdLst>
              <a:gd name="T0" fmla="*/ 136 w 272"/>
              <a:gd name="T1" fmla="*/ 227 h 227"/>
              <a:gd name="T2" fmla="*/ 0 w 272"/>
              <a:gd name="T3" fmla="*/ 0 h 227"/>
              <a:gd name="T4" fmla="*/ 272 w 272"/>
              <a:gd name="T5" fmla="*/ 0 h 227"/>
              <a:gd name="T6" fmla="*/ 0 60000 65536"/>
              <a:gd name="T7" fmla="*/ 0 60000 65536"/>
              <a:gd name="T8" fmla="*/ 0 60000 65536"/>
              <a:gd name="T9" fmla="*/ 0 w 272"/>
              <a:gd name="T10" fmla="*/ 0 h 227"/>
              <a:gd name="T11" fmla="*/ 272 w 272"/>
              <a:gd name="T12" fmla="*/ 227 h 2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2" h="227">
                <a:moveTo>
                  <a:pt x="136" y="227"/>
                </a:moveTo>
                <a:lnTo>
                  <a:pt x="0" y="0"/>
                </a:lnTo>
                <a:lnTo>
                  <a:pt x="272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5866" name="Text Box 30"/>
          <p:cNvSpPr txBox="1">
            <a:spLocks noChangeArrowheads="1"/>
          </p:cNvSpPr>
          <p:nvPr/>
        </p:nvSpPr>
        <p:spPr bwMode="auto">
          <a:xfrm>
            <a:off x="7169150" y="3932238"/>
            <a:ext cx="10839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1800">
                <a:latin typeface="Calibri" panose="020F0502020204030204" pitchFamily="34" charset="0"/>
              </a:rPr>
              <a:t>T channel</a:t>
            </a:r>
          </a:p>
        </p:txBody>
      </p:sp>
      <p:sp>
        <p:nvSpPr>
          <p:cNvPr id="35867" name="Freeform 31"/>
          <p:cNvSpPr>
            <a:spLocks/>
          </p:cNvSpPr>
          <p:nvPr/>
        </p:nvSpPr>
        <p:spPr bwMode="auto">
          <a:xfrm rot="1971344" flipV="1">
            <a:off x="7834313" y="4379913"/>
            <a:ext cx="485775" cy="360362"/>
          </a:xfrm>
          <a:custGeom>
            <a:avLst/>
            <a:gdLst>
              <a:gd name="T0" fmla="*/ 136 w 272"/>
              <a:gd name="T1" fmla="*/ 227 h 227"/>
              <a:gd name="T2" fmla="*/ 0 w 272"/>
              <a:gd name="T3" fmla="*/ 0 h 227"/>
              <a:gd name="T4" fmla="*/ 272 w 272"/>
              <a:gd name="T5" fmla="*/ 0 h 227"/>
              <a:gd name="T6" fmla="*/ 0 60000 65536"/>
              <a:gd name="T7" fmla="*/ 0 60000 65536"/>
              <a:gd name="T8" fmla="*/ 0 60000 65536"/>
              <a:gd name="T9" fmla="*/ 0 w 272"/>
              <a:gd name="T10" fmla="*/ 0 h 227"/>
              <a:gd name="T11" fmla="*/ 272 w 272"/>
              <a:gd name="T12" fmla="*/ 227 h 2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2" h="227">
                <a:moveTo>
                  <a:pt x="136" y="227"/>
                </a:moveTo>
                <a:lnTo>
                  <a:pt x="0" y="0"/>
                </a:lnTo>
                <a:lnTo>
                  <a:pt x="272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5868" name="Text Box 32"/>
          <p:cNvSpPr txBox="1">
            <a:spLocks noChangeArrowheads="1"/>
          </p:cNvSpPr>
          <p:nvPr/>
        </p:nvSpPr>
        <p:spPr bwMode="auto">
          <a:xfrm>
            <a:off x="6926263" y="6164263"/>
            <a:ext cx="10695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1800">
                <a:latin typeface="Calibri" panose="020F0502020204030204" pitchFamily="34" charset="0"/>
              </a:rPr>
              <a:t>L channel</a:t>
            </a:r>
          </a:p>
        </p:txBody>
      </p:sp>
      <p:sp>
        <p:nvSpPr>
          <p:cNvPr id="35869" name="Text Box 33"/>
          <p:cNvSpPr txBox="1">
            <a:spLocks noChangeArrowheads="1"/>
          </p:cNvSpPr>
          <p:nvPr/>
        </p:nvSpPr>
        <p:spPr bwMode="auto">
          <a:xfrm>
            <a:off x="122238" y="5838825"/>
            <a:ext cx="36578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Closure of T- type Ca</a:t>
            </a:r>
            <a:r>
              <a:rPr lang="en-US" altLang="en-US" sz="2000" i="0" baseline="30000">
                <a:latin typeface="Calibri" panose="020F0502020204030204" pitchFamily="34" charset="0"/>
              </a:rPr>
              <a:t>++ </a:t>
            </a:r>
            <a:r>
              <a:rPr lang="en-US" altLang="en-US" sz="2000" i="0">
                <a:latin typeface="Calibri" panose="020F0502020204030204" pitchFamily="34" charset="0"/>
              </a:rPr>
              <a:t>channels</a:t>
            </a:r>
          </a:p>
        </p:txBody>
      </p:sp>
      <p:sp>
        <p:nvSpPr>
          <p:cNvPr id="35870" name="Text Box 34"/>
          <p:cNvSpPr txBox="1">
            <a:spLocks noChangeArrowheads="1"/>
          </p:cNvSpPr>
          <p:nvPr/>
        </p:nvSpPr>
        <p:spPr bwMode="auto">
          <a:xfrm>
            <a:off x="2628900" y="0"/>
            <a:ext cx="4743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3600" b="1" i="0">
                <a:solidFill>
                  <a:srgbClr val="FF0000"/>
                </a:solidFill>
                <a:latin typeface="Calibri" panose="020F0502020204030204" pitchFamily="34" charset="0"/>
              </a:rPr>
              <a:t>Pacemaker potential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gr1lf1210ab_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319"/>
          <a:stretch>
            <a:fillRect/>
          </a:stretch>
        </p:blipFill>
        <p:spPr bwMode="auto">
          <a:xfrm>
            <a:off x="3386138" y="836613"/>
            <a:ext cx="6862762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6173788" y="1196975"/>
            <a:ext cx="1358900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7824788" y="909638"/>
            <a:ext cx="1647825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8308975" y="1341438"/>
            <a:ext cx="1457325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360363" y="190500"/>
            <a:ext cx="19223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latin typeface="Calibri" panose="020F0502020204030204" pitchFamily="34" charset="0"/>
              </a:rPr>
              <a:t>1. ↓ P</a:t>
            </a:r>
            <a:r>
              <a:rPr lang="en-US" altLang="en-US" sz="2400" b="1" i="0" baseline="-25000">
                <a:latin typeface="Calibri" panose="020F0502020204030204" pitchFamily="34" charset="0"/>
              </a:rPr>
              <a:t>K</a:t>
            </a:r>
            <a:r>
              <a:rPr lang="en-US" altLang="en-US" sz="2400" b="1" i="0">
                <a:latin typeface="Calibri" panose="020F0502020204030204" pitchFamily="34" charset="0"/>
              </a:rPr>
              <a:t>; </a:t>
            </a:r>
            <a:r>
              <a:rPr lang="en-US" altLang="en-US" sz="2400" b="1" i="0">
                <a:latin typeface="Calibri" panose="020F0502020204030204" pitchFamily="34" charset="0"/>
                <a:sym typeface="Symbol" panose="05050102010706020507" pitchFamily="18" charset="2"/>
              </a:rPr>
              <a:t> P</a:t>
            </a:r>
            <a:r>
              <a:rPr lang="en-US" altLang="en-US" sz="2400" b="1" i="0" baseline="-25000">
                <a:latin typeface="Calibri" panose="020F0502020204030204" pitchFamily="34" charset="0"/>
                <a:sym typeface="Symbol" panose="05050102010706020507" pitchFamily="18" charset="2"/>
              </a:rPr>
              <a:t>Na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309563" y="892175"/>
            <a:ext cx="274446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Closure of K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  <a:r>
              <a:rPr lang="en-US" altLang="en-US" sz="2000" i="0">
                <a:latin typeface="Calibri" panose="020F0502020204030204" pitchFamily="34" charset="0"/>
              </a:rPr>
              <a:t> channels.</a:t>
            </a:r>
          </a:p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Opening of “funny” 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   channels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360363" y="2135188"/>
            <a:ext cx="11192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solidFill>
                  <a:schemeClr val="accent2"/>
                </a:solidFill>
                <a:latin typeface="Calibri" panose="020F0502020204030204" pitchFamily="34" charset="0"/>
              </a:rPr>
              <a:t>2. </a:t>
            </a:r>
            <a:r>
              <a:rPr lang="en-US" altLang="en-US" sz="2400" b="1" i="0">
                <a:solidFill>
                  <a:schemeClr val="accent2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 P</a:t>
            </a:r>
            <a:r>
              <a:rPr lang="en-US" altLang="en-US" sz="2400" b="1" i="0" baseline="-25000">
                <a:solidFill>
                  <a:schemeClr val="accent2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Ca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309563" y="2635250"/>
            <a:ext cx="236192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sz="2000" i="0">
                <a:solidFill>
                  <a:schemeClr val="accent2"/>
                </a:solidFill>
                <a:latin typeface="Calibri" panose="020F0502020204030204" pitchFamily="34" charset="0"/>
              </a:rPr>
              <a:t>Opening of voltage-</a:t>
            </a:r>
          </a:p>
          <a:p>
            <a:pPr eaLnBrk="1" hangingPunct="1"/>
            <a:r>
              <a:rPr lang="en-US" altLang="en-US" sz="2000" i="0">
                <a:solidFill>
                  <a:schemeClr val="accent2"/>
                </a:solidFill>
                <a:latin typeface="Calibri" panose="020F0502020204030204" pitchFamily="34" charset="0"/>
              </a:rPr>
              <a:t>  gated Ca</a:t>
            </a:r>
            <a:r>
              <a:rPr lang="en-US" altLang="en-US" sz="2000" i="0" baseline="30000">
                <a:solidFill>
                  <a:schemeClr val="accent2"/>
                </a:solidFill>
                <a:latin typeface="Calibri" panose="020F0502020204030204" pitchFamily="34" charset="0"/>
              </a:rPr>
              <a:t>++ </a:t>
            </a:r>
            <a:r>
              <a:rPr lang="en-US" altLang="en-US" sz="2000" i="0">
                <a:solidFill>
                  <a:schemeClr val="accent2"/>
                </a:solidFill>
                <a:latin typeface="Calibri" panose="020F0502020204030204" pitchFamily="34" charset="0"/>
              </a:rPr>
              <a:t>channels</a:t>
            </a:r>
          </a:p>
          <a:p>
            <a:pPr eaLnBrk="1" hangingPunct="1"/>
            <a:r>
              <a:rPr lang="en-US" altLang="en-US" sz="2000" i="0">
                <a:solidFill>
                  <a:schemeClr val="accent2"/>
                </a:solidFill>
                <a:latin typeface="Calibri" panose="020F0502020204030204" pitchFamily="34" charset="0"/>
              </a:rPr>
              <a:t>  (T-type channels)</a:t>
            </a:r>
          </a:p>
        </p:txBody>
      </p:sp>
      <p:grpSp>
        <p:nvGrpSpPr>
          <p:cNvPr id="36874" name="Group 10"/>
          <p:cNvGrpSpPr>
            <a:grpSpLocks/>
          </p:cNvGrpSpPr>
          <p:nvPr/>
        </p:nvGrpSpPr>
        <p:grpSpPr bwMode="auto">
          <a:xfrm>
            <a:off x="6038850" y="938213"/>
            <a:ext cx="1793875" cy="2274887"/>
            <a:chOff x="3276" y="364"/>
            <a:chExt cx="1005" cy="3311"/>
          </a:xfrm>
        </p:grpSpPr>
        <p:sp>
          <p:nvSpPr>
            <p:cNvPr id="36897" name="Line 11"/>
            <p:cNvSpPr>
              <a:spLocks noChangeShapeType="1"/>
            </p:cNvSpPr>
            <p:nvPr/>
          </p:nvSpPr>
          <p:spPr bwMode="auto">
            <a:xfrm>
              <a:off x="3276" y="364"/>
              <a:ext cx="0" cy="33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6898" name="Line 12"/>
            <p:cNvSpPr>
              <a:spLocks noChangeShapeType="1"/>
            </p:cNvSpPr>
            <p:nvPr/>
          </p:nvSpPr>
          <p:spPr bwMode="auto">
            <a:xfrm>
              <a:off x="3723" y="364"/>
              <a:ext cx="0" cy="33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6899" name="Line 13"/>
            <p:cNvSpPr>
              <a:spLocks noChangeShapeType="1"/>
            </p:cNvSpPr>
            <p:nvPr/>
          </p:nvSpPr>
          <p:spPr bwMode="auto">
            <a:xfrm>
              <a:off x="4102" y="364"/>
              <a:ext cx="0" cy="33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6900" name="Line 14"/>
            <p:cNvSpPr>
              <a:spLocks noChangeShapeType="1"/>
            </p:cNvSpPr>
            <p:nvPr/>
          </p:nvSpPr>
          <p:spPr bwMode="auto">
            <a:xfrm>
              <a:off x="4281" y="364"/>
              <a:ext cx="0" cy="33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</p:grpSp>
      <p:sp>
        <p:nvSpPr>
          <p:cNvPr id="36875" name="Text Box 15"/>
          <p:cNvSpPr txBox="1">
            <a:spLocks noChangeArrowheads="1"/>
          </p:cNvSpPr>
          <p:nvPr/>
        </p:nvSpPr>
        <p:spPr bwMode="auto">
          <a:xfrm>
            <a:off x="6259513" y="835025"/>
            <a:ext cx="417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i="0">
                <a:latin typeface="Calibri" panose="020F0502020204030204" pitchFamily="34" charset="0"/>
              </a:rPr>
              <a:t>1.</a:t>
            </a:r>
          </a:p>
        </p:txBody>
      </p:sp>
      <p:sp>
        <p:nvSpPr>
          <p:cNvPr id="36876" name="Text Box 16"/>
          <p:cNvSpPr txBox="1">
            <a:spLocks noChangeArrowheads="1"/>
          </p:cNvSpPr>
          <p:nvPr/>
        </p:nvSpPr>
        <p:spPr bwMode="auto">
          <a:xfrm>
            <a:off x="6951663" y="835025"/>
            <a:ext cx="417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i="0">
                <a:latin typeface="Calibri" panose="020F0502020204030204" pitchFamily="34" charset="0"/>
              </a:rPr>
              <a:t>2.</a:t>
            </a:r>
          </a:p>
        </p:txBody>
      </p:sp>
      <p:sp>
        <p:nvSpPr>
          <p:cNvPr id="36877" name="Text Box 17"/>
          <p:cNvSpPr txBox="1">
            <a:spLocks noChangeArrowheads="1"/>
          </p:cNvSpPr>
          <p:nvPr/>
        </p:nvSpPr>
        <p:spPr bwMode="auto">
          <a:xfrm>
            <a:off x="7518400" y="835025"/>
            <a:ext cx="417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i="0">
                <a:latin typeface="Calibri" panose="020F0502020204030204" pitchFamily="34" charset="0"/>
              </a:rPr>
              <a:t>3.</a:t>
            </a:r>
          </a:p>
        </p:txBody>
      </p:sp>
      <p:sp>
        <p:nvSpPr>
          <p:cNvPr id="36878" name="Line 18"/>
          <p:cNvSpPr>
            <a:spLocks noChangeShapeType="1"/>
          </p:cNvSpPr>
          <p:nvPr/>
        </p:nvSpPr>
        <p:spPr bwMode="auto">
          <a:xfrm>
            <a:off x="8896350" y="1001713"/>
            <a:ext cx="0" cy="2282825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6879" name="Text Box 19"/>
          <p:cNvSpPr txBox="1">
            <a:spLocks noChangeArrowheads="1"/>
          </p:cNvSpPr>
          <p:nvPr/>
        </p:nvSpPr>
        <p:spPr bwMode="auto">
          <a:xfrm>
            <a:off x="8085138" y="835025"/>
            <a:ext cx="417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i="0">
                <a:latin typeface="Calibri" panose="020F0502020204030204" pitchFamily="34" charset="0"/>
              </a:rPr>
              <a:t>4.</a:t>
            </a:r>
          </a:p>
        </p:txBody>
      </p:sp>
      <p:sp>
        <p:nvSpPr>
          <p:cNvPr id="36880" name="Text Box 20"/>
          <p:cNvSpPr txBox="1">
            <a:spLocks noChangeArrowheads="1"/>
          </p:cNvSpPr>
          <p:nvPr/>
        </p:nvSpPr>
        <p:spPr bwMode="auto">
          <a:xfrm>
            <a:off x="3536950" y="3787775"/>
            <a:ext cx="18373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solidFill>
                  <a:srgbClr val="008000"/>
                </a:solidFill>
                <a:latin typeface="Calibri" panose="020F0502020204030204" pitchFamily="34" charset="0"/>
              </a:rPr>
              <a:t>4. </a:t>
            </a:r>
            <a:r>
              <a:rPr lang="en-US" altLang="en-US" sz="2000" b="1" i="0">
                <a:solidFill>
                  <a:srgbClr val="008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</a:t>
            </a:r>
            <a:r>
              <a:rPr lang="en-US" altLang="en-US" sz="2400" b="1" i="0">
                <a:solidFill>
                  <a:srgbClr val="008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 P</a:t>
            </a:r>
            <a:r>
              <a:rPr lang="en-US" altLang="en-US" sz="2400" b="1" i="0" baseline="-25000">
                <a:solidFill>
                  <a:srgbClr val="008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K;</a:t>
            </a:r>
            <a:r>
              <a:rPr lang="en-US" altLang="en-US" sz="2400" b="1" i="0">
                <a:solidFill>
                  <a:srgbClr val="008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400" b="1" i="0">
                <a:solidFill>
                  <a:srgbClr val="008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↓ P</a:t>
            </a:r>
            <a:r>
              <a:rPr lang="en-US" altLang="en-US" sz="2400" b="1" i="0" baseline="-25000">
                <a:solidFill>
                  <a:srgbClr val="008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Ca</a:t>
            </a:r>
          </a:p>
        </p:txBody>
      </p:sp>
      <p:sp>
        <p:nvSpPr>
          <p:cNvPr id="36881" name="Text Box 21"/>
          <p:cNvSpPr txBox="1">
            <a:spLocks noChangeArrowheads="1"/>
          </p:cNvSpPr>
          <p:nvPr/>
        </p:nvSpPr>
        <p:spPr bwMode="auto">
          <a:xfrm>
            <a:off x="3454400" y="4284663"/>
            <a:ext cx="2361929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sz="2000" i="0">
                <a:solidFill>
                  <a:srgbClr val="008000"/>
                </a:solidFill>
                <a:latin typeface="Calibri" panose="020F0502020204030204" pitchFamily="34" charset="0"/>
              </a:rPr>
              <a:t>Opening of voltage-</a:t>
            </a:r>
          </a:p>
          <a:p>
            <a:pPr eaLnBrk="1" hangingPunct="1"/>
            <a:r>
              <a:rPr lang="en-US" altLang="en-US" sz="2000" i="0">
                <a:solidFill>
                  <a:srgbClr val="008000"/>
                </a:solidFill>
                <a:latin typeface="Calibri" panose="020F0502020204030204" pitchFamily="34" charset="0"/>
              </a:rPr>
              <a:t> gated K</a:t>
            </a:r>
            <a:r>
              <a:rPr lang="en-US" altLang="en-US" sz="2000" i="0" baseline="30000">
                <a:solidFill>
                  <a:srgbClr val="008000"/>
                </a:solidFill>
                <a:latin typeface="Calibri" panose="020F0502020204030204" pitchFamily="34" charset="0"/>
              </a:rPr>
              <a:t>+ </a:t>
            </a:r>
            <a:r>
              <a:rPr lang="en-US" altLang="en-US" sz="2000" i="0">
                <a:solidFill>
                  <a:srgbClr val="008000"/>
                </a:solidFill>
                <a:latin typeface="Calibri" panose="020F0502020204030204" pitchFamily="34" charset="0"/>
              </a:rPr>
              <a:t>channels</a:t>
            </a:r>
          </a:p>
          <a:p>
            <a:pPr eaLnBrk="1" hangingPunct="1"/>
            <a:endParaRPr lang="en-US" altLang="en-US" sz="2000" i="0">
              <a:solidFill>
                <a:srgbClr val="008000"/>
              </a:solidFill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en-US" altLang="en-US" sz="2000" i="0">
                <a:solidFill>
                  <a:srgbClr val="008000"/>
                </a:solidFill>
                <a:latin typeface="Calibri" panose="020F0502020204030204" pitchFamily="34" charset="0"/>
              </a:rPr>
              <a:t> Closure of voltage-</a:t>
            </a:r>
          </a:p>
          <a:p>
            <a:pPr eaLnBrk="1" hangingPunct="1"/>
            <a:r>
              <a:rPr lang="en-US" altLang="en-US" sz="2000" i="0">
                <a:solidFill>
                  <a:srgbClr val="008000"/>
                </a:solidFill>
                <a:latin typeface="Calibri" panose="020F0502020204030204" pitchFamily="34" charset="0"/>
              </a:rPr>
              <a:t>  dependent Ca</a:t>
            </a:r>
            <a:r>
              <a:rPr lang="en-US" altLang="en-US" sz="2000" i="0" baseline="30000">
                <a:solidFill>
                  <a:srgbClr val="008000"/>
                </a:solidFill>
                <a:latin typeface="Calibri" panose="020F0502020204030204" pitchFamily="34" charset="0"/>
              </a:rPr>
              <a:t>++</a:t>
            </a:r>
            <a:r>
              <a:rPr lang="en-US" altLang="en-US" sz="2000" i="0">
                <a:solidFill>
                  <a:srgbClr val="008000"/>
                </a:solidFill>
                <a:latin typeface="Calibri" panose="020F0502020204030204" pitchFamily="34" charset="0"/>
              </a:rPr>
              <a:t> </a:t>
            </a:r>
          </a:p>
          <a:p>
            <a:pPr eaLnBrk="1" hangingPunct="1"/>
            <a:r>
              <a:rPr lang="en-US" altLang="en-US" sz="2000" i="0">
                <a:solidFill>
                  <a:srgbClr val="008000"/>
                </a:solidFill>
                <a:latin typeface="Calibri" panose="020F0502020204030204" pitchFamily="34" charset="0"/>
              </a:rPr>
              <a:t>  channels (L-type)</a:t>
            </a:r>
          </a:p>
        </p:txBody>
      </p:sp>
      <p:sp>
        <p:nvSpPr>
          <p:cNvPr id="36882" name="Rectangle 22"/>
          <p:cNvSpPr>
            <a:spLocks noChangeArrowheads="1"/>
          </p:cNvSpPr>
          <p:nvPr/>
        </p:nvSpPr>
        <p:spPr bwMode="auto">
          <a:xfrm>
            <a:off x="7680325" y="4292600"/>
            <a:ext cx="565150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6883" name="Oval 23"/>
          <p:cNvSpPr>
            <a:spLocks noChangeArrowheads="1"/>
          </p:cNvSpPr>
          <p:nvPr/>
        </p:nvSpPr>
        <p:spPr bwMode="auto">
          <a:xfrm>
            <a:off x="6545263" y="4221163"/>
            <a:ext cx="2268537" cy="19446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6884" name="Text Box 24"/>
          <p:cNvSpPr txBox="1">
            <a:spLocks noChangeArrowheads="1"/>
          </p:cNvSpPr>
          <p:nvPr/>
        </p:nvSpPr>
        <p:spPr bwMode="auto">
          <a:xfrm>
            <a:off x="6916738" y="4975225"/>
            <a:ext cx="4175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K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6885" name="Text Box 25"/>
          <p:cNvSpPr txBox="1">
            <a:spLocks noChangeArrowheads="1"/>
          </p:cNvSpPr>
          <p:nvPr/>
        </p:nvSpPr>
        <p:spPr bwMode="auto">
          <a:xfrm>
            <a:off x="9042400" y="4292600"/>
            <a:ext cx="529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Ca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6886" name="Text Box 26"/>
          <p:cNvSpPr txBox="1">
            <a:spLocks noChangeArrowheads="1"/>
          </p:cNvSpPr>
          <p:nvPr/>
        </p:nvSpPr>
        <p:spPr bwMode="auto">
          <a:xfrm>
            <a:off x="8653463" y="6121400"/>
            <a:ext cx="529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Ca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6887" name="Freeform 27"/>
          <p:cNvSpPr>
            <a:spLocks/>
          </p:cNvSpPr>
          <p:nvPr/>
        </p:nvSpPr>
        <p:spPr bwMode="auto">
          <a:xfrm rot="-3552406">
            <a:off x="8603456" y="4236244"/>
            <a:ext cx="650875" cy="363538"/>
          </a:xfrm>
          <a:custGeom>
            <a:avLst/>
            <a:gdLst>
              <a:gd name="T0" fmla="*/ 136 w 272"/>
              <a:gd name="T1" fmla="*/ 227 h 227"/>
              <a:gd name="T2" fmla="*/ 0 w 272"/>
              <a:gd name="T3" fmla="*/ 0 h 227"/>
              <a:gd name="T4" fmla="*/ 272 w 272"/>
              <a:gd name="T5" fmla="*/ 0 h 227"/>
              <a:gd name="T6" fmla="*/ 0 60000 65536"/>
              <a:gd name="T7" fmla="*/ 0 60000 65536"/>
              <a:gd name="T8" fmla="*/ 0 60000 65536"/>
              <a:gd name="T9" fmla="*/ 0 w 272"/>
              <a:gd name="T10" fmla="*/ 0 h 227"/>
              <a:gd name="T11" fmla="*/ 272 w 272"/>
              <a:gd name="T12" fmla="*/ 227 h 2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2" h="227">
                <a:moveTo>
                  <a:pt x="136" y="227"/>
                </a:moveTo>
                <a:lnTo>
                  <a:pt x="0" y="0"/>
                </a:lnTo>
                <a:lnTo>
                  <a:pt x="272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6888" name="Freeform 28"/>
          <p:cNvSpPr>
            <a:spLocks/>
          </p:cNvSpPr>
          <p:nvPr/>
        </p:nvSpPr>
        <p:spPr bwMode="auto">
          <a:xfrm rot="752139">
            <a:off x="8532813" y="5872163"/>
            <a:ext cx="733425" cy="322262"/>
          </a:xfrm>
          <a:custGeom>
            <a:avLst/>
            <a:gdLst>
              <a:gd name="T0" fmla="*/ 136 w 272"/>
              <a:gd name="T1" fmla="*/ 227 h 227"/>
              <a:gd name="T2" fmla="*/ 0 w 272"/>
              <a:gd name="T3" fmla="*/ 0 h 227"/>
              <a:gd name="T4" fmla="*/ 272 w 272"/>
              <a:gd name="T5" fmla="*/ 0 h 227"/>
              <a:gd name="T6" fmla="*/ 0 60000 65536"/>
              <a:gd name="T7" fmla="*/ 0 60000 65536"/>
              <a:gd name="T8" fmla="*/ 0 60000 65536"/>
              <a:gd name="T9" fmla="*/ 0 w 272"/>
              <a:gd name="T10" fmla="*/ 0 h 227"/>
              <a:gd name="T11" fmla="*/ 272 w 272"/>
              <a:gd name="T12" fmla="*/ 227 h 2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2" h="227">
                <a:moveTo>
                  <a:pt x="136" y="227"/>
                </a:moveTo>
                <a:lnTo>
                  <a:pt x="0" y="0"/>
                </a:lnTo>
                <a:lnTo>
                  <a:pt x="272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6889" name="Line 29"/>
          <p:cNvSpPr>
            <a:spLocks noChangeShapeType="1"/>
          </p:cNvSpPr>
          <p:nvPr/>
        </p:nvSpPr>
        <p:spPr bwMode="auto">
          <a:xfrm flipH="1" flipV="1">
            <a:off x="6302375" y="4508500"/>
            <a:ext cx="649288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6890" name="Text Box 30"/>
          <p:cNvSpPr txBox="1">
            <a:spLocks noChangeArrowheads="1"/>
          </p:cNvSpPr>
          <p:nvPr/>
        </p:nvSpPr>
        <p:spPr bwMode="auto">
          <a:xfrm>
            <a:off x="327025" y="3716338"/>
            <a:ext cx="213058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sz="2000" i="0">
                <a:solidFill>
                  <a:schemeClr val="accent2"/>
                </a:solidFill>
                <a:latin typeface="Calibri" panose="020F0502020204030204" pitchFamily="34" charset="0"/>
              </a:rPr>
              <a:t> Closure of funny </a:t>
            </a:r>
          </a:p>
          <a:p>
            <a:pPr eaLnBrk="1" hangingPunct="1"/>
            <a:r>
              <a:rPr lang="en-US" altLang="en-US" sz="2000" i="0">
                <a:solidFill>
                  <a:schemeClr val="accent2"/>
                </a:solidFill>
                <a:latin typeface="Calibri" panose="020F0502020204030204" pitchFamily="34" charset="0"/>
              </a:rPr>
              <a:t>  channels</a:t>
            </a:r>
          </a:p>
        </p:txBody>
      </p:sp>
      <p:sp>
        <p:nvSpPr>
          <p:cNvPr id="36891" name="Text Box 31"/>
          <p:cNvSpPr txBox="1">
            <a:spLocks noChangeArrowheads="1"/>
          </p:cNvSpPr>
          <p:nvPr/>
        </p:nvSpPr>
        <p:spPr bwMode="auto">
          <a:xfrm>
            <a:off x="8974138" y="5370513"/>
            <a:ext cx="5667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Na</a:t>
            </a:r>
            <a:r>
              <a:rPr lang="en-US" altLang="en-US" sz="2000" i="0" baseline="30000">
                <a:latin typeface="Calibri" panose="020F0502020204030204" pitchFamily="34" charset="0"/>
              </a:rPr>
              <a:t>+</a:t>
            </a:r>
          </a:p>
        </p:txBody>
      </p:sp>
      <p:sp>
        <p:nvSpPr>
          <p:cNvPr id="36892" name="Freeform 32"/>
          <p:cNvSpPr>
            <a:spLocks/>
          </p:cNvSpPr>
          <p:nvPr/>
        </p:nvSpPr>
        <p:spPr bwMode="auto">
          <a:xfrm>
            <a:off x="8813800" y="5084763"/>
            <a:ext cx="485775" cy="360362"/>
          </a:xfrm>
          <a:custGeom>
            <a:avLst/>
            <a:gdLst>
              <a:gd name="T0" fmla="*/ 136 w 272"/>
              <a:gd name="T1" fmla="*/ 227 h 227"/>
              <a:gd name="T2" fmla="*/ 0 w 272"/>
              <a:gd name="T3" fmla="*/ 0 h 227"/>
              <a:gd name="T4" fmla="*/ 272 w 272"/>
              <a:gd name="T5" fmla="*/ 0 h 227"/>
              <a:gd name="T6" fmla="*/ 0 60000 65536"/>
              <a:gd name="T7" fmla="*/ 0 60000 65536"/>
              <a:gd name="T8" fmla="*/ 0 60000 65536"/>
              <a:gd name="T9" fmla="*/ 0 w 272"/>
              <a:gd name="T10" fmla="*/ 0 h 227"/>
              <a:gd name="T11" fmla="*/ 272 w 272"/>
              <a:gd name="T12" fmla="*/ 227 h 2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2" h="227">
                <a:moveTo>
                  <a:pt x="136" y="227"/>
                </a:moveTo>
                <a:lnTo>
                  <a:pt x="0" y="0"/>
                </a:lnTo>
                <a:lnTo>
                  <a:pt x="272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36893" name="Text Box 33"/>
          <p:cNvSpPr txBox="1">
            <a:spLocks noChangeArrowheads="1"/>
          </p:cNvSpPr>
          <p:nvPr/>
        </p:nvSpPr>
        <p:spPr bwMode="auto">
          <a:xfrm>
            <a:off x="360363" y="4491038"/>
            <a:ext cx="12442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400" b="1" i="0">
                <a:solidFill>
                  <a:srgbClr val="660066"/>
                </a:solidFill>
                <a:latin typeface="Calibri" panose="020F0502020204030204" pitchFamily="34" charset="0"/>
              </a:rPr>
              <a:t>3. </a:t>
            </a:r>
            <a:r>
              <a:rPr lang="en-US" altLang="en-US" sz="2000" b="1" i="0">
                <a:solidFill>
                  <a:srgbClr val="660066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</a:t>
            </a:r>
            <a:r>
              <a:rPr lang="en-US" altLang="en-US" sz="2400" b="1" i="0">
                <a:solidFill>
                  <a:srgbClr val="660066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 P</a:t>
            </a:r>
            <a:r>
              <a:rPr lang="en-US" altLang="en-US" sz="2400" b="1" i="0" baseline="-25000">
                <a:solidFill>
                  <a:srgbClr val="660066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Ca</a:t>
            </a:r>
          </a:p>
        </p:txBody>
      </p:sp>
      <p:sp>
        <p:nvSpPr>
          <p:cNvPr id="36894" name="Text Box 34"/>
          <p:cNvSpPr txBox="1">
            <a:spLocks noChangeArrowheads="1"/>
          </p:cNvSpPr>
          <p:nvPr/>
        </p:nvSpPr>
        <p:spPr bwMode="auto">
          <a:xfrm>
            <a:off x="309563" y="4987925"/>
            <a:ext cx="236192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sz="2000" i="0">
                <a:solidFill>
                  <a:srgbClr val="660066"/>
                </a:solidFill>
                <a:latin typeface="Calibri" panose="020F0502020204030204" pitchFamily="34" charset="0"/>
              </a:rPr>
              <a:t>Opening of voltage-</a:t>
            </a:r>
          </a:p>
          <a:p>
            <a:pPr eaLnBrk="1" hangingPunct="1"/>
            <a:r>
              <a:rPr lang="en-US" altLang="en-US" sz="2000" i="0">
                <a:solidFill>
                  <a:srgbClr val="660066"/>
                </a:solidFill>
                <a:latin typeface="Calibri" panose="020F0502020204030204" pitchFamily="34" charset="0"/>
              </a:rPr>
              <a:t> gated Ca</a:t>
            </a:r>
            <a:r>
              <a:rPr lang="en-US" altLang="en-US" sz="2000" i="0" baseline="30000">
                <a:solidFill>
                  <a:srgbClr val="660066"/>
                </a:solidFill>
                <a:latin typeface="Calibri" panose="020F0502020204030204" pitchFamily="34" charset="0"/>
              </a:rPr>
              <a:t>++ </a:t>
            </a:r>
            <a:r>
              <a:rPr lang="en-US" altLang="en-US" sz="2000" i="0">
                <a:solidFill>
                  <a:srgbClr val="660066"/>
                </a:solidFill>
                <a:latin typeface="Calibri" panose="020F0502020204030204" pitchFamily="34" charset="0"/>
              </a:rPr>
              <a:t>channels</a:t>
            </a:r>
          </a:p>
          <a:p>
            <a:pPr eaLnBrk="1" hangingPunct="1"/>
            <a:r>
              <a:rPr lang="en-US" altLang="en-US" sz="2000" i="0">
                <a:solidFill>
                  <a:srgbClr val="660066"/>
                </a:solidFill>
                <a:latin typeface="Calibri" panose="020F0502020204030204" pitchFamily="34" charset="0"/>
              </a:rPr>
              <a:t> (L-type channels)</a:t>
            </a:r>
          </a:p>
        </p:txBody>
      </p:sp>
      <p:sp>
        <p:nvSpPr>
          <p:cNvPr id="36895" name="Text Box 35"/>
          <p:cNvSpPr txBox="1">
            <a:spLocks noChangeArrowheads="1"/>
          </p:cNvSpPr>
          <p:nvPr/>
        </p:nvSpPr>
        <p:spPr bwMode="auto">
          <a:xfrm>
            <a:off x="309563" y="6038850"/>
            <a:ext cx="273292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sz="2000" i="0">
                <a:solidFill>
                  <a:srgbClr val="660066"/>
                </a:solidFill>
                <a:latin typeface="Calibri" panose="020F0502020204030204" pitchFamily="34" charset="0"/>
              </a:rPr>
              <a:t> Closure of T- type Ca</a:t>
            </a:r>
            <a:r>
              <a:rPr lang="en-US" altLang="en-US" sz="2000" i="0" baseline="30000">
                <a:solidFill>
                  <a:srgbClr val="660066"/>
                </a:solidFill>
                <a:latin typeface="Calibri" panose="020F0502020204030204" pitchFamily="34" charset="0"/>
              </a:rPr>
              <a:t>++ </a:t>
            </a:r>
          </a:p>
          <a:p>
            <a:pPr eaLnBrk="1" hangingPunct="1"/>
            <a:r>
              <a:rPr lang="en-US" altLang="en-US" sz="2000" i="0">
                <a:solidFill>
                  <a:srgbClr val="660066"/>
                </a:solidFill>
                <a:latin typeface="Calibri" panose="020F0502020204030204" pitchFamily="34" charset="0"/>
              </a:rPr>
              <a:t>  channels</a:t>
            </a:r>
          </a:p>
        </p:txBody>
      </p:sp>
      <p:sp>
        <p:nvSpPr>
          <p:cNvPr id="36896" name="Text Box 36"/>
          <p:cNvSpPr txBox="1">
            <a:spLocks noChangeArrowheads="1"/>
          </p:cNvSpPr>
          <p:nvPr/>
        </p:nvSpPr>
        <p:spPr bwMode="auto">
          <a:xfrm>
            <a:off x="4286250" y="109538"/>
            <a:ext cx="4743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3600" b="1" i="0">
                <a:solidFill>
                  <a:srgbClr val="FF0000"/>
                </a:solidFill>
                <a:latin typeface="Calibri" panose="020F0502020204030204" pitchFamily="34" charset="0"/>
              </a:rPr>
              <a:t>Pacemaker potential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2" name="Rectangle 2"/>
          <p:cNvSpPr>
            <a:spLocks noChangeArrowheads="1"/>
          </p:cNvSpPr>
          <p:nvPr/>
        </p:nvSpPr>
        <p:spPr bwMode="auto">
          <a:xfrm>
            <a:off x="685800" y="1295400"/>
            <a:ext cx="87439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0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Pacemakers</a:t>
            </a:r>
          </a:p>
          <a:p>
            <a:pPr algn="ctr">
              <a:defRPr/>
            </a:pPr>
            <a:r>
              <a:rPr lang="en-US" sz="40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(in order of their inherent rhythm)</a:t>
            </a:r>
          </a:p>
        </p:txBody>
      </p:sp>
      <p:sp>
        <p:nvSpPr>
          <p:cNvPr id="609283" name="Rectangle 3"/>
          <p:cNvSpPr>
            <a:spLocks noChangeArrowheads="1"/>
          </p:cNvSpPr>
          <p:nvPr/>
        </p:nvSpPr>
        <p:spPr bwMode="auto">
          <a:xfrm>
            <a:off x="771525" y="2971800"/>
            <a:ext cx="87439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Blip>
                <a:blip r:embed="rId4"/>
              </a:buBlip>
              <a:defRPr/>
            </a:pPr>
            <a:r>
              <a:rPr lang="en-US" sz="2800" b="1" i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Sino-atrial (SA) node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Blip>
                <a:blip r:embed="rId4"/>
              </a:buBlip>
              <a:defRPr/>
            </a:pPr>
            <a:r>
              <a:rPr lang="en-US" sz="2800" b="1" i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Atrio-ventricular (AV) node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Blip>
                <a:blip r:embed="rId4"/>
              </a:buBlip>
              <a:defRPr/>
            </a:pPr>
            <a:r>
              <a:rPr lang="en-US" sz="2800" b="1" i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Bundle of His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Blip>
                <a:blip r:embed="rId4"/>
              </a:buBlip>
              <a:defRPr/>
            </a:pPr>
            <a:r>
              <a:rPr lang="en-US" sz="2800" b="1" i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Bundle branches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Blip>
                <a:blip r:embed="rId4"/>
              </a:buBlip>
              <a:defRPr/>
            </a:pPr>
            <a:r>
              <a:rPr lang="en-US" sz="2800" b="1" i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Purkinje fibers</a:t>
            </a:r>
          </a:p>
        </p:txBody>
      </p:sp>
      <p:sp>
        <p:nvSpPr>
          <p:cNvPr id="37892" name="Line 4"/>
          <p:cNvSpPr>
            <a:spLocks noChangeShapeType="1"/>
          </p:cNvSpPr>
          <p:nvPr/>
        </p:nvSpPr>
        <p:spPr bwMode="auto">
          <a:xfrm>
            <a:off x="447675" y="2743200"/>
            <a:ext cx="9344025" cy="0"/>
          </a:xfrm>
          <a:prstGeom prst="line">
            <a:avLst/>
          </a:prstGeom>
          <a:noFill/>
          <a:ln w="57150" cmpd="thinThick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0613" name="Rectangle 5"/>
          <p:cNvSpPr>
            <a:spLocks noChangeArrowheads="1"/>
          </p:cNvSpPr>
          <p:nvPr/>
        </p:nvSpPr>
        <p:spPr bwMode="auto">
          <a:xfrm>
            <a:off x="1257300" y="762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40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Cardiac pacemakers</a:t>
            </a:r>
          </a:p>
        </p:txBody>
      </p:sp>
      <p:sp>
        <p:nvSpPr>
          <p:cNvPr id="1860614" name="Rectangle 6"/>
          <p:cNvSpPr>
            <a:spLocks noChangeArrowheads="1"/>
          </p:cNvSpPr>
          <p:nvPr/>
        </p:nvSpPr>
        <p:spPr bwMode="auto">
          <a:xfrm>
            <a:off x="342900" y="1828800"/>
            <a:ext cx="9601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75000"/>
              <a:buFont typeface="Symbol" pitchFamily="18" charset="2"/>
              <a:buBlip>
                <a:blip r:embed="rId4"/>
              </a:buBlip>
              <a:defRPr/>
            </a:pPr>
            <a:r>
              <a:rPr lang="en-GB" sz="21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The sinoatrial has the fastest intrinsic rate (~90-100 beats/min) and is the normal pacemaker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75000"/>
              <a:buFont typeface="Symbol" pitchFamily="18" charset="2"/>
              <a:buBlip>
                <a:blip r:embed="rId4"/>
              </a:buBlip>
              <a:defRPr/>
            </a:pPr>
            <a:endParaRPr lang="en-GB" sz="2100" b="1" i="0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75000"/>
              <a:buFont typeface="Symbol" pitchFamily="18" charset="2"/>
              <a:buBlip>
                <a:blip r:embed="rId4"/>
              </a:buBlip>
              <a:defRPr/>
            </a:pPr>
            <a:r>
              <a:rPr lang="en-GB" sz="21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The atrioventricular node is the next fastest (~40-60 beats/min) followed by cells in the bundle of His (15-30).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75000"/>
              <a:buFont typeface="Symbol" pitchFamily="18" charset="2"/>
              <a:buBlip>
                <a:blip r:embed="rId4"/>
              </a:buBlip>
              <a:defRPr/>
            </a:pPr>
            <a:endParaRPr lang="en-GB" sz="2100" b="1" i="0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75000"/>
              <a:buFont typeface="Symbol" pitchFamily="18" charset="2"/>
              <a:buBlip>
                <a:blip r:embed="rId4"/>
              </a:buBlip>
              <a:defRPr/>
            </a:pPr>
            <a:r>
              <a:rPr lang="en-GB" sz="21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The fastest pacemaker normally drives the heart and suppresses other </a:t>
            </a:r>
            <a:r>
              <a:rPr lang="en-GB" sz="2100" b="1" i="0" dirty="0" err="1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pasemakers</a:t>
            </a:r>
            <a:r>
              <a:rPr lang="en-GB" sz="21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 (overdrive suppression).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75000"/>
              <a:buFont typeface="Symbol" pitchFamily="18" charset="2"/>
              <a:buBlip>
                <a:blip r:embed="rId4"/>
              </a:buBlip>
              <a:defRPr/>
            </a:pPr>
            <a:endParaRPr lang="en-GB" sz="2100" b="1" i="0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75000"/>
              <a:buFont typeface="Symbol" pitchFamily="18" charset="2"/>
              <a:buBlip>
                <a:blip r:embed="rId4"/>
              </a:buBlip>
              <a:defRPr/>
            </a:pPr>
            <a:r>
              <a:rPr lang="en-GB" sz="21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A beat generated outside the normal pacemaker is an </a:t>
            </a:r>
            <a:r>
              <a:rPr lang="en-GB" sz="2100" b="1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ectopic</a:t>
            </a:r>
            <a:r>
              <a:rPr lang="en-GB" sz="21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 beat.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75000"/>
              <a:buFont typeface="Symbol" pitchFamily="18" charset="2"/>
              <a:buBlip>
                <a:blip r:embed="rId4"/>
              </a:buBlip>
              <a:defRPr/>
            </a:pPr>
            <a:endParaRPr lang="en-GB" sz="2100" b="1" i="0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75000"/>
              <a:buFont typeface="Symbol" pitchFamily="18" charset="2"/>
              <a:buBlip>
                <a:blip r:embed="rId4"/>
              </a:buBlip>
              <a:defRPr/>
            </a:pPr>
            <a:r>
              <a:rPr lang="en-GB" sz="21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The site that generates an ectopic beat is known as an </a:t>
            </a:r>
            <a:r>
              <a:rPr lang="en-GB" sz="2100" b="1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ectopic focus</a:t>
            </a:r>
            <a:r>
              <a:rPr lang="en-GB" sz="21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 (foci pl.) or ectopic pacemaker.</a:t>
            </a:r>
            <a:r>
              <a:rPr lang="en-GB" sz="2400" b="1" i="0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gr1lf1209_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1" r="17905" b="4434"/>
          <a:stretch>
            <a:fillRect/>
          </a:stretch>
        </p:blipFill>
        <p:spPr bwMode="auto">
          <a:xfrm>
            <a:off x="1365250" y="588963"/>
            <a:ext cx="6292850" cy="619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Oval 3"/>
          <p:cNvSpPr>
            <a:spLocks noChangeArrowheads="1"/>
          </p:cNvSpPr>
          <p:nvPr/>
        </p:nvSpPr>
        <p:spPr bwMode="auto">
          <a:xfrm>
            <a:off x="3565525" y="561975"/>
            <a:ext cx="430213" cy="3603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9940" name="Oval 4"/>
          <p:cNvSpPr>
            <a:spLocks noChangeArrowheads="1"/>
          </p:cNvSpPr>
          <p:nvPr/>
        </p:nvSpPr>
        <p:spPr bwMode="auto">
          <a:xfrm>
            <a:off x="3716338" y="714375"/>
            <a:ext cx="431800" cy="360363"/>
          </a:xfrm>
          <a:prstGeom prst="ellipse">
            <a:avLst/>
          </a:prstGeom>
          <a:noFill/>
          <a:ln w="28575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5067300" y="762000"/>
            <a:ext cx="4038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>
                <a:solidFill>
                  <a:schemeClr val="folHlink"/>
                </a:solidFill>
                <a:latin typeface="Calibri" panose="020F0502020204030204" pitchFamily="34" charset="0"/>
              </a:rPr>
              <a:t>a.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 AP is generated in the SA node</a:t>
            </a:r>
          </a:p>
        </p:txBody>
      </p:sp>
      <p:sp>
        <p:nvSpPr>
          <p:cNvPr id="611334" name="Rectangle 6"/>
          <p:cNvSpPr>
            <a:spLocks noChangeArrowheads="1"/>
          </p:cNvSpPr>
          <p:nvPr/>
        </p:nvSpPr>
        <p:spPr bwMode="auto">
          <a:xfrm>
            <a:off x="0" y="304800"/>
            <a:ext cx="26098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2400" b="1" i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Conduction of the action potential</a:t>
            </a:r>
            <a:br>
              <a:rPr lang="en-US" sz="2400" b="1" i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</a:br>
            <a:r>
              <a:rPr lang="en-US" sz="2400" b="1" i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in the heart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Oval 3"/>
          <p:cNvSpPr>
            <a:spLocks noChangeArrowheads="1"/>
          </p:cNvSpPr>
          <p:nvPr/>
        </p:nvSpPr>
        <p:spPr bwMode="auto">
          <a:xfrm>
            <a:off x="3565525" y="714375"/>
            <a:ext cx="430213" cy="3603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611334" name="Rectangle 6"/>
          <p:cNvSpPr>
            <a:spLocks noChangeArrowheads="1"/>
          </p:cNvSpPr>
          <p:nvPr/>
        </p:nvSpPr>
        <p:spPr bwMode="auto">
          <a:xfrm>
            <a:off x="0" y="457200"/>
            <a:ext cx="10287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3200" b="1" i="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Conduction of the action </a:t>
            </a:r>
            <a:r>
              <a:rPr lang="en-US" sz="3200" b="1" i="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potential in </a:t>
            </a:r>
            <a:r>
              <a:rPr lang="en-US" sz="3200" b="1" i="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the </a:t>
            </a:r>
            <a:r>
              <a:rPr lang="en-US" sz="3200" b="1" i="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heart</a:t>
            </a:r>
          </a:p>
          <a:p>
            <a:pPr algn="ctr">
              <a:defRPr/>
            </a:pPr>
            <a:r>
              <a:rPr lang="en-US" altLang="en-US" sz="3200" b="1" dirty="0">
                <a:solidFill>
                  <a:srgbClr val="0000CC"/>
                </a:solidFill>
                <a:latin typeface="Calibri" panose="020F0502020204030204" pitchFamily="34" charset="0"/>
              </a:rPr>
              <a:t>(Cell to cell conduction of action potential)</a:t>
            </a:r>
          </a:p>
          <a:p>
            <a:pPr algn="ctr">
              <a:defRPr/>
            </a:pPr>
            <a:endParaRPr lang="en-US" sz="3200" b="1" i="0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7" name="Picture 10" descr="http://www.accessmedicine.com/loadBinary.aspx?name=mohr6&amp;filename=%09mohr6_c002f00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1752600"/>
            <a:ext cx="946785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176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gr1lf1209_b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1" r="17905"/>
          <a:stretch>
            <a:fillRect/>
          </a:stretch>
        </p:blipFill>
        <p:spPr bwMode="auto">
          <a:xfrm>
            <a:off x="1187450" y="188913"/>
            <a:ext cx="6292850" cy="6480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539750" y="6396038"/>
            <a:ext cx="4032250" cy="2889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0964" name="Oval 4"/>
          <p:cNvSpPr>
            <a:spLocks noChangeArrowheads="1"/>
          </p:cNvSpPr>
          <p:nvPr/>
        </p:nvSpPr>
        <p:spPr bwMode="auto">
          <a:xfrm>
            <a:off x="5651500" y="1412875"/>
            <a:ext cx="1225550" cy="863600"/>
          </a:xfrm>
          <a:prstGeom prst="ellipse">
            <a:avLst/>
          </a:prstGeom>
          <a:noFill/>
          <a:ln w="28575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5524500" y="381000"/>
            <a:ext cx="3810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1.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 AP is initiated in the SA node</a:t>
            </a: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7505700" y="1371600"/>
            <a:ext cx="243840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2.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 AP is conducted through the atria.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Very rapid.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Large cells</a:t>
            </a:r>
          </a:p>
          <a:p>
            <a:pPr>
              <a:spcBef>
                <a:spcPct val="50000"/>
              </a:spcBef>
              <a:buFontTx/>
              <a:buChar char="-"/>
            </a:pPr>
            <a:endParaRPr lang="en-US" altLang="en-US" sz="2000" i="0">
              <a:solidFill>
                <a:schemeClr val="folHlink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gr1lf1209_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1" r="17905"/>
          <a:stretch>
            <a:fillRect/>
          </a:stretch>
        </p:blipFill>
        <p:spPr bwMode="auto">
          <a:xfrm>
            <a:off x="1187450" y="188913"/>
            <a:ext cx="6292850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539750" y="6396038"/>
            <a:ext cx="4032250" cy="2889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66057" y="5997575"/>
            <a:ext cx="3325462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en-US" altLang="en-US" sz="2000" i="0" u="sng">
                <a:latin typeface="Calibri" panose="020F0502020204030204" pitchFamily="34" charset="0"/>
              </a:rPr>
              <a:t>SA node versus AV node</a:t>
            </a:r>
          </a:p>
          <a:p>
            <a:pPr algn="ctr" eaLnBrk="1" hangingPunct="1"/>
            <a:r>
              <a:rPr lang="en-US" altLang="en-US" sz="1800" i="0" u="sng">
                <a:latin typeface="Calibri" panose="020F0502020204030204" pitchFamily="34" charset="0"/>
              </a:rPr>
              <a:t>(frequency and refractory period)</a:t>
            </a:r>
          </a:p>
        </p:txBody>
      </p:sp>
      <p:sp>
        <p:nvSpPr>
          <p:cNvPr id="41989" name="Oval 5"/>
          <p:cNvSpPr>
            <a:spLocks noChangeArrowheads="1"/>
          </p:cNvSpPr>
          <p:nvPr/>
        </p:nvSpPr>
        <p:spPr bwMode="auto">
          <a:xfrm>
            <a:off x="6243638" y="4121150"/>
            <a:ext cx="431800" cy="215900"/>
          </a:xfrm>
          <a:prstGeom prst="ellipse">
            <a:avLst/>
          </a:prstGeom>
          <a:noFill/>
          <a:ln w="28575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7524750" y="1700213"/>
            <a:ext cx="1412503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b. AP are 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conducted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throughout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the atria</a:t>
            </a:r>
          </a:p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very rapid</a:t>
            </a:r>
          </a:p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large cells</a:t>
            </a:r>
          </a:p>
        </p:txBody>
      </p:sp>
      <p:sp>
        <p:nvSpPr>
          <p:cNvPr id="41991" name="Arc 7"/>
          <p:cNvSpPr>
            <a:spLocks/>
          </p:cNvSpPr>
          <p:nvPr/>
        </p:nvSpPr>
        <p:spPr bwMode="auto">
          <a:xfrm rot="5799261">
            <a:off x="5718175" y="3854450"/>
            <a:ext cx="914400" cy="431800"/>
          </a:xfrm>
          <a:custGeom>
            <a:avLst/>
            <a:gdLst>
              <a:gd name="T0" fmla="*/ 702352 w 21600"/>
              <a:gd name="T1" fmla="*/ 0 h 13831"/>
              <a:gd name="T2" fmla="*/ 914400 w 21600"/>
              <a:gd name="T3" fmla="*/ 431800 h 13831"/>
              <a:gd name="T4" fmla="*/ 0 w 21600"/>
              <a:gd name="T5" fmla="*/ 431800 h 13831"/>
              <a:gd name="T6" fmla="*/ 0 60000 65536"/>
              <a:gd name="T7" fmla="*/ 0 60000 65536"/>
              <a:gd name="T8" fmla="*/ 0 60000 65536"/>
              <a:gd name="T9" fmla="*/ 0 w 21600"/>
              <a:gd name="T10" fmla="*/ 0 h 13831"/>
              <a:gd name="T11" fmla="*/ 21600 w 21600"/>
              <a:gd name="T12" fmla="*/ 13831 h 138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3831" fill="none" extrusionOk="0">
                <a:moveTo>
                  <a:pt x="16591" y="-1"/>
                </a:moveTo>
                <a:cubicBezTo>
                  <a:pt x="19827" y="3882"/>
                  <a:pt x="21600" y="8776"/>
                  <a:pt x="21600" y="13831"/>
                </a:cubicBezTo>
              </a:path>
              <a:path w="21600" h="13831" stroke="0" extrusionOk="0">
                <a:moveTo>
                  <a:pt x="16591" y="-1"/>
                </a:moveTo>
                <a:cubicBezTo>
                  <a:pt x="19827" y="3882"/>
                  <a:pt x="21600" y="8776"/>
                  <a:pt x="21600" y="13831"/>
                </a:cubicBezTo>
                <a:lnTo>
                  <a:pt x="0" y="1383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1992" name="Arc 8"/>
          <p:cNvSpPr>
            <a:spLocks/>
          </p:cNvSpPr>
          <p:nvPr/>
        </p:nvSpPr>
        <p:spPr bwMode="auto">
          <a:xfrm rot="5135589">
            <a:off x="6375400" y="3598863"/>
            <a:ext cx="885825" cy="403225"/>
          </a:xfrm>
          <a:custGeom>
            <a:avLst/>
            <a:gdLst>
              <a:gd name="T0" fmla="*/ 680404 w 21600"/>
              <a:gd name="T1" fmla="*/ 0 h 13831"/>
              <a:gd name="T2" fmla="*/ 885825 w 21600"/>
              <a:gd name="T3" fmla="*/ 403225 h 13831"/>
              <a:gd name="T4" fmla="*/ 0 w 21600"/>
              <a:gd name="T5" fmla="*/ 403225 h 13831"/>
              <a:gd name="T6" fmla="*/ 0 60000 65536"/>
              <a:gd name="T7" fmla="*/ 0 60000 65536"/>
              <a:gd name="T8" fmla="*/ 0 60000 65536"/>
              <a:gd name="T9" fmla="*/ 0 w 21600"/>
              <a:gd name="T10" fmla="*/ 0 h 13831"/>
              <a:gd name="T11" fmla="*/ 21600 w 21600"/>
              <a:gd name="T12" fmla="*/ 13831 h 138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3831" fill="none" extrusionOk="0">
                <a:moveTo>
                  <a:pt x="16591" y="-1"/>
                </a:moveTo>
                <a:cubicBezTo>
                  <a:pt x="19827" y="3882"/>
                  <a:pt x="21600" y="8776"/>
                  <a:pt x="21600" y="13831"/>
                </a:cubicBezTo>
              </a:path>
              <a:path w="21600" h="13831" stroke="0" extrusionOk="0">
                <a:moveTo>
                  <a:pt x="16591" y="-1"/>
                </a:moveTo>
                <a:cubicBezTo>
                  <a:pt x="19827" y="3882"/>
                  <a:pt x="21600" y="8776"/>
                  <a:pt x="21600" y="13831"/>
                </a:cubicBezTo>
                <a:lnTo>
                  <a:pt x="0" y="1383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1993" name="Line 9"/>
          <p:cNvSpPr>
            <a:spLocks noChangeShapeType="1"/>
          </p:cNvSpPr>
          <p:nvPr/>
        </p:nvSpPr>
        <p:spPr bwMode="auto">
          <a:xfrm>
            <a:off x="5294313" y="4149725"/>
            <a:ext cx="717550" cy="28733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5524500" y="381000"/>
            <a:ext cx="4114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1.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 AP is generated in the SA node</a:t>
            </a: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7505700" y="1371600"/>
            <a:ext cx="243840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2.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 AP is conducted through the atria.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Very rapid.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Large cells.</a:t>
            </a:r>
          </a:p>
          <a:p>
            <a:pPr>
              <a:spcBef>
                <a:spcPct val="50000"/>
              </a:spcBef>
              <a:buFontTx/>
              <a:buChar char="-"/>
            </a:pPr>
            <a:endParaRPr lang="en-US" altLang="en-US" sz="2000" i="0">
              <a:solidFill>
                <a:schemeClr val="folHlink"/>
              </a:solidFill>
              <a:latin typeface="Calibri" panose="020F0502020204030204" pitchFamily="34" charset="0"/>
            </a:endParaRPr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7429500" y="3810000"/>
            <a:ext cx="2857500" cy="3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1800" b="1" i="0">
                <a:solidFill>
                  <a:srgbClr val="FF66FF"/>
                </a:solidFill>
                <a:latin typeface="Calibri" panose="020F0502020204030204" pitchFamily="34" charset="0"/>
              </a:rPr>
              <a:t>3.</a:t>
            </a:r>
            <a:r>
              <a:rPr lang="en-US" altLang="en-US" sz="1800" i="0">
                <a:solidFill>
                  <a:schemeClr val="folHlink"/>
                </a:solidFill>
                <a:latin typeface="Calibri" panose="020F0502020204030204" pitchFamily="34" charset="0"/>
              </a:rPr>
              <a:t> Conduction slows at the AV node and delayed for 0.1 – 0.15 seconds.</a:t>
            </a:r>
          </a:p>
          <a:p>
            <a:endParaRPr lang="en-US" altLang="en-US" sz="1800" i="0">
              <a:solidFill>
                <a:schemeClr val="folHlink"/>
              </a:solidFill>
              <a:latin typeface="Calibri" panose="020F0502020204030204" pitchFamily="34" charset="0"/>
            </a:endParaRPr>
          </a:p>
          <a:p>
            <a:r>
              <a:rPr lang="en-US" altLang="en-US" sz="1800" i="0">
                <a:solidFill>
                  <a:schemeClr val="folHlink"/>
                </a:solidFill>
                <a:latin typeface="Calibri" panose="020F0502020204030204" pitchFamily="34" charset="0"/>
              </a:rPr>
              <a:t>- Small cells.</a:t>
            </a:r>
          </a:p>
          <a:p>
            <a:endParaRPr lang="en-US" altLang="en-US" sz="1800" i="0">
              <a:solidFill>
                <a:schemeClr val="folHlink"/>
              </a:solidFill>
              <a:latin typeface="Calibri" panose="020F0502020204030204" pitchFamily="34" charset="0"/>
            </a:endParaRPr>
          </a:p>
          <a:p>
            <a:r>
              <a:rPr lang="en-US" altLang="en-US" sz="1800" i="0">
                <a:solidFill>
                  <a:schemeClr val="folHlink"/>
                </a:solidFill>
                <a:latin typeface="Calibri" panose="020F0502020204030204" pitchFamily="34" charset="0"/>
              </a:rPr>
              <a:t>- Effects of sympathetic and parasympathetic stimulation on AV nodal conductivity.</a:t>
            </a:r>
          </a:p>
          <a:p>
            <a:pPr>
              <a:spcBef>
                <a:spcPct val="50000"/>
              </a:spcBef>
            </a:pPr>
            <a:endParaRPr lang="en-US" altLang="en-US" sz="1800" i="0">
              <a:solidFill>
                <a:schemeClr val="folHlink"/>
              </a:solidFill>
              <a:latin typeface="Calibri" panose="020F0502020204030204" pitchFamily="34" charset="0"/>
            </a:endParaRPr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4229100" y="3794125"/>
            <a:ext cx="1066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Fibrous septum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gr1lf1209_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1" r="17905"/>
          <a:stretch>
            <a:fillRect/>
          </a:stretch>
        </p:blipFill>
        <p:spPr bwMode="auto">
          <a:xfrm>
            <a:off x="1187450" y="188913"/>
            <a:ext cx="6292850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539750" y="6396038"/>
            <a:ext cx="4032250" cy="2889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66057" y="5997575"/>
            <a:ext cx="3325462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en-US" altLang="en-US" sz="2000" i="0" u="sng">
                <a:latin typeface="Calibri" panose="020F0502020204030204" pitchFamily="34" charset="0"/>
              </a:rPr>
              <a:t>SA node versus AV node</a:t>
            </a:r>
          </a:p>
          <a:p>
            <a:pPr algn="ctr" eaLnBrk="1" hangingPunct="1"/>
            <a:r>
              <a:rPr lang="en-US" altLang="en-US" sz="1800" i="0" u="sng">
                <a:latin typeface="Calibri" panose="020F0502020204030204" pitchFamily="34" charset="0"/>
              </a:rPr>
              <a:t>(frequency and refractory period)</a:t>
            </a:r>
          </a:p>
        </p:txBody>
      </p:sp>
      <p:sp>
        <p:nvSpPr>
          <p:cNvPr id="43013" name="Oval 5"/>
          <p:cNvSpPr>
            <a:spLocks noChangeArrowheads="1"/>
          </p:cNvSpPr>
          <p:nvPr/>
        </p:nvSpPr>
        <p:spPr bwMode="auto">
          <a:xfrm>
            <a:off x="6243638" y="4121150"/>
            <a:ext cx="431800" cy="215900"/>
          </a:xfrm>
          <a:prstGeom prst="ellipse">
            <a:avLst/>
          </a:prstGeom>
          <a:noFill/>
          <a:ln w="28575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7524750" y="1700213"/>
            <a:ext cx="1412503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b. AP are 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conducted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throughout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the atria</a:t>
            </a:r>
          </a:p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very rapid</a:t>
            </a:r>
          </a:p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large cells</a:t>
            </a:r>
          </a:p>
        </p:txBody>
      </p:sp>
      <p:sp>
        <p:nvSpPr>
          <p:cNvPr id="43015" name="Arc 7"/>
          <p:cNvSpPr>
            <a:spLocks/>
          </p:cNvSpPr>
          <p:nvPr/>
        </p:nvSpPr>
        <p:spPr bwMode="auto">
          <a:xfrm rot="5799261">
            <a:off x="5718175" y="3854450"/>
            <a:ext cx="914400" cy="431800"/>
          </a:xfrm>
          <a:custGeom>
            <a:avLst/>
            <a:gdLst>
              <a:gd name="T0" fmla="*/ 702352 w 21600"/>
              <a:gd name="T1" fmla="*/ 0 h 13831"/>
              <a:gd name="T2" fmla="*/ 914400 w 21600"/>
              <a:gd name="T3" fmla="*/ 431800 h 13831"/>
              <a:gd name="T4" fmla="*/ 0 w 21600"/>
              <a:gd name="T5" fmla="*/ 431800 h 13831"/>
              <a:gd name="T6" fmla="*/ 0 60000 65536"/>
              <a:gd name="T7" fmla="*/ 0 60000 65536"/>
              <a:gd name="T8" fmla="*/ 0 60000 65536"/>
              <a:gd name="T9" fmla="*/ 0 w 21600"/>
              <a:gd name="T10" fmla="*/ 0 h 13831"/>
              <a:gd name="T11" fmla="*/ 21600 w 21600"/>
              <a:gd name="T12" fmla="*/ 13831 h 138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3831" fill="none" extrusionOk="0">
                <a:moveTo>
                  <a:pt x="16591" y="-1"/>
                </a:moveTo>
                <a:cubicBezTo>
                  <a:pt x="19827" y="3882"/>
                  <a:pt x="21600" y="8776"/>
                  <a:pt x="21600" y="13831"/>
                </a:cubicBezTo>
              </a:path>
              <a:path w="21600" h="13831" stroke="0" extrusionOk="0">
                <a:moveTo>
                  <a:pt x="16591" y="-1"/>
                </a:moveTo>
                <a:cubicBezTo>
                  <a:pt x="19827" y="3882"/>
                  <a:pt x="21600" y="8776"/>
                  <a:pt x="21600" y="13831"/>
                </a:cubicBezTo>
                <a:lnTo>
                  <a:pt x="0" y="1383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3016" name="Arc 8"/>
          <p:cNvSpPr>
            <a:spLocks/>
          </p:cNvSpPr>
          <p:nvPr/>
        </p:nvSpPr>
        <p:spPr bwMode="auto">
          <a:xfrm rot="5135589">
            <a:off x="6375400" y="3598863"/>
            <a:ext cx="885825" cy="403225"/>
          </a:xfrm>
          <a:custGeom>
            <a:avLst/>
            <a:gdLst>
              <a:gd name="T0" fmla="*/ 680404 w 21600"/>
              <a:gd name="T1" fmla="*/ 0 h 13831"/>
              <a:gd name="T2" fmla="*/ 885825 w 21600"/>
              <a:gd name="T3" fmla="*/ 403225 h 13831"/>
              <a:gd name="T4" fmla="*/ 0 w 21600"/>
              <a:gd name="T5" fmla="*/ 403225 h 13831"/>
              <a:gd name="T6" fmla="*/ 0 60000 65536"/>
              <a:gd name="T7" fmla="*/ 0 60000 65536"/>
              <a:gd name="T8" fmla="*/ 0 60000 65536"/>
              <a:gd name="T9" fmla="*/ 0 w 21600"/>
              <a:gd name="T10" fmla="*/ 0 h 13831"/>
              <a:gd name="T11" fmla="*/ 21600 w 21600"/>
              <a:gd name="T12" fmla="*/ 13831 h 138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3831" fill="none" extrusionOk="0">
                <a:moveTo>
                  <a:pt x="16591" y="-1"/>
                </a:moveTo>
                <a:cubicBezTo>
                  <a:pt x="19827" y="3882"/>
                  <a:pt x="21600" y="8776"/>
                  <a:pt x="21600" y="13831"/>
                </a:cubicBezTo>
              </a:path>
              <a:path w="21600" h="13831" stroke="0" extrusionOk="0">
                <a:moveTo>
                  <a:pt x="16591" y="-1"/>
                </a:moveTo>
                <a:cubicBezTo>
                  <a:pt x="19827" y="3882"/>
                  <a:pt x="21600" y="8776"/>
                  <a:pt x="21600" y="13831"/>
                </a:cubicBezTo>
                <a:lnTo>
                  <a:pt x="0" y="1383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3017" name="Line 9"/>
          <p:cNvSpPr>
            <a:spLocks noChangeShapeType="1"/>
          </p:cNvSpPr>
          <p:nvPr/>
        </p:nvSpPr>
        <p:spPr bwMode="auto">
          <a:xfrm>
            <a:off x="5294313" y="4149725"/>
            <a:ext cx="717550" cy="28733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5524500" y="381000"/>
            <a:ext cx="4114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1.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 AP is generated in the SA node</a:t>
            </a: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7505700" y="1371600"/>
            <a:ext cx="243840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2.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 AP is conducted through the atria.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Very rapid.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Large cells.</a:t>
            </a:r>
          </a:p>
          <a:p>
            <a:pPr>
              <a:spcBef>
                <a:spcPct val="50000"/>
              </a:spcBef>
              <a:buFontTx/>
              <a:buChar char="-"/>
            </a:pPr>
            <a:endParaRPr lang="en-US" altLang="en-US" sz="2000" i="0">
              <a:solidFill>
                <a:schemeClr val="folHlink"/>
              </a:solidFill>
              <a:latin typeface="Calibri" panose="020F0502020204030204" pitchFamily="34" charset="0"/>
            </a:endParaRPr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7658100" y="3810000"/>
            <a:ext cx="2057400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3.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 Conduction slows at the AV node.</a:t>
            </a:r>
          </a:p>
          <a:p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-Small cells.</a:t>
            </a:r>
          </a:p>
          <a:p>
            <a:pPr>
              <a:spcBef>
                <a:spcPct val="50000"/>
              </a:spcBef>
            </a:pPr>
            <a:endParaRPr lang="en-US" altLang="en-US" sz="2000" i="0">
              <a:solidFill>
                <a:schemeClr val="folHlink"/>
              </a:solidFill>
              <a:latin typeface="Calibri" panose="020F0502020204030204" pitchFamily="34" charset="0"/>
            </a:endParaRPr>
          </a:p>
        </p:txBody>
      </p:sp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4229100" y="3794125"/>
            <a:ext cx="1066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Fibrous septum</a:t>
            </a:r>
          </a:p>
        </p:txBody>
      </p:sp>
      <p:sp>
        <p:nvSpPr>
          <p:cNvPr id="43022" name="Text Box 14"/>
          <p:cNvSpPr txBox="1">
            <a:spLocks noChangeArrowheads="1"/>
          </p:cNvSpPr>
          <p:nvPr/>
        </p:nvSpPr>
        <p:spPr bwMode="auto">
          <a:xfrm>
            <a:off x="6438900" y="5562600"/>
            <a:ext cx="34290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4.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 AP travels rapidly through the bundle of His and bundle branches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060450" y="992188"/>
          <a:ext cx="8048625" cy="532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Image" r:id="rId5" imgW="8063492" imgH="5333333" progId="Photoshop.Image.7">
                  <p:embed/>
                </p:oleObj>
              </mc:Choice>
              <mc:Fallback>
                <p:oleObj name="Image" r:id="rId5" imgW="8063492" imgH="5333333" progId="Photoshop.Image.7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000000"/>
                          </a:clrFrom>
                          <a:clrTo>
                            <a:srgbClr val="000000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0450" y="992188"/>
                        <a:ext cx="8048625" cy="5324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gr1lf1209_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1" r="17905"/>
          <a:stretch>
            <a:fillRect/>
          </a:stretch>
        </p:blipFill>
        <p:spPr bwMode="auto">
          <a:xfrm>
            <a:off x="1187450" y="188913"/>
            <a:ext cx="6292850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922338" y="6396038"/>
            <a:ext cx="4030662" cy="2889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66057" y="5997575"/>
            <a:ext cx="3325462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en-US" altLang="en-US" sz="2000" i="0" u="sng">
                <a:latin typeface="Calibri" panose="020F0502020204030204" pitchFamily="34" charset="0"/>
              </a:rPr>
              <a:t>SA node versus AV node</a:t>
            </a:r>
          </a:p>
          <a:p>
            <a:pPr algn="ctr" eaLnBrk="1" hangingPunct="1"/>
            <a:r>
              <a:rPr lang="en-US" altLang="en-US" sz="1800" i="0" u="sng">
                <a:latin typeface="Calibri" panose="020F0502020204030204" pitchFamily="34" charset="0"/>
              </a:rPr>
              <a:t>(frequency and refractory period)</a:t>
            </a:r>
          </a:p>
        </p:txBody>
      </p:sp>
      <p:sp>
        <p:nvSpPr>
          <p:cNvPr id="44037" name="Oval 5"/>
          <p:cNvSpPr>
            <a:spLocks noChangeArrowheads="1"/>
          </p:cNvSpPr>
          <p:nvPr/>
        </p:nvSpPr>
        <p:spPr bwMode="auto">
          <a:xfrm>
            <a:off x="6624638" y="4121150"/>
            <a:ext cx="431800" cy="215900"/>
          </a:xfrm>
          <a:prstGeom prst="ellipse">
            <a:avLst/>
          </a:prstGeom>
          <a:noFill/>
          <a:ln w="28575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7905750" y="1700213"/>
            <a:ext cx="1412503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b. AP are 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conducted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throughout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the atria</a:t>
            </a:r>
          </a:p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very rapid</a:t>
            </a:r>
          </a:p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large cells</a:t>
            </a:r>
          </a:p>
        </p:txBody>
      </p:sp>
      <p:sp>
        <p:nvSpPr>
          <p:cNvPr id="44039" name="Arc 7"/>
          <p:cNvSpPr>
            <a:spLocks/>
          </p:cNvSpPr>
          <p:nvPr/>
        </p:nvSpPr>
        <p:spPr bwMode="auto">
          <a:xfrm rot="5799261">
            <a:off x="6099175" y="3854450"/>
            <a:ext cx="914400" cy="431800"/>
          </a:xfrm>
          <a:custGeom>
            <a:avLst/>
            <a:gdLst>
              <a:gd name="T0" fmla="*/ 702352 w 21600"/>
              <a:gd name="T1" fmla="*/ 0 h 13831"/>
              <a:gd name="T2" fmla="*/ 914400 w 21600"/>
              <a:gd name="T3" fmla="*/ 431800 h 13831"/>
              <a:gd name="T4" fmla="*/ 0 w 21600"/>
              <a:gd name="T5" fmla="*/ 431800 h 13831"/>
              <a:gd name="T6" fmla="*/ 0 60000 65536"/>
              <a:gd name="T7" fmla="*/ 0 60000 65536"/>
              <a:gd name="T8" fmla="*/ 0 60000 65536"/>
              <a:gd name="T9" fmla="*/ 0 w 21600"/>
              <a:gd name="T10" fmla="*/ 0 h 13831"/>
              <a:gd name="T11" fmla="*/ 21600 w 21600"/>
              <a:gd name="T12" fmla="*/ 13831 h 138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3831" fill="none" extrusionOk="0">
                <a:moveTo>
                  <a:pt x="16591" y="-1"/>
                </a:moveTo>
                <a:cubicBezTo>
                  <a:pt x="19827" y="3882"/>
                  <a:pt x="21600" y="8776"/>
                  <a:pt x="21600" y="13831"/>
                </a:cubicBezTo>
              </a:path>
              <a:path w="21600" h="13831" stroke="0" extrusionOk="0">
                <a:moveTo>
                  <a:pt x="16591" y="-1"/>
                </a:moveTo>
                <a:cubicBezTo>
                  <a:pt x="19827" y="3882"/>
                  <a:pt x="21600" y="8776"/>
                  <a:pt x="21600" y="13831"/>
                </a:cubicBezTo>
                <a:lnTo>
                  <a:pt x="0" y="1383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4040" name="Arc 8"/>
          <p:cNvSpPr>
            <a:spLocks/>
          </p:cNvSpPr>
          <p:nvPr/>
        </p:nvSpPr>
        <p:spPr bwMode="auto">
          <a:xfrm rot="5135589">
            <a:off x="6756400" y="3598863"/>
            <a:ext cx="885825" cy="403225"/>
          </a:xfrm>
          <a:custGeom>
            <a:avLst/>
            <a:gdLst>
              <a:gd name="T0" fmla="*/ 680404 w 21600"/>
              <a:gd name="T1" fmla="*/ 0 h 13831"/>
              <a:gd name="T2" fmla="*/ 885825 w 21600"/>
              <a:gd name="T3" fmla="*/ 403225 h 13831"/>
              <a:gd name="T4" fmla="*/ 0 w 21600"/>
              <a:gd name="T5" fmla="*/ 403225 h 13831"/>
              <a:gd name="T6" fmla="*/ 0 60000 65536"/>
              <a:gd name="T7" fmla="*/ 0 60000 65536"/>
              <a:gd name="T8" fmla="*/ 0 60000 65536"/>
              <a:gd name="T9" fmla="*/ 0 w 21600"/>
              <a:gd name="T10" fmla="*/ 0 h 13831"/>
              <a:gd name="T11" fmla="*/ 21600 w 21600"/>
              <a:gd name="T12" fmla="*/ 13831 h 138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3831" fill="none" extrusionOk="0">
                <a:moveTo>
                  <a:pt x="16591" y="-1"/>
                </a:moveTo>
                <a:cubicBezTo>
                  <a:pt x="19827" y="3882"/>
                  <a:pt x="21600" y="8776"/>
                  <a:pt x="21600" y="13831"/>
                </a:cubicBezTo>
              </a:path>
              <a:path w="21600" h="13831" stroke="0" extrusionOk="0">
                <a:moveTo>
                  <a:pt x="16591" y="-1"/>
                </a:moveTo>
                <a:cubicBezTo>
                  <a:pt x="19827" y="3882"/>
                  <a:pt x="21600" y="8776"/>
                  <a:pt x="21600" y="13831"/>
                </a:cubicBezTo>
                <a:lnTo>
                  <a:pt x="0" y="1383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>
            <a:off x="5673725" y="4149725"/>
            <a:ext cx="720725" cy="28733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5905500" y="381000"/>
            <a:ext cx="4114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1.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 AP is generated in the SA node</a:t>
            </a:r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7886700" y="1371600"/>
            <a:ext cx="243840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2.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 AP is conducted through the atria.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Very rapid.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Large cells.</a:t>
            </a:r>
          </a:p>
          <a:p>
            <a:pPr>
              <a:spcBef>
                <a:spcPct val="50000"/>
              </a:spcBef>
              <a:buFontTx/>
              <a:buChar char="-"/>
            </a:pPr>
            <a:endParaRPr lang="en-US" altLang="en-US" sz="2000" i="0">
              <a:solidFill>
                <a:schemeClr val="folHlink"/>
              </a:solidFill>
              <a:latin typeface="Calibri" panose="020F0502020204030204" pitchFamily="34" charset="0"/>
            </a:endParaRP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8039100" y="3810000"/>
            <a:ext cx="2057400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3.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 Conduction slows at the AV node.</a:t>
            </a:r>
          </a:p>
          <a:p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-Small cells.</a:t>
            </a:r>
          </a:p>
          <a:p>
            <a:pPr>
              <a:spcBef>
                <a:spcPct val="50000"/>
              </a:spcBef>
            </a:pPr>
            <a:endParaRPr lang="en-US" altLang="en-US" sz="2000" i="0">
              <a:solidFill>
                <a:schemeClr val="folHlink"/>
              </a:solidFill>
              <a:latin typeface="Calibri" panose="020F0502020204030204" pitchFamily="34" charset="0"/>
            </a:endParaRPr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>
            <a:off x="4610100" y="3794125"/>
            <a:ext cx="1066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Fibrous septum</a:t>
            </a:r>
          </a:p>
        </p:txBody>
      </p:sp>
      <p:sp>
        <p:nvSpPr>
          <p:cNvPr id="44046" name="Text Box 14"/>
          <p:cNvSpPr txBox="1">
            <a:spLocks noChangeArrowheads="1"/>
          </p:cNvSpPr>
          <p:nvPr/>
        </p:nvSpPr>
        <p:spPr bwMode="auto">
          <a:xfrm>
            <a:off x="6438900" y="5562600"/>
            <a:ext cx="34290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4.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 AP travels rapidly through the bundle of His and bundle branches</a:t>
            </a:r>
          </a:p>
        </p:txBody>
      </p:sp>
      <p:sp>
        <p:nvSpPr>
          <p:cNvPr id="44047" name="Text Box 15"/>
          <p:cNvSpPr txBox="1">
            <a:spLocks noChangeArrowheads="1"/>
          </p:cNvSpPr>
          <p:nvPr/>
        </p:nvSpPr>
        <p:spPr bwMode="auto">
          <a:xfrm>
            <a:off x="152400" y="3200400"/>
            <a:ext cx="133350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5.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 AP spreads through the ventricles (bottom to top)</a:t>
            </a:r>
          </a:p>
        </p:txBody>
      </p:sp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2628900" y="3352800"/>
            <a:ext cx="1752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Contraction (apex to top)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gr1lf1209_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1" r="17905"/>
          <a:stretch>
            <a:fillRect/>
          </a:stretch>
        </p:blipFill>
        <p:spPr bwMode="auto">
          <a:xfrm>
            <a:off x="1187450" y="188913"/>
            <a:ext cx="6292850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922338" y="6396038"/>
            <a:ext cx="4030662" cy="2889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endParaRPr lang="en-US" altLang="en-US" sz="2000" i="0">
              <a:latin typeface="Calibri" panose="020F0502020204030204" pitchFamily="34" charset="0"/>
            </a:endParaRP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66057" y="5997575"/>
            <a:ext cx="3325462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en-US" altLang="en-US" sz="2000" i="0" u="sng">
                <a:latin typeface="Calibri" panose="020F0502020204030204" pitchFamily="34" charset="0"/>
              </a:rPr>
              <a:t>SA node versus AV node</a:t>
            </a:r>
          </a:p>
          <a:p>
            <a:pPr algn="ctr" eaLnBrk="1" hangingPunct="1"/>
            <a:r>
              <a:rPr lang="en-US" altLang="en-US" sz="1800" i="0" u="sng">
                <a:latin typeface="Calibri" panose="020F0502020204030204" pitchFamily="34" charset="0"/>
              </a:rPr>
              <a:t>(frequency and refractory period)</a:t>
            </a:r>
          </a:p>
        </p:txBody>
      </p:sp>
      <p:sp>
        <p:nvSpPr>
          <p:cNvPr id="45061" name="Oval 5"/>
          <p:cNvSpPr>
            <a:spLocks noChangeArrowheads="1"/>
          </p:cNvSpPr>
          <p:nvPr/>
        </p:nvSpPr>
        <p:spPr bwMode="auto">
          <a:xfrm>
            <a:off x="6624638" y="4121150"/>
            <a:ext cx="431800" cy="215900"/>
          </a:xfrm>
          <a:prstGeom prst="ellipse">
            <a:avLst/>
          </a:prstGeom>
          <a:noFill/>
          <a:ln w="28575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7905750" y="1700213"/>
            <a:ext cx="1412503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b. AP are 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conducted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throughout</a:t>
            </a:r>
          </a:p>
          <a:p>
            <a:pPr eaLnBrk="1" hangingPunct="1"/>
            <a:r>
              <a:rPr lang="en-US" altLang="en-US" sz="2000" i="0">
                <a:latin typeface="Calibri" panose="020F0502020204030204" pitchFamily="34" charset="0"/>
              </a:rPr>
              <a:t>the atria</a:t>
            </a:r>
          </a:p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very rapid</a:t>
            </a:r>
          </a:p>
          <a:p>
            <a:pPr eaLnBrk="1" hangingPunct="1">
              <a:buFontTx/>
              <a:buChar char="•"/>
            </a:pPr>
            <a:r>
              <a:rPr lang="en-US" altLang="en-US" sz="2000" i="0">
                <a:latin typeface="Calibri" panose="020F0502020204030204" pitchFamily="34" charset="0"/>
              </a:rPr>
              <a:t> large cells</a:t>
            </a:r>
          </a:p>
        </p:txBody>
      </p:sp>
      <p:sp>
        <p:nvSpPr>
          <p:cNvPr id="45063" name="Arc 7"/>
          <p:cNvSpPr>
            <a:spLocks/>
          </p:cNvSpPr>
          <p:nvPr/>
        </p:nvSpPr>
        <p:spPr bwMode="auto">
          <a:xfrm rot="5799261">
            <a:off x="6099175" y="3854450"/>
            <a:ext cx="914400" cy="431800"/>
          </a:xfrm>
          <a:custGeom>
            <a:avLst/>
            <a:gdLst>
              <a:gd name="T0" fmla="*/ 702352 w 21600"/>
              <a:gd name="T1" fmla="*/ 0 h 13831"/>
              <a:gd name="T2" fmla="*/ 914400 w 21600"/>
              <a:gd name="T3" fmla="*/ 431800 h 13831"/>
              <a:gd name="T4" fmla="*/ 0 w 21600"/>
              <a:gd name="T5" fmla="*/ 431800 h 13831"/>
              <a:gd name="T6" fmla="*/ 0 60000 65536"/>
              <a:gd name="T7" fmla="*/ 0 60000 65536"/>
              <a:gd name="T8" fmla="*/ 0 60000 65536"/>
              <a:gd name="T9" fmla="*/ 0 w 21600"/>
              <a:gd name="T10" fmla="*/ 0 h 13831"/>
              <a:gd name="T11" fmla="*/ 21600 w 21600"/>
              <a:gd name="T12" fmla="*/ 13831 h 138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3831" fill="none" extrusionOk="0">
                <a:moveTo>
                  <a:pt x="16591" y="-1"/>
                </a:moveTo>
                <a:cubicBezTo>
                  <a:pt x="19827" y="3882"/>
                  <a:pt x="21600" y="8776"/>
                  <a:pt x="21600" y="13831"/>
                </a:cubicBezTo>
              </a:path>
              <a:path w="21600" h="13831" stroke="0" extrusionOk="0">
                <a:moveTo>
                  <a:pt x="16591" y="-1"/>
                </a:moveTo>
                <a:cubicBezTo>
                  <a:pt x="19827" y="3882"/>
                  <a:pt x="21600" y="8776"/>
                  <a:pt x="21600" y="13831"/>
                </a:cubicBezTo>
                <a:lnTo>
                  <a:pt x="0" y="1383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5064" name="Arc 8"/>
          <p:cNvSpPr>
            <a:spLocks/>
          </p:cNvSpPr>
          <p:nvPr/>
        </p:nvSpPr>
        <p:spPr bwMode="auto">
          <a:xfrm rot="5135589">
            <a:off x="6756400" y="3598863"/>
            <a:ext cx="885825" cy="403225"/>
          </a:xfrm>
          <a:custGeom>
            <a:avLst/>
            <a:gdLst>
              <a:gd name="T0" fmla="*/ 680404 w 21600"/>
              <a:gd name="T1" fmla="*/ 0 h 13831"/>
              <a:gd name="T2" fmla="*/ 885825 w 21600"/>
              <a:gd name="T3" fmla="*/ 403225 h 13831"/>
              <a:gd name="T4" fmla="*/ 0 w 21600"/>
              <a:gd name="T5" fmla="*/ 403225 h 13831"/>
              <a:gd name="T6" fmla="*/ 0 60000 65536"/>
              <a:gd name="T7" fmla="*/ 0 60000 65536"/>
              <a:gd name="T8" fmla="*/ 0 60000 65536"/>
              <a:gd name="T9" fmla="*/ 0 w 21600"/>
              <a:gd name="T10" fmla="*/ 0 h 13831"/>
              <a:gd name="T11" fmla="*/ 21600 w 21600"/>
              <a:gd name="T12" fmla="*/ 13831 h 138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3831" fill="none" extrusionOk="0">
                <a:moveTo>
                  <a:pt x="16591" y="-1"/>
                </a:moveTo>
                <a:cubicBezTo>
                  <a:pt x="19827" y="3882"/>
                  <a:pt x="21600" y="8776"/>
                  <a:pt x="21600" y="13831"/>
                </a:cubicBezTo>
              </a:path>
              <a:path w="21600" h="13831" stroke="0" extrusionOk="0">
                <a:moveTo>
                  <a:pt x="16591" y="-1"/>
                </a:moveTo>
                <a:cubicBezTo>
                  <a:pt x="19827" y="3882"/>
                  <a:pt x="21600" y="8776"/>
                  <a:pt x="21600" y="13831"/>
                </a:cubicBezTo>
                <a:lnTo>
                  <a:pt x="0" y="1383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5065" name="Line 9"/>
          <p:cNvSpPr>
            <a:spLocks noChangeShapeType="1"/>
          </p:cNvSpPr>
          <p:nvPr/>
        </p:nvSpPr>
        <p:spPr bwMode="auto">
          <a:xfrm>
            <a:off x="5673725" y="4149725"/>
            <a:ext cx="720725" cy="28733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5905500" y="381000"/>
            <a:ext cx="4114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1.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 AP is generated in the SA node</a:t>
            </a:r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7886700" y="1371600"/>
            <a:ext cx="243840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2.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 AP is conducted through the atria.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Very rapid.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Large cells.</a:t>
            </a:r>
          </a:p>
          <a:p>
            <a:pPr>
              <a:spcBef>
                <a:spcPct val="50000"/>
              </a:spcBef>
              <a:buFontTx/>
              <a:buChar char="-"/>
            </a:pPr>
            <a:endParaRPr lang="en-US" altLang="en-US" sz="2000" i="0">
              <a:solidFill>
                <a:schemeClr val="folHlink"/>
              </a:solidFill>
              <a:latin typeface="Calibri" panose="020F0502020204030204" pitchFamily="34" charset="0"/>
            </a:endParaRPr>
          </a:p>
        </p:txBody>
      </p:sp>
      <p:sp>
        <p:nvSpPr>
          <p:cNvPr id="45068" name="Text Box 12"/>
          <p:cNvSpPr txBox="1">
            <a:spLocks noChangeArrowheads="1"/>
          </p:cNvSpPr>
          <p:nvPr/>
        </p:nvSpPr>
        <p:spPr bwMode="auto">
          <a:xfrm>
            <a:off x="8039100" y="3810000"/>
            <a:ext cx="2057400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3.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 Conduction slows at the AV node.</a:t>
            </a:r>
          </a:p>
          <a:p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-Small cells.</a:t>
            </a:r>
          </a:p>
          <a:p>
            <a:pPr>
              <a:spcBef>
                <a:spcPct val="50000"/>
              </a:spcBef>
            </a:pPr>
            <a:endParaRPr lang="en-US" altLang="en-US" sz="2000" i="0">
              <a:solidFill>
                <a:schemeClr val="folHlink"/>
              </a:solidFill>
              <a:latin typeface="Calibri" panose="020F0502020204030204" pitchFamily="34" charset="0"/>
            </a:endParaRPr>
          </a:p>
        </p:txBody>
      </p:sp>
      <p:sp>
        <p:nvSpPr>
          <p:cNvPr id="45069" name="Text Box 13"/>
          <p:cNvSpPr txBox="1">
            <a:spLocks noChangeArrowheads="1"/>
          </p:cNvSpPr>
          <p:nvPr/>
        </p:nvSpPr>
        <p:spPr bwMode="auto">
          <a:xfrm>
            <a:off x="4610100" y="3794125"/>
            <a:ext cx="1066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Fibrous septum</a:t>
            </a:r>
          </a:p>
        </p:txBody>
      </p:sp>
      <p:sp>
        <p:nvSpPr>
          <p:cNvPr id="45070" name="Text Box 14"/>
          <p:cNvSpPr txBox="1">
            <a:spLocks noChangeArrowheads="1"/>
          </p:cNvSpPr>
          <p:nvPr/>
        </p:nvSpPr>
        <p:spPr bwMode="auto">
          <a:xfrm>
            <a:off x="6438900" y="5562600"/>
            <a:ext cx="34290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4.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 AP travels rapidly through the bundle of His and bundle branches</a:t>
            </a:r>
          </a:p>
        </p:txBody>
      </p:sp>
      <p:sp>
        <p:nvSpPr>
          <p:cNvPr id="45071" name="Text Box 15"/>
          <p:cNvSpPr txBox="1">
            <a:spLocks noChangeArrowheads="1"/>
          </p:cNvSpPr>
          <p:nvPr/>
        </p:nvSpPr>
        <p:spPr bwMode="auto">
          <a:xfrm>
            <a:off x="152400" y="3200400"/>
            <a:ext cx="133350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5.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 AP spreads through the ventricles (bottom to top)</a:t>
            </a:r>
          </a:p>
        </p:txBody>
      </p:sp>
      <p:sp>
        <p:nvSpPr>
          <p:cNvPr id="45072" name="Text Box 16"/>
          <p:cNvSpPr txBox="1">
            <a:spLocks noChangeArrowheads="1"/>
          </p:cNvSpPr>
          <p:nvPr/>
        </p:nvSpPr>
        <p:spPr bwMode="auto">
          <a:xfrm>
            <a:off x="2628900" y="3352800"/>
            <a:ext cx="1752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Contraction (apex to top)</a:t>
            </a:r>
          </a:p>
        </p:txBody>
      </p:sp>
      <p:sp>
        <p:nvSpPr>
          <p:cNvPr id="45073" name="Text Box 17"/>
          <p:cNvSpPr txBox="1">
            <a:spLocks noChangeArrowheads="1"/>
          </p:cNvSpPr>
          <p:nvPr/>
        </p:nvSpPr>
        <p:spPr bwMode="auto">
          <a:xfrm>
            <a:off x="266700" y="1736725"/>
            <a:ext cx="1143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i="0">
                <a:solidFill>
                  <a:srgbClr val="FF66FF"/>
                </a:solidFill>
                <a:latin typeface="Calibri" panose="020F0502020204030204" pitchFamily="34" charset="0"/>
              </a:rPr>
              <a:t>6.</a:t>
            </a:r>
            <a:r>
              <a:rPr lang="en-US" altLang="en-US" sz="2000" b="1" i="0">
                <a:solidFill>
                  <a:schemeClr val="folHlink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i="0">
                <a:solidFill>
                  <a:schemeClr val="folHlink"/>
                </a:solidFill>
                <a:latin typeface="Calibri" panose="020F0502020204030204" pitchFamily="34" charset="0"/>
              </a:rPr>
              <a:t>Rest</a:t>
            </a:r>
            <a:endParaRPr lang="en-US" altLang="en-US" sz="2000" b="1" i="0">
              <a:solidFill>
                <a:schemeClr val="folHlink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7538" name="Rectangle 2"/>
          <p:cNvSpPr>
            <a:spLocks noChangeArrowheads="1"/>
          </p:cNvSpPr>
          <p:nvPr/>
        </p:nvSpPr>
        <p:spPr bwMode="auto">
          <a:xfrm>
            <a:off x="13335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6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Conduction velocity (CV) in heart</a:t>
            </a:r>
          </a:p>
        </p:txBody>
      </p:sp>
      <p:sp>
        <p:nvSpPr>
          <p:cNvPr id="1857539" name="Rectangle 3"/>
          <p:cNvSpPr>
            <a:spLocks noChangeArrowheads="1"/>
          </p:cNvSpPr>
          <p:nvPr/>
        </p:nvSpPr>
        <p:spPr bwMode="auto">
          <a:xfrm>
            <a:off x="571500" y="1600200"/>
            <a:ext cx="9220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Blip>
                <a:blip r:embed="rId4"/>
              </a:buBlip>
              <a:defRPr/>
            </a:pPr>
            <a:r>
              <a:rPr lang="en-US" sz="2400" b="1" i="0" dirty="0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CV depends on current spread, hence, depends on diameter and number of gap junctions between cells (larger diameter, more gap junctions = faster conduction).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Blip>
                <a:blip r:embed="rId4"/>
              </a:buBlip>
              <a:defRPr/>
            </a:pPr>
            <a:r>
              <a:rPr lang="en-US" sz="2400" b="1" i="0" dirty="0">
                <a:solidFill>
                  <a:srgbClr val="E316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Purkinje </a:t>
            </a:r>
            <a:r>
              <a:rPr lang="en-US" sz="2400" b="1" i="0" dirty="0" err="1">
                <a:solidFill>
                  <a:srgbClr val="E316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fibres</a:t>
            </a:r>
            <a:r>
              <a:rPr lang="en-US" sz="2400" b="1" i="0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: very large diameter.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Blip>
                <a:blip r:embed="rId4"/>
              </a:buBlip>
              <a:defRPr/>
            </a:pPr>
            <a:r>
              <a:rPr lang="en-US" sz="2400" b="1" i="0" dirty="0">
                <a:solidFill>
                  <a:srgbClr val="E316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AV node and bundle (Bundle of His)</a:t>
            </a:r>
            <a:r>
              <a:rPr lang="en-US" sz="2400" b="1" i="0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: small diameter and few gap junctions.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Blip>
                <a:blip r:embed="rId4"/>
              </a:buBlip>
              <a:defRPr/>
            </a:pPr>
            <a:r>
              <a:rPr lang="en-US" sz="2400" b="1" i="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Approximate CV: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2400" b="1" i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SA node		0.05 m/sec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2400" b="1" i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Atria</a:t>
            </a:r>
            <a:r>
              <a:rPr lang="en-US" sz="24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			0.3m/sec (</a:t>
            </a:r>
            <a:r>
              <a:rPr lang="en-US" sz="2400" b="1" i="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internodal</a:t>
            </a:r>
            <a:r>
              <a:rPr lang="en-US" sz="24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 pathway  1.0m/sec)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24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AV node		</a:t>
            </a:r>
            <a:r>
              <a:rPr lang="en-US" sz="2400" b="1" i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0.05m/sec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2400" b="1" i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Bundle of His:		1 m/sec</a:t>
            </a:r>
            <a:endParaRPr lang="en-US" sz="2400" b="1" i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2400" b="1" i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Purkinje system:</a:t>
            </a:r>
            <a:r>
              <a:rPr lang="en-US" sz="24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	</a:t>
            </a:r>
            <a:r>
              <a:rPr lang="en-US" sz="2400" b="1" i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4 m/sec</a:t>
            </a:r>
            <a:endParaRPr lang="en-US" sz="2400" b="1" i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2400" b="1" i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Ventricular muscle:</a:t>
            </a:r>
            <a:r>
              <a:rPr lang="en-US" sz="24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	</a:t>
            </a:r>
            <a:r>
              <a:rPr lang="en-US" sz="2400" b="1" i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1 m/sec</a:t>
            </a:r>
            <a:endParaRPr lang="en-US" sz="2800" b="1" i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7538" name="Rectangle 2"/>
          <p:cNvSpPr>
            <a:spLocks noChangeArrowheads="1"/>
          </p:cNvSpPr>
          <p:nvPr/>
        </p:nvSpPr>
        <p:spPr bwMode="auto">
          <a:xfrm>
            <a:off x="13335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400" b="1" i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Cardiac rhythm</a:t>
            </a:r>
            <a:endParaRPr lang="en-US" sz="4400" b="1" i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90500" y="1924050"/>
            <a:ext cx="99060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chemeClr val="tx2"/>
              </a:buClr>
              <a:buSzPct val="120000"/>
              <a:buFont typeface="Wingdings" pitchFamily="2" charset="2"/>
              <a:buBlip>
                <a:blip r:embed="rId4"/>
              </a:buBlip>
              <a:defRPr/>
            </a:pPr>
            <a:r>
              <a:rPr lang="en-US" sz="2800" b="1" i="0" dirty="0">
                <a:solidFill>
                  <a:srgbClr val="00FFFF"/>
                </a:solidFill>
                <a:latin typeface="Calibri" panose="020F0502020204030204" pitchFamily="34" charset="0"/>
              </a:rPr>
              <a:t> The term rhythm refers to the regularity of:</a:t>
            </a:r>
          </a:p>
          <a:p>
            <a:pPr lvl="3">
              <a:buClr>
                <a:schemeClr val="tx2"/>
              </a:buClr>
              <a:buSzPct val="75000"/>
              <a:buFont typeface="Wingdings" pitchFamily="2" charset="2"/>
              <a:buBlip>
                <a:blip r:embed="rId5"/>
              </a:buBlip>
              <a:defRPr/>
            </a:pPr>
            <a:r>
              <a:rPr lang="en-US" sz="2800" b="1" i="0" dirty="0">
                <a:solidFill>
                  <a:srgbClr val="00FFFF"/>
                </a:solidFill>
                <a:latin typeface="Calibri" panose="020F0502020204030204" pitchFamily="34" charset="0"/>
              </a:rPr>
              <a:t> Initiation of cardiac impulses.</a:t>
            </a:r>
          </a:p>
          <a:p>
            <a:pPr lvl="3">
              <a:buClr>
                <a:schemeClr val="tx2"/>
              </a:buClr>
              <a:buSzPct val="75000"/>
              <a:buFont typeface="Wingdings" pitchFamily="2" charset="2"/>
              <a:buBlip>
                <a:blip r:embed="rId5"/>
              </a:buBlip>
              <a:defRPr/>
            </a:pPr>
            <a:r>
              <a:rPr lang="en-US" sz="2800" b="1" i="0" dirty="0">
                <a:solidFill>
                  <a:srgbClr val="00FFFF"/>
                </a:solidFill>
                <a:latin typeface="Calibri" panose="020F0502020204030204" pitchFamily="34" charset="0"/>
              </a:rPr>
              <a:t> Sequence of excitation of the heart.</a:t>
            </a:r>
          </a:p>
          <a:p>
            <a:pPr marL="169863" lvl="3">
              <a:buClr>
                <a:schemeClr val="tx2"/>
              </a:buClr>
              <a:buSzPct val="75000"/>
              <a:defRPr/>
            </a:pPr>
            <a:endParaRPr lang="en-US" sz="2800" b="1" i="0" dirty="0">
              <a:solidFill>
                <a:srgbClr val="00FFFF"/>
              </a:solidFill>
              <a:latin typeface="Calibri" panose="020F0502020204030204" pitchFamily="34" charset="0"/>
            </a:endParaRPr>
          </a:p>
          <a:p>
            <a:pPr marL="169863" lvl="3">
              <a:buClr>
                <a:schemeClr val="tx2"/>
              </a:buClr>
              <a:buSzPct val="75000"/>
              <a:defRPr/>
            </a:pPr>
            <a:r>
              <a:rPr lang="en-US" sz="2800" b="1" i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                i.e</a:t>
            </a:r>
            <a:r>
              <a:rPr lang="en-US" sz="2800" b="1" i="0" dirty="0">
                <a:solidFill>
                  <a:srgbClr val="00FFFF"/>
                </a:solidFill>
                <a:latin typeface="Calibri" panose="020F0502020204030204" pitchFamily="34" charset="0"/>
              </a:rPr>
              <a:t>., regularity of the electrical activity of the heart.</a:t>
            </a:r>
          </a:p>
          <a:p>
            <a:pPr>
              <a:buClr>
                <a:schemeClr val="tx2"/>
              </a:buClr>
              <a:buFont typeface="Wingdings" pitchFamily="2" charset="2"/>
              <a:buBlip>
                <a:blip r:embed="rId4"/>
              </a:buBlip>
              <a:defRPr/>
            </a:pPr>
            <a:endParaRPr lang="en-US" sz="2800" b="1" i="0" dirty="0">
              <a:solidFill>
                <a:srgbClr val="00FFFF"/>
              </a:solidFill>
              <a:latin typeface="Calibri" panose="020F0502020204030204" pitchFamily="34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Blip>
                <a:blip r:embed="rId4"/>
              </a:buBlip>
              <a:defRPr/>
            </a:pPr>
            <a:r>
              <a:rPr lang="en-US" sz="2800" b="1" i="0" dirty="0">
                <a:solidFill>
                  <a:srgbClr val="00FFFF"/>
                </a:solidFill>
                <a:latin typeface="Calibri" panose="020F0502020204030204" pitchFamily="34" charset="0"/>
              </a:rPr>
              <a:t> The normal cardiac rhythm is called </a:t>
            </a:r>
            <a:r>
              <a:rPr lang="en-US" sz="2800" b="1" i="0" dirty="0">
                <a:solidFill>
                  <a:srgbClr val="FF0000"/>
                </a:solidFill>
                <a:latin typeface="Calibri" panose="020F0502020204030204" pitchFamily="34" charset="0"/>
              </a:rPr>
              <a:t>sinus rhythm.</a:t>
            </a:r>
          </a:p>
          <a:p>
            <a:pPr>
              <a:buClr>
                <a:schemeClr val="tx2"/>
              </a:buClr>
              <a:buFont typeface="Wingdings" pitchFamily="2" charset="2"/>
              <a:buBlip>
                <a:blip r:embed="rId4"/>
              </a:buBlip>
              <a:defRPr/>
            </a:pPr>
            <a:endParaRPr lang="en-US" sz="2800" b="1" i="0" dirty="0">
              <a:solidFill>
                <a:srgbClr val="00FFFF"/>
              </a:solidFill>
              <a:latin typeface="Calibri" panose="020F0502020204030204" pitchFamily="34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Blip>
                <a:blip r:embed="rId4"/>
              </a:buBlip>
              <a:defRPr/>
            </a:pPr>
            <a:r>
              <a:rPr lang="en-US" sz="2800" b="1" i="0" dirty="0">
                <a:solidFill>
                  <a:srgbClr val="00FFFF"/>
                </a:solidFill>
                <a:latin typeface="Calibri" panose="020F0502020204030204" pitchFamily="34" charset="0"/>
              </a:rPr>
              <a:t> Any variation from the normal rhythm (sinus rhythm) is termed: </a:t>
            </a:r>
            <a:r>
              <a:rPr lang="en-US" sz="2800" b="1" i="0" u="sng" dirty="0">
                <a:solidFill>
                  <a:srgbClr val="00FF00"/>
                </a:solidFill>
                <a:latin typeface="Calibri" panose="020F0502020204030204" pitchFamily="34" charset="0"/>
              </a:rPr>
              <a:t>a cardiac arrhythmia or </a:t>
            </a:r>
            <a:r>
              <a:rPr lang="en-US" sz="2800" b="1" i="0" u="sng" dirty="0" err="1">
                <a:solidFill>
                  <a:srgbClr val="00FF00"/>
                </a:solidFill>
                <a:latin typeface="Calibri" panose="020F0502020204030204" pitchFamily="34" charset="0"/>
              </a:rPr>
              <a:t>dysrhythmia</a:t>
            </a:r>
            <a:r>
              <a:rPr lang="en-US" sz="2800" b="1" i="0" u="sng" dirty="0">
                <a:solidFill>
                  <a:srgbClr val="00FF00"/>
                </a:solidFill>
                <a:latin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56903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ChangeArrowheads="1"/>
          </p:cNvSpPr>
          <p:nvPr/>
        </p:nvSpPr>
        <p:spPr bwMode="auto">
          <a:xfrm>
            <a:off x="904875" y="1219200"/>
            <a:ext cx="85820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44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How the heart performs its function?</a:t>
            </a:r>
            <a:r>
              <a:rPr lang="en-US" sz="4400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573443" name="Rectangle 3"/>
          <p:cNvSpPr>
            <a:spLocks noChangeArrowheads="1"/>
          </p:cNvSpPr>
          <p:nvPr/>
        </p:nvSpPr>
        <p:spPr bwMode="auto">
          <a:xfrm>
            <a:off x="342900" y="2403475"/>
            <a:ext cx="9601200" cy="30067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3200" b="1" i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   </a:t>
            </a:r>
            <a:r>
              <a:rPr lang="en-US" sz="28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The heart has four basic properties which are essential for its functioning as the central pump of the CVS. These are:</a:t>
            </a:r>
            <a:r>
              <a:rPr lang="ar-SA" sz="28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 </a:t>
            </a:r>
            <a:endParaRPr lang="en-US" sz="2800" b="1" i="0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endParaRPr lang="ar-BH" sz="2800" b="1" i="0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ar-SA" sz="28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      </a:t>
            </a:r>
            <a:r>
              <a:rPr lang="en-US" sz="28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1. </a:t>
            </a:r>
            <a:r>
              <a:rPr lang="en-US" sz="2800" b="1" i="0" dirty="0" err="1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Autorhythmicity</a:t>
            </a:r>
            <a:endParaRPr lang="ar-BH" sz="2800" b="1" i="0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ar-SA" sz="28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      </a:t>
            </a:r>
            <a:r>
              <a:rPr lang="en-US" sz="28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2. Conductivity</a:t>
            </a:r>
            <a:endParaRPr lang="ar-BH" sz="2800" b="1" i="0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ar-SA" sz="28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     </a:t>
            </a:r>
            <a:r>
              <a:rPr lang="en-US" sz="28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 3. Excitability</a:t>
            </a:r>
            <a:endParaRPr lang="ar-BH" sz="2800" b="1" i="0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ar-SA" sz="28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      </a:t>
            </a:r>
            <a:r>
              <a:rPr lang="en-US" sz="2800" b="1" i="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4. Contractility</a:t>
            </a:r>
            <a:endParaRPr lang="en-US" sz="2800" b="1" i="0" dirty="0"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ChangeArrowheads="1"/>
          </p:cNvSpPr>
          <p:nvPr/>
        </p:nvSpPr>
        <p:spPr bwMode="auto">
          <a:xfrm>
            <a:off x="904875" y="914400"/>
            <a:ext cx="85820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4400" b="1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How the heart performs its function?</a:t>
            </a:r>
            <a:r>
              <a:rPr lang="en-US" sz="4400" i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571500" y="2286000"/>
            <a:ext cx="9220200" cy="403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just">
              <a:buFontTx/>
              <a:buNone/>
              <a:defRPr/>
            </a:pPr>
            <a:r>
              <a:rPr lang="en-US" sz="2800" b="1" i="0" kern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Contractions in both skeletal &amp; cardiac muscles are triggered by a rapid change in voltage called “</a:t>
            </a:r>
            <a:r>
              <a:rPr lang="en-US" sz="2800" b="1" i="0" u="sng" kern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action potential</a:t>
            </a:r>
            <a:r>
              <a:rPr lang="en-US" sz="2800" b="1" i="0" kern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”. However, action potentials in cardiac muscle are different from skeletal muscle in that:</a:t>
            </a:r>
          </a:p>
          <a:p>
            <a:pPr algn="just">
              <a:buFontTx/>
              <a:buNone/>
              <a:defRPr/>
            </a:pPr>
            <a:endParaRPr lang="en-US" sz="2800" b="1" i="0" kern="0" dirty="0" smtClean="0">
              <a:solidFill>
                <a:srgbClr val="00FFFF"/>
              </a:solidFill>
              <a:latin typeface="Calibri" panose="020F0502020204030204" pitchFamily="34" charset="0"/>
            </a:endParaRPr>
          </a:p>
          <a:p>
            <a:pPr algn="just">
              <a:buFont typeface="Wingdings" pitchFamily="2" charset="2"/>
              <a:buBlip>
                <a:blip r:embed="rId4"/>
              </a:buBlip>
              <a:defRPr/>
            </a:pPr>
            <a:r>
              <a:rPr lang="en-US" sz="2800" b="1" i="0" kern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They are self-generating</a:t>
            </a:r>
          </a:p>
          <a:p>
            <a:pPr algn="just">
              <a:buFont typeface="Wingdings" pitchFamily="2" charset="2"/>
              <a:buBlip>
                <a:blip r:embed="rId4"/>
              </a:buBlip>
              <a:defRPr/>
            </a:pPr>
            <a:r>
              <a:rPr lang="en-US" sz="2800" b="1" i="0" kern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They are conducted directly from cell to cell</a:t>
            </a:r>
          </a:p>
          <a:p>
            <a:pPr algn="just">
              <a:buFont typeface="Wingdings" pitchFamily="2" charset="2"/>
              <a:buBlip>
                <a:blip r:embed="rId4"/>
              </a:buBlip>
              <a:defRPr/>
            </a:pPr>
            <a:r>
              <a:rPr lang="en-US" sz="2800" b="1" i="0" kern="0" dirty="0" smtClean="0">
                <a:solidFill>
                  <a:srgbClr val="00FFFF"/>
                </a:solidFill>
                <a:latin typeface="Calibri" panose="020F0502020204030204" pitchFamily="34" charset="0"/>
              </a:rPr>
              <a:t>They have longer duration</a:t>
            </a:r>
          </a:p>
        </p:txBody>
      </p:sp>
    </p:spTree>
    <p:extLst>
      <p:ext uri="{BB962C8B-B14F-4D97-AF65-F5344CB8AC3E}">
        <p14:creationId xmlns:p14="http://schemas.microsoft.com/office/powerpoint/2010/main" val="17182830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Rectangle 2"/>
          <p:cNvSpPr>
            <a:spLocks noChangeArrowheads="1"/>
          </p:cNvSpPr>
          <p:nvPr/>
        </p:nvSpPr>
        <p:spPr bwMode="auto">
          <a:xfrm>
            <a:off x="1028700" y="685800"/>
            <a:ext cx="8305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40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Ultrastructure of myocyte  </a:t>
            </a:r>
          </a:p>
          <a:p>
            <a:pPr algn="ctr">
              <a:defRPr/>
            </a:pPr>
            <a:r>
              <a:rPr lang="en-US" sz="4000" b="1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(the contractile, working cell) 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0458184"/>
              </p:ext>
            </p:extLst>
          </p:nvPr>
        </p:nvGraphicFramePr>
        <p:xfrm>
          <a:off x="3108325" y="2057400"/>
          <a:ext cx="4076700" cy="420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Image" r:id="rId5" imgW="5244444" imgH="5409524" progId="Photoshop.Image.7">
                  <p:embed/>
                </p:oleObj>
              </mc:Choice>
              <mc:Fallback>
                <p:oleObj name="Image" r:id="rId5" imgW="5244444" imgH="5409524" progId="Photoshop.Image.7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000000"/>
                          </a:clrFrom>
                          <a:clrTo>
                            <a:srgbClr val="000000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8325" y="2057400"/>
                        <a:ext cx="4076700" cy="420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ChangeArrowheads="1"/>
          </p:cNvSpPr>
          <p:nvPr/>
        </p:nvSpPr>
        <p:spPr bwMode="auto">
          <a:xfrm>
            <a:off x="3559175" y="4876800"/>
            <a:ext cx="3165475" cy="685800"/>
          </a:xfrm>
          <a:prstGeom prst="cube">
            <a:avLst>
              <a:gd name="adj" fmla="val 24995"/>
            </a:avLst>
          </a:prstGeom>
          <a:solidFill>
            <a:srgbClr val="FF33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4799013" y="3657600"/>
            <a:ext cx="0" cy="1447800"/>
          </a:xfrm>
          <a:prstGeom prst="line">
            <a:avLst/>
          </a:prstGeom>
          <a:noFill/>
          <a:ln w="50800">
            <a:solidFill>
              <a:srgbClr val="CCFF99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4337050" y="2971800"/>
            <a:ext cx="1614488" cy="673100"/>
          </a:xfrm>
          <a:prstGeom prst="octagon">
            <a:avLst>
              <a:gd name="adj" fmla="val 29282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4110038" y="6019800"/>
            <a:ext cx="1666546" cy="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solidFill>
                  <a:srgbClr val="66FF99"/>
                </a:solidFill>
                <a:latin typeface="Calibri" panose="020F0502020204030204" pitchFamily="34" charset="0"/>
              </a:rPr>
              <a:t>Cardiac Cell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4512325" y="2971800"/>
            <a:ext cx="1257588" cy="708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/>
            <a:r>
              <a:rPr lang="en-US" altLang="en-US" sz="2000" b="1" i="0">
                <a:solidFill>
                  <a:srgbClr val="800000"/>
                </a:solidFill>
                <a:latin typeface="Calibri" panose="020F0502020204030204" pitchFamily="34" charset="0"/>
              </a:rPr>
              <a:t>AMP</a:t>
            </a:r>
          </a:p>
          <a:p>
            <a:pPr algn="ctr"/>
            <a:r>
              <a:rPr lang="en-US" altLang="en-US" sz="2000" b="1" i="0">
                <a:solidFill>
                  <a:srgbClr val="800000"/>
                </a:solidFill>
                <a:latin typeface="Calibri" panose="020F0502020204030204" pitchFamily="34" charset="0"/>
              </a:rPr>
              <a:t>Voltmeter</a:t>
            </a: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 rot="-1920000">
            <a:off x="1681163" y="3810000"/>
            <a:ext cx="2471737" cy="292100"/>
          </a:xfrm>
          <a:prstGeom prst="leftArrow">
            <a:avLst>
              <a:gd name="adj1" fmla="val 50000"/>
              <a:gd name="adj2" fmla="val 423059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 rot="-1920000">
            <a:off x="1465096" y="3350247"/>
            <a:ext cx="2089483" cy="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en-US" sz="2400" b="1" i="0">
                <a:solidFill>
                  <a:schemeClr val="tx2"/>
                </a:solidFill>
                <a:latin typeface="Calibri" panose="020F0502020204030204" pitchFamily="34" charset="0"/>
              </a:rPr>
              <a:t>To oscilloscope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2459038" y="1676400"/>
            <a:ext cx="5743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GB" altLang="en-US" sz="2400">
              <a:latin typeface="Calibri" panose="020F0502020204030204" pitchFamily="34" charset="0"/>
            </a:endParaRP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923925" y="914400"/>
            <a:ext cx="8486775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3600" b="1" i="0" dirty="0">
                <a:solidFill>
                  <a:schemeClr val="tx2"/>
                </a:solidFill>
                <a:latin typeface="Calibri" panose="020F0502020204030204" pitchFamily="34" charset="0"/>
              </a:rPr>
              <a:t>The resting membrane potential</a:t>
            </a:r>
          </a:p>
          <a:p>
            <a:pPr algn="ctr">
              <a:spcBef>
                <a:spcPct val="50000"/>
              </a:spcBef>
            </a:pPr>
            <a:r>
              <a:rPr lang="en-US" altLang="en-US" sz="3600" b="1" i="0" dirty="0">
                <a:solidFill>
                  <a:schemeClr val="tx2"/>
                </a:solidFill>
                <a:latin typeface="Calibri" panose="020F0502020204030204" pitchFamily="34" charset="0"/>
              </a:rPr>
              <a:t>(RMP)</a:t>
            </a:r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5484813" y="3657600"/>
            <a:ext cx="0" cy="1143000"/>
          </a:xfrm>
          <a:prstGeom prst="line">
            <a:avLst/>
          </a:prstGeom>
          <a:noFill/>
          <a:ln w="50800">
            <a:solidFill>
              <a:srgbClr val="CCFF99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9372600" cy="4038600"/>
          </a:xfrm>
        </p:spPr>
        <p:txBody>
          <a:bodyPr/>
          <a:lstStyle/>
          <a:p>
            <a:pPr>
              <a:buSzTx/>
              <a:buFont typeface="Wingdings" pitchFamily="2" charset="2"/>
              <a:buBlip>
                <a:blip r:embed="rId4"/>
              </a:buBlip>
              <a:defRPr/>
            </a:pPr>
            <a:r>
              <a:rPr lang="en-US" sz="24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The intracellular potential of the resting myocyte is found to be –80 mV to –90 mV (i.e., 80 – 90 mV lower than the extra cellular potential). </a:t>
            </a:r>
            <a:r>
              <a:rPr lang="en-US" sz="24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This is called the resting membrane potential (RMP).</a:t>
            </a:r>
          </a:p>
          <a:p>
            <a:pPr>
              <a:buSzTx/>
              <a:buFont typeface="Wingdings" pitchFamily="2" charset="2"/>
              <a:buBlip>
                <a:blip r:embed="rId4"/>
              </a:buBlip>
              <a:defRPr/>
            </a:pPr>
            <a:endParaRPr lang="en-US" sz="2400" b="1" dirty="0" smtClean="0">
              <a:solidFill>
                <a:srgbClr val="66FFFF"/>
              </a:solidFill>
              <a:latin typeface="Calibri" panose="020F0502020204030204" pitchFamily="34" charset="0"/>
            </a:endParaRPr>
          </a:p>
          <a:p>
            <a:pPr>
              <a:buSzTx/>
              <a:buFont typeface="Wingdings" pitchFamily="2" charset="2"/>
              <a:buBlip>
                <a:blip r:embed="rId4"/>
              </a:buBlip>
              <a:defRPr/>
            </a:pPr>
            <a:r>
              <a:rPr lang="en-US" sz="24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In atrial and ventricular cells, this RMP is stable until external stimulation (excitation) is applied.</a:t>
            </a:r>
          </a:p>
          <a:p>
            <a:pPr>
              <a:buSzTx/>
              <a:buFont typeface="Wingdings" pitchFamily="2" charset="2"/>
              <a:buBlip>
                <a:blip r:embed="rId4"/>
              </a:buBlip>
              <a:defRPr/>
            </a:pPr>
            <a:endParaRPr lang="en-US" sz="2400" b="1" dirty="0" smtClean="0">
              <a:solidFill>
                <a:srgbClr val="66FFFF"/>
              </a:solidFill>
              <a:latin typeface="Calibri" panose="020F0502020204030204" pitchFamily="34" charset="0"/>
            </a:endParaRPr>
          </a:p>
          <a:p>
            <a:pPr>
              <a:buSzTx/>
              <a:buFont typeface="Wingdings" pitchFamily="2" charset="2"/>
              <a:buBlip>
                <a:blip r:embed="rId4"/>
              </a:buBlip>
              <a:defRPr/>
            </a:pPr>
            <a:r>
              <a:rPr lang="en-US" sz="24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In the </a:t>
            </a:r>
            <a:r>
              <a:rPr lang="en-US" sz="2400" b="1" dirty="0" err="1" smtClean="0">
                <a:solidFill>
                  <a:srgbClr val="66FFFF"/>
                </a:solidFill>
                <a:latin typeface="Calibri" panose="020F0502020204030204" pitchFamily="34" charset="0"/>
              </a:rPr>
              <a:t>sino</a:t>
            </a:r>
            <a:r>
              <a:rPr lang="en-US" sz="2400" b="1" dirty="0" smtClean="0">
                <a:solidFill>
                  <a:srgbClr val="66FFFF"/>
                </a:solidFill>
                <a:latin typeface="Calibri" panose="020F0502020204030204" pitchFamily="34" charset="0"/>
              </a:rPr>
              <a:t>-atrial node cells in particular, and many conduction fibers, the RMP is not stable, drifting towards zero with time.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3366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 Designs\Blue Diagonal.pot</Template>
  <TotalTime>16062</TotalTime>
  <Words>2094</Words>
  <Application>Microsoft Office PowerPoint</Application>
  <PresentationFormat>35mm Slides</PresentationFormat>
  <Paragraphs>492</Paragraphs>
  <Slides>43</Slides>
  <Notes>38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5" baseType="lpstr">
      <vt:lpstr>Arial</vt:lpstr>
      <vt:lpstr>Calibri</vt:lpstr>
      <vt:lpstr>Monotype Sorts</vt:lpstr>
      <vt:lpstr>Symbol</vt:lpstr>
      <vt:lpstr>Times New Roman</vt:lpstr>
      <vt:lpstr>Trebuchet MS</vt:lpstr>
      <vt:lpstr>Wingdings</vt:lpstr>
      <vt:lpstr>Blue Diagonal</vt:lpstr>
      <vt:lpstr>1_Default Design</vt:lpstr>
      <vt:lpstr>2_Default Design</vt:lpstr>
      <vt:lpstr>1_Blue Diagonal</vt:lpstr>
      <vt:lpstr>Image</vt:lpstr>
      <vt:lpstr>Cardiovascular Block  Cardiac Electric Activity</vt:lpstr>
      <vt:lpstr>PowerPoint Presentation</vt:lpstr>
      <vt:lpstr>Learning Resources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Electrical potentials arise from:</vt:lpstr>
      <vt:lpstr>PowerPoint Presentation</vt:lpstr>
      <vt:lpstr>Potassium:  generator of the resting membrane potential</vt:lpstr>
      <vt:lpstr>Potassium:  generator of the resting membrane potential</vt:lpstr>
      <vt:lpstr>Potassium equilibrium potential</vt:lpstr>
      <vt:lpstr>PowerPoint Presentation</vt:lpstr>
      <vt:lpstr>PowerPoint Presentation</vt:lpstr>
      <vt:lpstr>PowerPoint Presentation</vt:lpstr>
      <vt:lpstr>PowerPoint Presentation</vt:lpstr>
      <vt:lpstr>Action potential  and ionic currents in cardiac cells</vt:lpstr>
      <vt:lpstr>Action potential  and ionic currents in cardiac cells</vt:lpstr>
      <vt:lpstr>PowerPoint Presentation</vt:lpstr>
      <vt:lpstr>PowerPoint Presentation</vt:lpstr>
      <vt:lpstr>PowerPoint Presentation</vt:lpstr>
      <vt:lpstr>PowerPoint Presentation</vt:lpstr>
      <vt:lpstr>Electrical activity  of the pacemaker</vt:lpstr>
      <vt:lpstr>The decay of pacemaker potential  with time is caused by:</vt:lpstr>
      <vt:lpstr>The decay of pacemaker potential  with time  is caused by: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CARDIOVASCULAR PHYSIOLOGY</dc:title>
  <dc:creator>Authorized User</dc:creator>
  <cp:lastModifiedBy>Ahmad Al-Shafei</cp:lastModifiedBy>
  <cp:revision>1247</cp:revision>
  <cp:lastPrinted>1999-02-22T15:28:22Z</cp:lastPrinted>
  <dcterms:created xsi:type="dcterms:W3CDTF">1997-10-10T11:48:30Z</dcterms:created>
  <dcterms:modified xsi:type="dcterms:W3CDTF">2015-02-25T11:22:45Z</dcterms:modified>
</cp:coreProperties>
</file>