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8" r:id="rId2"/>
    <p:sldMasterId id="2147483661" r:id="rId3"/>
  </p:sldMasterIdLst>
  <p:notesMasterIdLst>
    <p:notesMasterId r:id="rId53"/>
  </p:notesMasterIdLst>
  <p:handoutMasterIdLst>
    <p:handoutMasterId r:id="rId54"/>
  </p:handoutMasterIdLst>
  <p:sldIdLst>
    <p:sldId id="1431" r:id="rId4"/>
    <p:sldId id="608" r:id="rId5"/>
    <p:sldId id="1496" r:id="rId6"/>
    <p:sldId id="1453" r:id="rId7"/>
    <p:sldId id="1498" r:id="rId8"/>
    <p:sldId id="1454" r:id="rId9"/>
    <p:sldId id="1455" r:id="rId10"/>
    <p:sldId id="1456" r:id="rId11"/>
    <p:sldId id="1497" r:id="rId12"/>
    <p:sldId id="1457" r:id="rId13"/>
    <p:sldId id="1458" r:id="rId14"/>
    <p:sldId id="1460" r:id="rId15"/>
    <p:sldId id="1462" r:id="rId16"/>
    <p:sldId id="1464" r:id="rId17"/>
    <p:sldId id="1465" r:id="rId18"/>
    <p:sldId id="1466" r:id="rId19"/>
    <p:sldId id="1467" r:id="rId20"/>
    <p:sldId id="1468" r:id="rId21"/>
    <p:sldId id="1469" r:id="rId22"/>
    <p:sldId id="1473" r:id="rId23"/>
    <p:sldId id="1472" r:id="rId24"/>
    <p:sldId id="1504" r:id="rId25"/>
    <p:sldId id="1474" r:id="rId26"/>
    <p:sldId id="1475" r:id="rId27"/>
    <p:sldId id="1476" r:id="rId28"/>
    <p:sldId id="1477" r:id="rId29"/>
    <p:sldId id="1479" r:id="rId30"/>
    <p:sldId id="1499" r:id="rId31"/>
    <p:sldId id="1480" r:id="rId32"/>
    <p:sldId id="1500" r:id="rId33"/>
    <p:sldId id="1481" r:id="rId34"/>
    <p:sldId id="1482" r:id="rId35"/>
    <p:sldId id="1483" r:id="rId36"/>
    <p:sldId id="1505" r:id="rId37"/>
    <p:sldId id="1486" r:id="rId38"/>
    <p:sldId id="1487" r:id="rId39"/>
    <p:sldId id="1488" r:id="rId40"/>
    <p:sldId id="1489" r:id="rId41"/>
    <p:sldId id="1501" r:id="rId42"/>
    <p:sldId id="1490" r:id="rId43"/>
    <p:sldId id="1493" r:id="rId44"/>
    <p:sldId id="1494" r:id="rId45"/>
    <p:sldId id="1495" r:id="rId46"/>
    <p:sldId id="1290" r:id="rId47"/>
    <p:sldId id="713" r:id="rId48"/>
    <p:sldId id="1198" r:id="rId49"/>
    <p:sldId id="715" r:id="rId50"/>
    <p:sldId id="1502" r:id="rId51"/>
    <p:sldId id="1503" r:id="rId52"/>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00CC99"/>
    <a:srgbClr val="FF99CC"/>
    <a:srgbClr val="00FF00"/>
    <a:srgbClr val="00CC00"/>
    <a:srgbClr val="CC3300"/>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5" autoAdjust="0"/>
    <p:restoredTop sz="96241" autoAdjust="0"/>
  </p:normalViewPr>
  <p:slideViewPr>
    <p:cSldViewPr>
      <p:cViewPr varScale="1">
        <p:scale>
          <a:sx n="61" d="100"/>
          <a:sy n="61" d="100"/>
        </p:scale>
        <p:origin x="90" y="228"/>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94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smtClean="0">
                <a:solidFill>
                  <a:srgbClr val="800000"/>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D7C56D70-BC26-4A00-A65A-9E2380FC63E6}" type="slidenum">
              <a:rPr lang="ar-BH" altLang="en-US"/>
              <a:pPr/>
              <a:t>‹#›</a:t>
            </a:fld>
            <a:endParaRPr lang="en-US" altLang="en-US"/>
          </a:p>
        </p:txBody>
      </p:sp>
    </p:spTree>
    <p:extLst>
      <p:ext uri="{BB962C8B-B14F-4D97-AF65-F5344CB8AC3E}">
        <p14:creationId xmlns:p14="http://schemas.microsoft.com/office/powerpoint/2010/main" val="1031494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CD6C5D8-F939-444B-89E1-AEF5E51B469D}"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385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39ED72E-6D70-4F8F-95A6-4115A94A8027}"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510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6E6FAD9-29EA-4033-9252-C21B34E58E4C}"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3952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6EA2C3E-1B35-4085-BE3C-6A68FFD98217}"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211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411CEBE-517E-41A4-A5D9-FAF6E07F8909}" type="slidenum">
              <a:rPr lang="ar-BH" altLang="en-US" sz="1000">
                <a:solidFill>
                  <a:srgbClr val="800000"/>
                </a:solidFill>
                <a:latin typeface="Times New Roman" panose="02020603050405020304" pitchFamily="18" charset="0"/>
              </a:rPr>
              <a:pPr/>
              <a:t>13</a:t>
            </a:fld>
            <a:endParaRPr lang="en-US" altLang="en-US" sz="1000">
              <a:solidFill>
                <a:srgbClr val="8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900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E2EE98C-5897-443F-B904-9432AA892A86}" type="slidenum">
              <a:rPr lang="ar-BH" altLang="en-US" sz="1000">
                <a:solidFill>
                  <a:srgbClr val="800000"/>
                </a:solidFill>
                <a:latin typeface="Times New Roman" panose="02020603050405020304" pitchFamily="18" charset="0"/>
              </a:rPr>
              <a:pPr/>
              <a:t>14</a:t>
            </a:fld>
            <a:endParaRPr lang="en-US" altLang="en-US" sz="1000">
              <a:solidFill>
                <a:srgbClr val="800000"/>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575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7AF624E-F0B3-4196-8519-1BE86257ECE6}" type="slidenum">
              <a:rPr lang="ar-BH" altLang="en-US" sz="1000">
                <a:solidFill>
                  <a:srgbClr val="800000"/>
                </a:solidFill>
                <a:latin typeface="Times New Roman" panose="02020603050405020304" pitchFamily="18" charset="0"/>
              </a:rPr>
              <a:pPr/>
              <a:t>15</a:t>
            </a:fld>
            <a:endParaRPr lang="en-US" altLang="en-US" sz="1000">
              <a:solidFill>
                <a:srgbClr val="8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6861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82E49C6-F784-469C-A96E-6EED6037EE88}" type="slidenum">
              <a:rPr lang="ar-BH" altLang="en-US" sz="1000">
                <a:solidFill>
                  <a:srgbClr val="800000"/>
                </a:solidFill>
                <a:latin typeface="Times New Roman" panose="02020603050405020304" pitchFamily="18" charset="0"/>
              </a:rPr>
              <a:pPr/>
              <a:t>16</a:t>
            </a:fld>
            <a:endParaRPr lang="en-US" altLang="en-US" sz="1000">
              <a:solidFill>
                <a:srgbClr val="8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6488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AB23539-D519-45DD-B31C-B99BE2E8AEE8}" type="slidenum">
              <a:rPr lang="ar-BH" altLang="en-US" sz="1000">
                <a:solidFill>
                  <a:srgbClr val="800000"/>
                </a:solidFill>
                <a:latin typeface="Times New Roman" panose="02020603050405020304" pitchFamily="18" charset="0"/>
              </a:rPr>
              <a:pPr/>
              <a:t>17</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5332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5DDBD6-93AC-47D1-85F2-7D33ABC197A8}" type="slidenum">
              <a:rPr lang="ar-BH" altLang="en-US" sz="1000">
                <a:solidFill>
                  <a:srgbClr val="800000"/>
                </a:solidFill>
                <a:latin typeface="Times New Roman" panose="02020603050405020304" pitchFamily="18" charset="0"/>
              </a:rPr>
              <a:pPr/>
              <a:t>18</a:t>
            </a:fld>
            <a:endParaRPr lang="en-US" altLang="en-US" sz="1000">
              <a:solidFill>
                <a:srgbClr val="800000"/>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004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65260BE-2670-43FA-ABB8-A46EC231CA35}" type="slidenum">
              <a:rPr lang="ar-BH" altLang="en-US" sz="1000">
                <a:solidFill>
                  <a:srgbClr val="800000"/>
                </a:solidFill>
                <a:latin typeface="Times New Roman" panose="02020603050405020304" pitchFamily="18" charset="0"/>
              </a:rPr>
              <a:pPr/>
              <a:t>19</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862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6041316-0092-4507-96D6-BBD9EF1EA04B}"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589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CD93CA0-4706-4AC0-BA99-A0D7B55E2FD0}" type="slidenum">
              <a:rPr lang="ar-BH" altLang="en-US" sz="1000">
                <a:solidFill>
                  <a:srgbClr val="800000"/>
                </a:solidFill>
                <a:latin typeface="Times New Roman" panose="02020603050405020304" pitchFamily="18" charset="0"/>
              </a:rPr>
              <a:pPr/>
              <a:t>20</a:t>
            </a:fld>
            <a:endParaRPr lang="en-US" altLang="en-US" sz="1000">
              <a:solidFill>
                <a:srgbClr val="800000"/>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015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F5DF9D3-9B87-4460-8693-0D63B1D24C73}" type="slidenum">
              <a:rPr lang="ar-BH" altLang="en-US" sz="1000">
                <a:solidFill>
                  <a:srgbClr val="800000"/>
                </a:solidFill>
                <a:latin typeface="Times New Roman" panose="02020603050405020304" pitchFamily="18" charset="0"/>
              </a:rPr>
              <a:pPr/>
              <a:t>21</a:t>
            </a:fld>
            <a:endParaRPr lang="en-US" altLang="en-US" sz="1000">
              <a:solidFill>
                <a:srgbClr val="8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7110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F5DF9D3-9B87-4460-8693-0D63B1D24C73}" type="slidenum">
              <a:rPr lang="ar-BH" altLang="en-US" sz="1000">
                <a:solidFill>
                  <a:srgbClr val="800000"/>
                </a:solidFill>
                <a:latin typeface="Times New Roman" panose="02020603050405020304" pitchFamily="18" charset="0"/>
              </a:rPr>
              <a:pPr/>
              <a:t>22</a:t>
            </a:fld>
            <a:endParaRPr lang="en-US" altLang="en-US" sz="1000">
              <a:solidFill>
                <a:srgbClr val="8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417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179AA27-E25F-4504-993D-C7AD39E1964E}" type="slidenum">
              <a:rPr lang="ar-BH" altLang="en-US" sz="1000">
                <a:solidFill>
                  <a:srgbClr val="800000"/>
                </a:solidFill>
                <a:latin typeface="Times New Roman" panose="02020603050405020304" pitchFamily="18" charset="0"/>
              </a:rPr>
              <a:pPr/>
              <a:t>23</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8862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F43984D-B985-4299-BEE8-21CDA4BD7B36}" type="slidenum">
              <a:rPr lang="ar-BH" altLang="en-US" sz="1000">
                <a:solidFill>
                  <a:srgbClr val="800000"/>
                </a:solidFill>
                <a:latin typeface="Times New Roman" panose="02020603050405020304" pitchFamily="18" charset="0"/>
              </a:rPr>
              <a:pPr/>
              <a:t>24</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3187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D5C95D1-51D5-459D-B43E-331D41073CDA}" type="slidenum">
              <a:rPr lang="ar-BH" altLang="en-US" sz="1000">
                <a:solidFill>
                  <a:srgbClr val="800000"/>
                </a:solidFill>
                <a:latin typeface="Times New Roman" panose="02020603050405020304" pitchFamily="18" charset="0"/>
              </a:rPr>
              <a:pPr/>
              <a:t>25</a:t>
            </a:fld>
            <a:endParaRPr lang="en-US" altLang="en-US" sz="1000">
              <a:solidFill>
                <a:srgbClr val="800000"/>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057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DE95114-611C-4721-A3B3-5E201F98AF80}" type="slidenum">
              <a:rPr lang="ar-BH" altLang="en-US" sz="1000">
                <a:solidFill>
                  <a:srgbClr val="800000"/>
                </a:solidFill>
                <a:latin typeface="Times New Roman" panose="02020603050405020304" pitchFamily="18" charset="0"/>
              </a:rPr>
              <a:pPr/>
              <a:t>26</a:t>
            </a:fld>
            <a:endParaRPr lang="en-US" altLang="en-US" sz="1000">
              <a:solidFill>
                <a:srgbClr val="8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660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FDF6320-98E3-4977-BF82-034F3DCA3DAE}" type="slidenum">
              <a:rPr lang="ar-BH" altLang="en-US" sz="1000">
                <a:solidFill>
                  <a:srgbClr val="800000"/>
                </a:solidFill>
                <a:latin typeface="Times New Roman" panose="02020603050405020304" pitchFamily="18" charset="0"/>
              </a:rPr>
              <a:pPr/>
              <a:t>27</a:t>
            </a:fld>
            <a:endParaRPr lang="en-US" altLang="en-US" sz="1000">
              <a:solidFill>
                <a:srgbClr val="8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35936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FDF6320-98E3-4977-BF82-034F3DCA3DAE}" type="slidenum">
              <a:rPr lang="ar-BH" altLang="en-US" sz="1000">
                <a:solidFill>
                  <a:srgbClr val="800000"/>
                </a:solidFill>
                <a:latin typeface="Times New Roman" panose="02020603050405020304" pitchFamily="18" charset="0"/>
              </a:rPr>
              <a:pPr/>
              <a:t>28</a:t>
            </a:fld>
            <a:endParaRPr lang="en-US" altLang="en-US" sz="1000">
              <a:solidFill>
                <a:srgbClr val="8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698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5535695-F404-4F9E-92E9-D30747A3A56D}" type="slidenum">
              <a:rPr lang="ar-BH" altLang="en-US" sz="1000">
                <a:solidFill>
                  <a:srgbClr val="800000"/>
                </a:solidFill>
                <a:latin typeface="Times New Roman" panose="02020603050405020304" pitchFamily="18" charset="0"/>
              </a:rPr>
              <a:pPr/>
              <a:t>29</a:t>
            </a:fld>
            <a:endParaRPr lang="en-US" altLang="en-US" sz="1000">
              <a:solidFill>
                <a:srgbClr val="8000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817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6041316-0092-4507-96D6-BBD9EF1EA04B}"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165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5535695-F404-4F9E-92E9-D30747A3A56D}" type="slidenum">
              <a:rPr lang="ar-BH" altLang="en-US" sz="1000">
                <a:solidFill>
                  <a:srgbClr val="800000"/>
                </a:solidFill>
                <a:latin typeface="Times New Roman" panose="02020603050405020304" pitchFamily="18" charset="0"/>
              </a:rPr>
              <a:pPr/>
              <a:t>30</a:t>
            </a:fld>
            <a:endParaRPr lang="en-US" altLang="en-US" sz="1000">
              <a:solidFill>
                <a:srgbClr val="8000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681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6FE6A27-AD97-421E-84A9-A7294A9FE10A}" type="slidenum">
              <a:rPr lang="ar-BH" altLang="en-US" sz="1000">
                <a:solidFill>
                  <a:srgbClr val="800000"/>
                </a:solidFill>
                <a:latin typeface="Times New Roman" panose="02020603050405020304" pitchFamily="18" charset="0"/>
              </a:rPr>
              <a:pPr/>
              <a:t>31</a:t>
            </a:fld>
            <a:endParaRPr lang="en-US" altLang="en-US" sz="1000">
              <a:solidFill>
                <a:srgbClr val="800000"/>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63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BFBBB7E-DB22-4E58-92F0-234D421BF6C7}" type="slidenum">
              <a:rPr lang="ar-BH" altLang="en-US" sz="1000">
                <a:solidFill>
                  <a:srgbClr val="800000"/>
                </a:solidFill>
                <a:latin typeface="Times New Roman" panose="02020603050405020304" pitchFamily="18" charset="0"/>
              </a:rPr>
              <a:pPr/>
              <a:t>32</a:t>
            </a:fld>
            <a:endParaRPr lang="en-US" altLang="en-US" sz="1000">
              <a:solidFill>
                <a:srgbClr val="8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34057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C04800D-FF01-4FE7-980C-8FF3626BE740}" type="slidenum">
              <a:rPr lang="ar-BH" altLang="en-US" sz="1000">
                <a:solidFill>
                  <a:srgbClr val="800000"/>
                </a:solidFill>
                <a:latin typeface="Times New Roman" panose="02020603050405020304" pitchFamily="18" charset="0"/>
              </a:rPr>
              <a:pPr/>
              <a:t>35</a:t>
            </a:fld>
            <a:endParaRPr lang="en-US" altLang="en-US" sz="1000">
              <a:solidFill>
                <a:srgbClr val="8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41294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F9E6517-E655-4DF2-BDC3-9151DAA1D42A}" type="slidenum">
              <a:rPr lang="ar-BH" altLang="en-US" sz="1000">
                <a:solidFill>
                  <a:srgbClr val="800000"/>
                </a:solidFill>
                <a:latin typeface="Times New Roman" panose="02020603050405020304" pitchFamily="18" charset="0"/>
              </a:rPr>
              <a:pPr/>
              <a:t>36</a:t>
            </a:fld>
            <a:endParaRPr lang="en-US" altLang="en-US" sz="1000">
              <a:solidFill>
                <a:srgbClr val="8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38095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D9E3939-64B7-4C40-A577-48B1CF2A824F}" type="slidenum">
              <a:rPr lang="ar-BH" altLang="en-US" sz="1000">
                <a:solidFill>
                  <a:srgbClr val="800000"/>
                </a:solidFill>
                <a:latin typeface="Times New Roman" panose="02020603050405020304" pitchFamily="18" charset="0"/>
              </a:rPr>
              <a:pPr/>
              <a:t>37</a:t>
            </a:fld>
            <a:endParaRPr lang="en-US" altLang="en-US" sz="1000">
              <a:solidFill>
                <a:srgbClr val="800000"/>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86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538088E-3DE4-414B-B477-4FABD245E935}" type="slidenum">
              <a:rPr lang="ar-BH" altLang="en-US" sz="1000">
                <a:solidFill>
                  <a:srgbClr val="800000"/>
                </a:solidFill>
                <a:latin typeface="Times New Roman" panose="02020603050405020304" pitchFamily="18" charset="0"/>
              </a:rPr>
              <a:pPr/>
              <a:t>38</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62741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538088E-3DE4-414B-B477-4FABD245E935}" type="slidenum">
              <a:rPr lang="ar-BH" altLang="en-US" sz="1000">
                <a:solidFill>
                  <a:srgbClr val="800000"/>
                </a:solidFill>
                <a:latin typeface="Times New Roman" panose="02020603050405020304" pitchFamily="18" charset="0"/>
              </a:rPr>
              <a:pPr/>
              <a:t>39</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7106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0546C45-7E4B-4A8A-8E38-017F9417DB9A}" type="slidenum">
              <a:rPr lang="ar-BH" altLang="en-US" sz="1000">
                <a:solidFill>
                  <a:srgbClr val="800000"/>
                </a:solidFill>
                <a:latin typeface="Times New Roman" panose="02020603050405020304" pitchFamily="18" charset="0"/>
              </a:rPr>
              <a:pPr/>
              <a:t>40</a:t>
            </a:fld>
            <a:endParaRPr lang="en-US" altLang="en-US" sz="1000">
              <a:solidFill>
                <a:srgbClr val="8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8926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660AB01-0716-4655-A2B3-56D2435CFFC6}" type="slidenum">
              <a:rPr lang="ar-BH" altLang="en-US" sz="1000">
                <a:solidFill>
                  <a:srgbClr val="800000"/>
                </a:solidFill>
                <a:latin typeface="Times New Roman" panose="02020603050405020304" pitchFamily="18" charset="0"/>
              </a:rPr>
              <a:pPr/>
              <a:t>41</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911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67F0BC0-A095-4E40-821B-6412CCEAE46D}"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99833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C11799D-7948-460A-9805-89CEE65FDE49}" type="slidenum">
              <a:rPr lang="ar-BH" altLang="en-US" sz="1000">
                <a:solidFill>
                  <a:srgbClr val="800000"/>
                </a:solidFill>
                <a:latin typeface="Times New Roman" panose="02020603050405020304" pitchFamily="18" charset="0"/>
              </a:rPr>
              <a:pPr/>
              <a:t>42</a:t>
            </a:fld>
            <a:endParaRPr lang="en-US" altLang="en-US" sz="1000">
              <a:solidFill>
                <a:srgbClr val="8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9574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535E9B1-5728-4C37-BB9A-C9B5099C4F92}" type="slidenum">
              <a:rPr lang="ar-BH" altLang="en-US" sz="1000">
                <a:solidFill>
                  <a:srgbClr val="800000"/>
                </a:solidFill>
                <a:latin typeface="Times New Roman" panose="02020603050405020304" pitchFamily="18" charset="0"/>
              </a:rPr>
              <a:pPr/>
              <a:t>43</a:t>
            </a:fld>
            <a:endParaRPr lang="en-US" altLang="en-US" sz="1000">
              <a:solidFill>
                <a:srgbClr val="8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8075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A80950-9478-43D7-99DB-A8D941865E94}" type="slidenum">
              <a:rPr lang="ar-BH" altLang="en-US" sz="1000">
                <a:solidFill>
                  <a:srgbClr val="800000"/>
                </a:solidFill>
                <a:latin typeface="Times New Roman" panose="02020603050405020304" pitchFamily="18" charset="0"/>
              </a:rPr>
              <a:pPr/>
              <a:t>44</a:t>
            </a:fld>
            <a:endParaRPr lang="en-US" altLang="en-US" sz="1000">
              <a:solidFill>
                <a:srgbClr val="800000"/>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29892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044885C-514A-4762-9BFD-072E14F1D5EB}" type="slidenum">
              <a:rPr lang="ar-BH" altLang="en-US" sz="1000">
                <a:solidFill>
                  <a:srgbClr val="800000"/>
                </a:solidFill>
                <a:latin typeface="Times New Roman" panose="02020603050405020304" pitchFamily="18" charset="0"/>
              </a:rPr>
              <a:pPr/>
              <a:t>45</a:t>
            </a:fld>
            <a:endParaRPr lang="en-US" altLang="en-US" sz="1000">
              <a:solidFill>
                <a:srgbClr val="8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3835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72A94BE-7B0F-4501-A3AD-4AACCCE4D292}" type="slidenum">
              <a:rPr lang="ar-BH" altLang="en-US" sz="1000">
                <a:solidFill>
                  <a:srgbClr val="800000"/>
                </a:solidFill>
                <a:latin typeface="Times New Roman" panose="02020603050405020304" pitchFamily="18" charset="0"/>
              </a:rPr>
              <a:pPr/>
              <a:t>46</a:t>
            </a:fld>
            <a:endParaRPr lang="en-US" altLang="en-US" sz="1000">
              <a:solidFill>
                <a:srgbClr val="800000"/>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45177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405E17B-DD33-4BA4-AF00-C750D86C5178}" type="slidenum">
              <a:rPr lang="ar-BH" altLang="en-US" sz="1000">
                <a:solidFill>
                  <a:srgbClr val="800000"/>
                </a:solidFill>
                <a:latin typeface="Times New Roman" panose="02020603050405020304" pitchFamily="18" charset="0"/>
              </a:rPr>
              <a:pPr/>
              <a:t>47</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8461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405E17B-DD33-4BA4-AF00-C750D86C5178}" type="slidenum">
              <a:rPr lang="ar-BH" altLang="en-US" sz="1000">
                <a:solidFill>
                  <a:srgbClr val="800000"/>
                </a:solidFill>
                <a:latin typeface="Times New Roman" panose="02020603050405020304" pitchFamily="18" charset="0"/>
              </a:rPr>
              <a:pPr/>
              <a:t>48</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2130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405E17B-DD33-4BA4-AF00-C750D86C5178}" type="slidenum">
              <a:rPr lang="ar-BH" altLang="en-US" sz="1000">
                <a:solidFill>
                  <a:srgbClr val="800000"/>
                </a:solidFill>
                <a:latin typeface="Times New Roman" panose="02020603050405020304" pitchFamily="18" charset="0"/>
              </a:rPr>
              <a:pPr/>
              <a:t>49</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4544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67F0BC0-A095-4E40-821B-6412CCEAE46D}" type="slidenum">
              <a:rPr lang="ar-BH" altLang="en-US" sz="1000">
                <a:solidFill>
                  <a:srgbClr val="800000"/>
                </a:solidFill>
                <a:latin typeface="Times New Roman" panose="02020603050405020304" pitchFamily="18" charset="0"/>
              </a:rPr>
              <a:pPr/>
              <a:t>5</a:t>
            </a:fld>
            <a:endParaRPr lang="en-US" altLang="en-US" sz="1000">
              <a:solidFill>
                <a:srgbClr val="800000"/>
              </a:solidFill>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6381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3BE996B-981B-406E-8CD5-E806370630E8}"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3598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70CC42F-AC82-4631-B301-9EB3C4E2D056}" type="slidenum">
              <a:rPr lang="ar-BH" altLang="en-US" sz="1000">
                <a:solidFill>
                  <a:srgbClr val="800000"/>
                </a:solidFill>
                <a:latin typeface="Times New Roman" panose="02020603050405020304" pitchFamily="18" charset="0"/>
              </a:rPr>
              <a:pPr/>
              <a:t>7</a:t>
            </a:fld>
            <a:endParaRPr lang="en-US" altLang="en-US" sz="1000">
              <a:solidFill>
                <a:srgbClr val="800000"/>
              </a:solidFill>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943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2E1F4D4-810D-4383-B0CE-9543096797D4}" type="slidenum">
              <a:rPr lang="ar-BH" altLang="en-US" sz="1000">
                <a:solidFill>
                  <a:srgbClr val="800000"/>
                </a:solidFill>
                <a:latin typeface="Times New Roman" panose="02020603050405020304" pitchFamily="18" charset="0"/>
              </a:rPr>
              <a:pPr/>
              <a:t>8</a:t>
            </a:fld>
            <a:endParaRPr lang="en-US" altLang="en-US" sz="1000">
              <a:solidFill>
                <a:srgbClr val="800000"/>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437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2E1F4D4-810D-4383-B0CE-9543096797D4}" type="slidenum">
              <a:rPr lang="ar-BH" altLang="en-US" sz="1000">
                <a:solidFill>
                  <a:srgbClr val="800000"/>
                </a:solidFill>
                <a:latin typeface="Times New Roman" panose="02020603050405020304" pitchFamily="18" charset="0"/>
              </a:rPr>
              <a:pPr/>
              <a:t>9</a:t>
            </a:fld>
            <a:endParaRPr lang="en-US" altLang="en-US" sz="1000">
              <a:solidFill>
                <a:srgbClr val="800000"/>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786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2AEF934B-DA40-4EB2-A9D4-2B71D7F707DE}" type="slidenum">
              <a:rPr lang="ar-BH" altLang="en-US"/>
              <a:pPr/>
              <a:t>‹#›</a:t>
            </a:fld>
            <a:endParaRPr lang="en-US" altLang="en-US"/>
          </a:p>
        </p:txBody>
      </p:sp>
    </p:spTree>
    <p:extLst>
      <p:ext uri="{BB962C8B-B14F-4D97-AF65-F5344CB8AC3E}">
        <p14:creationId xmlns:p14="http://schemas.microsoft.com/office/powerpoint/2010/main" val="14892342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4FC4F8E-B60E-430F-B6F4-CB50CE7CA3DD}" type="slidenum">
              <a:rPr lang="ar-BH" altLang="en-US"/>
              <a:pPr/>
              <a:t>‹#›</a:t>
            </a:fld>
            <a:endParaRPr lang="en-US" altLang="en-US"/>
          </a:p>
        </p:txBody>
      </p:sp>
    </p:spTree>
    <p:extLst>
      <p:ext uri="{BB962C8B-B14F-4D97-AF65-F5344CB8AC3E}">
        <p14:creationId xmlns:p14="http://schemas.microsoft.com/office/powerpoint/2010/main" val="12117030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136B3C3-34C4-4BCF-A686-1F446D128D3B}" type="slidenum">
              <a:rPr lang="ar-BH" altLang="en-US"/>
              <a:pPr/>
              <a:t>‹#›</a:t>
            </a:fld>
            <a:endParaRPr lang="en-US" altLang="en-US"/>
          </a:p>
        </p:txBody>
      </p:sp>
    </p:spTree>
    <p:extLst>
      <p:ext uri="{BB962C8B-B14F-4D97-AF65-F5344CB8AC3E}">
        <p14:creationId xmlns:p14="http://schemas.microsoft.com/office/powerpoint/2010/main" val="11252775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3383"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3384"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AAA9C3BA-4342-4F2A-8398-1DD6AE737413}" type="slidenum">
              <a:rPr lang="ar-BH" altLang="en-US"/>
              <a:pPr/>
              <a:t>‹#›</a:t>
            </a:fld>
            <a:endParaRPr lang="en-US" altLang="en-US"/>
          </a:p>
        </p:txBody>
      </p:sp>
    </p:spTree>
    <p:extLst>
      <p:ext uri="{BB962C8B-B14F-4D97-AF65-F5344CB8AC3E}">
        <p14:creationId xmlns:p14="http://schemas.microsoft.com/office/powerpoint/2010/main" val="9893597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A54FC42-8614-4889-84E3-E0B6A5BEFF9E}" type="slidenum">
              <a:rPr lang="ar-BH" altLang="en-US"/>
              <a:pPr/>
              <a:t>‹#›</a:t>
            </a:fld>
            <a:endParaRPr lang="en-US" altLang="en-US"/>
          </a:p>
        </p:txBody>
      </p:sp>
    </p:spTree>
    <p:extLst>
      <p:ext uri="{BB962C8B-B14F-4D97-AF65-F5344CB8AC3E}">
        <p14:creationId xmlns:p14="http://schemas.microsoft.com/office/powerpoint/2010/main" val="15014364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4C47754-1642-443C-9F8F-3F9A95FB844E}" type="slidenum">
              <a:rPr lang="ar-BH" altLang="en-US"/>
              <a:pPr/>
              <a:t>‹#›</a:t>
            </a:fld>
            <a:endParaRPr lang="en-US" altLang="en-US"/>
          </a:p>
        </p:txBody>
      </p:sp>
    </p:spTree>
    <p:extLst>
      <p:ext uri="{BB962C8B-B14F-4D97-AF65-F5344CB8AC3E}">
        <p14:creationId xmlns:p14="http://schemas.microsoft.com/office/powerpoint/2010/main" val="32165357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7E881D4-0369-4739-AB80-D87DEFEB8227}" type="slidenum">
              <a:rPr lang="ar-BH" altLang="en-US"/>
              <a:pPr/>
              <a:t>‹#›</a:t>
            </a:fld>
            <a:endParaRPr lang="en-US" altLang="en-US"/>
          </a:p>
        </p:txBody>
      </p:sp>
    </p:spTree>
    <p:extLst>
      <p:ext uri="{BB962C8B-B14F-4D97-AF65-F5344CB8AC3E}">
        <p14:creationId xmlns:p14="http://schemas.microsoft.com/office/powerpoint/2010/main" val="10720817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318CD4A8-F810-447C-B277-F9DB37CDEB22}" type="slidenum">
              <a:rPr lang="ar-BH" altLang="en-US"/>
              <a:pPr/>
              <a:t>‹#›</a:t>
            </a:fld>
            <a:endParaRPr lang="en-US" altLang="en-US"/>
          </a:p>
        </p:txBody>
      </p:sp>
    </p:spTree>
    <p:extLst>
      <p:ext uri="{BB962C8B-B14F-4D97-AF65-F5344CB8AC3E}">
        <p14:creationId xmlns:p14="http://schemas.microsoft.com/office/powerpoint/2010/main" val="12514562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2929E7C6-EF26-4F13-B777-4B1408CD21C7}" type="slidenum">
              <a:rPr lang="ar-BH" altLang="en-US"/>
              <a:pPr/>
              <a:t>‹#›</a:t>
            </a:fld>
            <a:endParaRPr lang="en-US" altLang="en-US"/>
          </a:p>
        </p:txBody>
      </p:sp>
    </p:spTree>
    <p:extLst>
      <p:ext uri="{BB962C8B-B14F-4D97-AF65-F5344CB8AC3E}">
        <p14:creationId xmlns:p14="http://schemas.microsoft.com/office/powerpoint/2010/main" val="6656067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9FF020C1-1945-4A44-BE1C-EA65531F770C}" type="slidenum">
              <a:rPr lang="ar-BH" altLang="en-US"/>
              <a:pPr/>
              <a:t>‹#›</a:t>
            </a:fld>
            <a:endParaRPr lang="en-US" altLang="en-US"/>
          </a:p>
        </p:txBody>
      </p:sp>
    </p:spTree>
    <p:extLst>
      <p:ext uri="{BB962C8B-B14F-4D97-AF65-F5344CB8AC3E}">
        <p14:creationId xmlns:p14="http://schemas.microsoft.com/office/powerpoint/2010/main" val="8102711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085A61F-F673-47B8-A6E9-08A44A5712DC}" type="slidenum">
              <a:rPr lang="ar-BH" altLang="en-US"/>
              <a:pPr/>
              <a:t>‹#›</a:t>
            </a:fld>
            <a:endParaRPr lang="en-US" altLang="en-US"/>
          </a:p>
        </p:txBody>
      </p:sp>
    </p:spTree>
    <p:extLst>
      <p:ext uri="{BB962C8B-B14F-4D97-AF65-F5344CB8AC3E}">
        <p14:creationId xmlns:p14="http://schemas.microsoft.com/office/powerpoint/2010/main" val="4062815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8BA28FC-69ED-4466-BAD6-17EBFF628E17}" type="slidenum">
              <a:rPr lang="ar-BH" altLang="en-US"/>
              <a:pPr/>
              <a:t>‹#›</a:t>
            </a:fld>
            <a:endParaRPr lang="en-US" altLang="en-US"/>
          </a:p>
        </p:txBody>
      </p:sp>
    </p:spTree>
    <p:extLst>
      <p:ext uri="{BB962C8B-B14F-4D97-AF65-F5344CB8AC3E}">
        <p14:creationId xmlns:p14="http://schemas.microsoft.com/office/powerpoint/2010/main" val="24810795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90DFDB4-E2CE-4DAD-B4B9-BE0A77B4162E}" type="slidenum">
              <a:rPr lang="ar-BH" altLang="en-US"/>
              <a:pPr/>
              <a:t>‹#›</a:t>
            </a:fld>
            <a:endParaRPr lang="en-US" altLang="en-US"/>
          </a:p>
        </p:txBody>
      </p:sp>
    </p:spTree>
    <p:extLst>
      <p:ext uri="{BB962C8B-B14F-4D97-AF65-F5344CB8AC3E}">
        <p14:creationId xmlns:p14="http://schemas.microsoft.com/office/powerpoint/2010/main" val="522185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BCAF62E-DB80-4220-ADE7-5B2F5C1611BC}" type="slidenum">
              <a:rPr lang="ar-BH" altLang="en-US"/>
              <a:pPr/>
              <a:t>‹#›</a:t>
            </a:fld>
            <a:endParaRPr lang="en-US" altLang="en-US"/>
          </a:p>
        </p:txBody>
      </p:sp>
    </p:spTree>
    <p:extLst>
      <p:ext uri="{BB962C8B-B14F-4D97-AF65-F5344CB8AC3E}">
        <p14:creationId xmlns:p14="http://schemas.microsoft.com/office/powerpoint/2010/main" val="37523852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0E0C8FF9-41C1-4E7E-9F2C-3FA5F5163DA6}" type="slidenum">
              <a:rPr lang="ar-BH" altLang="en-US"/>
              <a:pPr/>
              <a:t>‹#›</a:t>
            </a:fld>
            <a:endParaRPr lang="en-US" altLang="en-US"/>
          </a:p>
        </p:txBody>
      </p:sp>
    </p:spTree>
    <p:extLst>
      <p:ext uri="{BB962C8B-B14F-4D97-AF65-F5344CB8AC3E}">
        <p14:creationId xmlns:p14="http://schemas.microsoft.com/office/powerpoint/2010/main" val="15486508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ED0593-6756-41BA-BED6-DE31FF6F7F00}" type="slidenum">
              <a:rPr lang="ar-BH" altLang="en-US"/>
              <a:pPr/>
              <a:t>‹#›</a:t>
            </a:fld>
            <a:endParaRPr lang="en-US" altLang="en-US"/>
          </a:p>
        </p:txBody>
      </p:sp>
    </p:spTree>
    <p:extLst>
      <p:ext uri="{BB962C8B-B14F-4D97-AF65-F5344CB8AC3E}">
        <p14:creationId xmlns:p14="http://schemas.microsoft.com/office/powerpoint/2010/main" val="3518068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A8DBF9-DF7B-4301-A1BD-0E1DDFEB3936}" type="slidenum">
              <a:rPr lang="ar-BH" altLang="en-US"/>
              <a:pPr/>
              <a:t>‹#›</a:t>
            </a:fld>
            <a:endParaRPr lang="en-US" altLang="en-US"/>
          </a:p>
        </p:txBody>
      </p:sp>
    </p:spTree>
    <p:extLst>
      <p:ext uri="{BB962C8B-B14F-4D97-AF65-F5344CB8AC3E}">
        <p14:creationId xmlns:p14="http://schemas.microsoft.com/office/powerpoint/2010/main" val="1108376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FE6570-8C38-4289-947D-37A41003BB4F}" type="slidenum">
              <a:rPr lang="ar-BH" altLang="en-US"/>
              <a:pPr/>
              <a:t>‹#›</a:t>
            </a:fld>
            <a:endParaRPr lang="en-US" altLang="en-US"/>
          </a:p>
        </p:txBody>
      </p:sp>
    </p:spTree>
    <p:extLst>
      <p:ext uri="{BB962C8B-B14F-4D97-AF65-F5344CB8AC3E}">
        <p14:creationId xmlns:p14="http://schemas.microsoft.com/office/powerpoint/2010/main" val="128850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5FCC1C-18FA-473F-862E-CBCC5B42F49E}" type="slidenum">
              <a:rPr lang="ar-BH" altLang="en-US"/>
              <a:pPr/>
              <a:t>‹#›</a:t>
            </a:fld>
            <a:endParaRPr lang="en-US" altLang="en-US"/>
          </a:p>
        </p:txBody>
      </p:sp>
    </p:spTree>
    <p:extLst>
      <p:ext uri="{BB962C8B-B14F-4D97-AF65-F5344CB8AC3E}">
        <p14:creationId xmlns:p14="http://schemas.microsoft.com/office/powerpoint/2010/main" val="151962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F15BA7-D6AF-4764-8AFE-04EE4B6FFB08}" type="slidenum">
              <a:rPr lang="ar-BH" altLang="en-US"/>
              <a:pPr/>
              <a:t>‹#›</a:t>
            </a:fld>
            <a:endParaRPr lang="en-US" altLang="en-US"/>
          </a:p>
        </p:txBody>
      </p:sp>
    </p:spTree>
    <p:extLst>
      <p:ext uri="{BB962C8B-B14F-4D97-AF65-F5344CB8AC3E}">
        <p14:creationId xmlns:p14="http://schemas.microsoft.com/office/powerpoint/2010/main" val="4197393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E8A5C9-3BDD-4E1F-BE2F-E48DEB114D25}" type="slidenum">
              <a:rPr lang="ar-BH" altLang="en-US"/>
              <a:pPr/>
              <a:t>‹#›</a:t>
            </a:fld>
            <a:endParaRPr lang="en-US" altLang="en-US"/>
          </a:p>
        </p:txBody>
      </p:sp>
    </p:spTree>
    <p:extLst>
      <p:ext uri="{BB962C8B-B14F-4D97-AF65-F5344CB8AC3E}">
        <p14:creationId xmlns:p14="http://schemas.microsoft.com/office/powerpoint/2010/main" val="905381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6783FAD-DE1D-40DF-AF68-6CEFADDE1E16}" type="slidenum">
              <a:rPr lang="ar-BH" altLang="en-US"/>
              <a:pPr/>
              <a:t>‹#›</a:t>
            </a:fld>
            <a:endParaRPr lang="en-US" altLang="en-US"/>
          </a:p>
        </p:txBody>
      </p:sp>
    </p:spTree>
    <p:extLst>
      <p:ext uri="{BB962C8B-B14F-4D97-AF65-F5344CB8AC3E}">
        <p14:creationId xmlns:p14="http://schemas.microsoft.com/office/powerpoint/2010/main" val="351275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0D6FB52-AFB9-4297-80A2-65D67841C42D}" type="slidenum">
              <a:rPr lang="ar-BH" altLang="en-US"/>
              <a:pPr/>
              <a:t>‹#›</a:t>
            </a:fld>
            <a:endParaRPr lang="en-US" altLang="en-US"/>
          </a:p>
        </p:txBody>
      </p:sp>
    </p:spTree>
    <p:extLst>
      <p:ext uri="{BB962C8B-B14F-4D97-AF65-F5344CB8AC3E}">
        <p14:creationId xmlns:p14="http://schemas.microsoft.com/office/powerpoint/2010/main" val="18387176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2E4AC6-1A42-4ECF-A43A-81D4E1DA3504}" type="slidenum">
              <a:rPr lang="ar-BH" altLang="en-US"/>
              <a:pPr/>
              <a:t>‹#›</a:t>
            </a:fld>
            <a:endParaRPr lang="en-US" altLang="en-US"/>
          </a:p>
        </p:txBody>
      </p:sp>
    </p:spTree>
    <p:extLst>
      <p:ext uri="{BB962C8B-B14F-4D97-AF65-F5344CB8AC3E}">
        <p14:creationId xmlns:p14="http://schemas.microsoft.com/office/powerpoint/2010/main" val="179539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B4A5745-C1D2-4848-A656-BA97B5164749}" type="slidenum">
              <a:rPr lang="ar-BH" altLang="en-US"/>
              <a:pPr/>
              <a:t>‹#›</a:t>
            </a:fld>
            <a:endParaRPr lang="en-US" altLang="en-US"/>
          </a:p>
        </p:txBody>
      </p:sp>
    </p:spTree>
    <p:extLst>
      <p:ext uri="{BB962C8B-B14F-4D97-AF65-F5344CB8AC3E}">
        <p14:creationId xmlns:p14="http://schemas.microsoft.com/office/powerpoint/2010/main" val="424713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FFAA34-ACE2-4534-8276-3F7513DC76FE}" type="slidenum">
              <a:rPr lang="ar-BH" altLang="en-US"/>
              <a:pPr/>
              <a:t>‹#›</a:t>
            </a:fld>
            <a:endParaRPr lang="en-US" altLang="en-US"/>
          </a:p>
        </p:txBody>
      </p:sp>
    </p:spTree>
    <p:extLst>
      <p:ext uri="{BB962C8B-B14F-4D97-AF65-F5344CB8AC3E}">
        <p14:creationId xmlns:p14="http://schemas.microsoft.com/office/powerpoint/2010/main" val="4285746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42E89D-CBD1-4D6D-B33D-4B69AB7BD511}" type="slidenum">
              <a:rPr lang="ar-BH" altLang="en-US"/>
              <a:pPr/>
              <a:t>‹#›</a:t>
            </a:fld>
            <a:endParaRPr lang="en-US" altLang="en-US"/>
          </a:p>
        </p:txBody>
      </p:sp>
    </p:spTree>
    <p:extLst>
      <p:ext uri="{BB962C8B-B14F-4D97-AF65-F5344CB8AC3E}">
        <p14:creationId xmlns:p14="http://schemas.microsoft.com/office/powerpoint/2010/main" val="415406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6191675-6F76-47C5-948C-D3C59A68690D}" type="slidenum">
              <a:rPr lang="ar-BH" altLang="en-US"/>
              <a:pPr/>
              <a:t>‹#›</a:t>
            </a:fld>
            <a:endParaRPr lang="en-US" altLang="en-US"/>
          </a:p>
        </p:txBody>
      </p:sp>
    </p:spTree>
    <p:extLst>
      <p:ext uri="{BB962C8B-B14F-4D97-AF65-F5344CB8AC3E}">
        <p14:creationId xmlns:p14="http://schemas.microsoft.com/office/powerpoint/2010/main" val="8528302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5A26FE89-EB32-4930-BF34-AAE33B87D911}" type="slidenum">
              <a:rPr lang="ar-BH" altLang="en-US"/>
              <a:pPr/>
              <a:t>‹#›</a:t>
            </a:fld>
            <a:endParaRPr lang="en-US" altLang="en-US"/>
          </a:p>
        </p:txBody>
      </p:sp>
    </p:spTree>
    <p:extLst>
      <p:ext uri="{BB962C8B-B14F-4D97-AF65-F5344CB8AC3E}">
        <p14:creationId xmlns:p14="http://schemas.microsoft.com/office/powerpoint/2010/main" val="1360445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62859564-1D4A-4BEE-8E09-89A037D77794}" type="slidenum">
              <a:rPr lang="ar-BH" altLang="en-US"/>
              <a:pPr/>
              <a:t>‹#›</a:t>
            </a:fld>
            <a:endParaRPr lang="en-US" altLang="en-US"/>
          </a:p>
        </p:txBody>
      </p:sp>
    </p:spTree>
    <p:extLst>
      <p:ext uri="{BB962C8B-B14F-4D97-AF65-F5344CB8AC3E}">
        <p14:creationId xmlns:p14="http://schemas.microsoft.com/office/powerpoint/2010/main" val="2205216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28FE4C79-2F17-45C3-B972-2B4303E65224}" type="slidenum">
              <a:rPr lang="ar-BH" altLang="en-US"/>
              <a:pPr/>
              <a:t>‹#›</a:t>
            </a:fld>
            <a:endParaRPr lang="en-US" altLang="en-US"/>
          </a:p>
        </p:txBody>
      </p:sp>
    </p:spTree>
    <p:extLst>
      <p:ext uri="{BB962C8B-B14F-4D97-AF65-F5344CB8AC3E}">
        <p14:creationId xmlns:p14="http://schemas.microsoft.com/office/powerpoint/2010/main" val="34312892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8300621-D04C-47A6-B42A-1B9C742152F5}" type="slidenum">
              <a:rPr lang="ar-BH" altLang="en-US"/>
              <a:pPr/>
              <a:t>‹#›</a:t>
            </a:fld>
            <a:endParaRPr lang="en-US" altLang="en-US"/>
          </a:p>
        </p:txBody>
      </p:sp>
    </p:spTree>
    <p:extLst>
      <p:ext uri="{BB962C8B-B14F-4D97-AF65-F5344CB8AC3E}">
        <p14:creationId xmlns:p14="http://schemas.microsoft.com/office/powerpoint/2010/main" val="33394982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A2531F7-927D-40D4-B06D-5E28EB803123}" type="slidenum">
              <a:rPr lang="ar-BH" altLang="en-US"/>
              <a:pPr/>
              <a:t>‹#›</a:t>
            </a:fld>
            <a:endParaRPr lang="en-US" altLang="en-US"/>
          </a:p>
        </p:txBody>
      </p:sp>
    </p:spTree>
    <p:extLst>
      <p:ext uri="{BB962C8B-B14F-4D97-AF65-F5344CB8AC3E}">
        <p14:creationId xmlns:p14="http://schemas.microsoft.com/office/powerpoint/2010/main" val="42872241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3788B836-B587-4C8A-952F-27C22756CB6D}"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539288" cy="6173788"/>
            <a:chOff x="0" y="0"/>
            <a:chExt cx="5341" cy="3889"/>
          </a:xfrm>
        </p:grpSpPr>
        <p:sp>
          <p:nvSpPr>
            <p:cNvPr id="253235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235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235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235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2359"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2360"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2361"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2532362"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2532363"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31B7BEB9-AE8F-470C-B0E5-59AC322F88E8}"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987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smtClean="0">
                <a:latin typeface="+mn-lt"/>
              </a:defRPr>
            </a:lvl1pPr>
          </a:lstStyle>
          <a:p>
            <a:pPr>
              <a:defRPr/>
            </a:pPr>
            <a:endParaRPr lang="en-US"/>
          </a:p>
        </p:txBody>
      </p:sp>
      <p:sp>
        <p:nvSpPr>
          <p:cNvPr id="263987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smtClean="0">
                <a:latin typeface="+mn-lt"/>
              </a:defRPr>
            </a:lvl1pPr>
          </a:lstStyle>
          <a:p>
            <a:pPr>
              <a:defRPr/>
            </a:pPr>
            <a:endParaRPr lang="en-US"/>
          </a:p>
        </p:txBody>
      </p:sp>
      <p:sp>
        <p:nvSpPr>
          <p:cNvPr id="263987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cs typeface="Arial" panose="020B0604020202020204" pitchFamily="34" charset="0"/>
              </a:defRPr>
            </a:lvl1pPr>
          </a:lstStyle>
          <a:p>
            <a:fld id="{D020E857-3EB3-479A-AE0E-59FC2656D47F}" type="slidenum">
              <a:rPr lang="ar-BH"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accessmedicine.mhmedica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p:nvSpPr>
        <p:spPr bwMode="auto">
          <a:xfrm>
            <a:off x="0" y="51816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endParaRPr>
          </a:p>
        </p:txBody>
      </p:sp>
      <p:pic>
        <p:nvPicPr>
          <p:cNvPr id="8"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3048000"/>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p:cNvSpPr>
            <a:spLocks noGrp="1" noChangeArrowheads="1"/>
          </p:cNvSpPr>
          <p:nvPr>
            <p:ph type="title"/>
          </p:nvPr>
        </p:nvSpPr>
        <p:spPr>
          <a:xfrm>
            <a:off x="0" y="762000"/>
            <a:ext cx="10287000" cy="2133600"/>
          </a:xfrm>
        </p:spPr>
        <p:txBody>
          <a:bodyPr/>
          <a:lstStyle/>
          <a:p>
            <a:pPr>
              <a:defRPr/>
            </a:pPr>
            <a:r>
              <a:rPr lang="en-US" b="1" dirty="0" smtClean="0">
                <a:latin typeface="Trebuchet MS" pitchFamily="34" charset="0"/>
              </a:rPr>
              <a:t>Cardiovascular Block</a:t>
            </a:r>
            <a:br>
              <a:rPr lang="en-US" b="1" dirty="0" smtClean="0">
                <a:latin typeface="Trebuchet MS" pitchFamily="34" charset="0"/>
              </a:rPr>
            </a:br>
            <a:r>
              <a:rPr lang="en-US" b="1" dirty="0">
                <a:latin typeface="Trebuchet MS" pitchFamily="34" charset="0"/>
              </a:rPr>
              <a:t/>
            </a:r>
            <a:br>
              <a:rPr lang="en-US" b="1" dirty="0">
                <a:latin typeface="Trebuchet MS" pitchFamily="34" charset="0"/>
              </a:rPr>
            </a:br>
            <a:r>
              <a:rPr lang="en-US" b="1" dirty="0" smtClean="0">
                <a:solidFill>
                  <a:srgbClr val="FF0000"/>
                </a:solidFill>
                <a:latin typeface="Trebuchet MS" pitchFamily="34" charset="0"/>
              </a:rPr>
              <a:t>Electrocardiogram (ECG)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6626" name="Rectangle 2"/>
          <p:cNvSpPr>
            <a:spLocks noChangeArrowheads="1"/>
          </p:cNvSpPr>
          <p:nvPr/>
        </p:nvSpPr>
        <p:spPr bwMode="auto">
          <a:xfrm>
            <a:off x="0" y="914400"/>
            <a:ext cx="10287000" cy="12192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Recording points</a:t>
            </a:r>
            <a:br>
              <a:rPr lang="en-GB" sz="4400" b="1" i="0">
                <a:solidFill>
                  <a:schemeClr val="tx2"/>
                </a:solidFill>
                <a:effectLst>
                  <a:outerShdw blurRad="38100" dist="38100" dir="2700000" algn="tl">
                    <a:srgbClr val="000000"/>
                  </a:outerShdw>
                </a:effectLst>
                <a:latin typeface="Calibri" panose="020F0502020204030204" pitchFamily="34" charset="0"/>
              </a:rPr>
            </a:br>
            <a:r>
              <a:rPr lang="en-GB" sz="4400" b="1" i="0">
                <a:solidFill>
                  <a:schemeClr val="tx2"/>
                </a:solidFill>
                <a:effectLst>
                  <a:outerShdw blurRad="38100" dist="38100" dir="2700000" algn="tl">
                    <a:srgbClr val="000000"/>
                  </a:outerShdw>
                </a:effectLst>
                <a:latin typeface="Calibri" panose="020F0502020204030204" pitchFamily="34" charset="0"/>
              </a:rPr>
              <a:t>on the body surface</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
        <p:nvSpPr>
          <p:cNvPr id="2586627" name="Rectangle 3"/>
          <p:cNvSpPr>
            <a:spLocks noChangeArrowheads="1"/>
          </p:cNvSpPr>
          <p:nvPr/>
        </p:nvSpPr>
        <p:spPr bwMode="auto">
          <a:xfrm>
            <a:off x="342900" y="2895600"/>
            <a:ext cx="9448800" cy="30480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Font typeface="Monotype Sorts" pitchFamily="2" charset="2"/>
              <a:buBlip>
                <a:blip r:embed="rId4"/>
              </a:buBlip>
              <a:defRPr/>
            </a:pPr>
            <a:r>
              <a:rPr lang="en-US" sz="2800" b="1" i="0">
                <a:solidFill>
                  <a:srgbClr val="00FFFF"/>
                </a:solidFill>
                <a:latin typeface="Calibri" panose="020F0502020204030204" pitchFamily="34" charset="0"/>
                <a:cs typeface="Times New Roman" pitchFamily="18" charset="0"/>
              </a:rPr>
              <a:t>By convention, there are </a:t>
            </a:r>
            <a:r>
              <a:rPr lang="en-US" sz="2800" b="1" i="0">
                <a:solidFill>
                  <a:schemeClr val="accent2"/>
                </a:solidFill>
                <a:latin typeface="Calibri" panose="020F0502020204030204" pitchFamily="34" charset="0"/>
                <a:cs typeface="Times New Roman" pitchFamily="18" charset="0"/>
              </a:rPr>
              <a:t>nine standard</a:t>
            </a:r>
            <a:r>
              <a:rPr lang="en-US" sz="2800" b="1" i="0">
                <a:solidFill>
                  <a:srgbClr val="00FFFF"/>
                </a:solidFill>
                <a:latin typeface="Calibri" panose="020F0502020204030204" pitchFamily="34" charset="0"/>
                <a:cs typeface="Times New Roman" pitchFamily="18" charset="0"/>
              </a:rPr>
              <a:t> points on the surface of the body from which an ECG should be recorded. </a:t>
            </a:r>
          </a:p>
          <a:p>
            <a:pPr marL="342900" indent="-342900">
              <a:spcBef>
                <a:spcPct val="20000"/>
              </a:spcBef>
              <a:buClr>
                <a:schemeClr val="tx2"/>
              </a:buClr>
              <a:buFont typeface="Monotype Sorts" pitchFamily="2" charset="2"/>
              <a:buBlip>
                <a:blip r:embed="rId4"/>
              </a:buBlip>
              <a:defRPr/>
            </a:pPr>
            <a:endParaRPr lang="en-US" sz="2800" b="1" i="0">
              <a:solidFill>
                <a:srgbClr val="00FFFF"/>
              </a:solidFill>
              <a:latin typeface="Calibri" panose="020F0502020204030204" pitchFamily="34" charset="0"/>
              <a:cs typeface="Times New Roman" pitchFamily="18" charset="0"/>
            </a:endParaRPr>
          </a:p>
          <a:p>
            <a:pPr marL="342900" indent="-342900">
              <a:spcBef>
                <a:spcPct val="20000"/>
              </a:spcBef>
              <a:buClr>
                <a:schemeClr val="tx2"/>
              </a:buClr>
              <a:buFont typeface="Monotype Sorts" pitchFamily="2" charset="2"/>
              <a:buBlip>
                <a:blip r:embed="rId4"/>
              </a:buBlip>
              <a:defRPr/>
            </a:pPr>
            <a:r>
              <a:rPr lang="en-US" sz="2800" b="1" i="0">
                <a:solidFill>
                  <a:srgbClr val="FF9933"/>
                </a:solidFill>
                <a:latin typeface="Calibri" panose="020F0502020204030204" pitchFamily="34" charset="0"/>
                <a:cs typeface="Times New Roman" pitchFamily="18" charset="0"/>
              </a:rPr>
              <a:t>Six points</a:t>
            </a:r>
            <a:r>
              <a:rPr lang="en-US" sz="2800" b="1" i="0">
                <a:solidFill>
                  <a:srgbClr val="00FFFF"/>
                </a:solidFill>
                <a:latin typeface="Calibri" panose="020F0502020204030204" pitchFamily="34" charset="0"/>
                <a:cs typeface="Times New Roman" pitchFamily="18" charset="0"/>
              </a:rPr>
              <a:t> are on the chest wall and the other </a:t>
            </a:r>
            <a:r>
              <a:rPr lang="en-US" sz="2800" b="1" i="0">
                <a:solidFill>
                  <a:srgbClr val="FF9933"/>
                </a:solidFill>
                <a:latin typeface="Calibri" panose="020F0502020204030204" pitchFamily="34" charset="0"/>
                <a:cs typeface="Times New Roman" pitchFamily="18" charset="0"/>
              </a:rPr>
              <a:t>three </a:t>
            </a:r>
            <a:r>
              <a:rPr lang="en-US" sz="2800" b="1" i="0">
                <a:solidFill>
                  <a:srgbClr val="00FFFF"/>
                </a:solidFill>
                <a:latin typeface="Calibri" panose="020F0502020204030204" pitchFamily="34" charset="0"/>
                <a:cs typeface="Times New Roman" pitchFamily="18" charset="0"/>
              </a:rPr>
              <a:t>points are on the limbs.</a:t>
            </a:r>
            <a:r>
              <a:rPr lang="en-US" sz="2800" b="1" i="0">
                <a:effectLst>
                  <a:outerShdw blurRad="38100" dist="38100" dir="2700000" algn="tl">
                    <a:srgbClr val="000000"/>
                  </a:outerShdw>
                </a:effectLst>
                <a:latin typeface="Calibri" panose="020F0502020204030204" pitchFamily="34"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8674" name="Rectangle 2"/>
          <p:cNvSpPr>
            <a:spLocks noChangeArrowheads="1"/>
          </p:cNvSpPr>
          <p:nvPr/>
        </p:nvSpPr>
        <p:spPr bwMode="auto">
          <a:xfrm>
            <a:off x="0" y="5334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Chest points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
        <p:nvSpPr>
          <p:cNvPr id="13315" name="Rectangle 3"/>
          <p:cNvSpPr>
            <a:spLocks noChangeArrowheads="1"/>
          </p:cNvSpPr>
          <p:nvPr/>
        </p:nvSpPr>
        <p:spPr bwMode="auto">
          <a:xfrm>
            <a:off x="114300" y="1905000"/>
            <a:ext cx="464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1</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at the right fourth intercostals space near the sternum.</a:t>
            </a:r>
            <a:endParaRPr lang="ar-BH" altLang="en-US" sz="20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2</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at the left fourth intercostals space near the sternum.</a:t>
            </a:r>
            <a:endParaRPr lang="ar-BH" altLang="en-US" sz="20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3</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midway between V</a:t>
            </a:r>
            <a:r>
              <a:rPr lang="en-US" altLang="en-US" sz="2000" b="1" i="0" baseline="-30000">
                <a:solidFill>
                  <a:srgbClr val="00FFFF"/>
                </a:solidFill>
                <a:latin typeface="Calibri" panose="020F0502020204030204" pitchFamily="34" charset="0"/>
                <a:cs typeface="Times New Roman" panose="02020603050405020304" pitchFamily="18" charset="0"/>
              </a:rPr>
              <a:t>2</a:t>
            </a:r>
            <a:r>
              <a:rPr lang="en-US" altLang="en-US" sz="2000" b="1" i="0">
                <a:solidFill>
                  <a:srgbClr val="00FFFF"/>
                </a:solidFill>
                <a:latin typeface="Calibri" panose="020F0502020204030204" pitchFamily="34" charset="0"/>
                <a:cs typeface="Times New Roman" panose="02020603050405020304" pitchFamily="18" charset="0"/>
              </a:rPr>
              <a:t> and V</a:t>
            </a:r>
            <a:r>
              <a:rPr lang="en-US" altLang="en-US" sz="2000" b="1" i="0" baseline="-30000">
                <a:solidFill>
                  <a:srgbClr val="00FFFF"/>
                </a:solidFill>
                <a:latin typeface="Calibri" panose="020F0502020204030204" pitchFamily="34" charset="0"/>
                <a:cs typeface="Times New Roman" panose="02020603050405020304" pitchFamily="18" charset="0"/>
              </a:rPr>
              <a:t>4</a:t>
            </a:r>
            <a:r>
              <a:rPr lang="en-US" altLang="en-US" sz="2000" b="1" i="0">
                <a:solidFill>
                  <a:srgbClr val="00FFFF"/>
                </a:solidFill>
                <a:latin typeface="Calibri" panose="020F0502020204030204" pitchFamily="34" charset="0"/>
                <a:cs typeface="Times New Roman" panose="02020603050405020304" pitchFamily="18" charset="0"/>
              </a:rPr>
              <a:t>.</a:t>
            </a:r>
            <a:endParaRPr lang="ar-BH" altLang="en-US" sz="20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4</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at the left fifth intercostals space at the midcalvicular line.</a:t>
            </a:r>
            <a:endParaRPr lang="ar-BH" altLang="en-US" sz="20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5</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at the left fifth intercostals space at the anterior axillary line.</a:t>
            </a:r>
            <a:endParaRPr lang="ar-BH" altLang="en-US" sz="20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000" b="1" i="0">
                <a:solidFill>
                  <a:schemeClr val="tx2"/>
                </a:solidFill>
                <a:latin typeface="Calibri" panose="020F0502020204030204" pitchFamily="34" charset="0"/>
                <a:cs typeface="Times New Roman" panose="02020603050405020304" pitchFamily="18" charset="0"/>
              </a:rPr>
              <a:t>V</a:t>
            </a:r>
            <a:r>
              <a:rPr lang="en-US" altLang="en-US" sz="2000" b="1" i="0" baseline="-30000">
                <a:solidFill>
                  <a:schemeClr val="tx2"/>
                </a:solidFill>
                <a:latin typeface="Calibri" panose="020F0502020204030204" pitchFamily="34" charset="0"/>
                <a:cs typeface="Times New Roman" panose="02020603050405020304" pitchFamily="18" charset="0"/>
              </a:rPr>
              <a:t>6</a:t>
            </a:r>
            <a:r>
              <a:rPr lang="en-US" altLang="en-US" sz="2000" b="1" i="0">
                <a:solidFill>
                  <a:schemeClr val="tx2"/>
                </a:solidFill>
                <a:latin typeface="Calibri" panose="020F0502020204030204" pitchFamily="34" charset="0"/>
                <a:cs typeface="Times New Roman" panose="02020603050405020304" pitchFamily="18" charset="0"/>
              </a:rPr>
              <a:t>:</a:t>
            </a:r>
            <a:r>
              <a:rPr lang="en-US" altLang="en-US" sz="2000" b="1" i="0">
                <a:solidFill>
                  <a:srgbClr val="00FFFF"/>
                </a:solidFill>
                <a:latin typeface="Calibri" panose="020F0502020204030204" pitchFamily="34" charset="0"/>
                <a:cs typeface="Times New Roman" panose="02020603050405020304" pitchFamily="18" charset="0"/>
              </a:rPr>
              <a:t> at the left fifth intercostals space at the midaxillary line.</a:t>
            </a:r>
          </a:p>
        </p:txBody>
      </p:sp>
      <p:pic>
        <p:nvPicPr>
          <p:cNvPr id="13316" name="Picture 5" descr="ShHP40918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163" y="1797050"/>
            <a:ext cx="5164137" cy="490855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2" descr="lead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981200"/>
            <a:ext cx="7620000" cy="4267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92771" name="Rectangle 3"/>
          <p:cNvSpPr>
            <a:spLocks noChangeArrowheads="1"/>
          </p:cNvSpPr>
          <p:nvPr/>
        </p:nvSpPr>
        <p:spPr bwMode="auto">
          <a:xfrm>
            <a:off x="0" y="5334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Chest points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96866" name="Rectangle 2"/>
          <p:cNvSpPr>
            <a:spLocks noChangeArrowheads="1"/>
          </p:cNvSpPr>
          <p:nvPr/>
        </p:nvSpPr>
        <p:spPr bwMode="auto">
          <a:xfrm>
            <a:off x="0" y="6858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Limb points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
        <p:nvSpPr>
          <p:cNvPr id="2596867" name="Rectangle 3"/>
          <p:cNvSpPr>
            <a:spLocks noChangeArrowheads="1"/>
          </p:cNvSpPr>
          <p:nvPr/>
        </p:nvSpPr>
        <p:spPr bwMode="auto">
          <a:xfrm>
            <a:off x="342900" y="2038350"/>
            <a:ext cx="9601200" cy="3539430"/>
          </a:xfrm>
          <a:prstGeom prst="rect">
            <a:avLst/>
          </a:prstGeom>
          <a:noFill/>
          <a:ln w="12700">
            <a:noFill/>
            <a:miter lim="800000"/>
            <a:headEnd type="none" w="sm" len="sm"/>
            <a:tailEnd type="none" w="sm" len="sm"/>
          </a:ln>
          <a:effectLst/>
        </p:spPr>
        <p:txBody>
          <a:bodyPr>
            <a:spAutoFit/>
          </a:bodyPr>
          <a:lstStyle/>
          <a:p>
            <a:pPr>
              <a:buClr>
                <a:schemeClr val="tx2"/>
              </a:buClr>
              <a:buFont typeface="Wingdings" pitchFamily="2" charset="2"/>
              <a:buBlip>
                <a:blip r:embed="rId4"/>
              </a:buBlip>
              <a:defRPr/>
            </a:pPr>
            <a:r>
              <a:rPr lang="en-US" sz="2800" b="1" i="0">
                <a:solidFill>
                  <a:srgbClr val="00FFCC"/>
                </a:solidFill>
                <a:effectLst>
                  <a:outerShdw blurRad="38100" dist="38100" dir="2700000" algn="tl">
                    <a:srgbClr val="000000"/>
                  </a:outerShdw>
                </a:effectLst>
                <a:latin typeface="Calibri" panose="020F0502020204030204" pitchFamily="34" charset="0"/>
              </a:rPr>
              <a:t> </a:t>
            </a:r>
            <a:r>
              <a:rPr lang="en-US" sz="2800" b="1" i="0">
                <a:solidFill>
                  <a:srgbClr val="FF9933"/>
                </a:solidFill>
                <a:latin typeface="Calibri" panose="020F0502020204030204" pitchFamily="34" charset="0"/>
              </a:rPr>
              <a:t>VL: at the junction of the left arm with the trunk. Any point on the left upper limb has the same potential.</a:t>
            </a:r>
            <a:endParaRPr lang="ar-BH" sz="2800" b="1" i="0">
              <a:solidFill>
                <a:srgbClr val="FF9933"/>
              </a:solidFill>
              <a:latin typeface="Calibri" panose="020F0502020204030204" pitchFamily="34" charset="0"/>
            </a:endParaRPr>
          </a:p>
          <a:p>
            <a:pPr>
              <a:buClr>
                <a:schemeClr val="tx2"/>
              </a:buClr>
              <a:buFont typeface="Wingdings" pitchFamily="2" charset="2"/>
              <a:buBlip>
                <a:blip r:embed="rId4"/>
              </a:buBlip>
              <a:defRPr/>
            </a:pPr>
            <a:endParaRPr lang="ar-BH" sz="2800" b="1" i="0">
              <a:solidFill>
                <a:srgbClr val="00FFCC"/>
              </a:solidFill>
              <a:latin typeface="Calibri" panose="020F0502020204030204" pitchFamily="34" charset="0"/>
            </a:endParaRPr>
          </a:p>
          <a:p>
            <a:pPr>
              <a:buClr>
                <a:schemeClr val="tx2"/>
              </a:buClr>
              <a:buFont typeface="Wingdings" pitchFamily="2" charset="2"/>
              <a:buBlip>
                <a:blip r:embed="rId4"/>
              </a:buBlip>
              <a:defRPr/>
            </a:pPr>
            <a:r>
              <a:rPr lang="en-US" sz="2800" b="1" i="0">
                <a:solidFill>
                  <a:srgbClr val="00FFCC"/>
                </a:solidFill>
                <a:latin typeface="Calibri" panose="020F0502020204030204" pitchFamily="34" charset="0"/>
              </a:rPr>
              <a:t> VR: at the junction of the right arm with the trunk. Any point on the right upper limb has the same potential.</a:t>
            </a:r>
            <a:endParaRPr lang="ar-BH" sz="2800" b="1" i="0">
              <a:solidFill>
                <a:srgbClr val="00FFCC"/>
              </a:solidFill>
              <a:latin typeface="Calibri" panose="020F0502020204030204" pitchFamily="34" charset="0"/>
            </a:endParaRPr>
          </a:p>
          <a:p>
            <a:pPr>
              <a:buClr>
                <a:schemeClr val="tx2"/>
              </a:buClr>
              <a:buFont typeface="Wingdings" pitchFamily="2" charset="2"/>
              <a:buBlip>
                <a:blip r:embed="rId4"/>
              </a:buBlip>
              <a:defRPr/>
            </a:pPr>
            <a:endParaRPr lang="ar-BH" sz="2800" b="1" i="0">
              <a:solidFill>
                <a:srgbClr val="00FFCC"/>
              </a:solidFill>
              <a:latin typeface="Calibri" panose="020F0502020204030204" pitchFamily="34" charset="0"/>
            </a:endParaRPr>
          </a:p>
          <a:p>
            <a:pPr>
              <a:buClr>
                <a:schemeClr val="tx2"/>
              </a:buClr>
              <a:buFont typeface="Wingdings" pitchFamily="2" charset="2"/>
              <a:buBlip>
                <a:blip r:embed="rId4"/>
              </a:buBlip>
              <a:defRPr/>
            </a:pPr>
            <a:r>
              <a:rPr lang="en-US" sz="2800" b="1" i="0">
                <a:solidFill>
                  <a:srgbClr val="00FFCC"/>
                </a:solidFill>
                <a:latin typeface="Calibri" panose="020F0502020204030204" pitchFamily="34" charset="0"/>
              </a:rPr>
              <a:t> </a:t>
            </a:r>
            <a:r>
              <a:rPr lang="en-US" sz="2800" b="1" i="0">
                <a:solidFill>
                  <a:schemeClr val="accent2"/>
                </a:solidFill>
                <a:latin typeface="Calibri" panose="020F0502020204030204" pitchFamily="34" charset="0"/>
              </a:rPr>
              <a:t>VF: at the junction of the left lower limb with the trunk. Any point on the left or right lower limbs has the same potential.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00962" name="Rectangle 2"/>
          <p:cNvSpPr>
            <a:spLocks noChangeArrowheads="1"/>
          </p:cNvSpPr>
          <p:nvPr/>
        </p:nvSpPr>
        <p:spPr bwMode="auto">
          <a:xfrm>
            <a:off x="0" y="1524000"/>
            <a:ext cx="10287000" cy="1168400"/>
          </a:xfrm>
          <a:prstGeom prst="rect">
            <a:avLst/>
          </a:prstGeom>
          <a:noFill/>
          <a:ln w="9525">
            <a:noFill/>
            <a:miter lim="800000"/>
            <a:headEnd/>
            <a:tailEnd/>
          </a:ln>
          <a:effectLst/>
        </p:spPr>
        <p:txBody>
          <a:bodyPr anchor="ctr"/>
          <a:lstStyle/>
          <a:p>
            <a:pPr algn="ctr">
              <a:defRPr/>
            </a:pPr>
            <a:r>
              <a:rPr lang="en-GB" sz="6000" b="1" i="0">
                <a:solidFill>
                  <a:schemeClr val="tx2"/>
                </a:solidFill>
                <a:effectLst>
                  <a:outerShdw blurRad="38100" dist="38100" dir="2700000" algn="tl">
                    <a:srgbClr val="000000"/>
                  </a:outerShdw>
                </a:effectLst>
                <a:latin typeface="Calibri" panose="020F0502020204030204" pitchFamily="34" charset="0"/>
              </a:rPr>
              <a:t>ECG leads</a:t>
            </a:r>
          </a:p>
        </p:txBody>
      </p:sp>
      <p:sp>
        <p:nvSpPr>
          <p:cNvPr id="2600963" name="Rectangle 3"/>
          <p:cNvSpPr>
            <a:spLocks noChangeArrowheads="1"/>
          </p:cNvSpPr>
          <p:nvPr/>
        </p:nvSpPr>
        <p:spPr bwMode="auto">
          <a:xfrm>
            <a:off x="495300" y="3048000"/>
            <a:ext cx="9448800" cy="1739900"/>
          </a:xfrm>
          <a:prstGeom prst="rect">
            <a:avLst/>
          </a:prstGeom>
          <a:noFill/>
          <a:ln w="12700">
            <a:noFill/>
            <a:miter lim="800000"/>
            <a:headEnd type="none" w="sm" len="sm"/>
            <a:tailEnd type="none" w="sm" len="sm"/>
          </a:ln>
          <a:effectLst/>
        </p:spPr>
        <p:txBody>
          <a:bodyPr>
            <a:spAutoFit/>
          </a:bodyPr>
          <a:lstStyle/>
          <a:p>
            <a:pPr rtl="1" eaLnBrk="1" hangingPunct="1">
              <a:defRPr/>
            </a:pPr>
            <a:r>
              <a:rPr lang="en-US" sz="3600" b="1" i="0">
                <a:solidFill>
                  <a:srgbClr val="00FFFF"/>
                </a:solidFill>
                <a:effectLst>
                  <a:outerShdw blurRad="38100" dist="38100" dir="2700000" algn="tl">
                    <a:srgbClr val="000000"/>
                  </a:outerShdw>
                </a:effectLst>
                <a:latin typeface="Calibri" panose="020F0502020204030204" pitchFamily="34" charset="0"/>
              </a:rPr>
              <a:t>An ECG lead is the ECG record obtained when the recording electrodes are placed at </a:t>
            </a:r>
            <a:r>
              <a:rPr lang="en-US" sz="3600" b="1" i="0">
                <a:solidFill>
                  <a:schemeClr val="hlink"/>
                </a:solidFill>
                <a:effectLst>
                  <a:outerShdw blurRad="38100" dist="38100" dir="2700000" algn="tl">
                    <a:srgbClr val="000000"/>
                  </a:outerShdw>
                </a:effectLst>
                <a:latin typeface="Calibri" panose="020F0502020204030204" pitchFamily="34" charset="0"/>
              </a:rPr>
              <a:t>specific points</a:t>
            </a:r>
            <a:r>
              <a:rPr lang="en-US" sz="3600" b="1" i="0">
                <a:solidFill>
                  <a:srgbClr val="00FFFF"/>
                </a:solidFill>
                <a:effectLst>
                  <a:outerShdw blurRad="38100" dist="38100" dir="2700000" algn="tl">
                    <a:srgbClr val="000000"/>
                  </a:outerShdw>
                </a:effectLst>
                <a:latin typeface="Calibri" panose="020F0502020204030204" pitchFamily="34" charset="0"/>
              </a:rPr>
              <a:t> on the body.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03010" name="Rectangle 2"/>
          <p:cNvSpPr>
            <a:spLocks noChangeArrowheads="1"/>
          </p:cNvSpPr>
          <p:nvPr/>
        </p:nvSpPr>
        <p:spPr bwMode="auto">
          <a:xfrm>
            <a:off x="0" y="7620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Unipolar ECG leads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
        <p:nvSpPr>
          <p:cNvPr id="17411" name="Rectangle 3"/>
          <p:cNvSpPr>
            <a:spLocks noChangeArrowheads="1"/>
          </p:cNvSpPr>
          <p:nvPr/>
        </p:nvSpPr>
        <p:spPr bwMode="auto">
          <a:xfrm>
            <a:off x="266700" y="1981200"/>
            <a:ext cx="9829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4"/>
              </a:buBlip>
            </a:pPr>
            <a:r>
              <a:rPr lang="en-US" altLang="en-US" sz="2700" b="1" i="0">
                <a:solidFill>
                  <a:srgbClr val="00FFFF"/>
                </a:solidFill>
                <a:latin typeface="Calibri" panose="020F0502020204030204" pitchFamily="34" charset="0"/>
              </a:rPr>
              <a:t> </a:t>
            </a:r>
            <a:r>
              <a:rPr lang="en-US" altLang="en-US" sz="2700" b="1" i="0">
                <a:solidFill>
                  <a:srgbClr val="FF9933"/>
                </a:solidFill>
                <a:latin typeface="Calibri" panose="020F0502020204030204" pitchFamily="34" charset="0"/>
              </a:rPr>
              <a:t>These are the ECG records obtained when the reference electrode is at zero potential. The active electrode is applied to the recording points on the body surface.</a:t>
            </a:r>
            <a:r>
              <a:rPr lang="en-US" altLang="en-US" sz="2700" b="1" i="0">
                <a:solidFill>
                  <a:srgbClr val="00FFFF"/>
                </a:solidFill>
                <a:latin typeface="Calibri" panose="020F0502020204030204" pitchFamily="34" charset="0"/>
              </a:rPr>
              <a:t> </a:t>
            </a:r>
          </a:p>
          <a:p>
            <a:pPr>
              <a:buClr>
                <a:schemeClr val="tx2"/>
              </a:buClr>
              <a:buFont typeface="Wingdings" panose="05000000000000000000" pitchFamily="2" charset="2"/>
              <a:buBlip>
                <a:blip r:embed="rId4"/>
              </a:buBlip>
            </a:pPr>
            <a:endParaRPr lang="ar-BH" altLang="en-US" sz="2700" b="1" i="0">
              <a:solidFill>
                <a:srgbClr val="00FFFF"/>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700" b="1" i="0">
                <a:solidFill>
                  <a:srgbClr val="00FFFF"/>
                </a:solidFill>
                <a:latin typeface="Calibri" panose="020F0502020204030204" pitchFamily="34" charset="0"/>
              </a:rPr>
              <a:t> There are </a:t>
            </a:r>
            <a:r>
              <a:rPr lang="en-US" altLang="en-US" sz="2700" b="1" i="0">
                <a:solidFill>
                  <a:schemeClr val="accent2"/>
                </a:solidFill>
                <a:latin typeface="Calibri" panose="020F0502020204030204" pitchFamily="34" charset="0"/>
              </a:rPr>
              <a:t>six standard unipolar chest leads</a:t>
            </a:r>
            <a:r>
              <a:rPr lang="en-US" altLang="en-US" sz="2700" b="1" i="0">
                <a:solidFill>
                  <a:srgbClr val="00FFFF"/>
                </a:solidFill>
                <a:latin typeface="Calibri" panose="020F0502020204030204" pitchFamily="34" charset="0"/>
              </a:rPr>
              <a:t> recorded from the six standard chest points and designated as V1,  V2,  V3, V4,  V5 and V6. </a:t>
            </a:r>
          </a:p>
          <a:p>
            <a:pPr>
              <a:buClr>
                <a:schemeClr val="tx2"/>
              </a:buClr>
              <a:buFont typeface="Wingdings" panose="05000000000000000000" pitchFamily="2" charset="2"/>
              <a:buBlip>
                <a:blip r:embed="rId4"/>
              </a:buBlip>
            </a:pPr>
            <a:endParaRPr lang="en-US" altLang="en-US" sz="2700" b="1" i="0">
              <a:solidFill>
                <a:srgbClr val="00FFFF"/>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700" b="1" i="0">
                <a:solidFill>
                  <a:srgbClr val="00FFFF"/>
                </a:solidFill>
                <a:latin typeface="Calibri" panose="020F0502020204030204" pitchFamily="34" charset="0"/>
              </a:rPr>
              <a:t> </a:t>
            </a:r>
            <a:r>
              <a:rPr lang="en-US" altLang="en-US" sz="2700" b="1" i="0">
                <a:solidFill>
                  <a:srgbClr val="00FF00"/>
                </a:solidFill>
                <a:latin typeface="Calibri" panose="020F0502020204030204" pitchFamily="34" charset="0"/>
              </a:rPr>
              <a:t>There are other</a:t>
            </a:r>
            <a:r>
              <a:rPr lang="en-US" altLang="en-US" sz="2700" b="1" i="0">
                <a:solidFill>
                  <a:srgbClr val="00FFFF"/>
                </a:solidFill>
                <a:latin typeface="Calibri" panose="020F0502020204030204" pitchFamily="34" charset="0"/>
              </a:rPr>
              <a:t> </a:t>
            </a:r>
            <a:r>
              <a:rPr lang="en-US" altLang="en-US" sz="2700" b="1" i="0">
                <a:solidFill>
                  <a:schemeClr val="accent2"/>
                </a:solidFill>
                <a:latin typeface="Calibri" panose="020F0502020204030204" pitchFamily="34" charset="0"/>
              </a:rPr>
              <a:t>three standard unipolar limb leads</a:t>
            </a:r>
            <a:r>
              <a:rPr lang="en-US" altLang="en-US" sz="2700" b="1" i="0">
                <a:solidFill>
                  <a:srgbClr val="00FFFF"/>
                </a:solidFill>
                <a:latin typeface="Calibri" panose="020F0502020204030204" pitchFamily="34" charset="0"/>
              </a:rPr>
              <a:t> </a:t>
            </a:r>
            <a:r>
              <a:rPr lang="en-US" altLang="en-US" sz="2700" b="1" i="0">
                <a:solidFill>
                  <a:srgbClr val="00FF00"/>
                </a:solidFill>
                <a:latin typeface="Calibri" panose="020F0502020204030204" pitchFamily="34" charset="0"/>
              </a:rPr>
              <a:t>recorded from the standard limb points and designated as aVL, aVR, aVF.</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2" descr="ch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946275"/>
            <a:ext cx="6092825" cy="4454525"/>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05059" name="Rectangle 3"/>
          <p:cNvSpPr>
            <a:spLocks noChangeArrowheads="1"/>
          </p:cNvSpPr>
          <p:nvPr/>
        </p:nvSpPr>
        <p:spPr bwMode="auto">
          <a:xfrm>
            <a:off x="0" y="7620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Unipolar ECG leads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8" name="Picture 2" descr="unip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141538"/>
            <a:ext cx="7772400" cy="425926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07107" name="Rectangle 3"/>
          <p:cNvSpPr>
            <a:spLocks noChangeArrowheads="1"/>
          </p:cNvSpPr>
          <p:nvPr/>
        </p:nvSpPr>
        <p:spPr bwMode="auto">
          <a:xfrm>
            <a:off x="0" y="7620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Unipolar ECG leads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09154" name="Rectangle 2"/>
          <p:cNvSpPr>
            <a:spLocks noChangeArrowheads="1"/>
          </p:cNvSpPr>
          <p:nvPr/>
        </p:nvSpPr>
        <p:spPr bwMode="auto">
          <a:xfrm>
            <a:off x="0" y="7620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Bipolar ECG leads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
        <p:nvSpPr>
          <p:cNvPr id="20483" name="Rectangle 3"/>
          <p:cNvSpPr>
            <a:spLocks noChangeArrowheads="1"/>
          </p:cNvSpPr>
          <p:nvPr/>
        </p:nvSpPr>
        <p:spPr bwMode="auto">
          <a:xfrm>
            <a:off x="266700" y="2244725"/>
            <a:ext cx="9525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These are the ECG records obtained when the active electrode is applied to a recording point and the reference electrode is applied to another recording point. </a:t>
            </a:r>
          </a:p>
          <a:p>
            <a:pPr>
              <a:buClr>
                <a:schemeClr val="tx2"/>
              </a:buClr>
              <a:buFont typeface="Wingdings" panose="05000000000000000000" pitchFamily="2" charset="2"/>
              <a:buBlip>
                <a:blip r:embed="rId4"/>
              </a:buBlip>
            </a:pPr>
            <a:endParaRPr lang="en-US" altLang="en-US" sz="2800" b="1" i="0">
              <a:solidFill>
                <a:srgbClr val="00FFFF"/>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800" b="1" i="0">
                <a:solidFill>
                  <a:schemeClr val="accent2"/>
                </a:solidFill>
                <a:latin typeface="Calibri" panose="020F0502020204030204" pitchFamily="34" charset="0"/>
              </a:rPr>
              <a:t>The ECG will be a record of the changes in electrical potential at the active electrode relative to the reference electrode.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95300" y="1908175"/>
            <a:ext cx="9372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4"/>
              </a:buBlip>
            </a:pPr>
            <a:r>
              <a:rPr lang="en-US" altLang="en-US" sz="2000" b="1" i="0" dirty="0">
                <a:solidFill>
                  <a:srgbClr val="FF9933"/>
                </a:solidFill>
                <a:latin typeface="Calibri" panose="020F0502020204030204" pitchFamily="34" charset="0"/>
              </a:rPr>
              <a:t>Lead I: records the potential between left arm and right arm. The active electrode is at VL and the reference electrode is at VR.</a:t>
            </a:r>
            <a:endParaRPr lang="ar-BH" altLang="en-US" sz="2000" b="1" i="0" dirty="0">
              <a:solidFill>
                <a:srgbClr val="FF9933"/>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000" b="1" i="0" dirty="0">
                <a:solidFill>
                  <a:srgbClr val="00FFCC"/>
                </a:solidFill>
                <a:latin typeface="Calibri" panose="020F0502020204030204" pitchFamily="34" charset="0"/>
              </a:rPr>
              <a:t>Lead II: records the potential between left leg and right arm. The active electrode is at VF and the reference electrode is at VR.</a:t>
            </a:r>
            <a:r>
              <a:rPr lang="ar-SA" altLang="en-US" sz="2000" b="1" i="0" dirty="0">
                <a:solidFill>
                  <a:srgbClr val="00FFCC"/>
                </a:solidFill>
                <a:latin typeface="Calibri" panose="020F0502020204030204" pitchFamily="34" charset="0"/>
              </a:rPr>
              <a:t> </a:t>
            </a:r>
          </a:p>
          <a:p>
            <a:pPr>
              <a:buClr>
                <a:schemeClr val="tx2"/>
              </a:buClr>
              <a:buFont typeface="Wingdings" panose="05000000000000000000" pitchFamily="2" charset="2"/>
              <a:buBlip>
                <a:blip r:embed="rId4"/>
              </a:buBlip>
            </a:pPr>
            <a:r>
              <a:rPr lang="en-US" altLang="en-US" sz="2000" b="1" i="0" dirty="0">
                <a:solidFill>
                  <a:schemeClr val="accent2"/>
                </a:solidFill>
                <a:latin typeface="Calibri" panose="020F0502020204030204" pitchFamily="34" charset="0"/>
              </a:rPr>
              <a:t>Lead III: records the potential between left leg and left arm. The active electrode is at VF and the reference electrode is at VL.</a:t>
            </a:r>
          </a:p>
        </p:txBody>
      </p:sp>
      <p:pic>
        <p:nvPicPr>
          <p:cNvPr id="21507" name="Picture 3" descr="bip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3962400"/>
            <a:ext cx="8305800" cy="2743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11204" name="Rectangle 4"/>
          <p:cNvSpPr>
            <a:spLocks noChangeArrowheads="1"/>
          </p:cNvSpPr>
          <p:nvPr/>
        </p:nvSpPr>
        <p:spPr bwMode="auto">
          <a:xfrm>
            <a:off x="0" y="762000"/>
            <a:ext cx="10287000" cy="914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Bipolar ECG leads</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14500" y="6858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a:t>
            </a:r>
          </a:p>
        </p:txBody>
      </p:sp>
      <p:sp>
        <p:nvSpPr>
          <p:cNvPr id="7171" name="Rectangle 3"/>
          <p:cNvSpPr>
            <a:spLocks noChangeArrowheads="1"/>
          </p:cNvSpPr>
          <p:nvPr/>
        </p:nvSpPr>
        <p:spPr bwMode="auto">
          <a:xfrm>
            <a:off x="266700" y="2971800"/>
            <a:ext cx="10020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Describe the procedure of recording an electrocardiogram.</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Define the different ECG leads.</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State Einthoven’s law and describe its physiological significance.</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Discuss the ECG waves, intervals and segments.</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Calculate the electrical axis of the heart and discuss its diagnostic uses.</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Discuss usefulness of ECG.</a:t>
            </a:r>
          </a:p>
          <a:p>
            <a:pPr>
              <a:spcBef>
                <a:spcPct val="20000"/>
              </a:spcBef>
              <a:buClr>
                <a:schemeClr val="tx2"/>
              </a:buClr>
              <a:buSzPct val="75000"/>
              <a:buFont typeface="Monotype Sorts"/>
              <a:buBlip>
                <a:blip r:embed="rId3"/>
              </a:buBlip>
            </a:pPr>
            <a:r>
              <a:rPr lang="en-US" altLang="en-US" sz="2300" b="1" i="0">
                <a:solidFill>
                  <a:srgbClr val="FFFF00"/>
                </a:solidFill>
                <a:latin typeface="Calibri" panose="020F0502020204030204" pitchFamily="34" charset="0"/>
              </a:rPr>
              <a:t>Define and interpret normal sinus rhythm.</a:t>
            </a:r>
          </a:p>
          <a:p>
            <a:pPr lvl="2">
              <a:spcBef>
                <a:spcPct val="20000"/>
              </a:spcBef>
              <a:buClr>
                <a:schemeClr val="tx1"/>
              </a:buClr>
            </a:pPr>
            <a:endParaRPr lang="en-GB" altLang="en-US" sz="2300" b="1" i="0">
              <a:solidFill>
                <a:srgbClr val="FFFF00"/>
              </a:solidFill>
              <a:latin typeface="Calibri" panose="020F0502020204030204" pitchFamily="34" charset="0"/>
            </a:endParaRPr>
          </a:p>
        </p:txBody>
      </p:sp>
      <p:sp>
        <p:nvSpPr>
          <p:cNvPr id="7172" name="Text Box 4"/>
          <p:cNvSpPr txBox="1">
            <a:spLocks noChangeArrowheads="1"/>
          </p:cNvSpPr>
          <p:nvPr/>
        </p:nvSpPr>
        <p:spPr bwMode="auto">
          <a:xfrm>
            <a:off x="266700" y="1981200"/>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99FF"/>
                </a:solidFill>
                <a:latin typeface="Calibri" panose="020F0502020204030204" pitchFamily="34" charset="0"/>
              </a:rPr>
              <a:t>After reviewing the PowerPoint presentation, lecture notes and associated material, the student should be able to:</a:t>
            </a:r>
            <a:r>
              <a:rPr lang="en-US" altLang="en-US" sz="2400" i="0">
                <a:solidFill>
                  <a:srgbClr val="FF99FF"/>
                </a:solidFill>
                <a:latin typeface="Calibri" panose="020F0502020204030204" pitchFamily="34" charset="0"/>
              </a:rPr>
              <a:t> </a:t>
            </a:r>
            <a:endParaRPr lang="en-US" altLang="en-US" sz="240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Picture 2" descr="ShHP4091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28600"/>
            <a:ext cx="6234113" cy="643096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2" descr="gr1lf1201_c"/>
          <p:cNvPicPr>
            <a:picLocks noChangeAspect="1" noChangeArrowheads="1"/>
          </p:cNvPicPr>
          <p:nvPr/>
        </p:nvPicPr>
        <p:blipFill>
          <a:blip r:embed="rId4">
            <a:extLst>
              <a:ext uri="{28A0092B-C50C-407E-A947-70E740481C1C}">
                <a14:useLocalDpi xmlns:a14="http://schemas.microsoft.com/office/drawing/2010/main" val="0"/>
              </a:ext>
            </a:extLst>
          </a:blip>
          <a:srcRect l="15092" r="17554" b="8749"/>
          <a:stretch>
            <a:fillRect/>
          </a:stretch>
        </p:blipFill>
        <p:spPr bwMode="auto">
          <a:xfrm>
            <a:off x="993775" y="2798763"/>
            <a:ext cx="3960813"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0" y="6096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Einthoven’s Law</a:t>
            </a:r>
          </a:p>
        </p:txBody>
      </p:sp>
      <p:sp>
        <p:nvSpPr>
          <p:cNvPr id="23556" name="Rectangle 4"/>
          <p:cNvSpPr>
            <a:spLocks noChangeArrowheads="1"/>
          </p:cNvSpPr>
          <p:nvPr/>
        </p:nvSpPr>
        <p:spPr bwMode="auto">
          <a:xfrm>
            <a:off x="495300" y="1795463"/>
            <a:ext cx="9372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500" b="1" i="0">
                <a:solidFill>
                  <a:srgbClr val="00FFFF"/>
                </a:solidFill>
                <a:latin typeface="Calibri" panose="020F0502020204030204" pitchFamily="34" charset="0"/>
              </a:rPr>
              <a:t>In the ECG, at any given instant, the potential of any wave in lead II is equal to the sum of the potentials in lead I and III.</a:t>
            </a:r>
          </a:p>
        </p:txBody>
      </p:sp>
      <p:sp>
        <p:nvSpPr>
          <p:cNvPr id="23557" name="Rectangle 5"/>
          <p:cNvSpPr>
            <a:spLocks noChangeArrowheads="1"/>
          </p:cNvSpPr>
          <p:nvPr/>
        </p:nvSpPr>
        <p:spPr bwMode="auto">
          <a:xfrm>
            <a:off x="6434138" y="2990761"/>
            <a:ext cx="2230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i="0">
                <a:solidFill>
                  <a:srgbClr val="FF66FF"/>
                </a:solidFill>
                <a:latin typeface="Calibri" panose="020F0502020204030204" pitchFamily="34" charset="0"/>
              </a:rPr>
              <a:t>Lead I = E</a:t>
            </a:r>
            <a:r>
              <a:rPr lang="en-US" altLang="en-US" sz="2400" i="0" baseline="-25000">
                <a:solidFill>
                  <a:srgbClr val="FF66FF"/>
                </a:solidFill>
                <a:latin typeface="Calibri" panose="020F0502020204030204" pitchFamily="34" charset="0"/>
              </a:rPr>
              <a:t>LA</a:t>
            </a:r>
            <a:r>
              <a:rPr lang="en-US" altLang="en-US" sz="2400" i="0">
                <a:solidFill>
                  <a:srgbClr val="FF66FF"/>
                </a:solidFill>
                <a:latin typeface="Calibri" panose="020F0502020204030204" pitchFamily="34" charset="0"/>
              </a:rPr>
              <a:t>- E</a:t>
            </a:r>
            <a:r>
              <a:rPr lang="en-US" altLang="en-US" sz="2400" i="0" baseline="-25000">
                <a:solidFill>
                  <a:srgbClr val="FF66FF"/>
                </a:solidFill>
                <a:latin typeface="Calibri" panose="020F0502020204030204" pitchFamily="34" charset="0"/>
              </a:rPr>
              <a:t>RA</a:t>
            </a:r>
          </a:p>
          <a:p>
            <a:pPr eaLnBrk="1" hangingPunct="1"/>
            <a:r>
              <a:rPr lang="en-US" altLang="en-US" sz="2400" i="0">
                <a:solidFill>
                  <a:srgbClr val="FF66FF"/>
                </a:solidFill>
                <a:latin typeface="Calibri" panose="020F0502020204030204" pitchFamily="34" charset="0"/>
              </a:rPr>
              <a:t>Lead II = E</a:t>
            </a:r>
            <a:r>
              <a:rPr lang="en-US" altLang="en-US" sz="2400" i="0" baseline="-25000">
                <a:solidFill>
                  <a:srgbClr val="FF66FF"/>
                </a:solidFill>
                <a:latin typeface="Calibri" panose="020F0502020204030204" pitchFamily="34" charset="0"/>
              </a:rPr>
              <a:t>LL</a:t>
            </a:r>
            <a:r>
              <a:rPr lang="en-US" altLang="en-US" sz="2400" i="0">
                <a:solidFill>
                  <a:srgbClr val="FF66FF"/>
                </a:solidFill>
                <a:latin typeface="Calibri" panose="020F0502020204030204" pitchFamily="34" charset="0"/>
              </a:rPr>
              <a:t>- E</a:t>
            </a:r>
            <a:r>
              <a:rPr lang="en-US" altLang="en-US" sz="2400" i="0" baseline="-25000">
                <a:solidFill>
                  <a:srgbClr val="FF66FF"/>
                </a:solidFill>
                <a:latin typeface="Calibri" panose="020F0502020204030204" pitchFamily="34" charset="0"/>
              </a:rPr>
              <a:t>RA</a:t>
            </a:r>
            <a:r>
              <a:rPr lang="en-US" altLang="en-US" sz="2400" i="0">
                <a:solidFill>
                  <a:srgbClr val="FF66FF"/>
                </a:solidFill>
                <a:latin typeface="Calibri" panose="020F0502020204030204" pitchFamily="34" charset="0"/>
              </a:rPr>
              <a:t> </a:t>
            </a:r>
          </a:p>
          <a:p>
            <a:pPr eaLnBrk="1" hangingPunct="1"/>
            <a:r>
              <a:rPr lang="en-US" altLang="en-US" sz="2400" i="0">
                <a:solidFill>
                  <a:srgbClr val="FF66FF"/>
                </a:solidFill>
                <a:latin typeface="Calibri" panose="020F0502020204030204" pitchFamily="34" charset="0"/>
              </a:rPr>
              <a:t>Lead III = E</a:t>
            </a:r>
            <a:r>
              <a:rPr lang="en-US" altLang="en-US" sz="2400" i="0" baseline="-25000">
                <a:solidFill>
                  <a:srgbClr val="FF66FF"/>
                </a:solidFill>
                <a:latin typeface="Calibri" panose="020F0502020204030204" pitchFamily="34" charset="0"/>
              </a:rPr>
              <a:t>LL</a:t>
            </a:r>
            <a:r>
              <a:rPr lang="en-US" altLang="en-US" sz="2400" i="0">
                <a:solidFill>
                  <a:srgbClr val="FF66FF"/>
                </a:solidFill>
                <a:latin typeface="Calibri" panose="020F0502020204030204" pitchFamily="34" charset="0"/>
              </a:rPr>
              <a:t>- E</a:t>
            </a:r>
            <a:r>
              <a:rPr lang="en-US" altLang="en-US" sz="2400" i="0" baseline="-25000">
                <a:solidFill>
                  <a:srgbClr val="FF66FF"/>
                </a:solidFill>
                <a:latin typeface="Calibri" panose="020F0502020204030204" pitchFamily="34" charset="0"/>
              </a:rPr>
              <a:t>LA</a:t>
            </a:r>
          </a:p>
        </p:txBody>
      </p:sp>
      <p:sp>
        <p:nvSpPr>
          <p:cNvPr id="23558" name="Text Box 6"/>
          <p:cNvSpPr txBox="1">
            <a:spLocks noChangeArrowheads="1"/>
          </p:cNvSpPr>
          <p:nvPr/>
        </p:nvSpPr>
        <p:spPr bwMode="auto">
          <a:xfrm>
            <a:off x="6434138" y="4649788"/>
            <a:ext cx="2543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rgbClr val="FF66FF"/>
                </a:solidFill>
                <a:latin typeface="Calibri" panose="020F0502020204030204" pitchFamily="34" charset="0"/>
              </a:rPr>
              <a:t>E = electrical potential</a:t>
            </a:r>
          </a:p>
        </p:txBody>
      </p:sp>
      <p:sp>
        <p:nvSpPr>
          <p:cNvPr id="23559" name="Text Box 7"/>
          <p:cNvSpPr txBox="1">
            <a:spLocks noChangeArrowheads="1"/>
          </p:cNvSpPr>
          <p:nvPr/>
        </p:nvSpPr>
        <p:spPr bwMode="auto">
          <a:xfrm>
            <a:off x="6434138" y="5443538"/>
            <a:ext cx="2010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b="1" i="0">
                <a:solidFill>
                  <a:srgbClr val="00FF00"/>
                </a:solidFill>
                <a:latin typeface="Calibri" panose="020F0502020204030204" pitchFamily="34" charset="0"/>
              </a:rPr>
              <a:t>E</a:t>
            </a:r>
            <a:r>
              <a:rPr lang="en-US" altLang="en-US" sz="3200" b="1" i="0" baseline="-25000">
                <a:solidFill>
                  <a:srgbClr val="00FF00"/>
                </a:solidFill>
                <a:latin typeface="Calibri" panose="020F0502020204030204" pitchFamily="34" charset="0"/>
              </a:rPr>
              <a:t>I</a:t>
            </a:r>
            <a:r>
              <a:rPr lang="en-US" altLang="en-US" sz="3200" b="1" i="0">
                <a:solidFill>
                  <a:srgbClr val="00FF00"/>
                </a:solidFill>
                <a:latin typeface="Calibri" panose="020F0502020204030204" pitchFamily="34" charset="0"/>
              </a:rPr>
              <a:t> + E</a:t>
            </a:r>
            <a:r>
              <a:rPr lang="en-US" altLang="en-US" sz="3200" b="1" i="0" baseline="-25000">
                <a:solidFill>
                  <a:srgbClr val="00FF00"/>
                </a:solidFill>
                <a:latin typeface="Calibri" panose="020F0502020204030204" pitchFamily="34" charset="0"/>
              </a:rPr>
              <a:t>III</a:t>
            </a:r>
            <a:r>
              <a:rPr lang="en-US" altLang="en-US" sz="3200" b="1" i="0">
                <a:solidFill>
                  <a:srgbClr val="00FF00"/>
                </a:solidFill>
                <a:latin typeface="Calibri" panose="020F0502020204030204" pitchFamily="34" charset="0"/>
              </a:rPr>
              <a:t> = E</a:t>
            </a:r>
            <a:r>
              <a:rPr lang="en-US" altLang="en-US" sz="3200" b="1" i="0" baseline="-25000">
                <a:solidFill>
                  <a:srgbClr val="00FF00"/>
                </a:solidFill>
                <a:latin typeface="Calibri" panose="020F0502020204030204" pitchFamily="34" charset="0"/>
              </a:rPr>
              <a:t>II</a:t>
            </a:r>
          </a:p>
        </p:txBody>
      </p:sp>
      <p:grpSp>
        <p:nvGrpSpPr>
          <p:cNvPr id="23560" name="Group 8"/>
          <p:cNvGrpSpPr>
            <a:grpSpLocks/>
          </p:cNvGrpSpPr>
          <p:nvPr/>
        </p:nvGrpSpPr>
        <p:grpSpPr bwMode="auto">
          <a:xfrm>
            <a:off x="1444625" y="3228975"/>
            <a:ext cx="5111750" cy="3629025"/>
            <a:chOff x="1739" y="1300"/>
            <a:chExt cx="3220" cy="2286"/>
          </a:xfrm>
        </p:grpSpPr>
        <p:sp>
          <p:nvSpPr>
            <p:cNvPr id="23561" name="Line 9"/>
            <p:cNvSpPr>
              <a:spLocks noChangeShapeType="1"/>
            </p:cNvSpPr>
            <p:nvPr/>
          </p:nvSpPr>
          <p:spPr bwMode="auto">
            <a:xfrm>
              <a:off x="1739" y="1640"/>
              <a:ext cx="322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nvGrpSpPr>
            <p:cNvPr id="23562" name="Group 10"/>
            <p:cNvGrpSpPr>
              <a:grpSpLocks/>
            </p:cNvGrpSpPr>
            <p:nvPr/>
          </p:nvGrpSpPr>
          <p:grpSpPr bwMode="auto">
            <a:xfrm>
              <a:off x="2129" y="1300"/>
              <a:ext cx="2458" cy="2286"/>
              <a:chOff x="2129" y="1300"/>
              <a:chExt cx="2458" cy="2286"/>
            </a:xfrm>
          </p:grpSpPr>
          <p:sp>
            <p:nvSpPr>
              <p:cNvPr id="23563" name="AutoShape 11"/>
              <p:cNvSpPr>
                <a:spLocks noChangeArrowheads="1"/>
              </p:cNvSpPr>
              <p:nvPr/>
            </p:nvSpPr>
            <p:spPr bwMode="auto">
              <a:xfrm flipH="1" flipV="1">
                <a:off x="2328" y="1636"/>
                <a:ext cx="2041" cy="1633"/>
              </a:xfrm>
              <a:prstGeom prst="triangle">
                <a:avLst>
                  <a:gd name="adj" fmla="val 50000"/>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3564" name="Line 12"/>
              <p:cNvSpPr>
                <a:spLocks noChangeShapeType="1"/>
              </p:cNvSpPr>
              <p:nvPr/>
            </p:nvSpPr>
            <p:spPr bwMode="auto">
              <a:xfrm>
                <a:off x="2129" y="1318"/>
                <a:ext cx="1406" cy="2268"/>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65" name="Line 13"/>
              <p:cNvSpPr>
                <a:spLocks noChangeShapeType="1"/>
              </p:cNvSpPr>
              <p:nvPr/>
            </p:nvSpPr>
            <p:spPr bwMode="auto">
              <a:xfrm flipH="1">
                <a:off x="3181" y="1300"/>
                <a:ext cx="1406" cy="2268"/>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076700" y="25400"/>
            <a:ext cx="6210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Einthoven’s Law</a:t>
            </a:r>
          </a:p>
        </p:txBody>
      </p:sp>
      <p:sp>
        <p:nvSpPr>
          <p:cNvPr id="23556" name="Rectangle 4"/>
          <p:cNvSpPr>
            <a:spLocks noChangeArrowheads="1"/>
          </p:cNvSpPr>
          <p:nvPr/>
        </p:nvSpPr>
        <p:spPr bwMode="auto">
          <a:xfrm>
            <a:off x="5524500" y="1796535"/>
            <a:ext cx="434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solidFill>
                  <a:srgbClr val="00FFFF"/>
                </a:solidFill>
                <a:latin typeface="Calibri" panose="020F0502020204030204" pitchFamily="34" charset="0"/>
              </a:rPr>
              <a:t>In the ECG, at any given instant, the potential of any wave in lead II is equal to the sum of the potentials in lead I and III</a:t>
            </a:r>
            <a:r>
              <a:rPr lang="en-US" altLang="en-US" sz="2400" b="1" i="0" dirty="0" smtClean="0">
                <a:solidFill>
                  <a:srgbClr val="00FFFF"/>
                </a:solidFill>
                <a:latin typeface="Calibri" panose="020F0502020204030204" pitchFamily="34" charset="0"/>
              </a:rPr>
              <a:t>.</a:t>
            </a:r>
          </a:p>
          <a:p>
            <a:pPr eaLnBrk="1" hangingPunct="1"/>
            <a:endParaRPr lang="en-US" altLang="en-US" sz="2400" b="1" i="0" dirty="0" smtClean="0">
              <a:solidFill>
                <a:srgbClr val="00FFFF"/>
              </a:solidFill>
              <a:latin typeface="Calibri" panose="020F0502020204030204" pitchFamily="34" charset="0"/>
            </a:endParaRPr>
          </a:p>
          <a:p>
            <a:pPr eaLnBrk="1" hangingPunct="1"/>
            <a:r>
              <a:rPr lang="en-US" sz="2400" b="1" i="0" dirty="0" smtClean="0">
                <a:solidFill>
                  <a:srgbClr val="00FFFF"/>
                </a:solidFill>
                <a:latin typeface="Calibri" panose="020F0502020204030204" pitchFamily="34" charset="0"/>
              </a:rPr>
              <a:t>If the electrical potentials of any two of the three bipolar limb electrocardiographic leads are known at any given instant, the third one can be determined mathematically by simply summing the first two.</a:t>
            </a:r>
            <a:endParaRPr lang="en-US" altLang="en-US" sz="2400" b="1" i="0" dirty="0">
              <a:solidFill>
                <a:srgbClr val="00FFFF"/>
              </a:solidFill>
              <a:latin typeface="Calibri" panose="020F0502020204030204" pitchFamily="34" charset="0"/>
            </a:endParaRPr>
          </a:p>
        </p:txBody>
      </p:sp>
      <p:pic>
        <p:nvPicPr>
          <p:cNvPr id="14" name="Picture 2" descr="http://www.accessmedicine.com/loadBinary.aspx?name=mohr6&amp;filename=%09mohr6_c004f0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197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42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Picture 2" descr="ecg_outline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228600"/>
            <a:ext cx="8902700" cy="645795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2" descr="FG21_13A"/>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13" y="1801813"/>
            <a:ext cx="7469187" cy="497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0" y="457200"/>
            <a:ext cx="1028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6000" b="1" i="0">
                <a:solidFill>
                  <a:schemeClr val="tx2"/>
                </a:solidFill>
                <a:latin typeface="Calibri" panose="020F0502020204030204" pitchFamily="34" charset="0"/>
              </a:rPr>
              <a:t>Recording an ECG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l="3995" r="3456" b="73473"/>
          <a:stretch>
            <a:fillRect/>
          </a:stretch>
        </p:blipFill>
        <p:spPr bwMode="auto">
          <a:xfrm>
            <a:off x="952500" y="1219200"/>
            <a:ext cx="8228013" cy="2284413"/>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0" y="76200"/>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a:solidFill>
                  <a:srgbClr val="FAFD00"/>
                </a:solidFill>
                <a:latin typeface="Calibri" panose="020F0502020204030204" pitchFamily="34" charset="0"/>
              </a:rPr>
              <a:t>ECG waves</a:t>
            </a:r>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t="25642" r="52266" b="49557"/>
          <a:stretch>
            <a:fillRect/>
          </a:stretch>
        </p:blipFill>
        <p:spPr bwMode="auto">
          <a:xfrm>
            <a:off x="876300" y="4570413"/>
            <a:ext cx="3963988" cy="2135187"/>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860425" y="708025"/>
            <a:ext cx="72969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200" i="0">
                <a:solidFill>
                  <a:srgbClr val="00FFCC"/>
                </a:solidFill>
                <a:latin typeface="Calibri" panose="020F0502020204030204" pitchFamily="34" charset="0"/>
              </a:rPr>
              <a:t>The impulse originates at the SA node and spreads to the atria</a:t>
            </a:r>
          </a:p>
        </p:txBody>
      </p:sp>
      <p:sp>
        <p:nvSpPr>
          <p:cNvPr id="26630" name="Rectangle 6"/>
          <p:cNvSpPr>
            <a:spLocks noChangeArrowheads="1"/>
          </p:cNvSpPr>
          <p:nvPr/>
        </p:nvSpPr>
        <p:spPr bwMode="auto">
          <a:xfrm>
            <a:off x="2857500" y="3200400"/>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6631" name="Rectangle 7"/>
          <p:cNvSpPr>
            <a:spLocks noChangeArrowheads="1"/>
          </p:cNvSpPr>
          <p:nvPr/>
        </p:nvSpPr>
        <p:spPr bwMode="auto">
          <a:xfrm>
            <a:off x="7429500" y="3200400"/>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6632" name="Rectangle 8"/>
          <p:cNvSpPr>
            <a:spLocks noChangeArrowheads="1"/>
          </p:cNvSpPr>
          <p:nvPr/>
        </p:nvSpPr>
        <p:spPr bwMode="auto">
          <a:xfrm>
            <a:off x="7277100" y="6477000"/>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6633" name="Rectangle 9"/>
          <p:cNvSpPr>
            <a:spLocks noChangeArrowheads="1"/>
          </p:cNvSpPr>
          <p:nvPr/>
        </p:nvSpPr>
        <p:spPr bwMode="auto">
          <a:xfrm>
            <a:off x="2933700" y="6477000"/>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6634" name="Text Box 10"/>
          <p:cNvSpPr txBox="1">
            <a:spLocks noChangeArrowheads="1"/>
          </p:cNvSpPr>
          <p:nvPr/>
        </p:nvSpPr>
        <p:spPr bwMode="auto">
          <a:xfrm>
            <a:off x="800100" y="3657600"/>
            <a:ext cx="396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i="0">
                <a:solidFill>
                  <a:srgbClr val="00FFCC"/>
                </a:solidFill>
                <a:latin typeface="Calibri" panose="020F0502020204030204" pitchFamily="34" charset="0"/>
              </a:rPr>
              <a:t>Atrial depolarisation generates a ‘P wave’ on the ECG</a:t>
            </a:r>
          </a:p>
        </p:txBody>
      </p:sp>
      <p:pic>
        <p:nvPicPr>
          <p:cNvPr id="26635" name="Picture 11"/>
          <p:cNvPicPr>
            <a:picLocks noChangeAspect="1" noChangeArrowheads="1"/>
          </p:cNvPicPr>
          <p:nvPr/>
        </p:nvPicPr>
        <p:blipFill>
          <a:blip r:embed="rId4">
            <a:extLst>
              <a:ext uri="{28A0092B-C50C-407E-A947-70E740481C1C}">
                <a14:useLocalDpi xmlns:a14="http://schemas.microsoft.com/office/drawing/2010/main" val="0"/>
              </a:ext>
            </a:extLst>
          </a:blip>
          <a:srcRect l="55019" t="25642" b="49557"/>
          <a:stretch>
            <a:fillRect/>
          </a:stretch>
        </p:blipFill>
        <p:spPr bwMode="auto">
          <a:xfrm>
            <a:off x="5597525" y="4570413"/>
            <a:ext cx="3736975" cy="2135187"/>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636" name="Text Box 12"/>
          <p:cNvSpPr txBox="1">
            <a:spLocks noChangeArrowheads="1"/>
          </p:cNvSpPr>
          <p:nvPr/>
        </p:nvSpPr>
        <p:spPr bwMode="auto">
          <a:xfrm>
            <a:off x="5524500" y="36576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i="0">
                <a:solidFill>
                  <a:srgbClr val="00FFCC"/>
                </a:solidFill>
                <a:latin typeface="Calibri" panose="020F0502020204030204" pitchFamily="34" charset="0"/>
              </a:rPr>
              <a:t>The impulse is delayed at the </a:t>
            </a:r>
          </a:p>
          <a:p>
            <a:r>
              <a:rPr lang="en-GB" altLang="en-US" sz="2000" i="0">
                <a:solidFill>
                  <a:srgbClr val="00FFCC"/>
                </a:solidFill>
                <a:latin typeface="Calibri" panose="020F0502020204030204" pitchFamily="34" charset="0"/>
              </a:rPr>
              <a:t>AV node</a:t>
            </a:r>
          </a:p>
        </p:txBody>
      </p:sp>
      <p:sp>
        <p:nvSpPr>
          <p:cNvPr id="26637" name="Arc 13"/>
          <p:cNvSpPr>
            <a:spLocks/>
          </p:cNvSpPr>
          <p:nvPr/>
        </p:nvSpPr>
        <p:spPr bwMode="auto">
          <a:xfrm flipV="1">
            <a:off x="1409700" y="1143000"/>
            <a:ext cx="3352800" cy="1371600"/>
          </a:xfrm>
          <a:custGeom>
            <a:avLst/>
            <a:gdLst>
              <a:gd name="T0" fmla="*/ 142184 w 21600"/>
              <a:gd name="T1" fmla="*/ 0 h 21580"/>
              <a:gd name="T2" fmla="*/ 3352800 w 21600"/>
              <a:gd name="T3" fmla="*/ 1371600 h 21580"/>
              <a:gd name="T4" fmla="*/ 0 w 21600"/>
              <a:gd name="T5" fmla="*/ 1371600 h 21580"/>
              <a:gd name="T6" fmla="*/ 0 60000 65536"/>
              <a:gd name="T7" fmla="*/ 0 60000 65536"/>
              <a:gd name="T8" fmla="*/ 0 60000 65536"/>
              <a:gd name="T9" fmla="*/ 0 w 21600"/>
              <a:gd name="T10" fmla="*/ 0 h 21580"/>
              <a:gd name="T11" fmla="*/ 21600 w 21600"/>
              <a:gd name="T12" fmla="*/ 21580 h 21580"/>
            </a:gdLst>
            <a:ahLst/>
            <a:cxnLst>
              <a:cxn ang="T6">
                <a:pos x="T0" y="T1"/>
              </a:cxn>
              <a:cxn ang="T7">
                <a:pos x="T2" y="T3"/>
              </a:cxn>
              <a:cxn ang="T8">
                <a:pos x="T4" y="T5"/>
              </a:cxn>
            </a:cxnLst>
            <a:rect l="T9" t="T10" r="T11" b="T12"/>
            <a:pathLst>
              <a:path w="21600" h="21580" fill="none" extrusionOk="0">
                <a:moveTo>
                  <a:pt x="916" y="-1"/>
                </a:moveTo>
                <a:cubicBezTo>
                  <a:pt x="12478" y="490"/>
                  <a:pt x="21600" y="10006"/>
                  <a:pt x="21600" y="21580"/>
                </a:cubicBezTo>
              </a:path>
              <a:path w="21600" h="21580" stroke="0" extrusionOk="0">
                <a:moveTo>
                  <a:pt x="916" y="-1"/>
                </a:moveTo>
                <a:cubicBezTo>
                  <a:pt x="12478" y="490"/>
                  <a:pt x="21600" y="10006"/>
                  <a:pt x="21600" y="21580"/>
                </a:cubicBezTo>
                <a:lnTo>
                  <a:pt x="0" y="21580"/>
                </a:lnTo>
                <a:close/>
              </a:path>
            </a:pathLst>
          </a:custGeom>
          <a:noFill/>
          <a:ln w="38100">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8" name="Arc 14"/>
          <p:cNvSpPr>
            <a:spLocks/>
          </p:cNvSpPr>
          <p:nvPr/>
        </p:nvSpPr>
        <p:spPr bwMode="auto">
          <a:xfrm flipV="1">
            <a:off x="6667500" y="1143000"/>
            <a:ext cx="2057400" cy="1143000"/>
          </a:xfrm>
          <a:custGeom>
            <a:avLst/>
            <a:gdLst>
              <a:gd name="T0" fmla="*/ 87249 w 21600"/>
              <a:gd name="T1" fmla="*/ 0 h 21580"/>
              <a:gd name="T2" fmla="*/ 2057400 w 21600"/>
              <a:gd name="T3" fmla="*/ 1143000 h 21580"/>
              <a:gd name="T4" fmla="*/ 0 w 21600"/>
              <a:gd name="T5" fmla="*/ 1143000 h 21580"/>
              <a:gd name="T6" fmla="*/ 0 60000 65536"/>
              <a:gd name="T7" fmla="*/ 0 60000 65536"/>
              <a:gd name="T8" fmla="*/ 0 60000 65536"/>
              <a:gd name="T9" fmla="*/ 0 w 21600"/>
              <a:gd name="T10" fmla="*/ 0 h 21580"/>
              <a:gd name="T11" fmla="*/ 21600 w 21600"/>
              <a:gd name="T12" fmla="*/ 21580 h 21580"/>
            </a:gdLst>
            <a:ahLst/>
            <a:cxnLst>
              <a:cxn ang="T6">
                <a:pos x="T0" y="T1"/>
              </a:cxn>
              <a:cxn ang="T7">
                <a:pos x="T2" y="T3"/>
              </a:cxn>
              <a:cxn ang="T8">
                <a:pos x="T4" y="T5"/>
              </a:cxn>
            </a:cxnLst>
            <a:rect l="T9" t="T10" r="T11" b="T12"/>
            <a:pathLst>
              <a:path w="21600" h="21580" fill="none" extrusionOk="0">
                <a:moveTo>
                  <a:pt x="916" y="-1"/>
                </a:moveTo>
                <a:cubicBezTo>
                  <a:pt x="12478" y="490"/>
                  <a:pt x="21600" y="10006"/>
                  <a:pt x="21600" y="21580"/>
                </a:cubicBezTo>
              </a:path>
              <a:path w="21600" h="21580" stroke="0" extrusionOk="0">
                <a:moveTo>
                  <a:pt x="916" y="-1"/>
                </a:moveTo>
                <a:cubicBezTo>
                  <a:pt x="12478" y="490"/>
                  <a:pt x="21600" y="10006"/>
                  <a:pt x="21600" y="21580"/>
                </a:cubicBezTo>
                <a:lnTo>
                  <a:pt x="0" y="21580"/>
                </a:lnTo>
                <a:close/>
              </a:path>
            </a:pathLst>
          </a:custGeom>
          <a:noFill/>
          <a:ln w="38100">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9" name="Arc 15"/>
          <p:cNvSpPr>
            <a:spLocks/>
          </p:cNvSpPr>
          <p:nvPr/>
        </p:nvSpPr>
        <p:spPr bwMode="auto">
          <a:xfrm flipV="1">
            <a:off x="5981700" y="1143000"/>
            <a:ext cx="2743200" cy="1371600"/>
          </a:xfrm>
          <a:custGeom>
            <a:avLst/>
            <a:gdLst>
              <a:gd name="T0" fmla="*/ 116332 w 21600"/>
              <a:gd name="T1" fmla="*/ 0 h 21580"/>
              <a:gd name="T2" fmla="*/ 2743200 w 21600"/>
              <a:gd name="T3" fmla="*/ 1371600 h 21580"/>
              <a:gd name="T4" fmla="*/ 0 w 21600"/>
              <a:gd name="T5" fmla="*/ 1371600 h 21580"/>
              <a:gd name="T6" fmla="*/ 0 60000 65536"/>
              <a:gd name="T7" fmla="*/ 0 60000 65536"/>
              <a:gd name="T8" fmla="*/ 0 60000 65536"/>
              <a:gd name="T9" fmla="*/ 0 w 21600"/>
              <a:gd name="T10" fmla="*/ 0 h 21580"/>
              <a:gd name="T11" fmla="*/ 21600 w 21600"/>
              <a:gd name="T12" fmla="*/ 21580 h 21580"/>
            </a:gdLst>
            <a:ahLst/>
            <a:cxnLst>
              <a:cxn ang="T6">
                <a:pos x="T0" y="T1"/>
              </a:cxn>
              <a:cxn ang="T7">
                <a:pos x="T2" y="T3"/>
              </a:cxn>
              <a:cxn ang="T8">
                <a:pos x="T4" y="T5"/>
              </a:cxn>
            </a:cxnLst>
            <a:rect l="T9" t="T10" r="T11" b="T12"/>
            <a:pathLst>
              <a:path w="21600" h="21580" fill="none" extrusionOk="0">
                <a:moveTo>
                  <a:pt x="916" y="-1"/>
                </a:moveTo>
                <a:cubicBezTo>
                  <a:pt x="12478" y="490"/>
                  <a:pt x="21600" y="10006"/>
                  <a:pt x="21600" y="21580"/>
                </a:cubicBezTo>
              </a:path>
              <a:path w="21600" h="21580" stroke="0" extrusionOk="0">
                <a:moveTo>
                  <a:pt x="916" y="-1"/>
                </a:moveTo>
                <a:cubicBezTo>
                  <a:pt x="12478" y="490"/>
                  <a:pt x="21600" y="10006"/>
                  <a:pt x="21600" y="21580"/>
                </a:cubicBezTo>
                <a:lnTo>
                  <a:pt x="0" y="21580"/>
                </a:lnTo>
                <a:close/>
              </a:path>
            </a:pathLst>
          </a:custGeom>
          <a:noFill/>
          <a:ln w="38100">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0" name="Arc 16"/>
          <p:cNvSpPr>
            <a:spLocks/>
          </p:cNvSpPr>
          <p:nvPr/>
        </p:nvSpPr>
        <p:spPr bwMode="auto">
          <a:xfrm>
            <a:off x="2095500" y="4419600"/>
            <a:ext cx="1371600" cy="1143000"/>
          </a:xfrm>
          <a:custGeom>
            <a:avLst/>
            <a:gdLst>
              <a:gd name="T0" fmla="*/ 0 w 21600"/>
              <a:gd name="T1" fmla="*/ 0 h 21600"/>
              <a:gd name="T2" fmla="*/ 1371600 w 21600"/>
              <a:gd name="T3" fmla="*/ 1143000 h 21600"/>
              <a:gd name="T4" fmla="*/ 0 w 21600"/>
              <a:gd name="T5" fmla="*/ 1143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1" name="Arc 17"/>
          <p:cNvSpPr>
            <a:spLocks/>
          </p:cNvSpPr>
          <p:nvPr/>
        </p:nvSpPr>
        <p:spPr bwMode="auto">
          <a:xfrm>
            <a:off x="6515100" y="4419600"/>
            <a:ext cx="1600200" cy="1524000"/>
          </a:xfrm>
          <a:custGeom>
            <a:avLst/>
            <a:gdLst>
              <a:gd name="T0" fmla="*/ 0 w 21600"/>
              <a:gd name="T1" fmla="*/ 0 h 21600"/>
              <a:gd name="T2" fmla="*/ 1600200 w 21600"/>
              <a:gd name="T3" fmla="*/ 1524000 h 21600"/>
              <a:gd name="T4" fmla="*/ 0 w 21600"/>
              <a:gd name="T5" fmla="*/ 1524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2" name="Arc 18"/>
          <p:cNvSpPr>
            <a:spLocks/>
          </p:cNvSpPr>
          <p:nvPr/>
        </p:nvSpPr>
        <p:spPr bwMode="auto">
          <a:xfrm>
            <a:off x="6515100" y="4419600"/>
            <a:ext cx="76200" cy="1295400"/>
          </a:xfrm>
          <a:custGeom>
            <a:avLst/>
            <a:gdLst>
              <a:gd name="T0" fmla="*/ 0 w 21600"/>
              <a:gd name="T1" fmla="*/ 0 h 21600"/>
              <a:gd name="T2" fmla="*/ 762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3" name="Text Box 19"/>
          <p:cNvSpPr txBox="1">
            <a:spLocks noChangeArrowheads="1"/>
          </p:cNvSpPr>
          <p:nvPr/>
        </p:nvSpPr>
        <p:spPr bwMode="auto">
          <a:xfrm>
            <a:off x="3390900" y="5486400"/>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b="1" i="0">
                <a:solidFill>
                  <a:schemeClr val="hlink"/>
                </a:solidFill>
                <a:latin typeface="Calibri" panose="020F0502020204030204" pitchFamily="34" charset="0"/>
              </a:rPr>
              <a:t>P</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t="50394" b="23915"/>
          <a:stretch>
            <a:fillRect/>
          </a:stretch>
        </p:blipFill>
        <p:spPr bwMode="auto">
          <a:xfrm>
            <a:off x="673100" y="1747838"/>
            <a:ext cx="8890000" cy="2212975"/>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t="74364" r="51456"/>
          <a:stretch>
            <a:fillRect/>
          </a:stretch>
        </p:blipFill>
        <p:spPr bwMode="auto">
          <a:xfrm>
            <a:off x="673100" y="4421188"/>
            <a:ext cx="4314825" cy="2208212"/>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2247900" y="1752600"/>
            <a:ext cx="2209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7653" name="Rectangle 5"/>
          <p:cNvSpPr>
            <a:spLocks noChangeArrowheads="1"/>
          </p:cNvSpPr>
          <p:nvPr/>
        </p:nvSpPr>
        <p:spPr bwMode="auto">
          <a:xfrm>
            <a:off x="2343150" y="4419600"/>
            <a:ext cx="2209800" cy="304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7654" name="Text Box 6"/>
          <p:cNvSpPr txBox="1">
            <a:spLocks noChangeArrowheads="1"/>
          </p:cNvSpPr>
          <p:nvPr/>
        </p:nvSpPr>
        <p:spPr bwMode="auto">
          <a:xfrm>
            <a:off x="647700" y="212725"/>
            <a:ext cx="411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i="0" dirty="0">
                <a:solidFill>
                  <a:srgbClr val="00FFFF"/>
                </a:solidFill>
                <a:latin typeface="Calibri" panose="020F0502020204030204" pitchFamily="34" charset="0"/>
              </a:rPr>
              <a:t>The impulse then spreads to ventricles generating a QRS complex</a:t>
            </a:r>
          </a:p>
        </p:txBody>
      </p:sp>
      <p:sp>
        <p:nvSpPr>
          <p:cNvPr id="27655" name="Text Box 7"/>
          <p:cNvSpPr txBox="1">
            <a:spLocks noChangeArrowheads="1"/>
          </p:cNvSpPr>
          <p:nvPr/>
        </p:nvSpPr>
        <p:spPr bwMode="auto">
          <a:xfrm>
            <a:off x="3848100" y="19812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i="0">
                <a:solidFill>
                  <a:schemeClr val="hlink"/>
                </a:solidFill>
                <a:latin typeface="Calibri" panose="020F0502020204030204" pitchFamily="34" charset="0"/>
              </a:rPr>
              <a:t>R</a:t>
            </a:r>
          </a:p>
        </p:txBody>
      </p:sp>
      <p:sp>
        <p:nvSpPr>
          <p:cNvPr id="27656" name="Text Box 8"/>
          <p:cNvSpPr txBox="1">
            <a:spLocks noChangeArrowheads="1"/>
          </p:cNvSpPr>
          <p:nvPr/>
        </p:nvSpPr>
        <p:spPr bwMode="auto">
          <a:xfrm>
            <a:off x="4000500" y="3124200"/>
            <a:ext cx="330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b="1" i="0">
                <a:solidFill>
                  <a:schemeClr val="hlink"/>
                </a:solidFill>
                <a:latin typeface="Calibri" panose="020F0502020204030204" pitchFamily="34" charset="0"/>
              </a:rPr>
              <a:t>S</a:t>
            </a:r>
          </a:p>
        </p:txBody>
      </p:sp>
      <p:sp>
        <p:nvSpPr>
          <p:cNvPr id="27657" name="Rectangle 9"/>
          <p:cNvSpPr>
            <a:spLocks noChangeArrowheads="1"/>
          </p:cNvSpPr>
          <p:nvPr/>
        </p:nvSpPr>
        <p:spPr bwMode="auto">
          <a:xfrm>
            <a:off x="2705100" y="3581400"/>
            <a:ext cx="2209800"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7658" name="Rectangle 10"/>
          <p:cNvSpPr>
            <a:spLocks noChangeArrowheads="1"/>
          </p:cNvSpPr>
          <p:nvPr/>
        </p:nvSpPr>
        <p:spPr bwMode="auto">
          <a:xfrm>
            <a:off x="2324100" y="3733800"/>
            <a:ext cx="2209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7659" name="Text Box 11"/>
          <p:cNvSpPr txBox="1">
            <a:spLocks noChangeArrowheads="1"/>
          </p:cNvSpPr>
          <p:nvPr/>
        </p:nvSpPr>
        <p:spPr bwMode="auto">
          <a:xfrm>
            <a:off x="3579813" y="3076575"/>
            <a:ext cx="39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b="1" i="0">
                <a:solidFill>
                  <a:schemeClr val="hlink"/>
                </a:solidFill>
                <a:latin typeface="Calibri" panose="020F0502020204030204" pitchFamily="34" charset="0"/>
              </a:rPr>
              <a:t>Q</a:t>
            </a:r>
          </a:p>
        </p:txBody>
      </p:sp>
      <p:sp>
        <p:nvSpPr>
          <p:cNvPr id="27660" name="Arc 12"/>
          <p:cNvSpPr>
            <a:spLocks/>
          </p:cNvSpPr>
          <p:nvPr/>
        </p:nvSpPr>
        <p:spPr bwMode="auto">
          <a:xfrm flipH="1" flipV="1">
            <a:off x="1181100" y="1295400"/>
            <a:ext cx="838200" cy="1828800"/>
          </a:xfrm>
          <a:custGeom>
            <a:avLst/>
            <a:gdLst>
              <a:gd name="T0" fmla="*/ 0 w 21600"/>
              <a:gd name="T1" fmla="*/ 0 h 21600"/>
              <a:gd name="T2" fmla="*/ 838200 w 21600"/>
              <a:gd name="T3" fmla="*/ 1828800 h 21600"/>
              <a:gd name="T4" fmla="*/ 0 w 21600"/>
              <a:gd name="T5" fmla="*/ 1828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7661" name="Arc 13"/>
          <p:cNvSpPr>
            <a:spLocks/>
          </p:cNvSpPr>
          <p:nvPr/>
        </p:nvSpPr>
        <p:spPr bwMode="auto">
          <a:xfrm flipH="1" flipV="1">
            <a:off x="3086100" y="1676400"/>
            <a:ext cx="685800" cy="1066800"/>
          </a:xfrm>
          <a:custGeom>
            <a:avLst/>
            <a:gdLst>
              <a:gd name="T0" fmla="*/ 0 w 21600"/>
              <a:gd name="T1" fmla="*/ 0 h 21600"/>
              <a:gd name="T2" fmla="*/ 685800 w 21600"/>
              <a:gd name="T3" fmla="*/ 1066800 h 21600"/>
              <a:gd name="T4" fmla="*/ 0 w 21600"/>
              <a:gd name="T5" fmla="*/ 1066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7662" name="Text Box 14"/>
          <p:cNvSpPr txBox="1">
            <a:spLocks noChangeArrowheads="1"/>
          </p:cNvSpPr>
          <p:nvPr/>
        </p:nvSpPr>
        <p:spPr bwMode="auto">
          <a:xfrm>
            <a:off x="5981700" y="8382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i="0">
                <a:solidFill>
                  <a:srgbClr val="00FFFF"/>
                </a:solidFill>
                <a:latin typeface="Calibri" panose="020F0502020204030204" pitchFamily="34" charset="0"/>
              </a:rPr>
              <a:t>Ventricles uniformly depolarised - ST segment</a:t>
            </a:r>
            <a:r>
              <a:rPr lang="en-GB" altLang="en-US" sz="2400" i="0">
                <a:solidFill>
                  <a:srgbClr val="FFFFFF"/>
                </a:solidFill>
                <a:latin typeface="Calibri" panose="020F0502020204030204" pitchFamily="34" charset="0"/>
              </a:rPr>
              <a:t> </a:t>
            </a:r>
          </a:p>
        </p:txBody>
      </p:sp>
      <p:sp>
        <p:nvSpPr>
          <p:cNvPr id="27663" name="Arc 15"/>
          <p:cNvSpPr>
            <a:spLocks/>
          </p:cNvSpPr>
          <p:nvPr/>
        </p:nvSpPr>
        <p:spPr bwMode="auto">
          <a:xfrm>
            <a:off x="8191500" y="1600200"/>
            <a:ext cx="533400" cy="1524000"/>
          </a:xfrm>
          <a:custGeom>
            <a:avLst/>
            <a:gdLst>
              <a:gd name="T0" fmla="*/ 0 w 21600"/>
              <a:gd name="T1" fmla="*/ 0 h 21600"/>
              <a:gd name="T2" fmla="*/ 533400 w 21600"/>
              <a:gd name="T3" fmla="*/ 1524000 h 21600"/>
              <a:gd name="T4" fmla="*/ 0 w 21600"/>
              <a:gd name="T5" fmla="*/ 1524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7664" name="Text Box 16"/>
          <p:cNvSpPr txBox="1">
            <a:spLocks noChangeArrowheads="1"/>
          </p:cNvSpPr>
          <p:nvPr/>
        </p:nvSpPr>
        <p:spPr bwMode="auto">
          <a:xfrm>
            <a:off x="4152900" y="5238750"/>
            <a:ext cx="336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b="1" i="0">
                <a:solidFill>
                  <a:schemeClr val="hlink"/>
                </a:solidFill>
                <a:latin typeface="Calibri" panose="020F0502020204030204" pitchFamily="34" charset="0"/>
              </a:rPr>
              <a:t>T</a:t>
            </a:r>
          </a:p>
        </p:txBody>
      </p:sp>
      <p:sp>
        <p:nvSpPr>
          <p:cNvPr id="27665" name="Text Box 17"/>
          <p:cNvSpPr txBox="1">
            <a:spLocks noChangeArrowheads="1"/>
          </p:cNvSpPr>
          <p:nvPr/>
        </p:nvSpPr>
        <p:spPr bwMode="auto">
          <a:xfrm>
            <a:off x="5829300" y="4648200"/>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i="0">
                <a:solidFill>
                  <a:srgbClr val="00FFFF"/>
                </a:solidFill>
                <a:latin typeface="Calibri" panose="020F0502020204030204" pitchFamily="34" charset="0"/>
              </a:rPr>
              <a:t>Ventricles repolarize </a:t>
            </a:r>
          </a:p>
          <a:p>
            <a:r>
              <a:rPr lang="en-GB" altLang="en-US" sz="2000" i="0">
                <a:solidFill>
                  <a:srgbClr val="00FFFF"/>
                </a:solidFill>
                <a:latin typeface="Calibri" panose="020F0502020204030204" pitchFamily="34" charset="0"/>
              </a:rPr>
              <a:t>T wave</a:t>
            </a:r>
          </a:p>
        </p:txBody>
      </p:sp>
      <p:sp>
        <p:nvSpPr>
          <p:cNvPr id="27666" name="Line 18"/>
          <p:cNvSpPr>
            <a:spLocks noChangeShapeType="1"/>
          </p:cNvSpPr>
          <p:nvPr/>
        </p:nvSpPr>
        <p:spPr bwMode="auto">
          <a:xfrm flipH="1">
            <a:off x="4533900" y="5257800"/>
            <a:ext cx="1143000" cy="457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8674" name="Picture 2" descr="APE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838200"/>
            <a:ext cx="4829175" cy="589121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31683" name="Rectangle 3"/>
          <p:cNvSpPr>
            <a:spLocks noChangeArrowheads="1"/>
          </p:cNvSpPr>
          <p:nvPr/>
        </p:nvSpPr>
        <p:spPr bwMode="auto">
          <a:xfrm>
            <a:off x="0" y="76200"/>
            <a:ext cx="10287000" cy="7620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ECG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31683" name="Rectangle 3"/>
          <p:cNvSpPr>
            <a:spLocks noChangeArrowheads="1"/>
          </p:cNvSpPr>
          <p:nvPr/>
        </p:nvSpPr>
        <p:spPr bwMode="auto">
          <a:xfrm>
            <a:off x="0" y="1435100"/>
            <a:ext cx="10287000" cy="762000"/>
          </a:xfrm>
          <a:prstGeom prst="rect">
            <a:avLst/>
          </a:prstGeom>
          <a:noFill/>
          <a:ln w="9525">
            <a:noFill/>
            <a:miter lim="800000"/>
            <a:headEnd/>
            <a:tailEnd/>
          </a:ln>
          <a:effectLst/>
        </p:spPr>
        <p:txBody>
          <a:bodyPr anchor="ctr"/>
          <a:lstStyle/>
          <a:p>
            <a:pPr algn="ctr">
              <a:defRPr/>
            </a:pPr>
            <a:r>
              <a:rPr lang="en-GB" sz="4400" b="1" i="0" dirty="0" smtClean="0">
                <a:solidFill>
                  <a:schemeClr val="tx2"/>
                </a:solidFill>
                <a:effectLst>
                  <a:outerShdw blurRad="38100" dist="38100" dir="2700000" algn="tl">
                    <a:srgbClr val="000000"/>
                  </a:outerShdw>
                </a:effectLst>
                <a:latin typeface="Calibri" panose="020F0502020204030204" pitchFamily="34" charset="0"/>
              </a:rPr>
              <a:t>Question</a:t>
            </a:r>
            <a:endParaRPr lang="en-GB" sz="4400" b="1" i="0" dirty="0">
              <a:solidFill>
                <a:schemeClr val="tx2"/>
              </a:solidFill>
              <a:effectLst>
                <a:outerShdw blurRad="38100" dist="38100" dir="2700000" algn="tl">
                  <a:srgbClr val="000000"/>
                </a:outerShdw>
              </a:effectLst>
              <a:latin typeface="Calibri" panose="020F0502020204030204" pitchFamily="34" charset="0"/>
            </a:endParaRPr>
          </a:p>
        </p:txBody>
      </p:sp>
      <p:sp>
        <p:nvSpPr>
          <p:cNvPr id="4" name="Rectangle 2"/>
          <p:cNvSpPr>
            <a:spLocks noChangeArrowheads="1"/>
          </p:cNvSpPr>
          <p:nvPr/>
        </p:nvSpPr>
        <p:spPr bwMode="auto">
          <a:xfrm>
            <a:off x="495300" y="3910013"/>
            <a:ext cx="9525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0" dirty="0">
                <a:solidFill>
                  <a:srgbClr val="00CC99"/>
                </a:solidFill>
                <a:latin typeface="Calibri" panose="020F0502020204030204" pitchFamily="34" charset="0"/>
              </a:rPr>
              <a:t>Why atrial repolarization does not appear in ECG?</a:t>
            </a:r>
          </a:p>
        </p:txBody>
      </p:sp>
    </p:spTree>
    <p:extLst>
      <p:ext uri="{BB962C8B-B14F-4D97-AF65-F5344CB8AC3E}">
        <p14:creationId xmlns:p14="http://schemas.microsoft.com/office/powerpoint/2010/main" val="22604327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286500" y="1971675"/>
            <a:ext cx="3733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400" b="1" i="0">
                <a:solidFill>
                  <a:srgbClr val="FF66FF"/>
                </a:solidFill>
                <a:latin typeface="Calibri" panose="020F0502020204030204" pitchFamily="34" charset="0"/>
              </a:rPr>
              <a:t> P</a:t>
            </a:r>
            <a:r>
              <a:rPr lang="en-GB" altLang="en-US" sz="2400" b="1" i="0">
                <a:solidFill>
                  <a:srgbClr val="66FFFF"/>
                </a:solidFill>
                <a:latin typeface="Calibri" panose="020F0502020204030204" pitchFamily="34" charset="0"/>
              </a:rPr>
              <a:t> wave is due to atrial depolarization. </a:t>
            </a:r>
          </a:p>
          <a:p>
            <a:pPr>
              <a:buFontTx/>
              <a:buBlip>
                <a:blip r:embed="rId4"/>
              </a:buBlip>
            </a:pPr>
            <a:endParaRPr lang="en-GB" altLang="en-US" sz="2400" b="1" i="0">
              <a:solidFill>
                <a:srgbClr val="66FFFF"/>
              </a:solidFill>
              <a:latin typeface="Calibri" panose="020F0502020204030204" pitchFamily="34" charset="0"/>
            </a:endParaRPr>
          </a:p>
          <a:p>
            <a:pPr>
              <a:buFontTx/>
              <a:buBlip>
                <a:blip r:embed="rId4"/>
              </a:buBlip>
            </a:pPr>
            <a:endParaRPr lang="en-GB" altLang="en-US" sz="1000" b="1" i="0">
              <a:solidFill>
                <a:srgbClr val="66FFFF"/>
              </a:solidFill>
              <a:latin typeface="Calibri" panose="020F0502020204030204" pitchFamily="34" charset="0"/>
            </a:endParaRPr>
          </a:p>
          <a:p>
            <a:pPr>
              <a:buFontTx/>
              <a:buBlip>
                <a:blip r:embed="rId4"/>
              </a:buBlip>
            </a:pPr>
            <a:r>
              <a:rPr lang="en-GB" altLang="en-US" sz="2400" b="1" i="0">
                <a:solidFill>
                  <a:srgbClr val="66FFFF"/>
                </a:solidFill>
                <a:latin typeface="Calibri" panose="020F0502020204030204" pitchFamily="34" charset="0"/>
              </a:rPr>
              <a:t> The </a:t>
            </a:r>
            <a:r>
              <a:rPr lang="en-GB" altLang="en-US" sz="2400" b="1" i="0">
                <a:solidFill>
                  <a:srgbClr val="FF66FF"/>
                </a:solidFill>
                <a:latin typeface="Calibri" panose="020F0502020204030204" pitchFamily="34" charset="0"/>
              </a:rPr>
              <a:t>QRS</a:t>
            </a:r>
            <a:r>
              <a:rPr lang="en-GB" altLang="en-US" sz="2400" b="1" i="0">
                <a:solidFill>
                  <a:srgbClr val="66FFFF"/>
                </a:solidFill>
                <a:latin typeface="Calibri" panose="020F0502020204030204" pitchFamily="34" charset="0"/>
              </a:rPr>
              <a:t> complex is due to ventricular depolarization.</a:t>
            </a:r>
          </a:p>
          <a:p>
            <a:pPr>
              <a:buFontTx/>
              <a:buBlip>
                <a:blip r:embed="rId4"/>
              </a:buBlip>
            </a:pPr>
            <a:endParaRPr lang="en-GB" altLang="en-US" sz="2400" b="1" i="0">
              <a:solidFill>
                <a:srgbClr val="66FFFF"/>
              </a:solidFill>
              <a:latin typeface="Calibri" panose="020F0502020204030204" pitchFamily="34" charset="0"/>
            </a:endParaRPr>
          </a:p>
          <a:p>
            <a:pPr>
              <a:buFontTx/>
              <a:buBlip>
                <a:blip r:embed="rId4"/>
              </a:buBlip>
            </a:pPr>
            <a:endParaRPr lang="en-GB" altLang="en-US" sz="1000" b="1" i="0">
              <a:solidFill>
                <a:srgbClr val="66FFFF"/>
              </a:solidFill>
              <a:latin typeface="Calibri" panose="020F0502020204030204" pitchFamily="34" charset="0"/>
            </a:endParaRPr>
          </a:p>
          <a:p>
            <a:pPr>
              <a:buFontTx/>
              <a:buBlip>
                <a:blip r:embed="rId4"/>
              </a:buBlip>
            </a:pPr>
            <a:r>
              <a:rPr lang="en-GB" altLang="en-US" sz="2400" b="1" i="0">
                <a:solidFill>
                  <a:srgbClr val="FF66FF"/>
                </a:solidFill>
                <a:latin typeface="Calibri" panose="020F0502020204030204" pitchFamily="34" charset="0"/>
              </a:rPr>
              <a:t> T</a:t>
            </a:r>
            <a:r>
              <a:rPr lang="en-GB" altLang="en-US" sz="2400" b="1" i="0">
                <a:solidFill>
                  <a:srgbClr val="66FFFF"/>
                </a:solidFill>
                <a:latin typeface="Calibri" panose="020F0502020204030204" pitchFamily="34" charset="0"/>
              </a:rPr>
              <a:t> wave is Ventricular repolarization.</a:t>
            </a:r>
          </a:p>
          <a:p>
            <a:pPr>
              <a:buFontTx/>
              <a:buBlip>
                <a:blip r:embed="rId4"/>
              </a:buBlip>
            </a:pPr>
            <a:endParaRPr lang="en-GB" altLang="en-US" sz="1000" b="1" i="0">
              <a:solidFill>
                <a:srgbClr val="66FFFF"/>
              </a:solidFill>
              <a:latin typeface="Calibri" panose="020F0502020204030204" pitchFamily="34" charset="0"/>
            </a:endParaRPr>
          </a:p>
          <a:p>
            <a:endParaRPr lang="en-GB" altLang="en-US" sz="2400" b="1" i="0">
              <a:solidFill>
                <a:srgbClr val="66FFFF"/>
              </a:solidFill>
              <a:latin typeface="Calibri" panose="020F0502020204030204" pitchFamily="34" charset="0"/>
            </a:endParaRPr>
          </a:p>
        </p:txBody>
      </p:sp>
      <p:sp>
        <p:nvSpPr>
          <p:cNvPr id="2633731" name="Rectangle 3"/>
          <p:cNvSpPr>
            <a:spLocks noChangeArrowheads="1"/>
          </p:cNvSpPr>
          <p:nvPr/>
        </p:nvSpPr>
        <p:spPr bwMode="auto">
          <a:xfrm>
            <a:off x="0" y="304800"/>
            <a:ext cx="10287000" cy="7620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ECG waves</a:t>
            </a:r>
          </a:p>
        </p:txBody>
      </p:sp>
      <p:pic>
        <p:nvPicPr>
          <p:cNvPr id="2633732" name="Picture 4" descr="ECG_interv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981200"/>
            <a:ext cx="5672138" cy="4518025"/>
          </a:xfrm>
          <a:prstGeom prst="rect">
            <a:avLst/>
          </a:prstGeom>
          <a:solidFill>
            <a:schemeClr val="tx2"/>
          </a:solidFill>
          <a:ln w="76200">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33732"/>
                                        </p:tgtEl>
                                        <p:attrNameLst>
                                          <p:attrName>style.visibility</p:attrName>
                                        </p:attrNameLst>
                                      </p:cBhvr>
                                      <p:to>
                                        <p:strVal val="visible"/>
                                      </p:to>
                                    </p:set>
                                    <p:animEffect transition="in" filter="fade">
                                      <p:cBhvr>
                                        <p:cTn id="7" dur="1000"/>
                                        <p:tgtEl>
                                          <p:spTgt spid="263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5" name="Rectangle 5"/>
          <p:cNvSpPr txBox="1">
            <a:spLocks noChangeArrowheads="1"/>
          </p:cNvSpPr>
          <p:nvPr/>
        </p:nvSpPr>
        <p:spPr>
          <a:xfrm>
            <a:off x="0" y="7620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kern="0" smtClean="0">
                <a:solidFill>
                  <a:srgbClr val="00FFFF"/>
                </a:solidFill>
                <a:latin typeface="Calibri" pitchFamily="34" charset="0"/>
                <a:cs typeface="Calibri" pitchFamily="34" charset="0"/>
              </a:rPr>
              <a:t>Learning Resources</a:t>
            </a:r>
            <a:endParaRPr lang="en-CA" sz="5400" b="1" i="0" kern="0" dirty="0">
              <a:solidFill>
                <a:srgbClr val="00FFFF"/>
              </a:solidFill>
              <a:latin typeface="Calibri" pitchFamily="34" charset="0"/>
              <a:cs typeface="Calibri" pitchFamily="34" charset="0"/>
            </a:endParaRPr>
          </a:p>
        </p:txBody>
      </p:sp>
      <p:sp>
        <p:nvSpPr>
          <p:cNvPr id="6" name="Rectangle 8"/>
          <p:cNvSpPr>
            <a:spLocks noChangeArrowheads="1"/>
          </p:cNvSpPr>
          <p:nvPr/>
        </p:nvSpPr>
        <p:spPr bwMode="auto">
          <a:xfrm>
            <a:off x="419100" y="2278928"/>
            <a:ext cx="9601200" cy="3844129"/>
          </a:xfrm>
          <a:prstGeom prst="rect">
            <a:avLst/>
          </a:prstGeom>
          <a:noFill/>
          <a:ln w="12700">
            <a:noFill/>
            <a:miter lim="800000"/>
            <a:headEnd type="none" w="sm" len="sm"/>
            <a:tailEnd type="none" w="sm" len="sm"/>
          </a:ln>
          <a:effectLst/>
        </p:spPr>
        <p:txBody>
          <a:bodyPr wrap="square" anchor="ctr">
            <a:spAutoFit/>
          </a:body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3"/>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3"/>
              </a:buBlip>
            </a:pPr>
            <a:r>
              <a:rPr lang="en-US" sz="2300" b="1" i="0" dirty="0" err="1" smtClean="0">
                <a:solidFill>
                  <a:schemeClr val="tx2"/>
                </a:solidFill>
                <a:latin typeface="Calibri" pitchFamily="34" charset="0"/>
                <a:cs typeface="Calibri" pitchFamily="34" charset="0"/>
              </a:rPr>
              <a:t>Ganong’s</a:t>
            </a:r>
            <a:r>
              <a:rPr lang="en-US" sz="2300" b="1" i="0" dirty="0" smtClean="0">
                <a:solidFill>
                  <a:schemeClr val="tx2"/>
                </a:solidFill>
                <a:latin typeface="Calibri" pitchFamily="34" charset="0"/>
                <a:cs typeface="Calibri" pitchFamily="34" charset="0"/>
              </a:rPr>
              <a:t> Review of Medical Physiology;  24</a:t>
            </a:r>
            <a:r>
              <a:rPr lang="en-US" sz="2300" b="1" i="0" baseline="30000" dirty="0" smtClean="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a:solidFill>
                  <a:schemeClr val="tx2"/>
                </a:solidFill>
                <a:latin typeface="Calibri" pitchFamily="34" charset="0"/>
                <a:cs typeface="Calibri" pitchFamily="34" charset="0"/>
                <a:hlinkClick r:id="rId4"/>
              </a:rPr>
              <a:t>http://accessmedicine.mhmedical.com</a:t>
            </a:r>
            <a:r>
              <a:rPr lang="en-US" sz="2300" b="1" i="0" dirty="0" smtClean="0">
                <a:solidFill>
                  <a:schemeClr val="tx2"/>
                </a:solidFill>
                <a:latin typeface="Calibri" pitchFamily="34" charset="0"/>
                <a:cs typeface="Calibri" pitchFamily="34" charset="0"/>
                <a:hlinkClick r:id="rId4"/>
              </a:rPr>
              <a:t>/</a:t>
            </a:r>
            <a:endParaRPr lang="en-US" sz="2300" b="1" i="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7774286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515100" y="1971675"/>
            <a:ext cx="3733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400" b="1" i="0" dirty="0">
                <a:solidFill>
                  <a:srgbClr val="FF66FF"/>
                </a:solidFill>
                <a:latin typeface="Calibri" panose="020F0502020204030204" pitchFamily="34" charset="0"/>
              </a:rPr>
              <a:t> P</a:t>
            </a:r>
            <a:r>
              <a:rPr lang="en-GB" altLang="en-US" sz="2400" b="1" i="0" dirty="0">
                <a:solidFill>
                  <a:srgbClr val="66FFFF"/>
                </a:solidFill>
                <a:latin typeface="Calibri" panose="020F0502020204030204" pitchFamily="34" charset="0"/>
              </a:rPr>
              <a:t> wave is due to atrial depolarization. </a:t>
            </a:r>
          </a:p>
          <a:p>
            <a:pPr>
              <a:buFontTx/>
              <a:buBlip>
                <a:blip r:embed="rId4"/>
              </a:buBlip>
            </a:pPr>
            <a:endParaRPr lang="en-GB" altLang="en-US" sz="2400" b="1" i="0" dirty="0">
              <a:solidFill>
                <a:srgbClr val="66FFFF"/>
              </a:solidFill>
              <a:latin typeface="Calibri" panose="020F0502020204030204" pitchFamily="34" charset="0"/>
            </a:endParaRPr>
          </a:p>
          <a:p>
            <a:pPr>
              <a:buFontTx/>
              <a:buBlip>
                <a:blip r:embed="rId4"/>
              </a:buBlip>
            </a:pPr>
            <a:endParaRPr lang="en-GB" altLang="en-US" sz="1000" b="1" i="0" dirty="0">
              <a:solidFill>
                <a:srgbClr val="66FFFF"/>
              </a:solidFill>
              <a:latin typeface="Calibri" panose="020F0502020204030204" pitchFamily="34" charset="0"/>
            </a:endParaRPr>
          </a:p>
          <a:p>
            <a:pPr>
              <a:buFontTx/>
              <a:buBlip>
                <a:blip r:embed="rId4"/>
              </a:buBlip>
            </a:pPr>
            <a:r>
              <a:rPr lang="en-GB" altLang="en-US" sz="2400" b="1" i="0" dirty="0">
                <a:solidFill>
                  <a:srgbClr val="66FFFF"/>
                </a:solidFill>
                <a:latin typeface="Calibri" panose="020F0502020204030204" pitchFamily="34" charset="0"/>
              </a:rPr>
              <a:t> The </a:t>
            </a:r>
            <a:r>
              <a:rPr lang="en-GB" altLang="en-US" sz="2400" b="1" i="0" dirty="0">
                <a:solidFill>
                  <a:srgbClr val="FF66FF"/>
                </a:solidFill>
                <a:latin typeface="Calibri" panose="020F0502020204030204" pitchFamily="34" charset="0"/>
              </a:rPr>
              <a:t>QRS</a:t>
            </a:r>
            <a:r>
              <a:rPr lang="en-GB" altLang="en-US" sz="2400" b="1" i="0" dirty="0">
                <a:solidFill>
                  <a:srgbClr val="66FFFF"/>
                </a:solidFill>
                <a:latin typeface="Calibri" panose="020F0502020204030204" pitchFamily="34" charset="0"/>
              </a:rPr>
              <a:t> complex is due to ventricular depolarization.</a:t>
            </a:r>
          </a:p>
          <a:p>
            <a:pPr>
              <a:buFontTx/>
              <a:buBlip>
                <a:blip r:embed="rId4"/>
              </a:buBlip>
            </a:pPr>
            <a:endParaRPr lang="en-GB" altLang="en-US" sz="2400" b="1" i="0" dirty="0">
              <a:solidFill>
                <a:srgbClr val="66FFFF"/>
              </a:solidFill>
              <a:latin typeface="Calibri" panose="020F0502020204030204" pitchFamily="34" charset="0"/>
            </a:endParaRPr>
          </a:p>
          <a:p>
            <a:pPr>
              <a:buFontTx/>
              <a:buBlip>
                <a:blip r:embed="rId4"/>
              </a:buBlip>
            </a:pPr>
            <a:endParaRPr lang="en-GB" altLang="en-US" sz="1000" b="1" i="0" dirty="0">
              <a:solidFill>
                <a:srgbClr val="66FFFF"/>
              </a:solidFill>
              <a:latin typeface="Calibri" panose="020F0502020204030204" pitchFamily="34" charset="0"/>
            </a:endParaRPr>
          </a:p>
          <a:p>
            <a:pPr>
              <a:buFontTx/>
              <a:buBlip>
                <a:blip r:embed="rId4"/>
              </a:buBlip>
            </a:pPr>
            <a:r>
              <a:rPr lang="en-GB" altLang="en-US" sz="2400" b="1" i="0" dirty="0">
                <a:solidFill>
                  <a:srgbClr val="FF66FF"/>
                </a:solidFill>
                <a:latin typeface="Calibri" panose="020F0502020204030204" pitchFamily="34" charset="0"/>
              </a:rPr>
              <a:t> T</a:t>
            </a:r>
            <a:r>
              <a:rPr lang="en-GB" altLang="en-US" sz="2400" b="1" i="0" dirty="0">
                <a:solidFill>
                  <a:srgbClr val="66FFFF"/>
                </a:solidFill>
                <a:latin typeface="Calibri" panose="020F0502020204030204" pitchFamily="34" charset="0"/>
              </a:rPr>
              <a:t> wave is Ventricular repolarization.</a:t>
            </a:r>
          </a:p>
          <a:p>
            <a:pPr>
              <a:buFontTx/>
              <a:buBlip>
                <a:blip r:embed="rId4"/>
              </a:buBlip>
            </a:pPr>
            <a:endParaRPr lang="en-GB" altLang="en-US" sz="1000" b="1" i="0" dirty="0">
              <a:solidFill>
                <a:srgbClr val="66FFFF"/>
              </a:solidFill>
              <a:latin typeface="Calibri" panose="020F0502020204030204" pitchFamily="34" charset="0"/>
            </a:endParaRPr>
          </a:p>
          <a:p>
            <a:endParaRPr lang="en-GB" altLang="en-US" sz="2400" b="1" i="0" dirty="0">
              <a:solidFill>
                <a:srgbClr val="66FFFF"/>
              </a:solidFill>
              <a:latin typeface="Calibri" panose="020F0502020204030204" pitchFamily="34" charset="0"/>
            </a:endParaRPr>
          </a:p>
        </p:txBody>
      </p:sp>
      <p:sp>
        <p:nvSpPr>
          <p:cNvPr id="2633731" name="Rectangle 3"/>
          <p:cNvSpPr>
            <a:spLocks noChangeArrowheads="1"/>
          </p:cNvSpPr>
          <p:nvPr/>
        </p:nvSpPr>
        <p:spPr bwMode="auto">
          <a:xfrm>
            <a:off x="5219700" y="304800"/>
            <a:ext cx="5067300" cy="7620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ECG waves</a:t>
            </a:r>
          </a:p>
        </p:txBody>
      </p:sp>
      <p:pic>
        <p:nvPicPr>
          <p:cNvPr id="131074" name="Picture 2" descr="Image not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103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115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35778" name="Rectangle 2"/>
          <p:cNvSpPr>
            <a:spLocks noChangeArrowheads="1"/>
          </p:cNvSpPr>
          <p:nvPr/>
        </p:nvSpPr>
        <p:spPr bwMode="auto">
          <a:xfrm>
            <a:off x="0" y="76200"/>
            <a:ext cx="10287000" cy="11430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ECG </a:t>
            </a:r>
            <a:r>
              <a:rPr lang="en-GB" sz="4400" b="1" i="0" dirty="0" smtClean="0">
                <a:solidFill>
                  <a:schemeClr val="tx2"/>
                </a:solidFill>
                <a:effectLst>
                  <a:outerShdw blurRad="38100" dist="38100" dir="2700000" algn="tl">
                    <a:srgbClr val="000000"/>
                  </a:outerShdw>
                </a:effectLst>
                <a:latin typeface="Calibri" panose="020F0502020204030204" pitchFamily="34" charset="0"/>
              </a:rPr>
              <a:t>intervals</a:t>
            </a:r>
          </a:p>
          <a:p>
            <a:pPr algn="ctr">
              <a:defRPr/>
            </a:pPr>
            <a:r>
              <a:rPr lang="en-GB" sz="4400" b="1" i="0" dirty="0" smtClean="0">
                <a:solidFill>
                  <a:schemeClr val="tx2"/>
                </a:solidFill>
                <a:effectLst>
                  <a:outerShdw blurRad="38100" dist="38100" dir="2700000" algn="tl">
                    <a:srgbClr val="000000"/>
                  </a:outerShdw>
                </a:effectLst>
                <a:latin typeface="Calibri" panose="020F0502020204030204" pitchFamily="34" charset="0"/>
              </a:rPr>
              <a:t>and segments</a:t>
            </a:r>
            <a:endParaRPr lang="en-GB" sz="4400" b="1" i="0" dirty="0">
              <a:solidFill>
                <a:schemeClr val="tx2"/>
              </a:solidFill>
              <a:effectLst>
                <a:outerShdw blurRad="38100" dist="38100" dir="2700000" algn="tl">
                  <a:srgbClr val="000000"/>
                </a:outerShdw>
              </a:effectLst>
              <a:latin typeface="Calibri" panose="020F0502020204030204" pitchFamily="34" charset="0"/>
            </a:endParaRPr>
          </a:p>
        </p:txBody>
      </p:sp>
      <p:sp>
        <p:nvSpPr>
          <p:cNvPr id="30723" name="Text Box 3"/>
          <p:cNvSpPr txBox="1">
            <a:spLocks noChangeArrowheads="1"/>
          </p:cNvSpPr>
          <p:nvPr/>
        </p:nvSpPr>
        <p:spPr bwMode="auto">
          <a:xfrm>
            <a:off x="7429500" y="131594"/>
            <a:ext cx="2819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b="1" i="0" dirty="0" smtClean="0">
                <a:solidFill>
                  <a:srgbClr val="FF9933"/>
                </a:solidFill>
                <a:latin typeface="Calibri" panose="020F0502020204030204" pitchFamily="34" charset="0"/>
              </a:rPr>
              <a:t>P-R </a:t>
            </a:r>
            <a:r>
              <a:rPr lang="en-GB" altLang="en-US" sz="2100" b="1" i="0" dirty="0">
                <a:solidFill>
                  <a:srgbClr val="FF9933"/>
                </a:solidFill>
                <a:latin typeface="Calibri" panose="020F0502020204030204" pitchFamily="34" charset="0"/>
              </a:rPr>
              <a:t>interval: </a:t>
            </a:r>
            <a:r>
              <a:rPr lang="en-GB" altLang="en-US" sz="2100" b="1" i="0" dirty="0" smtClean="0">
                <a:solidFill>
                  <a:srgbClr val="FF9933"/>
                </a:solidFill>
                <a:latin typeface="Calibri" panose="020F0502020204030204" pitchFamily="34" charset="0"/>
              </a:rPr>
              <a:t>Delay </a:t>
            </a:r>
            <a:r>
              <a:rPr lang="en-GB" altLang="en-US" sz="2100" b="1" i="0" dirty="0">
                <a:solidFill>
                  <a:srgbClr val="FF9933"/>
                </a:solidFill>
                <a:latin typeface="Calibri" panose="020F0502020204030204" pitchFamily="34" charset="0"/>
              </a:rPr>
              <a:t>between </a:t>
            </a:r>
            <a:r>
              <a:rPr lang="en-GB" altLang="en-US" sz="2100" b="1" i="0" dirty="0" err="1">
                <a:solidFill>
                  <a:srgbClr val="FF9933"/>
                </a:solidFill>
                <a:latin typeface="Calibri" panose="020F0502020204030204" pitchFamily="34" charset="0"/>
              </a:rPr>
              <a:t>atial</a:t>
            </a:r>
            <a:r>
              <a:rPr lang="en-GB" altLang="en-US" sz="2100" b="1" i="0" dirty="0">
                <a:solidFill>
                  <a:srgbClr val="FF9933"/>
                </a:solidFill>
                <a:latin typeface="Calibri" panose="020F0502020204030204" pitchFamily="34" charset="0"/>
              </a:rPr>
              <a:t> and ventricular </a:t>
            </a:r>
            <a:r>
              <a:rPr lang="en-GB" altLang="en-US" sz="2100" b="1" i="0" dirty="0" smtClean="0">
                <a:solidFill>
                  <a:srgbClr val="FF9933"/>
                </a:solidFill>
                <a:latin typeface="Calibri" panose="020F0502020204030204" pitchFamily="34" charset="0"/>
              </a:rPr>
              <a:t>depolarisation.</a:t>
            </a:r>
          </a:p>
          <a:p>
            <a:endParaRPr lang="en-GB" altLang="en-US" sz="2100" b="1" i="0" dirty="0">
              <a:solidFill>
                <a:srgbClr val="FF9933"/>
              </a:solidFill>
              <a:latin typeface="Calibri" panose="020F0502020204030204" pitchFamily="34" charset="0"/>
            </a:endParaRPr>
          </a:p>
          <a:p>
            <a:r>
              <a:rPr lang="en-US" sz="2100" b="1" i="0" dirty="0" smtClean="0">
                <a:solidFill>
                  <a:srgbClr val="00CC99"/>
                </a:solidFill>
                <a:latin typeface="Calibri" panose="020F0502020204030204" pitchFamily="34" charset="0"/>
              </a:rPr>
              <a:t>QT </a:t>
            </a:r>
            <a:r>
              <a:rPr lang="en-US" sz="2100" b="1" i="0" dirty="0">
                <a:solidFill>
                  <a:srgbClr val="00CC99"/>
                </a:solidFill>
                <a:latin typeface="Calibri" panose="020F0502020204030204" pitchFamily="34" charset="0"/>
              </a:rPr>
              <a:t>interval: </a:t>
            </a:r>
            <a:r>
              <a:rPr lang="en-US" sz="2100" i="0" dirty="0" smtClean="0">
                <a:solidFill>
                  <a:srgbClr val="00CC99"/>
                </a:solidFill>
                <a:latin typeface="Calibri" panose="020F0502020204030204" pitchFamily="34" charset="0"/>
              </a:rPr>
              <a:t>Roughly </a:t>
            </a:r>
            <a:r>
              <a:rPr lang="en-US" sz="2100" i="0" dirty="0">
                <a:solidFill>
                  <a:srgbClr val="00CC99"/>
                </a:solidFill>
                <a:latin typeface="Calibri" panose="020F0502020204030204" pitchFamily="34" charset="0"/>
              </a:rPr>
              <a:t>approximates the duration of the ventricular myocyte depolarization and thus the period of ventricular </a:t>
            </a:r>
            <a:r>
              <a:rPr lang="en-US" sz="2100" i="0" dirty="0" smtClean="0">
                <a:solidFill>
                  <a:srgbClr val="00CC99"/>
                </a:solidFill>
                <a:latin typeface="Calibri" panose="020F0502020204030204" pitchFamily="34" charset="0"/>
              </a:rPr>
              <a:t>stole.</a:t>
            </a:r>
          </a:p>
          <a:p>
            <a:endParaRPr lang="en-US" sz="2100" i="0" dirty="0">
              <a:latin typeface="Calibri" panose="020F0502020204030204" pitchFamily="34" charset="0"/>
            </a:endParaRPr>
          </a:p>
          <a:p>
            <a:r>
              <a:rPr lang="en-US" sz="2100" b="1" i="0" dirty="0" smtClean="0">
                <a:solidFill>
                  <a:srgbClr val="FF0000"/>
                </a:solidFill>
                <a:latin typeface="Calibri" panose="020F0502020204030204" pitchFamily="34" charset="0"/>
              </a:rPr>
              <a:t>ST </a:t>
            </a:r>
            <a:r>
              <a:rPr lang="en-US" sz="2100" b="1" i="0" dirty="0">
                <a:solidFill>
                  <a:srgbClr val="FF0000"/>
                </a:solidFill>
                <a:latin typeface="Calibri" panose="020F0502020204030204" pitchFamily="34" charset="0"/>
              </a:rPr>
              <a:t>segment: </a:t>
            </a:r>
            <a:r>
              <a:rPr lang="en-US" sz="2100" i="0" dirty="0" smtClean="0">
                <a:solidFill>
                  <a:srgbClr val="FF0000"/>
                </a:solidFill>
                <a:latin typeface="Calibri" panose="020F0502020204030204" pitchFamily="34" charset="0"/>
              </a:rPr>
              <a:t>No </a:t>
            </a:r>
            <a:r>
              <a:rPr lang="en-US" sz="2100" i="0" dirty="0">
                <a:solidFill>
                  <a:srgbClr val="FF0000"/>
                </a:solidFill>
                <a:latin typeface="Calibri" panose="020F0502020204030204" pitchFamily="34" charset="0"/>
              </a:rPr>
              <a:t>electrical potentials are measured on the body surface; ventricular muscle cells are in the plateau phase of their action potentials. </a:t>
            </a:r>
            <a:endParaRPr lang="en-GB" altLang="en-US" sz="2100" b="1" i="0" dirty="0">
              <a:solidFill>
                <a:srgbClr val="FF0000"/>
              </a:solidFill>
              <a:latin typeface="Calibri" panose="020F0502020204030204" pitchFamily="34" charset="0"/>
            </a:endParaRPr>
          </a:p>
        </p:txBody>
      </p:sp>
      <p:pic>
        <p:nvPicPr>
          <p:cNvPr id="30724" name="Picture 4" descr="ecg_5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47800"/>
            <a:ext cx="7340600" cy="467042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37826" name="Rectangle 2"/>
          <p:cNvSpPr>
            <a:spLocks noChangeArrowheads="1"/>
          </p:cNvSpPr>
          <p:nvPr/>
        </p:nvSpPr>
        <p:spPr bwMode="auto">
          <a:xfrm>
            <a:off x="0" y="685800"/>
            <a:ext cx="10287000" cy="7620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Normal ECG intervals</a:t>
            </a:r>
          </a:p>
        </p:txBody>
      </p:sp>
      <p:sp>
        <p:nvSpPr>
          <p:cNvPr id="2637827" name="Rectangle 3"/>
          <p:cNvSpPr>
            <a:spLocks noChangeArrowheads="1"/>
          </p:cNvSpPr>
          <p:nvPr/>
        </p:nvSpPr>
        <p:spPr bwMode="auto">
          <a:xfrm>
            <a:off x="342900" y="1981200"/>
            <a:ext cx="9753600" cy="3048000"/>
          </a:xfrm>
          <a:prstGeom prst="rect">
            <a:avLst/>
          </a:prstGeom>
          <a:noFill/>
          <a:ln w="9525">
            <a:noFill/>
            <a:miter lim="800000"/>
            <a:headEnd/>
            <a:tailEnd/>
          </a:ln>
          <a:effectLst/>
        </p:spPr>
        <p:txBody>
          <a:bodyPr/>
          <a:lstStyle/>
          <a:p>
            <a:pPr marL="342900" indent="-342900">
              <a:spcBef>
                <a:spcPct val="20000"/>
              </a:spcBef>
              <a:buClr>
                <a:schemeClr val="tx2"/>
              </a:buClr>
              <a:buFont typeface="Wingdings" pitchFamily="2" charset="2"/>
              <a:buBlip>
                <a:blip r:embed="rId4"/>
              </a:buBlip>
              <a:defRPr/>
            </a:pPr>
            <a:r>
              <a:rPr lang="en-GB" sz="2600" b="1" i="0">
                <a:solidFill>
                  <a:schemeClr val="accent2"/>
                </a:solidFill>
                <a:effectLst>
                  <a:outerShdw blurRad="38100" dist="38100" dir="2700000" algn="tl">
                    <a:srgbClr val="000000"/>
                  </a:outerShdw>
                </a:effectLst>
                <a:latin typeface="Calibri" panose="020F0502020204030204" pitchFamily="34" charset="0"/>
              </a:rPr>
              <a:t>P-R interval is normally 0.12 - 0.20 sec, most of this time is delay at the AV node. An increased P-R interval (&gt; 0.28 sec) is characteristic of 1</a:t>
            </a:r>
            <a:r>
              <a:rPr lang="en-GB" sz="2600" b="1" i="0" baseline="30000">
                <a:solidFill>
                  <a:schemeClr val="accent2"/>
                </a:solidFill>
                <a:effectLst>
                  <a:outerShdw blurRad="38100" dist="38100" dir="2700000" algn="tl">
                    <a:srgbClr val="000000"/>
                  </a:outerShdw>
                </a:effectLst>
                <a:latin typeface="Calibri" panose="020F0502020204030204" pitchFamily="34" charset="0"/>
              </a:rPr>
              <a:t>st</a:t>
            </a:r>
            <a:r>
              <a:rPr lang="en-GB" sz="2600" b="1" i="0">
                <a:solidFill>
                  <a:schemeClr val="accent2"/>
                </a:solidFill>
                <a:effectLst>
                  <a:outerShdw blurRad="38100" dist="38100" dir="2700000" algn="tl">
                    <a:srgbClr val="000000"/>
                  </a:outerShdw>
                </a:effectLst>
                <a:latin typeface="Calibri" panose="020F0502020204030204" pitchFamily="34" charset="0"/>
              </a:rPr>
              <a:t> degree heart block.</a:t>
            </a:r>
          </a:p>
          <a:p>
            <a:pPr marL="342900" indent="-342900">
              <a:spcBef>
                <a:spcPct val="20000"/>
              </a:spcBef>
              <a:buClr>
                <a:schemeClr val="tx2"/>
              </a:buClr>
              <a:buFont typeface="Wingdings" pitchFamily="2" charset="2"/>
              <a:buBlip>
                <a:blip r:embed="rId4"/>
              </a:buBlip>
              <a:defRPr/>
            </a:pPr>
            <a:endParaRPr lang="en-GB" sz="2600" b="1" i="0">
              <a:solidFill>
                <a:schemeClr val="accent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Font typeface="Wingdings" pitchFamily="2" charset="2"/>
              <a:buBlip>
                <a:blip r:embed="rId4"/>
              </a:buBlip>
              <a:defRPr/>
            </a:pPr>
            <a:r>
              <a:rPr lang="en-GB" sz="2600" b="1" i="0">
                <a:solidFill>
                  <a:srgbClr val="00FFFF"/>
                </a:solidFill>
                <a:effectLst>
                  <a:outerShdw blurRad="38100" dist="38100" dir="2700000" algn="tl">
                    <a:srgbClr val="000000"/>
                  </a:outerShdw>
                </a:effectLst>
                <a:latin typeface="Calibri" panose="020F0502020204030204" pitchFamily="34" charset="0"/>
              </a:rPr>
              <a:t>QRS complex normally lasts less than 0.10 sec. Increased width of the complex is characteristic of defects in the branch bundles or Purkinje fibres, i.e., bundle branch block.</a:t>
            </a:r>
          </a:p>
          <a:p>
            <a:pPr marL="342900" indent="-342900">
              <a:spcBef>
                <a:spcPct val="20000"/>
              </a:spcBef>
              <a:buClr>
                <a:schemeClr val="tx2"/>
              </a:buClr>
              <a:buFont typeface="Wingdings" pitchFamily="2" charset="2"/>
              <a:buNone/>
              <a:defRPr/>
            </a:pPr>
            <a:endParaRPr lang="en-GB" sz="2600" b="1" i="0">
              <a:solidFill>
                <a:srgbClr val="00FFFF"/>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40898" name="Rectangle 2"/>
          <p:cNvSpPr>
            <a:spLocks noChangeArrowheads="1"/>
          </p:cNvSpPr>
          <p:nvPr/>
        </p:nvSpPr>
        <p:spPr bwMode="auto">
          <a:xfrm>
            <a:off x="0" y="838200"/>
            <a:ext cx="10287000" cy="1443985"/>
          </a:xfrm>
          <a:prstGeom prst="rect">
            <a:avLst/>
          </a:prstGeom>
          <a:noFill/>
          <a:ln w="12700">
            <a:noFill/>
            <a:miter lim="800000"/>
            <a:headEnd/>
            <a:tailEnd/>
          </a:ln>
          <a:effectLst/>
        </p:spPr>
        <p:txBody>
          <a:bodyPr lIns="90488" tIns="44450" rIns="90488" bIns="44450">
            <a:spAutoFit/>
          </a:bodyPr>
          <a:lstStyle/>
          <a:p>
            <a:pPr algn="ctr">
              <a:defRPr/>
            </a:pPr>
            <a:r>
              <a:rPr lang="en-GB" sz="4400" b="1" i="0">
                <a:solidFill>
                  <a:srgbClr val="FF0000"/>
                </a:solidFill>
                <a:effectLst>
                  <a:outerShdw blurRad="38100" dist="38100" dir="2700000" algn="tl">
                    <a:srgbClr val="C0C0C0"/>
                  </a:outerShdw>
                </a:effectLst>
                <a:latin typeface="Calibri" panose="020F0502020204030204" pitchFamily="34" charset="0"/>
              </a:rPr>
              <a:t>Mean electrical axis</a:t>
            </a:r>
          </a:p>
          <a:p>
            <a:pPr algn="ctr">
              <a:defRPr/>
            </a:pPr>
            <a:r>
              <a:rPr lang="en-GB" sz="4400" b="1" i="0">
                <a:solidFill>
                  <a:srgbClr val="FF0000"/>
                </a:solidFill>
                <a:effectLst>
                  <a:outerShdw blurRad="38100" dist="38100" dir="2700000" algn="tl">
                    <a:srgbClr val="C0C0C0"/>
                  </a:outerShdw>
                </a:effectLst>
                <a:latin typeface="Calibri" panose="020F0502020204030204" pitchFamily="34" charset="0"/>
              </a:rPr>
              <a:t>of the ventricles (cardiac axis)</a:t>
            </a:r>
          </a:p>
        </p:txBody>
      </p:sp>
      <p:sp>
        <p:nvSpPr>
          <p:cNvPr id="32771" name="Text Box 3"/>
          <p:cNvSpPr txBox="1">
            <a:spLocks noChangeArrowheads="1"/>
          </p:cNvSpPr>
          <p:nvPr/>
        </p:nvSpPr>
        <p:spPr bwMode="auto">
          <a:xfrm>
            <a:off x="495300" y="2387600"/>
            <a:ext cx="9296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800" b="1" i="0">
                <a:solidFill>
                  <a:srgbClr val="0066CC"/>
                </a:solidFill>
                <a:latin typeface="Calibri" panose="020F0502020204030204" pitchFamily="34" charset="0"/>
              </a:rPr>
              <a:t> The mean electrical axis of the ventricles describes the </a:t>
            </a:r>
            <a:r>
              <a:rPr lang="en-US" altLang="en-US" sz="2800" b="1" i="0">
                <a:solidFill>
                  <a:srgbClr val="FF0000"/>
                </a:solidFill>
                <a:latin typeface="Calibri" panose="020F0502020204030204" pitchFamily="34" charset="0"/>
              </a:rPr>
              <a:t>net direction</a:t>
            </a:r>
            <a:r>
              <a:rPr lang="en-US" altLang="en-US" sz="2800" b="1" i="0">
                <a:solidFill>
                  <a:srgbClr val="0066CC"/>
                </a:solidFill>
                <a:latin typeface="Calibri" panose="020F0502020204030204" pitchFamily="34" charset="0"/>
              </a:rPr>
              <a:t> and </a:t>
            </a:r>
            <a:r>
              <a:rPr lang="en-US" altLang="en-US" sz="2800" b="1" i="0">
                <a:solidFill>
                  <a:srgbClr val="FF0000"/>
                </a:solidFill>
                <a:latin typeface="Calibri" panose="020F0502020204030204" pitchFamily="34" charset="0"/>
              </a:rPr>
              <a:t>magnitude</a:t>
            </a:r>
            <a:r>
              <a:rPr lang="en-US" altLang="en-US" sz="2800" b="1" i="0">
                <a:solidFill>
                  <a:srgbClr val="0066CC"/>
                </a:solidFill>
                <a:latin typeface="Calibri" panose="020F0502020204030204" pitchFamily="34" charset="0"/>
              </a:rPr>
              <a:t> of current movement during ventricular depolarization.</a:t>
            </a:r>
          </a:p>
          <a:p>
            <a:pPr>
              <a:spcBef>
                <a:spcPct val="50000"/>
              </a:spcBef>
              <a:buFontTx/>
              <a:buBlip>
                <a:blip r:embed="rId3"/>
              </a:buBlip>
            </a:pPr>
            <a:r>
              <a:rPr lang="en-US" altLang="en-US" sz="2800" b="1" i="0">
                <a:solidFill>
                  <a:srgbClr val="0066CC"/>
                </a:solidFill>
                <a:latin typeface="Calibri" panose="020F0502020204030204" pitchFamily="34" charset="0"/>
              </a:rPr>
              <a:t> It is affected by a number of factors, including the </a:t>
            </a:r>
            <a:r>
              <a:rPr lang="en-US" altLang="en-US" sz="2800" b="1" i="0">
                <a:solidFill>
                  <a:srgbClr val="00CC99"/>
                </a:solidFill>
                <a:latin typeface="Calibri" panose="020F0502020204030204" pitchFamily="34" charset="0"/>
              </a:rPr>
              <a:t>position of the heart, heart mass, and conduction time.</a:t>
            </a:r>
          </a:p>
          <a:p>
            <a:pPr>
              <a:spcBef>
                <a:spcPct val="50000"/>
              </a:spcBef>
              <a:buFontTx/>
              <a:buBlip>
                <a:blip r:embed="rId3"/>
              </a:buBlip>
            </a:pPr>
            <a:r>
              <a:rPr lang="en-US" altLang="en-US" sz="2800" b="1" i="0">
                <a:solidFill>
                  <a:srgbClr val="0066CC"/>
                </a:solidFill>
                <a:latin typeface="Calibri" panose="020F0502020204030204" pitchFamily="34" charset="0"/>
              </a:rPr>
              <a:t> It can be calculated by summing the depolarization during the QRS complex in any two leads.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http://www.studentconsult.com/common/showimage.cfm?mediaISBN=0721602401&amp;FigFile=S02401-012-f006.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676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2" descr="ek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752600"/>
            <a:ext cx="6629400" cy="4191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44995" name="Rectangle 3"/>
          <p:cNvSpPr>
            <a:spLocks noChangeArrowheads="1"/>
          </p:cNvSpPr>
          <p:nvPr/>
        </p:nvSpPr>
        <p:spPr bwMode="auto">
          <a:xfrm>
            <a:off x="0" y="685800"/>
            <a:ext cx="10287000" cy="7620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A standard 12-lead ECG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2" descr="ek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28800"/>
            <a:ext cx="6096000" cy="3962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47043" name="Rectangle 3"/>
          <p:cNvSpPr>
            <a:spLocks noChangeArrowheads="1"/>
          </p:cNvSpPr>
          <p:nvPr/>
        </p:nvSpPr>
        <p:spPr bwMode="auto">
          <a:xfrm>
            <a:off x="0" y="685800"/>
            <a:ext cx="10287000" cy="7620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A standard 12-lead ECG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842" name="Picture 2" descr="ek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057400"/>
            <a:ext cx="8229600" cy="3810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49091" name="Rectangle 3"/>
          <p:cNvSpPr>
            <a:spLocks noChangeArrowheads="1"/>
          </p:cNvSpPr>
          <p:nvPr/>
        </p:nvSpPr>
        <p:spPr bwMode="auto">
          <a:xfrm>
            <a:off x="0" y="685800"/>
            <a:ext cx="10287000" cy="7620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A standard 12-lead ECG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51138" name="Rectangle 2"/>
          <p:cNvSpPr>
            <a:spLocks noChangeArrowheads="1"/>
          </p:cNvSpPr>
          <p:nvPr/>
        </p:nvSpPr>
        <p:spPr bwMode="auto">
          <a:xfrm>
            <a:off x="6057900" y="304800"/>
            <a:ext cx="4000500" cy="21336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A standard 12-lead Normal ECG</a:t>
            </a:r>
          </a:p>
        </p:txBody>
      </p:sp>
      <p:pic>
        <p:nvPicPr>
          <p:cNvPr id="4" name="Picture 2" descr="http://www.accessmedicine.com/loadBinary.aspx?name=gano23&amp;filename=%09gano23_c030f0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579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51138" name="Rectangle 2"/>
          <p:cNvSpPr>
            <a:spLocks noChangeArrowheads="1"/>
          </p:cNvSpPr>
          <p:nvPr/>
        </p:nvSpPr>
        <p:spPr bwMode="auto">
          <a:xfrm>
            <a:off x="0" y="76200"/>
            <a:ext cx="10287000" cy="7620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A standard 12-lead Normal ECG</a:t>
            </a:r>
          </a:p>
        </p:txBody>
      </p:sp>
      <p:pic>
        <p:nvPicPr>
          <p:cNvPr id="36867" name="Picture 3"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990600"/>
            <a:ext cx="10183812" cy="57785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769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3505200"/>
            <a:ext cx="8675688" cy="32766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495300" y="1828800"/>
            <a:ext cx="9220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5"/>
              </a:buBlip>
            </a:pPr>
            <a:r>
              <a:rPr lang="en-US" altLang="en-US" sz="2400" b="1" i="0">
                <a:solidFill>
                  <a:srgbClr val="00FFFF"/>
                </a:solidFill>
                <a:latin typeface="Calibri" panose="020F0502020204030204" pitchFamily="34" charset="0"/>
              </a:rPr>
              <a:t> The electrocardiogram (ECG) is a record of the electrical activity of the heart from the surface of the body. </a:t>
            </a:r>
          </a:p>
          <a:p>
            <a:pPr>
              <a:buFontTx/>
              <a:buBlip>
                <a:blip r:embed="rId5"/>
              </a:buBlip>
            </a:pPr>
            <a:r>
              <a:rPr lang="en-US" altLang="en-US" sz="2400" b="1" i="0">
                <a:solidFill>
                  <a:srgbClr val="00FFFF"/>
                </a:solidFill>
                <a:latin typeface="Calibri" panose="020F0502020204030204" pitchFamily="34" charset="0"/>
              </a:rPr>
              <a:t> </a:t>
            </a:r>
            <a:r>
              <a:rPr lang="en-US" altLang="en-US" sz="2400" b="1" i="0">
                <a:solidFill>
                  <a:srgbClr val="00FF00"/>
                </a:solidFill>
                <a:latin typeface="Calibri" panose="020F0502020204030204" pitchFamily="34" charset="0"/>
              </a:rPr>
              <a:t>This is possible as the body tissues function as electrical conductors because they contain electrolytes.</a:t>
            </a:r>
            <a:r>
              <a:rPr lang="en-US" altLang="en-US" sz="2400" b="1" i="0">
                <a:solidFill>
                  <a:srgbClr val="00FFFF"/>
                </a:solidFill>
                <a:latin typeface="Calibri" panose="020F0502020204030204" pitchFamily="34" charset="0"/>
              </a:rPr>
              <a:t> </a:t>
            </a:r>
          </a:p>
          <a:p>
            <a:endParaRPr lang="en-US" altLang="en-US" sz="2400" b="1" i="0">
              <a:solidFill>
                <a:srgbClr val="FF66FF"/>
              </a:solidFill>
              <a:latin typeface="Calibri" panose="020F0502020204030204" pitchFamily="34" charset="0"/>
            </a:endParaRPr>
          </a:p>
        </p:txBody>
      </p:sp>
      <p:sp>
        <p:nvSpPr>
          <p:cNvPr id="8196" name="Line 4"/>
          <p:cNvSpPr>
            <a:spLocks noChangeShapeType="1"/>
          </p:cNvSpPr>
          <p:nvPr/>
        </p:nvSpPr>
        <p:spPr bwMode="auto">
          <a:xfrm flipV="1">
            <a:off x="9024938" y="5243513"/>
            <a:ext cx="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8197" name="Rectangle 5"/>
          <p:cNvSpPr>
            <a:spLocks noChangeArrowheads="1"/>
          </p:cNvSpPr>
          <p:nvPr/>
        </p:nvSpPr>
        <p:spPr bwMode="auto">
          <a:xfrm>
            <a:off x="4200525" y="3643313"/>
            <a:ext cx="4248150" cy="1081087"/>
          </a:xfrm>
          <a:prstGeom prst="rect">
            <a:avLst/>
          </a:prstGeom>
          <a:solidFill>
            <a:srgbClr val="FFFFFF"/>
          </a:solidFill>
          <a:ln w="9525">
            <a:solidFill>
              <a:srgbClr val="FFFFFF"/>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8198" name="Text Box 6"/>
          <p:cNvSpPr txBox="1">
            <a:spLocks noChangeArrowheads="1"/>
          </p:cNvSpPr>
          <p:nvPr/>
        </p:nvSpPr>
        <p:spPr bwMode="auto">
          <a:xfrm>
            <a:off x="6937375" y="45243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P</a:t>
            </a:r>
          </a:p>
        </p:txBody>
      </p:sp>
      <p:sp>
        <p:nvSpPr>
          <p:cNvPr id="8199" name="Text Box 7"/>
          <p:cNvSpPr txBox="1">
            <a:spLocks noChangeArrowheads="1"/>
          </p:cNvSpPr>
          <p:nvPr/>
        </p:nvSpPr>
        <p:spPr bwMode="auto">
          <a:xfrm>
            <a:off x="7872413" y="4524375"/>
            <a:ext cx="309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T</a:t>
            </a:r>
          </a:p>
        </p:txBody>
      </p:sp>
      <p:sp>
        <p:nvSpPr>
          <p:cNvPr id="8200" name="Text Box 8"/>
          <p:cNvSpPr txBox="1">
            <a:spLocks noChangeArrowheads="1"/>
          </p:cNvSpPr>
          <p:nvPr/>
        </p:nvSpPr>
        <p:spPr bwMode="auto">
          <a:xfrm>
            <a:off x="4703763" y="52070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Q</a:t>
            </a:r>
          </a:p>
        </p:txBody>
      </p:sp>
      <p:sp>
        <p:nvSpPr>
          <p:cNvPr id="8201" name="Text Box 9"/>
          <p:cNvSpPr txBox="1">
            <a:spLocks noChangeArrowheads="1"/>
          </p:cNvSpPr>
          <p:nvPr/>
        </p:nvSpPr>
        <p:spPr bwMode="auto">
          <a:xfrm>
            <a:off x="5065713" y="535146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S</a:t>
            </a:r>
          </a:p>
        </p:txBody>
      </p:sp>
      <p:sp>
        <p:nvSpPr>
          <p:cNvPr id="2578442" name="Rectangle 10"/>
          <p:cNvSpPr>
            <a:spLocks noChangeArrowheads="1"/>
          </p:cNvSpPr>
          <p:nvPr/>
        </p:nvSpPr>
        <p:spPr bwMode="auto">
          <a:xfrm>
            <a:off x="0" y="457200"/>
            <a:ext cx="10287000" cy="12192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The Electrocardiogram</a:t>
            </a:r>
            <a:br>
              <a:rPr lang="en-GB" sz="4400" b="1" i="0">
                <a:solidFill>
                  <a:schemeClr val="tx2"/>
                </a:solidFill>
                <a:effectLst>
                  <a:outerShdw blurRad="38100" dist="38100" dir="2700000" algn="tl">
                    <a:srgbClr val="000000"/>
                  </a:outerShdw>
                </a:effectLst>
                <a:latin typeface="Calibri" panose="020F0502020204030204" pitchFamily="34" charset="0"/>
              </a:rPr>
            </a:br>
            <a:r>
              <a:rPr lang="en-GB" sz="4400" b="1" i="0">
                <a:solidFill>
                  <a:schemeClr val="tx2"/>
                </a:solidFill>
                <a:effectLst>
                  <a:outerShdw blurRad="38100" dist="38100" dir="2700000" algn="tl">
                    <a:srgbClr val="000000"/>
                  </a:outerShdw>
                </a:effectLst>
                <a:latin typeface="Calibri" panose="020F0502020204030204" pitchFamily="34" charset="0"/>
              </a:rPr>
              <a:t>(ECG/EKG)</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457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ECG Interpretation</a:t>
            </a:r>
          </a:p>
        </p:txBody>
      </p:sp>
      <p:sp>
        <p:nvSpPr>
          <p:cNvPr id="37891" name="Text Box 3"/>
          <p:cNvSpPr txBox="1">
            <a:spLocks noChangeArrowheads="1"/>
          </p:cNvSpPr>
          <p:nvPr/>
        </p:nvSpPr>
        <p:spPr bwMode="auto">
          <a:xfrm>
            <a:off x="1951038" y="1447800"/>
            <a:ext cx="67912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 Rate</a:t>
            </a:r>
          </a:p>
          <a:p>
            <a:pPr eaLnBrk="1" hangingPunct="1">
              <a:buClr>
                <a:schemeClr val="tx2"/>
              </a:buClr>
              <a:buFont typeface="Wingdings" panose="05000000000000000000" pitchFamily="2" charset="2"/>
              <a:buBlip>
                <a:blip r:embed="rId4"/>
              </a:buBlip>
            </a:pPr>
            <a:endParaRPr lang="en-US" altLang="en-US" sz="2800" b="1" i="0">
              <a:solidFill>
                <a:srgbClr val="00FFFF"/>
              </a:solidFill>
              <a:latin typeface="Calibri" panose="020F0502020204030204" pitchFamily="34" charset="0"/>
            </a:endParaRPr>
          </a:p>
          <a:p>
            <a:pPr eaLnBrk="1" hangingPunct="1">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 Rhythm</a:t>
            </a:r>
          </a:p>
          <a:p>
            <a:pPr eaLnBrk="1" hangingPunct="1">
              <a:buClr>
                <a:schemeClr val="tx2"/>
              </a:buClr>
              <a:buFont typeface="Wingdings" panose="05000000000000000000" pitchFamily="2" charset="2"/>
              <a:buBlip>
                <a:blip r:embed="rId4"/>
              </a:buBlip>
            </a:pPr>
            <a:endParaRPr lang="en-US" altLang="en-US" sz="2800" b="1" i="0">
              <a:solidFill>
                <a:srgbClr val="00FFFF"/>
              </a:solidFill>
              <a:latin typeface="Calibri" panose="020F0502020204030204" pitchFamily="34" charset="0"/>
            </a:endParaRPr>
          </a:p>
          <a:p>
            <a:pPr eaLnBrk="1" hangingPunct="1">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 Axis</a:t>
            </a:r>
          </a:p>
          <a:p>
            <a:pPr eaLnBrk="1" hangingPunct="1">
              <a:buClr>
                <a:schemeClr val="tx2"/>
              </a:buClr>
              <a:buFont typeface="Wingdings" panose="05000000000000000000" pitchFamily="2" charset="2"/>
              <a:buBlip>
                <a:blip r:embed="rId4"/>
              </a:buBlip>
            </a:pPr>
            <a:endParaRPr lang="en-US" altLang="en-US" sz="2800" b="1" i="0">
              <a:solidFill>
                <a:srgbClr val="00FFFF"/>
              </a:solidFill>
              <a:latin typeface="Calibri" panose="020F0502020204030204" pitchFamily="34" charset="0"/>
            </a:endParaRPr>
          </a:p>
          <a:p>
            <a:pPr eaLnBrk="1" hangingPunct="1">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 Hypertrophy</a:t>
            </a:r>
          </a:p>
          <a:p>
            <a:pPr eaLnBrk="1" hangingPunct="1">
              <a:buClr>
                <a:schemeClr val="tx2"/>
              </a:buClr>
              <a:buFont typeface="Wingdings" panose="05000000000000000000" pitchFamily="2" charset="2"/>
              <a:buBlip>
                <a:blip r:embed="rId4"/>
              </a:buBlip>
            </a:pPr>
            <a:endParaRPr lang="en-US" altLang="en-US" sz="2800" b="1" i="0">
              <a:solidFill>
                <a:srgbClr val="00FFFF"/>
              </a:solidFill>
              <a:latin typeface="Calibri" panose="020F0502020204030204" pitchFamily="34" charset="0"/>
            </a:endParaRPr>
          </a:p>
          <a:p>
            <a:pPr eaLnBrk="1" hangingPunct="1">
              <a:buClr>
                <a:schemeClr val="tx2"/>
              </a:buClr>
              <a:buFont typeface="Wingdings" panose="05000000000000000000" pitchFamily="2" charset="2"/>
              <a:buBlip>
                <a:blip r:embed="rId4"/>
              </a:buBlip>
            </a:pPr>
            <a:r>
              <a:rPr lang="en-US" altLang="en-US" sz="2800" b="1" i="0">
                <a:solidFill>
                  <a:srgbClr val="00FFFF"/>
                </a:solidFill>
                <a:latin typeface="Calibri" panose="020F0502020204030204" pitchFamily="34" charset="0"/>
              </a:rPr>
              <a:t> Myocardial ischemia, injury and Infarction</a:t>
            </a:r>
          </a:p>
        </p:txBody>
      </p:sp>
      <p:sp>
        <p:nvSpPr>
          <p:cNvPr id="37892" name="Rectangle 4"/>
          <p:cNvSpPr>
            <a:spLocks noChangeArrowheads="1"/>
          </p:cNvSpPr>
          <p:nvPr/>
        </p:nvSpPr>
        <p:spPr bwMode="auto">
          <a:xfrm>
            <a:off x="952500" y="5562600"/>
            <a:ext cx="844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rgbClr val="FF3300"/>
              </a:buClr>
              <a:buFont typeface="Symbol" panose="05050102010706020507" pitchFamily="18" charset="2"/>
              <a:buBlip>
                <a:blip r:embed="rId5"/>
              </a:buBlip>
            </a:pPr>
            <a:r>
              <a:rPr lang="en-GB" altLang="en-US" sz="2400" b="1" i="0">
                <a:latin typeface="Calibri" panose="020F0502020204030204" pitchFamily="34" charset="0"/>
              </a:rPr>
              <a:t> </a:t>
            </a:r>
            <a:r>
              <a:rPr lang="en-GB" altLang="en-US" sz="2400" b="1" i="0">
                <a:solidFill>
                  <a:schemeClr val="tx2"/>
                </a:solidFill>
                <a:latin typeface="Calibri" panose="020F0502020204030204" pitchFamily="34" charset="0"/>
              </a:rPr>
              <a:t>The ECG provides NO information about pumping or mechanical events in the heart.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Rate and rhythm</a:t>
            </a:r>
            <a:endParaRPr lang="en-US" altLang="en-US" sz="4400" b="1" i="0">
              <a:solidFill>
                <a:schemeClr val="accent2"/>
              </a:solidFill>
              <a:latin typeface="Calibri" panose="020F0502020204030204" pitchFamily="34" charset="0"/>
            </a:endParaRPr>
          </a:p>
        </p:txBody>
      </p:sp>
      <p:sp>
        <p:nvSpPr>
          <p:cNvPr id="2658307" name="Text Box 3"/>
          <p:cNvSpPr txBox="1">
            <a:spLocks noChangeArrowheads="1"/>
          </p:cNvSpPr>
          <p:nvPr/>
        </p:nvSpPr>
        <p:spPr bwMode="auto">
          <a:xfrm>
            <a:off x="495300" y="2819400"/>
            <a:ext cx="5842000" cy="1673225"/>
          </a:xfrm>
          <a:prstGeom prst="rect">
            <a:avLst/>
          </a:prstGeom>
          <a:gradFill rotWithShape="1">
            <a:gsLst>
              <a:gs pos="0">
                <a:srgbClr val="800080">
                  <a:gamma/>
                  <a:shade val="0"/>
                  <a:invGamma/>
                </a:srgbClr>
              </a:gs>
              <a:gs pos="50000">
                <a:srgbClr val="800080"/>
              </a:gs>
              <a:gs pos="100000">
                <a:srgbClr val="800080">
                  <a:gamma/>
                  <a:shade val="0"/>
                  <a:invGamma/>
                </a:srgbClr>
              </a:gs>
            </a:gsLst>
            <a:lin ang="5400000" scaled="1"/>
          </a:gradFill>
          <a:ln w="57150">
            <a:solidFill>
              <a:srgbClr val="FFCC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spcBef>
                <a:spcPct val="50000"/>
              </a:spcBef>
              <a:defRPr/>
            </a:pPr>
            <a:r>
              <a:rPr lang="en-US" sz="4000" b="1" i="0">
                <a:solidFill>
                  <a:srgbClr val="FFCCFF"/>
                </a:solidFill>
                <a:latin typeface="Calibri" panose="020F0502020204030204" pitchFamily="34" charset="0"/>
              </a:rPr>
              <a:t>Rate</a:t>
            </a:r>
          </a:p>
          <a:p>
            <a:pPr algn="ctr">
              <a:spcBef>
                <a:spcPct val="50000"/>
              </a:spcBef>
              <a:defRPr/>
            </a:pPr>
            <a:r>
              <a:rPr lang="en-US" sz="4000" b="1" i="0">
                <a:solidFill>
                  <a:srgbClr val="FFCCFF"/>
                </a:solidFill>
                <a:latin typeface="Calibri" panose="020F0502020204030204" pitchFamily="34" charset="0"/>
              </a:rPr>
              <a:t>and rhythm</a:t>
            </a:r>
          </a:p>
        </p:txBody>
      </p:sp>
      <p:sp>
        <p:nvSpPr>
          <p:cNvPr id="2658308" name="Line 4"/>
          <p:cNvSpPr>
            <a:spLocks noChangeShapeType="1"/>
          </p:cNvSpPr>
          <p:nvPr/>
        </p:nvSpPr>
        <p:spPr bwMode="auto">
          <a:xfrm rot="-5400000">
            <a:off x="7047706" y="2362994"/>
            <a:ext cx="1588" cy="4572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09" name="Line 5"/>
          <p:cNvSpPr>
            <a:spLocks noChangeShapeType="1"/>
          </p:cNvSpPr>
          <p:nvPr/>
        </p:nvSpPr>
        <p:spPr bwMode="auto">
          <a:xfrm rot="5400000" flipH="1">
            <a:off x="4381500" y="3810000"/>
            <a:ext cx="4876800" cy="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10" name="Text Box 6"/>
          <p:cNvSpPr txBox="1">
            <a:spLocks noChangeArrowheads="1"/>
          </p:cNvSpPr>
          <p:nvPr/>
        </p:nvSpPr>
        <p:spPr bwMode="auto">
          <a:xfrm>
            <a:off x="7353300" y="914400"/>
            <a:ext cx="2362200" cy="892552"/>
          </a:xfrm>
          <a:prstGeom prst="rect">
            <a:avLst/>
          </a:prstGeom>
          <a:gradFill rotWithShape="1">
            <a:gsLst>
              <a:gs pos="0">
                <a:srgbClr val="0000FF">
                  <a:gamma/>
                  <a:shade val="0"/>
                  <a:invGamma/>
                </a:srgbClr>
              </a:gs>
              <a:gs pos="50000">
                <a:srgbClr val="0000FF"/>
              </a:gs>
              <a:gs pos="100000">
                <a:srgbClr val="0000FF">
                  <a:gamma/>
                  <a:shade val="0"/>
                  <a:invGamma/>
                </a:srgbClr>
              </a:gs>
            </a:gsLst>
            <a:lin ang="5400000" scaled="1"/>
          </a:gradFill>
          <a:ln w="57150">
            <a:solidFill>
              <a:srgbClr val="00FF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defRPr/>
            </a:pPr>
            <a:r>
              <a:rPr lang="en-US" sz="2600" b="1" i="0">
                <a:solidFill>
                  <a:srgbClr val="00FFFF"/>
                </a:solidFill>
                <a:latin typeface="Calibri" panose="020F0502020204030204" pitchFamily="34" charset="0"/>
              </a:rPr>
              <a:t>Normal rate and rhythm</a:t>
            </a:r>
          </a:p>
        </p:txBody>
      </p:sp>
      <p:sp>
        <p:nvSpPr>
          <p:cNvPr id="2658311" name="Text Box 7"/>
          <p:cNvSpPr txBox="1">
            <a:spLocks noChangeArrowheads="1"/>
          </p:cNvSpPr>
          <p:nvPr/>
        </p:nvSpPr>
        <p:spPr bwMode="auto">
          <a:xfrm>
            <a:off x="7353300" y="5181600"/>
            <a:ext cx="2362200" cy="492443"/>
          </a:xfrm>
          <a:prstGeom prst="rect">
            <a:avLst/>
          </a:prstGeom>
          <a:gradFill rotWithShape="1">
            <a:gsLst>
              <a:gs pos="0">
                <a:srgbClr val="FF0000">
                  <a:gamma/>
                  <a:shade val="0"/>
                  <a:invGamma/>
                </a:srgbClr>
              </a:gs>
              <a:gs pos="50000">
                <a:srgbClr val="FF0000"/>
              </a:gs>
              <a:gs pos="100000">
                <a:srgbClr val="FF0000">
                  <a:gamma/>
                  <a:shade val="0"/>
                  <a:invGamma/>
                </a:srgbClr>
              </a:gs>
            </a:gsLst>
            <a:lin ang="5400000" scaled="1"/>
          </a:gradFill>
          <a:ln w="57150">
            <a:solidFill>
              <a:srgbClr val="FFCC00"/>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defRPr/>
            </a:pPr>
            <a:r>
              <a:rPr lang="en-US" sz="2600" b="1" i="0">
                <a:solidFill>
                  <a:srgbClr val="FFCC00"/>
                </a:solidFill>
                <a:latin typeface="Calibri" panose="020F0502020204030204" pitchFamily="34" charset="0"/>
              </a:rPr>
              <a:t>Tachycardia</a:t>
            </a:r>
          </a:p>
        </p:txBody>
      </p:sp>
      <p:sp>
        <p:nvSpPr>
          <p:cNvPr id="2658312" name="Text Box 8"/>
          <p:cNvSpPr txBox="1">
            <a:spLocks noChangeArrowheads="1"/>
          </p:cNvSpPr>
          <p:nvPr/>
        </p:nvSpPr>
        <p:spPr bwMode="auto">
          <a:xfrm>
            <a:off x="7353300" y="6019800"/>
            <a:ext cx="2362200" cy="492443"/>
          </a:xfrm>
          <a:prstGeom prst="rect">
            <a:avLst/>
          </a:prstGeom>
          <a:gradFill rotWithShape="1">
            <a:gsLst>
              <a:gs pos="0">
                <a:srgbClr val="003300">
                  <a:gamma/>
                  <a:shade val="0"/>
                  <a:invGamma/>
                </a:srgbClr>
              </a:gs>
              <a:gs pos="50000">
                <a:srgbClr val="003300"/>
              </a:gs>
              <a:gs pos="100000">
                <a:srgbClr val="003300">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defRPr/>
            </a:pPr>
            <a:r>
              <a:rPr lang="en-US" sz="2600" b="1" i="0">
                <a:solidFill>
                  <a:schemeClr val="tx2"/>
                </a:solidFill>
                <a:latin typeface="Calibri" panose="020F0502020204030204" pitchFamily="34" charset="0"/>
              </a:rPr>
              <a:t>Bradycardia</a:t>
            </a:r>
          </a:p>
        </p:txBody>
      </p:sp>
      <p:sp>
        <p:nvSpPr>
          <p:cNvPr id="2658313" name="Line 9"/>
          <p:cNvSpPr>
            <a:spLocks noChangeShapeType="1"/>
          </p:cNvSpPr>
          <p:nvPr/>
        </p:nvSpPr>
        <p:spPr bwMode="auto">
          <a:xfrm rot="-5400000">
            <a:off x="7047706" y="1143794"/>
            <a:ext cx="1588" cy="4572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14" name="Line 10"/>
          <p:cNvSpPr>
            <a:spLocks noChangeShapeType="1"/>
          </p:cNvSpPr>
          <p:nvPr/>
        </p:nvSpPr>
        <p:spPr bwMode="auto">
          <a:xfrm rot="-5400000">
            <a:off x="7047706" y="3885407"/>
            <a:ext cx="1587" cy="4572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15" name="Line 11"/>
          <p:cNvSpPr>
            <a:spLocks noChangeShapeType="1"/>
          </p:cNvSpPr>
          <p:nvPr/>
        </p:nvSpPr>
        <p:spPr bwMode="auto">
          <a:xfrm rot="-5400000">
            <a:off x="6590506" y="3428207"/>
            <a:ext cx="1587" cy="457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16" name="Text Box 12"/>
          <p:cNvSpPr txBox="1">
            <a:spLocks noChangeArrowheads="1"/>
          </p:cNvSpPr>
          <p:nvPr/>
        </p:nvSpPr>
        <p:spPr bwMode="auto">
          <a:xfrm>
            <a:off x="7353300" y="2133600"/>
            <a:ext cx="2362200" cy="892552"/>
          </a:xfrm>
          <a:prstGeom prst="rect">
            <a:avLst/>
          </a:prstGeom>
          <a:gradFill rotWithShape="1">
            <a:gsLst>
              <a:gs pos="0">
                <a:srgbClr val="0000FF">
                  <a:gamma/>
                  <a:shade val="0"/>
                  <a:invGamma/>
                </a:srgbClr>
              </a:gs>
              <a:gs pos="50000">
                <a:srgbClr val="0000FF"/>
              </a:gs>
              <a:gs pos="100000">
                <a:srgbClr val="0000FF">
                  <a:gamma/>
                  <a:shade val="0"/>
                  <a:invGamma/>
                </a:srgbClr>
              </a:gs>
            </a:gsLst>
            <a:lin ang="5400000" scaled="1"/>
          </a:gradFill>
          <a:ln w="57150">
            <a:solidFill>
              <a:srgbClr val="00FF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defRPr/>
            </a:pPr>
            <a:r>
              <a:rPr lang="en-US" sz="2600" b="1" i="0">
                <a:solidFill>
                  <a:srgbClr val="00FFFF"/>
                </a:solidFill>
                <a:latin typeface="Calibri" panose="020F0502020204030204" pitchFamily="34" charset="0"/>
              </a:rPr>
              <a:t>Sinus arrhythmia</a:t>
            </a:r>
          </a:p>
        </p:txBody>
      </p:sp>
      <p:sp>
        <p:nvSpPr>
          <p:cNvPr id="2658317" name="Text Box 13"/>
          <p:cNvSpPr txBox="1">
            <a:spLocks noChangeArrowheads="1"/>
          </p:cNvSpPr>
          <p:nvPr/>
        </p:nvSpPr>
        <p:spPr bwMode="auto">
          <a:xfrm>
            <a:off x="7353300" y="3352800"/>
            <a:ext cx="2362200" cy="1616075"/>
          </a:xfrm>
          <a:prstGeom prst="rect">
            <a:avLst/>
          </a:prstGeom>
          <a:gradFill rotWithShape="1">
            <a:gsLst>
              <a:gs pos="0">
                <a:srgbClr val="0000FF">
                  <a:gamma/>
                  <a:shade val="0"/>
                  <a:invGamma/>
                </a:srgbClr>
              </a:gs>
              <a:gs pos="50000">
                <a:srgbClr val="0000FF"/>
              </a:gs>
              <a:gs pos="100000">
                <a:srgbClr val="0000FF">
                  <a:gamma/>
                  <a:shade val="0"/>
                  <a:invGamma/>
                </a:srgbClr>
              </a:gs>
            </a:gsLst>
            <a:lin ang="5400000" scaled="1"/>
          </a:gradFill>
          <a:ln w="57150">
            <a:solidFill>
              <a:srgbClr val="00FF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defRPr/>
            </a:pPr>
            <a:r>
              <a:rPr lang="en-US" sz="1600" b="1" i="0">
                <a:solidFill>
                  <a:srgbClr val="FFFF00"/>
                </a:solidFill>
                <a:latin typeface="Calibri" panose="020F0502020204030204" pitchFamily="34" charset="0"/>
              </a:rPr>
              <a:t>Normal rate but rhythm is not normal</a:t>
            </a:r>
          </a:p>
          <a:p>
            <a:pPr>
              <a:defRPr/>
            </a:pPr>
            <a:r>
              <a:rPr lang="en-US" sz="1600" b="1" i="0">
                <a:solidFill>
                  <a:srgbClr val="00FFFF"/>
                </a:solidFill>
                <a:latin typeface="Calibri" panose="020F0502020204030204" pitchFamily="34" charset="0"/>
              </a:rPr>
              <a:t> - Some cases of atrial flutter.</a:t>
            </a:r>
          </a:p>
          <a:p>
            <a:pPr>
              <a:defRPr/>
            </a:pPr>
            <a:r>
              <a:rPr lang="en-US" sz="1600" b="1" i="0">
                <a:solidFill>
                  <a:srgbClr val="00FFFF"/>
                </a:solidFill>
                <a:latin typeface="Calibri" panose="020F0502020204030204" pitchFamily="34" charset="0"/>
              </a:rPr>
              <a:t>- Accelerated junctional rhythm.</a:t>
            </a:r>
          </a:p>
        </p:txBody>
      </p:sp>
      <p:sp>
        <p:nvSpPr>
          <p:cNvPr id="2658318" name="Line 14"/>
          <p:cNvSpPr>
            <a:spLocks noChangeShapeType="1"/>
          </p:cNvSpPr>
          <p:nvPr/>
        </p:nvSpPr>
        <p:spPr bwMode="auto">
          <a:xfrm rot="-5400000">
            <a:off x="7047706" y="5180807"/>
            <a:ext cx="1587" cy="4572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58319" name="Line 15"/>
          <p:cNvSpPr>
            <a:spLocks noChangeShapeType="1"/>
          </p:cNvSpPr>
          <p:nvPr/>
        </p:nvSpPr>
        <p:spPr bwMode="auto">
          <a:xfrm rot="-5400000">
            <a:off x="7047706" y="6019007"/>
            <a:ext cx="1587" cy="4572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58307"/>
                                        </p:tgtEl>
                                        <p:attrNameLst>
                                          <p:attrName>style.visibility</p:attrName>
                                        </p:attrNameLst>
                                      </p:cBhvr>
                                      <p:to>
                                        <p:strVal val="visible"/>
                                      </p:to>
                                    </p:set>
                                    <p:animEffect transition="in" filter="box(in)">
                                      <p:cBhvr>
                                        <p:cTn id="7" dur="500"/>
                                        <p:tgtEl>
                                          <p:spTgt spid="265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8308"/>
                                        </p:tgtEl>
                                        <p:attrNameLst>
                                          <p:attrName>style.visibility</p:attrName>
                                        </p:attrNameLst>
                                      </p:cBhvr>
                                      <p:to>
                                        <p:strVal val="visible"/>
                                      </p:to>
                                    </p:set>
                                    <p:animEffect transition="in" filter="box(in)">
                                      <p:cBhvr>
                                        <p:cTn id="12" dur="500"/>
                                        <p:tgtEl>
                                          <p:spTgt spid="265830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58309"/>
                                        </p:tgtEl>
                                        <p:attrNameLst>
                                          <p:attrName>style.visibility</p:attrName>
                                        </p:attrNameLst>
                                      </p:cBhvr>
                                      <p:to>
                                        <p:strVal val="visible"/>
                                      </p:to>
                                    </p:set>
                                    <p:animEffect transition="in" filter="box(in)">
                                      <p:cBhvr>
                                        <p:cTn id="15" dur="500"/>
                                        <p:tgtEl>
                                          <p:spTgt spid="265830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58313"/>
                                        </p:tgtEl>
                                        <p:attrNameLst>
                                          <p:attrName>style.visibility</p:attrName>
                                        </p:attrNameLst>
                                      </p:cBhvr>
                                      <p:to>
                                        <p:strVal val="visible"/>
                                      </p:to>
                                    </p:set>
                                    <p:animEffect transition="in" filter="box(in)">
                                      <p:cBhvr>
                                        <p:cTn id="18" dur="500"/>
                                        <p:tgtEl>
                                          <p:spTgt spid="26583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658314"/>
                                        </p:tgtEl>
                                        <p:attrNameLst>
                                          <p:attrName>style.visibility</p:attrName>
                                        </p:attrNameLst>
                                      </p:cBhvr>
                                      <p:to>
                                        <p:strVal val="visible"/>
                                      </p:to>
                                    </p:set>
                                    <p:animEffect transition="in" filter="box(in)">
                                      <p:cBhvr>
                                        <p:cTn id="21" dur="500"/>
                                        <p:tgtEl>
                                          <p:spTgt spid="26583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658315"/>
                                        </p:tgtEl>
                                        <p:attrNameLst>
                                          <p:attrName>style.visibility</p:attrName>
                                        </p:attrNameLst>
                                      </p:cBhvr>
                                      <p:to>
                                        <p:strVal val="visible"/>
                                      </p:to>
                                    </p:set>
                                    <p:animEffect transition="in" filter="box(in)">
                                      <p:cBhvr>
                                        <p:cTn id="24" dur="500"/>
                                        <p:tgtEl>
                                          <p:spTgt spid="26583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658318"/>
                                        </p:tgtEl>
                                        <p:attrNameLst>
                                          <p:attrName>style.visibility</p:attrName>
                                        </p:attrNameLst>
                                      </p:cBhvr>
                                      <p:to>
                                        <p:strVal val="visible"/>
                                      </p:to>
                                    </p:set>
                                    <p:animEffect transition="in" filter="box(in)">
                                      <p:cBhvr>
                                        <p:cTn id="27" dur="500"/>
                                        <p:tgtEl>
                                          <p:spTgt spid="265831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658319"/>
                                        </p:tgtEl>
                                        <p:attrNameLst>
                                          <p:attrName>style.visibility</p:attrName>
                                        </p:attrNameLst>
                                      </p:cBhvr>
                                      <p:to>
                                        <p:strVal val="visible"/>
                                      </p:to>
                                    </p:set>
                                    <p:animEffect transition="in" filter="box(in)">
                                      <p:cBhvr>
                                        <p:cTn id="30" dur="500"/>
                                        <p:tgtEl>
                                          <p:spTgt spid="26583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658310"/>
                                        </p:tgtEl>
                                        <p:attrNameLst>
                                          <p:attrName>style.visibility</p:attrName>
                                        </p:attrNameLst>
                                      </p:cBhvr>
                                      <p:to>
                                        <p:strVal val="visible"/>
                                      </p:to>
                                    </p:set>
                                    <p:animEffect transition="in" filter="box(in)">
                                      <p:cBhvr>
                                        <p:cTn id="35" dur="500"/>
                                        <p:tgtEl>
                                          <p:spTgt spid="26583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658316"/>
                                        </p:tgtEl>
                                        <p:attrNameLst>
                                          <p:attrName>style.visibility</p:attrName>
                                        </p:attrNameLst>
                                      </p:cBhvr>
                                      <p:to>
                                        <p:strVal val="visible"/>
                                      </p:to>
                                    </p:set>
                                    <p:animEffect transition="in" filter="box(in)">
                                      <p:cBhvr>
                                        <p:cTn id="40" dur="500"/>
                                        <p:tgtEl>
                                          <p:spTgt spid="26583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658317"/>
                                        </p:tgtEl>
                                        <p:attrNameLst>
                                          <p:attrName>style.visibility</p:attrName>
                                        </p:attrNameLst>
                                      </p:cBhvr>
                                      <p:to>
                                        <p:strVal val="visible"/>
                                      </p:to>
                                    </p:set>
                                    <p:animEffect transition="in" filter="box(in)">
                                      <p:cBhvr>
                                        <p:cTn id="45" dur="500"/>
                                        <p:tgtEl>
                                          <p:spTgt spid="26583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658311"/>
                                        </p:tgtEl>
                                        <p:attrNameLst>
                                          <p:attrName>style.visibility</p:attrName>
                                        </p:attrNameLst>
                                      </p:cBhvr>
                                      <p:to>
                                        <p:strVal val="visible"/>
                                      </p:to>
                                    </p:set>
                                    <p:animEffect transition="in" filter="box(in)">
                                      <p:cBhvr>
                                        <p:cTn id="50" dur="500"/>
                                        <p:tgtEl>
                                          <p:spTgt spid="26583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658312"/>
                                        </p:tgtEl>
                                        <p:attrNameLst>
                                          <p:attrName>style.visibility</p:attrName>
                                        </p:attrNameLst>
                                      </p:cBhvr>
                                      <p:to>
                                        <p:strVal val="visible"/>
                                      </p:to>
                                    </p:set>
                                    <p:animEffect transition="in" filter="box(in)">
                                      <p:cBhvr>
                                        <p:cTn id="55" dur="500"/>
                                        <p:tgtEl>
                                          <p:spTgt spid="265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307" grpId="0" animBg="1"/>
      <p:bldP spid="2658308" grpId="0" animBg="1"/>
      <p:bldP spid="2658309" grpId="0" animBg="1"/>
      <p:bldP spid="2658310" grpId="0" animBg="1"/>
      <p:bldP spid="2658311" grpId="0" animBg="1"/>
      <p:bldP spid="2658312" grpId="0" animBg="1"/>
      <p:bldP spid="2658313" grpId="0" animBg="1"/>
      <p:bldP spid="2658314" grpId="0" animBg="1"/>
      <p:bldP spid="2658315" grpId="0" animBg="1"/>
      <p:bldP spid="2658316" grpId="0" animBg="1"/>
      <p:bldP spid="2658317" grpId="0" animBg="1"/>
      <p:bldP spid="2658318" grpId="0" animBg="1"/>
      <p:bldP spid="265831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152400"/>
            <a:ext cx="10287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Normal rate and rhythm</a:t>
            </a:r>
          </a:p>
          <a:p>
            <a:pPr algn="ctr">
              <a:spcBef>
                <a:spcPct val="50000"/>
              </a:spcBef>
            </a:pPr>
            <a:r>
              <a:rPr lang="en-US" altLang="en-US" sz="4400" b="1" i="0">
                <a:solidFill>
                  <a:schemeClr val="accent2"/>
                </a:solidFill>
                <a:latin typeface="Calibri" panose="020F0502020204030204" pitchFamily="34" charset="0"/>
              </a:rPr>
              <a:t>Sinus rhythm</a:t>
            </a:r>
          </a:p>
        </p:txBody>
      </p:sp>
      <p:sp>
        <p:nvSpPr>
          <p:cNvPr id="39939" name="Rectangle 3"/>
          <p:cNvSpPr>
            <a:spLocks noChangeArrowheads="1"/>
          </p:cNvSpPr>
          <p:nvPr/>
        </p:nvSpPr>
        <p:spPr bwMode="auto">
          <a:xfrm>
            <a:off x="864408" y="5713319"/>
            <a:ext cx="713419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FontTx/>
              <a:buBlip>
                <a:blip r:embed="rId4"/>
              </a:buBlip>
            </a:pPr>
            <a:r>
              <a:rPr lang="en-US" altLang="en-US" sz="2300" b="1" i="0">
                <a:solidFill>
                  <a:srgbClr val="00FFCC"/>
                </a:solidFill>
                <a:latin typeface="Calibri" panose="020F0502020204030204" pitchFamily="34" charset="0"/>
              </a:rPr>
              <a:t> Each P followed by QRS with resulting P:QRS ratio 1:1. </a:t>
            </a:r>
          </a:p>
        </p:txBody>
      </p:sp>
      <p:sp>
        <p:nvSpPr>
          <p:cNvPr id="39940" name="Text Box 4"/>
          <p:cNvSpPr txBox="1">
            <a:spLocks noChangeArrowheads="1"/>
          </p:cNvSpPr>
          <p:nvPr/>
        </p:nvSpPr>
        <p:spPr bwMode="auto">
          <a:xfrm>
            <a:off x="419100" y="4191000"/>
            <a:ext cx="952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Tx/>
              <a:buBlip>
                <a:blip r:embed="rId4"/>
              </a:buBlip>
            </a:pPr>
            <a:r>
              <a:rPr lang="en-US" altLang="en-US" sz="2300" b="1" i="0">
                <a:solidFill>
                  <a:srgbClr val="00FFCC"/>
                </a:solidFill>
                <a:latin typeface="Calibri" panose="020F0502020204030204" pitchFamily="34" charset="0"/>
              </a:rPr>
              <a:t> Impulses originate in the SA node </a:t>
            </a:r>
            <a:r>
              <a:rPr lang="en-US" altLang="en-US" sz="2300" b="1" i="0">
                <a:solidFill>
                  <a:schemeClr val="hlink"/>
                </a:solidFill>
                <a:latin typeface="Calibri" panose="020F0502020204030204" pitchFamily="34" charset="0"/>
              </a:rPr>
              <a:t>regularly </a:t>
            </a:r>
            <a:r>
              <a:rPr lang="en-US" altLang="en-US" sz="2300" b="1" i="0">
                <a:solidFill>
                  <a:srgbClr val="00FFCC"/>
                </a:solidFill>
                <a:latin typeface="Calibri" panose="020F0502020204030204" pitchFamily="34" charset="0"/>
              </a:rPr>
              <a:t>at a rate </a:t>
            </a:r>
          </a:p>
          <a:p>
            <a:pPr eaLnBrk="1" hangingPunct="1"/>
            <a:r>
              <a:rPr lang="en-US" altLang="en-US" sz="2300" b="1" i="0">
                <a:solidFill>
                  <a:srgbClr val="00FFCC"/>
                </a:solidFill>
                <a:latin typeface="Calibri" panose="020F0502020204030204" pitchFamily="34" charset="0"/>
              </a:rPr>
              <a:t>of </a:t>
            </a:r>
            <a:r>
              <a:rPr lang="en-US" altLang="en-US" sz="2300" b="1" i="0">
                <a:solidFill>
                  <a:schemeClr val="tx2"/>
                </a:solidFill>
                <a:latin typeface="Calibri" panose="020F0502020204030204" pitchFamily="34" charset="0"/>
              </a:rPr>
              <a:t>60-100 per minute in adults.</a:t>
            </a:r>
          </a:p>
        </p:txBody>
      </p:sp>
      <p:sp>
        <p:nvSpPr>
          <p:cNvPr id="39941" name="Text Box 5"/>
          <p:cNvSpPr txBox="1">
            <a:spLocks noChangeArrowheads="1"/>
          </p:cNvSpPr>
          <p:nvPr/>
        </p:nvSpPr>
        <p:spPr bwMode="auto">
          <a:xfrm>
            <a:off x="419100" y="5105400"/>
            <a:ext cx="98679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Tx/>
              <a:buBlip>
                <a:blip r:embed="rId4"/>
              </a:buBlip>
            </a:pPr>
            <a:r>
              <a:rPr lang="en-US" altLang="en-US" sz="2300" b="1" i="0">
                <a:solidFill>
                  <a:srgbClr val="00FFCC"/>
                </a:solidFill>
                <a:latin typeface="Calibri" panose="020F0502020204030204" pitchFamily="34" charset="0"/>
              </a:rPr>
              <a:t> P waves upright and of uniform size and contour from beat to beat.</a:t>
            </a:r>
          </a:p>
        </p:txBody>
      </p:sp>
      <p:pic>
        <p:nvPicPr>
          <p:cNvPr id="39942" name="Picture 6" descr="1902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300" y="1981200"/>
            <a:ext cx="6883400" cy="21336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3" name="Picture 7" descr="1902a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981200"/>
            <a:ext cx="2087563" cy="21336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9944" name="Rectangle 8"/>
          <p:cNvSpPr>
            <a:spLocks noChangeArrowheads="1"/>
          </p:cNvSpPr>
          <p:nvPr/>
        </p:nvSpPr>
        <p:spPr bwMode="auto">
          <a:xfrm>
            <a:off x="419100" y="6338888"/>
            <a:ext cx="65246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Tx/>
              <a:buBlip>
                <a:blip r:embed="rId4"/>
              </a:buBlip>
            </a:pPr>
            <a:r>
              <a:rPr lang="en-US" altLang="en-US" sz="2300" b="1" i="0">
                <a:solidFill>
                  <a:srgbClr val="00FFCC"/>
                </a:solidFill>
                <a:latin typeface="Calibri" panose="020F0502020204030204" pitchFamily="34" charset="0"/>
              </a:rPr>
              <a:t> All complexes are evenly spaced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685800"/>
            <a:ext cx="10287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Normal rate and rhythm</a:t>
            </a:r>
          </a:p>
          <a:p>
            <a:pPr algn="ctr">
              <a:spcBef>
                <a:spcPct val="50000"/>
              </a:spcBef>
            </a:pPr>
            <a:r>
              <a:rPr lang="en-US" altLang="en-US" sz="4400" b="1" i="0">
                <a:solidFill>
                  <a:schemeClr val="accent2"/>
                </a:solidFill>
                <a:latin typeface="Calibri" panose="020F0502020204030204" pitchFamily="34" charset="0"/>
              </a:rPr>
              <a:t>Sinus rhythm</a:t>
            </a:r>
          </a:p>
        </p:txBody>
      </p:sp>
      <p:pic>
        <p:nvPicPr>
          <p:cNvPr id="40963" name="Picture 3" descr="E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884738"/>
            <a:ext cx="9220200" cy="1058862"/>
          </a:xfrm>
          <a:prstGeom prst="rect">
            <a:avLst/>
          </a:prstGeom>
          <a:noFill/>
          <a:ln w="508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4" descr="Normal Sinus Rhyth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132138"/>
            <a:ext cx="9220200" cy="105886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71232" y="346075"/>
            <a:ext cx="5577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a:solidFill>
                  <a:schemeClr val="tx2"/>
                </a:solidFill>
                <a:latin typeface="Calibri" panose="020F0502020204030204" pitchFamily="34" charset="0"/>
              </a:rPr>
              <a:t>Diagnostic use</a:t>
            </a:r>
          </a:p>
          <a:p>
            <a:pPr algn="ctr" eaLnBrk="1" hangingPunct="1"/>
            <a:r>
              <a:rPr lang="en-US" altLang="en-US" sz="3600" b="1" i="0" dirty="0">
                <a:solidFill>
                  <a:schemeClr val="tx2"/>
                </a:solidFill>
                <a:latin typeface="Calibri" panose="020F0502020204030204" pitchFamily="34" charset="0"/>
              </a:rPr>
              <a:t> of the cardiac electrical axis</a:t>
            </a:r>
          </a:p>
        </p:txBody>
      </p:sp>
      <p:sp>
        <p:nvSpPr>
          <p:cNvPr id="41987" name="Text Box 5"/>
          <p:cNvSpPr txBox="1">
            <a:spLocks noChangeArrowheads="1"/>
          </p:cNvSpPr>
          <p:nvPr/>
        </p:nvSpPr>
        <p:spPr bwMode="auto">
          <a:xfrm>
            <a:off x="114300" y="1651000"/>
            <a:ext cx="55642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100" i="0" dirty="0">
                <a:solidFill>
                  <a:srgbClr val="66FFFF"/>
                </a:solidFill>
                <a:latin typeface="Calibri" panose="020F0502020204030204" pitchFamily="34" charset="0"/>
              </a:rPr>
              <a:t>Deviation to the Right</a:t>
            </a:r>
          </a:p>
          <a:p>
            <a:pPr eaLnBrk="1" hangingPunct="1"/>
            <a:endParaRPr lang="en-US" altLang="en-US" sz="2100" i="0" dirty="0">
              <a:solidFill>
                <a:srgbClr val="66FFFF"/>
              </a:solidFill>
              <a:latin typeface="Calibri" panose="020F0502020204030204" pitchFamily="34" charset="0"/>
            </a:endParaRPr>
          </a:p>
          <a:p>
            <a:pPr eaLnBrk="1" hangingPunct="1"/>
            <a:r>
              <a:rPr lang="en-US" altLang="en-US" sz="2100" i="0" dirty="0">
                <a:solidFill>
                  <a:srgbClr val="66FFFF"/>
                </a:solidFill>
                <a:latin typeface="Calibri" panose="020F0502020204030204" pitchFamily="34" charset="0"/>
              </a:rPr>
              <a:t>	Increased Right Ventricular Mass</a:t>
            </a:r>
          </a:p>
          <a:p>
            <a:pPr eaLnBrk="1" hangingPunct="1"/>
            <a:endParaRPr lang="en-US" altLang="en-US" sz="2100" i="0" dirty="0">
              <a:solidFill>
                <a:srgbClr val="66FFFF"/>
              </a:solidFill>
              <a:latin typeface="Calibri" panose="020F0502020204030204" pitchFamily="34" charset="0"/>
            </a:endParaRPr>
          </a:p>
          <a:p>
            <a:pPr eaLnBrk="1" hangingPunct="1"/>
            <a:r>
              <a:rPr lang="en-US" altLang="en-US" sz="2100" i="0" dirty="0">
                <a:solidFill>
                  <a:srgbClr val="66FFFF"/>
                </a:solidFill>
                <a:latin typeface="Calibri" panose="020F0502020204030204" pitchFamily="34" charset="0"/>
              </a:rPr>
              <a:t>		Chronic obstructive lung disease</a:t>
            </a:r>
          </a:p>
          <a:p>
            <a:pPr eaLnBrk="1" hangingPunct="1"/>
            <a:r>
              <a:rPr lang="en-US" altLang="en-US" sz="2100" i="0" dirty="0">
                <a:solidFill>
                  <a:srgbClr val="66FFFF"/>
                </a:solidFill>
                <a:latin typeface="Calibri" panose="020F0502020204030204" pitchFamily="34" charset="0"/>
              </a:rPr>
              <a:t>		Pulmonary embolism</a:t>
            </a:r>
          </a:p>
          <a:p>
            <a:pPr eaLnBrk="1" hangingPunct="1"/>
            <a:r>
              <a:rPr lang="en-US" altLang="en-US" sz="2100" i="0" dirty="0">
                <a:solidFill>
                  <a:srgbClr val="66FFFF"/>
                </a:solidFill>
                <a:latin typeface="Calibri" panose="020F0502020204030204" pitchFamily="34" charset="0"/>
              </a:rPr>
              <a:t>		Congenital heart defects</a:t>
            </a:r>
          </a:p>
          <a:p>
            <a:pPr eaLnBrk="1" hangingPunct="1"/>
            <a:r>
              <a:rPr lang="en-US" altLang="en-US" sz="2100" i="0" dirty="0">
                <a:solidFill>
                  <a:srgbClr val="66FFFF"/>
                </a:solidFill>
                <a:latin typeface="Calibri" panose="020F0502020204030204" pitchFamily="34" charset="0"/>
              </a:rPr>
              <a:t>		Severe pulmonary hypertension</a:t>
            </a:r>
          </a:p>
        </p:txBody>
      </p:sp>
      <p:sp>
        <p:nvSpPr>
          <p:cNvPr id="41988" name="Text Box 6"/>
          <p:cNvSpPr txBox="1">
            <a:spLocks noChangeArrowheads="1"/>
          </p:cNvSpPr>
          <p:nvPr/>
        </p:nvSpPr>
        <p:spPr bwMode="auto">
          <a:xfrm>
            <a:off x="114300" y="4465638"/>
            <a:ext cx="4535857"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100" i="0" dirty="0">
                <a:solidFill>
                  <a:schemeClr val="accent2"/>
                </a:solidFill>
                <a:latin typeface="Calibri" panose="020F0502020204030204" pitchFamily="34" charset="0"/>
              </a:rPr>
              <a:t>Deviation to the Left</a:t>
            </a:r>
          </a:p>
          <a:p>
            <a:pPr eaLnBrk="1" hangingPunct="1"/>
            <a:endParaRPr lang="en-US" altLang="en-US" sz="2100" i="0" dirty="0">
              <a:solidFill>
                <a:schemeClr val="accent2"/>
              </a:solidFill>
              <a:latin typeface="Calibri" panose="020F0502020204030204" pitchFamily="34" charset="0"/>
            </a:endParaRPr>
          </a:p>
          <a:p>
            <a:pPr eaLnBrk="1" hangingPunct="1"/>
            <a:r>
              <a:rPr lang="en-US" altLang="en-US" sz="2100" i="0" dirty="0">
                <a:solidFill>
                  <a:schemeClr val="accent2"/>
                </a:solidFill>
                <a:latin typeface="Calibri" panose="020F0502020204030204" pitchFamily="34" charset="0"/>
              </a:rPr>
              <a:t>	Increased Left Ventricular Mass</a:t>
            </a:r>
          </a:p>
          <a:p>
            <a:pPr eaLnBrk="1" hangingPunct="1"/>
            <a:endParaRPr lang="en-US" altLang="en-US" sz="2100" i="0" dirty="0">
              <a:solidFill>
                <a:schemeClr val="accent2"/>
              </a:solidFill>
              <a:latin typeface="Calibri" panose="020F0502020204030204" pitchFamily="34" charset="0"/>
            </a:endParaRPr>
          </a:p>
          <a:p>
            <a:pPr eaLnBrk="1" hangingPunct="1"/>
            <a:r>
              <a:rPr lang="en-US" altLang="en-US" sz="2100" i="0" dirty="0">
                <a:solidFill>
                  <a:schemeClr val="accent2"/>
                </a:solidFill>
                <a:latin typeface="Calibri" panose="020F0502020204030204" pitchFamily="34" charset="0"/>
              </a:rPr>
              <a:t>		Hypertension</a:t>
            </a:r>
          </a:p>
          <a:p>
            <a:pPr eaLnBrk="1" hangingPunct="1"/>
            <a:r>
              <a:rPr lang="en-US" altLang="en-US" sz="2100" i="0" dirty="0">
                <a:solidFill>
                  <a:schemeClr val="accent2"/>
                </a:solidFill>
                <a:latin typeface="Calibri" panose="020F0502020204030204" pitchFamily="34" charset="0"/>
              </a:rPr>
              <a:t>		Aortic stenosis</a:t>
            </a:r>
          </a:p>
          <a:p>
            <a:pPr eaLnBrk="1" hangingPunct="1"/>
            <a:r>
              <a:rPr lang="en-US" altLang="en-US" sz="2100" i="0" dirty="0">
                <a:solidFill>
                  <a:schemeClr val="accent2"/>
                </a:solidFill>
                <a:latin typeface="Calibri" panose="020F0502020204030204" pitchFamily="34" charset="0"/>
              </a:rPr>
              <a:t>		Ischemic heat disease</a:t>
            </a:r>
          </a:p>
        </p:txBody>
      </p:sp>
      <p:pic>
        <p:nvPicPr>
          <p:cNvPr id="5" name="Picture 6" descr="http://www.accessmedicine.com/loadBinary.aspx?name=mohr6&amp;filename=%09mohr6_c004f0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130" y="1756683"/>
            <a:ext cx="4171950" cy="3886200"/>
          </a:xfrm>
          <a:prstGeom prst="rect">
            <a:avLst/>
          </a:prstGeom>
          <a:noFill/>
          <a:ln w="25400">
            <a:solidFill>
              <a:srgbClr val="FFFF00"/>
            </a:solidFill>
          </a:ln>
          <a:extLst/>
        </p:spPr>
      </p:pic>
      <p:sp>
        <p:nvSpPr>
          <p:cNvPr id="2" name="Rectangle 1"/>
          <p:cNvSpPr/>
          <p:nvPr/>
        </p:nvSpPr>
        <p:spPr>
          <a:xfrm>
            <a:off x="5160168" y="5751493"/>
            <a:ext cx="5143500" cy="954107"/>
          </a:xfrm>
          <a:prstGeom prst="rect">
            <a:avLst/>
          </a:prstGeom>
        </p:spPr>
        <p:txBody>
          <a:bodyPr>
            <a:spAutoFit/>
          </a:bodyPr>
          <a:lstStyle/>
          <a:p>
            <a:r>
              <a:rPr lang="en-US" sz="1400" b="0" i="0" dirty="0" smtClean="0">
                <a:solidFill>
                  <a:srgbClr val="FFFF00"/>
                </a:solidFill>
                <a:effectLst/>
                <a:latin typeface="Calibri" panose="020F0502020204030204" pitchFamily="34" charset="0"/>
              </a:rPr>
              <a:t>The normal direction of the mean QRS vector is generally said to be –30 to +110° . </a:t>
            </a:r>
            <a:r>
              <a:rPr lang="en-US" sz="1400" b="1" i="0" dirty="0" smtClean="0">
                <a:solidFill>
                  <a:srgbClr val="FFFF00"/>
                </a:solidFill>
                <a:effectLst/>
                <a:latin typeface="Calibri" panose="020F0502020204030204" pitchFamily="34" charset="0"/>
              </a:rPr>
              <a:t>Left</a:t>
            </a:r>
            <a:r>
              <a:rPr lang="en-US" sz="1400" b="0" i="0" dirty="0" smtClean="0">
                <a:solidFill>
                  <a:srgbClr val="FFFF00"/>
                </a:solidFill>
                <a:effectLst/>
                <a:latin typeface="Calibri" panose="020F0502020204030204" pitchFamily="34" charset="0"/>
              </a:rPr>
              <a:t> or </a:t>
            </a:r>
            <a:r>
              <a:rPr lang="en-US" sz="1400" b="1" i="0" dirty="0" smtClean="0">
                <a:solidFill>
                  <a:srgbClr val="FFFF00"/>
                </a:solidFill>
                <a:effectLst/>
                <a:latin typeface="Calibri" panose="020F0502020204030204" pitchFamily="34" charset="0"/>
              </a:rPr>
              <a:t>right axis deviation</a:t>
            </a:r>
            <a:r>
              <a:rPr lang="en-US" sz="1400" b="0" i="0" dirty="0" smtClean="0">
                <a:solidFill>
                  <a:srgbClr val="FFFF00"/>
                </a:solidFill>
                <a:effectLst/>
                <a:latin typeface="Calibri" panose="020F0502020204030204" pitchFamily="34" charset="0"/>
              </a:rPr>
              <a:t> is said to be present if the calculated axis falls to the left of –30° or to the right of +110°, respectively.</a:t>
            </a:r>
            <a:endParaRPr lang="en-US" sz="1400" dirty="0">
              <a:solidFill>
                <a:srgbClr val="FFFF00"/>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9156" name="Text Box 4"/>
          <p:cNvSpPr txBox="1">
            <a:spLocks noChangeArrowheads="1"/>
          </p:cNvSpPr>
          <p:nvPr/>
        </p:nvSpPr>
        <p:spPr bwMode="auto">
          <a:xfrm>
            <a:off x="1562100" y="228600"/>
            <a:ext cx="7543800" cy="7620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4400" b="1" i="0">
                <a:solidFill>
                  <a:schemeClr val="tx2"/>
                </a:solidFill>
                <a:effectLst>
                  <a:outerShdw blurRad="38100" dist="38100" dir="2700000" algn="tl">
                    <a:srgbClr val="000000"/>
                  </a:outerShdw>
                </a:effectLst>
                <a:latin typeface="Calibri" panose="020F0502020204030204" pitchFamily="34" charset="0"/>
              </a:rPr>
              <a:t>Frontal plane QRS axis</a:t>
            </a:r>
          </a:p>
        </p:txBody>
      </p:sp>
      <p:sp>
        <p:nvSpPr>
          <p:cNvPr id="689163" name="Rectangle 11"/>
          <p:cNvSpPr>
            <a:spLocks noChangeArrowheads="1"/>
          </p:cNvSpPr>
          <p:nvPr/>
        </p:nvSpPr>
        <p:spPr bwMode="auto">
          <a:xfrm>
            <a:off x="1257300" y="995363"/>
            <a:ext cx="7772400" cy="990600"/>
          </a:xfrm>
          <a:prstGeom prst="rect">
            <a:avLst/>
          </a:prstGeom>
          <a:noFill/>
          <a:ln w="9525">
            <a:noFill/>
            <a:miter lim="800000"/>
            <a:headEnd/>
            <a:tailEnd/>
          </a:ln>
          <a:effectLst/>
        </p:spPr>
        <p:txBody>
          <a:bodyPr anchor="ctr"/>
          <a:lstStyle/>
          <a:p>
            <a:pPr algn="ctr">
              <a:defRPr/>
            </a:pPr>
            <a:r>
              <a:rPr lang="en-GB" sz="3200" b="1" i="0">
                <a:solidFill>
                  <a:srgbClr val="66FFFF"/>
                </a:solidFill>
                <a:effectLst>
                  <a:outerShdw blurRad="38100" dist="38100" dir="2700000" algn="tl">
                    <a:srgbClr val="000000"/>
                  </a:outerShdw>
                </a:effectLst>
                <a:latin typeface="Calibri" panose="020F0502020204030204" pitchFamily="34" charset="0"/>
              </a:rPr>
              <a:t>Connection and orientation </a:t>
            </a:r>
            <a:br>
              <a:rPr lang="en-GB" sz="3200" b="1" i="0">
                <a:solidFill>
                  <a:srgbClr val="66FFFF"/>
                </a:solidFill>
                <a:effectLst>
                  <a:outerShdw blurRad="38100" dist="38100" dir="2700000" algn="tl">
                    <a:srgbClr val="000000"/>
                  </a:outerShdw>
                </a:effectLst>
                <a:latin typeface="Calibri" panose="020F0502020204030204" pitchFamily="34" charset="0"/>
              </a:rPr>
            </a:br>
            <a:r>
              <a:rPr lang="en-GB" sz="3200" b="1" i="0">
                <a:solidFill>
                  <a:srgbClr val="66FFFF"/>
                </a:solidFill>
                <a:effectLst>
                  <a:outerShdw blurRad="38100" dist="38100" dir="2700000" algn="tl">
                    <a:srgbClr val="000000"/>
                  </a:outerShdw>
                </a:effectLst>
                <a:latin typeface="Calibri" panose="020F0502020204030204" pitchFamily="34" charset="0"/>
              </a:rPr>
              <a:t>of the limb leads</a:t>
            </a:r>
          </a:p>
        </p:txBody>
      </p:sp>
      <p:pic>
        <p:nvPicPr>
          <p:cNvPr id="43012" name="Picture 12" descr="lea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346325"/>
            <a:ext cx="9144000" cy="4283075"/>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75618" name="Text Box 2"/>
          <p:cNvSpPr txBox="1">
            <a:spLocks noChangeArrowheads="1"/>
          </p:cNvSpPr>
          <p:nvPr/>
        </p:nvSpPr>
        <p:spPr bwMode="auto">
          <a:xfrm>
            <a:off x="2019300" y="852488"/>
            <a:ext cx="6400800" cy="7620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4400" b="1" i="0">
                <a:solidFill>
                  <a:schemeClr val="tx2"/>
                </a:solidFill>
                <a:effectLst>
                  <a:outerShdw blurRad="38100" dist="38100" dir="2700000" algn="tl">
                    <a:srgbClr val="000000"/>
                  </a:outerShdw>
                </a:effectLst>
                <a:latin typeface="Calibri" panose="020F0502020204030204" pitchFamily="34" charset="0"/>
              </a:rPr>
              <a:t>Frontal plane QRS axis</a:t>
            </a:r>
          </a:p>
        </p:txBody>
      </p:sp>
      <p:sp>
        <p:nvSpPr>
          <p:cNvPr id="1775619" name="Rectangle 3"/>
          <p:cNvSpPr>
            <a:spLocks noChangeArrowheads="1"/>
          </p:cNvSpPr>
          <p:nvPr/>
        </p:nvSpPr>
        <p:spPr bwMode="auto">
          <a:xfrm>
            <a:off x="6438900" y="1905000"/>
            <a:ext cx="3657600" cy="2819400"/>
          </a:xfrm>
          <a:prstGeom prst="rect">
            <a:avLst/>
          </a:prstGeom>
          <a:noFill/>
          <a:ln w="9525">
            <a:noFill/>
            <a:miter lim="800000"/>
            <a:headEnd/>
            <a:tailEnd/>
          </a:ln>
          <a:effectLst/>
        </p:spPr>
        <p:txBody>
          <a:bodyPr lIns="92075" tIns="46038" rIns="92075" bIns="46038" anchor="ctr"/>
          <a:lstStyle/>
          <a:p>
            <a:pPr algn="ctr">
              <a:defRPr/>
            </a:pPr>
            <a:r>
              <a:rPr lang="en-US" sz="2400" b="1" i="0" dirty="0">
                <a:solidFill>
                  <a:srgbClr val="00FFCC"/>
                </a:solidFill>
                <a:effectLst>
                  <a:outerShdw blurRad="38100" dist="38100" dir="2700000" algn="tl">
                    <a:srgbClr val="000000"/>
                  </a:outerShdw>
                </a:effectLst>
                <a:latin typeface="Calibri" panose="020F0502020204030204" pitchFamily="34" charset="0"/>
              </a:rPr>
              <a:t>Frontal Plane QRS Axis = +0 degrees</a:t>
            </a:r>
            <a:r>
              <a:rPr lang="en-US" sz="2400" dirty="0">
                <a:latin typeface="Calibri" panose="020F0502020204030204" pitchFamily="34" charset="0"/>
              </a:rPr>
              <a:t> </a:t>
            </a:r>
            <a:endParaRPr lang="en-US" sz="3200" b="1" i="0" dirty="0">
              <a:solidFill>
                <a:srgbClr val="FFFF00"/>
              </a:solidFill>
              <a:effectLst>
                <a:outerShdw blurRad="38100" dist="38100" dir="2700000" algn="tl">
                  <a:srgbClr val="000000"/>
                </a:outerShdw>
              </a:effectLst>
              <a:latin typeface="Calibri" panose="020F0502020204030204" pitchFamily="34" charset="0"/>
              <a:cs typeface="Traditional Arabic" pitchFamily="2" charset="-78"/>
            </a:endParaRPr>
          </a:p>
        </p:txBody>
      </p:sp>
      <p:pic>
        <p:nvPicPr>
          <p:cNvPr id="44036" name="Picture 4" descr="ecg_6lead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854200"/>
            <a:ext cx="5103813" cy="50038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2019300" y="152400"/>
            <a:ext cx="6400800" cy="144655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4400" b="1" i="0">
                <a:solidFill>
                  <a:schemeClr val="tx2"/>
                </a:solidFill>
                <a:effectLst>
                  <a:outerShdw blurRad="38100" dist="38100" dir="2700000" algn="tl">
                    <a:srgbClr val="000000"/>
                  </a:outerShdw>
                </a:effectLst>
                <a:latin typeface="Calibri" panose="020F0502020204030204" pitchFamily="34" charset="0"/>
              </a:rPr>
              <a:t>Frontal plane QRS axis  = +90 degrees</a:t>
            </a:r>
          </a:p>
        </p:txBody>
      </p:sp>
      <p:sp>
        <p:nvSpPr>
          <p:cNvPr id="45059" name="Rectangle 5"/>
          <p:cNvSpPr>
            <a:spLocks noChangeArrowheads="1"/>
          </p:cNvSpPr>
          <p:nvPr/>
        </p:nvSpPr>
        <p:spPr bwMode="auto">
          <a:xfrm>
            <a:off x="419100" y="2024092"/>
            <a:ext cx="3505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marL="457200" indent="-4572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US" altLang="en-US" sz="2400" i="0" dirty="0">
                <a:solidFill>
                  <a:srgbClr val="00FFCC"/>
                </a:solidFill>
                <a:latin typeface="Calibri" panose="020F0502020204030204" pitchFamily="34" charset="0"/>
              </a:rPr>
              <a:t>Lead I is isoelectric;</a:t>
            </a:r>
          </a:p>
          <a:p>
            <a:r>
              <a:rPr lang="en-US" altLang="en-US" sz="2400" i="0" dirty="0">
                <a:solidFill>
                  <a:srgbClr val="00FFCC"/>
                </a:solidFill>
                <a:latin typeface="Calibri" panose="020F0502020204030204" pitchFamily="34" charset="0"/>
              </a:rPr>
              <a:t> </a:t>
            </a:r>
          </a:p>
          <a:p>
            <a:pPr>
              <a:buFontTx/>
              <a:buBlip>
                <a:blip r:embed="rId4"/>
              </a:buBlip>
            </a:pPr>
            <a:r>
              <a:rPr lang="en-US" altLang="en-US" sz="2400" i="0" dirty="0" smtClean="0">
                <a:solidFill>
                  <a:srgbClr val="00FFCC"/>
                </a:solidFill>
                <a:latin typeface="Calibri" panose="020F0502020204030204" pitchFamily="34" charset="0"/>
              </a:rPr>
              <a:t>Perpendiculars </a:t>
            </a:r>
            <a:r>
              <a:rPr lang="en-US" altLang="en-US" sz="2400" i="0" dirty="0">
                <a:solidFill>
                  <a:srgbClr val="00FFCC"/>
                </a:solidFill>
                <a:latin typeface="Calibri" panose="020F0502020204030204" pitchFamily="34" charset="0"/>
              </a:rPr>
              <a:t>to lead I are +90 and -90 degrees; </a:t>
            </a:r>
          </a:p>
          <a:p>
            <a:pPr>
              <a:buFontTx/>
              <a:buBlip>
                <a:blip r:embed="rId4"/>
              </a:buBlip>
            </a:pPr>
            <a:endParaRPr lang="en-US" altLang="en-US" sz="2400" i="0" dirty="0">
              <a:solidFill>
                <a:srgbClr val="00FFCC"/>
              </a:solidFill>
              <a:latin typeface="Calibri" panose="020F0502020204030204" pitchFamily="34" charset="0"/>
            </a:endParaRPr>
          </a:p>
          <a:p>
            <a:pPr>
              <a:buFontTx/>
              <a:buBlip>
                <a:blip r:embed="rId4"/>
              </a:buBlip>
            </a:pPr>
            <a:r>
              <a:rPr lang="en-US" altLang="en-US" sz="2400" i="0" dirty="0">
                <a:solidFill>
                  <a:srgbClr val="00FFCC"/>
                </a:solidFill>
                <a:latin typeface="Calibri" panose="020F0502020204030204" pitchFamily="34" charset="0"/>
              </a:rPr>
              <a:t>leads II, III, </a:t>
            </a:r>
            <a:r>
              <a:rPr lang="en-US" altLang="en-US" sz="2400" i="0" dirty="0" err="1">
                <a:solidFill>
                  <a:srgbClr val="00FFCC"/>
                </a:solidFill>
                <a:latin typeface="Calibri" panose="020F0502020204030204" pitchFamily="34" charset="0"/>
              </a:rPr>
              <a:t>aVF</a:t>
            </a:r>
            <a:r>
              <a:rPr lang="en-US" altLang="en-US" sz="2400" i="0" dirty="0">
                <a:solidFill>
                  <a:srgbClr val="00FFCC"/>
                </a:solidFill>
                <a:latin typeface="Calibri" panose="020F0502020204030204" pitchFamily="34" charset="0"/>
              </a:rPr>
              <a:t> are positive; </a:t>
            </a:r>
          </a:p>
          <a:p>
            <a:endParaRPr lang="en-US" altLang="en-US" sz="2400" i="0" dirty="0">
              <a:solidFill>
                <a:srgbClr val="00FFCC"/>
              </a:solidFill>
              <a:latin typeface="Calibri" panose="020F0502020204030204" pitchFamily="34" charset="0"/>
            </a:endParaRPr>
          </a:p>
          <a:p>
            <a:pPr>
              <a:buFontTx/>
              <a:buBlip>
                <a:blip r:embed="rId4"/>
              </a:buBlip>
            </a:pPr>
            <a:r>
              <a:rPr lang="en-US" altLang="en-US" sz="2400" i="0" dirty="0" smtClean="0">
                <a:solidFill>
                  <a:srgbClr val="00FFCC"/>
                </a:solidFill>
                <a:latin typeface="Calibri" panose="020F0502020204030204" pitchFamily="34" charset="0"/>
              </a:rPr>
              <a:t>Therefore</a:t>
            </a:r>
            <a:r>
              <a:rPr lang="en-US" altLang="en-US" sz="2400" i="0" dirty="0">
                <a:solidFill>
                  <a:srgbClr val="00FFCC"/>
                </a:solidFill>
                <a:latin typeface="Calibri" panose="020F0502020204030204" pitchFamily="34" charset="0"/>
              </a:rPr>
              <a:t>, the axis must be +90 degrees. </a:t>
            </a:r>
            <a:br>
              <a:rPr lang="en-US" altLang="en-US" sz="2400" i="0" dirty="0">
                <a:solidFill>
                  <a:srgbClr val="00FFCC"/>
                </a:solidFill>
                <a:latin typeface="Calibri" panose="020F0502020204030204" pitchFamily="34" charset="0"/>
              </a:rPr>
            </a:br>
            <a:endParaRPr lang="en-US" altLang="en-US" sz="2400" i="0" dirty="0">
              <a:solidFill>
                <a:srgbClr val="00FFCC"/>
              </a:solidFill>
              <a:latin typeface="Calibri" panose="020F0502020204030204" pitchFamily="34" charset="0"/>
            </a:endParaRPr>
          </a:p>
        </p:txBody>
      </p:sp>
      <p:pic>
        <p:nvPicPr>
          <p:cNvPr id="45060" name="Picture 7" descr="ecg_6lead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1779588"/>
            <a:ext cx="5535613" cy="500221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2" descr="http://www.studentconsult.com/common/showimage.cfm?mediaISBN=0721602401&amp;FigFile=S02401-012-f012.jpg&amp;size=full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7353300" y="1981200"/>
            <a:ext cx="2743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0" dirty="0">
                <a:solidFill>
                  <a:srgbClr val="00FFFF"/>
                </a:solidFill>
                <a:latin typeface="Calibri" panose="020F0502020204030204" pitchFamily="34" charset="0"/>
              </a:rPr>
              <a:t>Left axis deviation in a hypertensive heart (hypertrophic left ventricle). </a:t>
            </a:r>
            <a:endParaRPr lang="en-US" altLang="en-US" sz="2400" i="0" dirty="0" smtClean="0">
              <a:solidFill>
                <a:srgbClr val="00FFFF"/>
              </a:solidFill>
              <a:latin typeface="Calibri" panose="020F0502020204030204" pitchFamily="34" charset="0"/>
            </a:endParaRPr>
          </a:p>
          <a:p>
            <a:pPr eaLnBrk="1" hangingPunct="1"/>
            <a:endParaRPr lang="en-US" altLang="en-US" sz="2400" i="0" dirty="0">
              <a:solidFill>
                <a:srgbClr val="00FFFF"/>
              </a:solidFill>
              <a:latin typeface="Calibri" panose="020F0502020204030204" pitchFamily="34" charset="0"/>
            </a:endParaRPr>
          </a:p>
          <a:p>
            <a:pPr eaLnBrk="1" hangingPunct="1"/>
            <a:r>
              <a:rPr lang="en-US" altLang="en-US" sz="2400" i="0" dirty="0" smtClean="0">
                <a:solidFill>
                  <a:srgbClr val="00FFFF"/>
                </a:solidFill>
                <a:latin typeface="Calibri" panose="020F0502020204030204" pitchFamily="34" charset="0"/>
              </a:rPr>
              <a:t>Note </a:t>
            </a:r>
            <a:r>
              <a:rPr lang="en-US" altLang="en-US" sz="2400" i="0" dirty="0">
                <a:solidFill>
                  <a:srgbClr val="00FFFF"/>
                </a:solidFill>
                <a:latin typeface="Calibri" panose="020F0502020204030204" pitchFamily="34" charset="0"/>
              </a:rPr>
              <a:t>the slightly prolonged QRS complex as well.</a:t>
            </a:r>
          </a:p>
        </p:txBody>
      </p:sp>
    </p:spTree>
    <p:extLst>
      <p:ext uri="{BB962C8B-B14F-4D97-AF65-F5344CB8AC3E}">
        <p14:creationId xmlns:p14="http://schemas.microsoft.com/office/powerpoint/2010/main" val="62612986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7200900" y="1981200"/>
            <a:ext cx="289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0" dirty="0" smtClean="0">
                <a:solidFill>
                  <a:srgbClr val="00FFFF"/>
                </a:solidFill>
                <a:latin typeface="Calibri" panose="020F0502020204030204" pitchFamily="34" charset="0"/>
              </a:rPr>
              <a:t>Right </a:t>
            </a:r>
            <a:r>
              <a:rPr lang="en-US" altLang="en-US" sz="2400" i="0" dirty="0">
                <a:solidFill>
                  <a:srgbClr val="00FFFF"/>
                </a:solidFill>
                <a:latin typeface="Calibri" panose="020F0502020204030204" pitchFamily="34" charset="0"/>
              </a:rPr>
              <a:t>axis deviation in a </a:t>
            </a:r>
            <a:r>
              <a:rPr lang="en-US" altLang="en-US" sz="2400" i="0" dirty="0" smtClean="0">
                <a:solidFill>
                  <a:srgbClr val="00FFFF"/>
                </a:solidFill>
                <a:latin typeface="Calibri" panose="020F0502020204030204" pitchFamily="34" charset="0"/>
              </a:rPr>
              <a:t>patient with right ventricular hypertrophy.</a:t>
            </a:r>
            <a:endParaRPr lang="en-US" altLang="en-US" sz="2400" i="0" dirty="0">
              <a:solidFill>
                <a:srgbClr val="00FFFF"/>
              </a:solidFill>
              <a:latin typeface="Calibri" panose="020F0502020204030204" pitchFamily="34" charset="0"/>
            </a:endParaRPr>
          </a:p>
        </p:txBody>
      </p:sp>
      <p:pic>
        <p:nvPicPr>
          <p:cNvPr id="4" name="Picture 4" descr="http://www.studentconsult.com/common/showimage.cfm?mediaISBN=0721602401&amp;FigFile=S02401-012-f013.jpg&amp;size=full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999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78442" name="Rectangle 10"/>
          <p:cNvSpPr>
            <a:spLocks noChangeArrowheads="1"/>
          </p:cNvSpPr>
          <p:nvPr/>
        </p:nvSpPr>
        <p:spPr bwMode="auto">
          <a:xfrm>
            <a:off x="0" y="457200"/>
            <a:ext cx="10287000" cy="12192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The Electrocardiogram</a:t>
            </a:r>
            <a:br>
              <a:rPr lang="en-GB" sz="4400" b="1" i="0" dirty="0">
                <a:solidFill>
                  <a:schemeClr val="tx2"/>
                </a:solidFill>
                <a:effectLst>
                  <a:outerShdw blurRad="38100" dist="38100" dir="2700000" algn="tl">
                    <a:srgbClr val="000000"/>
                  </a:outerShdw>
                </a:effectLst>
                <a:latin typeface="Calibri" panose="020F0502020204030204" pitchFamily="34" charset="0"/>
              </a:rPr>
            </a:br>
            <a:r>
              <a:rPr lang="en-GB" sz="4400" b="1" i="0" dirty="0">
                <a:solidFill>
                  <a:schemeClr val="tx2"/>
                </a:solidFill>
                <a:effectLst>
                  <a:outerShdw blurRad="38100" dist="38100" dir="2700000" algn="tl">
                    <a:srgbClr val="000000"/>
                  </a:outerShdw>
                </a:effectLst>
                <a:latin typeface="Calibri" panose="020F0502020204030204" pitchFamily="34" charset="0"/>
              </a:rPr>
              <a:t>(ECG/EKG)</a:t>
            </a:r>
            <a:endParaRPr lang="en-GB" sz="4400" i="0" dirty="0">
              <a:solidFill>
                <a:schemeClr val="tx2"/>
              </a:solidFill>
              <a:effectLst>
                <a:outerShdw blurRad="38100" dist="38100" dir="2700000" algn="tl">
                  <a:srgbClr val="000000"/>
                </a:outerShdw>
              </a:effectLst>
              <a:latin typeface="Calibri" panose="020F0502020204030204" pitchFamily="34" charset="0"/>
            </a:endParaRPr>
          </a:p>
        </p:txBody>
      </p:sp>
      <p:pic>
        <p:nvPicPr>
          <p:cNvPr id="11" name="Picture 2" descr="http://www.studentconsult.com/common/showimage.cfm?mediaISBN=0721602401&amp;FigFile=S02401-011-f005.jpg&amp;size=full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981200"/>
            <a:ext cx="4495800" cy="4572000"/>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881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218" name="Picture 2" descr="apec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524000"/>
            <a:ext cx="5334000" cy="52578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80483" name="Rectangle 3"/>
          <p:cNvSpPr>
            <a:spLocks noChangeArrowheads="1"/>
          </p:cNvSpPr>
          <p:nvPr/>
        </p:nvSpPr>
        <p:spPr bwMode="auto">
          <a:xfrm>
            <a:off x="0" y="76200"/>
            <a:ext cx="10287000" cy="12192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rPr>
              <a:t>The Electrocardiogram</a:t>
            </a:r>
            <a:br>
              <a:rPr lang="en-GB" sz="4400" b="1" i="0">
                <a:solidFill>
                  <a:schemeClr val="tx2"/>
                </a:solidFill>
                <a:effectLst>
                  <a:outerShdw blurRad="38100" dist="38100" dir="2700000" algn="tl">
                    <a:srgbClr val="000000"/>
                  </a:outerShdw>
                </a:effectLst>
              </a:rPr>
            </a:br>
            <a:r>
              <a:rPr lang="en-GB" sz="4400" b="1" i="0">
                <a:solidFill>
                  <a:schemeClr val="tx2"/>
                </a:solidFill>
                <a:effectLst>
                  <a:outerShdw blurRad="38100" dist="38100" dir="2700000" algn="tl">
                    <a:srgbClr val="000000"/>
                  </a:outerShdw>
                </a:effectLst>
              </a:rPr>
              <a:t>(ECG/EKG)</a:t>
            </a:r>
            <a:endParaRPr lang="en-GB" sz="4400" i="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2530" name="Rectangle 2"/>
          <p:cNvSpPr>
            <a:spLocks noChangeArrowheads="1"/>
          </p:cNvSpPr>
          <p:nvPr/>
        </p:nvSpPr>
        <p:spPr bwMode="auto">
          <a:xfrm>
            <a:off x="419100" y="1981200"/>
            <a:ext cx="9525000" cy="4724400"/>
          </a:xfrm>
          <a:prstGeom prst="rect">
            <a:avLst/>
          </a:prstGeom>
          <a:noFill/>
          <a:ln w="12700" cap="sq">
            <a:noFill/>
            <a:miter lim="800000"/>
            <a:headEnd type="none" w="sm" len="sm"/>
            <a:tailEnd type="none" w="sm" len="sm"/>
          </a:ln>
          <a:effectLst/>
        </p:spPr>
        <p:txBody>
          <a:bodyPr/>
          <a:lstStyle/>
          <a:p>
            <a:pPr marL="342900" indent="-342900">
              <a:lnSpc>
                <a:spcPct val="90000"/>
              </a:lnSpc>
              <a:spcBef>
                <a:spcPct val="20000"/>
              </a:spcBef>
              <a:buClr>
                <a:schemeClr val="tx2"/>
              </a:buClr>
              <a:buFont typeface="Monotype Sorts" pitchFamily="2" charset="2"/>
              <a:buBlip>
                <a:blip r:embed="rId4"/>
              </a:buBlip>
              <a:defRPr/>
            </a:pPr>
            <a:r>
              <a:rPr lang="en-US" sz="2300" b="1" i="0" dirty="0">
                <a:solidFill>
                  <a:schemeClr val="accent2"/>
                </a:solidFill>
                <a:effectLst>
                  <a:outerShdw blurRad="38100" dist="38100" dir="2700000" algn="tl">
                    <a:srgbClr val="000000"/>
                  </a:outerShdw>
                </a:effectLst>
                <a:latin typeface="Calibri" panose="020F0502020204030204" pitchFamily="34" charset="0"/>
                <a:cs typeface="Times New Roman" pitchFamily="18" charset="0"/>
              </a:rPr>
              <a:t>If a recording electrode is applied on </a:t>
            </a:r>
            <a:r>
              <a:rPr lang="en-US" sz="2300" b="1" i="0" dirty="0">
                <a:solidFill>
                  <a:srgbClr val="FF6600"/>
                </a:solidFill>
                <a:effectLst>
                  <a:outerShdw blurRad="38100" dist="38100" dir="2700000" algn="tl">
                    <a:srgbClr val="000000"/>
                  </a:outerShdw>
                </a:effectLst>
                <a:latin typeface="Calibri" panose="020F0502020204030204" pitchFamily="34" charset="0"/>
                <a:cs typeface="Times New Roman" pitchFamily="18" charset="0"/>
              </a:rPr>
              <a:t>any point on the surface of the trunk</a:t>
            </a:r>
            <a:r>
              <a:rPr lang="en-US" sz="2300" b="1" i="0" dirty="0">
                <a:solidFill>
                  <a:schemeClr val="accent2"/>
                </a:solidFill>
                <a:effectLst>
                  <a:outerShdw blurRad="38100" dist="38100" dir="2700000" algn="tl">
                    <a:srgbClr val="000000"/>
                  </a:outerShdw>
                </a:effectLst>
                <a:latin typeface="Calibri" panose="020F0502020204030204" pitchFamily="34" charset="0"/>
                <a:cs typeface="Times New Roman" pitchFamily="18" charset="0"/>
              </a:rPr>
              <a:t>, it will detect electrical waves reflecting the electrical activity in the heart. These electrical waves  may be as small as </a:t>
            </a:r>
            <a:r>
              <a:rPr lang="en-GB" altLang="en-GB" sz="2300" b="1" i="0" dirty="0">
                <a:solidFill>
                  <a:schemeClr val="accent2"/>
                </a:solidFill>
                <a:effectLst>
                  <a:outerShdw blurRad="38100" dist="38100" dir="2700000" algn="tl">
                    <a:srgbClr val="000000"/>
                  </a:outerShdw>
                </a:effectLst>
                <a:latin typeface="Calibri" panose="020F0502020204030204" pitchFamily="34" charset="0"/>
              </a:rPr>
              <a:t> 1 mv and are amplified, recorded on ECG paper / monitor / computer and stored.</a:t>
            </a:r>
            <a:endParaRPr lang="en-US" sz="2300" b="1" i="0" dirty="0">
              <a:solidFill>
                <a:schemeClr val="accent2"/>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lnSpc>
                <a:spcPct val="90000"/>
              </a:lnSpc>
              <a:spcBef>
                <a:spcPct val="20000"/>
              </a:spcBef>
              <a:buClr>
                <a:schemeClr val="tx2"/>
              </a:buClr>
              <a:buFont typeface="Monotype Sorts" pitchFamily="2" charset="2"/>
              <a:buBlip>
                <a:blip r:embed="rId4"/>
              </a:buBlip>
              <a:defRPr/>
            </a:pPr>
            <a:r>
              <a:rPr lang="en-US" sz="2300" b="1" i="0" dirty="0">
                <a:solidFill>
                  <a:srgbClr val="00FFFF"/>
                </a:solidFill>
                <a:effectLst>
                  <a:outerShdw blurRad="38100" dist="38100" dir="2700000" algn="tl">
                    <a:srgbClr val="000000"/>
                  </a:outerShdw>
                </a:effectLst>
                <a:latin typeface="Calibri" panose="020F0502020204030204" pitchFamily="34" charset="0"/>
                <a:cs typeface="Times New Roman" pitchFamily="18" charset="0"/>
              </a:rPr>
              <a:t>A positive wave is recorded when depolarization is propagating towards the electrode or when repolarization is propagating away from the electrode.  </a:t>
            </a:r>
          </a:p>
          <a:p>
            <a:pPr marL="342900" indent="-342900">
              <a:lnSpc>
                <a:spcPct val="90000"/>
              </a:lnSpc>
              <a:spcBef>
                <a:spcPct val="20000"/>
              </a:spcBef>
              <a:buClr>
                <a:schemeClr val="tx2"/>
              </a:buClr>
              <a:buFont typeface="Monotype Sorts" pitchFamily="2" charset="2"/>
              <a:buBlip>
                <a:blip r:embed="rId4"/>
              </a:buBlip>
              <a:defRPr/>
            </a:pPr>
            <a:r>
              <a:rPr lang="en-US" sz="2300" b="1" i="0" dirty="0">
                <a:solidFill>
                  <a:srgbClr val="FF9933"/>
                </a:solidFill>
                <a:effectLst>
                  <a:outerShdw blurRad="38100" dist="38100" dir="2700000" algn="tl">
                    <a:srgbClr val="000000"/>
                  </a:outerShdw>
                </a:effectLst>
                <a:latin typeface="Calibri" panose="020F0502020204030204" pitchFamily="34" charset="0"/>
                <a:cs typeface="Times New Roman" pitchFamily="18" charset="0"/>
              </a:rPr>
              <a:t>A negative wave is recorded when depolarization is propagating away from the electrode or when repolarization is propagating towards the electrode.</a:t>
            </a:r>
            <a:r>
              <a:rPr lang="en-US" sz="2300" b="1" i="0" dirty="0">
                <a:solidFill>
                  <a:srgbClr val="00FFFF"/>
                </a:solidFill>
                <a:effectLst>
                  <a:outerShdw blurRad="38100" dist="38100" dir="2700000" algn="tl">
                    <a:srgbClr val="000000"/>
                  </a:outerShdw>
                </a:effectLst>
                <a:latin typeface="Calibri" panose="020F0502020204030204" pitchFamily="34" charset="0"/>
                <a:cs typeface="Times New Roman" pitchFamily="18" charset="0"/>
              </a:rPr>
              <a:t>  </a:t>
            </a:r>
          </a:p>
          <a:p>
            <a:pPr marL="342900" indent="-342900">
              <a:lnSpc>
                <a:spcPct val="90000"/>
              </a:lnSpc>
              <a:spcBef>
                <a:spcPct val="20000"/>
              </a:spcBef>
              <a:buClr>
                <a:schemeClr val="tx2"/>
              </a:buClr>
              <a:buFont typeface="Monotype Sorts" pitchFamily="2" charset="2"/>
              <a:buBlip>
                <a:blip r:embed="rId4"/>
              </a:buBlip>
              <a:defRPr/>
            </a:pPr>
            <a:r>
              <a:rPr lang="en-US" sz="2300" b="1" i="0" dirty="0">
                <a:solidFill>
                  <a:srgbClr val="00FF00"/>
                </a:solidFill>
                <a:effectLst>
                  <a:outerShdw blurRad="38100" dist="38100" dir="2700000" algn="tl">
                    <a:srgbClr val="000000"/>
                  </a:outerShdw>
                </a:effectLst>
                <a:latin typeface="Calibri" panose="020F0502020204030204" pitchFamily="34" charset="0"/>
                <a:cs typeface="Times New Roman" pitchFamily="18" charset="0"/>
              </a:rPr>
              <a:t>When there are no propagating potentials, no waves are recorded and the recording needle will be on the line of  zero potential, which is called the isoelectric line.</a:t>
            </a:r>
          </a:p>
        </p:txBody>
      </p:sp>
      <p:sp>
        <p:nvSpPr>
          <p:cNvPr id="2582531" name="Rectangle 3"/>
          <p:cNvSpPr>
            <a:spLocks noChangeArrowheads="1"/>
          </p:cNvSpPr>
          <p:nvPr/>
        </p:nvSpPr>
        <p:spPr bwMode="auto">
          <a:xfrm>
            <a:off x="0" y="457200"/>
            <a:ext cx="10287000" cy="12192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The Electrocardiogram</a:t>
            </a:r>
            <a:br>
              <a:rPr lang="en-GB" sz="4400" b="1" i="0">
                <a:solidFill>
                  <a:schemeClr val="tx2"/>
                </a:solidFill>
                <a:effectLst>
                  <a:outerShdw blurRad="38100" dist="38100" dir="2700000" algn="tl">
                    <a:srgbClr val="000000"/>
                  </a:outerShdw>
                </a:effectLst>
                <a:latin typeface="Calibri" panose="020F0502020204030204" pitchFamily="34" charset="0"/>
              </a:rPr>
            </a:br>
            <a:r>
              <a:rPr lang="en-GB" sz="4400" b="1" i="0">
                <a:solidFill>
                  <a:schemeClr val="tx2"/>
                </a:solidFill>
                <a:effectLst>
                  <a:outerShdw blurRad="38100" dist="38100" dir="2700000" algn="tl">
                    <a:srgbClr val="000000"/>
                  </a:outerShdw>
                </a:effectLst>
                <a:latin typeface="Calibri" panose="020F0502020204030204" pitchFamily="34" charset="0"/>
              </a:rPr>
              <a:t>(ECG/EKG)</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4578" name="Rectangle 2"/>
          <p:cNvSpPr>
            <a:spLocks noChangeArrowheads="1"/>
          </p:cNvSpPr>
          <p:nvPr/>
        </p:nvSpPr>
        <p:spPr bwMode="auto">
          <a:xfrm>
            <a:off x="0" y="609600"/>
            <a:ext cx="10287000" cy="9906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The active </a:t>
            </a:r>
            <a:br>
              <a:rPr lang="en-GB" sz="4400" b="1" i="0" dirty="0">
                <a:solidFill>
                  <a:schemeClr val="tx2"/>
                </a:solidFill>
                <a:effectLst>
                  <a:outerShdw blurRad="38100" dist="38100" dir="2700000" algn="tl">
                    <a:srgbClr val="000000"/>
                  </a:outerShdw>
                </a:effectLst>
                <a:latin typeface="Calibri" panose="020F0502020204030204" pitchFamily="34" charset="0"/>
              </a:rPr>
            </a:br>
            <a:r>
              <a:rPr lang="en-GB" sz="4400" b="1" i="0" dirty="0">
                <a:solidFill>
                  <a:schemeClr val="tx2"/>
                </a:solidFill>
                <a:effectLst>
                  <a:outerShdw blurRad="38100" dist="38100" dir="2700000" algn="tl">
                    <a:srgbClr val="000000"/>
                  </a:outerShdw>
                </a:effectLst>
                <a:latin typeface="Calibri" panose="020F0502020204030204" pitchFamily="34" charset="0"/>
              </a:rPr>
              <a:t>and reference electrodes</a:t>
            </a:r>
            <a:endParaRPr lang="en-GB" sz="4400" i="0" dirty="0">
              <a:solidFill>
                <a:schemeClr val="tx2"/>
              </a:solidFill>
              <a:effectLst>
                <a:outerShdw blurRad="38100" dist="38100" dir="2700000" algn="tl">
                  <a:srgbClr val="000000"/>
                </a:outerShdw>
              </a:effectLst>
              <a:latin typeface="Calibri" panose="020F0502020204030204" pitchFamily="34" charset="0"/>
            </a:endParaRPr>
          </a:p>
        </p:txBody>
      </p:sp>
      <p:sp>
        <p:nvSpPr>
          <p:cNvPr id="11267" name="Rectangle 3"/>
          <p:cNvSpPr>
            <a:spLocks noChangeArrowheads="1"/>
          </p:cNvSpPr>
          <p:nvPr/>
        </p:nvSpPr>
        <p:spPr bwMode="auto">
          <a:xfrm>
            <a:off x="342900" y="2209800"/>
            <a:ext cx="9448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Font typeface="Monotype Sorts"/>
              <a:buBlip>
                <a:blip r:embed="rId4"/>
              </a:buBlip>
            </a:pPr>
            <a:r>
              <a:rPr lang="en-US" altLang="en-US" sz="2800" b="1" i="0">
                <a:solidFill>
                  <a:srgbClr val="FF9933"/>
                </a:solidFill>
                <a:latin typeface="Calibri" panose="020F0502020204030204" pitchFamily="34" charset="0"/>
                <a:cs typeface="Times New Roman" panose="02020603050405020304" pitchFamily="18" charset="0"/>
              </a:rPr>
              <a:t>For recording an ECG, two electrodes are required.</a:t>
            </a:r>
            <a:r>
              <a:rPr lang="en-US" altLang="en-US" sz="2800" b="1" i="0">
                <a:solidFill>
                  <a:srgbClr val="00FFFF"/>
                </a:solidFill>
                <a:latin typeface="Calibri" panose="020F0502020204030204" pitchFamily="34" charset="0"/>
                <a:cs typeface="Times New Roman" panose="02020603050405020304" pitchFamily="18" charset="0"/>
              </a:rPr>
              <a:t> </a:t>
            </a:r>
          </a:p>
          <a:p>
            <a:pPr>
              <a:spcBef>
                <a:spcPct val="20000"/>
              </a:spcBef>
              <a:buClr>
                <a:schemeClr val="tx2"/>
              </a:buClr>
              <a:buFont typeface="Monotype Sorts"/>
              <a:buBlip>
                <a:blip r:embed="rId4"/>
              </a:buBlip>
            </a:pPr>
            <a:endParaRPr lang="en-US" altLang="en-US" sz="28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800" b="1" i="0">
                <a:solidFill>
                  <a:srgbClr val="00FFFF"/>
                </a:solidFill>
                <a:latin typeface="Calibri" panose="020F0502020204030204" pitchFamily="34" charset="0"/>
                <a:cs typeface="Times New Roman" panose="02020603050405020304" pitchFamily="18" charset="0"/>
              </a:rPr>
              <a:t>One of the them is the active electrode (also called searching electrode or exploring electrode) which is applied to a recoding point on the surface of the body.</a:t>
            </a:r>
          </a:p>
          <a:p>
            <a:pPr>
              <a:spcBef>
                <a:spcPct val="20000"/>
              </a:spcBef>
              <a:buClr>
                <a:schemeClr val="tx2"/>
              </a:buClr>
              <a:buFont typeface="Monotype Sorts"/>
              <a:buNone/>
            </a:pPr>
            <a:endParaRPr lang="en-US" altLang="en-US" sz="2800" b="1" i="0">
              <a:solidFill>
                <a:srgbClr val="00FFFF"/>
              </a:solidFill>
              <a:latin typeface="Calibri" panose="020F0502020204030204" pitchFamily="34" charset="0"/>
              <a:cs typeface="Times New Roman" panose="02020603050405020304" pitchFamily="18" charset="0"/>
            </a:endParaRPr>
          </a:p>
          <a:p>
            <a:pPr>
              <a:spcBef>
                <a:spcPct val="20000"/>
              </a:spcBef>
              <a:buClr>
                <a:schemeClr val="tx2"/>
              </a:buClr>
              <a:buFont typeface="Monotype Sorts"/>
              <a:buBlip>
                <a:blip r:embed="rId4"/>
              </a:buBlip>
            </a:pPr>
            <a:r>
              <a:rPr lang="en-US" altLang="en-US" sz="2800" b="1" i="0">
                <a:solidFill>
                  <a:schemeClr val="accent2"/>
                </a:solidFill>
                <a:latin typeface="Calibri" panose="020F0502020204030204" pitchFamily="34" charset="0"/>
                <a:cs typeface="Times New Roman" panose="02020603050405020304" pitchFamily="18" charset="0"/>
              </a:rPr>
              <a:t>The other is the reference electrode which serves a reference to the active electrode.</a:t>
            </a:r>
            <a:r>
              <a:rPr lang="en-US" altLang="en-US" sz="2800" b="1" i="0">
                <a:latin typeface="Calibri" panose="020F0502020204030204" pitchFamily="34" charset="0"/>
                <a:cs typeface="Times New Roman" panose="02020603050405020304" pitchFamily="18" charset="0"/>
              </a:rPr>
              <a:t> </a:t>
            </a:r>
            <a:endParaRPr lang="en-US" altLang="en-US" sz="2800" b="1" i="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2" descr="http://www.studentconsult.com/common/showimage.cfm?mediaISBN=0721602401&amp;FigFile=S02401-011-f002.jpg&amp;size=full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81000"/>
            <a:ext cx="6858000" cy="60198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741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15983</TotalTime>
  <Words>1588</Words>
  <Application>Microsoft Office PowerPoint</Application>
  <PresentationFormat>35mm Slides</PresentationFormat>
  <Paragraphs>256</Paragraphs>
  <Slides>49</Slides>
  <Notes>47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Monotype Sorts</vt:lpstr>
      <vt:lpstr>Symbol</vt:lpstr>
      <vt:lpstr>Times New Roman</vt:lpstr>
      <vt:lpstr>Traditional Arabic</vt:lpstr>
      <vt:lpstr>Trebuchet MS</vt:lpstr>
      <vt:lpstr>Wingdings</vt:lpstr>
      <vt:lpstr>Blue Diagonal</vt:lpstr>
      <vt:lpstr>1_Blue Diagonal</vt:lpstr>
      <vt:lpstr>2_Default Design</vt:lpstr>
      <vt:lpstr>Cardiovascular Block  Electrocardiogram (ECG)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Ahmad Al-Shafei</cp:lastModifiedBy>
  <cp:revision>1232</cp:revision>
  <cp:lastPrinted>1999-02-22T15:28:22Z</cp:lastPrinted>
  <dcterms:created xsi:type="dcterms:W3CDTF">1997-10-10T11:48:30Z</dcterms:created>
  <dcterms:modified xsi:type="dcterms:W3CDTF">2015-02-25T11:26:04Z</dcterms:modified>
</cp:coreProperties>
</file>