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6" r:id="rId2"/>
    <p:sldId id="271" r:id="rId3"/>
    <p:sldId id="346" r:id="rId4"/>
    <p:sldId id="347" r:id="rId5"/>
    <p:sldId id="358" r:id="rId6"/>
    <p:sldId id="348" r:id="rId7"/>
    <p:sldId id="349" r:id="rId8"/>
    <p:sldId id="353" r:id="rId9"/>
    <p:sldId id="355" r:id="rId10"/>
    <p:sldId id="350" r:id="rId11"/>
    <p:sldId id="351" r:id="rId12"/>
    <p:sldId id="303" r:id="rId13"/>
    <p:sldId id="359" r:id="rId14"/>
    <p:sldId id="257" r:id="rId15"/>
    <p:sldId id="343" r:id="rId16"/>
    <p:sldId id="262" r:id="rId17"/>
    <p:sldId id="356" r:id="rId18"/>
    <p:sldId id="305" r:id="rId19"/>
    <p:sldId id="344" r:id="rId20"/>
    <p:sldId id="306" r:id="rId21"/>
    <p:sldId id="368" r:id="rId22"/>
    <p:sldId id="369" r:id="rId23"/>
    <p:sldId id="345" r:id="rId24"/>
    <p:sldId id="264" r:id="rId25"/>
    <p:sldId id="360" r:id="rId26"/>
    <p:sldId id="361" r:id="rId27"/>
    <p:sldId id="362" r:id="rId28"/>
    <p:sldId id="363" r:id="rId29"/>
    <p:sldId id="308" r:id="rId30"/>
    <p:sldId id="309" r:id="rId31"/>
    <p:sldId id="283" r:id="rId32"/>
    <p:sldId id="342" r:id="rId33"/>
    <p:sldId id="334" r:id="rId34"/>
    <p:sldId id="366" r:id="rId35"/>
    <p:sldId id="335" r:id="rId36"/>
    <p:sldId id="367" r:id="rId37"/>
    <p:sldId id="336" r:id="rId38"/>
    <p:sldId id="337" r:id="rId39"/>
    <p:sldId id="338" r:id="rId40"/>
    <p:sldId id="364" r:id="rId41"/>
    <p:sldId id="365" r:id="rId42"/>
    <p:sldId id="357" r:id="rId43"/>
    <p:sldId id="340" r:id="rId44"/>
    <p:sldId id="341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4742" autoAdjust="0"/>
  </p:normalViewPr>
  <p:slideViewPr>
    <p:cSldViewPr snapToObjects="1">
      <p:cViewPr varScale="1">
        <p:scale>
          <a:sx n="88" d="100"/>
          <a:sy n="88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AD238-980D-48C6-A031-B1E6484A670E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790D3-4E98-4C7D-80F5-8CD6B81789DE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baseline="30000" dirty="0" smtClean="0">
              <a:latin typeface="Times New Roman"/>
              <a:cs typeface="Times New Roman"/>
            </a:rPr>
            <a:t>○</a:t>
          </a:r>
          <a:endParaRPr lang="en-US" dirty="0"/>
        </a:p>
      </dgm:t>
    </dgm:pt>
    <dgm:pt modelId="{EA3562BA-504A-45C8-AE0A-3EC871CE7618}" type="parTrans" cxnId="{22A57EEC-8C15-4812-848A-0589129B2E7E}">
      <dgm:prSet/>
      <dgm:spPr/>
      <dgm:t>
        <a:bodyPr/>
        <a:lstStyle/>
        <a:p>
          <a:endParaRPr lang="en-US"/>
        </a:p>
      </dgm:t>
    </dgm:pt>
    <dgm:pt modelId="{D5B76AE8-5AEA-416A-A393-2BDFB2F44B4B}" type="sibTrans" cxnId="{22A57EEC-8C15-4812-848A-0589129B2E7E}">
      <dgm:prSet/>
      <dgm:spPr/>
      <dgm:t>
        <a:bodyPr/>
        <a:lstStyle/>
        <a:p>
          <a:endParaRPr lang="en-US"/>
        </a:p>
      </dgm:t>
    </dgm:pt>
    <dgm:pt modelId="{62A67116-F6F9-4B9E-B666-9B52324E23CC}">
      <dgm:prSet phldrT="[Text]"/>
      <dgm:spPr/>
      <dgm:t>
        <a:bodyPr/>
        <a:lstStyle/>
        <a:p>
          <a:r>
            <a:rPr lang="en-US" dirty="0" smtClean="0"/>
            <a:t>Constant PR prolongation without drop beat.</a:t>
          </a:r>
          <a:endParaRPr lang="en-US" dirty="0"/>
        </a:p>
      </dgm:t>
    </dgm:pt>
    <dgm:pt modelId="{BBC46C1D-5E3D-49A9-BA66-4E91E3FB4DF2}" type="parTrans" cxnId="{48CD6561-6E69-4E65-8A6B-2202A76C6102}">
      <dgm:prSet/>
      <dgm:spPr/>
      <dgm:t>
        <a:bodyPr/>
        <a:lstStyle/>
        <a:p>
          <a:endParaRPr lang="en-US"/>
        </a:p>
      </dgm:t>
    </dgm:pt>
    <dgm:pt modelId="{3266E04D-98BF-40EB-88BD-CCF70AFA5EF7}" type="sibTrans" cxnId="{48CD6561-6E69-4E65-8A6B-2202A76C6102}">
      <dgm:prSet/>
      <dgm:spPr/>
      <dgm:t>
        <a:bodyPr/>
        <a:lstStyle/>
        <a:p>
          <a:endParaRPr lang="en-US"/>
        </a:p>
      </dgm:t>
    </dgm:pt>
    <dgm:pt modelId="{C5DDC702-BCFF-4000-826E-4646D192BFA4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baseline="30000" dirty="0" smtClean="0">
              <a:latin typeface="Times New Roman"/>
              <a:cs typeface="Times New Roman"/>
            </a:rPr>
            <a:t>○</a:t>
          </a:r>
          <a:r>
            <a:rPr lang="en-US" dirty="0" smtClean="0"/>
            <a:t> </a:t>
          </a:r>
          <a:endParaRPr lang="en-US" dirty="0"/>
        </a:p>
      </dgm:t>
    </dgm:pt>
    <dgm:pt modelId="{807E1405-10B5-41D0-8B16-4074F77A950E}" type="parTrans" cxnId="{39FF3184-D78B-4350-A42B-66C4C696E2B2}">
      <dgm:prSet/>
      <dgm:spPr/>
      <dgm:t>
        <a:bodyPr/>
        <a:lstStyle/>
        <a:p>
          <a:endParaRPr lang="en-US"/>
        </a:p>
      </dgm:t>
    </dgm:pt>
    <dgm:pt modelId="{ACA220A6-38E1-4C5C-B8D9-D6980BAA0256}" type="sibTrans" cxnId="{39FF3184-D78B-4350-A42B-66C4C696E2B2}">
      <dgm:prSet/>
      <dgm:spPr/>
      <dgm:t>
        <a:bodyPr/>
        <a:lstStyle/>
        <a:p>
          <a:endParaRPr lang="en-US"/>
        </a:p>
      </dgm:t>
    </dgm:pt>
    <dgm:pt modelId="{5D3984F6-C1B6-4007-B710-D28031FC140F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Mobitz1: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smtClean="0"/>
            <a:t>Progressive PR prolongation + drop beat.</a:t>
          </a:r>
          <a:endParaRPr lang="en-US" dirty="0"/>
        </a:p>
      </dgm:t>
    </dgm:pt>
    <dgm:pt modelId="{A2CE8416-B505-4D12-9639-F4CC4C975C3B}" type="parTrans" cxnId="{56D62F44-D264-4FB3-AE80-8CDF598D9F19}">
      <dgm:prSet/>
      <dgm:spPr/>
      <dgm:t>
        <a:bodyPr/>
        <a:lstStyle/>
        <a:p>
          <a:endParaRPr lang="en-US"/>
        </a:p>
      </dgm:t>
    </dgm:pt>
    <dgm:pt modelId="{409FDE94-CAD7-411F-B1E5-56FC468E33D0}" type="sibTrans" cxnId="{56D62F44-D264-4FB3-AE80-8CDF598D9F19}">
      <dgm:prSet/>
      <dgm:spPr/>
      <dgm:t>
        <a:bodyPr/>
        <a:lstStyle/>
        <a:p>
          <a:endParaRPr lang="en-US"/>
        </a:p>
      </dgm:t>
    </dgm:pt>
    <dgm:pt modelId="{E91A2ABA-BC44-494A-BDF5-C0FF6F62C2FA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Mobits2: </a:t>
          </a:r>
          <a:r>
            <a:rPr lang="en-US" dirty="0" smtClean="0"/>
            <a:t>Constant PR prolongation + drop beat.  </a:t>
          </a:r>
          <a:endParaRPr lang="en-US" dirty="0"/>
        </a:p>
      </dgm:t>
    </dgm:pt>
    <dgm:pt modelId="{6131BCB7-1DFB-4B44-B310-EA1324D5AADF}" type="parTrans" cxnId="{D44F1FDD-B26C-4DD6-8909-10F50F6B38E3}">
      <dgm:prSet/>
      <dgm:spPr/>
      <dgm:t>
        <a:bodyPr/>
        <a:lstStyle/>
        <a:p>
          <a:endParaRPr lang="en-US"/>
        </a:p>
      </dgm:t>
    </dgm:pt>
    <dgm:pt modelId="{09F87FB2-AC81-41EB-B8D2-B9D23280959D}" type="sibTrans" cxnId="{D44F1FDD-B26C-4DD6-8909-10F50F6B38E3}">
      <dgm:prSet/>
      <dgm:spPr/>
      <dgm:t>
        <a:bodyPr/>
        <a:lstStyle/>
        <a:p>
          <a:endParaRPr lang="en-US"/>
        </a:p>
      </dgm:t>
    </dgm:pt>
    <dgm:pt modelId="{4FCF5F8A-CBD4-40DF-821C-AA36AA8C4F4E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 </a:t>
          </a:r>
          <a:r>
            <a:rPr lang="en-US" baseline="30000" dirty="0" smtClean="0">
              <a:latin typeface="Times New Roman"/>
              <a:cs typeface="Times New Roman"/>
            </a:rPr>
            <a:t>○</a:t>
          </a:r>
          <a:r>
            <a:rPr lang="en-US" dirty="0" smtClean="0"/>
            <a:t> </a:t>
          </a:r>
          <a:endParaRPr lang="en-US" dirty="0"/>
        </a:p>
      </dgm:t>
    </dgm:pt>
    <dgm:pt modelId="{1141C0FA-AD2E-4719-BB79-2FA265EFC823}" type="parTrans" cxnId="{A99AF60A-0B1B-4F40-BBB9-D133630C0D58}">
      <dgm:prSet/>
      <dgm:spPr/>
      <dgm:t>
        <a:bodyPr/>
        <a:lstStyle/>
        <a:p>
          <a:endParaRPr lang="en-US"/>
        </a:p>
      </dgm:t>
    </dgm:pt>
    <dgm:pt modelId="{56ED463C-B9EA-4439-91AC-76C9B2671360}" type="sibTrans" cxnId="{A99AF60A-0B1B-4F40-BBB9-D133630C0D58}">
      <dgm:prSet/>
      <dgm:spPr/>
      <dgm:t>
        <a:bodyPr/>
        <a:lstStyle/>
        <a:p>
          <a:endParaRPr lang="en-US"/>
        </a:p>
      </dgm:t>
    </dgm:pt>
    <dgm:pt modelId="{1672B1E4-D595-414B-B856-AFE6B9131252}">
      <dgm:prSet phldrT="[Text]"/>
      <dgm:spPr/>
      <dgm:t>
        <a:bodyPr/>
        <a:lstStyle/>
        <a:p>
          <a:r>
            <a:rPr lang="en-US" dirty="0" smtClean="0"/>
            <a:t>Complete dissociation between P and QRS.</a:t>
          </a:r>
          <a:endParaRPr lang="en-US" dirty="0"/>
        </a:p>
      </dgm:t>
    </dgm:pt>
    <dgm:pt modelId="{5D6B41F7-51EE-49BF-A7A9-5954C6A96984}" type="parTrans" cxnId="{EF8E088B-0EA5-478B-BF82-7AAC7C3BE0E4}">
      <dgm:prSet/>
      <dgm:spPr/>
      <dgm:t>
        <a:bodyPr/>
        <a:lstStyle/>
        <a:p>
          <a:endParaRPr lang="en-US"/>
        </a:p>
      </dgm:t>
    </dgm:pt>
    <dgm:pt modelId="{E1811BF4-BB4A-4364-847D-887C48C1491C}" type="sibTrans" cxnId="{EF8E088B-0EA5-478B-BF82-7AAC7C3BE0E4}">
      <dgm:prSet/>
      <dgm:spPr/>
      <dgm:t>
        <a:bodyPr/>
        <a:lstStyle/>
        <a:p>
          <a:endParaRPr lang="en-US"/>
        </a:p>
      </dgm:t>
    </dgm:pt>
    <dgm:pt modelId="{3F5098B3-B6A2-41D7-A5C5-017538830755}" type="pres">
      <dgm:prSet presAssocID="{B35AD238-980D-48C6-A031-B1E6484A67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C3C2E-3D5C-47FE-AD4C-8685243C4D58}" type="pres">
      <dgm:prSet presAssocID="{BE4790D3-4E98-4C7D-80F5-8CD6B81789DE}" presName="linNode" presStyleCnt="0"/>
      <dgm:spPr/>
    </dgm:pt>
    <dgm:pt modelId="{496A6C89-64BE-42A0-AB22-96D9BAF262C0}" type="pres">
      <dgm:prSet presAssocID="{BE4790D3-4E98-4C7D-80F5-8CD6B81789D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2DF60-F149-43F4-8702-B2D8F47BE7C9}" type="pres">
      <dgm:prSet presAssocID="{BE4790D3-4E98-4C7D-80F5-8CD6B81789D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925A1-7614-4C2D-96BF-EE6FF4D44C4E}" type="pres">
      <dgm:prSet presAssocID="{D5B76AE8-5AEA-416A-A393-2BDFB2F44B4B}" presName="sp" presStyleCnt="0"/>
      <dgm:spPr/>
    </dgm:pt>
    <dgm:pt modelId="{DBFF2160-643D-4DB3-9E42-6F5414D27C63}" type="pres">
      <dgm:prSet presAssocID="{C5DDC702-BCFF-4000-826E-4646D192BFA4}" presName="linNode" presStyleCnt="0"/>
      <dgm:spPr/>
    </dgm:pt>
    <dgm:pt modelId="{A0098E59-2D1C-46CD-BF7F-787B1725B9EA}" type="pres">
      <dgm:prSet presAssocID="{C5DDC702-BCFF-4000-826E-4646D192BFA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FD7F2-6CE4-4FE0-B1F8-763B642FBB99}" type="pres">
      <dgm:prSet presAssocID="{C5DDC702-BCFF-4000-826E-4646D192BFA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9F6AC-FAE0-41A0-B72D-3C91068AE8B5}" type="pres">
      <dgm:prSet presAssocID="{ACA220A6-38E1-4C5C-B8D9-D6980BAA0256}" presName="sp" presStyleCnt="0"/>
      <dgm:spPr/>
    </dgm:pt>
    <dgm:pt modelId="{01396C73-13F5-4B89-83F1-6DBF2D5AB2D7}" type="pres">
      <dgm:prSet presAssocID="{4FCF5F8A-CBD4-40DF-821C-AA36AA8C4F4E}" presName="linNode" presStyleCnt="0"/>
      <dgm:spPr/>
    </dgm:pt>
    <dgm:pt modelId="{87C11B80-BBB4-4203-87E0-AA0B2F54F31A}" type="pres">
      <dgm:prSet presAssocID="{4FCF5F8A-CBD4-40DF-821C-AA36AA8C4F4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72B5B-889E-4661-918E-8BD65F5ED0E8}" type="pres">
      <dgm:prSet presAssocID="{4FCF5F8A-CBD4-40DF-821C-AA36AA8C4F4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C9D70F-23E8-CC4A-A73D-D2C5B7BE4A25}" type="presOf" srcId="{E91A2ABA-BC44-494A-BDF5-C0FF6F62C2FA}" destId="{D81FD7F2-6CE4-4FE0-B1F8-763B642FBB99}" srcOrd="0" destOrd="1" presId="urn:microsoft.com/office/officeart/2005/8/layout/vList5"/>
    <dgm:cxn modelId="{E3E1B0EF-A6D8-D946-BE79-413307BD87E4}" type="presOf" srcId="{4FCF5F8A-CBD4-40DF-821C-AA36AA8C4F4E}" destId="{87C11B80-BBB4-4203-87E0-AA0B2F54F31A}" srcOrd="0" destOrd="0" presId="urn:microsoft.com/office/officeart/2005/8/layout/vList5"/>
    <dgm:cxn modelId="{48CD6561-6E69-4E65-8A6B-2202A76C6102}" srcId="{BE4790D3-4E98-4C7D-80F5-8CD6B81789DE}" destId="{62A67116-F6F9-4B9E-B666-9B52324E23CC}" srcOrd="0" destOrd="0" parTransId="{BBC46C1D-5E3D-49A9-BA66-4E91E3FB4DF2}" sibTransId="{3266E04D-98BF-40EB-88BD-CCF70AFA5EF7}"/>
    <dgm:cxn modelId="{56D62F44-D264-4FB3-AE80-8CDF598D9F19}" srcId="{C5DDC702-BCFF-4000-826E-4646D192BFA4}" destId="{5D3984F6-C1B6-4007-B710-D28031FC140F}" srcOrd="0" destOrd="0" parTransId="{A2CE8416-B505-4D12-9639-F4CC4C975C3B}" sibTransId="{409FDE94-CAD7-411F-B1E5-56FC468E33D0}"/>
    <dgm:cxn modelId="{10DDC90D-DF78-F349-BEE9-D575E190ACFE}" type="presOf" srcId="{5D3984F6-C1B6-4007-B710-D28031FC140F}" destId="{D81FD7F2-6CE4-4FE0-B1F8-763B642FBB99}" srcOrd="0" destOrd="0" presId="urn:microsoft.com/office/officeart/2005/8/layout/vList5"/>
    <dgm:cxn modelId="{D44F1FDD-B26C-4DD6-8909-10F50F6B38E3}" srcId="{C5DDC702-BCFF-4000-826E-4646D192BFA4}" destId="{E91A2ABA-BC44-494A-BDF5-C0FF6F62C2FA}" srcOrd="1" destOrd="0" parTransId="{6131BCB7-1DFB-4B44-B310-EA1324D5AADF}" sibTransId="{09F87FB2-AC81-41EB-B8D2-B9D23280959D}"/>
    <dgm:cxn modelId="{EF8E088B-0EA5-478B-BF82-7AAC7C3BE0E4}" srcId="{4FCF5F8A-CBD4-40DF-821C-AA36AA8C4F4E}" destId="{1672B1E4-D595-414B-B856-AFE6B9131252}" srcOrd="0" destOrd="0" parTransId="{5D6B41F7-51EE-49BF-A7A9-5954C6A96984}" sibTransId="{E1811BF4-BB4A-4364-847D-887C48C1491C}"/>
    <dgm:cxn modelId="{22A57EEC-8C15-4812-848A-0589129B2E7E}" srcId="{B35AD238-980D-48C6-A031-B1E6484A670E}" destId="{BE4790D3-4E98-4C7D-80F5-8CD6B81789DE}" srcOrd="0" destOrd="0" parTransId="{EA3562BA-504A-45C8-AE0A-3EC871CE7618}" sibTransId="{D5B76AE8-5AEA-416A-A393-2BDFB2F44B4B}"/>
    <dgm:cxn modelId="{A99AF60A-0B1B-4F40-BBB9-D133630C0D58}" srcId="{B35AD238-980D-48C6-A031-B1E6484A670E}" destId="{4FCF5F8A-CBD4-40DF-821C-AA36AA8C4F4E}" srcOrd="2" destOrd="0" parTransId="{1141C0FA-AD2E-4719-BB79-2FA265EFC823}" sibTransId="{56ED463C-B9EA-4439-91AC-76C9B2671360}"/>
    <dgm:cxn modelId="{68D89A36-861B-0F44-B9E5-DE17144DA3EB}" type="presOf" srcId="{1672B1E4-D595-414B-B856-AFE6B9131252}" destId="{0E272B5B-889E-4661-918E-8BD65F5ED0E8}" srcOrd="0" destOrd="0" presId="urn:microsoft.com/office/officeart/2005/8/layout/vList5"/>
    <dgm:cxn modelId="{3DB3FB0A-3315-1940-A97C-C15C553E5F91}" type="presOf" srcId="{BE4790D3-4E98-4C7D-80F5-8CD6B81789DE}" destId="{496A6C89-64BE-42A0-AB22-96D9BAF262C0}" srcOrd="0" destOrd="0" presId="urn:microsoft.com/office/officeart/2005/8/layout/vList5"/>
    <dgm:cxn modelId="{39FF3184-D78B-4350-A42B-66C4C696E2B2}" srcId="{B35AD238-980D-48C6-A031-B1E6484A670E}" destId="{C5DDC702-BCFF-4000-826E-4646D192BFA4}" srcOrd="1" destOrd="0" parTransId="{807E1405-10B5-41D0-8B16-4074F77A950E}" sibTransId="{ACA220A6-38E1-4C5C-B8D9-D6980BAA0256}"/>
    <dgm:cxn modelId="{0FBD9503-6AED-5E46-97FA-9B3970904D2E}" type="presOf" srcId="{C5DDC702-BCFF-4000-826E-4646D192BFA4}" destId="{A0098E59-2D1C-46CD-BF7F-787B1725B9EA}" srcOrd="0" destOrd="0" presId="urn:microsoft.com/office/officeart/2005/8/layout/vList5"/>
    <dgm:cxn modelId="{6A2A1270-649C-0B46-9172-1765B792F9AC}" type="presOf" srcId="{B35AD238-980D-48C6-A031-B1E6484A670E}" destId="{3F5098B3-B6A2-41D7-A5C5-017538830755}" srcOrd="0" destOrd="0" presId="urn:microsoft.com/office/officeart/2005/8/layout/vList5"/>
    <dgm:cxn modelId="{77761E6D-04D8-2342-A08E-8A04CB80E11F}" type="presOf" srcId="{62A67116-F6F9-4B9E-B666-9B52324E23CC}" destId="{A1E2DF60-F149-43F4-8702-B2D8F47BE7C9}" srcOrd="0" destOrd="0" presId="urn:microsoft.com/office/officeart/2005/8/layout/vList5"/>
    <dgm:cxn modelId="{F1ADCF32-680C-3F4C-B980-08BD9EA4C78D}" type="presParOf" srcId="{3F5098B3-B6A2-41D7-A5C5-017538830755}" destId="{C7FC3C2E-3D5C-47FE-AD4C-8685243C4D58}" srcOrd="0" destOrd="0" presId="urn:microsoft.com/office/officeart/2005/8/layout/vList5"/>
    <dgm:cxn modelId="{DA9BF100-AA25-C04A-BDFD-0C538A497457}" type="presParOf" srcId="{C7FC3C2E-3D5C-47FE-AD4C-8685243C4D58}" destId="{496A6C89-64BE-42A0-AB22-96D9BAF262C0}" srcOrd="0" destOrd="0" presId="urn:microsoft.com/office/officeart/2005/8/layout/vList5"/>
    <dgm:cxn modelId="{E7AE41A8-02AB-B440-92C8-24BE97249E7E}" type="presParOf" srcId="{C7FC3C2E-3D5C-47FE-AD4C-8685243C4D58}" destId="{A1E2DF60-F149-43F4-8702-B2D8F47BE7C9}" srcOrd="1" destOrd="0" presId="urn:microsoft.com/office/officeart/2005/8/layout/vList5"/>
    <dgm:cxn modelId="{4BC1FC7A-C6A4-0648-A2E5-EEFE2B82BC77}" type="presParOf" srcId="{3F5098B3-B6A2-41D7-A5C5-017538830755}" destId="{386925A1-7614-4C2D-96BF-EE6FF4D44C4E}" srcOrd="1" destOrd="0" presId="urn:microsoft.com/office/officeart/2005/8/layout/vList5"/>
    <dgm:cxn modelId="{DC41B384-3FAD-AC4B-9F5A-72F5D0B2B6E9}" type="presParOf" srcId="{3F5098B3-B6A2-41D7-A5C5-017538830755}" destId="{DBFF2160-643D-4DB3-9E42-6F5414D27C63}" srcOrd="2" destOrd="0" presId="urn:microsoft.com/office/officeart/2005/8/layout/vList5"/>
    <dgm:cxn modelId="{CFBE06F8-CEE6-4A47-8B2E-AC2CCE02B33F}" type="presParOf" srcId="{DBFF2160-643D-4DB3-9E42-6F5414D27C63}" destId="{A0098E59-2D1C-46CD-BF7F-787B1725B9EA}" srcOrd="0" destOrd="0" presId="urn:microsoft.com/office/officeart/2005/8/layout/vList5"/>
    <dgm:cxn modelId="{DE618200-A849-5D4D-9D54-77E2B0E48537}" type="presParOf" srcId="{DBFF2160-643D-4DB3-9E42-6F5414D27C63}" destId="{D81FD7F2-6CE4-4FE0-B1F8-763B642FBB99}" srcOrd="1" destOrd="0" presId="urn:microsoft.com/office/officeart/2005/8/layout/vList5"/>
    <dgm:cxn modelId="{90F14A5A-BF00-2044-AC31-BBD53049BA0F}" type="presParOf" srcId="{3F5098B3-B6A2-41D7-A5C5-017538830755}" destId="{03D9F6AC-FAE0-41A0-B72D-3C91068AE8B5}" srcOrd="3" destOrd="0" presId="urn:microsoft.com/office/officeart/2005/8/layout/vList5"/>
    <dgm:cxn modelId="{1F4408D5-8430-6C4B-A1A3-E33AF0013028}" type="presParOf" srcId="{3F5098B3-B6A2-41D7-A5C5-017538830755}" destId="{01396C73-13F5-4B89-83F1-6DBF2D5AB2D7}" srcOrd="4" destOrd="0" presId="urn:microsoft.com/office/officeart/2005/8/layout/vList5"/>
    <dgm:cxn modelId="{73633065-5539-554B-81F1-9C1893904912}" type="presParOf" srcId="{01396C73-13F5-4B89-83F1-6DBF2D5AB2D7}" destId="{87C11B80-BBB4-4203-87E0-AA0B2F54F31A}" srcOrd="0" destOrd="0" presId="urn:microsoft.com/office/officeart/2005/8/layout/vList5"/>
    <dgm:cxn modelId="{C91BDE38-E5D8-5F48-A477-A8A4C38B9F4E}" type="presParOf" srcId="{01396C73-13F5-4B89-83F1-6DBF2D5AB2D7}" destId="{0E272B5B-889E-4661-918E-8BD65F5ED0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2DF60-F149-43F4-8702-B2D8F47BE7C9}">
      <dsp:nvSpPr>
        <dsp:cNvPr id="0" name=""/>
        <dsp:cNvSpPr/>
      </dsp:nvSpPr>
      <dsp:spPr>
        <a:xfrm rot="5400000">
          <a:off x="4628828" y="-1785924"/>
          <a:ext cx="1001910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Constant PR prolongation without drop beat.</a:t>
          </a:r>
          <a:endParaRPr lang="en-US" sz="1800" kern="1200" dirty="0"/>
        </a:p>
      </dsp:txBody>
      <dsp:txXfrm rot="-5400000">
        <a:off x="2715768" y="176045"/>
        <a:ext cx="4779123" cy="904092"/>
      </dsp:txXfrm>
    </dsp:sp>
    <dsp:sp modelId="{496A6C89-64BE-42A0-AB22-96D9BAF262C0}">
      <dsp:nvSpPr>
        <dsp:cNvPr id="0" name=""/>
        <dsp:cNvSpPr/>
      </dsp:nvSpPr>
      <dsp:spPr>
        <a:xfrm>
          <a:off x="0" y="1897"/>
          <a:ext cx="2715768" cy="12523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1</a:t>
          </a:r>
          <a:r>
            <a:rPr lang="en-US" sz="6300" kern="1200" baseline="30000" dirty="0" smtClean="0"/>
            <a:t>st</a:t>
          </a:r>
          <a:r>
            <a:rPr lang="en-US" sz="6300" kern="1200" baseline="30000" dirty="0" smtClean="0">
              <a:latin typeface="Times New Roman"/>
              <a:cs typeface="Times New Roman"/>
            </a:rPr>
            <a:t>○</a:t>
          </a:r>
          <a:endParaRPr lang="en-US" sz="6300" kern="1200" dirty="0"/>
        </a:p>
      </dsp:txBody>
      <dsp:txXfrm>
        <a:off x="61137" y="63034"/>
        <a:ext cx="2593494" cy="1130114"/>
      </dsp:txXfrm>
    </dsp:sp>
    <dsp:sp modelId="{D81FD7F2-6CE4-4FE0-B1F8-763B642FBB99}">
      <dsp:nvSpPr>
        <dsp:cNvPr id="0" name=""/>
        <dsp:cNvSpPr/>
      </dsp:nvSpPr>
      <dsp:spPr>
        <a:xfrm rot="5400000">
          <a:off x="4628828" y="-470916"/>
          <a:ext cx="1001910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Mobitz1:</a:t>
          </a: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kern="1200" dirty="0" smtClean="0"/>
            <a:t>Progressive PR prolongation + drop beat.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Mobits2: </a:t>
          </a:r>
          <a:r>
            <a:rPr lang="en-US" sz="1800" kern="1200" dirty="0" smtClean="0"/>
            <a:t>Constant PR prolongation + drop beat.  </a:t>
          </a:r>
          <a:endParaRPr lang="en-US" sz="1800" kern="1200" dirty="0"/>
        </a:p>
      </dsp:txBody>
      <dsp:txXfrm rot="-5400000">
        <a:off x="2715768" y="1491053"/>
        <a:ext cx="4779123" cy="904092"/>
      </dsp:txXfrm>
    </dsp:sp>
    <dsp:sp modelId="{A0098E59-2D1C-46CD-BF7F-787B1725B9EA}">
      <dsp:nvSpPr>
        <dsp:cNvPr id="0" name=""/>
        <dsp:cNvSpPr/>
      </dsp:nvSpPr>
      <dsp:spPr>
        <a:xfrm>
          <a:off x="0" y="1316905"/>
          <a:ext cx="2715768" cy="12523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2</a:t>
          </a:r>
          <a:r>
            <a:rPr lang="en-US" sz="6300" kern="1200" baseline="30000" dirty="0" smtClean="0"/>
            <a:t>nd</a:t>
          </a:r>
          <a:r>
            <a:rPr lang="en-US" sz="6300" kern="1200" baseline="30000" dirty="0" smtClean="0">
              <a:latin typeface="Times New Roman"/>
              <a:cs typeface="Times New Roman"/>
            </a:rPr>
            <a:t>○</a:t>
          </a: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61137" y="1378042"/>
        <a:ext cx="2593494" cy="1130114"/>
      </dsp:txXfrm>
    </dsp:sp>
    <dsp:sp modelId="{0E272B5B-889E-4661-918E-8BD65F5ED0E8}">
      <dsp:nvSpPr>
        <dsp:cNvPr id="0" name=""/>
        <dsp:cNvSpPr/>
      </dsp:nvSpPr>
      <dsp:spPr>
        <a:xfrm rot="5400000">
          <a:off x="4628828" y="844092"/>
          <a:ext cx="1001910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Complete dissociation between P and QRS.</a:t>
          </a:r>
          <a:endParaRPr lang="en-US" sz="1800" kern="1200" dirty="0"/>
        </a:p>
      </dsp:txBody>
      <dsp:txXfrm rot="-5400000">
        <a:off x="2715768" y="2806062"/>
        <a:ext cx="4779123" cy="904092"/>
      </dsp:txXfrm>
    </dsp:sp>
    <dsp:sp modelId="{87C11B80-BBB4-4203-87E0-AA0B2F54F31A}">
      <dsp:nvSpPr>
        <dsp:cNvPr id="0" name=""/>
        <dsp:cNvSpPr/>
      </dsp:nvSpPr>
      <dsp:spPr>
        <a:xfrm>
          <a:off x="0" y="2631913"/>
          <a:ext cx="2715768" cy="12523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3</a:t>
          </a:r>
          <a:r>
            <a:rPr lang="en-US" sz="6300" kern="1200" baseline="30000" dirty="0" smtClean="0"/>
            <a:t>rd </a:t>
          </a:r>
          <a:r>
            <a:rPr lang="en-US" sz="6300" kern="1200" baseline="30000" dirty="0" smtClean="0">
              <a:latin typeface="Times New Roman"/>
              <a:cs typeface="Times New Roman"/>
            </a:rPr>
            <a:t>○</a:t>
          </a: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61137" y="2693050"/>
        <a:ext cx="2593494" cy="113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7F8E17-333E-6143-9E2C-65A6DA7E7946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D6020F-F1C0-C649-A2E4-32BB460F7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CBD1AC-C4BB-4B9A-BE31-8B677E48688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6B6D2D-3330-4F94-B8D1-570398DB3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9pPr>
          </a:lstStyle>
          <a:p>
            <a:fld id="{B5A0D7AE-D73B-FF46-8A9E-7121700993BD}" type="slidenum">
              <a:rPr lang="en-GB"/>
              <a:pPr/>
              <a:t>22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KW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6D2D-3330-4F94-B8D1-570398DB3C1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5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8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0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4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6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8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5410-2B3E-9545-9CB8-FBE22317CDC0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6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books.org/wiki/File:Heart_frontally_PD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20" y="1700808"/>
            <a:ext cx="8277544" cy="1828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Cardiovascular System Block</a:t>
            </a:r>
            <a:b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Cardiac Arrhythmias</a:t>
            </a:r>
            <a:b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(Physiology)</a:t>
            </a:r>
            <a:endParaRPr lang="en-US" sz="4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5148229"/>
            <a:ext cx="3672334" cy="464525"/>
          </a:xfrm>
        </p:spPr>
        <p:txBody>
          <a:bodyPr>
            <a:normAutofit/>
          </a:bodyPr>
          <a:lstStyle/>
          <a:p>
            <a:pPr marL="368300" marR="0" indent="-368300" eaLnBrk="1" hangingPunct="1">
              <a:buSzPct val="170000"/>
            </a:pPr>
            <a:r>
              <a:rPr lang="en-US" sz="2400" b="1" dirty="0" smtClean="0">
                <a:latin typeface="Comic Sans MS" panose="030F0702030302020204" pitchFamily="66" charset="0"/>
              </a:rPr>
              <a:t>Ahmad Hersi</a:t>
            </a:r>
            <a:endParaRPr lang="en-US" sz="2000" b="1" dirty="0" smtClean="0">
              <a:latin typeface="Comic Sans MS" panose="030F0702030302020204" pitchFamily="66" charset="0"/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12092"/>
            <a:ext cx="19812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oreen\Desktop\ecg workshop\bbmapAsset (4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62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Noreen\Desktop\ecg workshop\bbmapAsset (20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33400"/>
            <a:ext cx="3991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12 Leads EKG</a:t>
            </a:r>
            <a:endParaRPr lang="en-US" sz="4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Normal Sinus Rhythm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704"/>
            <a:ext cx="8229600" cy="2241376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Regular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Single p-wave precedes every QRS complex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P-R interval is constant and within normal range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P-P interval is constant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67" y="4293096"/>
            <a:ext cx="508000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Rate</a:t>
            </a:r>
            <a:endParaRPr lang="en-US" sz="5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Normal sinus rate: </a:t>
            </a: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(60-100).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Tachycardia:</a:t>
            </a: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&gt;100.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Bradycardia: </a:t>
            </a: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&lt;60.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Causes of Cardiac Arrhythmias</a:t>
            </a:r>
            <a:endParaRPr lang="en-US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504"/>
            <a:ext cx="8229600" cy="4157816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Abnormal rhythmicity of the pacemaker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Shift of the pacemaker from the sinus node to another place in the heart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Blocks at different points in the spread of impulse through the heart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Spontaneous generation of impulses in any part of the heart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91" y="631776"/>
            <a:ext cx="7437512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Causes of Cardiac Arrhythmias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504"/>
            <a:ext cx="8229600" cy="3725768"/>
          </a:xfrm>
          <a:ln>
            <a:noFill/>
          </a:ln>
        </p:spPr>
        <p:txBody>
          <a:bodyPr>
            <a:normAutofit/>
          </a:bodyPr>
          <a:lstStyle/>
          <a:p>
            <a:pPr marL="624078" indent="-514350"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Rate above or below normal</a:t>
            </a:r>
          </a:p>
          <a:p>
            <a:pPr marL="624078" indent="-514350"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Regular or irregular rhythm</a:t>
            </a:r>
          </a:p>
          <a:p>
            <a:pPr marL="624078" indent="-514350"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Narrow or broad QRS complex</a:t>
            </a:r>
          </a:p>
          <a:p>
            <a:pPr marL="624078" indent="-514350"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Relation to P waves</a:t>
            </a:r>
          </a:p>
          <a:p>
            <a:pPr marL="624078" indent="-514350">
              <a:lnSpc>
                <a:spcPct val="160000"/>
              </a:lnSpc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3" y="116632"/>
            <a:ext cx="747402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Abnormal Sinus Rhythm</a:t>
            </a:r>
            <a:endParaRPr lang="en-US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16835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Tachycardia: 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an increase in the heart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Heart rate &gt; 100 beats per minute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Causes: </a:t>
            </a:r>
            <a:endParaRPr lang="en-US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en-US" sz="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Increased body temperature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Sympathetic stimulation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Drugs</a:t>
            </a:r>
          </a:p>
          <a:p>
            <a:endParaRPr lang="en-U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4" name="Picture 2" descr="http://www.studentconsult.com/common/showimage.cfm?mediaISBN=0721602401&amp;FigFile=S02401-013-f001.jpg&amp;size=fullsize"/>
          <p:cNvPicPr>
            <a:picLocks noChangeAspect="1" noChangeArrowheads="1"/>
          </p:cNvPicPr>
          <p:nvPr/>
        </p:nvPicPr>
        <p:blipFill>
          <a:blip r:embed="rId2"/>
          <a:srcRect l="15060" r="15666" b="16001"/>
          <a:stretch>
            <a:fillRect/>
          </a:stretch>
        </p:blipFill>
        <p:spPr bwMode="auto">
          <a:xfrm>
            <a:off x="2699792" y="4725144"/>
            <a:ext cx="4509501" cy="156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89" y="384927"/>
            <a:ext cx="7200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24 year-old pregnant woman with three days of frequent vomiting</a:t>
            </a:r>
          </a:p>
        </p:txBody>
      </p:sp>
      <p:pic>
        <p:nvPicPr>
          <p:cNvPr id="34818" name="Picture 5" descr="0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1494" b="8467"/>
          <a:stretch>
            <a:fillRect/>
          </a:stretch>
        </p:blipFill>
        <p:spPr bwMode="auto">
          <a:xfrm>
            <a:off x="395536" y="1628800"/>
            <a:ext cx="8226425" cy="4614862"/>
          </a:xfrm>
          <a:prstGeom prst="rect">
            <a:avLst/>
          </a:prstGeom>
          <a:solidFill>
            <a:srgbClr val="FF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6813864" y="123525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Abnormal Sinus Rhythm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08312"/>
          </a:xfrm>
          <a:ln>
            <a:noFill/>
          </a:ln>
        </p:spPr>
        <p:txBody>
          <a:bodyPr/>
          <a:lstStyle/>
          <a:p>
            <a:r>
              <a:rPr lang="en-US" sz="2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Bradycardia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Slow heart rate &lt; 60 beats per minute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Causes: 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Parasympathetic stimulation</a:t>
            </a:r>
          </a:p>
        </p:txBody>
      </p:sp>
      <p:pic>
        <p:nvPicPr>
          <p:cNvPr id="22530" name="Picture 2" descr="http://www.studentconsult.com/common/showimage.cfm?mediaISBN=0721602401&amp;FigFile=S02401-013-f002.jpg&amp;size=fullsize"/>
          <p:cNvPicPr>
            <a:picLocks noChangeAspect="1" noChangeArrowheads="1"/>
          </p:cNvPicPr>
          <p:nvPr/>
        </p:nvPicPr>
        <p:blipFill>
          <a:blip r:embed="rId2"/>
          <a:srcRect l="15060" r="15666" b="19001"/>
          <a:stretch>
            <a:fillRect/>
          </a:stretch>
        </p:blipFill>
        <p:spPr bwMode="auto">
          <a:xfrm>
            <a:off x="1158821" y="4509119"/>
            <a:ext cx="6005467" cy="1958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Sinus </a:t>
            </a:r>
            <a:r>
              <a:rPr lang="en-US" sz="3200" b="1" u="sng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Arhythmia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61672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Result from spillover of signals from the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medullary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respiratory center into the adjacent vasomotor center during inspiration and expiratory cycles of respiration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spillover signals cause alternate increase and decrease in the number of impulses transmitted through the sympathetic and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vagus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nerves to the heart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studentconsult.com/common/showimage.cfm?mediaISBN=9781416045748&amp;FigFile=S9781416045748-013-f003.jpg&amp;size=full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432" y="4518619"/>
            <a:ext cx="7620000" cy="179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Lecture Objectives</a:t>
            </a:r>
            <a:endParaRPr lang="en-US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  <a:ln>
            <a:solidFill>
              <a:schemeClr val="tx2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Describe sinus arrhythmias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Describe the main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pathophysiological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causes of cardiac arrhythmias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Explain the mechanism of cardiac block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Explain the origin of an ectopic foci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Enumerate the common arrhythmias and describe the basic ECG changes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Abnormal Cardiac Rhythms that Result from Impulse Conduction Block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5356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Sinoatrial</a:t>
            </a:r>
            <a:r>
              <a:rPr lang="en-US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Block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impulse from the S-A node is blocked before it enters the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atrial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muscle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Cessation of P waves</a:t>
            </a:r>
          </a:p>
          <a:p>
            <a:pPr lvl="1"/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0" name="Picture 2" descr="http://www.studentconsult.com/common/showimage.cfm?mediaISBN=9781416045748&amp;FigFile=S9781416045748-013-f004.jpg&amp;size=full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005064"/>
            <a:ext cx="7620000" cy="20859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-252536" y="288019"/>
            <a:ext cx="7546032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AVRT-Narrow </a:t>
            </a:r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Complex</a:t>
            </a:r>
            <a:endParaRPr lang="en-US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489032"/>
              </p:ext>
            </p:extLst>
          </p:nvPr>
        </p:nvGraphicFramePr>
        <p:xfrm>
          <a:off x="631825" y="1600200"/>
          <a:ext cx="78787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3" imgW="13428571" imgH="7714286" progId="">
                  <p:embed/>
                </p:oleObj>
              </mc:Choice>
              <mc:Fallback>
                <p:oleObj name="Photo Editor Photo" r:id="rId3" imgW="13428571" imgH="77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600200"/>
                        <a:ext cx="787876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3011" name="Picture 4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9" y="1268760"/>
            <a:ext cx="8460432" cy="427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Abnormal Cardiac Rhythms that Result from Impulse Conduction Block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A-V Block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When impulse from the S-A node is blocked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Causes: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Ischemia of the A-V node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Compression of the A-V node by scar formation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Inflammation of the A-V node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Strong </a:t>
            </a:r>
            <a:r>
              <a:rPr lang="en-US" sz="2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vagal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stimulation</a:t>
            </a:r>
          </a:p>
          <a:p>
            <a:pPr lvl="1"/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Types of the A-V Block</a:t>
            </a:r>
            <a:endParaRPr lang="en-US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7364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First degree block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Second degree block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Third degree block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600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Heart Block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384784"/>
              </p:ext>
            </p:extLst>
          </p:nvPr>
        </p:nvGraphicFramePr>
        <p:xfrm>
          <a:off x="762000" y="17526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18864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First Degree Heart Block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54" y="2492897"/>
            <a:ext cx="4946035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315686"/>
            <a:ext cx="67818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Second Degree Heart Block</a:t>
            </a:r>
            <a:endParaRPr lang="en-US" sz="4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00808"/>
            <a:ext cx="7543800" cy="38862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Mobitz</a:t>
            </a:r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(I):</a:t>
            </a:r>
          </a:p>
          <a:p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US" sz="32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US" sz="32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Mobitz</a:t>
            </a:r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(II):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04" y="1988840"/>
            <a:ext cx="4572000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68" y="4581128"/>
            <a:ext cx="457200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829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Third Degree Heart Block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6299953" cy="205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Types of the A-V block</a:t>
            </a:r>
            <a:endParaRPr lang="en-US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Second Degree Block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P-R interval &gt; 0.25 second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Only few impulses pass to the ventricles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  <a:sym typeface="Symbol"/>
              </a:rPr>
              <a:t>	 </a:t>
            </a: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atria beat faster than ventricles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  <a:sym typeface="Symbol"/>
              </a:rPr>
              <a:t>	</a:t>
            </a: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“dropped beat” of the ventricles</a:t>
            </a:r>
          </a:p>
          <a:p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www.studentconsult.com/common/showimage.cfm?mediaISBN=0721602401&amp;FigFile=S02401-013-f006.jpg&amp;size=fullsize"/>
          <p:cNvPicPr>
            <a:picLocks noChangeAspect="1" noChangeArrowheads="1"/>
          </p:cNvPicPr>
          <p:nvPr/>
        </p:nvPicPr>
        <p:blipFill>
          <a:blip r:embed="rId2"/>
          <a:srcRect l="15178" r="15329" b="11967"/>
          <a:stretch>
            <a:fillRect/>
          </a:stretch>
        </p:blipFill>
        <p:spPr bwMode="auto">
          <a:xfrm>
            <a:off x="1907704" y="4437112"/>
            <a:ext cx="489654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Noreen\Desktop\ecg workshop\bbmapAsset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495800" cy="412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764704"/>
            <a:ext cx="761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Depolarization and Repolarization</a:t>
            </a:r>
            <a:endParaRPr lang="en-US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5.bmp"/>
          <p:cNvPicPr>
            <a:picLocks noChangeAspect="1"/>
          </p:cNvPicPr>
          <p:nvPr/>
        </p:nvPicPr>
        <p:blipFill>
          <a:blip r:embed="rId3" cstate="print"/>
          <a:srcRect t="5556" r="2929" b="33333"/>
          <a:stretch>
            <a:fillRect/>
          </a:stretch>
        </p:blipFill>
        <p:spPr>
          <a:xfrm>
            <a:off x="4716016" y="1988840"/>
            <a:ext cx="435996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Types of the A-V block</a:t>
            </a:r>
            <a:endParaRPr lang="en-US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077696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Third degree block (complete)</a:t>
            </a:r>
          </a:p>
          <a:p>
            <a:pPr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Complete dissociation of P wave and QRS waves</a:t>
            </a:r>
          </a:p>
          <a:p>
            <a:pPr>
              <a:buNone/>
            </a:pPr>
            <a:r>
              <a:rPr lang="en-US" sz="2900" dirty="0" smtClean="0">
                <a:solidFill>
                  <a:schemeClr val="tx2"/>
                </a:solidFill>
                <a:latin typeface="Comic Sans MS" panose="030F0702030302020204" pitchFamily="66" charset="0"/>
                <a:sym typeface="Symbol"/>
              </a:rPr>
              <a:t></a:t>
            </a:r>
            <a:r>
              <a:rPr lang="en-US" sz="29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ventricle escape from the influence of S-A node</a:t>
            </a:r>
          </a:p>
          <a:p>
            <a:pPr>
              <a:buFont typeface="Arial" pitchFamily="34" charset="0"/>
              <a:buChar char="•"/>
            </a:pPr>
            <a:r>
              <a:rPr lang="en-US" sz="2900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Stokes-Adams Syndrome</a:t>
            </a:r>
            <a:r>
              <a:rPr lang="en-US" sz="29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 AV block comes and goes</a:t>
            </a:r>
          </a:p>
          <a:p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www.studentconsult.com/common/showimage.cfm?mediaISBN=0721602401&amp;FigFile=S02401-013-f007.jpg&amp;size=fullsize"/>
          <p:cNvPicPr>
            <a:picLocks noChangeAspect="1" noChangeArrowheads="1"/>
          </p:cNvPicPr>
          <p:nvPr/>
        </p:nvPicPr>
        <p:blipFill>
          <a:blip r:embed="rId2"/>
          <a:srcRect l="14806" r="16077" b="15517"/>
          <a:stretch>
            <a:fillRect/>
          </a:stretch>
        </p:blipFill>
        <p:spPr bwMode="auto">
          <a:xfrm>
            <a:off x="1763688" y="4833156"/>
            <a:ext cx="5616624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Ventricular Fibrillation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7646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most serious of all </a:t>
            </a: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arrhythmias</a:t>
            </a:r>
            <a:endParaRPr lang="en-US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</a:t>
            </a:r>
            <a:r>
              <a:rPr lang="en-US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 impulses stimulate one part of the ventricles, then another, then itself. Many part contracts at the same time while other parts relax </a:t>
            </a:r>
            <a:r>
              <a:rPr lang="en-US" sz="2800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(Circus movement)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Tachycardia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Irregular rhythm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Broad QRS complex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No P wave</a:t>
            </a:r>
          </a:p>
          <a:p>
            <a:pPr>
              <a:buFont typeface="Arial" pitchFamily="34" charset="0"/>
              <a:buChar char="•"/>
            </a:pPr>
            <a:r>
              <a:rPr lang="en-US" sz="2800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Treatment : DC shock</a:t>
            </a:r>
          </a:p>
          <a:p>
            <a:endParaRPr lang="en-US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http://www.studentconsult.com/common/showimage.cfm?mediaISBN=0721602401&amp;FigFile=S02401-013-f016.jpg&amp;size=fullsize"/>
          <p:cNvPicPr>
            <a:picLocks noChangeAspect="1" noChangeArrowheads="1"/>
          </p:cNvPicPr>
          <p:nvPr/>
        </p:nvPicPr>
        <p:blipFill>
          <a:blip r:embed="rId2"/>
          <a:srcRect l="14990" r="15719" b="14435"/>
          <a:stretch>
            <a:fillRect/>
          </a:stretch>
        </p:blipFill>
        <p:spPr bwMode="auto">
          <a:xfrm>
            <a:off x="4652190" y="4077072"/>
            <a:ext cx="4067944" cy="145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Ventricular Fibrillation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Treatment : DC shock</a:t>
            </a:r>
          </a:p>
          <a:p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2" name="Picture 2" descr="http://www.studentconsult.com/common/showimage.cfm?mediaISBN=0721602401&amp;FigFile=S02401-013-f017.jpg&amp;size=fullsize"/>
          <p:cNvPicPr>
            <a:picLocks noChangeAspect="1" noChangeArrowheads="1"/>
          </p:cNvPicPr>
          <p:nvPr/>
        </p:nvPicPr>
        <p:blipFill>
          <a:blip r:embed="rId2"/>
          <a:srcRect l="13554" b="7684"/>
          <a:stretch>
            <a:fillRect/>
          </a:stretch>
        </p:blipFill>
        <p:spPr bwMode="auto">
          <a:xfrm>
            <a:off x="2267744" y="2685987"/>
            <a:ext cx="4392488" cy="283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Atrial</a:t>
            </a:r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Fibrillation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966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Cause: as ventricular fibrillation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It occurs more frequently in patients with </a:t>
            </a:r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enlarged heart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atria do not pump if they are fibrillating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efficiency of ventricular pumping is decreased 20 to 30%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 person can live for years with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atrial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fibrillation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E:\tracings\ekg07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729663" cy="501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Atrial</a:t>
            </a:r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Flutter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53560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 single large wave travels around and around in the atria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atria contracts at high rate (250 time per minute)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Desktop\M2 figs tachy\test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681083" cy="496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Ischemia and the ECG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2171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One of the common uses of the ECG is in acute assessment of chest pain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Cause: restriction of blood flow to the myocardium, either: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Reversible: angina pectoris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Irreversible: myocardial infarction</a:t>
            </a:r>
          </a:p>
          <a:p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Ischemia 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/>
              </a:rPr>
              <a:t> injury  infarction</a:t>
            </a:r>
            <a:endParaRPr lang="en-US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smtClean="0">
                <a:solidFill>
                  <a:schemeClr val="tx2"/>
                </a:solidFill>
                <a:latin typeface="Comic Sans MS" panose="030F0702030302020204" pitchFamily="66" charset="0"/>
              </a:rPr>
              <a:t>Reversible ischemia</a:t>
            </a:r>
            <a:endParaRPr lang="en-US" sz="3200" b="1" u="sng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138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Inverted T wave</a:t>
            </a:r>
          </a:p>
          <a:p>
            <a:r>
              <a:rPr lang="en-US" sz="2400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ST segment depression</a:t>
            </a:r>
            <a:endParaRPr lang="en-U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77" descr="D:\SCContent\0721602401\graphics\fullsize\S02401-012-f023.jpg"/>
          <p:cNvPicPr>
            <a:picLocks noChangeAspect="1" noChangeArrowheads="1"/>
          </p:cNvPicPr>
          <p:nvPr/>
        </p:nvPicPr>
        <p:blipFill>
          <a:blip r:embed="rId2"/>
          <a:srcRect l="14986" r="14987" b="9559"/>
          <a:stretch>
            <a:fillRect/>
          </a:stretch>
        </p:blipFill>
        <p:spPr bwMode="auto">
          <a:xfrm>
            <a:off x="1835696" y="3501008"/>
            <a:ext cx="4464496" cy="2136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Myocardial Infarction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Complete loss of blood supply to the myocardium resulting in necrosis or death of tissue</a:t>
            </a:r>
          </a:p>
          <a:p>
            <a:pPr marL="624078" indent="-514350"/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ST segment elevation</a:t>
            </a:r>
          </a:p>
          <a:p>
            <a:pPr marL="624078" indent="-514350"/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Deep Q wave</a:t>
            </a:r>
            <a:endParaRPr lang="en-US" i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benbest.com/health/ele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49080"/>
            <a:ext cx="3604270" cy="23578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1105" y="909609"/>
            <a:ext cx="4694160" cy="52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Infero</a:t>
            </a:r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-Posterior MI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423" t="32458" r="30282" b="30777"/>
          <a:stretch/>
        </p:blipFill>
        <p:spPr>
          <a:xfrm>
            <a:off x="1547664" y="1772816"/>
            <a:ext cx="6243523" cy="342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Antero-Lateral MI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384" t="34261" r="29616" b="28807"/>
          <a:stretch/>
        </p:blipFill>
        <p:spPr>
          <a:xfrm>
            <a:off x="1382993" y="1916832"/>
            <a:ext cx="6438900" cy="350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2258"/>
            <a:ext cx="73152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57 year-old man with chest pressure and diaphoresis  </a:t>
            </a:r>
          </a:p>
        </p:txBody>
      </p:sp>
      <p:pic>
        <p:nvPicPr>
          <p:cNvPr id="70660" name="Picture 4" descr="0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1530" r="1817" b="7904"/>
          <a:stretch>
            <a:fillRect/>
          </a:stretch>
        </p:blipFill>
        <p:spPr bwMode="auto">
          <a:xfrm>
            <a:off x="444726" y="1772816"/>
            <a:ext cx="8226425" cy="4548188"/>
          </a:xfrm>
          <a:prstGeom prst="rect">
            <a:avLst/>
          </a:prstGeom>
          <a:solidFill>
            <a:srgbClr val="FFF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Potassium and the ECG</a:t>
            </a:r>
            <a:endParaRPr lang="en-US" sz="3200" b="1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348880"/>
            <a:ext cx="4038600" cy="29490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u="sng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Hypokalemia</a:t>
            </a:r>
            <a:r>
              <a:rPr lang="en-US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flat T wave</a:t>
            </a:r>
          </a:p>
          <a:p>
            <a:pPr lvl="1"/>
            <a:endParaRPr lang="en-US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u="sng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Hyperkalemia</a:t>
            </a:r>
            <a:r>
              <a:rPr lang="en-US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Tall peaked T wave</a:t>
            </a:r>
          </a:p>
          <a:p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7586" name="Picture 2" descr="http://www.merckmanuals.com/media/professional/figures/MMPE_12END_156_02_ep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348880"/>
            <a:ext cx="4450925" cy="301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9634" y="81536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For </a:t>
            </a: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Further Readings and Diagrams:</a:t>
            </a:r>
            <a:endParaRPr lang="en-US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2055" y="2996952"/>
            <a:ext cx="8229600" cy="1874520"/>
          </a:xfrm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Textbook of Medical Physiology by Guyton &amp; Hall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Chapter 10 (Cardiac Arrhythmias and their Electrocardiographic Interpretation)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Electrical Conduction</a:t>
            </a:r>
            <a:b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348865" cy="292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5" y="1628800"/>
            <a:ext cx="3362256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42257"/>
            <a:ext cx="541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Conduction System</a:t>
            </a:r>
            <a:endParaRPr lang="en-US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4.bmp"/>
          <p:cNvPicPr>
            <a:picLocks noChangeAspect="1"/>
          </p:cNvPicPr>
          <p:nvPr/>
        </p:nvPicPr>
        <p:blipFill>
          <a:blip r:embed="rId2" cstate="print"/>
          <a:srcRect r="451" b="32222"/>
          <a:stretch>
            <a:fillRect/>
          </a:stretch>
        </p:blipFill>
        <p:spPr>
          <a:xfrm>
            <a:off x="179512" y="1556792"/>
            <a:ext cx="8748464" cy="481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678" b="30972"/>
          <a:stretch>
            <a:fillRect/>
          </a:stretch>
        </p:blipFill>
        <p:spPr>
          <a:xfrm>
            <a:off x="683840" y="1268760"/>
            <a:ext cx="7848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oreen\Desktop\ecg workshop\bbmapAsset (2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68" y="1628800"/>
            <a:ext cx="4953000" cy="467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548680"/>
            <a:ext cx="3507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Chest </a:t>
            </a:r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Leads</a:t>
            </a:r>
            <a:endParaRPr lang="en-US" sz="4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oreen\Desktop\ecg workshop\bbmapAsset (23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56792"/>
            <a:ext cx="5638800" cy="440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3062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Limb leads</a:t>
            </a:r>
            <a:endParaRPr lang="en-US" sz="4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965" r="736" b="23189"/>
          <a:stretch/>
        </p:blipFill>
        <p:spPr>
          <a:xfrm>
            <a:off x="7019544" y="-9144"/>
            <a:ext cx="2133600" cy="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722</Words>
  <Application>Microsoft Office PowerPoint</Application>
  <PresentationFormat>On-screen Show (4:3)</PresentationFormat>
  <Paragraphs>141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Photo Editor Photo</vt:lpstr>
      <vt:lpstr>Cardiovascular System Block Cardiac Arrhythmias (Physiology)</vt:lpstr>
      <vt:lpstr>Lecture Objectives</vt:lpstr>
      <vt:lpstr>PowerPoint Presentation</vt:lpstr>
      <vt:lpstr>PowerPoint Presentation</vt:lpstr>
      <vt:lpstr> Electrical Conduction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Sinus Rhythm</vt:lpstr>
      <vt:lpstr>Rate</vt:lpstr>
      <vt:lpstr>Causes of Cardiac Arrhythmias</vt:lpstr>
      <vt:lpstr>Causes of Cardiac Arrhythmias</vt:lpstr>
      <vt:lpstr>Abnormal Sinus Rhythm</vt:lpstr>
      <vt:lpstr>24 year-old pregnant woman with three days of frequent vomiting</vt:lpstr>
      <vt:lpstr>Abnormal Sinus Rhythm</vt:lpstr>
      <vt:lpstr>Sinus Arhythmia</vt:lpstr>
      <vt:lpstr>Abnormal Cardiac Rhythms that Result from Impulse Conduction Block</vt:lpstr>
      <vt:lpstr>AVRT-Narrow Complex</vt:lpstr>
      <vt:lpstr>PowerPoint Presentation</vt:lpstr>
      <vt:lpstr>Abnormal Cardiac Rhythms that Result from Impulse Conduction Block</vt:lpstr>
      <vt:lpstr>Types of the A-V Block</vt:lpstr>
      <vt:lpstr>Heart Block</vt:lpstr>
      <vt:lpstr>First Degree Heart Block</vt:lpstr>
      <vt:lpstr>Second Degree Heart Block</vt:lpstr>
      <vt:lpstr>Third Degree Heart Block</vt:lpstr>
      <vt:lpstr>Types of the A-V block</vt:lpstr>
      <vt:lpstr>Types of the A-V block</vt:lpstr>
      <vt:lpstr>Ventricular Fibrillation</vt:lpstr>
      <vt:lpstr>Ventricular Fibrillation</vt:lpstr>
      <vt:lpstr>Atrial Fibrillation</vt:lpstr>
      <vt:lpstr>PowerPoint Presentation</vt:lpstr>
      <vt:lpstr>Atrial Flutter</vt:lpstr>
      <vt:lpstr>PowerPoint Presentation</vt:lpstr>
      <vt:lpstr>Ischemia and the ECG</vt:lpstr>
      <vt:lpstr>Reversible ischemia</vt:lpstr>
      <vt:lpstr>Myocardial Infarction</vt:lpstr>
      <vt:lpstr>Infero-Posterior MI</vt:lpstr>
      <vt:lpstr>Antero-Lateral MI</vt:lpstr>
      <vt:lpstr>  57 year-old man with chest pressure and diaphoresis  </vt:lpstr>
      <vt:lpstr>Potassium and the ECG</vt:lpstr>
      <vt:lpstr>For Further Readings and Diagrams:</vt:lpstr>
    </vt:vector>
  </TitlesOfParts>
  <Company>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Arrhythmias</dc:title>
  <dc:creator>Mona Soliman</dc:creator>
  <cp:lastModifiedBy>hind</cp:lastModifiedBy>
  <cp:revision>85</cp:revision>
  <cp:lastPrinted>2011-03-14T15:59:16Z</cp:lastPrinted>
  <dcterms:created xsi:type="dcterms:W3CDTF">2011-03-14T12:32:32Z</dcterms:created>
  <dcterms:modified xsi:type="dcterms:W3CDTF">2015-03-03T06:57:59Z</dcterms:modified>
</cp:coreProperties>
</file>