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50" r:id="rId2"/>
    <p:sldMasterId id="2147483652" r:id="rId3"/>
  </p:sldMasterIdLst>
  <p:notesMasterIdLst>
    <p:notesMasterId r:id="rId52"/>
  </p:notesMasterIdLst>
  <p:handoutMasterIdLst>
    <p:handoutMasterId r:id="rId53"/>
  </p:handoutMasterIdLst>
  <p:sldIdLst>
    <p:sldId id="629" r:id="rId4"/>
    <p:sldId id="588" r:id="rId5"/>
    <p:sldId id="589" r:id="rId6"/>
    <p:sldId id="630" r:id="rId7"/>
    <p:sldId id="590" r:id="rId8"/>
    <p:sldId id="591" r:id="rId9"/>
    <p:sldId id="592" r:id="rId10"/>
    <p:sldId id="593" r:id="rId11"/>
    <p:sldId id="594" r:id="rId12"/>
    <p:sldId id="595" r:id="rId13"/>
    <p:sldId id="596" r:id="rId14"/>
    <p:sldId id="634" r:id="rId15"/>
    <p:sldId id="635" r:id="rId16"/>
    <p:sldId id="600" r:id="rId17"/>
    <p:sldId id="649" r:id="rId18"/>
    <p:sldId id="631" r:id="rId19"/>
    <p:sldId id="604" r:id="rId20"/>
    <p:sldId id="605" r:id="rId21"/>
    <p:sldId id="606" r:id="rId22"/>
    <p:sldId id="607" r:id="rId23"/>
    <p:sldId id="608" r:id="rId24"/>
    <p:sldId id="609" r:id="rId25"/>
    <p:sldId id="640" r:id="rId26"/>
    <p:sldId id="610" r:id="rId27"/>
    <p:sldId id="633" r:id="rId28"/>
    <p:sldId id="641" r:id="rId29"/>
    <p:sldId id="642" r:id="rId30"/>
    <p:sldId id="643" r:id="rId31"/>
    <p:sldId id="644" r:id="rId32"/>
    <p:sldId id="636" r:id="rId33"/>
    <p:sldId id="638" r:id="rId34"/>
    <p:sldId id="637" r:id="rId35"/>
    <p:sldId id="639" r:id="rId36"/>
    <p:sldId id="616" r:id="rId37"/>
    <p:sldId id="613" r:id="rId38"/>
    <p:sldId id="614" r:id="rId39"/>
    <p:sldId id="646" r:id="rId40"/>
    <p:sldId id="645" r:id="rId41"/>
    <p:sldId id="647" r:id="rId42"/>
    <p:sldId id="648" r:id="rId43"/>
    <p:sldId id="617" r:id="rId44"/>
    <p:sldId id="621" r:id="rId45"/>
    <p:sldId id="619" r:id="rId46"/>
    <p:sldId id="620" r:id="rId47"/>
    <p:sldId id="622" r:id="rId48"/>
    <p:sldId id="623" r:id="rId49"/>
    <p:sldId id="624" r:id="rId50"/>
    <p:sldId id="625" r:id="rId51"/>
  </p:sldIdLst>
  <p:sldSz cx="10287000" cy="6858000" type="35mm"/>
  <p:notesSz cx="6856413" cy="9234488"/>
  <p:defaultTextStyle>
    <a:defPPr>
      <a:defRPr lang="en-US"/>
    </a:defPPr>
    <a:lvl1pPr algn="l" rtl="0" eaLnBrk="0" fontAlgn="base" hangingPunct="0">
      <a:spcBef>
        <a:spcPct val="0"/>
      </a:spcBef>
      <a:spcAft>
        <a:spcPct val="0"/>
      </a:spcAft>
      <a:defRPr sz="2000" kern="1200">
        <a:solidFill>
          <a:schemeClr val="folHlink"/>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chemeClr val="folHlink"/>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chemeClr val="folHlink"/>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chemeClr val="folHlink"/>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chemeClr val="folHlink"/>
        </a:solidFill>
        <a:latin typeface="Times New Roman" panose="02020603050405020304" pitchFamily="18" charset="0"/>
        <a:ea typeface="+mn-ea"/>
        <a:cs typeface="+mn-cs"/>
      </a:defRPr>
    </a:lvl5pPr>
    <a:lvl6pPr marL="2286000" algn="l" defTabSz="914400" rtl="0" eaLnBrk="1" latinLnBrk="0" hangingPunct="1">
      <a:defRPr sz="2000" kern="1200">
        <a:solidFill>
          <a:schemeClr val="folHlink"/>
        </a:solidFill>
        <a:latin typeface="Times New Roman" panose="02020603050405020304" pitchFamily="18" charset="0"/>
        <a:ea typeface="+mn-ea"/>
        <a:cs typeface="+mn-cs"/>
      </a:defRPr>
    </a:lvl6pPr>
    <a:lvl7pPr marL="2743200" algn="l" defTabSz="914400" rtl="0" eaLnBrk="1" latinLnBrk="0" hangingPunct="1">
      <a:defRPr sz="2000" kern="1200">
        <a:solidFill>
          <a:schemeClr val="folHlink"/>
        </a:solidFill>
        <a:latin typeface="Times New Roman" panose="02020603050405020304" pitchFamily="18" charset="0"/>
        <a:ea typeface="+mn-ea"/>
        <a:cs typeface="+mn-cs"/>
      </a:defRPr>
    </a:lvl7pPr>
    <a:lvl8pPr marL="3200400" algn="l" defTabSz="914400" rtl="0" eaLnBrk="1" latinLnBrk="0" hangingPunct="1">
      <a:defRPr sz="2000" kern="1200">
        <a:solidFill>
          <a:schemeClr val="folHlink"/>
        </a:solidFill>
        <a:latin typeface="Times New Roman" panose="02020603050405020304" pitchFamily="18" charset="0"/>
        <a:ea typeface="+mn-ea"/>
        <a:cs typeface="+mn-cs"/>
      </a:defRPr>
    </a:lvl8pPr>
    <a:lvl9pPr marL="3657600" algn="l" defTabSz="914400" rtl="0" eaLnBrk="1" latinLnBrk="0" hangingPunct="1">
      <a:defRPr sz="2000" kern="1200">
        <a:solidFill>
          <a:schemeClr val="folHlink"/>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256">
          <p15:clr>
            <a:srgbClr val="A4A3A4"/>
          </p15:clr>
        </p15:guide>
        <p15:guide id="2" pos="3216">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FF6600"/>
    <a:srgbClr val="FF66FF"/>
    <a:srgbClr val="00FF00"/>
    <a:srgbClr val="CC0099"/>
    <a:srgbClr val="CCFF33"/>
    <a:srgbClr val="663300"/>
    <a:srgbClr val="CCFFFF"/>
    <a:srgbClr val="000066"/>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5" autoAdjust="0"/>
    <p:restoredTop sz="94697" autoAdjust="0"/>
  </p:normalViewPr>
  <p:slideViewPr>
    <p:cSldViewPr>
      <p:cViewPr varScale="1">
        <p:scale>
          <a:sx n="71" d="100"/>
          <a:sy n="71" d="100"/>
        </p:scale>
        <p:origin x="66" y="96"/>
      </p:cViewPr>
      <p:guideLst>
        <p:guide orient="horz" pos="2256"/>
        <p:guide pos="321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542"/>
    </p:cViewPr>
  </p:sorterViewPr>
  <p:notesViewPr>
    <p:cSldViewPr>
      <p:cViewPr varScale="1">
        <p:scale>
          <a:sx n="42" d="100"/>
          <a:sy n="42" d="100"/>
        </p:scale>
        <p:origin x="-1338" y="-81"/>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05322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175" y="-33338"/>
            <a:ext cx="2973388" cy="458788"/>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defRPr sz="1000" i="1" smtClean="0">
                <a:solidFill>
                  <a:srgbClr val="800000"/>
                </a:solidFill>
              </a:defRPr>
            </a:lvl1pPr>
          </a:lstStyle>
          <a:p>
            <a:pPr>
              <a:defRPr/>
            </a:pPr>
            <a:endParaRPr lang="en-US"/>
          </a:p>
        </p:txBody>
      </p:sp>
      <p:sp>
        <p:nvSpPr>
          <p:cNvPr id="2051" name="Rectangle 3"/>
          <p:cNvSpPr>
            <a:spLocks noGrp="1" noChangeArrowheads="1"/>
          </p:cNvSpPr>
          <p:nvPr>
            <p:ph type="dt" idx="1"/>
          </p:nvPr>
        </p:nvSpPr>
        <p:spPr bwMode="auto">
          <a:xfrm>
            <a:off x="3884613" y="-33338"/>
            <a:ext cx="2973387" cy="458788"/>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i="1" smtClean="0">
                <a:solidFill>
                  <a:srgbClr val="800000"/>
                </a:solidFill>
              </a:defRPr>
            </a:lvl1pPr>
          </a:lstStyle>
          <a:p>
            <a:pPr>
              <a:defRPr/>
            </a:pPr>
            <a:endParaRPr lang="en-US"/>
          </a:p>
        </p:txBody>
      </p:sp>
      <p:sp>
        <p:nvSpPr>
          <p:cNvPr id="35844" name="Rectangle 4"/>
          <p:cNvSpPr>
            <a:spLocks noGrp="1" noRot="1" noChangeAspect="1" noChangeArrowheads="1" noTextEdit="1"/>
          </p:cNvSpPr>
          <p:nvPr>
            <p:ph type="sldImg" idx="2"/>
          </p:nvPr>
        </p:nvSpPr>
        <p:spPr bwMode="auto">
          <a:xfrm>
            <a:off x="808038" y="660400"/>
            <a:ext cx="5238750" cy="3492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12813" y="4387850"/>
            <a:ext cx="5029200" cy="4191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3175" y="8807450"/>
            <a:ext cx="2973388" cy="458788"/>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defRPr sz="1000" i="1" smtClean="0">
                <a:solidFill>
                  <a:srgbClr val="800000"/>
                </a:solidFill>
              </a:defRPr>
            </a:lvl1pPr>
          </a:lstStyle>
          <a:p>
            <a:pPr>
              <a:defRPr/>
            </a:pPr>
            <a:endParaRPr lang="en-US"/>
          </a:p>
        </p:txBody>
      </p:sp>
      <p:sp>
        <p:nvSpPr>
          <p:cNvPr id="2055" name="Rectangle 7"/>
          <p:cNvSpPr>
            <a:spLocks noGrp="1" noChangeArrowheads="1"/>
          </p:cNvSpPr>
          <p:nvPr>
            <p:ph type="sldNum" sz="quarter" idx="5"/>
          </p:nvPr>
        </p:nvSpPr>
        <p:spPr bwMode="auto">
          <a:xfrm>
            <a:off x="3884613" y="8807450"/>
            <a:ext cx="2973387" cy="458788"/>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i="1">
                <a:solidFill>
                  <a:srgbClr val="800000"/>
                </a:solidFill>
                <a:cs typeface="Times New Roman" panose="02020603050405020304" pitchFamily="18" charset="0"/>
              </a:defRPr>
            </a:lvl1pPr>
          </a:lstStyle>
          <a:p>
            <a:fld id="{25698681-E38B-4113-B7C8-2183B8FBBC7B}" type="slidenum">
              <a:rPr lang="ar-BH" altLang="en-US"/>
              <a:pPr/>
              <a:t>‹#›</a:t>
            </a:fld>
            <a:endParaRPr lang="en-US" altLang="en-US"/>
          </a:p>
        </p:txBody>
      </p:sp>
    </p:spTree>
    <p:extLst>
      <p:ext uri="{BB962C8B-B14F-4D97-AF65-F5344CB8AC3E}">
        <p14:creationId xmlns:p14="http://schemas.microsoft.com/office/powerpoint/2010/main" val="39038649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fld id="{60AC0309-B4B3-4C10-8EE0-73B9C4855DE5}" type="slidenum">
              <a:rPr lang="ar-BH" altLang="en-US" sz="1000">
                <a:solidFill>
                  <a:srgbClr val="800000"/>
                </a:solidFill>
              </a:rPr>
              <a:pPr/>
              <a:t>1</a:t>
            </a:fld>
            <a:endParaRPr lang="en-US" altLang="en-US" sz="1000">
              <a:solidFill>
                <a:srgbClr val="800000"/>
              </a:solidFill>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927203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fld id="{93E9C25F-9776-4892-8C2E-2FF96B8E08ED}" type="slidenum">
              <a:rPr lang="ar-BH" altLang="en-US" sz="1000">
                <a:solidFill>
                  <a:srgbClr val="800000"/>
                </a:solidFill>
              </a:rPr>
              <a:pPr/>
              <a:t>10</a:t>
            </a:fld>
            <a:endParaRPr lang="en-US" altLang="en-US" sz="1000">
              <a:solidFill>
                <a:srgbClr val="800000"/>
              </a:solidFill>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468496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fld id="{DAD30DAD-CCDC-4818-BAA1-695D824A45FE}" type="slidenum">
              <a:rPr lang="ar-BH" altLang="en-US" sz="1000">
                <a:solidFill>
                  <a:srgbClr val="800000"/>
                </a:solidFill>
              </a:rPr>
              <a:pPr/>
              <a:t>11</a:t>
            </a:fld>
            <a:endParaRPr lang="en-US" altLang="en-US" sz="1000">
              <a:solidFill>
                <a:srgbClr val="800000"/>
              </a:solidFill>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802178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fld id="{A9D29059-8846-43BC-B156-65B45529E264}" type="slidenum">
              <a:rPr lang="ar-BH" altLang="en-US" sz="1000">
                <a:solidFill>
                  <a:srgbClr val="800000"/>
                </a:solidFill>
              </a:rPr>
              <a:pPr/>
              <a:t>12</a:t>
            </a:fld>
            <a:endParaRPr lang="en-US" altLang="en-US" sz="1000">
              <a:solidFill>
                <a:srgbClr val="800000"/>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7662492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fld id="{A9D29059-8846-43BC-B156-65B45529E264}" type="slidenum">
              <a:rPr lang="ar-BH" altLang="en-US" sz="1000">
                <a:solidFill>
                  <a:srgbClr val="800000"/>
                </a:solidFill>
              </a:rPr>
              <a:pPr/>
              <a:t>13</a:t>
            </a:fld>
            <a:endParaRPr lang="en-US" altLang="en-US" sz="1000">
              <a:solidFill>
                <a:srgbClr val="800000"/>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316382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fld id="{2EA05C5B-C63F-4D75-B9D1-764382E66804}" type="slidenum">
              <a:rPr lang="ar-BH" altLang="en-US" sz="1000">
                <a:solidFill>
                  <a:srgbClr val="800000"/>
                </a:solidFill>
              </a:rPr>
              <a:pPr/>
              <a:t>14</a:t>
            </a:fld>
            <a:endParaRPr lang="en-US" altLang="en-US" sz="1000">
              <a:solidFill>
                <a:srgbClr val="800000"/>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1291329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fld id="{2EA05C5B-C63F-4D75-B9D1-764382E66804}" type="slidenum">
              <a:rPr lang="ar-BH" altLang="en-US" sz="1000">
                <a:solidFill>
                  <a:srgbClr val="800000"/>
                </a:solidFill>
              </a:rPr>
              <a:pPr/>
              <a:t>15</a:t>
            </a:fld>
            <a:endParaRPr lang="en-US" altLang="en-US" sz="1000">
              <a:solidFill>
                <a:srgbClr val="800000"/>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5451189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fld id="{2EA05C5B-C63F-4D75-B9D1-764382E66804}" type="slidenum">
              <a:rPr lang="ar-BH" altLang="en-US" sz="1000">
                <a:solidFill>
                  <a:srgbClr val="800000"/>
                </a:solidFill>
              </a:rPr>
              <a:pPr/>
              <a:t>16</a:t>
            </a:fld>
            <a:endParaRPr lang="en-US" altLang="en-US" sz="1000">
              <a:solidFill>
                <a:srgbClr val="800000"/>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8997091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fld id="{2EA05C5B-C63F-4D75-B9D1-764382E66804}" type="slidenum">
              <a:rPr lang="ar-BH" altLang="en-US" sz="1000">
                <a:solidFill>
                  <a:srgbClr val="800000"/>
                </a:solidFill>
              </a:rPr>
              <a:pPr/>
              <a:t>23</a:t>
            </a:fld>
            <a:endParaRPr lang="en-US" altLang="en-US" sz="1000">
              <a:solidFill>
                <a:srgbClr val="800000"/>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1524193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fld id="{2EA05C5B-C63F-4D75-B9D1-764382E66804}" type="slidenum">
              <a:rPr lang="ar-BH" altLang="en-US" sz="1000">
                <a:solidFill>
                  <a:srgbClr val="800000"/>
                </a:solidFill>
              </a:rPr>
              <a:pPr/>
              <a:t>26</a:t>
            </a:fld>
            <a:endParaRPr lang="en-US" altLang="en-US" sz="1000">
              <a:solidFill>
                <a:srgbClr val="800000"/>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5079390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fld id="{2EA05C5B-C63F-4D75-B9D1-764382E66804}" type="slidenum">
              <a:rPr lang="ar-BH" altLang="en-US" sz="1000">
                <a:solidFill>
                  <a:srgbClr val="800000"/>
                </a:solidFill>
              </a:rPr>
              <a:pPr/>
              <a:t>27</a:t>
            </a:fld>
            <a:endParaRPr lang="en-US" altLang="en-US" sz="1000">
              <a:solidFill>
                <a:srgbClr val="800000"/>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388107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fld id="{B356C933-864E-4B52-8DAC-0385005E5D62}" type="slidenum">
              <a:rPr lang="ar-BH" altLang="en-US" sz="1000">
                <a:solidFill>
                  <a:srgbClr val="800000"/>
                </a:solidFill>
              </a:rPr>
              <a:pPr/>
              <a:t>2</a:t>
            </a:fld>
            <a:endParaRPr lang="en-US" altLang="en-US" sz="1000">
              <a:solidFill>
                <a:srgbClr val="800000"/>
              </a:solidFill>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5120393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fld id="{2EA05C5B-C63F-4D75-B9D1-764382E66804}" type="slidenum">
              <a:rPr lang="ar-BH" altLang="en-US" sz="1000">
                <a:solidFill>
                  <a:srgbClr val="800000"/>
                </a:solidFill>
              </a:rPr>
              <a:pPr/>
              <a:t>28</a:t>
            </a:fld>
            <a:endParaRPr lang="en-US" altLang="en-US" sz="1000">
              <a:solidFill>
                <a:srgbClr val="800000"/>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5039874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fld id="{2EA05C5B-C63F-4D75-B9D1-764382E66804}" type="slidenum">
              <a:rPr lang="ar-BH" altLang="en-US" sz="1000">
                <a:solidFill>
                  <a:srgbClr val="800000"/>
                </a:solidFill>
              </a:rPr>
              <a:pPr/>
              <a:t>29</a:t>
            </a:fld>
            <a:endParaRPr lang="en-US" altLang="en-US" sz="1000">
              <a:solidFill>
                <a:srgbClr val="800000"/>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6422715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fld id="{2EA05C5B-C63F-4D75-B9D1-764382E66804}" type="slidenum">
              <a:rPr lang="ar-BH" altLang="en-US" sz="1000">
                <a:solidFill>
                  <a:srgbClr val="800000"/>
                </a:solidFill>
              </a:rPr>
              <a:pPr/>
              <a:t>30</a:t>
            </a:fld>
            <a:endParaRPr lang="en-US" altLang="en-US" sz="1000">
              <a:solidFill>
                <a:srgbClr val="800000"/>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8767218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fld id="{2EA05C5B-C63F-4D75-B9D1-764382E66804}" type="slidenum">
              <a:rPr lang="ar-BH" altLang="en-US" sz="1000">
                <a:solidFill>
                  <a:srgbClr val="800000"/>
                </a:solidFill>
              </a:rPr>
              <a:pPr/>
              <a:t>31</a:t>
            </a:fld>
            <a:endParaRPr lang="en-US" altLang="en-US" sz="1000">
              <a:solidFill>
                <a:srgbClr val="800000"/>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8876969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fld id="{2EA05C5B-C63F-4D75-B9D1-764382E66804}" type="slidenum">
              <a:rPr lang="ar-BH" altLang="en-US" sz="1000">
                <a:solidFill>
                  <a:srgbClr val="800000"/>
                </a:solidFill>
              </a:rPr>
              <a:pPr/>
              <a:t>32</a:t>
            </a:fld>
            <a:endParaRPr lang="en-US" altLang="en-US" sz="1000">
              <a:solidFill>
                <a:srgbClr val="800000"/>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8429313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fld id="{A9D29059-8846-43BC-B156-65B45529E264}" type="slidenum">
              <a:rPr lang="ar-BH" altLang="en-US" sz="1000">
                <a:solidFill>
                  <a:srgbClr val="800000"/>
                </a:solidFill>
              </a:rPr>
              <a:pPr/>
              <a:t>33</a:t>
            </a:fld>
            <a:endParaRPr lang="en-US" altLang="en-US" sz="1000">
              <a:solidFill>
                <a:srgbClr val="800000"/>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8015884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fld id="{0AC27191-8DF0-4543-B0FD-806644286984}" type="slidenum">
              <a:rPr lang="ar-BH" altLang="en-US" sz="1000">
                <a:solidFill>
                  <a:srgbClr val="800000"/>
                </a:solidFill>
              </a:rPr>
              <a:pPr/>
              <a:t>34</a:t>
            </a:fld>
            <a:endParaRPr lang="en-US" altLang="en-US" sz="1000">
              <a:solidFill>
                <a:srgbClr val="800000"/>
              </a:solidFill>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995951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fld id="{126820B6-A7FF-4E0C-AF6B-23FB4B24AEF7}" type="slidenum">
              <a:rPr lang="ar-BH" altLang="en-US" sz="1000">
                <a:solidFill>
                  <a:srgbClr val="800000"/>
                </a:solidFill>
              </a:rPr>
              <a:pPr/>
              <a:t>35</a:t>
            </a:fld>
            <a:endParaRPr lang="en-US" altLang="en-US" sz="1000">
              <a:solidFill>
                <a:srgbClr val="800000"/>
              </a:solidFill>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7683228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fld id="{A9D29059-8846-43BC-B156-65B45529E264}" type="slidenum">
              <a:rPr lang="ar-BH" altLang="en-US" sz="1000">
                <a:solidFill>
                  <a:srgbClr val="800000"/>
                </a:solidFill>
              </a:rPr>
              <a:pPr/>
              <a:t>36</a:t>
            </a:fld>
            <a:endParaRPr lang="en-US" altLang="en-US" sz="1000">
              <a:solidFill>
                <a:srgbClr val="800000"/>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7051043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fld id="{A9D29059-8846-43BC-B156-65B45529E264}" type="slidenum">
              <a:rPr lang="ar-BH" altLang="en-US" sz="1000">
                <a:solidFill>
                  <a:srgbClr val="800000"/>
                </a:solidFill>
              </a:rPr>
              <a:pPr/>
              <a:t>37</a:t>
            </a:fld>
            <a:endParaRPr lang="en-US" altLang="en-US" sz="1000">
              <a:solidFill>
                <a:srgbClr val="800000"/>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264132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fld id="{242E6ED9-7879-4A77-814A-EB4E883C64F7}" type="slidenum">
              <a:rPr lang="ar-BH" altLang="en-US" sz="1000">
                <a:solidFill>
                  <a:srgbClr val="800000"/>
                </a:solidFill>
              </a:rPr>
              <a:pPr/>
              <a:t>3</a:t>
            </a:fld>
            <a:endParaRPr lang="en-US" altLang="en-US" sz="1000">
              <a:solidFill>
                <a:srgbClr val="800000"/>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2763221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fld id="{A9D29059-8846-43BC-B156-65B45529E264}" type="slidenum">
              <a:rPr lang="ar-BH" altLang="en-US" sz="1000">
                <a:solidFill>
                  <a:srgbClr val="800000"/>
                </a:solidFill>
              </a:rPr>
              <a:pPr/>
              <a:t>38</a:t>
            </a:fld>
            <a:endParaRPr lang="en-US" altLang="en-US" sz="1000">
              <a:solidFill>
                <a:srgbClr val="800000"/>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5962963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fld id="{A9D29059-8846-43BC-B156-65B45529E264}" type="slidenum">
              <a:rPr lang="ar-BH" altLang="en-US" sz="1000">
                <a:solidFill>
                  <a:srgbClr val="800000"/>
                </a:solidFill>
              </a:rPr>
              <a:pPr/>
              <a:t>39</a:t>
            </a:fld>
            <a:endParaRPr lang="en-US" altLang="en-US" sz="1000">
              <a:solidFill>
                <a:srgbClr val="800000"/>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2453614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fld id="{A9D29059-8846-43BC-B156-65B45529E264}" type="slidenum">
              <a:rPr lang="ar-BH" altLang="en-US" sz="1000">
                <a:solidFill>
                  <a:srgbClr val="800000"/>
                </a:solidFill>
              </a:rPr>
              <a:pPr/>
              <a:t>40</a:t>
            </a:fld>
            <a:endParaRPr lang="en-US" altLang="en-US" sz="1000">
              <a:solidFill>
                <a:srgbClr val="800000"/>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2620567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fld id="{6A1D127B-2308-4B6E-A222-ACDDD4FEF050}" type="slidenum">
              <a:rPr lang="ar-BH" altLang="en-US" sz="1000">
                <a:solidFill>
                  <a:srgbClr val="800000"/>
                </a:solidFill>
              </a:rPr>
              <a:pPr/>
              <a:t>41</a:t>
            </a:fld>
            <a:endParaRPr lang="en-US" altLang="en-US" sz="1000">
              <a:solidFill>
                <a:srgbClr val="800000"/>
              </a:solidFill>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9087933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fld id="{C738937B-A5F3-4A24-8E6C-05C1357954E3}" type="slidenum">
              <a:rPr lang="ar-BH" altLang="en-US" sz="1000">
                <a:solidFill>
                  <a:srgbClr val="800000"/>
                </a:solidFill>
              </a:rPr>
              <a:pPr/>
              <a:t>42</a:t>
            </a:fld>
            <a:endParaRPr lang="en-US" altLang="en-US" sz="1000">
              <a:solidFill>
                <a:srgbClr val="800000"/>
              </a:solidFill>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7803244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fld id="{07B8116B-AE7F-4AEE-8CD1-6B7647D2497D}" type="slidenum">
              <a:rPr lang="ar-BH" altLang="en-US" sz="1000">
                <a:solidFill>
                  <a:srgbClr val="800000"/>
                </a:solidFill>
              </a:rPr>
              <a:pPr/>
              <a:t>43</a:t>
            </a:fld>
            <a:endParaRPr lang="en-US" altLang="en-US" sz="1000">
              <a:solidFill>
                <a:srgbClr val="800000"/>
              </a:solidFill>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1136662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fld id="{8E93F81B-2A7D-4496-8898-2BAA9B0F18BB}" type="slidenum">
              <a:rPr lang="ar-BH" altLang="en-US" sz="1000">
                <a:solidFill>
                  <a:srgbClr val="800000"/>
                </a:solidFill>
              </a:rPr>
              <a:pPr/>
              <a:t>44</a:t>
            </a:fld>
            <a:endParaRPr lang="en-US" altLang="en-US" sz="1000">
              <a:solidFill>
                <a:srgbClr val="800000"/>
              </a:solidFill>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634137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fld id="{758F43A8-8738-4084-BE41-403DC398C126}" type="slidenum">
              <a:rPr lang="ar-BH" altLang="en-US" sz="1000">
                <a:solidFill>
                  <a:srgbClr val="800000"/>
                </a:solidFill>
              </a:rPr>
              <a:pPr/>
              <a:t>45</a:t>
            </a:fld>
            <a:endParaRPr lang="en-US" altLang="en-US" sz="1000">
              <a:solidFill>
                <a:srgbClr val="800000"/>
              </a:solidFill>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0545550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fld id="{DAB433C4-4EC2-4A4C-83D5-0F640EA0B562}" type="slidenum">
              <a:rPr lang="ar-BH" altLang="en-US" sz="1000">
                <a:solidFill>
                  <a:srgbClr val="800000"/>
                </a:solidFill>
              </a:rPr>
              <a:pPr/>
              <a:t>46</a:t>
            </a:fld>
            <a:endParaRPr lang="en-US" altLang="en-US" sz="1000">
              <a:solidFill>
                <a:srgbClr val="800000"/>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4960447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fld id="{A0298AF9-4471-41C5-90B9-2479D5F8CC81}" type="slidenum">
              <a:rPr lang="ar-BH" altLang="en-US" sz="1000">
                <a:solidFill>
                  <a:srgbClr val="800000"/>
                </a:solidFill>
              </a:rPr>
              <a:pPr/>
              <a:t>47</a:t>
            </a:fld>
            <a:endParaRPr lang="en-US" altLang="en-US" sz="1000">
              <a:solidFill>
                <a:srgbClr val="800000"/>
              </a:solidFil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190673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fld id="{242E6ED9-7879-4A77-814A-EB4E883C64F7}" type="slidenum">
              <a:rPr lang="ar-BH" altLang="en-US" sz="1000">
                <a:solidFill>
                  <a:srgbClr val="800000"/>
                </a:solidFill>
              </a:rPr>
              <a:pPr/>
              <a:t>4</a:t>
            </a:fld>
            <a:endParaRPr lang="en-US" altLang="en-US" sz="1000">
              <a:solidFill>
                <a:srgbClr val="800000"/>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8563898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fld id="{1F7EA4E2-485F-4EFE-AD45-698AD0015BD9}" type="slidenum">
              <a:rPr lang="ar-BH" altLang="en-US" sz="1000">
                <a:solidFill>
                  <a:srgbClr val="800000"/>
                </a:solidFill>
              </a:rPr>
              <a:pPr/>
              <a:t>48</a:t>
            </a:fld>
            <a:endParaRPr lang="en-US" altLang="en-US" sz="1000">
              <a:solidFill>
                <a:srgbClr val="800000"/>
              </a:solidFill>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306228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fld id="{1E7F005C-EBC2-44CC-9CD9-A71B9D4AEB54}" type="slidenum">
              <a:rPr lang="ar-BH" altLang="en-US" sz="1000">
                <a:solidFill>
                  <a:srgbClr val="800000"/>
                </a:solidFill>
              </a:rPr>
              <a:pPr/>
              <a:t>5</a:t>
            </a:fld>
            <a:endParaRPr lang="en-US" altLang="en-US" sz="1000">
              <a:solidFill>
                <a:srgbClr val="800000"/>
              </a:solidFill>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312985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fld id="{FB8B9354-62EA-4348-BC09-E92F4FEE3045}" type="slidenum">
              <a:rPr lang="ar-BH" altLang="en-US" sz="1000">
                <a:solidFill>
                  <a:srgbClr val="800000"/>
                </a:solidFill>
              </a:rPr>
              <a:pPr/>
              <a:t>6</a:t>
            </a:fld>
            <a:endParaRPr lang="en-US" altLang="en-US" sz="1000">
              <a:solidFill>
                <a:srgbClr val="800000"/>
              </a:solidFill>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037205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fld id="{AA2B4798-D2D6-4A5A-B30E-10FCE75780FE}" type="slidenum">
              <a:rPr lang="ar-BH" altLang="en-US" sz="1000">
                <a:solidFill>
                  <a:srgbClr val="800000"/>
                </a:solidFill>
              </a:rPr>
              <a:pPr/>
              <a:t>7</a:t>
            </a:fld>
            <a:endParaRPr lang="en-US" altLang="en-US" sz="1000">
              <a:solidFill>
                <a:srgbClr val="800000"/>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843938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fld id="{BD694190-5C63-426F-95E8-0137BE33C57B}" type="slidenum">
              <a:rPr lang="ar-BH" altLang="en-US" sz="1000">
                <a:solidFill>
                  <a:srgbClr val="800000"/>
                </a:solidFill>
              </a:rPr>
              <a:pPr/>
              <a:t>8</a:t>
            </a:fld>
            <a:endParaRPr lang="en-US" altLang="en-US" sz="1000">
              <a:solidFill>
                <a:srgbClr val="800000"/>
              </a:solidFill>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874323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fld id="{7C749C74-E609-41E5-A927-B579DDC485DC}" type="slidenum">
              <a:rPr lang="ar-BH" altLang="en-US" sz="1000">
                <a:solidFill>
                  <a:srgbClr val="800000"/>
                </a:solidFill>
              </a:rPr>
              <a:pPr/>
              <a:t>9</a:t>
            </a:fld>
            <a:endParaRPr lang="en-US" altLang="en-US" sz="1000">
              <a:solidFill>
                <a:srgbClr val="800000"/>
              </a:solidFill>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711395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0" y="0"/>
            <a:ext cx="9539288" cy="6173788"/>
            <a:chOff x="0" y="0"/>
            <a:chExt cx="5341" cy="3889"/>
          </a:xfrm>
        </p:grpSpPr>
        <p:sp>
          <p:nvSpPr>
            <p:cNvPr id="5" name="Freeform 2"/>
            <p:cNvSpPr>
              <a:spLocks/>
            </p:cNvSpPr>
            <p:nvPr/>
          </p:nvSpPr>
          <p:spPr bwMode="ltGray">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cap="rnd">
              <a:noFill/>
              <a:round/>
              <a:headEnd/>
              <a:tailEnd/>
            </a:ln>
            <a:effectLst/>
          </p:spPr>
          <p:txBody>
            <a:bodyPr/>
            <a:lstStyle/>
            <a:p>
              <a:pPr>
                <a:defRPr/>
              </a:pPr>
              <a:endParaRPr lang="en-US"/>
            </a:p>
          </p:txBody>
        </p:sp>
        <p:sp>
          <p:nvSpPr>
            <p:cNvPr id="6" name="Freeform 3"/>
            <p:cNvSpPr>
              <a:spLocks/>
            </p:cNvSpPr>
            <p:nvPr/>
          </p:nvSpPr>
          <p:spPr bwMode="ltGray">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cap="rnd">
              <a:noFill/>
              <a:round/>
              <a:headEnd/>
              <a:tailEnd/>
            </a:ln>
            <a:effectLst/>
          </p:spPr>
          <p:txBody>
            <a:bodyPr/>
            <a:lstStyle/>
            <a:p>
              <a:pPr>
                <a:defRPr/>
              </a:pPr>
              <a:endParaRPr lang="en-US"/>
            </a:p>
          </p:txBody>
        </p:sp>
        <p:sp>
          <p:nvSpPr>
            <p:cNvPr id="7" name="Freeform 4"/>
            <p:cNvSpPr>
              <a:spLocks/>
            </p:cNvSpPr>
            <p:nvPr/>
          </p:nvSpPr>
          <p:spPr bwMode="ltGray">
            <a:xfrm>
              <a:off x="2187" y="0"/>
              <a:ext cx="2858"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cap="rnd">
              <a:noFill/>
              <a:round/>
              <a:headEnd/>
              <a:tailEnd/>
            </a:ln>
            <a:effectLst/>
          </p:spPr>
          <p:txBody>
            <a:bodyPr/>
            <a:lstStyle/>
            <a:p>
              <a:pPr>
                <a:defRPr/>
              </a:pPr>
              <a:endParaRPr lang="en-US"/>
            </a:p>
          </p:txBody>
        </p:sp>
        <p:sp>
          <p:nvSpPr>
            <p:cNvPr id="8" name="Freeform 5"/>
            <p:cNvSpPr>
              <a:spLocks/>
            </p:cNvSpPr>
            <p:nvPr/>
          </p:nvSpPr>
          <p:spPr bwMode="ltGray">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cap="rnd">
              <a:noFill/>
              <a:round/>
              <a:headEnd/>
              <a:tailEnd/>
            </a:ln>
            <a:effectLst/>
          </p:spPr>
          <p:txBody>
            <a:bodyPr/>
            <a:lstStyle/>
            <a:p>
              <a:pPr>
                <a:defRPr/>
              </a:pPr>
              <a:endParaRPr lang="en-US"/>
            </a:p>
          </p:txBody>
        </p:sp>
      </p:grpSp>
      <p:sp>
        <p:nvSpPr>
          <p:cNvPr id="3079" name="Rectangle 7"/>
          <p:cNvSpPr>
            <a:spLocks noGrp="1" noChangeArrowheads="1"/>
          </p:cNvSpPr>
          <p:nvPr>
            <p:ph type="ctrTitle" sz="quarter"/>
          </p:nvPr>
        </p:nvSpPr>
        <p:spPr>
          <a:xfrm>
            <a:off x="771525" y="1143000"/>
            <a:ext cx="8743950" cy="1143000"/>
          </a:xfrm>
        </p:spPr>
        <p:txBody>
          <a:bodyPr/>
          <a:lstStyle>
            <a:lvl1pPr>
              <a:defRPr/>
            </a:lvl1pPr>
          </a:lstStyle>
          <a:p>
            <a:r>
              <a:rPr lang="en-US"/>
              <a:t>Click to edit Master title style</a:t>
            </a:r>
          </a:p>
        </p:txBody>
      </p:sp>
      <p:sp>
        <p:nvSpPr>
          <p:cNvPr id="3080" name="Rectangle 8"/>
          <p:cNvSpPr>
            <a:spLocks noGrp="1" noChangeArrowheads="1"/>
          </p:cNvSpPr>
          <p:nvPr>
            <p:ph type="subTitle" sz="quarter" idx="1"/>
          </p:nvPr>
        </p:nvSpPr>
        <p:spPr>
          <a:xfrm>
            <a:off x="1543050" y="2819400"/>
            <a:ext cx="7200900" cy="1752600"/>
          </a:xfrm>
        </p:spPr>
        <p:txBody>
          <a:bodyPr/>
          <a:lstStyle>
            <a:lvl1pPr marL="0" indent="0" algn="ctr">
              <a:buFont typeface="Monotype Sorts" pitchFamily="2" charset="2"/>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a:defRPr smtClean="0"/>
            </a:lvl1pPr>
          </a:lstStyle>
          <a:p>
            <a:pPr>
              <a:defRPr/>
            </a:pPr>
            <a:endParaRPr lang="en-US"/>
          </a:p>
        </p:txBody>
      </p:sp>
      <p:sp>
        <p:nvSpPr>
          <p:cNvPr id="10" name="Rectangle 10"/>
          <p:cNvSpPr>
            <a:spLocks noGrp="1" noChangeArrowheads="1"/>
          </p:cNvSpPr>
          <p:nvPr>
            <p:ph type="ftr" sz="quarter" idx="11"/>
          </p:nvPr>
        </p:nvSpPr>
        <p:spPr/>
        <p:txBody>
          <a:bodyPr/>
          <a:lstStyle>
            <a:lvl1pPr>
              <a:defRPr smtClean="0"/>
            </a:lvl1pPr>
          </a:lstStyle>
          <a:p>
            <a:pPr>
              <a:defRPr/>
            </a:pPr>
            <a:endParaRPr lang="en-US"/>
          </a:p>
        </p:txBody>
      </p:sp>
      <p:sp>
        <p:nvSpPr>
          <p:cNvPr id="11" name="Rectangle 11"/>
          <p:cNvSpPr>
            <a:spLocks noGrp="1" noChangeArrowheads="1"/>
          </p:cNvSpPr>
          <p:nvPr>
            <p:ph type="sldNum" sz="quarter" idx="12"/>
          </p:nvPr>
        </p:nvSpPr>
        <p:spPr/>
        <p:txBody>
          <a:bodyPr/>
          <a:lstStyle>
            <a:lvl1pPr>
              <a:defRPr/>
            </a:lvl1pPr>
          </a:lstStyle>
          <a:p>
            <a:fld id="{580B3C5E-AB84-4CA8-855F-973C4433D3A9}" type="slidenum">
              <a:rPr lang="ar-BH" altLang="en-US"/>
              <a:pPr/>
              <a:t>‹#›</a:t>
            </a:fld>
            <a:endParaRPr lang="en-US" altLang="en-US"/>
          </a:p>
        </p:txBody>
      </p:sp>
    </p:spTree>
    <p:extLst>
      <p:ext uri="{BB962C8B-B14F-4D97-AF65-F5344CB8AC3E}">
        <p14:creationId xmlns:p14="http://schemas.microsoft.com/office/powerpoint/2010/main" val="20806878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E6AB9BD9-1D27-459F-B101-18DD55420400}" type="slidenum">
              <a:rPr lang="ar-BH" altLang="en-US"/>
              <a:pPr/>
              <a:t>‹#›</a:t>
            </a:fld>
            <a:endParaRPr lang="en-US" altLang="en-US"/>
          </a:p>
        </p:txBody>
      </p:sp>
    </p:spTree>
    <p:extLst>
      <p:ext uri="{BB962C8B-B14F-4D97-AF65-F5344CB8AC3E}">
        <p14:creationId xmlns:p14="http://schemas.microsoft.com/office/powerpoint/2010/main" val="233262780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228600"/>
            <a:ext cx="218598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5" y="228600"/>
            <a:ext cx="6405563"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6CB1CABB-98AA-4D40-BB52-2340690ABD66}" type="slidenum">
              <a:rPr lang="ar-BH" altLang="en-US"/>
              <a:pPr/>
              <a:t>‹#›</a:t>
            </a:fld>
            <a:endParaRPr lang="en-US" altLang="en-US"/>
          </a:p>
        </p:txBody>
      </p:sp>
    </p:spTree>
    <p:extLst>
      <p:ext uri="{BB962C8B-B14F-4D97-AF65-F5344CB8AC3E}">
        <p14:creationId xmlns:p14="http://schemas.microsoft.com/office/powerpoint/2010/main" val="275580823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539288" cy="6173788"/>
            <a:chOff x="0" y="0"/>
            <a:chExt cx="5341" cy="3889"/>
          </a:xfrm>
        </p:grpSpPr>
        <p:sp>
          <p:nvSpPr>
            <p:cNvPr id="5" name="Freeform 3"/>
            <p:cNvSpPr>
              <a:spLocks/>
            </p:cNvSpPr>
            <p:nvPr/>
          </p:nvSpPr>
          <p:spPr bwMode="ltGray">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cap="rnd">
              <a:noFill/>
              <a:round/>
              <a:headEnd/>
              <a:tailEnd/>
            </a:ln>
            <a:effectLst/>
          </p:spPr>
          <p:txBody>
            <a:bodyPr/>
            <a:lstStyle/>
            <a:p>
              <a:pPr>
                <a:defRPr/>
              </a:pPr>
              <a:endParaRPr lang="en-US"/>
            </a:p>
          </p:txBody>
        </p:sp>
        <p:sp>
          <p:nvSpPr>
            <p:cNvPr id="6" name="Freeform 4"/>
            <p:cNvSpPr>
              <a:spLocks/>
            </p:cNvSpPr>
            <p:nvPr/>
          </p:nvSpPr>
          <p:spPr bwMode="ltGray">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cap="rnd">
              <a:noFill/>
              <a:round/>
              <a:headEnd/>
              <a:tailEnd/>
            </a:ln>
            <a:effectLst/>
          </p:spPr>
          <p:txBody>
            <a:bodyPr/>
            <a:lstStyle/>
            <a:p>
              <a:pPr>
                <a:defRPr/>
              </a:pPr>
              <a:endParaRPr lang="en-US"/>
            </a:p>
          </p:txBody>
        </p:sp>
        <p:sp>
          <p:nvSpPr>
            <p:cNvPr id="7" name="Freeform 5"/>
            <p:cNvSpPr>
              <a:spLocks/>
            </p:cNvSpPr>
            <p:nvPr/>
          </p:nvSpPr>
          <p:spPr bwMode="ltGray">
            <a:xfrm>
              <a:off x="2187" y="0"/>
              <a:ext cx="2858"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cap="rnd">
              <a:noFill/>
              <a:round/>
              <a:headEnd/>
              <a:tailEnd/>
            </a:ln>
            <a:effectLst/>
          </p:spPr>
          <p:txBody>
            <a:bodyPr/>
            <a:lstStyle/>
            <a:p>
              <a:pPr>
                <a:defRPr/>
              </a:pPr>
              <a:endParaRPr lang="en-US"/>
            </a:p>
          </p:txBody>
        </p:sp>
        <p:sp>
          <p:nvSpPr>
            <p:cNvPr id="8" name="Freeform 6"/>
            <p:cNvSpPr>
              <a:spLocks/>
            </p:cNvSpPr>
            <p:nvPr/>
          </p:nvSpPr>
          <p:spPr bwMode="ltGray">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cap="rnd">
              <a:noFill/>
              <a:round/>
              <a:headEnd/>
              <a:tailEnd/>
            </a:ln>
            <a:effectLst/>
          </p:spPr>
          <p:txBody>
            <a:bodyPr/>
            <a:lstStyle/>
            <a:p>
              <a:pPr>
                <a:defRPr/>
              </a:pPr>
              <a:endParaRPr lang="en-US"/>
            </a:p>
          </p:txBody>
        </p:sp>
      </p:grpSp>
      <p:sp>
        <p:nvSpPr>
          <p:cNvPr id="402439" name="Rectangle 7"/>
          <p:cNvSpPr>
            <a:spLocks noGrp="1" noChangeArrowheads="1"/>
          </p:cNvSpPr>
          <p:nvPr>
            <p:ph type="ctrTitle" sz="quarter"/>
          </p:nvPr>
        </p:nvSpPr>
        <p:spPr>
          <a:xfrm>
            <a:off x="771525" y="1143000"/>
            <a:ext cx="8743950" cy="1143000"/>
          </a:xfrm>
        </p:spPr>
        <p:txBody>
          <a:bodyPr/>
          <a:lstStyle>
            <a:lvl1pPr>
              <a:defRPr/>
            </a:lvl1pPr>
          </a:lstStyle>
          <a:p>
            <a:r>
              <a:rPr lang="en-US"/>
              <a:t>Click to edit Master title style</a:t>
            </a:r>
          </a:p>
        </p:txBody>
      </p:sp>
      <p:sp>
        <p:nvSpPr>
          <p:cNvPr id="402440" name="Rectangle 8"/>
          <p:cNvSpPr>
            <a:spLocks noGrp="1" noChangeArrowheads="1"/>
          </p:cNvSpPr>
          <p:nvPr>
            <p:ph type="subTitle" sz="quarter" idx="1"/>
          </p:nvPr>
        </p:nvSpPr>
        <p:spPr>
          <a:xfrm>
            <a:off x="1543050" y="2819400"/>
            <a:ext cx="7200900" cy="1752600"/>
          </a:xfrm>
        </p:spPr>
        <p:txBody>
          <a:bodyPr/>
          <a:lstStyle>
            <a:lvl1pPr marL="0" indent="0" algn="ctr">
              <a:buFont typeface="Monotype Sorts" pitchFamily="2" charset="2"/>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a:defRPr smtClean="0"/>
            </a:lvl1pPr>
          </a:lstStyle>
          <a:p>
            <a:pPr>
              <a:defRPr/>
            </a:pPr>
            <a:endParaRPr lang="en-US"/>
          </a:p>
        </p:txBody>
      </p:sp>
      <p:sp>
        <p:nvSpPr>
          <p:cNvPr id="10" name="Rectangle 10"/>
          <p:cNvSpPr>
            <a:spLocks noGrp="1" noChangeArrowheads="1"/>
          </p:cNvSpPr>
          <p:nvPr>
            <p:ph type="ftr" sz="quarter" idx="11"/>
          </p:nvPr>
        </p:nvSpPr>
        <p:spPr/>
        <p:txBody>
          <a:bodyPr/>
          <a:lstStyle>
            <a:lvl1pPr>
              <a:defRPr smtClean="0"/>
            </a:lvl1pPr>
          </a:lstStyle>
          <a:p>
            <a:pPr>
              <a:defRPr/>
            </a:pPr>
            <a:endParaRPr lang="en-US"/>
          </a:p>
        </p:txBody>
      </p:sp>
      <p:sp>
        <p:nvSpPr>
          <p:cNvPr id="11" name="Rectangle 11"/>
          <p:cNvSpPr>
            <a:spLocks noGrp="1" noChangeArrowheads="1"/>
          </p:cNvSpPr>
          <p:nvPr>
            <p:ph type="sldNum" sz="quarter" idx="12"/>
          </p:nvPr>
        </p:nvSpPr>
        <p:spPr/>
        <p:txBody>
          <a:bodyPr/>
          <a:lstStyle>
            <a:lvl1pPr>
              <a:defRPr/>
            </a:lvl1pPr>
          </a:lstStyle>
          <a:p>
            <a:fld id="{2FF14F4F-4A95-421F-B599-9BEE3CA942A5}" type="slidenum">
              <a:rPr lang="ar-BH" altLang="en-US"/>
              <a:pPr/>
              <a:t>‹#›</a:t>
            </a:fld>
            <a:endParaRPr lang="en-US" altLang="en-US"/>
          </a:p>
        </p:txBody>
      </p:sp>
    </p:spTree>
    <p:extLst>
      <p:ext uri="{BB962C8B-B14F-4D97-AF65-F5344CB8AC3E}">
        <p14:creationId xmlns:p14="http://schemas.microsoft.com/office/powerpoint/2010/main" val="389434159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6D34EF42-D2E2-48AE-ADD8-EA08FDFAF32C}" type="slidenum">
              <a:rPr lang="ar-BH" altLang="en-US"/>
              <a:pPr/>
              <a:t>‹#›</a:t>
            </a:fld>
            <a:endParaRPr lang="en-US" altLang="en-US"/>
          </a:p>
        </p:txBody>
      </p:sp>
    </p:spTree>
    <p:extLst>
      <p:ext uri="{BB962C8B-B14F-4D97-AF65-F5344CB8AC3E}">
        <p14:creationId xmlns:p14="http://schemas.microsoft.com/office/powerpoint/2010/main" val="99284132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376D9BFC-B931-4AA2-AD66-C87F7EF2CFCC}" type="slidenum">
              <a:rPr lang="ar-BH" altLang="en-US"/>
              <a:pPr/>
              <a:t>‹#›</a:t>
            </a:fld>
            <a:endParaRPr lang="en-US" altLang="en-US"/>
          </a:p>
        </p:txBody>
      </p:sp>
    </p:spTree>
    <p:extLst>
      <p:ext uri="{BB962C8B-B14F-4D97-AF65-F5344CB8AC3E}">
        <p14:creationId xmlns:p14="http://schemas.microsoft.com/office/powerpoint/2010/main" val="92480075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8288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8288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10183A60-458D-4196-8614-97CE8AAE402F}" type="slidenum">
              <a:rPr lang="ar-BH" altLang="en-US"/>
              <a:pPr/>
              <a:t>‹#›</a:t>
            </a:fld>
            <a:endParaRPr lang="en-US" altLang="en-US"/>
          </a:p>
        </p:txBody>
      </p:sp>
    </p:spTree>
    <p:extLst>
      <p:ext uri="{BB962C8B-B14F-4D97-AF65-F5344CB8AC3E}">
        <p14:creationId xmlns:p14="http://schemas.microsoft.com/office/powerpoint/2010/main" val="179852908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fld id="{9B3ED64D-D2A0-4BC4-ABA2-6DF3FF8B96C8}" type="slidenum">
              <a:rPr lang="ar-BH" altLang="en-US"/>
              <a:pPr/>
              <a:t>‹#›</a:t>
            </a:fld>
            <a:endParaRPr lang="en-US" altLang="en-US"/>
          </a:p>
        </p:txBody>
      </p:sp>
    </p:spTree>
    <p:extLst>
      <p:ext uri="{BB962C8B-B14F-4D97-AF65-F5344CB8AC3E}">
        <p14:creationId xmlns:p14="http://schemas.microsoft.com/office/powerpoint/2010/main" val="141152133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fld id="{03A18D1F-B257-4B6F-96D8-AE24B655A4BC}" type="slidenum">
              <a:rPr lang="ar-BH" altLang="en-US"/>
              <a:pPr/>
              <a:t>‹#›</a:t>
            </a:fld>
            <a:endParaRPr lang="en-US" altLang="en-US"/>
          </a:p>
        </p:txBody>
      </p:sp>
    </p:spTree>
    <p:extLst>
      <p:ext uri="{BB962C8B-B14F-4D97-AF65-F5344CB8AC3E}">
        <p14:creationId xmlns:p14="http://schemas.microsoft.com/office/powerpoint/2010/main" val="68627208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fld id="{10A14B5D-6A6B-4445-BCEA-4A3BFFAD2B10}" type="slidenum">
              <a:rPr lang="ar-BH" altLang="en-US"/>
              <a:pPr/>
              <a:t>‹#›</a:t>
            </a:fld>
            <a:endParaRPr lang="en-US" altLang="en-US"/>
          </a:p>
        </p:txBody>
      </p:sp>
    </p:spTree>
    <p:extLst>
      <p:ext uri="{BB962C8B-B14F-4D97-AF65-F5344CB8AC3E}">
        <p14:creationId xmlns:p14="http://schemas.microsoft.com/office/powerpoint/2010/main" val="355552584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5399D23E-FC0C-4707-A9C2-4055C6E4C3E8}" type="slidenum">
              <a:rPr lang="ar-BH" altLang="en-US"/>
              <a:pPr/>
              <a:t>‹#›</a:t>
            </a:fld>
            <a:endParaRPr lang="en-US" altLang="en-US"/>
          </a:p>
        </p:txBody>
      </p:sp>
    </p:spTree>
    <p:extLst>
      <p:ext uri="{BB962C8B-B14F-4D97-AF65-F5344CB8AC3E}">
        <p14:creationId xmlns:p14="http://schemas.microsoft.com/office/powerpoint/2010/main" val="3368052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F04D1701-0E26-4D92-B96C-E416FBEA1C2B}" type="slidenum">
              <a:rPr lang="ar-BH" altLang="en-US"/>
              <a:pPr/>
              <a:t>‹#›</a:t>
            </a:fld>
            <a:endParaRPr lang="en-US" altLang="en-US"/>
          </a:p>
        </p:txBody>
      </p:sp>
    </p:spTree>
    <p:extLst>
      <p:ext uri="{BB962C8B-B14F-4D97-AF65-F5344CB8AC3E}">
        <p14:creationId xmlns:p14="http://schemas.microsoft.com/office/powerpoint/2010/main" val="267093821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8DA63F38-BC4A-4B98-80D8-357F2188F97B}" type="slidenum">
              <a:rPr lang="ar-BH" altLang="en-US"/>
              <a:pPr/>
              <a:t>‹#›</a:t>
            </a:fld>
            <a:endParaRPr lang="en-US" altLang="en-US"/>
          </a:p>
        </p:txBody>
      </p:sp>
    </p:spTree>
    <p:extLst>
      <p:ext uri="{BB962C8B-B14F-4D97-AF65-F5344CB8AC3E}">
        <p14:creationId xmlns:p14="http://schemas.microsoft.com/office/powerpoint/2010/main" val="146534837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A537F35F-E462-4FF8-AB07-632539125290}" type="slidenum">
              <a:rPr lang="ar-BH" altLang="en-US"/>
              <a:pPr/>
              <a:t>‹#›</a:t>
            </a:fld>
            <a:endParaRPr lang="en-US" altLang="en-US"/>
          </a:p>
        </p:txBody>
      </p:sp>
    </p:spTree>
    <p:extLst>
      <p:ext uri="{BB962C8B-B14F-4D97-AF65-F5344CB8AC3E}">
        <p14:creationId xmlns:p14="http://schemas.microsoft.com/office/powerpoint/2010/main" val="291451332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228600"/>
            <a:ext cx="218598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5" y="228600"/>
            <a:ext cx="6405563"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FA3FC6DF-2709-458E-81A6-E251E3AA6D7B}" type="slidenum">
              <a:rPr lang="ar-BH" altLang="en-US"/>
              <a:pPr/>
              <a:t>‹#›</a:t>
            </a:fld>
            <a:endParaRPr lang="en-US" altLang="en-US"/>
          </a:p>
        </p:txBody>
      </p:sp>
    </p:spTree>
    <p:extLst>
      <p:ext uri="{BB962C8B-B14F-4D97-AF65-F5344CB8AC3E}">
        <p14:creationId xmlns:p14="http://schemas.microsoft.com/office/powerpoint/2010/main" val="2511533094"/>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A398D6F-E833-4671-A8F6-6C68CC40CCD5}" type="slidenum">
              <a:rPr lang="ar-BH" altLang="en-US"/>
              <a:pPr/>
              <a:t>‹#›</a:t>
            </a:fld>
            <a:endParaRPr lang="en-US" altLang="en-US"/>
          </a:p>
        </p:txBody>
      </p:sp>
    </p:spTree>
    <p:extLst>
      <p:ext uri="{BB962C8B-B14F-4D97-AF65-F5344CB8AC3E}">
        <p14:creationId xmlns:p14="http://schemas.microsoft.com/office/powerpoint/2010/main" val="26202232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AEBBB68-9306-4620-AD88-3DFA01016944}" type="slidenum">
              <a:rPr lang="ar-BH" altLang="en-US"/>
              <a:pPr/>
              <a:t>‹#›</a:t>
            </a:fld>
            <a:endParaRPr lang="en-US" altLang="en-US"/>
          </a:p>
        </p:txBody>
      </p:sp>
    </p:spTree>
    <p:extLst>
      <p:ext uri="{BB962C8B-B14F-4D97-AF65-F5344CB8AC3E}">
        <p14:creationId xmlns:p14="http://schemas.microsoft.com/office/powerpoint/2010/main" val="12338359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77ADF8C-0054-4F1A-85E5-EB153AB5654E}" type="slidenum">
              <a:rPr lang="ar-BH" altLang="en-US"/>
              <a:pPr/>
              <a:t>‹#›</a:t>
            </a:fld>
            <a:endParaRPr lang="en-US" altLang="en-US"/>
          </a:p>
        </p:txBody>
      </p:sp>
    </p:spTree>
    <p:extLst>
      <p:ext uri="{BB962C8B-B14F-4D97-AF65-F5344CB8AC3E}">
        <p14:creationId xmlns:p14="http://schemas.microsoft.com/office/powerpoint/2010/main" val="3324658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2C83B24-3683-41E8-BCB1-9D352C6D38F8}" type="slidenum">
              <a:rPr lang="ar-BH" altLang="en-US"/>
              <a:pPr/>
              <a:t>‹#›</a:t>
            </a:fld>
            <a:endParaRPr lang="en-US" altLang="en-US"/>
          </a:p>
        </p:txBody>
      </p:sp>
    </p:spTree>
    <p:extLst>
      <p:ext uri="{BB962C8B-B14F-4D97-AF65-F5344CB8AC3E}">
        <p14:creationId xmlns:p14="http://schemas.microsoft.com/office/powerpoint/2010/main" val="38758606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7C56210E-1255-4FBC-A458-FC99A2929388}" type="slidenum">
              <a:rPr lang="ar-BH" altLang="en-US"/>
              <a:pPr/>
              <a:t>‹#›</a:t>
            </a:fld>
            <a:endParaRPr lang="en-US" altLang="en-US"/>
          </a:p>
        </p:txBody>
      </p:sp>
    </p:spTree>
    <p:extLst>
      <p:ext uri="{BB962C8B-B14F-4D97-AF65-F5344CB8AC3E}">
        <p14:creationId xmlns:p14="http://schemas.microsoft.com/office/powerpoint/2010/main" val="10635639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FF7CB3F-CEE0-4BC3-A5AB-D77DF3405D58}" type="slidenum">
              <a:rPr lang="ar-BH" altLang="en-US"/>
              <a:pPr/>
              <a:t>‹#›</a:t>
            </a:fld>
            <a:endParaRPr lang="en-US" altLang="en-US"/>
          </a:p>
        </p:txBody>
      </p:sp>
    </p:spTree>
    <p:extLst>
      <p:ext uri="{BB962C8B-B14F-4D97-AF65-F5344CB8AC3E}">
        <p14:creationId xmlns:p14="http://schemas.microsoft.com/office/powerpoint/2010/main" val="17043045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26CDDE38-DB27-455B-A530-25EE1D711169}" type="slidenum">
              <a:rPr lang="ar-BH" altLang="en-US"/>
              <a:pPr/>
              <a:t>‹#›</a:t>
            </a:fld>
            <a:endParaRPr lang="en-US" altLang="en-US"/>
          </a:p>
        </p:txBody>
      </p:sp>
    </p:spTree>
    <p:extLst>
      <p:ext uri="{BB962C8B-B14F-4D97-AF65-F5344CB8AC3E}">
        <p14:creationId xmlns:p14="http://schemas.microsoft.com/office/powerpoint/2010/main" val="2303231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6757D3EA-427E-4DD0-928B-39658556E8F7}" type="slidenum">
              <a:rPr lang="ar-BH" altLang="en-US"/>
              <a:pPr/>
              <a:t>‹#›</a:t>
            </a:fld>
            <a:endParaRPr lang="en-US" altLang="en-US"/>
          </a:p>
        </p:txBody>
      </p:sp>
    </p:spTree>
    <p:extLst>
      <p:ext uri="{BB962C8B-B14F-4D97-AF65-F5344CB8AC3E}">
        <p14:creationId xmlns:p14="http://schemas.microsoft.com/office/powerpoint/2010/main" val="3488622186"/>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D76D158-B5BC-44C8-B8E9-98B3590EDB81}" type="slidenum">
              <a:rPr lang="ar-BH" altLang="en-US"/>
              <a:pPr/>
              <a:t>‹#›</a:t>
            </a:fld>
            <a:endParaRPr lang="en-US" altLang="en-US"/>
          </a:p>
        </p:txBody>
      </p:sp>
    </p:spTree>
    <p:extLst>
      <p:ext uri="{BB962C8B-B14F-4D97-AF65-F5344CB8AC3E}">
        <p14:creationId xmlns:p14="http://schemas.microsoft.com/office/powerpoint/2010/main" val="22829608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A3E3D1C-A384-414D-9A60-C4C9B5ACEBD4}" type="slidenum">
              <a:rPr lang="ar-BH" altLang="en-US"/>
              <a:pPr/>
              <a:t>‹#›</a:t>
            </a:fld>
            <a:endParaRPr lang="en-US" altLang="en-US"/>
          </a:p>
        </p:txBody>
      </p:sp>
    </p:spTree>
    <p:extLst>
      <p:ext uri="{BB962C8B-B14F-4D97-AF65-F5344CB8AC3E}">
        <p14:creationId xmlns:p14="http://schemas.microsoft.com/office/powerpoint/2010/main" val="1570351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FDEA7A1-88F9-4131-88D1-771B52CD5A82}" type="slidenum">
              <a:rPr lang="ar-BH" altLang="en-US"/>
              <a:pPr/>
              <a:t>‹#›</a:t>
            </a:fld>
            <a:endParaRPr lang="en-US" altLang="en-US"/>
          </a:p>
        </p:txBody>
      </p:sp>
    </p:spTree>
    <p:extLst>
      <p:ext uri="{BB962C8B-B14F-4D97-AF65-F5344CB8AC3E}">
        <p14:creationId xmlns:p14="http://schemas.microsoft.com/office/powerpoint/2010/main" val="20463529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38"/>
            <a:ext cx="2314575"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50" y="274638"/>
            <a:ext cx="679132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15353F7-6740-4781-AA12-6CE24CC1A433}" type="slidenum">
              <a:rPr lang="ar-BH" altLang="en-US"/>
              <a:pPr/>
              <a:t>‹#›</a:t>
            </a:fld>
            <a:endParaRPr lang="en-US" altLang="en-US"/>
          </a:p>
        </p:txBody>
      </p:sp>
    </p:spTree>
    <p:extLst>
      <p:ext uri="{BB962C8B-B14F-4D97-AF65-F5344CB8AC3E}">
        <p14:creationId xmlns:p14="http://schemas.microsoft.com/office/powerpoint/2010/main" val="978682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8288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8288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D189EAAB-B186-417D-AFEC-C3D93C5C1773}" type="slidenum">
              <a:rPr lang="ar-BH" altLang="en-US"/>
              <a:pPr/>
              <a:t>‹#›</a:t>
            </a:fld>
            <a:endParaRPr lang="en-US" altLang="en-US"/>
          </a:p>
        </p:txBody>
      </p:sp>
    </p:spTree>
    <p:extLst>
      <p:ext uri="{BB962C8B-B14F-4D97-AF65-F5344CB8AC3E}">
        <p14:creationId xmlns:p14="http://schemas.microsoft.com/office/powerpoint/2010/main" val="335249043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fld id="{C18E7CFE-C073-4854-B531-E96708511346}" type="slidenum">
              <a:rPr lang="ar-BH" altLang="en-US"/>
              <a:pPr/>
              <a:t>‹#›</a:t>
            </a:fld>
            <a:endParaRPr lang="en-US" altLang="en-US"/>
          </a:p>
        </p:txBody>
      </p:sp>
    </p:spTree>
    <p:extLst>
      <p:ext uri="{BB962C8B-B14F-4D97-AF65-F5344CB8AC3E}">
        <p14:creationId xmlns:p14="http://schemas.microsoft.com/office/powerpoint/2010/main" val="242795604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fld id="{FF8BC40B-EBE1-4AE4-A7AA-48EFB40A7BD8}" type="slidenum">
              <a:rPr lang="ar-BH" altLang="en-US"/>
              <a:pPr/>
              <a:t>‹#›</a:t>
            </a:fld>
            <a:endParaRPr lang="en-US" altLang="en-US"/>
          </a:p>
        </p:txBody>
      </p:sp>
    </p:spTree>
    <p:extLst>
      <p:ext uri="{BB962C8B-B14F-4D97-AF65-F5344CB8AC3E}">
        <p14:creationId xmlns:p14="http://schemas.microsoft.com/office/powerpoint/2010/main" val="33278574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fld id="{C1F3598A-6479-4E9F-92B0-767D1EBA7167}" type="slidenum">
              <a:rPr lang="ar-BH" altLang="en-US"/>
              <a:pPr/>
              <a:t>‹#›</a:t>
            </a:fld>
            <a:endParaRPr lang="en-US" altLang="en-US"/>
          </a:p>
        </p:txBody>
      </p:sp>
    </p:spTree>
    <p:extLst>
      <p:ext uri="{BB962C8B-B14F-4D97-AF65-F5344CB8AC3E}">
        <p14:creationId xmlns:p14="http://schemas.microsoft.com/office/powerpoint/2010/main" val="422698273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4392B1DC-CCB6-4B68-84B8-9A5073BBFAA7}" type="slidenum">
              <a:rPr lang="ar-BH" altLang="en-US"/>
              <a:pPr/>
              <a:t>‹#›</a:t>
            </a:fld>
            <a:endParaRPr lang="en-US" altLang="en-US"/>
          </a:p>
        </p:txBody>
      </p:sp>
    </p:spTree>
    <p:extLst>
      <p:ext uri="{BB962C8B-B14F-4D97-AF65-F5344CB8AC3E}">
        <p14:creationId xmlns:p14="http://schemas.microsoft.com/office/powerpoint/2010/main" val="390142050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A1FB4698-5CFA-4D14-9DFD-F44B2511A1C7}" type="slidenum">
              <a:rPr lang="ar-BH" altLang="en-US"/>
              <a:pPr/>
              <a:t>‹#›</a:t>
            </a:fld>
            <a:endParaRPr lang="en-US" altLang="en-US"/>
          </a:p>
        </p:txBody>
      </p:sp>
    </p:spTree>
    <p:extLst>
      <p:ext uri="{BB962C8B-B14F-4D97-AF65-F5344CB8AC3E}">
        <p14:creationId xmlns:p14="http://schemas.microsoft.com/office/powerpoint/2010/main" val="96327022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9539288" cy="6173788"/>
            <a:chOff x="0" y="0"/>
            <a:chExt cx="5341" cy="3889"/>
          </a:xfrm>
        </p:grpSpPr>
        <p:sp>
          <p:nvSpPr>
            <p:cNvPr id="2" name="Freeform 2"/>
            <p:cNvSpPr>
              <a:spLocks/>
            </p:cNvSpPr>
            <p:nvPr/>
          </p:nvSpPr>
          <p:spPr bwMode="ltGray">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cap="rnd">
              <a:noFill/>
              <a:round/>
              <a:headEnd/>
              <a:tailEnd/>
            </a:ln>
            <a:effectLst/>
          </p:spPr>
          <p:txBody>
            <a:bodyPr/>
            <a:lstStyle/>
            <a:p>
              <a:pPr>
                <a:defRPr/>
              </a:pPr>
              <a:endParaRPr lang="en-US"/>
            </a:p>
          </p:txBody>
        </p:sp>
        <p:sp>
          <p:nvSpPr>
            <p:cNvPr id="1027" name="Freeform 3"/>
            <p:cNvSpPr>
              <a:spLocks/>
            </p:cNvSpPr>
            <p:nvPr/>
          </p:nvSpPr>
          <p:spPr bwMode="ltGray">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cap="rnd">
              <a:noFill/>
              <a:round/>
              <a:headEnd/>
              <a:tailEnd/>
            </a:ln>
            <a:effectLst/>
          </p:spPr>
          <p:txBody>
            <a:bodyPr/>
            <a:lstStyle/>
            <a:p>
              <a:pPr>
                <a:defRPr/>
              </a:pPr>
              <a:endParaRPr lang="en-US"/>
            </a:p>
          </p:txBody>
        </p:sp>
        <p:sp>
          <p:nvSpPr>
            <p:cNvPr id="1028" name="Freeform 4"/>
            <p:cNvSpPr>
              <a:spLocks/>
            </p:cNvSpPr>
            <p:nvPr/>
          </p:nvSpPr>
          <p:spPr bwMode="ltGray">
            <a:xfrm>
              <a:off x="2187" y="0"/>
              <a:ext cx="2858"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cap="rnd">
              <a:noFill/>
              <a:round/>
              <a:headEnd/>
              <a:tailEnd/>
            </a:ln>
            <a:effectLst/>
          </p:spPr>
          <p:txBody>
            <a:bodyPr/>
            <a:lstStyle/>
            <a:p>
              <a:pPr>
                <a:defRPr/>
              </a:pPr>
              <a:endParaRPr lang="en-US"/>
            </a:p>
          </p:txBody>
        </p:sp>
        <p:sp>
          <p:nvSpPr>
            <p:cNvPr id="1029" name="Freeform 5"/>
            <p:cNvSpPr>
              <a:spLocks/>
            </p:cNvSpPr>
            <p:nvPr/>
          </p:nvSpPr>
          <p:spPr bwMode="ltGray">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cap="rnd">
              <a:noFill/>
              <a:round/>
              <a:headEnd/>
              <a:tailEnd/>
            </a:ln>
            <a:effectLst/>
          </p:spPr>
          <p:txBody>
            <a:bodyPr/>
            <a:lstStyle/>
            <a:p>
              <a:pPr>
                <a:defRPr/>
              </a:pPr>
              <a:endParaRPr lang="en-US"/>
            </a:p>
          </p:txBody>
        </p:sp>
      </p:grpSp>
      <p:sp>
        <p:nvSpPr>
          <p:cNvPr id="1031" name="Rectangle 7"/>
          <p:cNvSpPr>
            <a:spLocks noGrp="1" noChangeArrowheads="1"/>
          </p:cNvSpPr>
          <p:nvPr>
            <p:ph type="title"/>
          </p:nvPr>
        </p:nvSpPr>
        <p:spPr bwMode="auto">
          <a:xfrm>
            <a:off x="771525" y="228600"/>
            <a:ext cx="874395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2" name="Rectangle 8"/>
          <p:cNvSpPr>
            <a:spLocks noGrp="1" noChangeArrowheads="1"/>
          </p:cNvSpPr>
          <p:nvPr>
            <p:ph type="body" idx="1"/>
          </p:nvPr>
        </p:nvSpPr>
        <p:spPr bwMode="auto">
          <a:xfrm>
            <a:off x="771525" y="1828800"/>
            <a:ext cx="874395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Rectangle 9"/>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smtClean="0">
                <a:solidFill>
                  <a:schemeClr val="tx1"/>
                </a:solidFill>
              </a:defRPr>
            </a:lvl1pPr>
          </a:lstStyle>
          <a:p>
            <a:pPr>
              <a:defRPr/>
            </a:pPr>
            <a:endParaRPr lang="en-US"/>
          </a:p>
        </p:txBody>
      </p:sp>
      <p:sp>
        <p:nvSpPr>
          <p:cNvPr id="1034" name="Rectangle 10"/>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smtClean="0">
                <a:solidFill>
                  <a:schemeClr val="tx1"/>
                </a:solidFill>
              </a:defRPr>
            </a:lvl1pPr>
          </a:lstStyle>
          <a:p>
            <a:pPr>
              <a:defRPr/>
            </a:pPr>
            <a:endParaRPr lang="en-US"/>
          </a:p>
        </p:txBody>
      </p:sp>
      <p:sp>
        <p:nvSpPr>
          <p:cNvPr id="1035" name="Rectangle 11"/>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solidFill>
                  <a:schemeClr val="tx1"/>
                </a:solidFill>
                <a:cs typeface="Times New Roman" panose="02020603050405020304" pitchFamily="18" charset="0"/>
              </a:defRPr>
            </a:lvl1pPr>
          </a:lstStyle>
          <a:p>
            <a:fld id="{7F4243D7-1BE8-4CE5-8835-0055707D4192}" type="slidenum">
              <a:rPr lang="ar-BH"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717"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65000"/>
        <a:buFont typeface="Monotype Sort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9539288" cy="6173788"/>
            <a:chOff x="0" y="0"/>
            <a:chExt cx="5341" cy="3889"/>
          </a:xfrm>
        </p:grpSpPr>
        <p:sp>
          <p:nvSpPr>
            <p:cNvPr id="401411" name="Freeform 3"/>
            <p:cNvSpPr>
              <a:spLocks/>
            </p:cNvSpPr>
            <p:nvPr/>
          </p:nvSpPr>
          <p:spPr bwMode="ltGray">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cap="rnd">
              <a:noFill/>
              <a:round/>
              <a:headEnd/>
              <a:tailEnd/>
            </a:ln>
            <a:effectLst/>
          </p:spPr>
          <p:txBody>
            <a:bodyPr/>
            <a:lstStyle/>
            <a:p>
              <a:pPr>
                <a:defRPr/>
              </a:pPr>
              <a:endParaRPr lang="en-US"/>
            </a:p>
          </p:txBody>
        </p:sp>
        <p:sp>
          <p:nvSpPr>
            <p:cNvPr id="401412" name="Freeform 4"/>
            <p:cNvSpPr>
              <a:spLocks/>
            </p:cNvSpPr>
            <p:nvPr/>
          </p:nvSpPr>
          <p:spPr bwMode="ltGray">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cap="rnd">
              <a:noFill/>
              <a:round/>
              <a:headEnd/>
              <a:tailEnd/>
            </a:ln>
            <a:effectLst/>
          </p:spPr>
          <p:txBody>
            <a:bodyPr/>
            <a:lstStyle/>
            <a:p>
              <a:pPr>
                <a:defRPr/>
              </a:pPr>
              <a:endParaRPr lang="en-US"/>
            </a:p>
          </p:txBody>
        </p:sp>
        <p:sp>
          <p:nvSpPr>
            <p:cNvPr id="401413" name="Freeform 5"/>
            <p:cNvSpPr>
              <a:spLocks/>
            </p:cNvSpPr>
            <p:nvPr/>
          </p:nvSpPr>
          <p:spPr bwMode="ltGray">
            <a:xfrm>
              <a:off x="2187" y="0"/>
              <a:ext cx="2858"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cap="rnd">
              <a:noFill/>
              <a:round/>
              <a:headEnd/>
              <a:tailEnd/>
            </a:ln>
            <a:effectLst/>
          </p:spPr>
          <p:txBody>
            <a:bodyPr/>
            <a:lstStyle/>
            <a:p>
              <a:pPr>
                <a:defRPr/>
              </a:pPr>
              <a:endParaRPr lang="en-US"/>
            </a:p>
          </p:txBody>
        </p:sp>
        <p:sp>
          <p:nvSpPr>
            <p:cNvPr id="401414" name="Freeform 6"/>
            <p:cNvSpPr>
              <a:spLocks/>
            </p:cNvSpPr>
            <p:nvPr/>
          </p:nvSpPr>
          <p:spPr bwMode="ltGray">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cap="rnd">
              <a:noFill/>
              <a:round/>
              <a:headEnd/>
              <a:tailEnd/>
            </a:ln>
            <a:effectLst/>
          </p:spPr>
          <p:txBody>
            <a:bodyPr/>
            <a:lstStyle/>
            <a:p>
              <a:pPr>
                <a:defRPr/>
              </a:pPr>
              <a:endParaRPr lang="en-US"/>
            </a:p>
          </p:txBody>
        </p:sp>
      </p:grpSp>
      <p:sp>
        <p:nvSpPr>
          <p:cNvPr id="401415" name="Rectangle 7"/>
          <p:cNvSpPr>
            <a:spLocks noGrp="1" noChangeArrowheads="1"/>
          </p:cNvSpPr>
          <p:nvPr>
            <p:ph type="title"/>
          </p:nvPr>
        </p:nvSpPr>
        <p:spPr bwMode="auto">
          <a:xfrm>
            <a:off x="771525" y="228600"/>
            <a:ext cx="874395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401416" name="Rectangle 8"/>
          <p:cNvSpPr>
            <a:spLocks noGrp="1" noChangeArrowheads="1"/>
          </p:cNvSpPr>
          <p:nvPr>
            <p:ph type="body" idx="1"/>
          </p:nvPr>
        </p:nvSpPr>
        <p:spPr bwMode="auto">
          <a:xfrm>
            <a:off x="771525" y="1828800"/>
            <a:ext cx="874395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01417" name="Rectangle 9"/>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smtClean="0">
                <a:solidFill>
                  <a:schemeClr val="tx1"/>
                </a:solidFill>
              </a:defRPr>
            </a:lvl1pPr>
          </a:lstStyle>
          <a:p>
            <a:pPr>
              <a:defRPr/>
            </a:pPr>
            <a:endParaRPr lang="en-US"/>
          </a:p>
        </p:txBody>
      </p:sp>
      <p:sp>
        <p:nvSpPr>
          <p:cNvPr id="401418" name="Rectangle 10"/>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smtClean="0">
                <a:solidFill>
                  <a:schemeClr val="tx1"/>
                </a:solidFill>
              </a:defRPr>
            </a:lvl1pPr>
          </a:lstStyle>
          <a:p>
            <a:pPr>
              <a:defRPr/>
            </a:pPr>
            <a:endParaRPr lang="en-US"/>
          </a:p>
        </p:txBody>
      </p:sp>
      <p:sp>
        <p:nvSpPr>
          <p:cNvPr id="401419" name="Rectangle 11"/>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solidFill>
                  <a:schemeClr val="tx1"/>
                </a:solidFill>
                <a:cs typeface="Times New Roman" panose="02020603050405020304" pitchFamily="18" charset="0"/>
              </a:defRPr>
            </a:lvl1pPr>
          </a:lstStyle>
          <a:p>
            <a:fld id="{5549E481-3EE0-4C48-A7D5-35FE6DA5D691}" type="slidenum">
              <a:rPr lang="ar-BH"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718"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65000"/>
        <a:buFont typeface="Monotype Sort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514350" y="274638"/>
            <a:ext cx="92583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514350" y="1600200"/>
            <a:ext cx="92583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36228" name="Rectangle 4"/>
          <p:cNvSpPr>
            <a:spLocks noGrp="1" noChangeArrowheads="1"/>
          </p:cNvSpPr>
          <p:nvPr>
            <p:ph type="dt" sz="half" idx="2"/>
          </p:nvPr>
        </p:nvSpPr>
        <p:spPr bwMode="auto">
          <a:xfrm>
            <a:off x="514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smtClean="0">
                <a:solidFill>
                  <a:schemeClr val="tx1"/>
                </a:solidFill>
                <a:latin typeface="+mn-lt"/>
              </a:defRPr>
            </a:lvl1pPr>
          </a:lstStyle>
          <a:p>
            <a:pPr>
              <a:defRPr/>
            </a:pPr>
            <a:endParaRPr lang="en-US"/>
          </a:p>
        </p:txBody>
      </p:sp>
      <p:sp>
        <p:nvSpPr>
          <p:cNvPr id="436229" name="Rectangle 5"/>
          <p:cNvSpPr>
            <a:spLocks noGrp="1" noChangeArrowheads="1"/>
          </p:cNvSpPr>
          <p:nvPr>
            <p:ph type="ftr" sz="quarter" idx="3"/>
          </p:nvPr>
        </p:nvSpPr>
        <p:spPr bwMode="auto">
          <a:xfrm>
            <a:off x="3514725" y="6245225"/>
            <a:ext cx="32575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smtClean="0">
                <a:solidFill>
                  <a:schemeClr val="tx1"/>
                </a:solidFill>
                <a:latin typeface="+mn-lt"/>
              </a:defRPr>
            </a:lvl1pPr>
          </a:lstStyle>
          <a:p>
            <a:pPr>
              <a:defRPr/>
            </a:pPr>
            <a:endParaRPr lang="en-US"/>
          </a:p>
        </p:txBody>
      </p:sp>
      <p:sp>
        <p:nvSpPr>
          <p:cNvPr id="436230" name="Rectangle 6"/>
          <p:cNvSpPr>
            <a:spLocks noGrp="1" noChangeArrowheads="1"/>
          </p:cNvSpPr>
          <p:nvPr>
            <p:ph type="sldNum" sz="quarter" idx="4"/>
          </p:nvPr>
        </p:nvSpPr>
        <p:spPr bwMode="auto">
          <a:xfrm>
            <a:off x="7372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latin typeface="Arial" panose="020B0604020202020204" pitchFamily="34" charset="0"/>
                <a:cs typeface="Arial" panose="020B0604020202020204" pitchFamily="34" charset="0"/>
              </a:defRPr>
            </a:lvl1pPr>
          </a:lstStyle>
          <a:p>
            <a:fld id="{8C6A7FED-32A5-431B-BA6F-1A7467FE876C}" type="slidenum">
              <a:rPr lang="ar-BH"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18.xml"/><Relationship Id="rId5" Type="http://schemas.openxmlformats.org/officeDocument/2006/relationships/image" Target="../media/image13.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hyperlink" Target="http://accessmedicine.mhmedical.com/" TargetMode="Externa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16.jpeg"/><Relationship Id="rId4" Type="http://schemas.openxmlformats.org/officeDocument/2006/relationships/image" Target="../media/image15.jpeg"/></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1.xml"/><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2.xml"/><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3.xml"/><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image" Target="../media/image18.jpeg"/></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4.xml"/><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image" Target="../media/image19.jpeg"/></Relationships>
</file>

<file path=ppt/slides/_rels/slide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5.xml"/><Relationship Id="rId1" Type="http://schemas.openxmlformats.org/officeDocument/2006/relationships/slideLayout" Target="../slideLayouts/slideLayout18.xml"/><Relationship Id="rId5" Type="http://schemas.openxmlformats.org/officeDocument/2006/relationships/image" Target="../media/image21.png"/><Relationship Id="rId4" Type="http://schemas.openxmlformats.org/officeDocument/2006/relationships/image" Target="../media/image20.png"/></Relationships>
</file>

<file path=ppt/slides/_rels/slide4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6.xml"/><Relationship Id="rId1" Type="http://schemas.openxmlformats.org/officeDocument/2006/relationships/slideLayout" Target="../slideLayouts/slideLayout18.xml"/><Relationship Id="rId5" Type="http://schemas.openxmlformats.org/officeDocument/2006/relationships/image" Target="../media/image23.png"/><Relationship Id="rId4" Type="http://schemas.openxmlformats.org/officeDocument/2006/relationships/image" Target="../media/image22.png"/></Relationships>
</file>

<file path=ppt/slides/_rels/slide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7.xml"/><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image" Target="../media/image24.jpeg"/></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8.xml"/><Relationship Id="rId1" Type="http://schemas.openxmlformats.org/officeDocument/2006/relationships/slideLayout" Target="../slideLayouts/slideLayout18.xml"/><Relationship Id="rId5" Type="http://schemas.openxmlformats.org/officeDocument/2006/relationships/image" Target="../media/image22.png"/><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9.xml"/><Relationship Id="rId1" Type="http://schemas.openxmlformats.org/officeDocument/2006/relationships/slideLayout" Target="../slideLayouts/slideLayout18.xml"/><Relationship Id="rId5" Type="http://schemas.openxmlformats.org/officeDocument/2006/relationships/image" Target="../media/image23.png"/><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0.xml"/><Relationship Id="rId1" Type="http://schemas.openxmlformats.org/officeDocument/2006/relationships/slideLayout" Target="../slideLayouts/slideLayout18.xml"/><Relationship Id="rId5" Type="http://schemas.openxmlformats.org/officeDocument/2006/relationships/image" Target="../media/image21.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Rectangle 8"/>
          <p:cNvSpPr>
            <a:spLocks noChangeArrowheads="1"/>
          </p:cNvSpPr>
          <p:nvPr/>
        </p:nvSpPr>
        <p:spPr bwMode="auto">
          <a:xfrm>
            <a:off x="0" y="5105400"/>
            <a:ext cx="10287000" cy="914400"/>
          </a:xfrm>
          <a:prstGeom prst="rect">
            <a:avLst/>
          </a:prstGeom>
          <a:noFill/>
          <a:ln w="9525">
            <a:noFill/>
            <a:miter lim="800000"/>
            <a:headEnd/>
            <a:tailEnd/>
          </a:ln>
          <a:effectLst>
            <a:outerShdw dist="35921" dir="2700000" algn="ctr" rotWithShape="0">
              <a:schemeClr val="bg2"/>
            </a:outerShdw>
          </a:effectLst>
        </p:spPr>
        <p:txBody>
          <a:bodyPr anchor="ctr"/>
          <a:lstStyle/>
          <a:p>
            <a:pPr algn="ctr">
              <a:defRPr/>
            </a:pPr>
            <a:r>
              <a:rPr lang="en-US" sz="3600" b="1" i="0" dirty="0" smtClean="0">
                <a:solidFill>
                  <a:srgbClr val="00FF00"/>
                </a:solidFill>
                <a:effectDag name="">
                  <a:cont type="tree" name="">
                    <a:effect ref="fillLine"/>
                    <a:outerShdw dist="38100" dir="13500000" algn="br">
                      <a:srgbClr val="5599FF"/>
                    </a:outerShdw>
                  </a:cont>
                  <a:cont type="tree" name="">
                    <a:effect ref="fillLine"/>
                    <a:outerShdw dist="38100" dir="2700000" algn="tl">
                      <a:srgbClr val="003D99"/>
                    </a:outerShdw>
                  </a:cont>
                  <a:effect ref="fillLine"/>
                </a:effectDag>
                <a:latin typeface="Calibri" panose="020F0502020204030204" pitchFamily="34" charset="0"/>
              </a:rPr>
              <a:t>Dr. </a:t>
            </a:r>
            <a:r>
              <a:rPr lang="en-US" sz="3600" b="1" i="0" dirty="0">
                <a:solidFill>
                  <a:srgbClr val="00FF00"/>
                </a:solidFill>
                <a:effectDag name="">
                  <a:cont type="tree" name="">
                    <a:effect ref="fillLine"/>
                    <a:outerShdw dist="38100" dir="13500000" algn="br">
                      <a:srgbClr val="5599FF"/>
                    </a:outerShdw>
                  </a:cont>
                  <a:cont type="tree" name="">
                    <a:effect ref="fillLine"/>
                    <a:outerShdw dist="38100" dir="2700000" algn="tl">
                      <a:srgbClr val="003D99"/>
                    </a:outerShdw>
                  </a:cont>
                  <a:effect ref="fillLine"/>
                </a:effectDag>
                <a:latin typeface="Calibri" panose="020F0502020204030204" pitchFamily="34" charset="0"/>
              </a:rPr>
              <a:t>Ahmad </a:t>
            </a:r>
            <a:r>
              <a:rPr lang="en-US" sz="3600" b="1" i="0" dirty="0" smtClean="0">
                <a:solidFill>
                  <a:srgbClr val="00FF00"/>
                </a:solidFill>
                <a:effectDag name="">
                  <a:cont type="tree" name="">
                    <a:effect ref="fillLine"/>
                    <a:outerShdw dist="38100" dir="13500000" algn="br">
                      <a:srgbClr val="5599FF"/>
                    </a:outerShdw>
                  </a:cont>
                  <a:cont type="tree" name="">
                    <a:effect ref="fillLine"/>
                    <a:outerShdw dist="38100" dir="2700000" algn="tl">
                      <a:srgbClr val="003D99"/>
                    </a:outerShdw>
                  </a:cont>
                  <a:effect ref="fillLine"/>
                </a:effectDag>
                <a:latin typeface="Calibri" panose="020F0502020204030204" pitchFamily="34" charset="0"/>
              </a:rPr>
              <a:t>Al-Shafei, </a:t>
            </a:r>
            <a:r>
              <a:rPr lang="en-US" sz="3600" b="1" i="0" dirty="0" err="1" smtClean="0">
                <a:solidFill>
                  <a:srgbClr val="00FF00"/>
                </a:solidFill>
                <a:effectDag name="">
                  <a:cont type="tree" name="">
                    <a:effect ref="fillLine"/>
                    <a:outerShdw dist="38100" dir="13500000" algn="br">
                      <a:srgbClr val="5599FF"/>
                    </a:outerShdw>
                  </a:cont>
                  <a:cont type="tree" name="">
                    <a:effect ref="fillLine"/>
                    <a:outerShdw dist="38100" dir="2700000" algn="tl">
                      <a:srgbClr val="003D99"/>
                    </a:outerShdw>
                  </a:cont>
                  <a:effect ref="fillLine"/>
                </a:effectDag>
                <a:latin typeface="Calibri" panose="020F0502020204030204" pitchFamily="34" charset="0"/>
              </a:rPr>
              <a:t>MBChB</a:t>
            </a:r>
            <a:r>
              <a:rPr lang="en-US" sz="3600" b="1" i="0" dirty="0" smtClean="0">
                <a:solidFill>
                  <a:srgbClr val="00FF00"/>
                </a:solidFill>
                <a:effectDag name="">
                  <a:cont type="tree" name="">
                    <a:effect ref="fillLine"/>
                    <a:outerShdw dist="38100" dir="13500000" algn="br">
                      <a:srgbClr val="5599FF"/>
                    </a:outerShdw>
                  </a:cont>
                  <a:cont type="tree" name="">
                    <a:effect ref="fillLine"/>
                    <a:outerShdw dist="38100" dir="2700000" algn="tl">
                      <a:srgbClr val="003D99"/>
                    </a:outerShdw>
                  </a:cont>
                  <a:effect ref="fillLine"/>
                </a:effectDag>
                <a:latin typeface="Calibri" panose="020F0502020204030204" pitchFamily="34" charset="0"/>
              </a:rPr>
              <a:t>, PhD, MHPE</a:t>
            </a:r>
          </a:p>
          <a:p>
            <a:pPr algn="ctr">
              <a:defRPr/>
            </a:pPr>
            <a:r>
              <a:rPr lang="en-US" sz="2800" b="1" i="0" dirty="0" smtClean="0">
                <a:solidFill>
                  <a:srgbClr val="00CCFF"/>
                </a:solidFill>
                <a:effectDag name="">
                  <a:cont type="tree" name="">
                    <a:effect ref="fillLine"/>
                    <a:outerShdw dist="38100" dir="13500000" algn="br">
                      <a:srgbClr val="5599FF"/>
                    </a:outerShdw>
                  </a:cont>
                  <a:cont type="tree" name="">
                    <a:effect ref="fillLine"/>
                    <a:outerShdw dist="38100" dir="2700000" algn="tl">
                      <a:srgbClr val="003D99"/>
                    </a:outerShdw>
                  </a:cont>
                  <a:effect ref="fillLine"/>
                </a:effectDag>
                <a:latin typeface="Calibri" panose="020F0502020204030204" pitchFamily="34" charset="0"/>
              </a:rPr>
              <a:t>Associate Professor in Physiology</a:t>
            </a:r>
          </a:p>
          <a:p>
            <a:pPr algn="ctr">
              <a:defRPr/>
            </a:pPr>
            <a:r>
              <a:rPr lang="en-US" sz="2800" b="1" i="0" dirty="0" smtClean="0">
                <a:solidFill>
                  <a:srgbClr val="00CCFF"/>
                </a:solidFill>
                <a:effectDag name="">
                  <a:cont type="tree" name="">
                    <a:effect ref="fillLine"/>
                    <a:outerShdw dist="38100" dir="13500000" algn="br">
                      <a:srgbClr val="5599FF"/>
                    </a:outerShdw>
                  </a:cont>
                  <a:cont type="tree" name="">
                    <a:effect ref="fillLine"/>
                    <a:outerShdw dist="38100" dir="2700000" algn="tl">
                      <a:srgbClr val="003D99"/>
                    </a:outerShdw>
                  </a:cont>
                  <a:effect ref="fillLine"/>
                </a:effectDag>
                <a:latin typeface="Calibri" panose="020F0502020204030204" pitchFamily="34" charset="0"/>
              </a:rPr>
              <a:t>KSU</a:t>
            </a:r>
            <a:r>
              <a:rPr lang="en-US" sz="3600" b="1" i="0" dirty="0" smtClean="0">
                <a:solidFill>
                  <a:srgbClr val="00FF00"/>
                </a:solidFill>
                <a:effectDag name="">
                  <a:cont type="tree" name="">
                    <a:effect ref="fillLine"/>
                    <a:outerShdw dist="38100" dir="13500000" algn="br">
                      <a:srgbClr val="5599FF"/>
                    </a:outerShdw>
                  </a:cont>
                  <a:cont type="tree" name="">
                    <a:effect ref="fillLine"/>
                    <a:outerShdw dist="38100" dir="2700000" algn="tl">
                      <a:srgbClr val="003D99"/>
                    </a:outerShdw>
                  </a:cont>
                  <a:effect ref="fillLine"/>
                </a:effectDag>
                <a:latin typeface="Calibri" panose="020F0502020204030204" pitchFamily="34" charset="0"/>
              </a:rPr>
              <a:t> </a:t>
            </a:r>
            <a:endParaRPr lang="en-US" sz="3600" b="1" i="0" dirty="0">
              <a:solidFill>
                <a:srgbClr val="00CCFF"/>
              </a:solidFill>
              <a:effectDag name="">
                <a:cont type="tree" name="">
                  <a:effect ref="fillLine"/>
                  <a:outerShdw dist="38100" dir="13500000" algn="br">
                    <a:srgbClr val="5599FF"/>
                  </a:outerShdw>
                </a:cont>
                <a:cont type="tree" name="">
                  <a:effect ref="fillLine"/>
                  <a:outerShdw dist="38100" dir="2700000" algn="tl">
                    <a:srgbClr val="003D99"/>
                  </a:outerShdw>
                </a:cont>
                <a:effect ref="fillLine"/>
              </a:effectDag>
              <a:latin typeface="Calibri" panose="020F0502020204030204" pitchFamily="34" charset="0"/>
            </a:endParaRPr>
          </a:p>
        </p:txBody>
      </p:sp>
      <p:pic>
        <p:nvPicPr>
          <p:cNvPr id="7" name="Picture 14" descr="heart"/>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305300" y="2971800"/>
            <a:ext cx="1425575"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5"/>
          <p:cNvSpPr>
            <a:spLocks noGrp="1" noChangeArrowheads="1"/>
          </p:cNvSpPr>
          <p:nvPr>
            <p:ph type="title"/>
          </p:nvPr>
        </p:nvSpPr>
        <p:spPr>
          <a:xfrm>
            <a:off x="0" y="685800"/>
            <a:ext cx="10287000" cy="2133600"/>
          </a:xfrm>
        </p:spPr>
        <p:txBody>
          <a:bodyPr/>
          <a:lstStyle/>
          <a:p>
            <a:pPr>
              <a:defRPr/>
            </a:pPr>
            <a:r>
              <a:rPr lang="en-US" b="1" dirty="0" smtClean="0">
                <a:latin typeface="Calibri" panose="020F0502020204030204" pitchFamily="34" charset="0"/>
              </a:rPr>
              <a:t>Cardiovascular Block</a:t>
            </a:r>
            <a:br>
              <a:rPr lang="en-US" b="1" dirty="0" smtClean="0">
                <a:latin typeface="Calibri" panose="020F0502020204030204" pitchFamily="34" charset="0"/>
              </a:rPr>
            </a:br>
            <a:r>
              <a:rPr lang="en-US" b="1" dirty="0">
                <a:latin typeface="Calibri" panose="020F0502020204030204" pitchFamily="34" charset="0"/>
              </a:rPr>
              <a:t/>
            </a:r>
            <a:br>
              <a:rPr lang="en-US" b="1" dirty="0">
                <a:latin typeface="Calibri" panose="020F0502020204030204" pitchFamily="34" charset="0"/>
              </a:rPr>
            </a:br>
            <a:r>
              <a:rPr lang="en-US" b="1" dirty="0" smtClean="0">
                <a:solidFill>
                  <a:srgbClr val="FF0000"/>
                </a:solidFill>
                <a:latin typeface="Calibri" panose="020F0502020204030204" pitchFamily="34" charset="0"/>
              </a:rPr>
              <a:t>Cardiac Cycle I &amp; II and </a:t>
            </a:r>
            <a:br>
              <a:rPr lang="en-US" b="1" dirty="0" smtClean="0">
                <a:solidFill>
                  <a:srgbClr val="FF0000"/>
                </a:solidFill>
                <a:latin typeface="Calibri" panose="020F0502020204030204" pitchFamily="34" charset="0"/>
              </a:rPr>
            </a:br>
            <a:r>
              <a:rPr lang="en-US" b="1" dirty="0" smtClean="0">
                <a:solidFill>
                  <a:srgbClr val="FF0000"/>
                </a:solidFill>
                <a:latin typeface="Calibri" panose="020F0502020204030204" pitchFamily="34" charset="0"/>
              </a:rPr>
              <a:t>Heart Sounds and Murmurs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5942132" y="5387975"/>
            <a:ext cx="1544398"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r>
              <a:rPr lang="en-GB" altLang="en-US">
                <a:solidFill>
                  <a:srgbClr val="FAFD00"/>
                </a:solidFill>
                <a:latin typeface="Calibri" panose="020F0502020204030204" pitchFamily="34" charset="0"/>
              </a:rPr>
              <a:t>venous pulse</a:t>
            </a:r>
          </a:p>
        </p:txBody>
      </p:sp>
      <p:sp>
        <p:nvSpPr>
          <p:cNvPr id="14339" name="Line 3"/>
          <p:cNvSpPr>
            <a:spLocks noChangeShapeType="1"/>
          </p:cNvSpPr>
          <p:nvPr/>
        </p:nvSpPr>
        <p:spPr bwMode="auto">
          <a:xfrm>
            <a:off x="2041525" y="892175"/>
            <a:ext cx="0" cy="173355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4340" name="Line 4"/>
          <p:cNvSpPr>
            <a:spLocks noChangeShapeType="1"/>
          </p:cNvSpPr>
          <p:nvPr/>
        </p:nvSpPr>
        <p:spPr bwMode="auto">
          <a:xfrm>
            <a:off x="1954213" y="892175"/>
            <a:ext cx="87312"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4341" name="Line 5"/>
          <p:cNvSpPr>
            <a:spLocks noChangeShapeType="1"/>
          </p:cNvSpPr>
          <p:nvPr/>
        </p:nvSpPr>
        <p:spPr bwMode="auto">
          <a:xfrm>
            <a:off x="1954213" y="1181100"/>
            <a:ext cx="87312"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4342" name="Line 6"/>
          <p:cNvSpPr>
            <a:spLocks noChangeShapeType="1"/>
          </p:cNvSpPr>
          <p:nvPr/>
        </p:nvSpPr>
        <p:spPr bwMode="auto">
          <a:xfrm>
            <a:off x="1954213" y="1468438"/>
            <a:ext cx="87312"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4343" name="Line 7"/>
          <p:cNvSpPr>
            <a:spLocks noChangeShapeType="1"/>
          </p:cNvSpPr>
          <p:nvPr/>
        </p:nvSpPr>
        <p:spPr bwMode="auto">
          <a:xfrm>
            <a:off x="1954213" y="1758950"/>
            <a:ext cx="87312"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4344" name="Line 8"/>
          <p:cNvSpPr>
            <a:spLocks noChangeShapeType="1"/>
          </p:cNvSpPr>
          <p:nvPr/>
        </p:nvSpPr>
        <p:spPr bwMode="auto">
          <a:xfrm>
            <a:off x="1954213" y="2047875"/>
            <a:ext cx="87312"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4345" name="Line 9"/>
          <p:cNvSpPr>
            <a:spLocks noChangeShapeType="1"/>
          </p:cNvSpPr>
          <p:nvPr/>
        </p:nvSpPr>
        <p:spPr bwMode="auto">
          <a:xfrm>
            <a:off x="1954213" y="2336800"/>
            <a:ext cx="87312"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4346" name="Line 10"/>
          <p:cNvSpPr>
            <a:spLocks noChangeShapeType="1"/>
          </p:cNvSpPr>
          <p:nvPr/>
        </p:nvSpPr>
        <p:spPr bwMode="auto">
          <a:xfrm>
            <a:off x="1954213" y="2625725"/>
            <a:ext cx="87312"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4347" name="Rectangle 11"/>
          <p:cNvSpPr>
            <a:spLocks noChangeArrowheads="1"/>
          </p:cNvSpPr>
          <p:nvPr/>
        </p:nvSpPr>
        <p:spPr bwMode="auto">
          <a:xfrm>
            <a:off x="1390650" y="860425"/>
            <a:ext cx="741363" cy="1942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nSpc>
                <a:spcPct val="53000"/>
              </a:lnSpc>
              <a:spcBef>
                <a:spcPct val="8000"/>
              </a:spcBef>
            </a:pPr>
            <a:r>
              <a:rPr lang="en-GB" altLang="en-US">
                <a:solidFill>
                  <a:srgbClr val="FAFD00"/>
                </a:solidFill>
                <a:latin typeface="Calibri" panose="020F0502020204030204" pitchFamily="34" charset="0"/>
              </a:rPr>
              <a:t>120</a:t>
            </a:r>
          </a:p>
          <a:p>
            <a:pPr>
              <a:lnSpc>
                <a:spcPct val="53000"/>
              </a:lnSpc>
              <a:spcBef>
                <a:spcPct val="8000"/>
              </a:spcBef>
            </a:pPr>
            <a:endParaRPr lang="en-GB" altLang="en-US">
              <a:solidFill>
                <a:srgbClr val="FAFD00"/>
              </a:solidFill>
              <a:latin typeface="Calibri" panose="020F0502020204030204" pitchFamily="34" charset="0"/>
            </a:endParaRPr>
          </a:p>
          <a:p>
            <a:pPr>
              <a:lnSpc>
                <a:spcPct val="53000"/>
              </a:lnSpc>
              <a:spcBef>
                <a:spcPct val="8000"/>
              </a:spcBef>
            </a:pPr>
            <a:r>
              <a:rPr lang="en-GB" altLang="en-US">
                <a:solidFill>
                  <a:srgbClr val="FAFD00"/>
                </a:solidFill>
                <a:latin typeface="Calibri" panose="020F0502020204030204" pitchFamily="34" charset="0"/>
              </a:rPr>
              <a:t> </a:t>
            </a:r>
          </a:p>
          <a:p>
            <a:pPr>
              <a:lnSpc>
                <a:spcPct val="53000"/>
              </a:lnSpc>
              <a:spcBef>
                <a:spcPct val="8000"/>
              </a:spcBef>
            </a:pPr>
            <a:r>
              <a:rPr lang="en-GB" altLang="en-US">
                <a:solidFill>
                  <a:srgbClr val="FAFD00"/>
                </a:solidFill>
                <a:latin typeface="Calibri" panose="020F0502020204030204" pitchFamily="34" charset="0"/>
              </a:rPr>
              <a:t>  80</a:t>
            </a:r>
          </a:p>
          <a:p>
            <a:pPr>
              <a:lnSpc>
                <a:spcPct val="53000"/>
              </a:lnSpc>
              <a:spcBef>
                <a:spcPct val="8000"/>
              </a:spcBef>
            </a:pPr>
            <a:endParaRPr lang="en-GB" altLang="en-US">
              <a:solidFill>
                <a:srgbClr val="FAFD00"/>
              </a:solidFill>
              <a:latin typeface="Calibri" panose="020F0502020204030204" pitchFamily="34" charset="0"/>
            </a:endParaRPr>
          </a:p>
          <a:p>
            <a:pPr>
              <a:lnSpc>
                <a:spcPct val="53000"/>
              </a:lnSpc>
              <a:spcBef>
                <a:spcPct val="8000"/>
              </a:spcBef>
            </a:pPr>
            <a:endParaRPr lang="en-GB" altLang="en-US">
              <a:solidFill>
                <a:srgbClr val="FAFD00"/>
              </a:solidFill>
              <a:latin typeface="Calibri" panose="020F0502020204030204" pitchFamily="34" charset="0"/>
            </a:endParaRPr>
          </a:p>
          <a:p>
            <a:pPr>
              <a:lnSpc>
                <a:spcPct val="53000"/>
              </a:lnSpc>
              <a:spcBef>
                <a:spcPct val="8000"/>
              </a:spcBef>
            </a:pPr>
            <a:r>
              <a:rPr lang="en-GB" altLang="en-US">
                <a:solidFill>
                  <a:srgbClr val="FAFD00"/>
                </a:solidFill>
                <a:latin typeface="Calibri" panose="020F0502020204030204" pitchFamily="34" charset="0"/>
              </a:rPr>
              <a:t>  40</a:t>
            </a:r>
          </a:p>
          <a:p>
            <a:pPr>
              <a:lnSpc>
                <a:spcPct val="53000"/>
              </a:lnSpc>
              <a:spcBef>
                <a:spcPct val="8000"/>
              </a:spcBef>
            </a:pPr>
            <a:endParaRPr lang="en-GB" altLang="en-US">
              <a:solidFill>
                <a:srgbClr val="FAFD00"/>
              </a:solidFill>
              <a:latin typeface="Calibri" panose="020F0502020204030204" pitchFamily="34" charset="0"/>
            </a:endParaRPr>
          </a:p>
          <a:p>
            <a:pPr>
              <a:lnSpc>
                <a:spcPct val="53000"/>
              </a:lnSpc>
              <a:spcBef>
                <a:spcPct val="8000"/>
              </a:spcBef>
            </a:pPr>
            <a:endParaRPr lang="en-GB" altLang="en-US">
              <a:solidFill>
                <a:srgbClr val="FAFD00"/>
              </a:solidFill>
              <a:latin typeface="Calibri" panose="020F0502020204030204" pitchFamily="34" charset="0"/>
            </a:endParaRPr>
          </a:p>
          <a:p>
            <a:pPr>
              <a:lnSpc>
                <a:spcPct val="53000"/>
              </a:lnSpc>
              <a:spcBef>
                <a:spcPct val="8000"/>
              </a:spcBef>
            </a:pPr>
            <a:r>
              <a:rPr lang="en-GB" altLang="en-US">
                <a:solidFill>
                  <a:srgbClr val="FAFD00"/>
                </a:solidFill>
                <a:latin typeface="Calibri" panose="020F0502020204030204" pitchFamily="34" charset="0"/>
              </a:rPr>
              <a:t>    0</a:t>
            </a:r>
          </a:p>
        </p:txBody>
      </p:sp>
      <p:grpSp>
        <p:nvGrpSpPr>
          <p:cNvPr id="14348" name="Group 12"/>
          <p:cNvGrpSpPr>
            <a:grpSpLocks/>
          </p:cNvGrpSpPr>
          <p:nvPr/>
        </p:nvGrpSpPr>
        <p:grpSpPr bwMode="auto">
          <a:xfrm>
            <a:off x="1954213" y="3849688"/>
            <a:ext cx="87312" cy="1000125"/>
            <a:chOff x="1231" y="2316"/>
            <a:chExt cx="55" cy="630"/>
          </a:xfrm>
        </p:grpSpPr>
        <p:sp>
          <p:nvSpPr>
            <p:cNvPr id="14404" name="Line 13"/>
            <p:cNvSpPr>
              <a:spLocks noChangeShapeType="1"/>
            </p:cNvSpPr>
            <p:nvPr/>
          </p:nvSpPr>
          <p:spPr bwMode="auto">
            <a:xfrm>
              <a:off x="1286" y="2316"/>
              <a:ext cx="0" cy="63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4405" name="Line 14"/>
            <p:cNvSpPr>
              <a:spLocks noChangeShapeType="1"/>
            </p:cNvSpPr>
            <p:nvPr/>
          </p:nvSpPr>
          <p:spPr bwMode="auto">
            <a:xfrm>
              <a:off x="1231" y="2316"/>
              <a:ext cx="55"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4406" name="Line 15"/>
            <p:cNvSpPr>
              <a:spLocks noChangeShapeType="1"/>
            </p:cNvSpPr>
            <p:nvPr/>
          </p:nvSpPr>
          <p:spPr bwMode="auto">
            <a:xfrm>
              <a:off x="1231" y="2946"/>
              <a:ext cx="55"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grpSp>
      <p:sp>
        <p:nvSpPr>
          <p:cNvPr id="14349" name="Rectangle 16"/>
          <p:cNvSpPr>
            <a:spLocks noChangeArrowheads="1"/>
          </p:cNvSpPr>
          <p:nvPr/>
        </p:nvSpPr>
        <p:spPr bwMode="auto">
          <a:xfrm>
            <a:off x="1403350" y="3736975"/>
            <a:ext cx="581025"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a:solidFill>
                  <a:srgbClr val="FAFD00"/>
                </a:solidFill>
                <a:latin typeface="Calibri" panose="020F0502020204030204" pitchFamily="34" charset="0"/>
              </a:rPr>
              <a:t>140</a:t>
            </a:r>
          </a:p>
          <a:p>
            <a:endParaRPr lang="en-GB" altLang="en-US">
              <a:solidFill>
                <a:srgbClr val="FAFD00"/>
              </a:solidFill>
              <a:latin typeface="Calibri" panose="020F0502020204030204" pitchFamily="34" charset="0"/>
            </a:endParaRPr>
          </a:p>
          <a:p>
            <a:endParaRPr lang="en-GB" altLang="en-US">
              <a:solidFill>
                <a:srgbClr val="FAFD00"/>
              </a:solidFill>
              <a:latin typeface="Calibri" panose="020F0502020204030204" pitchFamily="34" charset="0"/>
            </a:endParaRPr>
          </a:p>
          <a:p>
            <a:r>
              <a:rPr lang="en-GB" altLang="en-US">
                <a:solidFill>
                  <a:srgbClr val="FAFD00"/>
                </a:solidFill>
                <a:latin typeface="Calibri" panose="020F0502020204030204" pitchFamily="34" charset="0"/>
              </a:rPr>
              <a:t> 70</a:t>
            </a:r>
          </a:p>
        </p:txBody>
      </p:sp>
      <p:sp>
        <p:nvSpPr>
          <p:cNvPr id="14350" name="Rectangle 17"/>
          <p:cNvSpPr>
            <a:spLocks noChangeArrowheads="1"/>
          </p:cNvSpPr>
          <p:nvPr/>
        </p:nvSpPr>
        <p:spPr bwMode="auto">
          <a:xfrm>
            <a:off x="5943278" y="4964113"/>
            <a:ext cx="1543693"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r>
              <a:rPr lang="en-GB" altLang="en-US">
                <a:solidFill>
                  <a:srgbClr val="FAFD00"/>
                </a:solidFill>
                <a:latin typeface="Calibri" panose="020F0502020204030204" pitchFamily="34" charset="0"/>
              </a:rPr>
              <a:t>heart sounds</a:t>
            </a:r>
          </a:p>
        </p:txBody>
      </p:sp>
      <p:sp>
        <p:nvSpPr>
          <p:cNvPr id="14351" name="Rectangle 18"/>
          <p:cNvSpPr>
            <a:spLocks noChangeArrowheads="1"/>
          </p:cNvSpPr>
          <p:nvPr/>
        </p:nvSpPr>
        <p:spPr bwMode="auto">
          <a:xfrm>
            <a:off x="303728" y="1311275"/>
            <a:ext cx="1081644" cy="70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r>
              <a:rPr lang="en-GB" altLang="en-US">
                <a:solidFill>
                  <a:srgbClr val="FAFD00"/>
                </a:solidFill>
                <a:latin typeface="Calibri" panose="020F0502020204030204" pitchFamily="34" charset="0"/>
              </a:rPr>
              <a:t>Pressure</a:t>
            </a:r>
          </a:p>
          <a:p>
            <a:pPr algn="ctr"/>
            <a:r>
              <a:rPr lang="en-GB" altLang="en-US">
                <a:solidFill>
                  <a:srgbClr val="FAFD00"/>
                </a:solidFill>
                <a:latin typeface="Calibri" panose="020F0502020204030204" pitchFamily="34" charset="0"/>
              </a:rPr>
              <a:t>mm Hg</a:t>
            </a:r>
          </a:p>
        </p:txBody>
      </p:sp>
      <p:pic>
        <p:nvPicPr>
          <p:cNvPr id="14352" name="Picture 19"/>
          <p:cNvPicPr>
            <a:picLocks noChangeArrowheads="1"/>
          </p:cNvPicPr>
          <p:nvPr/>
        </p:nvPicPr>
        <p:blipFill>
          <a:blip r:embed="rId4">
            <a:extLst>
              <a:ext uri="{28A0092B-C50C-407E-A947-70E740481C1C}">
                <a14:useLocalDpi xmlns:a14="http://schemas.microsoft.com/office/drawing/2010/main" val="0"/>
              </a:ext>
            </a:extLst>
          </a:blip>
          <a:srcRect r="42300"/>
          <a:stretch>
            <a:fillRect/>
          </a:stretch>
        </p:blipFill>
        <p:spPr bwMode="auto">
          <a:xfrm>
            <a:off x="2278063" y="566738"/>
            <a:ext cx="2141537" cy="595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4353" name="Rectangle 20"/>
          <p:cNvSpPr>
            <a:spLocks noChangeArrowheads="1"/>
          </p:cNvSpPr>
          <p:nvPr/>
        </p:nvSpPr>
        <p:spPr bwMode="auto">
          <a:xfrm>
            <a:off x="6008688" y="6051550"/>
            <a:ext cx="600678"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a:solidFill>
                  <a:srgbClr val="FAFD00"/>
                </a:solidFill>
                <a:latin typeface="Calibri" panose="020F0502020204030204" pitchFamily="34" charset="0"/>
              </a:rPr>
              <a:t>ECG</a:t>
            </a:r>
          </a:p>
        </p:txBody>
      </p:sp>
      <p:sp>
        <p:nvSpPr>
          <p:cNvPr id="14354" name="Line 21"/>
          <p:cNvSpPr>
            <a:spLocks noChangeShapeType="1"/>
          </p:cNvSpPr>
          <p:nvPr/>
        </p:nvSpPr>
        <p:spPr bwMode="auto">
          <a:xfrm>
            <a:off x="3005138" y="566738"/>
            <a:ext cx="0" cy="600710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4355" name="Line 22"/>
          <p:cNvSpPr>
            <a:spLocks noChangeShapeType="1"/>
          </p:cNvSpPr>
          <p:nvPr/>
        </p:nvSpPr>
        <p:spPr bwMode="auto">
          <a:xfrm>
            <a:off x="2520950" y="6573838"/>
            <a:ext cx="3857625"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4356" name="Line 23"/>
          <p:cNvSpPr>
            <a:spLocks noChangeShapeType="1"/>
          </p:cNvSpPr>
          <p:nvPr/>
        </p:nvSpPr>
        <p:spPr bwMode="auto">
          <a:xfrm flipH="1">
            <a:off x="4446588" y="566738"/>
            <a:ext cx="1587" cy="600710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4357" name="Line 24"/>
          <p:cNvSpPr>
            <a:spLocks noChangeShapeType="1"/>
          </p:cNvSpPr>
          <p:nvPr/>
        </p:nvSpPr>
        <p:spPr bwMode="auto">
          <a:xfrm>
            <a:off x="3582988" y="566738"/>
            <a:ext cx="0" cy="6007100"/>
          </a:xfrm>
          <a:prstGeom prst="line">
            <a:avLst/>
          </a:prstGeom>
          <a:noFill/>
          <a:ln w="12700">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4358" name="Rectangle 25"/>
          <p:cNvSpPr>
            <a:spLocks noChangeArrowheads="1"/>
          </p:cNvSpPr>
          <p:nvPr/>
        </p:nvSpPr>
        <p:spPr bwMode="auto">
          <a:xfrm>
            <a:off x="2527300" y="5170488"/>
            <a:ext cx="28733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i="1">
                <a:solidFill>
                  <a:schemeClr val="bg2"/>
                </a:solidFill>
                <a:latin typeface="Calibri" panose="020F0502020204030204" pitchFamily="34" charset="0"/>
              </a:rPr>
              <a:t>a</a:t>
            </a:r>
          </a:p>
        </p:txBody>
      </p:sp>
      <p:sp>
        <p:nvSpPr>
          <p:cNvPr id="14359" name="Rectangle 26"/>
          <p:cNvSpPr>
            <a:spLocks noChangeArrowheads="1"/>
          </p:cNvSpPr>
          <p:nvPr/>
        </p:nvSpPr>
        <p:spPr bwMode="auto">
          <a:xfrm>
            <a:off x="3303588" y="5170488"/>
            <a:ext cx="27463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i="1">
                <a:solidFill>
                  <a:schemeClr val="bg2"/>
                </a:solidFill>
                <a:latin typeface="Calibri" panose="020F0502020204030204" pitchFamily="34" charset="0"/>
              </a:rPr>
              <a:t>c</a:t>
            </a:r>
          </a:p>
        </p:txBody>
      </p:sp>
      <p:sp>
        <p:nvSpPr>
          <p:cNvPr id="14360" name="Rectangle 27"/>
          <p:cNvSpPr>
            <a:spLocks noChangeArrowheads="1"/>
          </p:cNvSpPr>
          <p:nvPr/>
        </p:nvSpPr>
        <p:spPr bwMode="auto">
          <a:xfrm>
            <a:off x="4168775" y="5151438"/>
            <a:ext cx="28098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i="1">
                <a:solidFill>
                  <a:schemeClr val="bg2"/>
                </a:solidFill>
                <a:latin typeface="Calibri" panose="020F0502020204030204" pitchFamily="34" charset="0"/>
              </a:rPr>
              <a:t>v</a:t>
            </a:r>
          </a:p>
        </p:txBody>
      </p:sp>
      <p:sp>
        <p:nvSpPr>
          <p:cNvPr id="14361" name="Rectangle 28"/>
          <p:cNvSpPr>
            <a:spLocks noChangeArrowheads="1"/>
          </p:cNvSpPr>
          <p:nvPr/>
        </p:nvSpPr>
        <p:spPr bwMode="auto">
          <a:xfrm>
            <a:off x="2720975" y="5732463"/>
            <a:ext cx="30003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i="1">
                <a:solidFill>
                  <a:schemeClr val="bg2"/>
                </a:solidFill>
                <a:latin typeface="Calibri" panose="020F0502020204030204" pitchFamily="34" charset="0"/>
              </a:rPr>
              <a:t>R</a:t>
            </a:r>
          </a:p>
        </p:txBody>
      </p:sp>
      <p:sp>
        <p:nvSpPr>
          <p:cNvPr id="14362" name="Rectangle 29"/>
          <p:cNvSpPr>
            <a:spLocks noChangeArrowheads="1"/>
          </p:cNvSpPr>
          <p:nvPr/>
        </p:nvSpPr>
        <p:spPr bwMode="auto">
          <a:xfrm>
            <a:off x="2625725" y="6281738"/>
            <a:ext cx="3175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i="1">
                <a:solidFill>
                  <a:schemeClr val="bg2"/>
                </a:solidFill>
                <a:latin typeface="Calibri" panose="020F0502020204030204" pitchFamily="34" charset="0"/>
              </a:rPr>
              <a:t>Q</a:t>
            </a:r>
          </a:p>
        </p:txBody>
      </p:sp>
      <p:sp>
        <p:nvSpPr>
          <p:cNvPr id="14363" name="Rectangle 30"/>
          <p:cNvSpPr>
            <a:spLocks noChangeArrowheads="1"/>
          </p:cNvSpPr>
          <p:nvPr/>
        </p:nvSpPr>
        <p:spPr bwMode="auto">
          <a:xfrm>
            <a:off x="2986088" y="6264275"/>
            <a:ext cx="2794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i="1">
                <a:solidFill>
                  <a:schemeClr val="bg2"/>
                </a:solidFill>
                <a:latin typeface="Calibri" panose="020F0502020204030204" pitchFamily="34" charset="0"/>
              </a:rPr>
              <a:t>S</a:t>
            </a:r>
          </a:p>
        </p:txBody>
      </p:sp>
      <p:sp>
        <p:nvSpPr>
          <p:cNvPr id="14364" name="Rectangle 31"/>
          <p:cNvSpPr>
            <a:spLocks noChangeArrowheads="1"/>
          </p:cNvSpPr>
          <p:nvPr/>
        </p:nvSpPr>
        <p:spPr bwMode="auto">
          <a:xfrm>
            <a:off x="2338388" y="6003925"/>
            <a:ext cx="2921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i="1">
                <a:solidFill>
                  <a:schemeClr val="bg2"/>
                </a:solidFill>
                <a:latin typeface="Calibri" panose="020F0502020204030204" pitchFamily="34" charset="0"/>
              </a:rPr>
              <a:t>P</a:t>
            </a:r>
          </a:p>
        </p:txBody>
      </p:sp>
      <p:sp>
        <p:nvSpPr>
          <p:cNvPr id="14365" name="Rectangle 32"/>
          <p:cNvSpPr>
            <a:spLocks noChangeArrowheads="1"/>
          </p:cNvSpPr>
          <p:nvPr/>
        </p:nvSpPr>
        <p:spPr bwMode="auto">
          <a:xfrm>
            <a:off x="3683000" y="6003925"/>
            <a:ext cx="282130"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i="1">
                <a:solidFill>
                  <a:schemeClr val="bg2"/>
                </a:solidFill>
                <a:latin typeface="Calibri" panose="020F0502020204030204" pitchFamily="34" charset="0"/>
              </a:rPr>
              <a:t>T</a:t>
            </a:r>
          </a:p>
        </p:txBody>
      </p:sp>
      <p:sp>
        <p:nvSpPr>
          <p:cNvPr id="14366" name="Rectangle 33"/>
          <p:cNvSpPr>
            <a:spLocks noChangeArrowheads="1"/>
          </p:cNvSpPr>
          <p:nvPr/>
        </p:nvSpPr>
        <p:spPr bwMode="auto">
          <a:xfrm>
            <a:off x="2914650" y="4838700"/>
            <a:ext cx="28733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i="1">
                <a:solidFill>
                  <a:schemeClr val="bg2"/>
                </a:solidFill>
                <a:latin typeface="Calibri" panose="020F0502020204030204" pitchFamily="34" charset="0"/>
              </a:rPr>
              <a:t>1</a:t>
            </a:r>
          </a:p>
        </p:txBody>
      </p:sp>
      <p:sp>
        <p:nvSpPr>
          <p:cNvPr id="14367" name="Rectangle 34"/>
          <p:cNvSpPr>
            <a:spLocks noChangeArrowheads="1"/>
          </p:cNvSpPr>
          <p:nvPr/>
        </p:nvSpPr>
        <p:spPr bwMode="auto">
          <a:xfrm>
            <a:off x="3875088" y="4894263"/>
            <a:ext cx="28733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i="1">
                <a:solidFill>
                  <a:schemeClr val="bg2"/>
                </a:solidFill>
                <a:latin typeface="Calibri" panose="020F0502020204030204" pitchFamily="34" charset="0"/>
              </a:rPr>
              <a:t>2</a:t>
            </a:r>
          </a:p>
        </p:txBody>
      </p:sp>
      <p:sp>
        <p:nvSpPr>
          <p:cNvPr id="14368" name="Rectangle 35"/>
          <p:cNvSpPr>
            <a:spLocks noChangeArrowheads="1"/>
          </p:cNvSpPr>
          <p:nvPr/>
        </p:nvSpPr>
        <p:spPr bwMode="auto">
          <a:xfrm>
            <a:off x="2527300" y="4894263"/>
            <a:ext cx="28733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i="1">
                <a:solidFill>
                  <a:schemeClr val="bg2"/>
                </a:solidFill>
                <a:latin typeface="Calibri" panose="020F0502020204030204" pitchFamily="34" charset="0"/>
              </a:rPr>
              <a:t>4</a:t>
            </a:r>
          </a:p>
        </p:txBody>
      </p:sp>
      <p:sp>
        <p:nvSpPr>
          <p:cNvPr id="14369" name="Rectangle 36"/>
          <p:cNvSpPr>
            <a:spLocks noChangeArrowheads="1"/>
          </p:cNvSpPr>
          <p:nvPr/>
        </p:nvSpPr>
        <p:spPr bwMode="auto">
          <a:xfrm>
            <a:off x="2182359" y="1717675"/>
            <a:ext cx="750206" cy="920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r>
              <a:rPr lang="en-GB" altLang="en-US" sz="1800">
                <a:solidFill>
                  <a:schemeClr val="bg2"/>
                </a:solidFill>
                <a:latin typeface="Calibri" panose="020F0502020204030204" pitchFamily="34" charset="0"/>
              </a:rPr>
              <a:t>mitral</a:t>
            </a:r>
          </a:p>
          <a:p>
            <a:pPr algn="ctr"/>
            <a:r>
              <a:rPr lang="en-GB" altLang="en-US" sz="1800">
                <a:solidFill>
                  <a:schemeClr val="bg2"/>
                </a:solidFill>
                <a:latin typeface="Calibri" panose="020F0502020204030204" pitchFamily="34" charset="0"/>
              </a:rPr>
              <a:t>valve</a:t>
            </a:r>
          </a:p>
          <a:p>
            <a:pPr algn="ctr"/>
            <a:r>
              <a:rPr lang="en-GB" altLang="en-US" sz="1800">
                <a:solidFill>
                  <a:schemeClr val="bg2"/>
                </a:solidFill>
                <a:latin typeface="Calibri" panose="020F0502020204030204" pitchFamily="34" charset="0"/>
              </a:rPr>
              <a:t>closes</a:t>
            </a:r>
          </a:p>
        </p:txBody>
      </p:sp>
      <p:sp>
        <p:nvSpPr>
          <p:cNvPr id="14370" name="Line 37"/>
          <p:cNvSpPr>
            <a:spLocks noChangeShapeType="1"/>
          </p:cNvSpPr>
          <p:nvPr/>
        </p:nvSpPr>
        <p:spPr bwMode="auto">
          <a:xfrm flipH="1" flipV="1">
            <a:off x="2716213" y="2233613"/>
            <a:ext cx="288925" cy="33655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4371" name="Line 38"/>
          <p:cNvSpPr>
            <a:spLocks noChangeShapeType="1"/>
          </p:cNvSpPr>
          <p:nvPr/>
        </p:nvSpPr>
        <p:spPr bwMode="auto">
          <a:xfrm flipH="1" flipV="1">
            <a:off x="2908300" y="1123950"/>
            <a:ext cx="290513" cy="333375"/>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4372" name="Rectangle 39"/>
          <p:cNvSpPr>
            <a:spLocks noChangeArrowheads="1"/>
          </p:cNvSpPr>
          <p:nvPr/>
        </p:nvSpPr>
        <p:spPr bwMode="auto">
          <a:xfrm>
            <a:off x="2208213" y="549275"/>
            <a:ext cx="78105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r>
              <a:rPr lang="en-GB" altLang="en-US" sz="1800">
                <a:solidFill>
                  <a:schemeClr val="bg2"/>
                </a:solidFill>
                <a:latin typeface="Calibri" panose="020F0502020204030204" pitchFamily="34" charset="0"/>
              </a:rPr>
              <a:t>aortic</a:t>
            </a:r>
          </a:p>
          <a:p>
            <a:pPr algn="ctr"/>
            <a:r>
              <a:rPr lang="en-GB" altLang="en-US" sz="1800">
                <a:solidFill>
                  <a:schemeClr val="bg2"/>
                </a:solidFill>
                <a:latin typeface="Calibri" panose="020F0502020204030204" pitchFamily="34" charset="0"/>
              </a:rPr>
              <a:t>valve</a:t>
            </a:r>
          </a:p>
          <a:p>
            <a:pPr algn="ctr"/>
            <a:r>
              <a:rPr lang="en-GB" altLang="en-US" sz="1800">
                <a:solidFill>
                  <a:schemeClr val="bg2"/>
                </a:solidFill>
                <a:latin typeface="Calibri" panose="020F0502020204030204" pitchFamily="34" charset="0"/>
              </a:rPr>
              <a:t>opens</a:t>
            </a:r>
          </a:p>
        </p:txBody>
      </p:sp>
      <p:sp>
        <p:nvSpPr>
          <p:cNvPr id="14373" name="Rectangle 40"/>
          <p:cNvSpPr>
            <a:spLocks noChangeArrowheads="1"/>
          </p:cNvSpPr>
          <p:nvPr/>
        </p:nvSpPr>
        <p:spPr bwMode="auto">
          <a:xfrm>
            <a:off x="4736220" y="644525"/>
            <a:ext cx="1416222" cy="64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r>
              <a:rPr lang="en-GB" altLang="en-US" sz="1800">
                <a:solidFill>
                  <a:srgbClr val="FFFFFF"/>
                </a:solidFill>
                <a:latin typeface="Calibri" panose="020F0502020204030204" pitchFamily="34" charset="0"/>
              </a:rPr>
              <a:t>aortic  valve  </a:t>
            </a:r>
          </a:p>
          <a:p>
            <a:pPr algn="ctr"/>
            <a:r>
              <a:rPr lang="en-GB" altLang="en-US" sz="1800">
                <a:solidFill>
                  <a:srgbClr val="FFFFFF"/>
                </a:solidFill>
                <a:latin typeface="Calibri" panose="020F0502020204030204" pitchFamily="34" charset="0"/>
              </a:rPr>
              <a:t>closes</a:t>
            </a:r>
          </a:p>
        </p:txBody>
      </p:sp>
      <p:sp>
        <p:nvSpPr>
          <p:cNvPr id="14374" name="Line 41"/>
          <p:cNvSpPr>
            <a:spLocks noChangeShapeType="1"/>
          </p:cNvSpPr>
          <p:nvPr/>
        </p:nvSpPr>
        <p:spPr bwMode="auto">
          <a:xfrm flipV="1">
            <a:off x="4160838" y="858838"/>
            <a:ext cx="608012" cy="153987"/>
          </a:xfrm>
          <a:prstGeom prst="line">
            <a:avLst/>
          </a:prstGeom>
          <a:noFill/>
          <a:ln w="12700">
            <a:solidFill>
              <a:schemeClr val="accent2"/>
            </a:solidFill>
            <a:round/>
            <a:headEnd type="triangle" w="med" len="me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4375" name="Line 42"/>
          <p:cNvSpPr>
            <a:spLocks noChangeShapeType="1"/>
          </p:cNvSpPr>
          <p:nvPr/>
        </p:nvSpPr>
        <p:spPr bwMode="auto">
          <a:xfrm>
            <a:off x="2520950" y="6573838"/>
            <a:ext cx="0" cy="55562"/>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4376" name="Line 43"/>
          <p:cNvSpPr>
            <a:spLocks noChangeShapeType="1"/>
          </p:cNvSpPr>
          <p:nvPr/>
        </p:nvSpPr>
        <p:spPr bwMode="auto">
          <a:xfrm>
            <a:off x="2908300" y="6573838"/>
            <a:ext cx="0" cy="55562"/>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4377" name="Line 44"/>
          <p:cNvSpPr>
            <a:spLocks noChangeShapeType="1"/>
          </p:cNvSpPr>
          <p:nvPr/>
        </p:nvSpPr>
        <p:spPr bwMode="auto">
          <a:xfrm>
            <a:off x="3292475" y="6573838"/>
            <a:ext cx="0" cy="55562"/>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4378" name="Line 45"/>
          <p:cNvSpPr>
            <a:spLocks noChangeShapeType="1"/>
          </p:cNvSpPr>
          <p:nvPr/>
        </p:nvSpPr>
        <p:spPr bwMode="auto">
          <a:xfrm>
            <a:off x="3679825" y="6573838"/>
            <a:ext cx="0" cy="55562"/>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4379" name="Line 46"/>
          <p:cNvSpPr>
            <a:spLocks noChangeShapeType="1"/>
          </p:cNvSpPr>
          <p:nvPr/>
        </p:nvSpPr>
        <p:spPr bwMode="auto">
          <a:xfrm>
            <a:off x="4065588" y="6573838"/>
            <a:ext cx="0" cy="55562"/>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4380" name="Line 47"/>
          <p:cNvSpPr>
            <a:spLocks noChangeShapeType="1"/>
          </p:cNvSpPr>
          <p:nvPr/>
        </p:nvSpPr>
        <p:spPr bwMode="auto">
          <a:xfrm>
            <a:off x="4448175" y="6573838"/>
            <a:ext cx="0" cy="55562"/>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4381" name="Line 48"/>
          <p:cNvSpPr>
            <a:spLocks noChangeShapeType="1"/>
          </p:cNvSpPr>
          <p:nvPr/>
        </p:nvSpPr>
        <p:spPr bwMode="auto">
          <a:xfrm>
            <a:off x="4835525" y="6573838"/>
            <a:ext cx="0" cy="55562"/>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4382" name="Line 49"/>
          <p:cNvSpPr>
            <a:spLocks noChangeShapeType="1"/>
          </p:cNvSpPr>
          <p:nvPr/>
        </p:nvSpPr>
        <p:spPr bwMode="auto">
          <a:xfrm>
            <a:off x="5222875" y="6573838"/>
            <a:ext cx="0" cy="55562"/>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4383" name="Line 50"/>
          <p:cNvSpPr>
            <a:spLocks noChangeShapeType="1"/>
          </p:cNvSpPr>
          <p:nvPr/>
        </p:nvSpPr>
        <p:spPr bwMode="auto">
          <a:xfrm>
            <a:off x="5607050" y="6573838"/>
            <a:ext cx="0" cy="55562"/>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4384" name="Line 51"/>
          <p:cNvSpPr>
            <a:spLocks noChangeShapeType="1"/>
          </p:cNvSpPr>
          <p:nvPr/>
        </p:nvSpPr>
        <p:spPr bwMode="auto">
          <a:xfrm>
            <a:off x="5995988" y="6573838"/>
            <a:ext cx="0" cy="55562"/>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4385" name="Line 52"/>
          <p:cNvSpPr>
            <a:spLocks noChangeShapeType="1"/>
          </p:cNvSpPr>
          <p:nvPr/>
        </p:nvSpPr>
        <p:spPr bwMode="auto">
          <a:xfrm>
            <a:off x="6378575" y="6573838"/>
            <a:ext cx="0" cy="55562"/>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4386" name="Rectangle 53"/>
          <p:cNvSpPr>
            <a:spLocks noChangeArrowheads="1"/>
          </p:cNvSpPr>
          <p:nvPr/>
        </p:nvSpPr>
        <p:spPr bwMode="auto">
          <a:xfrm>
            <a:off x="3773488" y="677863"/>
            <a:ext cx="292100" cy="166687"/>
          </a:xfrm>
          <a:prstGeom prst="rect">
            <a:avLst/>
          </a:prstGeom>
          <a:solidFill>
            <a:srgbClr val="FAFAFA"/>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14387" name="Rectangle 54"/>
          <p:cNvSpPr>
            <a:spLocks noChangeArrowheads="1"/>
          </p:cNvSpPr>
          <p:nvPr/>
        </p:nvSpPr>
        <p:spPr bwMode="auto">
          <a:xfrm>
            <a:off x="2428875" y="5646738"/>
            <a:ext cx="290513" cy="168275"/>
          </a:xfrm>
          <a:prstGeom prst="rect">
            <a:avLst/>
          </a:prstGeom>
          <a:solidFill>
            <a:srgbClr val="FAFAFA"/>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14388" name="Rectangle 55"/>
          <p:cNvSpPr>
            <a:spLocks noChangeArrowheads="1"/>
          </p:cNvSpPr>
          <p:nvPr/>
        </p:nvSpPr>
        <p:spPr bwMode="auto">
          <a:xfrm>
            <a:off x="2279650" y="5688013"/>
            <a:ext cx="292100" cy="168275"/>
          </a:xfrm>
          <a:prstGeom prst="rect">
            <a:avLst/>
          </a:prstGeom>
          <a:solidFill>
            <a:srgbClr val="FAFAFA"/>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14389" name="Line 56"/>
          <p:cNvSpPr>
            <a:spLocks noChangeShapeType="1"/>
          </p:cNvSpPr>
          <p:nvPr/>
        </p:nvSpPr>
        <p:spPr bwMode="auto">
          <a:xfrm>
            <a:off x="4122738" y="554038"/>
            <a:ext cx="0" cy="594360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4390" name="Line 57"/>
          <p:cNvSpPr>
            <a:spLocks noChangeShapeType="1"/>
          </p:cNvSpPr>
          <p:nvPr/>
        </p:nvSpPr>
        <p:spPr bwMode="auto">
          <a:xfrm>
            <a:off x="3235325" y="554038"/>
            <a:ext cx="0" cy="594360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4391" name="Line 58"/>
          <p:cNvSpPr>
            <a:spLocks noChangeShapeType="1"/>
          </p:cNvSpPr>
          <p:nvPr/>
        </p:nvSpPr>
        <p:spPr bwMode="auto">
          <a:xfrm flipV="1">
            <a:off x="2895600" y="5888038"/>
            <a:ext cx="76200" cy="457200"/>
          </a:xfrm>
          <a:prstGeom prst="line">
            <a:avLst/>
          </a:prstGeom>
          <a:noFill/>
          <a:ln w="12700">
            <a:solidFill>
              <a:srgbClr val="790015"/>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4392" name="Line 59"/>
          <p:cNvSpPr>
            <a:spLocks noChangeShapeType="1"/>
          </p:cNvSpPr>
          <p:nvPr/>
        </p:nvSpPr>
        <p:spPr bwMode="auto">
          <a:xfrm flipH="1" flipV="1">
            <a:off x="2974975" y="5886450"/>
            <a:ext cx="69850" cy="460375"/>
          </a:xfrm>
          <a:prstGeom prst="line">
            <a:avLst/>
          </a:prstGeom>
          <a:noFill/>
          <a:ln w="12700">
            <a:solidFill>
              <a:srgbClr val="790015"/>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4393" name="Line 60"/>
          <p:cNvSpPr>
            <a:spLocks noChangeShapeType="1"/>
          </p:cNvSpPr>
          <p:nvPr/>
        </p:nvSpPr>
        <p:spPr bwMode="auto">
          <a:xfrm>
            <a:off x="3200400" y="5126038"/>
            <a:ext cx="0" cy="76200"/>
          </a:xfrm>
          <a:prstGeom prst="line">
            <a:avLst/>
          </a:prstGeom>
          <a:noFill/>
          <a:ln w="76200">
            <a:solidFill>
              <a:srgbClr val="790015"/>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4394" name="Line 61"/>
          <p:cNvSpPr>
            <a:spLocks noChangeShapeType="1"/>
          </p:cNvSpPr>
          <p:nvPr/>
        </p:nvSpPr>
        <p:spPr bwMode="auto">
          <a:xfrm flipV="1">
            <a:off x="4191000" y="935038"/>
            <a:ext cx="228600" cy="77787"/>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417854" name="Rectangle 62"/>
          <p:cNvSpPr>
            <a:spLocks noChangeArrowheads="1"/>
          </p:cNvSpPr>
          <p:nvPr/>
        </p:nvSpPr>
        <p:spPr bwMode="auto">
          <a:xfrm>
            <a:off x="6667500" y="228600"/>
            <a:ext cx="3352800" cy="1066800"/>
          </a:xfrm>
          <a:prstGeom prst="rect">
            <a:avLst/>
          </a:prstGeom>
          <a:noFill/>
          <a:ln w="9525">
            <a:noFill/>
            <a:miter lim="800000"/>
            <a:headEnd/>
            <a:tailEnd/>
          </a:ln>
          <a:effectLst/>
        </p:spPr>
        <p:txBody>
          <a:bodyPr lIns="92075" tIns="46038" rIns="92075" bIns="46038" anchor="ctr"/>
          <a:lstStyle/>
          <a:p>
            <a:pPr algn="ctr">
              <a:defRPr/>
            </a:pPr>
            <a:r>
              <a:rPr lang="en-US" sz="2400" b="1">
                <a:solidFill>
                  <a:schemeClr val="tx2"/>
                </a:solidFill>
                <a:effectLst>
                  <a:outerShdw blurRad="38100" dist="38100" dir="2700000" algn="tl">
                    <a:srgbClr val="000000"/>
                  </a:outerShdw>
                </a:effectLst>
                <a:latin typeface="Calibri" panose="020F0502020204030204" pitchFamily="34" charset="0"/>
                <a:cs typeface="Times New Roman" pitchFamily="18" charset="0"/>
              </a:rPr>
              <a:t>Isovolumetric Ventricular relaxation</a:t>
            </a:r>
            <a:r>
              <a:rPr lang="en-US" sz="4400">
                <a:solidFill>
                  <a:schemeClr val="tx2"/>
                </a:solidFill>
                <a:effectLst>
                  <a:outerShdw blurRad="38100" dist="38100" dir="2700000" algn="tl">
                    <a:srgbClr val="000000"/>
                  </a:outerShdw>
                </a:effectLst>
                <a:latin typeface="Calibri" panose="020F0502020204030204" pitchFamily="34" charset="0"/>
              </a:rPr>
              <a:t> </a:t>
            </a:r>
          </a:p>
        </p:txBody>
      </p:sp>
      <p:sp>
        <p:nvSpPr>
          <p:cNvPr id="14396" name="Text Box 63"/>
          <p:cNvSpPr txBox="1">
            <a:spLocks noChangeArrowheads="1"/>
          </p:cNvSpPr>
          <p:nvPr/>
        </p:nvSpPr>
        <p:spPr bwMode="auto">
          <a:xfrm>
            <a:off x="4991100" y="1584325"/>
            <a:ext cx="51435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buClr>
                <a:srgbClr val="99FF33"/>
              </a:buClr>
              <a:buFont typeface="Wingdings" panose="05000000000000000000" pitchFamily="2" charset="2"/>
              <a:buBlip>
                <a:blip r:embed="rId5"/>
              </a:buBlip>
            </a:pPr>
            <a:r>
              <a:rPr lang="en-GB" altLang="en-US" b="1" dirty="0">
                <a:solidFill>
                  <a:srgbClr val="FF66FF"/>
                </a:solidFill>
                <a:latin typeface="Calibri" panose="020F0502020204030204" pitchFamily="34" charset="0"/>
              </a:rPr>
              <a:t> When the aortic valve closes, the AV valve is not yet open, because ventricular pressure still exceeds atrial pressure, so all valves are once again closed for a brief period of time and no blood can enter or leave the ventricle. </a:t>
            </a:r>
          </a:p>
          <a:p>
            <a:pPr>
              <a:buClr>
                <a:srgbClr val="99FF33"/>
              </a:buClr>
              <a:buFont typeface="Wingdings" panose="05000000000000000000" pitchFamily="2" charset="2"/>
              <a:buBlip>
                <a:blip r:embed="rId5"/>
              </a:buBlip>
            </a:pPr>
            <a:r>
              <a:rPr lang="en-GB" altLang="en-US" b="1" dirty="0">
                <a:solidFill>
                  <a:srgbClr val="FF66FF"/>
                </a:solidFill>
                <a:latin typeface="Calibri" panose="020F0502020204030204" pitchFamily="34" charset="0"/>
              </a:rPr>
              <a:t> The muscle fibre length and chamber volume remain constant.</a:t>
            </a:r>
          </a:p>
          <a:p>
            <a:pPr>
              <a:buClr>
                <a:srgbClr val="99FF33"/>
              </a:buClr>
              <a:buFont typeface="Wingdings" panose="05000000000000000000" pitchFamily="2" charset="2"/>
              <a:buBlip>
                <a:blip r:embed="rId5"/>
              </a:buBlip>
            </a:pPr>
            <a:r>
              <a:rPr lang="en-GB" altLang="en-US" b="1" dirty="0">
                <a:solidFill>
                  <a:srgbClr val="FF66FF"/>
                </a:solidFill>
                <a:latin typeface="Calibri" panose="020F0502020204030204" pitchFamily="34" charset="0"/>
              </a:rPr>
              <a:t> As the ventricle continues to relax  → the pressure steadily falls.</a:t>
            </a:r>
          </a:p>
        </p:txBody>
      </p:sp>
      <p:sp>
        <p:nvSpPr>
          <p:cNvPr id="14397" name="Rectangle 64"/>
          <p:cNvSpPr>
            <a:spLocks noChangeArrowheads="1"/>
          </p:cNvSpPr>
          <p:nvPr/>
        </p:nvSpPr>
        <p:spPr bwMode="auto">
          <a:xfrm>
            <a:off x="2705100" y="76200"/>
            <a:ext cx="3016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800">
                <a:solidFill>
                  <a:srgbClr val="FAFD00"/>
                </a:solidFill>
                <a:latin typeface="Calibri" panose="020F0502020204030204" pitchFamily="34" charset="0"/>
              </a:rPr>
              <a:t>1</a:t>
            </a:r>
          </a:p>
        </p:txBody>
      </p:sp>
      <p:sp>
        <p:nvSpPr>
          <p:cNvPr id="14398" name="Rectangle 65"/>
          <p:cNvSpPr>
            <a:spLocks noChangeArrowheads="1"/>
          </p:cNvSpPr>
          <p:nvPr/>
        </p:nvSpPr>
        <p:spPr bwMode="auto">
          <a:xfrm>
            <a:off x="2940050" y="76200"/>
            <a:ext cx="3016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800">
                <a:solidFill>
                  <a:srgbClr val="FAFD00"/>
                </a:solidFill>
                <a:latin typeface="Calibri" panose="020F0502020204030204" pitchFamily="34" charset="0"/>
              </a:rPr>
              <a:t>2</a:t>
            </a:r>
          </a:p>
        </p:txBody>
      </p:sp>
      <p:sp>
        <p:nvSpPr>
          <p:cNvPr id="14399" name="Rectangle 66"/>
          <p:cNvSpPr>
            <a:spLocks noChangeArrowheads="1"/>
          </p:cNvSpPr>
          <p:nvPr/>
        </p:nvSpPr>
        <p:spPr bwMode="auto">
          <a:xfrm>
            <a:off x="3228975" y="76200"/>
            <a:ext cx="3016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800">
                <a:solidFill>
                  <a:srgbClr val="FAFD00"/>
                </a:solidFill>
                <a:latin typeface="Calibri" panose="020F0502020204030204" pitchFamily="34" charset="0"/>
              </a:rPr>
              <a:t>3</a:t>
            </a:r>
          </a:p>
        </p:txBody>
      </p:sp>
      <p:sp>
        <p:nvSpPr>
          <p:cNvPr id="14400" name="Rectangle 67"/>
          <p:cNvSpPr>
            <a:spLocks noChangeArrowheads="1"/>
          </p:cNvSpPr>
          <p:nvPr/>
        </p:nvSpPr>
        <p:spPr bwMode="auto">
          <a:xfrm>
            <a:off x="3633788" y="76200"/>
            <a:ext cx="3016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800">
                <a:solidFill>
                  <a:srgbClr val="FAFD00"/>
                </a:solidFill>
                <a:latin typeface="Calibri" panose="020F0502020204030204" pitchFamily="34" charset="0"/>
              </a:rPr>
              <a:t>4</a:t>
            </a:r>
          </a:p>
        </p:txBody>
      </p:sp>
      <p:sp>
        <p:nvSpPr>
          <p:cNvPr id="14401" name="Rectangle 68"/>
          <p:cNvSpPr>
            <a:spLocks noChangeArrowheads="1"/>
          </p:cNvSpPr>
          <p:nvPr/>
        </p:nvSpPr>
        <p:spPr bwMode="auto">
          <a:xfrm>
            <a:off x="4119563" y="76200"/>
            <a:ext cx="3016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800">
                <a:solidFill>
                  <a:srgbClr val="FAFD00"/>
                </a:solidFill>
                <a:latin typeface="Calibri" panose="020F0502020204030204" pitchFamily="34" charset="0"/>
              </a:rPr>
              <a:t>5</a:t>
            </a:r>
          </a:p>
        </p:txBody>
      </p:sp>
      <p:sp>
        <p:nvSpPr>
          <p:cNvPr id="14402" name="Rectangle 69"/>
          <p:cNvSpPr>
            <a:spLocks noChangeArrowheads="1"/>
          </p:cNvSpPr>
          <p:nvPr/>
        </p:nvSpPr>
        <p:spPr bwMode="auto">
          <a:xfrm>
            <a:off x="4500563" y="76200"/>
            <a:ext cx="3016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800">
                <a:solidFill>
                  <a:srgbClr val="FAFD00"/>
                </a:solidFill>
                <a:latin typeface="Calibri" panose="020F0502020204030204" pitchFamily="34" charset="0"/>
              </a:rPr>
              <a:t>6</a:t>
            </a:r>
          </a:p>
        </p:txBody>
      </p:sp>
      <p:sp>
        <p:nvSpPr>
          <p:cNvPr id="14403" name="Rectangle 70"/>
          <p:cNvSpPr>
            <a:spLocks noChangeArrowheads="1"/>
          </p:cNvSpPr>
          <p:nvPr/>
        </p:nvSpPr>
        <p:spPr bwMode="auto">
          <a:xfrm>
            <a:off x="4981575" y="76200"/>
            <a:ext cx="3016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800">
                <a:solidFill>
                  <a:srgbClr val="FAFD00"/>
                </a:solidFill>
                <a:latin typeface="Calibri" panose="020F0502020204030204" pitchFamily="34" charset="0"/>
              </a:rPr>
              <a:t>7</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19842" name="Rectangle 2"/>
          <p:cNvSpPr>
            <a:spLocks noChangeArrowheads="1"/>
          </p:cNvSpPr>
          <p:nvPr/>
        </p:nvSpPr>
        <p:spPr bwMode="auto">
          <a:xfrm>
            <a:off x="6667500" y="228600"/>
            <a:ext cx="3352800" cy="533400"/>
          </a:xfrm>
          <a:prstGeom prst="rect">
            <a:avLst/>
          </a:prstGeom>
          <a:noFill/>
          <a:ln w="9525">
            <a:noFill/>
            <a:miter lim="800000"/>
            <a:headEnd/>
            <a:tailEnd/>
          </a:ln>
          <a:effectLst/>
        </p:spPr>
        <p:txBody>
          <a:bodyPr lIns="92075" tIns="46038" rIns="92075" bIns="46038" anchor="ctr"/>
          <a:lstStyle/>
          <a:p>
            <a:pPr algn="ctr">
              <a:defRPr/>
            </a:pPr>
            <a:r>
              <a:rPr lang="en-US" sz="2400" b="1">
                <a:solidFill>
                  <a:schemeClr val="tx2"/>
                </a:solidFill>
                <a:effectLst>
                  <a:outerShdw blurRad="38100" dist="38100" dir="2700000" algn="tl">
                    <a:srgbClr val="000000"/>
                  </a:outerShdw>
                </a:effectLst>
                <a:latin typeface="Calibri" panose="020F0502020204030204" pitchFamily="34" charset="0"/>
                <a:cs typeface="Times New Roman" pitchFamily="18" charset="0"/>
              </a:rPr>
              <a:t>Ventricular filling</a:t>
            </a:r>
            <a:r>
              <a:rPr lang="en-US" sz="4400">
                <a:solidFill>
                  <a:schemeClr val="tx2"/>
                </a:solidFill>
                <a:effectLst>
                  <a:outerShdw blurRad="38100" dist="38100" dir="2700000" algn="tl">
                    <a:srgbClr val="000000"/>
                  </a:outerShdw>
                </a:effectLst>
                <a:latin typeface="Calibri" panose="020F0502020204030204" pitchFamily="34" charset="0"/>
              </a:rPr>
              <a:t> </a:t>
            </a:r>
          </a:p>
        </p:txBody>
      </p:sp>
      <p:sp>
        <p:nvSpPr>
          <p:cNvPr id="419843" name="Text Box 3"/>
          <p:cNvSpPr txBox="1">
            <a:spLocks noChangeArrowheads="1"/>
          </p:cNvSpPr>
          <p:nvPr/>
        </p:nvSpPr>
        <p:spPr bwMode="auto">
          <a:xfrm>
            <a:off x="6286500" y="914400"/>
            <a:ext cx="3848100" cy="4052888"/>
          </a:xfrm>
          <a:prstGeom prst="rect">
            <a:avLst/>
          </a:prstGeom>
          <a:noFill/>
          <a:ln w="12700">
            <a:noFill/>
            <a:miter lim="800000"/>
            <a:headEnd/>
            <a:tailEnd/>
          </a:ln>
          <a:effectLst/>
        </p:spPr>
        <p:txBody>
          <a:bodyPr>
            <a:spAutoFit/>
          </a:bodyPr>
          <a:lstStyle/>
          <a:p>
            <a:pPr>
              <a:buClr>
                <a:srgbClr val="99FF33"/>
              </a:buClr>
              <a:buFont typeface="Wingdings" pitchFamily="2" charset="2"/>
              <a:buBlip>
                <a:blip r:embed="rId4"/>
              </a:buBlip>
              <a:defRPr/>
            </a:pPr>
            <a:r>
              <a:rPr lang="en-GB" sz="1600" b="1">
                <a:solidFill>
                  <a:srgbClr val="FF66FF"/>
                </a:solidFill>
                <a:latin typeface="Calibri" panose="020F0502020204030204" pitchFamily="34" charset="0"/>
              </a:rPr>
              <a:t> Blood continues to flow from the pulmonary veins into the left atrium → atrial pressure rises continuously. </a:t>
            </a:r>
          </a:p>
          <a:p>
            <a:pPr>
              <a:buClr>
                <a:srgbClr val="99FF33"/>
              </a:buClr>
              <a:buFont typeface="Wingdings" pitchFamily="2" charset="2"/>
              <a:buBlip>
                <a:blip r:embed="rId4"/>
              </a:buBlip>
              <a:defRPr/>
            </a:pPr>
            <a:r>
              <a:rPr lang="en-GB" sz="1600" b="1">
                <a:solidFill>
                  <a:srgbClr val="FF66FF"/>
                </a:solidFill>
                <a:latin typeface="Calibri" panose="020F0502020204030204" pitchFamily="34" charset="0"/>
              </a:rPr>
              <a:t> When the ventricular pressure falls below the atrial pressure, the AV valve opens, and ventricular filling occurs once again.</a:t>
            </a:r>
          </a:p>
          <a:p>
            <a:pPr>
              <a:buClr>
                <a:srgbClr val="99FF33"/>
              </a:buClr>
              <a:buFont typeface="Wingdings" pitchFamily="2" charset="2"/>
              <a:buBlip>
                <a:blip r:embed="rId4"/>
              </a:buBlip>
              <a:defRPr/>
            </a:pPr>
            <a:r>
              <a:rPr lang="en-GB" sz="1600" b="1">
                <a:solidFill>
                  <a:srgbClr val="FF66FF"/>
                </a:solidFill>
                <a:latin typeface="Calibri" panose="020F0502020204030204" pitchFamily="34" charset="0"/>
              </a:rPr>
              <a:t> It occurs rapidly at first because of the increased atrial pressure.</a:t>
            </a:r>
          </a:p>
          <a:p>
            <a:pPr>
              <a:buClr>
                <a:srgbClr val="99FF33"/>
              </a:buClr>
              <a:buFont typeface="Wingdings" pitchFamily="2" charset="2"/>
              <a:buBlip>
                <a:blip r:embed="rId4"/>
              </a:buBlip>
              <a:defRPr/>
            </a:pPr>
            <a:r>
              <a:rPr lang="en-GB" sz="1600" b="1">
                <a:solidFill>
                  <a:srgbClr val="FF66FF"/>
                </a:solidFill>
                <a:latin typeface="Calibri" panose="020F0502020204030204" pitchFamily="34" charset="0"/>
              </a:rPr>
              <a:t> It then slows down.</a:t>
            </a:r>
          </a:p>
          <a:p>
            <a:pPr>
              <a:buClr>
                <a:srgbClr val="99FF33"/>
              </a:buClr>
              <a:buFont typeface="Wingdings" pitchFamily="2" charset="2"/>
              <a:buBlip>
                <a:blip r:embed="rId4"/>
              </a:buBlip>
              <a:defRPr/>
            </a:pPr>
            <a:r>
              <a:rPr lang="en-GB" sz="1600" b="1">
                <a:solidFill>
                  <a:srgbClr val="FF66FF"/>
                </a:solidFill>
                <a:latin typeface="Calibri" panose="020F0502020204030204" pitchFamily="34" charset="0"/>
              </a:rPr>
              <a:t> The atrial pressure starts to fall.</a:t>
            </a:r>
          </a:p>
          <a:p>
            <a:pPr>
              <a:spcBef>
                <a:spcPct val="20000"/>
              </a:spcBef>
              <a:buClr>
                <a:srgbClr val="99FF33"/>
              </a:buClr>
              <a:buFont typeface="Wingdings" pitchFamily="2" charset="2"/>
              <a:buBlip>
                <a:blip r:embed="rId4"/>
              </a:buBlip>
              <a:defRPr/>
            </a:pPr>
            <a:r>
              <a:rPr lang="en-GB" sz="1600" b="1">
                <a:solidFill>
                  <a:srgbClr val="FF66FF"/>
                </a:solidFill>
                <a:latin typeface="Calibri" panose="020F0502020204030204" pitchFamily="34" charset="0"/>
              </a:rPr>
              <a:t> During late ventricular diastole, when ventricular filling is proceeding very slowly, the SA node fires again, and the cardiac cycle stars over</a:t>
            </a:r>
            <a:r>
              <a:rPr lang="en-US" sz="1600" b="1">
                <a:solidFill>
                  <a:srgbClr val="FF66FF"/>
                </a:solidFill>
                <a:effectLst>
                  <a:outerShdw blurRad="38100" dist="38100" dir="2700000" algn="tl">
                    <a:srgbClr val="000000"/>
                  </a:outerShdw>
                </a:effectLst>
                <a:latin typeface="Calibri" panose="020F0502020204030204" pitchFamily="34" charset="0"/>
              </a:rPr>
              <a:t>.</a:t>
            </a:r>
          </a:p>
          <a:p>
            <a:pPr>
              <a:buClr>
                <a:srgbClr val="99FF33"/>
              </a:buClr>
              <a:buFont typeface="Wingdings" pitchFamily="2" charset="2"/>
              <a:buChar char="§"/>
              <a:defRPr/>
            </a:pPr>
            <a:endParaRPr lang="en-GB" sz="1600" b="1">
              <a:solidFill>
                <a:srgbClr val="FF66FF"/>
              </a:solidFill>
              <a:latin typeface="Calibri" panose="020F0502020204030204" pitchFamily="34" charset="0"/>
            </a:endParaRPr>
          </a:p>
        </p:txBody>
      </p:sp>
      <p:sp>
        <p:nvSpPr>
          <p:cNvPr id="15364" name="Rectangle 4"/>
          <p:cNvSpPr>
            <a:spLocks noChangeArrowheads="1"/>
          </p:cNvSpPr>
          <p:nvPr/>
        </p:nvSpPr>
        <p:spPr bwMode="auto">
          <a:xfrm>
            <a:off x="5942132" y="5214938"/>
            <a:ext cx="1544398"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r>
              <a:rPr lang="en-GB" altLang="en-US">
                <a:solidFill>
                  <a:srgbClr val="FAFD00"/>
                </a:solidFill>
                <a:latin typeface="Calibri" panose="020F0502020204030204" pitchFamily="34" charset="0"/>
              </a:rPr>
              <a:t>venous pulse</a:t>
            </a:r>
          </a:p>
        </p:txBody>
      </p:sp>
      <p:sp>
        <p:nvSpPr>
          <p:cNvPr id="15365" name="Line 5"/>
          <p:cNvSpPr>
            <a:spLocks noChangeShapeType="1"/>
          </p:cNvSpPr>
          <p:nvPr/>
        </p:nvSpPr>
        <p:spPr bwMode="auto">
          <a:xfrm>
            <a:off x="2041525" y="719138"/>
            <a:ext cx="0" cy="173355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5366" name="Line 6"/>
          <p:cNvSpPr>
            <a:spLocks noChangeShapeType="1"/>
          </p:cNvSpPr>
          <p:nvPr/>
        </p:nvSpPr>
        <p:spPr bwMode="auto">
          <a:xfrm>
            <a:off x="1954213" y="719138"/>
            <a:ext cx="87312"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5367" name="Line 7"/>
          <p:cNvSpPr>
            <a:spLocks noChangeShapeType="1"/>
          </p:cNvSpPr>
          <p:nvPr/>
        </p:nvSpPr>
        <p:spPr bwMode="auto">
          <a:xfrm>
            <a:off x="1954213" y="1008063"/>
            <a:ext cx="87312"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5368" name="Line 8"/>
          <p:cNvSpPr>
            <a:spLocks noChangeShapeType="1"/>
          </p:cNvSpPr>
          <p:nvPr/>
        </p:nvSpPr>
        <p:spPr bwMode="auto">
          <a:xfrm>
            <a:off x="1954213" y="1295400"/>
            <a:ext cx="87312"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5369" name="Line 9"/>
          <p:cNvSpPr>
            <a:spLocks noChangeShapeType="1"/>
          </p:cNvSpPr>
          <p:nvPr/>
        </p:nvSpPr>
        <p:spPr bwMode="auto">
          <a:xfrm>
            <a:off x="1954213" y="1585913"/>
            <a:ext cx="87312"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5370" name="Line 10"/>
          <p:cNvSpPr>
            <a:spLocks noChangeShapeType="1"/>
          </p:cNvSpPr>
          <p:nvPr/>
        </p:nvSpPr>
        <p:spPr bwMode="auto">
          <a:xfrm>
            <a:off x="1954213" y="1874838"/>
            <a:ext cx="87312"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5371" name="Line 11"/>
          <p:cNvSpPr>
            <a:spLocks noChangeShapeType="1"/>
          </p:cNvSpPr>
          <p:nvPr/>
        </p:nvSpPr>
        <p:spPr bwMode="auto">
          <a:xfrm>
            <a:off x="1954213" y="2163763"/>
            <a:ext cx="87312"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5372" name="Line 12"/>
          <p:cNvSpPr>
            <a:spLocks noChangeShapeType="1"/>
          </p:cNvSpPr>
          <p:nvPr/>
        </p:nvSpPr>
        <p:spPr bwMode="auto">
          <a:xfrm>
            <a:off x="1954213" y="2452688"/>
            <a:ext cx="87312"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5373" name="Rectangle 13"/>
          <p:cNvSpPr>
            <a:spLocks noChangeArrowheads="1"/>
          </p:cNvSpPr>
          <p:nvPr/>
        </p:nvSpPr>
        <p:spPr bwMode="auto">
          <a:xfrm>
            <a:off x="1390650" y="687388"/>
            <a:ext cx="741363" cy="1942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nSpc>
                <a:spcPct val="53000"/>
              </a:lnSpc>
              <a:spcBef>
                <a:spcPct val="8000"/>
              </a:spcBef>
            </a:pPr>
            <a:r>
              <a:rPr lang="en-GB" altLang="en-US">
                <a:solidFill>
                  <a:srgbClr val="FAFD00"/>
                </a:solidFill>
                <a:latin typeface="Calibri" panose="020F0502020204030204" pitchFamily="34" charset="0"/>
              </a:rPr>
              <a:t>120</a:t>
            </a:r>
          </a:p>
          <a:p>
            <a:pPr>
              <a:lnSpc>
                <a:spcPct val="53000"/>
              </a:lnSpc>
              <a:spcBef>
                <a:spcPct val="8000"/>
              </a:spcBef>
            </a:pPr>
            <a:endParaRPr lang="en-GB" altLang="en-US">
              <a:solidFill>
                <a:srgbClr val="FAFD00"/>
              </a:solidFill>
              <a:latin typeface="Calibri" panose="020F0502020204030204" pitchFamily="34" charset="0"/>
            </a:endParaRPr>
          </a:p>
          <a:p>
            <a:pPr>
              <a:lnSpc>
                <a:spcPct val="53000"/>
              </a:lnSpc>
              <a:spcBef>
                <a:spcPct val="8000"/>
              </a:spcBef>
            </a:pPr>
            <a:r>
              <a:rPr lang="en-GB" altLang="en-US">
                <a:solidFill>
                  <a:srgbClr val="FAFD00"/>
                </a:solidFill>
                <a:latin typeface="Calibri" panose="020F0502020204030204" pitchFamily="34" charset="0"/>
              </a:rPr>
              <a:t> </a:t>
            </a:r>
          </a:p>
          <a:p>
            <a:pPr>
              <a:lnSpc>
                <a:spcPct val="53000"/>
              </a:lnSpc>
              <a:spcBef>
                <a:spcPct val="8000"/>
              </a:spcBef>
            </a:pPr>
            <a:r>
              <a:rPr lang="en-GB" altLang="en-US">
                <a:solidFill>
                  <a:srgbClr val="FAFD00"/>
                </a:solidFill>
                <a:latin typeface="Calibri" panose="020F0502020204030204" pitchFamily="34" charset="0"/>
              </a:rPr>
              <a:t>  80</a:t>
            </a:r>
          </a:p>
          <a:p>
            <a:pPr>
              <a:lnSpc>
                <a:spcPct val="53000"/>
              </a:lnSpc>
              <a:spcBef>
                <a:spcPct val="8000"/>
              </a:spcBef>
            </a:pPr>
            <a:endParaRPr lang="en-GB" altLang="en-US">
              <a:solidFill>
                <a:srgbClr val="FAFD00"/>
              </a:solidFill>
              <a:latin typeface="Calibri" panose="020F0502020204030204" pitchFamily="34" charset="0"/>
            </a:endParaRPr>
          </a:p>
          <a:p>
            <a:pPr>
              <a:lnSpc>
                <a:spcPct val="53000"/>
              </a:lnSpc>
              <a:spcBef>
                <a:spcPct val="8000"/>
              </a:spcBef>
            </a:pPr>
            <a:endParaRPr lang="en-GB" altLang="en-US">
              <a:solidFill>
                <a:srgbClr val="FAFD00"/>
              </a:solidFill>
              <a:latin typeface="Calibri" panose="020F0502020204030204" pitchFamily="34" charset="0"/>
            </a:endParaRPr>
          </a:p>
          <a:p>
            <a:pPr>
              <a:lnSpc>
                <a:spcPct val="53000"/>
              </a:lnSpc>
              <a:spcBef>
                <a:spcPct val="8000"/>
              </a:spcBef>
            </a:pPr>
            <a:r>
              <a:rPr lang="en-GB" altLang="en-US">
                <a:solidFill>
                  <a:srgbClr val="FAFD00"/>
                </a:solidFill>
                <a:latin typeface="Calibri" panose="020F0502020204030204" pitchFamily="34" charset="0"/>
              </a:rPr>
              <a:t>  40</a:t>
            </a:r>
          </a:p>
          <a:p>
            <a:pPr>
              <a:lnSpc>
                <a:spcPct val="53000"/>
              </a:lnSpc>
              <a:spcBef>
                <a:spcPct val="8000"/>
              </a:spcBef>
            </a:pPr>
            <a:endParaRPr lang="en-GB" altLang="en-US">
              <a:solidFill>
                <a:srgbClr val="FAFD00"/>
              </a:solidFill>
              <a:latin typeface="Calibri" panose="020F0502020204030204" pitchFamily="34" charset="0"/>
            </a:endParaRPr>
          </a:p>
          <a:p>
            <a:pPr>
              <a:lnSpc>
                <a:spcPct val="53000"/>
              </a:lnSpc>
              <a:spcBef>
                <a:spcPct val="8000"/>
              </a:spcBef>
            </a:pPr>
            <a:endParaRPr lang="en-GB" altLang="en-US">
              <a:solidFill>
                <a:srgbClr val="FAFD00"/>
              </a:solidFill>
              <a:latin typeface="Calibri" panose="020F0502020204030204" pitchFamily="34" charset="0"/>
            </a:endParaRPr>
          </a:p>
          <a:p>
            <a:pPr>
              <a:lnSpc>
                <a:spcPct val="53000"/>
              </a:lnSpc>
              <a:spcBef>
                <a:spcPct val="8000"/>
              </a:spcBef>
            </a:pPr>
            <a:r>
              <a:rPr lang="en-GB" altLang="en-US">
                <a:solidFill>
                  <a:srgbClr val="FAFD00"/>
                </a:solidFill>
                <a:latin typeface="Calibri" panose="020F0502020204030204" pitchFamily="34" charset="0"/>
              </a:rPr>
              <a:t>    0</a:t>
            </a:r>
          </a:p>
        </p:txBody>
      </p:sp>
      <p:grpSp>
        <p:nvGrpSpPr>
          <p:cNvPr id="15374" name="Group 14"/>
          <p:cNvGrpSpPr>
            <a:grpSpLocks/>
          </p:cNvGrpSpPr>
          <p:nvPr/>
        </p:nvGrpSpPr>
        <p:grpSpPr bwMode="auto">
          <a:xfrm>
            <a:off x="1954213" y="3676650"/>
            <a:ext cx="87312" cy="1000125"/>
            <a:chOff x="1231" y="2316"/>
            <a:chExt cx="55" cy="630"/>
          </a:xfrm>
        </p:grpSpPr>
        <p:sp>
          <p:nvSpPr>
            <p:cNvPr id="15436" name="Line 15"/>
            <p:cNvSpPr>
              <a:spLocks noChangeShapeType="1"/>
            </p:cNvSpPr>
            <p:nvPr/>
          </p:nvSpPr>
          <p:spPr bwMode="auto">
            <a:xfrm>
              <a:off x="1286" y="2316"/>
              <a:ext cx="0" cy="63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5437" name="Line 16"/>
            <p:cNvSpPr>
              <a:spLocks noChangeShapeType="1"/>
            </p:cNvSpPr>
            <p:nvPr/>
          </p:nvSpPr>
          <p:spPr bwMode="auto">
            <a:xfrm>
              <a:off x="1231" y="2316"/>
              <a:ext cx="55"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5438" name="Line 17"/>
            <p:cNvSpPr>
              <a:spLocks noChangeShapeType="1"/>
            </p:cNvSpPr>
            <p:nvPr/>
          </p:nvSpPr>
          <p:spPr bwMode="auto">
            <a:xfrm>
              <a:off x="1231" y="2946"/>
              <a:ext cx="55"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grpSp>
      <p:sp>
        <p:nvSpPr>
          <p:cNvPr id="15375" name="Rectangle 18"/>
          <p:cNvSpPr>
            <a:spLocks noChangeArrowheads="1"/>
          </p:cNvSpPr>
          <p:nvPr/>
        </p:nvSpPr>
        <p:spPr bwMode="auto">
          <a:xfrm>
            <a:off x="1403350" y="3563938"/>
            <a:ext cx="581025"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a:solidFill>
                  <a:srgbClr val="FAFD00"/>
                </a:solidFill>
                <a:latin typeface="Calibri" panose="020F0502020204030204" pitchFamily="34" charset="0"/>
              </a:rPr>
              <a:t>140</a:t>
            </a:r>
          </a:p>
          <a:p>
            <a:endParaRPr lang="en-GB" altLang="en-US">
              <a:solidFill>
                <a:srgbClr val="FAFD00"/>
              </a:solidFill>
              <a:latin typeface="Calibri" panose="020F0502020204030204" pitchFamily="34" charset="0"/>
            </a:endParaRPr>
          </a:p>
          <a:p>
            <a:endParaRPr lang="en-GB" altLang="en-US">
              <a:solidFill>
                <a:srgbClr val="FAFD00"/>
              </a:solidFill>
              <a:latin typeface="Calibri" panose="020F0502020204030204" pitchFamily="34" charset="0"/>
            </a:endParaRPr>
          </a:p>
          <a:p>
            <a:r>
              <a:rPr lang="en-GB" altLang="en-US">
                <a:solidFill>
                  <a:srgbClr val="FAFD00"/>
                </a:solidFill>
                <a:latin typeface="Calibri" panose="020F0502020204030204" pitchFamily="34" charset="0"/>
              </a:rPr>
              <a:t> 70</a:t>
            </a:r>
          </a:p>
        </p:txBody>
      </p:sp>
      <p:sp>
        <p:nvSpPr>
          <p:cNvPr id="15376" name="Rectangle 19"/>
          <p:cNvSpPr>
            <a:spLocks noChangeArrowheads="1"/>
          </p:cNvSpPr>
          <p:nvPr/>
        </p:nvSpPr>
        <p:spPr bwMode="auto">
          <a:xfrm>
            <a:off x="5943278" y="4791075"/>
            <a:ext cx="1543693"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r>
              <a:rPr lang="en-GB" altLang="en-US">
                <a:solidFill>
                  <a:srgbClr val="FAFD00"/>
                </a:solidFill>
                <a:latin typeface="Calibri" panose="020F0502020204030204" pitchFamily="34" charset="0"/>
              </a:rPr>
              <a:t>heart sounds</a:t>
            </a:r>
          </a:p>
        </p:txBody>
      </p:sp>
      <p:sp>
        <p:nvSpPr>
          <p:cNvPr id="15377" name="Rectangle 20"/>
          <p:cNvSpPr>
            <a:spLocks noChangeArrowheads="1"/>
          </p:cNvSpPr>
          <p:nvPr/>
        </p:nvSpPr>
        <p:spPr bwMode="auto">
          <a:xfrm>
            <a:off x="303728" y="1138238"/>
            <a:ext cx="1081644" cy="70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r>
              <a:rPr lang="en-GB" altLang="en-US">
                <a:solidFill>
                  <a:srgbClr val="FAFD00"/>
                </a:solidFill>
                <a:latin typeface="Calibri" panose="020F0502020204030204" pitchFamily="34" charset="0"/>
              </a:rPr>
              <a:t>Pressure</a:t>
            </a:r>
          </a:p>
          <a:p>
            <a:pPr algn="ctr"/>
            <a:r>
              <a:rPr lang="en-GB" altLang="en-US">
                <a:solidFill>
                  <a:srgbClr val="FAFD00"/>
                </a:solidFill>
                <a:latin typeface="Calibri" panose="020F0502020204030204" pitchFamily="34" charset="0"/>
              </a:rPr>
              <a:t>mm Hg</a:t>
            </a:r>
          </a:p>
        </p:txBody>
      </p:sp>
      <p:sp>
        <p:nvSpPr>
          <p:cNvPr id="15378" name="Rectangle 21"/>
          <p:cNvSpPr>
            <a:spLocks noChangeArrowheads="1"/>
          </p:cNvSpPr>
          <p:nvPr/>
        </p:nvSpPr>
        <p:spPr bwMode="auto">
          <a:xfrm>
            <a:off x="52618" y="3892550"/>
            <a:ext cx="1344151" cy="70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r>
              <a:rPr lang="en-GB" altLang="en-US">
                <a:solidFill>
                  <a:srgbClr val="FAFD00"/>
                </a:solidFill>
                <a:latin typeface="Calibri" panose="020F0502020204030204" pitchFamily="34" charset="0"/>
              </a:rPr>
              <a:t>Ventricular</a:t>
            </a:r>
          </a:p>
          <a:p>
            <a:pPr algn="ctr"/>
            <a:r>
              <a:rPr lang="en-GB" altLang="en-US">
                <a:solidFill>
                  <a:srgbClr val="FAFD00"/>
                </a:solidFill>
                <a:latin typeface="Calibri" panose="020F0502020204030204" pitchFamily="34" charset="0"/>
              </a:rPr>
              <a:t>volume, ml</a:t>
            </a:r>
          </a:p>
        </p:txBody>
      </p:sp>
      <p:pic>
        <p:nvPicPr>
          <p:cNvPr id="15379" name="Picture 2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7900" y="381000"/>
            <a:ext cx="3711575" cy="5953125"/>
          </a:xfrm>
          <a:prstGeom prst="rect">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5380" name="Rectangle 23"/>
          <p:cNvSpPr>
            <a:spLocks noChangeArrowheads="1"/>
          </p:cNvSpPr>
          <p:nvPr/>
        </p:nvSpPr>
        <p:spPr bwMode="auto">
          <a:xfrm>
            <a:off x="6008688" y="5878513"/>
            <a:ext cx="600678"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a:solidFill>
                  <a:srgbClr val="FAFD00"/>
                </a:solidFill>
                <a:latin typeface="Calibri" panose="020F0502020204030204" pitchFamily="34" charset="0"/>
              </a:rPr>
              <a:t>ECG</a:t>
            </a:r>
          </a:p>
        </p:txBody>
      </p:sp>
      <p:sp>
        <p:nvSpPr>
          <p:cNvPr id="15381" name="Line 24"/>
          <p:cNvSpPr>
            <a:spLocks noChangeShapeType="1"/>
          </p:cNvSpPr>
          <p:nvPr/>
        </p:nvSpPr>
        <p:spPr bwMode="auto">
          <a:xfrm>
            <a:off x="3005138" y="393700"/>
            <a:ext cx="0" cy="600710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5382" name="Line 25"/>
          <p:cNvSpPr>
            <a:spLocks noChangeShapeType="1"/>
          </p:cNvSpPr>
          <p:nvPr/>
        </p:nvSpPr>
        <p:spPr bwMode="auto">
          <a:xfrm>
            <a:off x="2520950" y="6400800"/>
            <a:ext cx="3857625"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5383" name="Line 26"/>
          <p:cNvSpPr>
            <a:spLocks noChangeShapeType="1"/>
          </p:cNvSpPr>
          <p:nvPr/>
        </p:nvSpPr>
        <p:spPr bwMode="auto">
          <a:xfrm flipH="1">
            <a:off x="4446588" y="393700"/>
            <a:ext cx="1587" cy="600710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5384" name="Line 27"/>
          <p:cNvSpPr>
            <a:spLocks noChangeShapeType="1"/>
          </p:cNvSpPr>
          <p:nvPr/>
        </p:nvSpPr>
        <p:spPr bwMode="auto">
          <a:xfrm>
            <a:off x="3582988" y="393700"/>
            <a:ext cx="0" cy="6007100"/>
          </a:xfrm>
          <a:prstGeom prst="line">
            <a:avLst/>
          </a:prstGeom>
          <a:noFill/>
          <a:ln w="12700">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5385" name="Line 28"/>
          <p:cNvSpPr>
            <a:spLocks noChangeShapeType="1"/>
          </p:cNvSpPr>
          <p:nvPr/>
        </p:nvSpPr>
        <p:spPr bwMode="auto">
          <a:xfrm>
            <a:off x="4935538" y="393700"/>
            <a:ext cx="0" cy="6007100"/>
          </a:xfrm>
          <a:prstGeom prst="line">
            <a:avLst/>
          </a:prstGeom>
          <a:noFill/>
          <a:ln w="12700">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5386" name="Rectangle 29"/>
          <p:cNvSpPr>
            <a:spLocks noChangeArrowheads="1"/>
          </p:cNvSpPr>
          <p:nvPr/>
        </p:nvSpPr>
        <p:spPr bwMode="auto">
          <a:xfrm>
            <a:off x="2527300" y="4997450"/>
            <a:ext cx="28733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i="1">
                <a:solidFill>
                  <a:schemeClr val="bg2"/>
                </a:solidFill>
                <a:latin typeface="Calibri" panose="020F0502020204030204" pitchFamily="34" charset="0"/>
              </a:rPr>
              <a:t>a</a:t>
            </a:r>
          </a:p>
        </p:txBody>
      </p:sp>
      <p:sp>
        <p:nvSpPr>
          <p:cNvPr id="15387" name="Rectangle 30"/>
          <p:cNvSpPr>
            <a:spLocks noChangeArrowheads="1"/>
          </p:cNvSpPr>
          <p:nvPr/>
        </p:nvSpPr>
        <p:spPr bwMode="auto">
          <a:xfrm>
            <a:off x="3303588" y="4997450"/>
            <a:ext cx="27463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i="1">
                <a:solidFill>
                  <a:schemeClr val="bg2"/>
                </a:solidFill>
                <a:latin typeface="Calibri" panose="020F0502020204030204" pitchFamily="34" charset="0"/>
              </a:rPr>
              <a:t>c</a:t>
            </a:r>
          </a:p>
        </p:txBody>
      </p:sp>
      <p:sp>
        <p:nvSpPr>
          <p:cNvPr id="15388" name="Rectangle 31"/>
          <p:cNvSpPr>
            <a:spLocks noChangeArrowheads="1"/>
          </p:cNvSpPr>
          <p:nvPr/>
        </p:nvSpPr>
        <p:spPr bwMode="auto">
          <a:xfrm>
            <a:off x="4168775" y="4978400"/>
            <a:ext cx="28098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i="1">
                <a:solidFill>
                  <a:schemeClr val="bg2"/>
                </a:solidFill>
                <a:latin typeface="Calibri" panose="020F0502020204030204" pitchFamily="34" charset="0"/>
              </a:rPr>
              <a:t>v</a:t>
            </a:r>
          </a:p>
        </p:txBody>
      </p:sp>
      <p:sp>
        <p:nvSpPr>
          <p:cNvPr id="15389" name="Rectangle 32"/>
          <p:cNvSpPr>
            <a:spLocks noChangeArrowheads="1"/>
          </p:cNvSpPr>
          <p:nvPr/>
        </p:nvSpPr>
        <p:spPr bwMode="auto">
          <a:xfrm>
            <a:off x="2720975" y="5559425"/>
            <a:ext cx="30003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i="1">
                <a:solidFill>
                  <a:schemeClr val="bg2"/>
                </a:solidFill>
                <a:latin typeface="Calibri" panose="020F0502020204030204" pitchFamily="34" charset="0"/>
              </a:rPr>
              <a:t>R</a:t>
            </a:r>
          </a:p>
        </p:txBody>
      </p:sp>
      <p:sp>
        <p:nvSpPr>
          <p:cNvPr id="15390" name="Rectangle 33"/>
          <p:cNvSpPr>
            <a:spLocks noChangeArrowheads="1"/>
          </p:cNvSpPr>
          <p:nvPr/>
        </p:nvSpPr>
        <p:spPr bwMode="auto">
          <a:xfrm>
            <a:off x="2625725" y="6108700"/>
            <a:ext cx="3175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i="1">
                <a:solidFill>
                  <a:schemeClr val="bg2"/>
                </a:solidFill>
                <a:latin typeface="Calibri" panose="020F0502020204030204" pitchFamily="34" charset="0"/>
              </a:rPr>
              <a:t>Q</a:t>
            </a:r>
          </a:p>
        </p:txBody>
      </p:sp>
      <p:sp>
        <p:nvSpPr>
          <p:cNvPr id="15391" name="Rectangle 34"/>
          <p:cNvSpPr>
            <a:spLocks noChangeArrowheads="1"/>
          </p:cNvSpPr>
          <p:nvPr/>
        </p:nvSpPr>
        <p:spPr bwMode="auto">
          <a:xfrm>
            <a:off x="2986088" y="6091238"/>
            <a:ext cx="2794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i="1">
                <a:solidFill>
                  <a:schemeClr val="bg2"/>
                </a:solidFill>
                <a:latin typeface="Calibri" panose="020F0502020204030204" pitchFamily="34" charset="0"/>
              </a:rPr>
              <a:t>S</a:t>
            </a:r>
          </a:p>
        </p:txBody>
      </p:sp>
      <p:sp>
        <p:nvSpPr>
          <p:cNvPr id="15392" name="Rectangle 35"/>
          <p:cNvSpPr>
            <a:spLocks noChangeArrowheads="1"/>
          </p:cNvSpPr>
          <p:nvPr/>
        </p:nvSpPr>
        <p:spPr bwMode="auto">
          <a:xfrm>
            <a:off x="2338388" y="5830888"/>
            <a:ext cx="2921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i="1">
                <a:solidFill>
                  <a:schemeClr val="bg2"/>
                </a:solidFill>
                <a:latin typeface="Calibri" panose="020F0502020204030204" pitchFamily="34" charset="0"/>
              </a:rPr>
              <a:t>P</a:t>
            </a:r>
          </a:p>
        </p:txBody>
      </p:sp>
      <p:sp>
        <p:nvSpPr>
          <p:cNvPr id="15393" name="Rectangle 36"/>
          <p:cNvSpPr>
            <a:spLocks noChangeArrowheads="1"/>
          </p:cNvSpPr>
          <p:nvPr/>
        </p:nvSpPr>
        <p:spPr bwMode="auto">
          <a:xfrm>
            <a:off x="3683000" y="5830888"/>
            <a:ext cx="282130"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i="1">
                <a:solidFill>
                  <a:schemeClr val="bg2"/>
                </a:solidFill>
                <a:latin typeface="Calibri" panose="020F0502020204030204" pitchFamily="34" charset="0"/>
              </a:rPr>
              <a:t>T</a:t>
            </a:r>
          </a:p>
        </p:txBody>
      </p:sp>
      <p:sp>
        <p:nvSpPr>
          <p:cNvPr id="15394" name="Rectangle 37"/>
          <p:cNvSpPr>
            <a:spLocks noChangeArrowheads="1"/>
          </p:cNvSpPr>
          <p:nvPr/>
        </p:nvSpPr>
        <p:spPr bwMode="auto">
          <a:xfrm>
            <a:off x="5614988" y="5830888"/>
            <a:ext cx="2921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i="1">
                <a:solidFill>
                  <a:schemeClr val="bg2"/>
                </a:solidFill>
                <a:latin typeface="Calibri" panose="020F0502020204030204" pitchFamily="34" charset="0"/>
              </a:rPr>
              <a:t>P</a:t>
            </a:r>
          </a:p>
        </p:txBody>
      </p:sp>
      <p:sp>
        <p:nvSpPr>
          <p:cNvPr id="15395" name="Rectangle 38"/>
          <p:cNvSpPr>
            <a:spLocks noChangeArrowheads="1"/>
          </p:cNvSpPr>
          <p:nvPr/>
        </p:nvSpPr>
        <p:spPr bwMode="auto">
          <a:xfrm>
            <a:off x="2914650" y="4665663"/>
            <a:ext cx="28733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i="1">
                <a:solidFill>
                  <a:schemeClr val="bg2"/>
                </a:solidFill>
                <a:latin typeface="Calibri" panose="020F0502020204030204" pitchFamily="34" charset="0"/>
              </a:rPr>
              <a:t>1</a:t>
            </a:r>
          </a:p>
        </p:txBody>
      </p:sp>
      <p:sp>
        <p:nvSpPr>
          <p:cNvPr id="15396" name="Rectangle 39"/>
          <p:cNvSpPr>
            <a:spLocks noChangeArrowheads="1"/>
          </p:cNvSpPr>
          <p:nvPr/>
        </p:nvSpPr>
        <p:spPr bwMode="auto">
          <a:xfrm>
            <a:off x="3875088" y="4721225"/>
            <a:ext cx="28733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i="1">
                <a:solidFill>
                  <a:schemeClr val="bg2"/>
                </a:solidFill>
                <a:latin typeface="Calibri" panose="020F0502020204030204" pitchFamily="34" charset="0"/>
              </a:rPr>
              <a:t>2</a:t>
            </a:r>
          </a:p>
        </p:txBody>
      </p:sp>
      <p:sp>
        <p:nvSpPr>
          <p:cNvPr id="15397" name="Rectangle 40"/>
          <p:cNvSpPr>
            <a:spLocks noChangeArrowheads="1"/>
          </p:cNvSpPr>
          <p:nvPr/>
        </p:nvSpPr>
        <p:spPr bwMode="auto">
          <a:xfrm>
            <a:off x="4456113" y="4721225"/>
            <a:ext cx="28733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i="1">
                <a:solidFill>
                  <a:schemeClr val="bg2"/>
                </a:solidFill>
                <a:latin typeface="Calibri" panose="020F0502020204030204" pitchFamily="34" charset="0"/>
              </a:rPr>
              <a:t>3</a:t>
            </a:r>
          </a:p>
        </p:txBody>
      </p:sp>
      <p:sp>
        <p:nvSpPr>
          <p:cNvPr id="15398" name="Rectangle 41"/>
          <p:cNvSpPr>
            <a:spLocks noChangeArrowheads="1"/>
          </p:cNvSpPr>
          <p:nvPr/>
        </p:nvSpPr>
        <p:spPr bwMode="auto">
          <a:xfrm>
            <a:off x="2527300" y="4721225"/>
            <a:ext cx="28733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i="1">
                <a:solidFill>
                  <a:schemeClr val="bg2"/>
                </a:solidFill>
                <a:latin typeface="Calibri" panose="020F0502020204030204" pitchFamily="34" charset="0"/>
              </a:rPr>
              <a:t>4</a:t>
            </a:r>
          </a:p>
        </p:txBody>
      </p:sp>
      <p:sp>
        <p:nvSpPr>
          <p:cNvPr id="15399" name="Rectangle 42"/>
          <p:cNvSpPr>
            <a:spLocks noChangeArrowheads="1"/>
          </p:cNvSpPr>
          <p:nvPr/>
        </p:nvSpPr>
        <p:spPr bwMode="auto">
          <a:xfrm>
            <a:off x="4833475" y="1784350"/>
            <a:ext cx="1323312" cy="64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r>
              <a:rPr lang="en-GB" altLang="en-US" sz="1800">
                <a:solidFill>
                  <a:schemeClr val="bg2"/>
                </a:solidFill>
                <a:latin typeface="Calibri" panose="020F0502020204030204" pitchFamily="34" charset="0"/>
              </a:rPr>
              <a:t>mitral valve </a:t>
            </a:r>
          </a:p>
          <a:p>
            <a:pPr algn="ctr"/>
            <a:r>
              <a:rPr lang="en-GB" altLang="en-US" sz="1800">
                <a:solidFill>
                  <a:schemeClr val="bg2"/>
                </a:solidFill>
                <a:latin typeface="Calibri" panose="020F0502020204030204" pitchFamily="34" charset="0"/>
              </a:rPr>
              <a:t>opens</a:t>
            </a:r>
          </a:p>
        </p:txBody>
      </p:sp>
      <p:sp>
        <p:nvSpPr>
          <p:cNvPr id="15400" name="Line 43"/>
          <p:cNvSpPr>
            <a:spLocks noChangeShapeType="1"/>
          </p:cNvSpPr>
          <p:nvPr/>
        </p:nvSpPr>
        <p:spPr bwMode="auto">
          <a:xfrm flipV="1">
            <a:off x="4546600" y="2133600"/>
            <a:ext cx="544513" cy="153988"/>
          </a:xfrm>
          <a:prstGeom prst="line">
            <a:avLst/>
          </a:prstGeom>
          <a:noFill/>
          <a:ln w="12700">
            <a:solidFill>
              <a:schemeClr val="bg2"/>
            </a:solidFill>
            <a:round/>
            <a:headEnd type="triangle" w="med" len="me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5401" name="Rectangle 44"/>
          <p:cNvSpPr>
            <a:spLocks noChangeArrowheads="1"/>
          </p:cNvSpPr>
          <p:nvPr/>
        </p:nvSpPr>
        <p:spPr bwMode="auto">
          <a:xfrm>
            <a:off x="2182359" y="1544638"/>
            <a:ext cx="750206" cy="920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r>
              <a:rPr lang="en-GB" altLang="en-US" sz="1800">
                <a:solidFill>
                  <a:schemeClr val="bg2"/>
                </a:solidFill>
                <a:latin typeface="Calibri" panose="020F0502020204030204" pitchFamily="34" charset="0"/>
              </a:rPr>
              <a:t>mitral</a:t>
            </a:r>
          </a:p>
          <a:p>
            <a:pPr algn="ctr"/>
            <a:r>
              <a:rPr lang="en-GB" altLang="en-US" sz="1800">
                <a:solidFill>
                  <a:schemeClr val="bg2"/>
                </a:solidFill>
                <a:latin typeface="Calibri" panose="020F0502020204030204" pitchFamily="34" charset="0"/>
              </a:rPr>
              <a:t>valve</a:t>
            </a:r>
          </a:p>
          <a:p>
            <a:pPr algn="ctr"/>
            <a:r>
              <a:rPr lang="en-GB" altLang="en-US" sz="1800">
                <a:solidFill>
                  <a:schemeClr val="bg2"/>
                </a:solidFill>
                <a:latin typeface="Calibri" panose="020F0502020204030204" pitchFamily="34" charset="0"/>
              </a:rPr>
              <a:t>closes</a:t>
            </a:r>
          </a:p>
        </p:txBody>
      </p:sp>
      <p:sp>
        <p:nvSpPr>
          <p:cNvPr id="15402" name="Line 45"/>
          <p:cNvSpPr>
            <a:spLocks noChangeShapeType="1"/>
          </p:cNvSpPr>
          <p:nvPr/>
        </p:nvSpPr>
        <p:spPr bwMode="auto">
          <a:xfrm flipH="1" flipV="1">
            <a:off x="2716213" y="2060575"/>
            <a:ext cx="288925" cy="336550"/>
          </a:xfrm>
          <a:prstGeom prst="line">
            <a:avLst/>
          </a:prstGeom>
          <a:noFill/>
          <a:ln w="12700">
            <a:solidFill>
              <a:schemeClr val="bg2"/>
            </a:solidFill>
            <a:round/>
            <a:headEnd type="triangle" w="med" len="me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5403" name="Line 46"/>
          <p:cNvSpPr>
            <a:spLocks noChangeShapeType="1"/>
          </p:cNvSpPr>
          <p:nvPr/>
        </p:nvSpPr>
        <p:spPr bwMode="auto">
          <a:xfrm flipH="1" flipV="1">
            <a:off x="2908300" y="950913"/>
            <a:ext cx="290513" cy="333375"/>
          </a:xfrm>
          <a:prstGeom prst="line">
            <a:avLst/>
          </a:prstGeom>
          <a:noFill/>
          <a:ln w="12700">
            <a:solidFill>
              <a:schemeClr val="bg2"/>
            </a:solidFill>
            <a:round/>
            <a:headEnd type="triangle" w="med" len="me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5404" name="Rectangle 47"/>
          <p:cNvSpPr>
            <a:spLocks noChangeArrowheads="1"/>
          </p:cNvSpPr>
          <p:nvPr/>
        </p:nvSpPr>
        <p:spPr bwMode="auto">
          <a:xfrm>
            <a:off x="2208213" y="376238"/>
            <a:ext cx="78105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r>
              <a:rPr lang="en-GB" altLang="en-US" sz="1800">
                <a:solidFill>
                  <a:schemeClr val="bg2"/>
                </a:solidFill>
                <a:latin typeface="Calibri" panose="020F0502020204030204" pitchFamily="34" charset="0"/>
              </a:rPr>
              <a:t>aortic</a:t>
            </a:r>
          </a:p>
          <a:p>
            <a:pPr algn="ctr"/>
            <a:r>
              <a:rPr lang="en-GB" altLang="en-US" sz="1800">
                <a:solidFill>
                  <a:schemeClr val="bg2"/>
                </a:solidFill>
                <a:latin typeface="Calibri" panose="020F0502020204030204" pitchFamily="34" charset="0"/>
              </a:rPr>
              <a:t>valve</a:t>
            </a:r>
          </a:p>
          <a:p>
            <a:pPr algn="ctr"/>
            <a:r>
              <a:rPr lang="en-GB" altLang="en-US" sz="1800">
                <a:solidFill>
                  <a:schemeClr val="bg2"/>
                </a:solidFill>
                <a:latin typeface="Calibri" panose="020F0502020204030204" pitchFamily="34" charset="0"/>
              </a:rPr>
              <a:t>opens</a:t>
            </a:r>
          </a:p>
        </p:txBody>
      </p:sp>
      <p:sp>
        <p:nvSpPr>
          <p:cNvPr id="15405" name="Rectangle 48"/>
          <p:cNvSpPr>
            <a:spLocks noChangeArrowheads="1"/>
          </p:cNvSpPr>
          <p:nvPr/>
        </p:nvSpPr>
        <p:spPr bwMode="auto">
          <a:xfrm>
            <a:off x="4736220" y="471488"/>
            <a:ext cx="1416222" cy="64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r>
              <a:rPr lang="en-GB" altLang="en-US" sz="1800">
                <a:solidFill>
                  <a:schemeClr val="bg2"/>
                </a:solidFill>
                <a:latin typeface="Calibri" panose="020F0502020204030204" pitchFamily="34" charset="0"/>
              </a:rPr>
              <a:t>aortic  valve  </a:t>
            </a:r>
          </a:p>
          <a:p>
            <a:pPr algn="ctr"/>
            <a:r>
              <a:rPr lang="en-GB" altLang="en-US" sz="1800">
                <a:solidFill>
                  <a:schemeClr val="bg2"/>
                </a:solidFill>
                <a:latin typeface="Calibri" panose="020F0502020204030204" pitchFamily="34" charset="0"/>
              </a:rPr>
              <a:t>closes</a:t>
            </a:r>
          </a:p>
        </p:txBody>
      </p:sp>
      <p:sp>
        <p:nvSpPr>
          <p:cNvPr id="15406" name="Line 49"/>
          <p:cNvSpPr>
            <a:spLocks noChangeShapeType="1"/>
          </p:cNvSpPr>
          <p:nvPr/>
        </p:nvSpPr>
        <p:spPr bwMode="auto">
          <a:xfrm flipV="1">
            <a:off x="4160838" y="685800"/>
            <a:ext cx="608012" cy="153988"/>
          </a:xfrm>
          <a:prstGeom prst="line">
            <a:avLst/>
          </a:prstGeom>
          <a:noFill/>
          <a:ln w="12700">
            <a:solidFill>
              <a:schemeClr val="bg2"/>
            </a:solidFill>
            <a:round/>
            <a:headEnd type="triangle" w="med" len="me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5407" name="Line 50"/>
          <p:cNvSpPr>
            <a:spLocks noChangeShapeType="1"/>
          </p:cNvSpPr>
          <p:nvPr/>
        </p:nvSpPr>
        <p:spPr bwMode="auto">
          <a:xfrm>
            <a:off x="2520950" y="6400800"/>
            <a:ext cx="0" cy="55563"/>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5408" name="Line 51"/>
          <p:cNvSpPr>
            <a:spLocks noChangeShapeType="1"/>
          </p:cNvSpPr>
          <p:nvPr/>
        </p:nvSpPr>
        <p:spPr bwMode="auto">
          <a:xfrm>
            <a:off x="2908300" y="6400800"/>
            <a:ext cx="0" cy="55563"/>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5409" name="Line 52"/>
          <p:cNvSpPr>
            <a:spLocks noChangeShapeType="1"/>
          </p:cNvSpPr>
          <p:nvPr/>
        </p:nvSpPr>
        <p:spPr bwMode="auto">
          <a:xfrm>
            <a:off x="3292475" y="6400800"/>
            <a:ext cx="0" cy="55563"/>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5410" name="Line 53"/>
          <p:cNvSpPr>
            <a:spLocks noChangeShapeType="1"/>
          </p:cNvSpPr>
          <p:nvPr/>
        </p:nvSpPr>
        <p:spPr bwMode="auto">
          <a:xfrm>
            <a:off x="3679825" y="6400800"/>
            <a:ext cx="0" cy="55563"/>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5411" name="Line 54"/>
          <p:cNvSpPr>
            <a:spLocks noChangeShapeType="1"/>
          </p:cNvSpPr>
          <p:nvPr/>
        </p:nvSpPr>
        <p:spPr bwMode="auto">
          <a:xfrm>
            <a:off x="4065588" y="6400800"/>
            <a:ext cx="0" cy="55563"/>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5412" name="Line 55"/>
          <p:cNvSpPr>
            <a:spLocks noChangeShapeType="1"/>
          </p:cNvSpPr>
          <p:nvPr/>
        </p:nvSpPr>
        <p:spPr bwMode="auto">
          <a:xfrm>
            <a:off x="4448175" y="6400800"/>
            <a:ext cx="0" cy="55563"/>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5413" name="Line 56"/>
          <p:cNvSpPr>
            <a:spLocks noChangeShapeType="1"/>
          </p:cNvSpPr>
          <p:nvPr/>
        </p:nvSpPr>
        <p:spPr bwMode="auto">
          <a:xfrm>
            <a:off x="4835525" y="6400800"/>
            <a:ext cx="0" cy="55563"/>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5414" name="Line 57"/>
          <p:cNvSpPr>
            <a:spLocks noChangeShapeType="1"/>
          </p:cNvSpPr>
          <p:nvPr/>
        </p:nvSpPr>
        <p:spPr bwMode="auto">
          <a:xfrm>
            <a:off x="5222875" y="6400800"/>
            <a:ext cx="0" cy="55563"/>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5415" name="Line 58"/>
          <p:cNvSpPr>
            <a:spLocks noChangeShapeType="1"/>
          </p:cNvSpPr>
          <p:nvPr/>
        </p:nvSpPr>
        <p:spPr bwMode="auto">
          <a:xfrm>
            <a:off x="5607050" y="6400800"/>
            <a:ext cx="0" cy="55563"/>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5416" name="Line 59"/>
          <p:cNvSpPr>
            <a:spLocks noChangeShapeType="1"/>
          </p:cNvSpPr>
          <p:nvPr/>
        </p:nvSpPr>
        <p:spPr bwMode="auto">
          <a:xfrm>
            <a:off x="5995988" y="6400800"/>
            <a:ext cx="0" cy="55563"/>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5417" name="Line 60"/>
          <p:cNvSpPr>
            <a:spLocks noChangeShapeType="1"/>
          </p:cNvSpPr>
          <p:nvPr/>
        </p:nvSpPr>
        <p:spPr bwMode="auto">
          <a:xfrm>
            <a:off x="6378575" y="6400800"/>
            <a:ext cx="0" cy="55563"/>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5418" name="Rectangle 61"/>
          <p:cNvSpPr>
            <a:spLocks noChangeArrowheads="1"/>
          </p:cNvSpPr>
          <p:nvPr/>
        </p:nvSpPr>
        <p:spPr bwMode="auto">
          <a:xfrm>
            <a:off x="2400300" y="6464300"/>
            <a:ext cx="4235135"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a:solidFill>
                  <a:srgbClr val="FAFD00"/>
                </a:solidFill>
                <a:latin typeface="Calibri" panose="020F0502020204030204" pitchFamily="34" charset="0"/>
                <a:cs typeface="Times New Roman" panose="02020603050405020304" pitchFamily="18" charset="0"/>
              </a:rPr>
              <a:t>0                           0.5                          1.0  s</a:t>
            </a:r>
          </a:p>
        </p:txBody>
      </p:sp>
      <p:sp>
        <p:nvSpPr>
          <p:cNvPr id="15419" name="Rectangle 62"/>
          <p:cNvSpPr>
            <a:spLocks noChangeArrowheads="1"/>
          </p:cNvSpPr>
          <p:nvPr/>
        </p:nvSpPr>
        <p:spPr bwMode="auto">
          <a:xfrm>
            <a:off x="2773363" y="76200"/>
            <a:ext cx="3016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800">
                <a:solidFill>
                  <a:srgbClr val="FAFD00"/>
                </a:solidFill>
                <a:latin typeface="Calibri" panose="020F0502020204030204" pitchFamily="34" charset="0"/>
              </a:rPr>
              <a:t>1</a:t>
            </a:r>
          </a:p>
        </p:txBody>
      </p:sp>
      <p:sp>
        <p:nvSpPr>
          <p:cNvPr id="15420" name="Rectangle 63"/>
          <p:cNvSpPr>
            <a:spLocks noChangeArrowheads="1"/>
          </p:cNvSpPr>
          <p:nvPr/>
        </p:nvSpPr>
        <p:spPr bwMode="auto">
          <a:xfrm>
            <a:off x="3008313" y="76200"/>
            <a:ext cx="3016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800">
                <a:solidFill>
                  <a:srgbClr val="FAFD00"/>
                </a:solidFill>
                <a:latin typeface="Calibri" panose="020F0502020204030204" pitchFamily="34" charset="0"/>
              </a:rPr>
              <a:t>2</a:t>
            </a:r>
          </a:p>
        </p:txBody>
      </p:sp>
      <p:sp>
        <p:nvSpPr>
          <p:cNvPr id="15421" name="Rectangle 64"/>
          <p:cNvSpPr>
            <a:spLocks noChangeArrowheads="1"/>
          </p:cNvSpPr>
          <p:nvPr/>
        </p:nvSpPr>
        <p:spPr bwMode="auto">
          <a:xfrm>
            <a:off x="3297238" y="76200"/>
            <a:ext cx="3016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800">
                <a:solidFill>
                  <a:srgbClr val="FAFD00"/>
                </a:solidFill>
                <a:latin typeface="Calibri" panose="020F0502020204030204" pitchFamily="34" charset="0"/>
              </a:rPr>
              <a:t>3</a:t>
            </a:r>
          </a:p>
        </p:txBody>
      </p:sp>
      <p:sp>
        <p:nvSpPr>
          <p:cNvPr id="15422" name="Rectangle 65"/>
          <p:cNvSpPr>
            <a:spLocks noChangeArrowheads="1"/>
          </p:cNvSpPr>
          <p:nvPr/>
        </p:nvSpPr>
        <p:spPr bwMode="auto">
          <a:xfrm>
            <a:off x="3702050" y="76200"/>
            <a:ext cx="3016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800">
                <a:solidFill>
                  <a:srgbClr val="FAFD00"/>
                </a:solidFill>
                <a:latin typeface="Calibri" panose="020F0502020204030204" pitchFamily="34" charset="0"/>
              </a:rPr>
              <a:t>4</a:t>
            </a:r>
          </a:p>
        </p:txBody>
      </p:sp>
      <p:sp>
        <p:nvSpPr>
          <p:cNvPr id="15423" name="Rectangle 66"/>
          <p:cNvSpPr>
            <a:spLocks noChangeArrowheads="1"/>
          </p:cNvSpPr>
          <p:nvPr/>
        </p:nvSpPr>
        <p:spPr bwMode="auto">
          <a:xfrm>
            <a:off x="4187825" y="76200"/>
            <a:ext cx="3016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800">
                <a:solidFill>
                  <a:srgbClr val="FAFD00"/>
                </a:solidFill>
                <a:latin typeface="Calibri" panose="020F0502020204030204" pitchFamily="34" charset="0"/>
              </a:rPr>
              <a:t>5</a:t>
            </a:r>
          </a:p>
        </p:txBody>
      </p:sp>
      <p:sp>
        <p:nvSpPr>
          <p:cNvPr id="15424" name="Rectangle 67"/>
          <p:cNvSpPr>
            <a:spLocks noChangeArrowheads="1"/>
          </p:cNvSpPr>
          <p:nvPr/>
        </p:nvSpPr>
        <p:spPr bwMode="auto">
          <a:xfrm>
            <a:off x="4568825" y="76200"/>
            <a:ext cx="3016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800">
                <a:solidFill>
                  <a:srgbClr val="FAFD00"/>
                </a:solidFill>
                <a:latin typeface="Calibri" panose="020F0502020204030204" pitchFamily="34" charset="0"/>
              </a:rPr>
              <a:t>6</a:t>
            </a:r>
          </a:p>
        </p:txBody>
      </p:sp>
      <p:sp>
        <p:nvSpPr>
          <p:cNvPr id="15425" name="Rectangle 68"/>
          <p:cNvSpPr>
            <a:spLocks noChangeArrowheads="1"/>
          </p:cNvSpPr>
          <p:nvPr/>
        </p:nvSpPr>
        <p:spPr bwMode="auto">
          <a:xfrm>
            <a:off x="5049838" y="76200"/>
            <a:ext cx="3016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800">
                <a:solidFill>
                  <a:srgbClr val="FAFD00"/>
                </a:solidFill>
                <a:latin typeface="Calibri" panose="020F0502020204030204" pitchFamily="34" charset="0"/>
              </a:rPr>
              <a:t>7</a:t>
            </a:r>
          </a:p>
        </p:txBody>
      </p:sp>
      <p:sp>
        <p:nvSpPr>
          <p:cNvPr id="15426" name="Rectangle 69"/>
          <p:cNvSpPr>
            <a:spLocks noChangeArrowheads="1"/>
          </p:cNvSpPr>
          <p:nvPr/>
        </p:nvSpPr>
        <p:spPr bwMode="auto">
          <a:xfrm>
            <a:off x="5511800" y="1395413"/>
            <a:ext cx="288925" cy="166687"/>
          </a:xfrm>
          <a:prstGeom prst="rect">
            <a:avLst/>
          </a:prstGeom>
          <a:solidFill>
            <a:srgbClr val="FAFAFA"/>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15427" name="Rectangle 70"/>
          <p:cNvSpPr>
            <a:spLocks noChangeArrowheads="1"/>
          </p:cNvSpPr>
          <p:nvPr/>
        </p:nvSpPr>
        <p:spPr bwMode="auto">
          <a:xfrm>
            <a:off x="3773488" y="504825"/>
            <a:ext cx="292100" cy="166688"/>
          </a:xfrm>
          <a:prstGeom prst="rect">
            <a:avLst/>
          </a:prstGeom>
          <a:solidFill>
            <a:srgbClr val="FAFAFA"/>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15428" name="Rectangle 71"/>
          <p:cNvSpPr>
            <a:spLocks noChangeArrowheads="1"/>
          </p:cNvSpPr>
          <p:nvPr/>
        </p:nvSpPr>
        <p:spPr bwMode="auto">
          <a:xfrm>
            <a:off x="5640388" y="4010025"/>
            <a:ext cx="285750" cy="165100"/>
          </a:xfrm>
          <a:prstGeom prst="rect">
            <a:avLst/>
          </a:prstGeom>
          <a:solidFill>
            <a:srgbClr val="FAFAFA"/>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15429" name="Rectangle 72"/>
          <p:cNvSpPr>
            <a:spLocks noChangeArrowheads="1"/>
          </p:cNvSpPr>
          <p:nvPr/>
        </p:nvSpPr>
        <p:spPr bwMode="auto">
          <a:xfrm>
            <a:off x="5629275" y="4565650"/>
            <a:ext cx="290513" cy="166688"/>
          </a:xfrm>
          <a:prstGeom prst="rect">
            <a:avLst/>
          </a:prstGeom>
          <a:solidFill>
            <a:srgbClr val="FAFAFA"/>
          </a:solidFill>
          <a:ln w="12700">
            <a:solidFill>
              <a:srgbClr val="FAFAFA"/>
            </a:solidFill>
            <a:miter lim="800000"/>
            <a:headEnd/>
            <a:tailEnd/>
          </a:ln>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15430" name="Rectangle 73"/>
          <p:cNvSpPr>
            <a:spLocks noChangeArrowheads="1"/>
          </p:cNvSpPr>
          <p:nvPr/>
        </p:nvSpPr>
        <p:spPr bwMode="auto">
          <a:xfrm>
            <a:off x="5629275" y="6178550"/>
            <a:ext cx="290513" cy="168275"/>
          </a:xfrm>
          <a:prstGeom prst="rect">
            <a:avLst/>
          </a:prstGeom>
          <a:solidFill>
            <a:srgbClr val="FAFAFA"/>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15431" name="Rectangle 74"/>
          <p:cNvSpPr>
            <a:spLocks noChangeArrowheads="1"/>
          </p:cNvSpPr>
          <p:nvPr/>
        </p:nvSpPr>
        <p:spPr bwMode="auto">
          <a:xfrm>
            <a:off x="2428875" y="5473700"/>
            <a:ext cx="290513" cy="168275"/>
          </a:xfrm>
          <a:prstGeom prst="rect">
            <a:avLst/>
          </a:prstGeom>
          <a:solidFill>
            <a:srgbClr val="FAFAFA"/>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15432" name="Rectangle 75"/>
          <p:cNvSpPr>
            <a:spLocks noChangeArrowheads="1"/>
          </p:cNvSpPr>
          <p:nvPr/>
        </p:nvSpPr>
        <p:spPr bwMode="auto">
          <a:xfrm>
            <a:off x="2279650" y="5514975"/>
            <a:ext cx="292100" cy="168275"/>
          </a:xfrm>
          <a:prstGeom prst="rect">
            <a:avLst/>
          </a:prstGeom>
          <a:solidFill>
            <a:srgbClr val="FAFAFA"/>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15433" name="Line 76"/>
          <p:cNvSpPr>
            <a:spLocks noChangeShapeType="1"/>
          </p:cNvSpPr>
          <p:nvPr/>
        </p:nvSpPr>
        <p:spPr bwMode="auto">
          <a:xfrm>
            <a:off x="4122738" y="381000"/>
            <a:ext cx="0" cy="594360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5434" name="Line 77"/>
          <p:cNvSpPr>
            <a:spLocks noChangeShapeType="1"/>
          </p:cNvSpPr>
          <p:nvPr/>
        </p:nvSpPr>
        <p:spPr bwMode="auto">
          <a:xfrm>
            <a:off x="3235325" y="381000"/>
            <a:ext cx="0" cy="594360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5435" name="Line 78"/>
          <p:cNvSpPr>
            <a:spLocks noChangeShapeType="1"/>
          </p:cNvSpPr>
          <p:nvPr/>
        </p:nvSpPr>
        <p:spPr bwMode="auto">
          <a:xfrm>
            <a:off x="3200400" y="4953000"/>
            <a:ext cx="0" cy="76200"/>
          </a:xfrm>
          <a:prstGeom prst="line">
            <a:avLst/>
          </a:prstGeom>
          <a:noFill/>
          <a:ln w="76200">
            <a:solidFill>
              <a:srgbClr val="790015"/>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50562" name="Rectangle 2"/>
          <p:cNvSpPr>
            <a:spLocks noChangeArrowheads="1"/>
          </p:cNvSpPr>
          <p:nvPr/>
        </p:nvSpPr>
        <p:spPr bwMode="auto">
          <a:xfrm>
            <a:off x="304800" y="1912938"/>
            <a:ext cx="9601200" cy="4683125"/>
          </a:xfrm>
          <a:prstGeom prst="rect">
            <a:avLst/>
          </a:prstGeom>
          <a:noFill/>
          <a:ln w="12700" cap="sq">
            <a:noFill/>
            <a:miter lim="800000"/>
            <a:headEnd type="none" w="sm" len="sm"/>
            <a:tailEnd type="none" w="sm" len="sm"/>
          </a:ln>
          <a:effectLst/>
        </p:spPr>
        <p:txBody>
          <a:bodyPr/>
          <a:lstStyle/>
          <a:p>
            <a:pPr marL="342900" indent="-342900">
              <a:spcBef>
                <a:spcPct val="20000"/>
              </a:spcBef>
              <a:buClr>
                <a:schemeClr val="tx2"/>
              </a:buClr>
              <a:buSzPct val="75000"/>
              <a:buFont typeface="Monotype Sorts" pitchFamily="2" charset="2"/>
              <a:buChar char="n"/>
              <a:defRPr/>
            </a:pPr>
            <a:endParaRPr lang="en-US">
              <a:solidFill>
                <a:srgbClr val="00FFFF"/>
              </a:solidFill>
              <a:effectLst>
                <a:outerShdw blurRad="38100" dist="38100" dir="2700000" algn="tl">
                  <a:srgbClr val="000000"/>
                </a:outerShdw>
              </a:effectLst>
              <a:latin typeface="Calibri" panose="020F0502020204030204" pitchFamily="34" charset="0"/>
              <a:cs typeface="Times New Roman" pitchFamily="18" charset="0"/>
            </a:endParaRPr>
          </a:p>
        </p:txBody>
      </p:sp>
      <p:sp>
        <p:nvSpPr>
          <p:cNvPr id="25603" name="Rectangle 3"/>
          <p:cNvSpPr>
            <a:spLocks noChangeArrowheads="1"/>
          </p:cNvSpPr>
          <p:nvPr/>
        </p:nvSpPr>
        <p:spPr bwMode="auto">
          <a:xfrm>
            <a:off x="0" y="152400"/>
            <a:ext cx="10287000" cy="766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r>
              <a:rPr lang="en-GB" altLang="en-US" sz="4400" b="1" dirty="0" smtClean="0">
                <a:solidFill>
                  <a:srgbClr val="FAFD00"/>
                </a:solidFill>
                <a:latin typeface="Calibri" panose="020F0502020204030204" pitchFamily="34" charset="0"/>
              </a:rPr>
              <a:t>Cardiac cycle timing </a:t>
            </a:r>
            <a:endParaRPr lang="en-GB" altLang="en-US" sz="4400" b="1" dirty="0">
              <a:solidFill>
                <a:srgbClr val="FAFD00"/>
              </a:solidFill>
              <a:latin typeface="Calibri" panose="020F0502020204030204" pitchFamily="34" charset="0"/>
            </a:endParaRPr>
          </a:p>
        </p:txBody>
      </p:sp>
      <p:sp>
        <p:nvSpPr>
          <p:cNvPr id="25627" name="Text Box 27"/>
          <p:cNvSpPr txBox="1">
            <a:spLocks noChangeArrowheads="1"/>
          </p:cNvSpPr>
          <p:nvPr/>
        </p:nvSpPr>
        <p:spPr bwMode="auto">
          <a:xfrm>
            <a:off x="304800" y="1022350"/>
            <a:ext cx="9715500" cy="575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buFontTx/>
              <a:buBlip>
                <a:blip r:embed="rId4"/>
              </a:buBlip>
            </a:pPr>
            <a:r>
              <a:rPr lang="en-GB" altLang="en-US" sz="2300" b="1" dirty="0">
                <a:solidFill>
                  <a:srgbClr val="00FFFF"/>
                </a:solidFill>
                <a:latin typeface="Calibri" panose="020F0502020204030204" pitchFamily="34" charset="0"/>
              </a:rPr>
              <a:t> </a:t>
            </a:r>
            <a:r>
              <a:rPr lang="en-US" sz="2300" b="1" dirty="0" smtClean="0">
                <a:solidFill>
                  <a:srgbClr val="00FFFF"/>
                </a:solidFill>
                <a:latin typeface="Calibri" panose="020F0502020204030204" pitchFamily="34" charset="0"/>
              </a:rPr>
              <a:t>Although the events of the cardiac cycle </a:t>
            </a:r>
            <a:r>
              <a:rPr lang="en-US" sz="2300" b="1" dirty="0">
                <a:solidFill>
                  <a:srgbClr val="00FFFF"/>
                </a:solidFill>
                <a:latin typeface="Calibri" panose="020F0502020204030204" pitchFamily="34" charset="0"/>
              </a:rPr>
              <a:t>on the two sides of the heart are similar, they are somewhat asynchronous. </a:t>
            </a:r>
            <a:endParaRPr lang="en-US" sz="2300" b="1" dirty="0" smtClean="0">
              <a:solidFill>
                <a:srgbClr val="00FFFF"/>
              </a:solidFill>
              <a:latin typeface="Calibri" panose="020F0502020204030204" pitchFamily="34" charset="0"/>
            </a:endParaRPr>
          </a:p>
          <a:p>
            <a:endParaRPr lang="en-US" sz="2300" b="1" dirty="0" smtClean="0">
              <a:solidFill>
                <a:srgbClr val="00FFFF"/>
              </a:solidFill>
              <a:latin typeface="Calibri" panose="020F0502020204030204" pitchFamily="34" charset="0"/>
            </a:endParaRPr>
          </a:p>
          <a:p>
            <a:pPr>
              <a:buFontTx/>
              <a:buBlip>
                <a:blip r:embed="rId4"/>
              </a:buBlip>
            </a:pPr>
            <a:r>
              <a:rPr lang="en-US" sz="2300" b="1" dirty="0">
                <a:solidFill>
                  <a:srgbClr val="00FFFF"/>
                </a:solidFill>
                <a:latin typeface="Calibri" panose="020F0502020204030204" pitchFamily="34" charset="0"/>
              </a:rPr>
              <a:t> </a:t>
            </a:r>
            <a:r>
              <a:rPr lang="en-US" sz="2300" b="1" dirty="0" smtClean="0">
                <a:solidFill>
                  <a:srgbClr val="00FFFF"/>
                </a:solidFill>
                <a:latin typeface="Calibri" panose="020F0502020204030204" pitchFamily="34" charset="0"/>
              </a:rPr>
              <a:t>Right </a:t>
            </a:r>
            <a:r>
              <a:rPr lang="en-US" sz="2300" b="1" dirty="0">
                <a:solidFill>
                  <a:srgbClr val="00FFFF"/>
                </a:solidFill>
                <a:latin typeface="Calibri" panose="020F0502020204030204" pitchFamily="34" charset="0"/>
              </a:rPr>
              <a:t>atrial systole precedes left atrial </a:t>
            </a:r>
            <a:r>
              <a:rPr lang="en-US" sz="2300" b="1" dirty="0" smtClean="0">
                <a:solidFill>
                  <a:srgbClr val="00FFFF"/>
                </a:solidFill>
                <a:latin typeface="Calibri" panose="020F0502020204030204" pitchFamily="34" charset="0"/>
              </a:rPr>
              <a:t>systole. Contraction </a:t>
            </a:r>
            <a:r>
              <a:rPr lang="en-US" sz="2300" b="1" dirty="0">
                <a:solidFill>
                  <a:srgbClr val="00FFFF"/>
                </a:solidFill>
                <a:latin typeface="Calibri" panose="020F0502020204030204" pitchFamily="34" charset="0"/>
              </a:rPr>
              <a:t>of the right ventricle starts after that of the </a:t>
            </a:r>
            <a:r>
              <a:rPr lang="en-US" sz="2300" b="1" dirty="0" smtClean="0">
                <a:solidFill>
                  <a:srgbClr val="00FFFF"/>
                </a:solidFill>
                <a:latin typeface="Calibri" panose="020F0502020204030204" pitchFamily="34" charset="0"/>
              </a:rPr>
              <a:t>left. </a:t>
            </a:r>
            <a:r>
              <a:rPr lang="en-US" sz="2300" b="1" dirty="0">
                <a:solidFill>
                  <a:srgbClr val="00FFFF"/>
                </a:solidFill>
                <a:latin typeface="Calibri" panose="020F0502020204030204" pitchFamily="34" charset="0"/>
              </a:rPr>
              <a:t>However, since pulmonary arterial pressure is lower than aortic pressure, right ventricular ejection begins before that of the left. </a:t>
            </a:r>
            <a:endParaRPr lang="en-US" sz="2300" b="1" dirty="0" smtClean="0">
              <a:solidFill>
                <a:srgbClr val="00FFFF"/>
              </a:solidFill>
              <a:latin typeface="Calibri" panose="020F0502020204030204" pitchFamily="34" charset="0"/>
            </a:endParaRPr>
          </a:p>
          <a:p>
            <a:endParaRPr lang="en-US" sz="2300" b="1" dirty="0" smtClean="0">
              <a:solidFill>
                <a:srgbClr val="00FFFF"/>
              </a:solidFill>
              <a:latin typeface="Calibri" panose="020F0502020204030204" pitchFamily="34" charset="0"/>
            </a:endParaRPr>
          </a:p>
          <a:p>
            <a:pPr>
              <a:buFontTx/>
              <a:buBlip>
                <a:blip r:embed="rId4"/>
              </a:buBlip>
            </a:pPr>
            <a:r>
              <a:rPr lang="en-US" sz="2300" b="1" dirty="0">
                <a:solidFill>
                  <a:srgbClr val="00FFFF"/>
                </a:solidFill>
                <a:latin typeface="Calibri" panose="020F0502020204030204" pitchFamily="34" charset="0"/>
              </a:rPr>
              <a:t> </a:t>
            </a:r>
            <a:r>
              <a:rPr lang="en-US" sz="2300" b="1" dirty="0" smtClean="0">
                <a:solidFill>
                  <a:srgbClr val="00FFFF"/>
                </a:solidFill>
                <a:latin typeface="Calibri" panose="020F0502020204030204" pitchFamily="34" charset="0"/>
              </a:rPr>
              <a:t>During </a:t>
            </a:r>
            <a:r>
              <a:rPr lang="en-US" sz="2300" b="1" dirty="0">
                <a:solidFill>
                  <a:srgbClr val="00FFFF"/>
                </a:solidFill>
                <a:latin typeface="Calibri" panose="020F0502020204030204" pitchFamily="34" charset="0"/>
              </a:rPr>
              <a:t>expiration, the pulmonary and aortic valves close at the same time; but during inspiration, the aortic valve closes slightly before the pulmonary. The slower closure of the pulmonary valve is due to lower impedance of the pulmonary vascular tree. </a:t>
            </a:r>
            <a:endParaRPr lang="en-US" sz="2300" b="1" dirty="0" smtClean="0">
              <a:solidFill>
                <a:srgbClr val="00FFFF"/>
              </a:solidFill>
              <a:latin typeface="Calibri" panose="020F0502020204030204" pitchFamily="34" charset="0"/>
            </a:endParaRPr>
          </a:p>
          <a:p>
            <a:endParaRPr lang="en-US" sz="2300" b="1" dirty="0" smtClean="0">
              <a:solidFill>
                <a:srgbClr val="00FFFF"/>
              </a:solidFill>
              <a:latin typeface="Calibri" panose="020F0502020204030204" pitchFamily="34" charset="0"/>
            </a:endParaRPr>
          </a:p>
          <a:p>
            <a:pPr>
              <a:buFontTx/>
              <a:buBlip>
                <a:blip r:embed="rId4"/>
              </a:buBlip>
            </a:pPr>
            <a:r>
              <a:rPr lang="en-US" sz="2300" b="1" dirty="0">
                <a:solidFill>
                  <a:srgbClr val="00FFFF"/>
                </a:solidFill>
                <a:latin typeface="Calibri" panose="020F0502020204030204" pitchFamily="34" charset="0"/>
              </a:rPr>
              <a:t> </a:t>
            </a:r>
            <a:r>
              <a:rPr lang="en-US" sz="2300" b="1" dirty="0" smtClean="0">
                <a:solidFill>
                  <a:srgbClr val="00FFFF"/>
                </a:solidFill>
                <a:latin typeface="Calibri" panose="020F0502020204030204" pitchFamily="34" charset="0"/>
              </a:rPr>
              <a:t>When </a:t>
            </a:r>
            <a:r>
              <a:rPr lang="en-US" sz="2300" b="1" dirty="0">
                <a:solidFill>
                  <a:srgbClr val="00FFFF"/>
                </a:solidFill>
                <a:latin typeface="Calibri" panose="020F0502020204030204" pitchFamily="34" charset="0"/>
              </a:rPr>
              <a:t>measured over a period of minutes, the outputs of the two ventricles </a:t>
            </a:r>
            <a:r>
              <a:rPr lang="en-US" sz="2300" b="1" dirty="0" smtClean="0">
                <a:solidFill>
                  <a:srgbClr val="00FFFF"/>
                </a:solidFill>
                <a:latin typeface="Calibri" panose="020F0502020204030204" pitchFamily="34" charset="0"/>
              </a:rPr>
              <a:t>are equal</a:t>
            </a:r>
            <a:r>
              <a:rPr lang="en-US" sz="2300" b="1" dirty="0">
                <a:solidFill>
                  <a:srgbClr val="00FFFF"/>
                </a:solidFill>
                <a:latin typeface="Calibri" panose="020F0502020204030204" pitchFamily="34" charset="0"/>
              </a:rPr>
              <a:t>, but transient differences in output during the respiratory cycle occur in normal individuals.</a:t>
            </a:r>
            <a:endParaRPr lang="en-GB" altLang="en-US" sz="2300" b="1" dirty="0">
              <a:solidFill>
                <a:srgbClr val="00FFFF"/>
              </a:solidFill>
              <a:latin typeface="Calibri" panose="020F0502020204030204" pitchFamily="34" charset="0"/>
            </a:endParaRPr>
          </a:p>
        </p:txBody>
      </p:sp>
    </p:spTree>
    <p:extLst>
      <p:ext uri="{BB962C8B-B14F-4D97-AF65-F5344CB8AC3E}">
        <p14:creationId xmlns:p14="http://schemas.microsoft.com/office/powerpoint/2010/main" val="361374476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50562" name="Rectangle 2"/>
          <p:cNvSpPr>
            <a:spLocks noChangeArrowheads="1"/>
          </p:cNvSpPr>
          <p:nvPr/>
        </p:nvSpPr>
        <p:spPr bwMode="auto">
          <a:xfrm>
            <a:off x="304800" y="1912938"/>
            <a:ext cx="9601200" cy="4683125"/>
          </a:xfrm>
          <a:prstGeom prst="rect">
            <a:avLst/>
          </a:prstGeom>
          <a:noFill/>
          <a:ln w="12700" cap="sq">
            <a:noFill/>
            <a:miter lim="800000"/>
            <a:headEnd type="none" w="sm" len="sm"/>
            <a:tailEnd type="none" w="sm" len="sm"/>
          </a:ln>
          <a:effectLst/>
        </p:spPr>
        <p:txBody>
          <a:bodyPr/>
          <a:lstStyle/>
          <a:p>
            <a:pPr marL="342900" indent="-342900">
              <a:spcBef>
                <a:spcPct val="20000"/>
              </a:spcBef>
              <a:buClr>
                <a:schemeClr val="tx2"/>
              </a:buClr>
              <a:buSzPct val="75000"/>
              <a:buFont typeface="Monotype Sorts" pitchFamily="2" charset="2"/>
              <a:buChar char="n"/>
              <a:defRPr/>
            </a:pPr>
            <a:endParaRPr lang="en-US">
              <a:solidFill>
                <a:srgbClr val="00FFFF"/>
              </a:solidFill>
              <a:effectLst>
                <a:outerShdw blurRad="38100" dist="38100" dir="2700000" algn="tl">
                  <a:srgbClr val="000000"/>
                </a:outerShdw>
              </a:effectLst>
              <a:latin typeface="Calibri" panose="020F0502020204030204" pitchFamily="34" charset="0"/>
              <a:cs typeface="Times New Roman" pitchFamily="18" charset="0"/>
            </a:endParaRPr>
          </a:p>
        </p:txBody>
      </p:sp>
      <p:sp>
        <p:nvSpPr>
          <p:cNvPr id="25603" name="Rectangle 3"/>
          <p:cNvSpPr>
            <a:spLocks noChangeArrowheads="1"/>
          </p:cNvSpPr>
          <p:nvPr/>
        </p:nvSpPr>
        <p:spPr bwMode="auto">
          <a:xfrm>
            <a:off x="0" y="152400"/>
            <a:ext cx="10287000" cy="766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r>
              <a:rPr lang="en-GB" altLang="en-US" sz="4400" b="1" dirty="0" smtClean="0">
                <a:solidFill>
                  <a:srgbClr val="FAFD00"/>
                </a:solidFill>
                <a:latin typeface="Calibri" panose="020F0502020204030204" pitchFamily="34" charset="0"/>
              </a:rPr>
              <a:t>Length of systole and diastole </a:t>
            </a:r>
            <a:endParaRPr lang="en-GB" altLang="en-US" sz="4400" b="1" dirty="0">
              <a:solidFill>
                <a:srgbClr val="FAFD00"/>
              </a:solidFill>
              <a:latin typeface="Calibri" panose="020F0502020204030204" pitchFamily="34" charset="0"/>
            </a:endParaRPr>
          </a:p>
        </p:txBody>
      </p:sp>
      <p:sp>
        <p:nvSpPr>
          <p:cNvPr id="25627" name="Text Box 27"/>
          <p:cNvSpPr txBox="1">
            <a:spLocks noChangeArrowheads="1"/>
          </p:cNvSpPr>
          <p:nvPr/>
        </p:nvSpPr>
        <p:spPr bwMode="auto">
          <a:xfrm>
            <a:off x="304800" y="1022350"/>
            <a:ext cx="9715500" cy="558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buFontTx/>
              <a:buBlip>
                <a:blip r:embed="rId4"/>
              </a:buBlip>
            </a:pPr>
            <a:r>
              <a:rPr lang="en-US" sz="2100" b="1" dirty="0" smtClean="0">
                <a:solidFill>
                  <a:srgbClr val="FF6600"/>
                </a:solidFill>
                <a:latin typeface="Calibri" panose="020F0502020204030204" pitchFamily="34" charset="0"/>
              </a:rPr>
              <a:t>Cardiac </a:t>
            </a:r>
            <a:r>
              <a:rPr lang="en-US" sz="2100" b="1" dirty="0">
                <a:solidFill>
                  <a:srgbClr val="FF6600"/>
                </a:solidFill>
                <a:latin typeface="Calibri" panose="020F0502020204030204" pitchFamily="34" charset="0"/>
              </a:rPr>
              <a:t>muscle has the unique property of contracting and repolarizing faster when the heart rate is </a:t>
            </a:r>
            <a:r>
              <a:rPr lang="en-US" sz="2100" b="1" dirty="0" smtClean="0">
                <a:solidFill>
                  <a:srgbClr val="FF6600"/>
                </a:solidFill>
                <a:latin typeface="Calibri" panose="020F0502020204030204" pitchFamily="34" charset="0"/>
              </a:rPr>
              <a:t>high.</a:t>
            </a:r>
          </a:p>
          <a:p>
            <a:pPr>
              <a:buFontTx/>
              <a:buBlip>
                <a:blip r:embed="rId4"/>
              </a:buBlip>
            </a:pPr>
            <a:r>
              <a:rPr lang="en-US" sz="2100" b="1" dirty="0" smtClean="0">
                <a:solidFill>
                  <a:srgbClr val="00FFFF"/>
                </a:solidFill>
                <a:latin typeface="Calibri" panose="020F0502020204030204" pitchFamily="34" charset="0"/>
              </a:rPr>
              <a:t> The </a:t>
            </a:r>
            <a:r>
              <a:rPr lang="en-US" sz="2100" b="1" dirty="0">
                <a:solidFill>
                  <a:srgbClr val="00FFFF"/>
                </a:solidFill>
                <a:latin typeface="Calibri" panose="020F0502020204030204" pitchFamily="34" charset="0"/>
              </a:rPr>
              <a:t>duration of systole decreases from 0.27 s at a heart rate of 65–0.16 s at a rate of 200 </a:t>
            </a:r>
            <a:r>
              <a:rPr lang="en-US" sz="2100" b="1" dirty="0" smtClean="0">
                <a:solidFill>
                  <a:srgbClr val="00FFFF"/>
                </a:solidFill>
                <a:latin typeface="Calibri" panose="020F0502020204030204" pitchFamily="34" charset="0"/>
              </a:rPr>
              <a:t>beats/min. The </a:t>
            </a:r>
            <a:r>
              <a:rPr lang="en-US" sz="2100" b="1" dirty="0">
                <a:solidFill>
                  <a:srgbClr val="00FFFF"/>
                </a:solidFill>
                <a:latin typeface="Calibri" panose="020F0502020204030204" pitchFamily="34" charset="0"/>
              </a:rPr>
              <a:t>reduced time interval is mainly due to </a:t>
            </a:r>
            <a:r>
              <a:rPr lang="en-US" sz="2100" b="1" dirty="0">
                <a:solidFill>
                  <a:srgbClr val="FF0000"/>
                </a:solidFill>
                <a:latin typeface="Calibri" panose="020F0502020204030204" pitchFamily="34" charset="0"/>
              </a:rPr>
              <a:t>a decrease in the duration of systolic ejection. </a:t>
            </a:r>
            <a:endParaRPr lang="en-US" sz="2100" b="1" dirty="0" smtClean="0">
              <a:solidFill>
                <a:srgbClr val="FF0000"/>
              </a:solidFill>
              <a:latin typeface="Calibri" panose="020F0502020204030204" pitchFamily="34" charset="0"/>
            </a:endParaRPr>
          </a:p>
          <a:p>
            <a:pPr>
              <a:buFontTx/>
              <a:buBlip>
                <a:blip r:embed="rId4"/>
              </a:buBlip>
            </a:pPr>
            <a:r>
              <a:rPr lang="en-US" sz="2100" b="1" dirty="0">
                <a:solidFill>
                  <a:srgbClr val="00FFFF"/>
                </a:solidFill>
                <a:latin typeface="Calibri" panose="020F0502020204030204" pitchFamily="34" charset="0"/>
              </a:rPr>
              <a:t> </a:t>
            </a:r>
            <a:r>
              <a:rPr lang="en-US" sz="2100" b="1" dirty="0" smtClean="0">
                <a:solidFill>
                  <a:srgbClr val="00FFFF"/>
                </a:solidFill>
                <a:latin typeface="Calibri" panose="020F0502020204030204" pitchFamily="34" charset="0"/>
              </a:rPr>
              <a:t>However</a:t>
            </a:r>
            <a:r>
              <a:rPr lang="en-US" sz="2100" b="1" dirty="0">
                <a:solidFill>
                  <a:srgbClr val="00FFFF"/>
                </a:solidFill>
                <a:latin typeface="Calibri" panose="020F0502020204030204" pitchFamily="34" charset="0"/>
              </a:rPr>
              <a:t>, the duration of systole is much more fixed than that of </a:t>
            </a:r>
            <a:r>
              <a:rPr lang="en-US" sz="2100" b="1" dirty="0" smtClean="0">
                <a:solidFill>
                  <a:srgbClr val="00FFFF"/>
                </a:solidFill>
                <a:latin typeface="Calibri" panose="020F0502020204030204" pitchFamily="34" charset="0"/>
              </a:rPr>
              <a:t>diastole. When </a:t>
            </a:r>
            <a:r>
              <a:rPr lang="en-US" sz="2100" b="1" dirty="0">
                <a:solidFill>
                  <a:srgbClr val="00FFFF"/>
                </a:solidFill>
                <a:latin typeface="Calibri" panose="020F0502020204030204" pitchFamily="34" charset="0"/>
              </a:rPr>
              <a:t>the heart rate is increased, diastole is shortened to a much greater degree. For example, at a heart rate of 65, the duration of diastole is 0.62 s, whereas at a heart rate of 200, it is only 0.14 s. </a:t>
            </a:r>
            <a:endParaRPr lang="en-US" sz="2100" b="1" dirty="0" smtClean="0">
              <a:solidFill>
                <a:srgbClr val="00FFFF"/>
              </a:solidFill>
              <a:latin typeface="Calibri" panose="020F0502020204030204" pitchFamily="34" charset="0"/>
            </a:endParaRPr>
          </a:p>
          <a:p>
            <a:pPr>
              <a:buFontTx/>
              <a:buBlip>
                <a:blip r:embed="rId4"/>
              </a:buBlip>
            </a:pPr>
            <a:r>
              <a:rPr lang="en-US" sz="2100" b="1" dirty="0">
                <a:solidFill>
                  <a:srgbClr val="00FFFF"/>
                </a:solidFill>
                <a:latin typeface="Calibri" panose="020F0502020204030204" pitchFamily="34" charset="0"/>
              </a:rPr>
              <a:t> </a:t>
            </a:r>
            <a:r>
              <a:rPr lang="en-US" sz="2100" b="1" u="sng" dirty="0" smtClean="0">
                <a:solidFill>
                  <a:srgbClr val="00FF00"/>
                </a:solidFill>
                <a:latin typeface="Calibri" panose="020F0502020204030204" pitchFamily="34" charset="0"/>
              </a:rPr>
              <a:t>Physiologic </a:t>
            </a:r>
            <a:r>
              <a:rPr lang="en-US" sz="2100" b="1" u="sng" dirty="0">
                <a:solidFill>
                  <a:srgbClr val="00FF00"/>
                </a:solidFill>
                <a:latin typeface="Calibri" panose="020F0502020204030204" pitchFamily="34" charset="0"/>
              </a:rPr>
              <a:t>and clinical </a:t>
            </a:r>
            <a:r>
              <a:rPr lang="en-US" sz="2100" b="1" u="sng" dirty="0" smtClean="0">
                <a:solidFill>
                  <a:srgbClr val="00FF00"/>
                </a:solidFill>
                <a:latin typeface="Calibri" panose="020F0502020204030204" pitchFamily="34" charset="0"/>
              </a:rPr>
              <a:t>implications of shortened diastole:</a:t>
            </a:r>
            <a:r>
              <a:rPr lang="en-US" sz="2100" b="1" dirty="0" smtClean="0">
                <a:solidFill>
                  <a:srgbClr val="00FFFF"/>
                </a:solidFill>
                <a:latin typeface="Calibri" panose="020F0502020204030204" pitchFamily="34" charset="0"/>
              </a:rPr>
              <a:t> The </a:t>
            </a:r>
            <a:r>
              <a:rPr lang="en-US" sz="2100" b="1" dirty="0">
                <a:solidFill>
                  <a:srgbClr val="00FFFF"/>
                </a:solidFill>
                <a:latin typeface="Calibri" panose="020F0502020204030204" pitchFamily="34" charset="0"/>
              </a:rPr>
              <a:t>heart muscle </a:t>
            </a:r>
            <a:r>
              <a:rPr lang="en-US" sz="2100" b="1" dirty="0" smtClean="0">
                <a:solidFill>
                  <a:srgbClr val="00FFFF"/>
                </a:solidFill>
                <a:latin typeface="Calibri" panose="020F0502020204030204" pitchFamily="34" charset="0"/>
              </a:rPr>
              <a:t>rests during diastole. Coronary </a:t>
            </a:r>
            <a:r>
              <a:rPr lang="en-US" sz="2100" b="1" dirty="0">
                <a:solidFill>
                  <a:srgbClr val="00FFFF"/>
                </a:solidFill>
                <a:latin typeface="Calibri" panose="020F0502020204030204" pitchFamily="34" charset="0"/>
              </a:rPr>
              <a:t>blood </a:t>
            </a:r>
            <a:r>
              <a:rPr lang="en-US" sz="2100" b="1" dirty="0" smtClean="0">
                <a:solidFill>
                  <a:srgbClr val="00FFFF"/>
                </a:solidFill>
                <a:latin typeface="Calibri" panose="020F0502020204030204" pitchFamily="34" charset="0"/>
              </a:rPr>
              <a:t>flows </a:t>
            </a:r>
            <a:r>
              <a:rPr lang="en-US" sz="2100" b="1" dirty="0">
                <a:solidFill>
                  <a:srgbClr val="00FFFF"/>
                </a:solidFill>
                <a:latin typeface="Calibri" panose="020F0502020204030204" pitchFamily="34" charset="0"/>
              </a:rPr>
              <a:t>to the </a:t>
            </a:r>
            <a:r>
              <a:rPr lang="en-US" sz="2100" b="1" dirty="0" err="1">
                <a:solidFill>
                  <a:srgbClr val="00FFFF"/>
                </a:solidFill>
                <a:latin typeface="Calibri" panose="020F0502020204030204" pitchFamily="34" charset="0"/>
              </a:rPr>
              <a:t>subendocardial</a:t>
            </a:r>
            <a:r>
              <a:rPr lang="en-US" sz="2100" b="1" dirty="0">
                <a:solidFill>
                  <a:srgbClr val="00FFFF"/>
                </a:solidFill>
                <a:latin typeface="Calibri" panose="020F0502020204030204" pitchFamily="34" charset="0"/>
              </a:rPr>
              <a:t> portions of the left ventricle </a:t>
            </a:r>
            <a:r>
              <a:rPr lang="en-US" sz="2100" b="1" dirty="0" smtClean="0">
                <a:solidFill>
                  <a:srgbClr val="00FFFF"/>
                </a:solidFill>
                <a:latin typeface="Calibri" panose="020F0502020204030204" pitchFamily="34" charset="0"/>
              </a:rPr>
              <a:t>only </a:t>
            </a:r>
            <a:r>
              <a:rPr lang="en-US" sz="2100" b="1" dirty="0">
                <a:solidFill>
                  <a:srgbClr val="00FFFF"/>
                </a:solidFill>
                <a:latin typeface="Calibri" panose="020F0502020204030204" pitchFamily="34" charset="0"/>
              </a:rPr>
              <a:t>during </a:t>
            </a:r>
            <a:r>
              <a:rPr lang="en-US" sz="2100" b="1" dirty="0" smtClean="0">
                <a:solidFill>
                  <a:srgbClr val="00FFFF"/>
                </a:solidFill>
                <a:latin typeface="Calibri" panose="020F0502020204030204" pitchFamily="34" charset="0"/>
              </a:rPr>
              <a:t>diastole. Furthermore</a:t>
            </a:r>
            <a:r>
              <a:rPr lang="en-US" sz="2100" b="1" dirty="0">
                <a:solidFill>
                  <a:srgbClr val="00FFFF"/>
                </a:solidFill>
                <a:latin typeface="Calibri" panose="020F0502020204030204" pitchFamily="34" charset="0"/>
              </a:rPr>
              <a:t>, most of the ventricular filling occurs in diastole. </a:t>
            </a:r>
            <a:endParaRPr lang="en-US" sz="2100" b="1" dirty="0" smtClean="0">
              <a:solidFill>
                <a:srgbClr val="00FFFF"/>
              </a:solidFill>
              <a:latin typeface="Calibri" panose="020F0502020204030204" pitchFamily="34" charset="0"/>
            </a:endParaRPr>
          </a:p>
          <a:p>
            <a:pPr>
              <a:buFontTx/>
              <a:buBlip>
                <a:blip r:embed="rId4"/>
              </a:buBlip>
            </a:pPr>
            <a:r>
              <a:rPr lang="en-US" sz="2100" b="1" dirty="0">
                <a:solidFill>
                  <a:srgbClr val="00FFFF"/>
                </a:solidFill>
                <a:latin typeface="Calibri" panose="020F0502020204030204" pitchFamily="34" charset="0"/>
              </a:rPr>
              <a:t> </a:t>
            </a:r>
            <a:r>
              <a:rPr lang="en-US" sz="2100" b="1" dirty="0" smtClean="0">
                <a:solidFill>
                  <a:srgbClr val="00FFFF"/>
                </a:solidFill>
                <a:latin typeface="Calibri" panose="020F0502020204030204" pitchFamily="34" charset="0"/>
              </a:rPr>
              <a:t>At </a:t>
            </a:r>
            <a:r>
              <a:rPr lang="en-US" sz="2100" b="1" dirty="0">
                <a:solidFill>
                  <a:srgbClr val="00FFFF"/>
                </a:solidFill>
                <a:latin typeface="Calibri" panose="020F0502020204030204" pitchFamily="34" charset="0"/>
              </a:rPr>
              <a:t>heart rates up to about 180, filling is adequate as long as there is ample venous return, and cardiac output per minute is increased by an increase in rate. However, at very high heart rates, filling may be compromised to such a degree that cardiac output per minute falls.</a:t>
            </a:r>
            <a:endParaRPr lang="en-GB" altLang="en-US" sz="2100" b="1" dirty="0">
              <a:solidFill>
                <a:srgbClr val="00FFFF"/>
              </a:solidFill>
              <a:latin typeface="Calibri" panose="020F0502020204030204" pitchFamily="34" charset="0"/>
            </a:endParaRPr>
          </a:p>
        </p:txBody>
      </p:sp>
    </p:spTree>
    <p:extLst>
      <p:ext uri="{BB962C8B-B14F-4D97-AF65-F5344CB8AC3E}">
        <p14:creationId xmlns:p14="http://schemas.microsoft.com/office/powerpoint/2010/main" val="395160990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6386" name="Picture 2" descr="cardcyc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00" y="381000"/>
            <a:ext cx="5180013" cy="6096000"/>
          </a:xfrm>
          <a:prstGeom prst="rect">
            <a:avLst/>
          </a:prstGeom>
          <a:noFill/>
          <a:ln w="508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16387" name="Text Box 3"/>
          <p:cNvSpPr txBox="1">
            <a:spLocks noChangeArrowheads="1"/>
          </p:cNvSpPr>
          <p:nvPr/>
        </p:nvSpPr>
        <p:spPr bwMode="auto">
          <a:xfrm>
            <a:off x="6667500" y="533400"/>
            <a:ext cx="3048000"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spcBef>
                <a:spcPct val="50000"/>
              </a:spcBef>
            </a:pPr>
            <a:r>
              <a:rPr lang="en-US" altLang="en-US" sz="4400" b="1">
                <a:solidFill>
                  <a:schemeClr val="tx2"/>
                </a:solidFill>
                <a:latin typeface="Trebuchet MS" panose="020B0603020202020204" pitchFamily="34" charset="0"/>
              </a:rPr>
              <a:t>Normal LV pressure and volume</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Rectangle 2"/>
          <p:cNvSpPr>
            <a:spLocks noChangeArrowheads="1"/>
          </p:cNvSpPr>
          <p:nvPr/>
        </p:nvSpPr>
        <p:spPr bwMode="auto">
          <a:xfrm>
            <a:off x="5067300" y="152400"/>
            <a:ext cx="50673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dirty="0" smtClean="0">
                <a:solidFill>
                  <a:srgbClr val="FFFF00"/>
                </a:solidFill>
                <a:latin typeface="Calibri" panose="020F0502020204030204" pitchFamily="34" charset="0"/>
                <a:cs typeface="Times New Roman" panose="02020603050405020304" pitchFamily="18" charset="0"/>
              </a:rPr>
              <a:t>LV Pressure </a:t>
            </a:r>
            <a:r>
              <a:rPr lang="en-US" altLang="en-US" sz="3200" b="1" dirty="0">
                <a:solidFill>
                  <a:srgbClr val="FFFF00"/>
                </a:solidFill>
                <a:latin typeface="Calibri" panose="020F0502020204030204" pitchFamily="34" charset="0"/>
                <a:cs typeface="Times New Roman" panose="02020603050405020304" pitchFamily="18" charset="0"/>
              </a:rPr>
              <a:t>volume relationship in cardiac cycle</a:t>
            </a:r>
            <a:endParaRPr lang="en-US" altLang="en-US" sz="3200" dirty="0">
              <a:solidFill>
                <a:srgbClr val="FFFF00"/>
              </a:solidFill>
              <a:latin typeface="Calibri" panose="020F0502020204030204" pitchFamily="34" charset="0"/>
            </a:endParaRPr>
          </a:p>
        </p:txBody>
      </p:sp>
      <p:pic>
        <p:nvPicPr>
          <p:cNvPr id="1026" name="Picture 2" descr="Image not availab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953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295900" y="2743200"/>
            <a:ext cx="4533900" cy="1631216"/>
          </a:xfrm>
          <a:prstGeom prst="rect">
            <a:avLst/>
          </a:prstGeom>
        </p:spPr>
        <p:txBody>
          <a:bodyPr wrap="square">
            <a:spAutoFit/>
          </a:bodyPr>
          <a:lstStyle/>
          <a:p>
            <a:r>
              <a:rPr lang="en-US" b="1" dirty="0" smtClean="0">
                <a:solidFill>
                  <a:srgbClr val="00FFFF"/>
                </a:solidFill>
                <a:latin typeface="Calibri" panose="020F0502020204030204" pitchFamily="34" charset="0"/>
              </a:rPr>
              <a:t>(A) Left </a:t>
            </a:r>
            <a:r>
              <a:rPr lang="en-US" b="1" dirty="0">
                <a:solidFill>
                  <a:srgbClr val="00FFFF"/>
                </a:solidFill>
                <a:latin typeface="Calibri" panose="020F0502020204030204" pitchFamily="34" charset="0"/>
              </a:rPr>
              <a:t>ventricular pressure–volume </a:t>
            </a:r>
            <a:r>
              <a:rPr lang="en-US" b="1" dirty="0" smtClean="0">
                <a:solidFill>
                  <a:srgbClr val="00FFFF"/>
                </a:solidFill>
                <a:latin typeface="Calibri" panose="020F0502020204030204" pitchFamily="34" charset="0"/>
              </a:rPr>
              <a:t>cycle, and</a:t>
            </a:r>
          </a:p>
          <a:p>
            <a:endParaRPr lang="en-US" b="1" dirty="0" smtClean="0">
              <a:solidFill>
                <a:srgbClr val="00FFFF"/>
              </a:solidFill>
              <a:latin typeface="Calibri" panose="020F0502020204030204" pitchFamily="34" charset="0"/>
            </a:endParaRPr>
          </a:p>
          <a:p>
            <a:r>
              <a:rPr lang="en-US" b="1" dirty="0" smtClean="0">
                <a:solidFill>
                  <a:srgbClr val="00FFFF"/>
                </a:solidFill>
                <a:latin typeface="Calibri" panose="020F0502020204030204" pitchFamily="34" charset="0"/>
              </a:rPr>
              <a:t>(</a:t>
            </a:r>
            <a:r>
              <a:rPr lang="en-US" b="1" dirty="0">
                <a:solidFill>
                  <a:srgbClr val="00FFFF"/>
                </a:solidFill>
                <a:latin typeface="Calibri" panose="020F0502020204030204" pitchFamily="34" charset="0"/>
              </a:rPr>
              <a:t>B) corresponding cardiac muscle length–tension </a:t>
            </a:r>
            <a:r>
              <a:rPr lang="en-US" b="1" dirty="0" smtClean="0">
                <a:solidFill>
                  <a:srgbClr val="00FFFF"/>
                </a:solidFill>
                <a:latin typeface="Calibri" panose="020F0502020204030204" pitchFamily="34" charset="0"/>
              </a:rPr>
              <a:t>cycle.</a:t>
            </a:r>
            <a:endParaRPr lang="en-US" b="1" dirty="0">
              <a:solidFill>
                <a:srgbClr val="00FFFF"/>
              </a:solidFill>
              <a:latin typeface="Calibri" panose="020F0502020204030204" pitchFamily="34" charset="0"/>
            </a:endParaRPr>
          </a:p>
        </p:txBody>
      </p:sp>
    </p:spTree>
    <p:extLst>
      <p:ext uri="{BB962C8B-B14F-4D97-AF65-F5344CB8AC3E}">
        <p14:creationId xmlns:p14="http://schemas.microsoft.com/office/powerpoint/2010/main" val="427813165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Picture 2" descr="http://www.accessmedicine.com/loadBinary.aspx?name=gano23&amp;filename=%09gano23_c031f00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 y="1371600"/>
            <a:ext cx="5638800" cy="4852988"/>
          </a:xfrm>
          <a:prstGeom prst="rect">
            <a:avLst/>
          </a:prstGeom>
          <a:noFill/>
          <a:ln w="2540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6134100" y="1371600"/>
            <a:ext cx="4152900" cy="4093428"/>
          </a:xfrm>
          <a:prstGeom prst="rect">
            <a:avLst/>
          </a:prstGeom>
          <a:noFill/>
          <a:ln w="9525">
            <a:noFill/>
            <a:miter lim="800000"/>
            <a:headEnd/>
            <a:tailEnd/>
          </a:ln>
        </p:spPr>
        <p:txBody>
          <a:bodyPr>
            <a:spAutoFit/>
          </a:bodyPr>
          <a:lstStyle/>
          <a:p>
            <a:pPr>
              <a:spcBef>
                <a:spcPts val="600"/>
              </a:spcBef>
              <a:defRPr/>
            </a:pPr>
            <a:r>
              <a:rPr lang="en-US" b="1" dirty="0">
                <a:solidFill>
                  <a:srgbClr val="00FFFF"/>
                </a:solidFill>
                <a:latin typeface="Calibri" panose="020F0502020204030204" pitchFamily="34" charset="0"/>
              </a:rPr>
              <a:t>Pressure–volume loop of the left ventricle. </a:t>
            </a:r>
          </a:p>
          <a:p>
            <a:pPr>
              <a:spcBef>
                <a:spcPts val="600"/>
              </a:spcBef>
              <a:defRPr/>
            </a:pPr>
            <a:endParaRPr lang="en-US" b="1" dirty="0">
              <a:solidFill>
                <a:srgbClr val="00FFFF"/>
              </a:solidFill>
              <a:latin typeface="Calibri" panose="020F0502020204030204" pitchFamily="34" charset="0"/>
            </a:endParaRPr>
          </a:p>
          <a:p>
            <a:pPr marL="234950" indent="-234950">
              <a:spcBef>
                <a:spcPts val="600"/>
              </a:spcBef>
              <a:buFontTx/>
              <a:buChar char="-"/>
              <a:defRPr/>
            </a:pPr>
            <a:r>
              <a:rPr lang="en-US" b="1" dirty="0">
                <a:solidFill>
                  <a:srgbClr val="00FFFF"/>
                </a:solidFill>
                <a:latin typeface="Calibri" panose="020F0502020204030204" pitchFamily="34" charset="0"/>
              </a:rPr>
              <a:t> During diastole, the ventricle fills and pressure increases from d to a. </a:t>
            </a:r>
          </a:p>
          <a:p>
            <a:pPr marL="234950" indent="-234950">
              <a:spcBef>
                <a:spcPts val="600"/>
              </a:spcBef>
              <a:buFontTx/>
              <a:buChar char="-"/>
              <a:defRPr/>
            </a:pPr>
            <a:r>
              <a:rPr lang="en-US" b="1" dirty="0">
                <a:solidFill>
                  <a:srgbClr val="00FFFF"/>
                </a:solidFill>
                <a:latin typeface="Calibri" panose="020F0502020204030204" pitchFamily="34" charset="0"/>
              </a:rPr>
              <a:t> Pressure then rises sharply from a to b during </a:t>
            </a:r>
            <a:r>
              <a:rPr lang="en-US" b="1" dirty="0" err="1">
                <a:solidFill>
                  <a:srgbClr val="00FFFF"/>
                </a:solidFill>
                <a:latin typeface="Calibri" panose="020F0502020204030204" pitchFamily="34" charset="0"/>
              </a:rPr>
              <a:t>isovolumetric</a:t>
            </a:r>
            <a:r>
              <a:rPr lang="en-US" b="1" dirty="0">
                <a:solidFill>
                  <a:srgbClr val="00FFFF"/>
                </a:solidFill>
                <a:latin typeface="Calibri" panose="020F0502020204030204" pitchFamily="34" charset="0"/>
              </a:rPr>
              <a:t> contraction and from b to c during ventricular ejection. </a:t>
            </a:r>
          </a:p>
          <a:p>
            <a:pPr marL="234950" indent="-234950">
              <a:spcBef>
                <a:spcPts val="600"/>
              </a:spcBef>
              <a:buFontTx/>
              <a:buChar char="-"/>
              <a:defRPr/>
            </a:pPr>
            <a:r>
              <a:rPr lang="en-US" b="1" dirty="0">
                <a:solidFill>
                  <a:srgbClr val="00FFFF"/>
                </a:solidFill>
                <a:latin typeface="Calibri" panose="020F0502020204030204" pitchFamily="34" charset="0"/>
              </a:rPr>
              <a:t> At c, the aortic valves close and pressure falls during </a:t>
            </a:r>
            <a:r>
              <a:rPr lang="en-US" b="1" dirty="0" err="1">
                <a:solidFill>
                  <a:srgbClr val="00FFFF"/>
                </a:solidFill>
                <a:latin typeface="Calibri" panose="020F0502020204030204" pitchFamily="34" charset="0"/>
              </a:rPr>
              <a:t>isovolumetric</a:t>
            </a:r>
            <a:r>
              <a:rPr lang="en-US" b="1" dirty="0">
                <a:solidFill>
                  <a:srgbClr val="00FFFF"/>
                </a:solidFill>
                <a:latin typeface="Calibri" panose="020F0502020204030204" pitchFamily="34" charset="0"/>
              </a:rPr>
              <a:t> relaxation from c back to d.</a:t>
            </a:r>
          </a:p>
        </p:txBody>
      </p:sp>
      <p:sp>
        <p:nvSpPr>
          <p:cNvPr id="6" name="Rectangle 2"/>
          <p:cNvSpPr>
            <a:spLocks noChangeArrowheads="1"/>
          </p:cNvSpPr>
          <p:nvPr/>
        </p:nvSpPr>
        <p:spPr bwMode="auto">
          <a:xfrm>
            <a:off x="0" y="152400"/>
            <a:ext cx="10287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b="1" dirty="0" smtClean="0">
                <a:solidFill>
                  <a:srgbClr val="FFFF00"/>
                </a:solidFill>
                <a:latin typeface="Calibri" panose="020F0502020204030204" pitchFamily="34" charset="0"/>
                <a:cs typeface="Times New Roman" panose="02020603050405020304" pitchFamily="18" charset="0"/>
              </a:rPr>
              <a:t>LV Pressure </a:t>
            </a:r>
            <a:r>
              <a:rPr lang="en-US" altLang="en-US" sz="3600" b="1" dirty="0">
                <a:solidFill>
                  <a:srgbClr val="FFFF00"/>
                </a:solidFill>
                <a:latin typeface="Calibri" panose="020F0502020204030204" pitchFamily="34" charset="0"/>
                <a:cs typeface="Times New Roman" panose="02020603050405020304" pitchFamily="18" charset="0"/>
              </a:rPr>
              <a:t>volume relationship in cardiac cycle</a:t>
            </a:r>
            <a:endParaRPr lang="en-US" altLang="en-US" sz="3600" dirty="0">
              <a:solidFill>
                <a:srgbClr val="FFFF00"/>
              </a:solidFill>
              <a:latin typeface="Calibri" panose="020F0502020204030204" pitchFamily="34" charset="0"/>
            </a:endParaRPr>
          </a:p>
        </p:txBody>
      </p:sp>
    </p:spTree>
    <p:extLst>
      <p:ext uri="{BB962C8B-B14F-4D97-AF65-F5344CB8AC3E}">
        <p14:creationId xmlns:p14="http://schemas.microsoft.com/office/powerpoint/2010/main" val="34163276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gr1lf1217_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6438" y="692150"/>
            <a:ext cx="7000875" cy="557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 Box 3"/>
          <p:cNvSpPr txBox="1">
            <a:spLocks noChangeArrowheads="1"/>
          </p:cNvSpPr>
          <p:nvPr/>
        </p:nvSpPr>
        <p:spPr bwMode="auto">
          <a:xfrm>
            <a:off x="3295650" y="76200"/>
            <a:ext cx="342080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sysDot"/>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eaLnBrk="1" hangingPunct="1"/>
            <a:r>
              <a:rPr lang="en-US" altLang="en-US" sz="4000" b="1">
                <a:solidFill>
                  <a:srgbClr val="FF0000"/>
                </a:solidFill>
                <a:latin typeface="Calibri" panose="020F0502020204030204" pitchFamily="34" charset="0"/>
              </a:rPr>
              <a:t>Aortic pressure</a:t>
            </a:r>
          </a:p>
        </p:txBody>
      </p:sp>
      <p:sp>
        <p:nvSpPr>
          <p:cNvPr id="17412" name="Rectangle 4"/>
          <p:cNvSpPr>
            <a:spLocks noChangeArrowheads="1"/>
          </p:cNvSpPr>
          <p:nvPr/>
        </p:nvSpPr>
        <p:spPr bwMode="auto">
          <a:xfrm>
            <a:off x="1382713" y="1520825"/>
            <a:ext cx="1944687" cy="647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17413" name="Rectangle 5"/>
          <p:cNvSpPr>
            <a:spLocks noChangeArrowheads="1"/>
          </p:cNvSpPr>
          <p:nvPr/>
        </p:nvSpPr>
        <p:spPr bwMode="auto">
          <a:xfrm>
            <a:off x="3328988" y="1484313"/>
            <a:ext cx="1295400" cy="3603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17414" name="Text Box 6"/>
          <p:cNvSpPr txBox="1">
            <a:spLocks noChangeArrowheads="1"/>
          </p:cNvSpPr>
          <p:nvPr/>
        </p:nvSpPr>
        <p:spPr bwMode="auto">
          <a:xfrm>
            <a:off x="1630421" y="1446213"/>
            <a:ext cx="271927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eaLnBrk="1" hangingPunct="1"/>
            <a:r>
              <a:rPr lang="en-US" altLang="en-US" b="1">
                <a:solidFill>
                  <a:schemeClr val="tx1"/>
                </a:solidFill>
                <a:latin typeface="Calibri" panose="020F0502020204030204" pitchFamily="34" charset="0"/>
              </a:rPr>
              <a:t>Aortic (semilunar) valve</a:t>
            </a:r>
          </a:p>
        </p:txBody>
      </p:sp>
      <p:sp>
        <p:nvSpPr>
          <p:cNvPr id="17415" name="Rectangle 7"/>
          <p:cNvSpPr>
            <a:spLocks noChangeArrowheads="1"/>
          </p:cNvSpPr>
          <p:nvPr/>
        </p:nvSpPr>
        <p:spPr bwMode="auto">
          <a:xfrm>
            <a:off x="6000750" y="4149725"/>
            <a:ext cx="1539875" cy="5032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17416" name="Rectangle 8"/>
          <p:cNvSpPr>
            <a:spLocks noChangeArrowheads="1"/>
          </p:cNvSpPr>
          <p:nvPr/>
        </p:nvSpPr>
        <p:spPr bwMode="auto">
          <a:xfrm>
            <a:off x="6813550" y="2924175"/>
            <a:ext cx="1538288" cy="576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437257" name="Text Box 9"/>
          <p:cNvSpPr txBox="1">
            <a:spLocks noChangeArrowheads="1"/>
          </p:cNvSpPr>
          <p:nvPr/>
        </p:nvSpPr>
        <p:spPr bwMode="auto">
          <a:xfrm>
            <a:off x="39688" y="5584825"/>
            <a:ext cx="399590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eaLnBrk="1" hangingPunct="1">
              <a:buSzPct val="135000"/>
              <a:buFontTx/>
              <a:buBlip>
                <a:blip r:embed="rId3"/>
              </a:buBlip>
            </a:pPr>
            <a:r>
              <a:rPr lang="en-US" altLang="en-US">
                <a:solidFill>
                  <a:schemeClr val="tx1"/>
                </a:solidFill>
                <a:latin typeface="Calibri" panose="020F0502020204030204" pitchFamily="34" charset="0"/>
              </a:rPr>
              <a:t> Dicrotic notch: closure</a:t>
            </a:r>
          </a:p>
          <a:p>
            <a:pPr eaLnBrk="1" hangingPunct="1"/>
            <a:r>
              <a:rPr lang="en-US" altLang="en-US">
                <a:solidFill>
                  <a:schemeClr val="tx1"/>
                </a:solidFill>
                <a:latin typeface="Calibri" panose="020F0502020204030204" pitchFamily="34" charset="0"/>
              </a:rPr>
              <a:t>   of the semilunar (aortic)</a:t>
            </a:r>
          </a:p>
          <a:p>
            <a:pPr eaLnBrk="1" hangingPunct="1"/>
            <a:r>
              <a:rPr lang="en-US" altLang="en-US">
                <a:solidFill>
                  <a:schemeClr val="tx1"/>
                </a:solidFill>
                <a:latin typeface="Calibri" panose="020F0502020204030204" pitchFamily="34" charset="0"/>
              </a:rPr>
              <a:t>   valve </a:t>
            </a:r>
            <a:r>
              <a:rPr lang="en-US" altLang="en-US" b="1" u="sng">
                <a:solidFill>
                  <a:schemeClr val="tx1"/>
                </a:solidFill>
                <a:latin typeface="Calibri" panose="020F0502020204030204" pitchFamily="34" charset="0"/>
              </a:rPr>
              <a:t>(brief reversal of blood flow)</a:t>
            </a:r>
          </a:p>
        </p:txBody>
      </p:sp>
      <p:grpSp>
        <p:nvGrpSpPr>
          <p:cNvPr id="2" name="Group 10"/>
          <p:cNvGrpSpPr>
            <a:grpSpLocks/>
          </p:cNvGrpSpPr>
          <p:nvPr/>
        </p:nvGrpSpPr>
        <p:grpSpPr bwMode="auto">
          <a:xfrm>
            <a:off x="39688" y="2274888"/>
            <a:ext cx="9505778" cy="3387725"/>
            <a:chOff x="22" y="1433"/>
            <a:chExt cx="5323" cy="2134"/>
          </a:xfrm>
        </p:grpSpPr>
        <p:sp>
          <p:nvSpPr>
            <p:cNvPr id="17428" name="Text Box 11"/>
            <p:cNvSpPr txBox="1">
              <a:spLocks noChangeArrowheads="1"/>
            </p:cNvSpPr>
            <p:nvPr/>
          </p:nvSpPr>
          <p:spPr bwMode="auto">
            <a:xfrm>
              <a:off x="22" y="1433"/>
              <a:ext cx="1929" cy="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eaLnBrk="1" hangingPunct="1">
                <a:buSzPct val="135000"/>
                <a:buFontTx/>
                <a:buBlip>
                  <a:blip r:embed="rId3"/>
                </a:buBlip>
              </a:pPr>
              <a:r>
                <a:rPr lang="en-US" altLang="en-US">
                  <a:solidFill>
                    <a:schemeClr val="tx1"/>
                  </a:solidFill>
                  <a:latin typeface="Calibri" panose="020F0502020204030204" pitchFamily="34" charset="0"/>
                </a:rPr>
                <a:t> Phase 1 and 2. </a:t>
              </a:r>
              <a:r>
                <a:rPr lang="en-US" altLang="en-US" b="1" u="sng">
                  <a:solidFill>
                    <a:schemeClr val="tx1"/>
                  </a:solidFill>
                  <a:latin typeface="Calibri" panose="020F0502020204030204" pitchFamily="34" charset="0"/>
                </a:rPr>
                <a:t>AORTIC</a:t>
              </a:r>
              <a:r>
                <a:rPr lang="en-US" altLang="en-US">
                  <a:solidFill>
                    <a:schemeClr val="tx1"/>
                  </a:solidFill>
                  <a:latin typeface="Calibri" panose="020F0502020204030204" pitchFamily="34" charset="0"/>
                </a:rPr>
                <a:t> valve</a:t>
              </a:r>
            </a:p>
            <a:p>
              <a:pPr eaLnBrk="1" hangingPunct="1"/>
              <a:r>
                <a:rPr lang="en-US" altLang="en-US">
                  <a:solidFill>
                    <a:schemeClr val="tx1"/>
                  </a:solidFill>
                  <a:latin typeface="Calibri" panose="020F0502020204030204" pitchFamily="34" charset="0"/>
                </a:rPr>
                <a:t>   is closed but there is still</a:t>
              </a:r>
            </a:p>
            <a:p>
              <a:pPr eaLnBrk="1" hangingPunct="1"/>
              <a:r>
                <a:rPr lang="en-US" altLang="en-US">
                  <a:solidFill>
                    <a:schemeClr val="tx1"/>
                  </a:solidFill>
                  <a:latin typeface="Calibri" panose="020F0502020204030204" pitchFamily="34" charset="0"/>
                </a:rPr>
                <a:t>   flow of blood out of the</a:t>
              </a:r>
            </a:p>
            <a:p>
              <a:pPr eaLnBrk="1" hangingPunct="1"/>
              <a:r>
                <a:rPr lang="en-US" altLang="en-US">
                  <a:solidFill>
                    <a:schemeClr val="tx1"/>
                  </a:solidFill>
                  <a:latin typeface="Calibri" panose="020F0502020204030204" pitchFamily="34" charset="0"/>
                </a:rPr>
                <a:t>   aorta; </a:t>
              </a:r>
              <a:r>
                <a:rPr lang="en-US" altLang="en-US">
                  <a:solidFill>
                    <a:schemeClr val="tx1"/>
                  </a:solidFill>
                  <a:latin typeface="Calibri" panose="020F0502020204030204" pitchFamily="34" charset="0"/>
                  <a:cs typeface="Times New Roman" panose="02020603050405020304" pitchFamily="18" charset="0"/>
                </a:rPr>
                <a:t>↓ P( aorta)</a:t>
              </a:r>
            </a:p>
          </p:txBody>
        </p:sp>
        <p:grpSp>
          <p:nvGrpSpPr>
            <p:cNvPr id="17429" name="Group 12"/>
            <p:cNvGrpSpPr>
              <a:grpSpLocks/>
            </p:cNvGrpSpPr>
            <p:nvPr/>
          </p:nvGrpSpPr>
          <p:grpSpPr bwMode="auto">
            <a:xfrm>
              <a:off x="2925" y="2124"/>
              <a:ext cx="2420" cy="1443"/>
              <a:chOff x="2925" y="2205"/>
              <a:chExt cx="2420" cy="1443"/>
            </a:xfrm>
          </p:grpSpPr>
          <p:sp>
            <p:nvSpPr>
              <p:cNvPr id="17430" name="Text Box 13"/>
              <p:cNvSpPr txBox="1">
                <a:spLocks noChangeArrowheads="1"/>
              </p:cNvSpPr>
              <p:nvPr/>
            </p:nvSpPr>
            <p:spPr bwMode="auto">
              <a:xfrm>
                <a:off x="3833" y="3202"/>
                <a:ext cx="1512" cy="446"/>
              </a:xfrm>
              <a:prstGeom prst="rect">
                <a:avLst/>
              </a:prstGeom>
              <a:noFill/>
              <a:ln w="2857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eaLnBrk="1" hangingPunct="1"/>
                <a:r>
                  <a:rPr lang="en-US" altLang="en-US">
                    <a:solidFill>
                      <a:schemeClr val="tx1"/>
                    </a:solidFill>
                    <a:latin typeface="Calibri" panose="020F0502020204030204" pitchFamily="34" charset="0"/>
                  </a:rPr>
                  <a:t>Due to blood flow to</a:t>
                </a:r>
              </a:p>
              <a:p>
                <a:pPr eaLnBrk="1" hangingPunct="1"/>
                <a:r>
                  <a:rPr lang="en-US" altLang="en-US">
                    <a:solidFill>
                      <a:schemeClr val="tx1"/>
                    </a:solidFill>
                    <a:latin typeface="Calibri" panose="020F0502020204030204" pitchFamily="34" charset="0"/>
                  </a:rPr>
                  <a:t>the systemic circulation.</a:t>
                </a:r>
              </a:p>
            </p:txBody>
          </p:sp>
          <p:sp>
            <p:nvSpPr>
              <p:cNvPr id="17431" name="Freeform 14"/>
              <p:cNvSpPr>
                <a:spLocks/>
              </p:cNvSpPr>
              <p:nvPr/>
            </p:nvSpPr>
            <p:spPr bwMode="auto">
              <a:xfrm>
                <a:off x="2925" y="2205"/>
                <a:ext cx="817" cy="1225"/>
              </a:xfrm>
              <a:custGeom>
                <a:avLst/>
                <a:gdLst>
                  <a:gd name="T0" fmla="*/ 817 w 817"/>
                  <a:gd name="T1" fmla="*/ 1225 h 1225"/>
                  <a:gd name="T2" fmla="*/ 0 w 817"/>
                  <a:gd name="T3" fmla="*/ 1225 h 1225"/>
                  <a:gd name="T4" fmla="*/ 0 w 817"/>
                  <a:gd name="T5" fmla="*/ 0 h 1225"/>
                  <a:gd name="T6" fmla="*/ 0 60000 65536"/>
                  <a:gd name="T7" fmla="*/ 0 60000 65536"/>
                  <a:gd name="T8" fmla="*/ 0 60000 65536"/>
                  <a:gd name="T9" fmla="*/ 0 w 817"/>
                  <a:gd name="T10" fmla="*/ 0 h 1225"/>
                  <a:gd name="T11" fmla="*/ 817 w 817"/>
                  <a:gd name="T12" fmla="*/ 1225 h 1225"/>
                </a:gdLst>
                <a:ahLst/>
                <a:cxnLst>
                  <a:cxn ang="T6">
                    <a:pos x="T0" y="T1"/>
                  </a:cxn>
                  <a:cxn ang="T7">
                    <a:pos x="T2" y="T3"/>
                  </a:cxn>
                  <a:cxn ang="T8">
                    <a:pos x="T4" y="T5"/>
                  </a:cxn>
                </a:cxnLst>
                <a:rect l="T9" t="T10" r="T11" b="T12"/>
                <a:pathLst>
                  <a:path w="817" h="1225">
                    <a:moveTo>
                      <a:pt x="817" y="1225"/>
                    </a:moveTo>
                    <a:lnTo>
                      <a:pt x="0" y="1225"/>
                    </a:lnTo>
                    <a:lnTo>
                      <a:pt x="0" y="0"/>
                    </a:lnTo>
                  </a:path>
                </a:pathLst>
              </a:custGeom>
              <a:noFill/>
              <a:ln w="38100" cap="flat" cmpd="sng">
                <a:solidFill>
                  <a:schemeClr val="tx1"/>
                </a:solidFill>
                <a:prstDash val="dash"/>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latin typeface="Calibri" panose="020F0502020204030204" pitchFamily="34" charset="0"/>
                </a:endParaRPr>
              </a:p>
            </p:txBody>
          </p:sp>
        </p:grpSp>
      </p:grpSp>
      <p:sp>
        <p:nvSpPr>
          <p:cNvPr id="17419" name="Text Box 15"/>
          <p:cNvSpPr txBox="1">
            <a:spLocks noChangeArrowheads="1"/>
          </p:cNvSpPr>
          <p:nvPr/>
        </p:nvSpPr>
        <p:spPr bwMode="auto">
          <a:xfrm>
            <a:off x="4976813" y="6164263"/>
            <a:ext cx="42667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eaLnBrk="1" hangingPunct="1"/>
            <a:r>
              <a:rPr lang="en-US" altLang="en-US" sz="2400" b="1" u="sng">
                <a:solidFill>
                  <a:schemeClr val="tx1"/>
                </a:solidFill>
                <a:latin typeface="Calibri" panose="020F0502020204030204" pitchFamily="34" charset="0"/>
              </a:rPr>
              <a:t>Arteries are pressure reservoirs.</a:t>
            </a:r>
          </a:p>
        </p:txBody>
      </p:sp>
      <p:sp>
        <p:nvSpPr>
          <p:cNvPr id="17420" name="Line 16"/>
          <p:cNvSpPr>
            <a:spLocks noChangeShapeType="1"/>
          </p:cNvSpPr>
          <p:nvPr/>
        </p:nvSpPr>
        <p:spPr bwMode="auto">
          <a:xfrm>
            <a:off x="6146800" y="3586163"/>
            <a:ext cx="0" cy="503237"/>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7421" name="Line 17"/>
          <p:cNvSpPr>
            <a:spLocks noChangeShapeType="1"/>
          </p:cNvSpPr>
          <p:nvPr/>
        </p:nvSpPr>
        <p:spPr bwMode="auto">
          <a:xfrm>
            <a:off x="6989763" y="2378075"/>
            <a:ext cx="0" cy="503238"/>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7422" name="Rectangle 18"/>
          <p:cNvSpPr>
            <a:spLocks noChangeArrowheads="1"/>
          </p:cNvSpPr>
          <p:nvPr/>
        </p:nvSpPr>
        <p:spPr bwMode="auto">
          <a:xfrm>
            <a:off x="3360738" y="6021388"/>
            <a:ext cx="4376737" cy="215900"/>
          </a:xfrm>
          <a:prstGeom prst="rect">
            <a:avLst/>
          </a:prstGeom>
          <a:solidFill>
            <a:schemeClr val="bg1"/>
          </a:solidFill>
          <a:ln w="9525">
            <a:solidFill>
              <a:schemeClr val="bg1"/>
            </a:solidFill>
            <a:miter lim="800000"/>
            <a:headEnd/>
            <a:tailEnd/>
          </a:ln>
        </p:spPr>
        <p:txBody>
          <a:bodyPr wrap="none" anchor="ct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grpSp>
        <p:nvGrpSpPr>
          <p:cNvPr id="4" name="Group 19"/>
          <p:cNvGrpSpPr>
            <a:grpSpLocks/>
          </p:cNvGrpSpPr>
          <p:nvPr/>
        </p:nvGrpSpPr>
        <p:grpSpPr bwMode="auto">
          <a:xfrm>
            <a:off x="39688" y="2636838"/>
            <a:ext cx="9503165" cy="2760662"/>
            <a:chOff x="22" y="1661"/>
            <a:chExt cx="5321" cy="1739"/>
          </a:xfrm>
        </p:grpSpPr>
        <p:sp>
          <p:nvSpPr>
            <p:cNvPr id="17424" name="Text Box 20"/>
            <p:cNvSpPr txBox="1">
              <a:spLocks noChangeArrowheads="1"/>
            </p:cNvSpPr>
            <p:nvPr/>
          </p:nvSpPr>
          <p:spPr bwMode="auto">
            <a:xfrm>
              <a:off x="22" y="2566"/>
              <a:ext cx="1941" cy="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eaLnBrk="1" hangingPunct="1">
                <a:buSzPct val="135000"/>
                <a:buFontTx/>
                <a:buBlip>
                  <a:blip r:embed="rId3"/>
                </a:buBlip>
              </a:pPr>
              <a:r>
                <a:rPr lang="en-US" altLang="en-US">
                  <a:solidFill>
                    <a:schemeClr val="tx1"/>
                  </a:solidFill>
                  <a:latin typeface="Calibri" panose="020F0502020204030204" pitchFamily="34" charset="0"/>
                </a:rPr>
                <a:t> Phase 3; </a:t>
              </a:r>
              <a:r>
                <a:rPr lang="en-US" altLang="en-US" b="1" u="sng">
                  <a:solidFill>
                    <a:schemeClr val="tx1"/>
                  </a:solidFill>
                  <a:latin typeface="Calibri" panose="020F0502020204030204" pitchFamily="34" charset="0"/>
                </a:rPr>
                <a:t>AORTIC</a:t>
              </a:r>
              <a:r>
                <a:rPr lang="en-US" altLang="en-US">
                  <a:solidFill>
                    <a:schemeClr val="tx1"/>
                  </a:solidFill>
                  <a:latin typeface="Calibri" panose="020F0502020204030204" pitchFamily="34" charset="0"/>
                </a:rPr>
                <a:t> valve </a:t>
              </a:r>
            </a:p>
            <a:p>
              <a:pPr eaLnBrk="1" hangingPunct="1">
                <a:buSzPct val="135000"/>
              </a:pPr>
              <a:r>
                <a:rPr lang="en-US" altLang="en-US">
                  <a:solidFill>
                    <a:schemeClr val="tx1"/>
                  </a:solidFill>
                  <a:latin typeface="Calibri" panose="020F0502020204030204" pitchFamily="34" charset="0"/>
                </a:rPr>
                <a:t>   opens.</a:t>
              </a:r>
            </a:p>
            <a:p>
              <a:pPr eaLnBrk="1" hangingPunct="1"/>
              <a:r>
                <a:rPr lang="en-US" altLang="en-US">
                  <a:solidFill>
                    <a:schemeClr val="tx1"/>
                  </a:solidFill>
                  <a:latin typeface="Calibri" panose="020F0502020204030204" pitchFamily="34" charset="0"/>
                </a:rPr>
                <a:t>   Flow (into aorta) &gt; Flow (out):</a:t>
              </a:r>
            </a:p>
            <a:p>
              <a:pPr eaLnBrk="1" hangingPunct="1"/>
              <a:r>
                <a:rPr lang="en-US" altLang="en-US">
                  <a:solidFill>
                    <a:schemeClr val="tx1"/>
                  </a:solidFill>
                  <a:latin typeface="Calibri" panose="020F0502020204030204" pitchFamily="34" charset="0"/>
                  <a:cs typeface="Times New Roman" panose="02020603050405020304" pitchFamily="18" charset="0"/>
                </a:rPr>
                <a:t>   ↑ </a:t>
              </a:r>
              <a:r>
                <a:rPr lang="en-US" altLang="en-US">
                  <a:solidFill>
                    <a:schemeClr val="tx1"/>
                  </a:solidFill>
                  <a:latin typeface="Calibri" panose="020F0502020204030204" pitchFamily="34" charset="0"/>
                </a:rPr>
                <a:t>P (aorta)</a:t>
              </a:r>
            </a:p>
          </p:txBody>
        </p:sp>
        <p:grpSp>
          <p:nvGrpSpPr>
            <p:cNvPr id="17425" name="Group 21"/>
            <p:cNvGrpSpPr>
              <a:grpSpLocks/>
            </p:cNvGrpSpPr>
            <p:nvPr/>
          </p:nvGrpSpPr>
          <p:grpSpPr bwMode="auto">
            <a:xfrm>
              <a:off x="3560" y="1661"/>
              <a:ext cx="1783" cy="1173"/>
              <a:chOff x="3560" y="1661"/>
              <a:chExt cx="1783" cy="1173"/>
            </a:xfrm>
          </p:grpSpPr>
          <p:sp>
            <p:nvSpPr>
              <p:cNvPr id="17426" name="Text Box 22"/>
              <p:cNvSpPr txBox="1">
                <a:spLocks noChangeArrowheads="1"/>
              </p:cNvSpPr>
              <p:nvPr/>
            </p:nvSpPr>
            <p:spPr bwMode="auto">
              <a:xfrm>
                <a:off x="3560" y="2388"/>
                <a:ext cx="1783" cy="446"/>
              </a:xfrm>
              <a:prstGeom prst="rect">
                <a:avLst/>
              </a:prstGeom>
              <a:noFill/>
              <a:ln w="2857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eaLnBrk="1" hangingPunct="1"/>
                <a:r>
                  <a:rPr lang="en-US" altLang="en-US" dirty="0">
                    <a:solidFill>
                      <a:schemeClr val="tx1"/>
                    </a:solidFill>
                    <a:latin typeface="Calibri" panose="020F0502020204030204" pitchFamily="34" charset="0"/>
                  </a:rPr>
                  <a:t>Blood flow into the aorta</a:t>
                </a:r>
              </a:p>
              <a:p>
                <a:pPr eaLnBrk="1" hangingPunct="1"/>
                <a:r>
                  <a:rPr lang="en-US" altLang="en-US" dirty="0">
                    <a:solidFill>
                      <a:schemeClr val="tx1"/>
                    </a:solidFill>
                    <a:latin typeface="Calibri" panose="020F0502020204030204" pitchFamily="34" charset="0"/>
                  </a:rPr>
                  <a:t>&gt; blood flow out of the aorta</a:t>
                </a:r>
              </a:p>
            </p:txBody>
          </p:sp>
          <p:sp>
            <p:nvSpPr>
              <p:cNvPr id="17427" name="Line 23"/>
              <p:cNvSpPr>
                <a:spLocks noChangeShapeType="1"/>
              </p:cNvSpPr>
              <p:nvPr/>
            </p:nvSpPr>
            <p:spPr bwMode="auto">
              <a:xfrm flipV="1">
                <a:off x="3696" y="1661"/>
                <a:ext cx="0" cy="726"/>
              </a:xfrm>
              <a:prstGeom prst="line">
                <a:avLst/>
              </a:prstGeom>
              <a:noFill/>
              <a:ln w="381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72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gr1lf1217_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6438" y="692150"/>
            <a:ext cx="7000875" cy="557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 Box 3"/>
          <p:cNvSpPr txBox="1">
            <a:spLocks noChangeArrowheads="1"/>
          </p:cNvSpPr>
          <p:nvPr/>
        </p:nvSpPr>
        <p:spPr bwMode="auto">
          <a:xfrm>
            <a:off x="1533525" y="60325"/>
            <a:ext cx="653063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sysDot"/>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eaLnBrk="1" hangingPunct="1"/>
            <a:r>
              <a:rPr lang="en-US" altLang="en-US" sz="4000" b="1">
                <a:solidFill>
                  <a:srgbClr val="FF0000"/>
                </a:solidFill>
                <a:latin typeface="Calibri" panose="020F0502020204030204" pitchFamily="34" charset="0"/>
              </a:rPr>
              <a:t>Systolic and diastolic pressure</a:t>
            </a:r>
          </a:p>
        </p:txBody>
      </p:sp>
      <p:sp>
        <p:nvSpPr>
          <p:cNvPr id="18436" name="Rectangle 4"/>
          <p:cNvSpPr>
            <a:spLocks noChangeArrowheads="1"/>
          </p:cNvSpPr>
          <p:nvPr/>
        </p:nvSpPr>
        <p:spPr bwMode="auto">
          <a:xfrm>
            <a:off x="1382713" y="1520825"/>
            <a:ext cx="1944687" cy="647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18437" name="Rectangle 5"/>
          <p:cNvSpPr>
            <a:spLocks noChangeArrowheads="1"/>
          </p:cNvSpPr>
          <p:nvPr/>
        </p:nvSpPr>
        <p:spPr bwMode="auto">
          <a:xfrm>
            <a:off x="3328988" y="1484313"/>
            <a:ext cx="1295400" cy="3603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18438" name="Text Box 6"/>
          <p:cNvSpPr txBox="1">
            <a:spLocks noChangeArrowheads="1"/>
          </p:cNvSpPr>
          <p:nvPr/>
        </p:nvSpPr>
        <p:spPr bwMode="auto">
          <a:xfrm>
            <a:off x="1630421" y="1446213"/>
            <a:ext cx="271927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eaLnBrk="1" hangingPunct="1"/>
            <a:r>
              <a:rPr lang="en-US" altLang="en-US" b="1">
                <a:solidFill>
                  <a:schemeClr val="tx1"/>
                </a:solidFill>
                <a:latin typeface="Calibri" panose="020F0502020204030204" pitchFamily="34" charset="0"/>
              </a:rPr>
              <a:t>Aortic (semilunar) valve</a:t>
            </a:r>
          </a:p>
        </p:txBody>
      </p:sp>
      <p:sp>
        <p:nvSpPr>
          <p:cNvPr id="18439" name="Rectangle 7"/>
          <p:cNvSpPr>
            <a:spLocks noChangeArrowheads="1"/>
          </p:cNvSpPr>
          <p:nvPr/>
        </p:nvSpPr>
        <p:spPr bwMode="auto">
          <a:xfrm>
            <a:off x="6000750" y="4149725"/>
            <a:ext cx="1539875" cy="5032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grpSp>
        <p:nvGrpSpPr>
          <p:cNvPr id="18440" name="Group 8"/>
          <p:cNvGrpSpPr>
            <a:grpSpLocks/>
          </p:cNvGrpSpPr>
          <p:nvPr/>
        </p:nvGrpSpPr>
        <p:grpSpPr bwMode="auto">
          <a:xfrm>
            <a:off x="39688" y="2274888"/>
            <a:ext cx="6690329" cy="2754312"/>
            <a:chOff x="22" y="1433"/>
            <a:chExt cx="3747" cy="1735"/>
          </a:xfrm>
        </p:grpSpPr>
        <p:sp>
          <p:nvSpPr>
            <p:cNvPr id="18450" name="Text Box 9"/>
            <p:cNvSpPr txBox="1">
              <a:spLocks noChangeArrowheads="1"/>
            </p:cNvSpPr>
            <p:nvPr/>
          </p:nvSpPr>
          <p:spPr bwMode="auto">
            <a:xfrm>
              <a:off x="22" y="1433"/>
              <a:ext cx="1794"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eaLnBrk="1" hangingPunct="1">
                <a:buSzPct val="135000"/>
                <a:buFontTx/>
                <a:buBlip>
                  <a:blip r:embed="rId3"/>
                </a:buBlip>
              </a:pPr>
              <a:r>
                <a:rPr lang="en-US" altLang="en-US">
                  <a:solidFill>
                    <a:schemeClr val="tx1"/>
                  </a:solidFill>
                  <a:latin typeface="Calibri" panose="020F0502020204030204" pitchFamily="34" charset="0"/>
                </a:rPr>
                <a:t>  Minimum Aortic Pressure</a:t>
              </a:r>
            </a:p>
            <a:p>
              <a:pPr eaLnBrk="1" hangingPunct="1">
                <a:buSzPct val="135000"/>
              </a:pPr>
              <a:r>
                <a:rPr lang="en-US" altLang="en-US">
                  <a:solidFill>
                    <a:schemeClr val="tx1"/>
                  </a:solidFill>
                  <a:latin typeface="Calibri" panose="020F0502020204030204" pitchFamily="34" charset="0"/>
                </a:rPr>
                <a:t>    = Diastolic Pressure</a:t>
              </a:r>
              <a:endParaRPr lang="en-US" altLang="en-US">
                <a:solidFill>
                  <a:schemeClr val="tx1"/>
                </a:solidFill>
                <a:latin typeface="Calibri" panose="020F0502020204030204" pitchFamily="34" charset="0"/>
                <a:cs typeface="Times New Roman" panose="02020603050405020304" pitchFamily="18" charset="0"/>
              </a:endParaRPr>
            </a:p>
          </p:txBody>
        </p:sp>
        <p:sp>
          <p:nvSpPr>
            <p:cNvPr id="18451" name="Text Box 10"/>
            <p:cNvSpPr txBox="1">
              <a:spLocks noChangeArrowheads="1"/>
            </p:cNvSpPr>
            <p:nvPr/>
          </p:nvSpPr>
          <p:spPr bwMode="auto">
            <a:xfrm>
              <a:off x="3162" y="2722"/>
              <a:ext cx="607"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eaLnBrk="1" hangingPunct="1"/>
              <a:r>
                <a:rPr lang="en-US" altLang="en-US">
                  <a:solidFill>
                    <a:schemeClr val="tx1"/>
                  </a:solidFill>
                  <a:latin typeface="Calibri" panose="020F0502020204030204" pitchFamily="34" charset="0"/>
                </a:rPr>
                <a:t>Diastolic</a:t>
              </a:r>
            </a:p>
            <a:p>
              <a:pPr algn="ctr" eaLnBrk="1" hangingPunct="1"/>
              <a:r>
                <a:rPr lang="en-US" altLang="en-US">
                  <a:solidFill>
                    <a:schemeClr val="tx1"/>
                  </a:solidFill>
                  <a:latin typeface="Calibri" panose="020F0502020204030204" pitchFamily="34" charset="0"/>
                </a:rPr>
                <a:t>Pressure</a:t>
              </a:r>
            </a:p>
          </p:txBody>
        </p:sp>
      </p:grpSp>
      <p:sp>
        <p:nvSpPr>
          <p:cNvPr id="18441" name="Line 11"/>
          <p:cNvSpPr>
            <a:spLocks noChangeShapeType="1"/>
          </p:cNvSpPr>
          <p:nvPr/>
        </p:nvSpPr>
        <p:spPr bwMode="auto">
          <a:xfrm flipV="1">
            <a:off x="6162675" y="3644900"/>
            <a:ext cx="0" cy="6477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8442" name="Rectangle 12"/>
          <p:cNvSpPr>
            <a:spLocks noChangeArrowheads="1"/>
          </p:cNvSpPr>
          <p:nvPr/>
        </p:nvSpPr>
        <p:spPr bwMode="auto">
          <a:xfrm>
            <a:off x="6813550" y="2924175"/>
            <a:ext cx="1538288" cy="576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18443" name="Line 13"/>
          <p:cNvSpPr>
            <a:spLocks noChangeShapeType="1"/>
          </p:cNvSpPr>
          <p:nvPr/>
        </p:nvSpPr>
        <p:spPr bwMode="auto">
          <a:xfrm flipV="1">
            <a:off x="6973888" y="2392363"/>
            <a:ext cx="0" cy="6477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grpSp>
        <p:nvGrpSpPr>
          <p:cNvPr id="18444" name="Group 14"/>
          <p:cNvGrpSpPr>
            <a:grpSpLocks/>
          </p:cNvGrpSpPr>
          <p:nvPr/>
        </p:nvGrpSpPr>
        <p:grpSpPr bwMode="auto">
          <a:xfrm>
            <a:off x="60325" y="2925763"/>
            <a:ext cx="7469186" cy="939800"/>
            <a:chOff x="34" y="1843"/>
            <a:chExt cx="4182" cy="592"/>
          </a:xfrm>
        </p:grpSpPr>
        <p:sp>
          <p:nvSpPr>
            <p:cNvPr id="18448" name="Text Box 15"/>
            <p:cNvSpPr txBox="1">
              <a:spLocks noChangeArrowheads="1"/>
            </p:cNvSpPr>
            <p:nvPr/>
          </p:nvSpPr>
          <p:spPr bwMode="auto">
            <a:xfrm>
              <a:off x="3609" y="1843"/>
              <a:ext cx="607"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eaLnBrk="1" hangingPunct="1"/>
              <a:r>
                <a:rPr lang="en-US" altLang="en-US">
                  <a:solidFill>
                    <a:schemeClr val="tx1"/>
                  </a:solidFill>
                  <a:latin typeface="Calibri" panose="020F0502020204030204" pitchFamily="34" charset="0"/>
                </a:rPr>
                <a:t>Systolic</a:t>
              </a:r>
            </a:p>
            <a:p>
              <a:pPr algn="ctr" eaLnBrk="1" hangingPunct="1"/>
              <a:r>
                <a:rPr lang="en-US" altLang="en-US">
                  <a:solidFill>
                    <a:schemeClr val="tx1"/>
                  </a:solidFill>
                  <a:latin typeface="Calibri" panose="020F0502020204030204" pitchFamily="34" charset="0"/>
                </a:rPr>
                <a:t>Pressure</a:t>
              </a:r>
            </a:p>
          </p:txBody>
        </p:sp>
        <p:sp>
          <p:nvSpPr>
            <p:cNvPr id="18449" name="Text Box 16"/>
            <p:cNvSpPr txBox="1">
              <a:spLocks noChangeArrowheads="1"/>
            </p:cNvSpPr>
            <p:nvPr/>
          </p:nvSpPr>
          <p:spPr bwMode="auto">
            <a:xfrm>
              <a:off x="34" y="1989"/>
              <a:ext cx="1815"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eaLnBrk="1" hangingPunct="1">
                <a:buSzPct val="135000"/>
                <a:buFontTx/>
                <a:buBlip>
                  <a:blip r:embed="rId3"/>
                </a:buBlip>
              </a:pPr>
              <a:r>
                <a:rPr lang="en-US" altLang="en-US">
                  <a:solidFill>
                    <a:schemeClr val="tx1"/>
                  </a:solidFill>
                  <a:latin typeface="Calibri" panose="020F0502020204030204" pitchFamily="34" charset="0"/>
                </a:rPr>
                <a:t>  Maximum Aortic Pressure</a:t>
              </a:r>
            </a:p>
            <a:p>
              <a:pPr eaLnBrk="1" hangingPunct="1">
                <a:buSzPct val="135000"/>
              </a:pPr>
              <a:r>
                <a:rPr lang="en-US" altLang="en-US">
                  <a:solidFill>
                    <a:schemeClr val="tx1"/>
                  </a:solidFill>
                  <a:latin typeface="Calibri" panose="020F0502020204030204" pitchFamily="34" charset="0"/>
                </a:rPr>
                <a:t>    = Systolic Pressure</a:t>
              </a:r>
              <a:endParaRPr lang="en-US" altLang="en-US">
                <a:solidFill>
                  <a:schemeClr val="tx1"/>
                </a:solidFill>
                <a:latin typeface="Calibri" panose="020F0502020204030204" pitchFamily="34" charset="0"/>
                <a:cs typeface="Times New Roman" panose="02020603050405020304" pitchFamily="18" charset="0"/>
              </a:endParaRPr>
            </a:p>
          </p:txBody>
        </p:sp>
      </p:grpSp>
      <p:grpSp>
        <p:nvGrpSpPr>
          <p:cNvPr id="18445" name="Group 17"/>
          <p:cNvGrpSpPr>
            <a:grpSpLocks/>
          </p:cNvGrpSpPr>
          <p:nvPr/>
        </p:nvGrpSpPr>
        <p:grpSpPr bwMode="auto">
          <a:xfrm>
            <a:off x="209550" y="4310063"/>
            <a:ext cx="2492442" cy="1644650"/>
            <a:chOff x="117" y="2715"/>
            <a:chExt cx="1396" cy="1036"/>
          </a:xfrm>
        </p:grpSpPr>
        <p:sp>
          <p:nvSpPr>
            <p:cNvPr id="18446" name="Text Box 18"/>
            <p:cNvSpPr txBox="1">
              <a:spLocks noChangeArrowheads="1"/>
            </p:cNvSpPr>
            <p:nvPr/>
          </p:nvSpPr>
          <p:spPr bwMode="auto">
            <a:xfrm>
              <a:off x="117" y="2715"/>
              <a:ext cx="1333"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eaLnBrk="1" hangingPunct="1"/>
              <a:r>
                <a:rPr lang="en-US" altLang="en-US">
                  <a:solidFill>
                    <a:schemeClr val="tx1"/>
                  </a:solidFill>
                  <a:latin typeface="Calibri" panose="020F0502020204030204" pitchFamily="34" charset="0"/>
                </a:rPr>
                <a:t>Systolic Pressure (SP)</a:t>
              </a:r>
            </a:p>
            <a:p>
              <a:pPr eaLnBrk="1" hangingPunct="1"/>
              <a:r>
                <a:rPr lang="en-US" altLang="en-US">
                  <a:solidFill>
                    <a:schemeClr val="tx1"/>
                  </a:solidFill>
                  <a:latin typeface="Calibri" panose="020F0502020204030204" pitchFamily="34" charset="0"/>
                </a:rPr>
                <a:t>= 120 mm Hg</a:t>
              </a:r>
            </a:p>
          </p:txBody>
        </p:sp>
        <p:sp>
          <p:nvSpPr>
            <p:cNvPr id="18447" name="Text Box 19"/>
            <p:cNvSpPr txBox="1">
              <a:spLocks noChangeArrowheads="1"/>
            </p:cNvSpPr>
            <p:nvPr/>
          </p:nvSpPr>
          <p:spPr bwMode="auto">
            <a:xfrm>
              <a:off x="117" y="3305"/>
              <a:ext cx="1396"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eaLnBrk="1" hangingPunct="1"/>
              <a:r>
                <a:rPr lang="en-US" altLang="en-US">
                  <a:solidFill>
                    <a:schemeClr val="tx1"/>
                  </a:solidFill>
                  <a:latin typeface="Calibri" panose="020F0502020204030204" pitchFamily="34" charset="0"/>
                </a:rPr>
                <a:t>Diastolic Pressure (SP)</a:t>
              </a:r>
            </a:p>
            <a:p>
              <a:pPr eaLnBrk="1" hangingPunct="1"/>
              <a:r>
                <a:rPr lang="en-US" altLang="en-US">
                  <a:solidFill>
                    <a:schemeClr val="tx1"/>
                  </a:solidFill>
                  <a:latin typeface="Calibri" panose="020F0502020204030204" pitchFamily="34" charset="0"/>
                </a:rPr>
                <a:t>= 80 mm Hg</a:t>
              </a: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3314700" y="136525"/>
            <a:ext cx="327012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sysDot"/>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eaLnBrk="1" hangingPunct="1"/>
            <a:r>
              <a:rPr lang="en-US" altLang="en-US" sz="4000" b="1" dirty="0">
                <a:solidFill>
                  <a:srgbClr val="FF0000"/>
                </a:solidFill>
                <a:latin typeface="Calibri" panose="020F0502020204030204" pitchFamily="34" charset="0"/>
              </a:rPr>
              <a:t>Pulse pressure</a:t>
            </a:r>
          </a:p>
        </p:txBody>
      </p:sp>
      <p:sp>
        <p:nvSpPr>
          <p:cNvPr id="19459" name="Rectangle 3"/>
          <p:cNvSpPr>
            <a:spLocks noChangeArrowheads="1"/>
          </p:cNvSpPr>
          <p:nvPr/>
        </p:nvSpPr>
        <p:spPr bwMode="auto">
          <a:xfrm>
            <a:off x="3328988" y="1484313"/>
            <a:ext cx="1295400" cy="3603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pic>
        <p:nvPicPr>
          <p:cNvPr id="19460" name="Picture 4" descr="gr1lf1217_a"/>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b="4617"/>
          <a:stretch>
            <a:fillRect/>
          </a:stretch>
        </p:blipFill>
        <p:spPr>
          <a:xfrm>
            <a:off x="4575175" y="1023938"/>
            <a:ext cx="5672138" cy="4492625"/>
          </a:xfrm>
          <a:noFill/>
        </p:spPr>
      </p:pic>
      <p:sp>
        <p:nvSpPr>
          <p:cNvPr id="19461" name="Rectangle 5"/>
          <p:cNvSpPr>
            <a:spLocks noChangeArrowheads="1"/>
          </p:cNvSpPr>
          <p:nvPr/>
        </p:nvSpPr>
        <p:spPr bwMode="auto">
          <a:xfrm>
            <a:off x="6805613" y="3944938"/>
            <a:ext cx="1249362" cy="425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19462" name="Text Box 6"/>
          <p:cNvSpPr txBox="1">
            <a:spLocks noChangeArrowheads="1"/>
          </p:cNvSpPr>
          <p:nvPr/>
        </p:nvSpPr>
        <p:spPr bwMode="auto">
          <a:xfrm>
            <a:off x="6054725" y="4113213"/>
            <a:ext cx="152285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eaLnBrk="1" hangingPunct="1"/>
            <a:r>
              <a:rPr lang="en-US" altLang="en-US" sz="1800" b="1">
                <a:solidFill>
                  <a:schemeClr val="tx1"/>
                </a:solidFill>
                <a:latin typeface="Calibri" panose="020F0502020204030204" pitchFamily="34" charset="0"/>
              </a:rPr>
              <a:t>Diastolic</a:t>
            </a:r>
          </a:p>
          <a:p>
            <a:pPr eaLnBrk="1" hangingPunct="1"/>
            <a:r>
              <a:rPr lang="en-US" altLang="en-US" sz="1800" b="1">
                <a:solidFill>
                  <a:schemeClr val="tx1"/>
                </a:solidFill>
                <a:latin typeface="Calibri" panose="020F0502020204030204" pitchFamily="34" charset="0"/>
              </a:rPr>
              <a:t>Pressure (DP) </a:t>
            </a:r>
          </a:p>
          <a:p>
            <a:pPr eaLnBrk="1" hangingPunct="1"/>
            <a:r>
              <a:rPr lang="en-US" altLang="en-US" sz="1800" b="1">
                <a:solidFill>
                  <a:schemeClr val="tx1"/>
                </a:solidFill>
                <a:latin typeface="Calibri" panose="020F0502020204030204" pitchFamily="34" charset="0"/>
              </a:rPr>
              <a:t>(40 mmHg)</a:t>
            </a:r>
          </a:p>
        </p:txBody>
      </p:sp>
      <p:sp>
        <p:nvSpPr>
          <p:cNvPr id="19463" name="Line 7"/>
          <p:cNvSpPr>
            <a:spLocks noChangeShapeType="1"/>
          </p:cNvSpPr>
          <p:nvPr/>
        </p:nvSpPr>
        <p:spPr bwMode="auto">
          <a:xfrm flipV="1">
            <a:off x="6938963" y="3517900"/>
            <a:ext cx="0" cy="5476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9464" name="Rectangle 8"/>
          <p:cNvSpPr>
            <a:spLocks noChangeArrowheads="1"/>
          </p:cNvSpPr>
          <p:nvPr/>
        </p:nvSpPr>
        <p:spPr bwMode="auto">
          <a:xfrm>
            <a:off x="7466013" y="2909888"/>
            <a:ext cx="1246187" cy="485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19465" name="Line 9"/>
          <p:cNvSpPr>
            <a:spLocks noChangeShapeType="1"/>
          </p:cNvSpPr>
          <p:nvPr/>
        </p:nvSpPr>
        <p:spPr bwMode="auto">
          <a:xfrm flipV="1">
            <a:off x="7596188" y="2460625"/>
            <a:ext cx="0" cy="5461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9466" name="Text Box 10"/>
          <p:cNvSpPr txBox="1">
            <a:spLocks noChangeArrowheads="1"/>
          </p:cNvSpPr>
          <p:nvPr/>
        </p:nvSpPr>
        <p:spPr bwMode="auto">
          <a:xfrm>
            <a:off x="7088188" y="2935288"/>
            <a:ext cx="143308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eaLnBrk="1" hangingPunct="1"/>
            <a:r>
              <a:rPr lang="en-US" altLang="en-US" sz="1800" b="1">
                <a:solidFill>
                  <a:schemeClr val="tx1"/>
                </a:solidFill>
                <a:latin typeface="Calibri" panose="020F0502020204030204" pitchFamily="34" charset="0"/>
              </a:rPr>
              <a:t>Systolic</a:t>
            </a:r>
          </a:p>
          <a:p>
            <a:pPr eaLnBrk="1" hangingPunct="1"/>
            <a:r>
              <a:rPr lang="en-US" altLang="en-US" sz="1800" b="1">
                <a:solidFill>
                  <a:schemeClr val="tx1"/>
                </a:solidFill>
                <a:latin typeface="Calibri" panose="020F0502020204030204" pitchFamily="34" charset="0"/>
              </a:rPr>
              <a:t>Pressure (SP)</a:t>
            </a:r>
          </a:p>
          <a:p>
            <a:pPr eaLnBrk="1" hangingPunct="1"/>
            <a:r>
              <a:rPr lang="en-US" altLang="en-US" sz="1800" b="1">
                <a:solidFill>
                  <a:schemeClr val="tx1"/>
                </a:solidFill>
                <a:latin typeface="Calibri" panose="020F0502020204030204" pitchFamily="34" charset="0"/>
              </a:rPr>
              <a:t>(120 mmHg)</a:t>
            </a:r>
          </a:p>
        </p:txBody>
      </p:sp>
      <p:sp>
        <p:nvSpPr>
          <p:cNvPr id="19467" name="Rectangle 11"/>
          <p:cNvSpPr>
            <a:spLocks noChangeArrowheads="1"/>
          </p:cNvSpPr>
          <p:nvPr/>
        </p:nvSpPr>
        <p:spPr bwMode="auto">
          <a:xfrm>
            <a:off x="3603625" y="1520825"/>
            <a:ext cx="1944688" cy="647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19468" name="Text Box 12"/>
          <p:cNvSpPr txBox="1">
            <a:spLocks noChangeArrowheads="1"/>
          </p:cNvSpPr>
          <p:nvPr/>
        </p:nvSpPr>
        <p:spPr bwMode="auto">
          <a:xfrm>
            <a:off x="4197472" y="1590675"/>
            <a:ext cx="14062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eaLnBrk="1" hangingPunct="1"/>
            <a:r>
              <a:rPr lang="en-US" altLang="en-US">
                <a:solidFill>
                  <a:schemeClr val="tx1"/>
                </a:solidFill>
                <a:latin typeface="Calibri" panose="020F0502020204030204" pitchFamily="34" charset="0"/>
              </a:rPr>
              <a:t>Aortic valve</a:t>
            </a:r>
          </a:p>
        </p:txBody>
      </p:sp>
      <p:sp>
        <p:nvSpPr>
          <p:cNvPr id="19469" name="Text Box 13"/>
          <p:cNvSpPr txBox="1">
            <a:spLocks noChangeArrowheads="1"/>
          </p:cNvSpPr>
          <p:nvPr/>
        </p:nvSpPr>
        <p:spPr bwMode="auto">
          <a:xfrm>
            <a:off x="247650" y="474663"/>
            <a:ext cx="238071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eaLnBrk="1" hangingPunct="1"/>
            <a:r>
              <a:rPr lang="en-US" altLang="en-US">
                <a:solidFill>
                  <a:schemeClr val="tx1"/>
                </a:solidFill>
                <a:latin typeface="Calibri" panose="020F0502020204030204" pitchFamily="34" charset="0"/>
              </a:rPr>
              <a:t>Systolic Pressure (SP)</a:t>
            </a:r>
          </a:p>
          <a:p>
            <a:pPr eaLnBrk="1" hangingPunct="1"/>
            <a:r>
              <a:rPr lang="en-US" altLang="en-US">
                <a:solidFill>
                  <a:schemeClr val="tx1"/>
                </a:solidFill>
                <a:latin typeface="Calibri" panose="020F0502020204030204" pitchFamily="34" charset="0"/>
              </a:rPr>
              <a:t>= 120 mm Hg</a:t>
            </a:r>
          </a:p>
        </p:txBody>
      </p:sp>
      <p:sp>
        <p:nvSpPr>
          <p:cNvPr id="19470" name="Text Box 14"/>
          <p:cNvSpPr txBox="1">
            <a:spLocks noChangeArrowheads="1"/>
          </p:cNvSpPr>
          <p:nvPr/>
        </p:nvSpPr>
        <p:spPr bwMode="auto">
          <a:xfrm>
            <a:off x="247650" y="1411288"/>
            <a:ext cx="249202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eaLnBrk="1" hangingPunct="1"/>
            <a:r>
              <a:rPr lang="en-US" altLang="en-US">
                <a:solidFill>
                  <a:schemeClr val="tx1"/>
                </a:solidFill>
                <a:latin typeface="Calibri" panose="020F0502020204030204" pitchFamily="34" charset="0"/>
              </a:rPr>
              <a:t>Diastolic Pressure (SP)</a:t>
            </a:r>
          </a:p>
          <a:p>
            <a:pPr eaLnBrk="1" hangingPunct="1"/>
            <a:r>
              <a:rPr lang="en-US" altLang="en-US">
                <a:solidFill>
                  <a:schemeClr val="tx1"/>
                </a:solidFill>
                <a:latin typeface="Calibri" panose="020F0502020204030204" pitchFamily="34" charset="0"/>
              </a:rPr>
              <a:t>= 80 mm Hg</a:t>
            </a:r>
          </a:p>
        </p:txBody>
      </p:sp>
      <p:sp>
        <p:nvSpPr>
          <p:cNvPr id="19471" name="AutoShape 15"/>
          <p:cNvSpPr>
            <a:spLocks/>
          </p:cNvSpPr>
          <p:nvPr/>
        </p:nvSpPr>
        <p:spPr bwMode="auto">
          <a:xfrm>
            <a:off x="4252913" y="2349500"/>
            <a:ext cx="728662" cy="1079500"/>
          </a:xfrm>
          <a:prstGeom prst="leftBrace">
            <a:avLst>
              <a:gd name="adj1" fmla="val 12346"/>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19472" name="Text Box 16"/>
          <p:cNvSpPr txBox="1">
            <a:spLocks noChangeArrowheads="1"/>
          </p:cNvSpPr>
          <p:nvPr/>
        </p:nvSpPr>
        <p:spPr bwMode="auto">
          <a:xfrm>
            <a:off x="247650" y="2589213"/>
            <a:ext cx="326884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eaLnBrk="1" hangingPunct="1">
              <a:buSzPct val="135000"/>
            </a:pPr>
            <a:r>
              <a:rPr lang="en-US" altLang="en-US" sz="2400" b="1">
                <a:solidFill>
                  <a:schemeClr val="tx1"/>
                </a:solidFill>
                <a:latin typeface="Calibri" panose="020F0502020204030204" pitchFamily="34" charset="0"/>
              </a:rPr>
              <a:t>Pulse Pressure (PP)</a:t>
            </a:r>
          </a:p>
          <a:p>
            <a:pPr eaLnBrk="1" hangingPunct="1">
              <a:buSzPct val="135000"/>
            </a:pPr>
            <a:r>
              <a:rPr lang="en-US" altLang="en-US" sz="2400" b="1">
                <a:solidFill>
                  <a:schemeClr val="tx1"/>
                </a:solidFill>
                <a:latin typeface="Calibri" panose="020F0502020204030204" pitchFamily="34" charset="0"/>
                <a:cs typeface="Times New Roman" panose="02020603050405020304" pitchFamily="18" charset="0"/>
              </a:rPr>
              <a:t>= SP – DP</a:t>
            </a:r>
          </a:p>
          <a:p>
            <a:pPr eaLnBrk="1" hangingPunct="1">
              <a:buSzPct val="135000"/>
            </a:pPr>
            <a:endParaRPr lang="en-US" altLang="en-US" sz="2400" b="1">
              <a:solidFill>
                <a:schemeClr val="tx1"/>
              </a:solidFill>
              <a:latin typeface="Calibri" panose="020F0502020204030204" pitchFamily="34" charset="0"/>
              <a:cs typeface="Times New Roman" panose="02020603050405020304" pitchFamily="18" charset="0"/>
            </a:endParaRPr>
          </a:p>
          <a:p>
            <a:pPr eaLnBrk="1" hangingPunct="1">
              <a:buSzPct val="135000"/>
            </a:pPr>
            <a:r>
              <a:rPr lang="en-US" altLang="en-US" sz="2400">
                <a:solidFill>
                  <a:schemeClr val="tx1"/>
                </a:solidFill>
                <a:latin typeface="Calibri" panose="020F0502020204030204" pitchFamily="34" charset="0"/>
                <a:cs typeface="Times New Roman" panose="02020603050405020304" pitchFamily="18" charset="0"/>
              </a:rPr>
              <a:t>= 120 mmHg – 80 mmHg</a:t>
            </a:r>
          </a:p>
          <a:p>
            <a:pPr eaLnBrk="1" hangingPunct="1">
              <a:buSzPct val="135000"/>
            </a:pPr>
            <a:r>
              <a:rPr lang="en-US" altLang="en-US" sz="2400">
                <a:solidFill>
                  <a:schemeClr val="tx1"/>
                </a:solidFill>
                <a:latin typeface="Calibri" panose="020F0502020204030204" pitchFamily="34" charset="0"/>
                <a:cs typeface="Times New Roman" panose="02020603050405020304" pitchFamily="18" charset="0"/>
              </a:rPr>
              <a:t>= 40 mm Hg</a:t>
            </a:r>
          </a:p>
        </p:txBody>
      </p:sp>
      <p:sp>
        <p:nvSpPr>
          <p:cNvPr id="19473" name="Text Box 17"/>
          <p:cNvSpPr txBox="1">
            <a:spLocks noChangeArrowheads="1"/>
          </p:cNvSpPr>
          <p:nvPr/>
        </p:nvSpPr>
        <p:spPr bwMode="auto">
          <a:xfrm>
            <a:off x="247650" y="5103813"/>
            <a:ext cx="584724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eaLnBrk="1" hangingPunct="1"/>
            <a:r>
              <a:rPr lang="en-US" altLang="en-US" sz="2400" u="sng">
                <a:solidFill>
                  <a:schemeClr val="tx1"/>
                </a:solidFill>
                <a:latin typeface="Calibri" panose="020F0502020204030204" pitchFamily="34" charset="0"/>
              </a:rPr>
              <a:t>An increase in pulse pressure</a:t>
            </a:r>
          </a:p>
          <a:p>
            <a:pPr eaLnBrk="1" hangingPunct="1"/>
            <a:r>
              <a:rPr lang="en-US" altLang="en-US" sz="2400" u="sng">
                <a:solidFill>
                  <a:schemeClr val="tx1"/>
                </a:solidFill>
                <a:latin typeface="Calibri" panose="020F0502020204030204" pitchFamily="34" charset="0"/>
              </a:rPr>
              <a:t>can indicate a hardening of</a:t>
            </a:r>
          </a:p>
          <a:p>
            <a:pPr eaLnBrk="1" hangingPunct="1"/>
            <a:r>
              <a:rPr lang="en-US" altLang="en-US" sz="2400" u="sng">
                <a:solidFill>
                  <a:schemeClr val="tx1"/>
                </a:solidFill>
                <a:latin typeface="Calibri" panose="020F0502020204030204" pitchFamily="34" charset="0"/>
              </a:rPr>
              <a:t>the arteries. (arteries are pressure reservoirs)</a:t>
            </a:r>
          </a:p>
        </p:txBody>
      </p:sp>
      <p:sp>
        <p:nvSpPr>
          <p:cNvPr id="19474" name="Line 18"/>
          <p:cNvSpPr>
            <a:spLocks noChangeShapeType="1"/>
          </p:cNvSpPr>
          <p:nvPr/>
        </p:nvSpPr>
        <p:spPr bwMode="auto">
          <a:xfrm>
            <a:off x="3360738" y="2895600"/>
            <a:ext cx="97155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00002F"/>
            </a:gs>
            <a:gs pos="50000">
              <a:srgbClr val="000066"/>
            </a:gs>
            <a:gs pos="100000">
              <a:srgbClr val="00002F"/>
            </a:gs>
          </a:gsLst>
          <a:lin ang="5400000" scaled="1"/>
        </a:gradFill>
        <a:effectLst/>
      </p:bgPr>
    </p:bg>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1714500" y="76200"/>
            <a:ext cx="7010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spcBef>
                <a:spcPct val="50000"/>
              </a:spcBef>
            </a:pPr>
            <a:r>
              <a:rPr lang="en-US" altLang="en-US" sz="5400" b="1" dirty="0">
                <a:solidFill>
                  <a:srgbClr val="00FFFF"/>
                </a:solidFill>
                <a:latin typeface="Calibri" panose="020F0502020204030204" pitchFamily="34" charset="0"/>
              </a:rPr>
              <a:t>Learning outcomes</a:t>
            </a:r>
          </a:p>
        </p:txBody>
      </p:sp>
      <p:sp>
        <p:nvSpPr>
          <p:cNvPr id="403459" name="Rectangle 3"/>
          <p:cNvSpPr>
            <a:spLocks noChangeArrowheads="1"/>
          </p:cNvSpPr>
          <p:nvPr/>
        </p:nvSpPr>
        <p:spPr bwMode="auto">
          <a:xfrm>
            <a:off x="0" y="1828800"/>
            <a:ext cx="10287000" cy="3505200"/>
          </a:xfrm>
          <a:prstGeom prst="rect">
            <a:avLst/>
          </a:prstGeom>
          <a:noFill/>
          <a:ln w="9525">
            <a:noFill/>
            <a:miter lim="800000"/>
            <a:headEnd/>
            <a:tailEnd/>
          </a:ln>
          <a:effectLst/>
        </p:spPr>
        <p:txBody>
          <a:bodyPr lIns="92075" tIns="46038" rIns="92075" bIns="46038"/>
          <a:lstStyle/>
          <a:p>
            <a:pPr marL="342900" indent="-342900">
              <a:spcBef>
                <a:spcPct val="20000"/>
              </a:spcBef>
              <a:buClr>
                <a:srgbClr val="FF0000"/>
              </a:buClr>
              <a:buSzPct val="75000"/>
              <a:buFont typeface="Symbol" pitchFamily="18" charset="2"/>
              <a:buBlip>
                <a:blip r:embed="rId3"/>
              </a:buBlip>
              <a:defRPr/>
            </a:pPr>
            <a:r>
              <a:rPr lang="en-GB" sz="1900" b="1" dirty="0">
                <a:solidFill>
                  <a:schemeClr val="tx2"/>
                </a:solidFill>
                <a:effectLst>
                  <a:outerShdw blurRad="38100" dist="38100" dir="2700000" algn="tl">
                    <a:srgbClr val="000000"/>
                  </a:outerShdw>
                </a:effectLst>
                <a:latin typeface="Calibri" panose="020F0502020204030204" pitchFamily="34" charset="0"/>
              </a:rPr>
              <a:t>Describe the normal cardiac cycle.</a:t>
            </a:r>
          </a:p>
          <a:p>
            <a:pPr marL="342900" indent="-342900">
              <a:spcBef>
                <a:spcPct val="20000"/>
              </a:spcBef>
              <a:buClr>
                <a:srgbClr val="FF0000"/>
              </a:buClr>
              <a:buSzPct val="75000"/>
              <a:buFont typeface="Symbol" pitchFamily="18" charset="2"/>
              <a:buBlip>
                <a:blip r:embed="rId3"/>
              </a:buBlip>
              <a:defRPr/>
            </a:pPr>
            <a:r>
              <a:rPr lang="en-GB" sz="1900" b="1" dirty="0">
                <a:solidFill>
                  <a:schemeClr val="tx2"/>
                </a:solidFill>
                <a:effectLst>
                  <a:outerShdw blurRad="38100" dist="38100" dir="2700000" algn="tl">
                    <a:srgbClr val="000000"/>
                  </a:outerShdw>
                </a:effectLst>
                <a:latin typeface="Calibri" panose="020F0502020204030204" pitchFamily="34" charset="0"/>
              </a:rPr>
              <a:t>Discuss the relationship between the electrical and mechanical events during the cardiac cycle.</a:t>
            </a:r>
          </a:p>
          <a:p>
            <a:pPr marL="342900" indent="-342900">
              <a:spcBef>
                <a:spcPct val="20000"/>
              </a:spcBef>
              <a:buClr>
                <a:srgbClr val="FF0000"/>
              </a:buClr>
              <a:buSzPct val="75000"/>
              <a:buFont typeface="Symbol" pitchFamily="18" charset="2"/>
              <a:buBlip>
                <a:blip r:embed="rId3"/>
              </a:buBlip>
              <a:defRPr/>
            </a:pPr>
            <a:r>
              <a:rPr lang="en-GB" sz="1900" b="1" dirty="0">
                <a:solidFill>
                  <a:schemeClr val="tx2"/>
                </a:solidFill>
                <a:effectLst>
                  <a:outerShdw blurRad="38100" dist="38100" dir="2700000" algn="tl">
                    <a:srgbClr val="000000"/>
                  </a:outerShdw>
                </a:effectLst>
                <a:latin typeface="Calibri" panose="020F0502020204030204" pitchFamily="34" charset="0"/>
              </a:rPr>
              <a:t>State the function of the heart valves.</a:t>
            </a:r>
          </a:p>
          <a:p>
            <a:pPr marL="342900" indent="-342900">
              <a:spcBef>
                <a:spcPct val="20000"/>
              </a:spcBef>
              <a:buClr>
                <a:srgbClr val="FF0000"/>
              </a:buClr>
              <a:buSzPct val="75000"/>
              <a:buFont typeface="Symbol" pitchFamily="18" charset="2"/>
              <a:buBlip>
                <a:blip r:embed="rId3"/>
              </a:buBlip>
              <a:defRPr/>
            </a:pPr>
            <a:r>
              <a:rPr lang="en-GB" sz="1900" b="1" dirty="0">
                <a:solidFill>
                  <a:schemeClr val="tx2"/>
                </a:solidFill>
                <a:effectLst>
                  <a:outerShdw blurRad="38100" dist="38100" dir="2700000" algn="tl">
                    <a:srgbClr val="000000"/>
                  </a:outerShdw>
                </a:effectLst>
                <a:latin typeface="Calibri" panose="020F0502020204030204" pitchFamily="34" charset="0"/>
              </a:rPr>
              <a:t>Compare and contrast left and right ventricular pressures and volumes during the normal cardiac cycle</a:t>
            </a:r>
          </a:p>
          <a:p>
            <a:pPr marL="342900" indent="-342900">
              <a:spcBef>
                <a:spcPct val="20000"/>
              </a:spcBef>
              <a:buClr>
                <a:srgbClr val="FF0000"/>
              </a:buClr>
              <a:buSzPct val="75000"/>
              <a:buFont typeface="Symbol" pitchFamily="18" charset="2"/>
              <a:buBlip>
                <a:blip r:embed="rId3"/>
              </a:buBlip>
              <a:defRPr/>
            </a:pPr>
            <a:r>
              <a:rPr lang="en-GB" sz="1900" b="1" dirty="0">
                <a:solidFill>
                  <a:schemeClr val="tx2"/>
                </a:solidFill>
                <a:effectLst>
                  <a:outerShdw blurRad="38100" dist="38100" dir="2700000" algn="tl">
                    <a:srgbClr val="000000"/>
                  </a:outerShdw>
                </a:effectLst>
                <a:latin typeface="Calibri" panose="020F0502020204030204" pitchFamily="34" charset="0"/>
              </a:rPr>
              <a:t>Define and state the normal values for the End-diastolic volume, end-systolic volume, stroke volume and ejection fraction.</a:t>
            </a:r>
          </a:p>
          <a:p>
            <a:pPr marL="342900" indent="-342900">
              <a:spcBef>
                <a:spcPct val="20000"/>
              </a:spcBef>
              <a:buClr>
                <a:srgbClr val="FF0000"/>
              </a:buClr>
              <a:buSzPct val="75000"/>
              <a:buFont typeface="Symbol" pitchFamily="18" charset="2"/>
              <a:buBlip>
                <a:blip r:embed="rId3"/>
              </a:buBlip>
              <a:defRPr/>
            </a:pPr>
            <a:r>
              <a:rPr lang="en-GB" sz="1900" b="1" dirty="0">
                <a:solidFill>
                  <a:schemeClr val="tx2"/>
                </a:solidFill>
                <a:effectLst>
                  <a:outerShdw blurRad="38100" dist="38100" dir="2700000" algn="tl">
                    <a:srgbClr val="000000"/>
                  </a:outerShdw>
                </a:effectLst>
                <a:latin typeface="Calibri" panose="020F0502020204030204" pitchFamily="34" charset="0"/>
              </a:rPr>
              <a:t>Discuss changes in aortic pressure during the normal cardiac cycle.</a:t>
            </a:r>
          </a:p>
          <a:p>
            <a:pPr marL="342900" indent="-342900">
              <a:spcBef>
                <a:spcPct val="20000"/>
              </a:spcBef>
              <a:buClr>
                <a:srgbClr val="FF0000"/>
              </a:buClr>
              <a:buSzPct val="75000"/>
              <a:buFont typeface="Symbol" pitchFamily="18" charset="2"/>
              <a:buBlip>
                <a:blip r:embed="rId3"/>
              </a:buBlip>
              <a:defRPr/>
            </a:pPr>
            <a:r>
              <a:rPr lang="en-GB" sz="1900" b="1" dirty="0">
                <a:solidFill>
                  <a:schemeClr val="tx2"/>
                </a:solidFill>
                <a:effectLst>
                  <a:outerShdw blurRad="38100" dist="38100" dir="2700000" algn="tl">
                    <a:srgbClr val="000000"/>
                  </a:outerShdw>
                </a:effectLst>
                <a:latin typeface="Calibri" panose="020F0502020204030204" pitchFamily="34" charset="0"/>
              </a:rPr>
              <a:t>Calculate pulse pressure and mean arterial pressure.</a:t>
            </a:r>
          </a:p>
          <a:p>
            <a:pPr marL="342900" indent="-342900">
              <a:spcBef>
                <a:spcPct val="20000"/>
              </a:spcBef>
              <a:buClr>
                <a:srgbClr val="FF0000"/>
              </a:buClr>
              <a:buSzPct val="75000"/>
              <a:buFont typeface="Symbol" pitchFamily="18" charset="2"/>
              <a:buBlip>
                <a:blip r:embed="rId3"/>
              </a:buBlip>
              <a:defRPr/>
            </a:pPr>
            <a:r>
              <a:rPr lang="en-GB" sz="1900" b="1" dirty="0">
                <a:solidFill>
                  <a:schemeClr val="tx2"/>
                </a:solidFill>
                <a:effectLst>
                  <a:outerShdw blurRad="38100" dist="38100" dir="2700000" algn="tl">
                    <a:srgbClr val="000000"/>
                  </a:outerShdw>
                </a:effectLst>
                <a:latin typeface="Calibri" panose="020F0502020204030204" pitchFamily="34" charset="0"/>
              </a:rPr>
              <a:t>Describe the venous pulse waves.</a:t>
            </a:r>
          </a:p>
          <a:p>
            <a:pPr marL="342900" indent="-342900">
              <a:spcBef>
                <a:spcPct val="20000"/>
              </a:spcBef>
              <a:buClr>
                <a:srgbClr val="FF0000"/>
              </a:buClr>
              <a:buSzPct val="75000"/>
              <a:buFont typeface="Symbol" pitchFamily="18" charset="2"/>
              <a:buBlip>
                <a:blip r:embed="rId3"/>
              </a:buBlip>
              <a:defRPr/>
            </a:pPr>
            <a:r>
              <a:rPr lang="en-GB" sz="1900" b="1" dirty="0">
                <a:solidFill>
                  <a:schemeClr val="tx2"/>
                </a:solidFill>
                <a:effectLst>
                  <a:outerShdw blurRad="38100" dist="38100" dir="2700000" algn="tl">
                    <a:srgbClr val="000000"/>
                  </a:outerShdw>
                </a:effectLst>
                <a:latin typeface="Calibri" panose="020F0502020204030204" pitchFamily="34" charset="0"/>
              </a:rPr>
              <a:t>Distinguish between the first and second heart sounds.</a:t>
            </a:r>
          </a:p>
          <a:p>
            <a:pPr marL="342900" indent="-342900">
              <a:spcBef>
                <a:spcPct val="20000"/>
              </a:spcBef>
              <a:buClr>
                <a:srgbClr val="FF0000"/>
              </a:buClr>
              <a:buSzPct val="75000"/>
              <a:buFont typeface="Symbol" pitchFamily="18" charset="2"/>
              <a:buBlip>
                <a:blip r:embed="rId3"/>
              </a:buBlip>
              <a:defRPr/>
            </a:pPr>
            <a:r>
              <a:rPr lang="en-GB" sz="1900" b="1" dirty="0">
                <a:solidFill>
                  <a:schemeClr val="tx2"/>
                </a:solidFill>
                <a:effectLst>
                  <a:outerShdw blurRad="38100" dist="38100" dir="2700000" algn="tl">
                    <a:srgbClr val="000000"/>
                  </a:outerShdw>
                </a:effectLst>
                <a:latin typeface="Calibri" panose="020F0502020204030204" pitchFamily="34" charset="0"/>
              </a:rPr>
              <a:t>Define and classify cardiac murmurs.</a:t>
            </a:r>
          </a:p>
          <a:p>
            <a:pPr marL="342900" indent="-342900">
              <a:spcBef>
                <a:spcPct val="20000"/>
              </a:spcBef>
              <a:buClr>
                <a:srgbClr val="FF0000"/>
              </a:buClr>
              <a:buSzPct val="75000"/>
              <a:buFont typeface="Symbol" pitchFamily="18" charset="2"/>
              <a:buBlip>
                <a:blip r:embed="rId3"/>
              </a:buBlip>
              <a:defRPr/>
            </a:pPr>
            <a:r>
              <a:rPr lang="en-GB" sz="1900" b="1" dirty="0">
                <a:solidFill>
                  <a:schemeClr val="tx2"/>
                </a:solidFill>
                <a:effectLst>
                  <a:outerShdw blurRad="38100" dist="38100" dir="2700000" algn="tl">
                    <a:srgbClr val="000000"/>
                  </a:outerShdw>
                </a:effectLst>
                <a:latin typeface="Calibri" panose="020F0502020204030204" pitchFamily="34" charset="0"/>
              </a:rPr>
              <a:t>Describe the haemodynamic changes associated with aortic stenosis and regurgitation.</a:t>
            </a:r>
          </a:p>
          <a:p>
            <a:pPr marL="342900" indent="-342900">
              <a:spcBef>
                <a:spcPct val="20000"/>
              </a:spcBef>
              <a:buClr>
                <a:srgbClr val="FF0000"/>
              </a:buClr>
              <a:buSzPct val="75000"/>
              <a:buFont typeface="Symbol" pitchFamily="18" charset="2"/>
              <a:buBlip>
                <a:blip r:embed="rId3"/>
              </a:buBlip>
              <a:defRPr/>
            </a:pPr>
            <a:r>
              <a:rPr lang="en-GB" sz="1900" b="1" dirty="0">
                <a:solidFill>
                  <a:schemeClr val="tx2"/>
                </a:solidFill>
                <a:effectLst>
                  <a:outerShdw blurRad="38100" dist="38100" dir="2700000" algn="tl">
                    <a:srgbClr val="000000"/>
                  </a:outerShdw>
                </a:effectLst>
                <a:latin typeface="Calibri" panose="020F0502020204030204" pitchFamily="34" charset="0"/>
              </a:rPr>
              <a:t>Discuss the haemodynamic changes associated with mitral stenosis and regurgitation.</a:t>
            </a:r>
          </a:p>
        </p:txBody>
      </p:sp>
      <p:sp>
        <p:nvSpPr>
          <p:cNvPr id="7172" name="Text Box 4"/>
          <p:cNvSpPr txBox="1">
            <a:spLocks noChangeArrowheads="1"/>
          </p:cNvSpPr>
          <p:nvPr/>
        </p:nvSpPr>
        <p:spPr bwMode="auto">
          <a:xfrm>
            <a:off x="266700" y="990600"/>
            <a:ext cx="9906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eaLnBrk="1" hangingPunct="1"/>
            <a:r>
              <a:rPr lang="en-US" altLang="en-US" sz="2400" b="1" dirty="0">
                <a:solidFill>
                  <a:srgbClr val="FF99FF"/>
                </a:solidFill>
                <a:latin typeface="Calibri" panose="020F0502020204030204" pitchFamily="34" charset="0"/>
              </a:rPr>
              <a:t>After reviewing the PowerPoint presentation, lecture notes and associated material, the student should be able to:</a:t>
            </a:r>
            <a:r>
              <a:rPr lang="en-US" altLang="en-US" sz="2400" dirty="0">
                <a:solidFill>
                  <a:srgbClr val="FF99FF"/>
                </a:solidFill>
                <a:latin typeface="Calibri" panose="020F0502020204030204" pitchFamily="34" charset="0"/>
              </a:rPr>
              <a:t> </a:t>
            </a:r>
            <a:endParaRPr lang="en-US" altLang="en-US" sz="2400" i="1" dirty="0">
              <a:solidFill>
                <a:srgbClr val="FF99FF"/>
              </a:solidFill>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1638300" y="136525"/>
            <a:ext cx="650671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sysDot"/>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eaLnBrk="1" hangingPunct="1"/>
            <a:r>
              <a:rPr lang="en-US" altLang="en-US" sz="4000" b="1" dirty="0">
                <a:solidFill>
                  <a:srgbClr val="FF0000"/>
                </a:solidFill>
                <a:latin typeface="Calibri" panose="020F0502020204030204" pitchFamily="34" charset="0"/>
              </a:rPr>
              <a:t>Mean arterial pressure (MAP)</a:t>
            </a:r>
          </a:p>
        </p:txBody>
      </p:sp>
      <p:sp>
        <p:nvSpPr>
          <p:cNvPr id="20483" name="Rectangle 3"/>
          <p:cNvSpPr>
            <a:spLocks noChangeArrowheads="1"/>
          </p:cNvSpPr>
          <p:nvPr/>
        </p:nvSpPr>
        <p:spPr bwMode="auto">
          <a:xfrm>
            <a:off x="4252913" y="2130425"/>
            <a:ext cx="1117600"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pic>
        <p:nvPicPr>
          <p:cNvPr id="20484" name="Picture 4" descr="gr1lf1217_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9538" y="908050"/>
            <a:ext cx="4897437"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Rectangle 5"/>
          <p:cNvSpPr>
            <a:spLocks noChangeArrowheads="1"/>
          </p:cNvSpPr>
          <p:nvPr/>
        </p:nvSpPr>
        <p:spPr bwMode="auto">
          <a:xfrm>
            <a:off x="4489450" y="1804988"/>
            <a:ext cx="1679575" cy="603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20486" name="Rectangle 6"/>
          <p:cNvSpPr>
            <a:spLocks noChangeArrowheads="1"/>
          </p:cNvSpPr>
          <p:nvPr/>
        </p:nvSpPr>
        <p:spPr bwMode="auto">
          <a:xfrm>
            <a:off x="7116763" y="3560763"/>
            <a:ext cx="1077912"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20487" name="Text Box 7"/>
          <p:cNvSpPr txBox="1">
            <a:spLocks noChangeArrowheads="1"/>
          </p:cNvSpPr>
          <p:nvPr/>
        </p:nvSpPr>
        <p:spPr bwMode="auto">
          <a:xfrm>
            <a:off x="7010400" y="3717925"/>
            <a:ext cx="12458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eaLnBrk="1" hangingPunct="1"/>
            <a:r>
              <a:rPr lang="en-US" altLang="en-US" sz="1800" b="1">
                <a:solidFill>
                  <a:schemeClr val="tx1"/>
                </a:solidFill>
                <a:latin typeface="Calibri" panose="020F0502020204030204" pitchFamily="34" charset="0"/>
              </a:rPr>
              <a:t>DP </a:t>
            </a:r>
          </a:p>
          <a:p>
            <a:pPr eaLnBrk="1" hangingPunct="1"/>
            <a:r>
              <a:rPr lang="en-US" altLang="en-US" sz="1800" b="1">
                <a:solidFill>
                  <a:schemeClr val="tx1"/>
                </a:solidFill>
                <a:latin typeface="Calibri" panose="020F0502020204030204" pitchFamily="34" charset="0"/>
              </a:rPr>
              <a:t>(80 mmHg)</a:t>
            </a:r>
          </a:p>
        </p:txBody>
      </p:sp>
      <p:sp>
        <p:nvSpPr>
          <p:cNvPr id="20488" name="Line 8"/>
          <p:cNvSpPr>
            <a:spLocks noChangeShapeType="1"/>
          </p:cNvSpPr>
          <p:nvPr/>
        </p:nvSpPr>
        <p:spPr bwMode="auto">
          <a:xfrm flipV="1">
            <a:off x="7229475" y="3162300"/>
            <a:ext cx="0" cy="5111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20489" name="Rectangle 9"/>
          <p:cNvSpPr>
            <a:spLocks noChangeArrowheads="1"/>
          </p:cNvSpPr>
          <p:nvPr/>
        </p:nvSpPr>
        <p:spPr bwMode="auto">
          <a:xfrm>
            <a:off x="7685088" y="2595563"/>
            <a:ext cx="1076325" cy="4524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20490" name="Line 10"/>
          <p:cNvSpPr>
            <a:spLocks noChangeShapeType="1"/>
          </p:cNvSpPr>
          <p:nvPr/>
        </p:nvSpPr>
        <p:spPr bwMode="auto">
          <a:xfrm flipV="1">
            <a:off x="7797800" y="2176463"/>
            <a:ext cx="0" cy="50958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20491" name="Text Box 11"/>
          <p:cNvSpPr txBox="1">
            <a:spLocks noChangeArrowheads="1"/>
          </p:cNvSpPr>
          <p:nvPr/>
        </p:nvSpPr>
        <p:spPr bwMode="auto">
          <a:xfrm>
            <a:off x="7569200" y="2693988"/>
            <a:ext cx="13628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eaLnBrk="1" hangingPunct="1"/>
            <a:r>
              <a:rPr lang="en-US" altLang="en-US" sz="1800" b="1">
                <a:solidFill>
                  <a:schemeClr val="tx1"/>
                </a:solidFill>
                <a:latin typeface="Calibri" panose="020F0502020204030204" pitchFamily="34" charset="0"/>
              </a:rPr>
              <a:t>SP</a:t>
            </a:r>
          </a:p>
          <a:p>
            <a:pPr eaLnBrk="1" hangingPunct="1"/>
            <a:r>
              <a:rPr lang="en-US" altLang="en-US" sz="1800" b="1">
                <a:solidFill>
                  <a:schemeClr val="tx1"/>
                </a:solidFill>
                <a:latin typeface="Calibri" panose="020F0502020204030204" pitchFamily="34" charset="0"/>
              </a:rPr>
              <a:t>(120 mmHg)</a:t>
            </a:r>
          </a:p>
        </p:txBody>
      </p:sp>
      <p:sp>
        <p:nvSpPr>
          <p:cNvPr id="20492" name="Text Box 12"/>
          <p:cNvSpPr txBox="1">
            <a:spLocks noChangeArrowheads="1"/>
          </p:cNvSpPr>
          <p:nvPr/>
        </p:nvSpPr>
        <p:spPr bwMode="auto">
          <a:xfrm>
            <a:off x="201613" y="1266825"/>
            <a:ext cx="4008341" cy="1938992"/>
          </a:xfrm>
          <a:prstGeom prst="rect">
            <a:avLst/>
          </a:prstGeom>
          <a:noFill/>
          <a:ln w="2857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eaLnBrk="1" hangingPunct="1">
              <a:buSzPct val="135000"/>
            </a:pPr>
            <a:r>
              <a:rPr lang="en-US" altLang="en-US" sz="2400" b="1">
                <a:solidFill>
                  <a:schemeClr val="tx1"/>
                </a:solidFill>
                <a:latin typeface="Calibri" panose="020F0502020204030204" pitchFamily="34" charset="0"/>
              </a:rPr>
              <a:t>Mean Arterial Pressure (MAP)</a:t>
            </a:r>
          </a:p>
          <a:p>
            <a:pPr eaLnBrk="1" hangingPunct="1">
              <a:buSzPct val="135000"/>
            </a:pPr>
            <a:endParaRPr lang="en-US" altLang="en-US" sz="2400" b="1">
              <a:solidFill>
                <a:schemeClr val="tx1"/>
              </a:solidFill>
              <a:latin typeface="Calibri" panose="020F0502020204030204" pitchFamily="34" charset="0"/>
            </a:endParaRPr>
          </a:p>
          <a:p>
            <a:pPr eaLnBrk="1" hangingPunct="1">
              <a:buSzPct val="135000"/>
            </a:pPr>
            <a:r>
              <a:rPr lang="en-US" altLang="en-US" sz="2400" b="1" u="sng">
                <a:solidFill>
                  <a:schemeClr val="tx1"/>
                </a:solidFill>
                <a:latin typeface="Calibri" panose="020F0502020204030204" pitchFamily="34" charset="0"/>
              </a:rPr>
              <a:t>does not equal</a:t>
            </a:r>
          </a:p>
          <a:p>
            <a:pPr eaLnBrk="1" hangingPunct="1">
              <a:buSzPct val="135000"/>
            </a:pPr>
            <a:endParaRPr lang="en-US" altLang="en-US" sz="2400" b="1">
              <a:solidFill>
                <a:schemeClr val="tx1"/>
              </a:solidFill>
              <a:latin typeface="Calibri" panose="020F0502020204030204" pitchFamily="34" charset="0"/>
            </a:endParaRPr>
          </a:p>
          <a:p>
            <a:pPr eaLnBrk="1" hangingPunct="1">
              <a:buSzPct val="135000"/>
            </a:pPr>
            <a:r>
              <a:rPr lang="en-US" altLang="en-US" sz="2400" b="1">
                <a:solidFill>
                  <a:schemeClr val="tx1"/>
                </a:solidFill>
                <a:latin typeface="Calibri" panose="020F0502020204030204" pitchFamily="34" charset="0"/>
              </a:rPr>
              <a:t>(SP + DP) / 2</a:t>
            </a:r>
          </a:p>
        </p:txBody>
      </p:sp>
      <p:sp>
        <p:nvSpPr>
          <p:cNvPr id="20493" name="Text Box 13"/>
          <p:cNvSpPr txBox="1">
            <a:spLocks noChangeArrowheads="1"/>
          </p:cNvSpPr>
          <p:nvPr/>
        </p:nvSpPr>
        <p:spPr bwMode="auto">
          <a:xfrm>
            <a:off x="6762750" y="5514975"/>
            <a:ext cx="253851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eaLnBrk="1" hangingPunct="1"/>
            <a:r>
              <a:rPr lang="en-US" altLang="en-US">
                <a:solidFill>
                  <a:schemeClr val="tx1"/>
                </a:solidFill>
                <a:latin typeface="Calibri" panose="020F0502020204030204" pitchFamily="34" charset="0"/>
              </a:rPr>
              <a:t>SP= systolic pressure</a:t>
            </a:r>
          </a:p>
          <a:p>
            <a:pPr eaLnBrk="1" hangingPunct="1"/>
            <a:r>
              <a:rPr lang="en-US" altLang="en-US">
                <a:solidFill>
                  <a:schemeClr val="tx1"/>
                </a:solidFill>
                <a:latin typeface="Calibri" panose="020F0502020204030204" pitchFamily="34" charset="0"/>
              </a:rPr>
              <a:t>DP = diastolic pressure</a:t>
            </a:r>
          </a:p>
          <a:p>
            <a:pPr eaLnBrk="1" hangingPunct="1"/>
            <a:r>
              <a:rPr lang="en-US" altLang="en-US">
                <a:solidFill>
                  <a:schemeClr val="tx1"/>
                </a:solidFill>
                <a:latin typeface="Calibri" panose="020F0502020204030204" pitchFamily="34" charset="0"/>
              </a:rPr>
              <a:t>PP = pulse pressure</a:t>
            </a:r>
          </a:p>
        </p:txBody>
      </p:sp>
      <p:sp>
        <p:nvSpPr>
          <p:cNvPr id="20494" name="Text Box 14"/>
          <p:cNvSpPr txBox="1">
            <a:spLocks noChangeArrowheads="1"/>
          </p:cNvSpPr>
          <p:nvPr/>
        </p:nvSpPr>
        <p:spPr bwMode="auto">
          <a:xfrm>
            <a:off x="201613" y="4024313"/>
            <a:ext cx="410971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eaLnBrk="1" hangingPunct="1">
              <a:buSzPct val="135000"/>
              <a:buFontTx/>
              <a:buChar char="•"/>
            </a:pPr>
            <a:r>
              <a:rPr lang="en-US" altLang="en-US" sz="2400">
                <a:solidFill>
                  <a:schemeClr val="tx1"/>
                </a:solidFill>
                <a:latin typeface="Calibri" panose="020F0502020204030204" pitchFamily="34" charset="0"/>
              </a:rPr>
              <a:t> Aortic pressure is closer to</a:t>
            </a:r>
          </a:p>
          <a:p>
            <a:pPr eaLnBrk="1" hangingPunct="1">
              <a:buSzPct val="135000"/>
            </a:pPr>
            <a:r>
              <a:rPr lang="en-US" altLang="en-US" sz="2400">
                <a:solidFill>
                  <a:schemeClr val="tx1"/>
                </a:solidFill>
                <a:latin typeface="Calibri" panose="020F0502020204030204" pitchFamily="34" charset="0"/>
              </a:rPr>
              <a:t>   the minimum value for longer</a:t>
            </a:r>
          </a:p>
          <a:p>
            <a:pPr eaLnBrk="1" hangingPunct="1">
              <a:buSzPct val="135000"/>
            </a:pPr>
            <a:r>
              <a:rPr lang="en-US" altLang="en-US" sz="2400">
                <a:solidFill>
                  <a:schemeClr val="tx1"/>
                </a:solidFill>
                <a:latin typeface="Calibri" panose="020F0502020204030204" pitchFamily="34" charset="0"/>
              </a:rPr>
              <a:t>   than it is close to the </a:t>
            </a:r>
          </a:p>
          <a:p>
            <a:pPr eaLnBrk="1" hangingPunct="1">
              <a:buSzPct val="135000"/>
            </a:pPr>
            <a:r>
              <a:rPr lang="en-US" altLang="en-US" sz="2400">
                <a:solidFill>
                  <a:schemeClr val="tx1"/>
                </a:solidFill>
                <a:latin typeface="Calibri" panose="020F0502020204030204" pitchFamily="34" charset="0"/>
              </a:rPr>
              <a:t>   maximum value.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4252913" y="2130425"/>
            <a:ext cx="1117600"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pic>
        <p:nvPicPr>
          <p:cNvPr id="21507" name="Picture 3" descr="gr1lf1217_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9538" y="908050"/>
            <a:ext cx="4897437"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4"/>
          <p:cNvSpPr>
            <a:spLocks noChangeArrowheads="1"/>
          </p:cNvSpPr>
          <p:nvPr/>
        </p:nvSpPr>
        <p:spPr bwMode="auto">
          <a:xfrm>
            <a:off x="4489450" y="1804988"/>
            <a:ext cx="1679575" cy="603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21509" name="Rectangle 5"/>
          <p:cNvSpPr>
            <a:spLocks noChangeArrowheads="1"/>
          </p:cNvSpPr>
          <p:nvPr/>
        </p:nvSpPr>
        <p:spPr bwMode="auto">
          <a:xfrm>
            <a:off x="7116763" y="3560763"/>
            <a:ext cx="1077912"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21510" name="Text Box 6"/>
          <p:cNvSpPr txBox="1">
            <a:spLocks noChangeArrowheads="1"/>
          </p:cNvSpPr>
          <p:nvPr/>
        </p:nvSpPr>
        <p:spPr bwMode="auto">
          <a:xfrm>
            <a:off x="7010400" y="3717925"/>
            <a:ext cx="12458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eaLnBrk="1" hangingPunct="1"/>
            <a:r>
              <a:rPr lang="en-US" altLang="en-US" sz="1800" b="1">
                <a:solidFill>
                  <a:schemeClr val="tx1"/>
                </a:solidFill>
                <a:latin typeface="Calibri" panose="020F0502020204030204" pitchFamily="34" charset="0"/>
              </a:rPr>
              <a:t>DP </a:t>
            </a:r>
          </a:p>
          <a:p>
            <a:pPr eaLnBrk="1" hangingPunct="1"/>
            <a:r>
              <a:rPr lang="en-US" altLang="en-US" sz="1800" b="1">
                <a:solidFill>
                  <a:schemeClr val="tx1"/>
                </a:solidFill>
                <a:latin typeface="Calibri" panose="020F0502020204030204" pitchFamily="34" charset="0"/>
              </a:rPr>
              <a:t>(80 mmHg)</a:t>
            </a:r>
          </a:p>
        </p:txBody>
      </p:sp>
      <p:sp>
        <p:nvSpPr>
          <p:cNvPr id="21511" name="Line 7"/>
          <p:cNvSpPr>
            <a:spLocks noChangeShapeType="1"/>
          </p:cNvSpPr>
          <p:nvPr/>
        </p:nvSpPr>
        <p:spPr bwMode="auto">
          <a:xfrm flipV="1">
            <a:off x="7229475" y="3162300"/>
            <a:ext cx="0" cy="5111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21512" name="Rectangle 8"/>
          <p:cNvSpPr>
            <a:spLocks noChangeArrowheads="1"/>
          </p:cNvSpPr>
          <p:nvPr/>
        </p:nvSpPr>
        <p:spPr bwMode="auto">
          <a:xfrm>
            <a:off x="7685088" y="2595563"/>
            <a:ext cx="1076325" cy="4524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21513" name="Line 9"/>
          <p:cNvSpPr>
            <a:spLocks noChangeShapeType="1"/>
          </p:cNvSpPr>
          <p:nvPr/>
        </p:nvSpPr>
        <p:spPr bwMode="auto">
          <a:xfrm flipV="1">
            <a:off x="7797800" y="2176463"/>
            <a:ext cx="0" cy="50958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21514" name="Text Box 10"/>
          <p:cNvSpPr txBox="1">
            <a:spLocks noChangeArrowheads="1"/>
          </p:cNvSpPr>
          <p:nvPr/>
        </p:nvSpPr>
        <p:spPr bwMode="auto">
          <a:xfrm>
            <a:off x="7569200" y="2693988"/>
            <a:ext cx="13628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eaLnBrk="1" hangingPunct="1"/>
            <a:r>
              <a:rPr lang="en-US" altLang="en-US" sz="1800" b="1">
                <a:solidFill>
                  <a:schemeClr val="tx1"/>
                </a:solidFill>
                <a:latin typeface="Calibri" panose="020F0502020204030204" pitchFamily="34" charset="0"/>
              </a:rPr>
              <a:t>SP</a:t>
            </a:r>
          </a:p>
          <a:p>
            <a:pPr eaLnBrk="1" hangingPunct="1"/>
            <a:r>
              <a:rPr lang="en-US" altLang="en-US" sz="1800" b="1">
                <a:solidFill>
                  <a:schemeClr val="tx1"/>
                </a:solidFill>
                <a:latin typeface="Calibri" panose="020F0502020204030204" pitchFamily="34" charset="0"/>
              </a:rPr>
              <a:t>(120 mmHg)</a:t>
            </a:r>
          </a:p>
        </p:txBody>
      </p:sp>
      <p:sp>
        <p:nvSpPr>
          <p:cNvPr id="441355" name="Text Box 11"/>
          <p:cNvSpPr txBox="1">
            <a:spLocks noChangeArrowheads="1"/>
          </p:cNvSpPr>
          <p:nvPr/>
        </p:nvSpPr>
        <p:spPr bwMode="auto">
          <a:xfrm>
            <a:off x="201613" y="2347913"/>
            <a:ext cx="385073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eaLnBrk="1" hangingPunct="1"/>
            <a:r>
              <a:rPr lang="en-US" altLang="en-US">
                <a:solidFill>
                  <a:schemeClr val="tx1"/>
                </a:solidFill>
                <a:latin typeface="Calibri" panose="020F0502020204030204" pitchFamily="34" charset="0"/>
              </a:rPr>
              <a:t>= 1/3 (120 mmHg) + 2/3 (80mmHg)</a:t>
            </a:r>
          </a:p>
          <a:p>
            <a:pPr eaLnBrk="1" hangingPunct="1"/>
            <a:r>
              <a:rPr lang="en-US" altLang="en-US">
                <a:solidFill>
                  <a:schemeClr val="tx1"/>
                </a:solidFill>
                <a:latin typeface="Calibri" panose="020F0502020204030204" pitchFamily="34" charset="0"/>
              </a:rPr>
              <a:t>= 40 mmHg + 53 mmHg</a:t>
            </a:r>
          </a:p>
          <a:p>
            <a:pPr eaLnBrk="1" hangingPunct="1"/>
            <a:r>
              <a:rPr lang="en-US" altLang="en-US">
                <a:solidFill>
                  <a:schemeClr val="tx1"/>
                </a:solidFill>
                <a:latin typeface="Calibri" panose="020F0502020204030204" pitchFamily="34" charset="0"/>
              </a:rPr>
              <a:t>= 93 mmHg</a:t>
            </a:r>
          </a:p>
        </p:txBody>
      </p:sp>
      <p:sp>
        <p:nvSpPr>
          <p:cNvPr id="441356" name="Text Box 12"/>
          <p:cNvSpPr txBox="1">
            <a:spLocks noChangeArrowheads="1"/>
          </p:cNvSpPr>
          <p:nvPr/>
        </p:nvSpPr>
        <p:spPr bwMode="auto">
          <a:xfrm>
            <a:off x="201613" y="3933825"/>
            <a:ext cx="400834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eaLnBrk="1" hangingPunct="1">
              <a:buSzPct val="135000"/>
            </a:pPr>
            <a:r>
              <a:rPr lang="en-US" altLang="en-US" sz="2400" b="1">
                <a:solidFill>
                  <a:schemeClr val="tx1"/>
                </a:solidFill>
                <a:latin typeface="Calibri" panose="020F0502020204030204" pitchFamily="34" charset="0"/>
              </a:rPr>
              <a:t>Mean Arterial Pressure (MAP)</a:t>
            </a:r>
          </a:p>
          <a:p>
            <a:pPr eaLnBrk="1" hangingPunct="1">
              <a:buSzPct val="135000"/>
            </a:pPr>
            <a:r>
              <a:rPr lang="en-US" altLang="en-US" sz="2400" b="1">
                <a:solidFill>
                  <a:schemeClr val="tx1"/>
                </a:solidFill>
                <a:latin typeface="Calibri" panose="020F0502020204030204" pitchFamily="34" charset="0"/>
              </a:rPr>
              <a:t>= PP/3  + DP</a:t>
            </a:r>
          </a:p>
        </p:txBody>
      </p:sp>
      <p:sp>
        <p:nvSpPr>
          <p:cNvPr id="441357" name="Text Box 13"/>
          <p:cNvSpPr txBox="1">
            <a:spLocks noChangeArrowheads="1"/>
          </p:cNvSpPr>
          <p:nvPr/>
        </p:nvSpPr>
        <p:spPr bwMode="auto">
          <a:xfrm>
            <a:off x="201613" y="5011738"/>
            <a:ext cx="286924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eaLnBrk="1" hangingPunct="1"/>
            <a:r>
              <a:rPr lang="en-US" altLang="en-US">
                <a:solidFill>
                  <a:schemeClr val="tx1"/>
                </a:solidFill>
                <a:latin typeface="Calibri" panose="020F0502020204030204" pitchFamily="34" charset="0"/>
              </a:rPr>
              <a:t>= 40 mmHg/3 + 80 mmHg</a:t>
            </a:r>
          </a:p>
          <a:p>
            <a:pPr eaLnBrk="1" hangingPunct="1"/>
            <a:r>
              <a:rPr lang="en-US" altLang="en-US">
                <a:solidFill>
                  <a:schemeClr val="tx1"/>
                </a:solidFill>
                <a:latin typeface="Calibri" panose="020F0502020204030204" pitchFamily="34" charset="0"/>
              </a:rPr>
              <a:t>= 13 mmHg + 80 mmHg</a:t>
            </a:r>
          </a:p>
          <a:p>
            <a:pPr eaLnBrk="1" hangingPunct="1"/>
            <a:r>
              <a:rPr lang="en-US" altLang="en-US">
                <a:solidFill>
                  <a:schemeClr val="tx1"/>
                </a:solidFill>
                <a:latin typeface="Calibri" panose="020F0502020204030204" pitchFamily="34" charset="0"/>
              </a:rPr>
              <a:t>= 93 mmHg</a:t>
            </a:r>
          </a:p>
        </p:txBody>
      </p:sp>
      <p:sp>
        <p:nvSpPr>
          <p:cNvPr id="21518" name="Text Box 14"/>
          <p:cNvSpPr txBox="1">
            <a:spLocks noChangeArrowheads="1"/>
          </p:cNvSpPr>
          <p:nvPr/>
        </p:nvSpPr>
        <p:spPr bwMode="auto">
          <a:xfrm>
            <a:off x="201613" y="1266825"/>
            <a:ext cx="400834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eaLnBrk="1" hangingPunct="1">
              <a:buSzPct val="135000"/>
            </a:pPr>
            <a:r>
              <a:rPr lang="en-US" altLang="en-US" sz="2400" b="1">
                <a:solidFill>
                  <a:schemeClr val="tx1"/>
                </a:solidFill>
                <a:latin typeface="Calibri" panose="020F0502020204030204" pitchFamily="34" charset="0"/>
              </a:rPr>
              <a:t>Mean Arterial Pressure (MAP)</a:t>
            </a:r>
          </a:p>
          <a:p>
            <a:pPr eaLnBrk="1" hangingPunct="1">
              <a:buSzPct val="135000"/>
            </a:pPr>
            <a:r>
              <a:rPr lang="en-US" altLang="en-US" sz="2400" b="1">
                <a:solidFill>
                  <a:schemeClr val="tx1"/>
                </a:solidFill>
                <a:latin typeface="Calibri" panose="020F0502020204030204" pitchFamily="34" charset="0"/>
              </a:rPr>
              <a:t>= 1/3 SP + 2/3 DP</a:t>
            </a:r>
          </a:p>
        </p:txBody>
      </p:sp>
      <p:sp>
        <p:nvSpPr>
          <p:cNvPr id="21519" name="Text Box 15"/>
          <p:cNvSpPr txBox="1">
            <a:spLocks noChangeArrowheads="1"/>
          </p:cNvSpPr>
          <p:nvPr/>
        </p:nvSpPr>
        <p:spPr bwMode="auto">
          <a:xfrm>
            <a:off x="6762750" y="5514975"/>
            <a:ext cx="253851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eaLnBrk="1" hangingPunct="1"/>
            <a:r>
              <a:rPr lang="en-US" altLang="en-US">
                <a:solidFill>
                  <a:schemeClr val="tx1"/>
                </a:solidFill>
                <a:latin typeface="Calibri" panose="020F0502020204030204" pitchFamily="34" charset="0"/>
              </a:rPr>
              <a:t>SP= systolic pressure</a:t>
            </a:r>
          </a:p>
          <a:p>
            <a:pPr eaLnBrk="1" hangingPunct="1"/>
            <a:r>
              <a:rPr lang="en-US" altLang="en-US">
                <a:solidFill>
                  <a:schemeClr val="tx1"/>
                </a:solidFill>
                <a:latin typeface="Calibri" panose="020F0502020204030204" pitchFamily="34" charset="0"/>
              </a:rPr>
              <a:t>DP = diastolic pressure</a:t>
            </a:r>
          </a:p>
          <a:p>
            <a:pPr eaLnBrk="1" hangingPunct="1"/>
            <a:r>
              <a:rPr lang="en-US" altLang="en-US">
                <a:solidFill>
                  <a:schemeClr val="tx1"/>
                </a:solidFill>
                <a:latin typeface="Calibri" panose="020F0502020204030204" pitchFamily="34" charset="0"/>
              </a:rPr>
              <a:t>PP = pulse pressure</a:t>
            </a:r>
          </a:p>
        </p:txBody>
      </p:sp>
      <p:sp>
        <p:nvSpPr>
          <p:cNvPr id="21520" name="Text Box 16"/>
          <p:cNvSpPr txBox="1">
            <a:spLocks noChangeArrowheads="1"/>
          </p:cNvSpPr>
          <p:nvPr/>
        </p:nvSpPr>
        <p:spPr bwMode="auto">
          <a:xfrm>
            <a:off x="201613" y="6307138"/>
            <a:ext cx="4472763" cy="40011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eaLnBrk="1" hangingPunct="1">
              <a:buSzPct val="135000"/>
              <a:buFontTx/>
              <a:buChar char="•"/>
            </a:pPr>
            <a:r>
              <a:rPr lang="en-US" altLang="en-US">
                <a:solidFill>
                  <a:schemeClr val="tx1"/>
                </a:solidFill>
                <a:latin typeface="Calibri" panose="020F0502020204030204" pitchFamily="34" charset="0"/>
              </a:rPr>
              <a:t> MAP is the driving force for blood flow.</a:t>
            </a:r>
          </a:p>
        </p:txBody>
      </p:sp>
      <p:sp>
        <p:nvSpPr>
          <p:cNvPr id="21521" name="Text Box 17"/>
          <p:cNvSpPr txBox="1">
            <a:spLocks noChangeArrowheads="1"/>
          </p:cNvSpPr>
          <p:nvPr/>
        </p:nvSpPr>
        <p:spPr bwMode="auto">
          <a:xfrm>
            <a:off x="1638300" y="136525"/>
            <a:ext cx="650671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sysDot"/>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eaLnBrk="1" hangingPunct="1"/>
            <a:r>
              <a:rPr lang="en-US" altLang="en-US" sz="4000" b="1">
                <a:solidFill>
                  <a:srgbClr val="FF0000"/>
                </a:solidFill>
                <a:latin typeface="Calibri" panose="020F0502020204030204" pitchFamily="34" charset="0"/>
              </a:rPr>
              <a:t>Mean arterial pressure (MAP)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135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135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13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355" grpId="0"/>
      <p:bldP spid="441356" grpId="0"/>
      <p:bldP spid="44135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gr1lf1215b_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88" y="622300"/>
            <a:ext cx="5826125" cy="619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Line 3"/>
          <p:cNvSpPr>
            <a:spLocks noChangeShapeType="1"/>
          </p:cNvSpPr>
          <p:nvPr/>
        </p:nvSpPr>
        <p:spPr bwMode="auto">
          <a:xfrm>
            <a:off x="1984375" y="3963988"/>
            <a:ext cx="4340225" cy="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22532" name="Line 4"/>
          <p:cNvSpPr>
            <a:spLocks noChangeShapeType="1"/>
          </p:cNvSpPr>
          <p:nvPr/>
        </p:nvSpPr>
        <p:spPr bwMode="auto">
          <a:xfrm>
            <a:off x="1984375" y="5114925"/>
            <a:ext cx="4340225" cy="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22533" name="Text Box 5"/>
          <p:cNvSpPr txBox="1">
            <a:spLocks noChangeArrowheads="1"/>
          </p:cNvSpPr>
          <p:nvPr/>
        </p:nvSpPr>
        <p:spPr bwMode="auto">
          <a:xfrm>
            <a:off x="6440488" y="3757613"/>
            <a:ext cx="30778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eaLnBrk="1" hangingPunct="1"/>
            <a:r>
              <a:rPr lang="en-US" altLang="en-US" b="1">
                <a:solidFill>
                  <a:schemeClr val="tx1"/>
                </a:solidFill>
                <a:latin typeface="Calibri" panose="020F0502020204030204" pitchFamily="34" charset="0"/>
              </a:rPr>
              <a:t>End Diastolic Volume (EDV)</a:t>
            </a:r>
          </a:p>
        </p:txBody>
      </p:sp>
      <p:sp>
        <p:nvSpPr>
          <p:cNvPr id="22534" name="Text Box 6"/>
          <p:cNvSpPr txBox="1">
            <a:spLocks noChangeArrowheads="1"/>
          </p:cNvSpPr>
          <p:nvPr/>
        </p:nvSpPr>
        <p:spPr bwMode="auto">
          <a:xfrm>
            <a:off x="6440488" y="4926013"/>
            <a:ext cx="29237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eaLnBrk="1" hangingPunct="1"/>
            <a:r>
              <a:rPr lang="en-US" altLang="en-US" b="1">
                <a:solidFill>
                  <a:schemeClr val="tx1"/>
                </a:solidFill>
                <a:latin typeface="Calibri" panose="020F0502020204030204" pitchFamily="34" charset="0"/>
              </a:rPr>
              <a:t>End Systolic Volume (ESV)</a:t>
            </a:r>
          </a:p>
        </p:txBody>
      </p:sp>
      <p:sp>
        <p:nvSpPr>
          <p:cNvPr id="22535" name="Text Box 7"/>
          <p:cNvSpPr txBox="1">
            <a:spLocks noChangeArrowheads="1"/>
          </p:cNvSpPr>
          <p:nvPr/>
        </p:nvSpPr>
        <p:spPr bwMode="auto">
          <a:xfrm>
            <a:off x="3238500" y="60325"/>
            <a:ext cx="325339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eaLnBrk="1" hangingPunct="1"/>
            <a:r>
              <a:rPr lang="en-US" altLang="en-US" sz="4000" b="1" dirty="0">
                <a:solidFill>
                  <a:srgbClr val="FF0000"/>
                </a:solidFill>
                <a:latin typeface="Calibri" panose="020F0502020204030204" pitchFamily="34" charset="0"/>
              </a:rPr>
              <a:t>Stroke volume</a:t>
            </a:r>
          </a:p>
        </p:txBody>
      </p:sp>
      <p:grpSp>
        <p:nvGrpSpPr>
          <p:cNvPr id="2" name="Group 8"/>
          <p:cNvGrpSpPr>
            <a:grpSpLocks/>
          </p:cNvGrpSpPr>
          <p:nvPr/>
        </p:nvGrpSpPr>
        <p:grpSpPr bwMode="auto">
          <a:xfrm>
            <a:off x="6175375" y="1287463"/>
            <a:ext cx="3894138" cy="2041525"/>
            <a:chOff x="3458" y="811"/>
            <a:chExt cx="2180" cy="1286"/>
          </a:xfrm>
        </p:grpSpPr>
        <p:sp>
          <p:nvSpPr>
            <p:cNvPr id="22542" name="Text Box 9"/>
            <p:cNvSpPr txBox="1">
              <a:spLocks noChangeArrowheads="1"/>
            </p:cNvSpPr>
            <p:nvPr/>
          </p:nvSpPr>
          <p:spPr bwMode="auto">
            <a:xfrm>
              <a:off x="3663" y="811"/>
              <a:ext cx="1477"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eaLnBrk="1" hangingPunct="1"/>
              <a:r>
                <a:rPr lang="en-US" altLang="en-US" sz="2400" b="1">
                  <a:solidFill>
                    <a:schemeClr val="tx1"/>
                  </a:solidFill>
                  <a:latin typeface="Calibri" panose="020F0502020204030204" pitchFamily="34" charset="0"/>
                </a:rPr>
                <a:t>Stroke Volume (SV)</a:t>
              </a:r>
            </a:p>
            <a:p>
              <a:pPr algn="ctr" eaLnBrk="1" hangingPunct="1"/>
              <a:r>
                <a:rPr lang="en-US" altLang="en-US" sz="2400" b="1">
                  <a:solidFill>
                    <a:schemeClr val="tx1"/>
                  </a:solidFill>
                  <a:latin typeface="Calibri" panose="020F0502020204030204" pitchFamily="34" charset="0"/>
                </a:rPr>
                <a:t>= EDV – ESV (ml)</a:t>
              </a:r>
            </a:p>
          </p:txBody>
        </p:sp>
        <p:sp>
          <p:nvSpPr>
            <p:cNvPr id="22543" name="Text Box 10"/>
            <p:cNvSpPr txBox="1">
              <a:spLocks noChangeArrowheads="1"/>
            </p:cNvSpPr>
            <p:nvPr/>
          </p:nvSpPr>
          <p:spPr bwMode="auto">
            <a:xfrm>
              <a:off x="3458" y="1613"/>
              <a:ext cx="1918"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eaLnBrk="1" hangingPunct="1"/>
              <a:r>
                <a:rPr lang="en-US" altLang="en-US" b="1">
                  <a:solidFill>
                    <a:schemeClr val="tx1"/>
                  </a:solidFill>
                  <a:latin typeface="Calibri" panose="020F0502020204030204" pitchFamily="34" charset="0"/>
                </a:rPr>
                <a:t>SV = the amount of blood</a:t>
              </a:r>
            </a:p>
            <a:p>
              <a:pPr eaLnBrk="1" hangingPunct="1"/>
              <a:r>
                <a:rPr lang="en-US" altLang="en-US" b="1">
                  <a:solidFill>
                    <a:schemeClr val="tx1"/>
                  </a:solidFill>
                  <a:latin typeface="Calibri" panose="020F0502020204030204" pitchFamily="34" charset="0"/>
                </a:rPr>
                <a:t>         pumped in one heartbeat</a:t>
              </a:r>
            </a:p>
          </p:txBody>
        </p:sp>
        <p:sp>
          <p:nvSpPr>
            <p:cNvPr id="22544" name="Rectangle 11"/>
            <p:cNvSpPr>
              <a:spLocks noChangeArrowheads="1"/>
            </p:cNvSpPr>
            <p:nvPr/>
          </p:nvSpPr>
          <p:spPr bwMode="auto">
            <a:xfrm>
              <a:off x="3461" y="827"/>
              <a:ext cx="2177" cy="1270"/>
            </a:xfrm>
            <a:prstGeom prst="rect">
              <a:avLst/>
            </a:prstGeom>
            <a:noFill/>
            <a:ln w="381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grpSp>
      <p:sp>
        <p:nvSpPr>
          <p:cNvPr id="442380" name="Text Box 12"/>
          <p:cNvSpPr txBox="1">
            <a:spLocks noChangeArrowheads="1"/>
          </p:cNvSpPr>
          <p:nvPr/>
        </p:nvSpPr>
        <p:spPr bwMode="auto">
          <a:xfrm>
            <a:off x="6337300" y="5965825"/>
            <a:ext cx="331481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eaLnBrk="1" hangingPunct="1"/>
            <a:r>
              <a:rPr lang="en-US" altLang="en-US" b="1" u="sng">
                <a:solidFill>
                  <a:schemeClr val="tx1"/>
                </a:solidFill>
                <a:latin typeface="Calibri" panose="020F0502020204030204" pitchFamily="34" charset="0"/>
                <a:cs typeface="Times New Roman" panose="02020603050405020304" pitchFamily="18" charset="0"/>
              </a:rPr>
              <a:t>↑ contraction force results in</a:t>
            </a:r>
          </a:p>
          <a:p>
            <a:pPr eaLnBrk="1" hangingPunct="1"/>
            <a:r>
              <a:rPr lang="en-US" altLang="en-US" b="1" u="sng">
                <a:solidFill>
                  <a:schemeClr val="tx1"/>
                </a:solidFill>
                <a:latin typeface="Calibri" panose="020F0502020204030204" pitchFamily="34" charset="0"/>
                <a:cs typeface="Times New Roman" panose="02020603050405020304" pitchFamily="18" charset="0"/>
              </a:rPr>
              <a:t>an ↑ SV</a:t>
            </a:r>
          </a:p>
        </p:txBody>
      </p:sp>
      <p:sp>
        <p:nvSpPr>
          <p:cNvPr id="22538" name="Line 13"/>
          <p:cNvSpPr>
            <a:spLocks noChangeShapeType="1"/>
          </p:cNvSpPr>
          <p:nvPr/>
        </p:nvSpPr>
        <p:spPr bwMode="auto">
          <a:xfrm flipH="1">
            <a:off x="5791200" y="3957638"/>
            <a:ext cx="649288"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22539" name="Line 14"/>
          <p:cNvSpPr>
            <a:spLocks noChangeShapeType="1"/>
          </p:cNvSpPr>
          <p:nvPr/>
        </p:nvSpPr>
        <p:spPr bwMode="auto">
          <a:xfrm flipH="1">
            <a:off x="5710238" y="5126038"/>
            <a:ext cx="6477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442383" name="Text Box 15"/>
          <p:cNvSpPr txBox="1">
            <a:spLocks noChangeArrowheads="1"/>
          </p:cNvSpPr>
          <p:nvPr/>
        </p:nvSpPr>
        <p:spPr bwMode="auto">
          <a:xfrm>
            <a:off x="7897813" y="4291013"/>
            <a:ext cx="15288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eaLnBrk="1" hangingPunct="1">
              <a:buSzPct val="135000"/>
              <a:buFontTx/>
              <a:buChar char="•"/>
            </a:pPr>
            <a:r>
              <a:rPr lang="en-US" altLang="en-US">
                <a:solidFill>
                  <a:schemeClr val="tx1"/>
                </a:solidFill>
                <a:latin typeface="Calibri" panose="020F0502020204030204" pitchFamily="34" charset="0"/>
              </a:rPr>
              <a:t> Maximum </a:t>
            </a:r>
          </a:p>
        </p:txBody>
      </p:sp>
      <p:sp>
        <p:nvSpPr>
          <p:cNvPr id="442384" name="Text Box 16"/>
          <p:cNvSpPr txBox="1">
            <a:spLocks noChangeArrowheads="1"/>
          </p:cNvSpPr>
          <p:nvPr/>
        </p:nvSpPr>
        <p:spPr bwMode="auto">
          <a:xfrm>
            <a:off x="7897813" y="5443538"/>
            <a:ext cx="15414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eaLnBrk="1" hangingPunct="1">
              <a:buSzPct val="135000"/>
              <a:buFontTx/>
              <a:buChar char="•"/>
            </a:pPr>
            <a:r>
              <a:rPr lang="en-US" altLang="en-US">
                <a:solidFill>
                  <a:schemeClr val="tx1"/>
                </a:solidFill>
                <a:latin typeface="Calibri" panose="020F0502020204030204" pitchFamily="34" charset="0"/>
              </a:rPr>
              <a:t> Minimum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238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238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23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380" grpId="0"/>
      <p:bldP spid="442383" grpId="0"/>
      <p:bldP spid="442384"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 name="Rectangle 2"/>
          <p:cNvSpPr>
            <a:spLocks noChangeArrowheads="1"/>
          </p:cNvSpPr>
          <p:nvPr/>
        </p:nvSpPr>
        <p:spPr bwMode="auto">
          <a:xfrm>
            <a:off x="304800" y="1828800"/>
            <a:ext cx="9510713" cy="4114800"/>
          </a:xfrm>
          <a:prstGeom prst="rect">
            <a:avLst/>
          </a:prstGeom>
          <a:noFill/>
          <a:ln w="9525">
            <a:noFill/>
            <a:miter lim="800000"/>
            <a:headEnd/>
            <a:tailEnd/>
          </a:ln>
          <a:effectLst/>
        </p:spPr>
        <p:txBody>
          <a:bodyPr lIns="92075" tIns="46038" rIns="92075" bIns="46038"/>
          <a:lstStyle/>
          <a:p>
            <a:pPr marL="342900" indent="-342900">
              <a:spcBef>
                <a:spcPct val="20000"/>
              </a:spcBef>
              <a:buClr>
                <a:schemeClr val="tx2"/>
              </a:buClr>
              <a:buSzPct val="75000"/>
              <a:buFont typeface="Monotype Sorts" pitchFamily="2" charset="2"/>
              <a:buNone/>
              <a:defRPr/>
            </a:pPr>
            <a:r>
              <a:rPr lang="en-US" sz="2800" i="0">
                <a:solidFill>
                  <a:srgbClr val="00FFFF"/>
                </a:solidFill>
                <a:effectLst>
                  <a:outerShdw blurRad="38100" dist="38100" dir="2700000" algn="tl">
                    <a:srgbClr val="000000"/>
                  </a:outerShdw>
                </a:effectLst>
                <a:latin typeface="Calibri" panose="020F0502020204030204" pitchFamily="34" charset="0"/>
              </a:rPr>
              <a:t>   </a:t>
            </a:r>
          </a:p>
        </p:txBody>
      </p:sp>
      <p:sp>
        <p:nvSpPr>
          <p:cNvPr id="8" name="Rectangle 3"/>
          <p:cNvSpPr>
            <a:spLocks noChangeArrowheads="1"/>
          </p:cNvSpPr>
          <p:nvPr/>
        </p:nvSpPr>
        <p:spPr bwMode="auto">
          <a:xfrm>
            <a:off x="895350" y="533400"/>
            <a:ext cx="8743950" cy="609600"/>
          </a:xfrm>
          <a:prstGeom prst="rect">
            <a:avLst/>
          </a:prstGeom>
          <a:noFill/>
          <a:ln w="9525">
            <a:noFill/>
            <a:miter lim="800000"/>
            <a:headEnd/>
            <a:tailEnd/>
          </a:ln>
          <a:effectLst/>
        </p:spPr>
        <p:txBody>
          <a:bodyPr lIns="92075" tIns="46038" rIns="92075" bIns="46038" anchor="ctr"/>
          <a:lstStyle/>
          <a:p>
            <a:pPr algn="ctr">
              <a:defRPr/>
            </a:pPr>
            <a:r>
              <a:rPr lang="en-US" sz="4000" b="1" i="0" dirty="0" smtClean="0">
                <a:solidFill>
                  <a:srgbClr val="FFFF00"/>
                </a:solidFill>
                <a:effectDag name="">
                  <a:cont type="tree" name="">
                    <a:effect ref="fillLine"/>
                    <a:outerShdw dist="38100" dir="13500000" algn="br">
                      <a:srgbClr val="5599FF"/>
                    </a:outerShdw>
                  </a:cont>
                  <a:cont type="tree" name="">
                    <a:effect ref="fillLine"/>
                    <a:outerShdw dist="38100" dir="2700000" algn="tl">
                      <a:srgbClr val="003D99"/>
                    </a:outerShdw>
                  </a:cont>
                  <a:effect ref="fillLine"/>
                </a:effectDag>
                <a:latin typeface="Calibri" panose="020F0502020204030204" pitchFamily="34" charset="0"/>
              </a:rPr>
              <a:t>Ventricular </a:t>
            </a:r>
            <a:r>
              <a:rPr lang="en-US" sz="4000" b="1" i="0" dirty="0">
                <a:solidFill>
                  <a:srgbClr val="FFFF00"/>
                </a:solidFill>
                <a:effectDag name="">
                  <a:cont type="tree" name="">
                    <a:effect ref="fillLine"/>
                    <a:outerShdw dist="38100" dir="13500000" algn="br">
                      <a:srgbClr val="5599FF"/>
                    </a:outerShdw>
                  </a:cont>
                  <a:cont type="tree" name="">
                    <a:effect ref="fillLine"/>
                    <a:outerShdw dist="38100" dir="2700000" algn="tl">
                      <a:srgbClr val="003D99"/>
                    </a:outerShdw>
                  </a:cont>
                  <a:effect ref="fillLine"/>
                </a:effectDag>
                <a:latin typeface="Calibri" panose="020F0502020204030204" pitchFamily="34" charset="0"/>
              </a:rPr>
              <a:t>volumes</a:t>
            </a:r>
          </a:p>
        </p:txBody>
      </p:sp>
      <p:sp>
        <p:nvSpPr>
          <p:cNvPr id="9" name="Rectangle 4"/>
          <p:cNvSpPr>
            <a:spLocks noChangeArrowheads="1"/>
          </p:cNvSpPr>
          <p:nvPr/>
        </p:nvSpPr>
        <p:spPr bwMode="auto">
          <a:xfrm>
            <a:off x="342900" y="1638300"/>
            <a:ext cx="96012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tx1"/>
              </a:buClr>
              <a:buChar char="»"/>
              <a:defRPr sz="2400">
                <a:solidFill>
                  <a:schemeClr val="tx1"/>
                </a:solidFill>
                <a:latin typeface="Times New Roman" panose="02020603050405020304" pitchFamily="18" charset="0"/>
              </a:defRPr>
            </a:lvl3pPr>
            <a:lvl4pPr marL="1600200" indent="-228600">
              <a:spcBef>
                <a:spcPct val="20000"/>
              </a:spcBef>
              <a:buClr>
                <a:schemeClr val="tx2"/>
              </a:buClr>
              <a:buSzPct val="65000"/>
              <a:buFont typeface="Monotype Sorts" pitchFamily="2" charset="2"/>
              <a:buChar char="n"/>
              <a:defRPr sz="2000">
                <a:solidFill>
                  <a:schemeClr val="tx1"/>
                </a:solidFill>
                <a:latin typeface="Times New Roman" panose="02020603050405020304" pitchFamily="18" charset="0"/>
              </a:defRPr>
            </a:lvl4pPr>
            <a:lvl5pPr marL="2057400" indent="-228600">
              <a:spcBef>
                <a:spcPct val="20000"/>
              </a:spcBef>
              <a:buClr>
                <a:schemeClr val="tx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9pPr>
          </a:lstStyle>
          <a:p>
            <a:pPr>
              <a:spcBef>
                <a:spcPct val="0"/>
              </a:spcBef>
              <a:buClrTx/>
              <a:buSzTx/>
              <a:buFont typeface="Wingdings" panose="05000000000000000000" pitchFamily="2" charset="2"/>
              <a:buBlip>
                <a:blip r:embed="rId4"/>
              </a:buBlip>
            </a:pPr>
            <a:r>
              <a:rPr lang="en-US" altLang="en-US" sz="2400" b="1" i="0" dirty="0">
                <a:solidFill>
                  <a:srgbClr val="FF99FF"/>
                </a:solidFill>
                <a:latin typeface="Calibri" panose="020F0502020204030204" pitchFamily="34" charset="0"/>
              </a:rPr>
              <a:t> End-diastolic volume (EDV): is the volume of blood in each ventricle at the end of diastole. It is about 135 ml.</a:t>
            </a:r>
            <a:r>
              <a:rPr lang="en-US" altLang="en-US" sz="2400" b="1" i="0" dirty="0">
                <a:latin typeface="Calibri" panose="020F0502020204030204" pitchFamily="34" charset="0"/>
              </a:rPr>
              <a:t> </a:t>
            </a:r>
          </a:p>
          <a:p>
            <a:pPr>
              <a:spcBef>
                <a:spcPct val="0"/>
              </a:spcBef>
              <a:buClrTx/>
              <a:buSzTx/>
              <a:buFont typeface="Wingdings" panose="05000000000000000000" pitchFamily="2" charset="2"/>
              <a:buBlip>
                <a:blip r:embed="rId4"/>
              </a:buBlip>
            </a:pPr>
            <a:endParaRPr lang="en-US" altLang="en-US" sz="2400" b="1" i="0" dirty="0">
              <a:latin typeface="Calibri" panose="020F0502020204030204" pitchFamily="34" charset="0"/>
            </a:endParaRPr>
          </a:p>
          <a:p>
            <a:pPr>
              <a:spcBef>
                <a:spcPct val="0"/>
              </a:spcBef>
              <a:buClrTx/>
              <a:buSzTx/>
              <a:buFont typeface="Wingdings" panose="05000000000000000000" pitchFamily="2" charset="2"/>
              <a:buBlip>
                <a:blip r:embed="rId4"/>
              </a:buBlip>
            </a:pPr>
            <a:r>
              <a:rPr lang="en-US" altLang="en-US" sz="2400" b="1" i="0" dirty="0">
                <a:solidFill>
                  <a:srgbClr val="FF9933"/>
                </a:solidFill>
                <a:latin typeface="Calibri" panose="020F0502020204030204" pitchFamily="34" charset="0"/>
              </a:rPr>
              <a:t> End-systolic volume (ESV): is the volume of blood in each ventricle at the end of systole. It is about 65 ml.</a:t>
            </a:r>
          </a:p>
          <a:p>
            <a:pPr>
              <a:spcBef>
                <a:spcPct val="0"/>
              </a:spcBef>
              <a:buClrTx/>
              <a:buSzTx/>
              <a:buFont typeface="Wingdings" panose="05000000000000000000" pitchFamily="2" charset="2"/>
              <a:buBlip>
                <a:blip r:embed="rId4"/>
              </a:buBlip>
            </a:pPr>
            <a:endParaRPr lang="en-US" altLang="en-US" sz="2400" b="1" i="0" dirty="0">
              <a:latin typeface="Calibri" panose="020F0502020204030204" pitchFamily="34" charset="0"/>
            </a:endParaRPr>
          </a:p>
          <a:p>
            <a:pPr>
              <a:spcBef>
                <a:spcPct val="0"/>
              </a:spcBef>
              <a:buClrTx/>
              <a:buSzTx/>
              <a:buFont typeface="Wingdings" panose="05000000000000000000" pitchFamily="2" charset="2"/>
              <a:buBlip>
                <a:blip r:embed="rId4"/>
              </a:buBlip>
            </a:pPr>
            <a:r>
              <a:rPr lang="en-US" altLang="en-US" sz="2400" b="1" i="0" dirty="0">
                <a:solidFill>
                  <a:srgbClr val="00FFFF"/>
                </a:solidFill>
                <a:latin typeface="Calibri" panose="020F0502020204030204" pitchFamily="34" charset="0"/>
              </a:rPr>
              <a:t> Stroke volume (SV): is the volume of blood that is pumped by each ventricle per beat. It is equal to the difference between the EDV and ESV. Its is about 70 ml.</a:t>
            </a:r>
          </a:p>
          <a:p>
            <a:pPr>
              <a:spcBef>
                <a:spcPct val="0"/>
              </a:spcBef>
              <a:buClrTx/>
              <a:buSzTx/>
              <a:buFont typeface="Wingdings" panose="05000000000000000000" pitchFamily="2" charset="2"/>
              <a:buBlip>
                <a:blip r:embed="rId4"/>
              </a:buBlip>
            </a:pPr>
            <a:endParaRPr lang="en-US" altLang="en-US" sz="2400" b="1" i="0" dirty="0">
              <a:latin typeface="Calibri" panose="020F0502020204030204" pitchFamily="34" charset="0"/>
            </a:endParaRPr>
          </a:p>
          <a:p>
            <a:pPr>
              <a:spcBef>
                <a:spcPct val="0"/>
              </a:spcBef>
              <a:buClrTx/>
              <a:buSzTx/>
              <a:buFont typeface="Wingdings" panose="05000000000000000000" pitchFamily="2" charset="2"/>
              <a:buBlip>
                <a:blip r:embed="rId4"/>
              </a:buBlip>
            </a:pPr>
            <a:r>
              <a:rPr lang="en-US" altLang="en-US" sz="2400" b="1" i="0" dirty="0">
                <a:solidFill>
                  <a:srgbClr val="99FF33"/>
                </a:solidFill>
                <a:latin typeface="Calibri" panose="020F0502020204030204" pitchFamily="34" charset="0"/>
              </a:rPr>
              <a:t> Diastolic filling volume (DFV): is the volume of blood which flows from the atrium into a ventricle during diastole. It is equal to the difference between the EDV and the ESV. It is about 70 ml.</a:t>
            </a:r>
          </a:p>
        </p:txBody>
      </p:sp>
    </p:spTree>
    <p:extLst>
      <p:ext uri="{BB962C8B-B14F-4D97-AF65-F5344CB8AC3E}">
        <p14:creationId xmlns:p14="http://schemas.microsoft.com/office/powerpoint/2010/main" val="319178565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gr1lf1215b_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88" y="622300"/>
            <a:ext cx="5826125" cy="619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Line 3"/>
          <p:cNvSpPr>
            <a:spLocks noChangeShapeType="1"/>
          </p:cNvSpPr>
          <p:nvPr/>
        </p:nvSpPr>
        <p:spPr bwMode="auto">
          <a:xfrm>
            <a:off x="1984375" y="3963988"/>
            <a:ext cx="4340225" cy="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23556" name="Line 4"/>
          <p:cNvSpPr>
            <a:spLocks noChangeShapeType="1"/>
          </p:cNvSpPr>
          <p:nvPr/>
        </p:nvSpPr>
        <p:spPr bwMode="auto">
          <a:xfrm>
            <a:off x="1984375" y="5114925"/>
            <a:ext cx="4340225" cy="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23557" name="Text Box 5"/>
          <p:cNvSpPr txBox="1">
            <a:spLocks noChangeArrowheads="1"/>
          </p:cNvSpPr>
          <p:nvPr/>
        </p:nvSpPr>
        <p:spPr bwMode="auto">
          <a:xfrm>
            <a:off x="2443163" y="60325"/>
            <a:ext cx="458965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eaLnBrk="1" hangingPunct="1"/>
            <a:r>
              <a:rPr lang="en-US" altLang="en-US" sz="4000" b="1" dirty="0">
                <a:solidFill>
                  <a:srgbClr val="FF0000"/>
                </a:solidFill>
                <a:latin typeface="Calibri" panose="020F0502020204030204" pitchFamily="34" charset="0"/>
              </a:rPr>
              <a:t>Ejection fraction (EF)</a:t>
            </a:r>
          </a:p>
        </p:txBody>
      </p:sp>
      <p:sp>
        <p:nvSpPr>
          <p:cNvPr id="23558" name="Text Box 6"/>
          <p:cNvSpPr txBox="1">
            <a:spLocks noChangeArrowheads="1"/>
          </p:cNvSpPr>
          <p:nvPr/>
        </p:nvSpPr>
        <p:spPr bwMode="auto">
          <a:xfrm>
            <a:off x="6652038" y="1287463"/>
            <a:ext cx="28693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eaLnBrk="1" hangingPunct="1"/>
            <a:r>
              <a:rPr lang="en-US" altLang="en-US" sz="2400" b="1">
                <a:solidFill>
                  <a:schemeClr val="tx1"/>
                </a:solidFill>
                <a:latin typeface="Calibri" panose="020F0502020204030204" pitchFamily="34" charset="0"/>
              </a:rPr>
              <a:t>Ejection Fraction (EF)</a:t>
            </a:r>
          </a:p>
          <a:p>
            <a:pPr algn="ctr" eaLnBrk="1" hangingPunct="1"/>
            <a:r>
              <a:rPr lang="en-US" altLang="en-US" sz="2400" b="1">
                <a:solidFill>
                  <a:schemeClr val="tx1"/>
                </a:solidFill>
                <a:latin typeface="Calibri" panose="020F0502020204030204" pitchFamily="34" charset="0"/>
              </a:rPr>
              <a:t>= SV/EDV</a:t>
            </a:r>
          </a:p>
        </p:txBody>
      </p:sp>
      <p:sp>
        <p:nvSpPr>
          <p:cNvPr id="23559" name="Text Box 7"/>
          <p:cNvSpPr txBox="1">
            <a:spLocks noChangeArrowheads="1"/>
          </p:cNvSpPr>
          <p:nvPr/>
        </p:nvSpPr>
        <p:spPr bwMode="auto">
          <a:xfrm>
            <a:off x="6254750" y="2560638"/>
            <a:ext cx="319113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eaLnBrk="1" hangingPunct="1"/>
            <a:r>
              <a:rPr lang="en-US" altLang="en-US" b="1">
                <a:solidFill>
                  <a:schemeClr val="tx1"/>
                </a:solidFill>
                <a:latin typeface="Calibri" panose="020F0502020204030204" pitchFamily="34" charset="0"/>
              </a:rPr>
              <a:t>EF = the proportion of EDV</a:t>
            </a:r>
          </a:p>
          <a:p>
            <a:pPr eaLnBrk="1" hangingPunct="1"/>
            <a:r>
              <a:rPr lang="en-US" altLang="en-US" b="1">
                <a:solidFill>
                  <a:schemeClr val="tx1"/>
                </a:solidFill>
                <a:latin typeface="Calibri" panose="020F0502020204030204" pitchFamily="34" charset="0"/>
              </a:rPr>
              <a:t>        pumped in a single beat</a:t>
            </a:r>
          </a:p>
        </p:txBody>
      </p:sp>
      <p:sp>
        <p:nvSpPr>
          <p:cNvPr id="23560" name="Rectangle 8"/>
          <p:cNvSpPr>
            <a:spLocks noChangeArrowheads="1"/>
          </p:cNvSpPr>
          <p:nvPr/>
        </p:nvSpPr>
        <p:spPr bwMode="auto">
          <a:xfrm>
            <a:off x="6143625" y="1312863"/>
            <a:ext cx="3887788" cy="2016125"/>
          </a:xfrm>
          <a:prstGeom prst="rect">
            <a:avLst/>
          </a:prstGeom>
          <a:noFill/>
          <a:ln w="381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23561" name="Text Box 9"/>
          <p:cNvSpPr txBox="1">
            <a:spLocks noChangeArrowheads="1"/>
          </p:cNvSpPr>
          <p:nvPr/>
        </p:nvSpPr>
        <p:spPr bwMode="auto">
          <a:xfrm>
            <a:off x="6134100" y="5334000"/>
            <a:ext cx="35115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eaLnBrk="1" hangingPunct="1"/>
            <a:r>
              <a:rPr lang="en-US" altLang="en-US" b="1" dirty="0">
                <a:solidFill>
                  <a:srgbClr val="0070C0"/>
                </a:solidFill>
                <a:latin typeface="Calibri" panose="020F0502020204030204" pitchFamily="34" charset="0"/>
              </a:rPr>
              <a:t>EF can be a diagnostic</a:t>
            </a:r>
          </a:p>
          <a:p>
            <a:pPr eaLnBrk="1" hangingPunct="1"/>
            <a:r>
              <a:rPr lang="en-US" altLang="en-US" b="1" dirty="0">
                <a:solidFill>
                  <a:srgbClr val="0070C0"/>
                </a:solidFill>
                <a:latin typeface="Calibri" panose="020F0502020204030204" pitchFamily="34" charset="0"/>
              </a:rPr>
              <a:t>indicator of heart </a:t>
            </a:r>
            <a:r>
              <a:rPr lang="en-US" altLang="en-US" b="1" dirty="0" smtClean="0">
                <a:solidFill>
                  <a:srgbClr val="0070C0"/>
                </a:solidFill>
                <a:latin typeface="Calibri" panose="020F0502020204030204" pitchFamily="34" charset="0"/>
              </a:rPr>
              <a:t>function. Normally, it is about 65%. </a:t>
            </a:r>
            <a:endParaRPr lang="en-US" altLang="en-US" b="1" dirty="0">
              <a:solidFill>
                <a:srgbClr val="0070C0"/>
              </a:solidFill>
              <a:latin typeface="Calibri" panose="020F0502020204030204" pitchFamily="34" charset="0"/>
            </a:endParaRPr>
          </a:p>
        </p:txBody>
      </p:sp>
      <p:sp>
        <p:nvSpPr>
          <p:cNvPr id="23562" name="Text Box 10"/>
          <p:cNvSpPr txBox="1">
            <a:spLocks noChangeArrowheads="1"/>
          </p:cNvSpPr>
          <p:nvPr/>
        </p:nvSpPr>
        <p:spPr bwMode="auto">
          <a:xfrm>
            <a:off x="6440488" y="3757613"/>
            <a:ext cx="30778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eaLnBrk="1" hangingPunct="1"/>
            <a:r>
              <a:rPr lang="en-US" altLang="en-US" b="1" dirty="0">
                <a:solidFill>
                  <a:schemeClr val="tx1"/>
                </a:solidFill>
                <a:latin typeface="Calibri" panose="020F0502020204030204" pitchFamily="34" charset="0"/>
              </a:rPr>
              <a:t>End Diastolic Volume (EDV)</a:t>
            </a:r>
          </a:p>
        </p:txBody>
      </p:sp>
      <p:sp>
        <p:nvSpPr>
          <p:cNvPr id="23563" name="Text Box 11"/>
          <p:cNvSpPr txBox="1">
            <a:spLocks noChangeArrowheads="1"/>
          </p:cNvSpPr>
          <p:nvPr/>
        </p:nvSpPr>
        <p:spPr bwMode="auto">
          <a:xfrm>
            <a:off x="6440488" y="4926013"/>
            <a:ext cx="29237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eaLnBrk="1" hangingPunct="1"/>
            <a:r>
              <a:rPr lang="en-US" altLang="en-US" b="1">
                <a:solidFill>
                  <a:schemeClr val="tx1"/>
                </a:solidFill>
                <a:latin typeface="Calibri" panose="020F0502020204030204" pitchFamily="34" charset="0"/>
              </a:rPr>
              <a:t>End Systolic Volume (ESV)</a:t>
            </a:r>
          </a:p>
        </p:txBody>
      </p:sp>
      <p:sp>
        <p:nvSpPr>
          <p:cNvPr id="23564" name="Line 12"/>
          <p:cNvSpPr>
            <a:spLocks noChangeShapeType="1"/>
          </p:cNvSpPr>
          <p:nvPr/>
        </p:nvSpPr>
        <p:spPr bwMode="auto">
          <a:xfrm flipH="1">
            <a:off x="5791200" y="3957638"/>
            <a:ext cx="649288"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23565" name="Line 13"/>
          <p:cNvSpPr>
            <a:spLocks noChangeShapeType="1"/>
          </p:cNvSpPr>
          <p:nvPr/>
        </p:nvSpPr>
        <p:spPr bwMode="auto">
          <a:xfrm flipH="1">
            <a:off x="5710238" y="5126038"/>
            <a:ext cx="6477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gr1lf1215b_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88" y="622300"/>
            <a:ext cx="5826125" cy="619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 Box 5"/>
          <p:cNvSpPr txBox="1">
            <a:spLocks noChangeArrowheads="1"/>
          </p:cNvSpPr>
          <p:nvPr/>
        </p:nvSpPr>
        <p:spPr bwMode="auto">
          <a:xfrm>
            <a:off x="2443163" y="60325"/>
            <a:ext cx="458965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eaLnBrk="1" hangingPunct="1"/>
            <a:r>
              <a:rPr lang="en-US" altLang="en-US" sz="4000" b="1" dirty="0">
                <a:solidFill>
                  <a:srgbClr val="FF0000"/>
                </a:solidFill>
                <a:latin typeface="Calibri" panose="020F0502020204030204" pitchFamily="34" charset="0"/>
              </a:rPr>
              <a:t>Ejection fraction (EF)</a:t>
            </a:r>
          </a:p>
        </p:txBody>
      </p:sp>
      <p:sp>
        <p:nvSpPr>
          <p:cNvPr id="23561" name="Text Box 9"/>
          <p:cNvSpPr txBox="1">
            <a:spLocks noChangeArrowheads="1"/>
          </p:cNvSpPr>
          <p:nvPr/>
        </p:nvSpPr>
        <p:spPr bwMode="auto">
          <a:xfrm>
            <a:off x="5981700" y="2286000"/>
            <a:ext cx="4114800"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eaLnBrk="1" hangingPunct="1"/>
            <a:r>
              <a:rPr lang="en-US" sz="2300" b="1" dirty="0" smtClean="0">
                <a:solidFill>
                  <a:srgbClr val="0070C0"/>
                </a:solidFill>
                <a:latin typeface="Calibri" panose="020F0502020204030204" pitchFamily="34" charset="0"/>
              </a:rPr>
              <a:t>EF </a:t>
            </a:r>
            <a:r>
              <a:rPr lang="en-US" sz="2300" b="1" dirty="0">
                <a:solidFill>
                  <a:srgbClr val="0070C0"/>
                </a:solidFill>
                <a:latin typeface="Calibri" panose="020F0502020204030204" pitchFamily="34" charset="0"/>
              </a:rPr>
              <a:t>can be measured by injecting radionuclide-labeled red blood cells and imaging the cardiac blood pool at the end of diastole and the end of systole (equilibrium radionuclide angiocardiography), or by computed tomography.</a:t>
            </a:r>
            <a:endParaRPr lang="en-US" altLang="en-US" sz="2300" b="1" dirty="0">
              <a:solidFill>
                <a:srgbClr val="0070C0"/>
              </a:solidFill>
              <a:latin typeface="Calibri" panose="020F0502020204030204" pitchFamily="34" charset="0"/>
            </a:endParaRPr>
          </a:p>
        </p:txBody>
      </p:sp>
    </p:spTree>
    <p:extLst>
      <p:ext uri="{BB962C8B-B14F-4D97-AF65-F5344CB8AC3E}">
        <p14:creationId xmlns:p14="http://schemas.microsoft.com/office/powerpoint/2010/main" val="32048328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Rectangle 2"/>
          <p:cNvSpPr>
            <a:spLocks noChangeArrowheads="1"/>
          </p:cNvSpPr>
          <p:nvPr/>
        </p:nvSpPr>
        <p:spPr bwMode="auto">
          <a:xfrm>
            <a:off x="304800" y="2057400"/>
            <a:ext cx="97917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lr>
                <a:schemeClr val="tx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tx1"/>
              </a:buClr>
              <a:buChar char="»"/>
              <a:defRPr sz="2400">
                <a:solidFill>
                  <a:schemeClr val="tx1"/>
                </a:solidFill>
                <a:latin typeface="Times New Roman" panose="02020603050405020304" pitchFamily="18" charset="0"/>
              </a:defRPr>
            </a:lvl3pPr>
            <a:lvl4pPr marL="1600200" indent="-228600">
              <a:spcBef>
                <a:spcPct val="20000"/>
              </a:spcBef>
              <a:buClr>
                <a:schemeClr val="tx2"/>
              </a:buClr>
              <a:buSzPct val="65000"/>
              <a:buFont typeface="Monotype Sorts" pitchFamily="2" charset="2"/>
              <a:buChar char="n"/>
              <a:defRPr sz="2000">
                <a:solidFill>
                  <a:schemeClr val="tx1"/>
                </a:solidFill>
                <a:latin typeface="Times New Roman" panose="02020603050405020304" pitchFamily="18" charset="0"/>
              </a:defRPr>
            </a:lvl4pPr>
            <a:lvl5pPr marL="2057400" indent="-228600">
              <a:spcBef>
                <a:spcPct val="20000"/>
              </a:spcBef>
              <a:buClr>
                <a:schemeClr val="tx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9pPr>
          </a:lstStyle>
          <a:p>
            <a:pPr>
              <a:buFont typeface="Monotype Sorts" pitchFamily="2" charset="2"/>
              <a:buBlip>
                <a:blip r:embed="rId4"/>
              </a:buBlip>
            </a:pPr>
            <a:r>
              <a:rPr lang="en-US" altLang="en-US" sz="2500" b="1" i="0" dirty="0">
                <a:solidFill>
                  <a:srgbClr val="FF66FF"/>
                </a:solidFill>
                <a:latin typeface="Calibri" panose="020F0502020204030204" pitchFamily="34" charset="0"/>
                <a:cs typeface="Times New Roman" panose="02020603050405020304" pitchFamily="18" charset="0"/>
              </a:rPr>
              <a:t>Cardiac output is the blood flow generated by each ventricle per minute (i.e., the blood pumped by each ventricle per minute).</a:t>
            </a:r>
            <a:r>
              <a:rPr lang="en-US" altLang="en-US" sz="2500" b="1" i="0" dirty="0">
                <a:latin typeface="Calibri" panose="020F0502020204030204" pitchFamily="34" charset="0"/>
                <a:cs typeface="Times New Roman" panose="02020603050405020304" pitchFamily="18" charset="0"/>
              </a:rPr>
              <a:t> </a:t>
            </a:r>
          </a:p>
          <a:p>
            <a:pPr>
              <a:buFont typeface="Monotype Sorts" pitchFamily="2" charset="2"/>
              <a:buBlip>
                <a:blip r:embed="rId4"/>
              </a:buBlip>
            </a:pPr>
            <a:endParaRPr lang="en-US" altLang="en-US" sz="2500" b="1" i="0" dirty="0">
              <a:latin typeface="Calibri" panose="020F0502020204030204" pitchFamily="34" charset="0"/>
              <a:cs typeface="Times New Roman" panose="02020603050405020304" pitchFamily="18" charset="0"/>
            </a:endParaRPr>
          </a:p>
          <a:p>
            <a:pPr>
              <a:buFont typeface="Monotype Sorts" pitchFamily="2" charset="2"/>
              <a:buBlip>
                <a:blip r:embed="rId4"/>
              </a:buBlip>
            </a:pPr>
            <a:r>
              <a:rPr lang="en-US" altLang="en-US" sz="2500" b="1" i="0" dirty="0">
                <a:solidFill>
                  <a:srgbClr val="00FFFF"/>
                </a:solidFill>
                <a:latin typeface="Calibri" panose="020F0502020204030204" pitchFamily="34" charset="0"/>
                <a:cs typeface="Times New Roman" panose="02020603050405020304" pitchFamily="18" charset="0"/>
              </a:rPr>
              <a:t>The cardiac output is equal; to the volume of blood pumped by one ventricle per beat times the number of beats per minute:</a:t>
            </a:r>
          </a:p>
          <a:p>
            <a:endParaRPr lang="en-US" altLang="en-US" sz="2500" b="1" i="0" dirty="0">
              <a:latin typeface="Calibri" panose="020F0502020204030204" pitchFamily="34" charset="0"/>
              <a:cs typeface="Times New Roman" panose="02020603050405020304" pitchFamily="18" charset="0"/>
            </a:endParaRPr>
          </a:p>
          <a:p>
            <a:pPr algn="ctr">
              <a:buFont typeface="Monotype Sorts" pitchFamily="2" charset="2"/>
              <a:buNone/>
            </a:pPr>
            <a:r>
              <a:rPr lang="en-US" altLang="en-US" sz="2500" b="1" i="0" dirty="0">
                <a:solidFill>
                  <a:srgbClr val="FF9966"/>
                </a:solidFill>
                <a:latin typeface="Calibri" panose="020F0502020204030204" pitchFamily="34" charset="0"/>
                <a:cs typeface="Times New Roman" panose="02020603050405020304" pitchFamily="18" charset="0"/>
              </a:rPr>
              <a:t>Thus, Q = SV . HR</a:t>
            </a:r>
          </a:p>
          <a:p>
            <a:pPr algn="ctr"/>
            <a:endParaRPr lang="ar-BH" altLang="en-US" sz="2500" b="1" i="0" dirty="0">
              <a:latin typeface="Calibri" panose="020F0502020204030204" pitchFamily="34" charset="0"/>
              <a:cs typeface="Times New Roman" panose="02020603050405020304" pitchFamily="18" charset="0"/>
            </a:endParaRPr>
          </a:p>
          <a:p>
            <a:pPr>
              <a:buFont typeface="Monotype Sorts" pitchFamily="2" charset="2"/>
              <a:buNone/>
            </a:pPr>
            <a:r>
              <a:rPr lang="en-US" altLang="en-US" sz="2500" b="1" i="0" dirty="0">
                <a:solidFill>
                  <a:srgbClr val="66FF33"/>
                </a:solidFill>
                <a:latin typeface="Calibri" panose="020F0502020204030204" pitchFamily="34" charset="0"/>
                <a:cs typeface="Times New Roman" panose="02020603050405020304" pitchFamily="18" charset="0"/>
              </a:rPr>
              <a:t>	Where Q = cardiac output, SV = stroke volume, and HR = heart rate.</a:t>
            </a:r>
          </a:p>
        </p:txBody>
      </p:sp>
      <p:sp>
        <p:nvSpPr>
          <p:cNvPr id="6" name="Text Box 5"/>
          <p:cNvSpPr txBox="1">
            <a:spLocks noChangeArrowheads="1"/>
          </p:cNvSpPr>
          <p:nvPr/>
        </p:nvSpPr>
        <p:spPr bwMode="auto">
          <a:xfrm>
            <a:off x="1485900" y="52578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tx1"/>
              </a:buClr>
              <a:buChar char="»"/>
              <a:defRPr sz="2400">
                <a:solidFill>
                  <a:schemeClr val="tx1"/>
                </a:solidFill>
                <a:latin typeface="Times New Roman" panose="02020603050405020304" pitchFamily="18" charset="0"/>
              </a:defRPr>
            </a:lvl3pPr>
            <a:lvl4pPr marL="1600200" indent="-228600">
              <a:spcBef>
                <a:spcPct val="20000"/>
              </a:spcBef>
              <a:buClr>
                <a:schemeClr val="tx2"/>
              </a:buClr>
              <a:buSzPct val="65000"/>
              <a:buFont typeface="Monotype Sorts" pitchFamily="2" charset="2"/>
              <a:buChar char="n"/>
              <a:defRPr sz="2000">
                <a:solidFill>
                  <a:schemeClr val="tx1"/>
                </a:solidFill>
                <a:latin typeface="Times New Roman" panose="02020603050405020304" pitchFamily="18" charset="0"/>
              </a:defRPr>
            </a:lvl4pPr>
            <a:lvl5pPr marL="2057400" indent="-228600">
              <a:spcBef>
                <a:spcPct val="20000"/>
              </a:spcBef>
              <a:buClr>
                <a:schemeClr val="tx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2400" i="0">
                <a:solidFill>
                  <a:srgbClr val="FF9966"/>
                </a:solidFill>
                <a:latin typeface="Calibri" panose="020F0502020204030204" pitchFamily="34" charset="0"/>
              </a:rPr>
              <a:t>  </a:t>
            </a:r>
            <a:r>
              <a:rPr lang="en-US" altLang="en-US" sz="2400" i="0">
                <a:solidFill>
                  <a:srgbClr val="00FF00"/>
                </a:solidFill>
                <a:latin typeface="Calibri" panose="020F0502020204030204" pitchFamily="34" charset="0"/>
              </a:rPr>
              <a:t>•</a:t>
            </a:r>
          </a:p>
        </p:txBody>
      </p:sp>
      <p:sp>
        <p:nvSpPr>
          <p:cNvPr id="10" name="Rectangle 6"/>
          <p:cNvSpPr>
            <a:spLocks noChangeArrowheads="1"/>
          </p:cNvSpPr>
          <p:nvPr/>
        </p:nvSpPr>
        <p:spPr bwMode="auto">
          <a:xfrm>
            <a:off x="895350" y="762000"/>
            <a:ext cx="8743950" cy="609600"/>
          </a:xfrm>
          <a:prstGeom prst="rect">
            <a:avLst/>
          </a:prstGeom>
          <a:noFill/>
          <a:ln w="9525">
            <a:noFill/>
            <a:miter lim="800000"/>
            <a:headEnd/>
            <a:tailEnd/>
          </a:ln>
          <a:effectLst/>
        </p:spPr>
        <p:txBody>
          <a:bodyPr lIns="92075" tIns="46038" rIns="92075" bIns="46038" anchor="ctr"/>
          <a:lstStyle/>
          <a:p>
            <a:pPr algn="ctr">
              <a:defRPr/>
            </a:pPr>
            <a:r>
              <a:rPr lang="en-US" sz="4000" b="1" i="0" dirty="0" smtClean="0">
                <a:solidFill>
                  <a:srgbClr val="FFFF00"/>
                </a:solidFill>
                <a:effectDag name="">
                  <a:cont type="tree" name="">
                    <a:effect ref="fillLine"/>
                    <a:outerShdw dist="38100" dir="13500000" algn="br">
                      <a:srgbClr val="5599FF"/>
                    </a:outerShdw>
                  </a:cont>
                  <a:cont type="tree" name="">
                    <a:effect ref="fillLine"/>
                    <a:outerShdw dist="38100" dir="2700000" algn="tl">
                      <a:srgbClr val="003D99"/>
                    </a:outerShdw>
                  </a:cont>
                  <a:effect ref="fillLine"/>
                </a:effectDag>
                <a:latin typeface="Calibri" panose="020F0502020204030204" pitchFamily="34" charset="0"/>
              </a:rPr>
              <a:t>Cardiac </a:t>
            </a:r>
            <a:r>
              <a:rPr lang="en-US" sz="4000" b="1" i="0" dirty="0">
                <a:solidFill>
                  <a:srgbClr val="FFFF00"/>
                </a:solidFill>
                <a:effectDag name="">
                  <a:cont type="tree" name="">
                    <a:effect ref="fillLine"/>
                    <a:outerShdw dist="38100" dir="13500000" algn="br">
                      <a:srgbClr val="5599FF"/>
                    </a:outerShdw>
                  </a:cont>
                  <a:cont type="tree" name="">
                    <a:effect ref="fillLine"/>
                    <a:outerShdw dist="38100" dir="2700000" algn="tl">
                      <a:srgbClr val="003D99"/>
                    </a:outerShdw>
                  </a:cont>
                  <a:effect ref="fillLine"/>
                </a:effectDag>
                <a:latin typeface="Calibri" panose="020F0502020204030204" pitchFamily="34" charset="0"/>
              </a:rPr>
              <a:t>output (CO)</a:t>
            </a:r>
          </a:p>
        </p:txBody>
      </p:sp>
      <p:sp>
        <p:nvSpPr>
          <p:cNvPr id="11" name="Text Box 9"/>
          <p:cNvSpPr txBox="1">
            <a:spLocks noChangeArrowheads="1"/>
          </p:cNvSpPr>
          <p:nvPr/>
        </p:nvSpPr>
        <p:spPr bwMode="auto">
          <a:xfrm>
            <a:off x="4305300" y="43434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lr>
                <a:schemeClr val="tx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tx1"/>
              </a:buClr>
              <a:buChar char="»"/>
              <a:defRPr sz="2400">
                <a:solidFill>
                  <a:schemeClr val="tx1"/>
                </a:solidFill>
                <a:latin typeface="Times New Roman" panose="02020603050405020304" pitchFamily="18" charset="0"/>
              </a:defRPr>
            </a:lvl3pPr>
            <a:lvl4pPr marL="1600200" indent="-228600">
              <a:spcBef>
                <a:spcPct val="20000"/>
              </a:spcBef>
              <a:buClr>
                <a:schemeClr val="tx2"/>
              </a:buClr>
              <a:buSzPct val="65000"/>
              <a:buFont typeface="Monotype Sorts" pitchFamily="2" charset="2"/>
              <a:buChar char="n"/>
              <a:defRPr sz="2000">
                <a:solidFill>
                  <a:schemeClr val="tx1"/>
                </a:solidFill>
                <a:latin typeface="Times New Roman" panose="02020603050405020304" pitchFamily="18" charset="0"/>
              </a:defRPr>
            </a:lvl4pPr>
            <a:lvl5pPr marL="2057400" indent="-228600">
              <a:spcBef>
                <a:spcPct val="20000"/>
              </a:spcBef>
              <a:buClr>
                <a:schemeClr val="tx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2400" i="0" dirty="0">
                <a:solidFill>
                  <a:srgbClr val="FF9966"/>
                </a:solidFill>
                <a:latin typeface="Calibri" panose="020F0502020204030204" pitchFamily="34" charset="0"/>
              </a:rPr>
              <a:t> </a:t>
            </a:r>
            <a:r>
              <a:rPr lang="en-US" altLang="en-US" sz="2400" i="0" dirty="0" smtClean="0">
                <a:solidFill>
                  <a:srgbClr val="FF9966"/>
                </a:solidFill>
                <a:latin typeface="Calibri" panose="020F0502020204030204" pitchFamily="34" charset="0"/>
              </a:rPr>
              <a:t>      </a:t>
            </a:r>
            <a:r>
              <a:rPr lang="en-US" altLang="en-US" sz="2400" i="0" dirty="0" smtClean="0">
                <a:solidFill>
                  <a:srgbClr val="FF9933"/>
                </a:solidFill>
                <a:latin typeface="Calibri" panose="020F0502020204030204" pitchFamily="34" charset="0"/>
              </a:rPr>
              <a:t>•</a:t>
            </a:r>
            <a:endParaRPr lang="en-US" altLang="en-US" sz="2400" i="0" dirty="0">
              <a:solidFill>
                <a:srgbClr val="FF9933"/>
              </a:solidFill>
              <a:latin typeface="Calibri" panose="020F0502020204030204" pitchFamily="34" charset="0"/>
            </a:endParaRPr>
          </a:p>
        </p:txBody>
      </p:sp>
    </p:spTree>
    <p:extLst>
      <p:ext uri="{BB962C8B-B14F-4D97-AF65-F5344CB8AC3E}">
        <p14:creationId xmlns:p14="http://schemas.microsoft.com/office/powerpoint/2010/main" val="714449984"/>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 name="Rectangle 6"/>
          <p:cNvSpPr>
            <a:spLocks noChangeArrowheads="1"/>
          </p:cNvSpPr>
          <p:nvPr/>
        </p:nvSpPr>
        <p:spPr bwMode="auto">
          <a:xfrm>
            <a:off x="895350" y="762000"/>
            <a:ext cx="8743950" cy="609600"/>
          </a:xfrm>
          <a:prstGeom prst="rect">
            <a:avLst/>
          </a:prstGeom>
          <a:noFill/>
          <a:ln w="9525">
            <a:noFill/>
            <a:miter lim="800000"/>
            <a:headEnd/>
            <a:tailEnd/>
          </a:ln>
          <a:effectLst/>
        </p:spPr>
        <p:txBody>
          <a:bodyPr lIns="92075" tIns="46038" rIns="92075" bIns="46038" anchor="ctr"/>
          <a:lstStyle/>
          <a:p>
            <a:pPr algn="ctr">
              <a:defRPr/>
            </a:pPr>
            <a:r>
              <a:rPr lang="en-US" sz="4000" b="1" i="0" dirty="0" smtClean="0">
                <a:solidFill>
                  <a:srgbClr val="FFFF00"/>
                </a:solidFill>
                <a:effectDag name="">
                  <a:cont type="tree" name="">
                    <a:effect ref="fillLine"/>
                    <a:outerShdw dist="38100" dir="13500000" algn="br">
                      <a:srgbClr val="5599FF"/>
                    </a:outerShdw>
                  </a:cont>
                  <a:cont type="tree" name="">
                    <a:effect ref="fillLine"/>
                    <a:outerShdw dist="38100" dir="2700000" algn="tl">
                      <a:srgbClr val="003D99"/>
                    </a:outerShdw>
                  </a:cont>
                  <a:effect ref="fillLine"/>
                </a:effectDag>
                <a:latin typeface="Calibri" panose="020F0502020204030204" pitchFamily="34" charset="0"/>
              </a:rPr>
              <a:t>Cardiac </a:t>
            </a:r>
            <a:r>
              <a:rPr lang="en-US" sz="4000" b="1" i="0" dirty="0">
                <a:solidFill>
                  <a:srgbClr val="FFFF00"/>
                </a:solidFill>
                <a:effectDag name="">
                  <a:cont type="tree" name="">
                    <a:effect ref="fillLine"/>
                    <a:outerShdw dist="38100" dir="13500000" algn="br">
                      <a:srgbClr val="5599FF"/>
                    </a:outerShdw>
                  </a:cont>
                  <a:cont type="tree" name="">
                    <a:effect ref="fillLine"/>
                    <a:outerShdw dist="38100" dir="2700000" algn="tl">
                      <a:srgbClr val="003D99"/>
                    </a:outerShdw>
                  </a:cont>
                  <a:effect ref="fillLine"/>
                </a:effectDag>
                <a:latin typeface="Calibri" panose="020F0502020204030204" pitchFamily="34" charset="0"/>
              </a:rPr>
              <a:t>output (CO)</a:t>
            </a:r>
          </a:p>
        </p:txBody>
      </p:sp>
      <p:sp>
        <p:nvSpPr>
          <p:cNvPr id="7" name="Rectangle 4"/>
          <p:cNvSpPr>
            <a:spLocks noChangeArrowheads="1"/>
          </p:cNvSpPr>
          <p:nvPr/>
        </p:nvSpPr>
        <p:spPr bwMode="auto">
          <a:xfrm>
            <a:off x="419100" y="2068513"/>
            <a:ext cx="95250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tx1"/>
              </a:buClr>
              <a:buChar char="»"/>
              <a:defRPr sz="2400">
                <a:solidFill>
                  <a:schemeClr val="tx1"/>
                </a:solidFill>
                <a:latin typeface="Times New Roman" panose="02020603050405020304" pitchFamily="18" charset="0"/>
              </a:defRPr>
            </a:lvl3pPr>
            <a:lvl4pPr marL="1600200" indent="-228600">
              <a:spcBef>
                <a:spcPct val="20000"/>
              </a:spcBef>
              <a:buClr>
                <a:schemeClr val="tx2"/>
              </a:buClr>
              <a:buSzPct val="65000"/>
              <a:buFont typeface="Monotype Sorts" pitchFamily="2" charset="2"/>
              <a:buChar char="n"/>
              <a:defRPr sz="2000">
                <a:solidFill>
                  <a:schemeClr val="tx1"/>
                </a:solidFill>
                <a:latin typeface="Times New Roman" panose="02020603050405020304" pitchFamily="18" charset="0"/>
              </a:defRPr>
            </a:lvl4pPr>
            <a:lvl5pPr marL="2057400" indent="-228600">
              <a:spcBef>
                <a:spcPct val="20000"/>
              </a:spcBef>
              <a:buClr>
                <a:schemeClr val="tx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9pPr>
          </a:lstStyle>
          <a:p>
            <a:pPr>
              <a:spcBef>
                <a:spcPct val="0"/>
              </a:spcBef>
              <a:buSzTx/>
              <a:buFont typeface="Wingdings" panose="05000000000000000000" pitchFamily="2" charset="2"/>
              <a:buBlip>
                <a:blip r:embed="rId4"/>
              </a:buBlip>
            </a:pPr>
            <a:r>
              <a:rPr lang="en-US" altLang="en-US" sz="2400" b="1" i="0" dirty="0">
                <a:solidFill>
                  <a:srgbClr val="FF99FF"/>
                </a:solidFill>
                <a:latin typeface="Calibri" panose="020F0502020204030204" pitchFamily="34" charset="0"/>
              </a:rPr>
              <a:t> The stroke volume for each ventricle averages 70 ml of blood, and a normal heart rate is approximately 70 beats/minute; therefore, the cardiac output at rest is approximately 5 L/min.</a:t>
            </a:r>
            <a:endParaRPr lang="ar-BH" altLang="en-US" sz="2400" b="1" i="0" dirty="0">
              <a:solidFill>
                <a:srgbClr val="FF99FF"/>
              </a:solidFill>
              <a:latin typeface="Calibri" panose="020F0502020204030204" pitchFamily="34" charset="0"/>
            </a:endParaRPr>
          </a:p>
          <a:p>
            <a:pPr>
              <a:spcBef>
                <a:spcPct val="0"/>
              </a:spcBef>
              <a:buSzTx/>
              <a:buFont typeface="Wingdings" panose="05000000000000000000" pitchFamily="2" charset="2"/>
              <a:buBlip>
                <a:blip r:embed="rId4"/>
              </a:buBlip>
            </a:pPr>
            <a:endParaRPr lang="ar-BH" altLang="en-US" sz="2400" b="1" i="0" dirty="0">
              <a:latin typeface="Calibri" panose="020F0502020204030204" pitchFamily="34" charset="0"/>
            </a:endParaRPr>
          </a:p>
          <a:p>
            <a:pPr>
              <a:spcBef>
                <a:spcPct val="0"/>
              </a:spcBef>
              <a:buSzTx/>
              <a:buFont typeface="Wingdings" panose="05000000000000000000" pitchFamily="2" charset="2"/>
              <a:buBlip>
                <a:blip r:embed="rId4"/>
              </a:buBlip>
            </a:pPr>
            <a:r>
              <a:rPr lang="en-US" altLang="en-US" sz="2400" b="1" i="0" dirty="0">
                <a:solidFill>
                  <a:srgbClr val="00FFFF"/>
                </a:solidFill>
                <a:latin typeface="Calibri" panose="020F0502020204030204" pitchFamily="34" charset="0"/>
              </a:rPr>
              <a:t> The heart rate is under neural control. Cardiac sympathetic efferent activity increases the heart rate, whereas parasympathetic (vagal) efferent impulses decreases heart rate.</a:t>
            </a:r>
            <a:endParaRPr lang="ar-BH" altLang="en-US" sz="2400" b="1" i="0" dirty="0">
              <a:solidFill>
                <a:srgbClr val="00FFFF"/>
              </a:solidFill>
              <a:latin typeface="Calibri" panose="020F0502020204030204" pitchFamily="34" charset="0"/>
            </a:endParaRPr>
          </a:p>
          <a:p>
            <a:pPr>
              <a:spcBef>
                <a:spcPct val="0"/>
              </a:spcBef>
              <a:buSzTx/>
              <a:buFont typeface="Wingdings" panose="05000000000000000000" pitchFamily="2" charset="2"/>
              <a:buNone/>
            </a:pPr>
            <a:r>
              <a:rPr lang="ar-SA" altLang="en-US" sz="2400" b="1" i="0" dirty="0">
                <a:latin typeface="Calibri" panose="020F0502020204030204" pitchFamily="34" charset="0"/>
              </a:rPr>
              <a:t> </a:t>
            </a:r>
          </a:p>
          <a:p>
            <a:pPr>
              <a:spcBef>
                <a:spcPct val="0"/>
              </a:spcBef>
              <a:buSzTx/>
              <a:buFont typeface="Wingdings" panose="05000000000000000000" pitchFamily="2" charset="2"/>
              <a:buBlip>
                <a:blip r:embed="rId4"/>
              </a:buBlip>
            </a:pPr>
            <a:r>
              <a:rPr lang="en-US" altLang="en-US" sz="2400" b="1" i="0" dirty="0">
                <a:solidFill>
                  <a:srgbClr val="FF9966"/>
                </a:solidFill>
                <a:latin typeface="Calibri" panose="020F0502020204030204" pitchFamily="34" charset="0"/>
              </a:rPr>
              <a:t> The stroke volume varies with the volume of blood in the ventricle at the onset of contraction, changes in the force of ventricular contraction, and the arterial pressure.</a:t>
            </a:r>
          </a:p>
        </p:txBody>
      </p:sp>
    </p:spTree>
    <p:extLst>
      <p:ext uri="{BB962C8B-B14F-4D97-AF65-F5344CB8AC3E}">
        <p14:creationId xmlns:p14="http://schemas.microsoft.com/office/powerpoint/2010/main" val="4118162094"/>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266700" y="2057400"/>
            <a:ext cx="9753600" cy="3859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tx1"/>
              </a:buClr>
              <a:buChar char="»"/>
              <a:defRPr sz="2400">
                <a:solidFill>
                  <a:schemeClr val="tx1"/>
                </a:solidFill>
                <a:latin typeface="Times New Roman" panose="02020603050405020304" pitchFamily="18" charset="0"/>
              </a:defRPr>
            </a:lvl3pPr>
            <a:lvl4pPr marL="1600200" indent="-228600">
              <a:spcBef>
                <a:spcPct val="20000"/>
              </a:spcBef>
              <a:buClr>
                <a:schemeClr val="tx2"/>
              </a:buClr>
              <a:buSzPct val="65000"/>
              <a:buFont typeface="Monotype Sorts" pitchFamily="2" charset="2"/>
              <a:buChar char="n"/>
              <a:defRPr sz="2000">
                <a:solidFill>
                  <a:schemeClr val="tx1"/>
                </a:solidFill>
                <a:latin typeface="Times New Roman" panose="02020603050405020304" pitchFamily="18" charset="0"/>
              </a:defRPr>
            </a:lvl4pPr>
            <a:lvl5pPr marL="2057400" indent="-228600">
              <a:spcBef>
                <a:spcPct val="20000"/>
              </a:spcBef>
              <a:buClr>
                <a:schemeClr val="tx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9pPr>
          </a:lstStyle>
          <a:p>
            <a:pPr>
              <a:spcBef>
                <a:spcPct val="0"/>
              </a:spcBef>
              <a:buSzTx/>
              <a:buFont typeface="Wingdings" panose="05000000000000000000" pitchFamily="2" charset="2"/>
              <a:buBlip>
                <a:blip r:embed="rId4"/>
              </a:buBlip>
            </a:pPr>
            <a:r>
              <a:rPr lang="en-US" altLang="en-US" sz="2400" b="1" i="0" dirty="0">
                <a:solidFill>
                  <a:srgbClr val="00FFFF"/>
                </a:solidFill>
                <a:latin typeface="Calibri" panose="020F0502020204030204" pitchFamily="34" charset="0"/>
              </a:rPr>
              <a:t> The term venous return (VR) refers to the volume of blood entering each atrium per minute.</a:t>
            </a:r>
          </a:p>
          <a:p>
            <a:pPr>
              <a:spcBef>
                <a:spcPct val="0"/>
              </a:spcBef>
              <a:buSzTx/>
              <a:buFont typeface="Wingdings" panose="05000000000000000000" pitchFamily="2" charset="2"/>
              <a:buBlip>
                <a:blip r:embed="rId4"/>
              </a:buBlip>
            </a:pPr>
            <a:endParaRPr lang="en-US" altLang="en-US" sz="2400" b="1" i="0" dirty="0">
              <a:solidFill>
                <a:srgbClr val="00FFFF"/>
              </a:solidFill>
              <a:latin typeface="Calibri" panose="020F0502020204030204" pitchFamily="34" charset="0"/>
            </a:endParaRPr>
          </a:p>
          <a:p>
            <a:pPr>
              <a:spcBef>
                <a:spcPct val="0"/>
              </a:spcBef>
              <a:buSzTx/>
              <a:buFont typeface="Wingdings" panose="05000000000000000000" pitchFamily="2" charset="2"/>
              <a:buBlip>
                <a:blip r:embed="rId4"/>
              </a:buBlip>
            </a:pPr>
            <a:r>
              <a:rPr lang="en-US" altLang="en-US" sz="2400" b="1" i="0" dirty="0">
                <a:solidFill>
                  <a:srgbClr val="00FFFF"/>
                </a:solidFill>
                <a:latin typeface="Calibri" panose="020F0502020204030204" pitchFamily="34" charset="0"/>
              </a:rPr>
              <a:t> </a:t>
            </a:r>
            <a:r>
              <a:rPr lang="en-GB" altLang="en-US" sz="2400" b="1" i="0" dirty="0">
                <a:solidFill>
                  <a:srgbClr val="FF0066"/>
                </a:solidFill>
                <a:latin typeface="Calibri" panose="020F0502020204030204" pitchFamily="34" charset="0"/>
              </a:rPr>
              <a:t>Cardiac output (co): 		5-5.5 l/min</a:t>
            </a:r>
          </a:p>
          <a:p>
            <a:pPr>
              <a:spcBef>
                <a:spcPct val="0"/>
              </a:spcBef>
              <a:buClrTx/>
              <a:buSzTx/>
              <a:buFontTx/>
              <a:buNone/>
            </a:pPr>
            <a:r>
              <a:rPr lang="en-GB" altLang="en-US" sz="2400" b="1" i="0" dirty="0">
                <a:solidFill>
                  <a:srgbClr val="FF0066"/>
                </a:solidFill>
                <a:latin typeface="Calibri" panose="020F0502020204030204" pitchFamily="34" charset="0"/>
              </a:rPr>
              <a:t>	flow rate out of the heart, volume pumped per unit time.</a:t>
            </a:r>
          </a:p>
          <a:p>
            <a:pPr>
              <a:spcBef>
                <a:spcPct val="0"/>
              </a:spcBef>
              <a:buClrTx/>
              <a:buSzTx/>
              <a:buFontTx/>
              <a:buNone/>
            </a:pPr>
            <a:r>
              <a:rPr lang="en-GB" altLang="en-US" sz="2400" b="1" i="0" dirty="0">
                <a:solidFill>
                  <a:srgbClr val="FF0066"/>
                </a:solidFill>
                <a:latin typeface="Calibri" panose="020F0502020204030204" pitchFamily="34" charset="0"/>
              </a:rPr>
              <a:t>	Cardiac output = Heart rate x Stroke volume</a:t>
            </a:r>
          </a:p>
          <a:p>
            <a:pPr>
              <a:spcBef>
                <a:spcPct val="0"/>
              </a:spcBef>
              <a:buClrTx/>
              <a:buSzTx/>
              <a:buFontTx/>
              <a:buNone/>
            </a:pPr>
            <a:endParaRPr lang="en-GB" altLang="en-US" sz="2400" b="1" i="0" dirty="0">
              <a:latin typeface="Calibri" panose="020F0502020204030204" pitchFamily="34" charset="0"/>
            </a:endParaRPr>
          </a:p>
          <a:p>
            <a:pPr>
              <a:spcBef>
                <a:spcPct val="0"/>
              </a:spcBef>
              <a:buClrTx/>
              <a:buSzTx/>
              <a:buFontTx/>
              <a:buBlip>
                <a:blip r:embed="rId4"/>
              </a:buBlip>
            </a:pPr>
            <a:r>
              <a:rPr lang="en-GB" altLang="en-US" sz="2400" b="1" i="0" dirty="0">
                <a:latin typeface="Calibri" panose="020F0502020204030204" pitchFamily="34" charset="0"/>
              </a:rPr>
              <a:t> </a:t>
            </a:r>
            <a:r>
              <a:rPr lang="en-GB" altLang="en-US" sz="2400" b="1" i="0" dirty="0">
                <a:solidFill>
                  <a:srgbClr val="00FF00"/>
                </a:solidFill>
                <a:latin typeface="Calibri" panose="020F0502020204030204" pitchFamily="34" charset="0"/>
              </a:rPr>
              <a:t>Venous return (VR):			5-5.5 l/min</a:t>
            </a:r>
          </a:p>
          <a:p>
            <a:pPr>
              <a:spcBef>
                <a:spcPct val="0"/>
              </a:spcBef>
              <a:buClrTx/>
              <a:buSzTx/>
              <a:buFontTx/>
              <a:buNone/>
            </a:pPr>
            <a:r>
              <a:rPr lang="en-GB" altLang="en-US" sz="2400" b="1" i="0" dirty="0">
                <a:solidFill>
                  <a:srgbClr val="00FF00"/>
                </a:solidFill>
                <a:latin typeface="Calibri" panose="020F0502020204030204" pitchFamily="34" charset="0"/>
              </a:rPr>
              <a:t>	flow rate into the heart.</a:t>
            </a:r>
          </a:p>
          <a:p>
            <a:pPr>
              <a:buClr>
                <a:srgbClr val="FF0000"/>
              </a:buClr>
              <a:buSzTx/>
              <a:buFont typeface="Symbol" panose="05050102010706020507" pitchFamily="18" charset="2"/>
              <a:buNone/>
            </a:pPr>
            <a:r>
              <a:rPr lang="en-US" altLang="en-US" sz="2400" b="1" i="0" dirty="0">
                <a:solidFill>
                  <a:srgbClr val="00FF00"/>
                </a:solidFill>
                <a:latin typeface="Calibri" panose="020F0502020204030204" pitchFamily="34" charset="0"/>
              </a:rPr>
              <a:t>	</a:t>
            </a:r>
            <a:r>
              <a:rPr lang="en-GB" altLang="en-US" sz="2400" b="1" i="0" dirty="0">
                <a:solidFill>
                  <a:srgbClr val="00FF00"/>
                </a:solidFill>
                <a:latin typeface="Calibri" panose="020F0502020204030204" pitchFamily="34" charset="0"/>
              </a:rPr>
              <a:t>Venous return = Heart Rate x Diastolic filling volume</a:t>
            </a:r>
            <a:endParaRPr lang="en-US" altLang="en-US" sz="2400" b="1" i="0" dirty="0">
              <a:solidFill>
                <a:srgbClr val="00FF00"/>
              </a:solidFill>
              <a:latin typeface="Calibri" panose="020F0502020204030204" pitchFamily="34" charset="0"/>
            </a:endParaRPr>
          </a:p>
        </p:txBody>
      </p:sp>
      <p:sp>
        <p:nvSpPr>
          <p:cNvPr id="5" name="Rectangle 3"/>
          <p:cNvSpPr>
            <a:spLocks noChangeArrowheads="1"/>
          </p:cNvSpPr>
          <p:nvPr/>
        </p:nvSpPr>
        <p:spPr bwMode="auto">
          <a:xfrm>
            <a:off x="895350" y="762000"/>
            <a:ext cx="8743950" cy="609600"/>
          </a:xfrm>
          <a:prstGeom prst="rect">
            <a:avLst/>
          </a:prstGeom>
          <a:noFill/>
          <a:ln w="9525">
            <a:noFill/>
            <a:miter lim="800000"/>
            <a:headEnd/>
            <a:tailEnd/>
          </a:ln>
          <a:effectLst/>
        </p:spPr>
        <p:txBody>
          <a:bodyPr lIns="92075" tIns="46038" rIns="92075" bIns="46038" anchor="ctr"/>
          <a:lstStyle/>
          <a:p>
            <a:pPr algn="ctr">
              <a:defRPr/>
            </a:pPr>
            <a:r>
              <a:rPr lang="en-US" sz="4000" b="1" i="0" dirty="0" smtClean="0">
                <a:solidFill>
                  <a:srgbClr val="FFFF00"/>
                </a:solidFill>
                <a:effectDag name="">
                  <a:cont type="tree" name="">
                    <a:effect ref="fillLine"/>
                    <a:outerShdw dist="38100" dir="13500000" algn="br">
                      <a:srgbClr val="5599FF"/>
                    </a:outerShdw>
                  </a:cont>
                  <a:cont type="tree" name="">
                    <a:effect ref="fillLine"/>
                    <a:outerShdw dist="38100" dir="2700000" algn="tl">
                      <a:srgbClr val="003D99"/>
                    </a:outerShdw>
                  </a:cont>
                  <a:effect ref="fillLine"/>
                </a:effectDag>
                <a:latin typeface="Calibri" panose="020F0502020204030204" pitchFamily="34" charset="0"/>
              </a:rPr>
              <a:t>Venous </a:t>
            </a:r>
            <a:r>
              <a:rPr lang="en-US" sz="4000" b="1" i="0" dirty="0">
                <a:solidFill>
                  <a:srgbClr val="FFFF00"/>
                </a:solidFill>
                <a:effectDag name="">
                  <a:cont type="tree" name="">
                    <a:effect ref="fillLine"/>
                    <a:outerShdw dist="38100" dir="13500000" algn="br">
                      <a:srgbClr val="5599FF"/>
                    </a:outerShdw>
                  </a:cont>
                  <a:cont type="tree" name="">
                    <a:effect ref="fillLine"/>
                    <a:outerShdw dist="38100" dir="2700000" algn="tl">
                      <a:srgbClr val="003D99"/>
                    </a:outerShdw>
                  </a:cont>
                  <a:effect ref="fillLine"/>
                </a:effectDag>
                <a:latin typeface="Calibri" panose="020F0502020204030204" pitchFamily="34" charset="0"/>
              </a:rPr>
              <a:t>return (VR)</a:t>
            </a:r>
          </a:p>
        </p:txBody>
      </p:sp>
    </p:spTree>
    <p:extLst>
      <p:ext uri="{BB962C8B-B14F-4D97-AF65-F5344CB8AC3E}">
        <p14:creationId xmlns:p14="http://schemas.microsoft.com/office/powerpoint/2010/main" val="547363794"/>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ext Box 5"/>
          <p:cNvSpPr txBox="1">
            <a:spLocks noChangeArrowheads="1"/>
          </p:cNvSpPr>
          <p:nvPr/>
        </p:nvSpPr>
        <p:spPr bwMode="auto">
          <a:xfrm>
            <a:off x="342900" y="2209800"/>
            <a:ext cx="5562600" cy="3100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tx1"/>
              </a:buClr>
              <a:buChar char="»"/>
              <a:defRPr sz="2400">
                <a:solidFill>
                  <a:schemeClr val="tx1"/>
                </a:solidFill>
                <a:latin typeface="Times New Roman" panose="02020603050405020304" pitchFamily="18" charset="0"/>
              </a:defRPr>
            </a:lvl3pPr>
            <a:lvl4pPr marL="1600200" indent="-228600">
              <a:spcBef>
                <a:spcPct val="20000"/>
              </a:spcBef>
              <a:buClr>
                <a:schemeClr val="tx2"/>
              </a:buClr>
              <a:buSzPct val="65000"/>
              <a:buFont typeface="Monotype Sorts" pitchFamily="2" charset="2"/>
              <a:buChar char="n"/>
              <a:defRPr sz="2000">
                <a:solidFill>
                  <a:schemeClr val="tx1"/>
                </a:solidFill>
                <a:latin typeface="Times New Roman" panose="02020603050405020304" pitchFamily="18" charset="0"/>
              </a:defRPr>
            </a:lvl4pPr>
            <a:lvl5pPr marL="2057400" indent="-228600">
              <a:spcBef>
                <a:spcPct val="20000"/>
              </a:spcBef>
              <a:buClr>
                <a:schemeClr val="tx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anose="02020603050405020304" pitchFamily="18" charset="0"/>
              </a:defRPr>
            </a:lvl9pPr>
          </a:lstStyle>
          <a:p>
            <a:pPr>
              <a:spcBef>
                <a:spcPct val="50000"/>
              </a:spcBef>
              <a:buClrTx/>
              <a:buSzTx/>
              <a:buFont typeface="Wingdings" panose="05000000000000000000" pitchFamily="2" charset="2"/>
              <a:buBlip>
                <a:blip r:embed="rId4"/>
              </a:buBlip>
            </a:pPr>
            <a:r>
              <a:rPr lang="en-US" altLang="en-US" sz="2100" b="1" i="0" dirty="0">
                <a:solidFill>
                  <a:srgbClr val="00FFFF"/>
                </a:solidFill>
                <a:latin typeface="Calibri" panose="020F0502020204030204" pitchFamily="34" charset="0"/>
              </a:rPr>
              <a:t> </a:t>
            </a:r>
            <a:r>
              <a:rPr lang="en-US" altLang="en-US" sz="2300" b="1" i="0" dirty="0">
                <a:solidFill>
                  <a:srgbClr val="00FFFF"/>
                </a:solidFill>
                <a:latin typeface="Calibri" panose="020F0502020204030204" pitchFamily="34" charset="0"/>
              </a:rPr>
              <a:t>The human heart functions as </a:t>
            </a:r>
            <a:r>
              <a:rPr lang="en-US" altLang="en-US" sz="2300" b="1" i="0" dirty="0" smtClean="0">
                <a:solidFill>
                  <a:srgbClr val="00FFFF"/>
                </a:solidFill>
                <a:latin typeface="Calibri" panose="020F0502020204030204" pitchFamily="34" charset="0"/>
              </a:rPr>
              <a:t>the central </a:t>
            </a:r>
            <a:r>
              <a:rPr lang="en-US" altLang="en-US" sz="2300" b="1" i="0" dirty="0">
                <a:solidFill>
                  <a:srgbClr val="00FFFF"/>
                </a:solidFill>
                <a:latin typeface="Calibri" panose="020F0502020204030204" pitchFamily="34" charset="0"/>
              </a:rPr>
              <a:t>pump in the closed circuit of the CVS.</a:t>
            </a:r>
          </a:p>
          <a:p>
            <a:pPr>
              <a:spcBef>
                <a:spcPct val="50000"/>
              </a:spcBef>
              <a:buClrTx/>
              <a:buSzTx/>
              <a:buFont typeface="Wingdings" panose="05000000000000000000" pitchFamily="2" charset="2"/>
              <a:buBlip>
                <a:blip r:embed="rId4"/>
              </a:buBlip>
            </a:pPr>
            <a:endParaRPr lang="en-US" altLang="en-US" sz="2300" b="1" i="0" dirty="0">
              <a:solidFill>
                <a:srgbClr val="00FFFF"/>
              </a:solidFill>
              <a:latin typeface="Calibri" panose="020F0502020204030204" pitchFamily="34" charset="0"/>
            </a:endParaRPr>
          </a:p>
          <a:p>
            <a:pPr>
              <a:spcBef>
                <a:spcPct val="50000"/>
              </a:spcBef>
              <a:buClrTx/>
              <a:buSzTx/>
              <a:buFont typeface="Wingdings" panose="05000000000000000000" pitchFamily="2" charset="2"/>
              <a:buBlip>
                <a:blip r:embed="rId4"/>
              </a:buBlip>
            </a:pPr>
            <a:r>
              <a:rPr lang="en-US" altLang="en-US" sz="2300" b="1" i="0" dirty="0">
                <a:solidFill>
                  <a:srgbClr val="00FFFF"/>
                </a:solidFill>
                <a:latin typeface="Calibri" panose="020F0502020204030204" pitchFamily="34" charset="0"/>
              </a:rPr>
              <a:t> Thus, the cardiac output should be equal to the rate of venous blood return to the heart from the peripheral vascular beds.</a:t>
            </a:r>
          </a:p>
          <a:p>
            <a:pPr>
              <a:spcBef>
                <a:spcPct val="50000"/>
              </a:spcBef>
              <a:buClrTx/>
              <a:buSzTx/>
              <a:buFont typeface="Wingdings" panose="05000000000000000000" pitchFamily="2" charset="2"/>
              <a:buNone/>
            </a:pPr>
            <a:endParaRPr lang="en-US" altLang="en-US" sz="2300" b="1" i="0" dirty="0">
              <a:solidFill>
                <a:srgbClr val="00FFFF"/>
              </a:solidFill>
              <a:latin typeface="Calibri" panose="020F0502020204030204" pitchFamily="34" charset="0"/>
            </a:endParaRPr>
          </a:p>
        </p:txBody>
      </p:sp>
      <p:pic>
        <p:nvPicPr>
          <p:cNvPr id="7" name="Picture 6" descr="Overview of the CV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7900" y="2209800"/>
            <a:ext cx="3657600" cy="4343400"/>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2"/>
          <p:cNvSpPr>
            <a:spLocks noChangeArrowheads="1"/>
          </p:cNvSpPr>
          <p:nvPr/>
        </p:nvSpPr>
        <p:spPr bwMode="auto">
          <a:xfrm>
            <a:off x="819150" y="304800"/>
            <a:ext cx="8743950" cy="990600"/>
          </a:xfrm>
          <a:prstGeom prst="rect">
            <a:avLst/>
          </a:prstGeom>
          <a:noFill/>
          <a:ln w="9525">
            <a:noFill/>
            <a:miter lim="800000"/>
            <a:headEnd/>
            <a:tailEnd/>
          </a:ln>
          <a:effectLst/>
        </p:spPr>
        <p:txBody>
          <a:bodyPr lIns="92075" tIns="46038" rIns="92075" bIns="46038" anchor="ctr"/>
          <a:lstStyle/>
          <a:p>
            <a:pPr algn="ctr"/>
            <a:r>
              <a:rPr lang="en-US" sz="4000" b="1" i="0" dirty="0" smtClean="0">
                <a:solidFill>
                  <a:srgbClr val="FFFF00"/>
                </a:solidFill>
                <a:effectLst>
                  <a:outerShdw blurRad="38100" dist="38100" dir="2700000" algn="tl">
                    <a:srgbClr val="000000"/>
                  </a:outerShdw>
                </a:effectLst>
                <a:latin typeface="Calibri" panose="020F0502020204030204" pitchFamily="34" charset="0"/>
                <a:cs typeface="Calibri" pitchFamily="34" charset="0"/>
              </a:rPr>
              <a:t>The heart as the central pump</a:t>
            </a:r>
            <a:endParaRPr lang="en-US" sz="4000" b="1" i="0" dirty="0">
              <a:solidFill>
                <a:srgbClr val="FFFF00"/>
              </a:solidFill>
              <a:effectLst>
                <a:outerShdw blurRad="38100" dist="38100" dir="2700000" algn="tl">
                  <a:srgbClr val="000000"/>
                </a:outerShdw>
              </a:effectLst>
              <a:latin typeface="Calibri" pitchFamily="34" charset="0"/>
              <a:cs typeface="Calibri" pitchFamily="34" charset="0"/>
            </a:endParaRPr>
          </a:p>
        </p:txBody>
      </p:sp>
    </p:spTree>
    <p:extLst>
      <p:ext uri="{BB962C8B-B14F-4D97-AF65-F5344CB8AC3E}">
        <p14:creationId xmlns:p14="http://schemas.microsoft.com/office/powerpoint/2010/main" val="419123797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Rectangle 5"/>
          <p:cNvSpPr>
            <a:spLocks noGrp="1" noChangeArrowheads="1"/>
          </p:cNvSpPr>
          <p:nvPr/>
        </p:nvSpPr>
        <p:spPr bwMode="auto">
          <a:xfrm>
            <a:off x="0" y="642289"/>
            <a:ext cx="10287000" cy="762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a:lstStyle>
          <a:p>
            <a:r>
              <a:rPr lang="en-CA" sz="5400" b="1" dirty="0" smtClean="0">
                <a:solidFill>
                  <a:srgbClr val="00FFFF"/>
                </a:solidFill>
                <a:latin typeface="Calibri" pitchFamily="34" charset="0"/>
                <a:cs typeface="Calibri" pitchFamily="34" charset="0"/>
              </a:rPr>
              <a:t>Learning Resources</a:t>
            </a:r>
            <a:endParaRPr lang="en-CA" sz="5400" b="1" dirty="0">
              <a:solidFill>
                <a:srgbClr val="00FFFF"/>
              </a:solidFill>
              <a:latin typeface="Calibri" pitchFamily="34" charset="0"/>
              <a:cs typeface="Calibri" pitchFamily="34" charset="0"/>
            </a:endParaRPr>
          </a:p>
        </p:txBody>
      </p:sp>
      <p:sp>
        <p:nvSpPr>
          <p:cNvPr id="7" name="Rectangle 6"/>
          <p:cNvSpPr>
            <a:spLocks noChangeArrowheads="1"/>
          </p:cNvSpPr>
          <p:nvPr/>
        </p:nvSpPr>
        <p:spPr bwMode="auto">
          <a:xfrm>
            <a:off x="419100" y="1946851"/>
            <a:ext cx="9601200" cy="4268861"/>
          </a:xfrm>
          <a:prstGeom prst="rect">
            <a:avLst/>
          </a:prstGeom>
          <a:noFill/>
          <a:ln w="12700">
            <a:noFill/>
            <a:miter lim="800000"/>
            <a:headEnd type="none" w="sm" len="sm"/>
            <a:tailEnd type="none" w="sm" len="sm"/>
          </a:ln>
          <a:effectLst/>
        </p:spPr>
        <p:txBody>
          <a:bodyPr wrap="square" anchor="ctr">
            <a:spAutoFit/>
          </a:bodyPr>
          <a:lstStyle>
            <a:defPPr>
              <a:defRPr lang="en-US"/>
            </a:defPPr>
            <a:lvl1pPr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1pPr>
            <a:lvl2pPr marL="457200"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2pPr>
            <a:lvl3pPr marL="914400"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3pPr>
            <a:lvl4pPr marL="1371600"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4pPr>
            <a:lvl5pPr marL="1828800" algn="l" rtl="0" eaLnBrk="0" fontAlgn="base" hangingPunct="0">
              <a:spcBef>
                <a:spcPct val="0"/>
              </a:spcBef>
              <a:spcAft>
                <a:spcPct val="0"/>
              </a:spcAft>
              <a:defRPr sz="3400" i="1" kern="1200">
                <a:solidFill>
                  <a:schemeClr val="tx1"/>
                </a:solidFill>
                <a:latin typeface="Trebuchet MS" panose="020B0603020202020204" pitchFamily="34" charset="0"/>
                <a:ea typeface="+mn-ea"/>
                <a:cs typeface="+mn-cs"/>
              </a:defRPr>
            </a:lvl5pPr>
            <a:lvl6pPr marL="2286000" algn="l" defTabSz="914400" rtl="0" eaLnBrk="1" latinLnBrk="0" hangingPunct="1">
              <a:defRPr sz="3400" i="1" kern="1200">
                <a:solidFill>
                  <a:schemeClr val="tx1"/>
                </a:solidFill>
                <a:latin typeface="Trebuchet MS" panose="020B0603020202020204" pitchFamily="34" charset="0"/>
                <a:ea typeface="+mn-ea"/>
                <a:cs typeface="+mn-cs"/>
              </a:defRPr>
            </a:lvl6pPr>
            <a:lvl7pPr marL="2743200" algn="l" defTabSz="914400" rtl="0" eaLnBrk="1" latinLnBrk="0" hangingPunct="1">
              <a:defRPr sz="3400" i="1" kern="1200">
                <a:solidFill>
                  <a:schemeClr val="tx1"/>
                </a:solidFill>
                <a:latin typeface="Trebuchet MS" panose="020B0603020202020204" pitchFamily="34" charset="0"/>
                <a:ea typeface="+mn-ea"/>
                <a:cs typeface="+mn-cs"/>
              </a:defRPr>
            </a:lvl7pPr>
            <a:lvl8pPr marL="3200400" algn="l" defTabSz="914400" rtl="0" eaLnBrk="1" latinLnBrk="0" hangingPunct="1">
              <a:defRPr sz="3400" i="1" kern="1200">
                <a:solidFill>
                  <a:schemeClr val="tx1"/>
                </a:solidFill>
                <a:latin typeface="Trebuchet MS" panose="020B0603020202020204" pitchFamily="34" charset="0"/>
                <a:ea typeface="+mn-ea"/>
                <a:cs typeface="+mn-cs"/>
              </a:defRPr>
            </a:lvl8pPr>
            <a:lvl9pPr marL="3657600" algn="l" defTabSz="914400" rtl="0" eaLnBrk="1" latinLnBrk="0" hangingPunct="1">
              <a:defRPr sz="3400" i="1" kern="1200">
                <a:solidFill>
                  <a:schemeClr val="tx1"/>
                </a:solidFill>
                <a:latin typeface="Trebuchet MS" panose="020B0603020202020204" pitchFamily="34" charset="0"/>
                <a:ea typeface="+mn-ea"/>
                <a:cs typeface="+mn-cs"/>
              </a:defRPr>
            </a:lvl9pPr>
          </a:lstStyle>
          <a:p>
            <a:pPr>
              <a:spcBef>
                <a:spcPct val="20000"/>
              </a:spcBef>
              <a:buClr>
                <a:srgbClr val="FF0000"/>
              </a:buClr>
            </a:pPr>
            <a:r>
              <a:rPr lang="en-US" sz="2300" b="1" dirty="0">
                <a:solidFill>
                  <a:srgbClr val="00FFFF"/>
                </a:solidFill>
                <a:latin typeface="Calibri" pitchFamily="34" charset="0"/>
                <a:cs typeface="Calibri" pitchFamily="34" charset="0"/>
              </a:rPr>
              <a:t>Textbooks </a:t>
            </a:r>
            <a:r>
              <a:rPr lang="en-US" sz="2300" b="1" dirty="0" smtClean="0">
                <a:solidFill>
                  <a:srgbClr val="00FFFF"/>
                </a:solidFill>
                <a:latin typeface="Calibri" pitchFamily="34" charset="0"/>
                <a:cs typeface="Calibri" pitchFamily="34" charset="0"/>
              </a:rPr>
              <a:t>:</a:t>
            </a:r>
          </a:p>
          <a:p>
            <a:pPr>
              <a:spcBef>
                <a:spcPct val="20000"/>
              </a:spcBef>
              <a:buClr>
                <a:srgbClr val="FF0000"/>
              </a:buClr>
            </a:pPr>
            <a:endParaRPr lang="en-US" sz="2300" b="1" dirty="0" smtClean="0">
              <a:solidFill>
                <a:srgbClr val="00FFFF"/>
              </a:solidFill>
              <a:latin typeface="Calibri" pitchFamily="34" charset="0"/>
              <a:cs typeface="Calibri" pitchFamily="34" charset="0"/>
            </a:endParaRPr>
          </a:p>
          <a:p>
            <a:pPr marL="342900" indent="-342900">
              <a:spcBef>
                <a:spcPct val="20000"/>
              </a:spcBef>
              <a:buClr>
                <a:srgbClr val="FF0000"/>
              </a:buClr>
              <a:buFont typeface="Symbol" pitchFamily="18" charset="2"/>
              <a:buBlip>
                <a:blip r:embed="rId4"/>
              </a:buBlip>
            </a:pPr>
            <a:r>
              <a:rPr lang="en-US" sz="2300" b="1" i="0" dirty="0" smtClean="0">
                <a:solidFill>
                  <a:schemeClr val="tx2"/>
                </a:solidFill>
                <a:latin typeface="Calibri" pitchFamily="34" charset="0"/>
                <a:cs typeface="Calibri" pitchFamily="34" charset="0"/>
              </a:rPr>
              <a:t>Guyton and Hall, Textbook of Medical Physiology; 12</a:t>
            </a:r>
            <a:r>
              <a:rPr lang="en-US" sz="2300" b="1" i="0" baseline="30000" dirty="0" smtClean="0">
                <a:solidFill>
                  <a:schemeClr val="tx2"/>
                </a:solidFill>
                <a:latin typeface="Calibri" pitchFamily="34" charset="0"/>
                <a:cs typeface="Calibri" pitchFamily="34" charset="0"/>
              </a:rPr>
              <a:t>th</a:t>
            </a:r>
            <a:r>
              <a:rPr lang="en-US" sz="2300" b="1" i="0" dirty="0" smtClean="0">
                <a:solidFill>
                  <a:schemeClr val="tx2"/>
                </a:solidFill>
                <a:latin typeface="Calibri" pitchFamily="34" charset="0"/>
                <a:cs typeface="Calibri" pitchFamily="34" charset="0"/>
              </a:rPr>
              <a:t> Edition.</a:t>
            </a:r>
          </a:p>
          <a:p>
            <a:pPr marL="342900" indent="-342900">
              <a:spcBef>
                <a:spcPct val="20000"/>
              </a:spcBef>
              <a:buClr>
                <a:srgbClr val="FF0000"/>
              </a:buClr>
              <a:buFont typeface="Symbol" pitchFamily="18" charset="2"/>
              <a:buBlip>
                <a:blip r:embed="rId4"/>
              </a:buBlip>
            </a:pPr>
            <a:r>
              <a:rPr lang="en-US" sz="2300" b="1" i="0" dirty="0" err="1" smtClean="0">
                <a:solidFill>
                  <a:schemeClr val="tx2"/>
                </a:solidFill>
                <a:latin typeface="Calibri" pitchFamily="34" charset="0"/>
                <a:cs typeface="Calibri" pitchFamily="34" charset="0"/>
              </a:rPr>
              <a:t>Mohrman</a:t>
            </a:r>
            <a:r>
              <a:rPr lang="en-US" sz="2300" b="1" i="0" dirty="0" smtClean="0">
                <a:solidFill>
                  <a:schemeClr val="tx2"/>
                </a:solidFill>
                <a:latin typeface="Calibri" pitchFamily="34" charset="0"/>
                <a:cs typeface="Calibri" pitchFamily="34" charset="0"/>
              </a:rPr>
              <a:t> and Heller, Cardiovascular Physiology; 7</a:t>
            </a:r>
            <a:r>
              <a:rPr lang="en-US" sz="2300" b="1" i="0" baseline="30000" dirty="0" smtClean="0">
                <a:solidFill>
                  <a:schemeClr val="tx2"/>
                </a:solidFill>
                <a:latin typeface="Calibri" pitchFamily="34" charset="0"/>
                <a:cs typeface="Calibri" pitchFamily="34" charset="0"/>
              </a:rPr>
              <a:t>th</a:t>
            </a:r>
            <a:r>
              <a:rPr lang="en-US" sz="2300" b="1" i="0" dirty="0" smtClean="0">
                <a:solidFill>
                  <a:schemeClr val="tx2"/>
                </a:solidFill>
                <a:latin typeface="Calibri" pitchFamily="34" charset="0"/>
                <a:cs typeface="Calibri" pitchFamily="34" charset="0"/>
              </a:rPr>
              <a:t> Edition.</a:t>
            </a:r>
          </a:p>
          <a:p>
            <a:pPr marL="342900" indent="-342900">
              <a:spcBef>
                <a:spcPct val="20000"/>
              </a:spcBef>
              <a:buClr>
                <a:srgbClr val="FF0000"/>
              </a:buClr>
              <a:buBlip>
                <a:blip r:embed="rId4"/>
              </a:buBlip>
            </a:pPr>
            <a:r>
              <a:rPr lang="en-US" sz="2300" b="1" i="0" dirty="0" err="1">
                <a:solidFill>
                  <a:schemeClr val="tx2"/>
                </a:solidFill>
                <a:latin typeface="Calibri" pitchFamily="34" charset="0"/>
                <a:cs typeface="Calibri" pitchFamily="34" charset="0"/>
              </a:rPr>
              <a:t>Ganong’s</a:t>
            </a:r>
            <a:r>
              <a:rPr lang="en-US" sz="2300" b="1" i="0" dirty="0">
                <a:solidFill>
                  <a:schemeClr val="tx2"/>
                </a:solidFill>
                <a:latin typeface="Calibri" pitchFamily="34" charset="0"/>
                <a:cs typeface="Calibri" pitchFamily="34" charset="0"/>
              </a:rPr>
              <a:t> Review of Medical Physiology;  24</a:t>
            </a:r>
            <a:r>
              <a:rPr lang="en-US" sz="2300" b="1" i="0" baseline="30000" dirty="0">
                <a:solidFill>
                  <a:schemeClr val="tx2"/>
                </a:solidFill>
                <a:latin typeface="Calibri" pitchFamily="34" charset="0"/>
                <a:cs typeface="Calibri" pitchFamily="34" charset="0"/>
              </a:rPr>
              <a:t>th </a:t>
            </a:r>
            <a:r>
              <a:rPr lang="en-US" sz="2300" b="1" i="0" dirty="0" smtClean="0">
                <a:solidFill>
                  <a:schemeClr val="tx2"/>
                </a:solidFill>
                <a:latin typeface="Calibri" pitchFamily="34" charset="0"/>
                <a:cs typeface="Calibri" pitchFamily="34" charset="0"/>
              </a:rPr>
              <a:t>Edition.</a:t>
            </a:r>
          </a:p>
          <a:p>
            <a:pPr marL="342900" indent="-342900">
              <a:spcBef>
                <a:spcPct val="20000"/>
              </a:spcBef>
              <a:buClr>
                <a:srgbClr val="FF0000"/>
              </a:buClr>
              <a:buBlip>
                <a:blip r:embed="rId4"/>
              </a:buBlip>
            </a:pPr>
            <a:endParaRPr lang="en-US" sz="2300" b="1" i="0" dirty="0">
              <a:solidFill>
                <a:schemeClr val="tx2"/>
              </a:solidFill>
              <a:latin typeface="Calibri" pitchFamily="34" charset="0"/>
              <a:cs typeface="Calibri" pitchFamily="34" charset="0"/>
            </a:endParaRPr>
          </a:p>
          <a:p>
            <a:pPr>
              <a:spcBef>
                <a:spcPct val="20000"/>
              </a:spcBef>
              <a:buClr>
                <a:srgbClr val="FF0000"/>
              </a:buClr>
            </a:pPr>
            <a:endParaRPr lang="en-US" sz="2300" b="1" i="0" dirty="0">
              <a:solidFill>
                <a:schemeClr val="tx2"/>
              </a:solidFill>
              <a:latin typeface="Calibri" pitchFamily="34" charset="0"/>
              <a:cs typeface="Calibri" pitchFamily="34" charset="0"/>
            </a:endParaRPr>
          </a:p>
          <a:p>
            <a:pPr>
              <a:spcBef>
                <a:spcPct val="20000"/>
              </a:spcBef>
              <a:buClr>
                <a:srgbClr val="FF0000"/>
              </a:buClr>
            </a:pPr>
            <a:r>
              <a:rPr lang="en-US" sz="2300" b="1" dirty="0" smtClean="0">
                <a:solidFill>
                  <a:srgbClr val="00FFFF"/>
                </a:solidFill>
                <a:latin typeface="Calibri" pitchFamily="34" charset="0"/>
                <a:cs typeface="Calibri" pitchFamily="34" charset="0"/>
              </a:rPr>
              <a:t>Websites:</a:t>
            </a:r>
          </a:p>
          <a:p>
            <a:pPr>
              <a:spcBef>
                <a:spcPct val="20000"/>
              </a:spcBef>
              <a:buClr>
                <a:srgbClr val="FF0000"/>
              </a:buClr>
            </a:pPr>
            <a:endParaRPr lang="en-US" sz="2300" b="1" dirty="0" smtClean="0">
              <a:solidFill>
                <a:schemeClr val="tx2"/>
              </a:solidFill>
              <a:latin typeface="Calibri" pitchFamily="34" charset="0"/>
              <a:cs typeface="Calibri" pitchFamily="34" charset="0"/>
            </a:endParaRPr>
          </a:p>
          <a:p>
            <a:pPr marL="342900" indent="-342900">
              <a:spcBef>
                <a:spcPct val="20000"/>
              </a:spcBef>
              <a:buClr>
                <a:srgbClr val="FF0000"/>
              </a:buClr>
              <a:buFont typeface="Symbol" pitchFamily="18" charset="2"/>
              <a:buBlip>
                <a:blip r:embed="rId4"/>
              </a:buBlip>
            </a:pPr>
            <a:r>
              <a:rPr lang="en-US" sz="2300" b="1" i="0" dirty="0">
                <a:solidFill>
                  <a:schemeClr val="tx2"/>
                </a:solidFill>
                <a:latin typeface="Calibri" pitchFamily="34" charset="0"/>
                <a:cs typeface="Calibri" pitchFamily="34" charset="0"/>
                <a:hlinkClick r:id="rId5"/>
              </a:rPr>
              <a:t>http://accessmedicine.mhmedical.com</a:t>
            </a:r>
            <a:r>
              <a:rPr lang="en-US" sz="2300" b="1" i="0" dirty="0" smtClean="0">
                <a:solidFill>
                  <a:schemeClr val="tx2"/>
                </a:solidFill>
                <a:latin typeface="Calibri" pitchFamily="34" charset="0"/>
                <a:cs typeface="Calibri" pitchFamily="34" charset="0"/>
                <a:hlinkClick r:id="rId5"/>
              </a:rPr>
              <a:t>/</a:t>
            </a:r>
            <a:endParaRPr lang="en-US" sz="2300" b="1" i="0" dirty="0" smtClean="0">
              <a:solidFill>
                <a:schemeClr val="tx2"/>
              </a:solidFill>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Rectangle 2"/>
          <p:cNvSpPr>
            <a:spLocks noChangeArrowheads="1"/>
          </p:cNvSpPr>
          <p:nvPr/>
        </p:nvSpPr>
        <p:spPr bwMode="auto">
          <a:xfrm>
            <a:off x="0" y="152400"/>
            <a:ext cx="10287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000" b="1" dirty="0" smtClean="0">
                <a:solidFill>
                  <a:srgbClr val="FFFF00"/>
                </a:solidFill>
                <a:latin typeface="Calibri" panose="020F0502020204030204" pitchFamily="34" charset="0"/>
                <a:cs typeface="Times New Roman" panose="02020603050405020304" pitchFamily="18" charset="0"/>
              </a:rPr>
              <a:t>Arterial pulse</a:t>
            </a:r>
            <a:endParaRPr lang="en-US" altLang="en-US" sz="4000" dirty="0">
              <a:solidFill>
                <a:srgbClr val="FFFF00"/>
              </a:solidFill>
              <a:latin typeface="Calibri" panose="020F0502020204030204" pitchFamily="34" charset="0"/>
            </a:endParaRPr>
          </a:p>
        </p:txBody>
      </p:sp>
      <p:sp>
        <p:nvSpPr>
          <p:cNvPr id="7" name="Text Box 27"/>
          <p:cNvSpPr txBox="1">
            <a:spLocks noChangeArrowheads="1"/>
          </p:cNvSpPr>
          <p:nvPr/>
        </p:nvSpPr>
        <p:spPr bwMode="auto">
          <a:xfrm>
            <a:off x="304800" y="1120200"/>
            <a:ext cx="97155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buFontTx/>
              <a:buBlip>
                <a:blip r:embed="rId4"/>
              </a:buBlip>
            </a:pPr>
            <a:r>
              <a:rPr lang="en-US" sz="2200" b="1" dirty="0" smtClean="0">
                <a:solidFill>
                  <a:srgbClr val="00FFFF"/>
                </a:solidFill>
                <a:latin typeface="Calibri" panose="020F0502020204030204" pitchFamily="34" charset="0"/>
              </a:rPr>
              <a:t> Forcing of the blood </a:t>
            </a:r>
            <a:r>
              <a:rPr lang="en-US" sz="2200" b="1" dirty="0">
                <a:solidFill>
                  <a:srgbClr val="00FFFF"/>
                </a:solidFill>
                <a:latin typeface="Calibri" panose="020F0502020204030204" pitchFamily="34" charset="0"/>
              </a:rPr>
              <a:t>into the aorta during systole not only moves the blood in the vessels forward but also sets up a pressure wave that travels along </a:t>
            </a:r>
            <a:r>
              <a:rPr lang="en-US" sz="2200" b="1" dirty="0" smtClean="0">
                <a:solidFill>
                  <a:srgbClr val="00FFFF"/>
                </a:solidFill>
                <a:latin typeface="Calibri" panose="020F0502020204030204" pitchFamily="34" charset="0"/>
              </a:rPr>
              <a:t>the walls of the arteries</a:t>
            </a:r>
            <a:r>
              <a:rPr lang="en-US" sz="2200" b="1" dirty="0">
                <a:solidFill>
                  <a:srgbClr val="00FFFF"/>
                </a:solidFill>
                <a:latin typeface="Calibri" panose="020F0502020204030204" pitchFamily="34" charset="0"/>
              </a:rPr>
              <a:t>. </a:t>
            </a:r>
            <a:endParaRPr lang="en-US" sz="2200" b="1" dirty="0" smtClean="0">
              <a:solidFill>
                <a:srgbClr val="00FFFF"/>
              </a:solidFill>
              <a:latin typeface="Calibri" panose="020F0502020204030204" pitchFamily="34" charset="0"/>
            </a:endParaRPr>
          </a:p>
          <a:p>
            <a:endParaRPr lang="en-US" sz="2200" b="1" dirty="0" smtClean="0">
              <a:solidFill>
                <a:srgbClr val="00FFFF"/>
              </a:solidFill>
              <a:latin typeface="Calibri" panose="020F0502020204030204" pitchFamily="34" charset="0"/>
            </a:endParaRPr>
          </a:p>
          <a:p>
            <a:pPr>
              <a:buFontTx/>
              <a:buBlip>
                <a:blip r:embed="rId4"/>
              </a:buBlip>
            </a:pPr>
            <a:r>
              <a:rPr lang="en-US" sz="2200" b="1" dirty="0">
                <a:solidFill>
                  <a:srgbClr val="00FFFF"/>
                </a:solidFill>
                <a:latin typeface="Calibri" panose="020F0502020204030204" pitchFamily="34" charset="0"/>
              </a:rPr>
              <a:t> </a:t>
            </a:r>
            <a:r>
              <a:rPr lang="en-US" sz="2200" b="1" dirty="0" smtClean="0">
                <a:solidFill>
                  <a:srgbClr val="00FFFF"/>
                </a:solidFill>
                <a:latin typeface="Calibri" panose="020F0502020204030204" pitchFamily="34" charset="0"/>
              </a:rPr>
              <a:t>The </a:t>
            </a:r>
            <a:r>
              <a:rPr lang="en-US" sz="2200" b="1" dirty="0">
                <a:solidFill>
                  <a:srgbClr val="00FFFF"/>
                </a:solidFill>
                <a:latin typeface="Calibri" panose="020F0502020204030204" pitchFamily="34" charset="0"/>
              </a:rPr>
              <a:t>pressure wave expands the arterial walls as it travels, and the expansion is palpable as the </a:t>
            </a:r>
            <a:r>
              <a:rPr lang="en-US" sz="2200" b="1" dirty="0">
                <a:solidFill>
                  <a:srgbClr val="FF0000"/>
                </a:solidFill>
                <a:latin typeface="Calibri" panose="020F0502020204030204" pitchFamily="34" charset="0"/>
              </a:rPr>
              <a:t>pulse. </a:t>
            </a:r>
            <a:endParaRPr lang="en-US" sz="2200" b="1" dirty="0" smtClean="0">
              <a:solidFill>
                <a:srgbClr val="FF0000"/>
              </a:solidFill>
              <a:latin typeface="Calibri" panose="020F0502020204030204" pitchFamily="34" charset="0"/>
            </a:endParaRPr>
          </a:p>
          <a:p>
            <a:endParaRPr lang="en-US" sz="2200" b="1" dirty="0" smtClean="0">
              <a:solidFill>
                <a:srgbClr val="FF0000"/>
              </a:solidFill>
              <a:latin typeface="Calibri" panose="020F0502020204030204" pitchFamily="34" charset="0"/>
            </a:endParaRPr>
          </a:p>
          <a:p>
            <a:pPr>
              <a:buFontTx/>
              <a:buBlip>
                <a:blip r:embed="rId4"/>
              </a:buBlip>
            </a:pPr>
            <a:r>
              <a:rPr lang="en-US" sz="2200" b="1" dirty="0">
                <a:solidFill>
                  <a:srgbClr val="00FFFF"/>
                </a:solidFill>
                <a:latin typeface="Calibri" panose="020F0502020204030204" pitchFamily="34" charset="0"/>
              </a:rPr>
              <a:t> </a:t>
            </a:r>
            <a:r>
              <a:rPr lang="en-US" sz="2200" b="1" dirty="0" smtClean="0">
                <a:solidFill>
                  <a:srgbClr val="00FFFF"/>
                </a:solidFill>
                <a:latin typeface="Calibri" panose="020F0502020204030204" pitchFamily="34" charset="0"/>
              </a:rPr>
              <a:t>The </a:t>
            </a:r>
            <a:r>
              <a:rPr lang="en-US" sz="2200" b="1" dirty="0">
                <a:solidFill>
                  <a:srgbClr val="00FFFF"/>
                </a:solidFill>
                <a:latin typeface="Calibri" panose="020F0502020204030204" pitchFamily="34" charset="0"/>
              </a:rPr>
              <a:t>rate at which the wave </a:t>
            </a:r>
            <a:r>
              <a:rPr lang="en-US" sz="2200" b="1" dirty="0" smtClean="0">
                <a:solidFill>
                  <a:srgbClr val="00FFFF"/>
                </a:solidFill>
                <a:latin typeface="Calibri" panose="020F0502020204030204" pitchFamily="34" charset="0"/>
              </a:rPr>
              <a:t>travels is </a:t>
            </a:r>
            <a:r>
              <a:rPr lang="en-US" sz="2200" b="1" dirty="0">
                <a:solidFill>
                  <a:srgbClr val="00FFFF"/>
                </a:solidFill>
                <a:latin typeface="Calibri" panose="020F0502020204030204" pitchFamily="34" charset="0"/>
              </a:rPr>
              <a:t>independent of and much higher than the velocity of blood </a:t>
            </a:r>
            <a:r>
              <a:rPr lang="en-US" sz="2200" b="1" dirty="0" smtClean="0">
                <a:solidFill>
                  <a:srgbClr val="00FFFF"/>
                </a:solidFill>
                <a:latin typeface="Calibri" panose="020F0502020204030204" pitchFamily="34" charset="0"/>
              </a:rPr>
              <a:t>flow. It </a:t>
            </a:r>
            <a:r>
              <a:rPr lang="en-US" sz="2200" b="1" dirty="0">
                <a:solidFill>
                  <a:srgbClr val="00FFFF"/>
                </a:solidFill>
                <a:latin typeface="Calibri" panose="020F0502020204030204" pitchFamily="34" charset="0"/>
              </a:rPr>
              <a:t>is about 4 m/s in the aorta, 8 m/s in the large arteries, and 16 m/s in the small arteries of young adults. Consequently, the pulse is felt in the radial artery at the wrist about 0.1 s after the peak of systolic ejection into the </a:t>
            </a:r>
            <a:r>
              <a:rPr lang="en-US" sz="2200" b="1" dirty="0" smtClean="0">
                <a:solidFill>
                  <a:srgbClr val="00FFFF"/>
                </a:solidFill>
                <a:latin typeface="Calibri" panose="020F0502020204030204" pitchFamily="34" charset="0"/>
              </a:rPr>
              <a:t>aorta.</a:t>
            </a:r>
          </a:p>
          <a:p>
            <a:endParaRPr lang="en-US" sz="2200" b="1" dirty="0" smtClean="0">
              <a:solidFill>
                <a:srgbClr val="00FFFF"/>
              </a:solidFill>
              <a:latin typeface="Calibri" panose="020F0502020204030204" pitchFamily="34" charset="0"/>
            </a:endParaRPr>
          </a:p>
          <a:p>
            <a:pPr>
              <a:buFontTx/>
              <a:buBlip>
                <a:blip r:embed="rId4"/>
              </a:buBlip>
            </a:pPr>
            <a:r>
              <a:rPr lang="en-US" sz="2200" b="1" dirty="0" smtClean="0">
                <a:solidFill>
                  <a:srgbClr val="00FFFF"/>
                </a:solidFill>
                <a:latin typeface="Calibri" panose="020F0502020204030204" pitchFamily="34" charset="0"/>
              </a:rPr>
              <a:t> </a:t>
            </a:r>
            <a:r>
              <a:rPr lang="en-US" sz="2200" b="1" dirty="0">
                <a:solidFill>
                  <a:srgbClr val="00FFFF"/>
                </a:solidFill>
                <a:latin typeface="Calibri" panose="020F0502020204030204" pitchFamily="34" charset="0"/>
              </a:rPr>
              <a:t>With advancing age, the arteries become more rigid, and the pulse wave moves </a:t>
            </a:r>
            <a:r>
              <a:rPr lang="en-US" sz="2200" b="1" dirty="0" smtClean="0">
                <a:solidFill>
                  <a:srgbClr val="00FFFF"/>
                </a:solidFill>
                <a:latin typeface="Calibri" panose="020F0502020204030204" pitchFamily="34" charset="0"/>
              </a:rPr>
              <a:t>faster.</a:t>
            </a:r>
          </a:p>
          <a:p>
            <a:pPr>
              <a:buFontTx/>
              <a:buBlip>
                <a:blip r:embed="rId4"/>
              </a:buBlip>
            </a:pPr>
            <a:endParaRPr lang="en-US" sz="2200" b="1" dirty="0">
              <a:solidFill>
                <a:srgbClr val="00FFFF"/>
              </a:solidFill>
              <a:latin typeface="Calibri" panose="020F0502020204030204" pitchFamily="34" charset="0"/>
            </a:endParaRPr>
          </a:p>
        </p:txBody>
      </p:sp>
    </p:spTree>
    <p:extLst>
      <p:ext uri="{BB962C8B-B14F-4D97-AF65-F5344CB8AC3E}">
        <p14:creationId xmlns:p14="http://schemas.microsoft.com/office/powerpoint/2010/main" val="2554171251"/>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5122" name="Picture 2" descr="Image not availab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5100" y="-2286000"/>
            <a:ext cx="4953000" cy="952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336545"/>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Rectangle 2"/>
          <p:cNvSpPr>
            <a:spLocks noChangeArrowheads="1"/>
          </p:cNvSpPr>
          <p:nvPr/>
        </p:nvSpPr>
        <p:spPr bwMode="auto">
          <a:xfrm>
            <a:off x="0" y="358200"/>
            <a:ext cx="10287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000" b="1" dirty="0" smtClean="0">
                <a:solidFill>
                  <a:srgbClr val="FFFF00"/>
                </a:solidFill>
                <a:latin typeface="Calibri" panose="020F0502020204030204" pitchFamily="34" charset="0"/>
                <a:cs typeface="Times New Roman" panose="02020603050405020304" pitchFamily="18" charset="0"/>
              </a:rPr>
              <a:t>Arterial pulse</a:t>
            </a:r>
            <a:endParaRPr lang="en-US" altLang="en-US" sz="4000" dirty="0">
              <a:solidFill>
                <a:srgbClr val="FFFF00"/>
              </a:solidFill>
              <a:latin typeface="Calibri" panose="020F0502020204030204" pitchFamily="34" charset="0"/>
            </a:endParaRPr>
          </a:p>
        </p:txBody>
      </p:sp>
      <p:sp>
        <p:nvSpPr>
          <p:cNvPr id="7" name="Text Box 27"/>
          <p:cNvSpPr txBox="1">
            <a:spLocks noChangeArrowheads="1"/>
          </p:cNvSpPr>
          <p:nvPr/>
        </p:nvSpPr>
        <p:spPr bwMode="auto">
          <a:xfrm>
            <a:off x="304800" y="1120200"/>
            <a:ext cx="97155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buFontTx/>
              <a:buBlip>
                <a:blip r:embed="rId4"/>
              </a:buBlip>
            </a:pPr>
            <a:r>
              <a:rPr lang="en-US" sz="2200" b="1" dirty="0" smtClean="0">
                <a:solidFill>
                  <a:srgbClr val="00FFFF"/>
                </a:solidFill>
                <a:latin typeface="Calibri" panose="020F0502020204030204" pitchFamily="34" charset="0"/>
              </a:rPr>
              <a:t> The </a:t>
            </a:r>
            <a:r>
              <a:rPr lang="en-US" sz="2200" b="1" dirty="0">
                <a:solidFill>
                  <a:srgbClr val="00FFFF"/>
                </a:solidFill>
                <a:latin typeface="Calibri" panose="020F0502020204030204" pitchFamily="34" charset="0"/>
              </a:rPr>
              <a:t>strength of the pulse is determined by the pulse pressure and bears little relation to the mean pressure. </a:t>
            </a:r>
            <a:endParaRPr lang="en-US" sz="2200" b="1" dirty="0" smtClean="0">
              <a:solidFill>
                <a:srgbClr val="00FFFF"/>
              </a:solidFill>
              <a:latin typeface="Calibri" panose="020F0502020204030204" pitchFamily="34" charset="0"/>
            </a:endParaRPr>
          </a:p>
          <a:p>
            <a:pPr>
              <a:buFontTx/>
              <a:buBlip>
                <a:blip r:embed="rId4"/>
              </a:buBlip>
            </a:pPr>
            <a:endParaRPr lang="en-US" sz="2200" b="1" dirty="0">
              <a:solidFill>
                <a:srgbClr val="00FFFF"/>
              </a:solidFill>
              <a:latin typeface="Calibri" panose="020F0502020204030204" pitchFamily="34" charset="0"/>
            </a:endParaRPr>
          </a:p>
          <a:p>
            <a:pPr>
              <a:buFontTx/>
              <a:buBlip>
                <a:blip r:embed="rId4"/>
              </a:buBlip>
            </a:pPr>
            <a:r>
              <a:rPr lang="en-US" sz="2200" b="1" dirty="0" smtClean="0">
                <a:solidFill>
                  <a:srgbClr val="00FFFF"/>
                </a:solidFill>
                <a:latin typeface="Calibri" panose="020F0502020204030204" pitchFamily="34" charset="0"/>
              </a:rPr>
              <a:t> The </a:t>
            </a:r>
            <a:r>
              <a:rPr lang="en-US" sz="2200" b="1" dirty="0">
                <a:solidFill>
                  <a:srgbClr val="00FFFF"/>
                </a:solidFill>
                <a:latin typeface="Calibri" panose="020F0502020204030204" pitchFamily="34" charset="0"/>
              </a:rPr>
              <a:t>pulse is weak (“</a:t>
            </a:r>
            <a:r>
              <a:rPr lang="en-US" sz="2200" b="1" dirty="0" err="1">
                <a:solidFill>
                  <a:srgbClr val="00FFFF"/>
                </a:solidFill>
                <a:latin typeface="Calibri" panose="020F0502020204030204" pitchFamily="34" charset="0"/>
              </a:rPr>
              <a:t>thready</a:t>
            </a:r>
            <a:r>
              <a:rPr lang="en-US" sz="2200" b="1" dirty="0">
                <a:solidFill>
                  <a:srgbClr val="00FFFF"/>
                </a:solidFill>
                <a:latin typeface="Calibri" panose="020F0502020204030204" pitchFamily="34" charset="0"/>
              </a:rPr>
              <a:t>”) in shock. It is strong when stroke volume is large; for example, during </a:t>
            </a:r>
            <a:r>
              <a:rPr lang="en-US" sz="2200" b="1" dirty="0" smtClean="0">
                <a:solidFill>
                  <a:srgbClr val="00FFFF"/>
                </a:solidFill>
                <a:latin typeface="Calibri" panose="020F0502020204030204" pitchFamily="34" charset="0"/>
              </a:rPr>
              <a:t>exercise.</a:t>
            </a:r>
          </a:p>
          <a:p>
            <a:pPr>
              <a:buFontTx/>
              <a:buBlip>
                <a:blip r:embed="rId4"/>
              </a:buBlip>
            </a:pPr>
            <a:endParaRPr lang="en-US" sz="2200" b="1" dirty="0">
              <a:solidFill>
                <a:srgbClr val="00FFFF"/>
              </a:solidFill>
              <a:latin typeface="Calibri" panose="020F0502020204030204" pitchFamily="34" charset="0"/>
            </a:endParaRPr>
          </a:p>
          <a:p>
            <a:pPr>
              <a:buFontTx/>
              <a:buBlip>
                <a:blip r:embed="rId4"/>
              </a:buBlip>
            </a:pPr>
            <a:r>
              <a:rPr lang="en-US" sz="2200" b="1" dirty="0" smtClean="0">
                <a:solidFill>
                  <a:srgbClr val="00FFFF"/>
                </a:solidFill>
                <a:latin typeface="Calibri" panose="020F0502020204030204" pitchFamily="34" charset="0"/>
              </a:rPr>
              <a:t> </a:t>
            </a:r>
            <a:r>
              <a:rPr lang="en-US" sz="2200" b="1" dirty="0">
                <a:solidFill>
                  <a:srgbClr val="00FFFF"/>
                </a:solidFill>
                <a:latin typeface="Calibri" panose="020F0502020204030204" pitchFamily="34" charset="0"/>
              </a:rPr>
              <a:t>When the pulse pressure is high, the pulse waves may be large enough to be felt or even heard by the </a:t>
            </a:r>
            <a:r>
              <a:rPr lang="en-US" sz="2200" b="1" dirty="0" smtClean="0">
                <a:solidFill>
                  <a:srgbClr val="00FFFF"/>
                </a:solidFill>
                <a:latin typeface="Calibri" panose="020F0502020204030204" pitchFamily="34" charset="0"/>
              </a:rPr>
              <a:t>individual. </a:t>
            </a:r>
          </a:p>
          <a:p>
            <a:pPr>
              <a:buFontTx/>
              <a:buBlip>
                <a:blip r:embed="rId4"/>
              </a:buBlip>
            </a:pPr>
            <a:endParaRPr lang="en-US" sz="2200" b="1" dirty="0">
              <a:solidFill>
                <a:srgbClr val="00FFFF"/>
              </a:solidFill>
              <a:latin typeface="Calibri" panose="020F0502020204030204" pitchFamily="34" charset="0"/>
            </a:endParaRPr>
          </a:p>
          <a:p>
            <a:pPr>
              <a:buFontTx/>
              <a:buBlip>
                <a:blip r:embed="rId4"/>
              </a:buBlip>
            </a:pPr>
            <a:r>
              <a:rPr lang="en-US" sz="2200" b="1" dirty="0" smtClean="0">
                <a:solidFill>
                  <a:srgbClr val="00FFFF"/>
                </a:solidFill>
                <a:latin typeface="Calibri" panose="020F0502020204030204" pitchFamily="34" charset="0"/>
              </a:rPr>
              <a:t> When </a:t>
            </a:r>
            <a:r>
              <a:rPr lang="en-US" sz="2200" b="1" dirty="0">
                <a:solidFill>
                  <a:srgbClr val="00FFFF"/>
                </a:solidFill>
                <a:latin typeface="Calibri" panose="020F0502020204030204" pitchFamily="34" charset="0"/>
              </a:rPr>
              <a:t>the aortic valve is incompetent (aortic insufficiency), the pulse is particularly strong, and the force of systolic ejection may be sufficient to make the head nod with each heartbeat. The pulse in aortic insufficiency is called </a:t>
            </a:r>
            <a:r>
              <a:rPr lang="en-US" sz="2200" b="1" dirty="0">
                <a:solidFill>
                  <a:srgbClr val="FF0000"/>
                </a:solidFill>
                <a:latin typeface="Calibri" panose="020F0502020204030204" pitchFamily="34" charset="0"/>
              </a:rPr>
              <a:t>a</a:t>
            </a:r>
            <a:r>
              <a:rPr lang="en-US" sz="2200" b="1" dirty="0">
                <a:solidFill>
                  <a:srgbClr val="00FFFF"/>
                </a:solidFill>
                <a:latin typeface="Calibri" panose="020F0502020204030204" pitchFamily="34" charset="0"/>
              </a:rPr>
              <a:t> </a:t>
            </a:r>
            <a:r>
              <a:rPr lang="en-US" sz="2200" b="1" dirty="0">
                <a:solidFill>
                  <a:srgbClr val="FF0000"/>
                </a:solidFill>
                <a:latin typeface="Calibri" panose="020F0502020204030204" pitchFamily="34" charset="0"/>
              </a:rPr>
              <a:t>collapsing, Corrigan, or water-hammer </a:t>
            </a:r>
            <a:r>
              <a:rPr lang="en-US" sz="2200" b="1" dirty="0" smtClean="0">
                <a:solidFill>
                  <a:srgbClr val="FF0000"/>
                </a:solidFill>
                <a:latin typeface="Calibri" panose="020F0502020204030204" pitchFamily="34" charset="0"/>
              </a:rPr>
              <a:t>pulse.</a:t>
            </a:r>
          </a:p>
          <a:p>
            <a:pPr>
              <a:buFontTx/>
              <a:buBlip>
                <a:blip r:embed="rId4"/>
              </a:buBlip>
            </a:pPr>
            <a:endParaRPr lang="en-US" sz="2200" b="1" dirty="0" smtClean="0">
              <a:solidFill>
                <a:srgbClr val="00FFFF"/>
              </a:solidFill>
              <a:latin typeface="Calibri" panose="020F0502020204030204" pitchFamily="34" charset="0"/>
            </a:endParaRPr>
          </a:p>
          <a:p>
            <a:pPr>
              <a:buFontTx/>
              <a:buBlip>
                <a:blip r:embed="rId4"/>
              </a:buBlip>
            </a:pPr>
            <a:r>
              <a:rPr lang="en-US" sz="2200" b="1" dirty="0">
                <a:solidFill>
                  <a:srgbClr val="00FFFF"/>
                </a:solidFill>
                <a:latin typeface="Calibri" panose="020F0502020204030204" pitchFamily="34" charset="0"/>
              </a:rPr>
              <a:t> </a:t>
            </a:r>
            <a:r>
              <a:rPr lang="en-US" sz="2200" b="1" dirty="0" smtClean="0">
                <a:solidFill>
                  <a:srgbClr val="00FFFF"/>
                </a:solidFill>
                <a:latin typeface="Calibri" panose="020F0502020204030204" pitchFamily="34" charset="0"/>
              </a:rPr>
              <a:t>The</a:t>
            </a:r>
            <a:r>
              <a:rPr lang="en-US" sz="2200" b="1" dirty="0">
                <a:solidFill>
                  <a:srgbClr val="00FFFF"/>
                </a:solidFill>
                <a:latin typeface="Calibri" panose="020F0502020204030204" pitchFamily="34" charset="0"/>
              </a:rPr>
              <a:t> </a:t>
            </a:r>
            <a:r>
              <a:rPr lang="en-US" sz="2200" b="1" dirty="0" err="1">
                <a:solidFill>
                  <a:srgbClr val="00FFFF"/>
                </a:solidFill>
                <a:latin typeface="Calibri" panose="020F0502020204030204" pitchFamily="34" charset="0"/>
              </a:rPr>
              <a:t>dicrotic</a:t>
            </a:r>
            <a:r>
              <a:rPr lang="en-US" sz="2200" b="1" dirty="0">
                <a:solidFill>
                  <a:srgbClr val="00FFFF"/>
                </a:solidFill>
                <a:latin typeface="Calibri" panose="020F0502020204030204" pitchFamily="34" charset="0"/>
              </a:rPr>
              <a:t> notch, a small oscillation on the falling phase of the pulse wave caused by vibrations set up when the aortic valve snaps </a:t>
            </a:r>
            <a:r>
              <a:rPr lang="en-US" sz="2200" b="1" dirty="0" smtClean="0">
                <a:solidFill>
                  <a:srgbClr val="00FFFF"/>
                </a:solidFill>
                <a:latin typeface="Calibri" panose="020F0502020204030204" pitchFamily="34" charset="0"/>
              </a:rPr>
              <a:t>shut.</a:t>
            </a:r>
            <a:endParaRPr lang="en-US" sz="2200" b="1" dirty="0">
              <a:solidFill>
                <a:srgbClr val="00FFFF"/>
              </a:solidFill>
              <a:latin typeface="Calibri" panose="020F0502020204030204" pitchFamily="34" charset="0"/>
            </a:endParaRPr>
          </a:p>
        </p:txBody>
      </p:sp>
    </p:spTree>
    <p:extLst>
      <p:ext uri="{BB962C8B-B14F-4D97-AF65-F5344CB8AC3E}">
        <p14:creationId xmlns:p14="http://schemas.microsoft.com/office/powerpoint/2010/main" val="3449011322"/>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603" name="Rectangle 3"/>
          <p:cNvSpPr>
            <a:spLocks noChangeArrowheads="1"/>
          </p:cNvSpPr>
          <p:nvPr/>
        </p:nvSpPr>
        <p:spPr bwMode="auto">
          <a:xfrm>
            <a:off x="0" y="795337"/>
            <a:ext cx="10287000" cy="766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r>
              <a:rPr lang="en-GB" altLang="en-US" sz="4400" b="1" dirty="0" smtClean="0">
                <a:solidFill>
                  <a:srgbClr val="FAFD00"/>
                </a:solidFill>
                <a:latin typeface="Calibri" panose="020F0502020204030204" pitchFamily="34" charset="0"/>
              </a:rPr>
              <a:t>Atrial pressure changes</a:t>
            </a:r>
            <a:endParaRPr lang="en-GB" altLang="en-US" sz="4400" b="1" dirty="0">
              <a:solidFill>
                <a:srgbClr val="FAFD00"/>
              </a:solidFill>
              <a:latin typeface="Calibri" panose="020F0502020204030204" pitchFamily="34" charset="0"/>
            </a:endParaRPr>
          </a:p>
        </p:txBody>
      </p:sp>
      <p:sp>
        <p:nvSpPr>
          <p:cNvPr id="25627" name="Text Box 27"/>
          <p:cNvSpPr txBox="1">
            <a:spLocks noChangeArrowheads="1"/>
          </p:cNvSpPr>
          <p:nvPr/>
        </p:nvSpPr>
        <p:spPr bwMode="auto">
          <a:xfrm>
            <a:off x="304800" y="2034094"/>
            <a:ext cx="9715500" cy="398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buFontTx/>
              <a:buBlip>
                <a:blip r:embed="rId4"/>
              </a:buBlip>
            </a:pPr>
            <a:r>
              <a:rPr lang="en-GB" altLang="en-US" sz="2300" b="1" dirty="0">
                <a:solidFill>
                  <a:srgbClr val="00FFFF"/>
                </a:solidFill>
                <a:latin typeface="Calibri" panose="020F0502020204030204" pitchFamily="34" charset="0"/>
              </a:rPr>
              <a:t> </a:t>
            </a:r>
            <a:r>
              <a:rPr lang="en-US" sz="2300" b="1" dirty="0">
                <a:solidFill>
                  <a:srgbClr val="00FFFF"/>
                </a:solidFill>
                <a:latin typeface="Calibri" panose="020F0502020204030204" pitchFamily="34" charset="0"/>
              </a:rPr>
              <a:t>Atrial pressure rises during atrial systole and continues to rise during </a:t>
            </a:r>
            <a:r>
              <a:rPr lang="en-US" sz="2300" b="1" dirty="0" err="1">
                <a:solidFill>
                  <a:srgbClr val="00FFFF"/>
                </a:solidFill>
                <a:latin typeface="Calibri" panose="020F0502020204030204" pitchFamily="34" charset="0"/>
              </a:rPr>
              <a:t>isovolumetric</a:t>
            </a:r>
            <a:r>
              <a:rPr lang="en-US" sz="2300" b="1" dirty="0">
                <a:solidFill>
                  <a:srgbClr val="00FFFF"/>
                </a:solidFill>
                <a:latin typeface="Calibri" panose="020F0502020204030204" pitchFamily="34" charset="0"/>
              </a:rPr>
              <a:t> ventricular contraction when the AV valves bulge into the atria</a:t>
            </a:r>
            <a:r>
              <a:rPr lang="en-US" sz="2300" b="1" dirty="0" smtClean="0">
                <a:solidFill>
                  <a:srgbClr val="00FFFF"/>
                </a:solidFill>
                <a:latin typeface="Calibri" panose="020F0502020204030204" pitchFamily="34" charset="0"/>
              </a:rPr>
              <a:t>.</a:t>
            </a:r>
          </a:p>
          <a:p>
            <a:pPr>
              <a:buFontTx/>
              <a:buBlip>
                <a:blip r:embed="rId4"/>
              </a:buBlip>
            </a:pPr>
            <a:endParaRPr lang="en-US" sz="2300" b="1" dirty="0">
              <a:solidFill>
                <a:srgbClr val="00FFFF"/>
              </a:solidFill>
              <a:latin typeface="Calibri" panose="020F0502020204030204" pitchFamily="34" charset="0"/>
            </a:endParaRPr>
          </a:p>
          <a:p>
            <a:pPr>
              <a:buFontTx/>
              <a:buBlip>
                <a:blip r:embed="rId4"/>
              </a:buBlip>
            </a:pPr>
            <a:r>
              <a:rPr lang="en-US" sz="2300" b="1" dirty="0" smtClean="0">
                <a:solidFill>
                  <a:srgbClr val="00FFFF"/>
                </a:solidFill>
                <a:latin typeface="Calibri" panose="020F0502020204030204" pitchFamily="34" charset="0"/>
              </a:rPr>
              <a:t> </a:t>
            </a:r>
            <a:r>
              <a:rPr lang="en-US" sz="2300" b="1" dirty="0">
                <a:solidFill>
                  <a:srgbClr val="00FFFF"/>
                </a:solidFill>
                <a:latin typeface="Calibri" panose="020F0502020204030204" pitchFamily="34" charset="0"/>
              </a:rPr>
              <a:t>When the AV valves are pulled down by the contracting ventricular muscle, pressure falls rapidly and then rises as blood flows into the atria until the AV valves open early in diastole. </a:t>
            </a:r>
            <a:endParaRPr lang="en-US" sz="2300" b="1" dirty="0" smtClean="0">
              <a:solidFill>
                <a:srgbClr val="00FFFF"/>
              </a:solidFill>
              <a:latin typeface="Calibri" panose="020F0502020204030204" pitchFamily="34" charset="0"/>
            </a:endParaRPr>
          </a:p>
          <a:p>
            <a:pPr>
              <a:buFontTx/>
              <a:buBlip>
                <a:blip r:embed="rId4"/>
              </a:buBlip>
            </a:pPr>
            <a:endParaRPr lang="en-US" sz="2300" b="1" dirty="0">
              <a:solidFill>
                <a:srgbClr val="00FFFF"/>
              </a:solidFill>
              <a:latin typeface="Calibri" panose="020F0502020204030204" pitchFamily="34" charset="0"/>
            </a:endParaRPr>
          </a:p>
          <a:p>
            <a:pPr>
              <a:buFontTx/>
              <a:buBlip>
                <a:blip r:embed="rId4"/>
              </a:buBlip>
            </a:pPr>
            <a:r>
              <a:rPr lang="en-US" sz="2300" b="1" dirty="0" smtClean="0">
                <a:solidFill>
                  <a:srgbClr val="00FFFF"/>
                </a:solidFill>
                <a:latin typeface="Calibri" panose="020F0502020204030204" pitchFamily="34" charset="0"/>
              </a:rPr>
              <a:t> The </a:t>
            </a:r>
            <a:r>
              <a:rPr lang="en-US" sz="2300" b="1" dirty="0">
                <a:solidFill>
                  <a:srgbClr val="00FFFF"/>
                </a:solidFill>
                <a:latin typeface="Calibri" panose="020F0502020204030204" pitchFamily="34" charset="0"/>
              </a:rPr>
              <a:t>return of the AV valves to their relaxed position also contributes to this pressure rise by reducing atrial capacity. The atrial pressure changes are transmitted to the great veins, producing three characteristic waves in the record of jugular </a:t>
            </a:r>
            <a:r>
              <a:rPr lang="en-US" sz="2300" b="1" dirty="0" smtClean="0">
                <a:solidFill>
                  <a:srgbClr val="00FFFF"/>
                </a:solidFill>
                <a:latin typeface="Calibri" panose="020F0502020204030204" pitchFamily="34" charset="0"/>
              </a:rPr>
              <a:t>pressure.</a:t>
            </a:r>
            <a:endParaRPr lang="en-GB" altLang="en-US" sz="2300" b="1" dirty="0">
              <a:solidFill>
                <a:srgbClr val="00FFFF"/>
              </a:solidFill>
              <a:latin typeface="Calibri" panose="020F0502020204030204" pitchFamily="34" charset="0"/>
            </a:endParaRPr>
          </a:p>
        </p:txBody>
      </p:sp>
    </p:spTree>
    <p:extLst>
      <p:ext uri="{BB962C8B-B14F-4D97-AF65-F5344CB8AC3E}">
        <p14:creationId xmlns:p14="http://schemas.microsoft.com/office/powerpoint/2010/main" val="2690405193"/>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54658" name="Rectangle 2"/>
          <p:cNvSpPr>
            <a:spLocks noChangeArrowheads="1"/>
          </p:cNvSpPr>
          <p:nvPr/>
        </p:nvSpPr>
        <p:spPr bwMode="auto">
          <a:xfrm>
            <a:off x="4000500" y="152400"/>
            <a:ext cx="5410200" cy="533400"/>
          </a:xfrm>
          <a:prstGeom prst="rect">
            <a:avLst/>
          </a:prstGeom>
          <a:noFill/>
          <a:ln w="9525">
            <a:noFill/>
            <a:miter lim="800000"/>
            <a:headEnd/>
            <a:tailEnd/>
          </a:ln>
          <a:effectLst/>
        </p:spPr>
        <p:txBody>
          <a:bodyPr anchor="ctr"/>
          <a:lstStyle/>
          <a:p>
            <a:pPr algn="ctr">
              <a:defRPr/>
            </a:pPr>
            <a:endParaRPr lang="en-GB" sz="3600" b="1">
              <a:solidFill>
                <a:schemeClr val="tx2"/>
              </a:solidFill>
              <a:effectLst>
                <a:outerShdw blurRad="38100" dist="38100" dir="2700000" algn="tl">
                  <a:srgbClr val="000000"/>
                </a:outerShdw>
              </a:effectLst>
              <a:latin typeface="Calibri" panose="020F0502020204030204" pitchFamily="34" charset="0"/>
            </a:endParaRPr>
          </a:p>
        </p:txBody>
      </p:sp>
      <p:pic>
        <p:nvPicPr>
          <p:cNvPr id="26627" name="Picture 3" descr="venpuls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938" y="76200"/>
            <a:ext cx="3027362"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4" descr="venpuls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8100" y="457200"/>
            <a:ext cx="5453063"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4661" name="Rectangle 5"/>
          <p:cNvSpPr>
            <a:spLocks noChangeArrowheads="1"/>
          </p:cNvSpPr>
          <p:nvPr/>
        </p:nvSpPr>
        <p:spPr bwMode="auto">
          <a:xfrm>
            <a:off x="3162300" y="3505200"/>
            <a:ext cx="7124700" cy="3124200"/>
          </a:xfrm>
          <a:prstGeom prst="rect">
            <a:avLst/>
          </a:prstGeom>
          <a:noFill/>
          <a:ln w="9525">
            <a:noFill/>
            <a:miter lim="800000"/>
            <a:headEnd/>
            <a:tailEnd/>
          </a:ln>
          <a:effectLst/>
        </p:spPr>
        <p:txBody>
          <a:bodyPr/>
          <a:lstStyle/>
          <a:p>
            <a:pPr marL="342900" indent="-342900">
              <a:spcBef>
                <a:spcPct val="20000"/>
              </a:spcBef>
              <a:buClr>
                <a:srgbClr val="FF3300"/>
              </a:buClr>
              <a:buSzPct val="75000"/>
              <a:buFont typeface="Symbol" pitchFamily="18" charset="2"/>
              <a:buBlip>
                <a:blip r:embed="rId6"/>
              </a:buBlip>
              <a:defRPr/>
            </a:pPr>
            <a:r>
              <a:rPr lang="en-GB" sz="1600" b="1" dirty="0">
                <a:solidFill>
                  <a:srgbClr val="66FFFF"/>
                </a:solidFill>
                <a:effectLst>
                  <a:outerShdw blurRad="38100" dist="38100" dir="2700000" algn="tl">
                    <a:srgbClr val="000000"/>
                  </a:outerShdw>
                </a:effectLst>
                <a:latin typeface="Calibri" panose="020F0502020204030204" pitchFamily="34" charset="0"/>
              </a:rPr>
              <a:t>Wave “a” is due to contraction of the atria.</a:t>
            </a:r>
          </a:p>
          <a:p>
            <a:pPr marL="342900" indent="-342900">
              <a:spcBef>
                <a:spcPct val="20000"/>
              </a:spcBef>
              <a:buClr>
                <a:srgbClr val="FF3300"/>
              </a:buClr>
              <a:buSzPct val="75000"/>
              <a:buFont typeface="Symbol" pitchFamily="18" charset="2"/>
              <a:buBlip>
                <a:blip r:embed="rId6"/>
              </a:buBlip>
              <a:defRPr/>
            </a:pPr>
            <a:r>
              <a:rPr lang="en-GB" sz="1600" b="1" dirty="0">
                <a:solidFill>
                  <a:srgbClr val="66FFFF"/>
                </a:solidFill>
                <a:effectLst>
                  <a:outerShdw blurRad="38100" dist="38100" dir="2700000" algn="tl">
                    <a:srgbClr val="000000"/>
                  </a:outerShdw>
                </a:effectLst>
                <a:latin typeface="Calibri" panose="020F0502020204030204" pitchFamily="34" charset="0"/>
              </a:rPr>
              <a:t>Wave “c” is due to contraction of the ventricles, probably due to bulging of the AV valves back towards the contracted atria.</a:t>
            </a:r>
          </a:p>
          <a:p>
            <a:pPr marL="342900" indent="-342900">
              <a:spcBef>
                <a:spcPct val="20000"/>
              </a:spcBef>
              <a:buClr>
                <a:srgbClr val="FF3300"/>
              </a:buClr>
              <a:buSzPct val="75000"/>
              <a:buFont typeface="Symbol" pitchFamily="18" charset="2"/>
              <a:buBlip>
                <a:blip r:embed="rId6"/>
              </a:buBlip>
              <a:defRPr/>
            </a:pPr>
            <a:r>
              <a:rPr lang="en-GB" sz="1600" b="1" dirty="0">
                <a:solidFill>
                  <a:srgbClr val="66FFFF"/>
                </a:solidFill>
                <a:effectLst>
                  <a:outerShdw blurRad="38100" dist="38100" dir="2700000" algn="tl">
                    <a:srgbClr val="000000"/>
                  </a:outerShdw>
                </a:effectLst>
                <a:latin typeface="Calibri" panose="020F0502020204030204" pitchFamily="34" charset="0"/>
              </a:rPr>
              <a:t>Wave “v” is due to filling of the atria while the AV valves are closed, opening of the valves allows the pooled blood to enter the ventricles.</a:t>
            </a:r>
          </a:p>
          <a:p>
            <a:pPr marL="342900" indent="-342900">
              <a:spcBef>
                <a:spcPct val="20000"/>
              </a:spcBef>
              <a:buClr>
                <a:srgbClr val="FF3300"/>
              </a:buClr>
              <a:buSzPct val="75000"/>
              <a:buFont typeface="Symbol" pitchFamily="18" charset="2"/>
              <a:buBlip>
                <a:blip r:embed="rId6"/>
              </a:buBlip>
              <a:defRPr/>
            </a:pPr>
            <a:r>
              <a:rPr lang="en-GB" sz="1600" b="1" dirty="0">
                <a:solidFill>
                  <a:srgbClr val="66FFFF"/>
                </a:solidFill>
                <a:effectLst>
                  <a:outerShdw blurRad="38100" dist="38100" dir="2700000" algn="tl">
                    <a:srgbClr val="000000"/>
                  </a:outerShdw>
                </a:effectLst>
                <a:latin typeface="Calibri" panose="020F0502020204030204" pitchFamily="34" charset="0"/>
              </a:rPr>
              <a:t>All three of these waves appear in the jugular venous pulse.</a:t>
            </a:r>
          </a:p>
          <a:p>
            <a:pPr marL="342900" indent="-342900">
              <a:spcBef>
                <a:spcPct val="20000"/>
              </a:spcBef>
              <a:buClr>
                <a:srgbClr val="FF3300"/>
              </a:buClr>
              <a:buSzPct val="75000"/>
              <a:buFont typeface="Symbol" pitchFamily="18" charset="2"/>
              <a:buBlip>
                <a:blip r:embed="rId6"/>
              </a:buBlip>
              <a:defRPr/>
            </a:pPr>
            <a:r>
              <a:rPr lang="en-GB" sz="1600" b="1" dirty="0">
                <a:solidFill>
                  <a:srgbClr val="66FFFF"/>
                </a:solidFill>
                <a:effectLst>
                  <a:outerShdw blurRad="38100" dist="38100" dir="2700000" algn="tl">
                    <a:srgbClr val="000000"/>
                  </a:outerShdw>
                </a:effectLst>
                <a:latin typeface="Calibri" panose="020F0502020204030204" pitchFamily="34" charset="0"/>
              </a:rPr>
              <a:t>y descent is due to the fall in atrial pressure associated with opening of the tricuspid valve and rapid right atrial emptying.</a:t>
            </a:r>
          </a:p>
          <a:p>
            <a:pPr marL="342900" indent="-342900">
              <a:spcBef>
                <a:spcPct val="20000"/>
              </a:spcBef>
              <a:buClr>
                <a:srgbClr val="FF3300"/>
              </a:buClr>
              <a:buSzPct val="75000"/>
              <a:buFont typeface="Symbol" pitchFamily="18" charset="2"/>
              <a:buBlip>
                <a:blip r:embed="rId6"/>
              </a:buBlip>
              <a:defRPr/>
            </a:pPr>
            <a:endParaRPr lang="en-GB" sz="1600" b="1" dirty="0">
              <a:solidFill>
                <a:srgbClr val="66FFFF"/>
              </a:solidFill>
              <a:effectLst>
                <a:outerShdw blurRad="38100" dist="38100" dir="2700000" algn="tl">
                  <a:srgbClr val="000000"/>
                </a:outerShdw>
              </a:effectLst>
              <a:latin typeface="Calibri" panose="020F0502020204030204" pitchFamily="34" charset="0"/>
            </a:endParaRPr>
          </a:p>
          <a:p>
            <a:pPr marL="342900" indent="-342900">
              <a:spcBef>
                <a:spcPct val="20000"/>
              </a:spcBef>
              <a:buClr>
                <a:srgbClr val="FF3300"/>
              </a:buClr>
              <a:buSzPct val="75000"/>
              <a:buFont typeface="Symbol" pitchFamily="18" charset="2"/>
              <a:buNone/>
              <a:defRPr/>
            </a:pPr>
            <a:r>
              <a:rPr lang="en-GB" b="1" dirty="0">
                <a:solidFill>
                  <a:srgbClr val="66FFFF"/>
                </a:solidFill>
                <a:effectLst>
                  <a:outerShdw blurRad="38100" dist="38100" dir="2700000" algn="tl">
                    <a:srgbClr val="000000"/>
                  </a:outerShdw>
                </a:effectLst>
                <a:latin typeface="Calibri" panose="020F0502020204030204" pitchFamily="34" charset="0"/>
              </a:rPr>
              <a:t>	</a:t>
            </a:r>
            <a:r>
              <a:rPr lang="en-GB" sz="1800" b="1" dirty="0">
                <a:solidFill>
                  <a:schemeClr val="accent2"/>
                </a:solidFill>
                <a:effectLst>
                  <a:outerShdw blurRad="38100" dist="38100" dir="2700000" algn="tl">
                    <a:srgbClr val="000000"/>
                  </a:outerShdw>
                </a:effectLst>
                <a:latin typeface="Calibri" panose="020F0502020204030204" pitchFamily="34" charset="0"/>
              </a:rPr>
              <a:t>Pressures shown on the left figure represent those from the left heart.</a:t>
            </a:r>
          </a:p>
        </p:txBody>
      </p:sp>
      <p:sp>
        <p:nvSpPr>
          <p:cNvPr id="454662" name="Rectangle 6"/>
          <p:cNvSpPr>
            <a:spLocks noChangeArrowheads="1"/>
          </p:cNvSpPr>
          <p:nvPr/>
        </p:nvSpPr>
        <p:spPr bwMode="auto">
          <a:xfrm>
            <a:off x="3733374" y="90488"/>
            <a:ext cx="5596789" cy="369332"/>
          </a:xfrm>
          <a:prstGeom prst="rect">
            <a:avLst/>
          </a:prstGeom>
          <a:noFill/>
          <a:ln w="12700">
            <a:noFill/>
            <a:miter lim="800000"/>
            <a:headEnd type="none" w="sm" len="sm"/>
            <a:tailEnd type="none" w="sm" len="sm"/>
          </a:ln>
          <a:effectLst/>
        </p:spPr>
        <p:txBody>
          <a:bodyPr wrap="none">
            <a:spAutoFit/>
          </a:bodyPr>
          <a:lstStyle/>
          <a:p>
            <a:pPr algn="ctr">
              <a:defRPr/>
            </a:pPr>
            <a:r>
              <a:rPr lang="en-GB" sz="1800" b="1">
                <a:solidFill>
                  <a:schemeClr val="tx2"/>
                </a:solidFill>
                <a:effectLst>
                  <a:outerShdw blurRad="38100" dist="38100" dir="2700000" algn="tl">
                    <a:srgbClr val="000000"/>
                  </a:outerShdw>
                </a:effectLst>
                <a:latin typeface="Calibri" panose="020F0502020204030204" pitchFamily="34" charset="0"/>
              </a:rPr>
              <a:t>The venous pressure waves and the jugular venous pulse</a:t>
            </a:r>
            <a:endParaRPr lang="en-US" sz="1800" b="1">
              <a:solidFill>
                <a:schemeClr val="tx2"/>
              </a:solidFill>
              <a:effectLst>
                <a:outerShdw blurRad="38100" dist="38100" dir="2700000" algn="tl">
                  <a:srgbClr val="000000"/>
                </a:outerShdw>
              </a:effectLst>
              <a:latin typeface="Calibri" panose="020F0502020204030204" pitchFamily="34" charset="0"/>
            </a:endParaRPr>
          </a:p>
        </p:txBody>
      </p:sp>
      <p:sp>
        <p:nvSpPr>
          <p:cNvPr id="26631" name="Text Box 7"/>
          <p:cNvSpPr txBox="1">
            <a:spLocks noChangeArrowheads="1"/>
          </p:cNvSpPr>
          <p:nvPr/>
        </p:nvSpPr>
        <p:spPr bwMode="auto">
          <a:xfrm>
            <a:off x="7505700" y="1752600"/>
            <a:ext cx="381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spcBef>
                <a:spcPct val="50000"/>
              </a:spcBef>
            </a:pPr>
            <a:r>
              <a:rPr lang="en-US" altLang="en-US" sz="1600" b="1" i="1">
                <a:solidFill>
                  <a:schemeClr val="bg2"/>
                </a:solidFill>
                <a:latin typeface="Calibri" panose="020F0502020204030204" pitchFamily="34" charset="0"/>
              </a:rPr>
              <a:t>y</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48514" name="Rectangle 2"/>
          <p:cNvSpPr>
            <a:spLocks noChangeArrowheads="1"/>
          </p:cNvSpPr>
          <p:nvPr/>
        </p:nvSpPr>
        <p:spPr bwMode="auto">
          <a:xfrm>
            <a:off x="0" y="76200"/>
            <a:ext cx="10287000" cy="615950"/>
          </a:xfrm>
          <a:prstGeom prst="rect">
            <a:avLst/>
          </a:prstGeom>
          <a:noFill/>
          <a:ln w="9525">
            <a:noFill/>
            <a:miter lim="800000"/>
            <a:headEnd/>
            <a:tailEnd/>
          </a:ln>
          <a:effectLst/>
        </p:spPr>
        <p:txBody>
          <a:bodyPr anchor="ctr"/>
          <a:lstStyle/>
          <a:p>
            <a:pPr algn="ctr">
              <a:defRPr/>
            </a:pPr>
            <a:r>
              <a:rPr lang="en-GB" sz="4000" b="1" dirty="0">
                <a:solidFill>
                  <a:schemeClr val="tx2"/>
                </a:solidFill>
                <a:effectLst>
                  <a:outerShdw blurRad="38100" dist="38100" dir="2700000" algn="tl">
                    <a:srgbClr val="000000"/>
                  </a:outerShdw>
                </a:effectLst>
                <a:latin typeface="Calibri" panose="020F0502020204030204" pitchFamily="34" charset="0"/>
              </a:rPr>
              <a:t>Events of the cardiac </a:t>
            </a:r>
            <a:r>
              <a:rPr lang="en-GB" sz="4000" b="1" dirty="0" smtClean="0">
                <a:solidFill>
                  <a:schemeClr val="tx2"/>
                </a:solidFill>
                <a:effectLst>
                  <a:outerShdw blurRad="38100" dist="38100" dir="2700000" algn="tl">
                    <a:srgbClr val="000000"/>
                  </a:outerShdw>
                </a:effectLst>
                <a:latin typeface="Calibri" panose="020F0502020204030204" pitchFamily="34" charset="0"/>
              </a:rPr>
              <a:t>cycle and heart sounds</a:t>
            </a:r>
            <a:endParaRPr lang="en-GB" sz="5400" dirty="0">
              <a:solidFill>
                <a:schemeClr val="tx2"/>
              </a:solidFill>
              <a:effectLst>
                <a:outerShdw blurRad="38100" dist="38100" dir="2700000" algn="tl">
                  <a:srgbClr val="000000"/>
                </a:outerShdw>
              </a:effectLst>
              <a:latin typeface="Calibri" panose="020F0502020204030204" pitchFamily="34" charset="0"/>
            </a:endParaRPr>
          </a:p>
        </p:txBody>
      </p:sp>
      <p:pic>
        <p:nvPicPr>
          <p:cNvPr id="245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9038" y="768350"/>
            <a:ext cx="7916862" cy="5937250"/>
          </a:xfrm>
          <a:prstGeom prst="rect">
            <a:avLst/>
          </a:prstGeom>
          <a:noFill/>
          <a:ln w="508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50562" name="Rectangle 2"/>
          <p:cNvSpPr>
            <a:spLocks noChangeArrowheads="1"/>
          </p:cNvSpPr>
          <p:nvPr/>
        </p:nvSpPr>
        <p:spPr bwMode="auto">
          <a:xfrm>
            <a:off x="304800" y="1912938"/>
            <a:ext cx="9601200" cy="4683125"/>
          </a:xfrm>
          <a:prstGeom prst="rect">
            <a:avLst/>
          </a:prstGeom>
          <a:noFill/>
          <a:ln w="12700" cap="sq">
            <a:noFill/>
            <a:miter lim="800000"/>
            <a:headEnd type="none" w="sm" len="sm"/>
            <a:tailEnd type="none" w="sm" len="sm"/>
          </a:ln>
          <a:effectLst/>
        </p:spPr>
        <p:txBody>
          <a:bodyPr/>
          <a:lstStyle/>
          <a:p>
            <a:pPr marL="342900" indent="-342900">
              <a:spcBef>
                <a:spcPct val="20000"/>
              </a:spcBef>
              <a:buClr>
                <a:schemeClr val="tx2"/>
              </a:buClr>
              <a:buSzPct val="75000"/>
              <a:buFont typeface="Monotype Sorts" pitchFamily="2" charset="2"/>
              <a:buChar char="n"/>
              <a:defRPr/>
            </a:pPr>
            <a:endParaRPr lang="en-US">
              <a:solidFill>
                <a:srgbClr val="00FFFF"/>
              </a:solidFill>
              <a:effectLst>
                <a:outerShdw blurRad="38100" dist="38100" dir="2700000" algn="tl">
                  <a:srgbClr val="000000"/>
                </a:outerShdw>
              </a:effectLst>
              <a:latin typeface="Calibri" panose="020F0502020204030204" pitchFamily="34" charset="0"/>
              <a:cs typeface="Times New Roman" pitchFamily="18" charset="0"/>
            </a:endParaRPr>
          </a:p>
        </p:txBody>
      </p:sp>
      <p:sp>
        <p:nvSpPr>
          <p:cNvPr id="25603" name="Rectangle 3"/>
          <p:cNvSpPr>
            <a:spLocks noChangeArrowheads="1"/>
          </p:cNvSpPr>
          <p:nvPr/>
        </p:nvSpPr>
        <p:spPr bwMode="auto">
          <a:xfrm>
            <a:off x="644525" y="173519"/>
            <a:ext cx="4648200" cy="766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r>
              <a:rPr lang="en-GB" altLang="en-US" sz="4400" b="1" dirty="0">
                <a:solidFill>
                  <a:srgbClr val="FAFD00"/>
                </a:solidFill>
                <a:latin typeface="Calibri" panose="020F0502020204030204" pitchFamily="34" charset="0"/>
              </a:rPr>
              <a:t>Heart sounds</a:t>
            </a:r>
          </a:p>
        </p:txBody>
      </p:sp>
      <p:sp>
        <p:nvSpPr>
          <p:cNvPr id="25627" name="Text Box 27"/>
          <p:cNvSpPr txBox="1">
            <a:spLocks noChangeArrowheads="1"/>
          </p:cNvSpPr>
          <p:nvPr/>
        </p:nvSpPr>
        <p:spPr bwMode="auto">
          <a:xfrm>
            <a:off x="5657963" y="152400"/>
            <a:ext cx="4576650"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buFontTx/>
              <a:buBlip>
                <a:blip r:embed="rId4"/>
              </a:buBlip>
            </a:pPr>
            <a:r>
              <a:rPr lang="en-GB" altLang="en-US" b="1" dirty="0">
                <a:solidFill>
                  <a:srgbClr val="00FFFF"/>
                </a:solidFill>
                <a:latin typeface="Calibri" panose="020F0502020204030204" pitchFamily="34" charset="0"/>
              </a:rPr>
              <a:t> Normally, only S</a:t>
            </a:r>
            <a:r>
              <a:rPr lang="en-GB" altLang="en-US" b="1" baseline="-25000" dirty="0">
                <a:solidFill>
                  <a:srgbClr val="00FFFF"/>
                </a:solidFill>
                <a:latin typeface="Calibri" panose="020F0502020204030204" pitchFamily="34" charset="0"/>
              </a:rPr>
              <a:t>1</a:t>
            </a:r>
            <a:r>
              <a:rPr lang="en-GB" altLang="en-US" b="1" dirty="0">
                <a:solidFill>
                  <a:srgbClr val="00FFFF"/>
                </a:solidFill>
                <a:latin typeface="Calibri" panose="020F0502020204030204" pitchFamily="34" charset="0"/>
              </a:rPr>
              <a:t> and S</a:t>
            </a:r>
            <a:r>
              <a:rPr lang="en-GB" altLang="en-US" b="1" baseline="-25000" dirty="0">
                <a:solidFill>
                  <a:srgbClr val="00FFFF"/>
                </a:solidFill>
                <a:latin typeface="Calibri" panose="020F0502020204030204" pitchFamily="34" charset="0"/>
              </a:rPr>
              <a:t>2</a:t>
            </a:r>
            <a:r>
              <a:rPr lang="en-GB" altLang="en-US" b="1" dirty="0">
                <a:solidFill>
                  <a:srgbClr val="00FFFF"/>
                </a:solidFill>
                <a:latin typeface="Calibri" panose="020F0502020204030204" pitchFamily="34" charset="0"/>
              </a:rPr>
              <a:t> are heard with </a:t>
            </a:r>
            <a:r>
              <a:rPr lang="en-GB" altLang="en-US" b="1" dirty="0" smtClean="0">
                <a:solidFill>
                  <a:srgbClr val="00FFFF"/>
                </a:solidFill>
                <a:latin typeface="Calibri" panose="020F0502020204030204" pitchFamily="34" charset="0"/>
              </a:rPr>
              <a:t>the stethoscope</a:t>
            </a:r>
            <a:r>
              <a:rPr lang="en-GB" altLang="en-US" b="1" dirty="0">
                <a:solidFill>
                  <a:srgbClr val="00FFFF"/>
                </a:solidFill>
                <a:latin typeface="Calibri" panose="020F0502020204030204" pitchFamily="34" charset="0"/>
              </a:rPr>
              <a:t>. </a:t>
            </a:r>
            <a:endParaRPr lang="en-GB" altLang="en-US" b="1" dirty="0" smtClean="0">
              <a:solidFill>
                <a:srgbClr val="00FFFF"/>
              </a:solidFill>
              <a:latin typeface="Calibri" panose="020F0502020204030204" pitchFamily="34" charset="0"/>
            </a:endParaRPr>
          </a:p>
          <a:p>
            <a:pPr>
              <a:buFontTx/>
              <a:buBlip>
                <a:blip r:embed="rId4"/>
              </a:buBlip>
            </a:pPr>
            <a:endParaRPr lang="en-GB" altLang="en-US" b="1" dirty="0">
              <a:solidFill>
                <a:srgbClr val="00FFFF"/>
              </a:solidFill>
              <a:latin typeface="Calibri" panose="020F0502020204030204" pitchFamily="34" charset="0"/>
            </a:endParaRPr>
          </a:p>
          <a:p>
            <a:pPr>
              <a:buFontTx/>
              <a:buBlip>
                <a:blip r:embed="rId4"/>
              </a:buBlip>
            </a:pPr>
            <a:r>
              <a:rPr lang="en-GB" altLang="en-US" b="1" dirty="0" smtClean="0">
                <a:solidFill>
                  <a:srgbClr val="00FFFF"/>
                </a:solidFill>
                <a:latin typeface="Calibri" panose="020F0502020204030204" pitchFamily="34" charset="0"/>
              </a:rPr>
              <a:t> S</a:t>
            </a:r>
            <a:r>
              <a:rPr lang="en-GB" altLang="en-US" b="1" baseline="-25000" dirty="0" smtClean="0">
                <a:solidFill>
                  <a:srgbClr val="00FFFF"/>
                </a:solidFill>
                <a:latin typeface="Calibri" panose="020F0502020204030204" pitchFamily="34" charset="0"/>
              </a:rPr>
              <a:t>3</a:t>
            </a:r>
            <a:r>
              <a:rPr lang="en-GB" altLang="en-US" b="1" dirty="0" smtClean="0">
                <a:solidFill>
                  <a:srgbClr val="00FFFF"/>
                </a:solidFill>
                <a:latin typeface="Calibri" panose="020F0502020204030204" pitchFamily="34" charset="0"/>
              </a:rPr>
              <a:t> </a:t>
            </a:r>
            <a:r>
              <a:rPr lang="en-GB" altLang="en-US" b="1" dirty="0">
                <a:solidFill>
                  <a:srgbClr val="00FFFF"/>
                </a:solidFill>
                <a:latin typeface="Calibri" panose="020F0502020204030204" pitchFamily="34" charset="0"/>
              </a:rPr>
              <a:t>and S</a:t>
            </a:r>
            <a:r>
              <a:rPr lang="en-GB" altLang="en-US" b="1" baseline="-25000" dirty="0">
                <a:solidFill>
                  <a:srgbClr val="00FFFF"/>
                </a:solidFill>
                <a:latin typeface="Calibri" panose="020F0502020204030204" pitchFamily="34" charset="0"/>
              </a:rPr>
              <a:t>4</a:t>
            </a:r>
            <a:r>
              <a:rPr lang="en-GB" altLang="en-US" b="1" dirty="0">
                <a:solidFill>
                  <a:srgbClr val="00FFFF"/>
                </a:solidFill>
                <a:latin typeface="Calibri" panose="020F0502020204030204" pitchFamily="34" charset="0"/>
              </a:rPr>
              <a:t> are detectable by </a:t>
            </a:r>
            <a:r>
              <a:rPr lang="en-GB" altLang="en-US" b="1" dirty="0" smtClean="0">
                <a:solidFill>
                  <a:srgbClr val="00FFFF"/>
                </a:solidFill>
                <a:latin typeface="Calibri" panose="020F0502020204030204" pitchFamily="34" charset="0"/>
              </a:rPr>
              <a:t>phonocardiogram.</a:t>
            </a:r>
          </a:p>
          <a:p>
            <a:pPr>
              <a:buFontTx/>
              <a:buBlip>
                <a:blip r:embed="rId4"/>
              </a:buBlip>
            </a:pPr>
            <a:endParaRPr lang="en-GB" altLang="en-US" b="1" dirty="0">
              <a:solidFill>
                <a:srgbClr val="00FFFF"/>
              </a:solidFill>
              <a:latin typeface="Calibri" panose="020F0502020204030204" pitchFamily="34" charset="0"/>
            </a:endParaRPr>
          </a:p>
          <a:p>
            <a:pPr>
              <a:buFontTx/>
              <a:buBlip>
                <a:blip r:embed="rId4"/>
              </a:buBlip>
            </a:pPr>
            <a:r>
              <a:rPr lang="en-GB" altLang="en-US" b="1" dirty="0" smtClean="0">
                <a:solidFill>
                  <a:srgbClr val="00FFFF"/>
                </a:solidFill>
                <a:latin typeface="Calibri" panose="020F0502020204030204" pitchFamily="34" charset="0"/>
              </a:rPr>
              <a:t> Occasionally </a:t>
            </a:r>
            <a:r>
              <a:rPr lang="en-GB" altLang="en-US" b="1" dirty="0">
                <a:solidFill>
                  <a:srgbClr val="00FFFF"/>
                </a:solidFill>
                <a:latin typeface="Calibri" panose="020F0502020204030204" pitchFamily="34" charset="0"/>
              </a:rPr>
              <a:t>S</a:t>
            </a:r>
            <a:r>
              <a:rPr lang="en-GB" altLang="en-US" b="1" baseline="-25000" dirty="0">
                <a:solidFill>
                  <a:srgbClr val="00FFFF"/>
                </a:solidFill>
                <a:latin typeface="Calibri" panose="020F0502020204030204" pitchFamily="34" charset="0"/>
              </a:rPr>
              <a:t>4 </a:t>
            </a:r>
            <a:r>
              <a:rPr lang="en-GB" altLang="en-US" b="1" dirty="0">
                <a:solidFill>
                  <a:srgbClr val="00FFFF"/>
                </a:solidFill>
                <a:latin typeface="Calibri" panose="020F0502020204030204" pitchFamily="34" charset="0"/>
              </a:rPr>
              <a:t>is heard in normal </a:t>
            </a:r>
            <a:r>
              <a:rPr lang="en-GB" altLang="en-US" b="1" dirty="0" smtClean="0">
                <a:solidFill>
                  <a:srgbClr val="00FFFF"/>
                </a:solidFill>
                <a:latin typeface="Calibri" panose="020F0502020204030204" pitchFamily="34" charset="0"/>
              </a:rPr>
              <a:t>individuals.</a:t>
            </a:r>
          </a:p>
          <a:p>
            <a:pPr>
              <a:buFontTx/>
              <a:buBlip>
                <a:blip r:embed="rId4"/>
              </a:buBlip>
            </a:pPr>
            <a:endParaRPr lang="en-GB" altLang="en-US" b="1" dirty="0">
              <a:solidFill>
                <a:srgbClr val="00FFFF"/>
              </a:solidFill>
              <a:latin typeface="Calibri" panose="020F0502020204030204" pitchFamily="34" charset="0"/>
            </a:endParaRPr>
          </a:p>
          <a:p>
            <a:pPr>
              <a:buFontTx/>
              <a:buBlip>
                <a:blip r:embed="rId4"/>
              </a:buBlip>
            </a:pPr>
            <a:r>
              <a:rPr lang="en-GB" altLang="en-US" b="1" dirty="0" smtClean="0">
                <a:solidFill>
                  <a:srgbClr val="00FFFF"/>
                </a:solidFill>
                <a:latin typeface="Calibri" panose="020F0502020204030204" pitchFamily="34" charset="0"/>
              </a:rPr>
              <a:t>S</a:t>
            </a:r>
            <a:r>
              <a:rPr lang="en-GB" altLang="en-US" b="1" baseline="-25000" dirty="0" smtClean="0">
                <a:solidFill>
                  <a:srgbClr val="00FFFF"/>
                </a:solidFill>
                <a:latin typeface="Calibri" panose="020F0502020204030204" pitchFamily="34" charset="0"/>
              </a:rPr>
              <a:t>3</a:t>
            </a:r>
            <a:r>
              <a:rPr lang="en-GB" altLang="en-US" b="1" dirty="0" smtClean="0">
                <a:solidFill>
                  <a:srgbClr val="00FFFF"/>
                </a:solidFill>
                <a:latin typeface="Calibri" panose="020F0502020204030204" pitchFamily="34" charset="0"/>
              </a:rPr>
              <a:t> </a:t>
            </a:r>
            <a:r>
              <a:rPr lang="en-US" b="1" dirty="0">
                <a:solidFill>
                  <a:srgbClr val="00FFFF"/>
                </a:solidFill>
                <a:latin typeface="Calibri" panose="020F0502020204030204" pitchFamily="34" charset="0"/>
              </a:rPr>
              <a:t>is </a:t>
            </a:r>
            <a:r>
              <a:rPr lang="en-US" b="1" dirty="0" smtClean="0">
                <a:solidFill>
                  <a:srgbClr val="00FFFF"/>
                </a:solidFill>
                <a:latin typeface="Calibri" panose="020F0502020204030204" pitchFamily="34" charset="0"/>
              </a:rPr>
              <a:t>often heard </a:t>
            </a:r>
            <a:r>
              <a:rPr lang="en-US" b="1" dirty="0">
                <a:solidFill>
                  <a:srgbClr val="00FFFF"/>
                </a:solidFill>
                <a:latin typeface="Calibri" panose="020F0502020204030204" pitchFamily="34" charset="0"/>
              </a:rPr>
              <a:t>about one third of the way through </a:t>
            </a:r>
            <a:r>
              <a:rPr lang="en-US" b="1" dirty="0" smtClean="0">
                <a:solidFill>
                  <a:srgbClr val="00FFFF"/>
                </a:solidFill>
                <a:latin typeface="Calibri" panose="020F0502020204030204" pitchFamily="34" charset="0"/>
              </a:rPr>
              <a:t>diastole in children and </a:t>
            </a:r>
            <a:r>
              <a:rPr lang="en-US" b="1" dirty="0">
                <a:solidFill>
                  <a:srgbClr val="00FFFF"/>
                </a:solidFill>
                <a:latin typeface="Calibri" panose="020F0502020204030204" pitchFamily="34" charset="0"/>
              </a:rPr>
              <a:t>in many normal young </a:t>
            </a:r>
            <a:r>
              <a:rPr lang="en-US" b="1" dirty="0" smtClean="0">
                <a:solidFill>
                  <a:srgbClr val="00FFFF"/>
                </a:solidFill>
                <a:latin typeface="Calibri" panose="020F0502020204030204" pitchFamily="34" charset="0"/>
              </a:rPr>
              <a:t>individuals.</a:t>
            </a:r>
            <a:endParaRPr lang="en-GB" altLang="en-US" b="1" dirty="0" smtClean="0">
              <a:solidFill>
                <a:srgbClr val="00FFFF"/>
              </a:solidFill>
              <a:latin typeface="Calibri" panose="020F0502020204030204" pitchFamily="34" charset="0"/>
            </a:endParaRPr>
          </a:p>
          <a:p>
            <a:pPr>
              <a:buFontTx/>
              <a:buBlip>
                <a:blip r:embed="rId4"/>
              </a:buBlip>
            </a:pPr>
            <a:endParaRPr lang="en-GB" b="1" dirty="0">
              <a:solidFill>
                <a:srgbClr val="00FFFF"/>
              </a:solidFill>
              <a:latin typeface="Calibri" panose="020F0502020204030204" pitchFamily="34" charset="0"/>
            </a:endParaRPr>
          </a:p>
          <a:p>
            <a:pPr>
              <a:buFontTx/>
              <a:buBlip>
                <a:blip r:embed="rId4"/>
              </a:buBlip>
            </a:pPr>
            <a:r>
              <a:rPr lang="en-GB" b="1" dirty="0" smtClean="0">
                <a:solidFill>
                  <a:srgbClr val="00FFFF"/>
                </a:solidFill>
                <a:latin typeface="Calibri" panose="020F0502020204030204" pitchFamily="34" charset="0"/>
              </a:rPr>
              <a:t> </a:t>
            </a:r>
            <a:r>
              <a:rPr lang="en-US" b="1" dirty="0" smtClean="0">
                <a:solidFill>
                  <a:srgbClr val="00FFFF"/>
                </a:solidFill>
                <a:latin typeface="Calibri" panose="020F0502020204030204" pitchFamily="34" charset="0"/>
              </a:rPr>
              <a:t>Phonocardiogram is a graphic recording of the heart sounds. It involves</a:t>
            </a:r>
            <a:r>
              <a:rPr lang="en-US" b="1" dirty="0">
                <a:solidFill>
                  <a:srgbClr val="00FFFF"/>
                </a:solidFill>
                <a:latin typeface="Calibri" panose="020F0502020204030204" pitchFamily="34" charset="0"/>
              </a:rPr>
              <a:t> picking </a:t>
            </a:r>
            <a:r>
              <a:rPr lang="en-US" b="1" dirty="0" smtClean="0">
                <a:solidFill>
                  <a:srgbClr val="00FFFF"/>
                </a:solidFill>
                <a:latin typeface="Calibri" panose="020F0502020204030204" pitchFamily="34" charset="0"/>
              </a:rPr>
              <a:t>up the sonic vibrations from the heart through a highly</a:t>
            </a:r>
            <a:r>
              <a:rPr lang="en-US" b="1" dirty="0">
                <a:solidFill>
                  <a:srgbClr val="00FFFF"/>
                </a:solidFill>
                <a:latin typeface="Calibri" panose="020F0502020204030204" pitchFamily="34" charset="0"/>
              </a:rPr>
              <a:t> </a:t>
            </a:r>
            <a:r>
              <a:rPr lang="en-US" b="1" dirty="0" smtClean="0">
                <a:solidFill>
                  <a:srgbClr val="00FFFF"/>
                </a:solidFill>
                <a:latin typeface="Calibri" panose="020F0502020204030204" pitchFamily="34" charset="0"/>
              </a:rPr>
              <a:t>sensitive microphone. Such waves are then converted into electrical energy and fed into a galvanometer, where they are recorded on paper. </a:t>
            </a:r>
            <a:endParaRPr lang="en-GB" altLang="en-US" b="1" dirty="0">
              <a:solidFill>
                <a:srgbClr val="00FFFF"/>
              </a:solidFill>
              <a:latin typeface="Calibri" panose="020F0502020204030204" pitchFamily="34" charset="0"/>
            </a:endParaRPr>
          </a:p>
        </p:txBody>
      </p:sp>
      <p:pic>
        <p:nvPicPr>
          <p:cNvPr id="28" name="Picture 4"/>
          <p:cNvPicPr>
            <a:picLocks noChangeArrowheads="1"/>
          </p:cNvPicPr>
          <p:nvPr/>
        </p:nvPicPr>
        <p:blipFill>
          <a:blip r:embed="rId5">
            <a:extLst>
              <a:ext uri="{28A0092B-C50C-407E-A947-70E740481C1C}">
                <a14:useLocalDpi xmlns:a14="http://schemas.microsoft.com/office/drawing/2010/main" val="0"/>
              </a:ext>
            </a:extLst>
          </a:blip>
          <a:srcRect t="2347" b="64374"/>
          <a:stretch>
            <a:fillRect/>
          </a:stretch>
        </p:blipFill>
        <p:spPr bwMode="auto">
          <a:xfrm>
            <a:off x="1252538" y="1295400"/>
            <a:ext cx="4014787" cy="239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9" name="Rectangle 5"/>
          <p:cNvSpPr>
            <a:spLocks noChangeArrowheads="1"/>
          </p:cNvSpPr>
          <p:nvPr/>
        </p:nvSpPr>
        <p:spPr bwMode="auto">
          <a:xfrm>
            <a:off x="1252538" y="3694113"/>
            <a:ext cx="4040187" cy="1290637"/>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30" name="Rectangle 6"/>
          <p:cNvSpPr>
            <a:spLocks noChangeArrowheads="1"/>
          </p:cNvSpPr>
          <p:nvPr/>
        </p:nvSpPr>
        <p:spPr bwMode="auto">
          <a:xfrm>
            <a:off x="5210175" y="1295400"/>
            <a:ext cx="238125" cy="52578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pic>
        <p:nvPicPr>
          <p:cNvPr id="31" name="Picture 7"/>
          <p:cNvPicPr>
            <a:picLocks noChangeArrowheads="1"/>
          </p:cNvPicPr>
          <p:nvPr/>
        </p:nvPicPr>
        <p:blipFill>
          <a:blip r:embed="rId5">
            <a:extLst>
              <a:ext uri="{28A0092B-C50C-407E-A947-70E740481C1C}">
                <a14:useLocalDpi xmlns:a14="http://schemas.microsoft.com/office/drawing/2010/main" val="0"/>
              </a:ext>
            </a:extLst>
          </a:blip>
          <a:srcRect t="53546" b="25974"/>
          <a:stretch>
            <a:fillRect/>
          </a:stretch>
        </p:blipFill>
        <p:spPr bwMode="auto">
          <a:xfrm>
            <a:off x="1243013" y="3694113"/>
            <a:ext cx="4016375" cy="147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2" name="Line 8"/>
          <p:cNvSpPr>
            <a:spLocks noChangeShapeType="1"/>
          </p:cNvSpPr>
          <p:nvPr/>
        </p:nvSpPr>
        <p:spPr bwMode="auto">
          <a:xfrm>
            <a:off x="3643313" y="1295400"/>
            <a:ext cx="0" cy="3781425"/>
          </a:xfrm>
          <a:prstGeom prst="line">
            <a:avLst/>
          </a:prstGeom>
          <a:noFill/>
          <a:ln w="12700">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33" name="Line 9"/>
          <p:cNvSpPr>
            <a:spLocks noChangeShapeType="1"/>
          </p:cNvSpPr>
          <p:nvPr/>
        </p:nvSpPr>
        <p:spPr bwMode="auto">
          <a:xfrm>
            <a:off x="3230563" y="1295400"/>
            <a:ext cx="0" cy="3781425"/>
          </a:xfrm>
          <a:prstGeom prst="line">
            <a:avLst/>
          </a:prstGeom>
          <a:noFill/>
          <a:ln w="12700">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34" name="Line 10"/>
          <p:cNvSpPr>
            <a:spLocks noChangeShapeType="1"/>
          </p:cNvSpPr>
          <p:nvPr/>
        </p:nvSpPr>
        <p:spPr bwMode="auto">
          <a:xfrm>
            <a:off x="2241550" y="1295400"/>
            <a:ext cx="0" cy="3781425"/>
          </a:xfrm>
          <a:prstGeom prst="line">
            <a:avLst/>
          </a:prstGeom>
          <a:noFill/>
          <a:ln w="12700">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35" name="Line 11"/>
          <p:cNvSpPr>
            <a:spLocks noChangeShapeType="1"/>
          </p:cNvSpPr>
          <p:nvPr/>
        </p:nvSpPr>
        <p:spPr bwMode="auto">
          <a:xfrm flipH="1">
            <a:off x="2076450" y="1262063"/>
            <a:ext cx="19050" cy="3814762"/>
          </a:xfrm>
          <a:prstGeom prst="line">
            <a:avLst/>
          </a:prstGeom>
          <a:noFill/>
          <a:ln w="12700">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36" name="Rectangle 12"/>
          <p:cNvSpPr>
            <a:spLocks noChangeArrowheads="1"/>
          </p:cNvSpPr>
          <p:nvPr/>
        </p:nvSpPr>
        <p:spPr bwMode="auto">
          <a:xfrm>
            <a:off x="1243013" y="5168900"/>
            <a:ext cx="4205287" cy="13843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endParaRPr lang="en-US" altLang="en-US" sz="1800">
              <a:solidFill>
                <a:srgbClr val="F57B49"/>
              </a:solidFill>
              <a:latin typeface="Calibri" panose="020F0502020204030204" pitchFamily="34" charset="0"/>
            </a:endParaRPr>
          </a:p>
        </p:txBody>
      </p:sp>
      <p:sp>
        <p:nvSpPr>
          <p:cNvPr id="37" name="Rectangle 13"/>
          <p:cNvSpPr>
            <a:spLocks noChangeArrowheads="1"/>
          </p:cNvSpPr>
          <p:nvPr/>
        </p:nvSpPr>
        <p:spPr bwMode="auto">
          <a:xfrm>
            <a:off x="419100" y="1295400"/>
            <a:ext cx="898525" cy="52578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endParaRPr lang="en-US" altLang="en-US" sz="1800">
              <a:solidFill>
                <a:srgbClr val="F57B49"/>
              </a:solidFill>
              <a:latin typeface="Calibri" panose="020F0502020204030204" pitchFamily="34" charset="0"/>
            </a:endParaRPr>
          </a:p>
        </p:txBody>
      </p:sp>
      <p:sp>
        <p:nvSpPr>
          <p:cNvPr id="38" name="Rectangle 14"/>
          <p:cNvSpPr>
            <a:spLocks noChangeArrowheads="1"/>
          </p:cNvSpPr>
          <p:nvPr/>
        </p:nvSpPr>
        <p:spPr bwMode="auto">
          <a:xfrm>
            <a:off x="2068513" y="5168900"/>
            <a:ext cx="246062" cy="738188"/>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39" name="Rectangle 15"/>
          <p:cNvSpPr>
            <a:spLocks noChangeArrowheads="1"/>
          </p:cNvSpPr>
          <p:nvPr/>
        </p:nvSpPr>
        <p:spPr bwMode="auto">
          <a:xfrm>
            <a:off x="3387725" y="5168900"/>
            <a:ext cx="165100" cy="738188"/>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40" name="Rectangle 16"/>
          <p:cNvSpPr>
            <a:spLocks noChangeArrowheads="1"/>
          </p:cNvSpPr>
          <p:nvPr/>
        </p:nvSpPr>
        <p:spPr bwMode="auto">
          <a:xfrm>
            <a:off x="3881438" y="5168900"/>
            <a:ext cx="165100" cy="738188"/>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41" name="Rectangle 17"/>
          <p:cNvSpPr>
            <a:spLocks noChangeArrowheads="1"/>
          </p:cNvSpPr>
          <p:nvPr/>
        </p:nvSpPr>
        <p:spPr bwMode="auto">
          <a:xfrm>
            <a:off x="1738313" y="5168900"/>
            <a:ext cx="165100" cy="738188"/>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42" name="Text Box 18"/>
          <p:cNvSpPr txBox="1">
            <a:spLocks noChangeArrowheads="1"/>
          </p:cNvSpPr>
          <p:nvPr/>
        </p:nvSpPr>
        <p:spPr bwMode="auto">
          <a:xfrm>
            <a:off x="1573213" y="5907088"/>
            <a:ext cx="27320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2400" b="1" dirty="0" smtClean="0">
                <a:solidFill>
                  <a:schemeClr val="hlink"/>
                </a:solidFill>
                <a:latin typeface="Calibri" panose="020F0502020204030204" pitchFamily="34" charset="0"/>
              </a:rPr>
              <a:t> S</a:t>
            </a:r>
            <a:r>
              <a:rPr lang="en-GB" altLang="en-US" sz="2400" b="1" baseline="-25000" dirty="0" smtClean="0">
                <a:solidFill>
                  <a:schemeClr val="hlink"/>
                </a:solidFill>
                <a:latin typeface="Calibri" panose="020F0502020204030204" pitchFamily="34" charset="0"/>
              </a:rPr>
              <a:t>4</a:t>
            </a:r>
            <a:r>
              <a:rPr lang="en-GB" altLang="en-US" sz="2400" b="1" dirty="0" smtClean="0">
                <a:solidFill>
                  <a:schemeClr val="hlink"/>
                </a:solidFill>
                <a:latin typeface="Calibri" panose="020F0502020204030204" pitchFamily="34" charset="0"/>
              </a:rPr>
              <a:t>  </a:t>
            </a:r>
            <a:r>
              <a:rPr lang="en-GB" altLang="en-US" sz="2400" b="1" dirty="0">
                <a:solidFill>
                  <a:schemeClr val="hlink"/>
                </a:solidFill>
                <a:latin typeface="Calibri" panose="020F0502020204030204" pitchFamily="34" charset="0"/>
              </a:rPr>
              <a:t>S</a:t>
            </a:r>
            <a:r>
              <a:rPr lang="en-GB" altLang="en-US" sz="2400" b="1" baseline="-25000" dirty="0">
                <a:solidFill>
                  <a:schemeClr val="hlink"/>
                </a:solidFill>
                <a:latin typeface="Calibri" panose="020F0502020204030204" pitchFamily="34" charset="0"/>
              </a:rPr>
              <a:t>1</a:t>
            </a:r>
            <a:r>
              <a:rPr lang="en-GB" altLang="en-US" sz="2400" b="1" dirty="0">
                <a:solidFill>
                  <a:schemeClr val="hlink"/>
                </a:solidFill>
                <a:latin typeface="Calibri" panose="020F0502020204030204" pitchFamily="34" charset="0"/>
              </a:rPr>
              <a:t>             </a:t>
            </a:r>
            <a:r>
              <a:rPr lang="en-GB" altLang="en-US" sz="2400" b="1" dirty="0" smtClean="0">
                <a:solidFill>
                  <a:schemeClr val="hlink"/>
                </a:solidFill>
                <a:latin typeface="Calibri" panose="020F0502020204030204" pitchFamily="34" charset="0"/>
              </a:rPr>
              <a:t>  S</a:t>
            </a:r>
            <a:r>
              <a:rPr lang="en-GB" altLang="en-US" sz="2400" b="1" baseline="-25000" dirty="0" smtClean="0">
                <a:solidFill>
                  <a:schemeClr val="hlink"/>
                </a:solidFill>
                <a:latin typeface="Calibri" panose="020F0502020204030204" pitchFamily="34" charset="0"/>
              </a:rPr>
              <a:t>2</a:t>
            </a:r>
            <a:r>
              <a:rPr lang="en-GB" altLang="en-US" sz="2400" b="1" dirty="0" smtClean="0">
                <a:solidFill>
                  <a:schemeClr val="hlink"/>
                </a:solidFill>
                <a:latin typeface="Calibri" panose="020F0502020204030204" pitchFamily="34" charset="0"/>
              </a:rPr>
              <a:t>    </a:t>
            </a:r>
            <a:r>
              <a:rPr lang="en-GB" altLang="en-US" sz="2400" b="1" dirty="0">
                <a:solidFill>
                  <a:schemeClr val="hlink"/>
                </a:solidFill>
                <a:latin typeface="Calibri" panose="020F0502020204030204" pitchFamily="34" charset="0"/>
              </a:rPr>
              <a:t>S</a:t>
            </a:r>
            <a:r>
              <a:rPr lang="en-GB" altLang="en-US" sz="2400" b="1" baseline="-25000" dirty="0">
                <a:solidFill>
                  <a:schemeClr val="hlink"/>
                </a:solidFill>
                <a:latin typeface="Calibri" panose="020F0502020204030204" pitchFamily="34" charset="0"/>
              </a:rPr>
              <a:t>3</a:t>
            </a:r>
            <a:endParaRPr lang="en-GB" altLang="en-US" sz="2400" dirty="0">
              <a:solidFill>
                <a:schemeClr val="hlink"/>
              </a:solidFill>
              <a:latin typeface="Calibri" panose="020F0502020204030204" pitchFamily="34" charset="0"/>
            </a:endParaRPr>
          </a:p>
        </p:txBody>
      </p:sp>
      <p:sp>
        <p:nvSpPr>
          <p:cNvPr id="43" name="Text Box 19"/>
          <p:cNvSpPr txBox="1">
            <a:spLocks noChangeArrowheads="1"/>
          </p:cNvSpPr>
          <p:nvPr/>
        </p:nvSpPr>
        <p:spPr bwMode="auto">
          <a:xfrm>
            <a:off x="463664" y="1392238"/>
            <a:ext cx="1263423"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r>
              <a:rPr lang="en-GB" altLang="en-US" sz="2400">
                <a:solidFill>
                  <a:schemeClr val="hlink"/>
                </a:solidFill>
                <a:latin typeface="Calibri" panose="020F0502020204030204" pitchFamily="34" charset="0"/>
              </a:rPr>
              <a:t>aortic</a:t>
            </a:r>
          </a:p>
          <a:p>
            <a:pPr algn="ctr">
              <a:lnSpc>
                <a:spcPct val="80000"/>
              </a:lnSpc>
            </a:pPr>
            <a:r>
              <a:rPr lang="en-GB" altLang="en-US" sz="2400">
                <a:solidFill>
                  <a:schemeClr val="hlink"/>
                </a:solidFill>
                <a:latin typeface="Calibri" panose="020F0502020204030204" pitchFamily="34" charset="0"/>
              </a:rPr>
              <a:t>pressure</a:t>
            </a:r>
          </a:p>
        </p:txBody>
      </p:sp>
      <p:sp>
        <p:nvSpPr>
          <p:cNvPr id="44" name="Text Box 20"/>
          <p:cNvSpPr txBox="1">
            <a:spLocks noChangeArrowheads="1"/>
          </p:cNvSpPr>
          <p:nvPr/>
        </p:nvSpPr>
        <p:spPr bwMode="auto">
          <a:xfrm>
            <a:off x="329525" y="2278063"/>
            <a:ext cx="1531702"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r>
              <a:rPr lang="en-GB" altLang="en-US" sz="2400">
                <a:solidFill>
                  <a:schemeClr val="hlink"/>
                </a:solidFill>
                <a:latin typeface="Calibri" panose="020F0502020204030204" pitchFamily="34" charset="0"/>
              </a:rPr>
              <a:t>ventricular</a:t>
            </a:r>
          </a:p>
          <a:p>
            <a:pPr algn="ctr">
              <a:lnSpc>
                <a:spcPct val="80000"/>
              </a:lnSpc>
            </a:pPr>
            <a:r>
              <a:rPr lang="en-GB" altLang="en-US" sz="2400">
                <a:solidFill>
                  <a:schemeClr val="hlink"/>
                </a:solidFill>
                <a:latin typeface="Calibri" panose="020F0502020204030204" pitchFamily="34" charset="0"/>
              </a:rPr>
              <a:t>pressure</a:t>
            </a:r>
          </a:p>
        </p:txBody>
      </p:sp>
      <p:sp>
        <p:nvSpPr>
          <p:cNvPr id="45" name="Text Box 21"/>
          <p:cNvSpPr txBox="1">
            <a:spLocks noChangeArrowheads="1"/>
          </p:cNvSpPr>
          <p:nvPr/>
        </p:nvSpPr>
        <p:spPr bwMode="auto">
          <a:xfrm>
            <a:off x="3998237" y="4189413"/>
            <a:ext cx="1531702"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r>
              <a:rPr lang="en-GB" altLang="en-US" sz="2400">
                <a:solidFill>
                  <a:schemeClr val="hlink"/>
                </a:solidFill>
                <a:latin typeface="Calibri" panose="020F0502020204030204" pitchFamily="34" charset="0"/>
              </a:rPr>
              <a:t>ventricular</a:t>
            </a:r>
          </a:p>
          <a:p>
            <a:pPr algn="ctr">
              <a:lnSpc>
                <a:spcPct val="80000"/>
              </a:lnSpc>
            </a:pPr>
            <a:r>
              <a:rPr lang="en-GB" altLang="en-US" sz="2400">
                <a:solidFill>
                  <a:schemeClr val="hlink"/>
                </a:solidFill>
                <a:latin typeface="Calibri" panose="020F0502020204030204" pitchFamily="34" charset="0"/>
              </a:rPr>
              <a:t>volume</a:t>
            </a:r>
          </a:p>
        </p:txBody>
      </p:sp>
      <p:sp>
        <p:nvSpPr>
          <p:cNvPr id="46" name="Text Box 22"/>
          <p:cNvSpPr txBox="1">
            <a:spLocks noChangeArrowheads="1"/>
          </p:cNvSpPr>
          <p:nvPr/>
        </p:nvSpPr>
        <p:spPr bwMode="auto">
          <a:xfrm>
            <a:off x="4008552" y="2424113"/>
            <a:ext cx="1263423"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lnSpc>
                <a:spcPct val="80000"/>
              </a:lnSpc>
            </a:pPr>
            <a:r>
              <a:rPr lang="en-GB" altLang="en-US" sz="2400">
                <a:solidFill>
                  <a:schemeClr val="hlink"/>
                </a:solidFill>
                <a:latin typeface="Calibri" panose="020F0502020204030204" pitchFamily="34" charset="0"/>
              </a:rPr>
              <a:t>atrial</a:t>
            </a:r>
          </a:p>
          <a:p>
            <a:pPr algn="ctr"/>
            <a:r>
              <a:rPr lang="en-GB" altLang="en-US" sz="2400">
                <a:solidFill>
                  <a:schemeClr val="hlink"/>
                </a:solidFill>
                <a:latin typeface="Calibri" panose="020F0502020204030204" pitchFamily="34" charset="0"/>
              </a:rPr>
              <a:t>pressure</a:t>
            </a:r>
          </a:p>
        </p:txBody>
      </p:sp>
      <p:sp>
        <p:nvSpPr>
          <p:cNvPr id="47" name="Line 23"/>
          <p:cNvSpPr>
            <a:spLocks noChangeShapeType="1"/>
          </p:cNvSpPr>
          <p:nvPr/>
        </p:nvSpPr>
        <p:spPr bwMode="auto">
          <a:xfrm flipH="1" flipV="1">
            <a:off x="4129088" y="4154488"/>
            <a:ext cx="82550" cy="184150"/>
          </a:xfrm>
          <a:prstGeom prst="line">
            <a:avLst/>
          </a:prstGeom>
          <a:noFill/>
          <a:ln w="28575">
            <a:solidFill>
              <a:schemeClr val="tx1"/>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48" name="Line 24"/>
          <p:cNvSpPr>
            <a:spLocks noChangeShapeType="1"/>
          </p:cNvSpPr>
          <p:nvPr/>
        </p:nvSpPr>
        <p:spPr bwMode="auto">
          <a:xfrm flipV="1">
            <a:off x="1655763" y="2771775"/>
            <a:ext cx="495300" cy="0"/>
          </a:xfrm>
          <a:prstGeom prst="line">
            <a:avLst/>
          </a:prstGeom>
          <a:noFill/>
          <a:ln w="28575">
            <a:solidFill>
              <a:schemeClr val="bg2"/>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49" name="Line 25"/>
          <p:cNvSpPr>
            <a:spLocks noChangeShapeType="1"/>
          </p:cNvSpPr>
          <p:nvPr/>
        </p:nvSpPr>
        <p:spPr bwMode="auto">
          <a:xfrm>
            <a:off x="1573213" y="1757363"/>
            <a:ext cx="412750" cy="460375"/>
          </a:xfrm>
          <a:prstGeom prst="line">
            <a:avLst/>
          </a:prstGeom>
          <a:noFill/>
          <a:ln w="28575">
            <a:solidFill>
              <a:schemeClr val="tx1"/>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50" name="Line 26"/>
          <p:cNvSpPr>
            <a:spLocks noChangeShapeType="1"/>
          </p:cNvSpPr>
          <p:nvPr/>
        </p:nvSpPr>
        <p:spPr bwMode="auto">
          <a:xfrm flipH="1">
            <a:off x="3387725" y="2863850"/>
            <a:ext cx="741363" cy="552450"/>
          </a:xfrm>
          <a:prstGeom prst="line">
            <a:avLst/>
          </a:prstGeom>
          <a:noFill/>
          <a:ln w="28575">
            <a:solidFill>
              <a:schemeClr val="tx1"/>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50562" name="Rectangle 2"/>
          <p:cNvSpPr>
            <a:spLocks noChangeArrowheads="1"/>
          </p:cNvSpPr>
          <p:nvPr/>
        </p:nvSpPr>
        <p:spPr bwMode="auto">
          <a:xfrm>
            <a:off x="304800" y="1912938"/>
            <a:ext cx="9601200" cy="4683125"/>
          </a:xfrm>
          <a:prstGeom prst="rect">
            <a:avLst/>
          </a:prstGeom>
          <a:noFill/>
          <a:ln w="12700" cap="sq">
            <a:noFill/>
            <a:miter lim="800000"/>
            <a:headEnd type="none" w="sm" len="sm"/>
            <a:tailEnd type="none" w="sm" len="sm"/>
          </a:ln>
          <a:effectLst/>
        </p:spPr>
        <p:txBody>
          <a:bodyPr/>
          <a:lstStyle/>
          <a:p>
            <a:pPr marL="342900" indent="-342900">
              <a:spcBef>
                <a:spcPct val="20000"/>
              </a:spcBef>
              <a:buClr>
                <a:schemeClr val="tx2"/>
              </a:buClr>
              <a:buSzPct val="75000"/>
              <a:buFont typeface="Monotype Sorts" pitchFamily="2" charset="2"/>
              <a:buChar char="n"/>
              <a:defRPr/>
            </a:pPr>
            <a:endParaRPr lang="en-US">
              <a:solidFill>
                <a:srgbClr val="00FFFF"/>
              </a:solidFill>
              <a:effectLst>
                <a:outerShdw blurRad="38100" dist="38100" dir="2700000" algn="tl">
                  <a:srgbClr val="000000"/>
                </a:outerShdw>
              </a:effectLst>
              <a:latin typeface="Calibri" panose="020F0502020204030204" pitchFamily="34" charset="0"/>
              <a:cs typeface="Times New Roman" pitchFamily="18" charset="0"/>
            </a:endParaRPr>
          </a:p>
        </p:txBody>
      </p:sp>
      <p:sp>
        <p:nvSpPr>
          <p:cNvPr id="25603" name="Rectangle 3"/>
          <p:cNvSpPr>
            <a:spLocks noChangeArrowheads="1"/>
          </p:cNvSpPr>
          <p:nvPr/>
        </p:nvSpPr>
        <p:spPr bwMode="auto">
          <a:xfrm>
            <a:off x="2857500" y="152400"/>
            <a:ext cx="4648200" cy="766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r>
              <a:rPr lang="en-GB" altLang="en-US" sz="4400" b="1">
                <a:solidFill>
                  <a:srgbClr val="FAFD00"/>
                </a:solidFill>
                <a:latin typeface="Calibri" panose="020F0502020204030204" pitchFamily="34" charset="0"/>
              </a:rPr>
              <a:t>Heart sounds</a:t>
            </a:r>
          </a:p>
        </p:txBody>
      </p:sp>
      <p:pic>
        <p:nvPicPr>
          <p:cNvPr id="25604" name="Picture 4"/>
          <p:cNvPicPr>
            <a:picLocks noChangeArrowheads="1"/>
          </p:cNvPicPr>
          <p:nvPr/>
        </p:nvPicPr>
        <p:blipFill>
          <a:blip r:embed="rId4">
            <a:extLst>
              <a:ext uri="{28A0092B-C50C-407E-A947-70E740481C1C}">
                <a14:useLocalDpi xmlns:a14="http://schemas.microsoft.com/office/drawing/2010/main" val="0"/>
              </a:ext>
            </a:extLst>
          </a:blip>
          <a:srcRect t="2347" b="64374"/>
          <a:stretch>
            <a:fillRect/>
          </a:stretch>
        </p:blipFill>
        <p:spPr bwMode="auto">
          <a:xfrm>
            <a:off x="1252538" y="1295400"/>
            <a:ext cx="4014787" cy="239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5605" name="Rectangle 5"/>
          <p:cNvSpPr>
            <a:spLocks noChangeArrowheads="1"/>
          </p:cNvSpPr>
          <p:nvPr/>
        </p:nvSpPr>
        <p:spPr bwMode="auto">
          <a:xfrm>
            <a:off x="1252538" y="3694113"/>
            <a:ext cx="4040187" cy="1290637"/>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25606" name="Rectangle 6"/>
          <p:cNvSpPr>
            <a:spLocks noChangeArrowheads="1"/>
          </p:cNvSpPr>
          <p:nvPr/>
        </p:nvSpPr>
        <p:spPr bwMode="auto">
          <a:xfrm>
            <a:off x="5210175" y="1295400"/>
            <a:ext cx="238125" cy="52578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pic>
        <p:nvPicPr>
          <p:cNvPr id="25607" name="Picture 7"/>
          <p:cNvPicPr>
            <a:picLocks noChangeArrowheads="1"/>
          </p:cNvPicPr>
          <p:nvPr/>
        </p:nvPicPr>
        <p:blipFill>
          <a:blip r:embed="rId4">
            <a:extLst>
              <a:ext uri="{28A0092B-C50C-407E-A947-70E740481C1C}">
                <a14:useLocalDpi xmlns:a14="http://schemas.microsoft.com/office/drawing/2010/main" val="0"/>
              </a:ext>
            </a:extLst>
          </a:blip>
          <a:srcRect t="53546" b="25974"/>
          <a:stretch>
            <a:fillRect/>
          </a:stretch>
        </p:blipFill>
        <p:spPr bwMode="auto">
          <a:xfrm>
            <a:off x="1243013" y="3694113"/>
            <a:ext cx="4016375" cy="147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5608" name="Line 8"/>
          <p:cNvSpPr>
            <a:spLocks noChangeShapeType="1"/>
          </p:cNvSpPr>
          <p:nvPr/>
        </p:nvSpPr>
        <p:spPr bwMode="auto">
          <a:xfrm>
            <a:off x="3643313" y="1295400"/>
            <a:ext cx="0" cy="3781425"/>
          </a:xfrm>
          <a:prstGeom prst="line">
            <a:avLst/>
          </a:prstGeom>
          <a:noFill/>
          <a:ln w="12700">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25609" name="Line 9"/>
          <p:cNvSpPr>
            <a:spLocks noChangeShapeType="1"/>
          </p:cNvSpPr>
          <p:nvPr/>
        </p:nvSpPr>
        <p:spPr bwMode="auto">
          <a:xfrm>
            <a:off x="3230563" y="1295400"/>
            <a:ext cx="0" cy="3781425"/>
          </a:xfrm>
          <a:prstGeom prst="line">
            <a:avLst/>
          </a:prstGeom>
          <a:noFill/>
          <a:ln w="12700">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25610" name="Line 10"/>
          <p:cNvSpPr>
            <a:spLocks noChangeShapeType="1"/>
          </p:cNvSpPr>
          <p:nvPr/>
        </p:nvSpPr>
        <p:spPr bwMode="auto">
          <a:xfrm>
            <a:off x="2241550" y="1295400"/>
            <a:ext cx="0" cy="3781425"/>
          </a:xfrm>
          <a:prstGeom prst="line">
            <a:avLst/>
          </a:prstGeom>
          <a:noFill/>
          <a:ln w="12700">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25611" name="Line 11"/>
          <p:cNvSpPr>
            <a:spLocks noChangeShapeType="1"/>
          </p:cNvSpPr>
          <p:nvPr/>
        </p:nvSpPr>
        <p:spPr bwMode="auto">
          <a:xfrm flipH="1">
            <a:off x="2076450" y="1262063"/>
            <a:ext cx="19050" cy="3814762"/>
          </a:xfrm>
          <a:prstGeom prst="line">
            <a:avLst/>
          </a:prstGeom>
          <a:noFill/>
          <a:ln w="12700">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25612" name="Rectangle 12"/>
          <p:cNvSpPr>
            <a:spLocks noChangeArrowheads="1"/>
          </p:cNvSpPr>
          <p:nvPr/>
        </p:nvSpPr>
        <p:spPr bwMode="auto">
          <a:xfrm>
            <a:off x="1243013" y="5168900"/>
            <a:ext cx="4205287" cy="13843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endParaRPr lang="en-US" altLang="en-US" sz="1800">
              <a:solidFill>
                <a:srgbClr val="F57B49"/>
              </a:solidFill>
              <a:latin typeface="Calibri" panose="020F0502020204030204" pitchFamily="34" charset="0"/>
            </a:endParaRPr>
          </a:p>
        </p:txBody>
      </p:sp>
      <p:sp>
        <p:nvSpPr>
          <p:cNvPr id="25613" name="Rectangle 13"/>
          <p:cNvSpPr>
            <a:spLocks noChangeArrowheads="1"/>
          </p:cNvSpPr>
          <p:nvPr/>
        </p:nvSpPr>
        <p:spPr bwMode="auto">
          <a:xfrm>
            <a:off x="419100" y="1295400"/>
            <a:ext cx="898525" cy="52578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endParaRPr lang="en-US" altLang="en-US" sz="1800">
              <a:solidFill>
                <a:srgbClr val="F57B49"/>
              </a:solidFill>
              <a:latin typeface="Calibri" panose="020F0502020204030204" pitchFamily="34" charset="0"/>
            </a:endParaRPr>
          </a:p>
        </p:txBody>
      </p:sp>
      <p:sp>
        <p:nvSpPr>
          <p:cNvPr id="25614" name="Rectangle 14"/>
          <p:cNvSpPr>
            <a:spLocks noChangeArrowheads="1"/>
          </p:cNvSpPr>
          <p:nvPr/>
        </p:nvSpPr>
        <p:spPr bwMode="auto">
          <a:xfrm>
            <a:off x="2068513" y="5168900"/>
            <a:ext cx="246062" cy="738188"/>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25615" name="Rectangle 15"/>
          <p:cNvSpPr>
            <a:spLocks noChangeArrowheads="1"/>
          </p:cNvSpPr>
          <p:nvPr/>
        </p:nvSpPr>
        <p:spPr bwMode="auto">
          <a:xfrm>
            <a:off x="3387725" y="5168900"/>
            <a:ext cx="165100" cy="738188"/>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25616" name="Rectangle 16"/>
          <p:cNvSpPr>
            <a:spLocks noChangeArrowheads="1"/>
          </p:cNvSpPr>
          <p:nvPr/>
        </p:nvSpPr>
        <p:spPr bwMode="auto">
          <a:xfrm>
            <a:off x="3881438" y="5168900"/>
            <a:ext cx="165100" cy="738188"/>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25617" name="Rectangle 17"/>
          <p:cNvSpPr>
            <a:spLocks noChangeArrowheads="1"/>
          </p:cNvSpPr>
          <p:nvPr/>
        </p:nvSpPr>
        <p:spPr bwMode="auto">
          <a:xfrm>
            <a:off x="1738313" y="5168900"/>
            <a:ext cx="165100" cy="738188"/>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25618" name="Text Box 18"/>
          <p:cNvSpPr txBox="1">
            <a:spLocks noChangeArrowheads="1"/>
          </p:cNvSpPr>
          <p:nvPr/>
        </p:nvSpPr>
        <p:spPr bwMode="auto">
          <a:xfrm>
            <a:off x="1573213" y="5907088"/>
            <a:ext cx="27320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2400" b="1" dirty="0" smtClean="0">
                <a:solidFill>
                  <a:schemeClr val="hlink"/>
                </a:solidFill>
                <a:latin typeface="Calibri" panose="020F0502020204030204" pitchFamily="34" charset="0"/>
              </a:rPr>
              <a:t> S</a:t>
            </a:r>
            <a:r>
              <a:rPr lang="en-GB" altLang="en-US" sz="2400" b="1" baseline="-25000" dirty="0" smtClean="0">
                <a:solidFill>
                  <a:schemeClr val="hlink"/>
                </a:solidFill>
                <a:latin typeface="Calibri" panose="020F0502020204030204" pitchFamily="34" charset="0"/>
              </a:rPr>
              <a:t>4</a:t>
            </a:r>
            <a:r>
              <a:rPr lang="en-GB" altLang="en-US" sz="2400" b="1" dirty="0" smtClean="0">
                <a:solidFill>
                  <a:schemeClr val="hlink"/>
                </a:solidFill>
                <a:latin typeface="Calibri" panose="020F0502020204030204" pitchFamily="34" charset="0"/>
              </a:rPr>
              <a:t>  </a:t>
            </a:r>
            <a:r>
              <a:rPr lang="en-GB" altLang="en-US" sz="2400" b="1" dirty="0">
                <a:solidFill>
                  <a:schemeClr val="hlink"/>
                </a:solidFill>
                <a:latin typeface="Calibri" panose="020F0502020204030204" pitchFamily="34" charset="0"/>
              </a:rPr>
              <a:t>S</a:t>
            </a:r>
            <a:r>
              <a:rPr lang="en-GB" altLang="en-US" sz="2400" b="1" baseline="-25000" dirty="0">
                <a:solidFill>
                  <a:schemeClr val="hlink"/>
                </a:solidFill>
                <a:latin typeface="Calibri" panose="020F0502020204030204" pitchFamily="34" charset="0"/>
              </a:rPr>
              <a:t>1</a:t>
            </a:r>
            <a:r>
              <a:rPr lang="en-GB" altLang="en-US" sz="2400" b="1" dirty="0">
                <a:solidFill>
                  <a:schemeClr val="hlink"/>
                </a:solidFill>
                <a:latin typeface="Calibri" panose="020F0502020204030204" pitchFamily="34" charset="0"/>
              </a:rPr>
              <a:t>             </a:t>
            </a:r>
            <a:r>
              <a:rPr lang="en-GB" altLang="en-US" sz="2400" b="1" dirty="0" smtClean="0">
                <a:solidFill>
                  <a:schemeClr val="hlink"/>
                </a:solidFill>
                <a:latin typeface="Calibri" panose="020F0502020204030204" pitchFamily="34" charset="0"/>
              </a:rPr>
              <a:t>  S</a:t>
            </a:r>
            <a:r>
              <a:rPr lang="en-GB" altLang="en-US" sz="2400" b="1" baseline="-25000" dirty="0" smtClean="0">
                <a:solidFill>
                  <a:schemeClr val="hlink"/>
                </a:solidFill>
                <a:latin typeface="Calibri" panose="020F0502020204030204" pitchFamily="34" charset="0"/>
              </a:rPr>
              <a:t>2</a:t>
            </a:r>
            <a:r>
              <a:rPr lang="en-GB" altLang="en-US" sz="2400" b="1" dirty="0" smtClean="0">
                <a:solidFill>
                  <a:schemeClr val="hlink"/>
                </a:solidFill>
                <a:latin typeface="Calibri" panose="020F0502020204030204" pitchFamily="34" charset="0"/>
              </a:rPr>
              <a:t>    </a:t>
            </a:r>
            <a:r>
              <a:rPr lang="en-GB" altLang="en-US" sz="2400" b="1" dirty="0">
                <a:solidFill>
                  <a:schemeClr val="hlink"/>
                </a:solidFill>
                <a:latin typeface="Calibri" panose="020F0502020204030204" pitchFamily="34" charset="0"/>
              </a:rPr>
              <a:t>S</a:t>
            </a:r>
            <a:r>
              <a:rPr lang="en-GB" altLang="en-US" sz="2400" b="1" baseline="-25000" dirty="0">
                <a:solidFill>
                  <a:schemeClr val="hlink"/>
                </a:solidFill>
                <a:latin typeface="Calibri" panose="020F0502020204030204" pitchFamily="34" charset="0"/>
              </a:rPr>
              <a:t>3</a:t>
            </a:r>
            <a:endParaRPr lang="en-GB" altLang="en-US" sz="2400" dirty="0">
              <a:solidFill>
                <a:schemeClr val="hlink"/>
              </a:solidFill>
              <a:latin typeface="Calibri" panose="020F0502020204030204" pitchFamily="34" charset="0"/>
            </a:endParaRPr>
          </a:p>
        </p:txBody>
      </p:sp>
      <p:sp>
        <p:nvSpPr>
          <p:cNvPr id="25619" name="Text Box 19"/>
          <p:cNvSpPr txBox="1">
            <a:spLocks noChangeArrowheads="1"/>
          </p:cNvSpPr>
          <p:nvPr/>
        </p:nvSpPr>
        <p:spPr bwMode="auto">
          <a:xfrm>
            <a:off x="463664" y="1392238"/>
            <a:ext cx="1263423"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r>
              <a:rPr lang="en-GB" altLang="en-US" sz="2400">
                <a:solidFill>
                  <a:schemeClr val="hlink"/>
                </a:solidFill>
                <a:latin typeface="Calibri" panose="020F0502020204030204" pitchFamily="34" charset="0"/>
              </a:rPr>
              <a:t>aortic</a:t>
            </a:r>
          </a:p>
          <a:p>
            <a:pPr algn="ctr">
              <a:lnSpc>
                <a:spcPct val="80000"/>
              </a:lnSpc>
            </a:pPr>
            <a:r>
              <a:rPr lang="en-GB" altLang="en-US" sz="2400">
                <a:solidFill>
                  <a:schemeClr val="hlink"/>
                </a:solidFill>
                <a:latin typeface="Calibri" panose="020F0502020204030204" pitchFamily="34" charset="0"/>
              </a:rPr>
              <a:t>pressure</a:t>
            </a:r>
          </a:p>
        </p:txBody>
      </p:sp>
      <p:sp>
        <p:nvSpPr>
          <p:cNvPr id="25620" name="Text Box 20"/>
          <p:cNvSpPr txBox="1">
            <a:spLocks noChangeArrowheads="1"/>
          </p:cNvSpPr>
          <p:nvPr/>
        </p:nvSpPr>
        <p:spPr bwMode="auto">
          <a:xfrm>
            <a:off x="329525" y="2278063"/>
            <a:ext cx="1531702"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r>
              <a:rPr lang="en-GB" altLang="en-US" sz="2400">
                <a:solidFill>
                  <a:schemeClr val="hlink"/>
                </a:solidFill>
                <a:latin typeface="Calibri" panose="020F0502020204030204" pitchFamily="34" charset="0"/>
              </a:rPr>
              <a:t>ventricular</a:t>
            </a:r>
          </a:p>
          <a:p>
            <a:pPr algn="ctr">
              <a:lnSpc>
                <a:spcPct val="80000"/>
              </a:lnSpc>
            </a:pPr>
            <a:r>
              <a:rPr lang="en-GB" altLang="en-US" sz="2400">
                <a:solidFill>
                  <a:schemeClr val="hlink"/>
                </a:solidFill>
                <a:latin typeface="Calibri" panose="020F0502020204030204" pitchFamily="34" charset="0"/>
              </a:rPr>
              <a:t>pressure</a:t>
            </a:r>
          </a:p>
        </p:txBody>
      </p:sp>
      <p:sp>
        <p:nvSpPr>
          <p:cNvPr id="25621" name="Text Box 21"/>
          <p:cNvSpPr txBox="1">
            <a:spLocks noChangeArrowheads="1"/>
          </p:cNvSpPr>
          <p:nvPr/>
        </p:nvSpPr>
        <p:spPr bwMode="auto">
          <a:xfrm>
            <a:off x="3998237" y="4189413"/>
            <a:ext cx="1531702"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r>
              <a:rPr lang="en-GB" altLang="en-US" sz="2400">
                <a:solidFill>
                  <a:schemeClr val="hlink"/>
                </a:solidFill>
                <a:latin typeface="Calibri" panose="020F0502020204030204" pitchFamily="34" charset="0"/>
              </a:rPr>
              <a:t>ventricular</a:t>
            </a:r>
          </a:p>
          <a:p>
            <a:pPr algn="ctr">
              <a:lnSpc>
                <a:spcPct val="80000"/>
              </a:lnSpc>
            </a:pPr>
            <a:r>
              <a:rPr lang="en-GB" altLang="en-US" sz="2400">
                <a:solidFill>
                  <a:schemeClr val="hlink"/>
                </a:solidFill>
                <a:latin typeface="Calibri" panose="020F0502020204030204" pitchFamily="34" charset="0"/>
              </a:rPr>
              <a:t>volume</a:t>
            </a:r>
          </a:p>
        </p:txBody>
      </p:sp>
      <p:sp>
        <p:nvSpPr>
          <p:cNvPr id="25622" name="Text Box 22"/>
          <p:cNvSpPr txBox="1">
            <a:spLocks noChangeArrowheads="1"/>
          </p:cNvSpPr>
          <p:nvPr/>
        </p:nvSpPr>
        <p:spPr bwMode="auto">
          <a:xfrm>
            <a:off x="4008552" y="2424113"/>
            <a:ext cx="1263423"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lnSpc>
                <a:spcPct val="80000"/>
              </a:lnSpc>
            </a:pPr>
            <a:r>
              <a:rPr lang="en-GB" altLang="en-US" sz="2400">
                <a:solidFill>
                  <a:schemeClr val="hlink"/>
                </a:solidFill>
                <a:latin typeface="Calibri" panose="020F0502020204030204" pitchFamily="34" charset="0"/>
              </a:rPr>
              <a:t>atrial</a:t>
            </a:r>
          </a:p>
          <a:p>
            <a:pPr algn="ctr"/>
            <a:r>
              <a:rPr lang="en-GB" altLang="en-US" sz="2400">
                <a:solidFill>
                  <a:schemeClr val="hlink"/>
                </a:solidFill>
                <a:latin typeface="Calibri" panose="020F0502020204030204" pitchFamily="34" charset="0"/>
              </a:rPr>
              <a:t>pressure</a:t>
            </a:r>
          </a:p>
        </p:txBody>
      </p:sp>
      <p:sp>
        <p:nvSpPr>
          <p:cNvPr id="25623" name="Line 23"/>
          <p:cNvSpPr>
            <a:spLocks noChangeShapeType="1"/>
          </p:cNvSpPr>
          <p:nvPr/>
        </p:nvSpPr>
        <p:spPr bwMode="auto">
          <a:xfrm flipH="1" flipV="1">
            <a:off x="4129088" y="4154488"/>
            <a:ext cx="82550" cy="184150"/>
          </a:xfrm>
          <a:prstGeom prst="line">
            <a:avLst/>
          </a:prstGeom>
          <a:noFill/>
          <a:ln w="28575">
            <a:solidFill>
              <a:schemeClr val="tx1"/>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25624" name="Line 24"/>
          <p:cNvSpPr>
            <a:spLocks noChangeShapeType="1"/>
          </p:cNvSpPr>
          <p:nvPr/>
        </p:nvSpPr>
        <p:spPr bwMode="auto">
          <a:xfrm flipV="1">
            <a:off x="1655763" y="2771775"/>
            <a:ext cx="495300" cy="0"/>
          </a:xfrm>
          <a:prstGeom prst="line">
            <a:avLst/>
          </a:prstGeom>
          <a:noFill/>
          <a:ln w="28575">
            <a:solidFill>
              <a:schemeClr val="bg2"/>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25625" name="Line 25"/>
          <p:cNvSpPr>
            <a:spLocks noChangeShapeType="1"/>
          </p:cNvSpPr>
          <p:nvPr/>
        </p:nvSpPr>
        <p:spPr bwMode="auto">
          <a:xfrm>
            <a:off x="1573213" y="1757363"/>
            <a:ext cx="412750" cy="460375"/>
          </a:xfrm>
          <a:prstGeom prst="line">
            <a:avLst/>
          </a:prstGeom>
          <a:noFill/>
          <a:ln w="28575">
            <a:solidFill>
              <a:schemeClr val="tx1"/>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25626" name="Line 26"/>
          <p:cNvSpPr>
            <a:spLocks noChangeShapeType="1"/>
          </p:cNvSpPr>
          <p:nvPr/>
        </p:nvSpPr>
        <p:spPr bwMode="auto">
          <a:xfrm flipH="1">
            <a:off x="3387725" y="2863850"/>
            <a:ext cx="741363" cy="552450"/>
          </a:xfrm>
          <a:prstGeom prst="line">
            <a:avLst/>
          </a:prstGeom>
          <a:noFill/>
          <a:ln w="28575">
            <a:solidFill>
              <a:schemeClr val="tx1"/>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25627" name="Text Box 27"/>
          <p:cNvSpPr txBox="1">
            <a:spLocks noChangeArrowheads="1"/>
          </p:cNvSpPr>
          <p:nvPr/>
        </p:nvSpPr>
        <p:spPr bwMode="auto">
          <a:xfrm>
            <a:off x="5905500" y="838200"/>
            <a:ext cx="4114800" cy="6003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buFontTx/>
              <a:buBlip>
                <a:blip r:embed="rId5"/>
              </a:buBlip>
            </a:pPr>
            <a:r>
              <a:rPr lang="en-GB" altLang="en-US" sz="2300" b="1" dirty="0" smtClean="0">
                <a:solidFill>
                  <a:srgbClr val="FF66FF"/>
                </a:solidFill>
                <a:latin typeface="Calibri" panose="020F0502020204030204" pitchFamily="34" charset="0"/>
              </a:rPr>
              <a:t> </a:t>
            </a:r>
            <a:r>
              <a:rPr lang="en-GB" altLang="en-US" sz="2300" b="1" dirty="0">
                <a:solidFill>
                  <a:srgbClr val="FF66FF"/>
                </a:solidFill>
                <a:latin typeface="Calibri" panose="020F0502020204030204" pitchFamily="34" charset="0"/>
              </a:rPr>
              <a:t>S</a:t>
            </a:r>
            <a:r>
              <a:rPr lang="en-GB" altLang="en-US" sz="2300" b="1" baseline="-25000" dirty="0">
                <a:solidFill>
                  <a:srgbClr val="FF66FF"/>
                </a:solidFill>
                <a:latin typeface="Calibri" panose="020F0502020204030204" pitchFamily="34" charset="0"/>
              </a:rPr>
              <a:t>1</a:t>
            </a:r>
            <a:r>
              <a:rPr lang="en-GB" altLang="en-US" sz="2300" b="1" dirty="0">
                <a:solidFill>
                  <a:srgbClr val="FF66FF"/>
                </a:solidFill>
                <a:latin typeface="Calibri" panose="020F0502020204030204" pitchFamily="34" charset="0"/>
              </a:rPr>
              <a:t> </a:t>
            </a:r>
            <a:r>
              <a:rPr lang="en-GB" altLang="en-US" sz="2300" b="1" dirty="0" smtClean="0">
                <a:solidFill>
                  <a:srgbClr val="FF66FF"/>
                </a:solidFill>
                <a:latin typeface="Calibri" panose="020F0502020204030204" pitchFamily="34" charset="0"/>
              </a:rPr>
              <a:t>is </a:t>
            </a:r>
            <a:r>
              <a:rPr lang="en-US" sz="2300" b="1" dirty="0" smtClean="0">
                <a:solidFill>
                  <a:srgbClr val="FF66FF"/>
                </a:solidFill>
                <a:latin typeface="Calibri" panose="020F0502020204030204" pitchFamily="34" charset="0"/>
              </a:rPr>
              <a:t>a slightly prolonged, low </a:t>
            </a:r>
            <a:r>
              <a:rPr lang="en-US" sz="2300" b="1" dirty="0">
                <a:solidFill>
                  <a:srgbClr val="FF66FF"/>
                </a:solidFill>
                <a:latin typeface="Calibri" panose="020F0502020204030204" pitchFamily="34" charset="0"/>
              </a:rPr>
              <a:t>“</a:t>
            </a:r>
            <a:r>
              <a:rPr lang="en-US" sz="2300" b="1" dirty="0" err="1">
                <a:solidFill>
                  <a:srgbClr val="FF66FF"/>
                </a:solidFill>
                <a:latin typeface="Calibri" panose="020F0502020204030204" pitchFamily="34" charset="0"/>
              </a:rPr>
              <a:t>lub</a:t>
            </a:r>
            <a:r>
              <a:rPr lang="en-US" sz="2300" b="1" dirty="0">
                <a:solidFill>
                  <a:srgbClr val="FF66FF"/>
                </a:solidFill>
                <a:latin typeface="Calibri" panose="020F0502020204030204" pitchFamily="34" charset="0"/>
              </a:rPr>
              <a:t>” </a:t>
            </a:r>
            <a:r>
              <a:rPr lang="en-US" sz="2300" b="1" dirty="0" smtClean="0">
                <a:solidFill>
                  <a:srgbClr val="FF66FF"/>
                </a:solidFill>
                <a:latin typeface="Calibri" panose="020F0502020204030204" pitchFamily="34" charset="0"/>
              </a:rPr>
              <a:t>sound. </a:t>
            </a:r>
          </a:p>
          <a:p>
            <a:pPr>
              <a:buFontTx/>
              <a:buBlip>
                <a:blip r:embed="rId5"/>
              </a:buBlip>
            </a:pPr>
            <a:endParaRPr lang="en-US" sz="2300" b="1" dirty="0">
              <a:solidFill>
                <a:srgbClr val="FF66FF"/>
              </a:solidFill>
              <a:latin typeface="Calibri" panose="020F0502020204030204" pitchFamily="34" charset="0"/>
            </a:endParaRPr>
          </a:p>
          <a:p>
            <a:pPr>
              <a:buFontTx/>
              <a:buBlip>
                <a:blip r:embed="rId5"/>
              </a:buBlip>
            </a:pPr>
            <a:r>
              <a:rPr lang="en-US" sz="2300" b="1" dirty="0" smtClean="0">
                <a:solidFill>
                  <a:srgbClr val="FF66FF"/>
                </a:solidFill>
                <a:latin typeface="Calibri" panose="020F0502020204030204" pitchFamily="34" charset="0"/>
              </a:rPr>
              <a:t> </a:t>
            </a:r>
            <a:r>
              <a:rPr lang="en-US" sz="2300" b="1" dirty="0" smtClean="0">
                <a:solidFill>
                  <a:srgbClr val="FF6600"/>
                </a:solidFill>
                <a:latin typeface="Calibri" panose="020F0502020204030204" pitchFamily="34" charset="0"/>
              </a:rPr>
              <a:t>It is caused </a:t>
            </a:r>
            <a:r>
              <a:rPr lang="en-US" sz="2300" b="1" dirty="0">
                <a:solidFill>
                  <a:srgbClr val="FF6600"/>
                </a:solidFill>
                <a:latin typeface="Calibri" panose="020F0502020204030204" pitchFamily="34" charset="0"/>
              </a:rPr>
              <a:t>by vibrations set up by the sudden closure of the AV valves at the start of ventricular </a:t>
            </a:r>
            <a:r>
              <a:rPr lang="en-US" sz="2300" b="1" dirty="0" smtClean="0">
                <a:solidFill>
                  <a:srgbClr val="FF6600"/>
                </a:solidFill>
                <a:latin typeface="Calibri" panose="020F0502020204030204" pitchFamily="34" charset="0"/>
              </a:rPr>
              <a:t>systole</a:t>
            </a:r>
            <a:r>
              <a:rPr lang="en-GB" altLang="en-US" sz="2300" b="1" dirty="0" smtClean="0">
                <a:solidFill>
                  <a:srgbClr val="FF6600"/>
                </a:solidFill>
                <a:latin typeface="Calibri" panose="020F0502020204030204" pitchFamily="34" charset="0"/>
              </a:rPr>
              <a:t>.</a:t>
            </a:r>
            <a:endParaRPr lang="en-GB" altLang="en-US" sz="2300" b="1" dirty="0">
              <a:solidFill>
                <a:srgbClr val="FF6600"/>
              </a:solidFill>
              <a:latin typeface="Calibri" panose="020F0502020204030204" pitchFamily="34" charset="0"/>
            </a:endParaRPr>
          </a:p>
          <a:p>
            <a:pPr>
              <a:lnSpc>
                <a:spcPct val="70000"/>
              </a:lnSpc>
              <a:buFontTx/>
              <a:buBlip>
                <a:blip r:embed="rId5"/>
              </a:buBlip>
            </a:pPr>
            <a:endParaRPr lang="en-GB" altLang="en-US" sz="2300" b="1" dirty="0">
              <a:solidFill>
                <a:srgbClr val="FF66FF"/>
              </a:solidFill>
              <a:latin typeface="Calibri" panose="020F0502020204030204" pitchFamily="34" charset="0"/>
            </a:endParaRPr>
          </a:p>
          <a:p>
            <a:pPr>
              <a:buFontTx/>
              <a:buBlip>
                <a:blip r:embed="rId5"/>
              </a:buBlip>
            </a:pPr>
            <a:r>
              <a:rPr lang="en-GB" altLang="en-US" sz="2300" b="1" dirty="0">
                <a:solidFill>
                  <a:srgbClr val="FAFD00"/>
                </a:solidFill>
                <a:latin typeface="Calibri" panose="020F0502020204030204" pitchFamily="34" charset="0"/>
              </a:rPr>
              <a:t> </a:t>
            </a:r>
            <a:r>
              <a:rPr lang="en-GB" altLang="en-US" sz="2300" b="1" dirty="0">
                <a:solidFill>
                  <a:srgbClr val="00FFFF"/>
                </a:solidFill>
                <a:latin typeface="Calibri" panose="020F0502020204030204" pitchFamily="34" charset="0"/>
              </a:rPr>
              <a:t>S</a:t>
            </a:r>
            <a:r>
              <a:rPr lang="en-GB" altLang="en-US" sz="2300" b="1" baseline="-25000" dirty="0">
                <a:solidFill>
                  <a:srgbClr val="00FFFF"/>
                </a:solidFill>
                <a:latin typeface="Calibri" panose="020F0502020204030204" pitchFamily="34" charset="0"/>
              </a:rPr>
              <a:t>1</a:t>
            </a:r>
            <a:r>
              <a:rPr lang="en-US" sz="2300" b="1" dirty="0" smtClean="0">
                <a:solidFill>
                  <a:srgbClr val="00FFFF"/>
                </a:solidFill>
                <a:latin typeface="Calibri" panose="020F0502020204030204" pitchFamily="34" charset="0"/>
              </a:rPr>
              <a:t> has </a:t>
            </a:r>
            <a:r>
              <a:rPr lang="en-US" sz="2300" b="1" dirty="0">
                <a:solidFill>
                  <a:srgbClr val="00FFFF"/>
                </a:solidFill>
                <a:latin typeface="Calibri" panose="020F0502020204030204" pitchFamily="34" charset="0"/>
              </a:rPr>
              <a:t>a duration of about 0.15 s and a frequency of 25–45 Hz. </a:t>
            </a:r>
            <a:endParaRPr lang="en-US" sz="2300" b="1" dirty="0" smtClean="0">
              <a:solidFill>
                <a:srgbClr val="00FFFF"/>
              </a:solidFill>
              <a:latin typeface="Calibri" panose="020F0502020204030204" pitchFamily="34" charset="0"/>
            </a:endParaRPr>
          </a:p>
          <a:p>
            <a:pPr>
              <a:buFontTx/>
              <a:buBlip>
                <a:blip r:embed="rId5"/>
              </a:buBlip>
            </a:pPr>
            <a:endParaRPr lang="en-US" sz="2300" b="1" dirty="0">
              <a:solidFill>
                <a:schemeClr val="tx2"/>
              </a:solidFill>
              <a:latin typeface="Calibri" panose="020F0502020204030204" pitchFamily="34" charset="0"/>
            </a:endParaRPr>
          </a:p>
          <a:p>
            <a:pPr>
              <a:buFontTx/>
              <a:buBlip>
                <a:blip r:embed="rId5"/>
              </a:buBlip>
            </a:pPr>
            <a:r>
              <a:rPr lang="en-US" sz="2300" b="1" dirty="0" smtClean="0">
                <a:solidFill>
                  <a:schemeClr val="tx2"/>
                </a:solidFill>
                <a:latin typeface="Calibri" panose="020F0502020204030204" pitchFamily="34" charset="0"/>
              </a:rPr>
              <a:t> </a:t>
            </a:r>
            <a:r>
              <a:rPr lang="en-GB" altLang="en-US" sz="2300" b="1" dirty="0">
                <a:solidFill>
                  <a:schemeClr val="tx2"/>
                </a:solidFill>
                <a:latin typeface="Calibri" panose="020F0502020204030204" pitchFamily="34" charset="0"/>
              </a:rPr>
              <a:t>S</a:t>
            </a:r>
            <a:r>
              <a:rPr lang="en-GB" altLang="en-US" sz="2300" b="1" baseline="-25000" dirty="0">
                <a:solidFill>
                  <a:schemeClr val="tx2"/>
                </a:solidFill>
                <a:latin typeface="Calibri" panose="020F0502020204030204" pitchFamily="34" charset="0"/>
              </a:rPr>
              <a:t>1</a:t>
            </a:r>
            <a:r>
              <a:rPr lang="en-US" sz="2300" b="1" dirty="0" smtClean="0">
                <a:solidFill>
                  <a:schemeClr val="tx2"/>
                </a:solidFill>
                <a:latin typeface="Calibri" panose="020F0502020204030204" pitchFamily="34" charset="0"/>
              </a:rPr>
              <a:t> </a:t>
            </a:r>
            <a:r>
              <a:rPr lang="en-US" sz="2300" b="1" dirty="0">
                <a:solidFill>
                  <a:schemeClr val="tx2"/>
                </a:solidFill>
                <a:latin typeface="Calibri" panose="020F0502020204030204" pitchFamily="34" charset="0"/>
              </a:rPr>
              <a:t>is soft when the heart rate is low, because the ventricles are well filled with blood and the leaflets of the AV valves float together before systole</a:t>
            </a:r>
            <a:r>
              <a:rPr lang="en-US" sz="2300" b="1" dirty="0" smtClean="0">
                <a:solidFill>
                  <a:schemeClr val="tx2"/>
                </a:solidFill>
                <a:latin typeface="Calibri" panose="020F0502020204030204" pitchFamily="34" charset="0"/>
              </a:rPr>
              <a:t>.</a:t>
            </a:r>
            <a:endParaRPr lang="en-GB" altLang="en-US" sz="2300" b="1" dirty="0">
              <a:solidFill>
                <a:schemeClr val="tx2"/>
              </a:solidFill>
              <a:latin typeface="Calibri" panose="020F0502020204030204" pitchFamily="34" charset="0"/>
            </a:endParaRPr>
          </a:p>
        </p:txBody>
      </p:sp>
    </p:spTree>
    <p:extLst>
      <p:ext uri="{BB962C8B-B14F-4D97-AF65-F5344CB8AC3E}">
        <p14:creationId xmlns:p14="http://schemas.microsoft.com/office/powerpoint/2010/main" val="1384659868"/>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50562" name="Rectangle 2"/>
          <p:cNvSpPr>
            <a:spLocks noChangeArrowheads="1"/>
          </p:cNvSpPr>
          <p:nvPr/>
        </p:nvSpPr>
        <p:spPr bwMode="auto">
          <a:xfrm>
            <a:off x="304800" y="1912938"/>
            <a:ext cx="9601200" cy="4683125"/>
          </a:xfrm>
          <a:prstGeom prst="rect">
            <a:avLst/>
          </a:prstGeom>
          <a:noFill/>
          <a:ln w="12700" cap="sq">
            <a:noFill/>
            <a:miter lim="800000"/>
            <a:headEnd type="none" w="sm" len="sm"/>
            <a:tailEnd type="none" w="sm" len="sm"/>
          </a:ln>
          <a:effectLst/>
        </p:spPr>
        <p:txBody>
          <a:bodyPr/>
          <a:lstStyle/>
          <a:p>
            <a:pPr marL="342900" indent="-342900">
              <a:spcBef>
                <a:spcPct val="20000"/>
              </a:spcBef>
              <a:buClr>
                <a:schemeClr val="tx2"/>
              </a:buClr>
              <a:buSzPct val="75000"/>
              <a:buFont typeface="Monotype Sorts" pitchFamily="2" charset="2"/>
              <a:buChar char="n"/>
              <a:defRPr/>
            </a:pPr>
            <a:endParaRPr lang="en-US">
              <a:solidFill>
                <a:srgbClr val="00FFFF"/>
              </a:solidFill>
              <a:effectLst>
                <a:outerShdw blurRad="38100" dist="38100" dir="2700000" algn="tl">
                  <a:srgbClr val="000000"/>
                </a:outerShdw>
              </a:effectLst>
              <a:latin typeface="Calibri" panose="020F0502020204030204" pitchFamily="34" charset="0"/>
              <a:cs typeface="Times New Roman" pitchFamily="18" charset="0"/>
            </a:endParaRPr>
          </a:p>
        </p:txBody>
      </p:sp>
      <p:sp>
        <p:nvSpPr>
          <p:cNvPr id="25603" name="Rectangle 3"/>
          <p:cNvSpPr>
            <a:spLocks noChangeArrowheads="1"/>
          </p:cNvSpPr>
          <p:nvPr/>
        </p:nvSpPr>
        <p:spPr bwMode="auto">
          <a:xfrm>
            <a:off x="619125" y="150706"/>
            <a:ext cx="4648200" cy="766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r>
              <a:rPr lang="en-GB" altLang="en-US" sz="4400" b="1" dirty="0">
                <a:solidFill>
                  <a:srgbClr val="FAFD00"/>
                </a:solidFill>
                <a:latin typeface="Calibri" panose="020F0502020204030204" pitchFamily="34" charset="0"/>
              </a:rPr>
              <a:t>Heart sounds</a:t>
            </a:r>
          </a:p>
        </p:txBody>
      </p:sp>
      <p:sp>
        <p:nvSpPr>
          <p:cNvPr id="25627" name="Text Box 27"/>
          <p:cNvSpPr txBox="1">
            <a:spLocks noChangeArrowheads="1"/>
          </p:cNvSpPr>
          <p:nvPr/>
        </p:nvSpPr>
        <p:spPr bwMode="auto">
          <a:xfrm>
            <a:off x="5703888" y="40749"/>
            <a:ext cx="4457700" cy="6817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buFontTx/>
              <a:buBlip>
                <a:blip r:embed="rId4"/>
              </a:buBlip>
            </a:pPr>
            <a:r>
              <a:rPr lang="en-GB" altLang="en-US" sz="1900" b="1" dirty="0" smtClean="0">
                <a:solidFill>
                  <a:srgbClr val="00FFFF"/>
                </a:solidFill>
                <a:latin typeface="Calibri" panose="020F0502020204030204" pitchFamily="34" charset="0"/>
              </a:rPr>
              <a:t> S</a:t>
            </a:r>
            <a:r>
              <a:rPr lang="en-GB" altLang="en-US" sz="1900" b="1" baseline="-25000" dirty="0" smtClean="0">
                <a:solidFill>
                  <a:srgbClr val="00FFFF"/>
                </a:solidFill>
                <a:latin typeface="Calibri" panose="020F0502020204030204" pitchFamily="34" charset="0"/>
              </a:rPr>
              <a:t>2</a:t>
            </a:r>
            <a:r>
              <a:rPr lang="en-GB" altLang="en-US" sz="1900" b="1" dirty="0" smtClean="0">
                <a:solidFill>
                  <a:srgbClr val="00FFFF"/>
                </a:solidFill>
                <a:latin typeface="Calibri" panose="020F0502020204030204" pitchFamily="34" charset="0"/>
              </a:rPr>
              <a:t> </a:t>
            </a:r>
            <a:r>
              <a:rPr lang="en-US" sz="1900" b="1" dirty="0">
                <a:solidFill>
                  <a:srgbClr val="00FFFF"/>
                </a:solidFill>
                <a:latin typeface="Calibri" panose="020F0502020204030204" pitchFamily="34" charset="0"/>
              </a:rPr>
              <a:t>is a shorter, </a:t>
            </a:r>
            <a:r>
              <a:rPr lang="en-US" sz="1900" b="1" dirty="0" smtClean="0">
                <a:solidFill>
                  <a:srgbClr val="00FFFF"/>
                </a:solidFill>
                <a:latin typeface="Calibri" panose="020F0502020204030204" pitchFamily="34" charset="0"/>
              </a:rPr>
              <a:t>high-pitched “dup” sound.</a:t>
            </a:r>
          </a:p>
          <a:p>
            <a:pPr>
              <a:buFontTx/>
              <a:buBlip>
                <a:blip r:embed="rId4"/>
              </a:buBlip>
            </a:pPr>
            <a:endParaRPr lang="en-US" sz="1900" b="1" dirty="0">
              <a:solidFill>
                <a:srgbClr val="00FFFF"/>
              </a:solidFill>
              <a:latin typeface="Calibri" panose="020F0502020204030204" pitchFamily="34" charset="0"/>
            </a:endParaRPr>
          </a:p>
          <a:p>
            <a:pPr>
              <a:buFontTx/>
              <a:buBlip>
                <a:blip r:embed="rId4"/>
              </a:buBlip>
            </a:pPr>
            <a:r>
              <a:rPr lang="en-US" sz="1900" b="1" dirty="0" smtClean="0">
                <a:solidFill>
                  <a:srgbClr val="00FFFF"/>
                </a:solidFill>
                <a:latin typeface="Calibri" panose="020F0502020204030204" pitchFamily="34" charset="0"/>
              </a:rPr>
              <a:t> </a:t>
            </a:r>
            <a:r>
              <a:rPr lang="en-GB" altLang="en-US" sz="1900" b="1" dirty="0">
                <a:solidFill>
                  <a:srgbClr val="00FFFF"/>
                </a:solidFill>
                <a:latin typeface="Calibri" panose="020F0502020204030204" pitchFamily="34" charset="0"/>
              </a:rPr>
              <a:t>S</a:t>
            </a:r>
            <a:r>
              <a:rPr lang="en-GB" altLang="en-US" sz="1900" b="1" baseline="-25000" dirty="0">
                <a:solidFill>
                  <a:srgbClr val="00FFFF"/>
                </a:solidFill>
                <a:latin typeface="Calibri" panose="020F0502020204030204" pitchFamily="34" charset="0"/>
              </a:rPr>
              <a:t>2</a:t>
            </a:r>
            <a:r>
              <a:rPr lang="en-US" sz="1900" b="1" dirty="0" smtClean="0">
                <a:solidFill>
                  <a:srgbClr val="00FFFF"/>
                </a:solidFill>
                <a:latin typeface="Calibri" panose="020F0502020204030204" pitchFamily="34" charset="0"/>
              </a:rPr>
              <a:t> is </a:t>
            </a:r>
            <a:r>
              <a:rPr lang="en-US" sz="1900" b="1" dirty="0">
                <a:solidFill>
                  <a:srgbClr val="00FFFF"/>
                </a:solidFill>
                <a:latin typeface="Calibri" panose="020F0502020204030204" pitchFamily="34" charset="0"/>
              </a:rPr>
              <a:t> caused by vibrations associated with closure of the aortic and pulmonary valves just after the end of ventricular systole</a:t>
            </a:r>
            <a:r>
              <a:rPr lang="en-US" sz="1900" b="1" dirty="0" smtClean="0">
                <a:solidFill>
                  <a:srgbClr val="00FFFF"/>
                </a:solidFill>
                <a:latin typeface="Calibri" panose="020F0502020204030204" pitchFamily="34" charset="0"/>
              </a:rPr>
              <a:t>.</a:t>
            </a:r>
          </a:p>
          <a:p>
            <a:pPr>
              <a:buFontTx/>
              <a:buBlip>
                <a:blip r:embed="rId4"/>
              </a:buBlip>
            </a:pPr>
            <a:endParaRPr lang="en-US" altLang="en-US" sz="1900" b="1" dirty="0">
              <a:solidFill>
                <a:srgbClr val="00FFFF"/>
              </a:solidFill>
              <a:latin typeface="Calibri" panose="020F0502020204030204" pitchFamily="34" charset="0"/>
            </a:endParaRPr>
          </a:p>
          <a:p>
            <a:pPr>
              <a:buFontTx/>
              <a:buBlip>
                <a:blip r:embed="rId4"/>
              </a:buBlip>
            </a:pPr>
            <a:r>
              <a:rPr lang="en-US" altLang="en-US" sz="1900" b="1" dirty="0" smtClean="0">
                <a:solidFill>
                  <a:srgbClr val="00FFFF"/>
                </a:solidFill>
                <a:latin typeface="Calibri" panose="020F0502020204030204" pitchFamily="34" charset="0"/>
              </a:rPr>
              <a:t> </a:t>
            </a:r>
            <a:r>
              <a:rPr lang="en-GB" altLang="en-US" sz="1900" b="1" dirty="0">
                <a:solidFill>
                  <a:srgbClr val="00FFFF"/>
                </a:solidFill>
                <a:latin typeface="Calibri" panose="020F0502020204030204" pitchFamily="34" charset="0"/>
              </a:rPr>
              <a:t>S</a:t>
            </a:r>
            <a:r>
              <a:rPr lang="en-GB" altLang="en-US" sz="1900" b="1" baseline="-25000" dirty="0">
                <a:solidFill>
                  <a:srgbClr val="00FFFF"/>
                </a:solidFill>
                <a:latin typeface="Calibri" panose="020F0502020204030204" pitchFamily="34" charset="0"/>
              </a:rPr>
              <a:t>2 </a:t>
            </a:r>
            <a:r>
              <a:rPr lang="en-US" sz="1900" b="1" dirty="0" smtClean="0">
                <a:solidFill>
                  <a:srgbClr val="00FFFF"/>
                </a:solidFill>
                <a:latin typeface="Calibri" panose="020F0502020204030204" pitchFamily="34" charset="0"/>
              </a:rPr>
              <a:t>lasts </a:t>
            </a:r>
            <a:r>
              <a:rPr lang="en-US" sz="1900" b="1" dirty="0">
                <a:solidFill>
                  <a:srgbClr val="00FFFF"/>
                </a:solidFill>
                <a:latin typeface="Calibri" panose="020F0502020204030204" pitchFamily="34" charset="0"/>
              </a:rPr>
              <a:t>about 0.12 s, with a frequency of 50 Hz. </a:t>
            </a:r>
            <a:endParaRPr lang="en-US" sz="1900" b="1" dirty="0" smtClean="0">
              <a:solidFill>
                <a:srgbClr val="00FFFF"/>
              </a:solidFill>
              <a:latin typeface="Calibri" panose="020F0502020204030204" pitchFamily="34" charset="0"/>
            </a:endParaRPr>
          </a:p>
          <a:p>
            <a:pPr>
              <a:buFontTx/>
              <a:buBlip>
                <a:blip r:embed="rId4"/>
              </a:buBlip>
            </a:pPr>
            <a:endParaRPr lang="en-US" sz="1900" b="1" dirty="0">
              <a:solidFill>
                <a:srgbClr val="00FFFF"/>
              </a:solidFill>
              <a:latin typeface="Calibri" panose="020F0502020204030204" pitchFamily="34" charset="0"/>
            </a:endParaRPr>
          </a:p>
          <a:p>
            <a:pPr>
              <a:buFontTx/>
              <a:buBlip>
                <a:blip r:embed="rId4"/>
              </a:buBlip>
            </a:pPr>
            <a:r>
              <a:rPr lang="en-US" sz="1900" b="1" dirty="0" smtClean="0">
                <a:solidFill>
                  <a:srgbClr val="00FFFF"/>
                </a:solidFill>
                <a:latin typeface="Calibri" panose="020F0502020204030204" pitchFamily="34" charset="0"/>
              </a:rPr>
              <a:t> </a:t>
            </a:r>
            <a:r>
              <a:rPr lang="en-GB" altLang="en-US" sz="1900" b="1" dirty="0">
                <a:solidFill>
                  <a:srgbClr val="00FFFF"/>
                </a:solidFill>
                <a:latin typeface="Calibri" panose="020F0502020204030204" pitchFamily="34" charset="0"/>
              </a:rPr>
              <a:t>S</a:t>
            </a:r>
            <a:r>
              <a:rPr lang="en-GB" altLang="en-US" sz="1900" b="1" baseline="-25000" dirty="0">
                <a:solidFill>
                  <a:srgbClr val="00FFFF"/>
                </a:solidFill>
                <a:latin typeface="Calibri" panose="020F0502020204030204" pitchFamily="34" charset="0"/>
              </a:rPr>
              <a:t>2 </a:t>
            </a:r>
            <a:r>
              <a:rPr lang="en-US" sz="1900" b="1" dirty="0" smtClean="0">
                <a:solidFill>
                  <a:srgbClr val="00FFFF"/>
                </a:solidFill>
                <a:latin typeface="Calibri" panose="020F0502020204030204" pitchFamily="34" charset="0"/>
              </a:rPr>
              <a:t> </a:t>
            </a:r>
            <a:r>
              <a:rPr lang="en-US" sz="1900" b="1" dirty="0">
                <a:solidFill>
                  <a:srgbClr val="00FFFF"/>
                </a:solidFill>
                <a:latin typeface="Calibri" panose="020F0502020204030204" pitchFamily="34" charset="0"/>
              </a:rPr>
              <a:t>is loud and sharp when the diastolic pressure in the aorta or pulmonary artery is elevated, causing the respective valves to shut briskly at the end of systole. </a:t>
            </a:r>
            <a:endParaRPr lang="en-US" sz="1900" b="1" dirty="0" smtClean="0">
              <a:solidFill>
                <a:srgbClr val="00FFFF"/>
              </a:solidFill>
              <a:latin typeface="Calibri" panose="020F0502020204030204" pitchFamily="34" charset="0"/>
            </a:endParaRPr>
          </a:p>
          <a:p>
            <a:pPr>
              <a:buFontTx/>
              <a:buBlip>
                <a:blip r:embed="rId4"/>
              </a:buBlip>
            </a:pPr>
            <a:endParaRPr lang="en-US" sz="1900" b="1" dirty="0">
              <a:solidFill>
                <a:srgbClr val="00FFFF"/>
              </a:solidFill>
              <a:latin typeface="Calibri" panose="020F0502020204030204" pitchFamily="34" charset="0"/>
            </a:endParaRPr>
          </a:p>
          <a:p>
            <a:pPr>
              <a:buFontTx/>
              <a:buBlip>
                <a:blip r:embed="rId4"/>
              </a:buBlip>
            </a:pPr>
            <a:r>
              <a:rPr lang="en-US" sz="1900" b="1" dirty="0" smtClean="0">
                <a:solidFill>
                  <a:srgbClr val="00FFFF"/>
                </a:solidFill>
                <a:latin typeface="Calibri" panose="020F0502020204030204" pitchFamily="34" charset="0"/>
              </a:rPr>
              <a:t> The </a:t>
            </a:r>
            <a:r>
              <a:rPr lang="en-US" sz="1900" b="1" dirty="0">
                <a:solidFill>
                  <a:srgbClr val="00FFFF"/>
                </a:solidFill>
                <a:latin typeface="Calibri" panose="020F0502020204030204" pitchFamily="34" charset="0"/>
              </a:rPr>
              <a:t>interval between aortic and pulmonary valve closure during inspiration is frequently long enough for the second sound to be reduplicated (physiologic splitting of the second sound). Splitting also occurs in various diseases.</a:t>
            </a:r>
            <a:endParaRPr lang="en-GB" altLang="en-US" sz="1900" b="1" dirty="0">
              <a:solidFill>
                <a:srgbClr val="00FFFF"/>
              </a:solidFill>
              <a:latin typeface="Calibri" panose="020F0502020204030204" pitchFamily="34" charset="0"/>
            </a:endParaRPr>
          </a:p>
        </p:txBody>
      </p:sp>
      <p:pic>
        <p:nvPicPr>
          <p:cNvPr id="28" name="Picture 4"/>
          <p:cNvPicPr>
            <a:picLocks noChangeArrowheads="1"/>
          </p:cNvPicPr>
          <p:nvPr/>
        </p:nvPicPr>
        <p:blipFill>
          <a:blip r:embed="rId5">
            <a:extLst>
              <a:ext uri="{28A0092B-C50C-407E-A947-70E740481C1C}">
                <a14:useLocalDpi xmlns:a14="http://schemas.microsoft.com/office/drawing/2010/main" val="0"/>
              </a:ext>
            </a:extLst>
          </a:blip>
          <a:srcRect t="2347" b="64374"/>
          <a:stretch>
            <a:fillRect/>
          </a:stretch>
        </p:blipFill>
        <p:spPr bwMode="auto">
          <a:xfrm>
            <a:off x="1252538" y="1295400"/>
            <a:ext cx="4014787" cy="239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9" name="Rectangle 5"/>
          <p:cNvSpPr>
            <a:spLocks noChangeArrowheads="1"/>
          </p:cNvSpPr>
          <p:nvPr/>
        </p:nvSpPr>
        <p:spPr bwMode="auto">
          <a:xfrm>
            <a:off x="1252538" y="3694113"/>
            <a:ext cx="4040187" cy="1290637"/>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30" name="Rectangle 6"/>
          <p:cNvSpPr>
            <a:spLocks noChangeArrowheads="1"/>
          </p:cNvSpPr>
          <p:nvPr/>
        </p:nvSpPr>
        <p:spPr bwMode="auto">
          <a:xfrm>
            <a:off x="5210175" y="1295400"/>
            <a:ext cx="238125" cy="52578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pic>
        <p:nvPicPr>
          <p:cNvPr id="31" name="Picture 7"/>
          <p:cNvPicPr>
            <a:picLocks noChangeArrowheads="1"/>
          </p:cNvPicPr>
          <p:nvPr/>
        </p:nvPicPr>
        <p:blipFill>
          <a:blip r:embed="rId5">
            <a:extLst>
              <a:ext uri="{28A0092B-C50C-407E-A947-70E740481C1C}">
                <a14:useLocalDpi xmlns:a14="http://schemas.microsoft.com/office/drawing/2010/main" val="0"/>
              </a:ext>
            </a:extLst>
          </a:blip>
          <a:srcRect t="53546" b="25974"/>
          <a:stretch>
            <a:fillRect/>
          </a:stretch>
        </p:blipFill>
        <p:spPr bwMode="auto">
          <a:xfrm>
            <a:off x="1243013" y="3694113"/>
            <a:ext cx="4016375" cy="147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2" name="Line 8"/>
          <p:cNvSpPr>
            <a:spLocks noChangeShapeType="1"/>
          </p:cNvSpPr>
          <p:nvPr/>
        </p:nvSpPr>
        <p:spPr bwMode="auto">
          <a:xfrm>
            <a:off x="3643313" y="1295400"/>
            <a:ext cx="0" cy="3781425"/>
          </a:xfrm>
          <a:prstGeom prst="line">
            <a:avLst/>
          </a:prstGeom>
          <a:noFill/>
          <a:ln w="12700">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33" name="Line 9"/>
          <p:cNvSpPr>
            <a:spLocks noChangeShapeType="1"/>
          </p:cNvSpPr>
          <p:nvPr/>
        </p:nvSpPr>
        <p:spPr bwMode="auto">
          <a:xfrm>
            <a:off x="3230563" y="1295400"/>
            <a:ext cx="0" cy="3781425"/>
          </a:xfrm>
          <a:prstGeom prst="line">
            <a:avLst/>
          </a:prstGeom>
          <a:noFill/>
          <a:ln w="12700">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34" name="Line 10"/>
          <p:cNvSpPr>
            <a:spLocks noChangeShapeType="1"/>
          </p:cNvSpPr>
          <p:nvPr/>
        </p:nvSpPr>
        <p:spPr bwMode="auto">
          <a:xfrm>
            <a:off x="2241550" y="1295400"/>
            <a:ext cx="0" cy="3781425"/>
          </a:xfrm>
          <a:prstGeom prst="line">
            <a:avLst/>
          </a:prstGeom>
          <a:noFill/>
          <a:ln w="12700">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35" name="Line 11"/>
          <p:cNvSpPr>
            <a:spLocks noChangeShapeType="1"/>
          </p:cNvSpPr>
          <p:nvPr/>
        </p:nvSpPr>
        <p:spPr bwMode="auto">
          <a:xfrm flipH="1">
            <a:off x="2076450" y="1262063"/>
            <a:ext cx="19050" cy="3814762"/>
          </a:xfrm>
          <a:prstGeom prst="line">
            <a:avLst/>
          </a:prstGeom>
          <a:noFill/>
          <a:ln w="12700">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36" name="Rectangle 12"/>
          <p:cNvSpPr>
            <a:spLocks noChangeArrowheads="1"/>
          </p:cNvSpPr>
          <p:nvPr/>
        </p:nvSpPr>
        <p:spPr bwMode="auto">
          <a:xfrm>
            <a:off x="1243013" y="5168900"/>
            <a:ext cx="4205287" cy="13843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endParaRPr lang="en-US" altLang="en-US" sz="1800">
              <a:solidFill>
                <a:srgbClr val="F57B49"/>
              </a:solidFill>
              <a:latin typeface="Calibri" panose="020F0502020204030204" pitchFamily="34" charset="0"/>
            </a:endParaRPr>
          </a:p>
        </p:txBody>
      </p:sp>
      <p:sp>
        <p:nvSpPr>
          <p:cNvPr id="37" name="Rectangle 13"/>
          <p:cNvSpPr>
            <a:spLocks noChangeArrowheads="1"/>
          </p:cNvSpPr>
          <p:nvPr/>
        </p:nvSpPr>
        <p:spPr bwMode="auto">
          <a:xfrm>
            <a:off x="419100" y="1295400"/>
            <a:ext cx="898525" cy="52578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endParaRPr lang="en-US" altLang="en-US" sz="1800">
              <a:solidFill>
                <a:srgbClr val="F57B49"/>
              </a:solidFill>
              <a:latin typeface="Calibri" panose="020F0502020204030204" pitchFamily="34" charset="0"/>
            </a:endParaRPr>
          </a:p>
        </p:txBody>
      </p:sp>
      <p:sp>
        <p:nvSpPr>
          <p:cNvPr id="38" name="Rectangle 14"/>
          <p:cNvSpPr>
            <a:spLocks noChangeArrowheads="1"/>
          </p:cNvSpPr>
          <p:nvPr/>
        </p:nvSpPr>
        <p:spPr bwMode="auto">
          <a:xfrm>
            <a:off x="2068513" y="5168900"/>
            <a:ext cx="246062" cy="738188"/>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39" name="Rectangle 15"/>
          <p:cNvSpPr>
            <a:spLocks noChangeArrowheads="1"/>
          </p:cNvSpPr>
          <p:nvPr/>
        </p:nvSpPr>
        <p:spPr bwMode="auto">
          <a:xfrm>
            <a:off x="3387725" y="5168900"/>
            <a:ext cx="165100" cy="738188"/>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40" name="Rectangle 16"/>
          <p:cNvSpPr>
            <a:spLocks noChangeArrowheads="1"/>
          </p:cNvSpPr>
          <p:nvPr/>
        </p:nvSpPr>
        <p:spPr bwMode="auto">
          <a:xfrm>
            <a:off x="3881438" y="5168900"/>
            <a:ext cx="165100" cy="738188"/>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41" name="Rectangle 17"/>
          <p:cNvSpPr>
            <a:spLocks noChangeArrowheads="1"/>
          </p:cNvSpPr>
          <p:nvPr/>
        </p:nvSpPr>
        <p:spPr bwMode="auto">
          <a:xfrm>
            <a:off x="1738313" y="5168900"/>
            <a:ext cx="165100" cy="738188"/>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42" name="Text Box 18"/>
          <p:cNvSpPr txBox="1">
            <a:spLocks noChangeArrowheads="1"/>
          </p:cNvSpPr>
          <p:nvPr/>
        </p:nvSpPr>
        <p:spPr bwMode="auto">
          <a:xfrm>
            <a:off x="1573213" y="5907088"/>
            <a:ext cx="27320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2400" b="1" dirty="0" smtClean="0">
                <a:solidFill>
                  <a:schemeClr val="hlink"/>
                </a:solidFill>
                <a:latin typeface="Calibri" panose="020F0502020204030204" pitchFamily="34" charset="0"/>
              </a:rPr>
              <a:t> S</a:t>
            </a:r>
            <a:r>
              <a:rPr lang="en-GB" altLang="en-US" sz="2400" b="1" baseline="-25000" dirty="0" smtClean="0">
                <a:solidFill>
                  <a:schemeClr val="hlink"/>
                </a:solidFill>
                <a:latin typeface="Calibri" panose="020F0502020204030204" pitchFamily="34" charset="0"/>
              </a:rPr>
              <a:t>4</a:t>
            </a:r>
            <a:r>
              <a:rPr lang="en-GB" altLang="en-US" sz="2400" b="1" dirty="0" smtClean="0">
                <a:solidFill>
                  <a:schemeClr val="hlink"/>
                </a:solidFill>
                <a:latin typeface="Calibri" panose="020F0502020204030204" pitchFamily="34" charset="0"/>
              </a:rPr>
              <a:t>  </a:t>
            </a:r>
            <a:r>
              <a:rPr lang="en-GB" altLang="en-US" sz="2400" b="1" dirty="0">
                <a:solidFill>
                  <a:schemeClr val="hlink"/>
                </a:solidFill>
                <a:latin typeface="Calibri" panose="020F0502020204030204" pitchFamily="34" charset="0"/>
              </a:rPr>
              <a:t>S</a:t>
            </a:r>
            <a:r>
              <a:rPr lang="en-GB" altLang="en-US" sz="2400" b="1" baseline="-25000" dirty="0">
                <a:solidFill>
                  <a:schemeClr val="hlink"/>
                </a:solidFill>
                <a:latin typeface="Calibri" panose="020F0502020204030204" pitchFamily="34" charset="0"/>
              </a:rPr>
              <a:t>1</a:t>
            </a:r>
            <a:r>
              <a:rPr lang="en-GB" altLang="en-US" sz="2400" b="1" dirty="0">
                <a:solidFill>
                  <a:schemeClr val="hlink"/>
                </a:solidFill>
                <a:latin typeface="Calibri" panose="020F0502020204030204" pitchFamily="34" charset="0"/>
              </a:rPr>
              <a:t>             </a:t>
            </a:r>
            <a:r>
              <a:rPr lang="en-GB" altLang="en-US" sz="2400" b="1" dirty="0" smtClean="0">
                <a:solidFill>
                  <a:schemeClr val="hlink"/>
                </a:solidFill>
                <a:latin typeface="Calibri" panose="020F0502020204030204" pitchFamily="34" charset="0"/>
              </a:rPr>
              <a:t>  S</a:t>
            </a:r>
            <a:r>
              <a:rPr lang="en-GB" altLang="en-US" sz="2400" b="1" baseline="-25000" dirty="0" smtClean="0">
                <a:solidFill>
                  <a:schemeClr val="hlink"/>
                </a:solidFill>
                <a:latin typeface="Calibri" panose="020F0502020204030204" pitchFamily="34" charset="0"/>
              </a:rPr>
              <a:t>2</a:t>
            </a:r>
            <a:r>
              <a:rPr lang="en-GB" altLang="en-US" sz="2400" b="1" dirty="0" smtClean="0">
                <a:solidFill>
                  <a:schemeClr val="hlink"/>
                </a:solidFill>
                <a:latin typeface="Calibri" panose="020F0502020204030204" pitchFamily="34" charset="0"/>
              </a:rPr>
              <a:t>    </a:t>
            </a:r>
            <a:r>
              <a:rPr lang="en-GB" altLang="en-US" sz="2400" b="1" dirty="0">
                <a:solidFill>
                  <a:schemeClr val="hlink"/>
                </a:solidFill>
                <a:latin typeface="Calibri" panose="020F0502020204030204" pitchFamily="34" charset="0"/>
              </a:rPr>
              <a:t>S</a:t>
            </a:r>
            <a:r>
              <a:rPr lang="en-GB" altLang="en-US" sz="2400" b="1" baseline="-25000" dirty="0">
                <a:solidFill>
                  <a:schemeClr val="hlink"/>
                </a:solidFill>
                <a:latin typeface="Calibri" panose="020F0502020204030204" pitchFamily="34" charset="0"/>
              </a:rPr>
              <a:t>3</a:t>
            </a:r>
            <a:endParaRPr lang="en-GB" altLang="en-US" sz="2400" dirty="0">
              <a:solidFill>
                <a:schemeClr val="hlink"/>
              </a:solidFill>
              <a:latin typeface="Calibri" panose="020F0502020204030204" pitchFamily="34" charset="0"/>
            </a:endParaRPr>
          </a:p>
        </p:txBody>
      </p:sp>
      <p:sp>
        <p:nvSpPr>
          <p:cNvPr id="43" name="Text Box 19"/>
          <p:cNvSpPr txBox="1">
            <a:spLocks noChangeArrowheads="1"/>
          </p:cNvSpPr>
          <p:nvPr/>
        </p:nvSpPr>
        <p:spPr bwMode="auto">
          <a:xfrm>
            <a:off x="463664" y="1392238"/>
            <a:ext cx="1263423"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r>
              <a:rPr lang="en-GB" altLang="en-US" sz="2400">
                <a:solidFill>
                  <a:schemeClr val="hlink"/>
                </a:solidFill>
                <a:latin typeface="Calibri" panose="020F0502020204030204" pitchFamily="34" charset="0"/>
              </a:rPr>
              <a:t>aortic</a:t>
            </a:r>
          </a:p>
          <a:p>
            <a:pPr algn="ctr">
              <a:lnSpc>
                <a:spcPct val="80000"/>
              </a:lnSpc>
            </a:pPr>
            <a:r>
              <a:rPr lang="en-GB" altLang="en-US" sz="2400">
                <a:solidFill>
                  <a:schemeClr val="hlink"/>
                </a:solidFill>
                <a:latin typeface="Calibri" panose="020F0502020204030204" pitchFamily="34" charset="0"/>
              </a:rPr>
              <a:t>pressure</a:t>
            </a:r>
          </a:p>
        </p:txBody>
      </p:sp>
      <p:sp>
        <p:nvSpPr>
          <p:cNvPr id="44" name="Text Box 20"/>
          <p:cNvSpPr txBox="1">
            <a:spLocks noChangeArrowheads="1"/>
          </p:cNvSpPr>
          <p:nvPr/>
        </p:nvSpPr>
        <p:spPr bwMode="auto">
          <a:xfrm>
            <a:off x="329525" y="2278063"/>
            <a:ext cx="1531702"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r>
              <a:rPr lang="en-GB" altLang="en-US" sz="2400">
                <a:solidFill>
                  <a:schemeClr val="hlink"/>
                </a:solidFill>
                <a:latin typeface="Calibri" panose="020F0502020204030204" pitchFamily="34" charset="0"/>
              </a:rPr>
              <a:t>ventricular</a:t>
            </a:r>
          </a:p>
          <a:p>
            <a:pPr algn="ctr">
              <a:lnSpc>
                <a:spcPct val="80000"/>
              </a:lnSpc>
            </a:pPr>
            <a:r>
              <a:rPr lang="en-GB" altLang="en-US" sz="2400">
                <a:solidFill>
                  <a:schemeClr val="hlink"/>
                </a:solidFill>
                <a:latin typeface="Calibri" panose="020F0502020204030204" pitchFamily="34" charset="0"/>
              </a:rPr>
              <a:t>pressure</a:t>
            </a:r>
          </a:p>
        </p:txBody>
      </p:sp>
      <p:sp>
        <p:nvSpPr>
          <p:cNvPr id="45" name="Text Box 21"/>
          <p:cNvSpPr txBox="1">
            <a:spLocks noChangeArrowheads="1"/>
          </p:cNvSpPr>
          <p:nvPr/>
        </p:nvSpPr>
        <p:spPr bwMode="auto">
          <a:xfrm>
            <a:off x="3998237" y="4189413"/>
            <a:ext cx="1531702"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r>
              <a:rPr lang="en-GB" altLang="en-US" sz="2400">
                <a:solidFill>
                  <a:schemeClr val="hlink"/>
                </a:solidFill>
                <a:latin typeface="Calibri" panose="020F0502020204030204" pitchFamily="34" charset="0"/>
              </a:rPr>
              <a:t>ventricular</a:t>
            </a:r>
          </a:p>
          <a:p>
            <a:pPr algn="ctr">
              <a:lnSpc>
                <a:spcPct val="80000"/>
              </a:lnSpc>
            </a:pPr>
            <a:r>
              <a:rPr lang="en-GB" altLang="en-US" sz="2400">
                <a:solidFill>
                  <a:schemeClr val="hlink"/>
                </a:solidFill>
                <a:latin typeface="Calibri" panose="020F0502020204030204" pitchFamily="34" charset="0"/>
              </a:rPr>
              <a:t>volume</a:t>
            </a:r>
          </a:p>
        </p:txBody>
      </p:sp>
      <p:sp>
        <p:nvSpPr>
          <p:cNvPr id="46" name="Text Box 22"/>
          <p:cNvSpPr txBox="1">
            <a:spLocks noChangeArrowheads="1"/>
          </p:cNvSpPr>
          <p:nvPr/>
        </p:nvSpPr>
        <p:spPr bwMode="auto">
          <a:xfrm>
            <a:off x="4008552" y="2424113"/>
            <a:ext cx="1263423"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lnSpc>
                <a:spcPct val="80000"/>
              </a:lnSpc>
            </a:pPr>
            <a:r>
              <a:rPr lang="en-GB" altLang="en-US" sz="2400">
                <a:solidFill>
                  <a:schemeClr val="hlink"/>
                </a:solidFill>
                <a:latin typeface="Calibri" panose="020F0502020204030204" pitchFamily="34" charset="0"/>
              </a:rPr>
              <a:t>atrial</a:t>
            </a:r>
          </a:p>
          <a:p>
            <a:pPr algn="ctr"/>
            <a:r>
              <a:rPr lang="en-GB" altLang="en-US" sz="2400">
                <a:solidFill>
                  <a:schemeClr val="hlink"/>
                </a:solidFill>
                <a:latin typeface="Calibri" panose="020F0502020204030204" pitchFamily="34" charset="0"/>
              </a:rPr>
              <a:t>pressure</a:t>
            </a:r>
          </a:p>
        </p:txBody>
      </p:sp>
      <p:sp>
        <p:nvSpPr>
          <p:cNvPr id="47" name="Line 23"/>
          <p:cNvSpPr>
            <a:spLocks noChangeShapeType="1"/>
          </p:cNvSpPr>
          <p:nvPr/>
        </p:nvSpPr>
        <p:spPr bwMode="auto">
          <a:xfrm flipH="1" flipV="1">
            <a:off x="4129088" y="4154488"/>
            <a:ext cx="82550" cy="184150"/>
          </a:xfrm>
          <a:prstGeom prst="line">
            <a:avLst/>
          </a:prstGeom>
          <a:noFill/>
          <a:ln w="28575">
            <a:solidFill>
              <a:schemeClr val="tx1"/>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48" name="Line 24"/>
          <p:cNvSpPr>
            <a:spLocks noChangeShapeType="1"/>
          </p:cNvSpPr>
          <p:nvPr/>
        </p:nvSpPr>
        <p:spPr bwMode="auto">
          <a:xfrm flipV="1">
            <a:off x="1655763" y="2771775"/>
            <a:ext cx="495300" cy="0"/>
          </a:xfrm>
          <a:prstGeom prst="line">
            <a:avLst/>
          </a:prstGeom>
          <a:noFill/>
          <a:ln w="28575">
            <a:solidFill>
              <a:schemeClr val="bg2"/>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49" name="Line 25"/>
          <p:cNvSpPr>
            <a:spLocks noChangeShapeType="1"/>
          </p:cNvSpPr>
          <p:nvPr/>
        </p:nvSpPr>
        <p:spPr bwMode="auto">
          <a:xfrm>
            <a:off x="1573213" y="1757363"/>
            <a:ext cx="412750" cy="460375"/>
          </a:xfrm>
          <a:prstGeom prst="line">
            <a:avLst/>
          </a:prstGeom>
          <a:noFill/>
          <a:ln w="28575">
            <a:solidFill>
              <a:schemeClr val="tx1"/>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50" name="Line 26"/>
          <p:cNvSpPr>
            <a:spLocks noChangeShapeType="1"/>
          </p:cNvSpPr>
          <p:nvPr/>
        </p:nvSpPr>
        <p:spPr bwMode="auto">
          <a:xfrm flipH="1">
            <a:off x="3387725" y="2863850"/>
            <a:ext cx="741363" cy="552450"/>
          </a:xfrm>
          <a:prstGeom prst="line">
            <a:avLst/>
          </a:prstGeom>
          <a:noFill/>
          <a:ln w="28575">
            <a:solidFill>
              <a:schemeClr val="tx1"/>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Tree>
    <p:extLst>
      <p:ext uri="{BB962C8B-B14F-4D97-AF65-F5344CB8AC3E}">
        <p14:creationId xmlns:p14="http://schemas.microsoft.com/office/powerpoint/2010/main" val="2541578751"/>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50562" name="Rectangle 2"/>
          <p:cNvSpPr>
            <a:spLocks noChangeArrowheads="1"/>
          </p:cNvSpPr>
          <p:nvPr/>
        </p:nvSpPr>
        <p:spPr bwMode="auto">
          <a:xfrm>
            <a:off x="304800" y="1912938"/>
            <a:ext cx="9601200" cy="4683125"/>
          </a:xfrm>
          <a:prstGeom prst="rect">
            <a:avLst/>
          </a:prstGeom>
          <a:noFill/>
          <a:ln w="12700" cap="sq">
            <a:noFill/>
            <a:miter lim="800000"/>
            <a:headEnd type="none" w="sm" len="sm"/>
            <a:tailEnd type="none" w="sm" len="sm"/>
          </a:ln>
          <a:effectLst/>
        </p:spPr>
        <p:txBody>
          <a:bodyPr/>
          <a:lstStyle/>
          <a:p>
            <a:pPr marL="342900" indent="-342900">
              <a:spcBef>
                <a:spcPct val="20000"/>
              </a:spcBef>
              <a:buClr>
                <a:schemeClr val="tx2"/>
              </a:buClr>
              <a:buSzPct val="75000"/>
              <a:buFont typeface="Monotype Sorts" pitchFamily="2" charset="2"/>
              <a:buChar char="n"/>
              <a:defRPr/>
            </a:pPr>
            <a:endParaRPr lang="en-US">
              <a:solidFill>
                <a:srgbClr val="00FFFF"/>
              </a:solidFill>
              <a:effectLst>
                <a:outerShdw blurRad="38100" dist="38100" dir="2700000" algn="tl">
                  <a:srgbClr val="000000"/>
                </a:outerShdw>
              </a:effectLst>
              <a:latin typeface="Calibri" panose="020F0502020204030204" pitchFamily="34" charset="0"/>
              <a:cs typeface="Times New Roman" pitchFamily="18" charset="0"/>
            </a:endParaRPr>
          </a:p>
        </p:txBody>
      </p:sp>
      <p:sp>
        <p:nvSpPr>
          <p:cNvPr id="25603" name="Rectangle 3"/>
          <p:cNvSpPr>
            <a:spLocks noChangeArrowheads="1"/>
          </p:cNvSpPr>
          <p:nvPr/>
        </p:nvSpPr>
        <p:spPr bwMode="auto">
          <a:xfrm>
            <a:off x="2857500" y="152400"/>
            <a:ext cx="4648200" cy="766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r>
              <a:rPr lang="en-GB" altLang="en-US" sz="4400" b="1" dirty="0">
                <a:solidFill>
                  <a:srgbClr val="FAFD00"/>
                </a:solidFill>
                <a:latin typeface="Calibri" panose="020F0502020204030204" pitchFamily="34" charset="0"/>
              </a:rPr>
              <a:t>Heart sounds</a:t>
            </a:r>
          </a:p>
        </p:txBody>
      </p:sp>
      <p:sp>
        <p:nvSpPr>
          <p:cNvPr id="25627" name="Text Box 27"/>
          <p:cNvSpPr txBox="1">
            <a:spLocks noChangeArrowheads="1"/>
          </p:cNvSpPr>
          <p:nvPr/>
        </p:nvSpPr>
        <p:spPr bwMode="auto">
          <a:xfrm>
            <a:off x="5905500" y="1022350"/>
            <a:ext cx="41148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buFontTx/>
              <a:buBlip>
                <a:blip r:embed="rId4"/>
              </a:buBlip>
            </a:pPr>
            <a:r>
              <a:rPr lang="en-GB" altLang="en-US" sz="2200" b="1" dirty="0" smtClean="0">
                <a:solidFill>
                  <a:srgbClr val="00FFFF"/>
                </a:solidFill>
                <a:latin typeface="Calibri" panose="020F0502020204030204" pitchFamily="34" charset="0"/>
              </a:rPr>
              <a:t> </a:t>
            </a:r>
            <a:r>
              <a:rPr lang="en-GB" altLang="en-US" sz="2200" b="1" dirty="0">
                <a:solidFill>
                  <a:srgbClr val="00FFFF"/>
                </a:solidFill>
                <a:latin typeface="Calibri" panose="020F0502020204030204" pitchFamily="34" charset="0"/>
              </a:rPr>
              <a:t> S</a:t>
            </a:r>
            <a:r>
              <a:rPr lang="en-GB" altLang="en-US" sz="2200" b="1" baseline="-25000" dirty="0">
                <a:solidFill>
                  <a:srgbClr val="00FFFF"/>
                </a:solidFill>
                <a:latin typeface="Calibri" panose="020F0502020204030204" pitchFamily="34" charset="0"/>
              </a:rPr>
              <a:t>3</a:t>
            </a:r>
            <a:r>
              <a:rPr lang="en-GB" altLang="en-US" sz="2200" b="1" dirty="0">
                <a:solidFill>
                  <a:srgbClr val="00FFFF"/>
                </a:solidFill>
                <a:latin typeface="Calibri" panose="020F0502020204030204" pitchFamily="34" charset="0"/>
              </a:rPr>
              <a:t> is a </a:t>
            </a:r>
            <a:r>
              <a:rPr lang="en-US" sz="2200" b="1" dirty="0">
                <a:solidFill>
                  <a:srgbClr val="00FFFF"/>
                </a:solidFill>
                <a:latin typeface="Calibri" panose="020F0502020204030204" pitchFamily="34" charset="0"/>
              </a:rPr>
              <a:t>soft, </a:t>
            </a:r>
            <a:r>
              <a:rPr lang="en-US" sz="2200" b="1" dirty="0" smtClean="0">
                <a:solidFill>
                  <a:srgbClr val="00FFFF"/>
                </a:solidFill>
                <a:latin typeface="Calibri" panose="020F0502020204030204" pitchFamily="34" charset="0"/>
              </a:rPr>
              <a:t>low-pitched.</a:t>
            </a:r>
          </a:p>
          <a:p>
            <a:pPr>
              <a:buFontTx/>
              <a:buBlip>
                <a:blip r:embed="rId4"/>
              </a:buBlip>
            </a:pPr>
            <a:endParaRPr lang="en-US" sz="2200" b="1" dirty="0">
              <a:solidFill>
                <a:srgbClr val="00FFFF"/>
              </a:solidFill>
              <a:latin typeface="Calibri" panose="020F0502020204030204" pitchFamily="34" charset="0"/>
            </a:endParaRPr>
          </a:p>
          <a:p>
            <a:pPr>
              <a:buFontTx/>
              <a:buBlip>
                <a:blip r:embed="rId4"/>
              </a:buBlip>
            </a:pPr>
            <a:r>
              <a:rPr lang="en-US" sz="2200" b="1" dirty="0" smtClean="0">
                <a:solidFill>
                  <a:srgbClr val="00FFFF"/>
                </a:solidFill>
                <a:latin typeface="Calibri" panose="020F0502020204030204" pitchFamily="34" charset="0"/>
              </a:rPr>
              <a:t> </a:t>
            </a:r>
            <a:r>
              <a:rPr lang="en-GB" altLang="en-US" sz="2200" b="1" dirty="0">
                <a:solidFill>
                  <a:srgbClr val="00FFFF"/>
                </a:solidFill>
                <a:latin typeface="Calibri" panose="020F0502020204030204" pitchFamily="34" charset="0"/>
              </a:rPr>
              <a:t>S</a:t>
            </a:r>
            <a:r>
              <a:rPr lang="en-GB" altLang="en-US" sz="2200" b="1" baseline="-25000" dirty="0">
                <a:solidFill>
                  <a:srgbClr val="00FFFF"/>
                </a:solidFill>
                <a:latin typeface="Calibri" panose="020F0502020204030204" pitchFamily="34" charset="0"/>
              </a:rPr>
              <a:t>3</a:t>
            </a:r>
            <a:r>
              <a:rPr lang="en-US" sz="2200" b="1" dirty="0" smtClean="0">
                <a:solidFill>
                  <a:srgbClr val="00FFFF"/>
                </a:solidFill>
                <a:latin typeface="Calibri" panose="020F0502020204030204" pitchFamily="34" charset="0"/>
              </a:rPr>
              <a:t> is </a:t>
            </a:r>
            <a:r>
              <a:rPr lang="en-US" sz="2200" b="1" dirty="0">
                <a:solidFill>
                  <a:srgbClr val="00FFFF"/>
                </a:solidFill>
                <a:latin typeface="Calibri" panose="020F0502020204030204" pitchFamily="34" charset="0"/>
              </a:rPr>
              <a:t>heard about one third of the way through diastole in many normal young individuals. </a:t>
            </a:r>
            <a:endParaRPr lang="en-US" sz="2200" b="1" dirty="0" smtClean="0">
              <a:solidFill>
                <a:srgbClr val="00FFFF"/>
              </a:solidFill>
              <a:latin typeface="Calibri" panose="020F0502020204030204" pitchFamily="34" charset="0"/>
            </a:endParaRPr>
          </a:p>
          <a:p>
            <a:endParaRPr lang="en-US" altLang="en-US" sz="2200" b="1" dirty="0">
              <a:solidFill>
                <a:srgbClr val="00FFFF"/>
              </a:solidFill>
              <a:latin typeface="Calibri" panose="020F0502020204030204" pitchFamily="34" charset="0"/>
            </a:endParaRPr>
          </a:p>
          <a:p>
            <a:pPr>
              <a:buFontTx/>
              <a:buBlip>
                <a:blip r:embed="rId4"/>
              </a:buBlip>
            </a:pPr>
            <a:r>
              <a:rPr lang="en-US" altLang="en-US" sz="2200" b="1" dirty="0" smtClean="0">
                <a:solidFill>
                  <a:srgbClr val="00FFFF"/>
                </a:solidFill>
                <a:latin typeface="Calibri" panose="020F0502020204030204" pitchFamily="34" charset="0"/>
              </a:rPr>
              <a:t> </a:t>
            </a:r>
            <a:r>
              <a:rPr lang="en-GB" altLang="en-US" sz="2200" b="1" dirty="0" smtClean="0">
                <a:solidFill>
                  <a:srgbClr val="FF6600"/>
                </a:solidFill>
                <a:latin typeface="Calibri" panose="020F0502020204030204" pitchFamily="34" charset="0"/>
              </a:rPr>
              <a:t>S</a:t>
            </a:r>
            <a:r>
              <a:rPr lang="en-GB" altLang="en-US" sz="2200" b="1" baseline="-25000" dirty="0" smtClean="0">
                <a:solidFill>
                  <a:srgbClr val="FF6600"/>
                </a:solidFill>
                <a:latin typeface="Calibri" panose="020F0502020204030204" pitchFamily="34" charset="0"/>
              </a:rPr>
              <a:t>3</a:t>
            </a:r>
            <a:r>
              <a:rPr lang="en-GB" altLang="en-US" sz="2200" b="1" dirty="0" smtClean="0">
                <a:solidFill>
                  <a:srgbClr val="FF6600"/>
                </a:solidFill>
                <a:latin typeface="Calibri" panose="020F0502020204030204" pitchFamily="34" charset="0"/>
              </a:rPr>
              <a:t> </a:t>
            </a:r>
            <a:r>
              <a:rPr lang="en-US" sz="2200" b="1" dirty="0">
                <a:solidFill>
                  <a:srgbClr val="FF6600"/>
                </a:solidFill>
                <a:latin typeface="Calibri" panose="020F0502020204030204" pitchFamily="34" charset="0"/>
              </a:rPr>
              <a:t>coincides with the period of rapid ventricular filling </a:t>
            </a:r>
            <a:r>
              <a:rPr lang="en-US" sz="2200" b="1" dirty="0" smtClean="0">
                <a:solidFill>
                  <a:srgbClr val="FF6600"/>
                </a:solidFill>
                <a:latin typeface="Calibri" panose="020F0502020204030204" pitchFamily="34" charset="0"/>
              </a:rPr>
              <a:t> and </a:t>
            </a:r>
            <a:r>
              <a:rPr lang="en-GB" altLang="en-US" sz="2200" b="1" dirty="0" smtClean="0">
                <a:solidFill>
                  <a:srgbClr val="FF6600"/>
                </a:solidFill>
                <a:latin typeface="Calibri" panose="020F0502020204030204" pitchFamily="34" charset="0"/>
              </a:rPr>
              <a:t>occurs </a:t>
            </a:r>
            <a:r>
              <a:rPr lang="en-GB" altLang="en-US" sz="2200" b="1" dirty="0">
                <a:solidFill>
                  <a:srgbClr val="FF6600"/>
                </a:solidFill>
                <a:latin typeface="Calibri" panose="020F0502020204030204" pitchFamily="34" charset="0"/>
              </a:rPr>
              <a:t>during transition between rapid filling and slow filling of </a:t>
            </a:r>
            <a:r>
              <a:rPr lang="en-GB" altLang="en-US" sz="2200" b="1" dirty="0" smtClean="0">
                <a:solidFill>
                  <a:srgbClr val="FF6600"/>
                </a:solidFill>
                <a:latin typeface="Calibri" panose="020F0502020204030204" pitchFamily="34" charset="0"/>
              </a:rPr>
              <a:t>ventricle. </a:t>
            </a:r>
          </a:p>
          <a:p>
            <a:pPr>
              <a:buFontTx/>
              <a:buBlip>
                <a:blip r:embed="rId4"/>
              </a:buBlip>
            </a:pPr>
            <a:endParaRPr lang="en-GB" altLang="en-US" sz="2200" b="1" dirty="0">
              <a:solidFill>
                <a:srgbClr val="00FFFF"/>
              </a:solidFill>
              <a:latin typeface="Calibri" panose="020F0502020204030204" pitchFamily="34" charset="0"/>
            </a:endParaRPr>
          </a:p>
          <a:p>
            <a:pPr>
              <a:buFontTx/>
              <a:buBlip>
                <a:blip r:embed="rId4"/>
              </a:buBlip>
            </a:pPr>
            <a:r>
              <a:rPr lang="en-US" sz="2200" b="1" dirty="0" smtClean="0">
                <a:solidFill>
                  <a:srgbClr val="00FFFF"/>
                </a:solidFill>
                <a:latin typeface="Calibri" panose="020F0502020204030204" pitchFamily="34" charset="0"/>
              </a:rPr>
              <a:t> </a:t>
            </a:r>
            <a:r>
              <a:rPr lang="en-US" sz="2200" b="1" dirty="0" smtClean="0">
                <a:solidFill>
                  <a:srgbClr val="FFFF00"/>
                </a:solidFill>
                <a:latin typeface="Calibri" panose="020F0502020204030204" pitchFamily="34" charset="0"/>
              </a:rPr>
              <a:t>It is </a:t>
            </a:r>
            <a:r>
              <a:rPr lang="en-US" sz="2200" b="1" dirty="0">
                <a:solidFill>
                  <a:srgbClr val="FFFF00"/>
                </a:solidFill>
                <a:latin typeface="Calibri" panose="020F0502020204030204" pitchFamily="34" charset="0"/>
              </a:rPr>
              <a:t>probably due to vibrations set up by the inrush of blood.</a:t>
            </a:r>
            <a:endParaRPr lang="en-GB" altLang="en-US" sz="2200" b="1" dirty="0">
              <a:solidFill>
                <a:srgbClr val="FFFF00"/>
              </a:solidFill>
              <a:latin typeface="Calibri" panose="020F0502020204030204" pitchFamily="34" charset="0"/>
            </a:endParaRPr>
          </a:p>
          <a:p>
            <a:pPr>
              <a:buFontTx/>
              <a:buBlip>
                <a:blip r:embed="rId4"/>
              </a:buBlip>
            </a:pPr>
            <a:endParaRPr lang="en-GB" altLang="en-US" sz="2200" b="1" dirty="0">
              <a:solidFill>
                <a:srgbClr val="00FFFF"/>
              </a:solidFill>
              <a:latin typeface="Calibri" panose="020F0502020204030204" pitchFamily="34" charset="0"/>
            </a:endParaRPr>
          </a:p>
          <a:p>
            <a:pPr>
              <a:buFontTx/>
              <a:buBlip>
                <a:blip r:embed="rId4"/>
              </a:buBlip>
            </a:pPr>
            <a:endParaRPr lang="en-GB" altLang="en-US" sz="2200" b="1" dirty="0">
              <a:solidFill>
                <a:srgbClr val="00FFFF"/>
              </a:solidFill>
              <a:latin typeface="Calibri" panose="020F0502020204030204" pitchFamily="34" charset="0"/>
            </a:endParaRPr>
          </a:p>
        </p:txBody>
      </p:sp>
      <p:pic>
        <p:nvPicPr>
          <p:cNvPr id="28" name="Picture 4"/>
          <p:cNvPicPr>
            <a:picLocks noChangeArrowheads="1"/>
          </p:cNvPicPr>
          <p:nvPr/>
        </p:nvPicPr>
        <p:blipFill>
          <a:blip r:embed="rId5">
            <a:extLst>
              <a:ext uri="{28A0092B-C50C-407E-A947-70E740481C1C}">
                <a14:useLocalDpi xmlns:a14="http://schemas.microsoft.com/office/drawing/2010/main" val="0"/>
              </a:ext>
            </a:extLst>
          </a:blip>
          <a:srcRect t="2347" b="64374"/>
          <a:stretch>
            <a:fillRect/>
          </a:stretch>
        </p:blipFill>
        <p:spPr bwMode="auto">
          <a:xfrm>
            <a:off x="1252538" y="1295400"/>
            <a:ext cx="4014787" cy="239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9" name="Rectangle 5"/>
          <p:cNvSpPr>
            <a:spLocks noChangeArrowheads="1"/>
          </p:cNvSpPr>
          <p:nvPr/>
        </p:nvSpPr>
        <p:spPr bwMode="auto">
          <a:xfrm>
            <a:off x="1252538" y="3694113"/>
            <a:ext cx="4040187" cy="1290637"/>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30" name="Rectangle 6"/>
          <p:cNvSpPr>
            <a:spLocks noChangeArrowheads="1"/>
          </p:cNvSpPr>
          <p:nvPr/>
        </p:nvSpPr>
        <p:spPr bwMode="auto">
          <a:xfrm>
            <a:off x="5210175" y="1295400"/>
            <a:ext cx="238125" cy="52578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pic>
        <p:nvPicPr>
          <p:cNvPr id="31" name="Picture 7"/>
          <p:cNvPicPr>
            <a:picLocks noChangeArrowheads="1"/>
          </p:cNvPicPr>
          <p:nvPr/>
        </p:nvPicPr>
        <p:blipFill>
          <a:blip r:embed="rId5">
            <a:extLst>
              <a:ext uri="{28A0092B-C50C-407E-A947-70E740481C1C}">
                <a14:useLocalDpi xmlns:a14="http://schemas.microsoft.com/office/drawing/2010/main" val="0"/>
              </a:ext>
            </a:extLst>
          </a:blip>
          <a:srcRect t="53546" b="25974"/>
          <a:stretch>
            <a:fillRect/>
          </a:stretch>
        </p:blipFill>
        <p:spPr bwMode="auto">
          <a:xfrm>
            <a:off x="1243013" y="3694113"/>
            <a:ext cx="4016375" cy="147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2" name="Line 8"/>
          <p:cNvSpPr>
            <a:spLocks noChangeShapeType="1"/>
          </p:cNvSpPr>
          <p:nvPr/>
        </p:nvSpPr>
        <p:spPr bwMode="auto">
          <a:xfrm>
            <a:off x="3643313" y="1295400"/>
            <a:ext cx="0" cy="3781425"/>
          </a:xfrm>
          <a:prstGeom prst="line">
            <a:avLst/>
          </a:prstGeom>
          <a:noFill/>
          <a:ln w="12700">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33" name="Line 9"/>
          <p:cNvSpPr>
            <a:spLocks noChangeShapeType="1"/>
          </p:cNvSpPr>
          <p:nvPr/>
        </p:nvSpPr>
        <p:spPr bwMode="auto">
          <a:xfrm>
            <a:off x="3230563" y="1295400"/>
            <a:ext cx="0" cy="3781425"/>
          </a:xfrm>
          <a:prstGeom prst="line">
            <a:avLst/>
          </a:prstGeom>
          <a:noFill/>
          <a:ln w="12700">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34" name="Line 10"/>
          <p:cNvSpPr>
            <a:spLocks noChangeShapeType="1"/>
          </p:cNvSpPr>
          <p:nvPr/>
        </p:nvSpPr>
        <p:spPr bwMode="auto">
          <a:xfrm>
            <a:off x="2241550" y="1295400"/>
            <a:ext cx="0" cy="3781425"/>
          </a:xfrm>
          <a:prstGeom prst="line">
            <a:avLst/>
          </a:prstGeom>
          <a:noFill/>
          <a:ln w="12700">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35" name="Line 11"/>
          <p:cNvSpPr>
            <a:spLocks noChangeShapeType="1"/>
          </p:cNvSpPr>
          <p:nvPr/>
        </p:nvSpPr>
        <p:spPr bwMode="auto">
          <a:xfrm flipH="1">
            <a:off x="2076450" y="1262063"/>
            <a:ext cx="19050" cy="3814762"/>
          </a:xfrm>
          <a:prstGeom prst="line">
            <a:avLst/>
          </a:prstGeom>
          <a:noFill/>
          <a:ln w="12700">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36" name="Rectangle 12"/>
          <p:cNvSpPr>
            <a:spLocks noChangeArrowheads="1"/>
          </p:cNvSpPr>
          <p:nvPr/>
        </p:nvSpPr>
        <p:spPr bwMode="auto">
          <a:xfrm>
            <a:off x="1243013" y="5168900"/>
            <a:ext cx="4205287" cy="13843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endParaRPr lang="en-US" altLang="en-US" sz="1800">
              <a:solidFill>
                <a:srgbClr val="F57B49"/>
              </a:solidFill>
              <a:latin typeface="Calibri" panose="020F0502020204030204" pitchFamily="34" charset="0"/>
            </a:endParaRPr>
          </a:p>
        </p:txBody>
      </p:sp>
      <p:sp>
        <p:nvSpPr>
          <p:cNvPr id="37" name="Rectangle 13"/>
          <p:cNvSpPr>
            <a:spLocks noChangeArrowheads="1"/>
          </p:cNvSpPr>
          <p:nvPr/>
        </p:nvSpPr>
        <p:spPr bwMode="auto">
          <a:xfrm>
            <a:off x="419100" y="1295400"/>
            <a:ext cx="898525" cy="52578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endParaRPr lang="en-US" altLang="en-US" sz="1800">
              <a:solidFill>
                <a:srgbClr val="F57B49"/>
              </a:solidFill>
              <a:latin typeface="Calibri" panose="020F0502020204030204" pitchFamily="34" charset="0"/>
            </a:endParaRPr>
          </a:p>
        </p:txBody>
      </p:sp>
      <p:sp>
        <p:nvSpPr>
          <p:cNvPr id="38" name="Rectangle 14"/>
          <p:cNvSpPr>
            <a:spLocks noChangeArrowheads="1"/>
          </p:cNvSpPr>
          <p:nvPr/>
        </p:nvSpPr>
        <p:spPr bwMode="auto">
          <a:xfrm>
            <a:off x="2068513" y="5168900"/>
            <a:ext cx="246062" cy="738188"/>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39" name="Rectangle 15"/>
          <p:cNvSpPr>
            <a:spLocks noChangeArrowheads="1"/>
          </p:cNvSpPr>
          <p:nvPr/>
        </p:nvSpPr>
        <p:spPr bwMode="auto">
          <a:xfrm>
            <a:off x="3387725" y="5168900"/>
            <a:ext cx="165100" cy="738188"/>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40" name="Rectangle 16"/>
          <p:cNvSpPr>
            <a:spLocks noChangeArrowheads="1"/>
          </p:cNvSpPr>
          <p:nvPr/>
        </p:nvSpPr>
        <p:spPr bwMode="auto">
          <a:xfrm>
            <a:off x="3881438" y="5168900"/>
            <a:ext cx="165100" cy="738188"/>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41" name="Rectangle 17"/>
          <p:cNvSpPr>
            <a:spLocks noChangeArrowheads="1"/>
          </p:cNvSpPr>
          <p:nvPr/>
        </p:nvSpPr>
        <p:spPr bwMode="auto">
          <a:xfrm>
            <a:off x="1738313" y="5168900"/>
            <a:ext cx="165100" cy="738188"/>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42" name="Text Box 18"/>
          <p:cNvSpPr txBox="1">
            <a:spLocks noChangeArrowheads="1"/>
          </p:cNvSpPr>
          <p:nvPr/>
        </p:nvSpPr>
        <p:spPr bwMode="auto">
          <a:xfrm>
            <a:off x="1573213" y="5907088"/>
            <a:ext cx="27320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2400" b="1" dirty="0" smtClean="0">
                <a:solidFill>
                  <a:schemeClr val="hlink"/>
                </a:solidFill>
                <a:latin typeface="Calibri" panose="020F0502020204030204" pitchFamily="34" charset="0"/>
              </a:rPr>
              <a:t> S</a:t>
            </a:r>
            <a:r>
              <a:rPr lang="en-GB" altLang="en-US" sz="2400" b="1" baseline="-25000" dirty="0" smtClean="0">
                <a:solidFill>
                  <a:schemeClr val="hlink"/>
                </a:solidFill>
                <a:latin typeface="Calibri" panose="020F0502020204030204" pitchFamily="34" charset="0"/>
              </a:rPr>
              <a:t>4</a:t>
            </a:r>
            <a:r>
              <a:rPr lang="en-GB" altLang="en-US" sz="2400" b="1" dirty="0" smtClean="0">
                <a:solidFill>
                  <a:schemeClr val="hlink"/>
                </a:solidFill>
                <a:latin typeface="Calibri" panose="020F0502020204030204" pitchFamily="34" charset="0"/>
              </a:rPr>
              <a:t>  </a:t>
            </a:r>
            <a:r>
              <a:rPr lang="en-GB" altLang="en-US" sz="2400" b="1" dirty="0">
                <a:solidFill>
                  <a:schemeClr val="hlink"/>
                </a:solidFill>
                <a:latin typeface="Calibri" panose="020F0502020204030204" pitchFamily="34" charset="0"/>
              </a:rPr>
              <a:t>S</a:t>
            </a:r>
            <a:r>
              <a:rPr lang="en-GB" altLang="en-US" sz="2400" b="1" baseline="-25000" dirty="0">
                <a:solidFill>
                  <a:schemeClr val="hlink"/>
                </a:solidFill>
                <a:latin typeface="Calibri" panose="020F0502020204030204" pitchFamily="34" charset="0"/>
              </a:rPr>
              <a:t>1</a:t>
            </a:r>
            <a:r>
              <a:rPr lang="en-GB" altLang="en-US" sz="2400" b="1" dirty="0">
                <a:solidFill>
                  <a:schemeClr val="hlink"/>
                </a:solidFill>
                <a:latin typeface="Calibri" panose="020F0502020204030204" pitchFamily="34" charset="0"/>
              </a:rPr>
              <a:t>             </a:t>
            </a:r>
            <a:r>
              <a:rPr lang="en-GB" altLang="en-US" sz="2400" b="1" dirty="0" smtClean="0">
                <a:solidFill>
                  <a:schemeClr val="hlink"/>
                </a:solidFill>
                <a:latin typeface="Calibri" panose="020F0502020204030204" pitchFamily="34" charset="0"/>
              </a:rPr>
              <a:t>  S</a:t>
            </a:r>
            <a:r>
              <a:rPr lang="en-GB" altLang="en-US" sz="2400" b="1" baseline="-25000" dirty="0" smtClean="0">
                <a:solidFill>
                  <a:schemeClr val="hlink"/>
                </a:solidFill>
                <a:latin typeface="Calibri" panose="020F0502020204030204" pitchFamily="34" charset="0"/>
              </a:rPr>
              <a:t>2</a:t>
            </a:r>
            <a:r>
              <a:rPr lang="en-GB" altLang="en-US" sz="2400" b="1" dirty="0" smtClean="0">
                <a:solidFill>
                  <a:schemeClr val="hlink"/>
                </a:solidFill>
                <a:latin typeface="Calibri" panose="020F0502020204030204" pitchFamily="34" charset="0"/>
              </a:rPr>
              <a:t>    </a:t>
            </a:r>
            <a:r>
              <a:rPr lang="en-GB" altLang="en-US" sz="2400" b="1" dirty="0">
                <a:solidFill>
                  <a:schemeClr val="hlink"/>
                </a:solidFill>
                <a:latin typeface="Calibri" panose="020F0502020204030204" pitchFamily="34" charset="0"/>
              </a:rPr>
              <a:t>S</a:t>
            </a:r>
            <a:r>
              <a:rPr lang="en-GB" altLang="en-US" sz="2400" b="1" baseline="-25000" dirty="0">
                <a:solidFill>
                  <a:schemeClr val="hlink"/>
                </a:solidFill>
                <a:latin typeface="Calibri" panose="020F0502020204030204" pitchFamily="34" charset="0"/>
              </a:rPr>
              <a:t>3</a:t>
            </a:r>
            <a:endParaRPr lang="en-GB" altLang="en-US" sz="2400" dirty="0">
              <a:solidFill>
                <a:schemeClr val="hlink"/>
              </a:solidFill>
              <a:latin typeface="Calibri" panose="020F0502020204030204" pitchFamily="34" charset="0"/>
            </a:endParaRPr>
          </a:p>
        </p:txBody>
      </p:sp>
      <p:sp>
        <p:nvSpPr>
          <p:cNvPr id="43" name="Text Box 19"/>
          <p:cNvSpPr txBox="1">
            <a:spLocks noChangeArrowheads="1"/>
          </p:cNvSpPr>
          <p:nvPr/>
        </p:nvSpPr>
        <p:spPr bwMode="auto">
          <a:xfrm>
            <a:off x="463664" y="1392238"/>
            <a:ext cx="1263423"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r>
              <a:rPr lang="en-GB" altLang="en-US" sz="2400">
                <a:solidFill>
                  <a:schemeClr val="hlink"/>
                </a:solidFill>
                <a:latin typeface="Calibri" panose="020F0502020204030204" pitchFamily="34" charset="0"/>
              </a:rPr>
              <a:t>aortic</a:t>
            </a:r>
          </a:p>
          <a:p>
            <a:pPr algn="ctr">
              <a:lnSpc>
                <a:spcPct val="80000"/>
              </a:lnSpc>
            </a:pPr>
            <a:r>
              <a:rPr lang="en-GB" altLang="en-US" sz="2400">
                <a:solidFill>
                  <a:schemeClr val="hlink"/>
                </a:solidFill>
                <a:latin typeface="Calibri" panose="020F0502020204030204" pitchFamily="34" charset="0"/>
              </a:rPr>
              <a:t>pressure</a:t>
            </a:r>
          </a:p>
        </p:txBody>
      </p:sp>
      <p:sp>
        <p:nvSpPr>
          <p:cNvPr id="44" name="Text Box 20"/>
          <p:cNvSpPr txBox="1">
            <a:spLocks noChangeArrowheads="1"/>
          </p:cNvSpPr>
          <p:nvPr/>
        </p:nvSpPr>
        <p:spPr bwMode="auto">
          <a:xfrm>
            <a:off x="329525" y="2278063"/>
            <a:ext cx="1531702"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r>
              <a:rPr lang="en-GB" altLang="en-US" sz="2400">
                <a:solidFill>
                  <a:schemeClr val="hlink"/>
                </a:solidFill>
                <a:latin typeface="Calibri" panose="020F0502020204030204" pitchFamily="34" charset="0"/>
              </a:rPr>
              <a:t>ventricular</a:t>
            </a:r>
          </a:p>
          <a:p>
            <a:pPr algn="ctr">
              <a:lnSpc>
                <a:spcPct val="80000"/>
              </a:lnSpc>
            </a:pPr>
            <a:r>
              <a:rPr lang="en-GB" altLang="en-US" sz="2400">
                <a:solidFill>
                  <a:schemeClr val="hlink"/>
                </a:solidFill>
                <a:latin typeface="Calibri" panose="020F0502020204030204" pitchFamily="34" charset="0"/>
              </a:rPr>
              <a:t>pressure</a:t>
            </a:r>
          </a:p>
        </p:txBody>
      </p:sp>
      <p:sp>
        <p:nvSpPr>
          <p:cNvPr id="45" name="Text Box 21"/>
          <p:cNvSpPr txBox="1">
            <a:spLocks noChangeArrowheads="1"/>
          </p:cNvSpPr>
          <p:nvPr/>
        </p:nvSpPr>
        <p:spPr bwMode="auto">
          <a:xfrm>
            <a:off x="3998237" y="4189413"/>
            <a:ext cx="1531702"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r>
              <a:rPr lang="en-GB" altLang="en-US" sz="2400">
                <a:solidFill>
                  <a:schemeClr val="hlink"/>
                </a:solidFill>
                <a:latin typeface="Calibri" panose="020F0502020204030204" pitchFamily="34" charset="0"/>
              </a:rPr>
              <a:t>ventricular</a:t>
            </a:r>
          </a:p>
          <a:p>
            <a:pPr algn="ctr">
              <a:lnSpc>
                <a:spcPct val="80000"/>
              </a:lnSpc>
            </a:pPr>
            <a:r>
              <a:rPr lang="en-GB" altLang="en-US" sz="2400">
                <a:solidFill>
                  <a:schemeClr val="hlink"/>
                </a:solidFill>
                <a:latin typeface="Calibri" panose="020F0502020204030204" pitchFamily="34" charset="0"/>
              </a:rPr>
              <a:t>volume</a:t>
            </a:r>
          </a:p>
        </p:txBody>
      </p:sp>
      <p:sp>
        <p:nvSpPr>
          <p:cNvPr id="46" name="Text Box 22"/>
          <p:cNvSpPr txBox="1">
            <a:spLocks noChangeArrowheads="1"/>
          </p:cNvSpPr>
          <p:nvPr/>
        </p:nvSpPr>
        <p:spPr bwMode="auto">
          <a:xfrm>
            <a:off x="4008552" y="2424113"/>
            <a:ext cx="1263423"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lnSpc>
                <a:spcPct val="80000"/>
              </a:lnSpc>
            </a:pPr>
            <a:r>
              <a:rPr lang="en-GB" altLang="en-US" sz="2400">
                <a:solidFill>
                  <a:schemeClr val="hlink"/>
                </a:solidFill>
                <a:latin typeface="Calibri" panose="020F0502020204030204" pitchFamily="34" charset="0"/>
              </a:rPr>
              <a:t>atrial</a:t>
            </a:r>
          </a:p>
          <a:p>
            <a:pPr algn="ctr"/>
            <a:r>
              <a:rPr lang="en-GB" altLang="en-US" sz="2400">
                <a:solidFill>
                  <a:schemeClr val="hlink"/>
                </a:solidFill>
                <a:latin typeface="Calibri" panose="020F0502020204030204" pitchFamily="34" charset="0"/>
              </a:rPr>
              <a:t>pressure</a:t>
            </a:r>
          </a:p>
        </p:txBody>
      </p:sp>
      <p:sp>
        <p:nvSpPr>
          <p:cNvPr id="47" name="Line 23"/>
          <p:cNvSpPr>
            <a:spLocks noChangeShapeType="1"/>
          </p:cNvSpPr>
          <p:nvPr/>
        </p:nvSpPr>
        <p:spPr bwMode="auto">
          <a:xfrm flipH="1" flipV="1">
            <a:off x="4129088" y="4154488"/>
            <a:ext cx="82550" cy="184150"/>
          </a:xfrm>
          <a:prstGeom prst="line">
            <a:avLst/>
          </a:prstGeom>
          <a:noFill/>
          <a:ln w="28575">
            <a:solidFill>
              <a:schemeClr val="tx1"/>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48" name="Line 24"/>
          <p:cNvSpPr>
            <a:spLocks noChangeShapeType="1"/>
          </p:cNvSpPr>
          <p:nvPr/>
        </p:nvSpPr>
        <p:spPr bwMode="auto">
          <a:xfrm flipV="1">
            <a:off x="1655763" y="2771775"/>
            <a:ext cx="495300" cy="0"/>
          </a:xfrm>
          <a:prstGeom prst="line">
            <a:avLst/>
          </a:prstGeom>
          <a:noFill/>
          <a:ln w="28575">
            <a:solidFill>
              <a:schemeClr val="bg2"/>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49" name="Line 25"/>
          <p:cNvSpPr>
            <a:spLocks noChangeShapeType="1"/>
          </p:cNvSpPr>
          <p:nvPr/>
        </p:nvSpPr>
        <p:spPr bwMode="auto">
          <a:xfrm>
            <a:off x="1573213" y="1757363"/>
            <a:ext cx="412750" cy="460375"/>
          </a:xfrm>
          <a:prstGeom prst="line">
            <a:avLst/>
          </a:prstGeom>
          <a:noFill/>
          <a:ln w="28575">
            <a:solidFill>
              <a:schemeClr val="tx1"/>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50" name="Line 26"/>
          <p:cNvSpPr>
            <a:spLocks noChangeShapeType="1"/>
          </p:cNvSpPr>
          <p:nvPr/>
        </p:nvSpPr>
        <p:spPr bwMode="auto">
          <a:xfrm flipH="1">
            <a:off x="3387725" y="2863850"/>
            <a:ext cx="741363" cy="552450"/>
          </a:xfrm>
          <a:prstGeom prst="line">
            <a:avLst/>
          </a:prstGeom>
          <a:noFill/>
          <a:ln w="28575">
            <a:solidFill>
              <a:schemeClr val="tx1"/>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Tree>
    <p:extLst>
      <p:ext uri="{BB962C8B-B14F-4D97-AF65-F5344CB8AC3E}">
        <p14:creationId xmlns:p14="http://schemas.microsoft.com/office/powerpoint/2010/main" val="22357672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5506" name="Rectangle 2"/>
          <p:cNvSpPr>
            <a:spLocks noChangeArrowheads="1"/>
          </p:cNvSpPr>
          <p:nvPr/>
        </p:nvSpPr>
        <p:spPr bwMode="auto">
          <a:xfrm>
            <a:off x="790575" y="838200"/>
            <a:ext cx="8582025" cy="685800"/>
          </a:xfrm>
          <a:prstGeom prst="rect">
            <a:avLst/>
          </a:prstGeom>
          <a:noFill/>
          <a:ln w="9525">
            <a:noFill/>
            <a:miter lim="800000"/>
            <a:headEnd/>
            <a:tailEnd/>
          </a:ln>
          <a:effectLst/>
        </p:spPr>
        <p:txBody>
          <a:bodyPr lIns="92075" tIns="46038" rIns="92075" bIns="46038" anchor="ctr"/>
          <a:lstStyle/>
          <a:p>
            <a:pPr algn="ctr">
              <a:defRPr/>
            </a:pPr>
            <a:r>
              <a:rPr lang="en-US" sz="4400" b="1" dirty="0">
                <a:solidFill>
                  <a:schemeClr val="tx2"/>
                </a:solidFill>
                <a:effectLst>
                  <a:outerShdw blurRad="38100" dist="38100" dir="2700000" algn="tl">
                    <a:srgbClr val="000000"/>
                  </a:outerShdw>
                </a:effectLst>
                <a:latin typeface="Calibri" panose="020F0502020204030204" pitchFamily="34" charset="0"/>
                <a:cs typeface="Times New Roman" pitchFamily="18" charset="0"/>
              </a:rPr>
              <a:t>The cardiac cycle</a:t>
            </a:r>
            <a:r>
              <a:rPr lang="en-US" sz="4400" dirty="0">
                <a:solidFill>
                  <a:schemeClr val="tx2"/>
                </a:solidFill>
                <a:effectLst>
                  <a:outerShdw blurRad="38100" dist="38100" dir="2700000" algn="tl">
                    <a:srgbClr val="000000"/>
                  </a:outerShdw>
                </a:effectLst>
                <a:latin typeface="Calibri" panose="020F0502020204030204" pitchFamily="34" charset="0"/>
              </a:rPr>
              <a:t> </a:t>
            </a:r>
          </a:p>
        </p:txBody>
      </p:sp>
      <p:sp>
        <p:nvSpPr>
          <p:cNvPr id="405507" name="Rectangle 3"/>
          <p:cNvSpPr>
            <a:spLocks noChangeArrowheads="1"/>
          </p:cNvSpPr>
          <p:nvPr/>
        </p:nvSpPr>
        <p:spPr bwMode="auto">
          <a:xfrm>
            <a:off x="342900" y="2057400"/>
            <a:ext cx="9601200" cy="4495800"/>
          </a:xfrm>
          <a:prstGeom prst="rect">
            <a:avLst/>
          </a:prstGeom>
          <a:noFill/>
          <a:ln w="12700" cap="sq">
            <a:noFill/>
            <a:miter lim="800000"/>
            <a:headEnd type="none" w="sm" len="sm"/>
            <a:tailEnd type="none" w="sm" len="sm"/>
          </a:ln>
          <a:effectLst/>
        </p:spPr>
        <p:txBody>
          <a:bodyPr/>
          <a:lstStyle/>
          <a:p>
            <a:pPr marL="342900" indent="-342900">
              <a:spcBef>
                <a:spcPct val="20000"/>
              </a:spcBef>
              <a:buClr>
                <a:schemeClr val="tx2"/>
              </a:buClr>
              <a:buSzPct val="75000"/>
              <a:buFont typeface="Monotype Sorts" pitchFamily="2" charset="2"/>
              <a:buBlip>
                <a:blip r:embed="rId4"/>
              </a:buBlip>
              <a:defRPr/>
            </a:pPr>
            <a:r>
              <a:rPr lang="en-US" sz="2600" b="1">
                <a:solidFill>
                  <a:srgbClr val="66FFFF"/>
                </a:solidFill>
                <a:effectLst>
                  <a:outerShdw blurRad="38100" dist="38100" dir="2700000" algn="tl">
                    <a:srgbClr val="000000"/>
                  </a:outerShdw>
                </a:effectLst>
                <a:latin typeface="Calibri" panose="020F0502020204030204" pitchFamily="34" charset="0"/>
                <a:cs typeface="Times New Roman" pitchFamily="18" charset="0"/>
              </a:rPr>
              <a:t>The cardiac cycle consists of alternate periods of systole contraction and emptying) and diastole (relaxation and filling).</a:t>
            </a:r>
          </a:p>
          <a:p>
            <a:pPr marL="342900" indent="-342900">
              <a:spcBef>
                <a:spcPct val="20000"/>
              </a:spcBef>
              <a:buClr>
                <a:schemeClr val="tx2"/>
              </a:buClr>
              <a:buSzPct val="75000"/>
              <a:buFont typeface="Monotype Sorts" pitchFamily="2" charset="2"/>
              <a:buNone/>
              <a:defRPr/>
            </a:pPr>
            <a:r>
              <a:rPr lang="en-US" sz="2600" b="1">
                <a:solidFill>
                  <a:srgbClr val="66FFFF"/>
                </a:solidFill>
                <a:effectLst>
                  <a:outerShdw blurRad="38100" dist="38100" dir="2700000" algn="tl">
                    <a:srgbClr val="000000"/>
                  </a:outerShdw>
                </a:effectLst>
                <a:latin typeface="Calibri" panose="020F0502020204030204" pitchFamily="34" charset="0"/>
                <a:cs typeface="Times New Roman" pitchFamily="18" charset="0"/>
              </a:rPr>
              <a:t>	</a:t>
            </a:r>
          </a:p>
          <a:p>
            <a:pPr marL="342900" indent="-342900">
              <a:spcBef>
                <a:spcPct val="20000"/>
              </a:spcBef>
              <a:buClr>
                <a:schemeClr val="tx2"/>
              </a:buClr>
              <a:buSzPct val="75000"/>
              <a:buFont typeface="Monotype Sorts" pitchFamily="2" charset="2"/>
              <a:buBlip>
                <a:blip r:embed="rId4"/>
              </a:buBlip>
              <a:defRPr/>
            </a:pPr>
            <a:r>
              <a:rPr lang="en-US" sz="2600" b="1">
                <a:solidFill>
                  <a:srgbClr val="66FFFF"/>
                </a:solidFill>
                <a:effectLst>
                  <a:outerShdw blurRad="38100" dist="38100" dir="2700000" algn="tl">
                    <a:srgbClr val="000000"/>
                  </a:outerShdw>
                </a:effectLst>
                <a:latin typeface="Calibri" panose="020F0502020204030204" pitchFamily="34" charset="0"/>
                <a:cs typeface="Times New Roman" pitchFamily="18" charset="0"/>
              </a:rPr>
              <a:t>The atria and ventricles go through separate cycles of systole and diastole.</a:t>
            </a:r>
          </a:p>
          <a:p>
            <a:pPr marL="342900" indent="-342900">
              <a:spcBef>
                <a:spcPct val="20000"/>
              </a:spcBef>
              <a:buClr>
                <a:schemeClr val="tx2"/>
              </a:buClr>
              <a:buSzPct val="75000"/>
              <a:buFont typeface="Monotype Sorts" pitchFamily="2" charset="2"/>
              <a:buNone/>
              <a:defRPr/>
            </a:pPr>
            <a:r>
              <a:rPr lang="en-US" sz="2600" b="1">
                <a:solidFill>
                  <a:srgbClr val="66FFFF"/>
                </a:solidFill>
                <a:effectLst>
                  <a:outerShdw blurRad="38100" dist="38100" dir="2700000" algn="tl">
                    <a:srgbClr val="000000"/>
                  </a:outerShdw>
                </a:effectLst>
                <a:latin typeface="Calibri" panose="020F0502020204030204" pitchFamily="34" charset="0"/>
                <a:cs typeface="Times New Roman" pitchFamily="18" charset="0"/>
              </a:rPr>
              <a:t>	</a:t>
            </a:r>
          </a:p>
          <a:p>
            <a:pPr marL="342900" indent="-342900">
              <a:spcBef>
                <a:spcPct val="20000"/>
              </a:spcBef>
              <a:buClr>
                <a:schemeClr val="tx2"/>
              </a:buClr>
              <a:buSzPct val="75000"/>
              <a:buFont typeface="Monotype Sorts" pitchFamily="2" charset="2"/>
              <a:buBlip>
                <a:blip r:embed="rId4"/>
              </a:buBlip>
              <a:defRPr/>
            </a:pPr>
            <a:r>
              <a:rPr lang="en-US" sz="2600" b="1">
                <a:solidFill>
                  <a:srgbClr val="66FFFF"/>
                </a:solidFill>
                <a:effectLst>
                  <a:outerShdw blurRad="38100" dist="38100" dir="2700000" algn="tl">
                    <a:srgbClr val="000000"/>
                  </a:outerShdw>
                </a:effectLst>
                <a:latin typeface="Calibri" panose="020F0502020204030204" pitchFamily="34" charset="0"/>
                <a:cs typeface="Times New Roman" pitchFamily="18" charset="0"/>
              </a:rPr>
              <a:t>Contraction occurs as a result of the spread of excitation across the heart, whereas relaxation follows the subsequent repolarization of the cardiac musculature. </a:t>
            </a:r>
            <a:endParaRPr lang="en-US" sz="2600" b="1">
              <a:solidFill>
                <a:schemeClr val="tx1"/>
              </a:solidFill>
              <a:effectLst>
                <a:outerShdw blurRad="38100" dist="38100" dir="2700000" algn="tl">
                  <a:srgbClr val="000000"/>
                </a:outerShdw>
              </a:effectLst>
              <a:latin typeface="Calibri" panose="020F0502020204030204" pitchFamily="34" charset="0"/>
            </a:endParaRPr>
          </a:p>
        </p:txBody>
      </p:sp>
    </p:spTree>
    <p:extLst>
      <p:ext uri="{BB962C8B-B14F-4D97-AF65-F5344CB8AC3E}">
        <p14:creationId xmlns:p14="http://schemas.microsoft.com/office/powerpoint/2010/main" val="880284925"/>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50562" name="Rectangle 2"/>
          <p:cNvSpPr>
            <a:spLocks noChangeArrowheads="1"/>
          </p:cNvSpPr>
          <p:nvPr/>
        </p:nvSpPr>
        <p:spPr bwMode="auto">
          <a:xfrm>
            <a:off x="304800" y="1912938"/>
            <a:ext cx="9601200" cy="4683125"/>
          </a:xfrm>
          <a:prstGeom prst="rect">
            <a:avLst/>
          </a:prstGeom>
          <a:noFill/>
          <a:ln w="12700" cap="sq">
            <a:noFill/>
            <a:miter lim="800000"/>
            <a:headEnd type="none" w="sm" len="sm"/>
            <a:tailEnd type="none" w="sm" len="sm"/>
          </a:ln>
          <a:effectLst/>
        </p:spPr>
        <p:txBody>
          <a:bodyPr/>
          <a:lstStyle/>
          <a:p>
            <a:pPr marL="342900" indent="-342900">
              <a:spcBef>
                <a:spcPct val="20000"/>
              </a:spcBef>
              <a:buClr>
                <a:schemeClr val="tx2"/>
              </a:buClr>
              <a:buSzPct val="75000"/>
              <a:buFont typeface="Monotype Sorts" pitchFamily="2" charset="2"/>
              <a:buChar char="n"/>
              <a:defRPr/>
            </a:pPr>
            <a:endParaRPr lang="en-US">
              <a:solidFill>
                <a:srgbClr val="00FFFF"/>
              </a:solidFill>
              <a:effectLst>
                <a:outerShdw blurRad="38100" dist="38100" dir="2700000" algn="tl">
                  <a:srgbClr val="000000"/>
                </a:outerShdw>
              </a:effectLst>
              <a:latin typeface="Calibri" panose="020F0502020204030204" pitchFamily="34" charset="0"/>
              <a:cs typeface="Times New Roman" pitchFamily="18" charset="0"/>
            </a:endParaRPr>
          </a:p>
        </p:txBody>
      </p:sp>
      <p:sp>
        <p:nvSpPr>
          <p:cNvPr id="25603" name="Rectangle 3"/>
          <p:cNvSpPr>
            <a:spLocks noChangeArrowheads="1"/>
          </p:cNvSpPr>
          <p:nvPr/>
        </p:nvSpPr>
        <p:spPr bwMode="auto">
          <a:xfrm>
            <a:off x="2857500" y="152400"/>
            <a:ext cx="4648200" cy="766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r>
              <a:rPr lang="en-GB" altLang="en-US" sz="4400" b="1">
                <a:solidFill>
                  <a:srgbClr val="FAFD00"/>
                </a:solidFill>
                <a:latin typeface="Calibri" panose="020F0502020204030204" pitchFamily="34" charset="0"/>
              </a:rPr>
              <a:t>Heart sounds</a:t>
            </a:r>
          </a:p>
        </p:txBody>
      </p:sp>
      <p:sp>
        <p:nvSpPr>
          <p:cNvPr id="25627" name="Text Box 27"/>
          <p:cNvSpPr txBox="1">
            <a:spLocks noChangeArrowheads="1"/>
          </p:cNvSpPr>
          <p:nvPr/>
        </p:nvSpPr>
        <p:spPr bwMode="auto">
          <a:xfrm>
            <a:off x="5905500" y="1022350"/>
            <a:ext cx="4114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buFontTx/>
              <a:buBlip>
                <a:blip r:embed="rId4"/>
              </a:buBlip>
            </a:pPr>
            <a:r>
              <a:rPr lang="en-GB" altLang="en-US" sz="2400" b="1" dirty="0" smtClean="0">
                <a:solidFill>
                  <a:srgbClr val="FAFD00"/>
                </a:solidFill>
                <a:latin typeface="Calibri" panose="020F0502020204030204" pitchFamily="34" charset="0"/>
              </a:rPr>
              <a:t> </a:t>
            </a:r>
            <a:r>
              <a:rPr lang="en-GB" altLang="en-US" sz="2400" b="1" dirty="0" smtClean="0">
                <a:solidFill>
                  <a:srgbClr val="CCFFFF"/>
                </a:solidFill>
                <a:latin typeface="Calibri" panose="020F0502020204030204" pitchFamily="34" charset="0"/>
              </a:rPr>
              <a:t> </a:t>
            </a:r>
            <a:r>
              <a:rPr lang="en-GB" altLang="en-US" sz="2400" b="1" dirty="0">
                <a:solidFill>
                  <a:srgbClr val="66FFFF"/>
                </a:solidFill>
                <a:latin typeface="Calibri" panose="020F0502020204030204" pitchFamily="34" charset="0"/>
              </a:rPr>
              <a:t>S</a:t>
            </a:r>
            <a:r>
              <a:rPr lang="en-GB" altLang="en-US" sz="2400" b="1" baseline="-25000" dirty="0">
                <a:solidFill>
                  <a:srgbClr val="66FFFF"/>
                </a:solidFill>
                <a:latin typeface="Calibri" panose="020F0502020204030204" pitchFamily="34" charset="0"/>
              </a:rPr>
              <a:t>4</a:t>
            </a:r>
            <a:r>
              <a:rPr lang="en-GB" altLang="en-US" sz="2400" b="1" dirty="0">
                <a:solidFill>
                  <a:srgbClr val="66FFFF"/>
                </a:solidFill>
                <a:latin typeface="Calibri" panose="020F0502020204030204" pitchFamily="34" charset="0"/>
              </a:rPr>
              <a:t> is caused by oscillations of the ventricles during atrial </a:t>
            </a:r>
            <a:r>
              <a:rPr lang="en-GB" altLang="en-US" sz="2400" b="1" dirty="0" smtClean="0">
                <a:solidFill>
                  <a:srgbClr val="66FFFF"/>
                </a:solidFill>
                <a:latin typeface="Calibri" panose="020F0502020204030204" pitchFamily="34" charset="0"/>
              </a:rPr>
              <a:t>contraction.</a:t>
            </a:r>
            <a:endParaRPr lang="en-GB" altLang="en-US" sz="2400" b="1" dirty="0">
              <a:solidFill>
                <a:srgbClr val="66FFFF"/>
              </a:solidFill>
              <a:latin typeface="Calibri" panose="020F0502020204030204" pitchFamily="34" charset="0"/>
            </a:endParaRPr>
          </a:p>
        </p:txBody>
      </p:sp>
      <p:pic>
        <p:nvPicPr>
          <p:cNvPr id="28" name="Picture 4"/>
          <p:cNvPicPr>
            <a:picLocks noChangeArrowheads="1"/>
          </p:cNvPicPr>
          <p:nvPr/>
        </p:nvPicPr>
        <p:blipFill>
          <a:blip r:embed="rId5">
            <a:extLst>
              <a:ext uri="{28A0092B-C50C-407E-A947-70E740481C1C}">
                <a14:useLocalDpi xmlns:a14="http://schemas.microsoft.com/office/drawing/2010/main" val="0"/>
              </a:ext>
            </a:extLst>
          </a:blip>
          <a:srcRect t="2347" b="64374"/>
          <a:stretch>
            <a:fillRect/>
          </a:stretch>
        </p:blipFill>
        <p:spPr bwMode="auto">
          <a:xfrm>
            <a:off x="1252538" y="1295400"/>
            <a:ext cx="4014787" cy="239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9" name="Rectangle 5"/>
          <p:cNvSpPr>
            <a:spLocks noChangeArrowheads="1"/>
          </p:cNvSpPr>
          <p:nvPr/>
        </p:nvSpPr>
        <p:spPr bwMode="auto">
          <a:xfrm>
            <a:off x="1252538" y="3694113"/>
            <a:ext cx="4040187" cy="1290637"/>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30" name="Rectangle 6"/>
          <p:cNvSpPr>
            <a:spLocks noChangeArrowheads="1"/>
          </p:cNvSpPr>
          <p:nvPr/>
        </p:nvSpPr>
        <p:spPr bwMode="auto">
          <a:xfrm>
            <a:off x="5210175" y="1295400"/>
            <a:ext cx="238125" cy="52578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pic>
        <p:nvPicPr>
          <p:cNvPr id="31" name="Picture 7"/>
          <p:cNvPicPr>
            <a:picLocks noChangeArrowheads="1"/>
          </p:cNvPicPr>
          <p:nvPr/>
        </p:nvPicPr>
        <p:blipFill>
          <a:blip r:embed="rId5">
            <a:extLst>
              <a:ext uri="{28A0092B-C50C-407E-A947-70E740481C1C}">
                <a14:useLocalDpi xmlns:a14="http://schemas.microsoft.com/office/drawing/2010/main" val="0"/>
              </a:ext>
            </a:extLst>
          </a:blip>
          <a:srcRect t="53546" b="25974"/>
          <a:stretch>
            <a:fillRect/>
          </a:stretch>
        </p:blipFill>
        <p:spPr bwMode="auto">
          <a:xfrm>
            <a:off x="1243013" y="3694113"/>
            <a:ext cx="4016375" cy="147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2" name="Line 8"/>
          <p:cNvSpPr>
            <a:spLocks noChangeShapeType="1"/>
          </p:cNvSpPr>
          <p:nvPr/>
        </p:nvSpPr>
        <p:spPr bwMode="auto">
          <a:xfrm>
            <a:off x="3643313" y="1295400"/>
            <a:ext cx="0" cy="3781425"/>
          </a:xfrm>
          <a:prstGeom prst="line">
            <a:avLst/>
          </a:prstGeom>
          <a:noFill/>
          <a:ln w="12700">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33" name="Line 9"/>
          <p:cNvSpPr>
            <a:spLocks noChangeShapeType="1"/>
          </p:cNvSpPr>
          <p:nvPr/>
        </p:nvSpPr>
        <p:spPr bwMode="auto">
          <a:xfrm>
            <a:off x="3230563" y="1295400"/>
            <a:ext cx="0" cy="3781425"/>
          </a:xfrm>
          <a:prstGeom prst="line">
            <a:avLst/>
          </a:prstGeom>
          <a:noFill/>
          <a:ln w="12700">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34" name="Line 10"/>
          <p:cNvSpPr>
            <a:spLocks noChangeShapeType="1"/>
          </p:cNvSpPr>
          <p:nvPr/>
        </p:nvSpPr>
        <p:spPr bwMode="auto">
          <a:xfrm>
            <a:off x="2241550" y="1295400"/>
            <a:ext cx="0" cy="3781425"/>
          </a:xfrm>
          <a:prstGeom prst="line">
            <a:avLst/>
          </a:prstGeom>
          <a:noFill/>
          <a:ln w="12700">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35" name="Line 11"/>
          <p:cNvSpPr>
            <a:spLocks noChangeShapeType="1"/>
          </p:cNvSpPr>
          <p:nvPr/>
        </p:nvSpPr>
        <p:spPr bwMode="auto">
          <a:xfrm flipH="1">
            <a:off x="2076450" y="1262063"/>
            <a:ext cx="19050" cy="3814762"/>
          </a:xfrm>
          <a:prstGeom prst="line">
            <a:avLst/>
          </a:prstGeom>
          <a:noFill/>
          <a:ln w="12700">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36" name="Rectangle 12"/>
          <p:cNvSpPr>
            <a:spLocks noChangeArrowheads="1"/>
          </p:cNvSpPr>
          <p:nvPr/>
        </p:nvSpPr>
        <p:spPr bwMode="auto">
          <a:xfrm>
            <a:off x="1243013" y="5168900"/>
            <a:ext cx="4205287" cy="13843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endParaRPr lang="en-US" altLang="en-US" sz="1800">
              <a:solidFill>
                <a:srgbClr val="F57B49"/>
              </a:solidFill>
              <a:latin typeface="Calibri" panose="020F0502020204030204" pitchFamily="34" charset="0"/>
            </a:endParaRPr>
          </a:p>
        </p:txBody>
      </p:sp>
      <p:sp>
        <p:nvSpPr>
          <p:cNvPr id="37" name="Rectangle 13"/>
          <p:cNvSpPr>
            <a:spLocks noChangeArrowheads="1"/>
          </p:cNvSpPr>
          <p:nvPr/>
        </p:nvSpPr>
        <p:spPr bwMode="auto">
          <a:xfrm>
            <a:off x="419100" y="1295400"/>
            <a:ext cx="898525" cy="52578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endParaRPr lang="en-US" altLang="en-US" sz="1800">
              <a:solidFill>
                <a:srgbClr val="F57B49"/>
              </a:solidFill>
              <a:latin typeface="Calibri" panose="020F0502020204030204" pitchFamily="34" charset="0"/>
            </a:endParaRPr>
          </a:p>
        </p:txBody>
      </p:sp>
      <p:sp>
        <p:nvSpPr>
          <p:cNvPr id="38" name="Rectangle 14"/>
          <p:cNvSpPr>
            <a:spLocks noChangeArrowheads="1"/>
          </p:cNvSpPr>
          <p:nvPr/>
        </p:nvSpPr>
        <p:spPr bwMode="auto">
          <a:xfrm>
            <a:off x="2068513" y="5168900"/>
            <a:ext cx="246062" cy="738188"/>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39" name="Rectangle 15"/>
          <p:cNvSpPr>
            <a:spLocks noChangeArrowheads="1"/>
          </p:cNvSpPr>
          <p:nvPr/>
        </p:nvSpPr>
        <p:spPr bwMode="auto">
          <a:xfrm>
            <a:off x="3387725" y="5168900"/>
            <a:ext cx="165100" cy="738188"/>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40" name="Rectangle 16"/>
          <p:cNvSpPr>
            <a:spLocks noChangeArrowheads="1"/>
          </p:cNvSpPr>
          <p:nvPr/>
        </p:nvSpPr>
        <p:spPr bwMode="auto">
          <a:xfrm>
            <a:off x="3881438" y="5168900"/>
            <a:ext cx="165100" cy="738188"/>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41" name="Rectangle 17"/>
          <p:cNvSpPr>
            <a:spLocks noChangeArrowheads="1"/>
          </p:cNvSpPr>
          <p:nvPr/>
        </p:nvSpPr>
        <p:spPr bwMode="auto">
          <a:xfrm>
            <a:off x="1738313" y="5168900"/>
            <a:ext cx="165100" cy="738188"/>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42" name="Text Box 18"/>
          <p:cNvSpPr txBox="1">
            <a:spLocks noChangeArrowheads="1"/>
          </p:cNvSpPr>
          <p:nvPr/>
        </p:nvSpPr>
        <p:spPr bwMode="auto">
          <a:xfrm>
            <a:off x="1573213" y="5907088"/>
            <a:ext cx="27320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2400" b="1" dirty="0" smtClean="0">
                <a:solidFill>
                  <a:schemeClr val="hlink"/>
                </a:solidFill>
                <a:latin typeface="Calibri" panose="020F0502020204030204" pitchFamily="34" charset="0"/>
              </a:rPr>
              <a:t> S</a:t>
            </a:r>
            <a:r>
              <a:rPr lang="en-GB" altLang="en-US" sz="2400" b="1" baseline="-25000" dirty="0" smtClean="0">
                <a:solidFill>
                  <a:schemeClr val="hlink"/>
                </a:solidFill>
                <a:latin typeface="Calibri" panose="020F0502020204030204" pitchFamily="34" charset="0"/>
              </a:rPr>
              <a:t>4</a:t>
            </a:r>
            <a:r>
              <a:rPr lang="en-GB" altLang="en-US" sz="2400" b="1" dirty="0" smtClean="0">
                <a:solidFill>
                  <a:schemeClr val="hlink"/>
                </a:solidFill>
                <a:latin typeface="Calibri" panose="020F0502020204030204" pitchFamily="34" charset="0"/>
              </a:rPr>
              <a:t>  </a:t>
            </a:r>
            <a:r>
              <a:rPr lang="en-GB" altLang="en-US" sz="2400" b="1" dirty="0">
                <a:solidFill>
                  <a:schemeClr val="hlink"/>
                </a:solidFill>
                <a:latin typeface="Calibri" panose="020F0502020204030204" pitchFamily="34" charset="0"/>
              </a:rPr>
              <a:t>S</a:t>
            </a:r>
            <a:r>
              <a:rPr lang="en-GB" altLang="en-US" sz="2400" b="1" baseline="-25000" dirty="0">
                <a:solidFill>
                  <a:schemeClr val="hlink"/>
                </a:solidFill>
                <a:latin typeface="Calibri" panose="020F0502020204030204" pitchFamily="34" charset="0"/>
              </a:rPr>
              <a:t>1</a:t>
            </a:r>
            <a:r>
              <a:rPr lang="en-GB" altLang="en-US" sz="2400" b="1" dirty="0">
                <a:solidFill>
                  <a:schemeClr val="hlink"/>
                </a:solidFill>
                <a:latin typeface="Calibri" panose="020F0502020204030204" pitchFamily="34" charset="0"/>
              </a:rPr>
              <a:t>             </a:t>
            </a:r>
            <a:r>
              <a:rPr lang="en-GB" altLang="en-US" sz="2400" b="1" dirty="0" smtClean="0">
                <a:solidFill>
                  <a:schemeClr val="hlink"/>
                </a:solidFill>
                <a:latin typeface="Calibri" panose="020F0502020204030204" pitchFamily="34" charset="0"/>
              </a:rPr>
              <a:t>  S</a:t>
            </a:r>
            <a:r>
              <a:rPr lang="en-GB" altLang="en-US" sz="2400" b="1" baseline="-25000" dirty="0" smtClean="0">
                <a:solidFill>
                  <a:schemeClr val="hlink"/>
                </a:solidFill>
                <a:latin typeface="Calibri" panose="020F0502020204030204" pitchFamily="34" charset="0"/>
              </a:rPr>
              <a:t>2</a:t>
            </a:r>
            <a:r>
              <a:rPr lang="en-GB" altLang="en-US" sz="2400" b="1" dirty="0" smtClean="0">
                <a:solidFill>
                  <a:schemeClr val="hlink"/>
                </a:solidFill>
                <a:latin typeface="Calibri" panose="020F0502020204030204" pitchFamily="34" charset="0"/>
              </a:rPr>
              <a:t>    </a:t>
            </a:r>
            <a:r>
              <a:rPr lang="en-GB" altLang="en-US" sz="2400" b="1" dirty="0">
                <a:solidFill>
                  <a:schemeClr val="hlink"/>
                </a:solidFill>
                <a:latin typeface="Calibri" panose="020F0502020204030204" pitchFamily="34" charset="0"/>
              </a:rPr>
              <a:t>S</a:t>
            </a:r>
            <a:r>
              <a:rPr lang="en-GB" altLang="en-US" sz="2400" b="1" baseline="-25000" dirty="0">
                <a:solidFill>
                  <a:schemeClr val="hlink"/>
                </a:solidFill>
                <a:latin typeface="Calibri" panose="020F0502020204030204" pitchFamily="34" charset="0"/>
              </a:rPr>
              <a:t>3</a:t>
            </a:r>
            <a:endParaRPr lang="en-GB" altLang="en-US" sz="2400" dirty="0">
              <a:solidFill>
                <a:schemeClr val="hlink"/>
              </a:solidFill>
              <a:latin typeface="Calibri" panose="020F0502020204030204" pitchFamily="34" charset="0"/>
            </a:endParaRPr>
          </a:p>
        </p:txBody>
      </p:sp>
      <p:sp>
        <p:nvSpPr>
          <p:cNvPr id="43" name="Text Box 19"/>
          <p:cNvSpPr txBox="1">
            <a:spLocks noChangeArrowheads="1"/>
          </p:cNvSpPr>
          <p:nvPr/>
        </p:nvSpPr>
        <p:spPr bwMode="auto">
          <a:xfrm>
            <a:off x="463664" y="1392238"/>
            <a:ext cx="1263423"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r>
              <a:rPr lang="en-GB" altLang="en-US" sz="2400">
                <a:solidFill>
                  <a:schemeClr val="hlink"/>
                </a:solidFill>
                <a:latin typeface="Calibri" panose="020F0502020204030204" pitchFamily="34" charset="0"/>
              </a:rPr>
              <a:t>aortic</a:t>
            </a:r>
          </a:p>
          <a:p>
            <a:pPr algn="ctr">
              <a:lnSpc>
                <a:spcPct val="80000"/>
              </a:lnSpc>
            </a:pPr>
            <a:r>
              <a:rPr lang="en-GB" altLang="en-US" sz="2400">
                <a:solidFill>
                  <a:schemeClr val="hlink"/>
                </a:solidFill>
                <a:latin typeface="Calibri" panose="020F0502020204030204" pitchFamily="34" charset="0"/>
              </a:rPr>
              <a:t>pressure</a:t>
            </a:r>
          </a:p>
        </p:txBody>
      </p:sp>
      <p:sp>
        <p:nvSpPr>
          <p:cNvPr id="44" name="Text Box 20"/>
          <p:cNvSpPr txBox="1">
            <a:spLocks noChangeArrowheads="1"/>
          </p:cNvSpPr>
          <p:nvPr/>
        </p:nvSpPr>
        <p:spPr bwMode="auto">
          <a:xfrm>
            <a:off x="329525" y="2278063"/>
            <a:ext cx="1531702"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r>
              <a:rPr lang="en-GB" altLang="en-US" sz="2400">
                <a:solidFill>
                  <a:schemeClr val="hlink"/>
                </a:solidFill>
                <a:latin typeface="Calibri" panose="020F0502020204030204" pitchFamily="34" charset="0"/>
              </a:rPr>
              <a:t>ventricular</a:t>
            </a:r>
          </a:p>
          <a:p>
            <a:pPr algn="ctr">
              <a:lnSpc>
                <a:spcPct val="80000"/>
              </a:lnSpc>
            </a:pPr>
            <a:r>
              <a:rPr lang="en-GB" altLang="en-US" sz="2400">
                <a:solidFill>
                  <a:schemeClr val="hlink"/>
                </a:solidFill>
                <a:latin typeface="Calibri" panose="020F0502020204030204" pitchFamily="34" charset="0"/>
              </a:rPr>
              <a:t>pressure</a:t>
            </a:r>
          </a:p>
        </p:txBody>
      </p:sp>
      <p:sp>
        <p:nvSpPr>
          <p:cNvPr id="45" name="Text Box 21"/>
          <p:cNvSpPr txBox="1">
            <a:spLocks noChangeArrowheads="1"/>
          </p:cNvSpPr>
          <p:nvPr/>
        </p:nvSpPr>
        <p:spPr bwMode="auto">
          <a:xfrm>
            <a:off x="3998237" y="4189413"/>
            <a:ext cx="1531702"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r>
              <a:rPr lang="en-GB" altLang="en-US" sz="2400">
                <a:solidFill>
                  <a:schemeClr val="hlink"/>
                </a:solidFill>
                <a:latin typeface="Calibri" panose="020F0502020204030204" pitchFamily="34" charset="0"/>
              </a:rPr>
              <a:t>ventricular</a:t>
            </a:r>
          </a:p>
          <a:p>
            <a:pPr algn="ctr">
              <a:lnSpc>
                <a:spcPct val="80000"/>
              </a:lnSpc>
            </a:pPr>
            <a:r>
              <a:rPr lang="en-GB" altLang="en-US" sz="2400">
                <a:solidFill>
                  <a:schemeClr val="hlink"/>
                </a:solidFill>
                <a:latin typeface="Calibri" panose="020F0502020204030204" pitchFamily="34" charset="0"/>
              </a:rPr>
              <a:t>volume</a:t>
            </a:r>
          </a:p>
        </p:txBody>
      </p:sp>
      <p:sp>
        <p:nvSpPr>
          <p:cNvPr id="46" name="Text Box 22"/>
          <p:cNvSpPr txBox="1">
            <a:spLocks noChangeArrowheads="1"/>
          </p:cNvSpPr>
          <p:nvPr/>
        </p:nvSpPr>
        <p:spPr bwMode="auto">
          <a:xfrm>
            <a:off x="4008552" y="2424113"/>
            <a:ext cx="1263423"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lnSpc>
                <a:spcPct val="80000"/>
              </a:lnSpc>
            </a:pPr>
            <a:r>
              <a:rPr lang="en-GB" altLang="en-US" sz="2400">
                <a:solidFill>
                  <a:schemeClr val="hlink"/>
                </a:solidFill>
                <a:latin typeface="Calibri" panose="020F0502020204030204" pitchFamily="34" charset="0"/>
              </a:rPr>
              <a:t>atrial</a:t>
            </a:r>
          </a:p>
          <a:p>
            <a:pPr algn="ctr"/>
            <a:r>
              <a:rPr lang="en-GB" altLang="en-US" sz="2400">
                <a:solidFill>
                  <a:schemeClr val="hlink"/>
                </a:solidFill>
                <a:latin typeface="Calibri" panose="020F0502020204030204" pitchFamily="34" charset="0"/>
              </a:rPr>
              <a:t>pressure</a:t>
            </a:r>
          </a:p>
        </p:txBody>
      </p:sp>
      <p:sp>
        <p:nvSpPr>
          <p:cNvPr id="47" name="Line 23"/>
          <p:cNvSpPr>
            <a:spLocks noChangeShapeType="1"/>
          </p:cNvSpPr>
          <p:nvPr/>
        </p:nvSpPr>
        <p:spPr bwMode="auto">
          <a:xfrm flipH="1" flipV="1">
            <a:off x="4129088" y="4154488"/>
            <a:ext cx="82550" cy="184150"/>
          </a:xfrm>
          <a:prstGeom prst="line">
            <a:avLst/>
          </a:prstGeom>
          <a:noFill/>
          <a:ln w="28575">
            <a:solidFill>
              <a:schemeClr val="tx1"/>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48" name="Line 24"/>
          <p:cNvSpPr>
            <a:spLocks noChangeShapeType="1"/>
          </p:cNvSpPr>
          <p:nvPr/>
        </p:nvSpPr>
        <p:spPr bwMode="auto">
          <a:xfrm flipV="1">
            <a:off x="1655763" y="2771775"/>
            <a:ext cx="495300" cy="0"/>
          </a:xfrm>
          <a:prstGeom prst="line">
            <a:avLst/>
          </a:prstGeom>
          <a:noFill/>
          <a:ln w="28575">
            <a:solidFill>
              <a:schemeClr val="bg2"/>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49" name="Line 25"/>
          <p:cNvSpPr>
            <a:spLocks noChangeShapeType="1"/>
          </p:cNvSpPr>
          <p:nvPr/>
        </p:nvSpPr>
        <p:spPr bwMode="auto">
          <a:xfrm>
            <a:off x="1573213" y="1757363"/>
            <a:ext cx="412750" cy="460375"/>
          </a:xfrm>
          <a:prstGeom prst="line">
            <a:avLst/>
          </a:prstGeom>
          <a:noFill/>
          <a:ln w="28575">
            <a:solidFill>
              <a:schemeClr val="tx1"/>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50" name="Line 26"/>
          <p:cNvSpPr>
            <a:spLocks noChangeShapeType="1"/>
          </p:cNvSpPr>
          <p:nvPr/>
        </p:nvSpPr>
        <p:spPr bwMode="auto">
          <a:xfrm flipH="1">
            <a:off x="3387725" y="2863850"/>
            <a:ext cx="741363" cy="552450"/>
          </a:xfrm>
          <a:prstGeom prst="line">
            <a:avLst/>
          </a:prstGeom>
          <a:noFill/>
          <a:ln w="28575">
            <a:solidFill>
              <a:schemeClr val="tx1"/>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Tree>
    <p:extLst>
      <p:ext uri="{BB962C8B-B14F-4D97-AF65-F5344CB8AC3E}">
        <p14:creationId xmlns:p14="http://schemas.microsoft.com/office/powerpoint/2010/main" val="988190250"/>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56706" name="Rectangle 2"/>
          <p:cNvSpPr>
            <a:spLocks noChangeArrowheads="1"/>
          </p:cNvSpPr>
          <p:nvPr/>
        </p:nvSpPr>
        <p:spPr bwMode="auto">
          <a:xfrm>
            <a:off x="1181100" y="304800"/>
            <a:ext cx="8001000" cy="457200"/>
          </a:xfrm>
          <a:prstGeom prst="rect">
            <a:avLst/>
          </a:prstGeom>
          <a:noFill/>
          <a:ln w="9525">
            <a:noFill/>
            <a:miter lim="800000"/>
            <a:headEnd/>
            <a:tailEnd/>
          </a:ln>
          <a:effectLst/>
        </p:spPr>
        <p:txBody>
          <a:bodyPr anchor="ctr"/>
          <a:lstStyle/>
          <a:p>
            <a:pPr algn="ctr">
              <a:defRPr/>
            </a:pPr>
            <a:r>
              <a:rPr lang="en-GB" sz="4000" b="1">
                <a:solidFill>
                  <a:schemeClr val="tx2"/>
                </a:solidFill>
                <a:effectLst>
                  <a:outerShdw blurRad="38100" dist="38100" dir="2700000" algn="tl">
                    <a:srgbClr val="000000"/>
                  </a:outerShdw>
                </a:effectLst>
                <a:latin typeface="Calibri" panose="020F0502020204030204" pitchFamily="34" charset="0"/>
              </a:rPr>
              <a:t>Auscultation of the Heart</a:t>
            </a:r>
          </a:p>
        </p:txBody>
      </p:sp>
      <p:pic>
        <p:nvPicPr>
          <p:cNvPr id="27651" name="Picture 3" descr="chestsou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 y="990600"/>
            <a:ext cx="6019800" cy="5546725"/>
          </a:xfrm>
          <a:prstGeom prst="rect">
            <a:avLst/>
          </a:prstGeom>
          <a:noFill/>
          <a:ln w="508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27652" name="Text Box 4"/>
          <p:cNvSpPr txBox="1">
            <a:spLocks noChangeArrowheads="1"/>
          </p:cNvSpPr>
          <p:nvPr/>
        </p:nvSpPr>
        <p:spPr bwMode="auto">
          <a:xfrm>
            <a:off x="6743700" y="1184275"/>
            <a:ext cx="2971800"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buFontTx/>
              <a:buBlip>
                <a:blip r:embed="rId5"/>
              </a:buBlip>
            </a:pPr>
            <a:r>
              <a:rPr lang="en-GB" altLang="en-US" sz="2200" b="1" dirty="0">
                <a:solidFill>
                  <a:schemeClr val="tx1"/>
                </a:solidFill>
                <a:latin typeface="Calibri" panose="020F0502020204030204" pitchFamily="34" charset="0"/>
              </a:rPr>
              <a:t> </a:t>
            </a:r>
            <a:r>
              <a:rPr lang="en-GB" altLang="en-US" sz="2100" b="1" dirty="0">
                <a:solidFill>
                  <a:srgbClr val="66FFFF"/>
                </a:solidFill>
                <a:latin typeface="Calibri" panose="020F0502020204030204" pitchFamily="34" charset="0"/>
              </a:rPr>
              <a:t>Generally the sounds produced by each valves is best heard over a particular region of the chest.</a:t>
            </a:r>
          </a:p>
          <a:p>
            <a:pPr>
              <a:buFontTx/>
              <a:buBlip>
                <a:blip r:embed="rId5"/>
              </a:buBlip>
            </a:pPr>
            <a:endParaRPr lang="en-GB" altLang="en-US" sz="2100" b="1" dirty="0">
              <a:solidFill>
                <a:srgbClr val="66FFFF"/>
              </a:solidFill>
              <a:latin typeface="Calibri" panose="020F0502020204030204" pitchFamily="34" charset="0"/>
            </a:endParaRPr>
          </a:p>
          <a:p>
            <a:endParaRPr lang="en-GB" altLang="en-US" sz="2100" b="1" dirty="0">
              <a:solidFill>
                <a:srgbClr val="66FFFF"/>
              </a:solidFill>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2695575" y="0"/>
            <a:ext cx="45815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r>
              <a:rPr lang="en-GB" altLang="en-US" sz="3600" b="1" dirty="0" smtClean="0">
                <a:solidFill>
                  <a:srgbClr val="FAFD00"/>
                </a:solidFill>
                <a:latin typeface="Calibri" panose="020F0502020204030204" pitchFamily="34" charset="0"/>
              </a:rPr>
              <a:t>Murmurs</a:t>
            </a:r>
            <a:endParaRPr lang="en-GB" altLang="en-US" sz="3600" b="1" dirty="0">
              <a:solidFill>
                <a:srgbClr val="FAFD00"/>
              </a:solidFill>
              <a:latin typeface="Calibri" panose="020F0502020204030204" pitchFamily="34" charset="0"/>
            </a:endParaRPr>
          </a:p>
        </p:txBody>
      </p:sp>
      <p:pic>
        <p:nvPicPr>
          <p:cNvPr id="30723" name="Picture 3" descr="pathsou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4900" y="685800"/>
            <a:ext cx="8077200" cy="4540984"/>
          </a:xfrm>
          <a:prstGeom prst="rect">
            <a:avLst/>
          </a:prstGeom>
          <a:noFill/>
          <a:ln w="508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4" name="Text Box 4"/>
          <p:cNvSpPr txBox="1">
            <a:spLocks noChangeArrowheads="1"/>
          </p:cNvSpPr>
          <p:nvPr/>
        </p:nvSpPr>
        <p:spPr bwMode="auto">
          <a:xfrm>
            <a:off x="266700" y="5226784"/>
            <a:ext cx="98298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buFontTx/>
              <a:buBlip>
                <a:blip r:embed="rId5"/>
              </a:buBlip>
            </a:pPr>
            <a:r>
              <a:rPr lang="en-GB" altLang="en-US" sz="1700" b="1" dirty="0">
                <a:solidFill>
                  <a:srgbClr val="00FFFF"/>
                </a:solidFill>
                <a:latin typeface="Calibri" panose="020F0502020204030204" pitchFamily="34" charset="0"/>
              </a:rPr>
              <a:t> </a:t>
            </a:r>
            <a:r>
              <a:rPr lang="en-US" sz="1700" b="1" dirty="0">
                <a:solidFill>
                  <a:srgbClr val="00FFFF"/>
                </a:solidFill>
                <a:latin typeface="Calibri" panose="020F0502020204030204" pitchFamily="34" charset="0"/>
              </a:rPr>
              <a:t>When the orifice of a valve is </a:t>
            </a:r>
            <a:r>
              <a:rPr lang="en-US" sz="1700" b="1" dirty="0" smtClean="0">
                <a:solidFill>
                  <a:srgbClr val="00FFFF"/>
                </a:solidFill>
                <a:latin typeface="Calibri" panose="020F0502020204030204" pitchFamily="34" charset="0"/>
              </a:rPr>
              <a:t>narrowed (</a:t>
            </a:r>
            <a:r>
              <a:rPr lang="en-US" sz="1700" b="1" dirty="0">
                <a:solidFill>
                  <a:srgbClr val="00FFFF"/>
                </a:solidFill>
                <a:latin typeface="Calibri" panose="020F0502020204030204" pitchFamily="34" charset="0"/>
              </a:rPr>
              <a:t>stenosis), blood flow through it is accelerated and turbulent. </a:t>
            </a:r>
            <a:endParaRPr lang="en-US" sz="1700" b="1" dirty="0" smtClean="0">
              <a:solidFill>
                <a:srgbClr val="00FFFF"/>
              </a:solidFill>
              <a:latin typeface="Calibri" panose="020F0502020204030204" pitchFamily="34" charset="0"/>
            </a:endParaRPr>
          </a:p>
          <a:p>
            <a:pPr>
              <a:buFontTx/>
              <a:buBlip>
                <a:blip r:embed="rId5"/>
              </a:buBlip>
            </a:pPr>
            <a:r>
              <a:rPr lang="en-US" sz="1700" b="1" dirty="0">
                <a:solidFill>
                  <a:srgbClr val="00FFFF"/>
                </a:solidFill>
                <a:latin typeface="Calibri" panose="020F0502020204030204" pitchFamily="34" charset="0"/>
              </a:rPr>
              <a:t> </a:t>
            </a:r>
            <a:r>
              <a:rPr lang="en-US" sz="1700" b="1" dirty="0" smtClean="0">
                <a:solidFill>
                  <a:srgbClr val="00FFFF"/>
                </a:solidFill>
                <a:latin typeface="Calibri" panose="020F0502020204030204" pitchFamily="34" charset="0"/>
              </a:rPr>
              <a:t>When </a:t>
            </a:r>
            <a:r>
              <a:rPr lang="en-US" sz="1700" b="1" dirty="0">
                <a:solidFill>
                  <a:srgbClr val="00FFFF"/>
                </a:solidFill>
                <a:latin typeface="Calibri" panose="020F0502020204030204" pitchFamily="34" charset="0"/>
              </a:rPr>
              <a:t>a valve is incompetent, blood flows through it </a:t>
            </a:r>
            <a:r>
              <a:rPr lang="en-US" sz="1700" b="1" dirty="0" smtClean="0">
                <a:solidFill>
                  <a:srgbClr val="00FFFF"/>
                </a:solidFill>
                <a:latin typeface="Calibri" panose="020F0502020204030204" pitchFamily="34" charset="0"/>
              </a:rPr>
              <a:t>backward (regurgitation</a:t>
            </a:r>
            <a:r>
              <a:rPr lang="en-US" sz="1700" b="1" dirty="0">
                <a:solidFill>
                  <a:srgbClr val="00FFFF"/>
                </a:solidFill>
                <a:latin typeface="Calibri" panose="020F0502020204030204" pitchFamily="34" charset="0"/>
              </a:rPr>
              <a:t> </a:t>
            </a:r>
            <a:r>
              <a:rPr lang="en-US" sz="1700" b="1" dirty="0" smtClean="0">
                <a:solidFill>
                  <a:srgbClr val="00FFFF"/>
                </a:solidFill>
                <a:latin typeface="Calibri" panose="020F0502020204030204" pitchFamily="34" charset="0"/>
              </a:rPr>
              <a:t>or insufficiency</a:t>
            </a:r>
            <a:r>
              <a:rPr lang="en-US" sz="1700" b="1" dirty="0">
                <a:solidFill>
                  <a:srgbClr val="00FFFF"/>
                </a:solidFill>
                <a:latin typeface="Calibri" panose="020F0502020204030204" pitchFamily="34" charset="0"/>
              </a:rPr>
              <a:t>), again through a narrow orifice that accelerates flow. </a:t>
            </a:r>
            <a:endParaRPr lang="en-US" sz="1700" b="1" dirty="0" smtClean="0">
              <a:solidFill>
                <a:srgbClr val="00FFFF"/>
              </a:solidFill>
              <a:latin typeface="Calibri" panose="020F0502020204030204" pitchFamily="34" charset="0"/>
            </a:endParaRPr>
          </a:p>
          <a:p>
            <a:pPr>
              <a:buFontTx/>
              <a:buBlip>
                <a:blip r:embed="rId5"/>
              </a:buBlip>
            </a:pPr>
            <a:r>
              <a:rPr lang="en-US" altLang="en-US" sz="1700" b="1" dirty="0">
                <a:solidFill>
                  <a:srgbClr val="00FFFF"/>
                </a:solidFill>
                <a:latin typeface="Calibri" panose="020F0502020204030204" pitchFamily="34" charset="0"/>
              </a:rPr>
              <a:t> </a:t>
            </a:r>
            <a:r>
              <a:rPr lang="en-US" sz="1700" b="1" dirty="0">
                <a:solidFill>
                  <a:srgbClr val="00FFFF"/>
                </a:solidFill>
                <a:latin typeface="Calibri" panose="020F0502020204030204" pitchFamily="34" charset="0"/>
              </a:rPr>
              <a:t>Soft systolic murmurs are also common in individuals, especially children, who have no cardiac disease. Systolic murmurs are also heard in anemic patients as a result of the low viscosity of the blood and associated rapid </a:t>
            </a:r>
            <a:r>
              <a:rPr lang="en-US" sz="1700" b="1" dirty="0" smtClean="0">
                <a:solidFill>
                  <a:srgbClr val="00FFFF"/>
                </a:solidFill>
                <a:latin typeface="Calibri" panose="020F0502020204030204" pitchFamily="34" charset="0"/>
              </a:rPr>
              <a:t>flow.</a:t>
            </a:r>
            <a:endParaRPr lang="en-GB" altLang="en-US" sz="1700" b="1" dirty="0">
              <a:solidFill>
                <a:srgbClr val="00FFFF"/>
              </a:solidFill>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8266113" y="3962400"/>
            <a:ext cx="1066800" cy="28194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28675" name="Rectangle 3"/>
          <p:cNvSpPr>
            <a:spLocks noChangeArrowheads="1"/>
          </p:cNvSpPr>
          <p:nvPr/>
        </p:nvSpPr>
        <p:spPr bwMode="auto">
          <a:xfrm>
            <a:off x="2967038" y="142875"/>
            <a:ext cx="4614862"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3600" b="1">
                <a:solidFill>
                  <a:srgbClr val="FAFD00"/>
                </a:solidFill>
                <a:latin typeface="Calibri" panose="020F0502020204030204" pitchFamily="34" charset="0"/>
              </a:rPr>
              <a:t>Systolic murmurs</a:t>
            </a:r>
          </a:p>
        </p:txBody>
      </p:sp>
      <p:sp>
        <p:nvSpPr>
          <p:cNvPr id="28676" name="Rectangle 4"/>
          <p:cNvSpPr>
            <a:spLocks noChangeArrowheads="1"/>
          </p:cNvSpPr>
          <p:nvPr/>
        </p:nvSpPr>
        <p:spPr bwMode="auto">
          <a:xfrm>
            <a:off x="1027113" y="3582988"/>
            <a:ext cx="2536825" cy="74612"/>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28677" name="Rectangle 5"/>
          <p:cNvSpPr>
            <a:spLocks noChangeArrowheads="1"/>
          </p:cNvSpPr>
          <p:nvPr/>
        </p:nvSpPr>
        <p:spPr bwMode="auto">
          <a:xfrm>
            <a:off x="3489325" y="914400"/>
            <a:ext cx="1195388" cy="27432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pic>
        <p:nvPicPr>
          <p:cNvPr id="28678" name="Picture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7113" y="914400"/>
            <a:ext cx="2565400"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8679" name="Rectangle 7"/>
          <p:cNvSpPr>
            <a:spLocks noChangeArrowheads="1"/>
          </p:cNvSpPr>
          <p:nvPr/>
        </p:nvSpPr>
        <p:spPr bwMode="auto">
          <a:xfrm>
            <a:off x="1847850" y="914400"/>
            <a:ext cx="225425" cy="144463"/>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28680" name="Rectangle 8"/>
          <p:cNvSpPr>
            <a:spLocks noChangeArrowheads="1"/>
          </p:cNvSpPr>
          <p:nvPr/>
        </p:nvSpPr>
        <p:spPr bwMode="auto">
          <a:xfrm>
            <a:off x="2744788" y="914400"/>
            <a:ext cx="1044575" cy="360363"/>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28681" name="Rectangle 9"/>
          <p:cNvSpPr>
            <a:spLocks noChangeArrowheads="1"/>
          </p:cNvSpPr>
          <p:nvPr/>
        </p:nvSpPr>
        <p:spPr bwMode="auto">
          <a:xfrm>
            <a:off x="3265488" y="1347788"/>
            <a:ext cx="447675" cy="358775"/>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28682" name="Rectangle 10"/>
          <p:cNvSpPr>
            <a:spLocks noChangeArrowheads="1"/>
          </p:cNvSpPr>
          <p:nvPr/>
        </p:nvSpPr>
        <p:spPr bwMode="auto">
          <a:xfrm rot="2100000">
            <a:off x="3190875" y="1492250"/>
            <a:ext cx="447675" cy="358775"/>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28683" name="Rectangle 11"/>
          <p:cNvSpPr>
            <a:spLocks noChangeArrowheads="1"/>
          </p:cNvSpPr>
          <p:nvPr/>
        </p:nvSpPr>
        <p:spPr bwMode="auto">
          <a:xfrm rot="3900000">
            <a:off x="2673350" y="1055688"/>
            <a:ext cx="215900" cy="22225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28684" name="Rectangle 12"/>
          <p:cNvSpPr>
            <a:spLocks noChangeArrowheads="1"/>
          </p:cNvSpPr>
          <p:nvPr/>
        </p:nvSpPr>
        <p:spPr bwMode="auto">
          <a:xfrm>
            <a:off x="1812925" y="2905125"/>
            <a:ext cx="131763" cy="417513"/>
          </a:xfrm>
          <a:prstGeom prst="rect">
            <a:avLst/>
          </a:prstGeom>
          <a:solidFill>
            <a:srgbClr val="474747"/>
          </a:solidFill>
          <a:ln w="50800">
            <a:solidFill>
              <a:srgbClr val="474747"/>
            </a:solidFill>
            <a:miter lim="800000"/>
            <a:headEnd/>
            <a:tailEnd/>
          </a:ln>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28685" name="Rectangle 13"/>
          <p:cNvSpPr>
            <a:spLocks noChangeArrowheads="1"/>
          </p:cNvSpPr>
          <p:nvPr/>
        </p:nvSpPr>
        <p:spPr bwMode="auto">
          <a:xfrm>
            <a:off x="2905125" y="2905125"/>
            <a:ext cx="131763" cy="417513"/>
          </a:xfrm>
          <a:prstGeom prst="rect">
            <a:avLst/>
          </a:prstGeom>
          <a:solidFill>
            <a:srgbClr val="474747"/>
          </a:solidFill>
          <a:ln w="50800">
            <a:solidFill>
              <a:srgbClr val="474747"/>
            </a:solidFill>
            <a:miter lim="800000"/>
            <a:headEnd/>
            <a:tailEnd/>
          </a:ln>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28686" name="Rectangle 14"/>
          <p:cNvSpPr>
            <a:spLocks noChangeArrowheads="1"/>
          </p:cNvSpPr>
          <p:nvPr/>
        </p:nvSpPr>
        <p:spPr bwMode="auto">
          <a:xfrm>
            <a:off x="2752725" y="2905125"/>
            <a:ext cx="131763" cy="417513"/>
          </a:xfrm>
          <a:prstGeom prst="rect">
            <a:avLst/>
          </a:prstGeom>
          <a:solidFill>
            <a:srgbClr val="474747"/>
          </a:solidFill>
          <a:ln w="50800">
            <a:solidFill>
              <a:srgbClr val="474747"/>
            </a:solidFill>
            <a:miter lim="800000"/>
            <a:headEnd/>
            <a:tailEnd/>
          </a:ln>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28687" name="Rectangle 15"/>
          <p:cNvSpPr>
            <a:spLocks noChangeArrowheads="1"/>
          </p:cNvSpPr>
          <p:nvPr/>
        </p:nvSpPr>
        <p:spPr bwMode="auto">
          <a:xfrm>
            <a:off x="3117850" y="919163"/>
            <a:ext cx="1559723" cy="532966"/>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nSpc>
                <a:spcPct val="80000"/>
              </a:lnSpc>
            </a:pPr>
            <a:r>
              <a:rPr lang="en-GB" altLang="en-US" sz="1800">
                <a:solidFill>
                  <a:schemeClr val="hlink"/>
                </a:solidFill>
                <a:latin typeface="Calibri" panose="020F0502020204030204" pitchFamily="34" charset="0"/>
              </a:rPr>
              <a:t>left ventricular</a:t>
            </a:r>
          </a:p>
          <a:p>
            <a:pPr>
              <a:lnSpc>
                <a:spcPct val="80000"/>
              </a:lnSpc>
            </a:pPr>
            <a:r>
              <a:rPr lang="en-GB" altLang="en-US" sz="1800">
                <a:solidFill>
                  <a:schemeClr val="hlink"/>
                </a:solidFill>
                <a:latin typeface="Calibri" panose="020F0502020204030204" pitchFamily="34" charset="0"/>
              </a:rPr>
              <a:t>pressure</a:t>
            </a:r>
          </a:p>
        </p:txBody>
      </p:sp>
      <p:sp>
        <p:nvSpPr>
          <p:cNvPr id="28688" name="Line 16"/>
          <p:cNvSpPr>
            <a:spLocks noChangeShapeType="1"/>
          </p:cNvSpPr>
          <p:nvPr/>
        </p:nvSpPr>
        <p:spPr bwMode="auto">
          <a:xfrm flipV="1">
            <a:off x="2670175" y="1130300"/>
            <a:ext cx="444500" cy="142875"/>
          </a:xfrm>
          <a:prstGeom prst="line">
            <a:avLst/>
          </a:prstGeom>
          <a:noFill/>
          <a:ln w="25400">
            <a:solidFill>
              <a:schemeClr val="hlink"/>
            </a:solidFill>
            <a:round/>
            <a:headEnd type="triangle" w="med" len="me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28689" name="Line 17"/>
          <p:cNvSpPr>
            <a:spLocks noChangeShapeType="1"/>
          </p:cNvSpPr>
          <p:nvPr/>
        </p:nvSpPr>
        <p:spPr bwMode="auto">
          <a:xfrm flipV="1">
            <a:off x="3162300" y="1687513"/>
            <a:ext cx="446088" cy="141287"/>
          </a:xfrm>
          <a:prstGeom prst="line">
            <a:avLst/>
          </a:prstGeom>
          <a:noFill/>
          <a:ln w="25400">
            <a:solidFill>
              <a:schemeClr val="hlink"/>
            </a:solidFill>
            <a:round/>
            <a:headEnd type="triangle" w="med" len="me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28690" name="Rectangle 18"/>
          <p:cNvSpPr>
            <a:spLocks noChangeArrowheads="1"/>
          </p:cNvSpPr>
          <p:nvPr/>
        </p:nvSpPr>
        <p:spPr bwMode="auto">
          <a:xfrm>
            <a:off x="3565525" y="1411288"/>
            <a:ext cx="991042" cy="532966"/>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nSpc>
                <a:spcPct val="80000"/>
              </a:lnSpc>
            </a:pPr>
            <a:r>
              <a:rPr lang="en-GB" altLang="en-US" sz="1800">
                <a:solidFill>
                  <a:schemeClr val="hlink"/>
                </a:solidFill>
                <a:latin typeface="Calibri" panose="020F0502020204030204" pitchFamily="34" charset="0"/>
              </a:rPr>
              <a:t>aortic</a:t>
            </a:r>
          </a:p>
          <a:p>
            <a:pPr>
              <a:lnSpc>
                <a:spcPct val="80000"/>
              </a:lnSpc>
            </a:pPr>
            <a:r>
              <a:rPr lang="en-GB" altLang="en-US" sz="1800">
                <a:solidFill>
                  <a:schemeClr val="hlink"/>
                </a:solidFill>
                <a:latin typeface="Calibri" panose="020F0502020204030204" pitchFamily="34" charset="0"/>
              </a:rPr>
              <a:t>pressure</a:t>
            </a:r>
          </a:p>
        </p:txBody>
      </p:sp>
      <p:sp>
        <p:nvSpPr>
          <p:cNvPr id="28691" name="Rectangle 19"/>
          <p:cNvSpPr>
            <a:spLocks noChangeArrowheads="1"/>
          </p:cNvSpPr>
          <p:nvPr/>
        </p:nvSpPr>
        <p:spPr bwMode="auto">
          <a:xfrm>
            <a:off x="1101725" y="3078163"/>
            <a:ext cx="223838" cy="360362"/>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28692" name="Rectangle 20"/>
          <p:cNvSpPr>
            <a:spLocks noChangeArrowheads="1"/>
          </p:cNvSpPr>
          <p:nvPr/>
        </p:nvSpPr>
        <p:spPr bwMode="auto">
          <a:xfrm>
            <a:off x="1250950" y="3294063"/>
            <a:ext cx="2089150" cy="2159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28693" name="Line 21"/>
          <p:cNvSpPr>
            <a:spLocks noChangeShapeType="1"/>
          </p:cNvSpPr>
          <p:nvPr/>
        </p:nvSpPr>
        <p:spPr bwMode="auto">
          <a:xfrm>
            <a:off x="1327150" y="3309938"/>
            <a:ext cx="2236788" cy="0"/>
          </a:xfrm>
          <a:prstGeom prst="line">
            <a:avLst/>
          </a:prstGeom>
          <a:noFill/>
          <a:ln w="25400">
            <a:solidFill>
              <a:srgbClr val="474747"/>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28694" name="Rectangle 22"/>
          <p:cNvSpPr>
            <a:spLocks noChangeArrowheads="1"/>
          </p:cNvSpPr>
          <p:nvPr/>
        </p:nvSpPr>
        <p:spPr bwMode="auto">
          <a:xfrm>
            <a:off x="1714500" y="3278188"/>
            <a:ext cx="1763713"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800">
                <a:solidFill>
                  <a:schemeClr val="hlink"/>
                </a:solidFill>
                <a:latin typeface="Calibri" panose="020F0502020204030204" pitchFamily="34" charset="0"/>
              </a:rPr>
              <a:t>S</a:t>
            </a:r>
            <a:r>
              <a:rPr lang="en-GB" altLang="en-US" sz="1800" baseline="-25000">
                <a:solidFill>
                  <a:schemeClr val="hlink"/>
                </a:solidFill>
                <a:latin typeface="Calibri" panose="020F0502020204030204" pitchFamily="34" charset="0"/>
              </a:rPr>
              <a:t>1                  </a:t>
            </a:r>
            <a:r>
              <a:rPr lang="en-GB" altLang="en-US" sz="1800">
                <a:solidFill>
                  <a:schemeClr val="hlink"/>
                </a:solidFill>
                <a:latin typeface="Calibri" panose="020F0502020204030204" pitchFamily="34" charset="0"/>
              </a:rPr>
              <a:t>S</a:t>
            </a:r>
            <a:r>
              <a:rPr lang="en-GB" altLang="en-US" sz="1800" baseline="-25000">
                <a:solidFill>
                  <a:schemeClr val="hlink"/>
                </a:solidFill>
                <a:latin typeface="Calibri" panose="020F0502020204030204" pitchFamily="34" charset="0"/>
              </a:rPr>
              <a:t>2</a:t>
            </a:r>
          </a:p>
        </p:txBody>
      </p:sp>
      <p:sp>
        <p:nvSpPr>
          <p:cNvPr id="28695" name="Rectangle 23"/>
          <p:cNvSpPr>
            <a:spLocks noChangeArrowheads="1"/>
          </p:cNvSpPr>
          <p:nvPr/>
        </p:nvSpPr>
        <p:spPr bwMode="auto">
          <a:xfrm>
            <a:off x="1847850" y="2501900"/>
            <a:ext cx="300038" cy="2159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28696" name="Rectangle 24"/>
          <p:cNvSpPr>
            <a:spLocks noChangeArrowheads="1"/>
          </p:cNvSpPr>
          <p:nvPr/>
        </p:nvSpPr>
        <p:spPr bwMode="auto">
          <a:xfrm>
            <a:off x="2073275" y="2717800"/>
            <a:ext cx="447675" cy="2159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28697" name="Rectangle 25"/>
          <p:cNvSpPr>
            <a:spLocks noChangeArrowheads="1"/>
          </p:cNvSpPr>
          <p:nvPr/>
        </p:nvSpPr>
        <p:spPr bwMode="auto">
          <a:xfrm>
            <a:off x="1849438" y="2516188"/>
            <a:ext cx="623887"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800">
                <a:solidFill>
                  <a:schemeClr val="hlink"/>
                </a:solidFill>
                <a:latin typeface="Calibri" panose="020F0502020204030204" pitchFamily="34" charset="0"/>
              </a:rPr>
              <a:t>ES</a:t>
            </a:r>
          </a:p>
        </p:txBody>
      </p:sp>
      <p:sp>
        <p:nvSpPr>
          <p:cNvPr id="28698" name="Rectangle 26"/>
          <p:cNvSpPr>
            <a:spLocks noChangeArrowheads="1"/>
          </p:cNvSpPr>
          <p:nvPr/>
        </p:nvSpPr>
        <p:spPr bwMode="auto">
          <a:xfrm>
            <a:off x="4913313" y="990600"/>
            <a:ext cx="4508500" cy="2459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2200" b="1">
                <a:solidFill>
                  <a:schemeClr val="accent2"/>
                </a:solidFill>
                <a:latin typeface="Calibri" panose="020F0502020204030204" pitchFamily="34" charset="0"/>
              </a:rPr>
              <a:t>(1)</a:t>
            </a:r>
            <a:r>
              <a:rPr lang="en-GB" altLang="en-US" sz="2200" b="1">
                <a:solidFill>
                  <a:srgbClr val="FF66FF"/>
                </a:solidFill>
                <a:latin typeface="Calibri" panose="020F0502020204030204" pitchFamily="34" charset="0"/>
              </a:rPr>
              <a:t> Ejection systolic murmurs: aortic stenosis, pulmonary stenosis</a:t>
            </a:r>
          </a:p>
          <a:p>
            <a:endParaRPr lang="en-GB" altLang="en-US" sz="2200" b="1">
              <a:solidFill>
                <a:srgbClr val="FF66FF"/>
              </a:solidFill>
              <a:latin typeface="Calibri" panose="020F0502020204030204" pitchFamily="34" charset="0"/>
            </a:endParaRPr>
          </a:p>
          <a:p>
            <a:r>
              <a:rPr lang="en-GB" altLang="en-US" sz="2200" b="1">
                <a:solidFill>
                  <a:srgbClr val="FF66FF"/>
                </a:solidFill>
                <a:latin typeface="Calibri" panose="020F0502020204030204" pitchFamily="34" charset="0"/>
              </a:rPr>
              <a:t>Characterised by a crescendo-decrescendo contour and a gap between the end of the audible sound and S</a:t>
            </a:r>
            <a:r>
              <a:rPr lang="en-GB" altLang="en-US" sz="2200" b="1" baseline="-25000">
                <a:solidFill>
                  <a:srgbClr val="FF66FF"/>
                </a:solidFill>
                <a:latin typeface="Calibri" panose="020F0502020204030204" pitchFamily="34" charset="0"/>
              </a:rPr>
              <a:t>2</a:t>
            </a:r>
            <a:r>
              <a:rPr lang="en-GB" altLang="en-US" sz="2200" b="1">
                <a:solidFill>
                  <a:srgbClr val="FF66FF"/>
                </a:solidFill>
                <a:latin typeface="Calibri" panose="020F0502020204030204" pitchFamily="34" charset="0"/>
              </a:rPr>
              <a:t>.</a:t>
            </a:r>
          </a:p>
        </p:txBody>
      </p:sp>
      <p:pic>
        <p:nvPicPr>
          <p:cNvPr id="28699" name="Picture 2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0513" y="3962400"/>
            <a:ext cx="2921000"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8700" name="Line 28"/>
          <p:cNvSpPr>
            <a:spLocks noChangeShapeType="1"/>
          </p:cNvSpPr>
          <p:nvPr/>
        </p:nvSpPr>
        <p:spPr bwMode="auto">
          <a:xfrm>
            <a:off x="571500" y="3810000"/>
            <a:ext cx="9142413" cy="0"/>
          </a:xfrm>
          <a:prstGeom prst="line">
            <a:avLst/>
          </a:prstGeom>
          <a:noFill/>
          <a:ln w="508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28701" name="Rectangle 29"/>
          <p:cNvSpPr>
            <a:spLocks noChangeArrowheads="1"/>
          </p:cNvSpPr>
          <p:nvPr/>
        </p:nvSpPr>
        <p:spPr bwMode="auto">
          <a:xfrm>
            <a:off x="7645400" y="4192588"/>
            <a:ext cx="1559723" cy="532966"/>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nSpc>
                <a:spcPct val="80000"/>
              </a:lnSpc>
            </a:pPr>
            <a:r>
              <a:rPr lang="en-GB" altLang="en-US" sz="1800">
                <a:solidFill>
                  <a:schemeClr val="hlink"/>
                </a:solidFill>
                <a:latin typeface="Calibri" panose="020F0502020204030204" pitchFamily="34" charset="0"/>
              </a:rPr>
              <a:t>left ventricular</a:t>
            </a:r>
          </a:p>
          <a:p>
            <a:pPr>
              <a:lnSpc>
                <a:spcPct val="80000"/>
              </a:lnSpc>
            </a:pPr>
            <a:r>
              <a:rPr lang="en-GB" altLang="en-US" sz="1800">
                <a:solidFill>
                  <a:schemeClr val="hlink"/>
                </a:solidFill>
                <a:latin typeface="Calibri" panose="020F0502020204030204" pitchFamily="34" charset="0"/>
              </a:rPr>
              <a:t>pressure</a:t>
            </a:r>
          </a:p>
        </p:txBody>
      </p:sp>
      <p:sp>
        <p:nvSpPr>
          <p:cNvPr id="28702" name="Line 30"/>
          <p:cNvSpPr>
            <a:spLocks noChangeShapeType="1"/>
          </p:cNvSpPr>
          <p:nvPr/>
        </p:nvSpPr>
        <p:spPr bwMode="auto">
          <a:xfrm flipV="1">
            <a:off x="7199313" y="4495800"/>
            <a:ext cx="444500" cy="142875"/>
          </a:xfrm>
          <a:prstGeom prst="line">
            <a:avLst/>
          </a:prstGeom>
          <a:noFill/>
          <a:ln w="25400">
            <a:solidFill>
              <a:schemeClr val="hlink"/>
            </a:solidFill>
            <a:round/>
            <a:headEnd type="triangle" w="med" len="me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28703" name="Line 31"/>
          <p:cNvSpPr>
            <a:spLocks noChangeShapeType="1"/>
          </p:cNvSpPr>
          <p:nvPr/>
        </p:nvSpPr>
        <p:spPr bwMode="auto">
          <a:xfrm flipV="1">
            <a:off x="7429500" y="5259388"/>
            <a:ext cx="446088" cy="141287"/>
          </a:xfrm>
          <a:prstGeom prst="line">
            <a:avLst/>
          </a:prstGeom>
          <a:noFill/>
          <a:ln w="25400">
            <a:solidFill>
              <a:schemeClr val="hlink"/>
            </a:solidFill>
            <a:round/>
            <a:headEnd type="triangle" w="med" len="me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28704" name="Rectangle 32"/>
          <p:cNvSpPr>
            <a:spLocks noChangeArrowheads="1"/>
          </p:cNvSpPr>
          <p:nvPr/>
        </p:nvSpPr>
        <p:spPr bwMode="auto">
          <a:xfrm>
            <a:off x="7886700" y="4878388"/>
            <a:ext cx="1031374" cy="532966"/>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nSpc>
                <a:spcPct val="80000"/>
              </a:lnSpc>
            </a:pPr>
            <a:r>
              <a:rPr lang="en-GB" altLang="en-US" sz="1800">
                <a:solidFill>
                  <a:schemeClr val="hlink"/>
                </a:solidFill>
                <a:latin typeface="Calibri" panose="020F0502020204030204" pitchFamily="34" charset="0"/>
              </a:rPr>
              <a:t>left atrial</a:t>
            </a:r>
          </a:p>
          <a:p>
            <a:pPr>
              <a:lnSpc>
                <a:spcPct val="80000"/>
              </a:lnSpc>
            </a:pPr>
            <a:r>
              <a:rPr lang="en-GB" altLang="en-US" sz="1800">
                <a:solidFill>
                  <a:schemeClr val="hlink"/>
                </a:solidFill>
                <a:latin typeface="Calibri" panose="020F0502020204030204" pitchFamily="34" charset="0"/>
              </a:rPr>
              <a:t>pressure</a:t>
            </a:r>
          </a:p>
        </p:txBody>
      </p:sp>
      <p:sp>
        <p:nvSpPr>
          <p:cNvPr id="28705" name="Rectangle 33"/>
          <p:cNvSpPr>
            <a:spLocks noChangeArrowheads="1"/>
          </p:cNvSpPr>
          <p:nvPr/>
        </p:nvSpPr>
        <p:spPr bwMode="auto">
          <a:xfrm>
            <a:off x="5370513" y="6629400"/>
            <a:ext cx="3962400" cy="2286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28706" name="Rectangle 34"/>
          <p:cNvSpPr>
            <a:spLocks noChangeArrowheads="1"/>
          </p:cNvSpPr>
          <p:nvPr/>
        </p:nvSpPr>
        <p:spPr bwMode="auto">
          <a:xfrm>
            <a:off x="6219825" y="5991225"/>
            <a:ext cx="131763" cy="417513"/>
          </a:xfrm>
          <a:prstGeom prst="rect">
            <a:avLst/>
          </a:prstGeom>
          <a:solidFill>
            <a:srgbClr val="474747"/>
          </a:solidFill>
          <a:ln w="50800">
            <a:solidFill>
              <a:srgbClr val="474747"/>
            </a:solidFill>
            <a:miter lim="800000"/>
            <a:headEnd/>
            <a:tailEnd/>
          </a:ln>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28707" name="Rectangle 35"/>
          <p:cNvSpPr>
            <a:spLocks noChangeArrowheads="1"/>
          </p:cNvSpPr>
          <p:nvPr/>
        </p:nvSpPr>
        <p:spPr bwMode="auto">
          <a:xfrm>
            <a:off x="6027738" y="5991225"/>
            <a:ext cx="131762" cy="417513"/>
          </a:xfrm>
          <a:prstGeom prst="rect">
            <a:avLst/>
          </a:prstGeom>
          <a:solidFill>
            <a:srgbClr val="474747"/>
          </a:solidFill>
          <a:ln w="50800">
            <a:solidFill>
              <a:srgbClr val="474747"/>
            </a:solidFill>
            <a:miter lim="800000"/>
            <a:headEnd/>
            <a:tailEnd/>
          </a:ln>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28708" name="Rectangle 36"/>
          <p:cNvSpPr>
            <a:spLocks noChangeArrowheads="1"/>
          </p:cNvSpPr>
          <p:nvPr/>
        </p:nvSpPr>
        <p:spPr bwMode="auto">
          <a:xfrm>
            <a:off x="7065963" y="5991225"/>
            <a:ext cx="131762" cy="417513"/>
          </a:xfrm>
          <a:prstGeom prst="rect">
            <a:avLst/>
          </a:prstGeom>
          <a:solidFill>
            <a:srgbClr val="474747"/>
          </a:solidFill>
          <a:ln w="50800">
            <a:solidFill>
              <a:srgbClr val="474747"/>
            </a:solidFill>
            <a:miter lim="800000"/>
            <a:headEnd/>
            <a:tailEnd/>
          </a:ln>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28709" name="Rectangle 37"/>
          <p:cNvSpPr>
            <a:spLocks noChangeArrowheads="1"/>
          </p:cNvSpPr>
          <p:nvPr/>
        </p:nvSpPr>
        <p:spPr bwMode="auto">
          <a:xfrm>
            <a:off x="7532688" y="5991225"/>
            <a:ext cx="131762" cy="417513"/>
          </a:xfrm>
          <a:prstGeom prst="rect">
            <a:avLst/>
          </a:prstGeom>
          <a:solidFill>
            <a:srgbClr val="474747"/>
          </a:solidFill>
          <a:ln w="50800">
            <a:solidFill>
              <a:srgbClr val="474747"/>
            </a:solidFill>
            <a:miter lim="800000"/>
            <a:headEnd/>
            <a:tailEnd/>
          </a:ln>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28710" name="Rectangle 38"/>
          <p:cNvSpPr>
            <a:spLocks noChangeArrowheads="1"/>
          </p:cNvSpPr>
          <p:nvPr/>
        </p:nvSpPr>
        <p:spPr bwMode="auto">
          <a:xfrm>
            <a:off x="5903913" y="6400800"/>
            <a:ext cx="1905000" cy="2286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28711" name="Line 39"/>
          <p:cNvSpPr>
            <a:spLocks noChangeShapeType="1"/>
          </p:cNvSpPr>
          <p:nvPr/>
        </p:nvSpPr>
        <p:spPr bwMode="auto">
          <a:xfrm>
            <a:off x="5448300" y="6392863"/>
            <a:ext cx="2589213" cy="0"/>
          </a:xfrm>
          <a:prstGeom prst="line">
            <a:avLst/>
          </a:prstGeom>
          <a:noFill/>
          <a:ln w="25400">
            <a:solidFill>
              <a:srgbClr val="474747"/>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28712" name="Rectangle 40"/>
          <p:cNvSpPr>
            <a:spLocks noChangeArrowheads="1"/>
          </p:cNvSpPr>
          <p:nvPr/>
        </p:nvSpPr>
        <p:spPr bwMode="auto">
          <a:xfrm>
            <a:off x="5829300" y="6326188"/>
            <a:ext cx="205422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800">
                <a:solidFill>
                  <a:schemeClr val="hlink"/>
                </a:solidFill>
                <a:latin typeface="Calibri" panose="020F0502020204030204" pitchFamily="34" charset="0"/>
              </a:rPr>
              <a:t>S</a:t>
            </a:r>
            <a:r>
              <a:rPr lang="en-GB" altLang="en-US" sz="1800" baseline="-25000">
                <a:solidFill>
                  <a:schemeClr val="hlink"/>
                </a:solidFill>
                <a:latin typeface="Calibri" panose="020F0502020204030204" pitchFamily="34" charset="0"/>
              </a:rPr>
              <a:t>4  </a:t>
            </a:r>
            <a:r>
              <a:rPr lang="en-GB" altLang="en-US" sz="1800">
                <a:solidFill>
                  <a:schemeClr val="hlink"/>
                </a:solidFill>
                <a:latin typeface="Calibri" panose="020F0502020204030204" pitchFamily="34" charset="0"/>
              </a:rPr>
              <a:t>S</a:t>
            </a:r>
            <a:r>
              <a:rPr lang="en-GB" altLang="en-US" sz="1800" baseline="-25000">
                <a:solidFill>
                  <a:schemeClr val="hlink"/>
                </a:solidFill>
                <a:latin typeface="Calibri" panose="020F0502020204030204" pitchFamily="34" charset="0"/>
              </a:rPr>
              <a:t>1                 </a:t>
            </a:r>
            <a:r>
              <a:rPr lang="en-GB" altLang="en-US" sz="1800">
                <a:solidFill>
                  <a:schemeClr val="hlink"/>
                </a:solidFill>
                <a:latin typeface="Calibri" panose="020F0502020204030204" pitchFamily="34" charset="0"/>
              </a:rPr>
              <a:t>S</a:t>
            </a:r>
            <a:r>
              <a:rPr lang="en-GB" altLang="en-US" sz="1800" baseline="-25000">
                <a:solidFill>
                  <a:schemeClr val="hlink"/>
                </a:solidFill>
                <a:latin typeface="Calibri" panose="020F0502020204030204" pitchFamily="34" charset="0"/>
              </a:rPr>
              <a:t>2       </a:t>
            </a:r>
            <a:r>
              <a:rPr lang="en-GB" altLang="en-US" sz="1800">
                <a:solidFill>
                  <a:schemeClr val="hlink"/>
                </a:solidFill>
                <a:latin typeface="Calibri" panose="020F0502020204030204" pitchFamily="34" charset="0"/>
              </a:rPr>
              <a:t>S</a:t>
            </a:r>
            <a:r>
              <a:rPr lang="en-GB" altLang="en-US" sz="1800" baseline="-25000">
                <a:solidFill>
                  <a:schemeClr val="hlink"/>
                </a:solidFill>
                <a:latin typeface="Calibri" panose="020F0502020204030204" pitchFamily="34" charset="0"/>
              </a:rPr>
              <a:t>3</a:t>
            </a:r>
          </a:p>
        </p:txBody>
      </p:sp>
      <p:sp>
        <p:nvSpPr>
          <p:cNvPr id="28713" name="Rectangle 41"/>
          <p:cNvSpPr>
            <a:spLocks noChangeArrowheads="1"/>
          </p:cNvSpPr>
          <p:nvPr/>
        </p:nvSpPr>
        <p:spPr bwMode="auto">
          <a:xfrm>
            <a:off x="6437313" y="5816600"/>
            <a:ext cx="533400" cy="1524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28714" name="Rectangle 42"/>
          <p:cNvSpPr>
            <a:spLocks noChangeArrowheads="1"/>
          </p:cNvSpPr>
          <p:nvPr/>
        </p:nvSpPr>
        <p:spPr bwMode="auto">
          <a:xfrm>
            <a:off x="5599113" y="4191000"/>
            <a:ext cx="609600" cy="9906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28715" name="Rectangle 43"/>
          <p:cNvSpPr>
            <a:spLocks noChangeArrowheads="1"/>
          </p:cNvSpPr>
          <p:nvPr/>
        </p:nvSpPr>
        <p:spPr bwMode="auto">
          <a:xfrm>
            <a:off x="5370513" y="5969000"/>
            <a:ext cx="76200" cy="6604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28716" name="Rectangle 44"/>
          <p:cNvSpPr>
            <a:spLocks noChangeArrowheads="1"/>
          </p:cNvSpPr>
          <p:nvPr/>
        </p:nvSpPr>
        <p:spPr bwMode="auto">
          <a:xfrm rot="840000">
            <a:off x="6172200" y="4495800"/>
            <a:ext cx="152400" cy="2286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28717" name="Rectangle 45"/>
          <p:cNvSpPr>
            <a:spLocks noChangeArrowheads="1"/>
          </p:cNvSpPr>
          <p:nvPr/>
        </p:nvSpPr>
        <p:spPr bwMode="auto">
          <a:xfrm rot="3180000">
            <a:off x="6018213" y="5067300"/>
            <a:ext cx="152400" cy="2286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28718" name="Rectangle 46"/>
          <p:cNvSpPr>
            <a:spLocks noChangeArrowheads="1"/>
          </p:cNvSpPr>
          <p:nvPr/>
        </p:nvSpPr>
        <p:spPr bwMode="auto">
          <a:xfrm>
            <a:off x="571500" y="4327525"/>
            <a:ext cx="4568825" cy="2121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2200" b="1" dirty="0">
                <a:solidFill>
                  <a:srgbClr val="CCFFFF"/>
                </a:solidFill>
                <a:latin typeface="Calibri" panose="020F0502020204030204" pitchFamily="34" charset="0"/>
              </a:rPr>
              <a:t>(2) </a:t>
            </a:r>
            <a:r>
              <a:rPr lang="en-GB" altLang="en-US" sz="2200" b="1" dirty="0" err="1">
                <a:solidFill>
                  <a:srgbClr val="CCFFFF"/>
                </a:solidFill>
                <a:latin typeface="Calibri" panose="020F0502020204030204" pitchFamily="34" charset="0"/>
              </a:rPr>
              <a:t>Pansystolic</a:t>
            </a:r>
            <a:r>
              <a:rPr lang="en-GB" altLang="en-US" sz="2200" b="1" dirty="0">
                <a:solidFill>
                  <a:srgbClr val="CCFFFF"/>
                </a:solidFill>
                <a:latin typeface="Calibri" panose="020F0502020204030204" pitchFamily="34" charset="0"/>
              </a:rPr>
              <a:t> murmur: </a:t>
            </a:r>
          </a:p>
          <a:p>
            <a:r>
              <a:rPr lang="en-GB" altLang="en-US" sz="2200" b="1" dirty="0">
                <a:solidFill>
                  <a:srgbClr val="CCFFFF"/>
                </a:solidFill>
                <a:latin typeface="Calibri" panose="020F0502020204030204" pitchFamily="34" charset="0"/>
              </a:rPr>
              <a:t>mitral or tricuspid regurgitation, VSD</a:t>
            </a:r>
          </a:p>
          <a:p>
            <a:endParaRPr lang="en-GB" altLang="en-US" sz="2200" b="1" dirty="0">
              <a:solidFill>
                <a:srgbClr val="CCFFFF"/>
              </a:solidFill>
              <a:latin typeface="Calibri" panose="020F0502020204030204" pitchFamily="34" charset="0"/>
            </a:endParaRPr>
          </a:p>
          <a:p>
            <a:r>
              <a:rPr lang="en-GB" altLang="en-US" sz="2200" b="1" dirty="0">
                <a:solidFill>
                  <a:srgbClr val="CCFFFF"/>
                </a:solidFill>
                <a:latin typeface="Calibri" panose="020F0502020204030204" pitchFamily="34" charset="0"/>
              </a:rPr>
              <a:t>The sound is of reasonably constant intensity throughout the ejection period</a:t>
            </a:r>
          </a:p>
        </p:txBody>
      </p:sp>
      <p:sp>
        <p:nvSpPr>
          <p:cNvPr id="28719" name="Text Box 47"/>
          <p:cNvSpPr txBox="1">
            <a:spLocks noChangeArrowheads="1"/>
          </p:cNvSpPr>
          <p:nvPr/>
        </p:nvSpPr>
        <p:spPr bwMode="auto">
          <a:xfrm>
            <a:off x="152400" y="1371600"/>
            <a:ext cx="9525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spcBef>
                <a:spcPct val="50000"/>
              </a:spcBef>
            </a:pPr>
            <a:r>
              <a:rPr lang="en-US" altLang="en-US" sz="2600" b="1">
                <a:solidFill>
                  <a:srgbClr val="00FF00"/>
                </a:solidFill>
                <a:latin typeface="Calibri" panose="020F0502020204030204" pitchFamily="34" charset="0"/>
              </a:rPr>
              <a:t>AS</a:t>
            </a:r>
          </a:p>
        </p:txBody>
      </p:sp>
      <p:sp>
        <p:nvSpPr>
          <p:cNvPr id="28720" name="Text Box 48"/>
          <p:cNvSpPr txBox="1">
            <a:spLocks noChangeArrowheads="1"/>
          </p:cNvSpPr>
          <p:nvPr/>
        </p:nvSpPr>
        <p:spPr bwMode="auto">
          <a:xfrm>
            <a:off x="9296400" y="5029200"/>
            <a:ext cx="9525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spcBef>
                <a:spcPct val="50000"/>
              </a:spcBef>
            </a:pPr>
            <a:r>
              <a:rPr lang="en-US" altLang="en-US" sz="2600" b="1">
                <a:solidFill>
                  <a:srgbClr val="00FF00"/>
                </a:solidFill>
                <a:latin typeface="Calibri" panose="020F0502020204030204" pitchFamily="34" charset="0"/>
              </a:rPr>
              <a:t>MR</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2933700" y="246063"/>
            <a:ext cx="45815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3600" b="1">
                <a:solidFill>
                  <a:srgbClr val="FAFD00"/>
                </a:solidFill>
                <a:latin typeface="Calibri" panose="020F0502020204030204" pitchFamily="34" charset="0"/>
              </a:rPr>
              <a:t>Diastolic murmurs</a:t>
            </a:r>
          </a:p>
        </p:txBody>
      </p:sp>
      <p:pic>
        <p:nvPicPr>
          <p:cNvPr id="29699"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9513" y="1143000"/>
            <a:ext cx="37465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9700" name="Rectangle 4"/>
          <p:cNvSpPr>
            <a:spLocks noChangeArrowheads="1"/>
          </p:cNvSpPr>
          <p:nvPr/>
        </p:nvSpPr>
        <p:spPr bwMode="auto">
          <a:xfrm>
            <a:off x="1333500" y="1371600"/>
            <a:ext cx="303213" cy="10668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29701" name="Rectangle 5"/>
          <p:cNvSpPr>
            <a:spLocks noChangeArrowheads="1"/>
          </p:cNvSpPr>
          <p:nvPr/>
        </p:nvSpPr>
        <p:spPr bwMode="auto">
          <a:xfrm>
            <a:off x="1331913" y="2133600"/>
            <a:ext cx="3506787" cy="3810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29702" name="Rectangle 6"/>
          <p:cNvSpPr>
            <a:spLocks noChangeArrowheads="1"/>
          </p:cNvSpPr>
          <p:nvPr/>
        </p:nvSpPr>
        <p:spPr bwMode="auto">
          <a:xfrm>
            <a:off x="2293938" y="1495425"/>
            <a:ext cx="207962" cy="590550"/>
          </a:xfrm>
          <a:prstGeom prst="rect">
            <a:avLst/>
          </a:prstGeom>
          <a:solidFill>
            <a:srgbClr val="474747"/>
          </a:solidFill>
          <a:ln w="50800">
            <a:solidFill>
              <a:srgbClr val="474747"/>
            </a:solidFill>
            <a:miter lim="800000"/>
            <a:headEnd/>
            <a:tailEnd/>
          </a:ln>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29703" name="Rectangle 7"/>
          <p:cNvSpPr>
            <a:spLocks noChangeArrowheads="1"/>
          </p:cNvSpPr>
          <p:nvPr/>
        </p:nvSpPr>
        <p:spPr bwMode="auto">
          <a:xfrm>
            <a:off x="2247900" y="2058988"/>
            <a:ext cx="205422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800">
                <a:solidFill>
                  <a:schemeClr val="hlink"/>
                </a:solidFill>
                <a:latin typeface="Calibri" panose="020F0502020204030204" pitchFamily="34" charset="0"/>
              </a:rPr>
              <a:t>S</a:t>
            </a:r>
            <a:r>
              <a:rPr lang="en-GB" altLang="en-US" sz="1800" baseline="-25000">
                <a:solidFill>
                  <a:schemeClr val="hlink"/>
                </a:solidFill>
                <a:latin typeface="Calibri" panose="020F0502020204030204" pitchFamily="34" charset="0"/>
              </a:rPr>
              <a:t>1                             </a:t>
            </a:r>
            <a:r>
              <a:rPr lang="en-GB" altLang="en-US" sz="1800">
                <a:solidFill>
                  <a:schemeClr val="hlink"/>
                </a:solidFill>
                <a:latin typeface="Calibri" panose="020F0502020204030204" pitchFamily="34" charset="0"/>
              </a:rPr>
              <a:t>S</a:t>
            </a:r>
            <a:r>
              <a:rPr lang="en-GB" altLang="en-US" sz="1800" baseline="-25000">
                <a:solidFill>
                  <a:schemeClr val="hlink"/>
                </a:solidFill>
                <a:latin typeface="Calibri" panose="020F0502020204030204" pitchFamily="34" charset="0"/>
              </a:rPr>
              <a:t>2       </a:t>
            </a:r>
          </a:p>
        </p:txBody>
      </p:sp>
      <p:sp>
        <p:nvSpPr>
          <p:cNvPr id="29704" name="Rectangle 8"/>
          <p:cNvSpPr>
            <a:spLocks noChangeArrowheads="1"/>
          </p:cNvSpPr>
          <p:nvPr/>
        </p:nvSpPr>
        <p:spPr bwMode="auto">
          <a:xfrm>
            <a:off x="3635375" y="1495425"/>
            <a:ext cx="207963" cy="590550"/>
          </a:xfrm>
          <a:prstGeom prst="rect">
            <a:avLst/>
          </a:prstGeom>
          <a:solidFill>
            <a:srgbClr val="474747"/>
          </a:solidFill>
          <a:ln w="50800">
            <a:solidFill>
              <a:srgbClr val="474747"/>
            </a:solidFill>
            <a:miter lim="800000"/>
            <a:headEnd/>
            <a:tailEnd/>
          </a:ln>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29705" name="Line 9"/>
          <p:cNvSpPr>
            <a:spLocks noChangeShapeType="1"/>
          </p:cNvSpPr>
          <p:nvPr/>
        </p:nvSpPr>
        <p:spPr bwMode="auto">
          <a:xfrm>
            <a:off x="1638300" y="2068513"/>
            <a:ext cx="3275013" cy="0"/>
          </a:xfrm>
          <a:prstGeom prst="line">
            <a:avLst/>
          </a:prstGeom>
          <a:noFill/>
          <a:ln w="25400">
            <a:solidFill>
              <a:srgbClr val="474747"/>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29706" name="Rectangle 10"/>
          <p:cNvSpPr>
            <a:spLocks noChangeArrowheads="1"/>
          </p:cNvSpPr>
          <p:nvPr/>
        </p:nvSpPr>
        <p:spPr bwMode="auto">
          <a:xfrm>
            <a:off x="4151313" y="1295400"/>
            <a:ext cx="609600" cy="3048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29707" name="Rectangle 11"/>
          <p:cNvSpPr>
            <a:spLocks noChangeArrowheads="1"/>
          </p:cNvSpPr>
          <p:nvPr/>
        </p:nvSpPr>
        <p:spPr bwMode="auto">
          <a:xfrm>
            <a:off x="4762500" y="1219200"/>
            <a:ext cx="152400" cy="13716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29708" name="Rectangle 12"/>
          <p:cNvSpPr>
            <a:spLocks noChangeArrowheads="1"/>
          </p:cNvSpPr>
          <p:nvPr/>
        </p:nvSpPr>
        <p:spPr bwMode="auto">
          <a:xfrm>
            <a:off x="5280025" y="914400"/>
            <a:ext cx="4129088" cy="2324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2200" b="1" dirty="0">
                <a:solidFill>
                  <a:srgbClr val="FF66FF"/>
                </a:solidFill>
                <a:latin typeface="Calibri" panose="020F0502020204030204" pitchFamily="34" charset="0"/>
              </a:rPr>
              <a:t>(1) Early diastolic murmurs: e.g., the decrescendo murmur of aortic regurgitation.</a:t>
            </a:r>
          </a:p>
          <a:p>
            <a:pPr>
              <a:lnSpc>
                <a:spcPct val="60000"/>
              </a:lnSpc>
            </a:pPr>
            <a:endParaRPr lang="en-GB" altLang="en-US" sz="2200" b="1" dirty="0">
              <a:solidFill>
                <a:srgbClr val="FF66FF"/>
              </a:solidFill>
              <a:latin typeface="Calibri" panose="020F0502020204030204" pitchFamily="34" charset="0"/>
            </a:endParaRPr>
          </a:p>
          <a:p>
            <a:r>
              <a:rPr lang="en-GB" altLang="en-US" sz="2200" b="1" dirty="0">
                <a:solidFill>
                  <a:srgbClr val="FF66FF"/>
                </a:solidFill>
                <a:latin typeface="Calibri" panose="020F0502020204030204" pitchFamily="34" charset="0"/>
              </a:rPr>
              <a:t>Best heard with the patient sitting up, leaning forward, at end expiration.</a:t>
            </a:r>
          </a:p>
        </p:txBody>
      </p:sp>
      <p:pic>
        <p:nvPicPr>
          <p:cNvPr id="29709" name="Picture 1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2913" y="4114800"/>
            <a:ext cx="38227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9710" name="Line 14"/>
          <p:cNvSpPr>
            <a:spLocks noChangeShapeType="1"/>
          </p:cNvSpPr>
          <p:nvPr/>
        </p:nvSpPr>
        <p:spPr bwMode="auto">
          <a:xfrm>
            <a:off x="571500" y="3429000"/>
            <a:ext cx="9142413" cy="0"/>
          </a:xfrm>
          <a:prstGeom prst="line">
            <a:avLst/>
          </a:prstGeom>
          <a:noFill/>
          <a:ln w="508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29711" name="Rectangle 15"/>
          <p:cNvSpPr>
            <a:spLocks noChangeArrowheads="1"/>
          </p:cNvSpPr>
          <p:nvPr/>
        </p:nvSpPr>
        <p:spPr bwMode="auto">
          <a:xfrm>
            <a:off x="5522913" y="5105400"/>
            <a:ext cx="3657600" cy="2286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29712" name="Rectangle 16"/>
          <p:cNvSpPr>
            <a:spLocks noChangeArrowheads="1"/>
          </p:cNvSpPr>
          <p:nvPr/>
        </p:nvSpPr>
        <p:spPr bwMode="auto">
          <a:xfrm>
            <a:off x="5524500" y="4191000"/>
            <a:ext cx="228600" cy="11430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29713" name="Rectangle 17"/>
          <p:cNvSpPr>
            <a:spLocks noChangeArrowheads="1"/>
          </p:cNvSpPr>
          <p:nvPr/>
        </p:nvSpPr>
        <p:spPr bwMode="auto">
          <a:xfrm>
            <a:off x="5675313" y="4343400"/>
            <a:ext cx="609600" cy="3810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29714" name="Rectangle 18"/>
          <p:cNvSpPr>
            <a:spLocks noChangeArrowheads="1"/>
          </p:cNvSpPr>
          <p:nvPr/>
        </p:nvSpPr>
        <p:spPr bwMode="auto">
          <a:xfrm>
            <a:off x="7808913" y="4191000"/>
            <a:ext cx="609600" cy="3810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r>
              <a:rPr lang="en-GB" altLang="en-US" sz="1800">
                <a:solidFill>
                  <a:schemeClr val="hlink"/>
                </a:solidFill>
                <a:latin typeface="Calibri" panose="020F0502020204030204" pitchFamily="34" charset="0"/>
              </a:rPr>
              <a:t>OS</a:t>
            </a:r>
          </a:p>
        </p:txBody>
      </p:sp>
      <p:sp>
        <p:nvSpPr>
          <p:cNvPr id="29715" name="Rectangle 19"/>
          <p:cNvSpPr>
            <a:spLocks noChangeArrowheads="1"/>
          </p:cNvSpPr>
          <p:nvPr/>
        </p:nvSpPr>
        <p:spPr bwMode="auto">
          <a:xfrm>
            <a:off x="8342313" y="4343400"/>
            <a:ext cx="609600" cy="3810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29716" name="Rectangle 20"/>
          <p:cNvSpPr>
            <a:spLocks noChangeArrowheads="1"/>
          </p:cNvSpPr>
          <p:nvPr/>
        </p:nvSpPr>
        <p:spPr bwMode="auto">
          <a:xfrm>
            <a:off x="6667500" y="5030788"/>
            <a:ext cx="205422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800">
                <a:solidFill>
                  <a:schemeClr val="hlink"/>
                </a:solidFill>
                <a:latin typeface="Calibri" panose="020F0502020204030204" pitchFamily="34" charset="0"/>
              </a:rPr>
              <a:t>S</a:t>
            </a:r>
            <a:r>
              <a:rPr lang="en-GB" altLang="en-US" sz="1800" baseline="-25000">
                <a:solidFill>
                  <a:schemeClr val="hlink"/>
                </a:solidFill>
                <a:latin typeface="Calibri" panose="020F0502020204030204" pitchFamily="34" charset="0"/>
              </a:rPr>
              <a:t>1                   </a:t>
            </a:r>
            <a:r>
              <a:rPr lang="en-GB" altLang="en-US" sz="1800">
                <a:solidFill>
                  <a:schemeClr val="hlink"/>
                </a:solidFill>
                <a:latin typeface="Calibri" panose="020F0502020204030204" pitchFamily="34" charset="0"/>
              </a:rPr>
              <a:t>S</a:t>
            </a:r>
            <a:r>
              <a:rPr lang="en-GB" altLang="en-US" sz="1800" baseline="-25000">
                <a:solidFill>
                  <a:schemeClr val="hlink"/>
                </a:solidFill>
                <a:latin typeface="Calibri" panose="020F0502020204030204" pitchFamily="34" charset="0"/>
              </a:rPr>
              <a:t>2       </a:t>
            </a:r>
          </a:p>
        </p:txBody>
      </p:sp>
      <p:sp>
        <p:nvSpPr>
          <p:cNvPr id="29717" name="Rectangle 21"/>
          <p:cNvSpPr>
            <a:spLocks noChangeArrowheads="1"/>
          </p:cNvSpPr>
          <p:nvPr/>
        </p:nvSpPr>
        <p:spPr bwMode="auto">
          <a:xfrm>
            <a:off x="6731000" y="4467225"/>
            <a:ext cx="207963" cy="590550"/>
          </a:xfrm>
          <a:prstGeom prst="rect">
            <a:avLst/>
          </a:prstGeom>
          <a:solidFill>
            <a:srgbClr val="474747"/>
          </a:solidFill>
          <a:ln w="50800">
            <a:solidFill>
              <a:srgbClr val="474747"/>
            </a:solidFill>
            <a:miter lim="800000"/>
            <a:headEnd/>
            <a:tailEnd/>
          </a:ln>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29718" name="Rectangle 22"/>
          <p:cNvSpPr>
            <a:spLocks noChangeArrowheads="1"/>
          </p:cNvSpPr>
          <p:nvPr/>
        </p:nvSpPr>
        <p:spPr bwMode="auto">
          <a:xfrm>
            <a:off x="7629525" y="4467225"/>
            <a:ext cx="207963" cy="590550"/>
          </a:xfrm>
          <a:prstGeom prst="rect">
            <a:avLst/>
          </a:prstGeom>
          <a:solidFill>
            <a:srgbClr val="474747"/>
          </a:solidFill>
          <a:ln w="50800">
            <a:solidFill>
              <a:srgbClr val="474747"/>
            </a:solidFill>
            <a:miter lim="800000"/>
            <a:headEnd/>
            <a:tailEnd/>
          </a:ln>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29719" name="Line 23"/>
          <p:cNvSpPr>
            <a:spLocks noChangeShapeType="1"/>
          </p:cNvSpPr>
          <p:nvPr/>
        </p:nvSpPr>
        <p:spPr bwMode="auto">
          <a:xfrm>
            <a:off x="5753100" y="5062538"/>
            <a:ext cx="3275013" cy="0"/>
          </a:xfrm>
          <a:prstGeom prst="line">
            <a:avLst/>
          </a:prstGeom>
          <a:noFill/>
          <a:ln w="25400">
            <a:solidFill>
              <a:srgbClr val="474747"/>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29720" name="Rectangle 24"/>
          <p:cNvSpPr>
            <a:spLocks noChangeArrowheads="1"/>
          </p:cNvSpPr>
          <p:nvPr/>
        </p:nvSpPr>
        <p:spPr bwMode="auto">
          <a:xfrm>
            <a:off x="950913" y="3810000"/>
            <a:ext cx="4127500" cy="2121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2200" b="1" dirty="0">
                <a:solidFill>
                  <a:srgbClr val="CCFFFF"/>
                </a:solidFill>
                <a:latin typeface="Calibri" panose="020F0502020204030204" pitchFamily="34" charset="0"/>
              </a:rPr>
              <a:t>(2) Mid diastolic murmurs: e.g., Mitral stenosis.</a:t>
            </a:r>
          </a:p>
          <a:p>
            <a:endParaRPr lang="en-GB" altLang="en-US" sz="2200" b="1" dirty="0">
              <a:solidFill>
                <a:srgbClr val="CCFFFF"/>
              </a:solidFill>
              <a:latin typeface="Calibri" panose="020F0502020204030204" pitchFamily="34" charset="0"/>
            </a:endParaRPr>
          </a:p>
          <a:p>
            <a:r>
              <a:rPr lang="en-GB" altLang="en-US" sz="2200" b="1" dirty="0">
                <a:solidFill>
                  <a:srgbClr val="CCFFFF"/>
                </a:solidFill>
                <a:latin typeface="Calibri" panose="020F0502020204030204" pitchFamily="34" charset="0"/>
              </a:rPr>
              <a:t>The murmur is a low-frequency sound and begins early after the early diastolic opening snap (OS).</a:t>
            </a:r>
          </a:p>
        </p:txBody>
      </p:sp>
      <p:sp>
        <p:nvSpPr>
          <p:cNvPr id="29721" name="Text Box 25"/>
          <p:cNvSpPr txBox="1">
            <a:spLocks noChangeArrowheads="1"/>
          </p:cNvSpPr>
          <p:nvPr/>
        </p:nvSpPr>
        <p:spPr bwMode="auto">
          <a:xfrm>
            <a:off x="152400" y="1371600"/>
            <a:ext cx="9525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spcBef>
                <a:spcPct val="50000"/>
              </a:spcBef>
            </a:pPr>
            <a:r>
              <a:rPr lang="en-US" altLang="en-US" sz="2600" b="1">
                <a:solidFill>
                  <a:srgbClr val="00FF00"/>
                </a:solidFill>
                <a:latin typeface="Calibri" panose="020F0502020204030204" pitchFamily="34" charset="0"/>
              </a:rPr>
              <a:t>AR</a:t>
            </a:r>
          </a:p>
        </p:txBody>
      </p:sp>
      <p:sp>
        <p:nvSpPr>
          <p:cNvPr id="29722" name="Text Box 26"/>
          <p:cNvSpPr txBox="1">
            <a:spLocks noChangeArrowheads="1"/>
          </p:cNvSpPr>
          <p:nvPr/>
        </p:nvSpPr>
        <p:spPr bwMode="auto">
          <a:xfrm>
            <a:off x="9296400" y="4540250"/>
            <a:ext cx="9525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spcBef>
                <a:spcPct val="50000"/>
              </a:spcBef>
            </a:pPr>
            <a:r>
              <a:rPr lang="en-US" altLang="en-US" sz="2600" b="1">
                <a:solidFill>
                  <a:srgbClr val="00FF00"/>
                </a:solidFill>
                <a:latin typeface="Calibri" panose="020F0502020204030204" pitchFamily="34" charset="0"/>
              </a:rPr>
              <a:t>MS</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2695575" y="304800"/>
            <a:ext cx="45815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r>
              <a:rPr lang="en-GB" altLang="en-US" sz="3600" b="1">
                <a:solidFill>
                  <a:srgbClr val="FAFD00"/>
                </a:solidFill>
                <a:latin typeface="Calibri" panose="020F0502020204030204" pitchFamily="34" charset="0"/>
              </a:rPr>
              <a:t>Aortic stenosis (AS)</a:t>
            </a:r>
          </a:p>
        </p:txBody>
      </p:sp>
      <p:pic>
        <p:nvPicPr>
          <p:cNvPr id="31747" name="Picture 3" descr="sten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 y="1103313"/>
            <a:ext cx="6356350" cy="5373687"/>
          </a:xfrm>
          <a:prstGeom prst="rect">
            <a:avLst/>
          </a:prstGeom>
          <a:noFill/>
          <a:ln w="508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31748" name="Text Box 4"/>
          <p:cNvSpPr txBox="1">
            <a:spLocks noChangeArrowheads="1"/>
          </p:cNvSpPr>
          <p:nvPr/>
        </p:nvSpPr>
        <p:spPr bwMode="auto">
          <a:xfrm>
            <a:off x="6591300" y="1127125"/>
            <a:ext cx="3695700"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buFontTx/>
              <a:buBlip>
                <a:blip r:embed="rId5"/>
              </a:buBlip>
            </a:pPr>
            <a:r>
              <a:rPr lang="en-GB" altLang="en-US" b="1" dirty="0">
                <a:solidFill>
                  <a:srgbClr val="66FFFF"/>
                </a:solidFill>
                <a:latin typeface="Calibri" panose="020F0502020204030204" pitchFamily="34" charset="0"/>
              </a:rPr>
              <a:t> Narrow orifice slows the rate at which SV is ejected. </a:t>
            </a:r>
          </a:p>
          <a:p>
            <a:endParaRPr lang="en-GB" altLang="en-US" b="1" dirty="0">
              <a:solidFill>
                <a:srgbClr val="66FFFF"/>
              </a:solidFill>
              <a:latin typeface="Calibri" panose="020F0502020204030204" pitchFamily="34" charset="0"/>
            </a:endParaRPr>
          </a:p>
          <a:p>
            <a:pPr>
              <a:buFontTx/>
              <a:buBlip>
                <a:blip r:embed="rId5"/>
              </a:buBlip>
            </a:pPr>
            <a:r>
              <a:rPr lang="en-GB" altLang="en-US" b="1" dirty="0">
                <a:solidFill>
                  <a:srgbClr val="66FFFF"/>
                </a:solidFill>
                <a:latin typeface="Calibri" panose="020F0502020204030204" pitchFamily="34" charset="0"/>
              </a:rPr>
              <a:t> </a:t>
            </a:r>
            <a:r>
              <a:rPr lang="en-GB" altLang="en-US" b="1" dirty="0">
                <a:solidFill>
                  <a:schemeClr val="accent2"/>
                </a:solidFill>
                <a:latin typeface="Calibri" panose="020F0502020204030204" pitchFamily="34" charset="0"/>
              </a:rPr>
              <a:t>Ventricular systolic pressure increases to overcome the increased resistance of the aortic valve.</a:t>
            </a:r>
          </a:p>
          <a:p>
            <a:pPr>
              <a:buFontTx/>
              <a:buBlip>
                <a:blip r:embed="rId5"/>
              </a:buBlip>
            </a:pPr>
            <a:endParaRPr lang="en-GB" altLang="en-US" b="1" dirty="0">
              <a:solidFill>
                <a:schemeClr val="accent2"/>
              </a:solidFill>
              <a:latin typeface="Calibri" panose="020F0502020204030204" pitchFamily="34" charset="0"/>
            </a:endParaRPr>
          </a:p>
          <a:p>
            <a:pPr>
              <a:buFontTx/>
              <a:buBlip>
                <a:blip r:embed="rId5"/>
              </a:buBlip>
            </a:pPr>
            <a:r>
              <a:rPr lang="en-GB" altLang="en-US" b="1" dirty="0">
                <a:solidFill>
                  <a:srgbClr val="00FF00"/>
                </a:solidFill>
                <a:latin typeface="Calibri" panose="020F0502020204030204" pitchFamily="34" charset="0"/>
              </a:rPr>
              <a:t> There is a pressure gradient between the left ventricle and aorta during ejection.</a:t>
            </a:r>
          </a:p>
          <a:p>
            <a:endParaRPr lang="en-GB" altLang="en-US" b="1" dirty="0">
              <a:solidFill>
                <a:srgbClr val="00FF00"/>
              </a:solidFill>
              <a:latin typeface="Calibri" panose="020F0502020204030204" pitchFamily="34" charset="0"/>
            </a:endParaRPr>
          </a:p>
          <a:p>
            <a:pPr>
              <a:buFontTx/>
              <a:buBlip>
                <a:blip r:embed="rId5"/>
              </a:buBlip>
            </a:pPr>
            <a:r>
              <a:rPr lang="en-GB" altLang="en-US" b="1" dirty="0">
                <a:solidFill>
                  <a:srgbClr val="66FFFF"/>
                </a:solidFill>
                <a:latin typeface="Calibri" panose="020F0502020204030204" pitchFamily="34" charset="0"/>
              </a:rPr>
              <a:t> Ejection systolic murmur.</a:t>
            </a:r>
          </a:p>
          <a:p>
            <a:endParaRPr lang="en-GB" altLang="en-US" b="1" dirty="0">
              <a:solidFill>
                <a:srgbClr val="66FFFF"/>
              </a:solidFill>
              <a:latin typeface="Calibri" panose="020F0502020204030204" pitchFamily="34" charset="0"/>
            </a:endParaRPr>
          </a:p>
          <a:p>
            <a:pPr>
              <a:buFontTx/>
              <a:buBlip>
                <a:blip r:embed="rId5"/>
              </a:buBlip>
            </a:pPr>
            <a:r>
              <a:rPr lang="en-GB" altLang="en-US" b="1" dirty="0">
                <a:solidFill>
                  <a:srgbClr val="66FFFF"/>
                </a:solidFill>
                <a:latin typeface="Calibri" panose="020F0502020204030204" pitchFamily="34" charset="0"/>
              </a:rPr>
              <a:t> Concentric hypertrophy.</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2476500" y="381000"/>
            <a:ext cx="5486400"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r>
              <a:rPr lang="en-GB" altLang="en-US" sz="3600" b="1">
                <a:solidFill>
                  <a:srgbClr val="FAFD00"/>
                </a:solidFill>
                <a:latin typeface="Calibri" panose="020F0502020204030204" pitchFamily="34" charset="0"/>
              </a:rPr>
              <a:t>Aortic regurgitation (AR) (Aortic insufficiency)</a:t>
            </a:r>
          </a:p>
          <a:p>
            <a:pPr algn="ctr"/>
            <a:r>
              <a:rPr lang="en-GB" altLang="en-US" sz="3600" b="1">
                <a:solidFill>
                  <a:srgbClr val="FAFD00"/>
                </a:solidFill>
                <a:latin typeface="Calibri" panose="020F0502020204030204" pitchFamily="34" charset="0"/>
              </a:rPr>
              <a:t>(aortic incompetence)</a:t>
            </a:r>
          </a:p>
        </p:txBody>
      </p:sp>
      <p:sp>
        <p:nvSpPr>
          <p:cNvPr id="32771" name="Text Box 3"/>
          <p:cNvSpPr txBox="1">
            <a:spLocks noChangeArrowheads="1"/>
          </p:cNvSpPr>
          <p:nvPr/>
        </p:nvSpPr>
        <p:spPr bwMode="auto">
          <a:xfrm>
            <a:off x="342900" y="2270125"/>
            <a:ext cx="9563100"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buFontTx/>
              <a:buBlip>
                <a:blip r:embed="rId4"/>
              </a:buBlip>
            </a:pPr>
            <a:r>
              <a:rPr lang="en-GB" altLang="en-US" b="1" dirty="0">
                <a:solidFill>
                  <a:srgbClr val="66FFFF"/>
                </a:solidFill>
                <a:latin typeface="Calibri" panose="020F0502020204030204" pitchFamily="34" charset="0"/>
              </a:rPr>
              <a:t> The aortic valve does not close properly at the beginning of diastole.</a:t>
            </a:r>
          </a:p>
          <a:p>
            <a:endParaRPr lang="en-GB" altLang="en-US" b="1" dirty="0">
              <a:solidFill>
                <a:srgbClr val="66FFFF"/>
              </a:solidFill>
              <a:latin typeface="Calibri" panose="020F0502020204030204" pitchFamily="34" charset="0"/>
            </a:endParaRPr>
          </a:p>
          <a:p>
            <a:pPr>
              <a:buFontTx/>
              <a:buBlip>
                <a:blip r:embed="rId4"/>
              </a:buBlip>
            </a:pPr>
            <a:r>
              <a:rPr lang="en-GB" altLang="en-US" b="1" dirty="0">
                <a:solidFill>
                  <a:srgbClr val="66FFFF"/>
                </a:solidFill>
                <a:latin typeface="Calibri" panose="020F0502020204030204" pitchFamily="34" charset="0"/>
              </a:rPr>
              <a:t> </a:t>
            </a:r>
            <a:r>
              <a:rPr lang="en-GB" altLang="en-US" b="1" dirty="0">
                <a:solidFill>
                  <a:schemeClr val="accent2"/>
                </a:solidFill>
                <a:latin typeface="Calibri" panose="020F0502020204030204" pitchFamily="34" charset="0"/>
              </a:rPr>
              <a:t>As a result, during diastole there is retrograde flow of blood from the aorta into the ventricle.</a:t>
            </a:r>
          </a:p>
          <a:p>
            <a:endParaRPr lang="en-GB" altLang="en-US" b="1" dirty="0">
              <a:solidFill>
                <a:schemeClr val="accent2"/>
              </a:solidFill>
              <a:latin typeface="Calibri" panose="020F0502020204030204" pitchFamily="34" charset="0"/>
            </a:endParaRPr>
          </a:p>
          <a:p>
            <a:pPr>
              <a:buFontTx/>
              <a:buBlip>
                <a:blip r:embed="rId4"/>
              </a:buBlip>
            </a:pPr>
            <a:r>
              <a:rPr lang="en-GB" altLang="en-US" b="1" dirty="0">
                <a:solidFill>
                  <a:schemeClr val="accent2"/>
                </a:solidFill>
                <a:latin typeface="Calibri" panose="020F0502020204030204" pitchFamily="34" charset="0"/>
              </a:rPr>
              <a:t> </a:t>
            </a:r>
            <a:r>
              <a:rPr lang="en-GB" altLang="en-US" b="1" dirty="0">
                <a:solidFill>
                  <a:srgbClr val="FFFF00"/>
                </a:solidFill>
                <a:latin typeface="Calibri" panose="020F0502020204030204" pitchFamily="34" charset="0"/>
              </a:rPr>
              <a:t>The amount of the blood regurgitated into the left ventricle during diastole may be as much as 60-70% of the amount ejected during systole.</a:t>
            </a:r>
          </a:p>
          <a:p>
            <a:pPr>
              <a:buFontTx/>
              <a:buBlip>
                <a:blip r:embed="rId4"/>
              </a:buBlip>
            </a:pPr>
            <a:endParaRPr lang="en-GB" altLang="en-US" b="1" dirty="0">
              <a:solidFill>
                <a:srgbClr val="FFFF00"/>
              </a:solidFill>
              <a:latin typeface="Calibri" panose="020F0502020204030204" pitchFamily="34" charset="0"/>
            </a:endParaRPr>
          </a:p>
          <a:p>
            <a:pPr>
              <a:buFontTx/>
              <a:buBlip>
                <a:blip r:embed="rId4"/>
              </a:buBlip>
            </a:pPr>
            <a:r>
              <a:rPr lang="en-GB" altLang="en-US" b="1" dirty="0">
                <a:solidFill>
                  <a:srgbClr val="FFFF00"/>
                </a:solidFill>
                <a:latin typeface="Calibri" panose="020F0502020204030204" pitchFamily="34" charset="0"/>
              </a:rPr>
              <a:t> </a:t>
            </a:r>
            <a:r>
              <a:rPr lang="en-GB" altLang="en-US" b="1" dirty="0">
                <a:solidFill>
                  <a:srgbClr val="00FF00"/>
                </a:solidFill>
                <a:latin typeface="Calibri" panose="020F0502020204030204" pitchFamily="34" charset="0"/>
              </a:rPr>
              <a:t>Increased left ventricular and aortic systolic pressures.</a:t>
            </a:r>
          </a:p>
          <a:p>
            <a:pPr>
              <a:buFontTx/>
              <a:buBlip>
                <a:blip r:embed="rId4"/>
              </a:buBlip>
            </a:pPr>
            <a:r>
              <a:rPr lang="en-GB" altLang="en-US" b="1" dirty="0">
                <a:solidFill>
                  <a:srgbClr val="00FF00"/>
                </a:solidFill>
                <a:latin typeface="Calibri" panose="020F0502020204030204" pitchFamily="34" charset="0"/>
              </a:rPr>
              <a:t> Decreased aortic diastolic pressure.</a:t>
            </a:r>
          </a:p>
          <a:p>
            <a:pPr>
              <a:buFontTx/>
              <a:buBlip>
                <a:blip r:embed="rId4"/>
              </a:buBlip>
            </a:pPr>
            <a:r>
              <a:rPr lang="en-GB" altLang="en-US" b="1" dirty="0">
                <a:solidFill>
                  <a:srgbClr val="00FF00"/>
                </a:solidFill>
                <a:latin typeface="Calibri" panose="020F0502020204030204" pitchFamily="34" charset="0"/>
              </a:rPr>
              <a:t> Increased aortic pulse pressure.</a:t>
            </a:r>
          </a:p>
          <a:p>
            <a:pPr>
              <a:buFontTx/>
              <a:buBlip>
                <a:blip r:embed="rId4"/>
              </a:buBlip>
            </a:pPr>
            <a:r>
              <a:rPr lang="en-GB" altLang="en-US" b="1" dirty="0">
                <a:solidFill>
                  <a:srgbClr val="00FF00"/>
                </a:solidFill>
                <a:latin typeface="Calibri" panose="020F0502020204030204" pitchFamily="34" charset="0"/>
              </a:rPr>
              <a:t> Diastolic murmur.</a:t>
            </a:r>
          </a:p>
          <a:p>
            <a:pPr lvl="2"/>
            <a:endParaRPr lang="en-GB" altLang="en-US" b="1" dirty="0">
              <a:solidFill>
                <a:srgbClr val="66FFFF"/>
              </a:solidFill>
              <a:latin typeface="Calibri" panose="020F0502020204030204" pitchFamily="34" charset="0"/>
            </a:endParaRPr>
          </a:p>
        </p:txBody>
      </p:sp>
      <p:grpSp>
        <p:nvGrpSpPr>
          <p:cNvPr id="4" name="Group 14"/>
          <p:cNvGrpSpPr>
            <a:grpSpLocks/>
          </p:cNvGrpSpPr>
          <p:nvPr/>
        </p:nvGrpSpPr>
        <p:grpSpPr bwMode="auto">
          <a:xfrm>
            <a:off x="6057900" y="4749800"/>
            <a:ext cx="3848100" cy="1727200"/>
            <a:chOff x="6210300" y="1752600"/>
            <a:chExt cx="4076700" cy="1726699"/>
          </a:xfrm>
        </p:grpSpPr>
        <p:pic>
          <p:nvPicPr>
            <p:cNvPr id="5" name="Picture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7462" y="1752600"/>
              <a:ext cx="319953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 name="Rectangle 5"/>
            <p:cNvSpPr>
              <a:spLocks noChangeArrowheads="1"/>
            </p:cNvSpPr>
            <p:nvPr/>
          </p:nvSpPr>
          <p:spPr bwMode="auto">
            <a:xfrm>
              <a:off x="7217613" y="2743200"/>
              <a:ext cx="2994821" cy="3810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BH" altLang="en-US"/>
            </a:p>
          </p:txBody>
        </p:sp>
        <p:sp>
          <p:nvSpPr>
            <p:cNvPr id="7" name="Rectangle 6"/>
            <p:cNvSpPr>
              <a:spLocks noChangeArrowheads="1"/>
            </p:cNvSpPr>
            <p:nvPr/>
          </p:nvSpPr>
          <p:spPr bwMode="auto">
            <a:xfrm>
              <a:off x="8082058" y="2064048"/>
              <a:ext cx="177601" cy="590550"/>
            </a:xfrm>
            <a:prstGeom prst="rect">
              <a:avLst/>
            </a:prstGeom>
            <a:solidFill>
              <a:srgbClr val="FF0000"/>
            </a:solidFill>
            <a:ln w="50800">
              <a:solidFill>
                <a:srgbClr val="FF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BH" altLang="en-US"/>
            </a:p>
          </p:txBody>
        </p:sp>
        <p:sp>
          <p:nvSpPr>
            <p:cNvPr id="8" name="Rectangle 7"/>
            <p:cNvSpPr>
              <a:spLocks noChangeArrowheads="1"/>
            </p:cNvSpPr>
            <p:nvPr/>
          </p:nvSpPr>
          <p:spPr bwMode="auto">
            <a:xfrm>
              <a:off x="7886700" y="2743200"/>
              <a:ext cx="2059123" cy="736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b="1">
                  <a:solidFill>
                    <a:srgbClr val="0000CC"/>
                  </a:solidFill>
                </a:rPr>
                <a:t>S</a:t>
              </a:r>
              <a:r>
                <a:rPr lang="en-GB" altLang="en-US" b="1" baseline="-25000">
                  <a:solidFill>
                    <a:srgbClr val="0000CC"/>
                  </a:solidFill>
                </a:rPr>
                <a:t>1                         </a:t>
              </a:r>
              <a:r>
                <a:rPr lang="en-GB" altLang="en-US" b="1">
                  <a:solidFill>
                    <a:srgbClr val="0000CC"/>
                  </a:solidFill>
                </a:rPr>
                <a:t>S</a:t>
              </a:r>
              <a:r>
                <a:rPr lang="en-GB" altLang="en-US" b="1" baseline="-25000">
                  <a:solidFill>
                    <a:srgbClr val="0000CC"/>
                  </a:solidFill>
                </a:rPr>
                <a:t>2</a:t>
              </a:r>
            </a:p>
            <a:p>
              <a:pPr eaLnBrk="1" hangingPunct="1"/>
              <a:endParaRPr lang="en-GB" altLang="en-US" b="1" baseline="-25000">
                <a:solidFill>
                  <a:srgbClr val="0000CC"/>
                </a:solidFill>
              </a:endParaRPr>
            </a:p>
            <a:p>
              <a:pPr eaLnBrk="1" hangingPunct="1"/>
              <a:r>
                <a:rPr lang="en-GB" altLang="en-US" b="1" baseline="-25000">
                  <a:solidFill>
                    <a:srgbClr val="0000CC"/>
                  </a:solidFill>
                </a:rPr>
                <a:t>       </a:t>
              </a:r>
            </a:p>
          </p:txBody>
        </p:sp>
        <p:sp>
          <p:nvSpPr>
            <p:cNvPr id="9" name="Rectangle 8"/>
            <p:cNvSpPr>
              <a:spLocks noChangeArrowheads="1"/>
            </p:cNvSpPr>
            <p:nvPr/>
          </p:nvSpPr>
          <p:spPr bwMode="auto">
            <a:xfrm>
              <a:off x="9172257" y="2073829"/>
              <a:ext cx="177602" cy="590550"/>
            </a:xfrm>
            <a:prstGeom prst="rect">
              <a:avLst/>
            </a:prstGeom>
            <a:solidFill>
              <a:srgbClr val="FF0000"/>
            </a:solidFill>
            <a:ln w="50800">
              <a:solidFill>
                <a:srgbClr val="FF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BH" altLang="en-US"/>
            </a:p>
          </p:txBody>
        </p:sp>
        <p:sp>
          <p:nvSpPr>
            <p:cNvPr id="10" name="Line 9"/>
            <p:cNvSpPr>
              <a:spLocks noChangeShapeType="1"/>
            </p:cNvSpPr>
            <p:nvPr/>
          </p:nvSpPr>
          <p:spPr bwMode="auto">
            <a:xfrm>
              <a:off x="7479269" y="2678113"/>
              <a:ext cx="2796885" cy="0"/>
            </a:xfrm>
            <a:prstGeom prst="line">
              <a:avLst/>
            </a:prstGeom>
            <a:noFill/>
            <a:ln w="25400">
              <a:solidFill>
                <a:srgbClr val="47474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Rectangle 10"/>
            <p:cNvSpPr>
              <a:spLocks noChangeArrowheads="1"/>
            </p:cNvSpPr>
            <p:nvPr/>
          </p:nvSpPr>
          <p:spPr bwMode="auto">
            <a:xfrm>
              <a:off x="9625401" y="1905000"/>
              <a:ext cx="520603" cy="3048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BH" altLang="en-US"/>
            </a:p>
          </p:txBody>
        </p:sp>
        <p:sp>
          <p:nvSpPr>
            <p:cNvPr id="12" name="Rectangle 11"/>
            <p:cNvSpPr>
              <a:spLocks noChangeArrowheads="1"/>
            </p:cNvSpPr>
            <p:nvPr/>
          </p:nvSpPr>
          <p:spPr bwMode="auto">
            <a:xfrm>
              <a:off x="10147359" y="1828800"/>
              <a:ext cx="130151" cy="13716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BH" altLang="en-US"/>
            </a:p>
          </p:txBody>
        </p:sp>
        <p:sp>
          <p:nvSpPr>
            <p:cNvPr id="13" name="Text Box 25"/>
            <p:cNvSpPr txBox="1">
              <a:spLocks noChangeArrowheads="1"/>
            </p:cNvSpPr>
            <p:nvPr/>
          </p:nvSpPr>
          <p:spPr bwMode="auto">
            <a:xfrm>
              <a:off x="6210300" y="1981200"/>
              <a:ext cx="81344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600" b="1">
                  <a:solidFill>
                    <a:srgbClr val="FF0000"/>
                  </a:solidFill>
                  <a:latin typeface="Trebuchet MS" panose="020B0603020202020204" pitchFamily="34" charset="0"/>
                </a:rPr>
                <a:t>AR</a:t>
              </a:r>
            </a:p>
          </p:txBody>
        </p:sp>
      </p:gr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2705100" y="1114425"/>
            <a:ext cx="45815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r>
              <a:rPr lang="en-GB" altLang="en-US" sz="3600" b="1">
                <a:solidFill>
                  <a:srgbClr val="FAFD00"/>
                </a:solidFill>
                <a:latin typeface="Calibri" panose="020F0502020204030204" pitchFamily="34" charset="0"/>
              </a:rPr>
              <a:t>Mitral stenosis (MS)</a:t>
            </a:r>
          </a:p>
        </p:txBody>
      </p:sp>
      <p:sp>
        <p:nvSpPr>
          <p:cNvPr id="33795" name="Text Box 3"/>
          <p:cNvSpPr txBox="1">
            <a:spLocks noChangeArrowheads="1"/>
          </p:cNvSpPr>
          <p:nvPr/>
        </p:nvSpPr>
        <p:spPr bwMode="auto">
          <a:xfrm>
            <a:off x="342900" y="2133600"/>
            <a:ext cx="95631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buFontTx/>
              <a:buBlip>
                <a:blip r:embed="rId4"/>
              </a:buBlip>
            </a:pPr>
            <a:r>
              <a:rPr lang="en-GB" altLang="en-US" b="1" dirty="0">
                <a:solidFill>
                  <a:srgbClr val="66FFFF"/>
                </a:solidFill>
                <a:latin typeface="Calibri" panose="020F0502020204030204" pitchFamily="34" charset="0"/>
              </a:rPr>
              <a:t> A narrowed mitral valve impairs emptying of the left atrium into the left ventricle during diastole..</a:t>
            </a:r>
          </a:p>
          <a:p>
            <a:endParaRPr lang="en-GB" altLang="en-US" b="1" dirty="0">
              <a:solidFill>
                <a:srgbClr val="66FFFF"/>
              </a:solidFill>
              <a:latin typeface="Calibri" panose="020F0502020204030204" pitchFamily="34" charset="0"/>
            </a:endParaRPr>
          </a:p>
          <a:p>
            <a:pPr>
              <a:buFontTx/>
              <a:buBlip>
                <a:blip r:embed="rId4"/>
              </a:buBlip>
            </a:pPr>
            <a:r>
              <a:rPr lang="en-GB" altLang="en-US" b="1" dirty="0">
                <a:solidFill>
                  <a:srgbClr val="66FFFF"/>
                </a:solidFill>
                <a:latin typeface="Calibri" panose="020F0502020204030204" pitchFamily="34" charset="0"/>
              </a:rPr>
              <a:t> </a:t>
            </a:r>
            <a:r>
              <a:rPr lang="en-GB" altLang="en-US" b="1" dirty="0">
                <a:solidFill>
                  <a:schemeClr val="accent2"/>
                </a:solidFill>
                <a:latin typeface="Calibri" panose="020F0502020204030204" pitchFamily="34" charset="0"/>
              </a:rPr>
              <a:t>This generates a pressure gradient between the atrium and ventricle during filling.</a:t>
            </a:r>
          </a:p>
          <a:p>
            <a:endParaRPr lang="en-GB" altLang="en-US" b="1" dirty="0">
              <a:solidFill>
                <a:schemeClr val="accent2"/>
              </a:solidFill>
              <a:latin typeface="Calibri" panose="020F0502020204030204" pitchFamily="34" charset="0"/>
            </a:endParaRPr>
          </a:p>
          <a:p>
            <a:pPr>
              <a:buFontTx/>
              <a:buBlip>
                <a:blip r:embed="rId4"/>
              </a:buBlip>
            </a:pPr>
            <a:r>
              <a:rPr lang="en-GB" altLang="en-US" b="1" dirty="0">
                <a:solidFill>
                  <a:schemeClr val="accent2"/>
                </a:solidFill>
                <a:latin typeface="Calibri" panose="020F0502020204030204" pitchFamily="34" charset="0"/>
              </a:rPr>
              <a:t> </a:t>
            </a:r>
            <a:r>
              <a:rPr lang="en-GB" altLang="en-US" b="1" dirty="0">
                <a:solidFill>
                  <a:srgbClr val="FFFF00"/>
                </a:solidFill>
                <a:latin typeface="Calibri" panose="020F0502020204030204" pitchFamily="34" charset="0"/>
              </a:rPr>
              <a:t>Pressure and volume can be dramatically elevated in the left atrium, with little change or a decrease in the left ventricle.</a:t>
            </a:r>
          </a:p>
          <a:p>
            <a:endParaRPr lang="en-GB" altLang="en-US" b="1" dirty="0">
              <a:solidFill>
                <a:srgbClr val="FFFF00"/>
              </a:solidFill>
              <a:latin typeface="Calibri" panose="020F0502020204030204" pitchFamily="34" charset="0"/>
            </a:endParaRPr>
          </a:p>
          <a:p>
            <a:pPr lvl="2">
              <a:buFontTx/>
              <a:buBlip>
                <a:blip r:embed="rId4"/>
              </a:buBlip>
            </a:pPr>
            <a:r>
              <a:rPr lang="en-GB" altLang="en-US" b="1" dirty="0">
                <a:solidFill>
                  <a:srgbClr val="00FF00"/>
                </a:solidFill>
                <a:latin typeface="Calibri" panose="020F0502020204030204" pitchFamily="34" charset="0"/>
              </a:rPr>
              <a:t> Diastolic murmur.</a:t>
            </a:r>
          </a:p>
          <a:p>
            <a:pPr lvl="2"/>
            <a:endParaRPr lang="en-GB" altLang="en-US" b="1" dirty="0">
              <a:solidFill>
                <a:srgbClr val="66FFFF"/>
              </a:solidFill>
              <a:latin typeface="Calibri" panose="020F0502020204030204" pitchFamily="34" charset="0"/>
            </a:endParaRPr>
          </a:p>
        </p:txBody>
      </p:sp>
      <p:grpSp>
        <p:nvGrpSpPr>
          <p:cNvPr id="18" name="Group 3"/>
          <p:cNvGrpSpPr>
            <a:grpSpLocks/>
          </p:cNvGrpSpPr>
          <p:nvPr/>
        </p:nvGrpSpPr>
        <p:grpSpPr bwMode="auto">
          <a:xfrm>
            <a:off x="5143500" y="5016500"/>
            <a:ext cx="4725988" cy="1308100"/>
            <a:chOff x="5522913" y="4114800"/>
            <a:chExt cx="4725987" cy="1308100"/>
          </a:xfrm>
        </p:grpSpPr>
        <p:pic>
          <p:nvPicPr>
            <p:cNvPr id="19" name="Picture 1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2913" y="4114800"/>
              <a:ext cx="38227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0" name="Rectangle 15"/>
            <p:cNvSpPr>
              <a:spLocks noChangeArrowheads="1"/>
            </p:cNvSpPr>
            <p:nvPr/>
          </p:nvSpPr>
          <p:spPr bwMode="auto">
            <a:xfrm>
              <a:off x="5522913" y="5105400"/>
              <a:ext cx="3657600" cy="2286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BH" altLang="en-US"/>
            </a:p>
          </p:txBody>
        </p:sp>
        <p:sp>
          <p:nvSpPr>
            <p:cNvPr id="21" name="Rectangle 16"/>
            <p:cNvSpPr>
              <a:spLocks noChangeArrowheads="1"/>
            </p:cNvSpPr>
            <p:nvPr/>
          </p:nvSpPr>
          <p:spPr bwMode="auto">
            <a:xfrm>
              <a:off x="5524500" y="4191000"/>
              <a:ext cx="228600" cy="11430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BH" altLang="en-US"/>
            </a:p>
          </p:txBody>
        </p:sp>
        <p:sp>
          <p:nvSpPr>
            <p:cNvPr id="22" name="Rectangle 17"/>
            <p:cNvSpPr>
              <a:spLocks noChangeArrowheads="1"/>
            </p:cNvSpPr>
            <p:nvPr/>
          </p:nvSpPr>
          <p:spPr bwMode="auto">
            <a:xfrm>
              <a:off x="5675313" y="4343400"/>
              <a:ext cx="609600" cy="3810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BH" altLang="en-US"/>
            </a:p>
          </p:txBody>
        </p:sp>
        <p:sp>
          <p:nvSpPr>
            <p:cNvPr id="23" name="Rectangle 18"/>
            <p:cNvSpPr>
              <a:spLocks noChangeArrowheads="1"/>
            </p:cNvSpPr>
            <p:nvPr/>
          </p:nvSpPr>
          <p:spPr bwMode="auto">
            <a:xfrm>
              <a:off x="7808913" y="4191000"/>
              <a:ext cx="609600" cy="3810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a:solidFill>
                    <a:schemeClr val="hlink"/>
                  </a:solidFill>
                </a:rPr>
                <a:t>OS</a:t>
              </a:r>
            </a:p>
          </p:txBody>
        </p:sp>
        <p:sp>
          <p:nvSpPr>
            <p:cNvPr id="24" name="Rectangle 19"/>
            <p:cNvSpPr>
              <a:spLocks noChangeArrowheads="1"/>
            </p:cNvSpPr>
            <p:nvPr/>
          </p:nvSpPr>
          <p:spPr bwMode="auto">
            <a:xfrm>
              <a:off x="8342313" y="4343400"/>
              <a:ext cx="609600" cy="3810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BH" altLang="en-US"/>
            </a:p>
          </p:txBody>
        </p:sp>
        <p:sp>
          <p:nvSpPr>
            <p:cNvPr id="25" name="Rectangle 20"/>
            <p:cNvSpPr>
              <a:spLocks noChangeArrowheads="1"/>
            </p:cNvSpPr>
            <p:nvPr/>
          </p:nvSpPr>
          <p:spPr bwMode="auto">
            <a:xfrm>
              <a:off x="6667500" y="5030788"/>
              <a:ext cx="205422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a:solidFill>
                    <a:schemeClr val="hlink"/>
                  </a:solidFill>
                </a:rPr>
                <a:t>S</a:t>
              </a:r>
              <a:r>
                <a:rPr lang="en-GB" altLang="en-US" baseline="-25000">
                  <a:solidFill>
                    <a:schemeClr val="hlink"/>
                  </a:solidFill>
                </a:rPr>
                <a:t>1                   </a:t>
              </a:r>
              <a:r>
                <a:rPr lang="en-GB" altLang="en-US">
                  <a:solidFill>
                    <a:schemeClr val="hlink"/>
                  </a:solidFill>
                </a:rPr>
                <a:t>S</a:t>
              </a:r>
              <a:r>
                <a:rPr lang="en-GB" altLang="en-US" baseline="-25000">
                  <a:solidFill>
                    <a:schemeClr val="hlink"/>
                  </a:solidFill>
                </a:rPr>
                <a:t>2       </a:t>
              </a:r>
            </a:p>
          </p:txBody>
        </p:sp>
        <p:sp>
          <p:nvSpPr>
            <p:cNvPr id="26" name="Rectangle 21"/>
            <p:cNvSpPr>
              <a:spLocks noChangeArrowheads="1"/>
            </p:cNvSpPr>
            <p:nvPr/>
          </p:nvSpPr>
          <p:spPr bwMode="auto">
            <a:xfrm>
              <a:off x="6731000" y="4467225"/>
              <a:ext cx="207963" cy="590550"/>
            </a:xfrm>
            <a:prstGeom prst="rect">
              <a:avLst/>
            </a:prstGeom>
            <a:solidFill>
              <a:srgbClr val="474747"/>
            </a:solidFill>
            <a:ln w="50800">
              <a:solidFill>
                <a:srgbClr val="474747"/>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BH" altLang="en-US"/>
            </a:p>
          </p:txBody>
        </p:sp>
        <p:sp>
          <p:nvSpPr>
            <p:cNvPr id="27" name="Rectangle 22"/>
            <p:cNvSpPr>
              <a:spLocks noChangeArrowheads="1"/>
            </p:cNvSpPr>
            <p:nvPr/>
          </p:nvSpPr>
          <p:spPr bwMode="auto">
            <a:xfrm>
              <a:off x="7629525" y="4467225"/>
              <a:ext cx="207963" cy="590550"/>
            </a:xfrm>
            <a:prstGeom prst="rect">
              <a:avLst/>
            </a:prstGeom>
            <a:solidFill>
              <a:srgbClr val="474747"/>
            </a:solidFill>
            <a:ln w="50800">
              <a:solidFill>
                <a:srgbClr val="474747"/>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ar-BH" altLang="en-US"/>
            </a:p>
          </p:txBody>
        </p:sp>
        <p:sp>
          <p:nvSpPr>
            <p:cNvPr id="28" name="Line 23"/>
            <p:cNvSpPr>
              <a:spLocks noChangeShapeType="1"/>
            </p:cNvSpPr>
            <p:nvPr/>
          </p:nvSpPr>
          <p:spPr bwMode="auto">
            <a:xfrm>
              <a:off x="5753100" y="5062538"/>
              <a:ext cx="3275013" cy="0"/>
            </a:xfrm>
            <a:prstGeom prst="line">
              <a:avLst/>
            </a:prstGeom>
            <a:noFill/>
            <a:ln w="25400">
              <a:solidFill>
                <a:srgbClr val="474747"/>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Text Box 26"/>
            <p:cNvSpPr txBox="1">
              <a:spLocks noChangeArrowheads="1"/>
            </p:cNvSpPr>
            <p:nvPr/>
          </p:nvSpPr>
          <p:spPr bwMode="auto">
            <a:xfrm>
              <a:off x="9296400" y="4540250"/>
              <a:ext cx="9525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600" b="1">
                  <a:solidFill>
                    <a:srgbClr val="FF0000"/>
                  </a:solidFill>
                  <a:latin typeface="Trebuchet MS" panose="020B0603020202020204" pitchFamily="34" charset="0"/>
                </a:rPr>
                <a:t>MS</a:t>
              </a:r>
            </a:p>
          </p:txBody>
        </p:sp>
      </p:gr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2476500" y="320675"/>
            <a:ext cx="5486400"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r>
              <a:rPr lang="en-GB" altLang="en-US" sz="3600" b="1">
                <a:solidFill>
                  <a:srgbClr val="FAFD00"/>
                </a:solidFill>
                <a:latin typeface="Calibri" panose="020F0502020204030204" pitchFamily="34" charset="0"/>
              </a:rPr>
              <a:t>Mitral regurgitation (MR) (Mitral insufficiency)</a:t>
            </a:r>
          </a:p>
          <a:p>
            <a:pPr algn="ctr"/>
            <a:r>
              <a:rPr lang="en-GB" altLang="en-US" sz="3600" b="1">
                <a:solidFill>
                  <a:srgbClr val="FAFD00"/>
                </a:solidFill>
                <a:latin typeface="Calibri" panose="020F0502020204030204" pitchFamily="34" charset="0"/>
              </a:rPr>
              <a:t>(Mitral incompetence)</a:t>
            </a:r>
          </a:p>
        </p:txBody>
      </p:sp>
      <p:sp>
        <p:nvSpPr>
          <p:cNvPr id="34819" name="Text Box 3"/>
          <p:cNvSpPr txBox="1">
            <a:spLocks noChangeArrowheads="1"/>
          </p:cNvSpPr>
          <p:nvPr/>
        </p:nvSpPr>
        <p:spPr bwMode="auto">
          <a:xfrm>
            <a:off x="190500" y="2339975"/>
            <a:ext cx="5257800" cy="3893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buFontTx/>
              <a:buBlip>
                <a:blip r:embed="rId4"/>
              </a:buBlip>
            </a:pPr>
            <a:r>
              <a:rPr lang="en-GB" altLang="en-US" sz="1900" b="1" dirty="0">
                <a:solidFill>
                  <a:srgbClr val="66FFFF"/>
                </a:solidFill>
                <a:latin typeface="Calibri" panose="020F0502020204030204" pitchFamily="34" charset="0"/>
              </a:rPr>
              <a:t> An incompetent mitral valve allows blood to regurgitate from the left ventricle to the left atrium throughout ventricular systole.</a:t>
            </a:r>
          </a:p>
          <a:p>
            <a:endParaRPr lang="en-GB" altLang="en-US" sz="1900" b="1" dirty="0">
              <a:solidFill>
                <a:srgbClr val="66FFFF"/>
              </a:solidFill>
              <a:latin typeface="Calibri" panose="020F0502020204030204" pitchFamily="34" charset="0"/>
            </a:endParaRPr>
          </a:p>
          <a:p>
            <a:endParaRPr lang="en-GB" altLang="en-US" sz="1900" b="1" dirty="0">
              <a:solidFill>
                <a:srgbClr val="00FF00"/>
              </a:solidFill>
              <a:latin typeface="Calibri" panose="020F0502020204030204" pitchFamily="34" charset="0"/>
            </a:endParaRPr>
          </a:p>
          <a:p>
            <a:pPr lvl="2">
              <a:buFontTx/>
              <a:buBlip>
                <a:blip r:embed="rId4"/>
              </a:buBlip>
            </a:pPr>
            <a:r>
              <a:rPr lang="en-GB" altLang="en-US" sz="1900" b="1" dirty="0">
                <a:solidFill>
                  <a:srgbClr val="00FF00"/>
                </a:solidFill>
                <a:latin typeface="Calibri" panose="020F0502020204030204" pitchFamily="34" charset="0"/>
              </a:rPr>
              <a:t> Atrial volume and pressures are increased.</a:t>
            </a:r>
          </a:p>
          <a:p>
            <a:pPr lvl="2">
              <a:buFontTx/>
              <a:buBlip>
                <a:blip r:embed="rId4"/>
              </a:buBlip>
            </a:pPr>
            <a:r>
              <a:rPr lang="en-GB" altLang="en-US" sz="1900" b="1" dirty="0">
                <a:solidFill>
                  <a:srgbClr val="00FF00"/>
                </a:solidFill>
                <a:latin typeface="Calibri" panose="020F0502020204030204" pitchFamily="34" charset="0"/>
              </a:rPr>
              <a:t> Ventricular volumes and pressures are increased during diastole, but there is NO pressure gradient between the atrium and the ventricle.</a:t>
            </a:r>
          </a:p>
          <a:p>
            <a:pPr lvl="2">
              <a:buFontTx/>
              <a:buBlip>
                <a:blip r:embed="rId4"/>
              </a:buBlip>
            </a:pPr>
            <a:r>
              <a:rPr lang="en-GB" altLang="en-US" sz="1900" b="1" dirty="0">
                <a:solidFill>
                  <a:srgbClr val="00FF00"/>
                </a:solidFill>
                <a:latin typeface="Calibri" panose="020F0502020204030204" pitchFamily="34" charset="0"/>
              </a:rPr>
              <a:t> Systolic murmur.</a:t>
            </a:r>
          </a:p>
          <a:p>
            <a:pPr lvl="2"/>
            <a:endParaRPr lang="en-GB" altLang="en-US" sz="1900" b="1" dirty="0">
              <a:solidFill>
                <a:srgbClr val="66FFFF"/>
              </a:solidFill>
              <a:latin typeface="Calibri" panose="020F0502020204030204" pitchFamily="34" charset="0"/>
            </a:endParaRPr>
          </a:p>
        </p:txBody>
      </p:sp>
      <p:sp>
        <p:nvSpPr>
          <p:cNvPr id="34820" name="Rectangle 4"/>
          <p:cNvSpPr>
            <a:spLocks noChangeArrowheads="1"/>
          </p:cNvSpPr>
          <p:nvPr/>
        </p:nvSpPr>
        <p:spPr bwMode="auto">
          <a:xfrm>
            <a:off x="8342313" y="2971800"/>
            <a:ext cx="1066800" cy="28194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pic>
        <p:nvPicPr>
          <p:cNvPr id="34821" name="Picture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6713" y="2971800"/>
            <a:ext cx="2921000"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4822" name="Rectangle 6"/>
          <p:cNvSpPr>
            <a:spLocks noChangeArrowheads="1"/>
          </p:cNvSpPr>
          <p:nvPr/>
        </p:nvSpPr>
        <p:spPr bwMode="auto">
          <a:xfrm>
            <a:off x="7721600" y="3201988"/>
            <a:ext cx="1559723" cy="532966"/>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nSpc>
                <a:spcPct val="80000"/>
              </a:lnSpc>
            </a:pPr>
            <a:r>
              <a:rPr lang="en-GB" altLang="en-US" sz="1800">
                <a:solidFill>
                  <a:schemeClr val="hlink"/>
                </a:solidFill>
                <a:latin typeface="Calibri" panose="020F0502020204030204" pitchFamily="34" charset="0"/>
              </a:rPr>
              <a:t>left ventricular</a:t>
            </a:r>
          </a:p>
          <a:p>
            <a:pPr>
              <a:lnSpc>
                <a:spcPct val="80000"/>
              </a:lnSpc>
            </a:pPr>
            <a:r>
              <a:rPr lang="en-GB" altLang="en-US" sz="1800">
                <a:solidFill>
                  <a:schemeClr val="hlink"/>
                </a:solidFill>
                <a:latin typeface="Calibri" panose="020F0502020204030204" pitchFamily="34" charset="0"/>
              </a:rPr>
              <a:t>pressure</a:t>
            </a:r>
          </a:p>
        </p:txBody>
      </p:sp>
      <p:sp>
        <p:nvSpPr>
          <p:cNvPr id="34823" name="Line 7"/>
          <p:cNvSpPr>
            <a:spLocks noChangeShapeType="1"/>
          </p:cNvSpPr>
          <p:nvPr/>
        </p:nvSpPr>
        <p:spPr bwMode="auto">
          <a:xfrm flipV="1">
            <a:off x="7275513" y="3505200"/>
            <a:ext cx="444500" cy="142875"/>
          </a:xfrm>
          <a:prstGeom prst="line">
            <a:avLst/>
          </a:prstGeom>
          <a:noFill/>
          <a:ln w="25400">
            <a:solidFill>
              <a:schemeClr val="hlink"/>
            </a:solidFill>
            <a:round/>
            <a:headEnd type="triangle" w="med" len="me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34824" name="Line 8"/>
          <p:cNvSpPr>
            <a:spLocks noChangeShapeType="1"/>
          </p:cNvSpPr>
          <p:nvPr/>
        </p:nvSpPr>
        <p:spPr bwMode="auto">
          <a:xfrm flipV="1">
            <a:off x="7505700" y="4268788"/>
            <a:ext cx="446088" cy="141287"/>
          </a:xfrm>
          <a:prstGeom prst="line">
            <a:avLst/>
          </a:prstGeom>
          <a:noFill/>
          <a:ln w="25400">
            <a:solidFill>
              <a:schemeClr val="hlink"/>
            </a:solidFill>
            <a:round/>
            <a:headEnd type="triangle" w="med" len="me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34825" name="Rectangle 9"/>
          <p:cNvSpPr>
            <a:spLocks noChangeArrowheads="1"/>
          </p:cNvSpPr>
          <p:nvPr/>
        </p:nvSpPr>
        <p:spPr bwMode="auto">
          <a:xfrm>
            <a:off x="7962900" y="3887788"/>
            <a:ext cx="1031374" cy="532966"/>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nSpc>
                <a:spcPct val="80000"/>
              </a:lnSpc>
            </a:pPr>
            <a:r>
              <a:rPr lang="en-GB" altLang="en-US" sz="1800">
                <a:solidFill>
                  <a:schemeClr val="hlink"/>
                </a:solidFill>
                <a:latin typeface="Calibri" panose="020F0502020204030204" pitchFamily="34" charset="0"/>
              </a:rPr>
              <a:t>left atrial</a:t>
            </a:r>
          </a:p>
          <a:p>
            <a:pPr>
              <a:lnSpc>
                <a:spcPct val="80000"/>
              </a:lnSpc>
            </a:pPr>
            <a:r>
              <a:rPr lang="en-GB" altLang="en-US" sz="1800">
                <a:solidFill>
                  <a:schemeClr val="hlink"/>
                </a:solidFill>
                <a:latin typeface="Calibri" panose="020F0502020204030204" pitchFamily="34" charset="0"/>
              </a:rPr>
              <a:t>pressure</a:t>
            </a:r>
          </a:p>
        </p:txBody>
      </p:sp>
      <p:sp>
        <p:nvSpPr>
          <p:cNvPr id="34826" name="Rectangle 10"/>
          <p:cNvSpPr>
            <a:spLocks noChangeArrowheads="1"/>
          </p:cNvSpPr>
          <p:nvPr/>
        </p:nvSpPr>
        <p:spPr bwMode="auto">
          <a:xfrm>
            <a:off x="5446713" y="5638800"/>
            <a:ext cx="3962400" cy="2286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34827" name="Rectangle 11"/>
          <p:cNvSpPr>
            <a:spLocks noChangeArrowheads="1"/>
          </p:cNvSpPr>
          <p:nvPr/>
        </p:nvSpPr>
        <p:spPr bwMode="auto">
          <a:xfrm>
            <a:off x="6296025" y="5000625"/>
            <a:ext cx="131763" cy="417513"/>
          </a:xfrm>
          <a:prstGeom prst="rect">
            <a:avLst/>
          </a:prstGeom>
          <a:solidFill>
            <a:srgbClr val="474747"/>
          </a:solidFill>
          <a:ln w="50800">
            <a:solidFill>
              <a:srgbClr val="474747"/>
            </a:solidFill>
            <a:miter lim="800000"/>
            <a:headEnd/>
            <a:tailEnd/>
          </a:ln>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34828" name="Rectangle 12"/>
          <p:cNvSpPr>
            <a:spLocks noChangeArrowheads="1"/>
          </p:cNvSpPr>
          <p:nvPr/>
        </p:nvSpPr>
        <p:spPr bwMode="auto">
          <a:xfrm>
            <a:off x="6103938" y="5000625"/>
            <a:ext cx="131762" cy="417513"/>
          </a:xfrm>
          <a:prstGeom prst="rect">
            <a:avLst/>
          </a:prstGeom>
          <a:solidFill>
            <a:srgbClr val="474747"/>
          </a:solidFill>
          <a:ln w="50800">
            <a:solidFill>
              <a:srgbClr val="474747"/>
            </a:solidFill>
            <a:miter lim="800000"/>
            <a:headEnd/>
            <a:tailEnd/>
          </a:ln>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34829" name="Rectangle 13"/>
          <p:cNvSpPr>
            <a:spLocks noChangeArrowheads="1"/>
          </p:cNvSpPr>
          <p:nvPr/>
        </p:nvSpPr>
        <p:spPr bwMode="auto">
          <a:xfrm>
            <a:off x="7142163" y="5000625"/>
            <a:ext cx="131762" cy="417513"/>
          </a:xfrm>
          <a:prstGeom prst="rect">
            <a:avLst/>
          </a:prstGeom>
          <a:solidFill>
            <a:srgbClr val="474747"/>
          </a:solidFill>
          <a:ln w="50800">
            <a:solidFill>
              <a:srgbClr val="474747"/>
            </a:solidFill>
            <a:miter lim="800000"/>
            <a:headEnd/>
            <a:tailEnd/>
          </a:ln>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34830" name="Rectangle 14"/>
          <p:cNvSpPr>
            <a:spLocks noChangeArrowheads="1"/>
          </p:cNvSpPr>
          <p:nvPr/>
        </p:nvSpPr>
        <p:spPr bwMode="auto">
          <a:xfrm>
            <a:off x="7608888" y="5000625"/>
            <a:ext cx="131762" cy="417513"/>
          </a:xfrm>
          <a:prstGeom prst="rect">
            <a:avLst/>
          </a:prstGeom>
          <a:solidFill>
            <a:srgbClr val="474747"/>
          </a:solidFill>
          <a:ln w="50800">
            <a:solidFill>
              <a:srgbClr val="474747"/>
            </a:solidFill>
            <a:miter lim="800000"/>
            <a:headEnd/>
            <a:tailEnd/>
          </a:ln>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34831" name="Rectangle 15"/>
          <p:cNvSpPr>
            <a:spLocks noChangeArrowheads="1"/>
          </p:cNvSpPr>
          <p:nvPr/>
        </p:nvSpPr>
        <p:spPr bwMode="auto">
          <a:xfrm>
            <a:off x="5980113" y="5410200"/>
            <a:ext cx="1905000" cy="2286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34832" name="Line 16"/>
          <p:cNvSpPr>
            <a:spLocks noChangeShapeType="1"/>
          </p:cNvSpPr>
          <p:nvPr/>
        </p:nvSpPr>
        <p:spPr bwMode="auto">
          <a:xfrm>
            <a:off x="5524500" y="5402263"/>
            <a:ext cx="2589213" cy="0"/>
          </a:xfrm>
          <a:prstGeom prst="line">
            <a:avLst/>
          </a:prstGeom>
          <a:noFill/>
          <a:ln w="25400">
            <a:solidFill>
              <a:srgbClr val="474747"/>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34833" name="Rectangle 17"/>
          <p:cNvSpPr>
            <a:spLocks noChangeArrowheads="1"/>
          </p:cNvSpPr>
          <p:nvPr/>
        </p:nvSpPr>
        <p:spPr bwMode="auto">
          <a:xfrm>
            <a:off x="5905500" y="5335588"/>
            <a:ext cx="205422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800">
                <a:solidFill>
                  <a:schemeClr val="hlink"/>
                </a:solidFill>
                <a:latin typeface="Calibri" panose="020F0502020204030204" pitchFamily="34" charset="0"/>
              </a:rPr>
              <a:t>S</a:t>
            </a:r>
            <a:r>
              <a:rPr lang="en-GB" altLang="en-US" sz="1800" baseline="-25000">
                <a:solidFill>
                  <a:schemeClr val="hlink"/>
                </a:solidFill>
                <a:latin typeface="Calibri" panose="020F0502020204030204" pitchFamily="34" charset="0"/>
              </a:rPr>
              <a:t>4  </a:t>
            </a:r>
            <a:r>
              <a:rPr lang="en-GB" altLang="en-US" sz="1800">
                <a:solidFill>
                  <a:schemeClr val="hlink"/>
                </a:solidFill>
                <a:latin typeface="Calibri" panose="020F0502020204030204" pitchFamily="34" charset="0"/>
              </a:rPr>
              <a:t>S</a:t>
            </a:r>
            <a:r>
              <a:rPr lang="en-GB" altLang="en-US" sz="1800" baseline="-25000">
                <a:solidFill>
                  <a:schemeClr val="hlink"/>
                </a:solidFill>
                <a:latin typeface="Calibri" panose="020F0502020204030204" pitchFamily="34" charset="0"/>
              </a:rPr>
              <a:t>1                 </a:t>
            </a:r>
            <a:r>
              <a:rPr lang="en-GB" altLang="en-US" sz="1800">
                <a:solidFill>
                  <a:schemeClr val="hlink"/>
                </a:solidFill>
                <a:latin typeface="Calibri" panose="020F0502020204030204" pitchFamily="34" charset="0"/>
              </a:rPr>
              <a:t>S</a:t>
            </a:r>
            <a:r>
              <a:rPr lang="en-GB" altLang="en-US" sz="1800" baseline="-25000">
                <a:solidFill>
                  <a:schemeClr val="hlink"/>
                </a:solidFill>
                <a:latin typeface="Calibri" panose="020F0502020204030204" pitchFamily="34" charset="0"/>
              </a:rPr>
              <a:t>2       </a:t>
            </a:r>
            <a:r>
              <a:rPr lang="en-GB" altLang="en-US" sz="1800">
                <a:solidFill>
                  <a:schemeClr val="hlink"/>
                </a:solidFill>
                <a:latin typeface="Calibri" panose="020F0502020204030204" pitchFamily="34" charset="0"/>
              </a:rPr>
              <a:t>S</a:t>
            </a:r>
            <a:r>
              <a:rPr lang="en-GB" altLang="en-US" sz="1800" baseline="-25000">
                <a:solidFill>
                  <a:schemeClr val="hlink"/>
                </a:solidFill>
                <a:latin typeface="Calibri" panose="020F0502020204030204" pitchFamily="34" charset="0"/>
              </a:rPr>
              <a:t>3</a:t>
            </a:r>
          </a:p>
        </p:txBody>
      </p:sp>
      <p:sp>
        <p:nvSpPr>
          <p:cNvPr id="34834" name="Rectangle 18"/>
          <p:cNvSpPr>
            <a:spLocks noChangeArrowheads="1"/>
          </p:cNvSpPr>
          <p:nvPr/>
        </p:nvSpPr>
        <p:spPr bwMode="auto">
          <a:xfrm>
            <a:off x="6513513" y="4826000"/>
            <a:ext cx="533400" cy="1524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34835" name="Rectangle 19"/>
          <p:cNvSpPr>
            <a:spLocks noChangeArrowheads="1"/>
          </p:cNvSpPr>
          <p:nvPr/>
        </p:nvSpPr>
        <p:spPr bwMode="auto">
          <a:xfrm>
            <a:off x="5675313" y="3200400"/>
            <a:ext cx="609600" cy="9906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34836" name="Rectangle 20"/>
          <p:cNvSpPr>
            <a:spLocks noChangeArrowheads="1"/>
          </p:cNvSpPr>
          <p:nvPr/>
        </p:nvSpPr>
        <p:spPr bwMode="auto">
          <a:xfrm>
            <a:off x="5446713" y="4978400"/>
            <a:ext cx="76200" cy="6604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34837" name="Rectangle 21"/>
          <p:cNvSpPr>
            <a:spLocks noChangeArrowheads="1"/>
          </p:cNvSpPr>
          <p:nvPr/>
        </p:nvSpPr>
        <p:spPr bwMode="auto">
          <a:xfrm rot="840000">
            <a:off x="6248400" y="3505200"/>
            <a:ext cx="152400" cy="2286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34838" name="Rectangle 22"/>
          <p:cNvSpPr>
            <a:spLocks noChangeArrowheads="1"/>
          </p:cNvSpPr>
          <p:nvPr/>
        </p:nvSpPr>
        <p:spPr bwMode="auto">
          <a:xfrm rot="3180000">
            <a:off x="6094413" y="4076700"/>
            <a:ext cx="152400" cy="2286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34839" name="Text Box 23"/>
          <p:cNvSpPr txBox="1">
            <a:spLocks noChangeArrowheads="1"/>
          </p:cNvSpPr>
          <p:nvPr/>
        </p:nvSpPr>
        <p:spPr bwMode="auto">
          <a:xfrm>
            <a:off x="9372600" y="4038600"/>
            <a:ext cx="9525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spcBef>
                <a:spcPct val="50000"/>
              </a:spcBef>
            </a:pPr>
            <a:r>
              <a:rPr lang="en-US" altLang="en-US" sz="2600" b="1">
                <a:solidFill>
                  <a:srgbClr val="00FF00"/>
                </a:solidFill>
                <a:latin typeface="Calibri" panose="020F0502020204030204" pitchFamily="34" charset="0"/>
              </a:rPr>
              <a:t>MR</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7554" name="Rectangle 2"/>
          <p:cNvSpPr>
            <a:spLocks noChangeArrowheads="1"/>
          </p:cNvSpPr>
          <p:nvPr/>
        </p:nvSpPr>
        <p:spPr bwMode="auto">
          <a:xfrm>
            <a:off x="790575" y="990600"/>
            <a:ext cx="8582025" cy="685800"/>
          </a:xfrm>
          <a:prstGeom prst="rect">
            <a:avLst/>
          </a:prstGeom>
          <a:noFill/>
          <a:ln w="9525">
            <a:noFill/>
            <a:miter lim="800000"/>
            <a:headEnd/>
            <a:tailEnd/>
          </a:ln>
          <a:effectLst/>
        </p:spPr>
        <p:txBody>
          <a:bodyPr lIns="92075" tIns="46038" rIns="92075" bIns="46038" anchor="ctr"/>
          <a:lstStyle/>
          <a:p>
            <a:pPr algn="ctr">
              <a:defRPr/>
            </a:pPr>
            <a:r>
              <a:rPr lang="en-US" sz="4400" b="1" dirty="0">
                <a:solidFill>
                  <a:schemeClr val="tx2"/>
                </a:solidFill>
                <a:effectLst>
                  <a:outerShdw blurRad="38100" dist="38100" dir="2700000" algn="tl">
                    <a:srgbClr val="000000"/>
                  </a:outerShdw>
                </a:effectLst>
                <a:latin typeface="Calibri" panose="020F0502020204030204" pitchFamily="34" charset="0"/>
                <a:cs typeface="Times New Roman" pitchFamily="18" charset="0"/>
              </a:rPr>
              <a:t>Early ventricular diastole</a:t>
            </a:r>
            <a:r>
              <a:rPr lang="en-US" sz="4400" dirty="0">
                <a:solidFill>
                  <a:schemeClr val="tx2"/>
                </a:solidFill>
                <a:effectLst>
                  <a:outerShdw blurRad="38100" dist="38100" dir="2700000" algn="tl">
                    <a:srgbClr val="000000"/>
                  </a:outerShdw>
                </a:effectLst>
                <a:latin typeface="Calibri" panose="020F0502020204030204" pitchFamily="34" charset="0"/>
              </a:rPr>
              <a:t> </a:t>
            </a:r>
          </a:p>
        </p:txBody>
      </p:sp>
      <p:sp>
        <p:nvSpPr>
          <p:cNvPr id="407555" name="Rectangle 3"/>
          <p:cNvSpPr>
            <a:spLocks noChangeArrowheads="1"/>
          </p:cNvSpPr>
          <p:nvPr/>
        </p:nvSpPr>
        <p:spPr bwMode="auto">
          <a:xfrm>
            <a:off x="190500" y="1946275"/>
            <a:ext cx="9906000" cy="4683125"/>
          </a:xfrm>
          <a:prstGeom prst="rect">
            <a:avLst/>
          </a:prstGeom>
          <a:noFill/>
          <a:ln w="12700" cap="sq">
            <a:noFill/>
            <a:miter lim="800000"/>
            <a:headEnd type="none" w="sm" len="sm"/>
            <a:tailEnd type="none" w="sm" len="sm"/>
          </a:ln>
          <a:effectLst/>
        </p:spPr>
        <p:txBody>
          <a:bodyPr/>
          <a:lstStyle/>
          <a:p>
            <a:pPr marL="342900" indent="-342900">
              <a:spcBef>
                <a:spcPct val="20000"/>
              </a:spcBef>
              <a:buClr>
                <a:schemeClr val="tx2"/>
              </a:buClr>
              <a:buSzPct val="75000"/>
              <a:buFont typeface="Monotype Sorts" pitchFamily="2" charset="2"/>
              <a:buBlip>
                <a:blip r:embed="rId4"/>
              </a:buBlip>
              <a:defRPr/>
            </a:pPr>
            <a:r>
              <a:rPr lang="en-US" sz="2100" b="1" dirty="0">
                <a:solidFill>
                  <a:srgbClr val="66FFFF"/>
                </a:solidFill>
                <a:effectLst>
                  <a:outerShdw blurRad="38100" dist="38100" dir="2700000" algn="tl">
                    <a:srgbClr val="000000"/>
                  </a:outerShdw>
                </a:effectLst>
                <a:latin typeface="Calibri" panose="020F0502020204030204" pitchFamily="34" charset="0"/>
                <a:cs typeface="Times New Roman" pitchFamily="18" charset="0"/>
              </a:rPr>
              <a:t>The SAN has not yet reached threshold.</a:t>
            </a:r>
          </a:p>
          <a:p>
            <a:pPr marL="342900" indent="-342900">
              <a:spcBef>
                <a:spcPct val="20000"/>
              </a:spcBef>
              <a:buClr>
                <a:schemeClr val="tx2"/>
              </a:buClr>
              <a:buSzPct val="75000"/>
              <a:buFont typeface="Monotype Sorts" pitchFamily="2" charset="2"/>
              <a:buBlip>
                <a:blip r:embed="rId4"/>
              </a:buBlip>
              <a:defRPr/>
            </a:pPr>
            <a:r>
              <a:rPr lang="en-US" sz="2100" b="1" dirty="0">
                <a:solidFill>
                  <a:srgbClr val="66FFFF"/>
                </a:solidFill>
                <a:effectLst>
                  <a:outerShdw blurRad="38100" dist="38100" dir="2700000" algn="tl">
                    <a:srgbClr val="000000"/>
                  </a:outerShdw>
                </a:effectLst>
                <a:latin typeface="Calibri" panose="020F0502020204030204" pitchFamily="34" charset="0"/>
                <a:cs typeface="Times New Roman" pitchFamily="18" charset="0"/>
              </a:rPr>
              <a:t>The atrium is still also in diastole.</a:t>
            </a:r>
          </a:p>
          <a:p>
            <a:pPr marL="342900" indent="-342900">
              <a:spcBef>
                <a:spcPct val="20000"/>
              </a:spcBef>
              <a:buClr>
                <a:schemeClr val="tx2"/>
              </a:buClr>
              <a:buSzPct val="75000"/>
              <a:buFont typeface="Monotype Sorts" pitchFamily="2" charset="2"/>
              <a:buBlip>
                <a:blip r:embed="rId4"/>
              </a:buBlip>
              <a:defRPr/>
            </a:pPr>
            <a:r>
              <a:rPr lang="en-US" sz="2100" b="1" dirty="0">
                <a:solidFill>
                  <a:srgbClr val="66FFFF"/>
                </a:solidFill>
                <a:effectLst>
                  <a:outerShdw blurRad="38100" dist="38100" dir="2700000" algn="tl">
                    <a:srgbClr val="000000"/>
                  </a:outerShdw>
                </a:effectLst>
                <a:latin typeface="Calibri" panose="020F0502020204030204" pitchFamily="34" charset="0"/>
                <a:cs typeface="Times New Roman" pitchFamily="18" charset="0"/>
              </a:rPr>
              <a:t>Because of the continuous inflow of blood from the venous system into the atrium, atrial pressure slightly exceeds ventricular pressure even though both chambers are relaxed.</a:t>
            </a:r>
          </a:p>
          <a:p>
            <a:pPr marL="342900" indent="-342900">
              <a:spcBef>
                <a:spcPct val="20000"/>
              </a:spcBef>
              <a:buClr>
                <a:schemeClr val="tx2"/>
              </a:buClr>
              <a:buSzPct val="75000"/>
              <a:buFont typeface="Monotype Sorts" pitchFamily="2" charset="2"/>
              <a:buBlip>
                <a:blip r:embed="rId4"/>
              </a:buBlip>
              <a:defRPr/>
            </a:pPr>
            <a:r>
              <a:rPr lang="en-US" sz="2100" b="1" dirty="0">
                <a:solidFill>
                  <a:srgbClr val="66FFFF"/>
                </a:solidFill>
                <a:effectLst>
                  <a:outerShdw blurRad="38100" dist="38100" dir="2700000" algn="tl">
                    <a:srgbClr val="000000"/>
                  </a:outerShdw>
                </a:effectLst>
                <a:latin typeface="Calibri" panose="020F0502020204030204" pitchFamily="34" charset="0"/>
                <a:cs typeface="Times New Roman" pitchFamily="18" charset="0"/>
              </a:rPr>
              <a:t>Because of this pressure differential, the AV valve is open, and blood flows directly from the atrium into the ventricle throughout ventricular diastole.</a:t>
            </a:r>
          </a:p>
          <a:p>
            <a:pPr marL="342900" indent="-342900">
              <a:spcBef>
                <a:spcPct val="20000"/>
              </a:spcBef>
              <a:buClr>
                <a:schemeClr val="tx2"/>
              </a:buClr>
              <a:buSzPct val="75000"/>
              <a:buFont typeface="Monotype Sorts" pitchFamily="2" charset="2"/>
              <a:buBlip>
                <a:blip r:embed="rId4"/>
              </a:buBlip>
              <a:defRPr/>
            </a:pPr>
            <a:r>
              <a:rPr lang="en-US" sz="2100" b="1" dirty="0">
                <a:solidFill>
                  <a:srgbClr val="66FFFF"/>
                </a:solidFill>
                <a:effectLst>
                  <a:outerShdw blurRad="38100" dist="38100" dir="2700000" algn="tl">
                    <a:srgbClr val="000000"/>
                  </a:outerShdw>
                </a:effectLst>
                <a:latin typeface="Calibri" panose="020F0502020204030204" pitchFamily="34" charset="0"/>
                <a:cs typeface="Times New Roman" pitchFamily="18" charset="0"/>
              </a:rPr>
              <a:t>As a result, the ventricular volume slowly continues to rise even before atrial contraction takes place. </a:t>
            </a:r>
            <a:endParaRPr lang="en-US" sz="2100" b="1" dirty="0" smtClean="0">
              <a:solidFill>
                <a:srgbClr val="66FFFF"/>
              </a:solidFill>
              <a:effectLst>
                <a:outerShdw blurRad="38100" dist="38100" dir="2700000" algn="tl">
                  <a:srgbClr val="000000"/>
                </a:outerShdw>
              </a:effectLst>
              <a:latin typeface="Calibri" panose="020F0502020204030204" pitchFamily="34" charset="0"/>
              <a:cs typeface="Times New Roman" pitchFamily="18" charset="0"/>
            </a:endParaRPr>
          </a:p>
          <a:p>
            <a:pPr marL="342900" indent="-342900">
              <a:spcBef>
                <a:spcPct val="20000"/>
              </a:spcBef>
              <a:buClr>
                <a:schemeClr val="tx2"/>
              </a:buClr>
              <a:buSzPct val="75000"/>
              <a:buFont typeface="Monotype Sorts" pitchFamily="2" charset="2"/>
              <a:buBlip>
                <a:blip r:embed="rId4"/>
              </a:buBlip>
              <a:defRPr/>
            </a:pPr>
            <a:r>
              <a:rPr lang="en-US" sz="2100" b="1" dirty="0">
                <a:solidFill>
                  <a:srgbClr val="FFFF00"/>
                </a:solidFill>
                <a:latin typeface="Calibri" panose="020F0502020204030204" pitchFamily="34" charset="0"/>
              </a:rPr>
              <a:t>The rate of filling declines as the ventricles become </a:t>
            </a:r>
            <a:r>
              <a:rPr lang="en-US" sz="2100" b="1" dirty="0" smtClean="0">
                <a:solidFill>
                  <a:srgbClr val="FFFF00"/>
                </a:solidFill>
                <a:latin typeface="Calibri" panose="020F0502020204030204" pitchFamily="34" charset="0"/>
              </a:rPr>
              <a:t>distended.</a:t>
            </a:r>
          </a:p>
          <a:p>
            <a:pPr marL="342900" indent="-342900">
              <a:spcBef>
                <a:spcPct val="20000"/>
              </a:spcBef>
              <a:buClr>
                <a:schemeClr val="tx2"/>
              </a:buClr>
              <a:buSzPct val="75000"/>
              <a:buFont typeface="Monotype Sorts" pitchFamily="2" charset="2"/>
              <a:buBlip>
                <a:blip r:embed="rId4"/>
              </a:buBlip>
              <a:defRPr/>
            </a:pPr>
            <a:r>
              <a:rPr lang="en-US" sz="2100" b="1" dirty="0">
                <a:solidFill>
                  <a:srgbClr val="FFFF00"/>
                </a:solidFill>
                <a:latin typeface="Calibri" panose="020F0502020204030204" pitchFamily="34" charset="0"/>
              </a:rPr>
              <a:t>About 70% of the ventricular filling occurs passively during diastole</a:t>
            </a:r>
            <a:r>
              <a:rPr lang="en-US" sz="2100" b="1" dirty="0">
                <a:latin typeface="Calibri" panose="020F0502020204030204" pitchFamily="34" charset="0"/>
              </a:rPr>
              <a:t>.</a:t>
            </a:r>
            <a:endParaRPr lang="en-US" sz="2100" b="1" dirty="0">
              <a:solidFill>
                <a:srgbClr val="66FFFF"/>
              </a:solidFill>
              <a:effectLst>
                <a:outerShdw blurRad="38100" dist="38100" dir="2700000" algn="tl">
                  <a:srgbClr val="000000"/>
                </a:outerShdw>
              </a:effectLst>
              <a:latin typeface="Calibri" panose="020F0502020204030204" pitchFamily="34" charset="0"/>
              <a:cs typeface="Times New Roman" pitchFamily="18" charset="0"/>
            </a:endParaRPr>
          </a:p>
          <a:p>
            <a:pPr marL="342900" indent="-342900">
              <a:spcBef>
                <a:spcPct val="20000"/>
              </a:spcBef>
              <a:buClr>
                <a:schemeClr val="tx2"/>
              </a:buClr>
              <a:buSzPct val="75000"/>
              <a:buFont typeface="Monotype Sorts" pitchFamily="2" charset="2"/>
              <a:buBlip>
                <a:blip r:embed="rId4"/>
              </a:buBlip>
              <a:defRPr/>
            </a:pPr>
            <a:r>
              <a:rPr lang="en-US" sz="2100" b="1" dirty="0">
                <a:solidFill>
                  <a:srgbClr val="FF9999"/>
                </a:solidFill>
                <a:effectLst>
                  <a:outerShdw blurRad="38100" dist="38100" dir="2700000" algn="tl">
                    <a:srgbClr val="000000"/>
                  </a:outerShdw>
                </a:effectLst>
                <a:latin typeface="Calibri" panose="020F0502020204030204" pitchFamily="34" charset="0"/>
                <a:cs typeface="Times New Roman" pitchFamily="18" charset="0"/>
              </a:rPr>
              <a:t>This stage corresponds to the TP interval on the ECG: the interval after ventricular repolarization and before another atrial depolarization.</a:t>
            </a:r>
            <a:endParaRPr lang="en-US" sz="2100" b="1" dirty="0">
              <a:solidFill>
                <a:srgbClr val="FF9999"/>
              </a:solidFill>
              <a:effectLst>
                <a:outerShdw blurRad="38100" dist="38100" dir="2700000" algn="tl">
                  <a:srgbClr val="000000"/>
                </a:outerShdw>
              </a:effectLst>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3521195" y="5214938"/>
            <a:ext cx="1544398"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r>
              <a:rPr lang="en-GB" altLang="en-US">
                <a:solidFill>
                  <a:srgbClr val="FAFD00"/>
                </a:solidFill>
                <a:latin typeface="Calibri" panose="020F0502020204030204" pitchFamily="34" charset="0"/>
              </a:rPr>
              <a:t>venous pulse</a:t>
            </a:r>
          </a:p>
        </p:txBody>
      </p:sp>
      <p:sp>
        <p:nvSpPr>
          <p:cNvPr id="10243" name="Line 3"/>
          <p:cNvSpPr>
            <a:spLocks noChangeShapeType="1"/>
          </p:cNvSpPr>
          <p:nvPr/>
        </p:nvSpPr>
        <p:spPr bwMode="auto">
          <a:xfrm>
            <a:off x="2041525" y="719138"/>
            <a:ext cx="0" cy="173355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0244" name="Line 4"/>
          <p:cNvSpPr>
            <a:spLocks noChangeShapeType="1"/>
          </p:cNvSpPr>
          <p:nvPr/>
        </p:nvSpPr>
        <p:spPr bwMode="auto">
          <a:xfrm>
            <a:off x="1954213" y="719138"/>
            <a:ext cx="87312"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0245" name="Line 5"/>
          <p:cNvSpPr>
            <a:spLocks noChangeShapeType="1"/>
          </p:cNvSpPr>
          <p:nvPr/>
        </p:nvSpPr>
        <p:spPr bwMode="auto">
          <a:xfrm>
            <a:off x="1954213" y="1008063"/>
            <a:ext cx="87312"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0246" name="Line 6"/>
          <p:cNvSpPr>
            <a:spLocks noChangeShapeType="1"/>
          </p:cNvSpPr>
          <p:nvPr/>
        </p:nvSpPr>
        <p:spPr bwMode="auto">
          <a:xfrm>
            <a:off x="1954213" y="1295400"/>
            <a:ext cx="87312"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0247" name="Line 7"/>
          <p:cNvSpPr>
            <a:spLocks noChangeShapeType="1"/>
          </p:cNvSpPr>
          <p:nvPr/>
        </p:nvSpPr>
        <p:spPr bwMode="auto">
          <a:xfrm>
            <a:off x="1954213" y="1585913"/>
            <a:ext cx="87312"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0248" name="Line 8"/>
          <p:cNvSpPr>
            <a:spLocks noChangeShapeType="1"/>
          </p:cNvSpPr>
          <p:nvPr/>
        </p:nvSpPr>
        <p:spPr bwMode="auto">
          <a:xfrm>
            <a:off x="1954213" y="1874838"/>
            <a:ext cx="87312"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0249" name="Line 9"/>
          <p:cNvSpPr>
            <a:spLocks noChangeShapeType="1"/>
          </p:cNvSpPr>
          <p:nvPr/>
        </p:nvSpPr>
        <p:spPr bwMode="auto">
          <a:xfrm>
            <a:off x="1954213" y="2163763"/>
            <a:ext cx="87312"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0250" name="Line 10"/>
          <p:cNvSpPr>
            <a:spLocks noChangeShapeType="1"/>
          </p:cNvSpPr>
          <p:nvPr/>
        </p:nvSpPr>
        <p:spPr bwMode="auto">
          <a:xfrm>
            <a:off x="1954213" y="2452688"/>
            <a:ext cx="87312"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0251" name="Rectangle 11"/>
          <p:cNvSpPr>
            <a:spLocks noChangeArrowheads="1"/>
          </p:cNvSpPr>
          <p:nvPr/>
        </p:nvSpPr>
        <p:spPr bwMode="auto">
          <a:xfrm>
            <a:off x="1390650" y="687388"/>
            <a:ext cx="741363" cy="1942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nSpc>
                <a:spcPct val="53000"/>
              </a:lnSpc>
              <a:spcBef>
                <a:spcPct val="8000"/>
              </a:spcBef>
            </a:pPr>
            <a:r>
              <a:rPr lang="en-GB" altLang="en-US">
                <a:solidFill>
                  <a:srgbClr val="FAFD00"/>
                </a:solidFill>
                <a:latin typeface="Calibri" panose="020F0502020204030204" pitchFamily="34" charset="0"/>
              </a:rPr>
              <a:t>120</a:t>
            </a:r>
          </a:p>
          <a:p>
            <a:pPr>
              <a:lnSpc>
                <a:spcPct val="53000"/>
              </a:lnSpc>
              <a:spcBef>
                <a:spcPct val="8000"/>
              </a:spcBef>
            </a:pPr>
            <a:endParaRPr lang="en-GB" altLang="en-US">
              <a:solidFill>
                <a:srgbClr val="FAFD00"/>
              </a:solidFill>
              <a:latin typeface="Calibri" panose="020F0502020204030204" pitchFamily="34" charset="0"/>
            </a:endParaRPr>
          </a:p>
          <a:p>
            <a:pPr>
              <a:lnSpc>
                <a:spcPct val="53000"/>
              </a:lnSpc>
              <a:spcBef>
                <a:spcPct val="8000"/>
              </a:spcBef>
            </a:pPr>
            <a:r>
              <a:rPr lang="en-GB" altLang="en-US">
                <a:solidFill>
                  <a:srgbClr val="FAFD00"/>
                </a:solidFill>
                <a:latin typeface="Calibri" panose="020F0502020204030204" pitchFamily="34" charset="0"/>
              </a:rPr>
              <a:t> </a:t>
            </a:r>
          </a:p>
          <a:p>
            <a:pPr>
              <a:lnSpc>
                <a:spcPct val="53000"/>
              </a:lnSpc>
              <a:spcBef>
                <a:spcPct val="8000"/>
              </a:spcBef>
            </a:pPr>
            <a:r>
              <a:rPr lang="en-GB" altLang="en-US">
                <a:solidFill>
                  <a:srgbClr val="FAFD00"/>
                </a:solidFill>
                <a:latin typeface="Calibri" panose="020F0502020204030204" pitchFamily="34" charset="0"/>
              </a:rPr>
              <a:t>  80</a:t>
            </a:r>
          </a:p>
          <a:p>
            <a:pPr>
              <a:lnSpc>
                <a:spcPct val="53000"/>
              </a:lnSpc>
              <a:spcBef>
                <a:spcPct val="8000"/>
              </a:spcBef>
            </a:pPr>
            <a:endParaRPr lang="en-GB" altLang="en-US">
              <a:solidFill>
                <a:srgbClr val="FAFD00"/>
              </a:solidFill>
              <a:latin typeface="Calibri" panose="020F0502020204030204" pitchFamily="34" charset="0"/>
            </a:endParaRPr>
          </a:p>
          <a:p>
            <a:pPr>
              <a:lnSpc>
                <a:spcPct val="53000"/>
              </a:lnSpc>
              <a:spcBef>
                <a:spcPct val="8000"/>
              </a:spcBef>
            </a:pPr>
            <a:endParaRPr lang="en-GB" altLang="en-US">
              <a:solidFill>
                <a:srgbClr val="FAFD00"/>
              </a:solidFill>
              <a:latin typeface="Calibri" panose="020F0502020204030204" pitchFamily="34" charset="0"/>
            </a:endParaRPr>
          </a:p>
          <a:p>
            <a:pPr>
              <a:lnSpc>
                <a:spcPct val="53000"/>
              </a:lnSpc>
              <a:spcBef>
                <a:spcPct val="8000"/>
              </a:spcBef>
            </a:pPr>
            <a:r>
              <a:rPr lang="en-GB" altLang="en-US">
                <a:solidFill>
                  <a:srgbClr val="FAFD00"/>
                </a:solidFill>
                <a:latin typeface="Calibri" panose="020F0502020204030204" pitchFamily="34" charset="0"/>
              </a:rPr>
              <a:t>  40</a:t>
            </a:r>
          </a:p>
          <a:p>
            <a:pPr>
              <a:lnSpc>
                <a:spcPct val="53000"/>
              </a:lnSpc>
              <a:spcBef>
                <a:spcPct val="8000"/>
              </a:spcBef>
            </a:pPr>
            <a:endParaRPr lang="en-GB" altLang="en-US">
              <a:solidFill>
                <a:srgbClr val="FAFD00"/>
              </a:solidFill>
              <a:latin typeface="Calibri" panose="020F0502020204030204" pitchFamily="34" charset="0"/>
            </a:endParaRPr>
          </a:p>
          <a:p>
            <a:pPr>
              <a:lnSpc>
                <a:spcPct val="53000"/>
              </a:lnSpc>
              <a:spcBef>
                <a:spcPct val="8000"/>
              </a:spcBef>
            </a:pPr>
            <a:endParaRPr lang="en-GB" altLang="en-US">
              <a:solidFill>
                <a:srgbClr val="FAFD00"/>
              </a:solidFill>
              <a:latin typeface="Calibri" panose="020F0502020204030204" pitchFamily="34" charset="0"/>
            </a:endParaRPr>
          </a:p>
          <a:p>
            <a:pPr>
              <a:lnSpc>
                <a:spcPct val="53000"/>
              </a:lnSpc>
              <a:spcBef>
                <a:spcPct val="8000"/>
              </a:spcBef>
            </a:pPr>
            <a:r>
              <a:rPr lang="en-GB" altLang="en-US">
                <a:solidFill>
                  <a:srgbClr val="FAFD00"/>
                </a:solidFill>
                <a:latin typeface="Calibri" panose="020F0502020204030204" pitchFamily="34" charset="0"/>
              </a:rPr>
              <a:t>    0</a:t>
            </a:r>
          </a:p>
        </p:txBody>
      </p:sp>
      <p:grpSp>
        <p:nvGrpSpPr>
          <p:cNvPr id="10252" name="Group 12"/>
          <p:cNvGrpSpPr>
            <a:grpSpLocks/>
          </p:cNvGrpSpPr>
          <p:nvPr/>
        </p:nvGrpSpPr>
        <p:grpSpPr bwMode="auto">
          <a:xfrm>
            <a:off x="1954213" y="3676650"/>
            <a:ext cx="87312" cy="1000125"/>
            <a:chOff x="1231" y="2316"/>
            <a:chExt cx="55" cy="630"/>
          </a:xfrm>
        </p:grpSpPr>
        <p:sp>
          <p:nvSpPr>
            <p:cNvPr id="10287" name="Line 13"/>
            <p:cNvSpPr>
              <a:spLocks noChangeShapeType="1"/>
            </p:cNvSpPr>
            <p:nvPr/>
          </p:nvSpPr>
          <p:spPr bwMode="auto">
            <a:xfrm>
              <a:off x="1286" y="2316"/>
              <a:ext cx="0" cy="63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0288" name="Line 14"/>
            <p:cNvSpPr>
              <a:spLocks noChangeShapeType="1"/>
            </p:cNvSpPr>
            <p:nvPr/>
          </p:nvSpPr>
          <p:spPr bwMode="auto">
            <a:xfrm>
              <a:off x="1231" y="2316"/>
              <a:ext cx="55"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0289" name="Line 15"/>
            <p:cNvSpPr>
              <a:spLocks noChangeShapeType="1"/>
            </p:cNvSpPr>
            <p:nvPr/>
          </p:nvSpPr>
          <p:spPr bwMode="auto">
            <a:xfrm>
              <a:off x="1231" y="2946"/>
              <a:ext cx="55"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grpSp>
      <p:sp>
        <p:nvSpPr>
          <p:cNvPr id="10253" name="Rectangle 16"/>
          <p:cNvSpPr>
            <a:spLocks noChangeArrowheads="1"/>
          </p:cNvSpPr>
          <p:nvPr/>
        </p:nvSpPr>
        <p:spPr bwMode="auto">
          <a:xfrm>
            <a:off x="1403350" y="3563938"/>
            <a:ext cx="581025"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a:solidFill>
                  <a:srgbClr val="FAFD00"/>
                </a:solidFill>
                <a:latin typeface="Calibri" panose="020F0502020204030204" pitchFamily="34" charset="0"/>
              </a:rPr>
              <a:t>140</a:t>
            </a:r>
          </a:p>
          <a:p>
            <a:endParaRPr lang="en-GB" altLang="en-US">
              <a:solidFill>
                <a:srgbClr val="FAFD00"/>
              </a:solidFill>
              <a:latin typeface="Calibri" panose="020F0502020204030204" pitchFamily="34" charset="0"/>
            </a:endParaRPr>
          </a:p>
          <a:p>
            <a:endParaRPr lang="en-GB" altLang="en-US">
              <a:solidFill>
                <a:srgbClr val="FAFD00"/>
              </a:solidFill>
              <a:latin typeface="Calibri" panose="020F0502020204030204" pitchFamily="34" charset="0"/>
            </a:endParaRPr>
          </a:p>
          <a:p>
            <a:r>
              <a:rPr lang="en-GB" altLang="en-US">
                <a:solidFill>
                  <a:srgbClr val="FAFD00"/>
                </a:solidFill>
                <a:latin typeface="Calibri" panose="020F0502020204030204" pitchFamily="34" charset="0"/>
              </a:rPr>
              <a:t> 70</a:t>
            </a:r>
          </a:p>
        </p:txBody>
      </p:sp>
      <p:sp>
        <p:nvSpPr>
          <p:cNvPr id="10254" name="Rectangle 17"/>
          <p:cNvSpPr>
            <a:spLocks noChangeArrowheads="1"/>
          </p:cNvSpPr>
          <p:nvPr/>
        </p:nvSpPr>
        <p:spPr bwMode="auto">
          <a:xfrm>
            <a:off x="3522341" y="4791075"/>
            <a:ext cx="1543693"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r>
              <a:rPr lang="en-GB" altLang="en-US">
                <a:solidFill>
                  <a:srgbClr val="FAFD00"/>
                </a:solidFill>
                <a:latin typeface="Calibri" panose="020F0502020204030204" pitchFamily="34" charset="0"/>
              </a:rPr>
              <a:t>heart sounds</a:t>
            </a:r>
          </a:p>
        </p:txBody>
      </p:sp>
      <p:sp>
        <p:nvSpPr>
          <p:cNvPr id="10255" name="Rectangle 18"/>
          <p:cNvSpPr>
            <a:spLocks noChangeArrowheads="1"/>
          </p:cNvSpPr>
          <p:nvPr/>
        </p:nvSpPr>
        <p:spPr bwMode="auto">
          <a:xfrm>
            <a:off x="303728" y="1138238"/>
            <a:ext cx="1081644" cy="70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r>
              <a:rPr lang="en-GB" altLang="en-US">
                <a:solidFill>
                  <a:srgbClr val="FAFD00"/>
                </a:solidFill>
                <a:latin typeface="Calibri" panose="020F0502020204030204" pitchFamily="34" charset="0"/>
              </a:rPr>
              <a:t>Pressure</a:t>
            </a:r>
          </a:p>
          <a:p>
            <a:pPr algn="ctr"/>
            <a:r>
              <a:rPr lang="en-GB" altLang="en-US">
                <a:solidFill>
                  <a:srgbClr val="FAFD00"/>
                </a:solidFill>
                <a:latin typeface="Calibri" panose="020F0502020204030204" pitchFamily="34" charset="0"/>
              </a:rPr>
              <a:t>mm Hg</a:t>
            </a:r>
          </a:p>
        </p:txBody>
      </p:sp>
      <p:sp>
        <p:nvSpPr>
          <p:cNvPr id="10256" name="Rectangle 19"/>
          <p:cNvSpPr>
            <a:spLocks noChangeArrowheads="1"/>
          </p:cNvSpPr>
          <p:nvPr/>
        </p:nvSpPr>
        <p:spPr bwMode="auto">
          <a:xfrm>
            <a:off x="52618" y="3892550"/>
            <a:ext cx="1344151" cy="70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r>
              <a:rPr lang="en-GB" altLang="en-US">
                <a:solidFill>
                  <a:srgbClr val="FAFD00"/>
                </a:solidFill>
                <a:latin typeface="Calibri" panose="020F0502020204030204" pitchFamily="34" charset="0"/>
              </a:rPr>
              <a:t>Ventricular</a:t>
            </a:r>
          </a:p>
          <a:p>
            <a:pPr algn="ctr"/>
            <a:r>
              <a:rPr lang="en-GB" altLang="en-US">
                <a:solidFill>
                  <a:srgbClr val="FAFD00"/>
                </a:solidFill>
                <a:latin typeface="Calibri" panose="020F0502020204030204" pitchFamily="34" charset="0"/>
              </a:rPr>
              <a:t>volume, ml</a:t>
            </a:r>
          </a:p>
        </p:txBody>
      </p:sp>
      <p:pic>
        <p:nvPicPr>
          <p:cNvPr id="10257" name="Picture 20"/>
          <p:cNvPicPr>
            <a:picLocks noChangeArrowheads="1"/>
          </p:cNvPicPr>
          <p:nvPr/>
        </p:nvPicPr>
        <p:blipFill>
          <a:blip r:embed="rId4">
            <a:extLst>
              <a:ext uri="{28A0092B-C50C-407E-A947-70E740481C1C}">
                <a14:useLocalDpi xmlns:a14="http://schemas.microsoft.com/office/drawing/2010/main" val="0"/>
              </a:ext>
            </a:extLst>
          </a:blip>
          <a:srcRect r="81192"/>
          <a:stretch>
            <a:fillRect/>
          </a:stretch>
        </p:blipFill>
        <p:spPr bwMode="auto">
          <a:xfrm>
            <a:off x="2278063" y="393700"/>
            <a:ext cx="698500" cy="5953125"/>
          </a:xfrm>
          <a:prstGeom prst="rect">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0258" name="Rectangle 21"/>
          <p:cNvSpPr>
            <a:spLocks noChangeArrowheads="1"/>
          </p:cNvSpPr>
          <p:nvPr/>
        </p:nvSpPr>
        <p:spPr bwMode="auto">
          <a:xfrm>
            <a:off x="3587750" y="5878513"/>
            <a:ext cx="600678"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a:solidFill>
                  <a:srgbClr val="FAFD00"/>
                </a:solidFill>
                <a:latin typeface="Calibri" panose="020F0502020204030204" pitchFamily="34" charset="0"/>
              </a:rPr>
              <a:t>ECG</a:t>
            </a:r>
          </a:p>
        </p:txBody>
      </p:sp>
      <p:sp>
        <p:nvSpPr>
          <p:cNvPr id="10259" name="Line 22"/>
          <p:cNvSpPr>
            <a:spLocks noChangeShapeType="1"/>
          </p:cNvSpPr>
          <p:nvPr/>
        </p:nvSpPr>
        <p:spPr bwMode="auto">
          <a:xfrm>
            <a:off x="2520950" y="6400800"/>
            <a:ext cx="3857625"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0260" name="Rectangle 23"/>
          <p:cNvSpPr>
            <a:spLocks noChangeArrowheads="1"/>
          </p:cNvSpPr>
          <p:nvPr/>
        </p:nvSpPr>
        <p:spPr bwMode="auto">
          <a:xfrm>
            <a:off x="2527300" y="4997450"/>
            <a:ext cx="3016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b="1" i="1">
                <a:solidFill>
                  <a:schemeClr val="bg2"/>
                </a:solidFill>
                <a:latin typeface="Calibri" panose="020F0502020204030204" pitchFamily="34" charset="0"/>
              </a:rPr>
              <a:t>a</a:t>
            </a:r>
          </a:p>
        </p:txBody>
      </p:sp>
      <p:sp>
        <p:nvSpPr>
          <p:cNvPr id="10261" name="Rectangle 24"/>
          <p:cNvSpPr>
            <a:spLocks noChangeArrowheads="1"/>
          </p:cNvSpPr>
          <p:nvPr/>
        </p:nvSpPr>
        <p:spPr bwMode="auto">
          <a:xfrm>
            <a:off x="2625725" y="6108700"/>
            <a:ext cx="3175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i="1">
                <a:solidFill>
                  <a:schemeClr val="tx1"/>
                </a:solidFill>
                <a:latin typeface="Calibri" panose="020F0502020204030204" pitchFamily="34" charset="0"/>
              </a:rPr>
              <a:t>Q</a:t>
            </a:r>
          </a:p>
        </p:txBody>
      </p:sp>
      <p:sp>
        <p:nvSpPr>
          <p:cNvPr id="10262" name="Rectangle 25"/>
          <p:cNvSpPr>
            <a:spLocks noChangeArrowheads="1"/>
          </p:cNvSpPr>
          <p:nvPr/>
        </p:nvSpPr>
        <p:spPr bwMode="auto">
          <a:xfrm>
            <a:off x="2338388" y="5686425"/>
            <a:ext cx="30003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b="1" i="1">
                <a:solidFill>
                  <a:schemeClr val="bg2"/>
                </a:solidFill>
                <a:latin typeface="Calibri" panose="020F0502020204030204" pitchFamily="34" charset="0"/>
              </a:rPr>
              <a:t>P</a:t>
            </a:r>
          </a:p>
        </p:txBody>
      </p:sp>
      <p:sp>
        <p:nvSpPr>
          <p:cNvPr id="10263" name="Rectangle 26"/>
          <p:cNvSpPr>
            <a:spLocks noChangeArrowheads="1"/>
          </p:cNvSpPr>
          <p:nvPr/>
        </p:nvSpPr>
        <p:spPr bwMode="auto">
          <a:xfrm>
            <a:off x="2527300" y="4721225"/>
            <a:ext cx="286939"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b="1" i="1">
                <a:solidFill>
                  <a:schemeClr val="bg2"/>
                </a:solidFill>
                <a:latin typeface="Calibri" panose="020F0502020204030204" pitchFamily="34" charset="0"/>
              </a:rPr>
              <a:t>4</a:t>
            </a:r>
          </a:p>
        </p:txBody>
      </p:sp>
      <p:sp>
        <p:nvSpPr>
          <p:cNvPr id="10264" name="Line 27"/>
          <p:cNvSpPr>
            <a:spLocks noChangeShapeType="1"/>
          </p:cNvSpPr>
          <p:nvPr/>
        </p:nvSpPr>
        <p:spPr bwMode="auto">
          <a:xfrm>
            <a:off x="2520950" y="6400800"/>
            <a:ext cx="0" cy="55563"/>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0265" name="Line 28"/>
          <p:cNvSpPr>
            <a:spLocks noChangeShapeType="1"/>
          </p:cNvSpPr>
          <p:nvPr/>
        </p:nvSpPr>
        <p:spPr bwMode="auto">
          <a:xfrm>
            <a:off x="2908300" y="6400800"/>
            <a:ext cx="0" cy="55563"/>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0266" name="Line 29"/>
          <p:cNvSpPr>
            <a:spLocks noChangeShapeType="1"/>
          </p:cNvSpPr>
          <p:nvPr/>
        </p:nvSpPr>
        <p:spPr bwMode="auto">
          <a:xfrm>
            <a:off x="3292475" y="6400800"/>
            <a:ext cx="0" cy="55563"/>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0267" name="Line 30"/>
          <p:cNvSpPr>
            <a:spLocks noChangeShapeType="1"/>
          </p:cNvSpPr>
          <p:nvPr/>
        </p:nvSpPr>
        <p:spPr bwMode="auto">
          <a:xfrm>
            <a:off x="3679825" y="6400800"/>
            <a:ext cx="0" cy="55563"/>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0268" name="Line 31"/>
          <p:cNvSpPr>
            <a:spLocks noChangeShapeType="1"/>
          </p:cNvSpPr>
          <p:nvPr/>
        </p:nvSpPr>
        <p:spPr bwMode="auto">
          <a:xfrm>
            <a:off x="4065588" y="6400800"/>
            <a:ext cx="0" cy="55563"/>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0269" name="Line 32"/>
          <p:cNvSpPr>
            <a:spLocks noChangeShapeType="1"/>
          </p:cNvSpPr>
          <p:nvPr/>
        </p:nvSpPr>
        <p:spPr bwMode="auto">
          <a:xfrm>
            <a:off x="4448175" y="6400800"/>
            <a:ext cx="0" cy="55563"/>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0270" name="Line 33"/>
          <p:cNvSpPr>
            <a:spLocks noChangeShapeType="1"/>
          </p:cNvSpPr>
          <p:nvPr/>
        </p:nvSpPr>
        <p:spPr bwMode="auto">
          <a:xfrm>
            <a:off x="4835525" y="6400800"/>
            <a:ext cx="0" cy="55563"/>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0271" name="Line 34"/>
          <p:cNvSpPr>
            <a:spLocks noChangeShapeType="1"/>
          </p:cNvSpPr>
          <p:nvPr/>
        </p:nvSpPr>
        <p:spPr bwMode="auto">
          <a:xfrm>
            <a:off x="5222875" y="6400800"/>
            <a:ext cx="0" cy="55563"/>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0272" name="Line 35"/>
          <p:cNvSpPr>
            <a:spLocks noChangeShapeType="1"/>
          </p:cNvSpPr>
          <p:nvPr/>
        </p:nvSpPr>
        <p:spPr bwMode="auto">
          <a:xfrm>
            <a:off x="5607050" y="6400800"/>
            <a:ext cx="0" cy="55563"/>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0273" name="Line 36"/>
          <p:cNvSpPr>
            <a:spLocks noChangeShapeType="1"/>
          </p:cNvSpPr>
          <p:nvPr/>
        </p:nvSpPr>
        <p:spPr bwMode="auto">
          <a:xfrm>
            <a:off x="5995988" y="6400800"/>
            <a:ext cx="0" cy="55563"/>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0274" name="Line 37"/>
          <p:cNvSpPr>
            <a:spLocks noChangeShapeType="1"/>
          </p:cNvSpPr>
          <p:nvPr/>
        </p:nvSpPr>
        <p:spPr bwMode="auto">
          <a:xfrm>
            <a:off x="6378575" y="6400800"/>
            <a:ext cx="0" cy="55563"/>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0275" name="Rectangle 38"/>
          <p:cNvSpPr>
            <a:spLocks noChangeArrowheads="1"/>
          </p:cNvSpPr>
          <p:nvPr/>
        </p:nvSpPr>
        <p:spPr bwMode="auto">
          <a:xfrm>
            <a:off x="2419350" y="6400800"/>
            <a:ext cx="4235135"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a:solidFill>
                  <a:srgbClr val="FAFD00"/>
                </a:solidFill>
                <a:latin typeface="Calibri" panose="020F0502020204030204" pitchFamily="34" charset="0"/>
                <a:cs typeface="Times New Roman" panose="02020603050405020304" pitchFamily="18" charset="0"/>
              </a:rPr>
              <a:t>0                           0.5                          1.0  s</a:t>
            </a:r>
          </a:p>
        </p:txBody>
      </p:sp>
      <p:sp>
        <p:nvSpPr>
          <p:cNvPr id="10276" name="Rectangle 39"/>
          <p:cNvSpPr>
            <a:spLocks noChangeArrowheads="1"/>
          </p:cNvSpPr>
          <p:nvPr/>
        </p:nvSpPr>
        <p:spPr bwMode="auto">
          <a:xfrm>
            <a:off x="2773363" y="76200"/>
            <a:ext cx="3016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800">
                <a:solidFill>
                  <a:srgbClr val="FAFD00"/>
                </a:solidFill>
                <a:latin typeface="Calibri" panose="020F0502020204030204" pitchFamily="34" charset="0"/>
              </a:rPr>
              <a:t>1</a:t>
            </a:r>
          </a:p>
        </p:txBody>
      </p:sp>
      <p:sp>
        <p:nvSpPr>
          <p:cNvPr id="10277" name="Rectangle 40"/>
          <p:cNvSpPr>
            <a:spLocks noChangeArrowheads="1"/>
          </p:cNvSpPr>
          <p:nvPr/>
        </p:nvSpPr>
        <p:spPr bwMode="auto">
          <a:xfrm>
            <a:off x="3008313" y="76200"/>
            <a:ext cx="3016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800">
                <a:solidFill>
                  <a:srgbClr val="FAFD00"/>
                </a:solidFill>
                <a:latin typeface="Calibri" panose="020F0502020204030204" pitchFamily="34" charset="0"/>
              </a:rPr>
              <a:t>2</a:t>
            </a:r>
          </a:p>
        </p:txBody>
      </p:sp>
      <p:sp>
        <p:nvSpPr>
          <p:cNvPr id="10278" name="Rectangle 41"/>
          <p:cNvSpPr>
            <a:spLocks noChangeArrowheads="1"/>
          </p:cNvSpPr>
          <p:nvPr/>
        </p:nvSpPr>
        <p:spPr bwMode="auto">
          <a:xfrm>
            <a:off x="3297238" y="76200"/>
            <a:ext cx="3016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800">
                <a:solidFill>
                  <a:srgbClr val="FAFD00"/>
                </a:solidFill>
                <a:latin typeface="Calibri" panose="020F0502020204030204" pitchFamily="34" charset="0"/>
              </a:rPr>
              <a:t>3</a:t>
            </a:r>
          </a:p>
        </p:txBody>
      </p:sp>
      <p:sp>
        <p:nvSpPr>
          <p:cNvPr id="10279" name="Rectangle 42"/>
          <p:cNvSpPr>
            <a:spLocks noChangeArrowheads="1"/>
          </p:cNvSpPr>
          <p:nvPr/>
        </p:nvSpPr>
        <p:spPr bwMode="auto">
          <a:xfrm>
            <a:off x="3702050" y="76200"/>
            <a:ext cx="3016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800">
                <a:solidFill>
                  <a:srgbClr val="FAFD00"/>
                </a:solidFill>
                <a:latin typeface="Calibri" panose="020F0502020204030204" pitchFamily="34" charset="0"/>
              </a:rPr>
              <a:t>4</a:t>
            </a:r>
          </a:p>
        </p:txBody>
      </p:sp>
      <p:sp>
        <p:nvSpPr>
          <p:cNvPr id="10280" name="Rectangle 43"/>
          <p:cNvSpPr>
            <a:spLocks noChangeArrowheads="1"/>
          </p:cNvSpPr>
          <p:nvPr/>
        </p:nvSpPr>
        <p:spPr bwMode="auto">
          <a:xfrm>
            <a:off x="4187825" y="76200"/>
            <a:ext cx="3016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800">
                <a:solidFill>
                  <a:srgbClr val="FAFD00"/>
                </a:solidFill>
                <a:latin typeface="Calibri" panose="020F0502020204030204" pitchFamily="34" charset="0"/>
              </a:rPr>
              <a:t>5</a:t>
            </a:r>
          </a:p>
        </p:txBody>
      </p:sp>
      <p:sp>
        <p:nvSpPr>
          <p:cNvPr id="10281" name="Rectangle 44"/>
          <p:cNvSpPr>
            <a:spLocks noChangeArrowheads="1"/>
          </p:cNvSpPr>
          <p:nvPr/>
        </p:nvSpPr>
        <p:spPr bwMode="auto">
          <a:xfrm>
            <a:off x="4568825" y="76200"/>
            <a:ext cx="3016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800">
                <a:solidFill>
                  <a:srgbClr val="FAFD00"/>
                </a:solidFill>
                <a:latin typeface="Calibri" panose="020F0502020204030204" pitchFamily="34" charset="0"/>
              </a:rPr>
              <a:t>6</a:t>
            </a:r>
          </a:p>
        </p:txBody>
      </p:sp>
      <p:sp>
        <p:nvSpPr>
          <p:cNvPr id="10282" name="Rectangle 45"/>
          <p:cNvSpPr>
            <a:spLocks noChangeArrowheads="1"/>
          </p:cNvSpPr>
          <p:nvPr/>
        </p:nvSpPr>
        <p:spPr bwMode="auto">
          <a:xfrm>
            <a:off x="5049838" y="76200"/>
            <a:ext cx="3016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800">
                <a:solidFill>
                  <a:srgbClr val="FAFD00"/>
                </a:solidFill>
                <a:latin typeface="Calibri" panose="020F0502020204030204" pitchFamily="34" charset="0"/>
              </a:rPr>
              <a:t>7</a:t>
            </a:r>
          </a:p>
        </p:txBody>
      </p:sp>
      <p:sp>
        <p:nvSpPr>
          <p:cNvPr id="10283" name="Rectangle 46"/>
          <p:cNvSpPr>
            <a:spLocks noChangeArrowheads="1"/>
          </p:cNvSpPr>
          <p:nvPr/>
        </p:nvSpPr>
        <p:spPr bwMode="auto">
          <a:xfrm>
            <a:off x="2428875" y="5473700"/>
            <a:ext cx="290513" cy="168275"/>
          </a:xfrm>
          <a:prstGeom prst="rect">
            <a:avLst/>
          </a:prstGeom>
          <a:solidFill>
            <a:srgbClr val="FAFAFA"/>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10284" name="Rectangle 47"/>
          <p:cNvSpPr>
            <a:spLocks noChangeArrowheads="1"/>
          </p:cNvSpPr>
          <p:nvPr/>
        </p:nvSpPr>
        <p:spPr bwMode="auto">
          <a:xfrm>
            <a:off x="2279650" y="5514975"/>
            <a:ext cx="292100" cy="168275"/>
          </a:xfrm>
          <a:prstGeom prst="rect">
            <a:avLst/>
          </a:prstGeom>
          <a:solidFill>
            <a:srgbClr val="FAFAFA"/>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10285" name="Text Box 48"/>
          <p:cNvSpPr txBox="1">
            <a:spLocks noChangeArrowheads="1"/>
          </p:cNvSpPr>
          <p:nvPr/>
        </p:nvSpPr>
        <p:spPr bwMode="auto">
          <a:xfrm>
            <a:off x="4991100" y="1066800"/>
            <a:ext cx="51435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buClr>
                <a:srgbClr val="99FF33"/>
              </a:buClr>
              <a:buFont typeface="Wingdings" panose="05000000000000000000" pitchFamily="2" charset="2"/>
              <a:buBlip>
                <a:blip r:embed="rId5"/>
              </a:buBlip>
            </a:pPr>
            <a:r>
              <a:rPr lang="en-GB" altLang="en-US" b="1" dirty="0">
                <a:solidFill>
                  <a:srgbClr val="FF66FF"/>
                </a:solidFill>
                <a:latin typeface="Calibri" panose="020F0502020204030204" pitchFamily="34" charset="0"/>
              </a:rPr>
              <a:t> The SA node reaches threshold and fires</a:t>
            </a:r>
          </a:p>
          <a:p>
            <a:pPr>
              <a:buClr>
                <a:srgbClr val="99FF33"/>
              </a:buClr>
              <a:buFont typeface="Wingdings" panose="05000000000000000000" pitchFamily="2" charset="2"/>
              <a:buBlip>
                <a:blip r:embed="rId5"/>
              </a:buBlip>
            </a:pPr>
            <a:r>
              <a:rPr lang="en-GB" altLang="en-US" b="1" dirty="0">
                <a:solidFill>
                  <a:srgbClr val="FF66FF"/>
                </a:solidFill>
                <a:latin typeface="Calibri" panose="020F0502020204030204" pitchFamily="34" charset="0"/>
              </a:rPr>
              <a:t> Impulse spreads throughout the atria (P wave on the ECG).</a:t>
            </a:r>
          </a:p>
          <a:p>
            <a:pPr>
              <a:buClr>
                <a:srgbClr val="99FF33"/>
              </a:buClr>
              <a:buFont typeface="Wingdings" panose="05000000000000000000" pitchFamily="2" charset="2"/>
              <a:buBlip>
                <a:blip r:embed="rId5"/>
              </a:buBlip>
            </a:pPr>
            <a:r>
              <a:rPr lang="en-GB" altLang="en-US" b="1" dirty="0">
                <a:solidFill>
                  <a:srgbClr val="FF66FF"/>
                </a:solidFill>
                <a:latin typeface="Calibri" panose="020F0502020204030204" pitchFamily="34" charset="0"/>
              </a:rPr>
              <a:t> Atrial contraction → rise in atrial pressure curve.</a:t>
            </a:r>
          </a:p>
          <a:p>
            <a:pPr>
              <a:buClr>
                <a:srgbClr val="99FF33"/>
              </a:buClr>
              <a:buFont typeface="Wingdings" panose="05000000000000000000" pitchFamily="2" charset="2"/>
              <a:buBlip>
                <a:blip r:embed="rId5"/>
              </a:buBlip>
            </a:pPr>
            <a:r>
              <a:rPr lang="en-GB" altLang="en-US" b="1" dirty="0">
                <a:solidFill>
                  <a:srgbClr val="FF66FF"/>
                </a:solidFill>
                <a:latin typeface="Calibri" panose="020F0502020204030204" pitchFamily="34" charset="0"/>
              </a:rPr>
              <a:t> More blood is squeezed into the ventricle → rise in ventricular pressure.</a:t>
            </a:r>
          </a:p>
          <a:p>
            <a:pPr>
              <a:buClr>
                <a:srgbClr val="99FF33"/>
              </a:buClr>
              <a:buFont typeface="Wingdings" panose="05000000000000000000" pitchFamily="2" charset="2"/>
              <a:buBlip>
                <a:blip r:embed="rId5"/>
              </a:buBlip>
            </a:pPr>
            <a:r>
              <a:rPr lang="en-GB" altLang="en-US" b="1" dirty="0">
                <a:solidFill>
                  <a:srgbClr val="FF66FF"/>
                </a:solidFill>
                <a:latin typeface="Calibri" panose="020F0502020204030204" pitchFamily="34" charset="0"/>
              </a:rPr>
              <a:t> Throughout atrial contraction, atrial pressure slightly exceeds ventricular pressure, so the AV valve remains open.</a:t>
            </a:r>
          </a:p>
          <a:p>
            <a:pPr>
              <a:buClr>
                <a:srgbClr val="99FF33"/>
              </a:buClr>
              <a:buFont typeface="Wingdings" panose="05000000000000000000" pitchFamily="2" charset="2"/>
              <a:buBlip>
                <a:blip r:embed="rId5"/>
              </a:buBlip>
            </a:pPr>
            <a:r>
              <a:rPr lang="en-GB" altLang="en-US" b="1" dirty="0">
                <a:solidFill>
                  <a:srgbClr val="FF66FF"/>
                </a:solidFill>
                <a:latin typeface="Calibri" panose="020F0502020204030204" pitchFamily="34" charset="0"/>
              </a:rPr>
              <a:t> EDV (averages about 135 ml).</a:t>
            </a:r>
          </a:p>
        </p:txBody>
      </p:sp>
      <p:sp>
        <p:nvSpPr>
          <p:cNvPr id="409649" name="Rectangle 49"/>
          <p:cNvSpPr>
            <a:spLocks noChangeArrowheads="1"/>
          </p:cNvSpPr>
          <p:nvPr/>
        </p:nvSpPr>
        <p:spPr bwMode="auto">
          <a:xfrm>
            <a:off x="3543300" y="381000"/>
            <a:ext cx="6477000" cy="457200"/>
          </a:xfrm>
          <a:prstGeom prst="rect">
            <a:avLst/>
          </a:prstGeom>
          <a:noFill/>
          <a:ln w="9525">
            <a:noFill/>
            <a:miter lim="800000"/>
            <a:headEnd/>
            <a:tailEnd/>
          </a:ln>
          <a:effectLst/>
        </p:spPr>
        <p:txBody>
          <a:bodyPr lIns="92075" tIns="46038" rIns="92075" bIns="46038" anchor="ctr"/>
          <a:lstStyle/>
          <a:p>
            <a:pPr algn="ctr">
              <a:defRPr/>
            </a:pPr>
            <a:r>
              <a:rPr lang="en-US" sz="2400" b="1">
                <a:solidFill>
                  <a:schemeClr val="tx2"/>
                </a:solidFill>
                <a:effectLst>
                  <a:outerShdw blurRad="38100" dist="38100" dir="2700000" algn="tl">
                    <a:srgbClr val="000000"/>
                  </a:outerShdw>
                </a:effectLst>
                <a:latin typeface="Calibri" panose="020F0502020204030204" pitchFamily="34" charset="0"/>
                <a:cs typeface="Times New Roman" pitchFamily="18" charset="0"/>
              </a:rPr>
              <a:t>Atrial systole and Late ventricular diastole</a:t>
            </a:r>
            <a:r>
              <a:rPr lang="en-US" sz="4400">
                <a:solidFill>
                  <a:schemeClr val="tx2"/>
                </a:solidFill>
                <a:effectLst>
                  <a:outerShdw blurRad="38100" dist="38100" dir="2700000" algn="tl">
                    <a:srgbClr val="000000"/>
                  </a:outerShdw>
                </a:effectLst>
                <a:latin typeface="Calibri" panose="020F0502020204030204" pitchFamily="34" charset="0"/>
              </a:rPr>
              <a:t> </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456107" y="5214938"/>
            <a:ext cx="1544398"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r>
              <a:rPr lang="en-GB" altLang="en-US">
                <a:solidFill>
                  <a:srgbClr val="FAFD00"/>
                </a:solidFill>
                <a:latin typeface="Calibri" panose="020F0502020204030204" pitchFamily="34" charset="0"/>
              </a:rPr>
              <a:t>venous pulse</a:t>
            </a:r>
          </a:p>
        </p:txBody>
      </p:sp>
      <p:sp>
        <p:nvSpPr>
          <p:cNvPr id="11267" name="Line 3"/>
          <p:cNvSpPr>
            <a:spLocks noChangeShapeType="1"/>
          </p:cNvSpPr>
          <p:nvPr/>
        </p:nvSpPr>
        <p:spPr bwMode="auto">
          <a:xfrm>
            <a:off x="2041525" y="719138"/>
            <a:ext cx="0" cy="173355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1268" name="Line 4"/>
          <p:cNvSpPr>
            <a:spLocks noChangeShapeType="1"/>
          </p:cNvSpPr>
          <p:nvPr/>
        </p:nvSpPr>
        <p:spPr bwMode="auto">
          <a:xfrm>
            <a:off x="1954213" y="719138"/>
            <a:ext cx="87312"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1269" name="Line 5"/>
          <p:cNvSpPr>
            <a:spLocks noChangeShapeType="1"/>
          </p:cNvSpPr>
          <p:nvPr/>
        </p:nvSpPr>
        <p:spPr bwMode="auto">
          <a:xfrm>
            <a:off x="1954213" y="1008063"/>
            <a:ext cx="87312"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1270" name="Line 6"/>
          <p:cNvSpPr>
            <a:spLocks noChangeShapeType="1"/>
          </p:cNvSpPr>
          <p:nvPr/>
        </p:nvSpPr>
        <p:spPr bwMode="auto">
          <a:xfrm>
            <a:off x="1954213" y="1295400"/>
            <a:ext cx="87312"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1271" name="Line 7"/>
          <p:cNvSpPr>
            <a:spLocks noChangeShapeType="1"/>
          </p:cNvSpPr>
          <p:nvPr/>
        </p:nvSpPr>
        <p:spPr bwMode="auto">
          <a:xfrm>
            <a:off x="1954213" y="1585913"/>
            <a:ext cx="87312"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1272" name="Line 8"/>
          <p:cNvSpPr>
            <a:spLocks noChangeShapeType="1"/>
          </p:cNvSpPr>
          <p:nvPr/>
        </p:nvSpPr>
        <p:spPr bwMode="auto">
          <a:xfrm>
            <a:off x="1954213" y="1874838"/>
            <a:ext cx="87312"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1273" name="Line 9"/>
          <p:cNvSpPr>
            <a:spLocks noChangeShapeType="1"/>
          </p:cNvSpPr>
          <p:nvPr/>
        </p:nvSpPr>
        <p:spPr bwMode="auto">
          <a:xfrm>
            <a:off x="1954213" y="2163763"/>
            <a:ext cx="87312"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1274" name="Line 10"/>
          <p:cNvSpPr>
            <a:spLocks noChangeShapeType="1"/>
          </p:cNvSpPr>
          <p:nvPr/>
        </p:nvSpPr>
        <p:spPr bwMode="auto">
          <a:xfrm>
            <a:off x="1954213" y="2452688"/>
            <a:ext cx="87312"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1275" name="Rectangle 11"/>
          <p:cNvSpPr>
            <a:spLocks noChangeArrowheads="1"/>
          </p:cNvSpPr>
          <p:nvPr/>
        </p:nvSpPr>
        <p:spPr bwMode="auto">
          <a:xfrm>
            <a:off x="1390650" y="687388"/>
            <a:ext cx="741363" cy="1942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nSpc>
                <a:spcPct val="53000"/>
              </a:lnSpc>
              <a:spcBef>
                <a:spcPct val="8000"/>
              </a:spcBef>
            </a:pPr>
            <a:r>
              <a:rPr lang="en-GB" altLang="en-US">
                <a:solidFill>
                  <a:srgbClr val="FAFD00"/>
                </a:solidFill>
                <a:latin typeface="Calibri" panose="020F0502020204030204" pitchFamily="34" charset="0"/>
              </a:rPr>
              <a:t>120</a:t>
            </a:r>
          </a:p>
          <a:p>
            <a:pPr>
              <a:lnSpc>
                <a:spcPct val="53000"/>
              </a:lnSpc>
              <a:spcBef>
                <a:spcPct val="8000"/>
              </a:spcBef>
            </a:pPr>
            <a:endParaRPr lang="en-GB" altLang="en-US">
              <a:solidFill>
                <a:srgbClr val="FAFD00"/>
              </a:solidFill>
              <a:latin typeface="Calibri" panose="020F0502020204030204" pitchFamily="34" charset="0"/>
            </a:endParaRPr>
          </a:p>
          <a:p>
            <a:pPr>
              <a:lnSpc>
                <a:spcPct val="53000"/>
              </a:lnSpc>
              <a:spcBef>
                <a:spcPct val="8000"/>
              </a:spcBef>
            </a:pPr>
            <a:r>
              <a:rPr lang="en-GB" altLang="en-US">
                <a:solidFill>
                  <a:srgbClr val="FAFD00"/>
                </a:solidFill>
                <a:latin typeface="Calibri" panose="020F0502020204030204" pitchFamily="34" charset="0"/>
              </a:rPr>
              <a:t> </a:t>
            </a:r>
          </a:p>
          <a:p>
            <a:pPr>
              <a:lnSpc>
                <a:spcPct val="53000"/>
              </a:lnSpc>
              <a:spcBef>
                <a:spcPct val="8000"/>
              </a:spcBef>
            </a:pPr>
            <a:r>
              <a:rPr lang="en-GB" altLang="en-US">
                <a:solidFill>
                  <a:srgbClr val="FAFD00"/>
                </a:solidFill>
                <a:latin typeface="Calibri" panose="020F0502020204030204" pitchFamily="34" charset="0"/>
              </a:rPr>
              <a:t>  80</a:t>
            </a:r>
          </a:p>
          <a:p>
            <a:pPr>
              <a:lnSpc>
                <a:spcPct val="53000"/>
              </a:lnSpc>
              <a:spcBef>
                <a:spcPct val="8000"/>
              </a:spcBef>
            </a:pPr>
            <a:endParaRPr lang="en-GB" altLang="en-US">
              <a:solidFill>
                <a:srgbClr val="FAFD00"/>
              </a:solidFill>
              <a:latin typeface="Calibri" panose="020F0502020204030204" pitchFamily="34" charset="0"/>
            </a:endParaRPr>
          </a:p>
          <a:p>
            <a:pPr>
              <a:lnSpc>
                <a:spcPct val="53000"/>
              </a:lnSpc>
              <a:spcBef>
                <a:spcPct val="8000"/>
              </a:spcBef>
            </a:pPr>
            <a:endParaRPr lang="en-GB" altLang="en-US">
              <a:solidFill>
                <a:srgbClr val="FAFD00"/>
              </a:solidFill>
              <a:latin typeface="Calibri" panose="020F0502020204030204" pitchFamily="34" charset="0"/>
            </a:endParaRPr>
          </a:p>
          <a:p>
            <a:pPr>
              <a:lnSpc>
                <a:spcPct val="53000"/>
              </a:lnSpc>
              <a:spcBef>
                <a:spcPct val="8000"/>
              </a:spcBef>
            </a:pPr>
            <a:r>
              <a:rPr lang="en-GB" altLang="en-US">
                <a:solidFill>
                  <a:srgbClr val="FAFD00"/>
                </a:solidFill>
                <a:latin typeface="Calibri" panose="020F0502020204030204" pitchFamily="34" charset="0"/>
              </a:rPr>
              <a:t>  40</a:t>
            </a:r>
          </a:p>
          <a:p>
            <a:pPr>
              <a:lnSpc>
                <a:spcPct val="53000"/>
              </a:lnSpc>
              <a:spcBef>
                <a:spcPct val="8000"/>
              </a:spcBef>
            </a:pPr>
            <a:endParaRPr lang="en-GB" altLang="en-US">
              <a:solidFill>
                <a:srgbClr val="FAFD00"/>
              </a:solidFill>
              <a:latin typeface="Calibri" panose="020F0502020204030204" pitchFamily="34" charset="0"/>
            </a:endParaRPr>
          </a:p>
          <a:p>
            <a:pPr>
              <a:lnSpc>
                <a:spcPct val="53000"/>
              </a:lnSpc>
              <a:spcBef>
                <a:spcPct val="8000"/>
              </a:spcBef>
            </a:pPr>
            <a:endParaRPr lang="en-GB" altLang="en-US">
              <a:solidFill>
                <a:srgbClr val="FAFD00"/>
              </a:solidFill>
              <a:latin typeface="Calibri" panose="020F0502020204030204" pitchFamily="34" charset="0"/>
            </a:endParaRPr>
          </a:p>
          <a:p>
            <a:pPr>
              <a:lnSpc>
                <a:spcPct val="53000"/>
              </a:lnSpc>
              <a:spcBef>
                <a:spcPct val="8000"/>
              </a:spcBef>
            </a:pPr>
            <a:r>
              <a:rPr lang="en-GB" altLang="en-US">
                <a:solidFill>
                  <a:srgbClr val="FAFD00"/>
                </a:solidFill>
                <a:latin typeface="Calibri" panose="020F0502020204030204" pitchFamily="34" charset="0"/>
              </a:rPr>
              <a:t>    0</a:t>
            </a:r>
          </a:p>
        </p:txBody>
      </p:sp>
      <p:grpSp>
        <p:nvGrpSpPr>
          <p:cNvPr id="11276" name="Group 12"/>
          <p:cNvGrpSpPr>
            <a:grpSpLocks/>
          </p:cNvGrpSpPr>
          <p:nvPr/>
        </p:nvGrpSpPr>
        <p:grpSpPr bwMode="auto">
          <a:xfrm>
            <a:off x="1954213" y="3676650"/>
            <a:ext cx="87312" cy="1000125"/>
            <a:chOff x="1231" y="2316"/>
            <a:chExt cx="55" cy="630"/>
          </a:xfrm>
        </p:grpSpPr>
        <p:sp>
          <p:nvSpPr>
            <p:cNvPr id="11321" name="Line 13"/>
            <p:cNvSpPr>
              <a:spLocks noChangeShapeType="1"/>
            </p:cNvSpPr>
            <p:nvPr/>
          </p:nvSpPr>
          <p:spPr bwMode="auto">
            <a:xfrm>
              <a:off x="1286" y="2316"/>
              <a:ext cx="0" cy="63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1322" name="Line 14"/>
            <p:cNvSpPr>
              <a:spLocks noChangeShapeType="1"/>
            </p:cNvSpPr>
            <p:nvPr/>
          </p:nvSpPr>
          <p:spPr bwMode="auto">
            <a:xfrm>
              <a:off x="1231" y="2316"/>
              <a:ext cx="55"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1323" name="Line 15"/>
            <p:cNvSpPr>
              <a:spLocks noChangeShapeType="1"/>
            </p:cNvSpPr>
            <p:nvPr/>
          </p:nvSpPr>
          <p:spPr bwMode="auto">
            <a:xfrm>
              <a:off x="1231" y="2946"/>
              <a:ext cx="55"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grpSp>
      <p:sp>
        <p:nvSpPr>
          <p:cNvPr id="11277" name="Rectangle 16"/>
          <p:cNvSpPr>
            <a:spLocks noChangeArrowheads="1"/>
          </p:cNvSpPr>
          <p:nvPr/>
        </p:nvSpPr>
        <p:spPr bwMode="auto">
          <a:xfrm>
            <a:off x="1403350" y="3563938"/>
            <a:ext cx="581025"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a:solidFill>
                  <a:srgbClr val="FAFD00"/>
                </a:solidFill>
                <a:latin typeface="Calibri" panose="020F0502020204030204" pitchFamily="34" charset="0"/>
              </a:rPr>
              <a:t>140</a:t>
            </a:r>
          </a:p>
          <a:p>
            <a:endParaRPr lang="en-GB" altLang="en-US">
              <a:solidFill>
                <a:srgbClr val="FAFD00"/>
              </a:solidFill>
              <a:latin typeface="Calibri" panose="020F0502020204030204" pitchFamily="34" charset="0"/>
            </a:endParaRPr>
          </a:p>
          <a:p>
            <a:endParaRPr lang="en-GB" altLang="en-US">
              <a:solidFill>
                <a:srgbClr val="FAFD00"/>
              </a:solidFill>
              <a:latin typeface="Calibri" panose="020F0502020204030204" pitchFamily="34" charset="0"/>
            </a:endParaRPr>
          </a:p>
          <a:p>
            <a:r>
              <a:rPr lang="en-GB" altLang="en-US">
                <a:solidFill>
                  <a:srgbClr val="FAFD00"/>
                </a:solidFill>
                <a:latin typeface="Calibri" panose="020F0502020204030204" pitchFamily="34" charset="0"/>
              </a:rPr>
              <a:t> 70</a:t>
            </a:r>
          </a:p>
        </p:txBody>
      </p:sp>
      <p:sp>
        <p:nvSpPr>
          <p:cNvPr id="11278" name="Rectangle 17"/>
          <p:cNvSpPr>
            <a:spLocks noChangeArrowheads="1"/>
          </p:cNvSpPr>
          <p:nvPr/>
        </p:nvSpPr>
        <p:spPr bwMode="auto">
          <a:xfrm>
            <a:off x="3457253" y="4791075"/>
            <a:ext cx="1543693"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r>
              <a:rPr lang="en-GB" altLang="en-US">
                <a:solidFill>
                  <a:srgbClr val="FAFD00"/>
                </a:solidFill>
                <a:latin typeface="Calibri" panose="020F0502020204030204" pitchFamily="34" charset="0"/>
              </a:rPr>
              <a:t>heart sounds</a:t>
            </a:r>
          </a:p>
        </p:txBody>
      </p:sp>
      <p:sp>
        <p:nvSpPr>
          <p:cNvPr id="11279" name="Rectangle 18"/>
          <p:cNvSpPr>
            <a:spLocks noChangeArrowheads="1"/>
          </p:cNvSpPr>
          <p:nvPr/>
        </p:nvSpPr>
        <p:spPr bwMode="auto">
          <a:xfrm>
            <a:off x="303728" y="1138238"/>
            <a:ext cx="1081644" cy="70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r>
              <a:rPr lang="en-GB" altLang="en-US">
                <a:solidFill>
                  <a:srgbClr val="FAFD00"/>
                </a:solidFill>
                <a:latin typeface="Calibri" panose="020F0502020204030204" pitchFamily="34" charset="0"/>
              </a:rPr>
              <a:t>Pressure</a:t>
            </a:r>
          </a:p>
          <a:p>
            <a:pPr algn="ctr"/>
            <a:r>
              <a:rPr lang="en-GB" altLang="en-US">
                <a:solidFill>
                  <a:srgbClr val="FAFD00"/>
                </a:solidFill>
                <a:latin typeface="Calibri" panose="020F0502020204030204" pitchFamily="34" charset="0"/>
              </a:rPr>
              <a:t>mm Hg</a:t>
            </a:r>
          </a:p>
        </p:txBody>
      </p:sp>
      <p:sp>
        <p:nvSpPr>
          <p:cNvPr id="11280" name="Rectangle 19"/>
          <p:cNvSpPr>
            <a:spLocks noChangeArrowheads="1"/>
          </p:cNvSpPr>
          <p:nvPr/>
        </p:nvSpPr>
        <p:spPr bwMode="auto">
          <a:xfrm>
            <a:off x="52618" y="3892550"/>
            <a:ext cx="1344151" cy="70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r>
              <a:rPr lang="en-GB" altLang="en-US">
                <a:solidFill>
                  <a:srgbClr val="FAFD00"/>
                </a:solidFill>
                <a:latin typeface="Calibri" panose="020F0502020204030204" pitchFamily="34" charset="0"/>
              </a:rPr>
              <a:t>Ventricular</a:t>
            </a:r>
          </a:p>
          <a:p>
            <a:pPr algn="ctr"/>
            <a:r>
              <a:rPr lang="en-GB" altLang="en-US">
                <a:solidFill>
                  <a:srgbClr val="FAFD00"/>
                </a:solidFill>
                <a:latin typeface="Calibri" panose="020F0502020204030204" pitchFamily="34" charset="0"/>
              </a:rPr>
              <a:t>volume, ml</a:t>
            </a:r>
          </a:p>
        </p:txBody>
      </p:sp>
      <p:pic>
        <p:nvPicPr>
          <p:cNvPr id="11281" name="Picture 20"/>
          <p:cNvPicPr>
            <a:picLocks noChangeArrowheads="1"/>
          </p:cNvPicPr>
          <p:nvPr/>
        </p:nvPicPr>
        <p:blipFill>
          <a:blip r:embed="rId4">
            <a:extLst>
              <a:ext uri="{28A0092B-C50C-407E-A947-70E740481C1C}">
                <a14:useLocalDpi xmlns:a14="http://schemas.microsoft.com/office/drawing/2010/main" val="0"/>
              </a:ext>
            </a:extLst>
          </a:blip>
          <a:srcRect r="73097"/>
          <a:stretch>
            <a:fillRect/>
          </a:stretch>
        </p:blipFill>
        <p:spPr bwMode="auto">
          <a:xfrm>
            <a:off x="2278063" y="393700"/>
            <a:ext cx="998537" cy="595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1282" name="Rectangle 21"/>
          <p:cNvSpPr>
            <a:spLocks noChangeArrowheads="1"/>
          </p:cNvSpPr>
          <p:nvPr/>
        </p:nvSpPr>
        <p:spPr bwMode="auto">
          <a:xfrm>
            <a:off x="3522662" y="5878513"/>
            <a:ext cx="600678"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a:solidFill>
                  <a:srgbClr val="FAFD00"/>
                </a:solidFill>
                <a:latin typeface="Calibri" panose="020F0502020204030204" pitchFamily="34" charset="0"/>
              </a:rPr>
              <a:t>ECG</a:t>
            </a:r>
          </a:p>
        </p:txBody>
      </p:sp>
      <p:sp>
        <p:nvSpPr>
          <p:cNvPr id="11283" name="Line 22"/>
          <p:cNvSpPr>
            <a:spLocks noChangeShapeType="1"/>
          </p:cNvSpPr>
          <p:nvPr/>
        </p:nvSpPr>
        <p:spPr bwMode="auto">
          <a:xfrm>
            <a:off x="3005138" y="393700"/>
            <a:ext cx="0" cy="600710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1284" name="Line 23"/>
          <p:cNvSpPr>
            <a:spLocks noChangeShapeType="1"/>
          </p:cNvSpPr>
          <p:nvPr/>
        </p:nvSpPr>
        <p:spPr bwMode="auto">
          <a:xfrm>
            <a:off x="2520950" y="6400800"/>
            <a:ext cx="3857625"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1285" name="Rectangle 24"/>
          <p:cNvSpPr>
            <a:spLocks noChangeArrowheads="1"/>
          </p:cNvSpPr>
          <p:nvPr/>
        </p:nvSpPr>
        <p:spPr bwMode="auto">
          <a:xfrm>
            <a:off x="2527300" y="4997450"/>
            <a:ext cx="3016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b="1" i="1">
                <a:solidFill>
                  <a:schemeClr val="bg2"/>
                </a:solidFill>
                <a:latin typeface="Calibri" panose="020F0502020204030204" pitchFamily="34" charset="0"/>
              </a:rPr>
              <a:t>a</a:t>
            </a:r>
          </a:p>
        </p:txBody>
      </p:sp>
      <p:sp>
        <p:nvSpPr>
          <p:cNvPr id="11286" name="Rectangle 25"/>
          <p:cNvSpPr>
            <a:spLocks noChangeArrowheads="1"/>
          </p:cNvSpPr>
          <p:nvPr/>
        </p:nvSpPr>
        <p:spPr bwMode="auto">
          <a:xfrm>
            <a:off x="2720975" y="5559425"/>
            <a:ext cx="30003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i="1">
                <a:solidFill>
                  <a:schemeClr val="bg2"/>
                </a:solidFill>
                <a:latin typeface="Calibri" panose="020F0502020204030204" pitchFamily="34" charset="0"/>
              </a:rPr>
              <a:t>R</a:t>
            </a:r>
          </a:p>
        </p:txBody>
      </p:sp>
      <p:sp>
        <p:nvSpPr>
          <p:cNvPr id="11287" name="Rectangle 26"/>
          <p:cNvSpPr>
            <a:spLocks noChangeArrowheads="1"/>
          </p:cNvSpPr>
          <p:nvPr/>
        </p:nvSpPr>
        <p:spPr bwMode="auto">
          <a:xfrm>
            <a:off x="2625725" y="6108700"/>
            <a:ext cx="3175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i="1">
                <a:solidFill>
                  <a:schemeClr val="bg2"/>
                </a:solidFill>
                <a:latin typeface="Calibri" panose="020F0502020204030204" pitchFamily="34" charset="0"/>
              </a:rPr>
              <a:t>Q</a:t>
            </a:r>
          </a:p>
        </p:txBody>
      </p:sp>
      <p:sp>
        <p:nvSpPr>
          <p:cNvPr id="11288" name="Rectangle 27"/>
          <p:cNvSpPr>
            <a:spLocks noChangeArrowheads="1"/>
          </p:cNvSpPr>
          <p:nvPr/>
        </p:nvSpPr>
        <p:spPr bwMode="auto">
          <a:xfrm>
            <a:off x="2986088" y="6091238"/>
            <a:ext cx="2794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i="1">
                <a:solidFill>
                  <a:schemeClr val="bg2"/>
                </a:solidFill>
                <a:latin typeface="Calibri" panose="020F0502020204030204" pitchFamily="34" charset="0"/>
              </a:rPr>
              <a:t>S</a:t>
            </a:r>
          </a:p>
        </p:txBody>
      </p:sp>
      <p:sp>
        <p:nvSpPr>
          <p:cNvPr id="11289" name="Rectangle 28"/>
          <p:cNvSpPr>
            <a:spLocks noChangeArrowheads="1"/>
          </p:cNvSpPr>
          <p:nvPr/>
        </p:nvSpPr>
        <p:spPr bwMode="auto">
          <a:xfrm>
            <a:off x="2338388" y="5830888"/>
            <a:ext cx="2921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i="1">
                <a:solidFill>
                  <a:schemeClr val="bg2"/>
                </a:solidFill>
                <a:latin typeface="Calibri" panose="020F0502020204030204" pitchFamily="34" charset="0"/>
              </a:rPr>
              <a:t>P</a:t>
            </a:r>
          </a:p>
        </p:txBody>
      </p:sp>
      <p:sp>
        <p:nvSpPr>
          <p:cNvPr id="11290" name="Rectangle 29"/>
          <p:cNvSpPr>
            <a:spLocks noChangeArrowheads="1"/>
          </p:cNvSpPr>
          <p:nvPr/>
        </p:nvSpPr>
        <p:spPr bwMode="auto">
          <a:xfrm>
            <a:off x="2914650" y="4665663"/>
            <a:ext cx="28733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i="1">
                <a:solidFill>
                  <a:srgbClr val="0000CC"/>
                </a:solidFill>
                <a:latin typeface="Calibri" panose="020F0502020204030204" pitchFamily="34" charset="0"/>
              </a:rPr>
              <a:t>1</a:t>
            </a:r>
          </a:p>
        </p:txBody>
      </p:sp>
      <p:sp>
        <p:nvSpPr>
          <p:cNvPr id="11291" name="Rectangle 30"/>
          <p:cNvSpPr>
            <a:spLocks noChangeArrowheads="1"/>
          </p:cNvSpPr>
          <p:nvPr/>
        </p:nvSpPr>
        <p:spPr bwMode="auto">
          <a:xfrm>
            <a:off x="2527300" y="4721225"/>
            <a:ext cx="286939"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b="1" i="1">
                <a:solidFill>
                  <a:schemeClr val="bg2"/>
                </a:solidFill>
                <a:latin typeface="Calibri" panose="020F0502020204030204" pitchFamily="34" charset="0"/>
              </a:rPr>
              <a:t>4</a:t>
            </a:r>
          </a:p>
        </p:txBody>
      </p:sp>
      <p:sp>
        <p:nvSpPr>
          <p:cNvPr id="11292" name="Rectangle 31"/>
          <p:cNvSpPr>
            <a:spLocks noChangeArrowheads="1"/>
          </p:cNvSpPr>
          <p:nvPr/>
        </p:nvSpPr>
        <p:spPr bwMode="auto">
          <a:xfrm>
            <a:off x="2313297" y="1544638"/>
            <a:ext cx="756618" cy="920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r>
              <a:rPr lang="en-GB" altLang="en-US" sz="1800" b="1">
                <a:solidFill>
                  <a:srgbClr val="0000CC"/>
                </a:solidFill>
                <a:latin typeface="Calibri" panose="020F0502020204030204" pitchFamily="34" charset="0"/>
              </a:rPr>
              <a:t>mitral</a:t>
            </a:r>
          </a:p>
          <a:p>
            <a:pPr algn="ctr"/>
            <a:r>
              <a:rPr lang="en-GB" altLang="en-US" sz="1800" b="1">
                <a:solidFill>
                  <a:srgbClr val="0000CC"/>
                </a:solidFill>
                <a:latin typeface="Calibri" panose="020F0502020204030204" pitchFamily="34" charset="0"/>
              </a:rPr>
              <a:t>valve</a:t>
            </a:r>
          </a:p>
          <a:p>
            <a:pPr algn="ctr"/>
            <a:r>
              <a:rPr lang="en-GB" altLang="en-US" sz="1800" b="1">
                <a:solidFill>
                  <a:srgbClr val="0000CC"/>
                </a:solidFill>
                <a:latin typeface="Calibri" panose="020F0502020204030204" pitchFamily="34" charset="0"/>
              </a:rPr>
              <a:t>closes</a:t>
            </a:r>
          </a:p>
        </p:txBody>
      </p:sp>
      <p:sp>
        <p:nvSpPr>
          <p:cNvPr id="11293" name="Line 32"/>
          <p:cNvSpPr>
            <a:spLocks noChangeShapeType="1"/>
          </p:cNvSpPr>
          <p:nvPr/>
        </p:nvSpPr>
        <p:spPr bwMode="auto">
          <a:xfrm flipH="1" flipV="1">
            <a:off x="2716213" y="2060575"/>
            <a:ext cx="288925" cy="33655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1294" name="Line 33"/>
          <p:cNvSpPr>
            <a:spLocks noChangeShapeType="1"/>
          </p:cNvSpPr>
          <p:nvPr/>
        </p:nvSpPr>
        <p:spPr bwMode="auto">
          <a:xfrm>
            <a:off x="2520950" y="6400800"/>
            <a:ext cx="0" cy="55563"/>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1295" name="Line 34"/>
          <p:cNvSpPr>
            <a:spLocks noChangeShapeType="1"/>
          </p:cNvSpPr>
          <p:nvPr/>
        </p:nvSpPr>
        <p:spPr bwMode="auto">
          <a:xfrm>
            <a:off x="2908300" y="6400800"/>
            <a:ext cx="0" cy="55563"/>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1296" name="Line 35"/>
          <p:cNvSpPr>
            <a:spLocks noChangeShapeType="1"/>
          </p:cNvSpPr>
          <p:nvPr/>
        </p:nvSpPr>
        <p:spPr bwMode="auto">
          <a:xfrm>
            <a:off x="3292475" y="6400800"/>
            <a:ext cx="0" cy="55563"/>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1297" name="Line 36"/>
          <p:cNvSpPr>
            <a:spLocks noChangeShapeType="1"/>
          </p:cNvSpPr>
          <p:nvPr/>
        </p:nvSpPr>
        <p:spPr bwMode="auto">
          <a:xfrm>
            <a:off x="3679825" y="6400800"/>
            <a:ext cx="0" cy="55563"/>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1298" name="Line 37"/>
          <p:cNvSpPr>
            <a:spLocks noChangeShapeType="1"/>
          </p:cNvSpPr>
          <p:nvPr/>
        </p:nvSpPr>
        <p:spPr bwMode="auto">
          <a:xfrm>
            <a:off x="3086100" y="6400800"/>
            <a:ext cx="0" cy="55563"/>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1299" name="Line 38"/>
          <p:cNvSpPr>
            <a:spLocks noChangeShapeType="1"/>
          </p:cNvSpPr>
          <p:nvPr/>
        </p:nvSpPr>
        <p:spPr bwMode="auto">
          <a:xfrm>
            <a:off x="3468687" y="6400800"/>
            <a:ext cx="0" cy="55563"/>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1300" name="Line 39"/>
          <p:cNvSpPr>
            <a:spLocks noChangeShapeType="1"/>
          </p:cNvSpPr>
          <p:nvPr/>
        </p:nvSpPr>
        <p:spPr bwMode="auto">
          <a:xfrm>
            <a:off x="3856037" y="6400800"/>
            <a:ext cx="0" cy="55563"/>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1301" name="Line 40"/>
          <p:cNvSpPr>
            <a:spLocks noChangeShapeType="1"/>
          </p:cNvSpPr>
          <p:nvPr/>
        </p:nvSpPr>
        <p:spPr bwMode="auto">
          <a:xfrm>
            <a:off x="4243387" y="6400800"/>
            <a:ext cx="0" cy="55563"/>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1302" name="Line 41"/>
          <p:cNvSpPr>
            <a:spLocks noChangeShapeType="1"/>
          </p:cNvSpPr>
          <p:nvPr/>
        </p:nvSpPr>
        <p:spPr bwMode="auto">
          <a:xfrm>
            <a:off x="4627562" y="6400800"/>
            <a:ext cx="0" cy="55563"/>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1303" name="Line 42"/>
          <p:cNvSpPr>
            <a:spLocks noChangeShapeType="1"/>
          </p:cNvSpPr>
          <p:nvPr/>
        </p:nvSpPr>
        <p:spPr bwMode="auto">
          <a:xfrm>
            <a:off x="5016500" y="6400800"/>
            <a:ext cx="0" cy="55563"/>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1304" name="Line 43"/>
          <p:cNvSpPr>
            <a:spLocks noChangeShapeType="1"/>
          </p:cNvSpPr>
          <p:nvPr/>
        </p:nvSpPr>
        <p:spPr bwMode="auto">
          <a:xfrm>
            <a:off x="5399087" y="6400800"/>
            <a:ext cx="0" cy="55563"/>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1305" name="Rectangle 44"/>
          <p:cNvSpPr>
            <a:spLocks noChangeArrowheads="1"/>
          </p:cNvSpPr>
          <p:nvPr/>
        </p:nvSpPr>
        <p:spPr bwMode="auto">
          <a:xfrm>
            <a:off x="2419350" y="6400800"/>
            <a:ext cx="4235135"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a:solidFill>
                  <a:srgbClr val="FAFD00"/>
                </a:solidFill>
                <a:latin typeface="Calibri" panose="020F0502020204030204" pitchFamily="34" charset="0"/>
                <a:cs typeface="Times New Roman" panose="02020603050405020304" pitchFamily="18" charset="0"/>
              </a:rPr>
              <a:t>0                           0.5                          1.0  s</a:t>
            </a:r>
          </a:p>
        </p:txBody>
      </p:sp>
      <p:sp>
        <p:nvSpPr>
          <p:cNvPr id="11306" name="Rectangle 45"/>
          <p:cNvSpPr>
            <a:spLocks noChangeArrowheads="1"/>
          </p:cNvSpPr>
          <p:nvPr/>
        </p:nvSpPr>
        <p:spPr bwMode="auto">
          <a:xfrm>
            <a:off x="2773363" y="76200"/>
            <a:ext cx="3016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800">
                <a:solidFill>
                  <a:srgbClr val="FAFD00"/>
                </a:solidFill>
                <a:latin typeface="Calibri" panose="020F0502020204030204" pitchFamily="34" charset="0"/>
              </a:rPr>
              <a:t>1</a:t>
            </a:r>
          </a:p>
        </p:txBody>
      </p:sp>
      <p:sp>
        <p:nvSpPr>
          <p:cNvPr id="11307" name="Rectangle 46"/>
          <p:cNvSpPr>
            <a:spLocks noChangeArrowheads="1"/>
          </p:cNvSpPr>
          <p:nvPr/>
        </p:nvSpPr>
        <p:spPr bwMode="auto">
          <a:xfrm>
            <a:off x="3008313" y="76200"/>
            <a:ext cx="3016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800">
                <a:solidFill>
                  <a:srgbClr val="FAFD00"/>
                </a:solidFill>
                <a:latin typeface="Calibri" panose="020F0502020204030204" pitchFamily="34" charset="0"/>
              </a:rPr>
              <a:t>2</a:t>
            </a:r>
          </a:p>
        </p:txBody>
      </p:sp>
      <p:sp>
        <p:nvSpPr>
          <p:cNvPr id="11308" name="Rectangle 47"/>
          <p:cNvSpPr>
            <a:spLocks noChangeArrowheads="1"/>
          </p:cNvSpPr>
          <p:nvPr/>
        </p:nvSpPr>
        <p:spPr bwMode="auto">
          <a:xfrm>
            <a:off x="3297238" y="76200"/>
            <a:ext cx="3016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800">
                <a:solidFill>
                  <a:srgbClr val="FAFD00"/>
                </a:solidFill>
                <a:latin typeface="Calibri" panose="020F0502020204030204" pitchFamily="34" charset="0"/>
              </a:rPr>
              <a:t>3</a:t>
            </a:r>
          </a:p>
        </p:txBody>
      </p:sp>
      <p:sp>
        <p:nvSpPr>
          <p:cNvPr id="11309" name="Rectangle 48"/>
          <p:cNvSpPr>
            <a:spLocks noChangeArrowheads="1"/>
          </p:cNvSpPr>
          <p:nvPr/>
        </p:nvSpPr>
        <p:spPr bwMode="auto">
          <a:xfrm>
            <a:off x="3702050" y="76200"/>
            <a:ext cx="3016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800">
                <a:solidFill>
                  <a:srgbClr val="FAFD00"/>
                </a:solidFill>
                <a:latin typeface="Calibri" panose="020F0502020204030204" pitchFamily="34" charset="0"/>
              </a:rPr>
              <a:t>4</a:t>
            </a:r>
          </a:p>
        </p:txBody>
      </p:sp>
      <p:sp>
        <p:nvSpPr>
          <p:cNvPr id="11310" name="Rectangle 49"/>
          <p:cNvSpPr>
            <a:spLocks noChangeArrowheads="1"/>
          </p:cNvSpPr>
          <p:nvPr/>
        </p:nvSpPr>
        <p:spPr bwMode="auto">
          <a:xfrm>
            <a:off x="4187825" y="76200"/>
            <a:ext cx="3016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800">
                <a:solidFill>
                  <a:srgbClr val="FAFD00"/>
                </a:solidFill>
                <a:latin typeface="Calibri" panose="020F0502020204030204" pitchFamily="34" charset="0"/>
              </a:rPr>
              <a:t>5</a:t>
            </a:r>
          </a:p>
        </p:txBody>
      </p:sp>
      <p:sp>
        <p:nvSpPr>
          <p:cNvPr id="11311" name="Rectangle 50"/>
          <p:cNvSpPr>
            <a:spLocks noChangeArrowheads="1"/>
          </p:cNvSpPr>
          <p:nvPr/>
        </p:nvSpPr>
        <p:spPr bwMode="auto">
          <a:xfrm>
            <a:off x="4568825" y="76200"/>
            <a:ext cx="3016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800">
                <a:solidFill>
                  <a:srgbClr val="FAFD00"/>
                </a:solidFill>
                <a:latin typeface="Calibri" panose="020F0502020204030204" pitchFamily="34" charset="0"/>
              </a:rPr>
              <a:t>6</a:t>
            </a:r>
          </a:p>
        </p:txBody>
      </p:sp>
      <p:sp>
        <p:nvSpPr>
          <p:cNvPr id="11312" name="Rectangle 51"/>
          <p:cNvSpPr>
            <a:spLocks noChangeArrowheads="1"/>
          </p:cNvSpPr>
          <p:nvPr/>
        </p:nvSpPr>
        <p:spPr bwMode="auto">
          <a:xfrm>
            <a:off x="5049838" y="76200"/>
            <a:ext cx="3016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800">
                <a:solidFill>
                  <a:srgbClr val="FAFD00"/>
                </a:solidFill>
                <a:latin typeface="Calibri" panose="020F0502020204030204" pitchFamily="34" charset="0"/>
              </a:rPr>
              <a:t>7</a:t>
            </a:r>
          </a:p>
        </p:txBody>
      </p:sp>
      <p:sp>
        <p:nvSpPr>
          <p:cNvPr id="11313" name="Rectangle 52"/>
          <p:cNvSpPr>
            <a:spLocks noChangeArrowheads="1"/>
          </p:cNvSpPr>
          <p:nvPr/>
        </p:nvSpPr>
        <p:spPr bwMode="auto">
          <a:xfrm>
            <a:off x="2428875" y="5473700"/>
            <a:ext cx="290513" cy="168275"/>
          </a:xfrm>
          <a:prstGeom prst="rect">
            <a:avLst/>
          </a:prstGeom>
          <a:solidFill>
            <a:srgbClr val="FAFAFA"/>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11314" name="Rectangle 53"/>
          <p:cNvSpPr>
            <a:spLocks noChangeArrowheads="1"/>
          </p:cNvSpPr>
          <p:nvPr/>
        </p:nvSpPr>
        <p:spPr bwMode="auto">
          <a:xfrm>
            <a:off x="2279650" y="5514975"/>
            <a:ext cx="292100" cy="168275"/>
          </a:xfrm>
          <a:prstGeom prst="rect">
            <a:avLst/>
          </a:prstGeom>
          <a:solidFill>
            <a:srgbClr val="FAFAFA"/>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11315" name="Line 54"/>
          <p:cNvSpPr>
            <a:spLocks noChangeShapeType="1"/>
          </p:cNvSpPr>
          <p:nvPr/>
        </p:nvSpPr>
        <p:spPr bwMode="auto">
          <a:xfrm>
            <a:off x="3235325" y="381000"/>
            <a:ext cx="0" cy="594360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1316" name="Line 55"/>
          <p:cNvSpPr>
            <a:spLocks noChangeShapeType="1"/>
          </p:cNvSpPr>
          <p:nvPr/>
        </p:nvSpPr>
        <p:spPr bwMode="auto">
          <a:xfrm flipV="1">
            <a:off x="2895600" y="5715000"/>
            <a:ext cx="76200" cy="457200"/>
          </a:xfrm>
          <a:prstGeom prst="line">
            <a:avLst/>
          </a:prstGeom>
          <a:noFill/>
          <a:ln w="12700">
            <a:solidFill>
              <a:srgbClr val="790015"/>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1317" name="Line 56"/>
          <p:cNvSpPr>
            <a:spLocks noChangeShapeType="1"/>
          </p:cNvSpPr>
          <p:nvPr/>
        </p:nvSpPr>
        <p:spPr bwMode="auto">
          <a:xfrm flipH="1" flipV="1">
            <a:off x="2974975" y="5713413"/>
            <a:ext cx="69850" cy="460375"/>
          </a:xfrm>
          <a:prstGeom prst="line">
            <a:avLst/>
          </a:prstGeom>
          <a:noFill/>
          <a:ln w="12700">
            <a:solidFill>
              <a:srgbClr val="790015"/>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1318" name="Line 57"/>
          <p:cNvSpPr>
            <a:spLocks noChangeShapeType="1"/>
          </p:cNvSpPr>
          <p:nvPr/>
        </p:nvSpPr>
        <p:spPr bwMode="auto">
          <a:xfrm>
            <a:off x="3200400" y="4953000"/>
            <a:ext cx="0" cy="76200"/>
          </a:xfrm>
          <a:prstGeom prst="line">
            <a:avLst/>
          </a:prstGeom>
          <a:noFill/>
          <a:ln w="76200">
            <a:solidFill>
              <a:srgbClr val="790015"/>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411706" name="Rectangle 58"/>
          <p:cNvSpPr>
            <a:spLocks noChangeArrowheads="1"/>
          </p:cNvSpPr>
          <p:nvPr/>
        </p:nvSpPr>
        <p:spPr bwMode="auto">
          <a:xfrm>
            <a:off x="3771900" y="304800"/>
            <a:ext cx="6477000" cy="457200"/>
          </a:xfrm>
          <a:prstGeom prst="rect">
            <a:avLst/>
          </a:prstGeom>
          <a:noFill/>
          <a:ln w="9525">
            <a:noFill/>
            <a:miter lim="800000"/>
            <a:headEnd/>
            <a:tailEnd/>
          </a:ln>
          <a:effectLst/>
        </p:spPr>
        <p:txBody>
          <a:bodyPr lIns="92075" tIns="46038" rIns="92075" bIns="46038" anchor="ctr"/>
          <a:lstStyle/>
          <a:p>
            <a:pPr algn="ctr">
              <a:defRPr/>
            </a:pPr>
            <a:r>
              <a:rPr lang="en-US" sz="2400" b="1" dirty="0" err="1">
                <a:solidFill>
                  <a:schemeClr val="tx2"/>
                </a:solidFill>
                <a:effectLst>
                  <a:outerShdw blurRad="38100" dist="38100" dir="2700000" algn="tl">
                    <a:srgbClr val="000000"/>
                  </a:outerShdw>
                </a:effectLst>
                <a:latin typeface="Calibri" panose="020F0502020204030204" pitchFamily="34" charset="0"/>
                <a:cs typeface="Times New Roman" pitchFamily="18" charset="0"/>
              </a:rPr>
              <a:t>Isovolumetric</a:t>
            </a:r>
            <a:r>
              <a:rPr lang="en-US" sz="2400" b="1" dirty="0">
                <a:solidFill>
                  <a:schemeClr val="tx2"/>
                </a:solidFill>
                <a:effectLst>
                  <a:outerShdw blurRad="38100" dist="38100" dir="2700000" algn="tl">
                    <a:srgbClr val="000000"/>
                  </a:outerShdw>
                </a:effectLst>
                <a:latin typeface="Calibri" panose="020F0502020204030204" pitchFamily="34" charset="0"/>
                <a:cs typeface="Times New Roman" pitchFamily="18" charset="0"/>
              </a:rPr>
              <a:t> ventricular contraction</a:t>
            </a:r>
            <a:r>
              <a:rPr lang="en-US" sz="4400" dirty="0">
                <a:solidFill>
                  <a:schemeClr val="tx2"/>
                </a:solidFill>
                <a:effectLst>
                  <a:outerShdw blurRad="38100" dist="38100" dir="2700000" algn="tl">
                    <a:srgbClr val="000000"/>
                  </a:outerShdw>
                </a:effectLst>
                <a:latin typeface="Calibri" panose="020F0502020204030204" pitchFamily="34" charset="0"/>
              </a:rPr>
              <a:t> </a:t>
            </a:r>
          </a:p>
        </p:txBody>
      </p:sp>
      <p:sp>
        <p:nvSpPr>
          <p:cNvPr id="11320" name="Text Box 59"/>
          <p:cNvSpPr txBox="1">
            <a:spLocks noChangeArrowheads="1"/>
          </p:cNvSpPr>
          <p:nvPr/>
        </p:nvSpPr>
        <p:spPr bwMode="auto">
          <a:xfrm>
            <a:off x="4991100" y="838200"/>
            <a:ext cx="514350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buClr>
                <a:srgbClr val="99FF33"/>
              </a:buClr>
              <a:buFont typeface="Wingdings" panose="05000000000000000000" pitchFamily="2" charset="2"/>
              <a:buBlip>
                <a:blip r:embed="rId5"/>
              </a:buBlip>
            </a:pPr>
            <a:r>
              <a:rPr lang="en-GB" altLang="en-US" sz="1700" b="1" dirty="0">
                <a:solidFill>
                  <a:srgbClr val="FF66FF"/>
                </a:solidFill>
                <a:latin typeface="Calibri" panose="020F0502020204030204" pitchFamily="34" charset="0"/>
              </a:rPr>
              <a:t> The impulse passes through the AV node and specialized conduction system to excite the ventricles → ventricular contraction → ventricular pressure immediately exceeds atrial pressure → The AV valve is closed.</a:t>
            </a:r>
          </a:p>
          <a:p>
            <a:pPr>
              <a:buClr>
                <a:srgbClr val="99FF33"/>
              </a:buClr>
              <a:buFont typeface="Wingdings" panose="05000000000000000000" pitchFamily="2" charset="2"/>
              <a:buBlip>
                <a:blip r:embed="rId5"/>
              </a:buBlip>
            </a:pPr>
            <a:r>
              <a:rPr lang="en-GB" altLang="en-US" sz="1700" b="1" dirty="0">
                <a:solidFill>
                  <a:srgbClr val="FF66FF"/>
                </a:solidFill>
                <a:latin typeface="Calibri" panose="020F0502020204030204" pitchFamily="34" charset="0"/>
              </a:rPr>
              <a:t> Ventricular pressure must continue to increase before it exceeds aortic pressure to open the aortic valve.</a:t>
            </a:r>
          </a:p>
          <a:p>
            <a:pPr>
              <a:buClr>
                <a:srgbClr val="99FF33"/>
              </a:buClr>
              <a:buFont typeface="Wingdings" panose="05000000000000000000" pitchFamily="2" charset="2"/>
              <a:buBlip>
                <a:blip r:embed="rId5"/>
              </a:buBlip>
            </a:pPr>
            <a:r>
              <a:rPr lang="en-GB" altLang="en-US" sz="1700" b="1" dirty="0">
                <a:solidFill>
                  <a:srgbClr val="FF66FF"/>
                </a:solidFill>
                <a:latin typeface="Calibri" panose="020F0502020204030204" pitchFamily="34" charset="0"/>
              </a:rPr>
              <a:t> Because no blood enters or leaves the ventricle, the ventricular chamber remains at constant volume, and the muscle fibres remain at constant length</a:t>
            </a:r>
            <a:r>
              <a:rPr lang="en-GB" altLang="en-US" sz="1700" b="1" dirty="0" smtClean="0">
                <a:solidFill>
                  <a:srgbClr val="FF66FF"/>
                </a:solidFill>
                <a:latin typeface="Calibri" panose="020F0502020204030204" pitchFamily="34" charset="0"/>
              </a:rPr>
              <a:t>.</a:t>
            </a:r>
          </a:p>
          <a:p>
            <a:pPr>
              <a:buClr>
                <a:srgbClr val="99FF33"/>
              </a:buClr>
              <a:buFont typeface="Wingdings" panose="05000000000000000000" pitchFamily="2" charset="2"/>
              <a:buBlip>
                <a:blip r:embed="rId5"/>
              </a:buBlip>
            </a:pPr>
            <a:r>
              <a:rPr lang="en-GB" altLang="en-US" sz="1700" b="1" dirty="0">
                <a:solidFill>
                  <a:srgbClr val="FFFF00"/>
                </a:solidFill>
                <a:latin typeface="Calibri" panose="020F0502020204030204" pitchFamily="34" charset="0"/>
              </a:rPr>
              <a:t> </a:t>
            </a:r>
            <a:r>
              <a:rPr lang="en-GB" altLang="en-US" sz="1700" b="1" dirty="0" smtClean="0">
                <a:solidFill>
                  <a:srgbClr val="FFFF00"/>
                </a:solidFill>
                <a:latin typeface="Calibri" panose="020F0502020204030204" pitchFamily="34" charset="0"/>
              </a:rPr>
              <a:t>This period </a:t>
            </a:r>
            <a:r>
              <a:rPr lang="en-US" sz="1700" b="1" dirty="0" smtClean="0">
                <a:solidFill>
                  <a:srgbClr val="FFFF00"/>
                </a:solidFill>
                <a:latin typeface="Calibri" panose="020F0502020204030204" pitchFamily="34" charset="0"/>
              </a:rPr>
              <a:t>lasts </a:t>
            </a:r>
            <a:r>
              <a:rPr lang="en-US" sz="1700" b="1" dirty="0">
                <a:solidFill>
                  <a:srgbClr val="FFFF00"/>
                </a:solidFill>
                <a:latin typeface="Calibri" panose="020F0502020204030204" pitchFamily="34" charset="0"/>
              </a:rPr>
              <a:t>about 0.05 s, until the pressures in the left and right ventricles exceed the pressures in the aorta (80 mm Hg; 10.6 </a:t>
            </a:r>
            <a:r>
              <a:rPr lang="en-US" sz="1700" b="1" dirty="0" err="1">
                <a:solidFill>
                  <a:srgbClr val="FFFF00"/>
                </a:solidFill>
                <a:latin typeface="Calibri" panose="020F0502020204030204" pitchFamily="34" charset="0"/>
              </a:rPr>
              <a:t>kPa</a:t>
            </a:r>
            <a:r>
              <a:rPr lang="en-US" sz="1700" b="1" dirty="0">
                <a:solidFill>
                  <a:srgbClr val="FFFF00"/>
                </a:solidFill>
                <a:latin typeface="Calibri" panose="020F0502020204030204" pitchFamily="34" charset="0"/>
              </a:rPr>
              <a:t>) and pulmonary artery (10 mm Hg) and the aortic and pulmonary valves open</a:t>
            </a:r>
            <a:r>
              <a:rPr lang="en-US" sz="1700" b="1" dirty="0">
                <a:latin typeface="Calibri" panose="020F0502020204030204" pitchFamily="34" charset="0"/>
              </a:rPr>
              <a:t>. </a:t>
            </a:r>
            <a:endParaRPr lang="en-US" sz="1700" b="1" dirty="0" smtClean="0">
              <a:latin typeface="Calibri" panose="020F0502020204030204" pitchFamily="34" charset="0"/>
            </a:endParaRPr>
          </a:p>
          <a:p>
            <a:pPr>
              <a:buClr>
                <a:srgbClr val="99FF33"/>
              </a:buClr>
              <a:buFont typeface="Wingdings" panose="05000000000000000000" pitchFamily="2" charset="2"/>
              <a:buBlip>
                <a:blip r:embed="rId5"/>
              </a:buBlip>
            </a:pPr>
            <a:r>
              <a:rPr lang="en-US" sz="1700" b="1" dirty="0">
                <a:latin typeface="Calibri" panose="020F0502020204030204" pitchFamily="34" charset="0"/>
              </a:rPr>
              <a:t> </a:t>
            </a:r>
            <a:r>
              <a:rPr lang="en-US" sz="1700" b="1" dirty="0" smtClean="0">
                <a:solidFill>
                  <a:srgbClr val="00FFFF"/>
                </a:solidFill>
                <a:latin typeface="Calibri" panose="020F0502020204030204" pitchFamily="34" charset="0"/>
              </a:rPr>
              <a:t>During </a:t>
            </a:r>
            <a:r>
              <a:rPr lang="en-US" sz="1700" b="1" dirty="0" err="1">
                <a:solidFill>
                  <a:srgbClr val="00FFFF"/>
                </a:solidFill>
                <a:latin typeface="Calibri" panose="020F0502020204030204" pitchFamily="34" charset="0"/>
              </a:rPr>
              <a:t>isovolumetric</a:t>
            </a:r>
            <a:r>
              <a:rPr lang="en-US" sz="1700" b="1" dirty="0">
                <a:solidFill>
                  <a:srgbClr val="00FFFF"/>
                </a:solidFill>
                <a:latin typeface="Calibri" panose="020F0502020204030204" pitchFamily="34" charset="0"/>
              </a:rPr>
              <a:t> contraction, the AV valves bulge into the atria, causing a small but sharp rise in atrial pressure</a:t>
            </a:r>
            <a:endParaRPr lang="en-GB" altLang="en-US" sz="1700" b="1" dirty="0">
              <a:solidFill>
                <a:srgbClr val="00FFFF"/>
              </a:solidFill>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13698" name="Rectangle 2"/>
          <p:cNvSpPr>
            <a:spLocks noChangeArrowheads="1"/>
          </p:cNvSpPr>
          <p:nvPr/>
        </p:nvSpPr>
        <p:spPr bwMode="auto">
          <a:xfrm>
            <a:off x="3771900" y="0"/>
            <a:ext cx="6477000" cy="457200"/>
          </a:xfrm>
          <a:prstGeom prst="rect">
            <a:avLst/>
          </a:prstGeom>
          <a:noFill/>
          <a:ln w="9525">
            <a:noFill/>
            <a:miter lim="800000"/>
            <a:headEnd/>
            <a:tailEnd/>
          </a:ln>
          <a:effectLst/>
        </p:spPr>
        <p:txBody>
          <a:bodyPr lIns="92075" tIns="46038" rIns="92075" bIns="46038" anchor="ctr"/>
          <a:lstStyle/>
          <a:p>
            <a:pPr algn="ctr">
              <a:defRPr/>
            </a:pPr>
            <a:r>
              <a:rPr lang="en-US" sz="2400" b="1" dirty="0">
                <a:solidFill>
                  <a:schemeClr val="tx2"/>
                </a:solidFill>
                <a:effectLst>
                  <a:outerShdw blurRad="38100" dist="38100" dir="2700000" algn="tl">
                    <a:srgbClr val="000000"/>
                  </a:outerShdw>
                </a:effectLst>
                <a:latin typeface="Calibri" panose="020F0502020204030204" pitchFamily="34" charset="0"/>
                <a:cs typeface="Times New Roman" pitchFamily="18" charset="0"/>
              </a:rPr>
              <a:t>Ventricular ejection</a:t>
            </a:r>
            <a:r>
              <a:rPr lang="en-US" sz="4400" dirty="0">
                <a:solidFill>
                  <a:schemeClr val="tx2"/>
                </a:solidFill>
                <a:effectLst>
                  <a:outerShdw blurRad="38100" dist="38100" dir="2700000" algn="tl">
                    <a:srgbClr val="000000"/>
                  </a:outerShdw>
                </a:effectLst>
                <a:latin typeface="Calibri" panose="020F0502020204030204" pitchFamily="34" charset="0"/>
              </a:rPr>
              <a:t> </a:t>
            </a:r>
          </a:p>
        </p:txBody>
      </p:sp>
      <p:sp>
        <p:nvSpPr>
          <p:cNvPr id="12291" name="Text Box 3"/>
          <p:cNvSpPr txBox="1">
            <a:spLocks noChangeArrowheads="1"/>
          </p:cNvSpPr>
          <p:nvPr/>
        </p:nvSpPr>
        <p:spPr bwMode="auto">
          <a:xfrm>
            <a:off x="4991100" y="533400"/>
            <a:ext cx="51435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buClr>
                <a:srgbClr val="99FF33"/>
              </a:buClr>
              <a:buFont typeface="Wingdings" panose="05000000000000000000" pitchFamily="2" charset="2"/>
              <a:buBlip>
                <a:blip r:embed="rId4"/>
              </a:buBlip>
            </a:pPr>
            <a:r>
              <a:rPr lang="en-GB" altLang="en-US" sz="1600" b="1" dirty="0">
                <a:solidFill>
                  <a:srgbClr val="FF66FF"/>
                </a:solidFill>
                <a:latin typeface="Calibri" panose="020F0502020204030204" pitchFamily="34" charset="0"/>
              </a:rPr>
              <a:t> When ventricular pressure exceeds aortic pressure  → the aortic valve is forced open  → ejection of blood begins</a:t>
            </a:r>
            <a:r>
              <a:rPr lang="en-GB" altLang="en-US" sz="1600" b="1" dirty="0" smtClean="0">
                <a:solidFill>
                  <a:srgbClr val="FF66FF"/>
                </a:solidFill>
                <a:latin typeface="Calibri" panose="020F0502020204030204" pitchFamily="34" charset="0"/>
              </a:rPr>
              <a:t>.</a:t>
            </a:r>
          </a:p>
          <a:p>
            <a:pPr>
              <a:buClr>
                <a:srgbClr val="99FF33"/>
              </a:buClr>
              <a:buFont typeface="Wingdings" panose="05000000000000000000" pitchFamily="2" charset="2"/>
              <a:buBlip>
                <a:blip r:embed="rId4"/>
              </a:buBlip>
            </a:pPr>
            <a:r>
              <a:rPr lang="en-GB" altLang="en-US" sz="1600" b="1" dirty="0">
                <a:solidFill>
                  <a:srgbClr val="FF66FF"/>
                </a:solidFill>
                <a:latin typeface="Calibri" panose="020F0502020204030204" pitchFamily="34" charset="0"/>
              </a:rPr>
              <a:t> </a:t>
            </a:r>
            <a:r>
              <a:rPr lang="en-US" sz="1600" b="1" dirty="0">
                <a:solidFill>
                  <a:srgbClr val="00FFFF"/>
                </a:solidFill>
                <a:latin typeface="Calibri" panose="020F0502020204030204" pitchFamily="34" charset="0"/>
              </a:rPr>
              <a:t>Ejection is rapid at first, slowing down as systole progresses</a:t>
            </a:r>
            <a:r>
              <a:rPr lang="en-US" sz="1600" b="1" dirty="0" smtClean="0">
                <a:solidFill>
                  <a:srgbClr val="00FFFF"/>
                </a:solidFill>
                <a:latin typeface="Calibri" panose="020F0502020204030204" pitchFamily="34" charset="0"/>
              </a:rPr>
              <a:t>.</a:t>
            </a:r>
          </a:p>
          <a:p>
            <a:pPr>
              <a:buClr>
                <a:srgbClr val="99FF33"/>
              </a:buClr>
              <a:buFont typeface="Wingdings" panose="05000000000000000000" pitchFamily="2" charset="2"/>
              <a:buBlip>
                <a:blip r:embed="rId4"/>
              </a:buBlip>
            </a:pPr>
            <a:r>
              <a:rPr lang="en-US" altLang="en-US" sz="1600" b="1" dirty="0">
                <a:solidFill>
                  <a:srgbClr val="00FFFF"/>
                </a:solidFill>
                <a:latin typeface="Calibri" panose="020F0502020204030204" pitchFamily="34" charset="0"/>
              </a:rPr>
              <a:t> </a:t>
            </a:r>
            <a:r>
              <a:rPr lang="en-US" sz="1600" b="1" dirty="0">
                <a:solidFill>
                  <a:srgbClr val="00FFFF"/>
                </a:solidFill>
                <a:latin typeface="Calibri" panose="020F0502020204030204" pitchFamily="34" charset="0"/>
              </a:rPr>
              <a:t>The </a:t>
            </a:r>
            <a:r>
              <a:rPr lang="en-US" sz="1600" b="1" dirty="0" err="1">
                <a:solidFill>
                  <a:srgbClr val="00FFFF"/>
                </a:solidFill>
                <a:latin typeface="Calibri" panose="020F0502020204030204" pitchFamily="34" charset="0"/>
              </a:rPr>
              <a:t>intraventricular</a:t>
            </a:r>
            <a:r>
              <a:rPr lang="en-US" sz="1600" b="1" dirty="0">
                <a:solidFill>
                  <a:srgbClr val="00FFFF"/>
                </a:solidFill>
                <a:latin typeface="Calibri" panose="020F0502020204030204" pitchFamily="34" charset="0"/>
              </a:rPr>
              <a:t> pressure rises to a maximum and then declines somewhat before ventricular systole ends.</a:t>
            </a:r>
            <a:endParaRPr lang="en-GB" altLang="en-US" sz="1600" b="1" dirty="0">
              <a:solidFill>
                <a:srgbClr val="00FFFF"/>
              </a:solidFill>
              <a:latin typeface="Calibri" panose="020F0502020204030204" pitchFamily="34" charset="0"/>
            </a:endParaRPr>
          </a:p>
          <a:p>
            <a:pPr>
              <a:buClr>
                <a:srgbClr val="99FF33"/>
              </a:buClr>
              <a:buFont typeface="Wingdings" panose="05000000000000000000" pitchFamily="2" charset="2"/>
              <a:buBlip>
                <a:blip r:embed="rId4"/>
              </a:buBlip>
            </a:pPr>
            <a:r>
              <a:rPr lang="en-GB" altLang="en-US" sz="1600" b="1" dirty="0">
                <a:solidFill>
                  <a:srgbClr val="FF66FF"/>
                </a:solidFill>
                <a:latin typeface="Calibri" panose="020F0502020204030204" pitchFamily="34" charset="0"/>
              </a:rPr>
              <a:t> Blood is forced into the aorta faster than blood is draining off into the smaller vessels at the other end → rise of aortic pressure curve</a:t>
            </a:r>
            <a:r>
              <a:rPr lang="en-GB" altLang="en-US" sz="1600" b="1" dirty="0" smtClean="0">
                <a:solidFill>
                  <a:srgbClr val="FF66FF"/>
                </a:solidFill>
                <a:latin typeface="Calibri" panose="020F0502020204030204" pitchFamily="34" charset="0"/>
              </a:rPr>
              <a:t>.</a:t>
            </a:r>
          </a:p>
          <a:p>
            <a:pPr>
              <a:buClr>
                <a:srgbClr val="99FF33"/>
              </a:buClr>
              <a:buFont typeface="Wingdings" panose="05000000000000000000" pitchFamily="2" charset="2"/>
              <a:buBlip>
                <a:blip r:embed="rId4"/>
              </a:buBlip>
            </a:pPr>
            <a:r>
              <a:rPr lang="en-GB" altLang="en-US" sz="1600" b="1" dirty="0">
                <a:solidFill>
                  <a:srgbClr val="FF66FF"/>
                </a:solidFill>
                <a:latin typeface="Calibri" panose="020F0502020204030204" pitchFamily="34" charset="0"/>
              </a:rPr>
              <a:t> </a:t>
            </a:r>
            <a:r>
              <a:rPr lang="en-US" sz="1600" b="1" dirty="0">
                <a:solidFill>
                  <a:srgbClr val="FF6600"/>
                </a:solidFill>
                <a:latin typeface="Calibri" panose="020F0502020204030204" pitchFamily="34" charset="0"/>
              </a:rPr>
              <a:t>Peak pressures in the left and right ventricles are about 120 and 25 mm Hg, respectively. Late in systole, pressure in the aorta actually exceeds that in the left ventricle, but for a short period momentum keeps the blood moving forward. </a:t>
            </a:r>
            <a:endParaRPr lang="en-GB" altLang="en-US" sz="1600" b="1" dirty="0">
              <a:solidFill>
                <a:srgbClr val="FF6600"/>
              </a:solidFill>
              <a:latin typeface="Calibri" panose="020F0502020204030204" pitchFamily="34" charset="0"/>
            </a:endParaRPr>
          </a:p>
          <a:p>
            <a:pPr>
              <a:buClr>
                <a:srgbClr val="99FF33"/>
              </a:buClr>
              <a:buFont typeface="Wingdings" panose="05000000000000000000" pitchFamily="2" charset="2"/>
              <a:buBlip>
                <a:blip r:embed="rId4"/>
              </a:buBlip>
            </a:pPr>
            <a:r>
              <a:rPr lang="en-GB" altLang="en-US" sz="1600" b="1" dirty="0">
                <a:solidFill>
                  <a:srgbClr val="FF66FF"/>
                </a:solidFill>
                <a:latin typeface="Calibri" panose="020F0502020204030204" pitchFamily="34" charset="0"/>
              </a:rPr>
              <a:t> </a:t>
            </a:r>
            <a:r>
              <a:rPr lang="en-GB" altLang="en-US" sz="1600" b="1" dirty="0" smtClean="0">
                <a:solidFill>
                  <a:srgbClr val="FF66FF"/>
                </a:solidFill>
                <a:latin typeface="Calibri" panose="020F0502020204030204" pitchFamily="34" charset="0"/>
              </a:rPr>
              <a:t>Ventricular </a:t>
            </a:r>
            <a:r>
              <a:rPr lang="en-GB" altLang="en-US" sz="1600" b="1" dirty="0">
                <a:solidFill>
                  <a:srgbClr val="FF66FF"/>
                </a:solidFill>
                <a:latin typeface="Calibri" panose="020F0502020204030204" pitchFamily="34" charset="0"/>
              </a:rPr>
              <a:t>volume decreases substantially as blood is rapidly pumped out.</a:t>
            </a:r>
          </a:p>
          <a:p>
            <a:pPr>
              <a:buClr>
                <a:srgbClr val="99FF33"/>
              </a:buClr>
              <a:buFont typeface="Wingdings" panose="05000000000000000000" pitchFamily="2" charset="2"/>
              <a:buBlip>
                <a:blip r:embed="rId4"/>
              </a:buBlip>
            </a:pPr>
            <a:r>
              <a:rPr lang="en-GB" altLang="en-US" sz="1600" b="1" dirty="0">
                <a:solidFill>
                  <a:srgbClr val="FF66FF"/>
                </a:solidFill>
                <a:latin typeface="Calibri" panose="020F0502020204030204" pitchFamily="34" charset="0"/>
              </a:rPr>
              <a:t> ESV (averages about 65 ml)</a:t>
            </a:r>
          </a:p>
          <a:p>
            <a:pPr>
              <a:buClr>
                <a:srgbClr val="99FF33"/>
              </a:buClr>
              <a:buFont typeface="Wingdings" panose="05000000000000000000" pitchFamily="2" charset="2"/>
              <a:buBlip>
                <a:blip r:embed="rId4"/>
              </a:buBlip>
            </a:pPr>
            <a:r>
              <a:rPr lang="en-GB" altLang="en-US" sz="1600" b="1" dirty="0">
                <a:solidFill>
                  <a:srgbClr val="FF66FF"/>
                </a:solidFill>
                <a:latin typeface="Calibri" panose="020F0502020204030204" pitchFamily="34" charset="0"/>
              </a:rPr>
              <a:t> SV.</a:t>
            </a:r>
          </a:p>
        </p:txBody>
      </p:sp>
      <p:sp>
        <p:nvSpPr>
          <p:cNvPr id="12292" name="Rectangle 4"/>
          <p:cNvSpPr>
            <a:spLocks noChangeArrowheads="1"/>
          </p:cNvSpPr>
          <p:nvPr/>
        </p:nvSpPr>
        <p:spPr bwMode="auto">
          <a:xfrm>
            <a:off x="4132061" y="5289797"/>
            <a:ext cx="1544398"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r>
              <a:rPr lang="en-GB" altLang="en-US">
                <a:solidFill>
                  <a:srgbClr val="FAFD00"/>
                </a:solidFill>
                <a:latin typeface="Calibri" panose="020F0502020204030204" pitchFamily="34" charset="0"/>
              </a:rPr>
              <a:t>venous pulse</a:t>
            </a:r>
          </a:p>
        </p:txBody>
      </p:sp>
      <p:sp>
        <p:nvSpPr>
          <p:cNvPr id="12293" name="Line 5"/>
          <p:cNvSpPr>
            <a:spLocks noChangeShapeType="1"/>
          </p:cNvSpPr>
          <p:nvPr/>
        </p:nvSpPr>
        <p:spPr bwMode="auto">
          <a:xfrm>
            <a:off x="2041525" y="719138"/>
            <a:ext cx="0" cy="173355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2294" name="Line 6"/>
          <p:cNvSpPr>
            <a:spLocks noChangeShapeType="1"/>
          </p:cNvSpPr>
          <p:nvPr/>
        </p:nvSpPr>
        <p:spPr bwMode="auto">
          <a:xfrm>
            <a:off x="1954213" y="719138"/>
            <a:ext cx="87312"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2295" name="Line 7"/>
          <p:cNvSpPr>
            <a:spLocks noChangeShapeType="1"/>
          </p:cNvSpPr>
          <p:nvPr/>
        </p:nvSpPr>
        <p:spPr bwMode="auto">
          <a:xfrm>
            <a:off x="1954213" y="1008063"/>
            <a:ext cx="87312"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2296" name="Line 8"/>
          <p:cNvSpPr>
            <a:spLocks noChangeShapeType="1"/>
          </p:cNvSpPr>
          <p:nvPr/>
        </p:nvSpPr>
        <p:spPr bwMode="auto">
          <a:xfrm>
            <a:off x="1954213" y="1295400"/>
            <a:ext cx="87312"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2297" name="Line 9"/>
          <p:cNvSpPr>
            <a:spLocks noChangeShapeType="1"/>
          </p:cNvSpPr>
          <p:nvPr/>
        </p:nvSpPr>
        <p:spPr bwMode="auto">
          <a:xfrm>
            <a:off x="1954213" y="1585913"/>
            <a:ext cx="87312"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2298" name="Line 10"/>
          <p:cNvSpPr>
            <a:spLocks noChangeShapeType="1"/>
          </p:cNvSpPr>
          <p:nvPr/>
        </p:nvSpPr>
        <p:spPr bwMode="auto">
          <a:xfrm>
            <a:off x="1954213" y="1874838"/>
            <a:ext cx="87312"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2299" name="Line 11"/>
          <p:cNvSpPr>
            <a:spLocks noChangeShapeType="1"/>
          </p:cNvSpPr>
          <p:nvPr/>
        </p:nvSpPr>
        <p:spPr bwMode="auto">
          <a:xfrm>
            <a:off x="1954213" y="2163763"/>
            <a:ext cx="87312"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2300" name="Line 12"/>
          <p:cNvSpPr>
            <a:spLocks noChangeShapeType="1"/>
          </p:cNvSpPr>
          <p:nvPr/>
        </p:nvSpPr>
        <p:spPr bwMode="auto">
          <a:xfrm>
            <a:off x="1954213" y="2452688"/>
            <a:ext cx="87312"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2301" name="Rectangle 13"/>
          <p:cNvSpPr>
            <a:spLocks noChangeArrowheads="1"/>
          </p:cNvSpPr>
          <p:nvPr/>
        </p:nvSpPr>
        <p:spPr bwMode="auto">
          <a:xfrm>
            <a:off x="1390650" y="687388"/>
            <a:ext cx="741363" cy="1942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nSpc>
                <a:spcPct val="53000"/>
              </a:lnSpc>
              <a:spcBef>
                <a:spcPct val="8000"/>
              </a:spcBef>
            </a:pPr>
            <a:r>
              <a:rPr lang="en-GB" altLang="en-US">
                <a:solidFill>
                  <a:srgbClr val="FAFD00"/>
                </a:solidFill>
                <a:latin typeface="Calibri" panose="020F0502020204030204" pitchFamily="34" charset="0"/>
              </a:rPr>
              <a:t>120</a:t>
            </a:r>
          </a:p>
          <a:p>
            <a:pPr>
              <a:lnSpc>
                <a:spcPct val="53000"/>
              </a:lnSpc>
              <a:spcBef>
                <a:spcPct val="8000"/>
              </a:spcBef>
            </a:pPr>
            <a:endParaRPr lang="en-GB" altLang="en-US">
              <a:solidFill>
                <a:srgbClr val="FAFD00"/>
              </a:solidFill>
              <a:latin typeface="Calibri" panose="020F0502020204030204" pitchFamily="34" charset="0"/>
            </a:endParaRPr>
          </a:p>
          <a:p>
            <a:pPr>
              <a:lnSpc>
                <a:spcPct val="53000"/>
              </a:lnSpc>
              <a:spcBef>
                <a:spcPct val="8000"/>
              </a:spcBef>
            </a:pPr>
            <a:r>
              <a:rPr lang="en-GB" altLang="en-US">
                <a:solidFill>
                  <a:srgbClr val="FAFD00"/>
                </a:solidFill>
                <a:latin typeface="Calibri" panose="020F0502020204030204" pitchFamily="34" charset="0"/>
              </a:rPr>
              <a:t> </a:t>
            </a:r>
          </a:p>
          <a:p>
            <a:pPr>
              <a:lnSpc>
                <a:spcPct val="53000"/>
              </a:lnSpc>
              <a:spcBef>
                <a:spcPct val="8000"/>
              </a:spcBef>
            </a:pPr>
            <a:r>
              <a:rPr lang="en-GB" altLang="en-US">
                <a:solidFill>
                  <a:srgbClr val="FAFD00"/>
                </a:solidFill>
                <a:latin typeface="Calibri" panose="020F0502020204030204" pitchFamily="34" charset="0"/>
              </a:rPr>
              <a:t>  80</a:t>
            </a:r>
          </a:p>
          <a:p>
            <a:pPr>
              <a:lnSpc>
                <a:spcPct val="53000"/>
              </a:lnSpc>
              <a:spcBef>
                <a:spcPct val="8000"/>
              </a:spcBef>
            </a:pPr>
            <a:endParaRPr lang="en-GB" altLang="en-US">
              <a:solidFill>
                <a:srgbClr val="FAFD00"/>
              </a:solidFill>
              <a:latin typeface="Calibri" panose="020F0502020204030204" pitchFamily="34" charset="0"/>
            </a:endParaRPr>
          </a:p>
          <a:p>
            <a:pPr>
              <a:lnSpc>
                <a:spcPct val="53000"/>
              </a:lnSpc>
              <a:spcBef>
                <a:spcPct val="8000"/>
              </a:spcBef>
            </a:pPr>
            <a:endParaRPr lang="en-GB" altLang="en-US">
              <a:solidFill>
                <a:srgbClr val="FAFD00"/>
              </a:solidFill>
              <a:latin typeface="Calibri" panose="020F0502020204030204" pitchFamily="34" charset="0"/>
            </a:endParaRPr>
          </a:p>
          <a:p>
            <a:pPr>
              <a:lnSpc>
                <a:spcPct val="53000"/>
              </a:lnSpc>
              <a:spcBef>
                <a:spcPct val="8000"/>
              </a:spcBef>
            </a:pPr>
            <a:r>
              <a:rPr lang="en-GB" altLang="en-US">
                <a:solidFill>
                  <a:srgbClr val="FAFD00"/>
                </a:solidFill>
                <a:latin typeface="Calibri" panose="020F0502020204030204" pitchFamily="34" charset="0"/>
              </a:rPr>
              <a:t>  40</a:t>
            </a:r>
          </a:p>
          <a:p>
            <a:pPr>
              <a:lnSpc>
                <a:spcPct val="53000"/>
              </a:lnSpc>
              <a:spcBef>
                <a:spcPct val="8000"/>
              </a:spcBef>
            </a:pPr>
            <a:endParaRPr lang="en-GB" altLang="en-US">
              <a:solidFill>
                <a:srgbClr val="FAFD00"/>
              </a:solidFill>
              <a:latin typeface="Calibri" panose="020F0502020204030204" pitchFamily="34" charset="0"/>
            </a:endParaRPr>
          </a:p>
          <a:p>
            <a:pPr>
              <a:lnSpc>
                <a:spcPct val="53000"/>
              </a:lnSpc>
              <a:spcBef>
                <a:spcPct val="8000"/>
              </a:spcBef>
            </a:pPr>
            <a:endParaRPr lang="en-GB" altLang="en-US">
              <a:solidFill>
                <a:srgbClr val="FAFD00"/>
              </a:solidFill>
              <a:latin typeface="Calibri" panose="020F0502020204030204" pitchFamily="34" charset="0"/>
            </a:endParaRPr>
          </a:p>
          <a:p>
            <a:pPr>
              <a:lnSpc>
                <a:spcPct val="53000"/>
              </a:lnSpc>
              <a:spcBef>
                <a:spcPct val="8000"/>
              </a:spcBef>
            </a:pPr>
            <a:r>
              <a:rPr lang="en-GB" altLang="en-US">
                <a:solidFill>
                  <a:srgbClr val="FAFD00"/>
                </a:solidFill>
                <a:latin typeface="Calibri" panose="020F0502020204030204" pitchFamily="34" charset="0"/>
              </a:rPr>
              <a:t>    0</a:t>
            </a:r>
          </a:p>
        </p:txBody>
      </p:sp>
      <p:grpSp>
        <p:nvGrpSpPr>
          <p:cNvPr id="12302" name="Group 14"/>
          <p:cNvGrpSpPr>
            <a:grpSpLocks/>
          </p:cNvGrpSpPr>
          <p:nvPr/>
        </p:nvGrpSpPr>
        <p:grpSpPr bwMode="auto">
          <a:xfrm>
            <a:off x="1954213" y="3676650"/>
            <a:ext cx="87312" cy="1000125"/>
            <a:chOff x="1231" y="2316"/>
            <a:chExt cx="55" cy="630"/>
          </a:xfrm>
        </p:grpSpPr>
        <p:sp>
          <p:nvSpPr>
            <p:cNvPr id="12353" name="Line 15"/>
            <p:cNvSpPr>
              <a:spLocks noChangeShapeType="1"/>
            </p:cNvSpPr>
            <p:nvPr/>
          </p:nvSpPr>
          <p:spPr bwMode="auto">
            <a:xfrm>
              <a:off x="1286" y="2316"/>
              <a:ext cx="0" cy="63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2354" name="Line 16"/>
            <p:cNvSpPr>
              <a:spLocks noChangeShapeType="1"/>
            </p:cNvSpPr>
            <p:nvPr/>
          </p:nvSpPr>
          <p:spPr bwMode="auto">
            <a:xfrm>
              <a:off x="1231" y="2316"/>
              <a:ext cx="55"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2355" name="Line 17"/>
            <p:cNvSpPr>
              <a:spLocks noChangeShapeType="1"/>
            </p:cNvSpPr>
            <p:nvPr/>
          </p:nvSpPr>
          <p:spPr bwMode="auto">
            <a:xfrm>
              <a:off x="1231" y="2946"/>
              <a:ext cx="55"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grpSp>
      <p:sp>
        <p:nvSpPr>
          <p:cNvPr id="12303" name="Rectangle 18"/>
          <p:cNvSpPr>
            <a:spLocks noChangeArrowheads="1"/>
          </p:cNvSpPr>
          <p:nvPr/>
        </p:nvSpPr>
        <p:spPr bwMode="auto">
          <a:xfrm>
            <a:off x="1403350" y="3563938"/>
            <a:ext cx="581025"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a:solidFill>
                  <a:srgbClr val="FAFD00"/>
                </a:solidFill>
                <a:latin typeface="Calibri" panose="020F0502020204030204" pitchFamily="34" charset="0"/>
              </a:rPr>
              <a:t>140</a:t>
            </a:r>
          </a:p>
          <a:p>
            <a:endParaRPr lang="en-GB" altLang="en-US">
              <a:solidFill>
                <a:srgbClr val="FAFD00"/>
              </a:solidFill>
              <a:latin typeface="Calibri" panose="020F0502020204030204" pitchFamily="34" charset="0"/>
            </a:endParaRPr>
          </a:p>
          <a:p>
            <a:endParaRPr lang="en-GB" altLang="en-US">
              <a:solidFill>
                <a:srgbClr val="FAFD00"/>
              </a:solidFill>
              <a:latin typeface="Calibri" panose="020F0502020204030204" pitchFamily="34" charset="0"/>
            </a:endParaRPr>
          </a:p>
          <a:p>
            <a:r>
              <a:rPr lang="en-GB" altLang="en-US">
                <a:solidFill>
                  <a:srgbClr val="FAFD00"/>
                </a:solidFill>
                <a:latin typeface="Calibri" panose="020F0502020204030204" pitchFamily="34" charset="0"/>
              </a:rPr>
              <a:t> 70</a:t>
            </a:r>
          </a:p>
        </p:txBody>
      </p:sp>
      <p:sp>
        <p:nvSpPr>
          <p:cNvPr id="12304" name="Rectangle 19"/>
          <p:cNvSpPr>
            <a:spLocks noChangeArrowheads="1"/>
          </p:cNvSpPr>
          <p:nvPr/>
        </p:nvSpPr>
        <p:spPr bwMode="auto">
          <a:xfrm>
            <a:off x="4133207" y="4865934"/>
            <a:ext cx="1543693"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r>
              <a:rPr lang="en-GB" altLang="en-US" dirty="0">
                <a:solidFill>
                  <a:srgbClr val="FAFD00"/>
                </a:solidFill>
                <a:latin typeface="Calibri" panose="020F0502020204030204" pitchFamily="34" charset="0"/>
              </a:rPr>
              <a:t>heart sounds</a:t>
            </a:r>
          </a:p>
        </p:txBody>
      </p:sp>
      <p:sp>
        <p:nvSpPr>
          <p:cNvPr id="12305" name="Rectangle 20"/>
          <p:cNvSpPr>
            <a:spLocks noChangeArrowheads="1"/>
          </p:cNvSpPr>
          <p:nvPr/>
        </p:nvSpPr>
        <p:spPr bwMode="auto">
          <a:xfrm>
            <a:off x="303728" y="1138238"/>
            <a:ext cx="1081644" cy="70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r>
              <a:rPr lang="en-GB" altLang="en-US">
                <a:solidFill>
                  <a:srgbClr val="FAFD00"/>
                </a:solidFill>
                <a:latin typeface="Calibri" panose="020F0502020204030204" pitchFamily="34" charset="0"/>
              </a:rPr>
              <a:t>Pressure</a:t>
            </a:r>
          </a:p>
          <a:p>
            <a:pPr algn="ctr"/>
            <a:r>
              <a:rPr lang="en-GB" altLang="en-US">
                <a:solidFill>
                  <a:srgbClr val="FAFD00"/>
                </a:solidFill>
                <a:latin typeface="Calibri" panose="020F0502020204030204" pitchFamily="34" charset="0"/>
              </a:rPr>
              <a:t>mm Hg</a:t>
            </a:r>
          </a:p>
        </p:txBody>
      </p:sp>
      <p:sp>
        <p:nvSpPr>
          <p:cNvPr id="12306" name="Rectangle 21"/>
          <p:cNvSpPr>
            <a:spLocks noChangeArrowheads="1"/>
          </p:cNvSpPr>
          <p:nvPr/>
        </p:nvSpPr>
        <p:spPr bwMode="auto">
          <a:xfrm>
            <a:off x="52618" y="3892550"/>
            <a:ext cx="1344151" cy="70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r>
              <a:rPr lang="en-GB" altLang="en-US">
                <a:solidFill>
                  <a:srgbClr val="FAFD00"/>
                </a:solidFill>
                <a:latin typeface="Calibri" panose="020F0502020204030204" pitchFamily="34" charset="0"/>
              </a:rPr>
              <a:t>Ventricular</a:t>
            </a:r>
          </a:p>
          <a:p>
            <a:pPr algn="ctr"/>
            <a:r>
              <a:rPr lang="en-GB" altLang="en-US">
                <a:solidFill>
                  <a:srgbClr val="FAFD00"/>
                </a:solidFill>
                <a:latin typeface="Calibri" panose="020F0502020204030204" pitchFamily="34" charset="0"/>
              </a:rPr>
              <a:t>volume, ml</a:t>
            </a:r>
          </a:p>
        </p:txBody>
      </p:sp>
      <p:pic>
        <p:nvPicPr>
          <p:cNvPr id="12307" name="Picture 22"/>
          <p:cNvPicPr>
            <a:picLocks noChangeArrowheads="1"/>
          </p:cNvPicPr>
          <p:nvPr/>
        </p:nvPicPr>
        <p:blipFill>
          <a:blip r:embed="rId5">
            <a:extLst>
              <a:ext uri="{28A0092B-C50C-407E-A947-70E740481C1C}">
                <a14:useLocalDpi xmlns:a14="http://schemas.microsoft.com/office/drawing/2010/main" val="0"/>
              </a:ext>
            </a:extLst>
          </a:blip>
          <a:srcRect r="50513"/>
          <a:stretch>
            <a:fillRect/>
          </a:stretch>
        </p:blipFill>
        <p:spPr bwMode="auto">
          <a:xfrm>
            <a:off x="2278063" y="393700"/>
            <a:ext cx="1836737" cy="595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2308" name="Rectangle 23"/>
          <p:cNvSpPr>
            <a:spLocks noChangeArrowheads="1"/>
          </p:cNvSpPr>
          <p:nvPr/>
        </p:nvSpPr>
        <p:spPr bwMode="auto">
          <a:xfrm>
            <a:off x="4198616" y="5850855"/>
            <a:ext cx="600678"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a:solidFill>
                  <a:srgbClr val="FAFD00"/>
                </a:solidFill>
                <a:latin typeface="Calibri" panose="020F0502020204030204" pitchFamily="34" charset="0"/>
              </a:rPr>
              <a:t>ECG</a:t>
            </a:r>
          </a:p>
        </p:txBody>
      </p:sp>
      <p:sp>
        <p:nvSpPr>
          <p:cNvPr id="12309" name="Line 24"/>
          <p:cNvSpPr>
            <a:spLocks noChangeShapeType="1"/>
          </p:cNvSpPr>
          <p:nvPr/>
        </p:nvSpPr>
        <p:spPr bwMode="auto">
          <a:xfrm>
            <a:off x="3009900" y="381000"/>
            <a:ext cx="0" cy="600710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2310" name="Line 25"/>
          <p:cNvSpPr>
            <a:spLocks noChangeShapeType="1"/>
          </p:cNvSpPr>
          <p:nvPr/>
        </p:nvSpPr>
        <p:spPr bwMode="auto">
          <a:xfrm>
            <a:off x="2520950" y="6400800"/>
            <a:ext cx="3857625" cy="0"/>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2311" name="Line 26"/>
          <p:cNvSpPr>
            <a:spLocks noChangeShapeType="1"/>
          </p:cNvSpPr>
          <p:nvPr/>
        </p:nvSpPr>
        <p:spPr bwMode="auto">
          <a:xfrm>
            <a:off x="3582988" y="393700"/>
            <a:ext cx="0" cy="6007100"/>
          </a:xfrm>
          <a:prstGeom prst="line">
            <a:avLst/>
          </a:prstGeom>
          <a:noFill/>
          <a:ln w="12700">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2312" name="Rectangle 27"/>
          <p:cNvSpPr>
            <a:spLocks noChangeArrowheads="1"/>
          </p:cNvSpPr>
          <p:nvPr/>
        </p:nvSpPr>
        <p:spPr bwMode="auto">
          <a:xfrm>
            <a:off x="2527300" y="4997450"/>
            <a:ext cx="3016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b="1" i="1">
                <a:solidFill>
                  <a:schemeClr val="bg2"/>
                </a:solidFill>
                <a:latin typeface="Calibri" panose="020F0502020204030204" pitchFamily="34" charset="0"/>
              </a:rPr>
              <a:t>a</a:t>
            </a:r>
          </a:p>
        </p:txBody>
      </p:sp>
      <p:sp>
        <p:nvSpPr>
          <p:cNvPr id="12313" name="Rectangle 28"/>
          <p:cNvSpPr>
            <a:spLocks noChangeArrowheads="1"/>
          </p:cNvSpPr>
          <p:nvPr/>
        </p:nvSpPr>
        <p:spPr bwMode="auto">
          <a:xfrm>
            <a:off x="3303588" y="4997450"/>
            <a:ext cx="267703"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b="1" i="1">
                <a:solidFill>
                  <a:schemeClr val="bg2"/>
                </a:solidFill>
                <a:latin typeface="Calibri" panose="020F0502020204030204" pitchFamily="34" charset="0"/>
              </a:rPr>
              <a:t>c</a:t>
            </a:r>
          </a:p>
        </p:txBody>
      </p:sp>
      <p:sp>
        <p:nvSpPr>
          <p:cNvPr id="12314" name="Rectangle 29"/>
          <p:cNvSpPr>
            <a:spLocks noChangeArrowheads="1"/>
          </p:cNvSpPr>
          <p:nvPr/>
        </p:nvSpPr>
        <p:spPr bwMode="auto">
          <a:xfrm>
            <a:off x="2720975" y="5559425"/>
            <a:ext cx="30003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i="1">
                <a:solidFill>
                  <a:schemeClr val="bg2"/>
                </a:solidFill>
                <a:latin typeface="Calibri" panose="020F0502020204030204" pitchFamily="34" charset="0"/>
              </a:rPr>
              <a:t>R</a:t>
            </a:r>
          </a:p>
        </p:txBody>
      </p:sp>
      <p:sp>
        <p:nvSpPr>
          <p:cNvPr id="12315" name="Rectangle 30"/>
          <p:cNvSpPr>
            <a:spLocks noChangeArrowheads="1"/>
          </p:cNvSpPr>
          <p:nvPr/>
        </p:nvSpPr>
        <p:spPr bwMode="auto">
          <a:xfrm>
            <a:off x="2625725" y="6108700"/>
            <a:ext cx="3175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i="1">
                <a:solidFill>
                  <a:schemeClr val="bg2"/>
                </a:solidFill>
                <a:latin typeface="Calibri" panose="020F0502020204030204" pitchFamily="34" charset="0"/>
              </a:rPr>
              <a:t>Q</a:t>
            </a:r>
          </a:p>
        </p:txBody>
      </p:sp>
      <p:sp>
        <p:nvSpPr>
          <p:cNvPr id="12316" name="Rectangle 31"/>
          <p:cNvSpPr>
            <a:spLocks noChangeArrowheads="1"/>
          </p:cNvSpPr>
          <p:nvPr/>
        </p:nvSpPr>
        <p:spPr bwMode="auto">
          <a:xfrm>
            <a:off x="2986088" y="6091238"/>
            <a:ext cx="2794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i="1">
                <a:solidFill>
                  <a:schemeClr val="bg2"/>
                </a:solidFill>
                <a:latin typeface="Calibri" panose="020F0502020204030204" pitchFamily="34" charset="0"/>
              </a:rPr>
              <a:t>S</a:t>
            </a:r>
          </a:p>
        </p:txBody>
      </p:sp>
      <p:sp>
        <p:nvSpPr>
          <p:cNvPr id="12317" name="Rectangle 32"/>
          <p:cNvSpPr>
            <a:spLocks noChangeArrowheads="1"/>
          </p:cNvSpPr>
          <p:nvPr/>
        </p:nvSpPr>
        <p:spPr bwMode="auto">
          <a:xfrm>
            <a:off x="2338388" y="5830888"/>
            <a:ext cx="2921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i="1">
                <a:solidFill>
                  <a:schemeClr val="bg2"/>
                </a:solidFill>
                <a:latin typeface="Calibri" panose="020F0502020204030204" pitchFamily="34" charset="0"/>
              </a:rPr>
              <a:t>P</a:t>
            </a:r>
          </a:p>
        </p:txBody>
      </p:sp>
      <p:sp>
        <p:nvSpPr>
          <p:cNvPr id="12318" name="Rectangle 33"/>
          <p:cNvSpPr>
            <a:spLocks noChangeArrowheads="1"/>
          </p:cNvSpPr>
          <p:nvPr/>
        </p:nvSpPr>
        <p:spPr bwMode="auto">
          <a:xfrm>
            <a:off x="3683000" y="5830888"/>
            <a:ext cx="282130"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i="1">
                <a:solidFill>
                  <a:schemeClr val="tx1"/>
                </a:solidFill>
                <a:latin typeface="Calibri" panose="020F0502020204030204" pitchFamily="34" charset="0"/>
              </a:rPr>
              <a:t>T</a:t>
            </a:r>
          </a:p>
        </p:txBody>
      </p:sp>
      <p:sp>
        <p:nvSpPr>
          <p:cNvPr id="12319" name="Rectangle 34"/>
          <p:cNvSpPr>
            <a:spLocks noChangeArrowheads="1"/>
          </p:cNvSpPr>
          <p:nvPr/>
        </p:nvSpPr>
        <p:spPr bwMode="auto">
          <a:xfrm>
            <a:off x="2914650" y="4665663"/>
            <a:ext cx="286939"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b="1" i="1">
                <a:solidFill>
                  <a:srgbClr val="0000CC"/>
                </a:solidFill>
                <a:latin typeface="Calibri" panose="020F0502020204030204" pitchFamily="34" charset="0"/>
              </a:rPr>
              <a:t>1</a:t>
            </a:r>
          </a:p>
        </p:txBody>
      </p:sp>
      <p:sp>
        <p:nvSpPr>
          <p:cNvPr id="12320" name="Rectangle 35"/>
          <p:cNvSpPr>
            <a:spLocks noChangeArrowheads="1"/>
          </p:cNvSpPr>
          <p:nvPr/>
        </p:nvSpPr>
        <p:spPr bwMode="auto">
          <a:xfrm>
            <a:off x="3875088" y="4721225"/>
            <a:ext cx="28733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i="1">
                <a:solidFill>
                  <a:schemeClr val="tx1"/>
                </a:solidFill>
                <a:latin typeface="Calibri" panose="020F0502020204030204" pitchFamily="34" charset="0"/>
              </a:rPr>
              <a:t>2</a:t>
            </a:r>
          </a:p>
        </p:txBody>
      </p:sp>
      <p:sp>
        <p:nvSpPr>
          <p:cNvPr id="12321" name="Rectangle 36"/>
          <p:cNvSpPr>
            <a:spLocks noChangeArrowheads="1"/>
          </p:cNvSpPr>
          <p:nvPr/>
        </p:nvSpPr>
        <p:spPr bwMode="auto">
          <a:xfrm>
            <a:off x="2527300" y="4721225"/>
            <a:ext cx="286939"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600" b="1" i="1">
                <a:solidFill>
                  <a:schemeClr val="bg2"/>
                </a:solidFill>
                <a:latin typeface="Calibri" panose="020F0502020204030204" pitchFamily="34" charset="0"/>
              </a:rPr>
              <a:t>4</a:t>
            </a:r>
          </a:p>
        </p:txBody>
      </p:sp>
      <p:sp>
        <p:nvSpPr>
          <p:cNvPr id="12322" name="Rectangle 37"/>
          <p:cNvSpPr>
            <a:spLocks noChangeArrowheads="1"/>
          </p:cNvSpPr>
          <p:nvPr/>
        </p:nvSpPr>
        <p:spPr bwMode="auto">
          <a:xfrm>
            <a:off x="2182359" y="1544638"/>
            <a:ext cx="750206" cy="920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r>
              <a:rPr lang="en-GB" altLang="en-US" sz="1800">
                <a:solidFill>
                  <a:srgbClr val="0000CC"/>
                </a:solidFill>
                <a:latin typeface="Calibri" panose="020F0502020204030204" pitchFamily="34" charset="0"/>
              </a:rPr>
              <a:t>mitral</a:t>
            </a:r>
          </a:p>
          <a:p>
            <a:pPr algn="ctr"/>
            <a:r>
              <a:rPr lang="en-GB" altLang="en-US" sz="1800">
                <a:solidFill>
                  <a:srgbClr val="0000CC"/>
                </a:solidFill>
                <a:latin typeface="Calibri" panose="020F0502020204030204" pitchFamily="34" charset="0"/>
              </a:rPr>
              <a:t>valve</a:t>
            </a:r>
          </a:p>
          <a:p>
            <a:pPr algn="ctr"/>
            <a:r>
              <a:rPr lang="en-GB" altLang="en-US" sz="1800">
                <a:solidFill>
                  <a:srgbClr val="0000CC"/>
                </a:solidFill>
                <a:latin typeface="Calibri" panose="020F0502020204030204" pitchFamily="34" charset="0"/>
              </a:rPr>
              <a:t>closes</a:t>
            </a:r>
          </a:p>
        </p:txBody>
      </p:sp>
      <p:sp>
        <p:nvSpPr>
          <p:cNvPr id="12323" name="Line 38"/>
          <p:cNvSpPr>
            <a:spLocks noChangeShapeType="1"/>
          </p:cNvSpPr>
          <p:nvPr/>
        </p:nvSpPr>
        <p:spPr bwMode="auto">
          <a:xfrm flipH="1" flipV="1">
            <a:off x="2716213" y="2060575"/>
            <a:ext cx="288925" cy="33655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2324" name="Line 39"/>
          <p:cNvSpPr>
            <a:spLocks noChangeShapeType="1"/>
          </p:cNvSpPr>
          <p:nvPr/>
        </p:nvSpPr>
        <p:spPr bwMode="auto">
          <a:xfrm flipH="1" flipV="1">
            <a:off x="2908300" y="950913"/>
            <a:ext cx="290513" cy="333375"/>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2325" name="Rectangle 40"/>
          <p:cNvSpPr>
            <a:spLocks noChangeArrowheads="1"/>
          </p:cNvSpPr>
          <p:nvPr/>
        </p:nvSpPr>
        <p:spPr bwMode="auto">
          <a:xfrm>
            <a:off x="2208213" y="376238"/>
            <a:ext cx="78105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pPr algn="ctr"/>
            <a:r>
              <a:rPr lang="en-GB" altLang="en-US" sz="1800">
                <a:solidFill>
                  <a:schemeClr val="bg2"/>
                </a:solidFill>
                <a:latin typeface="Calibri" panose="020F0502020204030204" pitchFamily="34" charset="0"/>
              </a:rPr>
              <a:t>aortic</a:t>
            </a:r>
          </a:p>
          <a:p>
            <a:pPr algn="ctr"/>
            <a:r>
              <a:rPr lang="en-GB" altLang="en-US" sz="1800">
                <a:solidFill>
                  <a:schemeClr val="bg2"/>
                </a:solidFill>
                <a:latin typeface="Calibri" panose="020F0502020204030204" pitchFamily="34" charset="0"/>
              </a:rPr>
              <a:t>valve</a:t>
            </a:r>
          </a:p>
          <a:p>
            <a:pPr algn="ctr"/>
            <a:r>
              <a:rPr lang="en-GB" altLang="en-US" sz="1800">
                <a:solidFill>
                  <a:schemeClr val="bg2"/>
                </a:solidFill>
                <a:latin typeface="Calibri" panose="020F0502020204030204" pitchFamily="34" charset="0"/>
              </a:rPr>
              <a:t>opens</a:t>
            </a:r>
          </a:p>
        </p:txBody>
      </p:sp>
      <p:sp>
        <p:nvSpPr>
          <p:cNvPr id="12326" name="Line 41"/>
          <p:cNvSpPr>
            <a:spLocks noChangeShapeType="1"/>
          </p:cNvSpPr>
          <p:nvPr/>
        </p:nvSpPr>
        <p:spPr bwMode="auto">
          <a:xfrm>
            <a:off x="2520950" y="6400800"/>
            <a:ext cx="0" cy="55563"/>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2327" name="Line 42"/>
          <p:cNvSpPr>
            <a:spLocks noChangeShapeType="1"/>
          </p:cNvSpPr>
          <p:nvPr/>
        </p:nvSpPr>
        <p:spPr bwMode="auto">
          <a:xfrm>
            <a:off x="2908300" y="6400800"/>
            <a:ext cx="0" cy="55563"/>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2328" name="Line 43"/>
          <p:cNvSpPr>
            <a:spLocks noChangeShapeType="1"/>
          </p:cNvSpPr>
          <p:nvPr/>
        </p:nvSpPr>
        <p:spPr bwMode="auto">
          <a:xfrm>
            <a:off x="3292475" y="6400800"/>
            <a:ext cx="0" cy="55563"/>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2329" name="Line 44"/>
          <p:cNvSpPr>
            <a:spLocks noChangeShapeType="1"/>
          </p:cNvSpPr>
          <p:nvPr/>
        </p:nvSpPr>
        <p:spPr bwMode="auto">
          <a:xfrm>
            <a:off x="3679825" y="6400800"/>
            <a:ext cx="0" cy="55563"/>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2330" name="Line 45"/>
          <p:cNvSpPr>
            <a:spLocks noChangeShapeType="1"/>
          </p:cNvSpPr>
          <p:nvPr/>
        </p:nvSpPr>
        <p:spPr bwMode="auto">
          <a:xfrm>
            <a:off x="4065588" y="6400800"/>
            <a:ext cx="0" cy="55563"/>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2331" name="Line 46"/>
          <p:cNvSpPr>
            <a:spLocks noChangeShapeType="1"/>
          </p:cNvSpPr>
          <p:nvPr/>
        </p:nvSpPr>
        <p:spPr bwMode="auto">
          <a:xfrm>
            <a:off x="4448175" y="6400800"/>
            <a:ext cx="0" cy="55563"/>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2332" name="Line 47"/>
          <p:cNvSpPr>
            <a:spLocks noChangeShapeType="1"/>
          </p:cNvSpPr>
          <p:nvPr/>
        </p:nvSpPr>
        <p:spPr bwMode="auto">
          <a:xfrm>
            <a:off x="4835525" y="6400800"/>
            <a:ext cx="0" cy="55563"/>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2333" name="Line 48"/>
          <p:cNvSpPr>
            <a:spLocks noChangeShapeType="1"/>
          </p:cNvSpPr>
          <p:nvPr/>
        </p:nvSpPr>
        <p:spPr bwMode="auto">
          <a:xfrm>
            <a:off x="5222875" y="6400800"/>
            <a:ext cx="0" cy="55563"/>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2334" name="Line 49"/>
          <p:cNvSpPr>
            <a:spLocks noChangeShapeType="1"/>
          </p:cNvSpPr>
          <p:nvPr/>
        </p:nvSpPr>
        <p:spPr bwMode="auto">
          <a:xfrm>
            <a:off x="5607050" y="6400800"/>
            <a:ext cx="0" cy="55563"/>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2335" name="Line 50"/>
          <p:cNvSpPr>
            <a:spLocks noChangeShapeType="1"/>
          </p:cNvSpPr>
          <p:nvPr/>
        </p:nvSpPr>
        <p:spPr bwMode="auto">
          <a:xfrm>
            <a:off x="5995988" y="6400800"/>
            <a:ext cx="0" cy="55563"/>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2336" name="Line 51"/>
          <p:cNvSpPr>
            <a:spLocks noChangeShapeType="1"/>
          </p:cNvSpPr>
          <p:nvPr/>
        </p:nvSpPr>
        <p:spPr bwMode="auto">
          <a:xfrm>
            <a:off x="6378575" y="6400800"/>
            <a:ext cx="0" cy="55563"/>
          </a:xfrm>
          <a:prstGeom prst="line">
            <a:avLst/>
          </a:prstGeom>
          <a:noFill/>
          <a:ln w="12700">
            <a:solidFill>
              <a:srgbClr val="FAFD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2337" name="Rectangle 52"/>
          <p:cNvSpPr>
            <a:spLocks noChangeArrowheads="1"/>
          </p:cNvSpPr>
          <p:nvPr/>
        </p:nvSpPr>
        <p:spPr bwMode="auto">
          <a:xfrm>
            <a:off x="2419350" y="6400800"/>
            <a:ext cx="4235135"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a:solidFill>
                  <a:srgbClr val="FAFD00"/>
                </a:solidFill>
                <a:latin typeface="Calibri" panose="020F0502020204030204" pitchFamily="34" charset="0"/>
                <a:cs typeface="Times New Roman" panose="02020603050405020304" pitchFamily="18" charset="0"/>
              </a:rPr>
              <a:t>0                           0.5                          1.0  s</a:t>
            </a:r>
          </a:p>
        </p:txBody>
      </p:sp>
      <p:sp>
        <p:nvSpPr>
          <p:cNvPr id="12338" name="Rectangle 53"/>
          <p:cNvSpPr>
            <a:spLocks noChangeArrowheads="1"/>
          </p:cNvSpPr>
          <p:nvPr/>
        </p:nvSpPr>
        <p:spPr bwMode="auto">
          <a:xfrm>
            <a:off x="2773363" y="76200"/>
            <a:ext cx="3016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800">
                <a:solidFill>
                  <a:srgbClr val="FAFD00"/>
                </a:solidFill>
                <a:latin typeface="Calibri" panose="020F0502020204030204" pitchFamily="34" charset="0"/>
              </a:rPr>
              <a:t>1</a:t>
            </a:r>
          </a:p>
        </p:txBody>
      </p:sp>
      <p:sp>
        <p:nvSpPr>
          <p:cNvPr id="12339" name="Rectangle 54"/>
          <p:cNvSpPr>
            <a:spLocks noChangeArrowheads="1"/>
          </p:cNvSpPr>
          <p:nvPr/>
        </p:nvSpPr>
        <p:spPr bwMode="auto">
          <a:xfrm>
            <a:off x="3008313" y="76200"/>
            <a:ext cx="3016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800">
                <a:solidFill>
                  <a:srgbClr val="FAFD00"/>
                </a:solidFill>
                <a:latin typeface="Calibri" panose="020F0502020204030204" pitchFamily="34" charset="0"/>
              </a:rPr>
              <a:t>2</a:t>
            </a:r>
          </a:p>
        </p:txBody>
      </p:sp>
      <p:sp>
        <p:nvSpPr>
          <p:cNvPr id="12340" name="Rectangle 55"/>
          <p:cNvSpPr>
            <a:spLocks noChangeArrowheads="1"/>
          </p:cNvSpPr>
          <p:nvPr/>
        </p:nvSpPr>
        <p:spPr bwMode="auto">
          <a:xfrm>
            <a:off x="3297238" y="76200"/>
            <a:ext cx="3016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800">
                <a:solidFill>
                  <a:srgbClr val="FAFD00"/>
                </a:solidFill>
                <a:latin typeface="Calibri" panose="020F0502020204030204" pitchFamily="34" charset="0"/>
              </a:rPr>
              <a:t>3</a:t>
            </a:r>
          </a:p>
        </p:txBody>
      </p:sp>
      <p:sp>
        <p:nvSpPr>
          <p:cNvPr id="12341" name="Rectangle 56"/>
          <p:cNvSpPr>
            <a:spLocks noChangeArrowheads="1"/>
          </p:cNvSpPr>
          <p:nvPr/>
        </p:nvSpPr>
        <p:spPr bwMode="auto">
          <a:xfrm>
            <a:off x="3702050" y="76200"/>
            <a:ext cx="3016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800">
                <a:solidFill>
                  <a:srgbClr val="FAFD00"/>
                </a:solidFill>
                <a:latin typeface="Calibri" panose="020F0502020204030204" pitchFamily="34" charset="0"/>
              </a:rPr>
              <a:t>4</a:t>
            </a:r>
          </a:p>
        </p:txBody>
      </p:sp>
      <p:sp>
        <p:nvSpPr>
          <p:cNvPr id="12342" name="Rectangle 57"/>
          <p:cNvSpPr>
            <a:spLocks noChangeArrowheads="1"/>
          </p:cNvSpPr>
          <p:nvPr/>
        </p:nvSpPr>
        <p:spPr bwMode="auto">
          <a:xfrm>
            <a:off x="4187825" y="76200"/>
            <a:ext cx="3016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800">
                <a:solidFill>
                  <a:srgbClr val="FAFD00"/>
                </a:solidFill>
                <a:latin typeface="Calibri" panose="020F0502020204030204" pitchFamily="34" charset="0"/>
              </a:rPr>
              <a:t>5</a:t>
            </a:r>
          </a:p>
        </p:txBody>
      </p:sp>
      <p:sp>
        <p:nvSpPr>
          <p:cNvPr id="12343" name="Rectangle 58"/>
          <p:cNvSpPr>
            <a:spLocks noChangeArrowheads="1"/>
          </p:cNvSpPr>
          <p:nvPr/>
        </p:nvSpPr>
        <p:spPr bwMode="auto">
          <a:xfrm>
            <a:off x="4568825" y="76200"/>
            <a:ext cx="3016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800">
                <a:solidFill>
                  <a:srgbClr val="FAFD00"/>
                </a:solidFill>
                <a:latin typeface="Calibri" panose="020F0502020204030204" pitchFamily="34" charset="0"/>
              </a:rPr>
              <a:t>6</a:t>
            </a:r>
          </a:p>
        </p:txBody>
      </p:sp>
      <p:sp>
        <p:nvSpPr>
          <p:cNvPr id="12344" name="Rectangle 59"/>
          <p:cNvSpPr>
            <a:spLocks noChangeArrowheads="1"/>
          </p:cNvSpPr>
          <p:nvPr/>
        </p:nvSpPr>
        <p:spPr bwMode="auto">
          <a:xfrm>
            <a:off x="5049838" y="76200"/>
            <a:ext cx="3016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r>
              <a:rPr lang="en-GB" altLang="en-US" sz="1800">
                <a:solidFill>
                  <a:srgbClr val="FAFD00"/>
                </a:solidFill>
                <a:latin typeface="Calibri" panose="020F0502020204030204" pitchFamily="34" charset="0"/>
              </a:rPr>
              <a:t>7</a:t>
            </a:r>
          </a:p>
        </p:txBody>
      </p:sp>
      <p:sp>
        <p:nvSpPr>
          <p:cNvPr id="12345" name="Rectangle 60"/>
          <p:cNvSpPr>
            <a:spLocks noChangeArrowheads="1"/>
          </p:cNvSpPr>
          <p:nvPr/>
        </p:nvSpPr>
        <p:spPr bwMode="auto">
          <a:xfrm>
            <a:off x="3773488" y="504825"/>
            <a:ext cx="292100" cy="166688"/>
          </a:xfrm>
          <a:prstGeom prst="rect">
            <a:avLst/>
          </a:prstGeom>
          <a:solidFill>
            <a:srgbClr val="FAFAFA"/>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12346" name="Rectangle 61"/>
          <p:cNvSpPr>
            <a:spLocks noChangeArrowheads="1"/>
          </p:cNvSpPr>
          <p:nvPr/>
        </p:nvSpPr>
        <p:spPr bwMode="auto">
          <a:xfrm>
            <a:off x="2428875" y="5473700"/>
            <a:ext cx="290513" cy="168275"/>
          </a:xfrm>
          <a:prstGeom prst="rect">
            <a:avLst/>
          </a:prstGeom>
          <a:solidFill>
            <a:srgbClr val="FAFAFA"/>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12347" name="Rectangle 62"/>
          <p:cNvSpPr>
            <a:spLocks noChangeArrowheads="1"/>
          </p:cNvSpPr>
          <p:nvPr/>
        </p:nvSpPr>
        <p:spPr bwMode="auto">
          <a:xfrm>
            <a:off x="2279650" y="5514975"/>
            <a:ext cx="292100" cy="168275"/>
          </a:xfrm>
          <a:prstGeom prst="rect">
            <a:avLst/>
          </a:prstGeom>
          <a:solidFill>
            <a:srgbClr val="FAFAFA"/>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a:defRPr sz="2000">
                <a:solidFill>
                  <a:schemeClr val="folHlink"/>
                </a:solidFill>
                <a:latin typeface="Times New Roman" panose="02020603050405020304" pitchFamily="18" charset="0"/>
              </a:defRPr>
            </a:lvl1pPr>
            <a:lvl2pPr marL="742950" indent="-285750">
              <a:defRPr sz="2000">
                <a:solidFill>
                  <a:schemeClr val="folHlink"/>
                </a:solidFill>
                <a:latin typeface="Times New Roman" panose="02020603050405020304" pitchFamily="18" charset="0"/>
              </a:defRPr>
            </a:lvl2pPr>
            <a:lvl3pPr marL="1143000" indent="-228600">
              <a:defRPr sz="2000">
                <a:solidFill>
                  <a:schemeClr val="folHlink"/>
                </a:solidFill>
                <a:latin typeface="Times New Roman" panose="02020603050405020304" pitchFamily="18" charset="0"/>
              </a:defRPr>
            </a:lvl3pPr>
            <a:lvl4pPr marL="1600200" indent="-228600">
              <a:defRPr sz="2000">
                <a:solidFill>
                  <a:schemeClr val="folHlink"/>
                </a:solidFill>
                <a:latin typeface="Times New Roman" panose="02020603050405020304" pitchFamily="18" charset="0"/>
              </a:defRPr>
            </a:lvl4pPr>
            <a:lvl5pPr marL="2057400" indent="-228600">
              <a:defRPr sz="2000">
                <a:solidFill>
                  <a:schemeClr val="folHlink"/>
                </a:solidFill>
                <a:latin typeface="Times New Roman" panose="02020603050405020304" pitchFamily="18" charset="0"/>
              </a:defRPr>
            </a:lvl5pPr>
            <a:lvl6pPr marL="2514600" indent="-228600" eaLnBrk="0" fontAlgn="base" hangingPunct="0">
              <a:spcBef>
                <a:spcPct val="0"/>
              </a:spcBef>
              <a:spcAft>
                <a:spcPct val="0"/>
              </a:spcAft>
              <a:defRPr sz="2000">
                <a:solidFill>
                  <a:schemeClr val="folHlink"/>
                </a:solidFill>
                <a:latin typeface="Times New Roman" panose="02020603050405020304" pitchFamily="18" charset="0"/>
              </a:defRPr>
            </a:lvl6pPr>
            <a:lvl7pPr marL="2971800" indent="-228600" eaLnBrk="0" fontAlgn="base" hangingPunct="0">
              <a:spcBef>
                <a:spcPct val="0"/>
              </a:spcBef>
              <a:spcAft>
                <a:spcPct val="0"/>
              </a:spcAft>
              <a:defRPr sz="2000">
                <a:solidFill>
                  <a:schemeClr val="folHlink"/>
                </a:solidFill>
                <a:latin typeface="Times New Roman" panose="02020603050405020304" pitchFamily="18" charset="0"/>
              </a:defRPr>
            </a:lvl7pPr>
            <a:lvl8pPr marL="3429000" indent="-228600" eaLnBrk="0" fontAlgn="base" hangingPunct="0">
              <a:spcBef>
                <a:spcPct val="0"/>
              </a:spcBef>
              <a:spcAft>
                <a:spcPct val="0"/>
              </a:spcAft>
              <a:defRPr sz="2000">
                <a:solidFill>
                  <a:schemeClr val="folHlink"/>
                </a:solidFill>
                <a:latin typeface="Times New Roman" panose="02020603050405020304" pitchFamily="18" charset="0"/>
              </a:defRPr>
            </a:lvl8pPr>
            <a:lvl9pPr marL="3886200" indent="-228600" eaLnBrk="0" fontAlgn="base" hangingPunct="0">
              <a:spcBef>
                <a:spcPct val="0"/>
              </a:spcBef>
              <a:spcAft>
                <a:spcPct val="0"/>
              </a:spcAft>
              <a:defRPr sz="2000">
                <a:solidFill>
                  <a:schemeClr val="folHlink"/>
                </a:solidFill>
                <a:latin typeface="Times New Roman" panose="02020603050405020304" pitchFamily="18" charset="0"/>
              </a:defRPr>
            </a:lvl9pPr>
          </a:lstStyle>
          <a:p>
            <a:endParaRPr lang="en-US" altLang="en-US">
              <a:latin typeface="Calibri" panose="020F0502020204030204" pitchFamily="34" charset="0"/>
            </a:endParaRPr>
          </a:p>
        </p:txBody>
      </p:sp>
      <p:sp>
        <p:nvSpPr>
          <p:cNvPr id="12348" name="Line 63"/>
          <p:cNvSpPr>
            <a:spLocks noChangeShapeType="1"/>
          </p:cNvSpPr>
          <p:nvPr/>
        </p:nvSpPr>
        <p:spPr bwMode="auto">
          <a:xfrm>
            <a:off x="4122738" y="381000"/>
            <a:ext cx="0" cy="594360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2349" name="Line 64"/>
          <p:cNvSpPr>
            <a:spLocks noChangeShapeType="1"/>
          </p:cNvSpPr>
          <p:nvPr/>
        </p:nvSpPr>
        <p:spPr bwMode="auto">
          <a:xfrm>
            <a:off x="3235325" y="381000"/>
            <a:ext cx="0" cy="594360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2350" name="Line 65"/>
          <p:cNvSpPr>
            <a:spLocks noChangeShapeType="1"/>
          </p:cNvSpPr>
          <p:nvPr/>
        </p:nvSpPr>
        <p:spPr bwMode="auto">
          <a:xfrm flipV="1">
            <a:off x="2895600" y="5715000"/>
            <a:ext cx="76200" cy="457200"/>
          </a:xfrm>
          <a:prstGeom prst="line">
            <a:avLst/>
          </a:prstGeom>
          <a:noFill/>
          <a:ln w="12700">
            <a:solidFill>
              <a:srgbClr val="790015"/>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2351" name="Line 66"/>
          <p:cNvSpPr>
            <a:spLocks noChangeShapeType="1"/>
          </p:cNvSpPr>
          <p:nvPr/>
        </p:nvSpPr>
        <p:spPr bwMode="auto">
          <a:xfrm flipH="1" flipV="1">
            <a:off x="2974975" y="5713413"/>
            <a:ext cx="69850" cy="460375"/>
          </a:xfrm>
          <a:prstGeom prst="line">
            <a:avLst/>
          </a:prstGeom>
          <a:noFill/>
          <a:ln w="12700">
            <a:solidFill>
              <a:srgbClr val="790015"/>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2352" name="Line 67"/>
          <p:cNvSpPr>
            <a:spLocks noChangeShapeType="1"/>
          </p:cNvSpPr>
          <p:nvPr/>
        </p:nvSpPr>
        <p:spPr bwMode="auto">
          <a:xfrm>
            <a:off x="3200400" y="4953000"/>
            <a:ext cx="0" cy="76200"/>
          </a:xfrm>
          <a:prstGeom prst="line">
            <a:avLst/>
          </a:prstGeom>
          <a:noFill/>
          <a:ln w="76200">
            <a:solidFill>
              <a:srgbClr val="790015"/>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2" name="Rectangle 1"/>
          <p:cNvSpPr/>
          <p:nvPr/>
        </p:nvSpPr>
        <p:spPr>
          <a:xfrm>
            <a:off x="6273631" y="5096470"/>
            <a:ext cx="3899069" cy="923330"/>
          </a:xfrm>
          <a:prstGeom prst="rect">
            <a:avLst/>
          </a:prstGeom>
        </p:spPr>
        <p:txBody>
          <a:bodyPr wrap="square">
            <a:spAutoFit/>
          </a:bodyPr>
          <a:lstStyle/>
          <a:p>
            <a:r>
              <a:rPr lang="en-US" sz="1800" dirty="0">
                <a:solidFill>
                  <a:srgbClr val="00FF00"/>
                </a:solidFill>
                <a:latin typeface="Calibri" panose="020F0502020204030204" pitchFamily="34" charset="0"/>
              </a:rPr>
              <a:t>The AV valves are pulled down by the contractions of the ventricular muscle, and atrial pressure drops.</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15746" name="Rectangle 2"/>
          <p:cNvSpPr>
            <a:spLocks noChangeArrowheads="1"/>
          </p:cNvSpPr>
          <p:nvPr/>
        </p:nvSpPr>
        <p:spPr bwMode="auto">
          <a:xfrm>
            <a:off x="790575" y="533400"/>
            <a:ext cx="8582025" cy="685800"/>
          </a:xfrm>
          <a:prstGeom prst="rect">
            <a:avLst/>
          </a:prstGeom>
          <a:noFill/>
          <a:ln w="9525">
            <a:noFill/>
            <a:miter lim="800000"/>
            <a:headEnd/>
            <a:tailEnd/>
          </a:ln>
          <a:effectLst/>
        </p:spPr>
        <p:txBody>
          <a:bodyPr lIns="92075" tIns="46038" rIns="92075" bIns="46038" anchor="ctr"/>
          <a:lstStyle/>
          <a:p>
            <a:pPr algn="ctr">
              <a:defRPr/>
            </a:pPr>
            <a:r>
              <a:rPr lang="en-US" sz="4000" b="1">
                <a:solidFill>
                  <a:schemeClr val="tx2"/>
                </a:solidFill>
                <a:effectLst>
                  <a:outerShdw blurRad="38100" dist="38100" dir="2700000" algn="tl">
                    <a:srgbClr val="000000"/>
                  </a:outerShdw>
                </a:effectLst>
                <a:latin typeface="Calibri" panose="020F0502020204030204" pitchFamily="34" charset="0"/>
                <a:cs typeface="Times New Roman" pitchFamily="18" charset="0"/>
              </a:rPr>
              <a:t>Ventricular repolarization</a:t>
            </a:r>
          </a:p>
          <a:p>
            <a:pPr algn="ctr">
              <a:defRPr/>
            </a:pPr>
            <a:r>
              <a:rPr lang="en-US" sz="4000" b="1">
                <a:solidFill>
                  <a:schemeClr val="tx2"/>
                </a:solidFill>
                <a:effectLst>
                  <a:outerShdw blurRad="38100" dist="38100" dir="2700000" algn="tl">
                    <a:srgbClr val="000000"/>
                  </a:outerShdw>
                </a:effectLst>
                <a:latin typeface="Calibri" panose="020F0502020204030204" pitchFamily="34" charset="0"/>
                <a:cs typeface="Times New Roman" pitchFamily="18" charset="0"/>
              </a:rPr>
              <a:t> and onset of ventricular diastole</a:t>
            </a:r>
            <a:r>
              <a:rPr lang="en-US" sz="4400">
                <a:solidFill>
                  <a:schemeClr val="tx2"/>
                </a:solidFill>
                <a:effectLst>
                  <a:outerShdw blurRad="38100" dist="38100" dir="2700000" algn="tl">
                    <a:srgbClr val="000000"/>
                  </a:outerShdw>
                </a:effectLst>
                <a:latin typeface="Calibri" panose="020F0502020204030204" pitchFamily="34" charset="0"/>
              </a:rPr>
              <a:t> </a:t>
            </a:r>
          </a:p>
        </p:txBody>
      </p:sp>
      <p:sp>
        <p:nvSpPr>
          <p:cNvPr id="415747" name="Rectangle 3"/>
          <p:cNvSpPr>
            <a:spLocks noChangeArrowheads="1"/>
          </p:cNvSpPr>
          <p:nvPr/>
        </p:nvSpPr>
        <p:spPr bwMode="auto">
          <a:xfrm>
            <a:off x="304800" y="1793875"/>
            <a:ext cx="9601200" cy="2625725"/>
          </a:xfrm>
          <a:prstGeom prst="rect">
            <a:avLst/>
          </a:prstGeom>
          <a:noFill/>
          <a:ln w="12700" cap="sq">
            <a:noFill/>
            <a:miter lim="800000"/>
            <a:headEnd type="none" w="sm" len="sm"/>
            <a:tailEnd type="none" w="sm" len="sm"/>
          </a:ln>
          <a:effectLst/>
        </p:spPr>
        <p:txBody>
          <a:bodyPr/>
          <a:lstStyle/>
          <a:p>
            <a:pPr marL="342900" indent="-342900">
              <a:spcBef>
                <a:spcPct val="20000"/>
              </a:spcBef>
              <a:buClr>
                <a:schemeClr val="tx2"/>
              </a:buClr>
              <a:buSzPct val="75000"/>
              <a:buFont typeface="Monotype Sorts" pitchFamily="2" charset="2"/>
              <a:buBlip>
                <a:blip r:embed="rId4"/>
              </a:buBlip>
              <a:defRPr/>
            </a:pPr>
            <a:r>
              <a:rPr lang="en-US" sz="2300" b="1" dirty="0">
                <a:solidFill>
                  <a:srgbClr val="00FFFF"/>
                </a:solidFill>
                <a:effectLst>
                  <a:outerShdw blurRad="38100" dist="38100" dir="2700000" algn="tl">
                    <a:srgbClr val="000000"/>
                  </a:outerShdw>
                </a:effectLst>
                <a:latin typeface="Calibri" panose="020F0502020204030204" pitchFamily="34" charset="0"/>
                <a:cs typeface="Times New Roman" pitchFamily="18" charset="0"/>
              </a:rPr>
              <a:t>The T wave on the ECG signifies ventricular repolarization occurring at the end of ventricular systole</a:t>
            </a:r>
            <a:r>
              <a:rPr lang="en-US" sz="2300" b="1" dirty="0" smtClean="0">
                <a:solidFill>
                  <a:srgbClr val="00FFFF"/>
                </a:solidFill>
                <a:effectLst>
                  <a:outerShdw blurRad="38100" dist="38100" dir="2700000" algn="tl">
                    <a:srgbClr val="000000"/>
                  </a:outerShdw>
                </a:effectLst>
                <a:latin typeface="Calibri" panose="020F0502020204030204" pitchFamily="34" charset="0"/>
                <a:cs typeface="Times New Roman" pitchFamily="18" charset="0"/>
              </a:rPr>
              <a:t>.</a:t>
            </a:r>
          </a:p>
          <a:p>
            <a:pPr>
              <a:spcBef>
                <a:spcPct val="20000"/>
              </a:spcBef>
              <a:buClr>
                <a:schemeClr val="tx2"/>
              </a:buClr>
              <a:buSzPct val="75000"/>
              <a:defRPr/>
            </a:pPr>
            <a:endParaRPr lang="en-US" sz="2300" b="1" dirty="0">
              <a:solidFill>
                <a:srgbClr val="00FFFF"/>
              </a:solidFill>
              <a:effectLst>
                <a:outerShdw blurRad="38100" dist="38100" dir="2700000" algn="tl">
                  <a:srgbClr val="000000"/>
                </a:outerShdw>
              </a:effectLst>
              <a:latin typeface="Calibri" panose="020F0502020204030204" pitchFamily="34" charset="0"/>
              <a:cs typeface="Times New Roman" pitchFamily="18" charset="0"/>
            </a:endParaRPr>
          </a:p>
          <a:p>
            <a:pPr marL="342900" indent="-342900">
              <a:spcBef>
                <a:spcPct val="20000"/>
              </a:spcBef>
              <a:buClr>
                <a:schemeClr val="tx2"/>
              </a:buClr>
              <a:buSzPct val="75000"/>
              <a:buFont typeface="Monotype Sorts" pitchFamily="2" charset="2"/>
              <a:buBlip>
                <a:blip r:embed="rId4"/>
              </a:buBlip>
              <a:defRPr/>
            </a:pPr>
            <a:r>
              <a:rPr lang="en-US" sz="2300" b="1" dirty="0" smtClean="0">
                <a:solidFill>
                  <a:srgbClr val="00FFFF"/>
                </a:solidFill>
                <a:latin typeface="Calibri" panose="020F0502020204030204" pitchFamily="34" charset="0"/>
              </a:rPr>
              <a:t>The </a:t>
            </a:r>
            <a:r>
              <a:rPr lang="en-US" sz="2300" b="1" dirty="0">
                <a:solidFill>
                  <a:srgbClr val="00FFFF"/>
                </a:solidFill>
                <a:latin typeface="Calibri" panose="020F0502020204030204" pitchFamily="34" charset="0"/>
              </a:rPr>
              <a:t>already falling ventricular pressures drop more rapidly. This is the period </a:t>
            </a:r>
            <a:r>
              <a:rPr lang="en-US" sz="2300" b="1" dirty="0" smtClean="0">
                <a:solidFill>
                  <a:srgbClr val="00FFFF"/>
                </a:solidFill>
                <a:latin typeface="Calibri" panose="020F0502020204030204" pitchFamily="34" charset="0"/>
              </a:rPr>
              <a:t>of </a:t>
            </a:r>
            <a:r>
              <a:rPr lang="en-US" sz="2300" b="1" dirty="0" err="1" smtClean="0">
                <a:solidFill>
                  <a:srgbClr val="00FFFF"/>
                </a:solidFill>
                <a:latin typeface="Calibri" panose="020F0502020204030204" pitchFamily="34" charset="0"/>
              </a:rPr>
              <a:t>protodiastole</a:t>
            </a:r>
            <a:r>
              <a:rPr lang="en-US" sz="2300" b="1" dirty="0">
                <a:solidFill>
                  <a:srgbClr val="00FFFF"/>
                </a:solidFill>
                <a:latin typeface="Calibri" panose="020F0502020204030204" pitchFamily="34" charset="0"/>
              </a:rPr>
              <a:t>, which lasts about 0.04 s. </a:t>
            </a:r>
            <a:endParaRPr lang="en-US" sz="2300" b="1" dirty="0" smtClean="0">
              <a:solidFill>
                <a:srgbClr val="00FFFF"/>
              </a:solidFill>
              <a:latin typeface="Calibri" panose="020F0502020204030204" pitchFamily="34" charset="0"/>
            </a:endParaRPr>
          </a:p>
          <a:p>
            <a:pPr>
              <a:spcBef>
                <a:spcPct val="20000"/>
              </a:spcBef>
              <a:buClr>
                <a:schemeClr val="tx2"/>
              </a:buClr>
              <a:buSzPct val="75000"/>
              <a:defRPr/>
            </a:pPr>
            <a:endParaRPr lang="en-US" sz="2300" b="1" dirty="0">
              <a:solidFill>
                <a:srgbClr val="00FFFF"/>
              </a:solidFill>
              <a:latin typeface="Calibri" panose="020F0502020204030204" pitchFamily="34" charset="0"/>
            </a:endParaRPr>
          </a:p>
          <a:p>
            <a:pPr marL="342900" indent="-342900">
              <a:spcBef>
                <a:spcPct val="20000"/>
              </a:spcBef>
              <a:buClr>
                <a:schemeClr val="tx2"/>
              </a:buClr>
              <a:buSzPct val="75000"/>
              <a:buFont typeface="Monotype Sorts" pitchFamily="2" charset="2"/>
              <a:buBlip>
                <a:blip r:embed="rId4"/>
              </a:buBlip>
              <a:defRPr/>
            </a:pPr>
            <a:r>
              <a:rPr lang="en-US" sz="2300" b="1" dirty="0" err="1" smtClean="0">
                <a:solidFill>
                  <a:srgbClr val="00FFFF"/>
                </a:solidFill>
                <a:latin typeface="Calibri" panose="020F0502020204030204" pitchFamily="34" charset="0"/>
              </a:rPr>
              <a:t>Protodiastole</a:t>
            </a:r>
            <a:r>
              <a:rPr lang="en-US" sz="2300" b="1" dirty="0" smtClean="0">
                <a:solidFill>
                  <a:srgbClr val="00FFFF"/>
                </a:solidFill>
                <a:latin typeface="Calibri" panose="020F0502020204030204" pitchFamily="34" charset="0"/>
              </a:rPr>
              <a:t> ends </a:t>
            </a:r>
            <a:r>
              <a:rPr lang="en-US" sz="2300" b="1" dirty="0">
                <a:solidFill>
                  <a:srgbClr val="00FFFF"/>
                </a:solidFill>
                <a:latin typeface="Calibri" panose="020F0502020204030204" pitchFamily="34" charset="0"/>
              </a:rPr>
              <a:t>when the momentum of the ejected blood is overcome and the aortic and pulmonary valves close, setting up transient vibrations in the blood and blood vessel walls. </a:t>
            </a:r>
            <a:endParaRPr lang="en-US" sz="2300" b="1" dirty="0" smtClean="0">
              <a:solidFill>
                <a:srgbClr val="00FFFF"/>
              </a:solidFill>
              <a:latin typeface="Calibri" panose="020F0502020204030204" pitchFamily="34" charset="0"/>
            </a:endParaRPr>
          </a:p>
          <a:p>
            <a:pPr>
              <a:spcBef>
                <a:spcPct val="20000"/>
              </a:spcBef>
              <a:buClr>
                <a:schemeClr val="tx2"/>
              </a:buClr>
              <a:buSzPct val="75000"/>
              <a:defRPr/>
            </a:pPr>
            <a:endParaRPr lang="en-US" sz="2300" b="1" dirty="0" smtClean="0">
              <a:solidFill>
                <a:srgbClr val="00FFFF"/>
              </a:solidFill>
              <a:latin typeface="Calibri" panose="020F0502020204030204" pitchFamily="34" charset="0"/>
            </a:endParaRPr>
          </a:p>
          <a:p>
            <a:pPr marL="342900" indent="-342900">
              <a:spcBef>
                <a:spcPct val="20000"/>
              </a:spcBef>
              <a:buClr>
                <a:schemeClr val="tx2"/>
              </a:buClr>
              <a:buSzPct val="75000"/>
              <a:buFont typeface="Monotype Sorts" pitchFamily="2" charset="2"/>
              <a:buBlip>
                <a:blip r:embed="rId4"/>
              </a:buBlip>
              <a:defRPr/>
            </a:pPr>
            <a:r>
              <a:rPr lang="en-US" sz="2300" b="1" dirty="0" smtClean="0">
                <a:solidFill>
                  <a:srgbClr val="00FFFF"/>
                </a:solidFill>
                <a:latin typeface="Calibri" panose="020F0502020204030204" pitchFamily="34" charset="0"/>
              </a:rPr>
              <a:t>After </a:t>
            </a:r>
            <a:r>
              <a:rPr lang="en-US" sz="2300" b="1" dirty="0">
                <a:solidFill>
                  <a:srgbClr val="00FFFF"/>
                </a:solidFill>
                <a:latin typeface="Calibri" panose="020F0502020204030204" pitchFamily="34" charset="0"/>
              </a:rPr>
              <a:t>the valves are closed, pressure continues to drop rapidly during the period of </a:t>
            </a:r>
            <a:r>
              <a:rPr lang="en-US" sz="2300" b="1" dirty="0" err="1">
                <a:solidFill>
                  <a:srgbClr val="00FFFF"/>
                </a:solidFill>
                <a:latin typeface="Calibri" panose="020F0502020204030204" pitchFamily="34" charset="0"/>
              </a:rPr>
              <a:t>isovolumetric</a:t>
            </a:r>
            <a:r>
              <a:rPr lang="en-US" sz="2300" b="1" dirty="0">
                <a:solidFill>
                  <a:srgbClr val="00FFFF"/>
                </a:solidFill>
                <a:latin typeface="Calibri" panose="020F0502020204030204" pitchFamily="34" charset="0"/>
              </a:rPr>
              <a:t> ventricular relaxation</a:t>
            </a:r>
            <a:r>
              <a:rPr lang="en-US" sz="2300" b="1" dirty="0" smtClean="0">
                <a:solidFill>
                  <a:srgbClr val="00FFFF"/>
                </a:solidFill>
                <a:latin typeface="Calibri" panose="020F0502020204030204" pitchFamily="34" charset="0"/>
              </a:rPr>
              <a:t>.</a:t>
            </a:r>
            <a:endParaRPr lang="en-US" sz="2300" b="1" dirty="0">
              <a:solidFill>
                <a:srgbClr val="00FFFF"/>
              </a:solidFill>
              <a:effectLst>
                <a:outerShdw blurRad="38100" dist="38100" dir="2700000" algn="tl">
                  <a:srgbClr val="000000"/>
                </a:outerShdw>
              </a:effectLst>
              <a:latin typeface="Calibri" panose="020F0502020204030204" pitchFamily="34" charset="0"/>
              <a:cs typeface="Times New Roman" pitchFamily="18"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fontScheme name="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folHlink"/>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folHlink"/>
            </a:solidFill>
            <a:effectLst/>
            <a:latin typeface="Times New Roman" pitchFamily="18"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6666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00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ue Diagonal">
  <a:themeElements>
    <a:clrScheme name="1_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fontScheme name="1_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folHlink"/>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folHlink"/>
            </a:solidFill>
            <a:effectLst/>
            <a:latin typeface="Times New Roman" pitchFamily="18" charset="0"/>
          </a:defRPr>
        </a:defPPr>
      </a:lstStyle>
    </a:lnDef>
  </a:objectDefaults>
  <a:extraClrSchemeLst>
    <a:extraClrScheme>
      <a:clrScheme name="1_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1_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6666FF"/>
        </a:folHlink>
      </a:clrScheme>
      <a:clrMap bg1="lt1" tx1="dk1" bg2="lt2" tx2="dk2" accent1="accent1" accent2="accent2" accent3="accent3" accent4="accent4" accent5="accent5" accent6="accent6" hlink="hlink" folHlink="folHlink"/>
    </a:extraClrScheme>
    <a:extraClrScheme>
      <a:clrScheme name="1_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1_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0099"/>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folHlink"/>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folHlink"/>
            </a:solidFill>
            <a:effectLst/>
            <a:latin typeface="Times New Roman" pitchFamily="18"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C:\MSOFFICE\Templates\Presentation Designs\Blue Diagonal.pot</Template>
  <TotalTime>11929</TotalTime>
  <Words>3606</Words>
  <Application>Microsoft Office PowerPoint</Application>
  <PresentationFormat>35mm Slides</PresentationFormat>
  <Paragraphs>722</Paragraphs>
  <Slides>48</Slides>
  <Notes>40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48</vt:i4>
      </vt:variant>
    </vt:vector>
  </HeadingPairs>
  <TitlesOfParts>
    <vt:vector size="58" baseType="lpstr">
      <vt:lpstr>Arial</vt:lpstr>
      <vt:lpstr>Calibri</vt:lpstr>
      <vt:lpstr>Monotype Sorts</vt:lpstr>
      <vt:lpstr>Symbol</vt:lpstr>
      <vt:lpstr>Times New Roman</vt:lpstr>
      <vt:lpstr>Trebuchet MS</vt:lpstr>
      <vt:lpstr>Wingdings</vt:lpstr>
      <vt:lpstr>Blue Diagonal</vt:lpstr>
      <vt:lpstr>1_Blue Diagonal</vt:lpstr>
      <vt:lpstr>2_Default Design</vt:lpstr>
      <vt:lpstr>Cardiovascular Block  Cardiac Cycle I &amp; II and  Heart Sounds and Murmurs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CARDIOVASCULAR PHYSIOLOGY</dc:title>
  <dc:creator>Authorized User</dc:creator>
  <cp:lastModifiedBy>Ahmad Al-Shafei</cp:lastModifiedBy>
  <cp:revision>373</cp:revision>
  <cp:lastPrinted>1999-02-22T15:28:22Z</cp:lastPrinted>
  <dcterms:created xsi:type="dcterms:W3CDTF">1997-10-10T11:48:30Z</dcterms:created>
  <dcterms:modified xsi:type="dcterms:W3CDTF">2015-02-25T11:28:29Z</dcterms:modified>
</cp:coreProperties>
</file>