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theme/theme11.xml" ContentType="application/vnd.openxmlformats-officedocument.theme+xml"/>
  <Override PartName="/ppt/slideLayouts/slideLayout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6" r:id="rId2"/>
    <p:sldMasterId id="2147483726" r:id="rId3"/>
    <p:sldMasterId id="2147483728" r:id="rId4"/>
    <p:sldMasterId id="2147483730" r:id="rId5"/>
    <p:sldMasterId id="2147483732" r:id="rId6"/>
    <p:sldMasterId id="2147483734" r:id="rId7"/>
    <p:sldMasterId id="2147483736" r:id="rId8"/>
    <p:sldMasterId id="2147483738" r:id="rId9"/>
    <p:sldMasterId id="2147483740" r:id="rId10"/>
    <p:sldMasterId id="2147483742" r:id="rId11"/>
    <p:sldMasterId id="2147483744" r:id="rId12"/>
  </p:sldMasterIdLst>
  <p:notesMasterIdLst>
    <p:notesMasterId r:id="rId82"/>
  </p:notesMasterIdLst>
  <p:handoutMasterIdLst>
    <p:handoutMasterId r:id="rId83"/>
  </p:handoutMasterIdLst>
  <p:sldIdLst>
    <p:sldId id="1550" r:id="rId13"/>
    <p:sldId id="763" r:id="rId14"/>
    <p:sldId id="1546" r:id="rId15"/>
    <p:sldId id="1577" r:id="rId16"/>
    <p:sldId id="1570" r:id="rId17"/>
    <p:sldId id="1505" r:id="rId18"/>
    <p:sldId id="773" r:id="rId19"/>
    <p:sldId id="774" r:id="rId20"/>
    <p:sldId id="775" r:id="rId21"/>
    <p:sldId id="772" r:id="rId22"/>
    <p:sldId id="821" r:id="rId23"/>
    <p:sldId id="769" r:id="rId24"/>
    <p:sldId id="1506" r:id="rId25"/>
    <p:sldId id="771" r:id="rId26"/>
    <p:sldId id="776" r:id="rId27"/>
    <p:sldId id="1319" r:id="rId28"/>
    <p:sldId id="1509" r:id="rId29"/>
    <p:sldId id="1547" r:id="rId30"/>
    <p:sldId id="1548" r:id="rId31"/>
    <p:sldId id="1549" r:id="rId32"/>
    <p:sldId id="1422" r:id="rId33"/>
    <p:sldId id="1551" r:id="rId34"/>
    <p:sldId id="1552" r:id="rId35"/>
    <p:sldId id="1553" r:id="rId36"/>
    <p:sldId id="1554" r:id="rId37"/>
    <p:sldId id="1555" r:id="rId38"/>
    <p:sldId id="1556" r:id="rId39"/>
    <p:sldId id="1557" r:id="rId40"/>
    <p:sldId id="1558" r:id="rId41"/>
    <p:sldId id="1560" r:id="rId42"/>
    <p:sldId id="1561" r:id="rId43"/>
    <p:sldId id="1562" r:id="rId44"/>
    <p:sldId id="1571" r:id="rId45"/>
    <p:sldId id="805" r:id="rId46"/>
    <p:sldId id="1564" r:id="rId47"/>
    <p:sldId id="1565" r:id="rId48"/>
    <p:sldId id="1572" r:id="rId49"/>
    <p:sldId id="811" r:id="rId50"/>
    <p:sldId id="812" r:id="rId51"/>
    <p:sldId id="1566" r:id="rId52"/>
    <p:sldId id="1567" r:id="rId53"/>
    <p:sldId id="1573" r:id="rId54"/>
    <p:sldId id="1568" r:id="rId55"/>
    <p:sldId id="1569" r:id="rId56"/>
    <p:sldId id="818" r:id="rId57"/>
    <p:sldId id="819" r:id="rId58"/>
    <p:sldId id="820" r:id="rId59"/>
    <p:sldId id="777" r:id="rId60"/>
    <p:sldId id="779" r:id="rId61"/>
    <p:sldId id="780" r:id="rId62"/>
    <p:sldId id="781" r:id="rId63"/>
    <p:sldId id="1134" r:id="rId64"/>
    <p:sldId id="782" r:id="rId65"/>
    <p:sldId id="787" r:id="rId66"/>
    <p:sldId id="788" r:id="rId67"/>
    <p:sldId id="789" r:id="rId68"/>
    <p:sldId id="790" r:id="rId69"/>
    <p:sldId id="791" r:id="rId70"/>
    <p:sldId id="1578" r:id="rId71"/>
    <p:sldId id="1588" r:id="rId72"/>
    <p:sldId id="1579" r:id="rId73"/>
    <p:sldId id="1580" r:id="rId74"/>
    <p:sldId id="1581" r:id="rId75"/>
    <p:sldId id="1582" r:id="rId76"/>
    <p:sldId id="1583" r:id="rId77"/>
    <p:sldId id="1584" r:id="rId78"/>
    <p:sldId id="1590" r:id="rId79"/>
    <p:sldId id="1586" r:id="rId80"/>
    <p:sldId id="1587" r:id="rId81"/>
  </p:sldIdLst>
  <p:sldSz cx="10287000" cy="6858000" type="35mm"/>
  <p:notesSz cx="6856413" cy="9234488"/>
  <p:defaultTextStyle>
    <a:defPPr>
      <a:defRPr lang="en-US"/>
    </a:defPPr>
    <a:lvl1pPr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5pPr>
    <a:lvl6pPr marL="2286000" algn="l" defTabSz="914400" rtl="0" eaLnBrk="1" latinLnBrk="0" hangingPunct="1">
      <a:defRPr sz="3400" i="1" kern="1200">
        <a:solidFill>
          <a:schemeClr val="tx1"/>
        </a:solidFill>
        <a:latin typeface="Trebuchet MS" panose="020B0603020202020204" pitchFamily="34" charset="0"/>
        <a:ea typeface="+mn-ea"/>
        <a:cs typeface="+mn-cs"/>
      </a:defRPr>
    </a:lvl6pPr>
    <a:lvl7pPr marL="2743200" algn="l" defTabSz="914400" rtl="0" eaLnBrk="1" latinLnBrk="0" hangingPunct="1">
      <a:defRPr sz="3400" i="1" kern="1200">
        <a:solidFill>
          <a:schemeClr val="tx1"/>
        </a:solidFill>
        <a:latin typeface="Trebuchet MS" panose="020B0603020202020204" pitchFamily="34" charset="0"/>
        <a:ea typeface="+mn-ea"/>
        <a:cs typeface="+mn-cs"/>
      </a:defRPr>
    </a:lvl7pPr>
    <a:lvl8pPr marL="3200400" algn="l" defTabSz="914400" rtl="0" eaLnBrk="1" latinLnBrk="0" hangingPunct="1">
      <a:defRPr sz="3400" i="1" kern="1200">
        <a:solidFill>
          <a:schemeClr val="tx1"/>
        </a:solidFill>
        <a:latin typeface="Trebuchet MS" panose="020B0603020202020204" pitchFamily="34" charset="0"/>
        <a:ea typeface="+mn-ea"/>
        <a:cs typeface="+mn-cs"/>
      </a:defRPr>
    </a:lvl8pPr>
    <a:lvl9pPr marL="3657600" algn="l" defTabSz="914400" rtl="0" eaLnBrk="1" latinLnBrk="0" hangingPunct="1">
      <a:defRPr sz="3400" i="1"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256">
          <p15:clr>
            <a:srgbClr val="A4A3A4"/>
          </p15:clr>
        </p15:guide>
        <p15:guide id="2" pos="3216">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99CC"/>
    <a:srgbClr val="FFFF00"/>
    <a:srgbClr val="00FF00"/>
    <a:srgbClr val="00CC00"/>
    <a:srgbClr val="00CC99"/>
    <a:srgbClr val="CC3300"/>
    <a:srgbClr val="6633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15" autoAdjust="0"/>
    <p:restoredTop sz="96241" autoAdjust="0"/>
  </p:normalViewPr>
  <p:slideViewPr>
    <p:cSldViewPr>
      <p:cViewPr varScale="1">
        <p:scale>
          <a:sx n="61" d="100"/>
          <a:sy n="61" d="100"/>
        </p:scale>
        <p:origin x="90" y="228"/>
      </p:cViewPr>
      <p:guideLst>
        <p:guide orient="horz" pos="2256"/>
        <p:guide pos="3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42"/>
    </p:cViewPr>
  </p:sorterViewPr>
  <p:notesViewPr>
    <p:cSldViewPr>
      <p:cViewPr varScale="1">
        <p:scale>
          <a:sx n="42" d="100"/>
          <a:sy n="42" d="100"/>
        </p:scale>
        <p:origin x="-1338" y="-81"/>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notesMaster" Target="notesMasters/notesMaster1.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433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175" y="-33338"/>
            <a:ext cx="2973388"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a:solidFill>
                  <a:srgbClr val="800000"/>
                </a:solidFill>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884613" y="-33338"/>
            <a:ext cx="2973387"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a:solidFill>
                  <a:srgbClr val="800000"/>
                </a:solidFill>
                <a:latin typeface="Times New Roman" pitchFamily="18" charset="0"/>
              </a:defRPr>
            </a:lvl1pPr>
          </a:lstStyle>
          <a:p>
            <a:pPr>
              <a:defRPr/>
            </a:pPr>
            <a:endParaRPr lang="en-US"/>
          </a:p>
        </p:txBody>
      </p:sp>
      <p:sp>
        <p:nvSpPr>
          <p:cNvPr id="75780" name="Rectangle 4"/>
          <p:cNvSpPr>
            <a:spLocks noGrp="1" noRot="1" noChangeAspect="1" noChangeArrowheads="1" noTextEdit="1"/>
          </p:cNvSpPr>
          <p:nvPr>
            <p:ph type="sldImg" idx="2"/>
          </p:nvPr>
        </p:nvSpPr>
        <p:spPr bwMode="auto">
          <a:xfrm>
            <a:off x="808038" y="660400"/>
            <a:ext cx="5238750" cy="3492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2813" y="4387850"/>
            <a:ext cx="5029200" cy="419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175" y="8807450"/>
            <a:ext cx="2973388"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a:solidFill>
                  <a:srgbClr val="800000"/>
                </a:solidFill>
                <a:latin typeface="Times New Roman" pitchFamily="18" charset="0"/>
              </a:defRPr>
            </a:lvl1pPr>
          </a:lstStyle>
          <a:p>
            <a:pPr>
              <a:defRPr/>
            </a:pPr>
            <a:endParaRPr lang="en-US"/>
          </a:p>
        </p:txBody>
      </p:sp>
      <p:sp>
        <p:nvSpPr>
          <p:cNvPr id="2055" name="Rectangle 7"/>
          <p:cNvSpPr>
            <a:spLocks noGrp="1" noChangeArrowheads="1"/>
          </p:cNvSpPr>
          <p:nvPr>
            <p:ph type="sldNum" sz="quarter" idx="5"/>
          </p:nvPr>
        </p:nvSpPr>
        <p:spPr bwMode="auto">
          <a:xfrm>
            <a:off x="3884613" y="8807450"/>
            <a:ext cx="2973387"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a:solidFill>
                  <a:srgbClr val="800000"/>
                </a:solidFill>
                <a:latin typeface="Times New Roman" panose="02020603050405020304" pitchFamily="18" charset="0"/>
                <a:cs typeface="Times New Roman" panose="02020603050405020304" pitchFamily="18" charset="0"/>
              </a:defRPr>
            </a:lvl1pPr>
          </a:lstStyle>
          <a:p>
            <a:fld id="{3B4DD116-227B-463D-9D40-94E44EA256F3}" type="slidenum">
              <a:rPr lang="ar-BH" altLang="en-US"/>
              <a:pPr/>
              <a:t>‹#›</a:t>
            </a:fld>
            <a:endParaRPr lang="en-US" altLang="en-US"/>
          </a:p>
        </p:txBody>
      </p:sp>
    </p:spTree>
    <p:extLst>
      <p:ext uri="{BB962C8B-B14F-4D97-AF65-F5344CB8AC3E}">
        <p14:creationId xmlns:p14="http://schemas.microsoft.com/office/powerpoint/2010/main" val="3341652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49A131EA-84F7-4D6F-B016-E00BA204791C}" type="slidenum">
              <a:rPr lang="ar-BH" altLang="en-US" sz="1000">
                <a:solidFill>
                  <a:srgbClr val="800000"/>
                </a:solidFill>
                <a:latin typeface="Times New Roman" panose="02020603050405020304" pitchFamily="18" charset="0"/>
              </a:rPr>
              <a:pPr/>
              <a:t>1</a:t>
            </a:fld>
            <a:endParaRPr lang="en-US" altLang="en-US" sz="1000">
              <a:solidFill>
                <a:srgbClr val="800000"/>
              </a:solidFill>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61349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4484AE51-86C9-4239-ACF9-15F524E1BD8A}" type="slidenum">
              <a:rPr lang="ar-BH" altLang="en-US" sz="1000">
                <a:solidFill>
                  <a:srgbClr val="800000"/>
                </a:solidFill>
                <a:latin typeface="Times New Roman" panose="02020603050405020304" pitchFamily="18" charset="0"/>
              </a:rPr>
              <a:pPr/>
              <a:t>10</a:t>
            </a:fld>
            <a:endParaRPr lang="en-US" altLang="en-US" sz="1000">
              <a:solidFill>
                <a:srgbClr val="800000"/>
              </a:solidFill>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77875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0EF311BC-996D-42D6-A7FE-9E91D0541D54}" type="slidenum">
              <a:rPr lang="ar-BH" altLang="en-US" sz="1000">
                <a:solidFill>
                  <a:srgbClr val="800000"/>
                </a:solidFill>
                <a:latin typeface="Times New Roman" panose="02020603050405020304" pitchFamily="18" charset="0"/>
              </a:rPr>
              <a:pPr/>
              <a:t>11</a:t>
            </a:fld>
            <a:endParaRPr lang="en-US" altLang="en-US" sz="1000">
              <a:solidFill>
                <a:srgbClr val="800000"/>
              </a:solidFill>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06192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F114198F-88C5-4859-A274-403F8C22C144}" type="slidenum">
              <a:rPr lang="ar-BH" altLang="en-US" sz="1000">
                <a:solidFill>
                  <a:srgbClr val="800000"/>
                </a:solidFill>
                <a:latin typeface="Times New Roman" panose="02020603050405020304" pitchFamily="18" charset="0"/>
              </a:rPr>
              <a:pPr/>
              <a:t>12</a:t>
            </a:fld>
            <a:endParaRPr lang="en-US" altLang="en-US" sz="1000">
              <a:solidFill>
                <a:srgbClr val="800000"/>
              </a:solidFill>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40137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FF398EE5-7CE2-4BEF-942C-7030107AE967}" type="slidenum">
              <a:rPr lang="ar-BH" altLang="en-US" sz="1000">
                <a:solidFill>
                  <a:srgbClr val="800000"/>
                </a:solidFill>
                <a:latin typeface="Times New Roman" panose="02020603050405020304" pitchFamily="18" charset="0"/>
              </a:rPr>
              <a:pPr/>
              <a:t>13</a:t>
            </a:fld>
            <a:endParaRPr lang="en-US" altLang="en-US" sz="1000">
              <a:solidFill>
                <a:srgbClr val="800000"/>
              </a:solidFill>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19908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8E748AE2-F02E-4A17-B354-09F04795C7FC}" type="slidenum">
              <a:rPr lang="ar-BH" altLang="en-US" sz="1000">
                <a:solidFill>
                  <a:srgbClr val="800000"/>
                </a:solidFill>
                <a:latin typeface="Times New Roman" panose="02020603050405020304" pitchFamily="18" charset="0"/>
              </a:rPr>
              <a:pPr/>
              <a:t>14</a:t>
            </a:fld>
            <a:endParaRPr lang="en-US" altLang="en-US" sz="1000">
              <a:solidFill>
                <a:srgbClr val="800000"/>
              </a:solidFill>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57156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5FF20436-96B7-4ECC-A8CC-692FBBB25039}" type="slidenum">
              <a:rPr lang="ar-BH" altLang="en-US" sz="1000">
                <a:solidFill>
                  <a:srgbClr val="800000"/>
                </a:solidFill>
                <a:latin typeface="Times New Roman" panose="02020603050405020304" pitchFamily="18" charset="0"/>
              </a:rPr>
              <a:pPr/>
              <a:t>15</a:t>
            </a:fld>
            <a:endParaRPr lang="en-US" altLang="en-US" sz="1000">
              <a:solidFill>
                <a:srgbClr val="800000"/>
              </a:solidFill>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09818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60D58A33-48ED-4862-90D2-FECBA7AD5A6B}" type="slidenum">
              <a:rPr lang="ar-BH" altLang="en-US" sz="1000">
                <a:solidFill>
                  <a:srgbClr val="800000"/>
                </a:solidFill>
                <a:latin typeface="Times New Roman" panose="02020603050405020304" pitchFamily="18" charset="0"/>
              </a:rPr>
              <a:pPr/>
              <a:t>16</a:t>
            </a:fld>
            <a:endParaRPr lang="en-US" altLang="en-US" sz="1000">
              <a:solidFill>
                <a:srgbClr val="800000"/>
              </a:solidFill>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32688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70C8AEEC-4BD3-46A3-853E-60C1F71B9259}" type="slidenum">
              <a:rPr lang="ar-BH" altLang="en-US" sz="1000">
                <a:solidFill>
                  <a:srgbClr val="800000"/>
                </a:solidFill>
                <a:latin typeface="Times New Roman" panose="02020603050405020304" pitchFamily="18" charset="0"/>
              </a:rPr>
              <a:pPr/>
              <a:t>17</a:t>
            </a:fld>
            <a:endParaRPr lang="en-US" altLang="en-US" sz="1000">
              <a:solidFill>
                <a:srgbClr val="800000"/>
              </a:solidFill>
              <a:latin typeface="Times New Roman" panose="02020603050405020304"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808580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FD57DC5C-4CE3-4AF6-9895-E3526FF8D5A1}" type="slidenum">
              <a:rPr lang="ar-BH" altLang="en-US" sz="1000">
                <a:solidFill>
                  <a:srgbClr val="800000"/>
                </a:solidFill>
                <a:latin typeface="Times New Roman" panose="02020603050405020304" pitchFamily="18" charset="0"/>
              </a:rPr>
              <a:pPr/>
              <a:t>18</a:t>
            </a:fld>
            <a:endParaRPr lang="en-US" altLang="en-US" sz="1000">
              <a:solidFill>
                <a:srgbClr val="800000"/>
              </a:solidFill>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75083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0FABF351-E010-4140-A004-808DEF5D759E}" type="slidenum">
              <a:rPr lang="ar-BH" altLang="en-US" sz="1000">
                <a:solidFill>
                  <a:srgbClr val="800000"/>
                </a:solidFill>
                <a:latin typeface="Times New Roman" panose="02020603050405020304" pitchFamily="18" charset="0"/>
              </a:rPr>
              <a:pPr/>
              <a:t>19</a:t>
            </a:fld>
            <a:endParaRPr lang="en-US" altLang="en-US" sz="1000">
              <a:solidFill>
                <a:srgbClr val="800000"/>
              </a:solidFill>
              <a:latin typeface="Times New Roman" panose="02020603050405020304"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0847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AC063BCF-AC24-4DFC-ABA1-87FC157600C8}" type="slidenum">
              <a:rPr lang="ar-BH" altLang="en-US" sz="1000">
                <a:solidFill>
                  <a:srgbClr val="800000"/>
                </a:solidFill>
                <a:latin typeface="Times New Roman" panose="02020603050405020304" pitchFamily="18" charset="0"/>
              </a:rPr>
              <a:pPr/>
              <a:t>2</a:t>
            </a:fld>
            <a:endParaRPr lang="en-US" altLang="en-US" sz="1000">
              <a:solidFill>
                <a:srgbClr val="800000"/>
              </a:solidFill>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0165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BFC60934-B6E8-4C83-869E-6CC91DC2743A}" type="slidenum">
              <a:rPr lang="ar-BH" altLang="en-US" sz="1000">
                <a:solidFill>
                  <a:srgbClr val="800000"/>
                </a:solidFill>
                <a:latin typeface="Times New Roman" panose="02020603050405020304" pitchFamily="18" charset="0"/>
              </a:rPr>
              <a:pPr/>
              <a:t>20</a:t>
            </a:fld>
            <a:endParaRPr lang="en-US" altLang="en-US" sz="1000">
              <a:solidFill>
                <a:srgbClr val="800000"/>
              </a:solidFill>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29218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28F93F50-FC83-4784-B178-F7A92E7D812F}" type="slidenum">
              <a:rPr lang="ar-BH" altLang="en-US" sz="1000">
                <a:solidFill>
                  <a:srgbClr val="800000"/>
                </a:solidFill>
                <a:latin typeface="Times New Roman" panose="02020603050405020304" pitchFamily="18" charset="0"/>
              </a:rPr>
              <a:pPr/>
              <a:t>21</a:t>
            </a:fld>
            <a:endParaRPr lang="en-US" altLang="en-US" sz="1000">
              <a:solidFill>
                <a:srgbClr val="800000"/>
              </a:solidFill>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21591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AD721E41-F3B0-45C1-947B-7C9FDE630401}" type="slidenum">
              <a:rPr lang="ar-BH" altLang="en-US" sz="1000">
                <a:solidFill>
                  <a:srgbClr val="800000"/>
                </a:solidFill>
                <a:latin typeface="Times New Roman" panose="02020603050405020304" pitchFamily="18" charset="0"/>
              </a:rPr>
              <a:pPr/>
              <a:t>22</a:t>
            </a:fld>
            <a:endParaRPr lang="en-US" altLang="en-US" sz="1000">
              <a:solidFill>
                <a:srgbClr val="800000"/>
              </a:solidFill>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51073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434D3F39-C5AE-4DA4-83C6-0757FA457AE4}" type="slidenum">
              <a:rPr lang="ar-BH" altLang="en-US" sz="1000">
                <a:solidFill>
                  <a:srgbClr val="800000"/>
                </a:solidFill>
                <a:latin typeface="Times New Roman" panose="02020603050405020304" pitchFamily="18" charset="0"/>
              </a:rPr>
              <a:pPr/>
              <a:t>23</a:t>
            </a:fld>
            <a:endParaRPr lang="en-US" altLang="en-US" sz="1000">
              <a:solidFill>
                <a:srgbClr val="800000"/>
              </a:solidFill>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31102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E67671F-E14C-4A35-A578-5A0186EDC466}" type="slidenum">
              <a:rPr lang="ar-BH" altLang="en-US" sz="1000">
                <a:solidFill>
                  <a:srgbClr val="800000"/>
                </a:solidFill>
                <a:latin typeface="Times New Roman" panose="02020603050405020304" pitchFamily="18" charset="0"/>
              </a:rPr>
              <a:pPr/>
              <a:t>24</a:t>
            </a:fld>
            <a:endParaRPr lang="en-US" altLang="en-US" sz="1000">
              <a:solidFill>
                <a:srgbClr val="800000"/>
              </a:solidFill>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49853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C1CCEC42-19C4-4403-B5EA-87EBE5536374}" type="slidenum">
              <a:rPr lang="ar-BH" altLang="en-US" sz="1000">
                <a:solidFill>
                  <a:srgbClr val="800000"/>
                </a:solidFill>
                <a:latin typeface="Times New Roman" panose="02020603050405020304" pitchFamily="18" charset="0"/>
              </a:rPr>
              <a:pPr/>
              <a:t>25</a:t>
            </a:fld>
            <a:endParaRPr lang="en-US" altLang="en-US" sz="1000">
              <a:solidFill>
                <a:srgbClr val="800000"/>
              </a:solidFill>
              <a:latin typeface="Times New Roman" panose="02020603050405020304"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49481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CDC0BF87-352C-4093-A73C-F96D02E4EB65}" type="slidenum">
              <a:rPr lang="ar-BH" altLang="en-US" sz="1000">
                <a:solidFill>
                  <a:srgbClr val="800000"/>
                </a:solidFill>
                <a:latin typeface="Times New Roman" panose="02020603050405020304" pitchFamily="18" charset="0"/>
              </a:rPr>
              <a:pPr/>
              <a:t>26</a:t>
            </a:fld>
            <a:endParaRPr lang="en-US" altLang="en-US" sz="1000">
              <a:solidFill>
                <a:srgbClr val="800000"/>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52550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1C464F55-D500-4A85-9BC2-4B185C341618}" type="slidenum">
              <a:rPr lang="ar-BH" altLang="en-US" sz="1000">
                <a:solidFill>
                  <a:srgbClr val="800000"/>
                </a:solidFill>
                <a:latin typeface="Times New Roman" panose="02020603050405020304" pitchFamily="18" charset="0"/>
              </a:rPr>
              <a:pPr/>
              <a:t>27</a:t>
            </a:fld>
            <a:endParaRPr lang="en-US" altLang="en-US" sz="1000">
              <a:solidFill>
                <a:srgbClr val="800000"/>
              </a:solidFill>
              <a:latin typeface="Times New Roman" panose="02020603050405020304"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32014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99BF0538-A5F5-44CE-B846-A85EBD30D14D}" type="slidenum">
              <a:rPr lang="ar-BH" altLang="en-US" sz="1000">
                <a:solidFill>
                  <a:srgbClr val="800000"/>
                </a:solidFill>
                <a:latin typeface="Times New Roman" panose="02020603050405020304" pitchFamily="18" charset="0"/>
              </a:rPr>
              <a:pPr/>
              <a:t>28</a:t>
            </a:fld>
            <a:endParaRPr lang="en-US" altLang="en-US" sz="1000">
              <a:solidFill>
                <a:srgbClr val="800000"/>
              </a:solidFill>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9666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DC65C4AE-AF5C-4A5D-AF83-700B3177874D}" type="slidenum">
              <a:rPr lang="ar-BH" altLang="en-US" sz="1000">
                <a:solidFill>
                  <a:srgbClr val="800000"/>
                </a:solidFill>
                <a:latin typeface="Times New Roman" panose="02020603050405020304" pitchFamily="18" charset="0"/>
              </a:rPr>
              <a:pPr/>
              <a:t>29</a:t>
            </a:fld>
            <a:endParaRPr lang="en-US" altLang="en-US" sz="1000">
              <a:solidFill>
                <a:srgbClr val="800000"/>
              </a:solidFill>
              <a:latin typeface="Times New Roman" panose="02020603050405020304"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95589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42D98814-F0AC-4A4C-A018-19615E7A3C13}" type="slidenum">
              <a:rPr lang="ar-BH" altLang="en-US" sz="1000">
                <a:solidFill>
                  <a:srgbClr val="800000"/>
                </a:solidFill>
                <a:latin typeface="Times New Roman" panose="02020603050405020304" pitchFamily="18" charset="0"/>
              </a:rPr>
              <a:pPr/>
              <a:t>3</a:t>
            </a:fld>
            <a:endParaRPr lang="en-US" altLang="en-US" sz="1000">
              <a:solidFill>
                <a:srgbClr val="800000"/>
              </a:solidFill>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06091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70D4F0EB-9B3E-40AB-AE8A-05D87587F740}" type="slidenum">
              <a:rPr lang="ar-BH" altLang="en-US" sz="1000">
                <a:solidFill>
                  <a:srgbClr val="800000"/>
                </a:solidFill>
                <a:latin typeface="Times New Roman" panose="02020603050405020304" pitchFamily="18" charset="0"/>
              </a:rPr>
              <a:pPr/>
              <a:t>30</a:t>
            </a:fld>
            <a:endParaRPr lang="en-US" altLang="en-US" sz="1000">
              <a:solidFill>
                <a:srgbClr val="800000"/>
              </a:solidFill>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80545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97DCC45B-2859-496A-A555-42810D7F6032}" type="slidenum">
              <a:rPr lang="ar-BH" altLang="en-US" sz="1000">
                <a:solidFill>
                  <a:srgbClr val="800000"/>
                </a:solidFill>
                <a:latin typeface="Times New Roman" panose="02020603050405020304" pitchFamily="18" charset="0"/>
              </a:rPr>
              <a:pPr/>
              <a:t>31</a:t>
            </a:fld>
            <a:endParaRPr lang="en-US" altLang="en-US" sz="1000">
              <a:solidFill>
                <a:srgbClr val="800000"/>
              </a:solidFill>
              <a:latin typeface="Times New Roman" panose="02020603050405020304"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14548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6584BC12-E3A5-4FA0-BC5D-24560A119EC6}" type="slidenum">
              <a:rPr lang="ar-BH" altLang="en-US" sz="1000">
                <a:solidFill>
                  <a:srgbClr val="800000"/>
                </a:solidFill>
                <a:latin typeface="Times New Roman" panose="02020603050405020304" pitchFamily="18" charset="0"/>
              </a:rPr>
              <a:pPr/>
              <a:t>32</a:t>
            </a:fld>
            <a:endParaRPr lang="en-US" altLang="en-US" sz="1000">
              <a:solidFill>
                <a:srgbClr val="800000"/>
              </a:solidFill>
              <a:latin typeface="Times New Roman" panose="02020603050405020304"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57634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6584BC12-E3A5-4FA0-BC5D-24560A119EC6}" type="slidenum">
              <a:rPr lang="ar-BH" altLang="en-US" sz="1000">
                <a:solidFill>
                  <a:srgbClr val="800000"/>
                </a:solidFill>
                <a:latin typeface="Times New Roman" panose="02020603050405020304" pitchFamily="18" charset="0"/>
              </a:rPr>
              <a:pPr/>
              <a:t>33</a:t>
            </a:fld>
            <a:endParaRPr lang="en-US" altLang="en-US" sz="1000">
              <a:solidFill>
                <a:srgbClr val="800000"/>
              </a:solidFill>
              <a:latin typeface="Times New Roman" panose="02020603050405020304"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04121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1B45E9CE-9959-475B-939D-D78C4CA2A683}" type="slidenum">
              <a:rPr lang="ar-BH" altLang="en-US" sz="1000">
                <a:solidFill>
                  <a:srgbClr val="800000"/>
                </a:solidFill>
                <a:latin typeface="Times New Roman" panose="02020603050405020304" pitchFamily="18" charset="0"/>
              </a:rPr>
              <a:pPr/>
              <a:t>34</a:t>
            </a:fld>
            <a:endParaRPr lang="en-US" altLang="en-US" sz="1000">
              <a:solidFill>
                <a:srgbClr val="800000"/>
              </a:solidFill>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23812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87A57C09-FB1F-4AE3-BEC1-B589F98DCB39}" type="slidenum">
              <a:rPr lang="ar-BH" altLang="en-US" sz="1000">
                <a:solidFill>
                  <a:srgbClr val="800000"/>
                </a:solidFill>
                <a:latin typeface="Times New Roman" panose="02020603050405020304" pitchFamily="18" charset="0"/>
              </a:rPr>
              <a:pPr/>
              <a:t>35</a:t>
            </a:fld>
            <a:endParaRPr lang="en-US" altLang="en-US" sz="1000">
              <a:solidFill>
                <a:srgbClr val="800000"/>
              </a:solidFill>
              <a:latin typeface="Times New Roman" panose="02020603050405020304"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251241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FB2F8018-D972-4654-9B66-467F37F65130}" type="slidenum">
              <a:rPr lang="ar-BH" altLang="en-US" sz="1000">
                <a:solidFill>
                  <a:srgbClr val="800000"/>
                </a:solidFill>
                <a:latin typeface="Times New Roman" panose="02020603050405020304" pitchFamily="18" charset="0"/>
              </a:rPr>
              <a:pPr/>
              <a:t>36</a:t>
            </a:fld>
            <a:endParaRPr lang="en-US" altLang="en-US" sz="1000">
              <a:solidFill>
                <a:srgbClr val="800000"/>
              </a:solidFill>
              <a:latin typeface="Times New Roman" panose="02020603050405020304"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662020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313D2923-C810-45E8-AA4A-2EA46074797D}" type="slidenum">
              <a:rPr lang="ar-BH" altLang="en-US" sz="1000">
                <a:solidFill>
                  <a:srgbClr val="800000"/>
                </a:solidFill>
                <a:latin typeface="Times New Roman" panose="02020603050405020304" pitchFamily="18" charset="0"/>
              </a:rPr>
              <a:pPr/>
              <a:t>37</a:t>
            </a:fld>
            <a:endParaRPr lang="en-US" altLang="en-US" sz="1000">
              <a:solidFill>
                <a:srgbClr val="800000"/>
              </a:solidFill>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171512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4D7657A6-8726-42D2-AE6B-F8977F30DB42}" type="slidenum">
              <a:rPr lang="ar-BH" altLang="en-US" sz="1000">
                <a:solidFill>
                  <a:srgbClr val="800000"/>
                </a:solidFill>
                <a:latin typeface="Times New Roman" panose="02020603050405020304" pitchFamily="18" charset="0"/>
              </a:rPr>
              <a:pPr/>
              <a:t>38</a:t>
            </a:fld>
            <a:endParaRPr lang="en-US" altLang="en-US" sz="1000">
              <a:solidFill>
                <a:srgbClr val="800000"/>
              </a:solidFill>
              <a:latin typeface="Times New Roman" panose="02020603050405020304"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693974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313D2923-C810-45E8-AA4A-2EA46074797D}" type="slidenum">
              <a:rPr lang="ar-BH" altLang="en-US" sz="1000">
                <a:solidFill>
                  <a:srgbClr val="800000"/>
                </a:solidFill>
                <a:latin typeface="Times New Roman" panose="02020603050405020304" pitchFamily="18" charset="0"/>
              </a:rPr>
              <a:pPr/>
              <a:t>39</a:t>
            </a:fld>
            <a:endParaRPr lang="en-US" altLang="en-US" sz="1000">
              <a:solidFill>
                <a:srgbClr val="800000"/>
              </a:solidFill>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72802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42D98814-F0AC-4A4C-A018-19615E7A3C13}" type="slidenum">
              <a:rPr lang="ar-BH" altLang="en-US" sz="1000">
                <a:solidFill>
                  <a:srgbClr val="800000"/>
                </a:solidFill>
                <a:latin typeface="Times New Roman" panose="02020603050405020304" pitchFamily="18" charset="0"/>
              </a:rPr>
              <a:pPr/>
              <a:t>4</a:t>
            </a:fld>
            <a:endParaRPr lang="en-US" altLang="en-US" sz="1000">
              <a:solidFill>
                <a:srgbClr val="800000"/>
              </a:solidFill>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75977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D6D0179-BABB-44C6-AB2A-9BD511783F72}" type="slidenum">
              <a:rPr lang="ar-BH" altLang="en-US" sz="1000">
                <a:solidFill>
                  <a:srgbClr val="800000"/>
                </a:solidFill>
                <a:latin typeface="Times New Roman" panose="02020603050405020304" pitchFamily="18" charset="0"/>
              </a:rPr>
              <a:pPr/>
              <a:t>40</a:t>
            </a:fld>
            <a:endParaRPr lang="en-US" altLang="en-US" sz="1000">
              <a:solidFill>
                <a:srgbClr val="800000"/>
              </a:solidFill>
              <a:latin typeface="Times New Roman" panose="02020603050405020304"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924166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112C4743-1CBC-4C80-9778-A579849211BD}" type="slidenum">
              <a:rPr lang="ar-BH" altLang="en-US" sz="1000">
                <a:solidFill>
                  <a:srgbClr val="800000"/>
                </a:solidFill>
                <a:latin typeface="Times New Roman" panose="02020603050405020304" pitchFamily="18" charset="0"/>
              </a:rPr>
              <a:pPr/>
              <a:t>41</a:t>
            </a:fld>
            <a:endParaRPr lang="en-US" altLang="en-US" sz="1000">
              <a:solidFill>
                <a:srgbClr val="800000"/>
              </a:solidFill>
              <a:latin typeface="Times New Roman" panose="02020603050405020304"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633557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112C4743-1CBC-4C80-9778-A579849211BD}" type="slidenum">
              <a:rPr lang="ar-BH" altLang="en-US" sz="1000">
                <a:solidFill>
                  <a:srgbClr val="800000"/>
                </a:solidFill>
                <a:latin typeface="Times New Roman" panose="02020603050405020304" pitchFamily="18" charset="0"/>
              </a:rPr>
              <a:pPr/>
              <a:t>42</a:t>
            </a:fld>
            <a:endParaRPr lang="en-US" altLang="en-US" sz="1000">
              <a:solidFill>
                <a:srgbClr val="800000"/>
              </a:solidFill>
              <a:latin typeface="Times New Roman" panose="02020603050405020304"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983751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5AD9E308-447F-4FFB-82C7-BAB579BCC733}" type="slidenum">
              <a:rPr lang="ar-BH" altLang="en-US" sz="1000">
                <a:solidFill>
                  <a:srgbClr val="800000"/>
                </a:solidFill>
                <a:latin typeface="Times New Roman" panose="02020603050405020304" pitchFamily="18" charset="0"/>
              </a:rPr>
              <a:pPr/>
              <a:t>43</a:t>
            </a:fld>
            <a:endParaRPr lang="en-US" altLang="en-US" sz="1000">
              <a:solidFill>
                <a:srgbClr val="800000"/>
              </a:solidFill>
              <a:latin typeface="Times New Roman" panose="02020603050405020304" pitchFamily="18"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29688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11840170-D80A-419F-B010-8891BBA71D3A}" type="slidenum">
              <a:rPr lang="ar-BH" altLang="en-US" sz="1000">
                <a:solidFill>
                  <a:srgbClr val="800000"/>
                </a:solidFill>
                <a:latin typeface="Times New Roman" panose="02020603050405020304" pitchFamily="18" charset="0"/>
              </a:rPr>
              <a:pPr/>
              <a:t>44</a:t>
            </a:fld>
            <a:endParaRPr lang="en-US" altLang="en-US" sz="1000">
              <a:solidFill>
                <a:srgbClr val="800000"/>
              </a:solidFill>
              <a:latin typeface="Times New Roman" panose="02020603050405020304"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32819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A26262E0-A0E1-4DD0-BE27-19CD62F5C7CA}" type="slidenum">
              <a:rPr lang="ar-BH" altLang="en-US" sz="1000">
                <a:solidFill>
                  <a:srgbClr val="800000"/>
                </a:solidFill>
                <a:latin typeface="Times New Roman" panose="02020603050405020304" pitchFamily="18" charset="0"/>
              </a:rPr>
              <a:pPr/>
              <a:t>45</a:t>
            </a:fld>
            <a:endParaRPr lang="en-US" altLang="en-US" sz="1000">
              <a:solidFill>
                <a:srgbClr val="800000"/>
              </a:solidFill>
              <a:latin typeface="Times New Roman" panose="02020603050405020304" pitchFamily="1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126178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C750730B-F1F5-4F83-BFF2-DB41C17D73D0}" type="slidenum">
              <a:rPr lang="ar-BH" altLang="en-US" sz="1000">
                <a:solidFill>
                  <a:srgbClr val="800000"/>
                </a:solidFill>
                <a:latin typeface="Times New Roman" panose="02020603050405020304" pitchFamily="18" charset="0"/>
              </a:rPr>
              <a:pPr/>
              <a:t>46</a:t>
            </a:fld>
            <a:endParaRPr lang="en-US" altLang="en-US" sz="1000">
              <a:solidFill>
                <a:srgbClr val="800000"/>
              </a:solidFill>
              <a:latin typeface="Times New Roman" panose="02020603050405020304"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001722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3F283246-B540-4FDB-ABD9-153CCC196062}" type="slidenum">
              <a:rPr lang="ar-BH" altLang="en-US" sz="1000">
                <a:solidFill>
                  <a:srgbClr val="800000"/>
                </a:solidFill>
                <a:latin typeface="Times New Roman" panose="02020603050405020304" pitchFamily="18" charset="0"/>
              </a:rPr>
              <a:pPr/>
              <a:t>47</a:t>
            </a:fld>
            <a:endParaRPr lang="en-US" altLang="en-US" sz="1000">
              <a:solidFill>
                <a:srgbClr val="800000"/>
              </a:solidFill>
              <a:latin typeface="Times New Roman" panose="02020603050405020304"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028378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DC1175A0-6A8A-4C9C-B2FC-A3467C6FE58C}" type="slidenum">
              <a:rPr lang="ar-BH" altLang="en-US" sz="1000">
                <a:solidFill>
                  <a:srgbClr val="800000"/>
                </a:solidFill>
                <a:latin typeface="Times New Roman" panose="02020603050405020304" pitchFamily="18" charset="0"/>
              </a:rPr>
              <a:pPr/>
              <a:t>48</a:t>
            </a:fld>
            <a:endParaRPr lang="en-US" altLang="en-US" sz="1000">
              <a:solidFill>
                <a:srgbClr val="800000"/>
              </a:solidFill>
              <a:latin typeface="Times New Roman" panose="02020603050405020304"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010482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8744B63-F32C-4680-AB47-51973129A0CE}" type="slidenum">
              <a:rPr lang="ar-BH" altLang="en-US" sz="1000">
                <a:solidFill>
                  <a:srgbClr val="800000"/>
                </a:solidFill>
                <a:latin typeface="Times New Roman" panose="02020603050405020304" pitchFamily="18" charset="0"/>
              </a:rPr>
              <a:pPr/>
              <a:t>49</a:t>
            </a:fld>
            <a:endParaRPr lang="en-US" altLang="en-US" sz="1000">
              <a:solidFill>
                <a:srgbClr val="800000"/>
              </a:solidFill>
              <a:latin typeface="Times New Roman" panose="02020603050405020304"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38496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42D98814-F0AC-4A4C-A018-19615E7A3C13}" type="slidenum">
              <a:rPr lang="ar-BH" altLang="en-US" sz="1000">
                <a:solidFill>
                  <a:srgbClr val="800000"/>
                </a:solidFill>
                <a:latin typeface="Times New Roman" panose="02020603050405020304" pitchFamily="18" charset="0"/>
              </a:rPr>
              <a:pPr/>
              <a:t>5</a:t>
            </a:fld>
            <a:endParaRPr lang="en-US" altLang="en-US" sz="1000">
              <a:solidFill>
                <a:srgbClr val="800000"/>
              </a:solidFill>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07023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0F72CBA4-96F3-4737-8EC7-844E8E7D28A1}" type="slidenum">
              <a:rPr lang="ar-BH" altLang="en-US" sz="1000">
                <a:solidFill>
                  <a:srgbClr val="800000"/>
                </a:solidFill>
                <a:latin typeface="Times New Roman" panose="02020603050405020304" pitchFamily="18" charset="0"/>
              </a:rPr>
              <a:pPr/>
              <a:t>50</a:t>
            </a:fld>
            <a:endParaRPr lang="en-US" altLang="en-US" sz="1000">
              <a:solidFill>
                <a:srgbClr val="800000"/>
              </a:solidFill>
              <a:latin typeface="Times New Roman" panose="02020603050405020304" pitchFamily="18"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824520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FA1E8AD-384D-4E0B-8129-9A87A8020F13}" type="slidenum">
              <a:rPr lang="ar-BH" altLang="en-US" sz="1000">
                <a:solidFill>
                  <a:srgbClr val="800000"/>
                </a:solidFill>
                <a:latin typeface="Times New Roman" panose="02020603050405020304" pitchFamily="18" charset="0"/>
              </a:rPr>
              <a:pPr/>
              <a:t>51</a:t>
            </a:fld>
            <a:endParaRPr lang="en-US" altLang="en-US" sz="1000">
              <a:solidFill>
                <a:srgbClr val="800000"/>
              </a:solidFill>
              <a:latin typeface="Times New Roman" panose="02020603050405020304" pitchFamily="18"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325203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438B08CD-9B4C-41C1-B0D4-B202D4BC658D}" type="slidenum">
              <a:rPr lang="ar-BH" altLang="en-US" sz="1000">
                <a:solidFill>
                  <a:srgbClr val="800000"/>
                </a:solidFill>
                <a:latin typeface="Times New Roman" panose="02020603050405020304" pitchFamily="18" charset="0"/>
              </a:rPr>
              <a:pPr/>
              <a:t>52</a:t>
            </a:fld>
            <a:endParaRPr lang="en-US" altLang="en-US" sz="1000">
              <a:solidFill>
                <a:srgbClr val="800000"/>
              </a:solidFill>
              <a:latin typeface="Times New Roman" panose="02020603050405020304" pitchFamily="18"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78940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D5909125-92D3-4822-BF78-585D58824ACB}" type="slidenum">
              <a:rPr lang="ar-BH" altLang="en-US" sz="1000">
                <a:solidFill>
                  <a:srgbClr val="800000"/>
                </a:solidFill>
                <a:latin typeface="Times New Roman" panose="02020603050405020304" pitchFamily="18" charset="0"/>
              </a:rPr>
              <a:pPr/>
              <a:t>53</a:t>
            </a:fld>
            <a:endParaRPr lang="en-US" altLang="en-US" sz="1000">
              <a:solidFill>
                <a:srgbClr val="800000"/>
              </a:solidFill>
              <a:latin typeface="Times New Roman" panose="02020603050405020304" pitchFamily="18"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113564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CB3B997F-5444-41A0-863D-4A871077BE35}" type="slidenum">
              <a:rPr lang="ar-BH" altLang="en-US" sz="1000">
                <a:solidFill>
                  <a:srgbClr val="800000"/>
                </a:solidFill>
                <a:latin typeface="Times New Roman" panose="02020603050405020304" pitchFamily="18" charset="0"/>
              </a:rPr>
              <a:pPr/>
              <a:t>54</a:t>
            </a:fld>
            <a:endParaRPr lang="en-US" altLang="en-US" sz="1000">
              <a:solidFill>
                <a:srgbClr val="800000"/>
              </a:solidFill>
              <a:latin typeface="Times New Roman" panose="02020603050405020304"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355606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502D1ADC-D3E0-4A2E-AC78-803A593122F6}" type="slidenum">
              <a:rPr lang="ar-BH" altLang="en-US" sz="1000">
                <a:solidFill>
                  <a:srgbClr val="800000"/>
                </a:solidFill>
                <a:latin typeface="Times New Roman" panose="02020603050405020304" pitchFamily="18" charset="0"/>
              </a:rPr>
              <a:pPr/>
              <a:t>55</a:t>
            </a:fld>
            <a:endParaRPr lang="en-US" altLang="en-US" sz="1000">
              <a:solidFill>
                <a:srgbClr val="800000"/>
              </a:solidFill>
              <a:latin typeface="Times New Roman" panose="02020603050405020304"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161754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2A4C438E-7EA0-4FE0-A8AB-D798D3EBA0E1}" type="slidenum">
              <a:rPr lang="ar-BH" altLang="en-US" sz="1000">
                <a:solidFill>
                  <a:srgbClr val="800000"/>
                </a:solidFill>
                <a:latin typeface="Times New Roman" panose="02020603050405020304" pitchFamily="18" charset="0"/>
              </a:rPr>
              <a:pPr/>
              <a:t>56</a:t>
            </a:fld>
            <a:endParaRPr lang="en-US" altLang="en-US" sz="1000">
              <a:solidFill>
                <a:srgbClr val="800000"/>
              </a:solidFill>
              <a:latin typeface="Times New Roman" panose="02020603050405020304" pitchFamily="18"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245297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CB2129D4-283A-42C7-BCCB-29989167C586}" type="slidenum">
              <a:rPr lang="ar-BH" altLang="en-US" sz="1000">
                <a:solidFill>
                  <a:srgbClr val="800000"/>
                </a:solidFill>
                <a:latin typeface="Times New Roman" panose="02020603050405020304" pitchFamily="18" charset="0"/>
              </a:rPr>
              <a:pPr/>
              <a:t>57</a:t>
            </a:fld>
            <a:endParaRPr lang="en-US" altLang="en-US" sz="1000">
              <a:solidFill>
                <a:srgbClr val="800000"/>
              </a:solidFill>
              <a:latin typeface="Times New Roman" panose="02020603050405020304" pitchFamily="18"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549546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278EFE9-28F7-4187-85CE-B964D4201904}" type="slidenum">
              <a:rPr lang="ar-BH" altLang="en-US" sz="1000">
                <a:solidFill>
                  <a:srgbClr val="800000"/>
                </a:solidFill>
                <a:latin typeface="Times New Roman" panose="02020603050405020304" pitchFamily="18" charset="0"/>
              </a:rPr>
              <a:pPr/>
              <a:t>58</a:t>
            </a:fld>
            <a:endParaRPr lang="en-US" altLang="en-US" sz="1000">
              <a:solidFill>
                <a:srgbClr val="800000"/>
              </a:solidFill>
              <a:latin typeface="Times New Roman" panose="02020603050405020304"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6926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233E7F1A-3957-45F6-8AAA-A7732F8F1EA5}" type="slidenum">
              <a:rPr lang="ar-BH" altLang="en-US" sz="1000">
                <a:solidFill>
                  <a:srgbClr val="800000"/>
                </a:solidFill>
                <a:latin typeface="Times New Roman" panose="02020603050405020304" pitchFamily="18" charset="0"/>
              </a:rPr>
              <a:pPr/>
              <a:t>6</a:t>
            </a:fld>
            <a:endParaRPr lang="en-US" altLang="en-US" sz="1000">
              <a:solidFill>
                <a:srgbClr val="800000"/>
              </a:solidFill>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97349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89127D22-CF1F-48EB-A2DD-816D386F001A}" type="slidenum">
              <a:rPr lang="ar-BH" altLang="en-US" sz="1000">
                <a:solidFill>
                  <a:srgbClr val="800000"/>
                </a:solidFill>
                <a:latin typeface="Times New Roman" panose="02020603050405020304" pitchFamily="18" charset="0"/>
              </a:rPr>
              <a:pPr/>
              <a:t>7</a:t>
            </a:fld>
            <a:endParaRPr lang="en-US" altLang="en-US" sz="1000">
              <a:solidFill>
                <a:srgbClr val="800000"/>
              </a:solidFill>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50790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CFBCFBFB-77FE-4FA2-B493-694E6EDEB51C}" type="slidenum">
              <a:rPr lang="ar-BH" altLang="en-US" sz="1000">
                <a:solidFill>
                  <a:srgbClr val="800000"/>
                </a:solidFill>
                <a:latin typeface="Times New Roman" panose="02020603050405020304" pitchFamily="18" charset="0"/>
              </a:rPr>
              <a:pPr/>
              <a:t>8</a:t>
            </a:fld>
            <a:endParaRPr lang="en-US" altLang="en-US" sz="1000">
              <a:solidFill>
                <a:srgbClr val="800000"/>
              </a:solidFill>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43001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3C3CC341-EE51-4D33-B21B-93015EB93BBC}" type="slidenum">
              <a:rPr lang="ar-BH" altLang="en-US" sz="1000">
                <a:solidFill>
                  <a:srgbClr val="800000"/>
                </a:solidFill>
                <a:latin typeface="Times New Roman" panose="02020603050405020304" pitchFamily="18" charset="0"/>
              </a:rPr>
              <a:pPr/>
              <a:t>9</a:t>
            </a:fld>
            <a:endParaRPr lang="en-US" altLang="en-US" sz="1000">
              <a:solidFill>
                <a:srgbClr val="800000"/>
              </a:solidFill>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22930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539288" cy="6173788"/>
            <a:chOff x="0" y="0"/>
            <a:chExt cx="5341" cy="3889"/>
          </a:xfrm>
        </p:grpSpPr>
        <p:sp>
          <p:nvSpPr>
            <p:cNvPr id="5"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6"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7"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8"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3079" name="Rectangle 7"/>
          <p:cNvSpPr>
            <a:spLocks noGrp="1" noChangeArrowheads="1"/>
          </p:cNvSpPr>
          <p:nvPr>
            <p:ph type="ctrTitle" sz="quarter"/>
          </p:nvPr>
        </p:nvSpPr>
        <p:spPr>
          <a:xfrm>
            <a:off x="771525" y="1143000"/>
            <a:ext cx="8743950" cy="1143000"/>
          </a:xfrm>
        </p:spPr>
        <p:txBody>
          <a:bodyPr/>
          <a:lstStyle>
            <a:lvl1pPr>
              <a:defRPr/>
            </a:lvl1pPr>
          </a:lstStyle>
          <a:p>
            <a:r>
              <a:rPr lang="en-US"/>
              <a:t>Click to edit Master title style</a:t>
            </a:r>
          </a:p>
        </p:txBody>
      </p:sp>
      <p:sp>
        <p:nvSpPr>
          <p:cNvPr id="3080" name="Rectangle 8"/>
          <p:cNvSpPr>
            <a:spLocks noGrp="1" noChangeArrowheads="1"/>
          </p:cNvSpPr>
          <p:nvPr>
            <p:ph type="subTitle" sz="quarter" idx="1"/>
          </p:nvPr>
        </p:nvSpPr>
        <p:spPr>
          <a:xfrm>
            <a:off x="1543050" y="2819400"/>
            <a:ext cx="7200900" cy="1752600"/>
          </a:xfrm>
        </p:spPr>
        <p:txBody>
          <a:bodyPr/>
          <a:lstStyle>
            <a:lvl1pPr marL="0" indent="0" algn="ctr">
              <a:buFont typeface="Monotype Sorts" pitchFamily="2" charset="2"/>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fld id="{6D612432-DA0E-4B2D-9664-85364A0200BF}" type="slidenum">
              <a:rPr lang="ar-BH" altLang="en-US"/>
              <a:pPr/>
              <a:t>‹#›</a:t>
            </a:fld>
            <a:endParaRPr lang="en-US" altLang="en-US"/>
          </a:p>
        </p:txBody>
      </p:sp>
    </p:spTree>
    <p:extLst>
      <p:ext uri="{BB962C8B-B14F-4D97-AF65-F5344CB8AC3E}">
        <p14:creationId xmlns:p14="http://schemas.microsoft.com/office/powerpoint/2010/main" val="98864619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7EAFA4AB-B83B-43D5-A76B-E3C432F30BFC}" type="slidenum">
              <a:rPr lang="ar-BH" altLang="en-US"/>
              <a:pPr/>
              <a:t>‹#›</a:t>
            </a:fld>
            <a:endParaRPr lang="en-US" altLang="en-US"/>
          </a:p>
        </p:txBody>
      </p:sp>
    </p:spTree>
    <p:extLst>
      <p:ext uri="{BB962C8B-B14F-4D97-AF65-F5344CB8AC3E}">
        <p14:creationId xmlns:p14="http://schemas.microsoft.com/office/powerpoint/2010/main" val="58969041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228600"/>
            <a:ext cx="218598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228600"/>
            <a:ext cx="6405563"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3707CC81-F59F-4123-A029-89A9A36DB81E}" type="slidenum">
              <a:rPr lang="ar-BH" altLang="en-US"/>
              <a:pPr/>
              <a:t>‹#›</a:t>
            </a:fld>
            <a:endParaRPr lang="en-US" altLang="en-US"/>
          </a:p>
        </p:txBody>
      </p:sp>
    </p:spTree>
    <p:extLst>
      <p:ext uri="{BB962C8B-B14F-4D97-AF65-F5344CB8AC3E}">
        <p14:creationId xmlns:p14="http://schemas.microsoft.com/office/powerpoint/2010/main" val="374662928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539288" cy="6173788"/>
            <a:chOff x="0" y="0"/>
            <a:chExt cx="5341" cy="3889"/>
          </a:xfrm>
        </p:grpSpPr>
        <p:sp>
          <p:nvSpPr>
            <p:cNvPr id="5" name="Freeform 3"/>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6" name="Freeform 4"/>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7" name="Freeform 5"/>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8" name="Freeform 6"/>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2531335" name="Rectangle 7"/>
          <p:cNvSpPr>
            <a:spLocks noGrp="1" noChangeArrowheads="1"/>
          </p:cNvSpPr>
          <p:nvPr>
            <p:ph type="ctrTitle" sz="quarter"/>
          </p:nvPr>
        </p:nvSpPr>
        <p:spPr>
          <a:xfrm>
            <a:off x="771525" y="1143000"/>
            <a:ext cx="8743950" cy="1143000"/>
          </a:xfrm>
        </p:spPr>
        <p:txBody>
          <a:bodyPr/>
          <a:lstStyle>
            <a:lvl1pPr>
              <a:defRPr/>
            </a:lvl1pPr>
          </a:lstStyle>
          <a:p>
            <a:r>
              <a:rPr lang="en-US"/>
              <a:t>Click to edit Master title style</a:t>
            </a:r>
          </a:p>
        </p:txBody>
      </p:sp>
      <p:sp>
        <p:nvSpPr>
          <p:cNvPr id="2531336" name="Rectangle 8"/>
          <p:cNvSpPr>
            <a:spLocks noGrp="1" noChangeArrowheads="1"/>
          </p:cNvSpPr>
          <p:nvPr>
            <p:ph type="subTitle" sz="quarter" idx="1"/>
          </p:nvPr>
        </p:nvSpPr>
        <p:spPr>
          <a:xfrm>
            <a:off x="1543050" y="2819400"/>
            <a:ext cx="7200900" cy="1752600"/>
          </a:xfrm>
        </p:spPr>
        <p:txBody>
          <a:bodyPr/>
          <a:lstStyle>
            <a:lvl1pPr marL="0" indent="0" algn="ctr">
              <a:buFont typeface="Monotype Sorts" pitchFamily="2" charset="2"/>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fld id="{4D178ED3-3482-417C-8868-358D3ED1C09C}" type="slidenum">
              <a:rPr lang="ar-BH" altLang="en-US"/>
              <a:pPr/>
              <a:t>‹#›</a:t>
            </a:fld>
            <a:endParaRPr lang="en-US" altLang="en-US"/>
          </a:p>
        </p:txBody>
      </p:sp>
    </p:spTree>
    <p:extLst>
      <p:ext uri="{BB962C8B-B14F-4D97-AF65-F5344CB8AC3E}">
        <p14:creationId xmlns:p14="http://schemas.microsoft.com/office/powerpoint/2010/main" val="36332545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AD5073F0-B6E3-4443-8B57-C621D940F865}" type="slidenum">
              <a:rPr lang="ar-BH" altLang="en-US"/>
              <a:pPr/>
              <a:t>‹#›</a:t>
            </a:fld>
            <a:endParaRPr lang="en-US" altLang="en-US"/>
          </a:p>
        </p:txBody>
      </p:sp>
    </p:spTree>
    <p:extLst>
      <p:ext uri="{BB962C8B-B14F-4D97-AF65-F5344CB8AC3E}">
        <p14:creationId xmlns:p14="http://schemas.microsoft.com/office/powerpoint/2010/main" val="359071246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BC91B252-5E01-4DA2-9C01-49CEAF5EC919}" type="slidenum">
              <a:rPr lang="ar-BH" altLang="en-US"/>
              <a:pPr/>
              <a:t>‹#›</a:t>
            </a:fld>
            <a:endParaRPr lang="en-US" altLang="en-US"/>
          </a:p>
        </p:txBody>
      </p:sp>
    </p:spTree>
    <p:extLst>
      <p:ext uri="{BB962C8B-B14F-4D97-AF65-F5344CB8AC3E}">
        <p14:creationId xmlns:p14="http://schemas.microsoft.com/office/powerpoint/2010/main" val="153837193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2D90FAE5-444A-4ED3-BC5B-A7B50DD9020D}" type="slidenum">
              <a:rPr lang="ar-BH" altLang="en-US"/>
              <a:pPr/>
              <a:t>‹#›</a:t>
            </a:fld>
            <a:endParaRPr lang="en-US" altLang="en-US"/>
          </a:p>
        </p:txBody>
      </p:sp>
    </p:spTree>
    <p:extLst>
      <p:ext uri="{BB962C8B-B14F-4D97-AF65-F5344CB8AC3E}">
        <p14:creationId xmlns:p14="http://schemas.microsoft.com/office/powerpoint/2010/main" val="312898052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A058D8E3-3E61-422D-AD38-4D67BF15D14B}" type="slidenum">
              <a:rPr lang="ar-BH" altLang="en-US"/>
              <a:pPr/>
              <a:t>‹#›</a:t>
            </a:fld>
            <a:endParaRPr lang="en-US" altLang="en-US"/>
          </a:p>
        </p:txBody>
      </p:sp>
    </p:spTree>
    <p:extLst>
      <p:ext uri="{BB962C8B-B14F-4D97-AF65-F5344CB8AC3E}">
        <p14:creationId xmlns:p14="http://schemas.microsoft.com/office/powerpoint/2010/main" val="347215149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81BD6DD7-4EDD-4528-8680-4870AA32623A}" type="slidenum">
              <a:rPr lang="ar-BH" altLang="en-US"/>
              <a:pPr/>
              <a:t>‹#›</a:t>
            </a:fld>
            <a:endParaRPr lang="en-US" altLang="en-US"/>
          </a:p>
        </p:txBody>
      </p:sp>
    </p:spTree>
    <p:extLst>
      <p:ext uri="{BB962C8B-B14F-4D97-AF65-F5344CB8AC3E}">
        <p14:creationId xmlns:p14="http://schemas.microsoft.com/office/powerpoint/2010/main" val="250124621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6FD905C7-AFE3-4C5D-AEF0-A2DDA124C5B5}" type="slidenum">
              <a:rPr lang="ar-BH" altLang="en-US"/>
              <a:pPr/>
              <a:t>‹#›</a:t>
            </a:fld>
            <a:endParaRPr lang="en-US" altLang="en-US"/>
          </a:p>
        </p:txBody>
      </p:sp>
    </p:spTree>
    <p:extLst>
      <p:ext uri="{BB962C8B-B14F-4D97-AF65-F5344CB8AC3E}">
        <p14:creationId xmlns:p14="http://schemas.microsoft.com/office/powerpoint/2010/main" val="366938945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56B2B4C4-664B-462E-B004-7D28CB32B030}" type="slidenum">
              <a:rPr lang="ar-BH" altLang="en-US"/>
              <a:pPr/>
              <a:t>‹#›</a:t>
            </a:fld>
            <a:endParaRPr lang="en-US" altLang="en-US"/>
          </a:p>
        </p:txBody>
      </p:sp>
    </p:spTree>
    <p:extLst>
      <p:ext uri="{BB962C8B-B14F-4D97-AF65-F5344CB8AC3E}">
        <p14:creationId xmlns:p14="http://schemas.microsoft.com/office/powerpoint/2010/main" val="20619515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4679B84E-441F-426B-B660-F61F95F1961B}" type="slidenum">
              <a:rPr lang="ar-BH" altLang="en-US"/>
              <a:pPr/>
              <a:t>‹#›</a:t>
            </a:fld>
            <a:endParaRPr lang="en-US" altLang="en-US"/>
          </a:p>
        </p:txBody>
      </p:sp>
    </p:spTree>
    <p:extLst>
      <p:ext uri="{BB962C8B-B14F-4D97-AF65-F5344CB8AC3E}">
        <p14:creationId xmlns:p14="http://schemas.microsoft.com/office/powerpoint/2010/main" val="119141811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E7065FF3-9BB6-45D1-BEF5-8606CFD2B3FA}" type="slidenum">
              <a:rPr lang="ar-BH" altLang="en-US"/>
              <a:pPr/>
              <a:t>‹#›</a:t>
            </a:fld>
            <a:endParaRPr lang="en-US" altLang="en-US"/>
          </a:p>
        </p:txBody>
      </p:sp>
    </p:spTree>
    <p:extLst>
      <p:ext uri="{BB962C8B-B14F-4D97-AF65-F5344CB8AC3E}">
        <p14:creationId xmlns:p14="http://schemas.microsoft.com/office/powerpoint/2010/main" val="30932310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96795789-F613-4675-A9B4-4FE82A694D0F}" type="slidenum">
              <a:rPr lang="ar-BH" altLang="en-US"/>
              <a:pPr/>
              <a:t>‹#›</a:t>
            </a:fld>
            <a:endParaRPr lang="en-US" altLang="en-US"/>
          </a:p>
        </p:txBody>
      </p:sp>
    </p:spTree>
    <p:extLst>
      <p:ext uri="{BB962C8B-B14F-4D97-AF65-F5344CB8AC3E}">
        <p14:creationId xmlns:p14="http://schemas.microsoft.com/office/powerpoint/2010/main" val="325271150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228600"/>
            <a:ext cx="218598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228600"/>
            <a:ext cx="6405563"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FC4F7626-CC3F-4F69-B21A-EE0691BA5FEE}" type="slidenum">
              <a:rPr lang="ar-BH" altLang="en-US"/>
              <a:pPr/>
              <a:t>‹#›</a:t>
            </a:fld>
            <a:endParaRPr lang="en-US" altLang="en-US"/>
          </a:p>
        </p:txBody>
      </p:sp>
    </p:spTree>
    <p:extLst>
      <p:ext uri="{BB962C8B-B14F-4D97-AF65-F5344CB8AC3E}">
        <p14:creationId xmlns:p14="http://schemas.microsoft.com/office/powerpoint/2010/main" val="256131668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39258E4B-0D8E-4C2D-B37F-FEBA4525ABB4}"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1814742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39258E4B-0D8E-4C2D-B37F-FEBA4525ABB4}"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8929915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39258E4B-0D8E-4C2D-B37F-FEBA4525ABB4}"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1799513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39258E4B-0D8E-4C2D-B37F-FEBA4525ABB4}"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9952358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39258E4B-0D8E-4C2D-B37F-FEBA4525ABB4}"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5128760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39258E4B-0D8E-4C2D-B37F-FEBA4525ABB4}"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8295768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39258E4B-0D8E-4C2D-B37F-FEBA4525ABB4}"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376849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D66B4D66-70F5-4BF0-9BAA-83FCF78CE396}" type="slidenum">
              <a:rPr lang="ar-BH" altLang="en-US"/>
              <a:pPr/>
              <a:t>‹#›</a:t>
            </a:fld>
            <a:endParaRPr lang="en-US" altLang="en-US"/>
          </a:p>
        </p:txBody>
      </p:sp>
    </p:spTree>
    <p:extLst>
      <p:ext uri="{BB962C8B-B14F-4D97-AF65-F5344CB8AC3E}">
        <p14:creationId xmlns:p14="http://schemas.microsoft.com/office/powerpoint/2010/main" val="376241911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39258E4B-0D8E-4C2D-B37F-FEBA4525ABB4}"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2099879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39258E4B-0D8E-4C2D-B37F-FEBA4525ABB4}"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6474124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39258E4B-0D8E-4C2D-B37F-FEBA4525ABB4}"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1370314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D9C84411-CB02-46EA-80B1-EF3B2F00F65D}" type="slidenum">
              <a:rPr lang="ar-BH" altLang="en-US"/>
              <a:pPr/>
              <a:t>‹#›</a:t>
            </a:fld>
            <a:endParaRPr lang="en-US" altLang="en-US"/>
          </a:p>
        </p:txBody>
      </p:sp>
    </p:spTree>
    <p:extLst>
      <p:ext uri="{BB962C8B-B14F-4D97-AF65-F5344CB8AC3E}">
        <p14:creationId xmlns:p14="http://schemas.microsoft.com/office/powerpoint/2010/main" val="90455249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1667E406-CA15-4AFE-A8A4-5EFC0618DC32}" type="slidenum">
              <a:rPr lang="ar-BH" altLang="en-US"/>
              <a:pPr/>
              <a:t>‹#›</a:t>
            </a:fld>
            <a:endParaRPr lang="en-US" altLang="en-US"/>
          </a:p>
        </p:txBody>
      </p:sp>
    </p:spTree>
    <p:extLst>
      <p:ext uri="{BB962C8B-B14F-4D97-AF65-F5344CB8AC3E}">
        <p14:creationId xmlns:p14="http://schemas.microsoft.com/office/powerpoint/2010/main" val="175860116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06BEFC24-5B5D-41E3-8C93-9F1326C3AFB9}" type="slidenum">
              <a:rPr lang="ar-BH" altLang="en-US"/>
              <a:pPr/>
              <a:t>‹#›</a:t>
            </a:fld>
            <a:endParaRPr lang="en-US" altLang="en-US"/>
          </a:p>
        </p:txBody>
      </p:sp>
    </p:spTree>
    <p:extLst>
      <p:ext uri="{BB962C8B-B14F-4D97-AF65-F5344CB8AC3E}">
        <p14:creationId xmlns:p14="http://schemas.microsoft.com/office/powerpoint/2010/main" val="242960364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3CFBF91A-3819-488C-80D1-3326B79DE5FE}" type="slidenum">
              <a:rPr lang="ar-BH" altLang="en-US"/>
              <a:pPr/>
              <a:t>‹#›</a:t>
            </a:fld>
            <a:endParaRPr lang="en-US" altLang="en-US"/>
          </a:p>
        </p:txBody>
      </p:sp>
    </p:spTree>
    <p:extLst>
      <p:ext uri="{BB962C8B-B14F-4D97-AF65-F5344CB8AC3E}">
        <p14:creationId xmlns:p14="http://schemas.microsoft.com/office/powerpoint/2010/main" val="364149628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05E6AFC4-7140-47CB-8FEF-CB5B623E424B}" type="slidenum">
              <a:rPr lang="ar-BH" altLang="en-US"/>
              <a:pPr/>
              <a:t>‹#›</a:t>
            </a:fld>
            <a:endParaRPr lang="en-US" altLang="en-US"/>
          </a:p>
        </p:txBody>
      </p:sp>
    </p:spTree>
    <p:extLst>
      <p:ext uri="{BB962C8B-B14F-4D97-AF65-F5344CB8AC3E}">
        <p14:creationId xmlns:p14="http://schemas.microsoft.com/office/powerpoint/2010/main" val="280416982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34791F3E-6E42-43E7-98D5-8D060CEF2B0E}" type="slidenum">
              <a:rPr lang="ar-BH" altLang="en-US"/>
              <a:pPr/>
              <a:t>‹#›</a:t>
            </a:fld>
            <a:endParaRPr lang="en-US" altLang="en-US"/>
          </a:p>
        </p:txBody>
      </p:sp>
    </p:spTree>
    <p:extLst>
      <p:ext uri="{BB962C8B-B14F-4D97-AF65-F5344CB8AC3E}">
        <p14:creationId xmlns:p14="http://schemas.microsoft.com/office/powerpoint/2010/main" val="335162607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3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3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2050" name="Group 6"/>
          <p:cNvGrpSpPr>
            <a:grpSpLocks/>
          </p:cNvGrpSpPr>
          <p:nvPr/>
        </p:nvGrpSpPr>
        <p:grpSpPr bwMode="auto">
          <a:xfrm>
            <a:off x="0" y="0"/>
            <a:ext cx="9539288" cy="6173788"/>
            <a:chOff x="0" y="0"/>
            <a:chExt cx="5341" cy="3889"/>
          </a:xfrm>
        </p:grpSpPr>
        <p:sp>
          <p:nvSpPr>
            <p:cNvPr id="1026"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latin typeface="+mn-lt"/>
              </a:defRPr>
            </a:lvl1pPr>
          </a:lstStyle>
          <a:p>
            <a:pPr>
              <a:defRPr/>
            </a:pPr>
            <a:endParaRPr lang="en-US"/>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latin typeface="+mn-lt"/>
              </a:defRPr>
            </a:lvl1pPr>
          </a:lstStyle>
          <a:p>
            <a:pPr>
              <a:defRPr/>
            </a:pPr>
            <a:endParaRPr lang="en-US"/>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482E2E25-AD41-48DA-9426-1DEF87DB6EF7}" type="slidenum">
              <a:rPr lang="ar-BH"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24"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B8D1B30-B45D-4826-A818-433D88D11987}" type="slidenum">
              <a:rPr lang="ar-BH"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132998761"/>
      </p:ext>
    </p:extLst>
  </p:cSld>
  <p:clrMap bg1="dk2" tx1="lt1" bg2="dk1" tx2="lt2" accent1="accent1" accent2="accent2" accent3="accent3" accent4="accent4" accent5="accent5" accent6="accent6" hlink="hlink" folHlink="folHlink"/>
  <p:sldLayoutIdLst>
    <p:sldLayoutId id="2147483741"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B8D1B30-B45D-4826-A818-433D88D11987}" type="slidenum">
              <a:rPr lang="ar-BH"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3909035958"/>
      </p:ext>
    </p:extLst>
  </p:cSld>
  <p:clrMap bg1="dk2" tx1="lt1" bg2="dk1" tx2="lt2" accent1="accent1" accent2="accent2" accent3="accent3" accent4="accent4" accent5="accent5" accent6="accent6" hlink="hlink" folHlink="folHlink"/>
  <p:sldLayoutIdLst>
    <p:sldLayoutId id="2147483743"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B8D1B30-B45D-4826-A818-433D88D11987}" type="slidenum">
              <a:rPr lang="ar-BH"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2487176803"/>
      </p:ext>
    </p:extLst>
  </p:cSld>
  <p:clrMap bg1="dk2" tx1="lt1" bg2="dk1" tx2="lt2" accent1="accent1" accent2="accent2" accent3="accent3" accent4="accent4" accent5="accent5" accent6="accent6" hlink="hlink" folHlink="folHlink"/>
  <p:sldLayoutIdLst>
    <p:sldLayoutId id="2147483745"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539288" cy="6173788"/>
            <a:chOff x="0" y="0"/>
            <a:chExt cx="5341" cy="3889"/>
          </a:xfrm>
        </p:grpSpPr>
        <p:sp>
          <p:nvSpPr>
            <p:cNvPr id="2530307" name="Freeform 3"/>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2530308" name="Freeform 4"/>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2530309" name="Freeform 5"/>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2530310" name="Freeform 6"/>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253031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53031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031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latin typeface="+mn-lt"/>
              </a:defRPr>
            </a:lvl1pPr>
          </a:lstStyle>
          <a:p>
            <a:pPr>
              <a:defRPr/>
            </a:pPr>
            <a:endParaRPr lang="en-US"/>
          </a:p>
        </p:txBody>
      </p:sp>
      <p:sp>
        <p:nvSpPr>
          <p:cNvPr id="253031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latin typeface="+mn-lt"/>
              </a:defRPr>
            </a:lvl1pPr>
          </a:lstStyle>
          <a:p>
            <a:pPr>
              <a:defRPr/>
            </a:pPr>
            <a:endParaRPr lang="en-US"/>
          </a:p>
        </p:txBody>
      </p:sp>
      <p:sp>
        <p:nvSpPr>
          <p:cNvPr id="253031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70D8E80-F91C-40ED-8C1B-94BD89D74574}" type="slidenum">
              <a:rPr lang="ar-BH"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25"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B8D1B30-B45D-4826-A818-433D88D11987}" type="slidenum">
              <a:rPr lang="ar-BH"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1860403434"/>
      </p:ext>
    </p:extLst>
  </p:cSld>
  <p:clrMap bg1="dk2" tx1="lt1" bg2="dk1" tx2="lt2" accent1="accent1" accent2="accent2" accent3="accent3" accent4="accent4" accent5="accent5" accent6="accent6" hlink="hlink" folHlink="folHlink"/>
  <p:sldLayoutIdLst>
    <p:sldLayoutId id="2147483727"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B8D1B30-B45D-4826-A818-433D88D11987}" type="slidenum">
              <a:rPr lang="ar-BH"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4126624566"/>
      </p:ext>
    </p:extLst>
  </p:cSld>
  <p:clrMap bg1="dk2" tx1="lt1" bg2="dk1" tx2="lt2" accent1="accent1" accent2="accent2" accent3="accent3" accent4="accent4" accent5="accent5" accent6="accent6" hlink="hlink" folHlink="folHlink"/>
  <p:sldLayoutIdLst>
    <p:sldLayoutId id="2147483729"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B8D1B30-B45D-4826-A818-433D88D11987}" type="slidenum">
              <a:rPr lang="ar-BH"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1035801622"/>
      </p:ext>
    </p:extLst>
  </p:cSld>
  <p:clrMap bg1="dk2" tx1="lt1" bg2="dk1" tx2="lt2" accent1="accent1" accent2="accent2" accent3="accent3" accent4="accent4" accent5="accent5" accent6="accent6" hlink="hlink" folHlink="folHlink"/>
  <p:sldLayoutIdLst>
    <p:sldLayoutId id="2147483731"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B8D1B30-B45D-4826-A818-433D88D11987}" type="slidenum">
              <a:rPr lang="ar-BH"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1459891184"/>
      </p:ext>
    </p:extLst>
  </p:cSld>
  <p:clrMap bg1="dk2" tx1="lt1" bg2="dk1" tx2="lt2" accent1="accent1" accent2="accent2" accent3="accent3" accent4="accent4" accent5="accent5" accent6="accent6" hlink="hlink" folHlink="folHlink"/>
  <p:sldLayoutIdLst>
    <p:sldLayoutId id="2147483733"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B8D1B30-B45D-4826-A818-433D88D11987}" type="slidenum">
              <a:rPr lang="ar-BH"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2842969410"/>
      </p:ext>
    </p:extLst>
  </p:cSld>
  <p:clrMap bg1="dk2" tx1="lt1" bg2="dk1" tx2="lt2" accent1="accent1" accent2="accent2" accent3="accent3" accent4="accent4" accent5="accent5" accent6="accent6" hlink="hlink" folHlink="folHlink"/>
  <p:sldLayoutIdLst>
    <p:sldLayoutId id="2147483735"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B8D1B30-B45D-4826-A818-433D88D11987}" type="slidenum">
              <a:rPr lang="ar-BH"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672710396"/>
      </p:ext>
    </p:extLst>
  </p:cSld>
  <p:clrMap bg1="dk2" tx1="lt1" bg2="dk1" tx2="lt2" accent1="accent1" accent2="accent2" accent3="accent3" accent4="accent4" accent5="accent5" accent6="accent6" hlink="hlink" folHlink="folHlink"/>
  <p:sldLayoutIdLst>
    <p:sldLayoutId id="2147483737"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B8D1B30-B45D-4826-A818-433D88D11987}" type="slidenum">
              <a:rPr lang="ar-BH"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3019091664"/>
      </p:ext>
    </p:extLst>
  </p:cSld>
  <p:clrMap bg1="dk2" tx1="lt1" bg2="dk1" tx2="lt2" accent1="accent1" accent2="accent2" accent3="accent3" accent4="accent4" accent5="accent5" accent6="accent6" hlink="hlink" folHlink="folHlink"/>
  <p:sldLayoutIdLst>
    <p:sldLayoutId id="2147483739"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1.bin"/><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accessmedicine.mhmedical.com/"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8"/>
          <p:cNvSpPr>
            <a:spLocks noChangeArrowheads="1"/>
          </p:cNvSpPr>
          <p:nvPr/>
        </p:nvSpPr>
        <p:spPr bwMode="auto">
          <a:xfrm>
            <a:off x="0" y="4953000"/>
            <a:ext cx="10287000" cy="914400"/>
          </a:xfrm>
          <a:prstGeom prst="rect">
            <a:avLst/>
          </a:prstGeom>
          <a:noFill/>
          <a:ln w="9525">
            <a:noFill/>
            <a:miter lim="800000"/>
            <a:headEnd/>
            <a:tailEnd/>
          </a:ln>
          <a:effectLst>
            <a:outerShdw dist="35921" dir="2700000" algn="ctr" rotWithShape="0">
              <a:schemeClr val="bg2"/>
            </a:outerShdw>
          </a:effectLst>
        </p:spPr>
        <p:txBody>
          <a:bodyPr anchor="ctr"/>
          <a:lstStyle/>
          <a:p>
            <a:pPr algn="ctr">
              <a:defRPr/>
            </a:pPr>
            <a:r>
              <a:rPr lang="en-US" sz="3600" b="1" i="0" dirty="0"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Dr. </a:t>
            </a:r>
            <a:r>
              <a:rPr lang="en-US" sz="3600" b="1" i="0" dirty="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Ahmad </a:t>
            </a:r>
            <a:r>
              <a:rPr lang="en-US" sz="3600" b="1" i="0" dirty="0"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Al-Shafei, </a:t>
            </a:r>
            <a:r>
              <a:rPr lang="en-US" sz="3600" b="1" i="0" dirty="0" err="1"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MBChB</a:t>
            </a:r>
            <a:r>
              <a:rPr lang="en-US" sz="3600" b="1" i="0" dirty="0"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 PhD, MHPE</a:t>
            </a:r>
          </a:p>
          <a:p>
            <a:pPr algn="ctr">
              <a:defRPr/>
            </a:pPr>
            <a:r>
              <a:rPr lang="en-US" sz="2800" b="1" i="0" dirty="0" smtClean="0">
                <a:solidFill>
                  <a:srgbClr val="00CCFF"/>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Associate Professor in Physiology</a:t>
            </a:r>
          </a:p>
          <a:p>
            <a:pPr algn="ctr">
              <a:defRPr/>
            </a:pPr>
            <a:r>
              <a:rPr lang="en-US" sz="2800" b="1" i="0" dirty="0" smtClean="0">
                <a:solidFill>
                  <a:srgbClr val="00CCFF"/>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KSU</a:t>
            </a:r>
            <a:r>
              <a:rPr lang="en-US" sz="3600" b="1" i="0" dirty="0"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 </a:t>
            </a:r>
            <a:endParaRPr lang="en-US" sz="3600" b="1" i="0" dirty="0">
              <a:solidFill>
                <a:srgbClr val="00CCFF"/>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endParaRPr>
          </a:p>
        </p:txBody>
      </p:sp>
      <p:pic>
        <p:nvPicPr>
          <p:cNvPr id="7" name="Picture 14" descr="hear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734300" y="2733675"/>
            <a:ext cx="142557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5"/>
          <p:cNvSpPr>
            <a:spLocks noGrp="1" noChangeArrowheads="1"/>
          </p:cNvSpPr>
          <p:nvPr>
            <p:ph type="title"/>
          </p:nvPr>
        </p:nvSpPr>
        <p:spPr>
          <a:xfrm>
            <a:off x="0" y="1447800"/>
            <a:ext cx="10287000" cy="2133600"/>
          </a:xfrm>
        </p:spPr>
        <p:txBody>
          <a:bodyPr/>
          <a:lstStyle/>
          <a:p>
            <a:pPr>
              <a:defRPr/>
            </a:pPr>
            <a:r>
              <a:rPr lang="en-US" b="1" dirty="0" smtClean="0">
                <a:latin typeface="Calibri" panose="020F0502020204030204" pitchFamily="34" charset="0"/>
              </a:rPr>
              <a:t>Cardiovascular Block</a:t>
            </a:r>
            <a:br>
              <a:rPr lang="en-US" b="1" dirty="0" smtClean="0">
                <a:latin typeface="Calibri" panose="020F0502020204030204" pitchFamily="34" charset="0"/>
              </a:rPr>
            </a:br>
            <a:r>
              <a:rPr lang="en-US" b="1" dirty="0">
                <a:latin typeface="Calibri" panose="020F0502020204030204" pitchFamily="34" charset="0"/>
              </a:rPr>
              <a:t/>
            </a:r>
            <a:br>
              <a:rPr lang="en-US" b="1" dirty="0">
                <a:latin typeface="Calibri" panose="020F0502020204030204" pitchFamily="34" charset="0"/>
              </a:rPr>
            </a:br>
            <a:r>
              <a:rPr lang="en-US" b="1" dirty="0" smtClean="0">
                <a:solidFill>
                  <a:srgbClr val="FF0000"/>
                </a:solidFill>
                <a:latin typeface="Calibri" panose="020F0502020204030204" pitchFamily="34" charset="0"/>
              </a:rPr>
              <a:t>Stroke volume and its regulation</a:t>
            </a:r>
            <a:br>
              <a:rPr lang="en-US" b="1" dirty="0" smtClean="0">
                <a:solidFill>
                  <a:srgbClr val="FF0000"/>
                </a:solidFill>
                <a:latin typeface="Calibri" panose="020F0502020204030204" pitchFamily="34" charset="0"/>
              </a:rPr>
            </a:br>
            <a:r>
              <a:rPr lang="en-US" b="1" dirty="0" smtClean="0">
                <a:solidFill>
                  <a:srgbClr val="FF0000"/>
                </a:solidFill>
                <a:latin typeface="Calibri" panose="020F0502020204030204" pitchFamily="34" charset="0"/>
              </a:rPr>
              <a:t>Cardiac output</a:t>
            </a:r>
            <a:br>
              <a:rPr lang="en-US" b="1" dirty="0" smtClean="0">
                <a:solidFill>
                  <a:srgbClr val="FF0000"/>
                </a:solidFill>
                <a:latin typeface="Calibri" panose="020F0502020204030204" pitchFamily="34" charset="0"/>
              </a:rPr>
            </a:br>
            <a:r>
              <a:rPr lang="en-US" b="1" dirty="0" smtClean="0">
                <a:solidFill>
                  <a:srgbClr val="FF0000"/>
                </a:solidFill>
                <a:latin typeface="Calibri" panose="020F0502020204030204" pitchFamily="34" charset="0"/>
              </a:rPr>
              <a:t>Heart failure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50594" name="Rectangle 2"/>
          <p:cNvSpPr>
            <a:spLocks noChangeArrowheads="1"/>
          </p:cNvSpPr>
          <p:nvPr/>
        </p:nvSpPr>
        <p:spPr bwMode="auto">
          <a:xfrm>
            <a:off x="819150" y="762000"/>
            <a:ext cx="8743950" cy="838200"/>
          </a:xfrm>
          <a:prstGeom prst="rect">
            <a:avLst/>
          </a:prstGeom>
          <a:noFill/>
          <a:ln w="9525">
            <a:noFill/>
            <a:miter lim="800000"/>
            <a:headEnd/>
            <a:tailEnd/>
          </a:ln>
          <a:effectLst/>
        </p:spPr>
        <p:txBody>
          <a:bodyPr lIns="92075" tIns="46038" rIns="92075" bIns="46038" anchor="ctr"/>
          <a:lstStyle/>
          <a:p>
            <a:pPr algn="ctr">
              <a:defRPr/>
            </a:pPr>
            <a:r>
              <a:rPr lang="en-US" sz="4000" b="1" i="0">
                <a:solidFill>
                  <a:srgbClr val="FFFF00"/>
                </a:solidFill>
                <a:effectLst>
                  <a:outerShdw blurRad="38100" dist="38100" dir="2700000" algn="tl">
                    <a:srgbClr val="000000"/>
                  </a:outerShdw>
                </a:effectLst>
                <a:latin typeface="Calibri" panose="020F0502020204030204" pitchFamily="34" charset="0"/>
                <a:cs typeface="Traditional Arabic" pitchFamily="2" charset="-78"/>
              </a:rPr>
              <a:t>An overview of cardiac output regulation</a:t>
            </a:r>
          </a:p>
        </p:txBody>
      </p:sp>
      <p:sp>
        <p:nvSpPr>
          <p:cNvPr id="13315" name="Rectangle 3"/>
          <p:cNvSpPr>
            <a:spLocks noChangeArrowheads="1"/>
          </p:cNvSpPr>
          <p:nvPr/>
        </p:nvSpPr>
        <p:spPr bwMode="auto">
          <a:xfrm>
            <a:off x="342900" y="1962150"/>
            <a:ext cx="9601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buClr>
                <a:schemeClr val="tx2"/>
              </a:buClr>
              <a:buFont typeface="Wingdings" panose="05000000000000000000" pitchFamily="2" charset="2"/>
              <a:buBlip>
                <a:blip r:embed="rId4"/>
              </a:buBlip>
            </a:pPr>
            <a:r>
              <a:rPr lang="en-US" altLang="en-US" sz="2300" b="1" i="0">
                <a:solidFill>
                  <a:srgbClr val="FF99FF"/>
                </a:solidFill>
                <a:latin typeface="Calibri" panose="020F0502020204030204" pitchFamily="34" charset="0"/>
              </a:rPr>
              <a:t> </a:t>
            </a:r>
            <a:r>
              <a:rPr lang="en-US" altLang="en-US" sz="2400" b="1" i="0">
                <a:solidFill>
                  <a:srgbClr val="99FF33"/>
                </a:solidFill>
                <a:latin typeface="Calibri" panose="020F0502020204030204" pitchFamily="34" charset="0"/>
              </a:rPr>
              <a:t>CO = SV . HR</a:t>
            </a:r>
          </a:p>
          <a:p>
            <a:pPr>
              <a:buClr>
                <a:schemeClr val="tx2"/>
              </a:buClr>
              <a:buFont typeface="Wingdings" panose="05000000000000000000" pitchFamily="2" charset="2"/>
              <a:buBlip>
                <a:blip r:embed="rId4"/>
              </a:buBlip>
            </a:pPr>
            <a:endParaRPr lang="en-US" altLang="en-US" sz="2300" b="1" i="0">
              <a:solidFill>
                <a:srgbClr val="99FF33"/>
              </a:solidFill>
              <a:latin typeface="Calibri" panose="020F0502020204030204" pitchFamily="34" charset="0"/>
            </a:endParaRPr>
          </a:p>
          <a:p>
            <a:pPr>
              <a:buClr>
                <a:schemeClr val="tx2"/>
              </a:buClr>
              <a:buFont typeface="Wingdings" panose="05000000000000000000" pitchFamily="2" charset="2"/>
              <a:buBlip>
                <a:blip r:embed="rId4"/>
              </a:buBlip>
            </a:pPr>
            <a:r>
              <a:rPr lang="en-US" altLang="en-US" sz="2300" b="1" i="0">
                <a:solidFill>
                  <a:srgbClr val="FF99FF"/>
                </a:solidFill>
                <a:latin typeface="Calibri" panose="020F0502020204030204" pitchFamily="34" charset="0"/>
              </a:rPr>
              <a:t> The stroke volume for each ventricle averages 70 ml of blood, and a normal heart rate is approximately 70 beats/minute; therefore, the cardiac output at rest is approximately 5 L/min.</a:t>
            </a:r>
            <a:endParaRPr lang="ar-BH" altLang="en-US" sz="2300" b="1" i="0">
              <a:solidFill>
                <a:srgbClr val="FF99FF"/>
              </a:solidFill>
              <a:latin typeface="Calibri" panose="020F0502020204030204" pitchFamily="34" charset="0"/>
            </a:endParaRPr>
          </a:p>
          <a:p>
            <a:pPr>
              <a:buClr>
                <a:schemeClr val="tx2"/>
              </a:buClr>
              <a:buFont typeface="Wingdings" panose="05000000000000000000" pitchFamily="2" charset="2"/>
              <a:buBlip>
                <a:blip r:embed="rId4"/>
              </a:buBlip>
            </a:pPr>
            <a:endParaRPr lang="ar-BH" altLang="en-US" sz="2300" b="1" i="0">
              <a:latin typeface="Calibri" panose="020F0502020204030204" pitchFamily="34" charset="0"/>
            </a:endParaRPr>
          </a:p>
          <a:p>
            <a:pPr>
              <a:buClr>
                <a:schemeClr val="tx2"/>
              </a:buClr>
              <a:buFont typeface="Wingdings" panose="05000000000000000000" pitchFamily="2" charset="2"/>
              <a:buBlip>
                <a:blip r:embed="rId4"/>
              </a:buBlip>
            </a:pPr>
            <a:r>
              <a:rPr lang="en-US" altLang="en-US" sz="2300" b="1" i="0">
                <a:solidFill>
                  <a:srgbClr val="00FFFF"/>
                </a:solidFill>
                <a:latin typeface="Calibri" panose="020F0502020204030204" pitchFamily="34" charset="0"/>
              </a:rPr>
              <a:t> The heart rate is under neural control. Cardiac sympathetic efferent activity increases the heart rate, whereas parasympathetic (vagal) efferent impulses decreases heart rate.</a:t>
            </a:r>
          </a:p>
          <a:p>
            <a:pPr>
              <a:buClr>
                <a:schemeClr val="tx2"/>
              </a:buClr>
              <a:buFont typeface="Wingdings" panose="05000000000000000000" pitchFamily="2" charset="2"/>
              <a:buNone/>
            </a:pPr>
            <a:endParaRPr lang="ar-BH" altLang="en-US" sz="2300" b="1" i="0">
              <a:solidFill>
                <a:srgbClr val="00FFFF"/>
              </a:solidFill>
              <a:latin typeface="Calibri" panose="020F0502020204030204" pitchFamily="34" charset="0"/>
            </a:endParaRPr>
          </a:p>
          <a:p>
            <a:pPr>
              <a:buClr>
                <a:schemeClr val="tx2"/>
              </a:buClr>
              <a:buFont typeface="Wingdings" panose="05000000000000000000" pitchFamily="2" charset="2"/>
              <a:buBlip>
                <a:blip r:embed="rId4"/>
              </a:buBlip>
            </a:pPr>
            <a:r>
              <a:rPr lang="en-US" altLang="en-US" sz="2300" b="1" i="0">
                <a:solidFill>
                  <a:srgbClr val="FF9966"/>
                </a:solidFill>
                <a:latin typeface="Calibri" panose="020F0502020204030204" pitchFamily="34" charset="0"/>
              </a:rPr>
              <a:t> The stroke volume varies with the volume of blood in the ventricle at the onset of contraction, changes in the force of ventricular contraction, and the arterial pressure.</a:t>
            </a: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Rectangle 6"/>
          <p:cNvSpPr>
            <a:spLocks noChangeArrowheads="1"/>
          </p:cNvSpPr>
          <p:nvPr/>
        </p:nvSpPr>
        <p:spPr bwMode="auto">
          <a:xfrm>
            <a:off x="266700" y="2057400"/>
            <a:ext cx="9753600" cy="41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buClr>
                <a:schemeClr val="tx2"/>
              </a:buClr>
              <a:buFont typeface="Wingdings" panose="05000000000000000000" pitchFamily="2" charset="2"/>
              <a:buBlip>
                <a:blip r:embed="rId4"/>
              </a:buBlip>
            </a:pPr>
            <a:r>
              <a:rPr lang="en-US" altLang="en-US" sz="2600" b="1" i="0" dirty="0">
                <a:solidFill>
                  <a:srgbClr val="00FFFF"/>
                </a:solidFill>
                <a:latin typeface="Calibri" panose="020F0502020204030204" pitchFamily="34" charset="0"/>
              </a:rPr>
              <a:t> The term venous return (VR) refers to the volume of blood entering each atrium per minute.</a:t>
            </a:r>
          </a:p>
          <a:p>
            <a:pPr>
              <a:buClr>
                <a:schemeClr val="tx2"/>
              </a:buClr>
              <a:buFont typeface="Wingdings" panose="05000000000000000000" pitchFamily="2" charset="2"/>
              <a:buBlip>
                <a:blip r:embed="rId4"/>
              </a:buBlip>
            </a:pPr>
            <a:endParaRPr lang="en-US" altLang="en-US" sz="2600" b="1" i="0" dirty="0">
              <a:solidFill>
                <a:srgbClr val="00FFFF"/>
              </a:solidFill>
              <a:latin typeface="Calibri" panose="020F0502020204030204" pitchFamily="34" charset="0"/>
            </a:endParaRPr>
          </a:p>
          <a:p>
            <a:pPr>
              <a:buClr>
                <a:schemeClr val="tx2"/>
              </a:buClr>
              <a:buFont typeface="Wingdings" panose="05000000000000000000" pitchFamily="2" charset="2"/>
              <a:buBlip>
                <a:blip r:embed="rId4"/>
              </a:buBlip>
            </a:pPr>
            <a:r>
              <a:rPr lang="en-US" altLang="en-US" sz="2600" b="1" i="0" dirty="0">
                <a:solidFill>
                  <a:srgbClr val="00FFFF"/>
                </a:solidFill>
                <a:latin typeface="Calibri" panose="020F0502020204030204" pitchFamily="34" charset="0"/>
              </a:rPr>
              <a:t> </a:t>
            </a:r>
            <a:r>
              <a:rPr lang="en-GB" altLang="en-US" sz="2600" b="1" i="0" dirty="0">
                <a:solidFill>
                  <a:srgbClr val="FF0066"/>
                </a:solidFill>
                <a:latin typeface="Calibri" panose="020F0502020204030204" pitchFamily="34" charset="0"/>
              </a:rPr>
              <a:t>Cardiac output (co): 			5-5.5 l/min</a:t>
            </a:r>
          </a:p>
          <a:p>
            <a:r>
              <a:rPr lang="en-GB" altLang="en-US" sz="2600" b="1" i="0" dirty="0">
                <a:solidFill>
                  <a:srgbClr val="FF0066"/>
                </a:solidFill>
                <a:latin typeface="Calibri" panose="020F0502020204030204" pitchFamily="34" charset="0"/>
              </a:rPr>
              <a:t>	flow rate out of the heart, volume pumped per unit 	time.</a:t>
            </a:r>
          </a:p>
          <a:p>
            <a:r>
              <a:rPr lang="en-GB" altLang="en-US" sz="2600" b="1" i="0" dirty="0">
                <a:solidFill>
                  <a:srgbClr val="FF0066"/>
                </a:solidFill>
                <a:latin typeface="Calibri" panose="020F0502020204030204" pitchFamily="34" charset="0"/>
              </a:rPr>
              <a:t>	Cardiac output = Heart rate x Stroke volume</a:t>
            </a:r>
          </a:p>
          <a:p>
            <a:endParaRPr lang="en-GB" altLang="en-US" sz="2600" b="1" i="0" dirty="0">
              <a:latin typeface="Calibri" panose="020F0502020204030204" pitchFamily="34" charset="0"/>
            </a:endParaRPr>
          </a:p>
          <a:p>
            <a:pPr>
              <a:buFontTx/>
              <a:buBlip>
                <a:blip r:embed="rId4"/>
              </a:buBlip>
            </a:pPr>
            <a:r>
              <a:rPr lang="en-GB" altLang="en-US" sz="2600" b="1" i="0" dirty="0">
                <a:latin typeface="Calibri" panose="020F0502020204030204" pitchFamily="34" charset="0"/>
              </a:rPr>
              <a:t> </a:t>
            </a:r>
            <a:r>
              <a:rPr lang="en-GB" altLang="en-US" sz="2600" b="1" i="0" dirty="0">
                <a:solidFill>
                  <a:srgbClr val="00FF00"/>
                </a:solidFill>
                <a:latin typeface="Calibri" panose="020F0502020204030204" pitchFamily="34" charset="0"/>
              </a:rPr>
              <a:t>Venous return (VR):			5-5.5 l/min</a:t>
            </a:r>
          </a:p>
          <a:p>
            <a:r>
              <a:rPr lang="en-GB" altLang="en-US" sz="2600" b="1" i="0" dirty="0">
                <a:solidFill>
                  <a:srgbClr val="00FF00"/>
                </a:solidFill>
                <a:latin typeface="Calibri" panose="020F0502020204030204" pitchFamily="34" charset="0"/>
              </a:rPr>
              <a:t>	flow rate into the heart.</a:t>
            </a:r>
          </a:p>
          <a:p>
            <a:pPr>
              <a:spcBef>
                <a:spcPct val="20000"/>
              </a:spcBef>
              <a:buClr>
                <a:srgbClr val="FF0000"/>
              </a:buClr>
              <a:buFont typeface="Symbol" panose="05050102010706020507" pitchFamily="18" charset="2"/>
              <a:buNone/>
            </a:pPr>
            <a:r>
              <a:rPr lang="en-US" altLang="en-US" sz="2600" b="1" i="0" dirty="0">
                <a:solidFill>
                  <a:srgbClr val="00FF00"/>
                </a:solidFill>
                <a:latin typeface="Calibri" panose="020F0502020204030204" pitchFamily="34" charset="0"/>
              </a:rPr>
              <a:t>	</a:t>
            </a:r>
            <a:r>
              <a:rPr lang="en-GB" altLang="en-US" sz="2600" b="1" i="0" dirty="0">
                <a:solidFill>
                  <a:srgbClr val="00FF00"/>
                </a:solidFill>
                <a:latin typeface="Calibri" panose="020F0502020204030204" pitchFamily="34" charset="0"/>
              </a:rPr>
              <a:t>Venous return = Heart Rate x Diastolic filling volume</a:t>
            </a:r>
            <a:endParaRPr lang="en-US" altLang="en-US" sz="2600" b="1" i="0" dirty="0">
              <a:solidFill>
                <a:srgbClr val="00FF00"/>
              </a:solidFill>
              <a:latin typeface="Calibri" panose="020F0502020204030204" pitchFamily="34" charset="0"/>
            </a:endParaRPr>
          </a:p>
        </p:txBody>
      </p:sp>
      <p:sp>
        <p:nvSpPr>
          <p:cNvPr id="14339" name="Rectangle 8"/>
          <p:cNvSpPr>
            <a:spLocks noChangeArrowheads="1"/>
          </p:cNvSpPr>
          <p:nvPr/>
        </p:nvSpPr>
        <p:spPr bwMode="auto">
          <a:xfrm>
            <a:off x="876300" y="762000"/>
            <a:ext cx="8743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US" altLang="en-US" sz="4400" b="1" i="0">
                <a:solidFill>
                  <a:schemeClr val="tx2"/>
                </a:solidFill>
                <a:latin typeface="Calibri" panose="020F0502020204030204" pitchFamily="34" charset="0"/>
              </a:rPr>
              <a:t>The heart as a pump</a:t>
            </a:r>
            <a:br>
              <a:rPr lang="en-US" altLang="en-US" sz="4400" b="1" i="0">
                <a:solidFill>
                  <a:schemeClr val="tx2"/>
                </a:solidFill>
                <a:latin typeface="Calibri" panose="020F0502020204030204" pitchFamily="34" charset="0"/>
              </a:rPr>
            </a:br>
            <a:r>
              <a:rPr lang="en-US" altLang="en-US" sz="4400" b="1" i="0">
                <a:solidFill>
                  <a:schemeClr val="tx2"/>
                </a:solidFill>
                <a:latin typeface="Calibri" panose="020F0502020204030204" pitchFamily="34" charset="0"/>
              </a:rPr>
              <a:t>2. Venous return (VR)</a:t>
            </a: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47525" name="Rectangle 5"/>
          <p:cNvSpPr>
            <a:spLocks noChangeArrowheads="1"/>
          </p:cNvSpPr>
          <p:nvPr/>
        </p:nvSpPr>
        <p:spPr bwMode="auto">
          <a:xfrm>
            <a:off x="819150" y="533400"/>
            <a:ext cx="8743950" cy="1219200"/>
          </a:xfrm>
          <a:prstGeom prst="rect">
            <a:avLst/>
          </a:prstGeom>
          <a:noFill/>
          <a:ln w="9525">
            <a:noFill/>
            <a:miter lim="800000"/>
            <a:headEnd/>
            <a:tailEnd/>
          </a:ln>
          <a:effectLst/>
        </p:spPr>
        <p:txBody>
          <a:bodyPr lIns="92075" tIns="46038" rIns="92075" bIns="46038" anchor="ctr"/>
          <a:lstStyle/>
          <a:p>
            <a:pPr algn="ctr">
              <a:defRPr/>
            </a:pPr>
            <a:r>
              <a:rPr lang="en-US" sz="4400" b="1" i="0">
                <a:solidFill>
                  <a:schemeClr val="tx2"/>
                </a:solidFill>
                <a:latin typeface="Calibri" panose="020F0502020204030204" pitchFamily="34" charset="0"/>
              </a:rPr>
              <a:t>The heart as a pump</a:t>
            </a:r>
          </a:p>
          <a:p>
            <a:pPr algn="ctr">
              <a:defRPr/>
            </a:pPr>
            <a:r>
              <a:rPr lang="en-US" sz="4400" b="1" i="0">
                <a:solidFill>
                  <a:srgbClr val="FFFF00"/>
                </a:solidFill>
                <a:effectLst>
                  <a:outerShdw blurRad="38100" dist="38100" dir="2700000" algn="tl">
                    <a:srgbClr val="000000"/>
                  </a:outerShdw>
                </a:effectLst>
                <a:latin typeface="Calibri" panose="020F0502020204030204" pitchFamily="34" charset="0"/>
                <a:cs typeface="Traditional Arabic" pitchFamily="2" charset="-78"/>
              </a:rPr>
              <a:t>3. Coupling of cardiac</a:t>
            </a:r>
          </a:p>
          <a:p>
            <a:pPr algn="ctr">
              <a:defRPr/>
            </a:pPr>
            <a:r>
              <a:rPr lang="en-US" sz="4400" b="1" i="0">
                <a:solidFill>
                  <a:srgbClr val="FFFF00"/>
                </a:solidFill>
                <a:effectLst>
                  <a:outerShdw blurRad="38100" dist="38100" dir="2700000" algn="tl">
                    <a:srgbClr val="000000"/>
                  </a:outerShdw>
                </a:effectLst>
                <a:latin typeface="Calibri" panose="020F0502020204030204" pitchFamily="34" charset="0"/>
                <a:cs typeface="Traditional Arabic" pitchFamily="2" charset="-78"/>
              </a:rPr>
              <a:t> and vascular functions</a:t>
            </a:r>
          </a:p>
        </p:txBody>
      </p:sp>
      <p:sp>
        <p:nvSpPr>
          <p:cNvPr id="15363" name="Text Box 6"/>
          <p:cNvSpPr txBox="1">
            <a:spLocks noChangeArrowheads="1"/>
          </p:cNvSpPr>
          <p:nvPr/>
        </p:nvSpPr>
        <p:spPr bwMode="auto">
          <a:xfrm>
            <a:off x="342900" y="2362200"/>
            <a:ext cx="5562600"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buFont typeface="Wingdings" panose="05000000000000000000" pitchFamily="2" charset="2"/>
              <a:buBlip>
                <a:blip r:embed="rId4"/>
              </a:buBlip>
            </a:pPr>
            <a:r>
              <a:rPr lang="en-US" altLang="en-US" sz="2100" b="1" i="0">
                <a:solidFill>
                  <a:srgbClr val="00FFFF"/>
                </a:solidFill>
                <a:latin typeface="Calibri" panose="020F0502020204030204" pitchFamily="34" charset="0"/>
              </a:rPr>
              <a:t> </a:t>
            </a:r>
            <a:r>
              <a:rPr lang="en-US" altLang="en-US" sz="2300" b="1" i="0">
                <a:solidFill>
                  <a:srgbClr val="00FFFF"/>
                </a:solidFill>
                <a:latin typeface="Calibri" panose="020F0502020204030204" pitchFamily="34" charset="0"/>
              </a:rPr>
              <a:t>The human heart functions as a hydraulic pump in the closed circuit of the CVS.</a:t>
            </a:r>
          </a:p>
          <a:p>
            <a:pPr>
              <a:spcBef>
                <a:spcPct val="50000"/>
              </a:spcBef>
              <a:buFont typeface="Wingdings" panose="05000000000000000000" pitchFamily="2" charset="2"/>
              <a:buBlip>
                <a:blip r:embed="rId4"/>
              </a:buBlip>
            </a:pPr>
            <a:r>
              <a:rPr lang="en-US" altLang="en-US" sz="2300" b="1" i="0">
                <a:solidFill>
                  <a:srgbClr val="00FFFF"/>
                </a:solidFill>
                <a:latin typeface="Calibri" panose="020F0502020204030204" pitchFamily="34" charset="0"/>
              </a:rPr>
              <a:t> Thus, the cardiac output should be equal to the rate of venous blood return to the heart from the peripheral vascular beds.</a:t>
            </a:r>
          </a:p>
          <a:p>
            <a:pPr>
              <a:spcBef>
                <a:spcPct val="50000"/>
              </a:spcBef>
              <a:buFont typeface="Wingdings" panose="05000000000000000000" pitchFamily="2" charset="2"/>
              <a:buNone/>
            </a:pPr>
            <a:endParaRPr lang="en-US" altLang="en-US" sz="2300" b="1" i="0">
              <a:solidFill>
                <a:srgbClr val="00FFFF"/>
              </a:solidFill>
              <a:latin typeface="Calibri" panose="020F0502020204030204" pitchFamily="34" charset="0"/>
            </a:endParaRPr>
          </a:p>
        </p:txBody>
      </p:sp>
      <p:pic>
        <p:nvPicPr>
          <p:cNvPr id="15364" name="Picture 7" descr="Overview of the CV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7900" y="2362200"/>
            <a:ext cx="3657600" cy="43434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190500" y="2047875"/>
            <a:ext cx="98298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buFontTx/>
              <a:buBlip>
                <a:blip r:embed="rId4"/>
              </a:buBlip>
            </a:pPr>
            <a:r>
              <a:rPr lang="en-US" altLang="en-US" sz="2300" b="1" i="0">
                <a:solidFill>
                  <a:srgbClr val="00FFFF"/>
                </a:solidFill>
                <a:latin typeface="Calibri" panose="020F0502020204030204" pitchFamily="34" charset="0"/>
              </a:rPr>
              <a:t> The haemodynamic function of the human heart has two components, namely, to be filled by the venous return (VR) and to produce an outflow (i.e., cardiac output) and pressure.</a:t>
            </a:r>
          </a:p>
          <a:p>
            <a:pPr>
              <a:spcBef>
                <a:spcPct val="50000"/>
              </a:spcBef>
              <a:buFontTx/>
              <a:buBlip>
                <a:blip r:embed="rId4"/>
              </a:buBlip>
            </a:pPr>
            <a:endParaRPr lang="en-US" altLang="en-US" sz="2300" b="1" i="0">
              <a:solidFill>
                <a:srgbClr val="00FFFF"/>
              </a:solidFill>
              <a:latin typeface="Calibri" panose="020F0502020204030204" pitchFamily="34" charset="0"/>
            </a:endParaRPr>
          </a:p>
          <a:p>
            <a:pPr>
              <a:spcBef>
                <a:spcPct val="50000"/>
              </a:spcBef>
              <a:buFontTx/>
              <a:buBlip>
                <a:blip r:embed="rId4"/>
              </a:buBlip>
            </a:pPr>
            <a:r>
              <a:rPr lang="en-US" altLang="en-US" sz="2300" b="1" i="0">
                <a:solidFill>
                  <a:srgbClr val="FF9999"/>
                </a:solidFill>
                <a:latin typeface="Calibri" panose="020F0502020204030204" pitchFamily="34" charset="0"/>
              </a:rPr>
              <a:t> Accordingly, there are two groups of factors that regulate the haemodynamic function of the heart:</a:t>
            </a:r>
          </a:p>
          <a:p>
            <a:pPr>
              <a:spcBef>
                <a:spcPct val="50000"/>
              </a:spcBef>
            </a:pPr>
            <a:endParaRPr lang="en-US" altLang="en-US" sz="2300" b="1" i="0">
              <a:solidFill>
                <a:srgbClr val="FF9999"/>
              </a:solidFill>
              <a:latin typeface="Calibri" panose="020F0502020204030204" pitchFamily="34" charset="0"/>
            </a:endParaRPr>
          </a:p>
          <a:p>
            <a:pPr>
              <a:spcBef>
                <a:spcPct val="50000"/>
              </a:spcBef>
            </a:pPr>
            <a:r>
              <a:rPr lang="en-US" altLang="en-US" sz="2300" b="1" i="0">
                <a:latin typeface="Calibri" panose="020F0502020204030204" pitchFamily="34" charset="0"/>
              </a:rPr>
              <a:t>	</a:t>
            </a:r>
            <a:r>
              <a:rPr lang="en-US" altLang="en-US" sz="2300" b="1" i="0">
                <a:solidFill>
                  <a:srgbClr val="99FF33"/>
                </a:solidFill>
                <a:latin typeface="Calibri" panose="020F0502020204030204" pitchFamily="34" charset="0"/>
              </a:rPr>
              <a:t>1. Factors affecting the pump ability to eject (i.e., CO)</a:t>
            </a:r>
          </a:p>
          <a:p>
            <a:pPr>
              <a:spcBef>
                <a:spcPct val="50000"/>
              </a:spcBef>
            </a:pPr>
            <a:r>
              <a:rPr lang="en-US" altLang="en-US" sz="2300" b="1" i="0">
                <a:solidFill>
                  <a:srgbClr val="99FF33"/>
                </a:solidFill>
                <a:latin typeface="Calibri" panose="020F0502020204030204" pitchFamily="34" charset="0"/>
              </a:rPr>
              <a:t>	2. Factors affecting the pump filling (i.e., VR)</a:t>
            </a:r>
          </a:p>
          <a:p>
            <a:pPr>
              <a:spcBef>
                <a:spcPct val="50000"/>
              </a:spcBef>
            </a:pPr>
            <a:endParaRPr lang="en-US" altLang="en-US" sz="2300" b="1" i="0">
              <a:solidFill>
                <a:srgbClr val="99FF33"/>
              </a:solidFill>
              <a:latin typeface="Calibri" panose="020F0502020204030204" pitchFamily="34" charset="0"/>
            </a:endParaRPr>
          </a:p>
        </p:txBody>
      </p:sp>
      <p:sp>
        <p:nvSpPr>
          <p:cNvPr id="2418692" name="Rectangle 4"/>
          <p:cNvSpPr>
            <a:spLocks noChangeArrowheads="1"/>
          </p:cNvSpPr>
          <p:nvPr/>
        </p:nvSpPr>
        <p:spPr bwMode="auto">
          <a:xfrm>
            <a:off x="876300" y="533400"/>
            <a:ext cx="8743950" cy="1219200"/>
          </a:xfrm>
          <a:prstGeom prst="rect">
            <a:avLst/>
          </a:prstGeom>
          <a:noFill/>
          <a:ln w="9525">
            <a:noFill/>
            <a:miter lim="800000"/>
            <a:headEnd/>
            <a:tailEnd/>
          </a:ln>
          <a:effectLst/>
        </p:spPr>
        <p:txBody>
          <a:bodyPr lIns="92075" tIns="46038" rIns="92075" bIns="46038" anchor="ctr"/>
          <a:lstStyle/>
          <a:p>
            <a:pPr algn="ctr">
              <a:defRPr/>
            </a:pPr>
            <a:r>
              <a:rPr lang="en-US" sz="4400" b="1" i="0">
                <a:solidFill>
                  <a:srgbClr val="FFFF00"/>
                </a:solidFill>
                <a:effectLst>
                  <a:outerShdw blurRad="38100" dist="38100" dir="2700000" algn="tl">
                    <a:srgbClr val="000000"/>
                  </a:outerShdw>
                </a:effectLst>
                <a:latin typeface="Calibri" panose="020F0502020204030204" pitchFamily="34" charset="0"/>
                <a:cs typeface="Traditional Arabic" pitchFamily="2" charset="-78"/>
              </a:rPr>
              <a:t>Regulation</a:t>
            </a:r>
          </a:p>
          <a:p>
            <a:pPr algn="ctr">
              <a:defRPr/>
            </a:pPr>
            <a:r>
              <a:rPr lang="en-US" sz="4400" b="1" i="0">
                <a:solidFill>
                  <a:srgbClr val="FFFF00"/>
                </a:solidFill>
                <a:effectLst>
                  <a:outerShdw blurRad="38100" dist="38100" dir="2700000" algn="tl">
                    <a:srgbClr val="000000"/>
                  </a:outerShdw>
                </a:effectLst>
                <a:latin typeface="Calibri" panose="020F0502020204030204" pitchFamily="34" charset="0"/>
                <a:cs typeface="Traditional Arabic" pitchFamily="2" charset="-78"/>
              </a:rPr>
              <a:t>of the cardiac pump</a:t>
            </a: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495300" y="2203450"/>
            <a:ext cx="93726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pPr>
            <a:r>
              <a:rPr lang="en-US" altLang="en-US" sz="2600" b="1" i="0" dirty="0">
                <a:solidFill>
                  <a:srgbClr val="00FFCC"/>
                </a:solidFill>
                <a:latin typeface="Calibri" panose="020F0502020204030204" pitchFamily="34" charset="0"/>
              </a:rPr>
              <a:t>These factors include:</a:t>
            </a:r>
          </a:p>
          <a:p>
            <a:pPr>
              <a:spcBef>
                <a:spcPct val="50000"/>
              </a:spcBef>
            </a:pPr>
            <a:endParaRPr lang="en-US" altLang="en-US" sz="2600" b="1" i="0" dirty="0">
              <a:solidFill>
                <a:srgbClr val="00FFCC"/>
              </a:solidFill>
              <a:latin typeface="Calibri" panose="020F0502020204030204" pitchFamily="34" charset="0"/>
            </a:endParaRPr>
          </a:p>
          <a:p>
            <a:pPr>
              <a:spcBef>
                <a:spcPct val="50000"/>
              </a:spcBef>
            </a:pPr>
            <a:r>
              <a:rPr lang="en-US" altLang="en-US" sz="2600" b="1" i="0" dirty="0">
                <a:solidFill>
                  <a:srgbClr val="00FFCC"/>
                </a:solidFill>
                <a:latin typeface="Calibri" panose="020F0502020204030204" pitchFamily="34" charset="0"/>
              </a:rPr>
              <a:t>	</a:t>
            </a:r>
            <a:r>
              <a:rPr lang="en-US" altLang="en-US" sz="2600" b="1" i="0" dirty="0">
                <a:solidFill>
                  <a:srgbClr val="FF66FF"/>
                </a:solidFill>
                <a:latin typeface="Calibri" panose="020F0502020204030204" pitchFamily="34" charset="0"/>
              </a:rPr>
              <a:t>A- Intrinsic properties of the heart and </a:t>
            </a:r>
            <a:r>
              <a:rPr lang="en-US" altLang="en-US" sz="2600" b="1" i="0" dirty="0" smtClean="0">
                <a:solidFill>
                  <a:srgbClr val="FF66FF"/>
                </a:solidFill>
                <a:latin typeface="Calibri" panose="020F0502020204030204" pitchFamily="34" charset="0"/>
              </a:rPr>
              <a:t>blood vessels</a:t>
            </a:r>
            <a:r>
              <a:rPr lang="en-US" altLang="en-US" sz="2600" b="1" i="0" dirty="0">
                <a:solidFill>
                  <a:srgbClr val="FF66FF"/>
                </a:solidFill>
                <a:latin typeface="Calibri" panose="020F0502020204030204" pitchFamily="34" charset="0"/>
              </a:rPr>
              <a:t>, </a:t>
            </a:r>
            <a:r>
              <a:rPr lang="en-US" altLang="en-US" sz="2600" b="1" i="0" dirty="0" smtClean="0">
                <a:solidFill>
                  <a:srgbClr val="FF66FF"/>
                </a:solidFill>
                <a:latin typeface="Calibri" panose="020F0502020204030204" pitchFamily="34" charset="0"/>
              </a:rPr>
              <a:t>	which </a:t>
            </a:r>
            <a:r>
              <a:rPr lang="en-US" altLang="en-US" sz="2600" b="1" i="0" dirty="0">
                <a:solidFill>
                  <a:srgbClr val="FF66FF"/>
                </a:solidFill>
                <a:latin typeface="Calibri" panose="020F0502020204030204" pitchFamily="34" charset="0"/>
              </a:rPr>
              <a:t>provide an </a:t>
            </a:r>
            <a:r>
              <a:rPr lang="en-US" altLang="en-US" sz="2600" b="1" i="0" dirty="0" err="1">
                <a:solidFill>
                  <a:srgbClr val="FF66FF"/>
                </a:solidFill>
                <a:latin typeface="Calibri" panose="020F0502020204030204" pitchFamily="34" charset="0"/>
              </a:rPr>
              <a:t>autoregulation</a:t>
            </a:r>
            <a:r>
              <a:rPr lang="en-US" altLang="en-US" sz="2600" b="1" i="0" dirty="0">
                <a:solidFill>
                  <a:srgbClr val="FF66FF"/>
                </a:solidFill>
                <a:latin typeface="Calibri" panose="020F0502020204030204" pitchFamily="34" charset="0"/>
              </a:rPr>
              <a:t> to the 	heart pump.</a:t>
            </a:r>
          </a:p>
          <a:p>
            <a:pPr>
              <a:spcBef>
                <a:spcPct val="50000"/>
              </a:spcBef>
            </a:pPr>
            <a:endParaRPr lang="en-US" altLang="en-US" sz="2600" b="1" i="0" dirty="0">
              <a:solidFill>
                <a:srgbClr val="FF66FF"/>
              </a:solidFill>
              <a:latin typeface="Calibri" panose="020F0502020204030204" pitchFamily="34" charset="0"/>
            </a:endParaRPr>
          </a:p>
          <a:p>
            <a:pPr>
              <a:spcBef>
                <a:spcPct val="50000"/>
              </a:spcBef>
            </a:pPr>
            <a:r>
              <a:rPr lang="en-US" altLang="en-US" sz="2600" b="1" i="0" dirty="0">
                <a:solidFill>
                  <a:srgbClr val="00FFCC"/>
                </a:solidFill>
                <a:latin typeface="Calibri" panose="020F0502020204030204" pitchFamily="34" charset="0"/>
              </a:rPr>
              <a:t>	</a:t>
            </a:r>
            <a:r>
              <a:rPr lang="en-US" altLang="en-US" sz="2600" b="1" i="0" dirty="0">
                <a:solidFill>
                  <a:srgbClr val="99FF33"/>
                </a:solidFill>
                <a:latin typeface="Calibri" panose="020F0502020204030204" pitchFamily="34" charset="0"/>
              </a:rPr>
              <a:t>B- Neuro-hormonal factors outside the CVS, which 	constitute an extrinsic regulation.</a:t>
            </a:r>
            <a:r>
              <a:rPr lang="en-US" altLang="en-US" sz="2600" b="1" i="0" dirty="0">
                <a:solidFill>
                  <a:srgbClr val="00FFCC"/>
                </a:solidFill>
                <a:latin typeface="Calibri" panose="020F0502020204030204" pitchFamily="34" charset="0"/>
              </a:rPr>
              <a:t> </a:t>
            </a:r>
          </a:p>
        </p:txBody>
      </p:sp>
      <p:sp>
        <p:nvSpPr>
          <p:cNvPr id="749573" name="Rectangle 5"/>
          <p:cNvSpPr>
            <a:spLocks noChangeArrowheads="1"/>
          </p:cNvSpPr>
          <p:nvPr/>
        </p:nvSpPr>
        <p:spPr bwMode="auto">
          <a:xfrm>
            <a:off x="876300" y="533400"/>
            <a:ext cx="8743950" cy="1219200"/>
          </a:xfrm>
          <a:prstGeom prst="rect">
            <a:avLst/>
          </a:prstGeom>
          <a:noFill/>
          <a:ln w="9525">
            <a:noFill/>
            <a:miter lim="800000"/>
            <a:headEnd/>
            <a:tailEnd/>
          </a:ln>
          <a:effectLst/>
        </p:spPr>
        <p:txBody>
          <a:bodyPr lIns="92075" tIns="46038" rIns="92075" bIns="46038" anchor="ctr"/>
          <a:lstStyle/>
          <a:p>
            <a:pPr algn="ctr">
              <a:defRPr/>
            </a:pPr>
            <a:r>
              <a:rPr lang="en-US" sz="4400" b="1" i="0">
                <a:solidFill>
                  <a:srgbClr val="FFFF00"/>
                </a:solidFill>
                <a:effectLst>
                  <a:outerShdw blurRad="38100" dist="38100" dir="2700000" algn="tl">
                    <a:srgbClr val="000000"/>
                  </a:outerShdw>
                </a:effectLst>
                <a:latin typeface="Calibri" panose="020F0502020204030204" pitchFamily="34" charset="0"/>
                <a:cs typeface="Traditional Arabic" pitchFamily="2" charset="-78"/>
              </a:rPr>
              <a:t>Regulation</a:t>
            </a:r>
          </a:p>
          <a:p>
            <a:pPr algn="ctr">
              <a:defRPr/>
            </a:pPr>
            <a:r>
              <a:rPr lang="en-US" sz="4400" b="1" i="0">
                <a:solidFill>
                  <a:srgbClr val="FFFF00"/>
                </a:solidFill>
                <a:effectLst>
                  <a:outerShdw blurRad="38100" dist="38100" dir="2700000" algn="tl">
                    <a:srgbClr val="000000"/>
                  </a:outerShdw>
                </a:effectLst>
                <a:latin typeface="Calibri" panose="020F0502020204030204" pitchFamily="34" charset="0"/>
                <a:cs typeface="Traditional Arabic" pitchFamily="2" charset="-78"/>
              </a:rPr>
              <a:t>of the cardiac pump</a:t>
            </a: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54690" name="Rectangle 2"/>
          <p:cNvSpPr>
            <a:spLocks noChangeArrowheads="1"/>
          </p:cNvSpPr>
          <p:nvPr/>
        </p:nvSpPr>
        <p:spPr bwMode="auto">
          <a:xfrm>
            <a:off x="647700" y="2819400"/>
            <a:ext cx="8991600" cy="1219200"/>
          </a:xfrm>
          <a:prstGeom prst="rect">
            <a:avLst/>
          </a:prstGeom>
          <a:noFill/>
          <a:ln w="9525">
            <a:noFill/>
            <a:miter lim="800000"/>
            <a:headEnd/>
            <a:tailEnd/>
          </a:ln>
          <a:effectLst/>
        </p:spPr>
        <p:txBody>
          <a:bodyPr lIns="92075" tIns="46038" rIns="92075" bIns="46038" anchor="ctr"/>
          <a:lstStyle/>
          <a:p>
            <a:pPr algn="ctr">
              <a:defRPr/>
            </a:pPr>
            <a:r>
              <a:rPr lang="en-US" sz="5000" b="1" i="0">
                <a:solidFill>
                  <a:srgbClr val="FFFF00"/>
                </a:solidFill>
                <a:effectLst>
                  <a:outerShdw blurRad="38100" dist="38100" dir="2700000" algn="tl">
                    <a:srgbClr val="000000"/>
                  </a:outerShdw>
                </a:effectLst>
                <a:latin typeface="Calibri" panose="020F0502020204030204" pitchFamily="34" charset="0"/>
              </a:rPr>
              <a:t>Determinants of the cardiac performance</a:t>
            </a:r>
          </a:p>
          <a:p>
            <a:pPr algn="ctr">
              <a:defRPr/>
            </a:pPr>
            <a:endParaRPr lang="en-US" sz="5000" b="1" i="0">
              <a:solidFill>
                <a:srgbClr val="FFFF00"/>
              </a:solidFill>
              <a:effectLst>
                <a:outerShdw blurRad="38100" dist="38100" dir="2700000" algn="tl">
                  <a:srgbClr val="000000"/>
                </a:outerShdw>
              </a:effectLst>
              <a:latin typeface="Calibri" panose="020F0502020204030204" pitchFamily="34" charset="0"/>
            </a:endParaRPr>
          </a:p>
          <a:p>
            <a:pPr algn="ctr">
              <a:defRPr/>
            </a:pPr>
            <a:r>
              <a:rPr lang="en-US" sz="5000" b="1" i="0">
                <a:solidFill>
                  <a:srgbClr val="FFFF00"/>
                </a:solidFill>
                <a:effectLst>
                  <a:outerShdw blurRad="38100" dist="38100" dir="2700000" algn="tl">
                    <a:srgbClr val="000000"/>
                  </a:outerShdw>
                </a:effectLst>
                <a:latin typeface="Calibri" panose="020F0502020204030204" pitchFamily="34" charset="0"/>
              </a:rPr>
              <a:t> </a:t>
            </a:r>
            <a:r>
              <a:rPr lang="en-US" sz="5000" b="1" i="0">
                <a:solidFill>
                  <a:srgbClr val="FFFF00"/>
                </a:solidFill>
                <a:effectLst>
                  <a:outerShdw blurRad="38100" dist="38100" dir="2700000" algn="tl">
                    <a:srgbClr val="000000"/>
                  </a:outerShdw>
                </a:effectLst>
                <a:latin typeface="Calibri" panose="020F0502020204030204" pitchFamily="34" charset="0"/>
                <a:cs typeface="Traditional Arabic" pitchFamily="2" charset="-78"/>
              </a:rPr>
              <a:t>Determinants of the CO</a:t>
            </a: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6978" name="Rectangle 2"/>
          <p:cNvSpPr>
            <a:spLocks noChangeArrowheads="1"/>
          </p:cNvSpPr>
          <p:nvPr/>
        </p:nvSpPr>
        <p:spPr bwMode="auto">
          <a:xfrm>
            <a:off x="0" y="1855788"/>
            <a:ext cx="10287000" cy="1219200"/>
          </a:xfrm>
          <a:prstGeom prst="rect">
            <a:avLst/>
          </a:prstGeom>
          <a:noFill/>
          <a:ln w="9525">
            <a:noFill/>
            <a:miter lim="800000"/>
            <a:headEnd/>
            <a:tailEnd/>
          </a:ln>
          <a:effectLst/>
        </p:spPr>
        <p:txBody>
          <a:bodyPr lIns="92075" tIns="46038" rIns="92075" bIns="46038" anchor="ctr"/>
          <a:lstStyle/>
          <a:p>
            <a:pPr algn="ctr">
              <a:defRPr/>
            </a:pPr>
            <a:r>
              <a:rPr lang="en-US" sz="4000" b="1" i="0">
                <a:solidFill>
                  <a:srgbClr val="FFFF00"/>
                </a:solidFill>
                <a:effectLst>
                  <a:outerShdw blurRad="38100" dist="38100" dir="2700000" algn="tl">
                    <a:srgbClr val="000000"/>
                  </a:outerShdw>
                </a:effectLst>
                <a:latin typeface="Calibri" panose="020F0502020204030204" pitchFamily="34" charset="0"/>
              </a:rPr>
              <a:t>Determinants of the cardiac performance</a:t>
            </a:r>
            <a:r>
              <a:rPr lang="en-US" sz="4000">
                <a:latin typeface="Calibri" panose="020F0502020204030204" pitchFamily="34" charset="0"/>
              </a:rPr>
              <a:t> </a:t>
            </a:r>
          </a:p>
          <a:p>
            <a:pPr algn="ctr">
              <a:defRPr/>
            </a:pPr>
            <a:r>
              <a:rPr lang="en-US" sz="4000" b="1" i="0">
                <a:solidFill>
                  <a:srgbClr val="FF0000"/>
                </a:solidFill>
                <a:effectLst>
                  <a:outerShdw blurRad="38100" dist="38100" dir="2700000" algn="tl">
                    <a:srgbClr val="000000"/>
                  </a:outerShdw>
                </a:effectLst>
                <a:latin typeface="Calibri" panose="020F0502020204030204" pitchFamily="34" charset="0"/>
                <a:cs typeface="Traditional Arabic" pitchFamily="2" charset="-78"/>
              </a:rPr>
              <a:t>Determinants of the CO</a:t>
            </a:r>
          </a:p>
        </p:txBody>
      </p:sp>
      <p:sp>
        <p:nvSpPr>
          <p:cNvPr id="2046980" name="Rectangle 4"/>
          <p:cNvSpPr>
            <a:spLocks noChangeArrowheads="1"/>
          </p:cNvSpPr>
          <p:nvPr/>
        </p:nvSpPr>
        <p:spPr bwMode="auto">
          <a:xfrm>
            <a:off x="3481388" y="3657600"/>
            <a:ext cx="3276600" cy="2057400"/>
          </a:xfrm>
          <a:prstGeom prst="rect">
            <a:avLst/>
          </a:prstGeom>
          <a:gradFill rotWithShape="1">
            <a:gsLst>
              <a:gs pos="0">
                <a:schemeClr val="hlink">
                  <a:gamma/>
                  <a:shade val="0"/>
                  <a:invGamma/>
                </a:schemeClr>
              </a:gs>
              <a:gs pos="50000">
                <a:schemeClr val="hlink"/>
              </a:gs>
              <a:gs pos="100000">
                <a:schemeClr val="hlink">
                  <a:gamma/>
                  <a:shade val="0"/>
                  <a:invGamma/>
                </a:schemeClr>
              </a:gs>
            </a:gsLst>
            <a:lin ang="5400000" scaled="1"/>
          </a:gradFill>
          <a:ln w="38100">
            <a:solidFill>
              <a:srgbClr val="FF99CC"/>
            </a:solidFill>
            <a:miter lim="800000"/>
            <a:headEnd/>
            <a:tailEnd/>
          </a:ln>
          <a:effectLst>
            <a:outerShdw dist="35921" dir="2700000" algn="ctr" rotWithShape="0">
              <a:schemeClr val="bg2"/>
            </a:outerShdw>
          </a:effectLst>
        </p:spPr>
        <p:txBody>
          <a:bodyPr/>
          <a:lstStyle/>
          <a:p>
            <a:pPr>
              <a:defRPr/>
            </a:pPr>
            <a:endParaRPr lang="en-US">
              <a:latin typeface="Calibri" panose="020F0502020204030204" pitchFamily="34" charset="0"/>
            </a:endParaRPr>
          </a:p>
        </p:txBody>
      </p:sp>
      <p:sp>
        <p:nvSpPr>
          <p:cNvPr id="19460" name="Rectangle 5"/>
          <p:cNvSpPr>
            <a:spLocks noChangeArrowheads="1"/>
          </p:cNvSpPr>
          <p:nvPr/>
        </p:nvSpPr>
        <p:spPr bwMode="auto">
          <a:xfrm>
            <a:off x="4475477" y="4206875"/>
            <a:ext cx="1366208" cy="9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2800" b="1" i="0">
                <a:solidFill>
                  <a:srgbClr val="FFCCFF"/>
                </a:solidFill>
                <a:latin typeface="Calibri" panose="020F0502020204030204" pitchFamily="34" charset="0"/>
              </a:rPr>
              <a:t>Cardiac </a:t>
            </a:r>
          </a:p>
          <a:p>
            <a:pPr algn="ctr"/>
            <a:r>
              <a:rPr lang="en-GB" altLang="en-US" sz="2800" b="1" i="0">
                <a:solidFill>
                  <a:srgbClr val="FFCCFF"/>
                </a:solidFill>
                <a:latin typeface="Calibri" panose="020F0502020204030204" pitchFamily="34" charset="0"/>
              </a:rPr>
              <a:t>output</a:t>
            </a:r>
          </a:p>
        </p:txBody>
      </p:sp>
      <p:sp>
        <p:nvSpPr>
          <p:cNvPr id="19461" name="Rectangle 6"/>
          <p:cNvSpPr>
            <a:spLocks noChangeArrowheads="1"/>
          </p:cNvSpPr>
          <p:nvPr/>
        </p:nvSpPr>
        <p:spPr bwMode="auto">
          <a:xfrm>
            <a:off x="842862" y="4160838"/>
            <a:ext cx="1136851"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2400" b="1" i="0">
                <a:solidFill>
                  <a:srgbClr val="33CC33"/>
                </a:solidFill>
                <a:latin typeface="Calibri" panose="020F0502020204030204" pitchFamily="34" charset="0"/>
              </a:rPr>
              <a:t>Stroke</a:t>
            </a:r>
          </a:p>
          <a:p>
            <a:pPr algn="ctr"/>
            <a:r>
              <a:rPr lang="en-GB" altLang="en-US" sz="2400" b="1" i="0">
                <a:solidFill>
                  <a:srgbClr val="33CC33"/>
                </a:solidFill>
                <a:latin typeface="Calibri" panose="020F0502020204030204" pitchFamily="34" charset="0"/>
              </a:rPr>
              <a:t>volume</a:t>
            </a:r>
          </a:p>
        </p:txBody>
      </p:sp>
      <p:sp>
        <p:nvSpPr>
          <p:cNvPr id="19462" name="Rectangle 9"/>
          <p:cNvSpPr>
            <a:spLocks noChangeArrowheads="1"/>
          </p:cNvSpPr>
          <p:nvPr/>
        </p:nvSpPr>
        <p:spPr bwMode="auto">
          <a:xfrm>
            <a:off x="7748588" y="4217988"/>
            <a:ext cx="1585912"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2400" b="1" i="0">
                <a:solidFill>
                  <a:srgbClr val="00FFFF"/>
                </a:solidFill>
                <a:latin typeface="Calibri" panose="020F0502020204030204" pitchFamily="34" charset="0"/>
              </a:rPr>
              <a:t>Heart</a:t>
            </a:r>
          </a:p>
          <a:p>
            <a:pPr algn="ctr"/>
            <a:r>
              <a:rPr lang="en-GB" altLang="en-US" sz="2400" b="1" i="0">
                <a:solidFill>
                  <a:srgbClr val="00FFFF"/>
                </a:solidFill>
                <a:latin typeface="Calibri" panose="020F0502020204030204" pitchFamily="34" charset="0"/>
              </a:rPr>
              <a:t>rate</a:t>
            </a:r>
          </a:p>
        </p:txBody>
      </p:sp>
      <p:sp>
        <p:nvSpPr>
          <p:cNvPr id="19463" name="Line 11"/>
          <p:cNvSpPr>
            <a:spLocks noChangeShapeType="1"/>
          </p:cNvSpPr>
          <p:nvPr/>
        </p:nvSpPr>
        <p:spPr bwMode="auto">
          <a:xfrm rot="-2247315">
            <a:off x="6896100" y="4370388"/>
            <a:ext cx="685800" cy="533400"/>
          </a:xfrm>
          <a:prstGeom prst="line">
            <a:avLst/>
          </a:prstGeom>
          <a:noFill/>
          <a:ln w="50800">
            <a:solidFill>
              <a:srgbClr val="00FFFF"/>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9464" name="Line 15"/>
          <p:cNvSpPr>
            <a:spLocks noChangeShapeType="1"/>
          </p:cNvSpPr>
          <p:nvPr/>
        </p:nvSpPr>
        <p:spPr bwMode="auto">
          <a:xfrm>
            <a:off x="2324100" y="4598988"/>
            <a:ext cx="1066800" cy="0"/>
          </a:xfrm>
          <a:prstGeom prst="line">
            <a:avLst/>
          </a:prstGeom>
          <a:noFill/>
          <a:ln w="57150">
            <a:solidFill>
              <a:srgbClr val="00FF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26882" name="Rectangle 2"/>
          <p:cNvSpPr>
            <a:spLocks noChangeArrowheads="1"/>
          </p:cNvSpPr>
          <p:nvPr/>
        </p:nvSpPr>
        <p:spPr bwMode="auto">
          <a:xfrm>
            <a:off x="0" y="762000"/>
            <a:ext cx="10287000" cy="1219200"/>
          </a:xfrm>
          <a:prstGeom prst="rect">
            <a:avLst/>
          </a:prstGeom>
          <a:noFill/>
          <a:ln w="9525">
            <a:noFill/>
            <a:miter lim="800000"/>
            <a:headEnd/>
            <a:tailEnd/>
          </a:ln>
          <a:effectLst/>
        </p:spPr>
        <p:txBody>
          <a:bodyPr lIns="92075" tIns="46038" rIns="92075" bIns="46038" anchor="ctr"/>
          <a:lstStyle/>
          <a:p>
            <a:pPr algn="ctr">
              <a:defRPr/>
            </a:pPr>
            <a:r>
              <a:rPr lang="en-US" sz="4000" b="1" i="0">
                <a:solidFill>
                  <a:srgbClr val="FFFF00"/>
                </a:solidFill>
                <a:effectLst>
                  <a:outerShdw blurRad="38100" dist="38100" dir="2700000" algn="tl">
                    <a:srgbClr val="000000"/>
                  </a:outerShdw>
                </a:effectLst>
                <a:latin typeface="Calibri" panose="020F0502020204030204" pitchFamily="34" charset="0"/>
              </a:rPr>
              <a:t>Determinants of the cardiac performance</a:t>
            </a:r>
            <a:r>
              <a:rPr lang="en-US" sz="4000">
                <a:latin typeface="Calibri" panose="020F0502020204030204" pitchFamily="34" charset="0"/>
              </a:rPr>
              <a:t> </a:t>
            </a:r>
          </a:p>
          <a:p>
            <a:pPr algn="ctr">
              <a:defRPr/>
            </a:pPr>
            <a:r>
              <a:rPr lang="en-US" sz="4000" b="1" i="0">
                <a:solidFill>
                  <a:srgbClr val="FF0000"/>
                </a:solidFill>
                <a:effectLst>
                  <a:outerShdw blurRad="38100" dist="38100" dir="2700000" algn="tl">
                    <a:srgbClr val="000000"/>
                  </a:outerShdw>
                </a:effectLst>
                <a:latin typeface="Calibri" panose="020F0502020204030204" pitchFamily="34" charset="0"/>
                <a:cs typeface="Traditional Arabic" pitchFamily="2" charset="-78"/>
              </a:rPr>
              <a:t>Determinants of the CO</a:t>
            </a:r>
          </a:p>
        </p:txBody>
      </p:sp>
      <p:sp>
        <p:nvSpPr>
          <p:cNvPr id="2426883" name="Rectangle 3"/>
          <p:cNvSpPr>
            <a:spLocks noChangeArrowheads="1"/>
          </p:cNvSpPr>
          <p:nvPr/>
        </p:nvSpPr>
        <p:spPr bwMode="auto">
          <a:xfrm>
            <a:off x="3481388" y="3325813"/>
            <a:ext cx="3276600" cy="2057400"/>
          </a:xfrm>
          <a:prstGeom prst="rect">
            <a:avLst/>
          </a:prstGeom>
          <a:gradFill rotWithShape="1">
            <a:gsLst>
              <a:gs pos="0">
                <a:schemeClr val="hlink">
                  <a:gamma/>
                  <a:shade val="0"/>
                  <a:invGamma/>
                </a:schemeClr>
              </a:gs>
              <a:gs pos="50000">
                <a:schemeClr val="hlink"/>
              </a:gs>
              <a:gs pos="100000">
                <a:schemeClr val="hlink">
                  <a:gamma/>
                  <a:shade val="0"/>
                  <a:invGamma/>
                </a:schemeClr>
              </a:gs>
            </a:gsLst>
            <a:lin ang="5400000" scaled="1"/>
          </a:gradFill>
          <a:ln w="38100">
            <a:solidFill>
              <a:srgbClr val="FF99CC"/>
            </a:solidFill>
            <a:miter lim="800000"/>
            <a:headEnd/>
            <a:tailEnd/>
          </a:ln>
          <a:effectLst>
            <a:outerShdw dist="35921" dir="2700000" algn="ctr" rotWithShape="0">
              <a:schemeClr val="bg2"/>
            </a:outerShdw>
          </a:effectLst>
        </p:spPr>
        <p:txBody>
          <a:bodyPr/>
          <a:lstStyle/>
          <a:p>
            <a:pPr>
              <a:defRPr/>
            </a:pPr>
            <a:endParaRPr lang="en-US">
              <a:latin typeface="Calibri" panose="020F0502020204030204" pitchFamily="34" charset="0"/>
            </a:endParaRPr>
          </a:p>
        </p:txBody>
      </p:sp>
      <p:sp>
        <p:nvSpPr>
          <p:cNvPr id="20484" name="Rectangle 4"/>
          <p:cNvSpPr>
            <a:spLocks noChangeArrowheads="1"/>
          </p:cNvSpPr>
          <p:nvPr/>
        </p:nvSpPr>
        <p:spPr bwMode="auto">
          <a:xfrm>
            <a:off x="4475477" y="3875088"/>
            <a:ext cx="1366208" cy="9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2800" b="1" i="0">
                <a:solidFill>
                  <a:srgbClr val="FFCCFF"/>
                </a:solidFill>
                <a:latin typeface="Calibri" panose="020F0502020204030204" pitchFamily="34" charset="0"/>
              </a:rPr>
              <a:t>Cardiac </a:t>
            </a:r>
          </a:p>
          <a:p>
            <a:pPr algn="ctr"/>
            <a:r>
              <a:rPr lang="en-GB" altLang="en-US" sz="2800" b="1" i="0">
                <a:solidFill>
                  <a:srgbClr val="FFCCFF"/>
                </a:solidFill>
                <a:latin typeface="Calibri" panose="020F0502020204030204" pitchFamily="34" charset="0"/>
              </a:rPr>
              <a:t>output</a:t>
            </a:r>
          </a:p>
        </p:txBody>
      </p:sp>
      <p:sp>
        <p:nvSpPr>
          <p:cNvPr id="20485" name="Rectangle 5"/>
          <p:cNvSpPr>
            <a:spLocks noChangeArrowheads="1"/>
          </p:cNvSpPr>
          <p:nvPr/>
        </p:nvSpPr>
        <p:spPr bwMode="auto">
          <a:xfrm>
            <a:off x="142875" y="2362200"/>
            <a:ext cx="2943225"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2400" b="1" i="0">
                <a:solidFill>
                  <a:srgbClr val="66FFCC"/>
                </a:solidFill>
                <a:latin typeface="Calibri" panose="020F0502020204030204" pitchFamily="34" charset="0"/>
              </a:rPr>
              <a:t>Preload</a:t>
            </a:r>
          </a:p>
          <a:p>
            <a:pPr algn="ctr"/>
            <a:r>
              <a:rPr lang="en-GB" altLang="en-US" sz="2400" b="1" i="0">
                <a:solidFill>
                  <a:srgbClr val="66FFCC"/>
                </a:solidFill>
                <a:latin typeface="Calibri" panose="020F0502020204030204" pitchFamily="34" charset="0"/>
              </a:rPr>
              <a:t>(venous return)</a:t>
            </a:r>
          </a:p>
        </p:txBody>
      </p:sp>
      <p:sp>
        <p:nvSpPr>
          <p:cNvPr id="20486" name="Rectangle 6"/>
          <p:cNvSpPr>
            <a:spLocks noChangeArrowheads="1"/>
          </p:cNvSpPr>
          <p:nvPr/>
        </p:nvSpPr>
        <p:spPr bwMode="auto">
          <a:xfrm>
            <a:off x="268288" y="5505450"/>
            <a:ext cx="3198812"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2400" b="1" i="0">
                <a:solidFill>
                  <a:srgbClr val="66FFCC"/>
                </a:solidFill>
                <a:latin typeface="Calibri" panose="020F0502020204030204" pitchFamily="34" charset="0"/>
              </a:rPr>
              <a:t>Afterload</a:t>
            </a:r>
          </a:p>
          <a:p>
            <a:pPr algn="ctr"/>
            <a:r>
              <a:rPr lang="en-GB" altLang="en-US" sz="2400" b="1" i="0">
                <a:solidFill>
                  <a:srgbClr val="66FFCC"/>
                </a:solidFill>
                <a:latin typeface="Calibri" panose="020F0502020204030204" pitchFamily="34" charset="0"/>
              </a:rPr>
              <a:t>(vascular resistance)</a:t>
            </a:r>
          </a:p>
        </p:txBody>
      </p:sp>
      <p:sp>
        <p:nvSpPr>
          <p:cNvPr id="20487" name="Rectangle 7"/>
          <p:cNvSpPr>
            <a:spLocks noChangeArrowheads="1"/>
          </p:cNvSpPr>
          <p:nvPr/>
        </p:nvSpPr>
        <p:spPr bwMode="auto">
          <a:xfrm>
            <a:off x="7253241" y="2514600"/>
            <a:ext cx="2235293" cy="119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2400" b="1" i="0">
                <a:solidFill>
                  <a:srgbClr val="66FFCC"/>
                </a:solidFill>
                <a:latin typeface="Calibri" panose="020F0502020204030204" pitchFamily="34" charset="0"/>
              </a:rPr>
              <a:t>Myocardial</a:t>
            </a:r>
          </a:p>
          <a:p>
            <a:pPr algn="ctr"/>
            <a:r>
              <a:rPr lang="en-GB" altLang="en-US" sz="2400" b="1" i="0">
                <a:solidFill>
                  <a:srgbClr val="66FFCC"/>
                </a:solidFill>
                <a:latin typeface="Calibri" panose="020F0502020204030204" pitchFamily="34" charset="0"/>
              </a:rPr>
              <a:t>Contractility</a:t>
            </a:r>
          </a:p>
          <a:p>
            <a:pPr algn="ctr"/>
            <a:r>
              <a:rPr lang="en-GB" altLang="en-US" sz="2400" b="1" i="0">
                <a:solidFill>
                  <a:srgbClr val="00FF00"/>
                </a:solidFill>
                <a:latin typeface="Calibri" panose="020F0502020204030204" pitchFamily="34" charset="0"/>
              </a:rPr>
              <a:t>(Inotropic state</a:t>
            </a:r>
            <a:r>
              <a:rPr lang="en-GB" altLang="en-US" sz="2400" b="1" i="0">
                <a:solidFill>
                  <a:srgbClr val="66FFCC"/>
                </a:solidFill>
                <a:latin typeface="Calibri" panose="020F0502020204030204" pitchFamily="34" charset="0"/>
              </a:rPr>
              <a:t>)</a:t>
            </a:r>
          </a:p>
        </p:txBody>
      </p:sp>
      <p:sp>
        <p:nvSpPr>
          <p:cNvPr id="20488" name="Rectangle 8"/>
          <p:cNvSpPr>
            <a:spLocks noChangeArrowheads="1"/>
          </p:cNvSpPr>
          <p:nvPr/>
        </p:nvSpPr>
        <p:spPr bwMode="auto">
          <a:xfrm>
            <a:off x="7124700" y="5715000"/>
            <a:ext cx="2459038"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2400" b="1" i="0">
                <a:solidFill>
                  <a:srgbClr val="66FFCC"/>
                </a:solidFill>
                <a:latin typeface="Calibri" panose="020F0502020204030204" pitchFamily="34" charset="0"/>
              </a:rPr>
              <a:t>Heart rate</a:t>
            </a:r>
          </a:p>
        </p:txBody>
      </p:sp>
      <p:sp>
        <p:nvSpPr>
          <p:cNvPr id="20489" name="Line 9"/>
          <p:cNvSpPr>
            <a:spLocks noChangeShapeType="1"/>
          </p:cNvSpPr>
          <p:nvPr/>
        </p:nvSpPr>
        <p:spPr bwMode="auto">
          <a:xfrm flipH="1">
            <a:off x="2871788" y="5383213"/>
            <a:ext cx="609600" cy="381000"/>
          </a:xfrm>
          <a:prstGeom prst="line">
            <a:avLst/>
          </a:prstGeom>
          <a:noFill/>
          <a:ln w="50800">
            <a:solidFill>
              <a:srgbClr val="FE9B03"/>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0490" name="Line 10"/>
          <p:cNvSpPr>
            <a:spLocks noChangeShapeType="1"/>
          </p:cNvSpPr>
          <p:nvPr/>
        </p:nvSpPr>
        <p:spPr bwMode="auto">
          <a:xfrm>
            <a:off x="6719888" y="5345113"/>
            <a:ext cx="647700" cy="495300"/>
          </a:xfrm>
          <a:prstGeom prst="line">
            <a:avLst/>
          </a:prstGeom>
          <a:noFill/>
          <a:ln w="50800">
            <a:solidFill>
              <a:srgbClr val="FE9B03"/>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0491" name="Line 11"/>
          <p:cNvSpPr>
            <a:spLocks noChangeShapeType="1"/>
          </p:cNvSpPr>
          <p:nvPr/>
        </p:nvSpPr>
        <p:spPr bwMode="auto">
          <a:xfrm flipH="1" flipV="1">
            <a:off x="2947988" y="2944813"/>
            <a:ext cx="571500" cy="419100"/>
          </a:xfrm>
          <a:prstGeom prst="line">
            <a:avLst/>
          </a:prstGeom>
          <a:noFill/>
          <a:ln w="50800">
            <a:solidFill>
              <a:srgbClr val="FE9B03"/>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0492" name="Line 12"/>
          <p:cNvSpPr>
            <a:spLocks noChangeShapeType="1"/>
          </p:cNvSpPr>
          <p:nvPr/>
        </p:nvSpPr>
        <p:spPr bwMode="auto">
          <a:xfrm flipV="1">
            <a:off x="6757988" y="2944813"/>
            <a:ext cx="609600" cy="381000"/>
          </a:xfrm>
          <a:prstGeom prst="line">
            <a:avLst/>
          </a:prstGeom>
          <a:noFill/>
          <a:ln w="50800">
            <a:solidFill>
              <a:srgbClr val="FE9B03"/>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05732" name="Rectangle 4"/>
          <p:cNvSpPr>
            <a:spLocks noChangeArrowheads="1"/>
          </p:cNvSpPr>
          <p:nvPr/>
        </p:nvSpPr>
        <p:spPr bwMode="auto">
          <a:xfrm>
            <a:off x="0" y="365894"/>
            <a:ext cx="10287000" cy="533400"/>
          </a:xfrm>
          <a:prstGeom prst="rect">
            <a:avLst/>
          </a:prstGeom>
          <a:noFill/>
          <a:ln w="9525">
            <a:noFill/>
            <a:miter lim="800000"/>
            <a:headEnd/>
            <a:tailEnd/>
          </a:ln>
          <a:effectLst/>
        </p:spPr>
        <p:txBody>
          <a:bodyPr lIns="92075" tIns="46038" rIns="92075" bIns="46038" anchor="ctr"/>
          <a:lstStyle/>
          <a:p>
            <a:pPr algn="ctr" rtl="1">
              <a:defRPr/>
            </a:pPr>
            <a:r>
              <a:rPr lang="en-US" sz="4400" b="1" i="0" dirty="0">
                <a:solidFill>
                  <a:srgbClr val="FFFF00"/>
                </a:solidFill>
                <a:effectLst>
                  <a:outerShdw blurRad="38100" dist="38100" dir="2700000" algn="tl">
                    <a:srgbClr val="000000"/>
                  </a:outerShdw>
                </a:effectLst>
                <a:latin typeface="Calibri" panose="020F0502020204030204" pitchFamily="34" charset="0"/>
              </a:rPr>
              <a:t>Preload</a:t>
            </a:r>
            <a:r>
              <a:rPr lang="en-US" sz="4400" dirty="0">
                <a:latin typeface="Calibri" panose="020F0502020204030204" pitchFamily="34" charset="0"/>
              </a:rPr>
              <a:t> </a:t>
            </a:r>
          </a:p>
        </p:txBody>
      </p:sp>
      <p:sp>
        <p:nvSpPr>
          <p:cNvPr id="21507" name="Text Box 5"/>
          <p:cNvSpPr txBox="1">
            <a:spLocks noChangeArrowheads="1"/>
          </p:cNvSpPr>
          <p:nvPr/>
        </p:nvSpPr>
        <p:spPr bwMode="auto">
          <a:xfrm>
            <a:off x="190500" y="1051694"/>
            <a:ext cx="9829800" cy="550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a:defRPr sz="3400" i="1">
                <a:solidFill>
                  <a:schemeClr val="tx1"/>
                </a:solidFill>
                <a:latin typeface="Trebuchet MS" panose="020B0603020202020204" pitchFamily="34" charset="0"/>
              </a:defRPr>
            </a:lvl5pPr>
            <a:lvl6pPr eaLnBrk="0" fontAlgn="base" hangingPunct="0">
              <a:spcBef>
                <a:spcPct val="0"/>
              </a:spcBef>
              <a:spcAft>
                <a:spcPct val="0"/>
              </a:spcAft>
              <a:defRPr sz="3400" i="1">
                <a:solidFill>
                  <a:schemeClr val="tx1"/>
                </a:solidFill>
                <a:latin typeface="Trebuchet MS" panose="020B0603020202020204" pitchFamily="34" charset="0"/>
              </a:defRPr>
            </a:lvl6pPr>
            <a:lvl7pPr eaLnBrk="0" fontAlgn="base" hangingPunct="0">
              <a:spcBef>
                <a:spcPct val="0"/>
              </a:spcBef>
              <a:spcAft>
                <a:spcPct val="0"/>
              </a:spcAft>
              <a:defRPr sz="3400" i="1">
                <a:solidFill>
                  <a:schemeClr val="tx1"/>
                </a:solidFill>
                <a:latin typeface="Trebuchet MS" panose="020B0603020202020204" pitchFamily="34" charset="0"/>
              </a:defRPr>
            </a:lvl7pPr>
            <a:lvl8pPr eaLnBrk="0" fontAlgn="base" hangingPunct="0">
              <a:spcBef>
                <a:spcPct val="0"/>
              </a:spcBef>
              <a:spcAft>
                <a:spcPct val="0"/>
              </a:spcAft>
              <a:defRPr sz="3400" i="1">
                <a:solidFill>
                  <a:schemeClr val="tx1"/>
                </a:solidFill>
                <a:latin typeface="Trebuchet MS" panose="020B0603020202020204" pitchFamily="34" charset="0"/>
              </a:defRPr>
            </a:lvl8pPr>
            <a:lvl9pPr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buFontTx/>
              <a:buBlip>
                <a:blip r:embed="rId4"/>
              </a:buBlip>
            </a:pPr>
            <a:r>
              <a:rPr lang="en-US" altLang="en-US" sz="1900" b="1" i="0">
                <a:solidFill>
                  <a:srgbClr val="00FFFF"/>
                </a:solidFill>
                <a:latin typeface="Calibri" panose="020F0502020204030204" pitchFamily="34" charset="0"/>
              </a:rPr>
              <a:t> As in skeletal muscle, preload is the load on the muscle in the relaxed state. The preload determines the </a:t>
            </a:r>
            <a:r>
              <a:rPr lang="en-US" altLang="en-US" sz="1900" b="1" i="0">
                <a:solidFill>
                  <a:schemeClr val="tx2"/>
                </a:solidFill>
                <a:latin typeface="Calibri" panose="020F0502020204030204" pitchFamily="34" charset="0"/>
              </a:rPr>
              <a:t>degree of stretch </a:t>
            </a:r>
            <a:r>
              <a:rPr lang="en-US" altLang="en-US" sz="1900" b="1" i="0">
                <a:solidFill>
                  <a:srgbClr val="00FFFF"/>
                </a:solidFill>
                <a:latin typeface="Calibri" panose="020F0502020204030204" pitchFamily="34" charset="0"/>
              </a:rPr>
              <a:t>and </a:t>
            </a:r>
            <a:r>
              <a:rPr lang="en-US" altLang="en-US" sz="1900" b="1" i="0">
                <a:solidFill>
                  <a:schemeClr val="tx2"/>
                </a:solidFill>
                <a:latin typeface="Calibri" panose="020F0502020204030204" pitchFamily="34" charset="0"/>
              </a:rPr>
              <a:t>the resting length</a:t>
            </a:r>
            <a:r>
              <a:rPr lang="en-US" altLang="en-US" sz="1900" b="1" i="0">
                <a:solidFill>
                  <a:srgbClr val="00FFFF"/>
                </a:solidFill>
                <a:latin typeface="Calibri" panose="020F0502020204030204" pitchFamily="34" charset="0"/>
              </a:rPr>
              <a:t> of the muscle before contraction.</a:t>
            </a:r>
          </a:p>
          <a:p>
            <a:pPr>
              <a:spcBef>
                <a:spcPct val="50000"/>
              </a:spcBef>
              <a:buFontTx/>
              <a:buBlip>
                <a:blip r:embed="rId4"/>
              </a:buBlip>
            </a:pPr>
            <a:endParaRPr lang="en-US" altLang="en-US" sz="1900" b="1" i="0">
              <a:solidFill>
                <a:srgbClr val="00FFFF"/>
              </a:solidFill>
              <a:latin typeface="Calibri" panose="020F0502020204030204" pitchFamily="34" charset="0"/>
            </a:endParaRPr>
          </a:p>
          <a:p>
            <a:pPr>
              <a:spcBef>
                <a:spcPct val="50000"/>
              </a:spcBef>
              <a:buFontTx/>
              <a:buBlip>
                <a:blip r:embed="rId4"/>
              </a:buBlip>
            </a:pPr>
            <a:r>
              <a:rPr lang="en-US" altLang="en-US" sz="1900" b="1" i="0">
                <a:solidFill>
                  <a:srgbClr val="00FFFF"/>
                </a:solidFill>
                <a:latin typeface="Calibri" panose="020F0502020204030204" pitchFamily="34" charset="0"/>
              </a:rPr>
              <a:t> </a:t>
            </a:r>
            <a:r>
              <a:rPr lang="en-GB" altLang="en-US" sz="1900" b="1" i="0">
                <a:solidFill>
                  <a:srgbClr val="00FFCC"/>
                </a:solidFill>
                <a:latin typeface="Calibri" panose="020F0502020204030204" pitchFamily="34" charset="0"/>
              </a:rPr>
              <a:t>Applying preload to muscle does two things:</a:t>
            </a:r>
          </a:p>
          <a:p>
            <a:pPr lvl="2">
              <a:buFontTx/>
              <a:buBlip>
                <a:blip r:embed="rId5"/>
              </a:buBlip>
            </a:pPr>
            <a:r>
              <a:rPr lang="en-GB" altLang="en-US" sz="1900" b="1" i="0">
                <a:solidFill>
                  <a:srgbClr val="00FFCC"/>
                </a:solidFill>
                <a:latin typeface="Calibri" panose="020F0502020204030204" pitchFamily="34" charset="0"/>
              </a:rPr>
              <a:t> Causes the muscle to stretch. </a:t>
            </a:r>
          </a:p>
          <a:p>
            <a:pPr lvl="2">
              <a:buFontTx/>
              <a:buBlip>
                <a:blip r:embed="rId5"/>
              </a:buBlip>
            </a:pPr>
            <a:r>
              <a:rPr lang="en-GB" altLang="en-US" sz="1900" b="1" i="0">
                <a:solidFill>
                  <a:srgbClr val="00FFCC"/>
                </a:solidFill>
                <a:latin typeface="Calibri" panose="020F0502020204030204" pitchFamily="34" charset="0"/>
              </a:rPr>
              <a:t> Causes the muscle to develop passive tension.</a:t>
            </a:r>
          </a:p>
          <a:p>
            <a:pPr lvl="2">
              <a:buFontTx/>
              <a:buBlip>
                <a:blip r:embed="rId5"/>
              </a:buBlip>
            </a:pPr>
            <a:endParaRPr lang="en-US" altLang="en-US" sz="1900" b="1" i="0">
              <a:solidFill>
                <a:srgbClr val="00FFCC"/>
              </a:solidFill>
              <a:latin typeface="Calibri" panose="020F0502020204030204" pitchFamily="34" charset="0"/>
            </a:endParaRPr>
          </a:p>
          <a:p>
            <a:pPr>
              <a:spcBef>
                <a:spcPct val="50000"/>
              </a:spcBef>
              <a:buFontTx/>
              <a:buBlip>
                <a:blip r:embed="rId4"/>
              </a:buBlip>
            </a:pPr>
            <a:r>
              <a:rPr lang="en-US" altLang="en-US" sz="1900" b="1" i="0">
                <a:solidFill>
                  <a:srgbClr val="00FFFF"/>
                </a:solidFill>
                <a:latin typeface="Calibri" panose="020F0502020204030204" pitchFamily="34" charset="0"/>
              </a:rPr>
              <a:t> The ventricles of the heart are three dimensional chambers, which get filled with blood from the atria during diastole. Thus, the volume of blood in the ventricle at the end of diastole (end-dastolic volume, EDV) determines the resting length of the ventricle and the degree of its stretch of the myocardial fibers at the end of diastole and constitute the </a:t>
            </a:r>
            <a:r>
              <a:rPr lang="en-US" altLang="en-US" sz="1900" b="1" i="0">
                <a:solidFill>
                  <a:schemeClr val="accent2"/>
                </a:solidFill>
                <a:latin typeface="Calibri" panose="020F0502020204030204" pitchFamily="34" charset="0"/>
              </a:rPr>
              <a:t>cardiac preload. </a:t>
            </a:r>
          </a:p>
          <a:p>
            <a:pPr>
              <a:spcBef>
                <a:spcPct val="50000"/>
              </a:spcBef>
              <a:buFontTx/>
              <a:buBlip>
                <a:blip r:embed="rId4"/>
              </a:buBlip>
            </a:pPr>
            <a:endParaRPr lang="en-US" altLang="en-US" sz="1900" b="1" i="0">
              <a:solidFill>
                <a:schemeClr val="accent2"/>
              </a:solidFill>
              <a:latin typeface="Calibri" panose="020F0502020204030204" pitchFamily="34" charset="0"/>
            </a:endParaRPr>
          </a:p>
          <a:p>
            <a:pPr>
              <a:spcBef>
                <a:spcPct val="50000"/>
              </a:spcBef>
              <a:buFontTx/>
              <a:buBlip>
                <a:blip r:embed="rId4"/>
              </a:buBlip>
            </a:pPr>
            <a:r>
              <a:rPr lang="en-US" altLang="en-US" sz="1900" b="1" i="0">
                <a:solidFill>
                  <a:srgbClr val="00FF00"/>
                </a:solidFill>
                <a:latin typeface="Calibri" panose="020F0502020204030204" pitchFamily="34" charset="0"/>
              </a:rPr>
              <a:t> Indices of left ventricular preload:</a:t>
            </a:r>
          </a:p>
          <a:p>
            <a:pPr lvl="4">
              <a:spcBef>
                <a:spcPct val="50000"/>
              </a:spcBef>
              <a:buFontTx/>
              <a:buBlip>
                <a:blip r:embed="rId4"/>
              </a:buBlip>
            </a:pPr>
            <a:r>
              <a:rPr lang="en-US" altLang="en-US" sz="1900" b="1" i="0">
                <a:solidFill>
                  <a:srgbClr val="00FFFF"/>
                </a:solidFill>
                <a:latin typeface="Calibri" panose="020F0502020204030204" pitchFamily="34" charset="0"/>
              </a:rPr>
              <a:t> </a:t>
            </a:r>
            <a:r>
              <a:rPr lang="en-US" altLang="en-US" sz="1900" b="1" i="0" u="sng">
                <a:solidFill>
                  <a:schemeClr val="tx2"/>
                </a:solidFill>
                <a:latin typeface="Calibri" panose="020F0502020204030204" pitchFamily="34" charset="0"/>
              </a:rPr>
              <a:t>Left ventricular end-diastolic volume (LVEDV).</a:t>
            </a:r>
          </a:p>
          <a:p>
            <a:pPr lvl="4">
              <a:spcBef>
                <a:spcPct val="50000"/>
              </a:spcBef>
              <a:buFontTx/>
              <a:buBlip>
                <a:blip r:embed="rId4"/>
              </a:buBlip>
            </a:pPr>
            <a:r>
              <a:rPr lang="en-US" altLang="en-US" sz="1900" b="1" i="0">
                <a:solidFill>
                  <a:schemeClr val="accent2"/>
                </a:solidFill>
                <a:latin typeface="Calibri" panose="020F0502020204030204" pitchFamily="34" charset="0"/>
              </a:rPr>
              <a:t> </a:t>
            </a:r>
            <a:r>
              <a:rPr lang="en-US" altLang="en-US" sz="1900" b="1" i="0" u="sng">
                <a:solidFill>
                  <a:schemeClr val="accent2"/>
                </a:solidFill>
                <a:latin typeface="Calibri" panose="020F0502020204030204" pitchFamily="34" charset="0"/>
              </a:rPr>
              <a:t>Left ventricular end-diastolic pressure (LVEDP).</a:t>
            </a: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09828" name="Rectangle 4"/>
          <p:cNvSpPr>
            <a:spLocks noChangeArrowheads="1"/>
          </p:cNvSpPr>
          <p:nvPr/>
        </p:nvSpPr>
        <p:spPr bwMode="auto">
          <a:xfrm>
            <a:off x="0" y="838200"/>
            <a:ext cx="10287000" cy="685800"/>
          </a:xfrm>
          <a:prstGeom prst="rect">
            <a:avLst/>
          </a:prstGeom>
          <a:noFill/>
          <a:ln w="9525">
            <a:noFill/>
            <a:miter lim="800000"/>
            <a:headEnd/>
            <a:tailEnd/>
          </a:ln>
          <a:effectLst/>
        </p:spPr>
        <p:txBody>
          <a:bodyPr lIns="92075" tIns="46038" rIns="92075" bIns="46038" anchor="ctr"/>
          <a:lstStyle/>
          <a:p>
            <a:pPr algn="ctr">
              <a:defRPr/>
            </a:pPr>
            <a:r>
              <a:rPr lang="en-US" sz="4400" b="1" i="0">
                <a:solidFill>
                  <a:srgbClr val="FFFF00"/>
                </a:solidFill>
                <a:effectLst>
                  <a:outerShdw blurRad="38100" dist="38100" dir="2700000" algn="tl">
                    <a:srgbClr val="000000"/>
                  </a:outerShdw>
                </a:effectLst>
                <a:latin typeface="Calibri" panose="020F0502020204030204" pitchFamily="34" charset="0"/>
              </a:rPr>
              <a:t>Aftereload</a:t>
            </a:r>
            <a:r>
              <a:rPr lang="en-US" sz="4400">
                <a:latin typeface="Calibri" panose="020F0502020204030204" pitchFamily="34" charset="0"/>
              </a:rPr>
              <a:t> </a:t>
            </a:r>
          </a:p>
        </p:txBody>
      </p:sp>
      <p:sp>
        <p:nvSpPr>
          <p:cNvPr id="22531" name="Text Box 5"/>
          <p:cNvSpPr txBox="1">
            <a:spLocks noChangeArrowheads="1"/>
          </p:cNvSpPr>
          <p:nvPr/>
        </p:nvSpPr>
        <p:spPr bwMode="auto">
          <a:xfrm>
            <a:off x="190500" y="1981200"/>
            <a:ext cx="9829800"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a:defRPr sz="3400" i="1">
                <a:solidFill>
                  <a:schemeClr val="tx1"/>
                </a:solidFill>
                <a:latin typeface="Trebuchet MS" panose="020B0603020202020204" pitchFamily="34" charset="0"/>
              </a:defRPr>
            </a:lvl4pPr>
            <a:lvl5pPr>
              <a:defRPr sz="3400" i="1">
                <a:solidFill>
                  <a:schemeClr val="tx1"/>
                </a:solidFill>
                <a:latin typeface="Trebuchet MS" panose="020B0603020202020204" pitchFamily="34" charset="0"/>
              </a:defRPr>
            </a:lvl5pPr>
            <a:lvl6pPr eaLnBrk="0" fontAlgn="base" hangingPunct="0">
              <a:spcBef>
                <a:spcPct val="0"/>
              </a:spcBef>
              <a:spcAft>
                <a:spcPct val="0"/>
              </a:spcAft>
              <a:defRPr sz="3400" i="1">
                <a:solidFill>
                  <a:schemeClr val="tx1"/>
                </a:solidFill>
                <a:latin typeface="Trebuchet MS" panose="020B0603020202020204" pitchFamily="34" charset="0"/>
              </a:defRPr>
            </a:lvl6pPr>
            <a:lvl7pPr eaLnBrk="0" fontAlgn="base" hangingPunct="0">
              <a:spcBef>
                <a:spcPct val="0"/>
              </a:spcBef>
              <a:spcAft>
                <a:spcPct val="0"/>
              </a:spcAft>
              <a:defRPr sz="3400" i="1">
                <a:solidFill>
                  <a:schemeClr val="tx1"/>
                </a:solidFill>
                <a:latin typeface="Trebuchet MS" panose="020B0603020202020204" pitchFamily="34" charset="0"/>
              </a:defRPr>
            </a:lvl7pPr>
            <a:lvl8pPr eaLnBrk="0" fontAlgn="base" hangingPunct="0">
              <a:spcBef>
                <a:spcPct val="0"/>
              </a:spcBef>
              <a:spcAft>
                <a:spcPct val="0"/>
              </a:spcAft>
              <a:defRPr sz="3400" i="1">
                <a:solidFill>
                  <a:schemeClr val="tx1"/>
                </a:solidFill>
                <a:latin typeface="Trebuchet MS" panose="020B0603020202020204" pitchFamily="34" charset="0"/>
              </a:defRPr>
            </a:lvl8pPr>
            <a:lvl9pPr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buFontTx/>
              <a:buBlip>
                <a:blip r:embed="rId4"/>
              </a:buBlip>
            </a:pPr>
            <a:r>
              <a:rPr lang="en-US" altLang="en-US" sz="2200" b="1" i="0">
                <a:solidFill>
                  <a:srgbClr val="00FFFF"/>
                </a:solidFill>
                <a:latin typeface="Calibri" panose="020F0502020204030204" pitchFamily="34" charset="0"/>
              </a:rPr>
              <a:t> As in skeletal muscle, afterload is the load on the muscle during contraction.</a:t>
            </a:r>
          </a:p>
          <a:p>
            <a:pPr>
              <a:spcBef>
                <a:spcPct val="50000"/>
              </a:spcBef>
              <a:buFontTx/>
              <a:buBlip>
                <a:blip r:embed="rId4"/>
              </a:buBlip>
            </a:pPr>
            <a:r>
              <a:rPr lang="en-US" altLang="en-US" sz="2200" b="1" i="0">
                <a:solidFill>
                  <a:srgbClr val="00FFFF"/>
                </a:solidFill>
                <a:latin typeface="Calibri" panose="020F0502020204030204" pitchFamily="34" charset="0"/>
              </a:rPr>
              <a:t> Left ventricular afterload represents the force that the muscle must generate to eject the blood into the aorta. </a:t>
            </a:r>
          </a:p>
          <a:p>
            <a:pPr>
              <a:spcBef>
                <a:spcPct val="50000"/>
              </a:spcBef>
              <a:buFontTx/>
              <a:buBlip>
                <a:blip r:embed="rId4"/>
              </a:buBlip>
            </a:pPr>
            <a:r>
              <a:rPr lang="en-US" altLang="en-US" sz="2200" b="1" i="0">
                <a:solidFill>
                  <a:srgbClr val="00FFFF"/>
                </a:solidFill>
                <a:latin typeface="Calibri" panose="020F0502020204030204" pitchFamily="34" charset="0"/>
              </a:rPr>
              <a:t> </a:t>
            </a:r>
            <a:r>
              <a:rPr lang="en-US" altLang="en-US" sz="2200" b="1" i="0">
                <a:solidFill>
                  <a:schemeClr val="hlink"/>
                </a:solidFill>
                <a:latin typeface="Calibri" panose="020F0502020204030204" pitchFamily="34" charset="0"/>
              </a:rPr>
              <a:t>What is right ventricular after load?</a:t>
            </a:r>
          </a:p>
          <a:p>
            <a:pPr>
              <a:spcBef>
                <a:spcPct val="50000"/>
              </a:spcBef>
              <a:buFontTx/>
              <a:buBlip>
                <a:blip r:embed="rId4"/>
              </a:buBlip>
            </a:pPr>
            <a:r>
              <a:rPr lang="en-US" altLang="en-US" sz="2200" b="1" i="0">
                <a:solidFill>
                  <a:srgbClr val="00FFFF"/>
                </a:solidFill>
                <a:latin typeface="Calibri" panose="020F0502020204030204" pitchFamily="34" charset="0"/>
              </a:rPr>
              <a:t> Acceptable indices of afterload on the left ventricle are the following:</a:t>
            </a:r>
          </a:p>
          <a:p>
            <a:pPr lvl="3">
              <a:spcBef>
                <a:spcPct val="50000"/>
              </a:spcBef>
              <a:buFontTx/>
              <a:buBlip>
                <a:blip r:embed="rId4"/>
              </a:buBlip>
            </a:pPr>
            <a:r>
              <a:rPr lang="en-US" altLang="en-US" sz="2200" b="1" i="0">
                <a:solidFill>
                  <a:srgbClr val="00FFFF"/>
                </a:solidFill>
                <a:latin typeface="Calibri" panose="020F0502020204030204" pitchFamily="34" charset="0"/>
              </a:rPr>
              <a:t> </a:t>
            </a:r>
            <a:r>
              <a:rPr lang="en-US" altLang="en-US" sz="2200" b="1" i="0" u="sng">
                <a:solidFill>
                  <a:schemeClr val="accent2"/>
                </a:solidFill>
                <a:latin typeface="Calibri" panose="020F0502020204030204" pitchFamily="34" charset="0"/>
              </a:rPr>
              <a:t>Mean aortic pressure:</a:t>
            </a:r>
          </a:p>
          <a:p>
            <a:pPr lvl="4">
              <a:spcBef>
                <a:spcPct val="50000"/>
              </a:spcBef>
              <a:buFontTx/>
              <a:buBlip>
                <a:blip r:embed="rId4"/>
              </a:buBlip>
            </a:pPr>
            <a:r>
              <a:rPr lang="en-US" altLang="en-US" sz="2200" b="1" i="0">
                <a:solidFill>
                  <a:srgbClr val="00FFFF"/>
                </a:solidFill>
                <a:latin typeface="Calibri" panose="020F0502020204030204" pitchFamily="34" charset="0"/>
              </a:rPr>
              <a:t> </a:t>
            </a:r>
            <a:r>
              <a:rPr lang="en-US" altLang="en-US" sz="2200" b="1" i="0">
                <a:solidFill>
                  <a:srgbClr val="00FF00"/>
                </a:solidFill>
                <a:latin typeface="Calibri" panose="020F0502020204030204" pitchFamily="34" charset="0"/>
              </a:rPr>
              <a:t>Hypertension: increased afterload.</a:t>
            </a:r>
          </a:p>
          <a:p>
            <a:pPr lvl="4">
              <a:spcBef>
                <a:spcPct val="50000"/>
              </a:spcBef>
              <a:buFontTx/>
              <a:buBlip>
                <a:blip r:embed="rId4"/>
              </a:buBlip>
            </a:pPr>
            <a:r>
              <a:rPr lang="en-US" altLang="en-US" sz="2200" b="1" i="0">
                <a:solidFill>
                  <a:srgbClr val="00FF00"/>
                </a:solidFill>
                <a:latin typeface="Calibri" panose="020F0502020204030204" pitchFamily="34" charset="0"/>
              </a:rPr>
              <a:t> Hypotension: decreased afterload.</a:t>
            </a:r>
          </a:p>
          <a:p>
            <a:pPr lvl="3">
              <a:spcBef>
                <a:spcPct val="50000"/>
              </a:spcBef>
              <a:buFontTx/>
              <a:buBlip>
                <a:blip r:embed="rId4"/>
              </a:buBlip>
            </a:pPr>
            <a:r>
              <a:rPr lang="en-US" altLang="en-US" sz="2200" b="1" i="0">
                <a:solidFill>
                  <a:srgbClr val="00FFFF"/>
                </a:solidFill>
                <a:latin typeface="Calibri" panose="020F0502020204030204" pitchFamily="34" charset="0"/>
              </a:rPr>
              <a:t> </a:t>
            </a:r>
            <a:r>
              <a:rPr lang="en-US" altLang="en-US" sz="2200" b="1" i="0" u="sng">
                <a:solidFill>
                  <a:schemeClr val="tx2"/>
                </a:solidFill>
                <a:latin typeface="Calibri" panose="020F0502020204030204" pitchFamily="34" charset="0"/>
              </a:rPr>
              <a:t>Peak left ventricular pressure:</a:t>
            </a: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714500" y="76200"/>
            <a:ext cx="701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spcBef>
                <a:spcPct val="50000"/>
              </a:spcBef>
            </a:pPr>
            <a:r>
              <a:rPr lang="en-US" altLang="en-US" sz="5400" b="1" i="0">
                <a:solidFill>
                  <a:srgbClr val="00FFFF"/>
                </a:solidFill>
                <a:latin typeface="Calibri" panose="020F0502020204030204" pitchFamily="34" charset="0"/>
              </a:rPr>
              <a:t>Learning outcomes</a:t>
            </a:r>
          </a:p>
        </p:txBody>
      </p:sp>
      <p:sp>
        <p:nvSpPr>
          <p:cNvPr id="741379" name="Rectangle 3"/>
          <p:cNvSpPr>
            <a:spLocks noChangeArrowheads="1"/>
          </p:cNvSpPr>
          <p:nvPr/>
        </p:nvSpPr>
        <p:spPr bwMode="auto">
          <a:xfrm>
            <a:off x="266700" y="1752600"/>
            <a:ext cx="9867900" cy="3505200"/>
          </a:xfrm>
          <a:prstGeom prst="rect">
            <a:avLst/>
          </a:prstGeom>
          <a:noFill/>
          <a:ln w="9525">
            <a:noFill/>
            <a:miter lim="800000"/>
            <a:headEnd/>
            <a:tailEnd/>
          </a:ln>
          <a:effectLst/>
        </p:spPr>
        <p:txBody>
          <a:bodyPr lIns="92075" tIns="46038" rIns="92075" bIns="46038"/>
          <a:lstStyle/>
          <a:p>
            <a:pPr marL="342900" indent="-342900">
              <a:spcBef>
                <a:spcPct val="20000"/>
              </a:spcBef>
              <a:buClr>
                <a:srgbClr val="FF0000"/>
              </a:buClr>
              <a:buSzPct val="75000"/>
              <a:buFont typeface="Symbol" pitchFamily="18" charset="2"/>
              <a:buBlip>
                <a:blip r:embed="rId3"/>
              </a:buBlip>
              <a:defRPr/>
            </a:pPr>
            <a:r>
              <a:rPr lang="en-GB" sz="2200" b="1" i="0" dirty="0">
                <a:solidFill>
                  <a:schemeClr val="tx2"/>
                </a:solidFill>
                <a:effectLst>
                  <a:outerShdw blurRad="38100" dist="38100" dir="2700000" algn="tl">
                    <a:srgbClr val="000000"/>
                  </a:outerShdw>
                </a:effectLst>
                <a:latin typeface="Calibri" panose="020F0502020204030204" pitchFamily="34" charset="0"/>
                <a:cs typeface="Times New Roman" pitchFamily="18" charset="0"/>
              </a:rPr>
              <a:t>Discuss the role of the heart as the central pump of the cardiovascular system.</a:t>
            </a:r>
          </a:p>
          <a:p>
            <a:pPr marL="342900" indent="-342900">
              <a:spcBef>
                <a:spcPct val="20000"/>
              </a:spcBef>
              <a:buClr>
                <a:schemeClr val="tx2"/>
              </a:buClr>
              <a:buSzPct val="75000"/>
              <a:buFont typeface="Monotype Sorts" pitchFamily="2" charset="2"/>
              <a:buBlip>
                <a:blip r:embed="rId3"/>
              </a:buBlip>
              <a:defRPr/>
            </a:pPr>
            <a:r>
              <a:rPr lang="en-US" sz="2200" b="1" i="0" dirty="0">
                <a:solidFill>
                  <a:schemeClr val="tx2"/>
                </a:solidFill>
                <a:effectLst>
                  <a:outerShdw blurRad="38100" dist="38100" dir="2700000" algn="tl">
                    <a:srgbClr val="000000"/>
                  </a:outerShdw>
                </a:effectLst>
                <a:latin typeface="Calibri" panose="020F0502020204030204" pitchFamily="34" charset="0"/>
              </a:rPr>
              <a:t>Define cardiac output and cardiac reserve.</a:t>
            </a:r>
          </a:p>
          <a:p>
            <a:pPr marL="342900" indent="-342900">
              <a:spcBef>
                <a:spcPct val="20000"/>
              </a:spcBef>
              <a:buClr>
                <a:schemeClr val="tx2"/>
              </a:buClr>
              <a:buSzPct val="75000"/>
              <a:buFont typeface="Monotype Sorts" pitchFamily="2" charset="2"/>
              <a:buBlip>
                <a:blip r:embed="rId3"/>
              </a:buBlip>
              <a:defRPr/>
            </a:pPr>
            <a:r>
              <a:rPr lang="en-US" sz="2200" b="1" i="0" dirty="0">
                <a:solidFill>
                  <a:schemeClr val="tx2"/>
                </a:solidFill>
                <a:effectLst>
                  <a:outerShdw blurRad="38100" dist="38100" dir="2700000" algn="tl">
                    <a:srgbClr val="000000"/>
                  </a:outerShdw>
                </a:effectLst>
                <a:latin typeface="Calibri" panose="020F0502020204030204" pitchFamily="34" charset="0"/>
              </a:rPr>
              <a:t>Relate venous return to cardiac output.</a:t>
            </a:r>
          </a:p>
          <a:p>
            <a:pPr marL="342900" indent="-342900">
              <a:spcBef>
                <a:spcPct val="20000"/>
              </a:spcBef>
              <a:buClr>
                <a:schemeClr val="tx2"/>
              </a:buClr>
              <a:buSzPct val="75000"/>
              <a:buFont typeface="Monotype Sorts" pitchFamily="2" charset="2"/>
              <a:buBlip>
                <a:blip r:embed="rId3"/>
              </a:buBlip>
              <a:defRPr/>
            </a:pPr>
            <a:r>
              <a:rPr lang="en-US" sz="2200" b="1" i="0" dirty="0">
                <a:solidFill>
                  <a:schemeClr val="tx2"/>
                </a:solidFill>
                <a:effectLst>
                  <a:outerShdw blurRad="38100" dist="38100" dir="2700000" algn="tl">
                    <a:srgbClr val="000000"/>
                  </a:outerShdw>
                </a:effectLst>
                <a:latin typeface="Calibri" panose="020F0502020204030204" pitchFamily="34" charset="0"/>
              </a:rPr>
              <a:t>Discuss regulation of the cardiac pump.</a:t>
            </a:r>
          </a:p>
          <a:p>
            <a:pPr marL="342900" indent="-342900">
              <a:spcBef>
                <a:spcPct val="20000"/>
              </a:spcBef>
              <a:buClr>
                <a:schemeClr val="tx2"/>
              </a:buClr>
              <a:buSzPct val="75000"/>
              <a:buFont typeface="Monotype Sorts" pitchFamily="2" charset="2"/>
              <a:buBlip>
                <a:blip r:embed="rId3"/>
              </a:buBlip>
              <a:defRPr/>
            </a:pPr>
            <a:r>
              <a:rPr lang="en-US" sz="2200" b="1" i="0" dirty="0">
                <a:solidFill>
                  <a:schemeClr val="tx2"/>
                </a:solidFill>
                <a:effectLst>
                  <a:outerShdw blurRad="38100" dist="38100" dir="2700000" algn="tl">
                    <a:srgbClr val="000000"/>
                  </a:outerShdw>
                </a:effectLst>
                <a:latin typeface="Calibri" panose="020F0502020204030204" pitchFamily="34" charset="0"/>
              </a:rPr>
              <a:t>State and describe the determinants of cardiac performance:</a:t>
            </a:r>
          </a:p>
          <a:p>
            <a:pPr marL="1143000" lvl="2" indent="-228600">
              <a:spcBef>
                <a:spcPct val="20000"/>
              </a:spcBef>
              <a:buClr>
                <a:schemeClr val="tx1"/>
              </a:buClr>
              <a:buFontTx/>
              <a:buBlip>
                <a:blip r:embed="rId3"/>
              </a:buBlip>
              <a:defRPr/>
            </a:pPr>
            <a:r>
              <a:rPr lang="en-US" sz="2200" b="1" i="0" dirty="0">
                <a:solidFill>
                  <a:schemeClr val="tx2"/>
                </a:solidFill>
                <a:effectLst>
                  <a:outerShdw blurRad="38100" dist="38100" dir="2700000" algn="tl">
                    <a:srgbClr val="000000"/>
                  </a:outerShdw>
                </a:effectLst>
                <a:latin typeface="Calibri" panose="020F0502020204030204" pitchFamily="34" charset="0"/>
              </a:rPr>
              <a:t> </a:t>
            </a:r>
            <a:r>
              <a:rPr lang="en-US" sz="2200" b="1" i="0" dirty="0">
                <a:solidFill>
                  <a:schemeClr val="accent2"/>
                </a:solidFill>
                <a:effectLst>
                  <a:outerShdw blurRad="38100" dist="38100" dir="2700000" algn="tl">
                    <a:srgbClr val="000000"/>
                  </a:outerShdw>
                </a:effectLst>
                <a:latin typeface="Calibri" panose="020F0502020204030204" pitchFamily="34" charset="0"/>
              </a:rPr>
              <a:t>Heart rate. </a:t>
            </a:r>
          </a:p>
          <a:p>
            <a:pPr marL="1143000" lvl="2" indent="-228600">
              <a:spcBef>
                <a:spcPct val="20000"/>
              </a:spcBef>
              <a:buClr>
                <a:schemeClr val="tx1"/>
              </a:buClr>
              <a:buFontTx/>
              <a:buBlip>
                <a:blip r:embed="rId3"/>
              </a:buBlip>
              <a:defRPr/>
            </a:pPr>
            <a:r>
              <a:rPr lang="en-US" sz="2200" b="1" i="0" dirty="0">
                <a:solidFill>
                  <a:schemeClr val="accent2"/>
                </a:solidFill>
                <a:effectLst>
                  <a:outerShdw blurRad="38100" dist="38100" dir="2700000" algn="tl">
                    <a:srgbClr val="000000"/>
                  </a:outerShdw>
                </a:effectLst>
                <a:latin typeface="Calibri" panose="020F0502020204030204" pitchFamily="34" charset="0"/>
              </a:rPr>
              <a:t> Frequency-force relationship.</a:t>
            </a:r>
          </a:p>
          <a:p>
            <a:pPr marL="1143000" lvl="2" indent="-228600">
              <a:spcBef>
                <a:spcPct val="20000"/>
              </a:spcBef>
              <a:buClr>
                <a:schemeClr val="tx1"/>
              </a:buClr>
              <a:buFontTx/>
              <a:buBlip>
                <a:blip r:embed="rId3"/>
              </a:buBlip>
              <a:defRPr/>
            </a:pPr>
            <a:r>
              <a:rPr lang="en-US" sz="2200" b="1" i="0" dirty="0">
                <a:solidFill>
                  <a:schemeClr val="accent2"/>
                </a:solidFill>
                <a:effectLst>
                  <a:outerShdw blurRad="38100" dist="38100" dir="2700000" algn="tl">
                    <a:srgbClr val="000000"/>
                  </a:outerShdw>
                </a:effectLst>
                <a:latin typeface="Calibri" panose="020F0502020204030204" pitchFamily="34" charset="0"/>
              </a:rPr>
              <a:t> Stroke volume.</a:t>
            </a:r>
          </a:p>
          <a:p>
            <a:pPr marL="342900" indent="-342900">
              <a:spcBef>
                <a:spcPct val="20000"/>
              </a:spcBef>
              <a:buClr>
                <a:schemeClr val="tx2"/>
              </a:buClr>
              <a:buSzPct val="75000"/>
              <a:buFont typeface="Monotype Sorts" pitchFamily="2" charset="2"/>
              <a:buBlip>
                <a:blip r:embed="rId3"/>
              </a:buBlip>
              <a:defRPr/>
            </a:pPr>
            <a:r>
              <a:rPr lang="en-US" sz="2200" b="1" i="0" dirty="0">
                <a:solidFill>
                  <a:schemeClr val="tx2"/>
                </a:solidFill>
                <a:effectLst>
                  <a:outerShdw blurRad="38100" dist="38100" dir="2700000" algn="tl">
                    <a:srgbClr val="000000"/>
                  </a:outerShdw>
                </a:effectLst>
                <a:latin typeface="Calibri" panose="020F0502020204030204" pitchFamily="34" charset="0"/>
              </a:rPr>
              <a:t>State and discuss the determinants of stroke volume:</a:t>
            </a:r>
          </a:p>
          <a:p>
            <a:pPr marL="1143000" lvl="2" indent="-228600">
              <a:spcBef>
                <a:spcPct val="20000"/>
              </a:spcBef>
              <a:buClr>
                <a:schemeClr val="tx1"/>
              </a:buClr>
              <a:buFontTx/>
              <a:buBlip>
                <a:blip r:embed="rId3"/>
              </a:buBlip>
              <a:defRPr/>
            </a:pPr>
            <a:r>
              <a:rPr lang="en-US" sz="2200" b="1" i="0" dirty="0">
                <a:solidFill>
                  <a:schemeClr val="tx2"/>
                </a:solidFill>
                <a:effectLst>
                  <a:outerShdw blurRad="38100" dist="38100" dir="2700000" algn="tl">
                    <a:srgbClr val="000000"/>
                  </a:outerShdw>
                </a:effectLst>
                <a:latin typeface="Calibri" panose="020F0502020204030204" pitchFamily="34" charset="0"/>
              </a:rPr>
              <a:t> </a:t>
            </a:r>
            <a:r>
              <a:rPr lang="en-US" sz="2200" b="1" i="0" dirty="0">
                <a:solidFill>
                  <a:schemeClr val="accent2"/>
                </a:solidFill>
                <a:effectLst>
                  <a:outerShdw blurRad="38100" dist="38100" dir="2700000" algn="tl">
                    <a:srgbClr val="000000"/>
                  </a:outerShdw>
                </a:effectLst>
                <a:latin typeface="Calibri" panose="020F0502020204030204" pitchFamily="34" charset="0"/>
              </a:rPr>
              <a:t>Preload.</a:t>
            </a:r>
          </a:p>
          <a:p>
            <a:pPr marL="1143000" lvl="2" indent="-228600">
              <a:spcBef>
                <a:spcPct val="20000"/>
              </a:spcBef>
              <a:buClr>
                <a:schemeClr val="tx1"/>
              </a:buClr>
              <a:buFontTx/>
              <a:buBlip>
                <a:blip r:embed="rId3"/>
              </a:buBlip>
              <a:defRPr/>
            </a:pPr>
            <a:r>
              <a:rPr lang="en-US" sz="2200" b="1" i="0" dirty="0">
                <a:solidFill>
                  <a:schemeClr val="accent2"/>
                </a:solidFill>
                <a:effectLst>
                  <a:outerShdw blurRad="38100" dist="38100" dir="2700000" algn="tl">
                    <a:srgbClr val="000000"/>
                  </a:outerShdw>
                </a:effectLst>
                <a:latin typeface="Calibri" panose="020F0502020204030204" pitchFamily="34" charset="0"/>
              </a:rPr>
              <a:t> Afterload.</a:t>
            </a:r>
          </a:p>
          <a:p>
            <a:pPr marL="1143000" lvl="2" indent="-228600">
              <a:spcBef>
                <a:spcPct val="20000"/>
              </a:spcBef>
              <a:buClr>
                <a:schemeClr val="tx1"/>
              </a:buClr>
              <a:buFontTx/>
              <a:buBlip>
                <a:blip r:embed="rId3"/>
              </a:buBlip>
              <a:defRPr/>
            </a:pPr>
            <a:r>
              <a:rPr lang="en-US" sz="2200" b="1" i="0" dirty="0">
                <a:solidFill>
                  <a:schemeClr val="accent2"/>
                </a:solidFill>
                <a:effectLst>
                  <a:outerShdw blurRad="38100" dist="38100" dir="2700000" algn="tl">
                    <a:srgbClr val="000000"/>
                  </a:outerShdw>
                </a:effectLst>
                <a:latin typeface="Calibri" panose="020F0502020204030204" pitchFamily="34" charset="0"/>
              </a:rPr>
              <a:t> Myocardial contractility.</a:t>
            </a:r>
          </a:p>
        </p:txBody>
      </p:sp>
      <p:sp>
        <p:nvSpPr>
          <p:cNvPr id="7172" name="Text Box 4"/>
          <p:cNvSpPr txBox="1">
            <a:spLocks noChangeArrowheads="1"/>
          </p:cNvSpPr>
          <p:nvPr/>
        </p:nvSpPr>
        <p:spPr bwMode="auto">
          <a:xfrm>
            <a:off x="266700" y="838200"/>
            <a:ext cx="990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FF99FF"/>
                </a:solidFill>
                <a:latin typeface="Calibri" panose="020F0502020204030204" pitchFamily="34" charset="0"/>
              </a:rPr>
              <a:t>After reviewing the PowerPoint presentation, lecture notes and associated material, the student should be able to:</a:t>
            </a:r>
            <a:r>
              <a:rPr lang="en-US" altLang="en-US" sz="2400" i="0">
                <a:solidFill>
                  <a:srgbClr val="FF99FF"/>
                </a:solidFill>
                <a:latin typeface="Calibri" panose="020F0502020204030204" pitchFamily="34" charset="0"/>
              </a:rPr>
              <a:t> </a:t>
            </a:r>
            <a:endParaRPr lang="en-US" altLang="en-US" sz="2400">
              <a:solidFill>
                <a:srgbClr val="FF99FF"/>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11876" name="Rectangle 4"/>
          <p:cNvSpPr>
            <a:spLocks noChangeArrowheads="1"/>
          </p:cNvSpPr>
          <p:nvPr/>
        </p:nvSpPr>
        <p:spPr bwMode="auto">
          <a:xfrm>
            <a:off x="0" y="762000"/>
            <a:ext cx="10287000" cy="685800"/>
          </a:xfrm>
          <a:prstGeom prst="rect">
            <a:avLst/>
          </a:prstGeom>
          <a:noFill/>
          <a:ln w="9525">
            <a:noFill/>
            <a:miter lim="800000"/>
            <a:headEnd/>
            <a:tailEnd/>
          </a:ln>
          <a:effectLst/>
        </p:spPr>
        <p:txBody>
          <a:bodyPr lIns="92075" tIns="46038" rIns="92075" bIns="46038" anchor="ctr"/>
          <a:lstStyle/>
          <a:p>
            <a:pPr algn="ctr">
              <a:defRPr/>
            </a:pPr>
            <a:r>
              <a:rPr lang="en-US" sz="4400" b="1" i="0">
                <a:solidFill>
                  <a:srgbClr val="FFFF00"/>
                </a:solidFill>
                <a:effectLst>
                  <a:outerShdw blurRad="38100" dist="38100" dir="2700000" algn="tl">
                    <a:srgbClr val="000000"/>
                  </a:outerShdw>
                </a:effectLst>
                <a:latin typeface="Calibri" panose="020F0502020204030204" pitchFamily="34" charset="0"/>
              </a:rPr>
              <a:t>Myocardial contractility</a:t>
            </a:r>
          </a:p>
          <a:p>
            <a:pPr algn="ctr">
              <a:defRPr/>
            </a:pPr>
            <a:r>
              <a:rPr lang="en-US" sz="4400" b="1" i="0">
                <a:solidFill>
                  <a:srgbClr val="FFFF00"/>
                </a:solidFill>
                <a:effectLst>
                  <a:outerShdw blurRad="38100" dist="38100" dir="2700000" algn="tl">
                    <a:srgbClr val="000000"/>
                  </a:outerShdw>
                </a:effectLst>
                <a:latin typeface="Calibri" panose="020F0502020204030204" pitchFamily="34" charset="0"/>
              </a:rPr>
              <a:t>Inotropic state</a:t>
            </a:r>
            <a:endParaRPr lang="en-US" sz="4400">
              <a:latin typeface="Calibri" panose="020F0502020204030204" pitchFamily="34" charset="0"/>
            </a:endParaRPr>
          </a:p>
        </p:txBody>
      </p:sp>
      <p:sp>
        <p:nvSpPr>
          <p:cNvPr id="23555" name="Text Box 5"/>
          <p:cNvSpPr txBox="1">
            <a:spLocks noChangeArrowheads="1"/>
          </p:cNvSpPr>
          <p:nvPr/>
        </p:nvSpPr>
        <p:spPr bwMode="auto">
          <a:xfrm>
            <a:off x="228600" y="1905000"/>
            <a:ext cx="9867900"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buFontTx/>
              <a:buBlip>
                <a:blip r:embed="rId4"/>
              </a:buBlip>
            </a:pPr>
            <a:r>
              <a:rPr lang="en-US" altLang="en-US" sz="2200" b="1" i="0">
                <a:solidFill>
                  <a:srgbClr val="00FFFF"/>
                </a:solidFill>
                <a:latin typeface="Calibri" panose="020F0502020204030204" pitchFamily="34" charset="0"/>
              </a:rPr>
              <a:t> An acceptable definition of contractility would be a change in performance at a given preload.</a:t>
            </a:r>
          </a:p>
          <a:p>
            <a:pPr>
              <a:spcBef>
                <a:spcPct val="50000"/>
              </a:spcBef>
              <a:buFontTx/>
              <a:buBlip>
                <a:blip r:embed="rId4"/>
              </a:buBlip>
            </a:pPr>
            <a:endParaRPr lang="en-US" altLang="en-US" sz="2200" b="1" i="0">
              <a:solidFill>
                <a:srgbClr val="00FFFF"/>
              </a:solidFill>
              <a:latin typeface="Calibri" panose="020F0502020204030204" pitchFamily="34" charset="0"/>
            </a:endParaRPr>
          </a:p>
          <a:p>
            <a:pPr>
              <a:spcBef>
                <a:spcPct val="50000"/>
              </a:spcBef>
              <a:buFontTx/>
              <a:buBlip>
                <a:blip r:embed="rId4"/>
              </a:buBlip>
            </a:pPr>
            <a:r>
              <a:rPr lang="en-US" altLang="en-US" sz="2200" b="1" i="0">
                <a:solidFill>
                  <a:srgbClr val="00FFFF"/>
                </a:solidFill>
                <a:latin typeface="Calibri" panose="020F0502020204030204" pitchFamily="34" charset="0"/>
              </a:rPr>
              <a:t> Acute changes in contractility are due to changes in the intracellular dynamics of calcium.</a:t>
            </a:r>
          </a:p>
          <a:p>
            <a:pPr>
              <a:spcBef>
                <a:spcPct val="50000"/>
              </a:spcBef>
              <a:buFontTx/>
              <a:buBlip>
                <a:blip r:embed="rId4"/>
              </a:buBlip>
            </a:pPr>
            <a:endParaRPr lang="en-US" altLang="en-US" sz="2200" b="1" i="0">
              <a:solidFill>
                <a:srgbClr val="00FFFF"/>
              </a:solidFill>
              <a:latin typeface="Calibri" panose="020F0502020204030204" pitchFamily="34" charset="0"/>
            </a:endParaRPr>
          </a:p>
          <a:p>
            <a:pPr>
              <a:spcBef>
                <a:spcPct val="50000"/>
              </a:spcBef>
              <a:buFontTx/>
              <a:buBlip>
                <a:blip r:embed="rId4"/>
              </a:buBlip>
            </a:pPr>
            <a:r>
              <a:rPr lang="en-US" altLang="en-US" sz="2200" b="1" i="0">
                <a:solidFill>
                  <a:srgbClr val="00FFFF"/>
                </a:solidFill>
                <a:latin typeface="Calibri" panose="020F0502020204030204" pitchFamily="34" charset="0"/>
              </a:rPr>
              <a:t> </a:t>
            </a:r>
            <a:r>
              <a:rPr lang="en-US" altLang="en-US" sz="2200" b="1" i="0">
                <a:solidFill>
                  <a:schemeClr val="accent2"/>
                </a:solidFill>
                <a:latin typeface="Calibri" panose="020F0502020204030204" pitchFamily="34" charset="0"/>
              </a:rPr>
              <a:t>Drugs that increase contractility usually provide more calcium and at a faster rate to the contractile machinery.</a:t>
            </a:r>
          </a:p>
          <a:p>
            <a:pPr>
              <a:spcBef>
                <a:spcPct val="50000"/>
              </a:spcBef>
              <a:buFontTx/>
              <a:buBlip>
                <a:blip r:embed="rId4"/>
              </a:buBlip>
            </a:pPr>
            <a:endParaRPr lang="en-US" altLang="en-US" sz="2200" b="1" i="0">
              <a:solidFill>
                <a:schemeClr val="accent2"/>
              </a:solidFill>
              <a:latin typeface="Calibri" panose="020F0502020204030204" pitchFamily="34" charset="0"/>
            </a:endParaRPr>
          </a:p>
          <a:p>
            <a:pPr>
              <a:spcBef>
                <a:spcPct val="50000"/>
              </a:spcBef>
              <a:buFontTx/>
              <a:buBlip>
                <a:blip r:embed="rId4"/>
              </a:buBlip>
            </a:pPr>
            <a:r>
              <a:rPr lang="en-US" altLang="en-US" sz="2200" b="1" i="0">
                <a:solidFill>
                  <a:schemeClr val="accent2"/>
                </a:solidFill>
                <a:latin typeface="Calibri" panose="020F0502020204030204" pitchFamily="34" charset="0"/>
              </a:rPr>
              <a:t> </a:t>
            </a:r>
            <a:r>
              <a:rPr lang="en-US" altLang="en-US" sz="2200" b="1" i="0">
                <a:solidFill>
                  <a:srgbClr val="00FF00"/>
                </a:solidFill>
                <a:latin typeface="Calibri" panose="020F0502020204030204" pitchFamily="34" charset="0"/>
              </a:rPr>
              <a:t>More calcium </a:t>
            </a:r>
            <a:r>
              <a:rPr lang="en-GB" altLang="en-US" sz="2200" b="1" i="0">
                <a:solidFill>
                  <a:srgbClr val="00FF00"/>
                </a:solidFill>
                <a:latin typeface="Calibri" panose="020F0502020204030204" pitchFamily="34" charset="0"/>
              </a:rPr>
              <a:t>will activate more cross-bridges and thereby strengthen the heart beat.</a:t>
            </a:r>
            <a:endParaRPr lang="en-US" altLang="en-US" sz="2200" b="1" i="0">
              <a:solidFill>
                <a:srgbClr val="00FF00"/>
              </a:solidFill>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46669" name="Rectangle 13"/>
          <p:cNvSpPr>
            <a:spLocks noChangeArrowheads="1"/>
          </p:cNvSpPr>
          <p:nvPr/>
        </p:nvSpPr>
        <p:spPr bwMode="auto">
          <a:xfrm>
            <a:off x="571500" y="3505200"/>
            <a:ext cx="8991600" cy="1219200"/>
          </a:xfrm>
          <a:prstGeom prst="rect">
            <a:avLst/>
          </a:prstGeom>
          <a:noFill/>
          <a:ln w="9525">
            <a:noFill/>
            <a:miter lim="800000"/>
            <a:headEnd/>
            <a:tailEnd/>
          </a:ln>
          <a:effectLst/>
        </p:spPr>
        <p:txBody>
          <a:bodyPr lIns="92075" tIns="46038" rIns="92075" bIns="46038" anchor="ctr"/>
          <a:lstStyle/>
          <a:p>
            <a:pPr algn="ctr">
              <a:defRPr/>
            </a:pPr>
            <a:r>
              <a:rPr lang="en-US" sz="4400" b="1" i="0">
                <a:solidFill>
                  <a:srgbClr val="66FFFF"/>
                </a:solidFill>
                <a:effectLst>
                  <a:outerShdw blurRad="38100" dist="38100" dir="2700000" algn="tl">
                    <a:srgbClr val="000000"/>
                  </a:outerShdw>
                </a:effectLst>
                <a:latin typeface="Calibri" panose="020F0502020204030204" pitchFamily="34" charset="0"/>
                <a:cs typeface="Traditional Arabic" pitchFamily="2" charset="-78"/>
              </a:rPr>
              <a:t>1. Heart rate (HR)</a:t>
            </a:r>
          </a:p>
        </p:txBody>
      </p:sp>
      <p:sp>
        <p:nvSpPr>
          <p:cNvPr id="2246670" name="Rectangle 14"/>
          <p:cNvSpPr>
            <a:spLocks noChangeArrowheads="1"/>
          </p:cNvSpPr>
          <p:nvPr/>
        </p:nvSpPr>
        <p:spPr bwMode="auto">
          <a:xfrm>
            <a:off x="0" y="2057400"/>
            <a:ext cx="10287000" cy="1219200"/>
          </a:xfrm>
          <a:prstGeom prst="rect">
            <a:avLst/>
          </a:prstGeom>
          <a:noFill/>
          <a:ln w="9525">
            <a:noFill/>
            <a:miter lim="800000"/>
            <a:headEnd/>
            <a:tailEnd/>
          </a:ln>
          <a:effectLst/>
        </p:spPr>
        <p:txBody>
          <a:bodyPr lIns="92075" tIns="46038" rIns="92075" bIns="46038" anchor="ctr"/>
          <a:lstStyle/>
          <a:p>
            <a:pPr algn="ctr">
              <a:defRPr/>
            </a:pPr>
            <a:r>
              <a:rPr lang="en-US" sz="4000" b="1" i="0">
                <a:solidFill>
                  <a:srgbClr val="FFFF00"/>
                </a:solidFill>
                <a:effectLst>
                  <a:outerShdw blurRad="38100" dist="38100" dir="2700000" algn="tl">
                    <a:srgbClr val="000000"/>
                  </a:outerShdw>
                </a:effectLst>
                <a:latin typeface="Calibri" panose="020F0502020204030204" pitchFamily="34" charset="0"/>
              </a:rPr>
              <a:t>Determinants of the cardiac performance</a:t>
            </a:r>
            <a:r>
              <a:rPr lang="en-US" sz="4000">
                <a:latin typeface="Calibri" panose="020F0502020204030204" pitchFamily="34" charset="0"/>
              </a:rPr>
              <a:t> </a:t>
            </a:r>
          </a:p>
          <a:p>
            <a:pPr algn="ctr">
              <a:defRPr/>
            </a:pPr>
            <a:r>
              <a:rPr lang="en-US" sz="4000" b="1" i="0">
                <a:solidFill>
                  <a:srgbClr val="FF0000"/>
                </a:solidFill>
                <a:effectLst>
                  <a:outerShdw blurRad="38100" dist="38100" dir="2700000" algn="tl">
                    <a:srgbClr val="000000"/>
                  </a:outerShdw>
                </a:effectLst>
                <a:latin typeface="Calibri" panose="020F0502020204030204" pitchFamily="34" charset="0"/>
                <a:cs typeface="Traditional Arabic" pitchFamily="2" charset="-78"/>
              </a:rPr>
              <a:t>Determinants of the CO</a:t>
            </a: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36450" name="Rectangle 2"/>
          <p:cNvSpPr>
            <a:spLocks noChangeArrowheads="1"/>
          </p:cNvSpPr>
          <p:nvPr/>
        </p:nvSpPr>
        <p:spPr bwMode="auto">
          <a:xfrm>
            <a:off x="0" y="2971800"/>
            <a:ext cx="10287000" cy="533400"/>
          </a:xfrm>
          <a:prstGeom prst="rect">
            <a:avLst/>
          </a:prstGeom>
          <a:noFill/>
          <a:ln w="9525">
            <a:noFill/>
            <a:miter lim="800000"/>
            <a:headEnd/>
            <a:tailEnd/>
          </a:ln>
          <a:effectLst/>
        </p:spPr>
        <p:txBody>
          <a:bodyPr anchor="ctr"/>
          <a:lstStyle/>
          <a:p>
            <a:pPr algn="ctr">
              <a:defRPr/>
            </a:pPr>
            <a:r>
              <a:rPr lang="en-GB" sz="4000" b="1" i="0">
                <a:solidFill>
                  <a:schemeClr val="tx2"/>
                </a:solidFill>
                <a:effectLst>
                  <a:outerShdw blurRad="38100" dist="38100" dir="2700000" algn="tl">
                    <a:srgbClr val="000000"/>
                  </a:outerShdw>
                </a:effectLst>
                <a:latin typeface="Calibri" panose="020F0502020204030204" pitchFamily="34" charset="0"/>
              </a:rPr>
              <a:t>What is the influence of heart rate </a:t>
            </a:r>
            <a:br>
              <a:rPr lang="en-GB" sz="4000" b="1" i="0">
                <a:solidFill>
                  <a:schemeClr val="tx2"/>
                </a:solidFill>
                <a:effectLst>
                  <a:outerShdw blurRad="38100" dist="38100" dir="2700000" algn="tl">
                    <a:srgbClr val="000000"/>
                  </a:outerShdw>
                </a:effectLst>
                <a:latin typeface="Calibri" panose="020F0502020204030204" pitchFamily="34" charset="0"/>
              </a:rPr>
            </a:br>
            <a:r>
              <a:rPr lang="en-GB" sz="4000" b="1" i="0">
                <a:solidFill>
                  <a:schemeClr val="tx2"/>
                </a:solidFill>
                <a:effectLst>
                  <a:outerShdw blurRad="38100" dist="38100" dir="2700000" algn="tl">
                    <a:srgbClr val="000000"/>
                  </a:outerShdw>
                </a:effectLst>
                <a:latin typeface="Calibri" panose="020F0502020204030204" pitchFamily="34" charset="0"/>
              </a:rPr>
              <a:t>on myocardial contractility?</a:t>
            </a:r>
            <a:br>
              <a:rPr lang="en-GB" sz="4000" b="1" i="0">
                <a:solidFill>
                  <a:schemeClr val="tx2"/>
                </a:solidFill>
                <a:effectLst>
                  <a:outerShdw blurRad="38100" dist="38100" dir="2700000" algn="tl">
                    <a:srgbClr val="000000"/>
                  </a:outerShdw>
                </a:effectLst>
                <a:latin typeface="Calibri" panose="020F0502020204030204" pitchFamily="34" charset="0"/>
              </a:rPr>
            </a:br>
            <a:r>
              <a:rPr lang="en-GB" sz="4000" b="1" i="0">
                <a:solidFill>
                  <a:schemeClr val="tx2"/>
                </a:solidFill>
                <a:effectLst>
                  <a:outerShdw blurRad="38100" dist="38100" dir="2700000" algn="tl">
                    <a:srgbClr val="000000"/>
                  </a:outerShdw>
                </a:effectLst>
                <a:latin typeface="Calibri" panose="020F0502020204030204" pitchFamily="34" charset="0"/>
              </a:rPr>
              <a:t/>
            </a:r>
            <a:br>
              <a:rPr lang="en-GB" sz="4000" b="1" i="0">
                <a:solidFill>
                  <a:schemeClr val="tx2"/>
                </a:solidFill>
                <a:effectLst>
                  <a:outerShdw blurRad="38100" dist="38100" dir="2700000" algn="tl">
                    <a:srgbClr val="000000"/>
                  </a:outerShdw>
                </a:effectLst>
                <a:latin typeface="Calibri" panose="020F0502020204030204" pitchFamily="34" charset="0"/>
              </a:rPr>
            </a:br>
            <a:r>
              <a:rPr lang="en-GB" sz="4000" b="1" i="0">
                <a:solidFill>
                  <a:schemeClr val="hlink"/>
                </a:solidFill>
                <a:effectLst>
                  <a:outerShdw blurRad="38100" dist="38100" dir="2700000" algn="tl">
                    <a:srgbClr val="000000"/>
                  </a:outerShdw>
                </a:effectLst>
                <a:latin typeface="Calibri" panose="020F0502020204030204" pitchFamily="34" charset="0"/>
              </a:rPr>
              <a:t>Frequency- force relationship</a:t>
            </a:r>
            <a:endParaRPr lang="en-GB" sz="4000" i="0">
              <a:solidFill>
                <a:schemeClr val="hlink"/>
              </a:solidFill>
              <a:effectLst>
                <a:outerShdw blurRad="38100" dist="38100" dir="2700000" algn="tl">
                  <a:srgbClr val="000000"/>
                </a:outerShdw>
              </a:effectLst>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38498" name="Rectangle 2"/>
          <p:cNvSpPr>
            <a:spLocks noChangeArrowheads="1"/>
          </p:cNvSpPr>
          <p:nvPr/>
        </p:nvSpPr>
        <p:spPr bwMode="auto">
          <a:xfrm>
            <a:off x="0" y="762000"/>
            <a:ext cx="10287000" cy="533400"/>
          </a:xfrm>
          <a:prstGeom prst="rect">
            <a:avLst/>
          </a:prstGeom>
          <a:noFill/>
          <a:ln w="9525">
            <a:noFill/>
            <a:miter lim="800000"/>
            <a:headEnd/>
            <a:tailEnd/>
          </a:ln>
          <a:effectLst/>
        </p:spPr>
        <p:txBody>
          <a:bodyPr anchor="ctr"/>
          <a:lstStyle/>
          <a:p>
            <a:pPr algn="ctr">
              <a:defRPr/>
            </a:pPr>
            <a:r>
              <a:rPr lang="en-GB" sz="4000" b="1" i="0">
                <a:solidFill>
                  <a:schemeClr val="tx2"/>
                </a:solidFill>
                <a:effectLst>
                  <a:outerShdw blurRad="38100" dist="38100" dir="2700000" algn="tl">
                    <a:srgbClr val="000000"/>
                  </a:outerShdw>
                </a:effectLst>
                <a:latin typeface="Calibri" panose="020F0502020204030204" pitchFamily="34" charset="0"/>
              </a:rPr>
              <a:t>Frequency-force relationship</a:t>
            </a:r>
            <a:endParaRPr lang="en-GB" sz="4000" i="0">
              <a:solidFill>
                <a:schemeClr val="tx2"/>
              </a:solidFill>
              <a:effectLst>
                <a:outerShdw blurRad="38100" dist="38100" dir="2700000" algn="tl">
                  <a:srgbClr val="000000"/>
                </a:outerShdw>
              </a:effectLst>
              <a:latin typeface="Calibri" panose="020F0502020204030204" pitchFamily="34" charset="0"/>
            </a:endParaRPr>
          </a:p>
        </p:txBody>
      </p:sp>
      <p:sp>
        <p:nvSpPr>
          <p:cNvPr id="26627" name="Text Box 3"/>
          <p:cNvSpPr txBox="1">
            <a:spLocks noChangeArrowheads="1"/>
          </p:cNvSpPr>
          <p:nvPr/>
        </p:nvSpPr>
        <p:spPr bwMode="auto">
          <a:xfrm>
            <a:off x="667938" y="2436813"/>
            <a:ext cx="15533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US" altLang="en-US" sz="2400" b="1" i="0">
                <a:latin typeface="Calibri" panose="020F0502020204030204" pitchFamily="34" charset="0"/>
              </a:rPr>
              <a:t>Normal</a:t>
            </a:r>
          </a:p>
          <a:p>
            <a:pPr algn="ctr"/>
            <a:r>
              <a:rPr lang="en-US" altLang="en-US" sz="2400" b="1" i="0">
                <a:latin typeface="Calibri" panose="020F0502020204030204" pitchFamily="34" charset="0"/>
              </a:rPr>
              <a:t>Heart Rate</a:t>
            </a:r>
          </a:p>
        </p:txBody>
      </p:sp>
      <p:sp>
        <p:nvSpPr>
          <p:cNvPr id="26628" name="Line 4"/>
          <p:cNvSpPr>
            <a:spLocks noChangeShapeType="1"/>
          </p:cNvSpPr>
          <p:nvPr/>
        </p:nvSpPr>
        <p:spPr bwMode="auto">
          <a:xfrm>
            <a:off x="2152650" y="3505200"/>
            <a:ext cx="381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29" name="Line 5"/>
          <p:cNvSpPr>
            <a:spLocks noChangeShapeType="1"/>
          </p:cNvSpPr>
          <p:nvPr/>
        </p:nvSpPr>
        <p:spPr bwMode="auto">
          <a:xfrm>
            <a:off x="6038850" y="3505200"/>
            <a:ext cx="381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30" name="Line 6"/>
          <p:cNvSpPr>
            <a:spLocks noChangeShapeType="1"/>
          </p:cNvSpPr>
          <p:nvPr/>
        </p:nvSpPr>
        <p:spPr bwMode="auto">
          <a:xfrm flipV="1">
            <a:off x="2533650" y="1752600"/>
            <a:ext cx="0" cy="1752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31" name="Line 7"/>
          <p:cNvSpPr>
            <a:spLocks noChangeShapeType="1"/>
          </p:cNvSpPr>
          <p:nvPr/>
        </p:nvSpPr>
        <p:spPr bwMode="auto">
          <a:xfrm flipV="1">
            <a:off x="6419850" y="1752600"/>
            <a:ext cx="0" cy="1752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32" name="Arc 8"/>
          <p:cNvSpPr>
            <a:spLocks/>
          </p:cNvSpPr>
          <p:nvPr/>
        </p:nvSpPr>
        <p:spPr bwMode="auto">
          <a:xfrm flipH="1" flipV="1">
            <a:off x="2533650" y="1752600"/>
            <a:ext cx="762000" cy="304800"/>
          </a:xfrm>
          <a:custGeom>
            <a:avLst/>
            <a:gdLst>
              <a:gd name="T0" fmla="*/ 0 w 21600"/>
              <a:gd name="T1" fmla="*/ 0 h 21600"/>
              <a:gd name="T2" fmla="*/ 26881666 w 21600"/>
              <a:gd name="T3" fmla="*/ 4301067 h 21600"/>
              <a:gd name="T4" fmla="*/ 0 w 21600"/>
              <a:gd name="T5" fmla="*/ 430106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33" name="Arc 9"/>
          <p:cNvSpPr>
            <a:spLocks/>
          </p:cNvSpPr>
          <p:nvPr/>
        </p:nvSpPr>
        <p:spPr bwMode="auto">
          <a:xfrm flipH="1" flipV="1">
            <a:off x="6419850" y="1752600"/>
            <a:ext cx="762000" cy="304800"/>
          </a:xfrm>
          <a:custGeom>
            <a:avLst/>
            <a:gdLst>
              <a:gd name="T0" fmla="*/ 0 w 21600"/>
              <a:gd name="T1" fmla="*/ 0 h 21600"/>
              <a:gd name="T2" fmla="*/ 26881666 w 21600"/>
              <a:gd name="T3" fmla="*/ 4301067 h 21600"/>
              <a:gd name="T4" fmla="*/ 0 w 21600"/>
              <a:gd name="T5" fmla="*/ 430106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34" name="Arc 10"/>
          <p:cNvSpPr>
            <a:spLocks/>
          </p:cNvSpPr>
          <p:nvPr/>
        </p:nvSpPr>
        <p:spPr bwMode="auto">
          <a:xfrm rot="10800000" flipH="1" flipV="1">
            <a:off x="7181850" y="2057400"/>
            <a:ext cx="762000" cy="304800"/>
          </a:xfrm>
          <a:custGeom>
            <a:avLst/>
            <a:gdLst>
              <a:gd name="T0" fmla="*/ 0 w 21600"/>
              <a:gd name="T1" fmla="*/ 0 h 21600"/>
              <a:gd name="T2" fmla="*/ 26881666 w 21600"/>
              <a:gd name="T3" fmla="*/ 4301067 h 21600"/>
              <a:gd name="T4" fmla="*/ 0 w 21600"/>
              <a:gd name="T5" fmla="*/ 430106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35" name="Arc 11"/>
          <p:cNvSpPr>
            <a:spLocks/>
          </p:cNvSpPr>
          <p:nvPr/>
        </p:nvSpPr>
        <p:spPr bwMode="auto">
          <a:xfrm rot="10800000" flipH="1" flipV="1">
            <a:off x="3295650" y="2057400"/>
            <a:ext cx="762000" cy="304800"/>
          </a:xfrm>
          <a:custGeom>
            <a:avLst/>
            <a:gdLst>
              <a:gd name="T0" fmla="*/ 0 w 21600"/>
              <a:gd name="T1" fmla="*/ 0 h 21600"/>
              <a:gd name="T2" fmla="*/ 26881666 w 21600"/>
              <a:gd name="T3" fmla="*/ 4301067 h 21600"/>
              <a:gd name="T4" fmla="*/ 0 w 21600"/>
              <a:gd name="T5" fmla="*/ 430106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36" name="Line 12"/>
          <p:cNvSpPr>
            <a:spLocks noChangeShapeType="1"/>
          </p:cNvSpPr>
          <p:nvPr/>
        </p:nvSpPr>
        <p:spPr bwMode="auto">
          <a:xfrm>
            <a:off x="4057650" y="2286000"/>
            <a:ext cx="76200" cy="121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37" name="Line 13"/>
          <p:cNvSpPr>
            <a:spLocks noChangeShapeType="1"/>
          </p:cNvSpPr>
          <p:nvPr/>
        </p:nvSpPr>
        <p:spPr bwMode="auto">
          <a:xfrm>
            <a:off x="7943850" y="2286000"/>
            <a:ext cx="76200" cy="121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38" name="Line 14"/>
          <p:cNvSpPr>
            <a:spLocks noChangeShapeType="1"/>
          </p:cNvSpPr>
          <p:nvPr/>
        </p:nvSpPr>
        <p:spPr bwMode="auto">
          <a:xfrm>
            <a:off x="4133850" y="3505200"/>
            <a:ext cx="2209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39" name="Line 15"/>
          <p:cNvSpPr>
            <a:spLocks noChangeShapeType="1"/>
          </p:cNvSpPr>
          <p:nvPr/>
        </p:nvSpPr>
        <p:spPr bwMode="auto">
          <a:xfrm>
            <a:off x="8020050" y="3505200"/>
            <a:ext cx="685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40" name="Line 16"/>
          <p:cNvSpPr>
            <a:spLocks noChangeShapeType="1"/>
          </p:cNvSpPr>
          <p:nvPr/>
        </p:nvSpPr>
        <p:spPr bwMode="auto">
          <a:xfrm>
            <a:off x="3219450" y="18288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41" name="Text Box 17"/>
          <p:cNvSpPr txBox="1">
            <a:spLocks noChangeArrowheads="1"/>
          </p:cNvSpPr>
          <p:nvPr/>
        </p:nvSpPr>
        <p:spPr bwMode="auto">
          <a:xfrm>
            <a:off x="2914650" y="2325688"/>
            <a:ext cx="7081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a:latin typeface="Calibri" panose="020F0502020204030204" pitchFamily="34" charset="0"/>
              </a:rPr>
              <a:t>Ca</a:t>
            </a:r>
            <a:r>
              <a:rPr lang="en-US" altLang="en-US" sz="2400" b="1" i="0" baseline="30000">
                <a:latin typeface="Calibri" panose="020F0502020204030204" pitchFamily="34" charset="0"/>
              </a:rPr>
              <a:t>++</a:t>
            </a:r>
            <a:endParaRPr lang="en-US" altLang="en-US" sz="2400" b="1" i="0">
              <a:latin typeface="Calibri" panose="020F0502020204030204" pitchFamily="34" charset="0"/>
            </a:endParaRPr>
          </a:p>
        </p:txBody>
      </p:sp>
      <p:sp>
        <p:nvSpPr>
          <p:cNvPr id="26642" name="Line 18"/>
          <p:cNvSpPr>
            <a:spLocks noChangeShapeType="1"/>
          </p:cNvSpPr>
          <p:nvPr/>
        </p:nvSpPr>
        <p:spPr bwMode="auto">
          <a:xfrm>
            <a:off x="7181850" y="18288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43" name="Text Box 19"/>
          <p:cNvSpPr txBox="1">
            <a:spLocks noChangeArrowheads="1"/>
          </p:cNvSpPr>
          <p:nvPr/>
        </p:nvSpPr>
        <p:spPr bwMode="auto">
          <a:xfrm>
            <a:off x="6800850" y="2284413"/>
            <a:ext cx="7081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a:latin typeface="Calibri" panose="020F0502020204030204" pitchFamily="34" charset="0"/>
              </a:rPr>
              <a:t>Ca</a:t>
            </a:r>
            <a:r>
              <a:rPr lang="en-US" altLang="en-US" sz="2400" b="1" i="0" baseline="30000">
                <a:latin typeface="Calibri" panose="020F0502020204030204" pitchFamily="34" charset="0"/>
              </a:rPr>
              <a:t>++</a:t>
            </a:r>
            <a:endParaRPr lang="en-US" altLang="en-US" sz="2400" b="1" i="0">
              <a:latin typeface="Calibri" panose="020F0502020204030204" pitchFamily="34" charset="0"/>
            </a:endParaRPr>
          </a:p>
        </p:txBody>
      </p:sp>
      <p:sp>
        <p:nvSpPr>
          <p:cNvPr id="26644" name="Text Box 20"/>
          <p:cNvSpPr txBox="1">
            <a:spLocks noChangeArrowheads="1"/>
          </p:cNvSpPr>
          <p:nvPr/>
        </p:nvSpPr>
        <p:spPr bwMode="auto">
          <a:xfrm>
            <a:off x="575863" y="4154488"/>
            <a:ext cx="15533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US" altLang="en-US" sz="2400" b="1" i="0">
                <a:latin typeface="Calibri" panose="020F0502020204030204" pitchFamily="34" charset="0"/>
              </a:rPr>
              <a:t>Fast</a:t>
            </a:r>
          </a:p>
          <a:p>
            <a:pPr algn="ctr"/>
            <a:r>
              <a:rPr lang="en-US" altLang="en-US" sz="2400" b="1" i="0">
                <a:latin typeface="Calibri" panose="020F0502020204030204" pitchFamily="34" charset="0"/>
              </a:rPr>
              <a:t>Heart Rate</a:t>
            </a:r>
          </a:p>
        </p:txBody>
      </p:sp>
      <p:sp>
        <p:nvSpPr>
          <p:cNvPr id="26645" name="Line 21"/>
          <p:cNvSpPr>
            <a:spLocks noChangeShapeType="1"/>
          </p:cNvSpPr>
          <p:nvPr/>
        </p:nvSpPr>
        <p:spPr bwMode="auto">
          <a:xfrm>
            <a:off x="2152650" y="5715000"/>
            <a:ext cx="381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46" name="Line 22"/>
          <p:cNvSpPr>
            <a:spLocks noChangeShapeType="1"/>
          </p:cNvSpPr>
          <p:nvPr/>
        </p:nvSpPr>
        <p:spPr bwMode="auto">
          <a:xfrm flipV="1">
            <a:off x="2533650" y="3962400"/>
            <a:ext cx="0" cy="1752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47" name="Arc 23"/>
          <p:cNvSpPr>
            <a:spLocks/>
          </p:cNvSpPr>
          <p:nvPr/>
        </p:nvSpPr>
        <p:spPr bwMode="auto">
          <a:xfrm flipH="1" flipV="1">
            <a:off x="2533650" y="3962400"/>
            <a:ext cx="457200" cy="304800"/>
          </a:xfrm>
          <a:custGeom>
            <a:avLst/>
            <a:gdLst>
              <a:gd name="T0" fmla="*/ 0 w 21600"/>
              <a:gd name="T1" fmla="*/ 0 h 21600"/>
              <a:gd name="T2" fmla="*/ 9677399 w 21600"/>
              <a:gd name="T3" fmla="*/ 4301067 h 21600"/>
              <a:gd name="T4" fmla="*/ 0 w 21600"/>
              <a:gd name="T5" fmla="*/ 430106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48" name="Arc 24"/>
          <p:cNvSpPr>
            <a:spLocks/>
          </p:cNvSpPr>
          <p:nvPr/>
        </p:nvSpPr>
        <p:spPr bwMode="auto">
          <a:xfrm rot="10800000" flipH="1" flipV="1">
            <a:off x="2990850" y="4267200"/>
            <a:ext cx="533400" cy="228600"/>
          </a:xfrm>
          <a:custGeom>
            <a:avLst/>
            <a:gdLst>
              <a:gd name="T0" fmla="*/ 0 w 21600"/>
              <a:gd name="T1" fmla="*/ 0 h 21600"/>
              <a:gd name="T2" fmla="*/ 13172018 w 21600"/>
              <a:gd name="T3" fmla="*/ 2419350 h 21600"/>
              <a:gd name="T4" fmla="*/ 0 w 21600"/>
              <a:gd name="T5" fmla="*/ 24193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49" name="Line 25"/>
          <p:cNvSpPr>
            <a:spLocks noChangeShapeType="1"/>
          </p:cNvSpPr>
          <p:nvPr/>
        </p:nvSpPr>
        <p:spPr bwMode="auto">
          <a:xfrm>
            <a:off x="3524250" y="4495800"/>
            <a:ext cx="76200" cy="121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50" name="Line 26"/>
          <p:cNvSpPr>
            <a:spLocks noChangeShapeType="1"/>
          </p:cNvSpPr>
          <p:nvPr/>
        </p:nvSpPr>
        <p:spPr bwMode="auto">
          <a:xfrm>
            <a:off x="3600450" y="5715000"/>
            <a:ext cx="76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51" name="Line 27"/>
          <p:cNvSpPr>
            <a:spLocks noChangeShapeType="1"/>
          </p:cNvSpPr>
          <p:nvPr/>
        </p:nvSpPr>
        <p:spPr bwMode="auto">
          <a:xfrm>
            <a:off x="2990850" y="40386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52" name="Line 28"/>
          <p:cNvSpPr>
            <a:spLocks noChangeShapeType="1"/>
          </p:cNvSpPr>
          <p:nvPr/>
        </p:nvSpPr>
        <p:spPr bwMode="auto">
          <a:xfrm flipV="1">
            <a:off x="4362450" y="3962400"/>
            <a:ext cx="0" cy="1752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53" name="Arc 29"/>
          <p:cNvSpPr>
            <a:spLocks/>
          </p:cNvSpPr>
          <p:nvPr/>
        </p:nvSpPr>
        <p:spPr bwMode="auto">
          <a:xfrm flipH="1" flipV="1">
            <a:off x="4362450" y="3962400"/>
            <a:ext cx="457200" cy="304800"/>
          </a:xfrm>
          <a:custGeom>
            <a:avLst/>
            <a:gdLst>
              <a:gd name="T0" fmla="*/ 0 w 21600"/>
              <a:gd name="T1" fmla="*/ 0 h 21600"/>
              <a:gd name="T2" fmla="*/ 9677399 w 21600"/>
              <a:gd name="T3" fmla="*/ 4301067 h 21600"/>
              <a:gd name="T4" fmla="*/ 0 w 21600"/>
              <a:gd name="T5" fmla="*/ 430106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54" name="Arc 30"/>
          <p:cNvSpPr>
            <a:spLocks/>
          </p:cNvSpPr>
          <p:nvPr/>
        </p:nvSpPr>
        <p:spPr bwMode="auto">
          <a:xfrm rot="10800000" flipH="1" flipV="1">
            <a:off x="4819650" y="4267200"/>
            <a:ext cx="533400" cy="228600"/>
          </a:xfrm>
          <a:custGeom>
            <a:avLst/>
            <a:gdLst>
              <a:gd name="T0" fmla="*/ 0 w 21600"/>
              <a:gd name="T1" fmla="*/ 0 h 21600"/>
              <a:gd name="T2" fmla="*/ 13172018 w 21600"/>
              <a:gd name="T3" fmla="*/ 2419350 h 21600"/>
              <a:gd name="T4" fmla="*/ 0 w 21600"/>
              <a:gd name="T5" fmla="*/ 24193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55" name="Line 31"/>
          <p:cNvSpPr>
            <a:spLocks noChangeShapeType="1"/>
          </p:cNvSpPr>
          <p:nvPr/>
        </p:nvSpPr>
        <p:spPr bwMode="auto">
          <a:xfrm>
            <a:off x="5353050" y="4495800"/>
            <a:ext cx="76200" cy="121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56" name="Line 32"/>
          <p:cNvSpPr>
            <a:spLocks noChangeShapeType="1"/>
          </p:cNvSpPr>
          <p:nvPr/>
        </p:nvSpPr>
        <p:spPr bwMode="auto">
          <a:xfrm>
            <a:off x="5429250" y="5715000"/>
            <a:ext cx="76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57" name="Line 33"/>
          <p:cNvSpPr>
            <a:spLocks noChangeShapeType="1"/>
          </p:cNvSpPr>
          <p:nvPr/>
        </p:nvSpPr>
        <p:spPr bwMode="auto">
          <a:xfrm flipV="1">
            <a:off x="6191250" y="3962400"/>
            <a:ext cx="0" cy="1752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58" name="Arc 34"/>
          <p:cNvSpPr>
            <a:spLocks/>
          </p:cNvSpPr>
          <p:nvPr/>
        </p:nvSpPr>
        <p:spPr bwMode="auto">
          <a:xfrm flipH="1" flipV="1">
            <a:off x="6191250" y="3886200"/>
            <a:ext cx="457200" cy="304800"/>
          </a:xfrm>
          <a:custGeom>
            <a:avLst/>
            <a:gdLst>
              <a:gd name="T0" fmla="*/ 0 w 21600"/>
              <a:gd name="T1" fmla="*/ 0 h 21600"/>
              <a:gd name="T2" fmla="*/ 9677399 w 21600"/>
              <a:gd name="T3" fmla="*/ 4301067 h 21600"/>
              <a:gd name="T4" fmla="*/ 0 w 21600"/>
              <a:gd name="T5" fmla="*/ 430106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59" name="Arc 35"/>
          <p:cNvSpPr>
            <a:spLocks/>
          </p:cNvSpPr>
          <p:nvPr/>
        </p:nvSpPr>
        <p:spPr bwMode="auto">
          <a:xfrm rot="10800000" flipH="1" flipV="1">
            <a:off x="6648450" y="4191000"/>
            <a:ext cx="533400" cy="228600"/>
          </a:xfrm>
          <a:custGeom>
            <a:avLst/>
            <a:gdLst>
              <a:gd name="T0" fmla="*/ 0 w 21600"/>
              <a:gd name="T1" fmla="*/ 0 h 21600"/>
              <a:gd name="T2" fmla="*/ 13172018 w 21600"/>
              <a:gd name="T3" fmla="*/ 2419350 h 21600"/>
              <a:gd name="T4" fmla="*/ 0 w 21600"/>
              <a:gd name="T5" fmla="*/ 24193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60" name="Line 36"/>
          <p:cNvSpPr>
            <a:spLocks noChangeShapeType="1"/>
          </p:cNvSpPr>
          <p:nvPr/>
        </p:nvSpPr>
        <p:spPr bwMode="auto">
          <a:xfrm>
            <a:off x="7181850" y="4419600"/>
            <a:ext cx="76200" cy="121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61" name="Line 37"/>
          <p:cNvSpPr>
            <a:spLocks noChangeShapeType="1"/>
          </p:cNvSpPr>
          <p:nvPr/>
        </p:nvSpPr>
        <p:spPr bwMode="auto">
          <a:xfrm>
            <a:off x="7258050" y="5638800"/>
            <a:ext cx="76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62" name="Line 38"/>
          <p:cNvSpPr>
            <a:spLocks noChangeShapeType="1"/>
          </p:cNvSpPr>
          <p:nvPr/>
        </p:nvSpPr>
        <p:spPr bwMode="auto">
          <a:xfrm flipV="1">
            <a:off x="8020050" y="3886200"/>
            <a:ext cx="0" cy="1752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63" name="Arc 39"/>
          <p:cNvSpPr>
            <a:spLocks/>
          </p:cNvSpPr>
          <p:nvPr/>
        </p:nvSpPr>
        <p:spPr bwMode="auto">
          <a:xfrm flipH="1" flipV="1">
            <a:off x="8020050" y="3886200"/>
            <a:ext cx="457200" cy="304800"/>
          </a:xfrm>
          <a:custGeom>
            <a:avLst/>
            <a:gdLst>
              <a:gd name="T0" fmla="*/ 0 w 21600"/>
              <a:gd name="T1" fmla="*/ 0 h 21600"/>
              <a:gd name="T2" fmla="*/ 9677399 w 21600"/>
              <a:gd name="T3" fmla="*/ 4301067 h 21600"/>
              <a:gd name="T4" fmla="*/ 0 w 21600"/>
              <a:gd name="T5" fmla="*/ 430106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64" name="Arc 40"/>
          <p:cNvSpPr>
            <a:spLocks/>
          </p:cNvSpPr>
          <p:nvPr/>
        </p:nvSpPr>
        <p:spPr bwMode="auto">
          <a:xfrm rot="10800000" flipH="1" flipV="1">
            <a:off x="8477250" y="4191000"/>
            <a:ext cx="261938" cy="228600"/>
          </a:xfrm>
          <a:custGeom>
            <a:avLst/>
            <a:gdLst>
              <a:gd name="T0" fmla="*/ 0 w 10632"/>
              <a:gd name="T1" fmla="*/ 0 h 21600"/>
              <a:gd name="T2" fmla="*/ 6453302 w 10632"/>
              <a:gd name="T3" fmla="*/ 313394 h 21600"/>
              <a:gd name="T4" fmla="*/ 0 w 10632"/>
              <a:gd name="T5" fmla="*/ 2419350 h 21600"/>
              <a:gd name="T6" fmla="*/ 0 60000 65536"/>
              <a:gd name="T7" fmla="*/ 0 60000 65536"/>
              <a:gd name="T8" fmla="*/ 0 60000 65536"/>
              <a:gd name="T9" fmla="*/ 0 w 10632"/>
              <a:gd name="T10" fmla="*/ 0 h 21600"/>
              <a:gd name="T11" fmla="*/ 10632 w 10632"/>
              <a:gd name="T12" fmla="*/ 21600 h 21600"/>
            </a:gdLst>
            <a:ahLst/>
            <a:cxnLst>
              <a:cxn ang="T6">
                <a:pos x="T0" y="T1"/>
              </a:cxn>
              <a:cxn ang="T7">
                <a:pos x="T2" y="T3"/>
              </a:cxn>
              <a:cxn ang="T8">
                <a:pos x="T4" y="T5"/>
              </a:cxn>
            </a:cxnLst>
            <a:rect l="T9" t="T10" r="T11" b="T12"/>
            <a:pathLst>
              <a:path w="10632" h="21600" fill="none" extrusionOk="0">
                <a:moveTo>
                  <a:pt x="-1" y="0"/>
                </a:moveTo>
                <a:cubicBezTo>
                  <a:pt x="3726" y="0"/>
                  <a:pt x="7388" y="963"/>
                  <a:pt x="10632" y="2797"/>
                </a:cubicBezTo>
              </a:path>
              <a:path w="10632" h="21600" stroke="0" extrusionOk="0">
                <a:moveTo>
                  <a:pt x="-1" y="0"/>
                </a:moveTo>
                <a:cubicBezTo>
                  <a:pt x="3726" y="0"/>
                  <a:pt x="7388" y="963"/>
                  <a:pt x="10632" y="2797"/>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65" name="Text Box 41"/>
          <p:cNvSpPr txBox="1">
            <a:spLocks noChangeArrowheads="1"/>
          </p:cNvSpPr>
          <p:nvPr/>
        </p:nvSpPr>
        <p:spPr bwMode="auto">
          <a:xfrm>
            <a:off x="2609850" y="4494213"/>
            <a:ext cx="7081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a:latin typeface="Calibri" panose="020F0502020204030204" pitchFamily="34" charset="0"/>
              </a:rPr>
              <a:t>Ca</a:t>
            </a:r>
            <a:r>
              <a:rPr lang="en-US" altLang="en-US" sz="2400" b="1" i="0" baseline="30000">
                <a:latin typeface="Calibri" panose="020F0502020204030204" pitchFamily="34" charset="0"/>
              </a:rPr>
              <a:t>++</a:t>
            </a:r>
            <a:endParaRPr lang="en-US" altLang="en-US" sz="2400" b="1" i="0">
              <a:latin typeface="Calibri" panose="020F0502020204030204" pitchFamily="34" charset="0"/>
            </a:endParaRPr>
          </a:p>
        </p:txBody>
      </p:sp>
      <p:sp>
        <p:nvSpPr>
          <p:cNvPr id="26666" name="Line 42"/>
          <p:cNvSpPr>
            <a:spLocks noChangeShapeType="1"/>
          </p:cNvSpPr>
          <p:nvPr/>
        </p:nvSpPr>
        <p:spPr bwMode="auto">
          <a:xfrm>
            <a:off x="4819650" y="40386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67" name="Line 43"/>
          <p:cNvSpPr>
            <a:spLocks noChangeShapeType="1"/>
          </p:cNvSpPr>
          <p:nvPr/>
        </p:nvSpPr>
        <p:spPr bwMode="auto">
          <a:xfrm>
            <a:off x="6648450" y="39624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68" name="Line 44"/>
          <p:cNvSpPr>
            <a:spLocks noChangeShapeType="1"/>
          </p:cNvSpPr>
          <p:nvPr/>
        </p:nvSpPr>
        <p:spPr bwMode="auto">
          <a:xfrm>
            <a:off x="8477250" y="39624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69" name="Text Box 45"/>
          <p:cNvSpPr txBox="1">
            <a:spLocks noChangeArrowheads="1"/>
          </p:cNvSpPr>
          <p:nvPr/>
        </p:nvSpPr>
        <p:spPr bwMode="auto">
          <a:xfrm>
            <a:off x="4438650" y="4494213"/>
            <a:ext cx="7081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a:latin typeface="Calibri" panose="020F0502020204030204" pitchFamily="34" charset="0"/>
              </a:rPr>
              <a:t>Ca</a:t>
            </a:r>
            <a:r>
              <a:rPr lang="en-US" altLang="en-US" sz="2400" b="1" i="0" baseline="30000">
                <a:latin typeface="Calibri" panose="020F0502020204030204" pitchFamily="34" charset="0"/>
              </a:rPr>
              <a:t>++</a:t>
            </a:r>
            <a:endParaRPr lang="en-US" altLang="en-US" sz="2400" b="1" i="0">
              <a:latin typeface="Calibri" panose="020F0502020204030204" pitchFamily="34" charset="0"/>
            </a:endParaRPr>
          </a:p>
        </p:txBody>
      </p:sp>
      <p:sp>
        <p:nvSpPr>
          <p:cNvPr id="26670" name="Text Box 46"/>
          <p:cNvSpPr txBox="1">
            <a:spLocks noChangeArrowheads="1"/>
          </p:cNvSpPr>
          <p:nvPr/>
        </p:nvSpPr>
        <p:spPr bwMode="auto">
          <a:xfrm>
            <a:off x="6267450" y="4418013"/>
            <a:ext cx="7081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a:latin typeface="Calibri" panose="020F0502020204030204" pitchFamily="34" charset="0"/>
              </a:rPr>
              <a:t>Ca</a:t>
            </a:r>
            <a:r>
              <a:rPr lang="en-US" altLang="en-US" sz="2400" b="1" i="0" baseline="30000">
                <a:latin typeface="Calibri" panose="020F0502020204030204" pitchFamily="34" charset="0"/>
              </a:rPr>
              <a:t>++</a:t>
            </a:r>
            <a:endParaRPr lang="en-US" altLang="en-US" sz="2400" b="1" i="0">
              <a:latin typeface="Calibri" panose="020F0502020204030204" pitchFamily="34" charset="0"/>
            </a:endParaRPr>
          </a:p>
        </p:txBody>
      </p:sp>
      <p:sp>
        <p:nvSpPr>
          <p:cNvPr id="26671" name="Text Box 47"/>
          <p:cNvSpPr txBox="1">
            <a:spLocks noChangeArrowheads="1"/>
          </p:cNvSpPr>
          <p:nvPr/>
        </p:nvSpPr>
        <p:spPr bwMode="auto">
          <a:xfrm>
            <a:off x="8096250" y="4494213"/>
            <a:ext cx="7081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a:latin typeface="Calibri" panose="020F0502020204030204" pitchFamily="34" charset="0"/>
              </a:rPr>
              <a:t>Ca</a:t>
            </a:r>
            <a:r>
              <a:rPr lang="en-US" altLang="en-US" sz="2400" b="1" i="0" baseline="30000">
                <a:latin typeface="Calibri" panose="020F0502020204030204" pitchFamily="34" charset="0"/>
              </a:rPr>
              <a:t>++</a:t>
            </a:r>
            <a:endParaRPr lang="en-US" altLang="en-US" sz="2400" b="1" i="0">
              <a:latin typeface="Calibri" panose="020F0502020204030204" pitchFamily="34" charset="0"/>
            </a:endParaRPr>
          </a:p>
        </p:txBody>
      </p:sp>
      <p:sp>
        <p:nvSpPr>
          <p:cNvPr id="2538544" name="Rectangle 48"/>
          <p:cNvSpPr>
            <a:spLocks noChangeArrowheads="1"/>
          </p:cNvSpPr>
          <p:nvPr/>
        </p:nvSpPr>
        <p:spPr bwMode="auto">
          <a:xfrm>
            <a:off x="1104900" y="6019800"/>
            <a:ext cx="8153400" cy="533400"/>
          </a:xfrm>
          <a:prstGeom prst="rect">
            <a:avLst/>
          </a:prstGeom>
          <a:noFill/>
          <a:ln w="9525">
            <a:noFill/>
            <a:miter lim="800000"/>
            <a:headEnd/>
            <a:tailEnd/>
          </a:ln>
          <a:effectLst/>
        </p:spPr>
        <p:txBody>
          <a:bodyPr/>
          <a:lstStyle/>
          <a:p>
            <a:pPr marL="342900" indent="-342900" algn="ctr">
              <a:spcBef>
                <a:spcPct val="20000"/>
              </a:spcBef>
              <a:buClr>
                <a:schemeClr val="tx2"/>
              </a:buClr>
              <a:buSzPct val="75000"/>
              <a:buFont typeface="Wingdings" pitchFamily="2" charset="2"/>
              <a:buNone/>
              <a:defRPr/>
            </a:pPr>
            <a:r>
              <a:rPr lang="en-GB" sz="2500" b="1" i="0">
                <a:solidFill>
                  <a:srgbClr val="00FFFF"/>
                </a:solidFill>
                <a:effectLst>
                  <a:outerShdw blurRad="38100" dist="38100" dir="2700000" algn="tl">
                    <a:srgbClr val="000000"/>
                  </a:outerShdw>
                </a:effectLst>
                <a:latin typeface="Calibri" panose="020F0502020204030204" pitchFamily="34" charset="0"/>
              </a:rPr>
              <a:t>Increasing heart rate increases contractility.</a:t>
            </a: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66700" y="1058863"/>
            <a:ext cx="967740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buFontTx/>
              <a:buBlip>
                <a:blip r:embed="rId4"/>
              </a:buBlip>
            </a:pPr>
            <a:r>
              <a:rPr lang="en-GB" altLang="en-US" sz="2400" b="1" i="0">
                <a:solidFill>
                  <a:srgbClr val="00FFFF"/>
                </a:solidFill>
                <a:latin typeface="Calibri" panose="020F0502020204030204" pitchFamily="34" charset="0"/>
              </a:rPr>
              <a:t> The force of contraction of the cardiac muscle is increased when it is more frequently stimulated.</a:t>
            </a:r>
          </a:p>
          <a:p>
            <a:pPr>
              <a:buFontTx/>
              <a:buBlip>
                <a:blip r:embed="rId4"/>
              </a:buBlip>
            </a:pPr>
            <a:endParaRPr lang="en-GB" altLang="en-US" sz="2400" b="1" i="0">
              <a:solidFill>
                <a:srgbClr val="00FFFF"/>
              </a:solidFill>
              <a:latin typeface="Calibri" panose="020F0502020204030204" pitchFamily="34" charset="0"/>
            </a:endParaRPr>
          </a:p>
          <a:p>
            <a:pPr>
              <a:buFontTx/>
              <a:buBlip>
                <a:blip r:embed="rId4"/>
              </a:buBlip>
            </a:pPr>
            <a:r>
              <a:rPr lang="en-GB" altLang="en-US" sz="2400" b="1" i="0">
                <a:solidFill>
                  <a:srgbClr val="00FFFF"/>
                </a:solidFill>
                <a:latin typeface="Calibri" panose="020F0502020204030204" pitchFamily="34" charset="0"/>
              </a:rPr>
              <a:t> </a:t>
            </a:r>
            <a:r>
              <a:rPr lang="en-GB" altLang="en-US" sz="2400" b="1" i="0">
                <a:solidFill>
                  <a:schemeClr val="accent2"/>
                </a:solidFill>
                <a:latin typeface="Calibri" panose="020F0502020204030204" pitchFamily="34" charset="0"/>
              </a:rPr>
              <a:t>This frequency dependency of force generation in the heart is probably due to accumulation of Ca</a:t>
            </a:r>
            <a:r>
              <a:rPr lang="en-GB" altLang="en-US" sz="2400" b="1" i="0" baseline="30000">
                <a:solidFill>
                  <a:schemeClr val="accent2"/>
                </a:solidFill>
                <a:latin typeface="Calibri" panose="020F0502020204030204" pitchFamily="34" charset="0"/>
              </a:rPr>
              <a:t>2+</a:t>
            </a:r>
            <a:r>
              <a:rPr lang="en-GB" altLang="en-US" sz="2400" b="1" i="0">
                <a:solidFill>
                  <a:schemeClr val="accent2"/>
                </a:solidFill>
                <a:latin typeface="Calibri" panose="020F0502020204030204" pitchFamily="34" charset="0"/>
              </a:rPr>
              <a:t> ions within the myocytes as a result of:</a:t>
            </a:r>
          </a:p>
          <a:p>
            <a:pPr lvl="2">
              <a:buFontTx/>
              <a:buBlip>
                <a:blip r:embed="rId4"/>
              </a:buBlip>
            </a:pPr>
            <a:r>
              <a:rPr lang="en-GB" altLang="en-US" sz="2400" b="1" i="0">
                <a:solidFill>
                  <a:srgbClr val="00FFFF"/>
                </a:solidFill>
                <a:latin typeface="Calibri" panose="020F0502020204030204" pitchFamily="34" charset="0"/>
              </a:rPr>
              <a:t> </a:t>
            </a:r>
            <a:r>
              <a:rPr lang="en-GB" altLang="en-US" sz="2400" b="1" i="0">
                <a:solidFill>
                  <a:schemeClr val="tx2"/>
                </a:solidFill>
                <a:latin typeface="Calibri" panose="020F0502020204030204" pitchFamily="34" charset="0"/>
              </a:rPr>
              <a:t>The increased in number of depolarizations/min → more frequent plateau phases → more Ca</a:t>
            </a:r>
            <a:r>
              <a:rPr lang="en-GB" altLang="en-US" sz="2400" b="1" i="0" baseline="30000">
                <a:solidFill>
                  <a:schemeClr val="tx2"/>
                </a:solidFill>
                <a:latin typeface="Calibri" panose="020F0502020204030204" pitchFamily="34" charset="0"/>
              </a:rPr>
              <a:t>2+</a:t>
            </a:r>
            <a:r>
              <a:rPr lang="en-GB" altLang="en-US" sz="2400" b="1" i="0">
                <a:solidFill>
                  <a:schemeClr val="tx2"/>
                </a:solidFill>
                <a:latin typeface="Calibri" panose="020F0502020204030204" pitchFamily="34" charset="0"/>
              </a:rPr>
              <a:t> entry.</a:t>
            </a:r>
          </a:p>
          <a:p>
            <a:pPr lvl="2">
              <a:buFontTx/>
              <a:buBlip>
                <a:blip r:embed="rId4"/>
              </a:buBlip>
            </a:pPr>
            <a:r>
              <a:rPr lang="en-GB" altLang="en-US" sz="2400" b="1" i="0">
                <a:solidFill>
                  <a:schemeClr val="tx2"/>
                </a:solidFill>
                <a:latin typeface="Calibri" panose="020F0502020204030204" pitchFamily="34" charset="0"/>
              </a:rPr>
              <a:t> The magnitude of Ca</a:t>
            </a:r>
            <a:r>
              <a:rPr lang="en-GB" altLang="en-US" sz="2400" b="1" i="0" baseline="30000">
                <a:solidFill>
                  <a:schemeClr val="tx2"/>
                </a:solidFill>
                <a:latin typeface="Calibri" panose="020F0502020204030204" pitchFamily="34" charset="0"/>
              </a:rPr>
              <a:t>2+</a:t>
            </a:r>
            <a:r>
              <a:rPr lang="en-GB" altLang="en-US" sz="2400" b="1" i="0">
                <a:solidFill>
                  <a:schemeClr val="tx2"/>
                </a:solidFill>
                <a:latin typeface="Calibri" panose="020F0502020204030204" pitchFamily="34" charset="0"/>
              </a:rPr>
              <a:t> current is also increased → increases the intracellular Ca</a:t>
            </a:r>
            <a:r>
              <a:rPr lang="en-GB" altLang="en-US" sz="2400" b="1" i="0" baseline="30000">
                <a:solidFill>
                  <a:schemeClr val="tx2"/>
                </a:solidFill>
                <a:latin typeface="Calibri" panose="020F0502020204030204" pitchFamily="34" charset="0"/>
              </a:rPr>
              <a:t>2+</a:t>
            </a:r>
            <a:r>
              <a:rPr lang="en-GB" altLang="en-US" sz="2400" b="1" i="0">
                <a:solidFill>
                  <a:schemeClr val="tx2"/>
                </a:solidFill>
                <a:latin typeface="Calibri" panose="020F0502020204030204" pitchFamily="34" charset="0"/>
              </a:rPr>
              <a:t> stores.</a:t>
            </a:r>
          </a:p>
          <a:p>
            <a:pPr lvl="2"/>
            <a:r>
              <a:rPr lang="en-GB" altLang="en-US" sz="2400" b="1" i="0">
                <a:solidFill>
                  <a:schemeClr val="tx2"/>
                </a:solidFill>
                <a:latin typeface="Calibri" panose="020F0502020204030204" pitchFamily="34" charset="0"/>
              </a:rPr>
              <a:t>	</a:t>
            </a:r>
            <a:r>
              <a:rPr lang="en-GB" altLang="en-US" sz="3800" b="1" i="0">
                <a:solidFill>
                  <a:srgbClr val="CCFF33"/>
                </a:solidFill>
                <a:latin typeface="Calibri" panose="020F0502020204030204" pitchFamily="34" charset="0"/>
              </a:rPr>
              <a:t>↓</a:t>
            </a:r>
          </a:p>
          <a:p>
            <a:pPr>
              <a:buFontTx/>
              <a:buBlip>
                <a:blip r:embed="rId4"/>
              </a:buBlip>
            </a:pPr>
            <a:r>
              <a:rPr lang="en-GB" altLang="en-US" sz="2400" b="1" i="0">
                <a:solidFill>
                  <a:srgbClr val="00FFFF"/>
                </a:solidFill>
                <a:latin typeface="Calibri" panose="020F0502020204030204" pitchFamily="34" charset="0"/>
              </a:rPr>
              <a:t> </a:t>
            </a:r>
            <a:r>
              <a:rPr lang="en-GB" altLang="en-US" sz="2400" b="1" i="0">
                <a:solidFill>
                  <a:srgbClr val="66FF33"/>
                </a:solidFill>
                <a:latin typeface="Calibri" panose="020F0502020204030204" pitchFamily="34" charset="0"/>
              </a:rPr>
              <a:t>Both effects enhance the release and uptake of Ca</a:t>
            </a:r>
            <a:r>
              <a:rPr lang="en-GB" altLang="en-US" sz="2400" b="1" i="0" baseline="30000">
                <a:solidFill>
                  <a:srgbClr val="66FF33"/>
                </a:solidFill>
                <a:latin typeface="Calibri" panose="020F0502020204030204" pitchFamily="34" charset="0"/>
              </a:rPr>
              <a:t>2+</a:t>
            </a:r>
            <a:r>
              <a:rPr lang="en-GB" altLang="en-US" sz="2400" b="1" i="0">
                <a:solidFill>
                  <a:srgbClr val="66FF33"/>
                </a:solidFill>
                <a:latin typeface="Calibri" panose="020F0502020204030204" pitchFamily="34" charset="0"/>
              </a:rPr>
              <a:t> by the sarcoplasmic reticulum, thus Ca</a:t>
            </a:r>
            <a:r>
              <a:rPr lang="en-GB" altLang="en-US" sz="2400" b="1" i="0" baseline="30000">
                <a:solidFill>
                  <a:srgbClr val="66FF33"/>
                </a:solidFill>
                <a:latin typeface="Calibri" panose="020F0502020204030204" pitchFamily="34" charset="0"/>
              </a:rPr>
              <a:t>2+</a:t>
            </a:r>
            <a:r>
              <a:rPr lang="en-GB" altLang="en-US" sz="2400" b="1" i="0">
                <a:solidFill>
                  <a:srgbClr val="66FF33"/>
                </a:solidFill>
                <a:latin typeface="Calibri" panose="020F0502020204030204" pitchFamily="34" charset="0"/>
              </a:rPr>
              <a:t> availability to the contractile proteins with more force generation through cross-bridge cycling.</a:t>
            </a:r>
          </a:p>
        </p:txBody>
      </p:sp>
      <p:sp>
        <p:nvSpPr>
          <p:cNvPr id="2540547" name="Rectangle 3"/>
          <p:cNvSpPr>
            <a:spLocks noChangeArrowheads="1"/>
          </p:cNvSpPr>
          <p:nvPr/>
        </p:nvSpPr>
        <p:spPr bwMode="auto">
          <a:xfrm>
            <a:off x="0" y="304800"/>
            <a:ext cx="10287000" cy="533400"/>
          </a:xfrm>
          <a:prstGeom prst="rect">
            <a:avLst/>
          </a:prstGeom>
          <a:noFill/>
          <a:ln w="9525">
            <a:noFill/>
            <a:miter lim="800000"/>
            <a:headEnd/>
            <a:tailEnd/>
          </a:ln>
          <a:effectLst/>
        </p:spPr>
        <p:txBody>
          <a:bodyPr anchor="ctr"/>
          <a:lstStyle/>
          <a:p>
            <a:pPr algn="ctr">
              <a:defRPr/>
            </a:pPr>
            <a:r>
              <a:rPr lang="en-GB" sz="4400" b="1" i="0">
                <a:solidFill>
                  <a:schemeClr val="tx2"/>
                </a:solidFill>
                <a:effectLst>
                  <a:outerShdw blurRad="38100" dist="38100" dir="2700000" algn="tl">
                    <a:srgbClr val="000000"/>
                  </a:outerShdw>
                </a:effectLst>
                <a:latin typeface="Calibri" panose="020F0502020204030204" pitchFamily="34" charset="0"/>
              </a:rPr>
              <a:t>Frequency-force relationship</a:t>
            </a:r>
            <a:endParaRPr lang="en-GB" sz="4400" i="0">
              <a:solidFill>
                <a:schemeClr val="tx2"/>
              </a:solidFill>
              <a:effectLst>
                <a:outerShdw blurRad="38100" dist="38100" dir="2700000" algn="tl">
                  <a:srgbClr val="000000"/>
                </a:outerShdw>
              </a:effectLst>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42594" name="Rectangle 2"/>
          <p:cNvSpPr>
            <a:spLocks noChangeArrowheads="1"/>
          </p:cNvSpPr>
          <p:nvPr/>
        </p:nvSpPr>
        <p:spPr bwMode="auto">
          <a:xfrm>
            <a:off x="0" y="3505200"/>
            <a:ext cx="10287000" cy="1219200"/>
          </a:xfrm>
          <a:prstGeom prst="rect">
            <a:avLst/>
          </a:prstGeom>
          <a:noFill/>
          <a:ln w="9525">
            <a:noFill/>
            <a:miter lim="800000"/>
            <a:headEnd/>
            <a:tailEnd/>
          </a:ln>
          <a:effectLst/>
        </p:spPr>
        <p:txBody>
          <a:bodyPr lIns="92075" tIns="46038" rIns="92075" bIns="46038" anchor="ctr"/>
          <a:lstStyle/>
          <a:p>
            <a:pPr algn="ctr">
              <a:defRPr/>
            </a:pPr>
            <a:r>
              <a:rPr lang="en-US" sz="4400" b="1" i="0">
                <a:solidFill>
                  <a:srgbClr val="66FFFF"/>
                </a:solidFill>
                <a:effectLst>
                  <a:outerShdw blurRad="38100" dist="38100" dir="2700000" algn="tl">
                    <a:srgbClr val="000000"/>
                  </a:outerShdw>
                </a:effectLst>
                <a:latin typeface="Calibri" panose="020F0502020204030204" pitchFamily="34" charset="0"/>
                <a:cs typeface="Traditional Arabic" pitchFamily="2" charset="-78"/>
              </a:rPr>
              <a:t>2. Stroke volume (SV)</a:t>
            </a:r>
          </a:p>
        </p:txBody>
      </p:sp>
      <p:sp>
        <p:nvSpPr>
          <p:cNvPr id="2542595" name="Rectangle 3"/>
          <p:cNvSpPr>
            <a:spLocks noChangeArrowheads="1"/>
          </p:cNvSpPr>
          <p:nvPr/>
        </p:nvSpPr>
        <p:spPr bwMode="auto">
          <a:xfrm>
            <a:off x="0" y="2057400"/>
            <a:ext cx="10287000" cy="1219200"/>
          </a:xfrm>
          <a:prstGeom prst="rect">
            <a:avLst/>
          </a:prstGeom>
          <a:noFill/>
          <a:ln w="9525">
            <a:noFill/>
            <a:miter lim="800000"/>
            <a:headEnd/>
            <a:tailEnd/>
          </a:ln>
          <a:effectLst/>
        </p:spPr>
        <p:txBody>
          <a:bodyPr lIns="92075" tIns="46038" rIns="92075" bIns="46038" anchor="ctr"/>
          <a:lstStyle/>
          <a:p>
            <a:pPr algn="ctr">
              <a:defRPr/>
            </a:pPr>
            <a:r>
              <a:rPr lang="en-US" sz="4000" b="1" i="0">
                <a:solidFill>
                  <a:srgbClr val="FFFF00"/>
                </a:solidFill>
                <a:effectLst>
                  <a:outerShdw blurRad="38100" dist="38100" dir="2700000" algn="tl">
                    <a:srgbClr val="000000"/>
                  </a:outerShdw>
                </a:effectLst>
                <a:latin typeface="Calibri" panose="020F0502020204030204" pitchFamily="34" charset="0"/>
              </a:rPr>
              <a:t>Determinants of the cardiac performance</a:t>
            </a:r>
            <a:r>
              <a:rPr lang="en-US" sz="4000">
                <a:latin typeface="Calibri" panose="020F0502020204030204" pitchFamily="34" charset="0"/>
              </a:rPr>
              <a:t> </a:t>
            </a:r>
          </a:p>
          <a:p>
            <a:pPr algn="ctr">
              <a:defRPr/>
            </a:pPr>
            <a:r>
              <a:rPr lang="en-US" sz="4000" b="1" i="0">
                <a:solidFill>
                  <a:srgbClr val="FF0000"/>
                </a:solidFill>
                <a:effectLst>
                  <a:outerShdw blurRad="38100" dist="38100" dir="2700000" algn="tl">
                    <a:srgbClr val="000000"/>
                  </a:outerShdw>
                </a:effectLst>
                <a:latin typeface="Calibri" panose="020F0502020204030204" pitchFamily="34" charset="0"/>
                <a:cs typeface="Traditional Arabic" pitchFamily="2" charset="-78"/>
              </a:rPr>
              <a:t>Determinants of the CO</a:t>
            </a: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44642" name="Rectangle 2"/>
          <p:cNvSpPr>
            <a:spLocks noChangeArrowheads="1"/>
          </p:cNvSpPr>
          <p:nvPr/>
        </p:nvSpPr>
        <p:spPr bwMode="auto">
          <a:xfrm>
            <a:off x="0" y="762000"/>
            <a:ext cx="10287000" cy="1219200"/>
          </a:xfrm>
          <a:prstGeom prst="rect">
            <a:avLst/>
          </a:prstGeom>
          <a:noFill/>
          <a:ln w="9525">
            <a:noFill/>
            <a:miter lim="800000"/>
            <a:headEnd/>
            <a:tailEnd/>
          </a:ln>
          <a:effectLst/>
        </p:spPr>
        <p:txBody>
          <a:bodyPr lIns="92075" tIns="46038" rIns="92075" bIns="46038" anchor="ctr"/>
          <a:lstStyle/>
          <a:p>
            <a:pPr algn="ctr">
              <a:defRPr/>
            </a:pPr>
            <a:r>
              <a:rPr lang="en-US" sz="4000" b="1" i="0">
                <a:solidFill>
                  <a:srgbClr val="FFFF00"/>
                </a:solidFill>
                <a:effectLst>
                  <a:outerShdw blurRad="38100" dist="38100" dir="2700000" algn="tl">
                    <a:srgbClr val="000000"/>
                  </a:outerShdw>
                </a:effectLst>
                <a:latin typeface="Calibri" panose="020F0502020204030204" pitchFamily="34" charset="0"/>
              </a:rPr>
              <a:t>Determinants of the cardiac performance</a:t>
            </a:r>
            <a:r>
              <a:rPr lang="en-US" sz="4000">
                <a:latin typeface="Calibri" panose="020F0502020204030204" pitchFamily="34" charset="0"/>
              </a:rPr>
              <a:t> </a:t>
            </a:r>
          </a:p>
          <a:p>
            <a:pPr algn="ctr">
              <a:defRPr/>
            </a:pPr>
            <a:r>
              <a:rPr lang="en-US" sz="4000" b="1" i="0">
                <a:solidFill>
                  <a:srgbClr val="FF0000"/>
                </a:solidFill>
                <a:effectLst>
                  <a:outerShdw blurRad="38100" dist="38100" dir="2700000" algn="tl">
                    <a:srgbClr val="000000"/>
                  </a:outerShdw>
                </a:effectLst>
                <a:latin typeface="Calibri" panose="020F0502020204030204" pitchFamily="34" charset="0"/>
                <a:cs typeface="Traditional Arabic" pitchFamily="2" charset="-78"/>
              </a:rPr>
              <a:t>Determinants of the CO</a:t>
            </a:r>
          </a:p>
        </p:txBody>
      </p:sp>
      <p:sp>
        <p:nvSpPr>
          <p:cNvPr id="2544643" name="Rectangle 3"/>
          <p:cNvSpPr>
            <a:spLocks noChangeArrowheads="1"/>
          </p:cNvSpPr>
          <p:nvPr/>
        </p:nvSpPr>
        <p:spPr bwMode="auto">
          <a:xfrm>
            <a:off x="3481388" y="3325813"/>
            <a:ext cx="3276600" cy="2057400"/>
          </a:xfrm>
          <a:prstGeom prst="rect">
            <a:avLst/>
          </a:prstGeom>
          <a:gradFill rotWithShape="1">
            <a:gsLst>
              <a:gs pos="0">
                <a:schemeClr val="hlink">
                  <a:gamma/>
                  <a:shade val="0"/>
                  <a:invGamma/>
                </a:schemeClr>
              </a:gs>
              <a:gs pos="50000">
                <a:schemeClr val="hlink"/>
              </a:gs>
              <a:gs pos="100000">
                <a:schemeClr val="hlink">
                  <a:gamma/>
                  <a:shade val="0"/>
                  <a:invGamma/>
                </a:schemeClr>
              </a:gs>
            </a:gsLst>
            <a:lin ang="5400000" scaled="1"/>
          </a:gradFill>
          <a:ln w="38100">
            <a:solidFill>
              <a:srgbClr val="FF99CC"/>
            </a:solidFill>
            <a:miter lim="800000"/>
            <a:headEnd/>
            <a:tailEnd/>
          </a:ln>
          <a:effectLst>
            <a:outerShdw dist="35921" dir="2700000" algn="ctr" rotWithShape="0">
              <a:schemeClr val="bg2"/>
            </a:outerShdw>
          </a:effectLst>
        </p:spPr>
        <p:txBody>
          <a:bodyPr/>
          <a:lstStyle/>
          <a:p>
            <a:pPr>
              <a:defRPr/>
            </a:pPr>
            <a:endParaRPr lang="en-US">
              <a:latin typeface="Calibri" panose="020F0502020204030204" pitchFamily="34" charset="0"/>
            </a:endParaRPr>
          </a:p>
        </p:txBody>
      </p:sp>
      <p:sp>
        <p:nvSpPr>
          <p:cNvPr id="29700" name="Rectangle 4"/>
          <p:cNvSpPr>
            <a:spLocks noChangeArrowheads="1"/>
          </p:cNvSpPr>
          <p:nvPr/>
        </p:nvSpPr>
        <p:spPr bwMode="auto">
          <a:xfrm>
            <a:off x="4475477" y="3875088"/>
            <a:ext cx="1366208" cy="9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2800" b="1" i="0">
                <a:solidFill>
                  <a:srgbClr val="FFCCFF"/>
                </a:solidFill>
                <a:latin typeface="Calibri" panose="020F0502020204030204" pitchFamily="34" charset="0"/>
              </a:rPr>
              <a:t>Cardiac </a:t>
            </a:r>
          </a:p>
          <a:p>
            <a:pPr algn="ctr"/>
            <a:r>
              <a:rPr lang="en-GB" altLang="en-US" sz="2800" b="1" i="0">
                <a:solidFill>
                  <a:srgbClr val="FFCCFF"/>
                </a:solidFill>
                <a:latin typeface="Calibri" panose="020F0502020204030204" pitchFamily="34" charset="0"/>
              </a:rPr>
              <a:t>output</a:t>
            </a:r>
          </a:p>
        </p:txBody>
      </p:sp>
      <p:sp>
        <p:nvSpPr>
          <p:cNvPr id="29701" name="Rectangle 5"/>
          <p:cNvSpPr>
            <a:spLocks noChangeArrowheads="1"/>
          </p:cNvSpPr>
          <p:nvPr/>
        </p:nvSpPr>
        <p:spPr bwMode="auto">
          <a:xfrm>
            <a:off x="142875" y="2362200"/>
            <a:ext cx="2943225"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2400" b="1" i="0">
                <a:solidFill>
                  <a:srgbClr val="66FFCC"/>
                </a:solidFill>
                <a:latin typeface="Calibri" panose="020F0502020204030204" pitchFamily="34" charset="0"/>
              </a:rPr>
              <a:t>Preload</a:t>
            </a:r>
          </a:p>
          <a:p>
            <a:pPr algn="ctr"/>
            <a:r>
              <a:rPr lang="en-GB" altLang="en-US" sz="2400" b="1" i="0">
                <a:solidFill>
                  <a:srgbClr val="66FFCC"/>
                </a:solidFill>
                <a:latin typeface="Calibri" panose="020F0502020204030204" pitchFamily="34" charset="0"/>
              </a:rPr>
              <a:t>(venous return)</a:t>
            </a:r>
          </a:p>
        </p:txBody>
      </p:sp>
      <p:sp>
        <p:nvSpPr>
          <p:cNvPr id="29702" name="Rectangle 6"/>
          <p:cNvSpPr>
            <a:spLocks noChangeArrowheads="1"/>
          </p:cNvSpPr>
          <p:nvPr/>
        </p:nvSpPr>
        <p:spPr bwMode="auto">
          <a:xfrm>
            <a:off x="268288" y="5505450"/>
            <a:ext cx="3198812"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2400" b="1" i="0">
                <a:solidFill>
                  <a:srgbClr val="66FFCC"/>
                </a:solidFill>
                <a:latin typeface="Calibri" panose="020F0502020204030204" pitchFamily="34" charset="0"/>
              </a:rPr>
              <a:t>Afterload</a:t>
            </a:r>
          </a:p>
          <a:p>
            <a:pPr algn="ctr"/>
            <a:r>
              <a:rPr lang="en-GB" altLang="en-US" sz="2400" b="1" i="0">
                <a:solidFill>
                  <a:srgbClr val="66FFCC"/>
                </a:solidFill>
                <a:latin typeface="Calibri" panose="020F0502020204030204" pitchFamily="34" charset="0"/>
              </a:rPr>
              <a:t>(vascular resistance)</a:t>
            </a:r>
          </a:p>
        </p:txBody>
      </p:sp>
      <p:sp>
        <p:nvSpPr>
          <p:cNvPr id="29703" name="Rectangle 7"/>
          <p:cNvSpPr>
            <a:spLocks noChangeArrowheads="1"/>
          </p:cNvSpPr>
          <p:nvPr/>
        </p:nvSpPr>
        <p:spPr bwMode="auto">
          <a:xfrm>
            <a:off x="7124700" y="5715000"/>
            <a:ext cx="2459038"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2400" b="1" i="0">
                <a:solidFill>
                  <a:srgbClr val="66FFCC"/>
                </a:solidFill>
                <a:latin typeface="Calibri" panose="020F0502020204030204" pitchFamily="34" charset="0"/>
              </a:rPr>
              <a:t>Heart rate</a:t>
            </a:r>
          </a:p>
        </p:txBody>
      </p:sp>
      <p:sp>
        <p:nvSpPr>
          <p:cNvPr id="29704" name="Line 8"/>
          <p:cNvSpPr>
            <a:spLocks noChangeShapeType="1"/>
          </p:cNvSpPr>
          <p:nvPr/>
        </p:nvSpPr>
        <p:spPr bwMode="auto">
          <a:xfrm flipH="1">
            <a:off x="2871788" y="5383213"/>
            <a:ext cx="609600" cy="381000"/>
          </a:xfrm>
          <a:prstGeom prst="line">
            <a:avLst/>
          </a:prstGeom>
          <a:noFill/>
          <a:ln w="50800">
            <a:solidFill>
              <a:srgbClr val="FE9B03"/>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9705" name="Line 9"/>
          <p:cNvSpPr>
            <a:spLocks noChangeShapeType="1"/>
          </p:cNvSpPr>
          <p:nvPr/>
        </p:nvSpPr>
        <p:spPr bwMode="auto">
          <a:xfrm>
            <a:off x="6719888" y="5345113"/>
            <a:ext cx="647700" cy="495300"/>
          </a:xfrm>
          <a:prstGeom prst="line">
            <a:avLst/>
          </a:prstGeom>
          <a:noFill/>
          <a:ln w="50800">
            <a:solidFill>
              <a:srgbClr val="FE9B03"/>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9706" name="Line 10"/>
          <p:cNvSpPr>
            <a:spLocks noChangeShapeType="1"/>
          </p:cNvSpPr>
          <p:nvPr/>
        </p:nvSpPr>
        <p:spPr bwMode="auto">
          <a:xfrm flipH="1" flipV="1">
            <a:off x="2947988" y="2944813"/>
            <a:ext cx="571500" cy="419100"/>
          </a:xfrm>
          <a:prstGeom prst="line">
            <a:avLst/>
          </a:prstGeom>
          <a:noFill/>
          <a:ln w="50800">
            <a:solidFill>
              <a:srgbClr val="FE9B03"/>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9707" name="Line 11"/>
          <p:cNvSpPr>
            <a:spLocks noChangeShapeType="1"/>
          </p:cNvSpPr>
          <p:nvPr/>
        </p:nvSpPr>
        <p:spPr bwMode="auto">
          <a:xfrm flipV="1">
            <a:off x="6757988" y="2944813"/>
            <a:ext cx="609600" cy="381000"/>
          </a:xfrm>
          <a:prstGeom prst="line">
            <a:avLst/>
          </a:prstGeom>
          <a:noFill/>
          <a:ln w="50800">
            <a:solidFill>
              <a:srgbClr val="FE9B03"/>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9708" name="Rectangle 12"/>
          <p:cNvSpPr>
            <a:spLocks noChangeArrowheads="1"/>
          </p:cNvSpPr>
          <p:nvPr/>
        </p:nvSpPr>
        <p:spPr bwMode="auto">
          <a:xfrm>
            <a:off x="7253241" y="2514600"/>
            <a:ext cx="2235293" cy="119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2400" b="1" i="0">
                <a:solidFill>
                  <a:srgbClr val="66FFCC"/>
                </a:solidFill>
                <a:latin typeface="Calibri" panose="020F0502020204030204" pitchFamily="34" charset="0"/>
              </a:rPr>
              <a:t>Myocardial</a:t>
            </a:r>
          </a:p>
          <a:p>
            <a:pPr algn="ctr"/>
            <a:r>
              <a:rPr lang="en-GB" altLang="en-US" sz="2400" b="1" i="0">
                <a:solidFill>
                  <a:srgbClr val="66FFCC"/>
                </a:solidFill>
                <a:latin typeface="Calibri" panose="020F0502020204030204" pitchFamily="34" charset="0"/>
              </a:rPr>
              <a:t>Contractility</a:t>
            </a:r>
          </a:p>
          <a:p>
            <a:pPr algn="ctr"/>
            <a:r>
              <a:rPr lang="en-GB" altLang="en-US" sz="2400" b="1" i="0">
                <a:solidFill>
                  <a:srgbClr val="00FF00"/>
                </a:solidFill>
                <a:latin typeface="Calibri" panose="020F0502020204030204" pitchFamily="34" charset="0"/>
              </a:rPr>
              <a:t>(Inotropic state</a:t>
            </a:r>
            <a:r>
              <a:rPr lang="en-GB" altLang="en-US" sz="2400" b="1" i="0">
                <a:solidFill>
                  <a:srgbClr val="66FFCC"/>
                </a:solidFill>
                <a:latin typeface="Calibri" panose="020F0502020204030204" pitchFamily="34" charset="0"/>
              </a:rPr>
              <a:t>)</a:t>
            </a: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46690" name="Rectangle 2"/>
          <p:cNvSpPr>
            <a:spLocks noChangeArrowheads="1"/>
          </p:cNvSpPr>
          <p:nvPr/>
        </p:nvSpPr>
        <p:spPr bwMode="auto">
          <a:xfrm>
            <a:off x="0" y="4038600"/>
            <a:ext cx="10287000" cy="1219200"/>
          </a:xfrm>
          <a:prstGeom prst="rect">
            <a:avLst/>
          </a:prstGeom>
          <a:noFill/>
          <a:ln w="9525">
            <a:noFill/>
            <a:miter lim="800000"/>
            <a:headEnd/>
            <a:tailEnd/>
          </a:ln>
          <a:effectLst/>
        </p:spPr>
        <p:txBody>
          <a:bodyPr lIns="92075" tIns="46038" rIns="92075" bIns="46038" anchor="ctr"/>
          <a:lstStyle/>
          <a:p>
            <a:pPr algn="ctr">
              <a:defRPr/>
            </a:pPr>
            <a:r>
              <a:rPr lang="en-US" sz="4400" b="1" i="0">
                <a:solidFill>
                  <a:srgbClr val="66FFFF"/>
                </a:solidFill>
                <a:effectLst>
                  <a:outerShdw blurRad="38100" dist="38100" dir="2700000" algn="tl">
                    <a:srgbClr val="000000"/>
                  </a:outerShdw>
                </a:effectLst>
                <a:latin typeface="Calibri" panose="020F0502020204030204" pitchFamily="34" charset="0"/>
                <a:cs typeface="Traditional Arabic" pitchFamily="2" charset="-78"/>
              </a:rPr>
              <a:t>1. Ventricular preload</a:t>
            </a:r>
          </a:p>
        </p:txBody>
      </p:sp>
      <p:sp>
        <p:nvSpPr>
          <p:cNvPr id="2546691" name="Rectangle 3"/>
          <p:cNvSpPr>
            <a:spLocks noChangeArrowheads="1"/>
          </p:cNvSpPr>
          <p:nvPr/>
        </p:nvSpPr>
        <p:spPr bwMode="auto">
          <a:xfrm>
            <a:off x="0" y="2057400"/>
            <a:ext cx="10287000" cy="1219200"/>
          </a:xfrm>
          <a:prstGeom prst="rect">
            <a:avLst/>
          </a:prstGeom>
          <a:noFill/>
          <a:ln w="9525">
            <a:noFill/>
            <a:miter lim="800000"/>
            <a:headEnd/>
            <a:tailEnd/>
          </a:ln>
          <a:effectLst/>
        </p:spPr>
        <p:txBody>
          <a:bodyPr lIns="92075" tIns="46038" rIns="92075" bIns="46038" anchor="ctr"/>
          <a:lstStyle/>
          <a:p>
            <a:pPr algn="ctr">
              <a:defRPr/>
            </a:pPr>
            <a:r>
              <a:rPr lang="en-US" sz="4000" b="1" i="0">
                <a:solidFill>
                  <a:srgbClr val="FFFF00"/>
                </a:solidFill>
                <a:effectLst>
                  <a:outerShdw blurRad="38100" dist="38100" dir="2700000" algn="tl">
                    <a:srgbClr val="000000"/>
                  </a:outerShdw>
                </a:effectLst>
                <a:latin typeface="Calibri" panose="020F0502020204030204" pitchFamily="34" charset="0"/>
              </a:rPr>
              <a:t>Determinants of the cardiac performance</a:t>
            </a:r>
            <a:r>
              <a:rPr lang="en-US" sz="4000">
                <a:latin typeface="Calibri" panose="020F0502020204030204" pitchFamily="34" charset="0"/>
              </a:rPr>
              <a:t> </a:t>
            </a:r>
          </a:p>
          <a:p>
            <a:pPr algn="ctr">
              <a:defRPr/>
            </a:pPr>
            <a:r>
              <a:rPr lang="en-US" sz="4000" b="1" i="0">
                <a:solidFill>
                  <a:srgbClr val="FF0000"/>
                </a:solidFill>
                <a:effectLst>
                  <a:outerShdw blurRad="38100" dist="38100" dir="2700000" algn="tl">
                    <a:srgbClr val="000000"/>
                  </a:outerShdw>
                </a:effectLst>
                <a:latin typeface="Calibri" panose="020F0502020204030204" pitchFamily="34" charset="0"/>
                <a:cs typeface="Traditional Arabic" pitchFamily="2" charset="-78"/>
              </a:rPr>
              <a:t>Determinants of the CO</a:t>
            </a:r>
          </a:p>
          <a:p>
            <a:pPr algn="ctr">
              <a:defRPr/>
            </a:pPr>
            <a:r>
              <a:rPr lang="en-US" sz="4000" b="1" i="0">
                <a:solidFill>
                  <a:srgbClr val="33CC33"/>
                </a:solidFill>
                <a:effectLst>
                  <a:outerShdw blurRad="38100" dist="38100" dir="2700000" algn="tl">
                    <a:srgbClr val="000000"/>
                  </a:outerShdw>
                </a:effectLst>
                <a:latin typeface="Calibri" panose="020F0502020204030204" pitchFamily="34" charset="0"/>
                <a:cs typeface="Traditional Arabic" pitchFamily="2" charset="-78"/>
              </a:rPr>
              <a:t>Determinants of SV</a:t>
            </a: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128588"/>
            <a:ext cx="10287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000" b="1" i="0">
                <a:solidFill>
                  <a:schemeClr val="tx2"/>
                </a:solidFill>
                <a:latin typeface="Calibri" panose="020F0502020204030204" pitchFamily="34" charset="0"/>
              </a:rPr>
              <a:t>Stroke volume regulation: </a:t>
            </a:r>
          </a:p>
          <a:p>
            <a:pPr algn="ctr" eaLnBrk="1" hangingPunct="1"/>
            <a:r>
              <a:rPr lang="en-US" altLang="en-US" sz="4000" b="1" i="0">
                <a:solidFill>
                  <a:schemeClr val="tx2"/>
                </a:solidFill>
                <a:latin typeface="Calibri" panose="020F0502020204030204" pitchFamily="34" charset="0"/>
              </a:rPr>
              <a:t>1. Preload:</a:t>
            </a:r>
          </a:p>
          <a:p>
            <a:pPr algn="ctr" eaLnBrk="1" hangingPunct="1"/>
            <a:r>
              <a:rPr lang="en-US" altLang="en-US" sz="4000" b="1" i="0">
                <a:solidFill>
                  <a:schemeClr val="tx2"/>
                </a:solidFill>
                <a:latin typeface="Calibri" panose="020F0502020204030204" pitchFamily="34" charset="0"/>
              </a:rPr>
              <a:t>length tension relationship</a:t>
            </a:r>
          </a:p>
        </p:txBody>
      </p:sp>
      <p:sp>
        <p:nvSpPr>
          <p:cNvPr id="31747" name="Line 3"/>
          <p:cNvSpPr>
            <a:spLocks noChangeShapeType="1"/>
          </p:cNvSpPr>
          <p:nvPr/>
        </p:nvSpPr>
        <p:spPr bwMode="auto">
          <a:xfrm>
            <a:off x="3467100" y="2532063"/>
            <a:ext cx="0" cy="2438400"/>
          </a:xfrm>
          <a:prstGeom prst="line">
            <a:avLst/>
          </a:prstGeom>
          <a:noFill/>
          <a:ln w="12700">
            <a:solidFill>
              <a:srgbClr val="F3F3F3"/>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48" name="Line 4"/>
          <p:cNvSpPr>
            <a:spLocks noChangeShapeType="1"/>
          </p:cNvSpPr>
          <p:nvPr/>
        </p:nvSpPr>
        <p:spPr bwMode="auto">
          <a:xfrm>
            <a:off x="3467100" y="4970463"/>
            <a:ext cx="2819400" cy="0"/>
          </a:xfrm>
          <a:prstGeom prst="line">
            <a:avLst/>
          </a:prstGeom>
          <a:noFill/>
          <a:ln w="12700">
            <a:solidFill>
              <a:srgbClr val="F3F3F3"/>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49" name="Arc 5"/>
          <p:cNvSpPr>
            <a:spLocks/>
          </p:cNvSpPr>
          <p:nvPr/>
        </p:nvSpPr>
        <p:spPr bwMode="auto">
          <a:xfrm flipV="1">
            <a:off x="4457700" y="2760663"/>
            <a:ext cx="1447800" cy="2209800"/>
          </a:xfrm>
          <a:custGeom>
            <a:avLst/>
            <a:gdLst>
              <a:gd name="T0" fmla="*/ 0 w 21568"/>
              <a:gd name="T1" fmla="*/ 0 h 21600"/>
              <a:gd name="T2" fmla="*/ 97186795 w 21568"/>
              <a:gd name="T3" fmla="*/ 213797715 h 21600"/>
              <a:gd name="T4" fmla="*/ 0 w 21568"/>
              <a:gd name="T5" fmla="*/ 226074837 h 21600"/>
              <a:gd name="T6" fmla="*/ 0 60000 65536"/>
              <a:gd name="T7" fmla="*/ 0 60000 65536"/>
              <a:gd name="T8" fmla="*/ 0 60000 65536"/>
              <a:gd name="T9" fmla="*/ 0 w 21568"/>
              <a:gd name="T10" fmla="*/ 0 h 21600"/>
              <a:gd name="T11" fmla="*/ 21568 w 21568"/>
              <a:gd name="T12" fmla="*/ 21600 h 21600"/>
            </a:gdLst>
            <a:ahLst/>
            <a:cxnLst>
              <a:cxn ang="T6">
                <a:pos x="T0" y="T1"/>
              </a:cxn>
              <a:cxn ang="T7">
                <a:pos x="T2" y="T3"/>
              </a:cxn>
              <a:cxn ang="T8">
                <a:pos x="T4" y="T5"/>
              </a:cxn>
            </a:cxnLst>
            <a:rect l="T9" t="T10" r="T11" b="T12"/>
            <a:pathLst>
              <a:path w="21568" h="21600" fill="none" extrusionOk="0">
                <a:moveTo>
                  <a:pt x="-1" y="0"/>
                </a:moveTo>
                <a:cubicBezTo>
                  <a:pt x="11473" y="0"/>
                  <a:pt x="20945" y="8970"/>
                  <a:pt x="21568" y="20426"/>
                </a:cubicBezTo>
              </a:path>
              <a:path w="21568" h="21600" stroke="0" extrusionOk="0">
                <a:moveTo>
                  <a:pt x="-1" y="0"/>
                </a:moveTo>
                <a:cubicBezTo>
                  <a:pt x="11473" y="0"/>
                  <a:pt x="20945" y="8970"/>
                  <a:pt x="21568" y="20426"/>
                </a:cubicBezTo>
                <a:lnTo>
                  <a:pt x="0" y="21600"/>
                </a:lnTo>
                <a:close/>
              </a:path>
            </a:pathLst>
          </a:custGeom>
          <a:noFill/>
          <a:ln w="38100">
            <a:solidFill>
              <a:srgbClr val="FDCFC8"/>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latin typeface="Calibri" panose="020F0502020204030204" pitchFamily="34" charset="0"/>
            </a:endParaRPr>
          </a:p>
        </p:txBody>
      </p:sp>
      <p:grpSp>
        <p:nvGrpSpPr>
          <p:cNvPr id="31750" name="Group 6"/>
          <p:cNvGrpSpPr>
            <a:grpSpLocks/>
          </p:cNvGrpSpPr>
          <p:nvPr/>
        </p:nvGrpSpPr>
        <p:grpSpPr bwMode="auto">
          <a:xfrm>
            <a:off x="3927475" y="2836863"/>
            <a:ext cx="2054225" cy="1939925"/>
            <a:chOff x="2832" y="912"/>
            <a:chExt cx="1294" cy="1222"/>
          </a:xfrm>
        </p:grpSpPr>
        <p:sp>
          <p:nvSpPr>
            <p:cNvPr id="31804" name="Arc 7"/>
            <p:cNvSpPr>
              <a:spLocks/>
            </p:cNvSpPr>
            <p:nvPr/>
          </p:nvSpPr>
          <p:spPr bwMode="auto">
            <a:xfrm>
              <a:off x="3168" y="915"/>
              <a:ext cx="336" cy="477"/>
            </a:xfrm>
            <a:custGeom>
              <a:avLst/>
              <a:gdLst>
                <a:gd name="T0" fmla="*/ 0 w 17864"/>
                <a:gd name="T1" fmla="*/ 0 h 21600"/>
                <a:gd name="T2" fmla="*/ 6 w 17864"/>
                <a:gd name="T3" fmla="*/ 5 h 21600"/>
                <a:gd name="T4" fmla="*/ 0 w 17864"/>
                <a:gd name="T5" fmla="*/ 11 h 21600"/>
                <a:gd name="T6" fmla="*/ 0 60000 65536"/>
                <a:gd name="T7" fmla="*/ 0 60000 65536"/>
                <a:gd name="T8" fmla="*/ 0 60000 65536"/>
                <a:gd name="T9" fmla="*/ 0 w 17864"/>
                <a:gd name="T10" fmla="*/ 0 h 21600"/>
                <a:gd name="T11" fmla="*/ 17864 w 17864"/>
                <a:gd name="T12" fmla="*/ 21600 h 21600"/>
              </a:gdLst>
              <a:ahLst/>
              <a:cxnLst>
                <a:cxn ang="T6">
                  <a:pos x="T0" y="T1"/>
                </a:cxn>
                <a:cxn ang="T7">
                  <a:pos x="T2" y="T3"/>
                </a:cxn>
                <a:cxn ang="T8">
                  <a:pos x="T4" y="T5"/>
                </a:cxn>
              </a:cxnLst>
              <a:rect l="T9" t="T10" r="T11" b="T12"/>
              <a:pathLst>
                <a:path w="17864" h="21600" fill="none" extrusionOk="0">
                  <a:moveTo>
                    <a:pt x="-1" y="0"/>
                  </a:moveTo>
                  <a:cubicBezTo>
                    <a:pt x="7153" y="0"/>
                    <a:pt x="13842" y="3541"/>
                    <a:pt x="17864" y="9457"/>
                  </a:cubicBezTo>
                </a:path>
                <a:path w="17864" h="21600" stroke="0" extrusionOk="0">
                  <a:moveTo>
                    <a:pt x="-1" y="0"/>
                  </a:moveTo>
                  <a:cubicBezTo>
                    <a:pt x="7153" y="0"/>
                    <a:pt x="13842" y="3541"/>
                    <a:pt x="17864" y="9457"/>
                  </a:cubicBezTo>
                  <a:lnTo>
                    <a:pt x="0" y="21600"/>
                  </a:lnTo>
                  <a:close/>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31805" name="Line 8"/>
            <p:cNvSpPr>
              <a:spLocks noChangeShapeType="1"/>
            </p:cNvSpPr>
            <p:nvPr/>
          </p:nvSpPr>
          <p:spPr bwMode="auto">
            <a:xfrm>
              <a:off x="3502" y="1126"/>
              <a:ext cx="624" cy="1008"/>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806" name="Arc 9"/>
            <p:cNvSpPr>
              <a:spLocks/>
            </p:cNvSpPr>
            <p:nvPr/>
          </p:nvSpPr>
          <p:spPr bwMode="auto">
            <a:xfrm flipH="1">
              <a:off x="2928" y="912"/>
              <a:ext cx="239" cy="477"/>
            </a:xfrm>
            <a:custGeom>
              <a:avLst/>
              <a:gdLst>
                <a:gd name="T0" fmla="*/ 0 w 20909"/>
                <a:gd name="T1" fmla="*/ 0 h 21600"/>
                <a:gd name="T2" fmla="*/ 3 w 20909"/>
                <a:gd name="T3" fmla="*/ 8 h 21600"/>
                <a:gd name="T4" fmla="*/ 0 w 20909"/>
                <a:gd name="T5" fmla="*/ 11 h 21600"/>
                <a:gd name="T6" fmla="*/ 0 60000 65536"/>
                <a:gd name="T7" fmla="*/ 0 60000 65536"/>
                <a:gd name="T8" fmla="*/ 0 60000 65536"/>
                <a:gd name="T9" fmla="*/ 0 w 20909"/>
                <a:gd name="T10" fmla="*/ 0 h 21600"/>
                <a:gd name="T11" fmla="*/ 20909 w 20909"/>
                <a:gd name="T12" fmla="*/ 21600 h 21600"/>
              </a:gdLst>
              <a:ahLst/>
              <a:cxnLst>
                <a:cxn ang="T6">
                  <a:pos x="T0" y="T1"/>
                </a:cxn>
                <a:cxn ang="T7">
                  <a:pos x="T2" y="T3"/>
                </a:cxn>
                <a:cxn ang="T8">
                  <a:pos x="T4" y="T5"/>
                </a:cxn>
              </a:cxnLst>
              <a:rect l="T9" t="T10" r="T11" b="T12"/>
              <a:pathLst>
                <a:path w="20909" h="21600" fill="none" extrusionOk="0">
                  <a:moveTo>
                    <a:pt x="-1" y="0"/>
                  </a:moveTo>
                  <a:cubicBezTo>
                    <a:pt x="9843" y="0"/>
                    <a:pt x="18441" y="6654"/>
                    <a:pt x="20909" y="16183"/>
                  </a:cubicBezTo>
                </a:path>
                <a:path w="20909" h="21600" stroke="0" extrusionOk="0">
                  <a:moveTo>
                    <a:pt x="-1" y="0"/>
                  </a:moveTo>
                  <a:cubicBezTo>
                    <a:pt x="9843" y="0"/>
                    <a:pt x="18441" y="6654"/>
                    <a:pt x="20909" y="16183"/>
                  </a:cubicBezTo>
                  <a:lnTo>
                    <a:pt x="0" y="21600"/>
                  </a:lnTo>
                  <a:close/>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31807" name="Line 10"/>
            <p:cNvSpPr>
              <a:spLocks noChangeShapeType="1"/>
            </p:cNvSpPr>
            <p:nvPr/>
          </p:nvSpPr>
          <p:spPr bwMode="auto">
            <a:xfrm flipH="1">
              <a:off x="2832" y="1274"/>
              <a:ext cx="96" cy="672"/>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grpSp>
      <p:sp>
        <p:nvSpPr>
          <p:cNvPr id="31751" name="Text Box 11"/>
          <p:cNvSpPr txBox="1">
            <a:spLocks noChangeArrowheads="1"/>
          </p:cNvSpPr>
          <p:nvPr/>
        </p:nvSpPr>
        <p:spPr bwMode="auto">
          <a:xfrm>
            <a:off x="4076700" y="2454275"/>
            <a:ext cx="8186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000" b="1" i="0">
                <a:solidFill>
                  <a:srgbClr val="F3F3F3"/>
                </a:solidFill>
                <a:latin typeface="Calibri" panose="020F0502020204030204" pitchFamily="34" charset="0"/>
              </a:rPr>
              <a:t>active</a:t>
            </a:r>
          </a:p>
        </p:txBody>
      </p:sp>
      <p:sp>
        <p:nvSpPr>
          <p:cNvPr id="31752" name="Text Box 12"/>
          <p:cNvSpPr txBox="1">
            <a:spLocks noChangeArrowheads="1"/>
          </p:cNvSpPr>
          <p:nvPr/>
        </p:nvSpPr>
        <p:spPr bwMode="auto">
          <a:xfrm>
            <a:off x="5372100" y="2454275"/>
            <a:ext cx="9661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000" b="1" i="0">
                <a:solidFill>
                  <a:srgbClr val="F3F3F3"/>
                </a:solidFill>
                <a:latin typeface="Calibri" panose="020F0502020204030204" pitchFamily="34" charset="0"/>
              </a:rPr>
              <a:t>passive</a:t>
            </a:r>
          </a:p>
        </p:txBody>
      </p:sp>
      <p:sp>
        <p:nvSpPr>
          <p:cNvPr id="31753" name="Line 13"/>
          <p:cNvSpPr>
            <a:spLocks noChangeShapeType="1"/>
          </p:cNvSpPr>
          <p:nvPr/>
        </p:nvSpPr>
        <p:spPr bwMode="auto">
          <a:xfrm>
            <a:off x="4457700" y="2989263"/>
            <a:ext cx="0" cy="1905000"/>
          </a:xfrm>
          <a:prstGeom prst="line">
            <a:avLst/>
          </a:prstGeom>
          <a:noFill/>
          <a:ln w="12700">
            <a:solidFill>
              <a:srgbClr val="F3F3F3"/>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54" name="Text Box 14"/>
          <p:cNvSpPr txBox="1">
            <a:spLocks noChangeArrowheads="1"/>
          </p:cNvSpPr>
          <p:nvPr/>
        </p:nvSpPr>
        <p:spPr bwMode="auto">
          <a:xfrm>
            <a:off x="4229100" y="3825875"/>
            <a:ext cx="3850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000" b="1" i="0">
                <a:solidFill>
                  <a:schemeClr val="tx2"/>
                </a:solidFill>
                <a:latin typeface="Calibri" panose="020F0502020204030204" pitchFamily="34" charset="0"/>
              </a:rPr>
              <a:t>L</a:t>
            </a:r>
            <a:r>
              <a:rPr lang="en-GB" altLang="en-US" sz="2000" b="1" i="0" baseline="-25000">
                <a:solidFill>
                  <a:schemeClr val="tx2"/>
                </a:solidFill>
                <a:latin typeface="Calibri" panose="020F0502020204030204" pitchFamily="34" charset="0"/>
              </a:rPr>
              <a:t>o</a:t>
            </a:r>
            <a:endParaRPr lang="en-GB" altLang="en-US" sz="2000" b="1" i="0">
              <a:solidFill>
                <a:schemeClr val="tx2"/>
              </a:solidFill>
              <a:latin typeface="Calibri" panose="020F0502020204030204" pitchFamily="34" charset="0"/>
            </a:endParaRPr>
          </a:p>
        </p:txBody>
      </p:sp>
      <p:sp>
        <p:nvSpPr>
          <p:cNvPr id="31755" name="Text Box 15"/>
          <p:cNvSpPr txBox="1">
            <a:spLocks noChangeArrowheads="1"/>
          </p:cNvSpPr>
          <p:nvPr/>
        </p:nvSpPr>
        <p:spPr bwMode="auto">
          <a:xfrm>
            <a:off x="3009900" y="2133600"/>
            <a:ext cx="9976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000" b="1" i="0">
                <a:solidFill>
                  <a:srgbClr val="F3F3F3"/>
                </a:solidFill>
                <a:latin typeface="Calibri" panose="020F0502020204030204" pitchFamily="34" charset="0"/>
              </a:rPr>
              <a:t>Tension</a:t>
            </a:r>
          </a:p>
        </p:txBody>
      </p:sp>
      <p:sp>
        <p:nvSpPr>
          <p:cNvPr id="31756" name="Text Box 16"/>
          <p:cNvSpPr txBox="1">
            <a:spLocks noChangeArrowheads="1"/>
          </p:cNvSpPr>
          <p:nvPr/>
        </p:nvSpPr>
        <p:spPr bwMode="auto">
          <a:xfrm>
            <a:off x="6210300" y="4800600"/>
            <a:ext cx="9073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000" b="1" i="0">
                <a:solidFill>
                  <a:srgbClr val="F3F3F3"/>
                </a:solidFill>
                <a:latin typeface="Calibri" panose="020F0502020204030204" pitchFamily="34" charset="0"/>
              </a:rPr>
              <a:t>Length</a:t>
            </a:r>
          </a:p>
        </p:txBody>
      </p:sp>
      <p:sp>
        <p:nvSpPr>
          <p:cNvPr id="31757" name="Line 17"/>
          <p:cNvSpPr>
            <a:spLocks noChangeShapeType="1"/>
          </p:cNvSpPr>
          <p:nvPr/>
        </p:nvSpPr>
        <p:spPr bwMode="auto">
          <a:xfrm>
            <a:off x="3695700" y="6096000"/>
            <a:ext cx="661988" cy="0"/>
          </a:xfrm>
          <a:prstGeom prst="line">
            <a:avLst/>
          </a:prstGeom>
          <a:noFill/>
          <a:ln w="28575">
            <a:solidFill>
              <a:srgbClr val="2F8B2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58" name="Line 18"/>
          <p:cNvSpPr>
            <a:spLocks noChangeShapeType="1"/>
          </p:cNvSpPr>
          <p:nvPr/>
        </p:nvSpPr>
        <p:spPr bwMode="auto">
          <a:xfrm>
            <a:off x="4579938" y="6096000"/>
            <a:ext cx="715962" cy="0"/>
          </a:xfrm>
          <a:prstGeom prst="line">
            <a:avLst/>
          </a:prstGeom>
          <a:noFill/>
          <a:ln w="28575">
            <a:solidFill>
              <a:srgbClr val="2F8B2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59" name="Line 19"/>
          <p:cNvSpPr>
            <a:spLocks noChangeShapeType="1"/>
          </p:cNvSpPr>
          <p:nvPr/>
        </p:nvSpPr>
        <p:spPr bwMode="auto">
          <a:xfrm>
            <a:off x="4043363" y="6156325"/>
            <a:ext cx="908050" cy="0"/>
          </a:xfrm>
          <a:prstGeom prst="line">
            <a:avLst/>
          </a:prstGeom>
          <a:noFill/>
          <a:ln w="57150">
            <a:solidFill>
              <a:srgbClr val="F63F1B"/>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60" name="Line 20"/>
          <p:cNvSpPr>
            <a:spLocks noChangeShapeType="1"/>
          </p:cNvSpPr>
          <p:nvPr/>
        </p:nvSpPr>
        <p:spPr bwMode="auto">
          <a:xfrm>
            <a:off x="4043363" y="6273800"/>
            <a:ext cx="908050" cy="0"/>
          </a:xfrm>
          <a:prstGeom prst="line">
            <a:avLst/>
          </a:prstGeom>
          <a:noFill/>
          <a:ln w="57150">
            <a:solidFill>
              <a:srgbClr val="F63F1B"/>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61" name="Line 21"/>
          <p:cNvSpPr>
            <a:spLocks noChangeShapeType="1"/>
          </p:cNvSpPr>
          <p:nvPr/>
        </p:nvSpPr>
        <p:spPr bwMode="auto">
          <a:xfrm>
            <a:off x="4043363" y="6392863"/>
            <a:ext cx="908050" cy="0"/>
          </a:xfrm>
          <a:prstGeom prst="line">
            <a:avLst/>
          </a:prstGeom>
          <a:noFill/>
          <a:ln w="57150">
            <a:solidFill>
              <a:srgbClr val="F63F1B"/>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62" name="Line 22"/>
          <p:cNvSpPr>
            <a:spLocks noChangeShapeType="1"/>
          </p:cNvSpPr>
          <p:nvPr/>
        </p:nvSpPr>
        <p:spPr bwMode="auto">
          <a:xfrm>
            <a:off x="3695700" y="6037263"/>
            <a:ext cx="0" cy="533400"/>
          </a:xfrm>
          <a:prstGeom prst="line">
            <a:avLst/>
          </a:prstGeom>
          <a:noFill/>
          <a:ln w="38100">
            <a:solidFill>
              <a:srgbClr val="F3F3F3"/>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63" name="Line 23"/>
          <p:cNvSpPr>
            <a:spLocks noChangeShapeType="1"/>
          </p:cNvSpPr>
          <p:nvPr/>
        </p:nvSpPr>
        <p:spPr bwMode="auto">
          <a:xfrm>
            <a:off x="5295900" y="6037263"/>
            <a:ext cx="0" cy="533400"/>
          </a:xfrm>
          <a:prstGeom prst="line">
            <a:avLst/>
          </a:prstGeom>
          <a:noFill/>
          <a:ln w="38100">
            <a:solidFill>
              <a:srgbClr val="F3F3F3"/>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64" name="Line 24"/>
          <p:cNvSpPr>
            <a:spLocks noChangeShapeType="1"/>
          </p:cNvSpPr>
          <p:nvPr/>
        </p:nvSpPr>
        <p:spPr bwMode="auto">
          <a:xfrm>
            <a:off x="3695700" y="6215063"/>
            <a:ext cx="661988" cy="0"/>
          </a:xfrm>
          <a:prstGeom prst="line">
            <a:avLst/>
          </a:prstGeom>
          <a:noFill/>
          <a:ln w="28575">
            <a:solidFill>
              <a:srgbClr val="2F8B2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65" name="Line 25"/>
          <p:cNvSpPr>
            <a:spLocks noChangeShapeType="1"/>
          </p:cNvSpPr>
          <p:nvPr/>
        </p:nvSpPr>
        <p:spPr bwMode="auto">
          <a:xfrm>
            <a:off x="3695700" y="6334125"/>
            <a:ext cx="661988" cy="0"/>
          </a:xfrm>
          <a:prstGeom prst="line">
            <a:avLst/>
          </a:prstGeom>
          <a:noFill/>
          <a:ln w="28575">
            <a:solidFill>
              <a:srgbClr val="2F8B2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66" name="Line 26"/>
          <p:cNvSpPr>
            <a:spLocks noChangeShapeType="1"/>
          </p:cNvSpPr>
          <p:nvPr/>
        </p:nvSpPr>
        <p:spPr bwMode="auto">
          <a:xfrm>
            <a:off x="3695700" y="6451600"/>
            <a:ext cx="661988" cy="0"/>
          </a:xfrm>
          <a:prstGeom prst="line">
            <a:avLst/>
          </a:prstGeom>
          <a:noFill/>
          <a:ln w="28575">
            <a:solidFill>
              <a:srgbClr val="2F8B2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67" name="Line 27"/>
          <p:cNvSpPr>
            <a:spLocks noChangeShapeType="1"/>
          </p:cNvSpPr>
          <p:nvPr/>
        </p:nvSpPr>
        <p:spPr bwMode="auto">
          <a:xfrm>
            <a:off x="4579938" y="6215063"/>
            <a:ext cx="715962" cy="0"/>
          </a:xfrm>
          <a:prstGeom prst="line">
            <a:avLst/>
          </a:prstGeom>
          <a:noFill/>
          <a:ln w="28575">
            <a:solidFill>
              <a:srgbClr val="2F8B2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68" name="Line 28"/>
          <p:cNvSpPr>
            <a:spLocks noChangeShapeType="1"/>
          </p:cNvSpPr>
          <p:nvPr/>
        </p:nvSpPr>
        <p:spPr bwMode="auto">
          <a:xfrm>
            <a:off x="4579938" y="6334125"/>
            <a:ext cx="715962" cy="0"/>
          </a:xfrm>
          <a:prstGeom prst="line">
            <a:avLst/>
          </a:prstGeom>
          <a:noFill/>
          <a:ln w="28575">
            <a:solidFill>
              <a:srgbClr val="2F8B2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69" name="Line 29"/>
          <p:cNvSpPr>
            <a:spLocks noChangeShapeType="1"/>
          </p:cNvSpPr>
          <p:nvPr/>
        </p:nvSpPr>
        <p:spPr bwMode="auto">
          <a:xfrm>
            <a:off x="4579938" y="6451600"/>
            <a:ext cx="715962" cy="0"/>
          </a:xfrm>
          <a:prstGeom prst="line">
            <a:avLst/>
          </a:prstGeom>
          <a:noFill/>
          <a:ln w="28575">
            <a:solidFill>
              <a:srgbClr val="2F8B2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70" name="Line 30"/>
          <p:cNvSpPr>
            <a:spLocks noChangeShapeType="1"/>
          </p:cNvSpPr>
          <p:nvPr/>
        </p:nvSpPr>
        <p:spPr bwMode="auto">
          <a:xfrm>
            <a:off x="5524500" y="5410200"/>
            <a:ext cx="755650" cy="0"/>
          </a:xfrm>
          <a:prstGeom prst="line">
            <a:avLst/>
          </a:prstGeom>
          <a:noFill/>
          <a:ln w="28575">
            <a:solidFill>
              <a:srgbClr val="2F8B2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71" name="Line 31"/>
          <p:cNvSpPr>
            <a:spLocks noChangeShapeType="1"/>
          </p:cNvSpPr>
          <p:nvPr/>
        </p:nvSpPr>
        <p:spPr bwMode="auto">
          <a:xfrm>
            <a:off x="7223125" y="5410200"/>
            <a:ext cx="815975" cy="0"/>
          </a:xfrm>
          <a:prstGeom prst="line">
            <a:avLst/>
          </a:prstGeom>
          <a:noFill/>
          <a:ln w="28575">
            <a:solidFill>
              <a:srgbClr val="2F8B2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72" name="Line 32"/>
          <p:cNvSpPr>
            <a:spLocks noChangeShapeType="1"/>
          </p:cNvSpPr>
          <p:nvPr/>
        </p:nvSpPr>
        <p:spPr bwMode="auto">
          <a:xfrm>
            <a:off x="6234113" y="5470525"/>
            <a:ext cx="1033462" cy="0"/>
          </a:xfrm>
          <a:prstGeom prst="line">
            <a:avLst/>
          </a:prstGeom>
          <a:noFill/>
          <a:ln w="57150">
            <a:solidFill>
              <a:srgbClr val="F63F1B"/>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73" name="Line 33"/>
          <p:cNvSpPr>
            <a:spLocks noChangeShapeType="1"/>
          </p:cNvSpPr>
          <p:nvPr/>
        </p:nvSpPr>
        <p:spPr bwMode="auto">
          <a:xfrm>
            <a:off x="6234113" y="5588000"/>
            <a:ext cx="1033462" cy="0"/>
          </a:xfrm>
          <a:prstGeom prst="line">
            <a:avLst/>
          </a:prstGeom>
          <a:noFill/>
          <a:ln w="57150">
            <a:solidFill>
              <a:srgbClr val="F63F1B"/>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74" name="Line 34"/>
          <p:cNvSpPr>
            <a:spLocks noChangeShapeType="1"/>
          </p:cNvSpPr>
          <p:nvPr/>
        </p:nvSpPr>
        <p:spPr bwMode="auto">
          <a:xfrm>
            <a:off x="6234113" y="5707063"/>
            <a:ext cx="1033462" cy="0"/>
          </a:xfrm>
          <a:prstGeom prst="line">
            <a:avLst/>
          </a:prstGeom>
          <a:noFill/>
          <a:ln w="57150">
            <a:solidFill>
              <a:srgbClr val="F63F1B"/>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75" name="Line 35"/>
          <p:cNvSpPr>
            <a:spLocks noChangeShapeType="1"/>
          </p:cNvSpPr>
          <p:nvPr/>
        </p:nvSpPr>
        <p:spPr bwMode="auto">
          <a:xfrm>
            <a:off x="5524500" y="5351463"/>
            <a:ext cx="0" cy="533400"/>
          </a:xfrm>
          <a:prstGeom prst="line">
            <a:avLst/>
          </a:prstGeom>
          <a:noFill/>
          <a:ln w="38100">
            <a:solidFill>
              <a:srgbClr val="F3F3F3"/>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76" name="Line 36"/>
          <p:cNvSpPr>
            <a:spLocks noChangeShapeType="1"/>
          </p:cNvSpPr>
          <p:nvPr/>
        </p:nvSpPr>
        <p:spPr bwMode="auto">
          <a:xfrm>
            <a:off x="8039100" y="5351463"/>
            <a:ext cx="0" cy="533400"/>
          </a:xfrm>
          <a:prstGeom prst="line">
            <a:avLst/>
          </a:prstGeom>
          <a:noFill/>
          <a:ln w="38100">
            <a:solidFill>
              <a:srgbClr val="F3F3F3"/>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77" name="Line 37"/>
          <p:cNvSpPr>
            <a:spLocks noChangeShapeType="1"/>
          </p:cNvSpPr>
          <p:nvPr/>
        </p:nvSpPr>
        <p:spPr bwMode="auto">
          <a:xfrm>
            <a:off x="5524500" y="5529263"/>
            <a:ext cx="755650" cy="0"/>
          </a:xfrm>
          <a:prstGeom prst="line">
            <a:avLst/>
          </a:prstGeom>
          <a:noFill/>
          <a:ln w="28575">
            <a:solidFill>
              <a:srgbClr val="2F8B2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78" name="Line 38"/>
          <p:cNvSpPr>
            <a:spLocks noChangeShapeType="1"/>
          </p:cNvSpPr>
          <p:nvPr/>
        </p:nvSpPr>
        <p:spPr bwMode="auto">
          <a:xfrm>
            <a:off x="5524500" y="5648325"/>
            <a:ext cx="755650" cy="0"/>
          </a:xfrm>
          <a:prstGeom prst="line">
            <a:avLst/>
          </a:prstGeom>
          <a:noFill/>
          <a:ln w="28575">
            <a:solidFill>
              <a:srgbClr val="2F8B2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79" name="Line 39"/>
          <p:cNvSpPr>
            <a:spLocks noChangeShapeType="1"/>
          </p:cNvSpPr>
          <p:nvPr/>
        </p:nvSpPr>
        <p:spPr bwMode="auto">
          <a:xfrm>
            <a:off x="5524500" y="5765800"/>
            <a:ext cx="755650" cy="0"/>
          </a:xfrm>
          <a:prstGeom prst="line">
            <a:avLst/>
          </a:prstGeom>
          <a:noFill/>
          <a:ln w="28575">
            <a:solidFill>
              <a:srgbClr val="2F8B2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80" name="Line 40"/>
          <p:cNvSpPr>
            <a:spLocks noChangeShapeType="1"/>
          </p:cNvSpPr>
          <p:nvPr/>
        </p:nvSpPr>
        <p:spPr bwMode="auto">
          <a:xfrm>
            <a:off x="7223125" y="5529263"/>
            <a:ext cx="815975" cy="0"/>
          </a:xfrm>
          <a:prstGeom prst="line">
            <a:avLst/>
          </a:prstGeom>
          <a:noFill/>
          <a:ln w="28575">
            <a:solidFill>
              <a:srgbClr val="2F8B2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81" name="Line 41"/>
          <p:cNvSpPr>
            <a:spLocks noChangeShapeType="1"/>
          </p:cNvSpPr>
          <p:nvPr/>
        </p:nvSpPr>
        <p:spPr bwMode="auto">
          <a:xfrm>
            <a:off x="7223125" y="5648325"/>
            <a:ext cx="815975" cy="0"/>
          </a:xfrm>
          <a:prstGeom prst="line">
            <a:avLst/>
          </a:prstGeom>
          <a:noFill/>
          <a:ln w="28575">
            <a:solidFill>
              <a:srgbClr val="2F8B2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82" name="Line 42"/>
          <p:cNvSpPr>
            <a:spLocks noChangeShapeType="1"/>
          </p:cNvSpPr>
          <p:nvPr/>
        </p:nvSpPr>
        <p:spPr bwMode="auto">
          <a:xfrm>
            <a:off x="7223125" y="5765800"/>
            <a:ext cx="815975" cy="0"/>
          </a:xfrm>
          <a:prstGeom prst="line">
            <a:avLst/>
          </a:prstGeom>
          <a:noFill/>
          <a:ln w="28575">
            <a:solidFill>
              <a:srgbClr val="2F8B2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83" name="Line 43"/>
          <p:cNvSpPr>
            <a:spLocks noChangeShapeType="1"/>
          </p:cNvSpPr>
          <p:nvPr/>
        </p:nvSpPr>
        <p:spPr bwMode="auto">
          <a:xfrm>
            <a:off x="3238500" y="5334000"/>
            <a:ext cx="430213" cy="0"/>
          </a:xfrm>
          <a:prstGeom prst="line">
            <a:avLst/>
          </a:prstGeom>
          <a:noFill/>
          <a:ln w="28575">
            <a:solidFill>
              <a:srgbClr val="2F8B2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84" name="Line 44"/>
          <p:cNvSpPr>
            <a:spLocks noChangeShapeType="1"/>
          </p:cNvSpPr>
          <p:nvPr/>
        </p:nvSpPr>
        <p:spPr bwMode="auto">
          <a:xfrm>
            <a:off x="3798888" y="5275263"/>
            <a:ext cx="430212" cy="0"/>
          </a:xfrm>
          <a:prstGeom prst="line">
            <a:avLst/>
          </a:prstGeom>
          <a:noFill/>
          <a:ln w="28575">
            <a:solidFill>
              <a:srgbClr val="2F8B2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85" name="Line 45"/>
          <p:cNvSpPr>
            <a:spLocks noChangeShapeType="1"/>
          </p:cNvSpPr>
          <p:nvPr/>
        </p:nvSpPr>
        <p:spPr bwMode="auto">
          <a:xfrm>
            <a:off x="3379788" y="5394325"/>
            <a:ext cx="708025" cy="0"/>
          </a:xfrm>
          <a:prstGeom prst="line">
            <a:avLst/>
          </a:prstGeom>
          <a:noFill/>
          <a:ln w="57150">
            <a:solidFill>
              <a:srgbClr val="F63F1B"/>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86" name="Line 46"/>
          <p:cNvSpPr>
            <a:spLocks noChangeShapeType="1"/>
          </p:cNvSpPr>
          <p:nvPr/>
        </p:nvSpPr>
        <p:spPr bwMode="auto">
          <a:xfrm>
            <a:off x="3379788" y="5511800"/>
            <a:ext cx="708025" cy="0"/>
          </a:xfrm>
          <a:prstGeom prst="line">
            <a:avLst/>
          </a:prstGeom>
          <a:noFill/>
          <a:ln w="57150">
            <a:solidFill>
              <a:srgbClr val="F63F1B"/>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87" name="Line 47"/>
          <p:cNvSpPr>
            <a:spLocks noChangeShapeType="1"/>
          </p:cNvSpPr>
          <p:nvPr/>
        </p:nvSpPr>
        <p:spPr bwMode="auto">
          <a:xfrm>
            <a:off x="3379788" y="5630863"/>
            <a:ext cx="708025" cy="0"/>
          </a:xfrm>
          <a:prstGeom prst="line">
            <a:avLst/>
          </a:prstGeom>
          <a:noFill/>
          <a:ln w="57150">
            <a:solidFill>
              <a:srgbClr val="F63F1B"/>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88" name="Line 48"/>
          <p:cNvSpPr>
            <a:spLocks noChangeShapeType="1"/>
          </p:cNvSpPr>
          <p:nvPr/>
        </p:nvSpPr>
        <p:spPr bwMode="auto">
          <a:xfrm>
            <a:off x="3238500" y="5275263"/>
            <a:ext cx="0" cy="533400"/>
          </a:xfrm>
          <a:prstGeom prst="line">
            <a:avLst/>
          </a:prstGeom>
          <a:noFill/>
          <a:ln w="38100">
            <a:solidFill>
              <a:srgbClr val="F3F3F3"/>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89" name="Line 49"/>
          <p:cNvSpPr>
            <a:spLocks noChangeShapeType="1"/>
          </p:cNvSpPr>
          <p:nvPr/>
        </p:nvSpPr>
        <p:spPr bwMode="auto">
          <a:xfrm>
            <a:off x="4229100" y="5275263"/>
            <a:ext cx="0" cy="533400"/>
          </a:xfrm>
          <a:prstGeom prst="line">
            <a:avLst/>
          </a:prstGeom>
          <a:noFill/>
          <a:ln w="38100">
            <a:solidFill>
              <a:srgbClr val="F3F3F3"/>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90" name="Line 50"/>
          <p:cNvSpPr>
            <a:spLocks noChangeShapeType="1"/>
          </p:cNvSpPr>
          <p:nvPr/>
        </p:nvSpPr>
        <p:spPr bwMode="auto">
          <a:xfrm>
            <a:off x="3238500" y="5453063"/>
            <a:ext cx="517525" cy="0"/>
          </a:xfrm>
          <a:prstGeom prst="line">
            <a:avLst/>
          </a:prstGeom>
          <a:noFill/>
          <a:ln w="28575">
            <a:solidFill>
              <a:srgbClr val="2F8B2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91" name="Line 51"/>
          <p:cNvSpPr>
            <a:spLocks noChangeShapeType="1"/>
          </p:cNvSpPr>
          <p:nvPr/>
        </p:nvSpPr>
        <p:spPr bwMode="auto">
          <a:xfrm>
            <a:off x="3238500" y="5572125"/>
            <a:ext cx="517525" cy="0"/>
          </a:xfrm>
          <a:prstGeom prst="line">
            <a:avLst/>
          </a:prstGeom>
          <a:noFill/>
          <a:ln w="28575">
            <a:solidFill>
              <a:srgbClr val="2F8B2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92" name="Line 52"/>
          <p:cNvSpPr>
            <a:spLocks noChangeShapeType="1"/>
          </p:cNvSpPr>
          <p:nvPr/>
        </p:nvSpPr>
        <p:spPr bwMode="auto">
          <a:xfrm>
            <a:off x="3668713" y="5453063"/>
            <a:ext cx="560387" cy="0"/>
          </a:xfrm>
          <a:prstGeom prst="line">
            <a:avLst/>
          </a:prstGeom>
          <a:noFill/>
          <a:ln w="28575">
            <a:solidFill>
              <a:srgbClr val="2F8B2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93" name="Line 53"/>
          <p:cNvSpPr>
            <a:spLocks noChangeShapeType="1"/>
          </p:cNvSpPr>
          <p:nvPr/>
        </p:nvSpPr>
        <p:spPr bwMode="auto">
          <a:xfrm>
            <a:off x="3668713" y="5572125"/>
            <a:ext cx="560387" cy="0"/>
          </a:xfrm>
          <a:prstGeom prst="line">
            <a:avLst/>
          </a:prstGeom>
          <a:noFill/>
          <a:ln w="28575">
            <a:solidFill>
              <a:srgbClr val="2F8B2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94" name="Line 54"/>
          <p:cNvSpPr>
            <a:spLocks noChangeShapeType="1"/>
          </p:cNvSpPr>
          <p:nvPr/>
        </p:nvSpPr>
        <p:spPr bwMode="auto">
          <a:xfrm flipV="1">
            <a:off x="3668713" y="5275263"/>
            <a:ext cx="87312" cy="58737"/>
          </a:xfrm>
          <a:prstGeom prst="line">
            <a:avLst/>
          </a:prstGeom>
          <a:noFill/>
          <a:ln w="28575">
            <a:solidFill>
              <a:srgbClr val="2F8B2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95" name="Line 55"/>
          <p:cNvSpPr>
            <a:spLocks noChangeShapeType="1"/>
          </p:cNvSpPr>
          <p:nvPr/>
        </p:nvSpPr>
        <p:spPr bwMode="auto">
          <a:xfrm flipV="1">
            <a:off x="3711575" y="5275263"/>
            <a:ext cx="87313" cy="58737"/>
          </a:xfrm>
          <a:prstGeom prst="line">
            <a:avLst/>
          </a:prstGeom>
          <a:noFill/>
          <a:ln w="28575">
            <a:solidFill>
              <a:srgbClr val="2F8B2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96" name="Line 56"/>
          <p:cNvSpPr>
            <a:spLocks noChangeShapeType="1"/>
          </p:cNvSpPr>
          <p:nvPr/>
        </p:nvSpPr>
        <p:spPr bwMode="auto">
          <a:xfrm>
            <a:off x="3238500" y="5749925"/>
            <a:ext cx="430213" cy="0"/>
          </a:xfrm>
          <a:prstGeom prst="line">
            <a:avLst/>
          </a:prstGeom>
          <a:noFill/>
          <a:ln w="28575">
            <a:solidFill>
              <a:srgbClr val="2F8B2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97" name="Line 57"/>
          <p:cNvSpPr>
            <a:spLocks noChangeShapeType="1"/>
          </p:cNvSpPr>
          <p:nvPr/>
        </p:nvSpPr>
        <p:spPr bwMode="auto">
          <a:xfrm>
            <a:off x="3798888" y="5689600"/>
            <a:ext cx="430212" cy="0"/>
          </a:xfrm>
          <a:prstGeom prst="line">
            <a:avLst/>
          </a:prstGeom>
          <a:noFill/>
          <a:ln w="28575">
            <a:solidFill>
              <a:srgbClr val="2F8B2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98" name="Line 58"/>
          <p:cNvSpPr>
            <a:spLocks noChangeShapeType="1"/>
          </p:cNvSpPr>
          <p:nvPr/>
        </p:nvSpPr>
        <p:spPr bwMode="auto">
          <a:xfrm flipV="1">
            <a:off x="3668713" y="5689600"/>
            <a:ext cx="87312" cy="60325"/>
          </a:xfrm>
          <a:prstGeom prst="line">
            <a:avLst/>
          </a:prstGeom>
          <a:noFill/>
          <a:ln w="28575">
            <a:solidFill>
              <a:srgbClr val="2F8B2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99" name="Line 59"/>
          <p:cNvSpPr>
            <a:spLocks noChangeShapeType="1"/>
          </p:cNvSpPr>
          <p:nvPr/>
        </p:nvSpPr>
        <p:spPr bwMode="auto">
          <a:xfrm flipV="1">
            <a:off x="3711575" y="5689600"/>
            <a:ext cx="87313" cy="60325"/>
          </a:xfrm>
          <a:prstGeom prst="line">
            <a:avLst/>
          </a:prstGeom>
          <a:noFill/>
          <a:ln w="28575">
            <a:solidFill>
              <a:srgbClr val="2F8B2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800" name="Line 60"/>
          <p:cNvSpPr>
            <a:spLocks noChangeShapeType="1"/>
          </p:cNvSpPr>
          <p:nvPr/>
        </p:nvSpPr>
        <p:spPr bwMode="auto">
          <a:xfrm>
            <a:off x="4457700" y="4665663"/>
            <a:ext cx="0" cy="1295400"/>
          </a:xfrm>
          <a:prstGeom prst="line">
            <a:avLst/>
          </a:prstGeom>
          <a:noFill/>
          <a:ln w="12700">
            <a:solidFill>
              <a:srgbClr val="F3F3F3"/>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801" name="Line 61"/>
          <p:cNvSpPr>
            <a:spLocks noChangeShapeType="1"/>
          </p:cNvSpPr>
          <p:nvPr/>
        </p:nvSpPr>
        <p:spPr bwMode="auto">
          <a:xfrm>
            <a:off x="5372100" y="3827463"/>
            <a:ext cx="533400" cy="1447800"/>
          </a:xfrm>
          <a:prstGeom prst="line">
            <a:avLst/>
          </a:prstGeom>
          <a:noFill/>
          <a:ln w="12700">
            <a:solidFill>
              <a:srgbClr val="F3F3F3"/>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802" name="Line 62"/>
          <p:cNvSpPr>
            <a:spLocks noChangeShapeType="1"/>
          </p:cNvSpPr>
          <p:nvPr/>
        </p:nvSpPr>
        <p:spPr bwMode="auto">
          <a:xfrm flipH="1">
            <a:off x="3543300" y="3979863"/>
            <a:ext cx="457200" cy="1295400"/>
          </a:xfrm>
          <a:prstGeom prst="line">
            <a:avLst/>
          </a:prstGeom>
          <a:noFill/>
          <a:ln w="12700">
            <a:solidFill>
              <a:srgbClr val="F3F3F3"/>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803" name="Text Box 63"/>
          <p:cNvSpPr txBox="1">
            <a:spLocks noChangeArrowheads="1"/>
          </p:cNvSpPr>
          <p:nvPr/>
        </p:nvSpPr>
        <p:spPr bwMode="auto">
          <a:xfrm>
            <a:off x="266700" y="4267200"/>
            <a:ext cx="2590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spcBef>
                <a:spcPct val="50000"/>
              </a:spcBef>
            </a:pPr>
            <a:r>
              <a:rPr lang="en-US" altLang="en-US" sz="2600" b="1" i="0">
                <a:solidFill>
                  <a:srgbClr val="00FF00"/>
                </a:solidFill>
                <a:latin typeface="Calibri" panose="020F0502020204030204" pitchFamily="34" charset="0"/>
              </a:rPr>
              <a:t>Skeletal muscles</a:t>
            </a: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128588"/>
            <a:ext cx="10287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000" b="1" i="0">
                <a:solidFill>
                  <a:schemeClr val="tx2"/>
                </a:solidFill>
                <a:latin typeface="Calibri" panose="020F0502020204030204" pitchFamily="34" charset="0"/>
              </a:rPr>
              <a:t>Stroke volume regulation: </a:t>
            </a:r>
          </a:p>
          <a:p>
            <a:pPr algn="ctr" eaLnBrk="1" hangingPunct="1"/>
            <a:r>
              <a:rPr lang="en-US" altLang="en-US" sz="4000" b="1" i="0">
                <a:solidFill>
                  <a:schemeClr val="tx2"/>
                </a:solidFill>
                <a:latin typeface="Calibri" panose="020F0502020204030204" pitchFamily="34" charset="0"/>
              </a:rPr>
              <a:t>1. Preload:</a:t>
            </a:r>
          </a:p>
          <a:p>
            <a:pPr algn="ctr" eaLnBrk="1" hangingPunct="1"/>
            <a:r>
              <a:rPr lang="en-US" altLang="en-US" sz="4000" b="1" i="0">
                <a:solidFill>
                  <a:schemeClr val="tx2"/>
                </a:solidFill>
                <a:latin typeface="Calibri" panose="020F0502020204030204" pitchFamily="34" charset="0"/>
              </a:rPr>
              <a:t>length tension relationship</a:t>
            </a:r>
          </a:p>
        </p:txBody>
      </p:sp>
      <p:pic>
        <p:nvPicPr>
          <p:cNvPr id="32771" name="Picture 3" descr="figCh18_21"/>
          <p:cNvPicPr>
            <a:picLocks noChangeAspect="1" noChangeArrowheads="1"/>
          </p:cNvPicPr>
          <p:nvPr/>
        </p:nvPicPr>
        <p:blipFill>
          <a:blip r:embed="rId4">
            <a:extLst>
              <a:ext uri="{28A0092B-C50C-407E-A947-70E740481C1C}">
                <a14:useLocalDpi xmlns:a14="http://schemas.microsoft.com/office/drawing/2010/main" val="0"/>
              </a:ext>
            </a:extLst>
          </a:blip>
          <a:srcRect b="2495"/>
          <a:stretch>
            <a:fillRect/>
          </a:stretch>
        </p:blipFill>
        <p:spPr bwMode="auto">
          <a:xfrm>
            <a:off x="1350963" y="2014538"/>
            <a:ext cx="7620000" cy="4389437"/>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32772" name="Rectangle 4"/>
          <p:cNvSpPr>
            <a:spLocks noChangeArrowheads="1"/>
          </p:cNvSpPr>
          <p:nvPr/>
        </p:nvSpPr>
        <p:spPr bwMode="auto">
          <a:xfrm>
            <a:off x="3081338" y="6459538"/>
            <a:ext cx="41240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solidFill>
                  <a:schemeClr val="accent2"/>
                </a:solidFill>
                <a:latin typeface="Calibri" panose="020F0502020204030204" pitchFamily="34" charset="0"/>
              </a:rPr>
              <a:t>Ventricular end-diastolic volume (ml)</a:t>
            </a:r>
          </a:p>
        </p:txBody>
      </p:sp>
      <p:sp>
        <p:nvSpPr>
          <p:cNvPr id="32773" name="Rectangle 5"/>
          <p:cNvSpPr>
            <a:spLocks noChangeArrowheads="1"/>
          </p:cNvSpPr>
          <p:nvPr/>
        </p:nvSpPr>
        <p:spPr bwMode="auto">
          <a:xfrm rot="16200000">
            <a:off x="-181658" y="3678208"/>
            <a:ext cx="22095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solidFill>
                  <a:srgbClr val="00FFCC"/>
                </a:solidFill>
                <a:latin typeface="Calibri" panose="020F0502020204030204" pitchFamily="34" charset="0"/>
              </a:rPr>
              <a:t>Stroke volume (ml)</a:t>
            </a: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714500" y="304800"/>
            <a:ext cx="7010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spcBef>
                <a:spcPct val="50000"/>
              </a:spcBef>
            </a:pPr>
            <a:r>
              <a:rPr lang="en-US" altLang="en-US" sz="5400" b="1" i="0">
                <a:solidFill>
                  <a:srgbClr val="00FFFF"/>
                </a:solidFill>
                <a:latin typeface="Calibri" panose="020F0502020204030204" pitchFamily="34" charset="0"/>
              </a:rPr>
              <a:t>Learning outcomes, continued</a:t>
            </a:r>
          </a:p>
        </p:txBody>
      </p:sp>
      <p:sp>
        <p:nvSpPr>
          <p:cNvPr id="2503683" name="Rectangle 3"/>
          <p:cNvSpPr>
            <a:spLocks noChangeArrowheads="1"/>
          </p:cNvSpPr>
          <p:nvPr/>
        </p:nvSpPr>
        <p:spPr bwMode="auto">
          <a:xfrm>
            <a:off x="419100" y="2133600"/>
            <a:ext cx="9296400" cy="4572000"/>
          </a:xfrm>
          <a:prstGeom prst="rect">
            <a:avLst/>
          </a:prstGeom>
          <a:noFill/>
          <a:ln w="9525">
            <a:noFill/>
            <a:miter lim="800000"/>
            <a:headEnd/>
            <a:tailEnd/>
          </a:ln>
          <a:effectLst/>
        </p:spPr>
        <p:txBody>
          <a:bodyPr lIns="92075" tIns="46038" rIns="92075" bIns="46038"/>
          <a:lstStyle/>
          <a:p>
            <a:pPr marL="342900" indent="-342900">
              <a:spcBef>
                <a:spcPct val="20000"/>
              </a:spcBef>
              <a:buClr>
                <a:schemeClr val="tx2"/>
              </a:buClr>
              <a:buSzPct val="75000"/>
              <a:buFont typeface="Monotype Sorts" pitchFamily="2" charset="2"/>
              <a:buBlip>
                <a:blip r:embed="rId3"/>
              </a:buBlip>
              <a:defRPr/>
            </a:pPr>
            <a:r>
              <a:rPr lang="en-US" sz="2500" b="1" i="0" dirty="0" smtClean="0">
                <a:solidFill>
                  <a:schemeClr val="tx2"/>
                </a:solidFill>
                <a:effectLst>
                  <a:outerShdw blurRad="38100" dist="38100" dir="2700000" algn="tl">
                    <a:srgbClr val="000000"/>
                  </a:outerShdw>
                </a:effectLst>
                <a:latin typeface="Calibri" panose="020F0502020204030204" pitchFamily="34" charset="0"/>
              </a:rPr>
              <a:t>Describe </a:t>
            </a:r>
            <a:r>
              <a:rPr lang="en-US" sz="2500" b="1" i="0" dirty="0">
                <a:solidFill>
                  <a:schemeClr val="tx2"/>
                </a:solidFill>
                <a:effectLst>
                  <a:outerShdw blurRad="38100" dist="38100" dir="2700000" algn="tl">
                    <a:srgbClr val="000000"/>
                  </a:outerShdw>
                </a:effectLst>
                <a:latin typeface="Calibri" panose="020F0502020204030204" pitchFamily="34" charset="0"/>
              </a:rPr>
              <a:t>how cardiac output is altered according to tissue demands.</a:t>
            </a:r>
          </a:p>
          <a:p>
            <a:pPr marL="342900" indent="-342900">
              <a:spcBef>
                <a:spcPct val="20000"/>
              </a:spcBef>
              <a:buClr>
                <a:schemeClr val="tx2"/>
              </a:buClr>
              <a:buSzPct val="75000"/>
              <a:buFont typeface="Monotype Sorts" pitchFamily="2" charset="2"/>
              <a:buBlip>
                <a:blip r:embed="rId3"/>
              </a:buBlip>
              <a:defRPr/>
            </a:pPr>
            <a:r>
              <a:rPr lang="en-US" sz="2500" b="1" i="0" dirty="0">
                <a:solidFill>
                  <a:schemeClr val="tx2"/>
                </a:solidFill>
                <a:effectLst>
                  <a:outerShdw blurRad="38100" dist="38100" dir="2700000" algn="tl">
                    <a:srgbClr val="000000"/>
                  </a:outerShdw>
                </a:effectLst>
                <a:latin typeface="Calibri" panose="020F0502020204030204" pitchFamily="34" charset="0"/>
              </a:rPr>
              <a:t>Define and give some causes of pathologically low and high cardiac output. </a:t>
            </a:r>
          </a:p>
          <a:p>
            <a:pPr marL="342900" indent="-342900">
              <a:spcBef>
                <a:spcPct val="20000"/>
              </a:spcBef>
              <a:buClr>
                <a:schemeClr val="tx2"/>
              </a:buClr>
              <a:buSzPct val="75000"/>
              <a:buFont typeface="Monotype Sorts" pitchFamily="2" charset="2"/>
              <a:buBlip>
                <a:blip r:embed="rId3"/>
              </a:buBlip>
              <a:defRPr/>
            </a:pPr>
            <a:r>
              <a:rPr lang="en-US" sz="2500" b="1" i="0" dirty="0">
                <a:solidFill>
                  <a:schemeClr val="tx2"/>
                </a:solidFill>
                <a:effectLst>
                  <a:outerShdw blurRad="38100" dist="38100" dir="2700000" algn="tl">
                    <a:srgbClr val="000000"/>
                  </a:outerShdw>
                </a:effectLst>
                <a:latin typeface="Calibri" panose="020F0502020204030204" pitchFamily="34" charset="0"/>
              </a:rPr>
              <a:t>Describe the effects of moderate and severe exercise on heart rate and stroke volume.</a:t>
            </a:r>
          </a:p>
          <a:p>
            <a:pPr marL="342900" indent="-342900">
              <a:spcBef>
                <a:spcPct val="20000"/>
              </a:spcBef>
              <a:buClr>
                <a:schemeClr val="tx2"/>
              </a:buClr>
              <a:buSzPct val="75000"/>
              <a:buFont typeface="Monotype Sorts" pitchFamily="2" charset="2"/>
              <a:buNone/>
              <a:defRPr/>
            </a:pPr>
            <a:endParaRPr lang="en-GB" sz="2500" b="1" i="0" dirty="0">
              <a:solidFill>
                <a:schemeClr val="tx2"/>
              </a:solidFill>
              <a:effectLst>
                <a:outerShdw blurRad="38100" dist="38100" dir="2700000" algn="tl">
                  <a:srgbClr val="000000"/>
                </a:outerShdw>
              </a:effectLst>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647700" y="2160588"/>
            <a:ext cx="89154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800" b="1" i="0">
                <a:solidFill>
                  <a:schemeClr val="tx2"/>
                </a:solidFill>
                <a:latin typeface="Calibri" panose="020F0502020204030204" pitchFamily="34" charset="0"/>
              </a:rPr>
              <a:t>What causes cardiac muscle fibers to vary in length before contraction?</a:t>
            </a:r>
          </a:p>
          <a:p>
            <a:pPr eaLnBrk="1" hangingPunct="1"/>
            <a:endParaRPr lang="en-US" altLang="en-US" sz="2800" b="1" i="0">
              <a:solidFill>
                <a:schemeClr val="tx2"/>
              </a:solidFill>
              <a:latin typeface="Calibri" panose="020F0502020204030204" pitchFamily="34" charset="0"/>
            </a:endParaRPr>
          </a:p>
          <a:p>
            <a:pPr eaLnBrk="1" hangingPunct="1">
              <a:buFontTx/>
              <a:buBlip>
                <a:blip r:embed="rId4"/>
              </a:buBlip>
            </a:pPr>
            <a:r>
              <a:rPr lang="en-US" altLang="en-US" sz="2400" b="1" i="0">
                <a:solidFill>
                  <a:srgbClr val="FF66FF"/>
                </a:solidFill>
                <a:latin typeface="Calibri" panose="020F0502020204030204" pitchFamily="34" charset="0"/>
              </a:rPr>
              <a:t> The main determinant of cardiac muscle fiber length is the degree of diastolic filling.</a:t>
            </a:r>
          </a:p>
          <a:p>
            <a:pPr eaLnBrk="1" hangingPunct="1">
              <a:buFontTx/>
              <a:buBlip>
                <a:blip r:embed="rId4"/>
              </a:buBlip>
            </a:pPr>
            <a:endParaRPr lang="en-US" altLang="en-US" sz="2400" b="1" i="0">
              <a:solidFill>
                <a:srgbClr val="FF66FF"/>
              </a:solidFill>
              <a:latin typeface="Calibri" panose="020F0502020204030204" pitchFamily="34" charset="0"/>
            </a:endParaRPr>
          </a:p>
          <a:p>
            <a:pPr eaLnBrk="1" hangingPunct="1">
              <a:buFontTx/>
              <a:buBlip>
                <a:blip r:embed="rId4"/>
              </a:buBlip>
            </a:pPr>
            <a:r>
              <a:rPr lang="en-US" altLang="en-US" sz="2400" b="1" i="0">
                <a:solidFill>
                  <a:srgbClr val="00FFFF"/>
                </a:solidFill>
                <a:latin typeface="Calibri" panose="020F0502020204030204" pitchFamily="34" charset="0"/>
              </a:rPr>
              <a:t> The larger the EDV, the more the heart is stretched → the longer the initial cardiac-fiber length before contraction → greater force on the subsequent cardiac contraction → greater SV.</a:t>
            </a: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777875"/>
            <a:ext cx="10287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a:solidFill>
                  <a:schemeClr val="tx2"/>
                </a:solidFill>
                <a:latin typeface="Calibri" panose="020F0502020204030204" pitchFamily="34" charset="0"/>
              </a:rPr>
              <a:t>Mechanism of cardiac </a:t>
            </a:r>
          </a:p>
          <a:p>
            <a:pPr algn="ctr" eaLnBrk="1" hangingPunct="1"/>
            <a:r>
              <a:rPr lang="en-US" altLang="en-US" sz="4400" b="1" i="0">
                <a:solidFill>
                  <a:schemeClr val="tx2"/>
                </a:solidFill>
                <a:latin typeface="Calibri" panose="020F0502020204030204" pitchFamily="34" charset="0"/>
              </a:rPr>
              <a:t>length-tension relationship</a:t>
            </a:r>
          </a:p>
        </p:txBody>
      </p:sp>
      <p:sp>
        <p:nvSpPr>
          <p:cNvPr id="34819" name="Text Box 3"/>
          <p:cNvSpPr txBox="1">
            <a:spLocks noChangeArrowheads="1"/>
          </p:cNvSpPr>
          <p:nvPr/>
        </p:nvSpPr>
        <p:spPr bwMode="auto">
          <a:xfrm>
            <a:off x="266700" y="2651125"/>
            <a:ext cx="97536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pPr>
            <a:r>
              <a:rPr lang="en-US" altLang="en-US" sz="2000" b="1" i="0" dirty="0">
                <a:solidFill>
                  <a:srgbClr val="99FF99"/>
                </a:solidFill>
                <a:latin typeface="Calibri" panose="020F0502020204030204" pitchFamily="34" charset="0"/>
              </a:rPr>
              <a:t>1- The larger the EDV, the more the heart is stretched → higher degree of overlap of thick and thin filaments </a:t>
            </a:r>
            <a:r>
              <a:rPr lang="en-US" altLang="en-US" sz="2000" b="1" i="0" dirty="0">
                <a:solidFill>
                  <a:schemeClr val="accent2"/>
                </a:solidFill>
                <a:latin typeface="Calibri" panose="020F0502020204030204" pitchFamily="34" charset="0"/>
              </a:rPr>
              <a:t>→ more cross-bridge interactions between myosin and actin.</a:t>
            </a:r>
          </a:p>
          <a:p>
            <a:pPr>
              <a:spcBef>
                <a:spcPct val="50000"/>
              </a:spcBef>
            </a:pPr>
            <a:endParaRPr lang="en-US" altLang="en-US" sz="2000" b="1" i="0" dirty="0">
              <a:solidFill>
                <a:schemeClr val="accent2"/>
              </a:solidFill>
              <a:latin typeface="Calibri" panose="020F0502020204030204" pitchFamily="34" charset="0"/>
            </a:endParaRPr>
          </a:p>
          <a:p>
            <a:r>
              <a:rPr lang="en-US" altLang="en-US" sz="2000" b="1" i="0" dirty="0">
                <a:solidFill>
                  <a:schemeClr val="tx2"/>
                </a:solidFill>
                <a:latin typeface="Calibri" panose="020F0502020204030204" pitchFamily="34" charset="0"/>
              </a:rPr>
              <a:t>2- The cardiac length tension relationship is also enhanced by greater sensitivity to calcium at greater lengths. </a:t>
            </a:r>
            <a:r>
              <a:rPr lang="en-US" altLang="en-US" sz="2000" b="1" dirty="0">
                <a:solidFill>
                  <a:schemeClr val="hlink"/>
                </a:solidFill>
                <a:latin typeface="Calibri" panose="020F0502020204030204" pitchFamily="34" charset="0"/>
              </a:rPr>
              <a:t>At any given resting length, a particular calcium concentration produces a greater force of contraction than it manages at a shorter resting length. </a:t>
            </a:r>
          </a:p>
          <a:p>
            <a:endParaRPr lang="en-US" altLang="en-US" sz="2000" b="1" dirty="0">
              <a:solidFill>
                <a:schemeClr val="hlink"/>
              </a:solidFill>
              <a:latin typeface="Calibri" panose="020F0502020204030204" pitchFamily="34" charset="0"/>
            </a:endParaRPr>
          </a:p>
          <a:p>
            <a:r>
              <a:rPr lang="en-US" altLang="en-US" sz="2000" b="1" i="0" dirty="0">
                <a:solidFill>
                  <a:srgbClr val="00FFFF"/>
                </a:solidFill>
                <a:latin typeface="Calibri" panose="020F0502020204030204" pitchFamily="34" charset="0"/>
              </a:rPr>
              <a:t>3- The cardiac length-tension relationship is further enhanced by increase calcium entry (stretch activated calcium channels) in some species. </a:t>
            </a:r>
            <a:endParaRPr lang="en-US" altLang="en-US" sz="2000" b="1" i="0" dirty="0">
              <a:solidFill>
                <a:srgbClr val="FF66FF"/>
              </a:solidFill>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654050"/>
            <a:ext cx="1028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a:solidFill>
                  <a:schemeClr val="tx2"/>
                </a:solidFill>
                <a:latin typeface="Calibri" panose="020F0502020204030204" pitchFamily="34" charset="0"/>
              </a:rPr>
              <a:t>Starling’s Law of the heart</a:t>
            </a:r>
          </a:p>
        </p:txBody>
      </p:sp>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l="20032" t="6158" r="18961" b="17699"/>
          <a:stretch>
            <a:fillRect/>
          </a:stretch>
        </p:blipFill>
        <p:spPr bwMode="auto">
          <a:xfrm>
            <a:off x="7658100" y="4073525"/>
            <a:ext cx="1695450" cy="2055813"/>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35844" name="Picture 4" descr="gr1lf1221_a"/>
          <p:cNvPicPr>
            <a:picLocks noChangeAspect="1" noChangeArrowheads="1"/>
          </p:cNvPicPr>
          <p:nvPr/>
        </p:nvPicPr>
        <p:blipFill>
          <a:blip r:embed="rId5">
            <a:extLst>
              <a:ext uri="{28A0092B-C50C-407E-A947-70E740481C1C}">
                <a14:useLocalDpi xmlns:a14="http://schemas.microsoft.com/office/drawing/2010/main" val="0"/>
              </a:ext>
            </a:extLst>
          </a:blip>
          <a:srcRect r="40846" b="7895"/>
          <a:stretch>
            <a:fillRect/>
          </a:stretch>
        </p:blipFill>
        <p:spPr bwMode="auto">
          <a:xfrm>
            <a:off x="876300" y="3235325"/>
            <a:ext cx="3962400" cy="3392488"/>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35845" name="Text Box 5"/>
          <p:cNvSpPr txBox="1">
            <a:spLocks noChangeArrowheads="1"/>
          </p:cNvSpPr>
          <p:nvPr/>
        </p:nvSpPr>
        <p:spPr bwMode="auto">
          <a:xfrm>
            <a:off x="4994275" y="2665413"/>
            <a:ext cx="9679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solidFill>
                  <a:schemeClr val="tx2"/>
                </a:solidFill>
                <a:latin typeface="Calibri" panose="020F0502020204030204" pitchFamily="34" charset="0"/>
                <a:cs typeface="Times New Roman" panose="02020603050405020304" pitchFamily="18" charset="0"/>
              </a:rPr>
              <a:t>↑ EDV </a:t>
            </a:r>
          </a:p>
        </p:txBody>
      </p:sp>
      <p:sp>
        <p:nvSpPr>
          <p:cNvPr id="35846" name="Text Box 6"/>
          <p:cNvSpPr txBox="1">
            <a:spLocks noChangeArrowheads="1"/>
          </p:cNvSpPr>
          <p:nvPr/>
        </p:nvSpPr>
        <p:spPr bwMode="auto">
          <a:xfrm>
            <a:off x="4994275" y="3171825"/>
            <a:ext cx="40446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solidFill>
                  <a:schemeClr val="tx2"/>
                </a:solidFill>
                <a:latin typeface="Calibri" panose="020F0502020204030204" pitchFamily="34" charset="0"/>
                <a:sym typeface="Symbol" panose="05050102010706020507" pitchFamily="18" charset="2"/>
              </a:rPr>
              <a:t>  Force of ventricular contraction</a:t>
            </a:r>
          </a:p>
        </p:txBody>
      </p:sp>
      <p:sp>
        <p:nvSpPr>
          <p:cNvPr id="35847" name="Text Box 7"/>
          <p:cNvSpPr txBox="1">
            <a:spLocks noChangeArrowheads="1"/>
          </p:cNvSpPr>
          <p:nvPr/>
        </p:nvSpPr>
        <p:spPr bwMode="auto">
          <a:xfrm>
            <a:off x="4994275" y="3763963"/>
            <a:ext cx="23426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solidFill>
                  <a:schemeClr val="tx2"/>
                </a:solidFill>
                <a:latin typeface="Calibri" panose="020F0502020204030204" pitchFamily="34" charset="0"/>
                <a:cs typeface="Times New Roman" panose="02020603050405020304" pitchFamily="18" charset="0"/>
                <a:sym typeface="Symbol" panose="05050102010706020507" pitchFamily="18" charset="2"/>
              </a:rPr>
              <a:t> </a:t>
            </a:r>
            <a:r>
              <a:rPr lang="en-US" altLang="en-US" sz="2000" b="1" i="0">
                <a:solidFill>
                  <a:schemeClr val="tx2"/>
                </a:solidFill>
                <a:latin typeface="Calibri" panose="020F0502020204030204" pitchFamily="34" charset="0"/>
                <a:cs typeface="Times New Roman" panose="02020603050405020304" pitchFamily="18" charset="0"/>
              </a:rPr>
              <a:t>↑ Stroke Volume</a:t>
            </a:r>
          </a:p>
        </p:txBody>
      </p:sp>
      <p:sp>
        <p:nvSpPr>
          <p:cNvPr id="35848" name="Text Box 8"/>
          <p:cNvSpPr txBox="1">
            <a:spLocks noChangeArrowheads="1"/>
          </p:cNvSpPr>
          <p:nvPr/>
        </p:nvSpPr>
        <p:spPr bwMode="auto">
          <a:xfrm>
            <a:off x="4994275" y="4411663"/>
            <a:ext cx="23920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solidFill>
                  <a:schemeClr val="tx2"/>
                </a:solidFill>
                <a:latin typeface="Calibri" panose="020F0502020204030204" pitchFamily="34" charset="0"/>
                <a:cs typeface="Times New Roman" panose="02020603050405020304" pitchFamily="18" charset="0"/>
                <a:sym typeface="Symbol" panose="05050102010706020507" pitchFamily="18" charset="2"/>
              </a:rPr>
              <a:t> </a:t>
            </a:r>
            <a:r>
              <a:rPr lang="en-US" altLang="en-US" sz="2000" b="1" i="0">
                <a:solidFill>
                  <a:schemeClr val="tx2"/>
                </a:solidFill>
                <a:latin typeface="Calibri" panose="020F0502020204030204" pitchFamily="34" charset="0"/>
                <a:cs typeface="Times New Roman" panose="02020603050405020304" pitchFamily="18" charset="0"/>
              </a:rPr>
              <a:t>↑ Cardiac Output</a:t>
            </a:r>
          </a:p>
        </p:txBody>
      </p:sp>
      <p:sp>
        <p:nvSpPr>
          <p:cNvPr id="35849" name="Text Box 9"/>
          <p:cNvSpPr txBox="1">
            <a:spLocks noChangeArrowheads="1"/>
          </p:cNvSpPr>
          <p:nvPr/>
        </p:nvSpPr>
        <p:spPr bwMode="auto">
          <a:xfrm>
            <a:off x="723900" y="1905000"/>
            <a:ext cx="899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pPr>
            <a:r>
              <a:rPr lang="en-US" altLang="en-US" sz="2200" b="1" i="0">
                <a:solidFill>
                  <a:srgbClr val="00FFFF"/>
                </a:solidFill>
                <a:latin typeface="Calibri" panose="020F0502020204030204" pitchFamily="34" charset="0"/>
              </a:rPr>
              <a:t>The </a:t>
            </a:r>
            <a:r>
              <a:rPr lang="en-US" altLang="en-US" sz="2200" b="1" i="0">
                <a:solidFill>
                  <a:schemeClr val="hlink"/>
                </a:solidFill>
                <a:latin typeface="Calibri" panose="020F0502020204030204" pitchFamily="34" charset="0"/>
              </a:rPr>
              <a:t>intrinsic</a:t>
            </a:r>
            <a:r>
              <a:rPr lang="en-US" altLang="en-US" sz="2200" b="1" i="0">
                <a:solidFill>
                  <a:srgbClr val="00FFFF"/>
                </a:solidFill>
                <a:latin typeface="Calibri" panose="020F0502020204030204" pitchFamily="34" charset="0"/>
              </a:rPr>
              <a:t> relationship between EDV and SV is known as the </a:t>
            </a:r>
            <a:r>
              <a:rPr lang="en-US" altLang="en-US" sz="2200" b="1" i="0">
                <a:solidFill>
                  <a:srgbClr val="FF66FF"/>
                </a:solidFill>
                <a:latin typeface="Calibri" panose="020F0502020204030204" pitchFamily="34" charset="0"/>
              </a:rPr>
              <a:t>Frank-Starling’s Law</a:t>
            </a:r>
            <a:r>
              <a:rPr lang="en-US" altLang="en-US" sz="2200" b="1" i="0">
                <a:solidFill>
                  <a:srgbClr val="00FFFF"/>
                </a:solidFill>
                <a:latin typeface="Calibri" panose="020F0502020204030204" pitchFamily="34" charset="0"/>
              </a:rPr>
              <a:t> of the heart</a:t>
            </a: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438650" y="382250"/>
            <a:ext cx="54292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dirty="0">
                <a:solidFill>
                  <a:schemeClr val="tx2"/>
                </a:solidFill>
                <a:latin typeface="Calibri" panose="020F0502020204030204" pitchFamily="34" charset="0"/>
              </a:rPr>
              <a:t>Starling’s </a:t>
            </a:r>
            <a:r>
              <a:rPr lang="en-US" altLang="en-US" sz="4400" b="1" i="0" dirty="0" smtClean="0">
                <a:solidFill>
                  <a:schemeClr val="tx2"/>
                </a:solidFill>
                <a:latin typeface="Calibri" panose="020F0502020204030204" pitchFamily="34" charset="0"/>
              </a:rPr>
              <a:t>Law</a:t>
            </a:r>
          </a:p>
          <a:p>
            <a:pPr algn="ctr" eaLnBrk="1" hangingPunct="1"/>
            <a:r>
              <a:rPr lang="en-US" altLang="en-US" sz="4400" b="1" i="0" dirty="0" smtClean="0">
                <a:solidFill>
                  <a:schemeClr val="tx2"/>
                </a:solidFill>
                <a:latin typeface="Calibri" panose="020F0502020204030204" pitchFamily="34" charset="0"/>
              </a:rPr>
              <a:t>of </a:t>
            </a:r>
            <a:r>
              <a:rPr lang="en-US" altLang="en-US" sz="4400" b="1" i="0" dirty="0">
                <a:solidFill>
                  <a:schemeClr val="tx2"/>
                </a:solidFill>
                <a:latin typeface="Calibri" panose="020F0502020204030204" pitchFamily="34" charset="0"/>
              </a:rPr>
              <a:t>the heart</a:t>
            </a:r>
          </a:p>
        </p:txBody>
      </p:sp>
      <p:pic>
        <p:nvPicPr>
          <p:cNvPr id="10" name="Picture 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0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4"/>
          <p:cNvSpPr>
            <a:spLocks noChangeArrowheads="1"/>
          </p:cNvSpPr>
          <p:nvPr/>
        </p:nvSpPr>
        <p:spPr bwMode="auto">
          <a:xfrm>
            <a:off x="4953000" y="2209800"/>
            <a:ext cx="51435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b="1" i="0" dirty="0">
                <a:solidFill>
                  <a:srgbClr val="FF0000"/>
                </a:solidFill>
                <a:latin typeface="Calibri" panose="020F0502020204030204" pitchFamily="34" charset="0"/>
              </a:rPr>
              <a:t>A: </a:t>
            </a:r>
            <a:r>
              <a:rPr lang="en-US" altLang="en-US" sz="2200" b="1" i="0" dirty="0">
                <a:solidFill>
                  <a:srgbClr val="00FFFF"/>
                </a:solidFill>
                <a:latin typeface="Calibri" panose="020F0502020204030204" pitchFamily="34" charset="0"/>
              </a:rPr>
              <a:t>Increasing muscle preload will increase initial muscle fiber length, which increases the extent of shortening during a subsequent contraction with a fixed total load.</a:t>
            </a:r>
          </a:p>
          <a:p>
            <a:pPr eaLnBrk="1" hangingPunct="1"/>
            <a:endParaRPr lang="en-US" altLang="en-US" sz="2200" b="1" i="0" dirty="0">
              <a:solidFill>
                <a:srgbClr val="00FFFF"/>
              </a:solidFill>
              <a:latin typeface="Calibri" panose="020F0502020204030204" pitchFamily="34" charset="0"/>
            </a:endParaRPr>
          </a:p>
          <a:p>
            <a:pPr eaLnBrk="1" hangingPunct="1"/>
            <a:r>
              <a:rPr lang="en-US" altLang="en-US" sz="2200" b="1" i="0" dirty="0">
                <a:solidFill>
                  <a:srgbClr val="FF0000"/>
                </a:solidFill>
                <a:latin typeface="Calibri" panose="020F0502020204030204" pitchFamily="34" charset="0"/>
              </a:rPr>
              <a:t>B: </a:t>
            </a:r>
            <a:r>
              <a:rPr lang="en-US" altLang="en-US" sz="2200" b="1" i="0" dirty="0">
                <a:solidFill>
                  <a:srgbClr val="00FFFF"/>
                </a:solidFill>
                <a:latin typeface="Calibri" panose="020F0502020204030204" pitchFamily="34" charset="0"/>
              </a:rPr>
              <a:t>In the ventricles, Increases in ventricular preload increase both end-diastolic volume and stroke volume almost equally.</a:t>
            </a:r>
            <a:endParaRPr lang="ar-BH" altLang="en-US" sz="2200" b="1" i="0" dirty="0">
              <a:solidFill>
                <a:srgbClr val="00FFFF"/>
              </a:solidFill>
              <a:latin typeface="Calibri" panose="020F0502020204030204" pitchFamily="34" charset="0"/>
            </a:endParaRPr>
          </a:p>
        </p:txBody>
      </p:sp>
    </p:spTree>
    <p:extLst>
      <p:ext uri="{BB962C8B-B14F-4D97-AF65-F5344CB8AC3E}">
        <p14:creationId xmlns:p14="http://schemas.microsoft.com/office/powerpoint/2010/main" val="354693990"/>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583307" y="433388"/>
            <a:ext cx="51870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3600" b="1" i="0">
                <a:solidFill>
                  <a:schemeClr val="tx2"/>
                </a:solidFill>
                <a:latin typeface="Calibri" panose="020F0502020204030204" pitchFamily="34" charset="0"/>
              </a:rPr>
              <a:t>Advantages of </a:t>
            </a:r>
          </a:p>
          <a:p>
            <a:pPr algn="ctr" eaLnBrk="1" hangingPunct="1"/>
            <a:r>
              <a:rPr lang="en-US" altLang="en-US" sz="3600" b="1" i="0">
                <a:solidFill>
                  <a:schemeClr val="tx2"/>
                </a:solidFill>
                <a:latin typeface="Calibri" panose="020F0502020204030204" pitchFamily="34" charset="0"/>
              </a:rPr>
              <a:t>Starling’s Law of the heart</a:t>
            </a:r>
          </a:p>
        </p:txBody>
      </p:sp>
      <p:sp>
        <p:nvSpPr>
          <p:cNvPr id="37891" name="Text Box 3"/>
          <p:cNvSpPr txBox="1">
            <a:spLocks noChangeArrowheads="1"/>
          </p:cNvSpPr>
          <p:nvPr/>
        </p:nvSpPr>
        <p:spPr bwMode="auto">
          <a:xfrm>
            <a:off x="571500" y="1866900"/>
            <a:ext cx="92202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pPr>
            <a:r>
              <a:rPr lang="en-US" altLang="en-US" sz="2400" b="1" i="0">
                <a:solidFill>
                  <a:srgbClr val="00FFFF"/>
                </a:solidFill>
                <a:latin typeface="Calibri" panose="020F0502020204030204" pitchFamily="34" charset="0"/>
              </a:rPr>
              <a:t>1- Equalization of the output between the right and left sides of the heart.</a:t>
            </a:r>
          </a:p>
          <a:p>
            <a:pPr>
              <a:spcBef>
                <a:spcPct val="50000"/>
              </a:spcBef>
            </a:pPr>
            <a:endParaRPr lang="en-US" altLang="en-US" sz="2400" b="1" i="0">
              <a:solidFill>
                <a:srgbClr val="00FFFF"/>
              </a:solidFill>
              <a:latin typeface="Calibri" panose="020F0502020204030204" pitchFamily="34" charset="0"/>
            </a:endParaRPr>
          </a:p>
          <a:p>
            <a:pPr>
              <a:spcBef>
                <a:spcPct val="50000"/>
              </a:spcBef>
            </a:pPr>
            <a:r>
              <a:rPr lang="en-US" altLang="en-US" sz="2400" b="1" i="0">
                <a:solidFill>
                  <a:srgbClr val="99FF33"/>
                </a:solidFill>
                <a:latin typeface="Calibri" panose="020F0502020204030204" pitchFamily="34" charset="0"/>
              </a:rPr>
              <a:t>2- Equalization of the output and VR. Adjustment of the output of the heart in response to fluctuations in beat-to-beat variations in venous return. </a:t>
            </a:r>
          </a:p>
          <a:p>
            <a:pPr>
              <a:spcBef>
                <a:spcPct val="50000"/>
              </a:spcBef>
            </a:pPr>
            <a:endParaRPr lang="en-US" altLang="en-US" sz="2400" b="1" i="0">
              <a:solidFill>
                <a:srgbClr val="99FF33"/>
              </a:solidFill>
              <a:latin typeface="Calibri" panose="020F0502020204030204" pitchFamily="34" charset="0"/>
            </a:endParaRPr>
          </a:p>
          <a:p>
            <a:pPr>
              <a:spcBef>
                <a:spcPct val="50000"/>
              </a:spcBef>
            </a:pPr>
            <a:r>
              <a:rPr lang="en-US" altLang="en-US" sz="2400" b="1" i="0">
                <a:solidFill>
                  <a:srgbClr val="FF66FF"/>
                </a:solidFill>
                <a:latin typeface="Calibri" panose="020F0502020204030204" pitchFamily="34" charset="0"/>
              </a:rPr>
              <a:t>3- During exercise a larger  CO is needed:</a:t>
            </a:r>
          </a:p>
          <a:p>
            <a:pPr>
              <a:spcBef>
                <a:spcPct val="50000"/>
              </a:spcBef>
            </a:pPr>
            <a:r>
              <a:rPr lang="en-US" altLang="en-US" sz="2400" b="1" i="0">
                <a:solidFill>
                  <a:srgbClr val="FF66FF"/>
                </a:solidFill>
                <a:latin typeface="Calibri" panose="020F0502020204030204" pitchFamily="34" charset="0"/>
              </a:rPr>
              <a:t>Sympathetic activation: → HR</a:t>
            </a:r>
          </a:p>
          <a:p>
            <a:pPr>
              <a:spcBef>
                <a:spcPct val="50000"/>
              </a:spcBef>
            </a:pPr>
            <a:r>
              <a:rPr lang="en-US" altLang="en-US" sz="2400" b="1" i="0">
                <a:solidFill>
                  <a:srgbClr val="FF66FF"/>
                </a:solidFill>
                <a:latin typeface="Calibri" panose="020F0502020204030204" pitchFamily="34" charset="0"/>
              </a:rPr>
              <a:t>			        → VR → EDV → SV</a:t>
            </a:r>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3074" name="Rectangle 2"/>
          <p:cNvSpPr>
            <a:spLocks noChangeArrowheads="1"/>
          </p:cNvSpPr>
          <p:nvPr/>
        </p:nvSpPr>
        <p:spPr bwMode="auto">
          <a:xfrm>
            <a:off x="0" y="4038600"/>
            <a:ext cx="10287000" cy="1219200"/>
          </a:xfrm>
          <a:prstGeom prst="rect">
            <a:avLst/>
          </a:prstGeom>
          <a:noFill/>
          <a:ln w="9525">
            <a:noFill/>
            <a:miter lim="800000"/>
            <a:headEnd/>
            <a:tailEnd/>
          </a:ln>
          <a:effectLst/>
        </p:spPr>
        <p:txBody>
          <a:bodyPr lIns="92075" tIns="46038" rIns="92075" bIns="46038" anchor="ctr"/>
          <a:lstStyle/>
          <a:p>
            <a:pPr algn="ctr">
              <a:defRPr/>
            </a:pPr>
            <a:r>
              <a:rPr lang="en-US" sz="4400" b="1" i="0">
                <a:solidFill>
                  <a:srgbClr val="66FFFF"/>
                </a:solidFill>
                <a:effectLst>
                  <a:outerShdw blurRad="38100" dist="38100" dir="2700000" algn="tl">
                    <a:srgbClr val="000000"/>
                  </a:outerShdw>
                </a:effectLst>
                <a:latin typeface="Calibri" panose="020F0502020204030204" pitchFamily="34" charset="0"/>
                <a:cs typeface="Traditional Arabic" pitchFamily="2" charset="-78"/>
              </a:rPr>
              <a:t>2. Ventricular afterload</a:t>
            </a:r>
          </a:p>
        </p:txBody>
      </p:sp>
      <p:sp>
        <p:nvSpPr>
          <p:cNvPr id="2563075" name="Rectangle 3"/>
          <p:cNvSpPr>
            <a:spLocks noChangeArrowheads="1"/>
          </p:cNvSpPr>
          <p:nvPr/>
        </p:nvSpPr>
        <p:spPr bwMode="auto">
          <a:xfrm>
            <a:off x="0" y="2057400"/>
            <a:ext cx="10287000" cy="1219200"/>
          </a:xfrm>
          <a:prstGeom prst="rect">
            <a:avLst/>
          </a:prstGeom>
          <a:noFill/>
          <a:ln w="9525">
            <a:noFill/>
            <a:miter lim="800000"/>
            <a:headEnd/>
            <a:tailEnd/>
          </a:ln>
          <a:effectLst/>
        </p:spPr>
        <p:txBody>
          <a:bodyPr lIns="92075" tIns="46038" rIns="92075" bIns="46038" anchor="ctr"/>
          <a:lstStyle/>
          <a:p>
            <a:pPr algn="ctr">
              <a:defRPr/>
            </a:pPr>
            <a:r>
              <a:rPr lang="en-US" sz="4000" b="1" i="0">
                <a:solidFill>
                  <a:srgbClr val="FFFF00"/>
                </a:solidFill>
                <a:effectLst>
                  <a:outerShdw blurRad="38100" dist="38100" dir="2700000" algn="tl">
                    <a:srgbClr val="000000"/>
                  </a:outerShdw>
                </a:effectLst>
                <a:latin typeface="Calibri" panose="020F0502020204030204" pitchFamily="34" charset="0"/>
              </a:rPr>
              <a:t>Determinants of the cardiac performance</a:t>
            </a:r>
            <a:r>
              <a:rPr lang="en-US" sz="4000">
                <a:latin typeface="Calibri" panose="020F0502020204030204" pitchFamily="34" charset="0"/>
              </a:rPr>
              <a:t> </a:t>
            </a:r>
          </a:p>
          <a:p>
            <a:pPr algn="ctr">
              <a:defRPr/>
            </a:pPr>
            <a:r>
              <a:rPr lang="en-US" sz="4000" b="1" i="0">
                <a:solidFill>
                  <a:srgbClr val="FF0000"/>
                </a:solidFill>
                <a:effectLst>
                  <a:outerShdw blurRad="38100" dist="38100" dir="2700000" algn="tl">
                    <a:srgbClr val="000000"/>
                  </a:outerShdw>
                </a:effectLst>
                <a:latin typeface="Calibri" panose="020F0502020204030204" pitchFamily="34" charset="0"/>
                <a:cs typeface="Traditional Arabic" pitchFamily="2" charset="-78"/>
              </a:rPr>
              <a:t>Determinants of the CO</a:t>
            </a:r>
          </a:p>
          <a:p>
            <a:pPr algn="ctr">
              <a:defRPr/>
            </a:pPr>
            <a:r>
              <a:rPr lang="en-US" sz="4000" b="1" i="0">
                <a:solidFill>
                  <a:srgbClr val="33CC33"/>
                </a:solidFill>
                <a:effectLst>
                  <a:outerShdw blurRad="38100" dist="38100" dir="2700000" algn="tl">
                    <a:srgbClr val="000000"/>
                  </a:outerShdw>
                </a:effectLst>
                <a:latin typeface="Calibri" panose="020F0502020204030204" pitchFamily="34" charset="0"/>
                <a:cs typeface="Traditional Arabic" pitchFamily="2" charset="-78"/>
              </a:rPr>
              <a:t>Determinants of SV</a:t>
            </a:r>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2438400"/>
            <a:ext cx="1028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3200" b="1" i="0">
                <a:solidFill>
                  <a:schemeClr val="tx2"/>
                </a:solidFill>
                <a:latin typeface="Calibri" panose="020F0502020204030204" pitchFamily="34" charset="0"/>
              </a:rPr>
              <a:t>Afterload = mean aortic blood pressure</a:t>
            </a:r>
          </a:p>
        </p:txBody>
      </p:sp>
      <p:sp>
        <p:nvSpPr>
          <p:cNvPr id="39939" name="Text Box 3"/>
          <p:cNvSpPr txBox="1">
            <a:spLocks noChangeArrowheads="1"/>
          </p:cNvSpPr>
          <p:nvPr/>
        </p:nvSpPr>
        <p:spPr bwMode="auto">
          <a:xfrm>
            <a:off x="0" y="3581400"/>
            <a:ext cx="1028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3200" b="1" i="0">
                <a:solidFill>
                  <a:srgbClr val="00FFFF"/>
                </a:solidFill>
                <a:latin typeface="Calibri" panose="020F0502020204030204" pitchFamily="34" charset="0"/>
                <a:sym typeface="Symbol" panose="05050102010706020507" pitchFamily="18" charset="2"/>
              </a:rPr>
              <a:t> After load </a:t>
            </a:r>
            <a:r>
              <a:rPr lang="en-US" altLang="en-US" sz="3200" b="1" i="0">
                <a:solidFill>
                  <a:srgbClr val="00FFFF"/>
                </a:solidFill>
                <a:latin typeface="Calibri" panose="020F0502020204030204" pitchFamily="34" charset="0"/>
                <a:cs typeface="Times New Roman" panose="02020603050405020304" pitchFamily="18" charset="0"/>
                <a:sym typeface="Symbol" panose="05050102010706020507" pitchFamily="18" charset="2"/>
              </a:rPr>
              <a:t>→</a:t>
            </a:r>
            <a:r>
              <a:rPr lang="en-US" altLang="en-US" sz="3200" b="1" i="0">
                <a:solidFill>
                  <a:srgbClr val="00FFFF"/>
                </a:solidFill>
                <a:latin typeface="Calibri" panose="020F0502020204030204" pitchFamily="34" charset="0"/>
                <a:sym typeface="Symbol" panose="05050102010706020507" pitchFamily="18" charset="2"/>
              </a:rPr>
              <a:t> </a:t>
            </a:r>
            <a:r>
              <a:rPr lang="en-US" altLang="en-US" sz="3200" b="1" i="0">
                <a:solidFill>
                  <a:srgbClr val="00FFFF"/>
                </a:solidFill>
                <a:latin typeface="Calibri" panose="020F0502020204030204" pitchFamily="34" charset="0"/>
                <a:cs typeface="Times New Roman" panose="02020603050405020304" pitchFamily="18" charset="0"/>
                <a:sym typeface="Symbol" panose="05050102010706020507" pitchFamily="18" charset="2"/>
              </a:rPr>
              <a:t>↓</a:t>
            </a:r>
            <a:r>
              <a:rPr lang="en-US" altLang="en-US" sz="3200" b="1" i="0">
                <a:solidFill>
                  <a:srgbClr val="00FFFF"/>
                </a:solidFill>
                <a:latin typeface="Calibri" panose="020F0502020204030204" pitchFamily="34" charset="0"/>
                <a:sym typeface="Symbol" panose="05050102010706020507" pitchFamily="18" charset="2"/>
              </a:rPr>
              <a:t> SV</a:t>
            </a:r>
          </a:p>
        </p:txBody>
      </p:sp>
      <p:sp>
        <p:nvSpPr>
          <p:cNvPr id="39940" name="Text Box 4"/>
          <p:cNvSpPr txBox="1">
            <a:spLocks noChangeArrowheads="1"/>
          </p:cNvSpPr>
          <p:nvPr/>
        </p:nvSpPr>
        <p:spPr bwMode="auto">
          <a:xfrm>
            <a:off x="0" y="669925"/>
            <a:ext cx="10287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a:solidFill>
                  <a:schemeClr val="tx2"/>
                </a:solidFill>
                <a:latin typeface="Calibri" panose="020F0502020204030204" pitchFamily="34" charset="0"/>
              </a:rPr>
              <a:t>Stroke volume regulation: </a:t>
            </a:r>
          </a:p>
          <a:p>
            <a:pPr algn="ctr" eaLnBrk="1" hangingPunct="1"/>
            <a:r>
              <a:rPr lang="en-US" altLang="en-US" sz="4400" b="1" i="0">
                <a:solidFill>
                  <a:schemeClr val="tx2"/>
                </a:solidFill>
                <a:latin typeface="Calibri" panose="020F0502020204030204" pitchFamily="34" charset="0"/>
              </a:rPr>
              <a:t>2. Afterload</a:t>
            </a:r>
          </a:p>
        </p:txBody>
      </p:sp>
      <p:sp>
        <p:nvSpPr>
          <p:cNvPr id="39941" name="Rectangle 5"/>
          <p:cNvSpPr>
            <a:spLocks noChangeArrowheads="1"/>
          </p:cNvSpPr>
          <p:nvPr/>
        </p:nvSpPr>
        <p:spPr bwMode="auto">
          <a:xfrm>
            <a:off x="0" y="4697413"/>
            <a:ext cx="102870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2600" b="1" i="0">
                <a:solidFill>
                  <a:schemeClr val="accent2"/>
                </a:solidFill>
                <a:latin typeface="Calibri" panose="020F0502020204030204" pitchFamily="34" charset="0"/>
              </a:rPr>
              <a:t>The heart must respond and compensate to changes of afterload, i.e., cardiac work must increase to maintain the SV constant in the face of an increased afterload.</a:t>
            </a: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36" name="Text Box 13"/>
          <p:cNvSpPr txBox="1">
            <a:spLocks noChangeArrowheads="1"/>
          </p:cNvSpPr>
          <p:nvPr/>
        </p:nvSpPr>
        <p:spPr bwMode="auto">
          <a:xfrm>
            <a:off x="4533900" y="0"/>
            <a:ext cx="5753100" cy="1938992"/>
          </a:xfrm>
          <a:prstGeom prst="rect">
            <a:avLst/>
          </a:prstGeom>
          <a:solidFill>
            <a:srgbClr val="002060"/>
          </a:solidFill>
          <a:ln>
            <a:noFill/>
          </a:ln>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000" b="1" i="0" dirty="0">
                <a:solidFill>
                  <a:schemeClr val="tx2"/>
                </a:solidFill>
                <a:latin typeface="Calibri" panose="020F0502020204030204" pitchFamily="34" charset="0"/>
              </a:rPr>
              <a:t>Stroke volume regulation: </a:t>
            </a:r>
          </a:p>
          <a:p>
            <a:pPr algn="ctr" eaLnBrk="1" hangingPunct="1"/>
            <a:r>
              <a:rPr lang="en-US" altLang="en-US" sz="4000" b="1" i="0" dirty="0">
                <a:solidFill>
                  <a:schemeClr val="tx2"/>
                </a:solidFill>
                <a:latin typeface="Calibri" panose="020F0502020204030204" pitchFamily="34" charset="0"/>
              </a:rPr>
              <a:t>2. </a:t>
            </a:r>
            <a:r>
              <a:rPr lang="en-US" altLang="en-US" sz="4000" b="1" i="0" dirty="0" smtClean="0">
                <a:solidFill>
                  <a:schemeClr val="tx2"/>
                </a:solidFill>
                <a:latin typeface="Calibri" panose="020F0502020204030204" pitchFamily="34" charset="0"/>
              </a:rPr>
              <a:t>Afterload</a:t>
            </a:r>
          </a:p>
          <a:p>
            <a:pPr algn="ctr" eaLnBrk="1" hangingPunct="1"/>
            <a:endParaRPr lang="en-US" altLang="en-US" sz="4000" b="1" i="0" dirty="0">
              <a:solidFill>
                <a:schemeClr val="tx2"/>
              </a:solidFill>
              <a:latin typeface="Calibri" panose="020F0502020204030204" pitchFamily="34" charset="0"/>
            </a:endParaRPr>
          </a:p>
        </p:txBody>
      </p:sp>
      <p:pic>
        <p:nvPicPr>
          <p:cNvPr id="12" name="Picture 2" descr="http://www.accessmedicine.com/loadBinary.aspx?name=mohr6&amp;filename=%09mohr6_c003f00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610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p:cNvSpPr>
            <a:spLocks noChangeArrowheads="1"/>
          </p:cNvSpPr>
          <p:nvPr/>
        </p:nvSpPr>
        <p:spPr bwMode="auto">
          <a:xfrm>
            <a:off x="4762500" y="1780431"/>
            <a:ext cx="5257800" cy="5001369"/>
          </a:xfrm>
          <a:prstGeom prst="rect">
            <a:avLst/>
          </a:prstGeom>
          <a:noFill/>
          <a:ln w="9525">
            <a:noFill/>
            <a:miter lim="800000"/>
            <a:headEnd/>
            <a:tailEnd/>
          </a:ln>
        </p:spPr>
        <p:txBody>
          <a:bodyPr>
            <a:spAutoFit/>
          </a:bodyPr>
          <a:lstStyle/>
          <a:p>
            <a:pPr marL="231775" indent="-231775">
              <a:spcBef>
                <a:spcPts val="600"/>
              </a:spcBef>
              <a:buFontTx/>
              <a:buBlip>
                <a:blip r:embed="rId5"/>
              </a:buBlip>
              <a:defRPr/>
            </a:pPr>
            <a:r>
              <a:rPr lang="en-US" sz="2000" b="1" i="0" dirty="0">
                <a:solidFill>
                  <a:srgbClr val="00FFFF"/>
                </a:solidFill>
                <a:latin typeface="Calibri" panose="020F0502020204030204" pitchFamily="34" charset="0"/>
              </a:rPr>
              <a:t>The figure shows the effect of changes in </a:t>
            </a:r>
            <a:r>
              <a:rPr lang="en-US" sz="2000" b="1" i="0" dirty="0" err="1">
                <a:solidFill>
                  <a:srgbClr val="00FFFF"/>
                </a:solidFill>
                <a:latin typeface="Calibri" panose="020F0502020204030204" pitchFamily="34" charset="0"/>
              </a:rPr>
              <a:t>afterload</a:t>
            </a:r>
            <a:r>
              <a:rPr lang="en-US" sz="2000" b="1" i="0" dirty="0">
                <a:solidFill>
                  <a:srgbClr val="00FFFF"/>
                </a:solidFill>
                <a:latin typeface="Calibri" panose="020F0502020204030204" pitchFamily="34" charset="0"/>
              </a:rPr>
              <a:t> on cardiac muscle shortening:</a:t>
            </a:r>
          </a:p>
          <a:p>
            <a:pPr marL="231775" indent="-231775">
              <a:spcBef>
                <a:spcPts val="600"/>
              </a:spcBef>
              <a:buFont typeface="Courier New" pitchFamily="49" charset="0"/>
              <a:buChar char="o"/>
              <a:defRPr/>
            </a:pPr>
            <a:r>
              <a:rPr lang="en-US" sz="2000" b="1" i="0" dirty="0">
                <a:solidFill>
                  <a:srgbClr val="00FFFF"/>
                </a:solidFill>
                <a:latin typeface="Calibri" panose="020F0502020204030204" pitchFamily="34" charset="0"/>
              </a:rPr>
              <a:t> A: during </a:t>
            </a:r>
            <a:r>
              <a:rPr lang="en-US" sz="2000" b="1" i="0" dirty="0" err="1">
                <a:solidFill>
                  <a:srgbClr val="00FFFF"/>
                </a:solidFill>
                <a:latin typeface="Calibri" panose="020F0502020204030204" pitchFamily="34" charset="0"/>
              </a:rPr>
              <a:t>afterloaded</a:t>
            </a:r>
            <a:r>
              <a:rPr lang="en-US" sz="2000" b="1" i="0" dirty="0">
                <a:solidFill>
                  <a:srgbClr val="00FFFF"/>
                </a:solidFill>
                <a:latin typeface="Calibri" panose="020F0502020204030204" pitchFamily="34" charset="0"/>
              </a:rPr>
              <a:t> contractions </a:t>
            </a:r>
          </a:p>
          <a:p>
            <a:pPr marL="231775" indent="-231775">
              <a:spcBef>
                <a:spcPts val="600"/>
              </a:spcBef>
              <a:buFont typeface="Courier New" pitchFamily="49" charset="0"/>
              <a:buChar char="o"/>
              <a:defRPr/>
            </a:pPr>
            <a:r>
              <a:rPr lang="en-US" sz="2000" b="1" i="0" dirty="0">
                <a:solidFill>
                  <a:srgbClr val="00FFFF"/>
                </a:solidFill>
                <a:latin typeface="Calibri" panose="020F0502020204030204" pitchFamily="34" charset="0"/>
              </a:rPr>
              <a:t> B:  on ventricular stroke volume</a:t>
            </a:r>
          </a:p>
          <a:p>
            <a:pPr marL="231775" indent="-231775">
              <a:spcBef>
                <a:spcPts val="600"/>
              </a:spcBef>
              <a:buFontTx/>
              <a:buBlip>
                <a:blip r:embed="rId5"/>
              </a:buBlip>
              <a:defRPr/>
            </a:pPr>
            <a:endParaRPr lang="en-US" sz="2000" b="1" i="0" dirty="0">
              <a:solidFill>
                <a:srgbClr val="00FFFF"/>
              </a:solidFill>
              <a:latin typeface="Calibri" panose="020F0502020204030204" pitchFamily="34" charset="0"/>
            </a:endParaRPr>
          </a:p>
          <a:p>
            <a:pPr marL="231775" indent="-231775">
              <a:spcBef>
                <a:spcPts val="600"/>
              </a:spcBef>
              <a:buFontTx/>
              <a:buBlip>
                <a:blip r:embed="rId5"/>
              </a:buBlip>
              <a:defRPr/>
            </a:pPr>
            <a:r>
              <a:rPr lang="en-US" sz="2000" b="1" i="0" dirty="0">
                <a:solidFill>
                  <a:srgbClr val="00FFFF"/>
                </a:solidFill>
                <a:latin typeface="Calibri" panose="020F0502020204030204" pitchFamily="34" charset="0"/>
              </a:rPr>
              <a:t>In many pathological situations such as hypertension and aortic valve obstruction, ventricular function is adversely influenced by abnormally high ventricular </a:t>
            </a:r>
            <a:r>
              <a:rPr lang="en-US" sz="2000" b="1" i="0" dirty="0" err="1">
                <a:solidFill>
                  <a:srgbClr val="00FFFF"/>
                </a:solidFill>
                <a:latin typeface="Calibri" panose="020F0502020204030204" pitchFamily="34" charset="0"/>
              </a:rPr>
              <a:t>afterload</a:t>
            </a:r>
            <a:r>
              <a:rPr lang="en-US" sz="2000" b="1" i="0" dirty="0">
                <a:solidFill>
                  <a:srgbClr val="00FFFF"/>
                </a:solidFill>
                <a:latin typeface="Calibri" panose="020F0502020204030204" pitchFamily="34" charset="0"/>
              </a:rPr>
              <a:t>. When this occurs, stroke volume is decreased. Under these conditions, note that stroke volume is decreased because end-systolic volume is increased.</a:t>
            </a:r>
          </a:p>
          <a:p>
            <a:pPr>
              <a:spcBef>
                <a:spcPts val="600"/>
              </a:spcBef>
              <a:buFontTx/>
              <a:buBlip>
                <a:blip r:embed="rId5"/>
              </a:buBlip>
              <a:defRPr/>
            </a:pPr>
            <a:endParaRPr lang="en-US" b="1" i="0" dirty="0">
              <a:solidFill>
                <a:srgbClr val="00FFFF"/>
              </a:solidFill>
              <a:latin typeface="Calibri" panose="020F0502020204030204" pitchFamily="34" charset="0"/>
            </a:endParaRPr>
          </a:p>
        </p:txBody>
      </p:sp>
    </p:spTree>
    <p:extLst>
      <p:ext uri="{BB962C8B-B14F-4D97-AF65-F5344CB8AC3E}">
        <p14:creationId xmlns:p14="http://schemas.microsoft.com/office/powerpoint/2010/main" val="1772273769"/>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938213" y="1828800"/>
            <a:ext cx="8701087" cy="110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200" b="1" i="0">
                <a:solidFill>
                  <a:srgbClr val="FF9999"/>
                </a:solidFill>
                <a:latin typeface="Calibri" panose="020F0502020204030204" pitchFamily="34" charset="0"/>
              </a:rPr>
              <a:t>The heart must respond and compensate to changes of afterload, i.e. cardiac work must increase to maintain the SV constant in the face of an increased afterload.</a:t>
            </a:r>
          </a:p>
        </p:txBody>
      </p:sp>
      <p:sp>
        <p:nvSpPr>
          <p:cNvPr id="40963" name="Rectangle 4"/>
          <p:cNvSpPr>
            <a:spLocks noChangeArrowheads="1"/>
          </p:cNvSpPr>
          <p:nvPr/>
        </p:nvSpPr>
        <p:spPr bwMode="auto">
          <a:xfrm>
            <a:off x="1928813" y="3711575"/>
            <a:ext cx="1506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E</a:t>
            </a:r>
            <a:endParaRPr lang="en-GB" altLang="en-US" sz="1800" i="0">
              <a:solidFill>
                <a:srgbClr val="F57B49"/>
              </a:solidFill>
              <a:latin typeface="Calibri" panose="020F0502020204030204" pitchFamily="34" charset="0"/>
            </a:endParaRPr>
          </a:p>
        </p:txBody>
      </p:sp>
      <p:sp>
        <p:nvSpPr>
          <p:cNvPr id="40964" name="Rectangle 5"/>
          <p:cNvSpPr>
            <a:spLocks noChangeArrowheads="1"/>
          </p:cNvSpPr>
          <p:nvPr/>
        </p:nvSpPr>
        <p:spPr bwMode="auto">
          <a:xfrm>
            <a:off x="2119313" y="3711575"/>
            <a:ext cx="1891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D</a:t>
            </a:r>
            <a:endParaRPr lang="en-GB" altLang="en-US" sz="1800" i="0">
              <a:solidFill>
                <a:srgbClr val="F57B49"/>
              </a:solidFill>
              <a:latin typeface="Calibri" panose="020F0502020204030204" pitchFamily="34" charset="0"/>
            </a:endParaRPr>
          </a:p>
        </p:txBody>
      </p:sp>
      <p:sp>
        <p:nvSpPr>
          <p:cNvPr id="40965" name="Rectangle 6"/>
          <p:cNvSpPr>
            <a:spLocks noChangeArrowheads="1"/>
          </p:cNvSpPr>
          <p:nvPr/>
        </p:nvSpPr>
        <p:spPr bwMode="auto">
          <a:xfrm>
            <a:off x="2336800" y="3711575"/>
            <a:ext cx="1747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V</a:t>
            </a:r>
            <a:endParaRPr lang="en-GB" altLang="en-US" sz="1800" i="0">
              <a:solidFill>
                <a:srgbClr val="F57B49"/>
              </a:solidFill>
              <a:latin typeface="Calibri" panose="020F0502020204030204" pitchFamily="34" charset="0"/>
            </a:endParaRPr>
          </a:p>
        </p:txBody>
      </p:sp>
      <p:sp>
        <p:nvSpPr>
          <p:cNvPr id="40966" name="Rectangle 7"/>
          <p:cNvSpPr>
            <a:spLocks noChangeArrowheads="1"/>
          </p:cNvSpPr>
          <p:nvPr/>
        </p:nvSpPr>
        <p:spPr bwMode="auto">
          <a:xfrm>
            <a:off x="2701925" y="3711575"/>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1</a:t>
            </a:r>
            <a:endParaRPr lang="en-GB" altLang="en-US" sz="1800" i="0">
              <a:solidFill>
                <a:srgbClr val="F57B49"/>
              </a:solidFill>
              <a:latin typeface="Calibri" panose="020F0502020204030204" pitchFamily="34" charset="0"/>
            </a:endParaRPr>
          </a:p>
        </p:txBody>
      </p:sp>
      <p:sp>
        <p:nvSpPr>
          <p:cNvPr id="40967" name="Rectangle 8"/>
          <p:cNvSpPr>
            <a:spLocks noChangeArrowheads="1"/>
          </p:cNvSpPr>
          <p:nvPr/>
        </p:nvSpPr>
        <p:spPr bwMode="auto">
          <a:xfrm>
            <a:off x="2854325" y="3711575"/>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4</a:t>
            </a:r>
            <a:endParaRPr lang="en-GB" altLang="en-US" sz="1800" i="0">
              <a:solidFill>
                <a:srgbClr val="F57B49"/>
              </a:solidFill>
              <a:latin typeface="Calibri" panose="020F0502020204030204" pitchFamily="34" charset="0"/>
            </a:endParaRPr>
          </a:p>
        </p:txBody>
      </p:sp>
      <p:sp>
        <p:nvSpPr>
          <p:cNvPr id="40968" name="Rectangle 9"/>
          <p:cNvSpPr>
            <a:spLocks noChangeArrowheads="1"/>
          </p:cNvSpPr>
          <p:nvPr/>
        </p:nvSpPr>
        <p:spPr bwMode="auto">
          <a:xfrm>
            <a:off x="3008313" y="3711575"/>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0</a:t>
            </a:r>
            <a:endParaRPr lang="en-GB" altLang="en-US" sz="1800" i="0">
              <a:solidFill>
                <a:srgbClr val="F57B49"/>
              </a:solidFill>
              <a:latin typeface="Calibri" panose="020F0502020204030204" pitchFamily="34" charset="0"/>
            </a:endParaRPr>
          </a:p>
        </p:txBody>
      </p:sp>
      <p:sp>
        <p:nvSpPr>
          <p:cNvPr id="40969" name="Rectangle 10"/>
          <p:cNvSpPr>
            <a:spLocks noChangeArrowheads="1"/>
          </p:cNvSpPr>
          <p:nvPr/>
        </p:nvSpPr>
        <p:spPr bwMode="auto">
          <a:xfrm>
            <a:off x="3159125" y="3711575"/>
            <a:ext cx="68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 </a:t>
            </a:r>
            <a:endParaRPr lang="en-GB" altLang="en-US" sz="1800" i="0">
              <a:solidFill>
                <a:srgbClr val="F57B49"/>
              </a:solidFill>
              <a:latin typeface="Calibri" panose="020F0502020204030204" pitchFamily="34" charset="0"/>
            </a:endParaRPr>
          </a:p>
        </p:txBody>
      </p:sp>
      <p:sp>
        <p:nvSpPr>
          <p:cNvPr id="40970" name="Rectangle 11"/>
          <p:cNvSpPr>
            <a:spLocks noChangeArrowheads="1"/>
          </p:cNvSpPr>
          <p:nvPr/>
        </p:nvSpPr>
        <p:spPr bwMode="auto">
          <a:xfrm>
            <a:off x="3233738" y="3711575"/>
            <a:ext cx="2452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m</a:t>
            </a:r>
            <a:endParaRPr lang="en-GB" altLang="en-US" sz="1800" i="0">
              <a:solidFill>
                <a:srgbClr val="F57B49"/>
              </a:solidFill>
              <a:latin typeface="Calibri" panose="020F0502020204030204" pitchFamily="34" charset="0"/>
            </a:endParaRPr>
          </a:p>
        </p:txBody>
      </p:sp>
      <p:sp>
        <p:nvSpPr>
          <p:cNvPr id="40971" name="Rectangle 12"/>
          <p:cNvSpPr>
            <a:spLocks noChangeArrowheads="1"/>
          </p:cNvSpPr>
          <p:nvPr/>
        </p:nvSpPr>
        <p:spPr bwMode="auto">
          <a:xfrm>
            <a:off x="3462338" y="3711575"/>
            <a:ext cx="705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l</a:t>
            </a:r>
            <a:endParaRPr lang="en-GB" altLang="en-US" sz="1800" i="0">
              <a:solidFill>
                <a:srgbClr val="F57B49"/>
              </a:solidFill>
              <a:latin typeface="Calibri" panose="020F0502020204030204" pitchFamily="34" charset="0"/>
            </a:endParaRPr>
          </a:p>
        </p:txBody>
      </p:sp>
      <p:sp>
        <p:nvSpPr>
          <p:cNvPr id="40972" name="Rectangle 13"/>
          <p:cNvSpPr>
            <a:spLocks noChangeArrowheads="1"/>
          </p:cNvSpPr>
          <p:nvPr/>
        </p:nvSpPr>
        <p:spPr bwMode="auto">
          <a:xfrm>
            <a:off x="3932238" y="3711575"/>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1</a:t>
            </a:r>
            <a:endParaRPr lang="en-GB" altLang="en-US" sz="1800" i="0">
              <a:solidFill>
                <a:srgbClr val="F57B49"/>
              </a:solidFill>
              <a:latin typeface="Calibri" panose="020F0502020204030204" pitchFamily="34" charset="0"/>
            </a:endParaRPr>
          </a:p>
        </p:txBody>
      </p:sp>
      <p:sp>
        <p:nvSpPr>
          <p:cNvPr id="40973" name="Rectangle 14"/>
          <p:cNvSpPr>
            <a:spLocks noChangeArrowheads="1"/>
          </p:cNvSpPr>
          <p:nvPr/>
        </p:nvSpPr>
        <p:spPr bwMode="auto">
          <a:xfrm>
            <a:off x="4083050" y="3711575"/>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4</a:t>
            </a:r>
            <a:endParaRPr lang="en-GB" altLang="en-US" sz="1800" i="0">
              <a:solidFill>
                <a:srgbClr val="F57B49"/>
              </a:solidFill>
              <a:latin typeface="Calibri" panose="020F0502020204030204" pitchFamily="34" charset="0"/>
            </a:endParaRPr>
          </a:p>
        </p:txBody>
      </p:sp>
      <p:sp>
        <p:nvSpPr>
          <p:cNvPr id="40974" name="Rectangle 15"/>
          <p:cNvSpPr>
            <a:spLocks noChangeArrowheads="1"/>
          </p:cNvSpPr>
          <p:nvPr/>
        </p:nvSpPr>
        <p:spPr bwMode="auto">
          <a:xfrm>
            <a:off x="4237038" y="3711575"/>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0</a:t>
            </a:r>
            <a:endParaRPr lang="en-GB" altLang="en-US" sz="1800" i="0">
              <a:solidFill>
                <a:srgbClr val="F57B49"/>
              </a:solidFill>
              <a:latin typeface="Calibri" panose="020F0502020204030204" pitchFamily="34" charset="0"/>
            </a:endParaRPr>
          </a:p>
        </p:txBody>
      </p:sp>
      <p:sp>
        <p:nvSpPr>
          <p:cNvPr id="40975" name="Rectangle 16"/>
          <p:cNvSpPr>
            <a:spLocks noChangeArrowheads="1"/>
          </p:cNvSpPr>
          <p:nvPr/>
        </p:nvSpPr>
        <p:spPr bwMode="auto">
          <a:xfrm>
            <a:off x="4970463" y="3711575"/>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1</a:t>
            </a:r>
            <a:endParaRPr lang="en-GB" altLang="en-US" sz="1800" i="0">
              <a:solidFill>
                <a:srgbClr val="F57B49"/>
              </a:solidFill>
              <a:latin typeface="Calibri" panose="020F0502020204030204" pitchFamily="34" charset="0"/>
            </a:endParaRPr>
          </a:p>
        </p:txBody>
      </p:sp>
      <p:sp>
        <p:nvSpPr>
          <p:cNvPr id="40976" name="Rectangle 17"/>
          <p:cNvSpPr>
            <a:spLocks noChangeArrowheads="1"/>
          </p:cNvSpPr>
          <p:nvPr/>
        </p:nvSpPr>
        <p:spPr bwMode="auto">
          <a:xfrm>
            <a:off x="5122863" y="3711575"/>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4</a:t>
            </a:r>
            <a:endParaRPr lang="en-GB" altLang="en-US" sz="1800" i="0">
              <a:solidFill>
                <a:srgbClr val="F57B49"/>
              </a:solidFill>
              <a:latin typeface="Calibri" panose="020F0502020204030204" pitchFamily="34" charset="0"/>
            </a:endParaRPr>
          </a:p>
        </p:txBody>
      </p:sp>
      <p:sp>
        <p:nvSpPr>
          <p:cNvPr id="40977" name="Rectangle 18"/>
          <p:cNvSpPr>
            <a:spLocks noChangeArrowheads="1"/>
          </p:cNvSpPr>
          <p:nvPr/>
        </p:nvSpPr>
        <p:spPr bwMode="auto">
          <a:xfrm>
            <a:off x="5275263" y="3711575"/>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0</a:t>
            </a:r>
            <a:endParaRPr lang="en-GB" altLang="en-US" sz="1800" i="0">
              <a:solidFill>
                <a:srgbClr val="F57B49"/>
              </a:solidFill>
              <a:latin typeface="Calibri" panose="020F0502020204030204" pitchFamily="34" charset="0"/>
            </a:endParaRPr>
          </a:p>
        </p:txBody>
      </p:sp>
      <p:sp>
        <p:nvSpPr>
          <p:cNvPr id="40978" name="Rectangle 19"/>
          <p:cNvSpPr>
            <a:spLocks noChangeArrowheads="1"/>
          </p:cNvSpPr>
          <p:nvPr/>
        </p:nvSpPr>
        <p:spPr bwMode="auto">
          <a:xfrm>
            <a:off x="6010275" y="3711575"/>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latin typeface="Calibri" panose="020F0502020204030204" pitchFamily="34" charset="0"/>
              </a:rPr>
              <a:t>1</a:t>
            </a:r>
            <a:endParaRPr lang="en-GB" altLang="en-US" sz="1800" i="0">
              <a:latin typeface="Calibri" panose="020F0502020204030204" pitchFamily="34" charset="0"/>
            </a:endParaRPr>
          </a:p>
        </p:txBody>
      </p:sp>
      <p:sp>
        <p:nvSpPr>
          <p:cNvPr id="40979" name="Rectangle 20"/>
          <p:cNvSpPr>
            <a:spLocks noChangeArrowheads="1"/>
          </p:cNvSpPr>
          <p:nvPr/>
        </p:nvSpPr>
        <p:spPr bwMode="auto">
          <a:xfrm>
            <a:off x="6162675" y="3711575"/>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latin typeface="Calibri" panose="020F0502020204030204" pitchFamily="34" charset="0"/>
              </a:rPr>
              <a:t>5</a:t>
            </a:r>
            <a:endParaRPr lang="en-GB" altLang="en-US" sz="1800" i="0">
              <a:latin typeface="Calibri" panose="020F0502020204030204" pitchFamily="34" charset="0"/>
            </a:endParaRPr>
          </a:p>
        </p:txBody>
      </p:sp>
      <p:sp>
        <p:nvSpPr>
          <p:cNvPr id="40980" name="Rectangle 21"/>
          <p:cNvSpPr>
            <a:spLocks noChangeArrowheads="1"/>
          </p:cNvSpPr>
          <p:nvPr/>
        </p:nvSpPr>
        <p:spPr bwMode="auto">
          <a:xfrm>
            <a:off x="6313488" y="3711575"/>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latin typeface="Calibri" panose="020F0502020204030204" pitchFamily="34" charset="0"/>
              </a:rPr>
              <a:t>0</a:t>
            </a:r>
            <a:endParaRPr lang="en-GB" altLang="en-US" sz="1800" i="0">
              <a:latin typeface="Calibri" panose="020F0502020204030204" pitchFamily="34" charset="0"/>
            </a:endParaRPr>
          </a:p>
        </p:txBody>
      </p:sp>
      <p:sp>
        <p:nvSpPr>
          <p:cNvPr id="40981" name="Rectangle 22"/>
          <p:cNvSpPr>
            <a:spLocks noChangeArrowheads="1"/>
          </p:cNvSpPr>
          <p:nvPr/>
        </p:nvSpPr>
        <p:spPr bwMode="auto">
          <a:xfrm>
            <a:off x="7048500" y="3711575"/>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latin typeface="Calibri" panose="020F0502020204030204" pitchFamily="34" charset="0"/>
              </a:rPr>
              <a:t>1</a:t>
            </a:r>
            <a:endParaRPr lang="en-GB" altLang="en-US" sz="1800" i="0">
              <a:latin typeface="Calibri" panose="020F0502020204030204" pitchFamily="34" charset="0"/>
            </a:endParaRPr>
          </a:p>
        </p:txBody>
      </p:sp>
      <p:sp>
        <p:nvSpPr>
          <p:cNvPr id="40982" name="Rectangle 23"/>
          <p:cNvSpPr>
            <a:spLocks noChangeArrowheads="1"/>
          </p:cNvSpPr>
          <p:nvPr/>
        </p:nvSpPr>
        <p:spPr bwMode="auto">
          <a:xfrm>
            <a:off x="7200900" y="3711575"/>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latin typeface="Calibri" panose="020F0502020204030204" pitchFamily="34" charset="0"/>
              </a:rPr>
              <a:t>5</a:t>
            </a:r>
            <a:endParaRPr lang="en-GB" altLang="en-US" sz="1800" i="0">
              <a:latin typeface="Calibri" panose="020F0502020204030204" pitchFamily="34" charset="0"/>
            </a:endParaRPr>
          </a:p>
        </p:txBody>
      </p:sp>
      <p:sp>
        <p:nvSpPr>
          <p:cNvPr id="40983" name="Rectangle 24"/>
          <p:cNvSpPr>
            <a:spLocks noChangeArrowheads="1"/>
          </p:cNvSpPr>
          <p:nvPr/>
        </p:nvSpPr>
        <p:spPr bwMode="auto">
          <a:xfrm>
            <a:off x="7353300" y="3711575"/>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latin typeface="Calibri" panose="020F0502020204030204" pitchFamily="34" charset="0"/>
              </a:rPr>
              <a:t>0</a:t>
            </a:r>
            <a:endParaRPr lang="en-GB" altLang="en-US" sz="1800" i="0">
              <a:latin typeface="Calibri" panose="020F0502020204030204" pitchFamily="34" charset="0"/>
            </a:endParaRPr>
          </a:p>
        </p:txBody>
      </p:sp>
      <p:sp>
        <p:nvSpPr>
          <p:cNvPr id="40984" name="Rectangle 25"/>
          <p:cNvSpPr>
            <a:spLocks noChangeArrowheads="1"/>
          </p:cNvSpPr>
          <p:nvPr/>
        </p:nvSpPr>
        <p:spPr bwMode="auto">
          <a:xfrm>
            <a:off x="1979613" y="4076700"/>
            <a:ext cx="1410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S</a:t>
            </a:r>
            <a:endParaRPr lang="en-GB" altLang="en-US" sz="1800" i="0">
              <a:solidFill>
                <a:srgbClr val="F57B49"/>
              </a:solidFill>
              <a:latin typeface="Calibri" panose="020F0502020204030204" pitchFamily="34" charset="0"/>
            </a:endParaRPr>
          </a:p>
        </p:txBody>
      </p:sp>
      <p:sp>
        <p:nvSpPr>
          <p:cNvPr id="40985" name="Rectangle 26"/>
          <p:cNvSpPr>
            <a:spLocks noChangeArrowheads="1"/>
          </p:cNvSpPr>
          <p:nvPr/>
        </p:nvSpPr>
        <p:spPr bwMode="auto">
          <a:xfrm>
            <a:off x="2144713" y="4076700"/>
            <a:ext cx="1747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V</a:t>
            </a:r>
            <a:endParaRPr lang="en-GB" altLang="en-US" sz="1800" i="0">
              <a:solidFill>
                <a:srgbClr val="F57B49"/>
              </a:solidFill>
              <a:latin typeface="Calibri" panose="020F0502020204030204" pitchFamily="34" charset="0"/>
            </a:endParaRPr>
          </a:p>
        </p:txBody>
      </p:sp>
      <p:sp>
        <p:nvSpPr>
          <p:cNvPr id="40986" name="Rectangle 27"/>
          <p:cNvSpPr>
            <a:spLocks noChangeArrowheads="1"/>
          </p:cNvSpPr>
          <p:nvPr/>
        </p:nvSpPr>
        <p:spPr bwMode="auto">
          <a:xfrm>
            <a:off x="2779713" y="4076700"/>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7</a:t>
            </a:r>
            <a:endParaRPr lang="en-GB" altLang="en-US" sz="1800" i="0">
              <a:solidFill>
                <a:srgbClr val="F57B49"/>
              </a:solidFill>
              <a:latin typeface="Calibri" panose="020F0502020204030204" pitchFamily="34" charset="0"/>
            </a:endParaRPr>
          </a:p>
        </p:txBody>
      </p:sp>
      <p:sp>
        <p:nvSpPr>
          <p:cNvPr id="40987" name="Rectangle 28"/>
          <p:cNvSpPr>
            <a:spLocks noChangeArrowheads="1"/>
          </p:cNvSpPr>
          <p:nvPr/>
        </p:nvSpPr>
        <p:spPr bwMode="auto">
          <a:xfrm>
            <a:off x="2930525" y="4076700"/>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0</a:t>
            </a:r>
            <a:endParaRPr lang="en-GB" altLang="en-US" sz="1800" i="0">
              <a:solidFill>
                <a:srgbClr val="F57B49"/>
              </a:solidFill>
              <a:latin typeface="Calibri" panose="020F0502020204030204" pitchFamily="34" charset="0"/>
            </a:endParaRPr>
          </a:p>
        </p:txBody>
      </p:sp>
      <p:sp>
        <p:nvSpPr>
          <p:cNvPr id="40988" name="Rectangle 29"/>
          <p:cNvSpPr>
            <a:spLocks noChangeArrowheads="1"/>
          </p:cNvSpPr>
          <p:nvPr/>
        </p:nvSpPr>
        <p:spPr bwMode="auto">
          <a:xfrm>
            <a:off x="3082925" y="4076700"/>
            <a:ext cx="68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 </a:t>
            </a:r>
            <a:endParaRPr lang="en-GB" altLang="en-US" sz="1800" i="0">
              <a:solidFill>
                <a:srgbClr val="F57B49"/>
              </a:solidFill>
              <a:latin typeface="Calibri" panose="020F0502020204030204" pitchFamily="34" charset="0"/>
            </a:endParaRPr>
          </a:p>
        </p:txBody>
      </p:sp>
      <p:sp>
        <p:nvSpPr>
          <p:cNvPr id="40989" name="Rectangle 30"/>
          <p:cNvSpPr>
            <a:spLocks noChangeArrowheads="1"/>
          </p:cNvSpPr>
          <p:nvPr/>
        </p:nvSpPr>
        <p:spPr bwMode="auto">
          <a:xfrm>
            <a:off x="3159125" y="4076700"/>
            <a:ext cx="2452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m</a:t>
            </a:r>
            <a:endParaRPr lang="en-GB" altLang="en-US" sz="1800" i="0">
              <a:solidFill>
                <a:srgbClr val="F57B49"/>
              </a:solidFill>
              <a:latin typeface="Calibri" panose="020F0502020204030204" pitchFamily="34" charset="0"/>
            </a:endParaRPr>
          </a:p>
        </p:txBody>
      </p:sp>
      <p:sp>
        <p:nvSpPr>
          <p:cNvPr id="40990" name="Rectangle 31"/>
          <p:cNvSpPr>
            <a:spLocks noChangeArrowheads="1"/>
          </p:cNvSpPr>
          <p:nvPr/>
        </p:nvSpPr>
        <p:spPr bwMode="auto">
          <a:xfrm>
            <a:off x="3386138" y="4076700"/>
            <a:ext cx="705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l</a:t>
            </a:r>
            <a:endParaRPr lang="en-GB" altLang="en-US" sz="1800" i="0">
              <a:solidFill>
                <a:srgbClr val="F57B49"/>
              </a:solidFill>
              <a:latin typeface="Calibri" panose="020F0502020204030204" pitchFamily="34" charset="0"/>
            </a:endParaRPr>
          </a:p>
        </p:txBody>
      </p:sp>
      <p:sp>
        <p:nvSpPr>
          <p:cNvPr id="40991" name="Rectangle 32"/>
          <p:cNvSpPr>
            <a:spLocks noChangeArrowheads="1"/>
          </p:cNvSpPr>
          <p:nvPr/>
        </p:nvSpPr>
        <p:spPr bwMode="auto">
          <a:xfrm>
            <a:off x="4008438" y="4076700"/>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7</a:t>
            </a:r>
            <a:endParaRPr lang="en-GB" altLang="en-US" sz="1800" i="0">
              <a:solidFill>
                <a:srgbClr val="F57B49"/>
              </a:solidFill>
              <a:latin typeface="Calibri" panose="020F0502020204030204" pitchFamily="34" charset="0"/>
            </a:endParaRPr>
          </a:p>
        </p:txBody>
      </p:sp>
      <p:sp>
        <p:nvSpPr>
          <p:cNvPr id="40992" name="Rectangle 33"/>
          <p:cNvSpPr>
            <a:spLocks noChangeArrowheads="1"/>
          </p:cNvSpPr>
          <p:nvPr/>
        </p:nvSpPr>
        <p:spPr bwMode="auto">
          <a:xfrm>
            <a:off x="4159250" y="4076700"/>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0</a:t>
            </a:r>
            <a:endParaRPr lang="en-GB" altLang="en-US" sz="1800" i="0">
              <a:solidFill>
                <a:srgbClr val="F57B49"/>
              </a:solidFill>
              <a:latin typeface="Calibri" panose="020F0502020204030204" pitchFamily="34" charset="0"/>
            </a:endParaRPr>
          </a:p>
        </p:txBody>
      </p:sp>
      <p:sp>
        <p:nvSpPr>
          <p:cNvPr id="40993" name="Rectangle 34"/>
          <p:cNvSpPr>
            <a:spLocks noChangeArrowheads="1"/>
          </p:cNvSpPr>
          <p:nvPr/>
        </p:nvSpPr>
        <p:spPr bwMode="auto">
          <a:xfrm>
            <a:off x="5046663" y="4076700"/>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6</a:t>
            </a:r>
            <a:endParaRPr lang="en-GB" altLang="en-US" sz="1800" i="0">
              <a:solidFill>
                <a:srgbClr val="F57B49"/>
              </a:solidFill>
              <a:latin typeface="Calibri" panose="020F0502020204030204" pitchFamily="34" charset="0"/>
            </a:endParaRPr>
          </a:p>
        </p:txBody>
      </p:sp>
      <p:sp>
        <p:nvSpPr>
          <p:cNvPr id="40994" name="Rectangle 35"/>
          <p:cNvSpPr>
            <a:spLocks noChangeArrowheads="1"/>
          </p:cNvSpPr>
          <p:nvPr/>
        </p:nvSpPr>
        <p:spPr bwMode="auto">
          <a:xfrm>
            <a:off x="5199063" y="4076700"/>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0</a:t>
            </a:r>
            <a:endParaRPr lang="en-GB" altLang="en-US" sz="1800" i="0">
              <a:solidFill>
                <a:srgbClr val="F57B49"/>
              </a:solidFill>
              <a:latin typeface="Calibri" panose="020F0502020204030204" pitchFamily="34" charset="0"/>
            </a:endParaRPr>
          </a:p>
        </p:txBody>
      </p:sp>
      <p:sp>
        <p:nvSpPr>
          <p:cNvPr id="40995" name="Rectangle 36"/>
          <p:cNvSpPr>
            <a:spLocks noChangeArrowheads="1"/>
          </p:cNvSpPr>
          <p:nvPr/>
        </p:nvSpPr>
        <p:spPr bwMode="auto">
          <a:xfrm>
            <a:off x="6086475" y="4076700"/>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latin typeface="Calibri" panose="020F0502020204030204" pitchFamily="34" charset="0"/>
              </a:rPr>
              <a:t>7</a:t>
            </a:r>
            <a:endParaRPr lang="en-GB" altLang="en-US" sz="1800" i="0">
              <a:latin typeface="Calibri" panose="020F0502020204030204" pitchFamily="34" charset="0"/>
            </a:endParaRPr>
          </a:p>
        </p:txBody>
      </p:sp>
      <p:sp>
        <p:nvSpPr>
          <p:cNvPr id="40996" name="Rectangle 37"/>
          <p:cNvSpPr>
            <a:spLocks noChangeArrowheads="1"/>
          </p:cNvSpPr>
          <p:nvPr/>
        </p:nvSpPr>
        <p:spPr bwMode="auto">
          <a:xfrm>
            <a:off x="6238875" y="4076700"/>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latin typeface="Calibri" panose="020F0502020204030204" pitchFamily="34" charset="0"/>
              </a:rPr>
              <a:t>0</a:t>
            </a:r>
            <a:endParaRPr lang="en-GB" altLang="en-US" sz="1800" i="0">
              <a:latin typeface="Calibri" panose="020F0502020204030204" pitchFamily="34" charset="0"/>
            </a:endParaRPr>
          </a:p>
        </p:txBody>
      </p:sp>
      <p:sp>
        <p:nvSpPr>
          <p:cNvPr id="40997" name="Rectangle 38"/>
          <p:cNvSpPr>
            <a:spLocks noChangeArrowheads="1"/>
          </p:cNvSpPr>
          <p:nvPr/>
        </p:nvSpPr>
        <p:spPr bwMode="auto">
          <a:xfrm>
            <a:off x="7124700" y="4076700"/>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latin typeface="Calibri" panose="020F0502020204030204" pitchFamily="34" charset="0"/>
              </a:rPr>
              <a:t>7</a:t>
            </a:r>
            <a:endParaRPr lang="en-GB" altLang="en-US" sz="1800" i="0">
              <a:latin typeface="Calibri" panose="020F0502020204030204" pitchFamily="34" charset="0"/>
            </a:endParaRPr>
          </a:p>
        </p:txBody>
      </p:sp>
      <p:sp>
        <p:nvSpPr>
          <p:cNvPr id="40998" name="Rectangle 39"/>
          <p:cNvSpPr>
            <a:spLocks noChangeArrowheads="1"/>
          </p:cNvSpPr>
          <p:nvPr/>
        </p:nvSpPr>
        <p:spPr bwMode="auto">
          <a:xfrm>
            <a:off x="7277100" y="4076700"/>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latin typeface="Calibri" panose="020F0502020204030204" pitchFamily="34" charset="0"/>
              </a:rPr>
              <a:t>0</a:t>
            </a:r>
            <a:endParaRPr lang="en-GB" altLang="en-US" sz="1800" i="0">
              <a:latin typeface="Calibri" panose="020F0502020204030204" pitchFamily="34" charset="0"/>
            </a:endParaRPr>
          </a:p>
        </p:txBody>
      </p:sp>
      <p:sp>
        <p:nvSpPr>
          <p:cNvPr id="40999" name="Rectangle 40"/>
          <p:cNvSpPr>
            <a:spLocks noChangeArrowheads="1"/>
          </p:cNvSpPr>
          <p:nvPr/>
        </p:nvSpPr>
        <p:spPr bwMode="auto">
          <a:xfrm>
            <a:off x="1879600" y="4429125"/>
            <a:ext cx="1506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E</a:t>
            </a:r>
            <a:endParaRPr lang="en-GB" altLang="en-US" sz="1800" i="0">
              <a:solidFill>
                <a:srgbClr val="F57B49"/>
              </a:solidFill>
              <a:latin typeface="Calibri" panose="020F0502020204030204" pitchFamily="34" charset="0"/>
            </a:endParaRPr>
          </a:p>
        </p:txBody>
      </p:sp>
      <p:sp>
        <p:nvSpPr>
          <p:cNvPr id="41000" name="Rectangle 41"/>
          <p:cNvSpPr>
            <a:spLocks noChangeArrowheads="1"/>
          </p:cNvSpPr>
          <p:nvPr/>
        </p:nvSpPr>
        <p:spPr bwMode="auto">
          <a:xfrm>
            <a:off x="2068513" y="4429125"/>
            <a:ext cx="1410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S</a:t>
            </a:r>
            <a:endParaRPr lang="en-GB" altLang="en-US" sz="1800" i="0">
              <a:solidFill>
                <a:srgbClr val="F57B49"/>
              </a:solidFill>
              <a:latin typeface="Calibri" panose="020F0502020204030204" pitchFamily="34" charset="0"/>
            </a:endParaRPr>
          </a:p>
        </p:txBody>
      </p:sp>
      <p:sp>
        <p:nvSpPr>
          <p:cNvPr id="41001" name="Rectangle 42"/>
          <p:cNvSpPr>
            <a:spLocks noChangeArrowheads="1"/>
          </p:cNvSpPr>
          <p:nvPr/>
        </p:nvSpPr>
        <p:spPr bwMode="auto">
          <a:xfrm>
            <a:off x="2233613" y="4429125"/>
            <a:ext cx="1747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V</a:t>
            </a:r>
            <a:endParaRPr lang="en-GB" altLang="en-US" sz="1800" i="0">
              <a:solidFill>
                <a:srgbClr val="F57B49"/>
              </a:solidFill>
              <a:latin typeface="Calibri" panose="020F0502020204030204" pitchFamily="34" charset="0"/>
            </a:endParaRPr>
          </a:p>
        </p:txBody>
      </p:sp>
      <p:sp>
        <p:nvSpPr>
          <p:cNvPr id="41002" name="Rectangle 43"/>
          <p:cNvSpPr>
            <a:spLocks noChangeArrowheads="1"/>
          </p:cNvSpPr>
          <p:nvPr/>
        </p:nvSpPr>
        <p:spPr bwMode="auto">
          <a:xfrm>
            <a:off x="2790825" y="4429125"/>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7</a:t>
            </a:r>
            <a:endParaRPr lang="en-GB" altLang="en-US" sz="1800" i="0">
              <a:solidFill>
                <a:srgbClr val="F57B49"/>
              </a:solidFill>
              <a:latin typeface="Calibri" panose="020F0502020204030204" pitchFamily="34" charset="0"/>
            </a:endParaRPr>
          </a:p>
        </p:txBody>
      </p:sp>
      <p:sp>
        <p:nvSpPr>
          <p:cNvPr id="41003" name="Rectangle 44"/>
          <p:cNvSpPr>
            <a:spLocks noChangeArrowheads="1"/>
          </p:cNvSpPr>
          <p:nvPr/>
        </p:nvSpPr>
        <p:spPr bwMode="auto">
          <a:xfrm>
            <a:off x="2943225" y="4429125"/>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0</a:t>
            </a:r>
            <a:endParaRPr lang="en-GB" altLang="en-US" sz="1800" i="0">
              <a:solidFill>
                <a:srgbClr val="F57B49"/>
              </a:solidFill>
              <a:latin typeface="Calibri" panose="020F0502020204030204" pitchFamily="34" charset="0"/>
            </a:endParaRPr>
          </a:p>
        </p:txBody>
      </p:sp>
      <p:sp>
        <p:nvSpPr>
          <p:cNvPr id="41004" name="Rectangle 45"/>
          <p:cNvSpPr>
            <a:spLocks noChangeArrowheads="1"/>
          </p:cNvSpPr>
          <p:nvPr/>
        </p:nvSpPr>
        <p:spPr bwMode="auto">
          <a:xfrm>
            <a:off x="3095625" y="4429125"/>
            <a:ext cx="68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 </a:t>
            </a:r>
            <a:endParaRPr lang="en-GB" altLang="en-US" sz="1800" i="0">
              <a:solidFill>
                <a:srgbClr val="F57B49"/>
              </a:solidFill>
              <a:latin typeface="Calibri" panose="020F0502020204030204" pitchFamily="34" charset="0"/>
            </a:endParaRPr>
          </a:p>
        </p:txBody>
      </p:sp>
      <p:sp>
        <p:nvSpPr>
          <p:cNvPr id="41005" name="Rectangle 46"/>
          <p:cNvSpPr>
            <a:spLocks noChangeArrowheads="1"/>
          </p:cNvSpPr>
          <p:nvPr/>
        </p:nvSpPr>
        <p:spPr bwMode="auto">
          <a:xfrm>
            <a:off x="3171825" y="4429125"/>
            <a:ext cx="2452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m</a:t>
            </a:r>
            <a:endParaRPr lang="en-GB" altLang="en-US" sz="1800" i="0">
              <a:solidFill>
                <a:srgbClr val="F57B49"/>
              </a:solidFill>
              <a:latin typeface="Calibri" panose="020F0502020204030204" pitchFamily="34" charset="0"/>
            </a:endParaRPr>
          </a:p>
        </p:txBody>
      </p:sp>
      <p:sp>
        <p:nvSpPr>
          <p:cNvPr id="41006" name="Rectangle 47"/>
          <p:cNvSpPr>
            <a:spLocks noChangeArrowheads="1"/>
          </p:cNvSpPr>
          <p:nvPr/>
        </p:nvSpPr>
        <p:spPr bwMode="auto">
          <a:xfrm>
            <a:off x="3398838" y="4429125"/>
            <a:ext cx="705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l</a:t>
            </a:r>
            <a:endParaRPr lang="en-GB" altLang="en-US" sz="1800" i="0">
              <a:solidFill>
                <a:srgbClr val="F57B49"/>
              </a:solidFill>
              <a:latin typeface="Calibri" panose="020F0502020204030204" pitchFamily="34" charset="0"/>
            </a:endParaRPr>
          </a:p>
        </p:txBody>
      </p:sp>
      <p:sp>
        <p:nvSpPr>
          <p:cNvPr id="41007" name="Rectangle 48"/>
          <p:cNvSpPr>
            <a:spLocks noChangeArrowheads="1"/>
          </p:cNvSpPr>
          <p:nvPr/>
        </p:nvSpPr>
        <p:spPr bwMode="auto">
          <a:xfrm>
            <a:off x="4008438" y="4429125"/>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7</a:t>
            </a:r>
            <a:endParaRPr lang="en-GB" altLang="en-US" sz="1800" i="0">
              <a:solidFill>
                <a:srgbClr val="F57B49"/>
              </a:solidFill>
              <a:latin typeface="Calibri" panose="020F0502020204030204" pitchFamily="34" charset="0"/>
            </a:endParaRPr>
          </a:p>
        </p:txBody>
      </p:sp>
      <p:sp>
        <p:nvSpPr>
          <p:cNvPr id="41008" name="Rectangle 49"/>
          <p:cNvSpPr>
            <a:spLocks noChangeArrowheads="1"/>
          </p:cNvSpPr>
          <p:nvPr/>
        </p:nvSpPr>
        <p:spPr bwMode="auto">
          <a:xfrm>
            <a:off x="4159250" y="4429125"/>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0</a:t>
            </a:r>
            <a:endParaRPr lang="en-GB" altLang="en-US" sz="1800" i="0">
              <a:solidFill>
                <a:srgbClr val="F57B49"/>
              </a:solidFill>
              <a:latin typeface="Calibri" panose="020F0502020204030204" pitchFamily="34" charset="0"/>
            </a:endParaRPr>
          </a:p>
        </p:txBody>
      </p:sp>
      <p:sp>
        <p:nvSpPr>
          <p:cNvPr id="41009" name="Rectangle 50"/>
          <p:cNvSpPr>
            <a:spLocks noChangeArrowheads="1"/>
          </p:cNvSpPr>
          <p:nvPr/>
        </p:nvSpPr>
        <p:spPr bwMode="auto">
          <a:xfrm>
            <a:off x="5046663" y="4429125"/>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8</a:t>
            </a:r>
            <a:endParaRPr lang="en-GB" altLang="en-US" sz="1800" i="0">
              <a:solidFill>
                <a:srgbClr val="F57B49"/>
              </a:solidFill>
              <a:latin typeface="Calibri" panose="020F0502020204030204" pitchFamily="34" charset="0"/>
            </a:endParaRPr>
          </a:p>
        </p:txBody>
      </p:sp>
      <p:sp>
        <p:nvSpPr>
          <p:cNvPr id="41010" name="Rectangle 51"/>
          <p:cNvSpPr>
            <a:spLocks noChangeArrowheads="1"/>
          </p:cNvSpPr>
          <p:nvPr/>
        </p:nvSpPr>
        <p:spPr bwMode="auto">
          <a:xfrm>
            <a:off x="5199063" y="4429125"/>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solidFill>
                  <a:srgbClr val="FCF305"/>
                </a:solidFill>
                <a:latin typeface="Calibri" panose="020F0502020204030204" pitchFamily="34" charset="0"/>
              </a:rPr>
              <a:t>0</a:t>
            </a:r>
            <a:endParaRPr lang="en-GB" altLang="en-US" sz="1800" i="0">
              <a:solidFill>
                <a:srgbClr val="F57B49"/>
              </a:solidFill>
              <a:latin typeface="Calibri" panose="020F0502020204030204" pitchFamily="34" charset="0"/>
            </a:endParaRPr>
          </a:p>
        </p:txBody>
      </p:sp>
      <p:sp>
        <p:nvSpPr>
          <p:cNvPr id="41011" name="Rectangle 52"/>
          <p:cNvSpPr>
            <a:spLocks noChangeArrowheads="1"/>
          </p:cNvSpPr>
          <p:nvPr/>
        </p:nvSpPr>
        <p:spPr bwMode="auto">
          <a:xfrm>
            <a:off x="6086475" y="4429125"/>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latin typeface="Calibri" panose="020F0502020204030204" pitchFamily="34" charset="0"/>
              </a:rPr>
              <a:t>8</a:t>
            </a:r>
            <a:endParaRPr lang="en-GB" altLang="en-US" sz="1800" i="0">
              <a:latin typeface="Calibri" panose="020F0502020204030204" pitchFamily="34" charset="0"/>
            </a:endParaRPr>
          </a:p>
        </p:txBody>
      </p:sp>
      <p:sp>
        <p:nvSpPr>
          <p:cNvPr id="41012" name="Rectangle 53"/>
          <p:cNvSpPr>
            <a:spLocks noChangeArrowheads="1"/>
          </p:cNvSpPr>
          <p:nvPr/>
        </p:nvSpPr>
        <p:spPr bwMode="auto">
          <a:xfrm>
            <a:off x="6238875" y="4429125"/>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latin typeface="Calibri" panose="020F0502020204030204" pitchFamily="34" charset="0"/>
              </a:rPr>
              <a:t>0</a:t>
            </a:r>
            <a:endParaRPr lang="en-GB" altLang="en-US" sz="1800" i="0">
              <a:latin typeface="Calibri" panose="020F0502020204030204" pitchFamily="34" charset="0"/>
            </a:endParaRPr>
          </a:p>
        </p:txBody>
      </p:sp>
      <p:sp>
        <p:nvSpPr>
          <p:cNvPr id="41013" name="Rectangle 54"/>
          <p:cNvSpPr>
            <a:spLocks noChangeArrowheads="1"/>
          </p:cNvSpPr>
          <p:nvPr/>
        </p:nvSpPr>
        <p:spPr bwMode="auto">
          <a:xfrm>
            <a:off x="7124700" y="4429125"/>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latin typeface="Calibri" panose="020F0502020204030204" pitchFamily="34" charset="0"/>
              </a:rPr>
              <a:t>8</a:t>
            </a:r>
            <a:endParaRPr lang="en-GB" altLang="en-US" sz="1800" i="0">
              <a:latin typeface="Calibri" panose="020F0502020204030204" pitchFamily="34" charset="0"/>
            </a:endParaRPr>
          </a:p>
        </p:txBody>
      </p:sp>
      <p:sp>
        <p:nvSpPr>
          <p:cNvPr id="41014" name="Rectangle 55"/>
          <p:cNvSpPr>
            <a:spLocks noChangeArrowheads="1"/>
          </p:cNvSpPr>
          <p:nvPr/>
        </p:nvSpPr>
        <p:spPr bwMode="auto">
          <a:xfrm>
            <a:off x="7277100" y="4429125"/>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i="0">
                <a:latin typeface="Calibri" panose="020F0502020204030204" pitchFamily="34" charset="0"/>
              </a:rPr>
              <a:t>0</a:t>
            </a:r>
            <a:endParaRPr lang="en-GB" altLang="en-US" sz="1800" i="0">
              <a:latin typeface="Calibri" panose="020F0502020204030204" pitchFamily="34" charset="0"/>
            </a:endParaRPr>
          </a:p>
        </p:txBody>
      </p:sp>
      <p:sp>
        <p:nvSpPr>
          <p:cNvPr id="41015" name="Rectangle 56"/>
          <p:cNvSpPr>
            <a:spLocks noChangeArrowheads="1"/>
          </p:cNvSpPr>
          <p:nvPr/>
        </p:nvSpPr>
        <p:spPr bwMode="auto">
          <a:xfrm>
            <a:off x="1712913" y="4781550"/>
            <a:ext cx="481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100" i="0">
                <a:solidFill>
                  <a:srgbClr val="000000"/>
                </a:solidFill>
                <a:latin typeface="Calibri" panose="020F0502020204030204" pitchFamily="34" charset="0"/>
              </a:rPr>
              <a:t>L</a:t>
            </a:r>
            <a:endParaRPr lang="en-GB" altLang="en-US" sz="1800" i="0">
              <a:solidFill>
                <a:srgbClr val="F57B49"/>
              </a:solidFill>
              <a:latin typeface="Calibri" panose="020F0502020204030204" pitchFamily="34" charset="0"/>
            </a:endParaRPr>
          </a:p>
        </p:txBody>
      </p:sp>
      <p:sp>
        <p:nvSpPr>
          <p:cNvPr id="41016" name="Rectangle 57"/>
          <p:cNvSpPr>
            <a:spLocks noChangeArrowheads="1"/>
          </p:cNvSpPr>
          <p:nvPr/>
        </p:nvSpPr>
        <p:spPr bwMode="auto">
          <a:xfrm>
            <a:off x="1725613" y="4781550"/>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100" i="0">
                <a:solidFill>
                  <a:srgbClr val="000000"/>
                </a:solidFill>
                <a:latin typeface="Calibri" panose="020F0502020204030204" pitchFamily="34" charset="0"/>
              </a:rPr>
              <a:t>V</a:t>
            </a:r>
            <a:endParaRPr lang="en-GB" altLang="en-US" sz="1800" i="0">
              <a:solidFill>
                <a:srgbClr val="F57B49"/>
              </a:solidFill>
              <a:latin typeface="Calibri" panose="020F0502020204030204" pitchFamily="34" charset="0"/>
            </a:endParaRPr>
          </a:p>
        </p:txBody>
      </p:sp>
      <p:sp>
        <p:nvSpPr>
          <p:cNvPr id="41017" name="Rectangle 58"/>
          <p:cNvSpPr>
            <a:spLocks noChangeArrowheads="1"/>
          </p:cNvSpPr>
          <p:nvPr/>
        </p:nvSpPr>
        <p:spPr bwMode="auto">
          <a:xfrm>
            <a:off x="1738313" y="4781550"/>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100" i="0">
                <a:solidFill>
                  <a:srgbClr val="000000"/>
                </a:solidFill>
                <a:latin typeface="Calibri" panose="020F0502020204030204" pitchFamily="34" charset="0"/>
              </a:rPr>
              <a:t>E</a:t>
            </a:r>
            <a:endParaRPr lang="en-GB" altLang="en-US" sz="1800" i="0">
              <a:solidFill>
                <a:srgbClr val="F57B49"/>
              </a:solidFill>
              <a:latin typeface="Calibri" panose="020F0502020204030204" pitchFamily="34" charset="0"/>
            </a:endParaRPr>
          </a:p>
        </p:txBody>
      </p:sp>
      <p:sp>
        <p:nvSpPr>
          <p:cNvPr id="41018" name="Rectangle 59"/>
          <p:cNvSpPr>
            <a:spLocks noChangeArrowheads="1"/>
          </p:cNvSpPr>
          <p:nvPr/>
        </p:nvSpPr>
        <p:spPr bwMode="auto">
          <a:xfrm>
            <a:off x="1751013" y="4781550"/>
            <a:ext cx="6350" cy="1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100" i="0">
                <a:solidFill>
                  <a:srgbClr val="000000"/>
                </a:solidFill>
                <a:latin typeface="Calibri" panose="020F0502020204030204" pitchFamily="34" charset="0"/>
              </a:rPr>
              <a:t>S</a:t>
            </a:r>
            <a:endParaRPr lang="en-GB" altLang="en-US" sz="1800" i="0">
              <a:solidFill>
                <a:srgbClr val="F57B49"/>
              </a:solidFill>
              <a:latin typeface="Calibri" panose="020F0502020204030204" pitchFamily="34" charset="0"/>
            </a:endParaRPr>
          </a:p>
        </p:txBody>
      </p:sp>
      <p:sp>
        <p:nvSpPr>
          <p:cNvPr id="41019" name="Rectangle 60"/>
          <p:cNvSpPr>
            <a:spLocks noChangeArrowheads="1"/>
          </p:cNvSpPr>
          <p:nvPr/>
        </p:nvSpPr>
        <p:spPr bwMode="auto">
          <a:xfrm>
            <a:off x="1765300" y="4781550"/>
            <a:ext cx="7938" cy="1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100" i="0">
                <a:solidFill>
                  <a:srgbClr val="000000"/>
                </a:solidFill>
                <a:latin typeface="Calibri" panose="020F0502020204030204" pitchFamily="34" charset="0"/>
              </a:rPr>
              <a:t>V</a:t>
            </a:r>
            <a:endParaRPr lang="en-GB" altLang="en-US" sz="1800" i="0">
              <a:solidFill>
                <a:srgbClr val="F57B49"/>
              </a:solidFill>
              <a:latin typeface="Calibri" panose="020F0502020204030204" pitchFamily="34" charset="0"/>
            </a:endParaRPr>
          </a:p>
        </p:txBody>
      </p:sp>
      <p:sp>
        <p:nvSpPr>
          <p:cNvPr id="41020" name="Line 61"/>
          <p:cNvSpPr>
            <a:spLocks noChangeShapeType="1"/>
          </p:cNvSpPr>
          <p:nvPr/>
        </p:nvSpPr>
        <p:spPr bwMode="auto">
          <a:xfrm>
            <a:off x="2622550" y="3556000"/>
            <a:ext cx="0" cy="1371600"/>
          </a:xfrm>
          <a:prstGeom prst="line">
            <a:avLst/>
          </a:prstGeom>
          <a:noFill/>
          <a:ln w="12700">
            <a:solidFill>
              <a:srgbClr val="FE9B03"/>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1021" name="Line 62"/>
          <p:cNvSpPr>
            <a:spLocks noChangeShapeType="1"/>
          </p:cNvSpPr>
          <p:nvPr/>
        </p:nvSpPr>
        <p:spPr bwMode="auto">
          <a:xfrm>
            <a:off x="5213350" y="3352800"/>
            <a:ext cx="0" cy="381000"/>
          </a:xfrm>
          <a:prstGeom prst="line">
            <a:avLst/>
          </a:prstGeom>
          <a:noFill/>
          <a:ln w="25400">
            <a:solidFill>
              <a:srgbClr val="FE9B03"/>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1022" name="Rectangle 63"/>
          <p:cNvSpPr>
            <a:spLocks noChangeArrowheads="1"/>
          </p:cNvSpPr>
          <p:nvPr/>
        </p:nvSpPr>
        <p:spPr bwMode="auto">
          <a:xfrm>
            <a:off x="3848100" y="2933700"/>
            <a:ext cx="2555637"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400" i="0">
                <a:solidFill>
                  <a:srgbClr val="00FFFF"/>
                </a:solidFill>
                <a:latin typeface="Calibri" panose="020F0502020204030204" pitchFamily="34" charset="0"/>
              </a:rPr>
              <a:t>afterload increases</a:t>
            </a:r>
          </a:p>
        </p:txBody>
      </p:sp>
      <p:sp>
        <p:nvSpPr>
          <p:cNvPr id="41023" name="Rectangle 64"/>
          <p:cNvSpPr>
            <a:spLocks noChangeArrowheads="1"/>
          </p:cNvSpPr>
          <p:nvPr/>
        </p:nvSpPr>
        <p:spPr bwMode="auto">
          <a:xfrm>
            <a:off x="1631950" y="5308600"/>
            <a:ext cx="1828800" cy="156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400" i="0">
                <a:solidFill>
                  <a:srgbClr val="00FFCC"/>
                </a:solidFill>
                <a:latin typeface="Calibri" panose="020F0502020204030204" pitchFamily="34" charset="0"/>
              </a:rPr>
              <a:t>An increase of afterload initially results in</a:t>
            </a:r>
          </a:p>
        </p:txBody>
      </p:sp>
      <p:sp>
        <p:nvSpPr>
          <p:cNvPr id="41024" name="AutoShape 65"/>
          <p:cNvSpPr>
            <a:spLocks noChangeArrowheads="1"/>
          </p:cNvSpPr>
          <p:nvPr/>
        </p:nvSpPr>
        <p:spPr bwMode="auto">
          <a:xfrm>
            <a:off x="4908550" y="4013200"/>
            <a:ext cx="533400" cy="381000"/>
          </a:xfrm>
          <a:prstGeom prst="roundRect">
            <a:avLst>
              <a:gd name="adj" fmla="val 16667"/>
            </a:avLst>
          </a:prstGeom>
          <a:noFill/>
          <a:ln w="12700">
            <a:solidFill>
              <a:srgbClr val="F3F3F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1025" name="Text Box 66"/>
          <p:cNvSpPr txBox="1">
            <a:spLocks noChangeArrowheads="1"/>
          </p:cNvSpPr>
          <p:nvPr/>
        </p:nvSpPr>
        <p:spPr bwMode="auto">
          <a:xfrm>
            <a:off x="3384550" y="5537200"/>
            <a:ext cx="16160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2400" i="0">
                <a:solidFill>
                  <a:srgbClr val="FAFD00"/>
                </a:solidFill>
                <a:latin typeface="Calibri" panose="020F0502020204030204" pitchFamily="34" charset="0"/>
              </a:rPr>
              <a:t>a smaller stroke volume</a:t>
            </a:r>
          </a:p>
        </p:txBody>
      </p:sp>
      <p:sp>
        <p:nvSpPr>
          <p:cNvPr id="41026" name="Arc 67"/>
          <p:cNvSpPr>
            <a:spLocks/>
          </p:cNvSpPr>
          <p:nvPr/>
        </p:nvSpPr>
        <p:spPr bwMode="auto">
          <a:xfrm flipH="1">
            <a:off x="4298950" y="4241800"/>
            <a:ext cx="609600" cy="1295400"/>
          </a:xfrm>
          <a:custGeom>
            <a:avLst/>
            <a:gdLst>
              <a:gd name="T0" fmla="*/ 0 w 21600"/>
              <a:gd name="T1" fmla="*/ 0 h 21600"/>
              <a:gd name="T2" fmla="*/ 17204267 w 21600"/>
              <a:gd name="T3" fmla="*/ 77688019 h 21600"/>
              <a:gd name="T4" fmla="*/ 0 w 21600"/>
              <a:gd name="T5" fmla="*/ 7768801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3F3F3"/>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41027" name="Text Box 68"/>
          <p:cNvSpPr txBox="1">
            <a:spLocks noChangeArrowheads="1"/>
          </p:cNvSpPr>
          <p:nvPr/>
        </p:nvSpPr>
        <p:spPr bwMode="auto">
          <a:xfrm>
            <a:off x="4832350" y="5537200"/>
            <a:ext cx="2225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2400" i="0">
                <a:solidFill>
                  <a:schemeClr val="accent2"/>
                </a:solidFill>
                <a:latin typeface="Calibri" panose="020F0502020204030204" pitchFamily="34" charset="0"/>
              </a:rPr>
              <a:t>A rise of end systolic volume</a:t>
            </a:r>
          </a:p>
        </p:txBody>
      </p:sp>
      <p:sp>
        <p:nvSpPr>
          <p:cNvPr id="41028" name="AutoShape 69"/>
          <p:cNvSpPr>
            <a:spLocks noChangeArrowheads="1"/>
          </p:cNvSpPr>
          <p:nvPr/>
        </p:nvSpPr>
        <p:spPr bwMode="auto">
          <a:xfrm>
            <a:off x="4908550" y="4394200"/>
            <a:ext cx="533400" cy="381000"/>
          </a:xfrm>
          <a:prstGeom prst="roundRect">
            <a:avLst>
              <a:gd name="adj" fmla="val 16667"/>
            </a:avLst>
          </a:prstGeom>
          <a:noFill/>
          <a:ln w="12700">
            <a:solidFill>
              <a:srgbClr val="F3F3F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1029" name="Arc 70"/>
          <p:cNvSpPr>
            <a:spLocks/>
          </p:cNvSpPr>
          <p:nvPr/>
        </p:nvSpPr>
        <p:spPr bwMode="auto">
          <a:xfrm>
            <a:off x="5441950" y="4546600"/>
            <a:ext cx="609600" cy="914400"/>
          </a:xfrm>
          <a:custGeom>
            <a:avLst/>
            <a:gdLst>
              <a:gd name="T0" fmla="*/ 0 w 21600"/>
              <a:gd name="T1" fmla="*/ 0 h 21600"/>
              <a:gd name="T2" fmla="*/ 17204267 w 21600"/>
              <a:gd name="T3" fmla="*/ 38709597 h 21600"/>
              <a:gd name="T4" fmla="*/ 0 w 21600"/>
              <a:gd name="T5" fmla="*/ 3870959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3F3F3"/>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41030" name="Text Box 71"/>
          <p:cNvSpPr txBox="1">
            <a:spLocks noChangeArrowheads="1"/>
          </p:cNvSpPr>
          <p:nvPr/>
        </p:nvSpPr>
        <p:spPr bwMode="auto">
          <a:xfrm>
            <a:off x="2299176" y="228600"/>
            <a:ext cx="581088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000" b="1" i="0">
                <a:solidFill>
                  <a:schemeClr val="tx2"/>
                </a:solidFill>
                <a:latin typeface="Calibri" panose="020F0502020204030204" pitchFamily="34" charset="0"/>
              </a:rPr>
              <a:t>Stroke volume regulation: </a:t>
            </a:r>
          </a:p>
          <a:p>
            <a:pPr algn="ctr" eaLnBrk="1" hangingPunct="1"/>
            <a:r>
              <a:rPr lang="en-US" altLang="en-US" sz="4000" b="1" i="0">
                <a:solidFill>
                  <a:schemeClr val="tx2"/>
                </a:solidFill>
                <a:latin typeface="Calibri" panose="020F0502020204030204" pitchFamily="34" charset="0"/>
              </a:rPr>
              <a:t>2. Afterload</a:t>
            </a: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8" name="Rectangle 3"/>
          <p:cNvSpPr>
            <a:spLocks noChangeArrowheads="1"/>
          </p:cNvSpPr>
          <p:nvPr/>
        </p:nvSpPr>
        <p:spPr bwMode="auto">
          <a:xfrm>
            <a:off x="1562100" y="4032250"/>
            <a:ext cx="2349500" cy="1567096"/>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2400" i="0">
                <a:solidFill>
                  <a:srgbClr val="00FFCC"/>
                </a:solidFill>
                <a:latin typeface="Calibri" panose="020F0502020204030204" pitchFamily="34" charset="0"/>
              </a:rPr>
              <a:t>Diastolic filling volume remains constant so that EDV increases</a:t>
            </a:r>
          </a:p>
        </p:txBody>
      </p:sp>
      <p:graphicFrame>
        <p:nvGraphicFramePr>
          <p:cNvPr id="1026" name="Object 4"/>
          <p:cNvGraphicFramePr>
            <a:graphicFrameLocks/>
          </p:cNvGraphicFramePr>
          <p:nvPr>
            <p:extLst>
              <p:ext uri="{D42A27DB-BD31-4B8C-83A1-F6EECF244321}">
                <p14:modId xmlns:p14="http://schemas.microsoft.com/office/powerpoint/2010/main" val="758040293"/>
              </p:ext>
            </p:extLst>
          </p:nvPr>
        </p:nvGraphicFramePr>
        <p:xfrm>
          <a:off x="1574800" y="2343150"/>
          <a:ext cx="6083300" cy="1409700"/>
        </p:xfrm>
        <a:graphic>
          <a:graphicData uri="http://schemas.openxmlformats.org/presentationml/2006/ole">
            <mc:AlternateContent xmlns:mc="http://schemas.openxmlformats.org/markup-compatibility/2006">
              <mc:Choice xmlns:v="urn:schemas-microsoft-com:vml" Requires="v">
                <p:oleObj spid="_x0000_s1087" name="Document" r:id="rId5" imgW="6096000" imgH="1422400" progId="Word.Document.8">
                  <p:embed/>
                </p:oleObj>
              </mc:Choice>
              <mc:Fallback>
                <p:oleObj name="Document" r:id="rId5" imgW="6096000" imgH="1422400" progId="Word.Document.8">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4800" y="2343150"/>
                        <a:ext cx="60833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Line 5"/>
          <p:cNvSpPr>
            <a:spLocks noChangeShapeType="1"/>
          </p:cNvSpPr>
          <p:nvPr/>
        </p:nvSpPr>
        <p:spPr bwMode="auto">
          <a:xfrm>
            <a:off x="2489200" y="2368550"/>
            <a:ext cx="0" cy="1371600"/>
          </a:xfrm>
          <a:prstGeom prst="line">
            <a:avLst/>
          </a:prstGeom>
          <a:noFill/>
          <a:ln w="12700">
            <a:solidFill>
              <a:srgbClr val="FE9B03"/>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30" name="Line 6"/>
          <p:cNvSpPr>
            <a:spLocks noChangeShapeType="1"/>
          </p:cNvSpPr>
          <p:nvPr/>
        </p:nvSpPr>
        <p:spPr bwMode="auto">
          <a:xfrm>
            <a:off x="5080000" y="2063750"/>
            <a:ext cx="0" cy="381000"/>
          </a:xfrm>
          <a:prstGeom prst="line">
            <a:avLst/>
          </a:prstGeom>
          <a:noFill/>
          <a:ln w="25400">
            <a:solidFill>
              <a:srgbClr val="FE9B03"/>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31" name="Rectangle 7"/>
          <p:cNvSpPr>
            <a:spLocks noChangeArrowheads="1"/>
          </p:cNvSpPr>
          <p:nvPr/>
        </p:nvSpPr>
        <p:spPr bwMode="auto">
          <a:xfrm>
            <a:off x="3865563" y="1746250"/>
            <a:ext cx="2555637"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400" i="0">
                <a:solidFill>
                  <a:srgbClr val="16FA04"/>
                </a:solidFill>
                <a:latin typeface="Calibri" panose="020F0502020204030204" pitchFamily="34" charset="0"/>
              </a:rPr>
              <a:t>afterload increases</a:t>
            </a:r>
          </a:p>
        </p:txBody>
      </p:sp>
      <p:sp>
        <p:nvSpPr>
          <p:cNvPr id="1032" name="AutoShape 8"/>
          <p:cNvSpPr>
            <a:spLocks noChangeArrowheads="1"/>
          </p:cNvSpPr>
          <p:nvPr/>
        </p:nvSpPr>
        <p:spPr bwMode="auto">
          <a:xfrm>
            <a:off x="5829300" y="2432050"/>
            <a:ext cx="533400" cy="381000"/>
          </a:xfrm>
          <a:prstGeom prst="roundRect">
            <a:avLst>
              <a:gd name="adj" fmla="val 16667"/>
            </a:avLst>
          </a:prstGeom>
          <a:noFill/>
          <a:ln w="12700">
            <a:solidFill>
              <a:srgbClr val="F3F3F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1033" name="Arc 9"/>
          <p:cNvSpPr>
            <a:spLocks/>
          </p:cNvSpPr>
          <p:nvPr/>
        </p:nvSpPr>
        <p:spPr bwMode="auto">
          <a:xfrm flipH="1">
            <a:off x="5232400" y="2660650"/>
            <a:ext cx="609600" cy="1295400"/>
          </a:xfrm>
          <a:custGeom>
            <a:avLst/>
            <a:gdLst>
              <a:gd name="T0" fmla="*/ 0 w 21600"/>
              <a:gd name="T1" fmla="*/ 0 h 21600"/>
              <a:gd name="T2" fmla="*/ 17204267 w 21600"/>
              <a:gd name="T3" fmla="*/ 77688019 h 21600"/>
              <a:gd name="T4" fmla="*/ 0 w 21600"/>
              <a:gd name="T5" fmla="*/ 7768801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3F3F3"/>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1034" name="Arc 10"/>
          <p:cNvSpPr>
            <a:spLocks/>
          </p:cNvSpPr>
          <p:nvPr/>
        </p:nvSpPr>
        <p:spPr bwMode="auto">
          <a:xfrm flipV="1">
            <a:off x="3937000" y="3879850"/>
            <a:ext cx="1295400" cy="685800"/>
          </a:xfrm>
          <a:custGeom>
            <a:avLst/>
            <a:gdLst>
              <a:gd name="T0" fmla="*/ 0 w 21600"/>
              <a:gd name="T1" fmla="*/ 0 h 21600"/>
              <a:gd name="T2" fmla="*/ 77688019 w 21600"/>
              <a:gd name="T3" fmla="*/ 21774150 h 21600"/>
              <a:gd name="T4" fmla="*/ 0 w 21600"/>
              <a:gd name="T5" fmla="*/ 217741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3F3F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1035" name="Rectangle 11"/>
          <p:cNvSpPr>
            <a:spLocks noChangeArrowheads="1"/>
          </p:cNvSpPr>
          <p:nvPr/>
        </p:nvSpPr>
        <p:spPr bwMode="auto">
          <a:xfrm>
            <a:off x="5219700" y="4267200"/>
            <a:ext cx="4038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400" i="0">
                <a:solidFill>
                  <a:schemeClr val="accent2"/>
                </a:solidFill>
                <a:latin typeface="Calibri" panose="020F0502020204030204" pitchFamily="34" charset="0"/>
              </a:rPr>
              <a:t>Thus, by Starling’s law stroke work increases and thus restores stroke volume despite the raised afterload</a:t>
            </a:r>
          </a:p>
        </p:txBody>
      </p:sp>
      <p:sp>
        <p:nvSpPr>
          <p:cNvPr id="1036" name="Text Box 13"/>
          <p:cNvSpPr txBox="1">
            <a:spLocks noChangeArrowheads="1"/>
          </p:cNvSpPr>
          <p:nvPr/>
        </p:nvSpPr>
        <p:spPr bwMode="auto">
          <a:xfrm>
            <a:off x="2299176" y="228600"/>
            <a:ext cx="581088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000" b="1" i="0">
                <a:solidFill>
                  <a:schemeClr val="tx2"/>
                </a:solidFill>
                <a:latin typeface="Calibri" panose="020F0502020204030204" pitchFamily="34" charset="0"/>
              </a:rPr>
              <a:t>Stroke volume regulation: </a:t>
            </a:r>
          </a:p>
          <a:p>
            <a:pPr algn="ctr" eaLnBrk="1" hangingPunct="1"/>
            <a:r>
              <a:rPr lang="en-US" altLang="en-US" sz="4000" b="1" i="0">
                <a:solidFill>
                  <a:schemeClr val="tx2"/>
                </a:solidFill>
                <a:latin typeface="Calibri" panose="020F0502020204030204" pitchFamily="34" charset="0"/>
              </a:rPr>
              <a:t>2. Afterload</a:t>
            </a: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714500" y="304800"/>
            <a:ext cx="7010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spcBef>
                <a:spcPct val="50000"/>
              </a:spcBef>
            </a:pPr>
            <a:r>
              <a:rPr lang="en-US" altLang="en-US" sz="5400" b="1" i="0">
                <a:solidFill>
                  <a:srgbClr val="00FFFF"/>
                </a:solidFill>
                <a:latin typeface="Calibri" panose="020F0502020204030204" pitchFamily="34" charset="0"/>
              </a:rPr>
              <a:t>Learning outcomes, continued</a:t>
            </a:r>
          </a:p>
        </p:txBody>
      </p:sp>
      <p:sp>
        <p:nvSpPr>
          <p:cNvPr id="4" name="Rectangle 5"/>
          <p:cNvSpPr>
            <a:spLocks noChangeArrowheads="1"/>
          </p:cNvSpPr>
          <p:nvPr/>
        </p:nvSpPr>
        <p:spPr bwMode="auto">
          <a:xfrm>
            <a:off x="190500" y="2286000"/>
            <a:ext cx="98298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marL="457200" indent="-457200">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buFontTx/>
              <a:buBlip>
                <a:blip r:embed="rId3"/>
              </a:buBlip>
            </a:pPr>
            <a:r>
              <a:rPr lang="en-US" altLang="en-US" sz="2100" b="1" i="0" dirty="0">
                <a:solidFill>
                  <a:srgbClr val="FFFF00"/>
                </a:solidFill>
              </a:rPr>
              <a:t>Define cardiac failure. </a:t>
            </a:r>
          </a:p>
          <a:p>
            <a:pPr>
              <a:buFontTx/>
              <a:buBlip>
                <a:blip r:embed="rId3"/>
              </a:buBlip>
            </a:pPr>
            <a:r>
              <a:rPr lang="en-US" altLang="en-US" sz="2100" b="1" i="0" dirty="0">
                <a:solidFill>
                  <a:srgbClr val="FFFF00"/>
                </a:solidFill>
              </a:rPr>
              <a:t>Classify cardiac failure. </a:t>
            </a:r>
          </a:p>
          <a:p>
            <a:pPr>
              <a:buFontTx/>
              <a:buBlip>
                <a:blip r:embed="rId3"/>
              </a:buBlip>
            </a:pPr>
            <a:r>
              <a:rPr lang="en-US" altLang="en-US" sz="2100" b="1" i="0" dirty="0">
                <a:solidFill>
                  <a:srgbClr val="FFFF00"/>
                </a:solidFill>
              </a:rPr>
              <a:t>Describe the causes and pathophysiological consequences of acute cardiac failure. </a:t>
            </a:r>
          </a:p>
          <a:p>
            <a:pPr>
              <a:buFontTx/>
              <a:buBlip>
                <a:blip r:embed="rId3"/>
              </a:buBlip>
            </a:pPr>
            <a:r>
              <a:rPr lang="en-US" altLang="en-US" sz="2100" b="1" i="0" dirty="0">
                <a:solidFill>
                  <a:srgbClr val="FFFF00"/>
                </a:solidFill>
              </a:rPr>
              <a:t>Discuss how left-sided failure leads to right-sided failure: congestive heart failure. </a:t>
            </a:r>
          </a:p>
          <a:p>
            <a:pPr>
              <a:buFontTx/>
              <a:buBlip>
                <a:blip r:embed="rId3"/>
              </a:buBlip>
            </a:pPr>
            <a:r>
              <a:rPr lang="en-US" altLang="en-US" sz="2100" b="1" i="0" dirty="0">
                <a:solidFill>
                  <a:srgbClr val="FFFF00"/>
                </a:solidFill>
              </a:rPr>
              <a:t>Describe the compensatory mechanisms in heart failure: Frank/Starling mechanism; sympathetic activation; role of kidneys. </a:t>
            </a:r>
          </a:p>
          <a:p>
            <a:pPr>
              <a:buFontTx/>
              <a:buBlip>
                <a:blip r:embed="rId3"/>
              </a:buBlip>
            </a:pPr>
            <a:r>
              <a:rPr lang="en-US" altLang="en-US" sz="2100" b="1" i="0" dirty="0">
                <a:solidFill>
                  <a:srgbClr val="FFFF00"/>
                </a:solidFill>
              </a:rPr>
              <a:t>Interpret and draw Starling curves for healthy heart, acute failure, compensated failure. </a:t>
            </a:r>
          </a:p>
          <a:p>
            <a:pPr>
              <a:buFontTx/>
              <a:buBlip>
                <a:blip r:embed="rId3"/>
              </a:buBlip>
            </a:pPr>
            <a:r>
              <a:rPr lang="en-US" altLang="en-US" sz="2100" b="1" i="0" dirty="0">
                <a:solidFill>
                  <a:srgbClr val="FFFF00"/>
                </a:solidFill>
              </a:rPr>
              <a:t>Discuss fluid retention in cardiac failure. </a:t>
            </a:r>
          </a:p>
          <a:p>
            <a:pPr>
              <a:buFontTx/>
              <a:buBlip>
                <a:blip r:embed="rId3"/>
              </a:buBlip>
            </a:pPr>
            <a:r>
              <a:rPr lang="en-US" altLang="en-US" sz="2100" b="1" i="0" dirty="0">
                <a:solidFill>
                  <a:srgbClr val="FFFF00"/>
                </a:solidFill>
              </a:rPr>
              <a:t>Compare and contrast compensated and decompensated heart failure. </a:t>
            </a:r>
            <a:endParaRPr lang="en-US" altLang="en-US" sz="2100" b="1" i="0" dirty="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429465187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7170" name="Rectangle 2"/>
          <p:cNvSpPr>
            <a:spLocks noChangeArrowheads="1"/>
          </p:cNvSpPr>
          <p:nvPr/>
        </p:nvSpPr>
        <p:spPr bwMode="auto">
          <a:xfrm>
            <a:off x="0" y="4038600"/>
            <a:ext cx="10287000" cy="1219200"/>
          </a:xfrm>
          <a:prstGeom prst="rect">
            <a:avLst/>
          </a:prstGeom>
          <a:noFill/>
          <a:ln w="9525">
            <a:noFill/>
            <a:miter lim="800000"/>
            <a:headEnd/>
            <a:tailEnd/>
          </a:ln>
          <a:effectLst/>
        </p:spPr>
        <p:txBody>
          <a:bodyPr lIns="92075" tIns="46038" rIns="92075" bIns="46038" anchor="ctr"/>
          <a:lstStyle/>
          <a:p>
            <a:pPr algn="ctr">
              <a:defRPr/>
            </a:pPr>
            <a:r>
              <a:rPr lang="en-US" sz="4400" b="1" i="0">
                <a:solidFill>
                  <a:srgbClr val="66FFFF"/>
                </a:solidFill>
                <a:effectLst>
                  <a:outerShdw blurRad="38100" dist="38100" dir="2700000" algn="tl">
                    <a:srgbClr val="000000"/>
                  </a:outerShdw>
                </a:effectLst>
                <a:latin typeface="Calibri" panose="020F0502020204030204" pitchFamily="34" charset="0"/>
                <a:cs typeface="Traditional Arabic" pitchFamily="2" charset="-78"/>
              </a:rPr>
              <a:t>3. Myocardial contractility</a:t>
            </a:r>
          </a:p>
          <a:p>
            <a:pPr algn="ctr">
              <a:defRPr/>
            </a:pPr>
            <a:r>
              <a:rPr lang="en-US" sz="4400" b="1" i="0">
                <a:solidFill>
                  <a:srgbClr val="66FFFF"/>
                </a:solidFill>
                <a:effectLst>
                  <a:outerShdw blurRad="38100" dist="38100" dir="2700000" algn="tl">
                    <a:srgbClr val="000000"/>
                  </a:outerShdw>
                </a:effectLst>
                <a:latin typeface="Calibri" panose="020F0502020204030204" pitchFamily="34" charset="0"/>
                <a:cs typeface="Traditional Arabic" pitchFamily="2" charset="-78"/>
              </a:rPr>
              <a:t>Cardiac inotropic state (inotropy)</a:t>
            </a:r>
          </a:p>
        </p:txBody>
      </p:sp>
      <p:sp>
        <p:nvSpPr>
          <p:cNvPr id="2567171" name="Rectangle 3"/>
          <p:cNvSpPr>
            <a:spLocks noChangeArrowheads="1"/>
          </p:cNvSpPr>
          <p:nvPr/>
        </p:nvSpPr>
        <p:spPr bwMode="auto">
          <a:xfrm>
            <a:off x="0" y="2057400"/>
            <a:ext cx="10287000" cy="1219200"/>
          </a:xfrm>
          <a:prstGeom prst="rect">
            <a:avLst/>
          </a:prstGeom>
          <a:noFill/>
          <a:ln w="9525">
            <a:noFill/>
            <a:miter lim="800000"/>
            <a:headEnd/>
            <a:tailEnd/>
          </a:ln>
          <a:effectLst/>
        </p:spPr>
        <p:txBody>
          <a:bodyPr lIns="92075" tIns="46038" rIns="92075" bIns="46038" anchor="ctr"/>
          <a:lstStyle/>
          <a:p>
            <a:pPr algn="ctr">
              <a:defRPr/>
            </a:pPr>
            <a:r>
              <a:rPr lang="en-US" sz="4000" b="1" i="0">
                <a:solidFill>
                  <a:srgbClr val="FFFF00"/>
                </a:solidFill>
                <a:effectLst>
                  <a:outerShdw blurRad="38100" dist="38100" dir="2700000" algn="tl">
                    <a:srgbClr val="000000"/>
                  </a:outerShdw>
                </a:effectLst>
                <a:latin typeface="Calibri" panose="020F0502020204030204" pitchFamily="34" charset="0"/>
              </a:rPr>
              <a:t>Determinants of the cardiac performance</a:t>
            </a:r>
            <a:r>
              <a:rPr lang="en-US" sz="4000">
                <a:latin typeface="Calibri" panose="020F0502020204030204" pitchFamily="34" charset="0"/>
              </a:rPr>
              <a:t> </a:t>
            </a:r>
          </a:p>
          <a:p>
            <a:pPr algn="ctr">
              <a:defRPr/>
            </a:pPr>
            <a:r>
              <a:rPr lang="en-US" sz="4000" b="1" i="0">
                <a:solidFill>
                  <a:srgbClr val="FF0000"/>
                </a:solidFill>
                <a:effectLst>
                  <a:outerShdw blurRad="38100" dist="38100" dir="2700000" algn="tl">
                    <a:srgbClr val="000000"/>
                  </a:outerShdw>
                </a:effectLst>
                <a:latin typeface="Calibri" panose="020F0502020204030204" pitchFamily="34" charset="0"/>
                <a:cs typeface="Traditional Arabic" pitchFamily="2" charset="-78"/>
              </a:rPr>
              <a:t>Determinants of the CO</a:t>
            </a:r>
          </a:p>
          <a:p>
            <a:pPr algn="ctr">
              <a:defRPr/>
            </a:pPr>
            <a:r>
              <a:rPr lang="en-US" sz="4000" b="1" i="0">
                <a:solidFill>
                  <a:srgbClr val="33CC33"/>
                </a:solidFill>
                <a:effectLst>
                  <a:outerShdw blurRad="38100" dist="38100" dir="2700000" algn="tl">
                    <a:srgbClr val="000000"/>
                  </a:outerShdw>
                </a:effectLst>
                <a:latin typeface="Calibri" panose="020F0502020204030204" pitchFamily="34" charset="0"/>
                <a:cs typeface="Traditional Arabic" pitchFamily="2" charset="-78"/>
              </a:rPr>
              <a:t>Determinants of SV</a:t>
            </a:r>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4034" name="Picture 2" descr="gr1lf1222_a"/>
          <p:cNvPicPr>
            <a:picLocks noChangeAspect="1" noChangeArrowheads="1"/>
          </p:cNvPicPr>
          <p:nvPr/>
        </p:nvPicPr>
        <p:blipFill>
          <a:blip r:embed="rId4">
            <a:extLst>
              <a:ext uri="{28A0092B-C50C-407E-A947-70E740481C1C}">
                <a14:useLocalDpi xmlns:a14="http://schemas.microsoft.com/office/drawing/2010/main" val="0"/>
              </a:ext>
            </a:extLst>
          </a:blip>
          <a:srcRect b="5757"/>
          <a:stretch>
            <a:fillRect/>
          </a:stretch>
        </p:blipFill>
        <p:spPr bwMode="auto">
          <a:xfrm>
            <a:off x="298450" y="1939925"/>
            <a:ext cx="5759450" cy="4716463"/>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grpSp>
        <p:nvGrpSpPr>
          <p:cNvPr id="44035" name="Group 3"/>
          <p:cNvGrpSpPr>
            <a:grpSpLocks/>
          </p:cNvGrpSpPr>
          <p:nvPr/>
        </p:nvGrpSpPr>
        <p:grpSpPr bwMode="auto">
          <a:xfrm>
            <a:off x="1141413" y="1939926"/>
            <a:ext cx="2519362" cy="1306513"/>
            <a:chOff x="2699" y="1056"/>
            <a:chExt cx="1587" cy="823"/>
          </a:xfrm>
        </p:grpSpPr>
        <p:sp>
          <p:nvSpPr>
            <p:cNvPr id="44041" name="Text Box 4"/>
            <p:cNvSpPr txBox="1">
              <a:spLocks noChangeArrowheads="1"/>
            </p:cNvSpPr>
            <p:nvPr/>
          </p:nvSpPr>
          <p:spPr bwMode="auto">
            <a:xfrm>
              <a:off x="2699" y="1297"/>
              <a:ext cx="819"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800" i="0">
                  <a:solidFill>
                    <a:schemeClr val="bg1"/>
                  </a:solidFill>
                  <a:latin typeface="Calibri" panose="020F0502020204030204" pitchFamily="34" charset="0"/>
                </a:rPr>
                <a:t>Increased</a:t>
              </a:r>
            </a:p>
            <a:p>
              <a:pPr eaLnBrk="1" hangingPunct="1"/>
              <a:r>
                <a:rPr lang="en-US" altLang="en-US" sz="1800" i="0">
                  <a:solidFill>
                    <a:schemeClr val="bg1"/>
                  </a:solidFill>
                  <a:latin typeface="Calibri" panose="020F0502020204030204" pitchFamily="34" charset="0"/>
                </a:rPr>
                <a:t>ventricular</a:t>
              </a:r>
            </a:p>
            <a:p>
              <a:pPr eaLnBrk="1" hangingPunct="1"/>
              <a:r>
                <a:rPr lang="en-US" altLang="en-US" sz="1800" i="0">
                  <a:solidFill>
                    <a:schemeClr val="bg1"/>
                  </a:solidFill>
                  <a:latin typeface="Calibri" panose="020F0502020204030204" pitchFamily="34" charset="0"/>
                </a:rPr>
                <a:t>contractility</a:t>
              </a:r>
            </a:p>
          </p:txBody>
        </p:sp>
        <p:sp>
          <p:nvSpPr>
            <p:cNvPr id="44042" name="Freeform 5"/>
            <p:cNvSpPr>
              <a:spLocks/>
            </p:cNvSpPr>
            <p:nvPr/>
          </p:nvSpPr>
          <p:spPr bwMode="auto">
            <a:xfrm>
              <a:off x="3379" y="1056"/>
              <a:ext cx="907" cy="333"/>
            </a:xfrm>
            <a:custGeom>
              <a:avLst/>
              <a:gdLst>
                <a:gd name="T0" fmla="*/ 907 w 907"/>
                <a:gd name="T1" fmla="*/ 242 h 333"/>
                <a:gd name="T2" fmla="*/ 363 w 907"/>
                <a:gd name="T3" fmla="*/ 15 h 333"/>
                <a:gd name="T4" fmla="*/ 0 w 907"/>
                <a:gd name="T5" fmla="*/ 333 h 333"/>
                <a:gd name="T6" fmla="*/ 0 60000 65536"/>
                <a:gd name="T7" fmla="*/ 0 60000 65536"/>
                <a:gd name="T8" fmla="*/ 0 60000 65536"/>
                <a:gd name="T9" fmla="*/ 0 w 907"/>
                <a:gd name="T10" fmla="*/ 0 h 333"/>
                <a:gd name="T11" fmla="*/ 907 w 907"/>
                <a:gd name="T12" fmla="*/ 333 h 333"/>
              </a:gdLst>
              <a:ahLst/>
              <a:cxnLst>
                <a:cxn ang="T6">
                  <a:pos x="T0" y="T1"/>
                </a:cxn>
                <a:cxn ang="T7">
                  <a:pos x="T2" y="T3"/>
                </a:cxn>
                <a:cxn ang="T8">
                  <a:pos x="T4" y="T5"/>
                </a:cxn>
              </a:cxnLst>
              <a:rect l="T9" t="T10" r="T11" b="T12"/>
              <a:pathLst>
                <a:path w="907" h="333">
                  <a:moveTo>
                    <a:pt x="907" y="242"/>
                  </a:moveTo>
                  <a:cubicBezTo>
                    <a:pt x="710" y="121"/>
                    <a:pt x="514" y="0"/>
                    <a:pt x="363" y="15"/>
                  </a:cubicBezTo>
                  <a:cubicBezTo>
                    <a:pt x="212" y="30"/>
                    <a:pt x="106" y="181"/>
                    <a:pt x="0" y="333"/>
                  </a:cubicBezTo>
                </a:path>
              </a:pathLst>
            </a:custGeom>
            <a:noFill/>
            <a:ln w="28575" cap="flat" cmpd="sng">
              <a:solidFill>
                <a:schemeClr val="tx1"/>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endParaRPr>
            </a:p>
          </p:txBody>
        </p:sp>
      </p:grpSp>
      <p:grpSp>
        <p:nvGrpSpPr>
          <p:cNvPr id="44036" name="Group 6"/>
          <p:cNvGrpSpPr>
            <a:grpSpLocks/>
          </p:cNvGrpSpPr>
          <p:nvPr/>
        </p:nvGrpSpPr>
        <p:grpSpPr bwMode="auto">
          <a:xfrm>
            <a:off x="2941638" y="4772027"/>
            <a:ext cx="2052637" cy="1066801"/>
            <a:chOff x="3833" y="2840"/>
            <a:chExt cx="1292" cy="672"/>
          </a:xfrm>
        </p:grpSpPr>
        <p:sp>
          <p:nvSpPr>
            <p:cNvPr id="44039" name="Text Box 7"/>
            <p:cNvSpPr txBox="1">
              <a:spLocks noChangeArrowheads="1"/>
            </p:cNvSpPr>
            <p:nvPr/>
          </p:nvSpPr>
          <p:spPr bwMode="auto">
            <a:xfrm>
              <a:off x="3833" y="2930"/>
              <a:ext cx="818"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800" i="0">
                  <a:solidFill>
                    <a:schemeClr val="bg1"/>
                  </a:solidFill>
                  <a:latin typeface="Calibri" panose="020F0502020204030204" pitchFamily="34" charset="0"/>
                </a:rPr>
                <a:t>Decreased</a:t>
              </a:r>
            </a:p>
            <a:p>
              <a:pPr eaLnBrk="1" hangingPunct="1"/>
              <a:r>
                <a:rPr lang="en-US" altLang="en-US" sz="1800" i="0">
                  <a:solidFill>
                    <a:schemeClr val="bg1"/>
                  </a:solidFill>
                  <a:latin typeface="Calibri" panose="020F0502020204030204" pitchFamily="34" charset="0"/>
                </a:rPr>
                <a:t>ventricular</a:t>
              </a:r>
            </a:p>
            <a:p>
              <a:pPr eaLnBrk="1" hangingPunct="1"/>
              <a:r>
                <a:rPr lang="en-US" altLang="en-US" sz="1800" i="0">
                  <a:solidFill>
                    <a:schemeClr val="bg1"/>
                  </a:solidFill>
                  <a:latin typeface="Calibri" panose="020F0502020204030204" pitchFamily="34" charset="0"/>
                </a:rPr>
                <a:t>contractility</a:t>
              </a:r>
            </a:p>
          </p:txBody>
        </p:sp>
        <p:sp>
          <p:nvSpPr>
            <p:cNvPr id="44040" name="Freeform 8"/>
            <p:cNvSpPr>
              <a:spLocks/>
            </p:cNvSpPr>
            <p:nvPr/>
          </p:nvSpPr>
          <p:spPr bwMode="auto">
            <a:xfrm>
              <a:off x="4558" y="2840"/>
              <a:ext cx="567" cy="265"/>
            </a:xfrm>
            <a:custGeom>
              <a:avLst/>
              <a:gdLst>
                <a:gd name="T0" fmla="*/ 409 w 567"/>
                <a:gd name="T1" fmla="*/ 0 h 265"/>
                <a:gd name="T2" fmla="*/ 499 w 567"/>
                <a:gd name="T3" fmla="*/ 227 h 265"/>
                <a:gd name="T4" fmla="*/ 0 w 567"/>
                <a:gd name="T5" fmla="*/ 227 h 265"/>
                <a:gd name="T6" fmla="*/ 0 60000 65536"/>
                <a:gd name="T7" fmla="*/ 0 60000 65536"/>
                <a:gd name="T8" fmla="*/ 0 60000 65536"/>
                <a:gd name="T9" fmla="*/ 0 w 567"/>
                <a:gd name="T10" fmla="*/ 0 h 265"/>
                <a:gd name="T11" fmla="*/ 567 w 567"/>
                <a:gd name="T12" fmla="*/ 265 h 265"/>
              </a:gdLst>
              <a:ahLst/>
              <a:cxnLst>
                <a:cxn ang="T6">
                  <a:pos x="T0" y="T1"/>
                </a:cxn>
                <a:cxn ang="T7">
                  <a:pos x="T2" y="T3"/>
                </a:cxn>
                <a:cxn ang="T8">
                  <a:pos x="T4" y="T5"/>
                </a:cxn>
              </a:cxnLst>
              <a:rect l="T9" t="T10" r="T11" b="T12"/>
              <a:pathLst>
                <a:path w="567" h="265">
                  <a:moveTo>
                    <a:pt x="409" y="0"/>
                  </a:moveTo>
                  <a:cubicBezTo>
                    <a:pt x="488" y="94"/>
                    <a:pt x="567" y="189"/>
                    <a:pt x="499" y="227"/>
                  </a:cubicBezTo>
                  <a:cubicBezTo>
                    <a:pt x="431" y="265"/>
                    <a:pt x="215" y="246"/>
                    <a:pt x="0" y="227"/>
                  </a:cubicBezTo>
                </a:path>
              </a:pathLst>
            </a:custGeom>
            <a:noFill/>
            <a:ln w="28575" cap="rnd" cmpd="sng">
              <a:solidFill>
                <a:schemeClr val="tx1"/>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endParaRPr>
            </a:p>
          </p:txBody>
        </p:sp>
      </p:grpSp>
      <p:sp>
        <p:nvSpPr>
          <p:cNvPr id="44037" name="Text Box 9"/>
          <p:cNvSpPr txBox="1">
            <a:spLocks noChangeArrowheads="1"/>
          </p:cNvSpPr>
          <p:nvPr/>
        </p:nvSpPr>
        <p:spPr bwMode="auto">
          <a:xfrm>
            <a:off x="0" y="0"/>
            <a:ext cx="10287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2400" b="1" i="0">
                <a:solidFill>
                  <a:schemeClr val="tx2"/>
                </a:solidFill>
                <a:latin typeface="Calibri" panose="020F0502020204030204" pitchFamily="34" charset="0"/>
              </a:rPr>
              <a:t>Stroke volume regulation: </a:t>
            </a:r>
          </a:p>
          <a:p>
            <a:pPr algn="ctr" eaLnBrk="1" hangingPunct="1"/>
            <a:r>
              <a:rPr lang="en-US" altLang="en-US" sz="2400" b="1" i="0">
                <a:solidFill>
                  <a:schemeClr val="tx2"/>
                </a:solidFill>
                <a:latin typeface="Calibri" panose="020F0502020204030204" pitchFamily="34" charset="0"/>
              </a:rPr>
              <a:t>3. Myocardial contractility</a:t>
            </a:r>
          </a:p>
          <a:p>
            <a:pPr algn="ctr" eaLnBrk="1" hangingPunct="1"/>
            <a:r>
              <a:rPr lang="en-US" altLang="en-US" sz="2400" b="1" i="0">
                <a:solidFill>
                  <a:schemeClr val="accent2"/>
                </a:solidFill>
                <a:latin typeface="Calibri" panose="020F0502020204030204" pitchFamily="34" charset="0"/>
              </a:rPr>
              <a:t>Cardiac inotropic state (inotropy)</a:t>
            </a:r>
          </a:p>
          <a:p>
            <a:pPr algn="ctr"/>
            <a:r>
              <a:rPr lang="en-US" altLang="en-US" sz="2400" b="1" i="0">
                <a:solidFill>
                  <a:schemeClr val="hlink"/>
                </a:solidFill>
                <a:latin typeface="Calibri" panose="020F0502020204030204" pitchFamily="34" charset="0"/>
              </a:rPr>
              <a:t>Effect of sympathetic stimulation</a:t>
            </a:r>
          </a:p>
          <a:p>
            <a:pPr algn="ctr"/>
            <a:r>
              <a:rPr lang="en-US" altLang="en-US" sz="2400" b="1" i="0">
                <a:solidFill>
                  <a:srgbClr val="00FF00"/>
                </a:solidFill>
                <a:latin typeface="Calibri" panose="020F0502020204030204" pitchFamily="34" charset="0"/>
              </a:rPr>
              <a:t>inotropic effect of noradrenaline and adrenaline</a:t>
            </a:r>
          </a:p>
        </p:txBody>
      </p:sp>
      <p:sp>
        <p:nvSpPr>
          <p:cNvPr id="44038" name="Text Box 10"/>
          <p:cNvSpPr txBox="1">
            <a:spLocks noChangeArrowheads="1"/>
          </p:cNvSpPr>
          <p:nvPr/>
        </p:nvSpPr>
        <p:spPr bwMode="auto">
          <a:xfrm>
            <a:off x="6134100" y="1828800"/>
            <a:ext cx="4132263"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buFontTx/>
              <a:buBlip>
                <a:blip r:embed="rId5"/>
              </a:buBlip>
            </a:pPr>
            <a:r>
              <a:rPr lang="en-GB" altLang="en-US" sz="2100" b="1" i="0">
                <a:solidFill>
                  <a:srgbClr val="00FFFF"/>
                </a:solidFill>
                <a:latin typeface="Calibri" panose="020F0502020204030204" pitchFamily="34" charset="0"/>
              </a:rPr>
              <a:t> Sympathetic nerve stimulation increases cardiac contractility. </a:t>
            </a:r>
          </a:p>
          <a:p>
            <a:pPr>
              <a:buFontTx/>
              <a:buBlip>
                <a:blip r:embed="rId5"/>
              </a:buBlip>
            </a:pPr>
            <a:endParaRPr lang="en-GB" altLang="en-US" sz="2100" b="1" i="0">
              <a:solidFill>
                <a:srgbClr val="00FFFF"/>
              </a:solidFill>
              <a:latin typeface="Calibri" panose="020F0502020204030204" pitchFamily="34" charset="0"/>
            </a:endParaRPr>
          </a:p>
          <a:p>
            <a:pPr>
              <a:buFontTx/>
              <a:buBlip>
                <a:blip r:embed="rId5"/>
              </a:buBlip>
            </a:pPr>
            <a:r>
              <a:rPr lang="en-GB" altLang="en-US" sz="2100" b="1" i="0">
                <a:solidFill>
                  <a:srgbClr val="00FFFF"/>
                </a:solidFill>
                <a:latin typeface="Calibri" panose="020F0502020204030204" pitchFamily="34" charset="0"/>
              </a:rPr>
              <a:t> At rest the heart is under sympathetic tone.</a:t>
            </a:r>
          </a:p>
          <a:p>
            <a:pPr>
              <a:buFontTx/>
              <a:buBlip>
                <a:blip r:embed="rId5"/>
              </a:buBlip>
            </a:pPr>
            <a:endParaRPr lang="en-GB" altLang="en-US" sz="2100" b="1" i="0">
              <a:solidFill>
                <a:srgbClr val="00FFFF"/>
              </a:solidFill>
              <a:latin typeface="Calibri" panose="020F0502020204030204" pitchFamily="34" charset="0"/>
            </a:endParaRPr>
          </a:p>
          <a:p>
            <a:pPr>
              <a:buFontTx/>
              <a:buBlip>
                <a:blip r:embed="rId5"/>
              </a:buBlip>
            </a:pPr>
            <a:r>
              <a:rPr lang="en-GB" altLang="en-US" sz="2100" b="1" i="0">
                <a:solidFill>
                  <a:srgbClr val="00FFFF"/>
                </a:solidFill>
                <a:latin typeface="Calibri" panose="020F0502020204030204" pitchFamily="34" charset="0"/>
              </a:rPr>
              <a:t> Noradrenaline enhances calcium entry into cardiac cells.</a:t>
            </a:r>
          </a:p>
          <a:p>
            <a:pPr>
              <a:buFontTx/>
              <a:buBlip>
                <a:blip r:embed="rId5"/>
              </a:buBlip>
            </a:pPr>
            <a:endParaRPr lang="en-GB" altLang="en-US" sz="2100" b="1" i="0">
              <a:solidFill>
                <a:srgbClr val="00FFFF"/>
              </a:solidFill>
              <a:latin typeface="Calibri" panose="020F0502020204030204" pitchFamily="34" charset="0"/>
            </a:endParaRPr>
          </a:p>
          <a:p>
            <a:pPr>
              <a:buFontTx/>
              <a:buBlip>
                <a:blip r:embed="rId5"/>
              </a:buBlip>
            </a:pPr>
            <a:r>
              <a:rPr lang="en-GB" altLang="en-US" sz="2100" b="1" i="0">
                <a:solidFill>
                  <a:srgbClr val="00FFFF"/>
                </a:solidFill>
                <a:latin typeface="Calibri" panose="020F0502020204030204" pitchFamily="34" charset="0"/>
              </a:rPr>
              <a:t> Parasympathetic stimulation has little affect on contractility due to the innervation pattern of the heart.</a:t>
            </a:r>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4037" name="Text Box 9"/>
          <p:cNvSpPr txBox="1">
            <a:spLocks noChangeArrowheads="1"/>
          </p:cNvSpPr>
          <p:nvPr/>
        </p:nvSpPr>
        <p:spPr bwMode="auto">
          <a:xfrm>
            <a:off x="4381500" y="312003"/>
            <a:ext cx="5905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2400" b="1" i="0" dirty="0">
                <a:solidFill>
                  <a:schemeClr val="tx2"/>
                </a:solidFill>
                <a:latin typeface="Calibri" panose="020F0502020204030204" pitchFamily="34" charset="0"/>
              </a:rPr>
              <a:t>Stroke volume regulation: </a:t>
            </a:r>
          </a:p>
          <a:p>
            <a:pPr algn="ctr" eaLnBrk="1" hangingPunct="1"/>
            <a:r>
              <a:rPr lang="en-US" altLang="en-US" sz="2400" b="1" i="0" dirty="0">
                <a:solidFill>
                  <a:schemeClr val="tx2"/>
                </a:solidFill>
                <a:latin typeface="Calibri" panose="020F0502020204030204" pitchFamily="34" charset="0"/>
              </a:rPr>
              <a:t>3. Myocardial </a:t>
            </a:r>
            <a:r>
              <a:rPr lang="en-US" altLang="en-US" sz="2400" b="1" i="0" dirty="0" smtClean="0">
                <a:solidFill>
                  <a:schemeClr val="tx2"/>
                </a:solidFill>
                <a:latin typeface="Calibri" panose="020F0502020204030204" pitchFamily="34" charset="0"/>
              </a:rPr>
              <a:t>contractility</a:t>
            </a:r>
            <a:endParaRPr lang="en-US" altLang="en-US" sz="2400" b="1" i="0" dirty="0">
              <a:solidFill>
                <a:schemeClr val="tx2"/>
              </a:solidFill>
              <a:latin typeface="Calibri" panose="020F0502020204030204" pitchFamily="34" charset="0"/>
            </a:endParaRPr>
          </a:p>
        </p:txBody>
      </p:sp>
      <p:sp>
        <p:nvSpPr>
          <p:cNvPr id="44038" name="Text Box 10"/>
          <p:cNvSpPr txBox="1">
            <a:spLocks noChangeArrowheads="1"/>
          </p:cNvSpPr>
          <p:nvPr/>
        </p:nvSpPr>
        <p:spPr bwMode="auto">
          <a:xfrm>
            <a:off x="5753100" y="1828800"/>
            <a:ext cx="4132263"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buFontTx/>
              <a:buBlip>
                <a:blip r:embed="rId4"/>
              </a:buBlip>
            </a:pPr>
            <a:r>
              <a:rPr lang="en-GB" altLang="en-US" sz="2100" b="1" i="0" dirty="0">
                <a:solidFill>
                  <a:srgbClr val="00FFFF"/>
                </a:solidFill>
                <a:latin typeface="Calibri" panose="020F0502020204030204" pitchFamily="34" charset="0"/>
              </a:rPr>
              <a:t> Sympathetic nerve stimulation increases cardiac contractility. </a:t>
            </a:r>
          </a:p>
          <a:p>
            <a:pPr>
              <a:buFontTx/>
              <a:buBlip>
                <a:blip r:embed="rId4"/>
              </a:buBlip>
            </a:pPr>
            <a:endParaRPr lang="en-GB" altLang="en-US" sz="2100" b="1" i="0" dirty="0">
              <a:solidFill>
                <a:srgbClr val="00FFFF"/>
              </a:solidFill>
              <a:latin typeface="Calibri" panose="020F0502020204030204" pitchFamily="34" charset="0"/>
            </a:endParaRPr>
          </a:p>
          <a:p>
            <a:pPr>
              <a:buFontTx/>
              <a:buBlip>
                <a:blip r:embed="rId4"/>
              </a:buBlip>
            </a:pPr>
            <a:r>
              <a:rPr lang="en-GB" altLang="en-US" sz="2100" b="1" i="0" dirty="0">
                <a:solidFill>
                  <a:srgbClr val="00FFFF"/>
                </a:solidFill>
                <a:latin typeface="Calibri" panose="020F0502020204030204" pitchFamily="34" charset="0"/>
              </a:rPr>
              <a:t> At rest the heart is under sympathetic tone.</a:t>
            </a:r>
          </a:p>
          <a:p>
            <a:pPr>
              <a:buFontTx/>
              <a:buBlip>
                <a:blip r:embed="rId4"/>
              </a:buBlip>
            </a:pPr>
            <a:endParaRPr lang="en-GB" altLang="en-US" sz="2100" b="1" i="0" dirty="0">
              <a:solidFill>
                <a:srgbClr val="00FFFF"/>
              </a:solidFill>
              <a:latin typeface="Calibri" panose="020F0502020204030204" pitchFamily="34" charset="0"/>
            </a:endParaRPr>
          </a:p>
          <a:p>
            <a:pPr>
              <a:buFontTx/>
              <a:buBlip>
                <a:blip r:embed="rId4"/>
              </a:buBlip>
            </a:pPr>
            <a:r>
              <a:rPr lang="en-GB" altLang="en-US" sz="2100" b="1" i="0" dirty="0">
                <a:solidFill>
                  <a:srgbClr val="00FFFF"/>
                </a:solidFill>
                <a:latin typeface="Calibri" panose="020F0502020204030204" pitchFamily="34" charset="0"/>
              </a:rPr>
              <a:t> Noradrenaline enhances calcium entry into cardiac cells.</a:t>
            </a:r>
          </a:p>
          <a:p>
            <a:pPr>
              <a:buFontTx/>
              <a:buBlip>
                <a:blip r:embed="rId4"/>
              </a:buBlip>
            </a:pPr>
            <a:endParaRPr lang="en-GB" altLang="en-US" sz="2100" b="1" i="0" dirty="0">
              <a:solidFill>
                <a:srgbClr val="00FFFF"/>
              </a:solidFill>
              <a:latin typeface="Calibri" panose="020F0502020204030204" pitchFamily="34" charset="0"/>
            </a:endParaRPr>
          </a:p>
          <a:p>
            <a:pPr>
              <a:buFontTx/>
              <a:buBlip>
                <a:blip r:embed="rId4"/>
              </a:buBlip>
            </a:pPr>
            <a:r>
              <a:rPr lang="en-GB" altLang="en-US" sz="2100" b="1" i="0" dirty="0">
                <a:solidFill>
                  <a:srgbClr val="00FFFF"/>
                </a:solidFill>
                <a:latin typeface="Calibri" panose="020F0502020204030204" pitchFamily="34" charset="0"/>
              </a:rPr>
              <a:t> Parasympathetic stimulation has little affect on contractility due to the innervation pattern of the heart.</a:t>
            </a:r>
          </a:p>
        </p:txBody>
      </p:sp>
      <p:pic>
        <p:nvPicPr>
          <p:cNvPr id="11" name="Picture 13" descr="http://www.accessmedicine.com/loadBinary.aspx?name=mohr6&amp;filename=%09mohr6_c003f006.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295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73487"/>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314700" y="6308725"/>
            <a:ext cx="681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a:solidFill>
                  <a:srgbClr val="00FFCC"/>
                </a:solidFill>
              </a:rPr>
              <a:t>Circulating (hormonal) adrenaline has the same effect.</a:t>
            </a:r>
          </a:p>
        </p:txBody>
      </p:sp>
      <p:pic>
        <p:nvPicPr>
          <p:cNvPr id="45059" name="Picture 3" descr="figCh05_27a"/>
          <p:cNvPicPr>
            <a:picLocks noChangeAspect="1" noChangeArrowheads="1"/>
          </p:cNvPicPr>
          <p:nvPr/>
        </p:nvPicPr>
        <p:blipFill>
          <a:blip r:embed="rId4">
            <a:extLst>
              <a:ext uri="{28A0092B-C50C-407E-A947-70E740481C1C}">
                <a14:useLocalDpi xmlns:a14="http://schemas.microsoft.com/office/drawing/2010/main" val="0"/>
              </a:ext>
            </a:extLst>
          </a:blip>
          <a:srcRect r="73914" b="9746"/>
          <a:stretch>
            <a:fillRect/>
          </a:stretch>
        </p:blipFill>
        <p:spPr bwMode="auto">
          <a:xfrm>
            <a:off x="1225550" y="1844675"/>
            <a:ext cx="3506788"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4"/>
          <p:cNvSpPr txBox="1">
            <a:spLocks noChangeArrowheads="1"/>
          </p:cNvSpPr>
          <p:nvPr/>
        </p:nvSpPr>
        <p:spPr bwMode="auto">
          <a:xfrm>
            <a:off x="3411538" y="3475038"/>
            <a:ext cx="1206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2000" b="1" i="0">
                <a:solidFill>
                  <a:srgbClr val="CC3300"/>
                </a:solidFill>
              </a:rPr>
              <a:t>Adenylyl</a:t>
            </a:r>
          </a:p>
          <a:p>
            <a:pPr algn="ctr" eaLnBrk="1" hangingPunct="1"/>
            <a:r>
              <a:rPr lang="en-US" altLang="en-US" sz="2000" b="1" i="0">
                <a:solidFill>
                  <a:srgbClr val="CC3300"/>
                </a:solidFill>
              </a:rPr>
              <a:t>cyclase</a:t>
            </a:r>
          </a:p>
        </p:txBody>
      </p:sp>
      <p:sp>
        <p:nvSpPr>
          <p:cNvPr id="45061" name="Text Box 5"/>
          <p:cNvSpPr txBox="1">
            <a:spLocks noChangeArrowheads="1"/>
          </p:cNvSpPr>
          <p:nvPr/>
        </p:nvSpPr>
        <p:spPr bwMode="auto">
          <a:xfrm>
            <a:off x="3608388" y="2251075"/>
            <a:ext cx="936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1800" b="1" i="0">
                <a:solidFill>
                  <a:srgbClr val="CC3300"/>
                </a:solidFill>
              </a:rPr>
              <a:t>Cell </a:t>
            </a:r>
          </a:p>
          <a:p>
            <a:pPr algn="ctr" eaLnBrk="1" hangingPunct="1"/>
            <a:r>
              <a:rPr lang="en-US" altLang="en-US" sz="1800" b="1" i="0">
                <a:solidFill>
                  <a:srgbClr val="CC3300"/>
                </a:solidFill>
              </a:rPr>
              <a:t>cytosol</a:t>
            </a:r>
          </a:p>
        </p:txBody>
      </p:sp>
      <p:sp>
        <p:nvSpPr>
          <p:cNvPr id="45062" name="Text Box 6"/>
          <p:cNvSpPr txBox="1">
            <a:spLocks noChangeArrowheads="1"/>
          </p:cNvSpPr>
          <p:nvPr/>
        </p:nvSpPr>
        <p:spPr bwMode="auto">
          <a:xfrm>
            <a:off x="1231900" y="4699000"/>
            <a:ext cx="1262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2000" b="1" i="0">
                <a:solidFill>
                  <a:srgbClr val="CC3300"/>
                </a:solidFill>
              </a:rPr>
              <a:t>Receptor</a:t>
            </a:r>
          </a:p>
        </p:txBody>
      </p:sp>
      <p:sp>
        <p:nvSpPr>
          <p:cNvPr id="45063" name="Text Box 7"/>
          <p:cNvSpPr txBox="1">
            <a:spLocks noChangeArrowheads="1"/>
          </p:cNvSpPr>
          <p:nvPr/>
        </p:nvSpPr>
        <p:spPr bwMode="auto">
          <a:xfrm>
            <a:off x="495300" y="2147888"/>
            <a:ext cx="18732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2000" b="1" i="0">
                <a:solidFill>
                  <a:srgbClr val="CC3300"/>
                </a:solidFill>
              </a:rPr>
              <a:t>Noradrenaline</a:t>
            </a:r>
          </a:p>
          <a:p>
            <a:pPr algn="ctr" eaLnBrk="1" hangingPunct="1"/>
            <a:r>
              <a:rPr lang="en-US" altLang="en-US" sz="2000" b="1" i="0">
                <a:solidFill>
                  <a:srgbClr val="CC3300"/>
                </a:solidFill>
              </a:rPr>
              <a:t>Adrenaline</a:t>
            </a:r>
          </a:p>
        </p:txBody>
      </p:sp>
      <p:sp>
        <p:nvSpPr>
          <p:cNvPr id="45064" name="Line 8"/>
          <p:cNvSpPr>
            <a:spLocks noChangeShapeType="1"/>
          </p:cNvSpPr>
          <p:nvPr/>
        </p:nvSpPr>
        <p:spPr bwMode="auto">
          <a:xfrm flipV="1">
            <a:off x="4691063" y="2852738"/>
            <a:ext cx="762000" cy="681037"/>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5065" name="Group 9"/>
          <p:cNvGrpSpPr>
            <a:grpSpLocks/>
          </p:cNvGrpSpPr>
          <p:nvPr/>
        </p:nvGrpSpPr>
        <p:grpSpPr bwMode="auto">
          <a:xfrm>
            <a:off x="5616575" y="2132013"/>
            <a:ext cx="1063625" cy="1106487"/>
            <a:chOff x="4150" y="3260"/>
            <a:chExt cx="670" cy="697"/>
          </a:xfrm>
        </p:grpSpPr>
        <p:sp>
          <p:nvSpPr>
            <p:cNvPr id="45074" name="Text Box 10"/>
            <p:cNvSpPr txBox="1">
              <a:spLocks noChangeArrowheads="1"/>
            </p:cNvSpPr>
            <p:nvPr/>
          </p:nvSpPr>
          <p:spPr bwMode="auto">
            <a:xfrm>
              <a:off x="4228" y="3260"/>
              <a:ext cx="4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chemeClr val="tx2"/>
                  </a:solidFill>
                </a:rPr>
                <a:t>ATP</a:t>
              </a:r>
            </a:p>
          </p:txBody>
        </p:sp>
        <p:sp>
          <p:nvSpPr>
            <p:cNvPr id="45075" name="Freeform 11"/>
            <p:cNvSpPr>
              <a:spLocks/>
            </p:cNvSpPr>
            <p:nvPr/>
          </p:nvSpPr>
          <p:spPr bwMode="auto">
            <a:xfrm>
              <a:off x="4150" y="3430"/>
              <a:ext cx="136" cy="363"/>
            </a:xfrm>
            <a:custGeom>
              <a:avLst/>
              <a:gdLst>
                <a:gd name="T0" fmla="*/ 136 w 136"/>
                <a:gd name="T1" fmla="*/ 0 h 363"/>
                <a:gd name="T2" fmla="*/ 0 w 136"/>
                <a:gd name="T3" fmla="*/ 182 h 363"/>
                <a:gd name="T4" fmla="*/ 136 w 136"/>
                <a:gd name="T5" fmla="*/ 363 h 363"/>
                <a:gd name="T6" fmla="*/ 0 60000 65536"/>
                <a:gd name="T7" fmla="*/ 0 60000 65536"/>
                <a:gd name="T8" fmla="*/ 0 60000 65536"/>
                <a:gd name="T9" fmla="*/ 0 w 136"/>
                <a:gd name="T10" fmla="*/ 0 h 363"/>
                <a:gd name="T11" fmla="*/ 136 w 136"/>
                <a:gd name="T12" fmla="*/ 363 h 363"/>
              </a:gdLst>
              <a:ahLst/>
              <a:cxnLst>
                <a:cxn ang="T6">
                  <a:pos x="T0" y="T1"/>
                </a:cxn>
                <a:cxn ang="T7">
                  <a:pos x="T2" y="T3"/>
                </a:cxn>
                <a:cxn ang="T8">
                  <a:pos x="T4" y="T5"/>
                </a:cxn>
              </a:cxnLst>
              <a:rect l="T9" t="T10" r="T11" b="T12"/>
              <a:pathLst>
                <a:path w="136" h="363">
                  <a:moveTo>
                    <a:pt x="136" y="0"/>
                  </a:moveTo>
                  <a:cubicBezTo>
                    <a:pt x="68" y="61"/>
                    <a:pt x="0" y="122"/>
                    <a:pt x="0" y="182"/>
                  </a:cubicBezTo>
                  <a:cubicBezTo>
                    <a:pt x="0" y="242"/>
                    <a:pt x="68" y="302"/>
                    <a:pt x="136" y="363"/>
                  </a:cubicBezTo>
                </a:path>
              </a:pathLst>
            </a:custGeom>
            <a:noFill/>
            <a:ln w="28575" cmpd="sng">
              <a:solidFill>
                <a:schemeClr val="accent2"/>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6" name="Text Box 12"/>
            <p:cNvSpPr txBox="1">
              <a:spLocks noChangeArrowheads="1"/>
            </p:cNvSpPr>
            <p:nvPr/>
          </p:nvSpPr>
          <p:spPr bwMode="auto">
            <a:xfrm>
              <a:off x="4228" y="3669"/>
              <a:ext cx="5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chemeClr val="tx2"/>
                  </a:solidFill>
                </a:rPr>
                <a:t>cAMP</a:t>
              </a:r>
            </a:p>
          </p:txBody>
        </p:sp>
      </p:grpSp>
      <p:sp>
        <p:nvSpPr>
          <p:cNvPr id="45066" name="Text Box 13"/>
          <p:cNvSpPr txBox="1">
            <a:spLocks noChangeArrowheads="1"/>
          </p:cNvSpPr>
          <p:nvPr/>
        </p:nvSpPr>
        <p:spPr bwMode="auto">
          <a:xfrm>
            <a:off x="6819900" y="3463925"/>
            <a:ext cx="3013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Font typeface="Symbol" panose="05050102010706020507" pitchFamily="18" charset="2"/>
              <a:buNone/>
            </a:pPr>
            <a:r>
              <a:rPr lang="en-US" altLang="en-US" sz="2400" b="1" i="0">
                <a:solidFill>
                  <a:schemeClr val="tx2"/>
                </a:solidFill>
                <a:sym typeface="Symbol" panose="05050102010706020507" pitchFamily="18" charset="2"/>
              </a:rPr>
              <a:t>↑  Ca</a:t>
            </a:r>
            <a:r>
              <a:rPr lang="en-US" altLang="en-US" sz="2400" b="1" i="0" baseline="30000">
                <a:solidFill>
                  <a:schemeClr val="tx2"/>
                </a:solidFill>
                <a:sym typeface="Symbol" panose="05050102010706020507" pitchFamily="18" charset="2"/>
              </a:rPr>
              <a:t>2+</a:t>
            </a:r>
            <a:r>
              <a:rPr lang="en-US" altLang="en-US" sz="2400" b="1" i="0">
                <a:solidFill>
                  <a:schemeClr val="tx2"/>
                </a:solidFill>
                <a:sym typeface="Symbol" panose="05050102010706020507" pitchFamily="18" charset="2"/>
              </a:rPr>
              <a:t> Permeability</a:t>
            </a:r>
          </a:p>
          <a:p>
            <a:pPr eaLnBrk="1" hangingPunct="1">
              <a:buFont typeface="Symbol" panose="05050102010706020507" pitchFamily="18" charset="2"/>
              <a:buNone/>
            </a:pPr>
            <a:r>
              <a:rPr lang="en-US" altLang="en-US" sz="2400" b="1" i="0">
                <a:solidFill>
                  <a:schemeClr val="tx2"/>
                </a:solidFill>
                <a:sym typeface="Symbol" panose="05050102010706020507" pitchFamily="18" charset="2"/>
              </a:rPr>
              <a:t>    in cardiac</a:t>
            </a:r>
          </a:p>
          <a:p>
            <a:pPr eaLnBrk="1" hangingPunct="1">
              <a:buFont typeface="Symbol" panose="05050102010706020507" pitchFamily="18" charset="2"/>
              <a:buNone/>
            </a:pPr>
            <a:r>
              <a:rPr lang="en-US" altLang="en-US" sz="2400" b="1" i="0">
                <a:solidFill>
                  <a:schemeClr val="tx2"/>
                </a:solidFill>
                <a:sym typeface="Symbol" panose="05050102010706020507" pitchFamily="18" charset="2"/>
              </a:rPr>
              <a:t>    myocytes </a:t>
            </a:r>
          </a:p>
        </p:txBody>
      </p:sp>
      <p:sp>
        <p:nvSpPr>
          <p:cNvPr id="45067" name="Line 14"/>
          <p:cNvSpPr>
            <a:spLocks noChangeShapeType="1"/>
          </p:cNvSpPr>
          <p:nvPr/>
        </p:nvSpPr>
        <p:spPr bwMode="auto">
          <a:xfrm flipV="1">
            <a:off x="2068513" y="4125913"/>
            <a:ext cx="358775" cy="6477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8" name="Line 15"/>
          <p:cNvSpPr>
            <a:spLocks noChangeShapeType="1"/>
          </p:cNvSpPr>
          <p:nvPr/>
        </p:nvSpPr>
        <p:spPr bwMode="auto">
          <a:xfrm>
            <a:off x="1493838" y="2973388"/>
            <a:ext cx="358775" cy="503237"/>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9" name="Line 16"/>
          <p:cNvSpPr>
            <a:spLocks noChangeShapeType="1"/>
          </p:cNvSpPr>
          <p:nvPr/>
        </p:nvSpPr>
        <p:spPr bwMode="auto">
          <a:xfrm>
            <a:off x="2932113" y="3836988"/>
            <a:ext cx="504825"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70" name="Text Box 17"/>
          <p:cNvSpPr txBox="1">
            <a:spLocks noChangeArrowheads="1"/>
          </p:cNvSpPr>
          <p:nvPr/>
        </p:nvSpPr>
        <p:spPr bwMode="auto">
          <a:xfrm>
            <a:off x="6100763" y="4805363"/>
            <a:ext cx="3760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Font typeface="Wingdings" panose="05000000000000000000" pitchFamily="2" charset="2"/>
              <a:buChar char="Ø"/>
            </a:pPr>
            <a:r>
              <a:rPr lang="en-US" altLang="en-US" sz="2400" b="1" i="0">
                <a:solidFill>
                  <a:schemeClr val="tx2"/>
                </a:solidFill>
              </a:rPr>
              <a:t> Increased Contractility</a:t>
            </a:r>
          </a:p>
        </p:txBody>
      </p:sp>
      <p:sp>
        <p:nvSpPr>
          <p:cNvPr id="45071" name="Text Box 18"/>
          <p:cNvSpPr txBox="1">
            <a:spLocks noChangeArrowheads="1"/>
          </p:cNvSpPr>
          <p:nvPr/>
        </p:nvSpPr>
        <p:spPr bwMode="auto">
          <a:xfrm>
            <a:off x="6975475" y="5491163"/>
            <a:ext cx="232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Font typeface="Wingdings" panose="05000000000000000000" pitchFamily="2" charset="2"/>
              <a:buChar char="Ø"/>
            </a:pPr>
            <a:r>
              <a:rPr lang="en-US" altLang="en-US" sz="2400" b="1" i="0">
                <a:solidFill>
                  <a:schemeClr val="tx2"/>
                </a:solidFill>
              </a:rPr>
              <a:t> Increased SV</a:t>
            </a:r>
          </a:p>
        </p:txBody>
      </p:sp>
      <p:sp>
        <p:nvSpPr>
          <p:cNvPr id="45072" name="Line 19"/>
          <p:cNvSpPr>
            <a:spLocks noChangeShapeType="1"/>
          </p:cNvSpPr>
          <p:nvPr/>
        </p:nvSpPr>
        <p:spPr bwMode="auto">
          <a:xfrm>
            <a:off x="6748463" y="3141663"/>
            <a:ext cx="288925" cy="144462"/>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73" name="Text Box 20"/>
          <p:cNvSpPr txBox="1">
            <a:spLocks noChangeArrowheads="1"/>
          </p:cNvSpPr>
          <p:nvPr/>
        </p:nvSpPr>
        <p:spPr bwMode="auto">
          <a:xfrm>
            <a:off x="0" y="257175"/>
            <a:ext cx="10287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3600" b="1" i="0">
                <a:solidFill>
                  <a:schemeClr val="tx2"/>
                </a:solidFill>
              </a:rPr>
              <a:t>Inotropic effect</a:t>
            </a:r>
          </a:p>
          <a:p>
            <a:pPr algn="ctr" eaLnBrk="1" hangingPunct="1"/>
            <a:r>
              <a:rPr lang="en-US" altLang="en-US" sz="3600" b="1" i="0">
                <a:solidFill>
                  <a:schemeClr val="tx2"/>
                </a:solidFill>
              </a:rPr>
              <a:t>of noradrenaline and adrenaline</a:t>
            </a:r>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0" y="1082675"/>
            <a:ext cx="10287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dirty="0">
                <a:solidFill>
                  <a:schemeClr val="tx2"/>
                </a:solidFill>
                <a:latin typeface="Calibri" panose="020F0502020204030204" pitchFamily="34" charset="0"/>
              </a:rPr>
              <a:t>Inotropic effect</a:t>
            </a:r>
          </a:p>
          <a:p>
            <a:pPr algn="ctr" eaLnBrk="1" hangingPunct="1"/>
            <a:r>
              <a:rPr lang="en-US" altLang="en-US" sz="4400" b="1" i="0" dirty="0">
                <a:solidFill>
                  <a:schemeClr val="tx2"/>
                </a:solidFill>
                <a:latin typeface="Calibri" panose="020F0502020204030204" pitchFamily="34" charset="0"/>
              </a:rPr>
              <a:t>of noradrenaline and adrenaline</a:t>
            </a:r>
          </a:p>
        </p:txBody>
      </p:sp>
      <p:sp>
        <p:nvSpPr>
          <p:cNvPr id="46083" name="Text Box 3"/>
          <p:cNvSpPr txBox="1">
            <a:spLocks noChangeArrowheads="1"/>
          </p:cNvSpPr>
          <p:nvPr/>
        </p:nvSpPr>
        <p:spPr bwMode="auto">
          <a:xfrm>
            <a:off x="152400" y="2884488"/>
            <a:ext cx="10020300"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buFontTx/>
              <a:buBlip>
                <a:blip r:embed="rId4"/>
              </a:buBlip>
            </a:pPr>
            <a:r>
              <a:rPr lang="en-US" altLang="en-US" sz="2600" b="1" i="0">
                <a:solidFill>
                  <a:srgbClr val="FF66FF"/>
                </a:solidFill>
                <a:latin typeface="Calibri" panose="020F0502020204030204" pitchFamily="34" charset="0"/>
              </a:rPr>
              <a:t> Effects of noradrenaile and adrenaline on the size of the plateau current.</a:t>
            </a:r>
          </a:p>
          <a:p>
            <a:pPr>
              <a:spcBef>
                <a:spcPct val="50000"/>
              </a:spcBef>
              <a:buFontTx/>
              <a:buBlip>
                <a:blip r:embed="rId4"/>
              </a:buBlip>
            </a:pPr>
            <a:endParaRPr lang="en-US" altLang="en-US" sz="2600" b="1" i="0">
              <a:solidFill>
                <a:srgbClr val="FF66FF"/>
              </a:solidFill>
              <a:latin typeface="Calibri" panose="020F0502020204030204" pitchFamily="34" charset="0"/>
            </a:endParaRPr>
          </a:p>
          <a:p>
            <a:pPr>
              <a:spcBef>
                <a:spcPct val="50000"/>
              </a:spcBef>
              <a:buFontTx/>
              <a:buBlip>
                <a:blip r:embed="rId4"/>
              </a:buBlip>
            </a:pPr>
            <a:r>
              <a:rPr lang="en-US" altLang="en-US" sz="2600" b="1" i="0">
                <a:solidFill>
                  <a:srgbClr val="00FFFF"/>
                </a:solidFill>
                <a:latin typeface="Calibri" panose="020F0502020204030204" pitchFamily="34" charset="0"/>
              </a:rPr>
              <a:t> Effects of verapamil, nifedipine and diltiazem (Ca</a:t>
            </a:r>
            <a:r>
              <a:rPr lang="en-US" altLang="en-US" sz="2600" b="1" i="0" baseline="30000">
                <a:solidFill>
                  <a:srgbClr val="00FFFF"/>
                </a:solidFill>
                <a:latin typeface="Calibri" panose="020F0502020204030204" pitchFamily="34" charset="0"/>
              </a:rPr>
              <a:t>2+</a:t>
            </a:r>
            <a:r>
              <a:rPr lang="en-US" altLang="en-US" sz="2600" b="1" i="0">
                <a:solidFill>
                  <a:srgbClr val="00FFFF"/>
                </a:solidFill>
                <a:latin typeface="Calibri" panose="020F0502020204030204" pitchFamily="34" charset="0"/>
              </a:rPr>
              <a:t>-channel blockers) on the size of the plateau current.</a:t>
            </a:r>
          </a:p>
          <a:p>
            <a:pPr>
              <a:spcBef>
                <a:spcPct val="50000"/>
              </a:spcBef>
            </a:pPr>
            <a:endParaRPr lang="en-US" altLang="en-US" sz="2600" b="1" i="0">
              <a:solidFill>
                <a:srgbClr val="00FFFF"/>
              </a:solidFill>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549903" y="331788"/>
            <a:ext cx="522053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a:solidFill>
                  <a:schemeClr val="tx2"/>
                </a:solidFill>
                <a:latin typeface="Calibri" panose="020F0502020204030204" pitchFamily="34" charset="0"/>
              </a:rPr>
              <a:t>Physiological changes</a:t>
            </a:r>
          </a:p>
          <a:p>
            <a:pPr algn="ctr" eaLnBrk="1" hangingPunct="1"/>
            <a:r>
              <a:rPr lang="en-US" altLang="en-US" sz="4400" b="1" i="0">
                <a:solidFill>
                  <a:schemeClr val="tx2"/>
                </a:solidFill>
                <a:latin typeface="Calibri" panose="020F0502020204030204" pitchFamily="34" charset="0"/>
              </a:rPr>
              <a:t>in cardiac output</a:t>
            </a:r>
          </a:p>
        </p:txBody>
      </p:sp>
      <p:sp>
        <p:nvSpPr>
          <p:cNvPr id="53251" name="Text Box 3"/>
          <p:cNvSpPr txBox="1">
            <a:spLocks noChangeArrowheads="1"/>
          </p:cNvSpPr>
          <p:nvPr/>
        </p:nvSpPr>
        <p:spPr bwMode="auto">
          <a:xfrm>
            <a:off x="495300" y="1973263"/>
            <a:ext cx="95250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buFontTx/>
              <a:buBlip>
                <a:blip r:embed="rId4"/>
              </a:buBlip>
            </a:pPr>
            <a:r>
              <a:rPr lang="en-US" altLang="en-US" sz="2300" b="1" i="0">
                <a:solidFill>
                  <a:srgbClr val="00FFFF"/>
                </a:solidFill>
                <a:latin typeface="Calibri" panose="020F0502020204030204" pitchFamily="34" charset="0"/>
              </a:rPr>
              <a:t> During the first 3 hours after meals, the CO is increased to enhance blood flow in the intestinal circulation.</a:t>
            </a:r>
          </a:p>
          <a:p>
            <a:pPr>
              <a:spcBef>
                <a:spcPct val="50000"/>
              </a:spcBef>
              <a:buFontTx/>
              <a:buBlip>
                <a:blip r:embed="rId4"/>
              </a:buBlip>
            </a:pPr>
            <a:r>
              <a:rPr lang="en-US" altLang="en-US" sz="2300" b="1" i="0">
                <a:solidFill>
                  <a:srgbClr val="00FFFF"/>
                </a:solidFill>
                <a:latin typeface="Calibri" panose="020F0502020204030204" pitchFamily="34" charset="0"/>
              </a:rPr>
              <a:t> Later months of pregnancy are accompanied by &gt; 30% increase in CO due to increased uterine blood flow.</a:t>
            </a:r>
          </a:p>
          <a:p>
            <a:pPr>
              <a:spcBef>
                <a:spcPct val="50000"/>
              </a:spcBef>
              <a:buFontTx/>
              <a:buBlip>
                <a:blip r:embed="rId4"/>
              </a:buBlip>
            </a:pPr>
            <a:r>
              <a:rPr lang="en-US" altLang="en-US" sz="2300" b="1" i="0">
                <a:solidFill>
                  <a:srgbClr val="00FFFF"/>
                </a:solidFill>
                <a:latin typeface="Calibri" panose="020F0502020204030204" pitchFamily="34" charset="0"/>
              </a:rPr>
              <a:t> At environmental temperature above 30 </a:t>
            </a:r>
            <a:r>
              <a:rPr lang="en-US" altLang="en-US" sz="2300" b="1" i="0" baseline="30000">
                <a:solidFill>
                  <a:srgbClr val="00FFFF"/>
                </a:solidFill>
                <a:latin typeface="Calibri" panose="020F0502020204030204" pitchFamily="34" charset="0"/>
              </a:rPr>
              <a:t>°</a:t>
            </a:r>
            <a:r>
              <a:rPr lang="en-US" altLang="en-US" sz="2300" b="1" i="0">
                <a:solidFill>
                  <a:srgbClr val="00FFFF"/>
                </a:solidFill>
                <a:latin typeface="Calibri" panose="020F0502020204030204" pitchFamily="34" charset="0"/>
              </a:rPr>
              <a:t>C, the CO is increased due to increased skin blood flow. Also at low environmental temperature CO is increased due to shivering that increases blood flow to the muscles.</a:t>
            </a:r>
          </a:p>
          <a:p>
            <a:pPr>
              <a:spcBef>
                <a:spcPct val="50000"/>
              </a:spcBef>
              <a:buFontTx/>
              <a:buBlip>
                <a:blip r:embed="rId4"/>
              </a:buBlip>
            </a:pPr>
            <a:r>
              <a:rPr lang="en-US" altLang="en-US" sz="2300" b="1" i="0">
                <a:solidFill>
                  <a:srgbClr val="00FFFF"/>
                </a:solidFill>
                <a:latin typeface="Calibri" panose="020F0502020204030204" pitchFamily="34" charset="0"/>
              </a:rPr>
              <a:t> Increased sympathetic activity during anxiety and excitement enhances the CO up to 100%.</a:t>
            </a:r>
          </a:p>
          <a:p>
            <a:pPr>
              <a:spcBef>
                <a:spcPct val="50000"/>
              </a:spcBef>
              <a:buFontTx/>
              <a:buBlip>
                <a:blip r:embed="rId4"/>
              </a:buBlip>
            </a:pPr>
            <a:r>
              <a:rPr lang="en-US" altLang="en-US" sz="2300" b="1" i="0">
                <a:solidFill>
                  <a:srgbClr val="00FFFF"/>
                </a:solidFill>
                <a:latin typeface="Calibri" panose="020F0502020204030204" pitchFamily="34" charset="0"/>
              </a:rPr>
              <a:t> Exercise:  </a:t>
            </a:r>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643542" y="473075"/>
            <a:ext cx="508087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a:solidFill>
                  <a:schemeClr val="tx2"/>
                </a:solidFill>
                <a:latin typeface="Calibri" panose="020F0502020204030204" pitchFamily="34" charset="0"/>
              </a:rPr>
              <a:t>Effects of exercise on</a:t>
            </a:r>
          </a:p>
          <a:p>
            <a:pPr algn="ctr" eaLnBrk="1" hangingPunct="1"/>
            <a:r>
              <a:rPr lang="en-US" altLang="en-US" sz="4400" b="1" i="0">
                <a:solidFill>
                  <a:schemeClr val="tx2"/>
                </a:solidFill>
                <a:latin typeface="Calibri" panose="020F0502020204030204" pitchFamily="34" charset="0"/>
              </a:rPr>
              <a:t>heart rate and SV</a:t>
            </a:r>
          </a:p>
        </p:txBody>
      </p:sp>
      <p:sp>
        <p:nvSpPr>
          <p:cNvPr id="798723" name="Rectangle 3"/>
          <p:cNvSpPr>
            <a:spLocks noChangeArrowheads="1"/>
          </p:cNvSpPr>
          <p:nvPr/>
        </p:nvSpPr>
        <p:spPr bwMode="auto">
          <a:xfrm>
            <a:off x="419100" y="1905000"/>
            <a:ext cx="9144000" cy="4191000"/>
          </a:xfrm>
          <a:prstGeom prst="rect">
            <a:avLst/>
          </a:prstGeom>
          <a:noFill/>
          <a:ln w="9525">
            <a:noFill/>
            <a:miter lim="800000"/>
            <a:headEnd/>
            <a:tailEnd/>
          </a:ln>
          <a:effectLst/>
        </p:spPr>
        <p:txBody>
          <a:bodyPr/>
          <a:lstStyle/>
          <a:p>
            <a:pPr marL="2057400" lvl="4" indent="-228600">
              <a:lnSpc>
                <a:spcPct val="90000"/>
              </a:lnSpc>
              <a:spcBef>
                <a:spcPct val="20000"/>
              </a:spcBef>
              <a:buClr>
                <a:schemeClr val="tx1"/>
              </a:buClr>
              <a:buFontTx/>
              <a:buChar char="–"/>
              <a:defRPr/>
            </a:pPr>
            <a:endParaRPr lang="en-GB" sz="2000" b="1" i="0" dirty="0">
              <a:effectLst>
                <a:outerShdw blurRad="38100" dist="38100" dir="2700000" algn="tl">
                  <a:srgbClr val="000000"/>
                </a:outerShdw>
              </a:effectLst>
              <a:latin typeface="Calibri" panose="020F0502020204030204" pitchFamily="34" charset="0"/>
            </a:endParaRPr>
          </a:p>
          <a:p>
            <a:pPr marL="1143000" lvl="2" indent="-228600">
              <a:lnSpc>
                <a:spcPct val="90000"/>
              </a:lnSpc>
              <a:spcBef>
                <a:spcPct val="20000"/>
              </a:spcBef>
              <a:buClr>
                <a:schemeClr val="tx1"/>
              </a:buClr>
              <a:defRPr/>
            </a:pPr>
            <a:r>
              <a:rPr lang="en-GB" sz="2800" b="1" i="0" dirty="0">
                <a:solidFill>
                  <a:schemeClr val="accent2"/>
                </a:solidFill>
                <a:effectLst>
                  <a:outerShdw blurRad="38100" dist="38100" dir="2700000" algn="tl">
                    <a:srgbClr val="000000"/>
                  </a:outerShdw>
                </a:effectLst>
                <a:latin typeface="Calibri" panose="020F0502020204030204" pitchFamily="34" charset="0"/>
              </a:rPr>
              <a:t>Moderate Exercise</a:t>
            </a:r>
            <a:r>
              <a:rPr lang="en-GB" sz="2000" b="1" i="0" dirty="0">
                <a:effectLst>
                  <a:outerShdw blurRad="38100" dist="38100" dir="2700000" algn="tl">
                    <a:srgbClr val="000000"/>
                  </a:outerShdw>
                </a:effectLst>
                <a:latin typeface="Calibri" panose="020F0502020204030204" pitchFamily="34" charset="0"/>
              </a:rPr>
              <a:t>		</a:t>
            </a:r>
          </a:p>
          <a:p>
            <a:pPr marL="1143000" lvl="2" indent="-228600">
              <a:lnSpc>
                <a:spcPct val="90000"/>
              </a:lnSpc>
              <a:spcBef>
                <a:spcPct val="20000"/>
              </a:spcBef>
              <a:buClr>
                <a:schemeClr val="tx1"/>
              </a:buClr>
              <a:buFontTx/>
              <a:buBlip>
                <a:blip r:embed="rId4"/>
              </a:buBlip>
              <a:defRPr/>
            </a:pPr>
            <a:r>
              <a:rPr lang="en-GB" sz="2000" b="1" i="0" dirty="0">
                <a:solidFill>
                  <a:schemeClr val="tx2"/>
                </a:solidFill>
                <a:effectLst>
                  <a:outerShdw blurRad="38100" dist="38100" dir="2700000" algn="tl">
                    <a:srgbClr val="000000"/>
                  </a:outerShdw>
                </a:effectLst>
                <a:latin typeface="Calibri" panose="020F0502020204030204" pitchFamily="34" charset="0"/>
              </a:rPr>
              <a:t>HR increases to		   200% of resting  (140 </a:t>
            </a:r>
            <a:r>
              <a:rPr lang="en-GB" sz="2000" b="1" i="0" dirty="0" err="1">
                <a:solidFill>
                  <a:schemeClr val="tx2"/>
                </a:solidFill>
                <a:effectLst>
                  <a:outerShdw blurRad="38100" dist="38100" dir="2700000" algn="tl">
                    <a:srgbClr val="000000"/>
                  </a:outerShdw>
                </a:effectLst>
                <a:latin typeface="Calibri" panose="020F0502020204030204" pitchFamily="34" charset="0"/>
              </a:rPr>
              <a:t>bts</a:t>
            </a:r>
            <a:r>
              <a:rPr lang="en-GB" sz="2000" b="1" i="0" dirty="0">
                <a:solidFill>
                  <a:schemeClr val="tx2"/>
                </a:solidFill>
                <a:effectLst>
                  <a:outerShdw blurRad="38100" dist="38100" dir="2700000" algn="tl">
                    <a:srgbClr val="000000"/>
                  </a:outerShdw>
                </a:effectLst>
                <a:latin typeface="Calibri" panose="020F0502020204030204" pitchFamily="34" charset="0"/>
              </a:rPr>
              <a:t>/min)</a:t>
            </a:r>
          </a:p>
          <a:p>
            <a:pPr marL="1143000" lvl="2" indent="-228600">
              <a:lnSpc>
                <a:spcPct val="90000"/>
              </a:lnSpc>
              <a:spcBef>
                <a:spcPct val="20000"/>
              </a:spcBef>
              <a:buClr>
                <a:schemeClr val="tx1"/>
              </a:buClr>
              <a:buFontTx/>
              <a:buBlip>
                <a:blip r:embed="rId4"/>
              </a:buBlip>
              <a:defRPr/>
            </a:pPr>
            <a:r>
              <a:rPr lang="en-GB" sz="2000" b="1" i="0" dirty="0">
                <a:solidFill>
                  <a:schemeClr val="tx2"/>
                </a:solidFill>
                <a:effectLst>
                  <a:outerShdw blurRad="38100" dist="38100" dir="2700000" algn="tl">
                    <a:srgbClr val="000000"/>
                  </a:outerShdw>
                </a:effectLst>
                <a:latin typeface="Calibri" panose="020F0502020204030204" pitchFamily="34" charset="0"/>
              </a:rPr>
              <a:t>SV increases to		</a:t>
            </a:r>
            <a:r>
              <a:rPr lang="en-GB" sz="2000" b="1" i="0" dirty="0" smtClean="0">
                <a:solidFill>
                  <a:schemeClr val="tx2"/>
                </a:solidFill>
                <a:effectLst>
                  <a:outerShdw blurRad="38100" dist="38100" dir="2700000" algn="tl">
                    <a:srgbClr val="000000"/>
                  </a:outerShdw>
                </a:effectLst>
                <a:latin typeface="Calibri" panose="020F0502020204030204" pitchFamily="34" charset="0"/>
              </a:rPr>
              <a:t>	   </a:t>
            </a:r>
            <a:r>
              <a:rPr lang="en-GB" sz="2000" b="1" i="0" dirty="0">
                <a:solidFill>
                  <a:schemeClr val="tx2"/>
                </a:solidFill>
                <a:effectLst>
                  <a:outerShdw blurRad="38100" dist="38100" dir="2700000" algn="tl">
                    <a:srgbClr val="000000"/>
                  </a:outerShdw>
                </a:effectLst>
                <a:latin typeface="Calibri" panose="020F0502020204030204" pitchFamily="34" charset="0"/>
              </a:rPr>
              <a:t>120%		  (85ml)</a:t>
            </a:r>
          </a:p>
          <a:p>
            <a:pPr marL="1143000" lvl="2" indent="-228600">
              <a:lnSpc>
                <a:spcPct val="90000"/>
              </a:lnSpc>
              <a:spcBef>
                <a:spcPct val="20000"/>
              </a:spcBef>
              <a:buClr>
                <a:schemeClr val="tx1"/>
              </a:buClr>
              <a:buFontTx/>
              <a:buBlip>
                <a:blip r:embed="rId4"/>
              </a:buBlip>
              <a:defRPr/>
            </a:pPr>
            <a:r>
              <a:rPr lang="en-GB" sz="2000" b="1" i="0" dirty="0">
                <a:solidFill>
                  <a:schemeClr val="tx2"/>
                </a:solidFill>
                <a:effectLst>
                  <a:outerShdw blurRad="38100" dist="38100" dir="2700000" algn="tl">
                    <a:srgbClr val="000000"/>
                  </a:outerShdw>
                </a:effectLst>
                <a:latin typeface="Calibri" panose="020F0502020204030204" pitchFamily="34" charset="0"/>
              </a:rPr>
              <a:t>CO increases to	  	   240%		  (12L)</a:t>
            </a:r>
          </a:p>
          <a:p>
            <a:pPr marL="1143000" lvl="2" indent="-228600">
              <a:lnSpc>
                <a:spcPct val="90000"/>
              </a:lnSpc>
              <a:spcBef>
                <a:spcPct val="20000"/>
              </a:spcBef>
              <a:buClr>
                <a:schemeClr val="tx1"/>
              </a:buClr>
              <a:buFontTx/>
              <a:buChar char="»"/>
              <a:defRPr/>
            </a:pPr>
            <a:endParaRPr lang="en-GB" sz="2000" b="1" i="0" dirty="0">
              <a:solidFill>
                <a:schemeClr val="tx2"/>
              </a:solidFill>
              <a:effectLst>
                <a:outerShdw blurRad="38100" dist="38100" dir="2700000" algn="tl">
                  <a:srgbClr val="000000"/>
                </a:outerShdw>
              </a:effectLst>
              <a:latin typeface="Calibri" panose="020F0502020204030204" pitchFamily="34" charset="0"/>
            </a:endParaRPr>
          </a:p>
          <a:p>
            <a:pPr marL="1143000" lvl="2" indent="-228600">
              <a:lnSpc>
                <a:spcPct val="90000"/>
              </a:lnSpc>
              <a:spcBef>
                <a:spcPct val="20000"/>
              </a:spcBef>
              <a:buClr>
                <a:schemeClr val="tx1"/>
              </a:buClr>
              <a:defRPr/>
            </a:pPr>
            <a:r>
              <a:rPr lang="en-GB" sz="2800" b="1" i="0" dirty="0">
                <a:solidFill>
                  <a:schemeClr val="accent1"/>
                </a:solidFill>
                <a:effectLst>
                  <a:outerShdw blurRad="38100" dist="38100" dir="2700000" algn="tl">
                    <a:srgbClr val="000000"/>
                  </a:outerShdw>
                </a:effectLst>
                <a:latin typeface="Calibri" panose="020F0502020204030204" pitchFamily="34" charset="0"/>
              </a:rPr>
              <a:t>Severe Exercise</a:t>
            </a:r>
            <a:r>
              <a:rPr lang="en-GB" sz="2000" b="1" i="0" dirty="0">
                <a:effectLst>
                  <a:outerShdw blurRad="38100" dist="38100" dir="2700000" algn="tl">
                    <a:srgbClr val="000000"/>
                  </a:outerShdw>
                </a:effectLst>
                <a:latin typeface="Calibri" panose="020F0502020204030204" pitchFamily="34" charset="0"/>
              </a:rPr>
              <a:t>				</a:t>
            </a:r>
          </a:p>
          <a:p>
            <a:pPr marL="1143000" lvl="2" indent="-228600">
              <a:lnSpc>
                <a:spcPct val="90000"/>
              </a:lnSpc>
              <a:spcBef>
                <a:spcPct val="20000"/>
              </a:spcBef>
              <a:buClr>
                <a:schemeClr val="tx1"/>
              </a:buClr>
              <a:buFontTx/>
              <a:buBlip>
                <a:blip r:embed="rId4"/>
              </a:buBlip>
              <a:defRPr/>
            </a:pPr>
            <a:r>
              <a:rPr lang="en-GB" sz="2000" b="1" i="0" dirty="0">
                <a:solidFill>
                  <a:srgbClr val="00FF99"/>
                </a:solidFill>
                <a:effectLst>
                  <a:outerShdw blurRad="38100" dist="38100" dir="2700000" algn="tl">
                    <a:srgbClr val="000000"/>
                  </a:outerShdw>
                </a:effectLst>
                <a:latin typeface="Calibri" panose="020F0502020204030204" pitchFamily="34" charset="0"/>
              </a:rPr>
              <a:t>HR increases to		   300% of resting (200 </a:t>
            </a:r>
            <a:r>
              <a:rPr lang="en-GB" sz="2000" b="1" i="0" dirty="0" err="1">
                <a:solidFill>
                  <a:srgbClr val="00FF99"/>
                </a:solidFill>
                <a:effectLst>
                  <a:outerShdw blurRad="38100" dist="38100" dir="2700000" algn="tl">
                    <a:srgbClr val="000000"/>
                  </a:outerShdw>
                </a:effectLst>
                <a:latin typeface="Calibri" panose="020F0502020204030204" pitchFamily="34" charset="0"/>
              </a:rPr>
              <a:t>bts</a:t>
            </a:r>
            <a:r>
              <a:rPr lang="en-GB" sz="2000" b="1" i="0" dirty="0">
                <a:solidFill>
                  <a:srgbClr val="00FF99"/>
                </a:solidFill>
                <a:effectLst>
                  <a:outerShdw blurRad="38100" dist="38100" dir="2700000" algn="tl">
                    <a:srgbClr val="000000"/>
                  </a:outerShdw>
                </a:effectLst>
                <a:latin typeface="Calibri" panose="020F0502020204030204" pitchFamily="34" charset="0"/>
              </a:rPr>
              <a:t>/min)</a:t>
            </a:r>
          </a:p>
          <a:p>
            <a:pPr marL="1143000" lvl="2" indent="-228600">
              <a:lnSpc>
                <a:spcPct val="90000"/>
              </a:lnSpc>
              <a:spcBef>
                <a:spcPct val="20000"/>
              </a:spcBef>
              <a:buClr>
                <a:schemeClr val="tx1"/>
              </a:buClr>
              <a:buFontTx/>
              <a:buBlip>
                <a:blip r:embed="rId4"/>
              </a:buBlip>
              <a:defRPr/>
            </a:pPr>
            <a:r>
              <a:rPr lang="en-GB" sz="2000" b="1" i="0" dirty="0">
                <a:solidFill>
                  <a:srgbClr val="00FF99"/>
                </a:solidFill>
                <a:effectLst>
                  <a:outerShdw blurRad="38100" dist="38100" dir="2700000" algn="tl">
                    <a:srgbClr val="000000"/>
                  </a:outerShdw>
                </a:effectLst>
                <a:latin typeface="Calibri" panose="020F0502020204030204" pitchFamily="34" charset="0"/>
              </a:rPr>
              <a:t>SV increases to		</a:t>
            </a:r>
            <a:r>
              <a:rPr lang="en-GB" sz="2000" b="1" i="0" dirty="0" smtClean="0">
                <a:solidFill>
                  <a:srgbClr val="00FF99"/>
                </a:solidFill>
                <a:effectLst>
                  <a:outerShdw blurRad="38100" dist="38100" dir="2700000" algn="tl">
                    <a:srgbClr val="000000"/>
                  </a:outerShdw>
                </a:effectLst>
                <a:latin typeface="Calibri" panose="020F0502020204030204" pitchFamily="34" charset="0"/>
              </a:rPr>
              <a:t>	   </a:t>
            </a:r>
            <a:r>
              <a:rPr lang="en-GB" sz="2000" b="1" i="0" dirty="0">
                <a:solidFill>
                  <a:srgbClr val="00FF99"/>
                </a:solidFill>
                <a:effectLst>
                  <a:outerShdw blurRad="38100" dist="38100" dir="2700000" algn="tl">
                    <a:srgbClr val="000000"/>
                  </a:outerShdw>
                </a:effectLst>
                <a:latin typeface="Calibri" panose="020F0502020204030204" pitchFamily="34" charset="0"/>
              </a:rPr>
              <a:t>175%		  (125ml)</a:t>
            </a:r>
          </a:p>
          <a:p>
            <a:pPr marL="1143000" lvl="2" indent="-228600">
              <a:lnSpc>
                <a:spcPct val="90000"/>
              </a:lnSpc>
              <a:spcBef>
                <a:spcPct val="20000"/>
              </a:spcBef>
              <a:buClr>
                <a:schemeClr val="tx1"/>
              </a:buClr>
              <a:buFontTx/>
              <a:buBlip>
                <a:blip r:embed="rId4"/>
              </a:buBlip>
              <a:defRPr/>
            </a:pPr>
            <a:r>
              <a:rPr lang="en-GB" sz="2000" b="1" i="0" dirty="0">
                <a:solidFill>
                  <a:srgbClr val="00FF99"/>
                </a:solidFill>
                <a:effectLst>
                  <a:outerShdw blurRad="38100" dist="38100" dir="2700000" algn="tl">
                    <a:srgbClr val="000000"/>
                  </a:outerShdw>
                </a:effectLst>
                <a:latin typeface="Calibri" panose="020F0502020204030204" pitchFamily="34" charset="0"/>
              </a:rPr>
              <a:t>CO increases to		   500%		  (25 L) </a:t>
            </a:r>
          </a:p>
          <a:p>
            <a:pPr marL="1143000" lvl="2" indent="-228600">
              <a:lnSpc>
                <a:spcPct val="90000"/>
              </a:lnSpc>
              <a:spcBef>
                <a:spcPct val="20000"/>
              </a:spcBef>
              <a:buClr>
                <a:schemeClr val="tx1"/>
              </a:buClr>
              <a:buFontTx/>
              <a:buChar char="»"/>
              <a:defRPr/>
            </a:pPr>
            <a:endParaRPr lang="en-GB" sz="2000" b="1" i="0" dirty="0">
              <a:solidFill>
                <a:srgbClr val="00FF99"/>
              </a:solidFill>
              <a:effectLst>
                <a:outerShdw blurRad="38100" dist="38100" dir="2700000" algn="tl">
                  <a:srgbClr val="000000"/>
                </a:outerShdw>
              </a:effectLst>
              <a:latin typeface="Calibri" panose="020F0502020204030204" pitchFamily="34" charset="0"/>
            </a:endParaRPr>
          </a:p>
          <a:p>
            <a:pPr marL="1143000" lvl="2" indent="-228600">
              <a:lnSpc>
                <a:spcPct val="90000"/>
              </a:lnSpc>
              <a:spcBef>
                <a:spcPct val="20000"/>
              </a:spcBef>
              <a:buClr>
                <a:schemeClr val="tx1"/>
              </a:buClr>
              <a:buFontTx/>
              <a:buBlip>
                <a:blip r:embed="rId4"/>
              </a:buBlip>
              <a:defRPr/>
            </a:pPr>
            <a:r>
              <a:rPr lang="en-GB" sz="2000" b="1" i="0" dirty="0">
                <a:solidFill>
                  <a:srgbClr val="CCCC00"/>
                </a:solidFill>
                <a:effectLst>
                  <a:outerShdw blurRad="38100" dist="38100" dir="2700000" algn="tl">
                    <a:srgbClr val="000000"/>
                  </a:outerShdw>
                </a:effectLst>
                <a:latin typeface="Calibri" panose="020F0502020204030204" pitchFamily="34" charset="0"/>
              </a:rPr>
              <a:t>In athletes, maximum CO may be 35L or more - can't increase maximum HR beyond 200 </a:t>
            </a:r>
            <a:r>
              <a:rPr lang="en-GB" sz="2000" b="1" i="0" dirty="0" err="1">
                <a:solidFill>
                  <a:srgbClr val="CCCC00"/>
                </a:solidFill>
                <a:effectLst>
                  <a:outerShdw blurRad="38100" dist="38100" dir="2700000" algn="tl">
                    <a:srgbClr val="000000"/>
                  </a:outerShdw>
                </a:effectLst>
                <a:latin typeface="Calibri" panose="020F0502020204030204" pitchFamily="34" charset="0"/>
              </a:rPr>
              <a:t>bts</a:t>
            </a:r>
            <a:r>
              <a:rPr lang="en-GB" sz="2000" b="1" i="0" dirty="0">
                <a:solidFill>
                  <a:srgbClr val="CCCC00"/>
                </a:solidFill>
                <a:effectLst>
                  <a:outerShdw blurRad="38100" dist="38100" dir="2700000" algn="tl">
                    <a:srgbClr val="000000"/>
                  </a:outerShdw>
                </a:effectLst>
                <a:latin typeface="Calibri" panose="020F0502020204030204" pitchFamily="34" charset="0"/>
              </a:rPr>
              <a:t>  - hence - SV increases to 175 ml.</a:t>
            </a:r>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315391" y="55563"/>
            <a:ext cx="578004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000" b="1" i="0">
                <a:solidFill>
                  <a:schemeClr val="tx2"/>
                </a:solidFill>
                <a:latin typeface="Calibri" panose="020F0502020204030204" pitchFamily="34" charset="0"/>
              </a:rPr>
              <a:t>Pathological </a:t>
            </a:r>
          </a:p>
          <a:p>
            <a:pPr algn="ctr" eaLnBrk="1" hangingPunct="1"/>
            <a:r>
              <a:rPr lang="en-US" altLang="en-US" sz="4000" b="1" i="0">
                <a:solidFill>
                  <a:schemeClr val="tx2"/>
                </a:solidFill>
                <a:latin typeface="Calibri" panose="020F0502020204030204" pitchFamily="34" charset="0"/>
              </a:rPr>
              <a:t>low or high cardiac output</a:t>
            </a:r>
          </a:p>
        </p:txBody>
      </p:sp>
      <p:sp>
        <p:nvSpPr>
          <p:cNvPr id="55299" name="Text Box 3"/>
          <p:cNvSpPr txBox="1">
            <a:spLocks noChangeArrowheads="1"/>
          </p:cNvSpPr>
          <p:nvPr/>
        </p:nvSpPr>
        <p:spPr bwMode="auto">
          <a:xfrm>
            <a:off x="419100" y="1376363"/>
            <a:ext cx="9296400"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342900" indent="-342900">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lvl="2"/>
            <a:r>
              <a:rPr lang="en-GB" altLang="en-US" sz="2200" b="1" i="0" dirty="0">
                <a:solidFill>
                  <a:srgbClr val="00FFFF"/>
                </a:solidFill>
                <a:latin typeface="Calibri" panose="020F0502020204030204" pitchFamily="34" charset="0"/>
              </a:rPr>
              <a:t>Causes of low CO:</a:t>
            </a:r>
          </a:p>
          <a:p>
            <a:pPr lvl="2"/>
            <a:endParaRPr lang="en-GB" altLang="en-US" sz="2200" b="1" i="0" dirty="0">
              <a:solidFill>
                <a:srgbClr val="00FFFF"/>
              </a:solidFill>
              <a:latin typeface="Calibri" panose="020F0502020204030204" pitchFamily="34" charset="0"/>
            </a:endParaRPr>
          </a:p>
          <a:p>
            <a:pPr lvl="2"/>
            <a:r>
              <a:rPr lang="en-GB" altLang="en-US" sz="2200" b="1" i="0" dirty="0">
                <a:solidFill>
                  <a:srgbClr val="00FFFF"/>
                </a:solidFill>
                <a:latin typeface="Calibri" panose="020F0502020204030204" pitchFamily="34" charset="0"/>
              </a:rPr>
              <a:t>	1- Low VR (e.g., haemorrhage) </a:t>
            </a:r>
          </a:p>
          <a:p>
            <a:pPr lvl="2"/>
            <a:r>
              <a:rPr lang="en-GB" altLang="en-US" sz="2200" b="1" i="0" dirty="0">
                <a:solidFill>
                  <a:srgbClr val="00FFFF"/>
                </a:solidFill>
                <a:latin typeface="Calibri" panose="020F0502020204030204" pitchFamily="34" charset="0"/>
              </a:rPr>
              <a:t>	2- Reduced contractility (e.g., heart failure)</a:t>
            </a:r>
          </a:p>
          <a:p>
            <a:pPr lvl="2"/>
            <a:r>
              <a:rPr lang="en-GB" altLang="en-US" sz="2200" b="1" i="0" dirty="0">
                <a:solidFill>
                  <a:srgbClr val="00FFFF"/>
                </a:solidFill>
                <a:latin typeface="Calibri" panose="020F0502020204030204" pitchFamily="34" charset="0"/>
              </a:rPr>
              <a:t>	3- </a:t>
            </a:r>
            <a:r>
              <a:rPr lang="en-GB" altLang="en-US" sz="2200" b="1" i="0" dirty="0" err="1">
                <a:solidFill>
                  <a:srgbClr val="00FFFF"/>
                </a:solidFill>
                <a:latin typeface="Calibri" panose="020F0502020204030204" pitchFamily="34" charset="0"/>
              </a:rPr>
              <a:t>Tachyarrhythmias</a:t>
            </a:r>
            <a:r>
              <a:rPr lang="en-GB" altLang="en-US" sz="2200" b="1" i="0" dirty="0">
                <a:solidFill>
                  <a:srgbClr val="00FFFF"/>
                </a:solidFill>
                <a:latin typeface="Calibri" panose="020F0502020204030204" pitchFamily="34" charset="0"/>
              </a:rPr>
              <a:t> (e.g., atrial fibrillation and 	ventricular tachycardia)</a:t>
            </a:r>
          </a:p>
          <a:p>
            <a:pPr lvl="2"/>
            <a:r>
              <a:rPr lang="en-GB" altLang="en-US" sz="2200" b="1" i="0" dirty="0">
                <a:solidFill>
                  <a:srgbClr val="00FFFF"/>
                </a:solidFill>
                <a:latin typeface="Calibri" panose="020F0502020204030204" pitchFamily="34" charset="0"/>
              </a:rPr>
              <a:t>	4- Marked bradycardia (e.g., complete heart block)</a:t>
            </a:r>
          </a:p>
          <a:p>
            <a:pPr lvl="2"/>
            <a:endParaRPr lang="en-GB" altLang="en-US" sz="2200" b="1" i="0" dirty="0">
              <a:solidFill>
                <a:srgbClr val="00FFFF"/>
              </a:solidFill>
              <a:latin typeface="Calibri" panose="020F0502020204030204" pitchFamily="34" charset="0"/>
            </a:endParaRPr>
          </a:p>
          <a:p>
            <a:pPr lvl="2"/>
            <a:r>
              <a:rPr lang="en-GB" altLang="en-US" sz="2400" b="1" i="0" dirty="0">
                <a:solidFill>
                  <a:srgbClr val="FF66FF"/>
                </a:solidFill>
                <a:latin typeface="Calibri" panose="020F0502020204030204" pitchFamily="34" charset="0"/>
              </a:rPr>
              <a:t>Causes of high CO:</a:t>
            </a:r>
          </a:p>
          <a:p>
            <a:pPr lvl="2"/>
            <a:endParaRPr lang="en-GB" altLang="en-US" sz="2200" b="1" i="0" dirty="0">
              <a:solidFill>
                <a:srgbClr val="FF66FF"/>
              </a:solidFill>
              <a:latin typeface="Calibri" panose="020F0502020204030204" pitchFamily="34" charset="0"/>
            </a:endParaRPr>
          </a:p>
          <a:p>
            <a:pPr lvl="2"/>
            <a:r>
              <a:rPr lang="en-GB" altLang="en-US" sz="2200" b="1" i="0" dirty="0">
                <a:solidFill>
                  <a:srgbClr val="FF66FF"/>
                </a:solidFill>
                <a:latin typeface="Calibri" panose="020F0502020204030204" pitchFamily="34" charset="0"/>
              </a:rPr>
              <a:t>	1- Hyperthyroidism: the increase in the CO is due </a:t>
            </a:r>
            <a:r>
              <a:rPr lang="en-GB" altLang="en-US" sz="2200" b="1" i="0" dirty="0" smtClean="0">
                <a:solidFill>
                  <a:srgbClr val="FF66FF"/>
                </a:solidFill>
                <a:latin typeface="Calibri" panose="020F0502020204030204" pitchFamily="34" charset="0"/>
              </a:rPr>
              <a:t>to the  </a:t>
            </a:r>
            <a:r>
              <a:rPr lang="en-GB" altLang="en-US" sz="2200" b="1" i="0" dirty="0">
                <a:solidFill>
                  <a:srgbClr val="FF66FF"/>
                </a:solidFill>
                <a:latin typeface="Calibri" panose="020F0502020204030204" pitchFamily="34" charset="0"/>
              </a:rPr>
              <a:t>high </a:t>
            </a:r>
            <a:r>
              <a:rPr lang="en-GB" altLang="en-US" sz="2200" b="1" i="0" dirty="0" smtClean="0">
                <a:solidFill>
                  <a:srgbClr val="FF66FF"/>
                </a:solidFill>
                <a:latin typeface="Calibri" panose="020F0502020204030204" pitchFamily="34" charset="0"/>
              </a:rPr>
              <a:t>      metabolic </a:t>
            </a:r>
            <a:r>
              <a:rPr lang="en-GB" altLang="en-US" sz="2200" b="1" i="0" dirty="0">
                <a:solidFill>
                  <a:srgbClr val="FF66FF"/>
                </a:solidFill>
                <a:latin typeface="Calibri" panose="020F0502020204030204" pitchFamily="34" charset="0"/>
              </a:rPr>
              <a:t>rate </a:t>
            </a:r>
            <a:r>
              <a:rPr lang="en-GB" altLang="en-US" sz="2200" b="1" i="0" dirty="0">
                <a:solidFill>
                  <a:srgbClr val="FF66FF"/>
                </a:solidFill>
                <a:latin typeface="Calibri" panose="020F0502020204030204" pitchFamily="34" charset="0"/>
                <a:sym typeface="Symbol" panose="05050102010706020507" pitchFamily="18" charset="2"/>
              </a:rPr>
              <a:t></a:t>
            </a:r>
            <a:r>
              <a:rPr lang="en-GB" altLang="en-US" sz="2200" b="1" i="0" dirty="0">
                <a:solidFill>
                  <a:srgbClr val="FF66FF"/>
                </a:solidFill>
                <a:latin typeface="Calibri" panose="020F0502020204030204" pitchFamily="34" charset="0"/>
              </a:rPr>
              <a:t> vasodilatation </a:t>
            </a:r>
            <a:r>
              <a:rPr lang="en-GB" altLang="en-US" sz="2200" b="1" i="0" dirty="0">
                <a:solidFill>
                  <a:srgbClr val="FF66FF"/>
                </a:solidFill>
                <a:latin typeface="Calibri" panose="020F0502020204030204" pitchFamily="34" charset="0"/>
                <a:sym typeface="Symbol" panose="05050102010706020507" pitchFamily="18" charset="2"/>
              </a:rPr>
              <a:t></a:t>
            </a:r>
            <a:r>
              <a:rPr lang="en-GB" altLang="en-US" sz="2200" b="1" i="0" dirty="0">
                <a:solidFill>
                  <a:srgbClr val="FF66FF"/>
                </a:solidFill>
                <a:latin typeface="Calibri" panose="020F0502020204030204" pitchFamily="34" charset="0"/>
              </a:rPr>
              <a:t> CO to </a:t>
            </a:r>
            <a:r>
              <a:rPr lang="en-GB" altLang="en-US" sz="2200" b="1" i="0" dirty="0" smtClean="0">
                <a:solidFill>
                  <a:srgbClr val="FF66FF"/>
                </a:solidFill>
                <a:latin typeface="Calibri" panose="020F0502020204030204" pitchFamily="34" charset="0"/>
              </a:rPr>
              <a:t>50</a:t>
            </a:r>
            <a:r>
              <a:rPr lang="en-GB" altLang="en-US" sz="2200" b="1" i="0" dirty="0">
                <a:solidFill>
                  <a:srgbClr val="FF66FF"/>
                </a:solidFill>
                <a:latin typeface="Calibri" panose="020F0502020204030204" pitchFamily="34" charset="0"/>
              </a:rPr>
              <a:t>%+ of control. </a:t>
            </a:r>
          </a:p>
          <a:p>
            <a:pPr lvl="2"/>
            <a:r>
              <a:rPr lang="en-GB" altLang="en-US" sz="2200" b="1" i="0" dirty="0">
                <a:solidFill>
                  <a:srgbClr val="FF66FF"/>
                </a:solidFill>
                <a:latin typeface="Calibri" panose="020F0502020204030204" pitchFamily="34" charset="0"/>
              </a:rPr>
              <a:t>	2- AV fistulas.</a:t>
            </a:r>
          </a:p>
          <a:p>
            <a:pPr lvl="2"/>
            <a:r>
              <a:rPr lang="en-GB" altLang="en-US" sz="2200" b="1" i="0" dirty="0">
                <a:solidFill>
                  <a:srgbClr val="FF66FF"/>
                </a:solidFill>
                <a:latin typeface="Calibri" panose="020F0502020204030204" pitchFamily="34" charset="0"/>
              </a:rPr>
              <a:t>	3- Fever.</a:t>
            </a:r>
          </a:p>
          <a:p>
            <a:pPr lvl="2"/>
            <a:r>
              <a:rPr lang="en-GB" altLang="en-US" sz="2200" b="1" i="0" dirty="0">
                <a:solidFill>
                  <a:srgbClr val="FF66FF"/>
                </a:solidFill>
                <a:latin typeface="Calibri" panose="020F0502020204030204" pitchFamily="34" charset="0"/>
              </a:rPr>
              <a:t>	4- Anaemia</a:t>
            </a:r>
            <a:r>
              <a:rPr lang="en-GB" altLang="en-US" sz="2200" b="1" i="0" dirty="0" smtClean="0">
                <a:solidFill>
                  <a:srgbClr val="FF66FF"/>
                </a:solidFill>
                <a:latin typeface="Calibri" panose="020F0502020204030204" pitchFamily="34" charset="0"/>
              </a:rPr>
              <a:t>.</a:t>
            </a:r>
          </a:p>
          <a:p>
            <a:pPr lvl="2"/>
            <a:r>
              <a:rPr lang="en-GB" altLang="en-US" sz="2200" b="1" i="0" dirty="0">
                <a:solidFill>
                  <a:srgbClr val="FF66FF"/>
                </a:solidFill>
                <a:latin typeface="Calibri" panose="020F0502020204030204" pitchFamily="34" charset="0"/>
              </a:rPr>
              <a:t>	</a:t>
            </a:r>
            <a:r>
              <a:rPr lang="en-GB" altLang="en-US" sz="2200" b="1" i="0" dirty="0" smtClean="0">
                <a:solidFill>
                  <a:srgbClr val="FF66FF"/>
                </a:solidFill>
                <a:latin typeface="Calibri" panose="020F0502020204030204" pitchFamily="34" charset="0"/>
              </a:rPr>
              <a:t>5- </a:t>
            </a:r>
            <a:r>
              <a:rPr lang="en-GB" altLang="en-US" sz="2200" b="1" i="0" dirty="0" err="1" smtClean="0">
                <a:solidFill>
                  <a:srgbClr val="FF66FF"/>
                </a:solidFill>
                <a:latin typeface="Calibri" panose="020F0502020204030204" pitchFamily="34" charset="0"/>
              </a:rPr>
              <a:t>Anexiety</a:t>
            </a:r>
            <a:r>
              <a:rPr lang="en-GB" altLang="en-US" sz="2200" b="1" i="0" dirty="0" smtClean="0">
                <a:solidFill>
                  <a:srgbClr val="FF66FF"/>
                </a:solidFill>
                <a:latin typeface="Calibri" panose="020F0502020204030204" pitchFamily="34" charset="0"/>
              </a:rPr>
              <a:t>. </a:t>
            </a:r>
            <a:endParaRPr lang="en-US" altLang="en-US" sz="2200" b="1" i="0" dirty="0">
              <a:solidFill>
                <a:srgbClr val="FF66FF"/>
              </a:solidFill>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55714" name="Rectangle 2"/>
          <p:cNvSpPr>
            <a:spLocks noChangeArrowheads="1"/>
          </p:cNvSpPr>
          <p:nvPr/>
        </p:nvSpPr>
        <p:spPr bwMode="auto">
          <a:xfrm>
            <a:off x="723900" y="533400"/>
            <a:ext cx="8991600" cy="1219200"/>
          </a:xfrm>
          <a:prstGeom prst="rect">
            <a:avLst/>
          </a:prstGeom>
          <a:noFill/>
          <a:ln w="9525">
            <a:noFill/>
            <a:miter lim="800000"/>
            <a:headEnd/>
            <a:tailEnd/>
          </a:ln>
          <a:effectLst/>
        </p:spPr>
        <p:txBody>
          <a:bodyPr lIns="92075" tIns="46038" rIns="92075" bIns="46038" anchor="ctr"/>
          <a:lstStyle/>
          <a:p>
            <a:pPr algn="ctr">
              <a:defRPr/>
            </a:pPr>
            <a:r>
              <a:rPr lang="en-US" sz="4400" b="1" i="0">
                <a:solidFill>
                  <a:srgbClr val="FFFF00"/>
                </a:solidFill>
                <a:effectLst>
                  <a:outerShdw blurRad="38100" dist="38100" dir="2700000" algn="tl">
                    <a:srgbClr val="000000"/>
                  </a:outerShdw>
                </a:effectLst>
                <a:latin typeface="Calibri" panose="020F0502020204030204" pitchFamily="34" charset="0"/>
                <a:cs typeface="Traditional Arabic" pitchFamily="2" charset="-78"/>
              </a:rPr>
              <a:t>Regulation of heart rate</a:t>
            </a:r>
          </a:p>
        </p:txBody>
      </p:sp>
      <p:sp>
        <p:nvSpPr>
          <p:cNvPr id="56323" name="Line 3"/>
          <p:cNvSpPr>
            <a:spLocks noChangeShapeType="1"/>
          </p:cNvSpPr>
          <p:nvPr/>
        </p:nvSpPr>
        <p:spPr bwMode="auto">
          <a:xfrm>
            <a:off x="3248025" y="1752600"/>
            <a:ext cx="0" cy="457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56324" name="Line 4"/>
          <p:cNvSpPr>
            <a:spLocks noChangeShapeType="1"/>
          </p:cNvSpPr>
          <p:nvPr/>
        </p:nvSpPr>
        <p:spPr bwMode="auto">
          <a:xfrm>
            <a:off x="3248025" y="2895600"/>
            <a:ext cx="377190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56325" name="Text Box 5"/>
          <p:cNvSpPr txBox="1">
            <a:spLocks noChangeArrowheads="1"/>
          </p:cNvSpPr>
          <p:nvPr/>
        </p:nvSpPr>
        <p:spPr bwMode="auto">
          <a:xfrm>
            <a:off x="2784475" y="2665413"/>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a:latin typeface="Calibri" panose="020F0502020204030204" pitchFamily="34" charset="0"/>
              </a:rPr>
              <a:t>0</a:t>
            </a:r>
          </a:p>
        </p:txBody>
      </p:sp>
      <p:sp>
        <p:nvSpPr>
          <p:cNvPr id="56326" name="Text Box 6"/>
          <p:cNvSpPr txBox="1">
            <a:spLocks noChangeArrowheads="1"/>
          </p:cNvSpPr>
          <p:nvPr/>
        </p:nvSpPr>
        <p:spPr bwMode="auto">
          <a:xfrm>
            <a:off x="2562225" y="3884613"/>
            <a:ext cx="590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a:latin typeface="Calibri" panose="020F0502020204030204" pitchFamily="34" charset="0"/>
              </a:rPr>
              <a:t>-50</a:t>
            </a:r>
          </a:p>
        </p:txBody>
      </p:sp>
      <p:sp>
        <p:nvSpPr>
          <p:cNvPr id="56327" name="Text Box 7"/>
          <p:cNvSpPr txBox="1">
            <a:spLocks noChangeArrowheads="1"/>
          </p:cNvSpPr>
          <p:nvPr/>
        </p:nvSpPr>
        <p:spPr bwMode="auto">
          <a:xfrm>
            <a:off x="2476500" y="5181600"/>
            <a:ext cx="7457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a:latin typeface="Calibri" panose="020F0502020204030204" pitchFamily="34" charset="0"/>
              </a:rPr>
              <a:t>-100</a:t>
            </a:r>
          </a:p>
        </p:txBody>
      </p:sp>
      <p:sp>
        <p:nvSpPr>
          <p:cNvPr id="56328" name="Line 8"/>
          <p:cNvSpPr>
            <a:spLocks noChangeShapeType="1"/>
          </p:cNvSpPr>
          <p:nvPr/>
        </p:nvSpPr>
        <p:spPr bwMode="auto">
          <a:xfrm flipV="1">
            <a:off x="3505200" y="4191000"/>
            <a:ext cx="154305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56329" name="Line 9"/>
          <p:cNvSpPr>
            <a:spLocks noChangeShapeType="1"/>
          </p:cNvSpPr>
          <p:nvPr/>
        </p:nvSpPr>
        <p:spPr bwMode="auto">
          <a:xfrm flipV="1">
            <a:off x="5048250" y="2590800"/>
            <a:ext cx="85725" cy="160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56330" name="Arc 10"/>
          <p:cNvSpPr>
            <a:spLocks/>
          </p:cNvSpPr>
          <p:nvPr/>
        </p:nvSpPr>
        <p:spPr bwMode="auto">
          <a:xfrm>
            <a:off x="5133975" y="2590800"/>
            <a:ext cx="514350" cy="1830388"/>
          </a:xfrm>
          <a:custGeom>
            <a:avLst/>
            <a:gdLst>
              <a:gd name="T0" fmla="*/ 0 w 21600"/>
              <a:gd name="T1" fmla="*/ 0 h 25932"/>
              <a:gd name="T2" fmla="*/ 11999022 w 21600"/>
              <a:gd name="T3" fmla="*/ 129196365 h 25932"/>
              <a:gd name="T4" fmla="*/ 0 w 21600"/>
              <a:gd name="T5" fmla="*/ 107613858 h 25932"/>
              <a:gd name="T6" fmla="*/ 0 60000 65536"/>
              <a:gd name="T7" fmla="*/ 0 60000 65536"/>
              <a:gd name="T8" fmla="*/ 0 60000 65536"/>
              <a:gd name="T9" fmla="*/ 0 w 21600"/>
              <a:gd name="T10" fmla="*/ 0 h 25932"/>
              <a:gd name="T11" fmla="*/ 21600 w 21600"/>
              <a:gd name="T12" fmla="*/ 25932 h 25932"/>
            </a:gdLst>
            <a:ahLst/>
            <a:cxnLst>
              <a:cxn ang="T6">
                <a:pos x="T0" y="T1"/>
              </a:cxn>
              <a:cxn ang="T7">
                <a:pos x="T2" y="T3"/>
              </a:cxn>
              <a:cxn ang="T8">
                <a:pos x="T4" y="T5"/>
              </a:cxn>
            </a:cxnLst>
            <a:rect l="T9" t="T10" r="T11" b="T12"/>
            <a:pathLst>
              <a:path w="21600" h="25932" fill="none" extrusionOk="0">
                <a:moveTo>
                  <a:pt x="-1" y="0"/>
                </a:moveTo>
                <a:cubicBezTo>
                  <a:pt x="11929" y="0"/>
                  <a:pt x="21600" y="9670"/>
                  <a:pt x="21600" y="21600"/>
                </a:cubicBezTo>
                <a:cubicBezTo>
                  <a:pt x="21600" y="23055"/>
                  <a:pt x="21452" y="24506"/>
                  <a:pt x="21161" y="25932"/>
                </a:cubicBezTo>
              </a:path>
              <a:path w="21600" h="25932" stroke="0" extrusionOk="0">
                <a:moveTo>
                  <a:pt x="-1" y="0"/>
                </a:moveTo>
                <a:cubicBezTo>
                  <a:pt x="11929" y="0"/>
                  <a:pt x="21600" y="9670"/>
                  <a:pt x="21600" y="21600"/>
                </a:cubicBezTo>
                <a:cubicBezTo>
                  <a:pt x="21600" y="23055"/>
                  <a:pt x="21452" y="24506"/>
                  <a:pt x="21161" y="25932"/>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56331" name="Arc 11"/>
          <p:cNvSpPr>
            <a:spLocks/>
          </p:cNvSpPr>
          <p:nvPr/>
        </p:nvSpPr>
        <p:spPr bwMode="auto">
          <a:xfrm flipH="1" flipV="1">
            <a:off x="5648325" y="4419600"/>
            <a:ext cx="428625" cy="228600"/>
          </a:xfrm>
          <a:custGeom>
            <a:avLst/>
            <a:gdLst>
              <a:gd name="T0" fmla="*/ 0 w 21600"/>
              <a:gd name="T1" fmla="*/ 0 h 21600"/>
              <a:gd name="T2" fmla="*/ 8505527 w 21600"/>
              <a:gd name="T3" fmla="*/ 2419350 h 21600"/>
              <a:gd name="T4" fmla="*/ 0 w 21600"/>
              <a:gd name="T5" fmla="*/ 24193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56332" name="Arc 12"/>
          <p:cNvSpPr>
            <a:spLocks/>
          </p:cNvSpPr>
          <p:nvPr/>
        </p:nvSpPr>
        <p:spPr bwMode="auto">
          <a:xfrm flipH="1" flipV="1">
            <a:off x="3248025" y="4572000"/>
            <a:ext cx="257175" cy="76200"/>
          </a:xfrm>
          <a:custGeom>
            <a:avLst/>
            <a:gdLst>
              <a:gd name="T0" fmla="*/ 0 w 21600"/>
              <a:gd name="T1" fmla="*/ 0 h 21600"/>
              <a:gd name="T2" fmla="*/ 3061989 w 21600"/>
              <a:gd name="T3" fmla="*/ 268817 h 21600"/>
              <a:gd name="T4" fmla="*/ 0 w 21600"/>
              <a:gd name="T5" fmla="*/ 2688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56333" name="Line 13"/>
          <p:cNvSpPr>
            <a:spLocks noChangeShapeType="1"/>
          </p:cNvSpPr>
          <p:nvPr/>
        </p:nvSpPr>
        <p:spPr bwMode="auto">
          <a:xfrm flipV="1">
            <a:off x="6076950" y="4419600"/>
            <a:ext cx="85725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7346" name="Picture 2" descr="gr1lf1220_c"/>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b="4703"/>
          <a:stretch>
            <a:fillRect/>
          </a:stretch>
        </p:blipFill>
        <p:spPr bwMode="auto">
          <a:xfrm>
            <a:off x="1212850" y="2103438"/>
            <a:ext cx="7816850" cy="4525962"/>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757763" name="Rectangle 3"/>
          <p:cNvSpPr>
            <a:spLocks noChangeArrowheads="1"/>
          </p:cNvSpPr>
          <p:nvPr/>
        </p:nvSpPr>
        <p:spPr bwMode="auto">
          <a:xfrm>
            <a:off x="647700" y="533400"/>
            <a:ext cx="8991600" cy="1219200"/>
          </a:xfrm>
          <a:prstGeom prst="rect">
            <a:avLst/>
          </a:prstGeom>
          <a:noFill/>
          <a:ln w="9525">
            <a:noFill/>
            <a:miter lim="800000"/>
            <a:headEnd/>
            <a:tailEnd/>
          </a:ln>
          <a:effectLst/>
        </p:spPr>
        <p:txBody>
          <a:bodyPr lIns="92075" tIns="46038" rIns="92075" bIns="46038" anchor="ctr"/>
          <a:lstStyle/>
          <a:p>
            <a:pPr algn="ctr">
              <a:defRPr/>
            </a:pPr>
            <a:r>
              <a:rPr lang="en-US" sz="4400" b="1" i="0">
                <a:solidFill>
                  <a:srgbClr val="FFFF00"/>
                </a:solidFill>
                <a:effectLst>
                  <a:outerShdw blurRad="38100" dist="38100" dir="2700000" algn="tl">
                    <a:srgbClr val="000000"/>
                  </a:outerShdw>
                </a:effectLst>
                <a:latin typeface="Calibri" panose="020F0502020204030204" pitchFamily="34" charset="0"/>
                <a:cs typeface="Traditional Arabic" pitchFamily="2" charset="-78"/>
              </a:rPr>
              <a:t>Autonomic nerve supply</a:t>
            </a:r>
          </a:p>
          <a:p>
            <a:pPr algn="ctr">
              <a:defRPr/>
            </a:pPr>
            <a:r>
              <a:rPr lang="en-US" sz="4400" b="1" i="0">
                <a:solidFill>
                  <a:srgbClr val="FFFF00"/>
                </a:solidFill>
                <a:effectLst>
                  <a:outerShdw blurRad="38100" dist="38100" dir="2700000" algn="tl">
                    <a:srgbClr val="000000"/>
                  </a:outerShdw>
                </a:effectLst>
                <a:latin typeface="Calibri" panose="020F0502020204030204" pitchFamily="34" charset="0"/>
                <a:cs typeface="Traditional Arabic" pitchFamily="2" charset="-78"/>
              </a:rPr>
              <a:t> to the heart</a:t>
            </a: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0" y="642289"/>
            <a:ext cx="10287000" cy="762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r>
              <a:rPr lang="en-CA" sz="5400" b="1" i="0" dirty="0" smtClean="0">
                <a:solidFill>
                  <a:srgbClr val="00FFFF"/>
                </a:solidFill>
                <a:latin typeface="Calibri" pitchFamily="34" charset="0"/>
                <a:cs typeface="Calibri" pitchFamily="34" charset="0"/>
              </a:rPr>
              <a:t>Learning Resources</a:t>
            </a:r>
            <a:endParaRPr lang="en-CA" sz="5400" b="1" i="0" dirty="0">
              <a:solidFill>
                <a:srgbClr val="00FFFF"/>
              </a:solidFill>
              <a:latin typeface="Calibri" pitchFamily="34" charset="0"/>
              <a:cs typeface="Calibri" pitchFamily="34" charset="0"/>
            </a:endParaRPr>
          </a:p>
        </p:txBody>
      </p:sp>
      <p:sp>
        <p:nvSpPr>
          <p:cNvPr id="5" name="Rectangle 4"/>
          <p:cNvSpPr>
            <a:spLocks noChangeArrowheads="1"/>
          </p:cNvSpPr>
          <p:nvPr/>
        </p:nvSpPr>
        <p:spPr bwMode="auto">
          <a:xfrm>
            <a:off x="419100" y="1946851"/>
            <a:ext cx="9601200" cy="4268861"/>
          </a:xfrm>
          <a:prstGeom prst="rect">
            <a:avLst/>
          </a:prstGeom>
          <a:noFill/>
          <a:ln w="12700">
            <a:noFill/>
            <a:miter lim="800000"/>
            <a:headEnd type="none" w="sm" len="sm"/>
            <a:tailEnd type="none" w="sm" len="sm"/>
          </a:ln>
          <a:effectLst/>
        </p:spPr>
        <p:txBody>
          <a:bodyPr wrap="square" anchor="ctr">
            <a:spAutoFit/>
          </a:bodyPr>
          <a:lstStyle>
            <a:defPPr>
              <a:defRPr lang="en-US"/>
            </a:defPPr>
            <a:lvl1pPr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5pPr>
            <a:lvl6pPr marL="2286000" algn="l" defTabSz="914400" rtl="0" eaLnBrk="1" latinLnBrk="0" hangingPunct="1">
              <a:defRPr sz="3400" i="1" kern="1200">
                <a:solidFill>
                  <a:schemeClr val="tx1"/>
                </a:solidFill>
                <a:latin typeface="Trebuchet MS" panose="020B0603020202020204" pitchFamily="34" charset="0"/>
                <a:ea typeface="+mn-ea"/>
                <a:cs typeface="+mn-cs"/>
              </a:defRPr>
            </a:lvl6pPr>
            <a:lvl7pPr marL="2743200" algn="l" defTabSz="914400" rtl="0" eaLnBrk="1" latinLnBrk="0" hangingPunct="1">
              <a:defRPr sz="3400" i="1" kern="1200">
                <a:solidFill>
                  <a:schemeClr val="tx1"/>
                </a:solidFill>
                <a:latin typeface="Trebuchet MS" panose="020B0603020202020204" pitchFamily="34" charset="0"/>
                <a:ea typeface="+mn-ea"/>
                <a:cs typeface="+mn-cs"/>
              </a:defRPr>
            </a:lvl7pPr>
            <a:lvl8pPr marL="3200400" algn="l" defTabSz="914400" rtl="0" eaLnBrk="1" latinLnBrk="0" hangingPunct="1">
              <a:defRPr sz="3400" i="1" kern="1200">
                <a:solidFill>
                  <a:schemeClr val="tx1"/>
                </a:solidFill>
                <a:latin typeface="Trebuchet MS" panose="020B0603020202020204" pitchFamily="34" charset="0"/>
                <a:ea typeface="+mn-ea"/>
                <a:cs typeface="+mn-cs"/>
              </a:defRPr>
            </a:lvl8pPr>
            <a:lvl9pPr marL="3657600" algn="l" defTabSz="914400" rtl="0" eaLnBrk="1" latinLnBrk="0" hangingPunct="1">
              <a:defRPr sz="3400" i="1" kern="1200">
                <a:solidFill>
                  <a:schemeClr val="tx1"/>
                </a:solidFill>
                <a:latin typeface="Trebuchet MS" panose="020B0603020202020204" pitchFamily="34" charset="0"/>
                <a:ea typeface="+mn-ea"/>
                <a:cs typeface="+mn-cs"/>
              </a:defRPr>
            </a:lvl9pPr>
          </a:lstStyle>
          <a:p>
            <a:pPr>
              <a:spcBef>
                <a:spcPct val="20000"/>
              </a:spcBef>
              <a:buClr>
                <a:srgbClr val="FF0000"/>
              </a:buClr>
            </a:pPr>
            <a:r>
              <a:rPr lang="en-US" sz="2300" b="1" dirty="0">
                <a:solidFill>
                  <a:srgbClr val="00FFFF"/>
                </a:solidFill>
                <a:latin typeface="Calibri" pitchFamily="34" charset="0"/>
                <a:cs typeface="Calibri" pitchFamily="34" charset="0"/>
              </a:rPr>
              <a:t>Textbooks </a:t>
            </a:r>
            <a:r>
              <a:rPr lang="en-US" sz="2300" b="1" dirty="0" smtClean="0">
                <a:solidFill>
                  <a:srgbClr val="00FFFF"/>
                </a:solidFill>
                <a:latin typeface="Calibri" pitchFamily="34" charset="0"/>
                <a:cs typeface="Calibri" pitchFamily="34" charset="0"/>
              </a:rPr>
              <a:t>:</a:t>
            </a:r>
          </a:p>
          <a:p>
            <a:pPr>
              <a:spcBef>
                <a:spcPct val="20000"/>
              </a:spcBef>
              <a:buClr>
                <a:srgbClr val="FF0000"/>
              </a:buClr>
            </a:pPr>
            <a:endParaRPr lang="en-US" sz="2300" b="1" dirty="0" smtClean="0">
              <a:solidFill>
                <a:srgbClr val="00FFFF"/>
              </a:solidFill>
              <a:latin typeface="Calibri" pitchFamily="34" charset="0"/>
              <a:cs typeface="Calibri" pitchFamily="34" charset="0"/>
            </a:endParaRPr>
          </a:p>
          <a:p>
            <a:pPr marL="342900" indent="-342900">
              <a:spcBef>
                <a:spcPct val="20000"/>
              </a:spcBef>
              <a:buClr>
                <a:srgbClr val="FF0000"/>
              </a:buClr>
              <a:buFont typeface="Symbol" pitchFamily="18" charset="2"/>
              <a:buBlip>
                <a:blip r:embed="rId3"/>
              </a:buBlip>
            </a:pPr>
            <a:r>
              <a:rPr lang="en-US" sz="2300" b="1" i="0" dirty="0" smtClean="0">
                <a:solidFill>
                  <a:schemeClr val="tx2"/>
                </a:solidFill>
                <a:latin typeface="Calibri" pitchFamily="34" charset="0"/>
                <a:cs typeface="Calibri" pitchFamily="34" charset="0"/>
              </a:rPr>
              <a:t>Guyton and Hall, Textbook of Medical Physiology; 12</a:t>
            </a:r>
            <a:r>
              <a:rPr lang="en-US" sz="2300" b="1" i="0" baseline="30000" dirty="0" smtClean="0">
                <a:solidFill>
                  <a:schemeClr val="tx2"/>
                </a:solidFill>
                <a:latin typeface="Calibri" pitchFamily="34" charset="0"/>
                <a:cs typeface="Calibri" pitchFamily="34" charset="0"/>
              </a:rPr>
              <a:t>th</a:t>
            </a:r>
            <a:r>
              <a:rPr lang="en-US" sz="2300" b="1" i="0" dirty="0" smtClean="0">
                <a:solidFill>
                  <a:schemeClr val="tx2"/>
                </a:solidFill>
                <a:latin typeface="Calibri" pitchFamily="34" charset="0"/>
                <a:cs typeface="Calibri" pitchFamily="34" charset="0"/>
              </a:rPr>
              <a:t> Edition.</a:t>
            </a:r>
          </a:p>
          <a:p>
            <a:pPr marL="342900" indent="-342900">
              <a:spcBef>
                <a:spcPct val="20000"/>
              </a:spcBef>
              <a:buClr>
                <a:srgbClr val="FF0000"/>
              </a:buClr>
              <a:buFont typeface="Symbol" pitchFamily="18" charset="2"/>
              <a:buBlip>
                <a:blip r:embed="rId3"/>
              </a:buBlip>
            </a:pPr>
            <a:r>
              <a:rPr lang="en-US" sz="2300" b="1" i="0" dirty="0" err="1" smtClean="0">
                <a:solidFill>
                  <a:schemeClr val="tx2"/>
                </a:solidFill>
                <a:latin typeface="Calibri" pitchFamily="34" charset="0"/>
                <a:cs typeface="Calibri" pitchFamily="34" charset="0"/>
              </a:rPr>
              <a:t>Mohrman</a:t>
            </a:r>
            <a:r>
              <a:rPr lang="en-US" sz="2300" b="1" i="0" dirty="0" smtClean="0">
                <a:solidFill>
                  <a:schemeClr val="tx2"/>
                </a:solidFill>
                <a:latin typeface="Calibri" pitchFamily="34" charset="0"/>
                <a:cs typeface="Calibri" pitchFamily="34" charset="0"/>
              </a:rPr>
              <a:t> and Heller, Cardiovascular Physiology; 7</a:t>
            </a:r>
            <a:r>
              <a:rPr lang="en-US" sz="2300" b="1" i="0" baseline="30000" dirty="0" smtClean="0">
                <a:solidFill>
                  <a:schemeClr val="tx2"/>
                </a:solidFill>
                <a:latin typeface="Calibri" pitchFamily="34" charset="0"/>
                <a:cs typeface="Calibri" pitchFamily="34" charset="0"/>
              </a:rPr>
              <a:t>th</a:t>
            </a:r>
            <a:r>
              <a:rPr lang="en-US" sz="2300" b="1" i="0" dirty="0" smtClean="0">
                <a:solidFill>
                  <a:schemeClr val="tx2"/>
                </a:solidFill>
                <a:latin typeface="Calibri" pitchFamily="34" charset="0"/>
                <a:cs typeface="Calibri" pitchFamily="34" charset="0"/>
              </a:rPr>
              <a:t> Edition.</a:t>
            </a:r>
          </a:p>
          <a:p>
            <a:pPr marL="342900" indent="-342900">
              <a:spcBef>
                <a:spcPct val="20000"/>
              </a:spcBef>
              <a:buClr>
                <a:srgbClr val="FF0000"/>
              </a:buClr>
              <a:buBlip>
                <a:blip r:embed="rId3"/>
              </a:buBlip>
            </a:pPr>
            <a:r>
              <a:rPr lang="en-US" sz="2300" b="1" i="0" dirty="0" err="1">
                <a:solidFill>
                  <a:schemeClr val="tx2"/>
                </a:solidFill>
                <a:latin typeface="Calibri" pitchFamily="34" charset="0"/>
                <a:cs typeface="Calibri" pitchFamily="34" charset="0"/>
              </a:rPr>
              <a:t>Ganong’s</a:t>
            </a:r>
            <a:r>
              <a:rPr lang="en-US" sz="2300" b="1" i="0" dirty="0">
                <a:solidFill>
                  <a:schemeClr val="tx2"/>
                </a:solidFill>
                <a:latin typeface="Calibri" pitchFamily="34" charset="0"/>
                <a:cs typeface="Calibri" pitchFamily="34" charset="0"/>
              </a:rPr>
              <a:t> Review of Medical Physiology;  24</a:t>
            </a:r>
            <a:r>
              <a:rPr lang="en-US" sz="2300" b="1" i="0" baseline="30000" dirty="0">
                <a:solidFill>
                  <a:schemeClr val="tx2"/>
                </a:solidFill>
                <a:latin typeface="Calibri" pitchFamily="34" charset="0"/>
                <a:cs typeface="Calibri" pitchFamily="34" charset="0"/>
              </a:rPr>
              <a:t>th </a:t>
            </a:r>
            <a:r>
              <a:rPr lang="en-US" sz="2300" b="1" i="0" dirty="0" smtClean="0">
                <a:solidFill>
                  <a:schemeClr val="tx2"/>
                </a:solidFill>
                <a:latin typeface="Calibri" pitchFamily="34" charset="0"/>
                <a:cs typeface="Calibri" pitchFamily="34" charset="0"/>
              </a:rPr>
              <a:t>Edition.</a:t>
            </a:r>
          </a:p>
          <a:p>
            <a:pPr marL="342900" indent="-342900">
              <a:spcBef>
                <a:spcPct val="20000"/>
              </a:spcBef>
              <a:buClr>
                <a:srgbClr val="FF0000"/>
              </a:buClr>
              <a:buBlip>
                <a:blip r:embed="rId3"/>
              </a:buBlip>
            </a:pPr>
            <a:endParaRPr lang="en-US" sz="2300" b="1" i="0" dirty="0">
              <a:solidFill>
                <a:schemeClr val="tx2"/>
              </a:solidFill>
              <a:latin typeface="Calibri" pitchFamily="34" charset="0"/>
              <a:cs typeface="Calibri" pitchFamily="34" charset="0"/>
            </a:endParaRPr>
          </a:p>
          <a:p>
            <a:pPr>
              <a:spcBef>
                <a:spcPct val="20000"/>
              </a:spcBef>
              <a:buClr>
                <a:srgbClr val="FF0000"/>
              </a:buClr>
            </a:pPr>
            <a:endParaRPr lang="en-US" sz="2300" b="1" i="0" dirty="0">
              <a:solidFill>
                <a:schemeClr val="tx2"/>
              </a:solidFill>
              <a:latin typeface="Calibri" pitchFamily="34" charset="0"/>
              <a:cs typeface="Calibri" pitchFamily="34" charset="0"/>
            </a:endParaRPr>
          </a:p>
          <a:p>
            <a:pPr>
              <a:spcBef>
                <a:spcPct val="20000"/>
              </a:spcBef>
              <a:buClr>
                <a:srgbClr val="FF0000"/>
              </a:buClr>
            </a:pPr>
            <a:r>
              <a:rPr lang="en-US" sz="2300" b="1" dirty="0" smtClean="0">
                <a:solidFill>
                  <a:srgbClr val="00FFFF"/>
                </a:solidFill>
                <a:latin typeface="Calibri" pitchFamily="34" charset="0"/>
                <a:cs typeface="Calibri" pitchFamily="34" charset="0"/>
              </a:rPr>
              <a:t>Websites:</a:t>
            </a:r>
          </a:p>
          <a:p>
            <a:pPr>
              <a:spcBef>
                <a:spcPct val="20000"/>
              </a:spcBef>
              <a:buClr>
                <a:srgbClr val="FF0000"/>
              </a:buClr>
            </a:pPr>
            <a:endParaRPr lang="en-US" sz="2300" b="1" dirty="0" smtClean="0">
              <a:solidFill>
                <a:schemeClr val="tx2"/>
              </a:solidFill>
              <a:latin typeface="Calibri" pitchFamily="34" charset="0"/>
              <a:cs typeface="Calibri" pitchFamily="34" charset="0"/>
            </a:endParaRPr>
          </a:p>
          <a:p>
            <a:pPr marL="342900" indent="-342900">
              <a:spcBef>
                <a:spcPct val="20000"/>
              </a:spcBef>
              <a:buClr>
                <a:srgbClr val="FF0000"/>
              </a:buClr>
              <a:buFont typeface="Symbol" pitchFamily="18" charset="2"/>
              <a:buBlip>
                <a:blip r:embed="rId3"/>
              </a:buBlip>
            </a:pPr>
            <a:r>
              <a:rPr lang="en-US" sz="2300" b="1" i="0" dirty="0">
                <a:solidFill>
                  <a:schemeClr val="tx2"/>
                </a:solidFill>
                <a:latin typeface="Calibri" pitchFamily="34" charset="0"/>
                <a:cs typeface="Calibri" pitchFamily="34" charset="0"/>
                <a:hlinkClick r:id="rId4"/>
              </a:rPr>
              <a:t>http://accessmedicine.mhmedical.com</a:t>
            </a:r>
            <a:r>
              <a:rPr lang="en-US" sz="2300" b="1" i="0" dirty="0" smtClean="0">
                <a:solidFill>
                  <a:schemeClr val="tx2"/>
                </a:solidFill>
                <a:latin typeface="Calibri" pitchFamily="34" charset="0"/>
                <a:cs typeface="Calibri" pitchFamily="34" charset="0"/>
                <a:hlinkClick r:id="rId4"/>
              </a:rPr>
              <a:t>/</a:t>
            </a:r>
            <a:endParaRPr lang="en-US" sz="2300" b="1" i="0" dirty="0" smtClean="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372643071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700" y="152400"/>
            <a:ext cx="5867400" cy="66294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9394" name="Picture 2" descr="19_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381000"/>
            <a:ext cx="6934200" cy="62484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59395" name="Rectangle 3"/>
          <p:cNvSpPr>
            <a:spLocks noChangeArrowheads="1"/>
          </p:cNvSpPr>
          <p:nvPr/>
        </p:nvSpPr>
        <p:spPr bwMode="auto">
          <a:xfrm>
            <a:off x="3390900" y="914400"/>
            <a:ext cx="2057400" cy="533400"/>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59396" name="Rectangle 4"/>
          <p:cNvSpPr>
            <a:spLocks noChangeArrowheads="1"/>
          </p:cNvSpPr>
          <p:nvPr/>
        </p:nvSpPr>
        <p:spPr bwMode="auto">
          <a:xfrm>
            <a:off x="6819900" y="1066800"/>
            <a:ext cx="1752600" cy="685800"/>
          </a:xfrm>
          <a:prstGeom prst="rect">
            <a:avLst/>
          </a:prstGeom>
          <a:noFill/>
          <a:ln w="317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59397" name="Text Box 5"/>
          <p:cNvSpPr txBox="1">
            <a:spLocks noChangeArrowheads="1"/>
          </p:cNvSpPr>
          <p:nvPr/>
        </p:nvSpPr>
        <p:spPr bwMode="auto">
          <a:xfrm>
            <a:off x="5753100" y="3656013"/>
            <a:ext cx="19793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AU" altLang="en-US" sz="2400" b="1" i="0">
                <a:solidFill>
                  <a:srgbClr val="FF0000"/>
                </a:solidFill>
                <a:latin typeface="Calibri" panose="020F0502020204030204" pitchFamily="34" charset="0"/>
              </a:rPr>
              <a:t>Sympathetic</a:t>
            </a:r>
          </a:p>
          <a:p>
            <a:r>
              <a:rPr lang="en-AU" altLang="en-US" sz="2400" i="0">
                <a:solidFill>
                  <a:srgbClr val="FF0000"/>
                </a:solidFill>
                <a:latin typeface="Calibri" panose="020F0502020204030204" pitchFamily="34" charset="0"/>
              </a:rPr>
              <a:t>Noradrenaline</a:t>
            </a:r>
          </a:p>
        </p:txBody>
      </p:sp>
      <p:sp>
        <p:nvSpPr>
          <p:cNvPr id="59398" name="Text Box 6"/>
          <p:cNvSpPr txBox="1">
            <a:spLocks noChangeArrowheads="1"/>
          </p:cNvSpPr>
          <p:nvPr/>
        </p:nvSpPr>
        <p:spPr bwMode="auto">
          <a:xfrm>
            <a:off x="5829300" y="4983163"/>
            <a:ext cx="23150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AU" altLang="en-US" sz="2400" b="1" i="0">
                <a:solidFill>
                  <a:srgbClr val="008000"/>
                </a:solidFill>
                <a:latin typeface="Calibri" panose="020F0502020204030204" pitchFamily="34" charset="0"/>
              </a:rPr>
              <a:t>Parasympathetic</a:t>
            </a:r>
          </a:p>
          <a:p>
            <a:r>
              <a:rPr lang="en-AU" altLang="en-US" sz="2400" i="0">
                <a:solidFill>
                  <a:srgbClr val="008000"/>
                </a:solidFill>
                <a:latin typeface="Calibri" panose="020F0502020204030204" pitchFamily="34" charset="0"/>
              </a:rPr>
              <a:t>Acetylcholine</a:t>
            </a:r>
          </a:p>
        </p:txBody>
      </p:sp>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86535" name="Rectangle 7"/>
          <p:cNvSpPr>
            <a:spLocks noChangeArrowheads="1"/>
          </p:cNvSpPr>
          <p:nvPr/>
        </p:nvSpPr>
        <p:spPr bwMode="auto">
          <a:xfrm>
            <a:off x="1333500" y="914400"/>
            <a:ext cx="7772400" cy="457200"/>
          </a:xfrm>
          <a:prstGeom prst="rect">
            <a:avLst/>
          </a:prstGeom>
          <a:noFill/>
          <a:ln w="9525">
            <a:noFill/>
            <a:miter lim="800000"/>
            <a:headEnd/>
            <a:tailEnd/>
          </a:ln>
          <a:effectLst/>
        </p:spPr>
        <p:txBody>
          <a:bodyPr anchor="ctr"/>
          <a:lstStyle/>
          <a:p>
            <a:pPr algn="ctr">
              <a:defRPr/>
            </a:pPr>
            <a:r>
              <a:rPr lang="en-GB" sz="3600" b="1" i="0">
                <a:solidFill>
                  <a:schemeClr val="tx2"/>
                </a:solidFill>
                <a:effectLst>
                  <a:outerShdw blurRad="38100" dist="38100" dir="2700000" algn="tl">
                    <a:srgbClr val="000000"/>
                  </a:outerShdw>
                </a:effectLst>
                <a:latin typeface="Calibri" panose="020F0502020204030204" pitchFamily="34" charset="0"/>
              </a:rPr>
              <a:t>Neuronal control of the heart</a:t>
            </a:r>
          </a:p>
        </p:txBody>
      </p:sp>
      <p:sp>
        <p:nvSpPr>
          <p:cNvPr id="1686536" name="Rectangle 8"/>
          <p:cNvSpPr>
            <a:spLocks noChangeArrowheads="1"/>
          </p:cNvSpPr>
          <p:nvPr/>
        </p:nvSpPr>
        <p:spPr bwMode="auto">
          <a:xfrm>
            <a:off x="495300" y="1828800"/>
            <a:ext cx="9220200" cy="4953000"/>
          </a:xfrm>
          <a:prstGeom prst="rect">
            <a:avLst/>
          </a:prstGeom>
          <a:noFill/>
          <a:ln w="9525">
            <a:noFill/>
            <a:miter lim="800000"/>
            <a:headEnd/>
            <a:tailEnd/>
          </a:ln>
          <a:effectLst/>
        </p:spPr>
        <p:txBody>
          <a:bodyPr/>
          <a:lstStyle/>
          <a:p>
            <a:pPr marL="342900" indent="-342900">
              <a:spcBef>
                <a:spcPct val="20000"/>
              </a:spcBef>
              <a:buClr>
                <a:srgbClr val="FF0000"/>
              </a:buClr>
              <a:buSzPct val="75000"/>
              <a:buFont typeface="Symbol" pitchFamily="18" charset="2"/>
              <a:buBlip>
                <a:blip r:embed="rId4"/>
              </a:buBlip>
              <a:defRPr/>
            </a:pPr>
            <a:r>
              <a:rPr lang="en-GB" sz="2200" b="1" i="0">
                <a:solidFill>
                  <a:srgbClr val="FF66FF"/>
                </a:solidFill>
                <a:effectLst>
                  <a:outerShdw blurRad="38100" dist="38100" dir="2700000" algn="tl">
                    <a:srgbClr val="000000"/>
                  </a:outerShdw>
                </a:effectLst>
                <a:latin typeface="Calibri" panose="020F0502020204030204" pitchFamily="34" charset="0"/>
              </a:rPr>
              <a:t>Sympathetic nerves innervate the whole heart.</a:t>
            </a:r>
          </a:p>
          <a:p>
            <a:pPr marL="342900" indent="-342900">
              <a:spcBef>
                <a:spcPct val="20000"/>
              </a:spcBef>
              <a:buClr>
                <a:srgbClr val="FF0000"/>
              </a:buClr>
              <a:buSzPct val="75000"/>
              <a:buFont typeface="Symbol" pitchFamily="18" charset="2"/>
              <a:buBlip>
                <a:blip r:embed="rId4"/>
              </a:buBlip>
              <a:defRPr/>
            </a:pPr>
            <a:r>
              <a:rPr lang="en-GB" sz="2200" b="1" i="0">
                <a:solidFill>
                  <a:srgbClr val="FF66FF"/>
                </a:solidFill>
                <a:effectLst>
                  <a:outerShdw blurRad="38100" dist="38100" dir="2700000" algn="tl">
                    <a:srgbClr val="000000"/>
                  </a:outerShdw>
                </a:effectLst>
                <a:latin typeface="Calibri" panose="020F0502020204030204" pitchFamily="34" charset="0"/>
              </a:rPr>
              <a:t>Sympathetic stimulation increases heart rate, and contractility.</a:t>
            </a:r>
          </a:p>
          <a:p>
            <a:pPr marL="342900" indent="-342900">
              <a:spcBef>
                <a:spcPct val="20000"/>
              </a:spcBef>
              <a:buClr>
                <a:srgbClr val="FF0000"/>
              </a:buClr>
              <a:buSzPct val="75000"/>
              <a:buFont typeface="Symbol" pitchFamily="18" charset="2"/>
              <a:buBlip>
                <a:blip r:embed="rId4"/>
              </a:buBlip>
              <a:defRPr/>
            </a:pPr>
            <a:r>
              <a:rPr lang="en-GB" sz="2200" b="1" i="0">
                <a:solidFill>
                  <a:srgbClr val="FF66FF"/>
                </a:solidFill>
                <a:effectLst>
                  <a:outerShdw blurRad="38100" dist="38100" dir="2700000" algn="tl">
                    <a:srgbClr val="000000"/>
                  </a:outerShdw>
                </a:effectLst>
                <a:latin typeface="Calibri" panose="020F0502020204030204" pitchFamily="34" charset="0"/>
              </a:rPr>
              <a:t>Sympathetic nerves release noradrenaline (adrenaline), which stimulates heart </a:t>
            </a:r>
            <a:r>
              <a:rPr lang="el-GR" sz="2200" b="1" i="0">
                <a:solidFill>
                  <a:srgbClr val="FF66FF"/>
                </a:solidFill>
                <a:effectLst>
                  <a:outerShdw blurRad="38100" dist="38100" dir="2700000" algn="tl">
                    <a:srgbClr val="000000"/>
                  </a:outerShdw>
                </a:effectLst>
                <a:latin typeface="Calibri" panose="020F0502020204030204" pitchFamily="34" charset="0"/>
              </a:rPr>
              <a:t>β</a:t>
            </a:r>
            <a:r>
              <a:rPr lang="en-GB" sz="2200" b="1" i="0">
                <a:solidFill>
                  <a:srgbClr val="FF66FF"/>
                </a:solidFill>
                <a:effectLst>
                  <a:outerShdw blurRad="38100" dist="38100" dir="2700000" algn="tl">
                    <a:srgbClr val="000000"/>
                  </a:outerShdw>
                </a:effectLst>
                <a:latin typeface="Calibri" panose="020F0502020204030204" pitchFamily="34" charset="0"/>
              </a:rPr>
              <a:t>-receptors.</a:t>
            </a:r>
          </a:p>
          <a:p>
            <a:pPr marL="342900" indent="-342900">
              <a:spcBef>
                <a:spcPct val="20000"/>
              </a:spcBef>
              <a:buClr>
                <a:srgbClr val="FF0000"/>
              </a:buClr>
              <a:buSzPct val="75000"/>
              <a:buFont typeface="Symbol" pitchFamily="18" charset="2"/>
              <a:buBlip>
                <a:blip r:embed="rId4"/>
              </a:buBlip>
              <a:defRPr/>
            </a:pPr>
            <a:endParaRPr lang="en-GB" sz="2200" b="1" i="0">
              <a:solidFill>
                <a:srgbClr val="FF66FF"/>
              </a:solidFill>
              <a:effectLst>
                <a:outerShdw blurRad="38100" dist="38100" dir="2700000" algn="tl">
                  <a:srgbClr val="000000"/>
                </a:outerShdw>
              </a:effectLst>
              <a:latin typeface="Calibri" panose="020F0502020204030204" pitchFamily="34" charset="0"/>
            </a:endParaRPr>
          </a:p>
          <a:p>
            <a:pPr marL="342900" indent="-342900">
              <a:spcBef>
                <a:spcPct val="20000"/>
              </a:spcBef>
              <a:buClr>
                <a:srgbClr val="FF0000"/>
              </a:buClr>
              <a:buSzPct val="75000"/>
              <a:buFont typeface="Symbol" pitchFamily="18" charset="2"/>
              <a:buBlip>
                <a:blip r:embed="rId4"/>
              </a:buBlip>
              <a:defRPr/>
            </a:pPr>
            <a:r>
              <a:rPr lang="en-GB" sz="2200" b="1" i="0">
                <a:solidFill>
                  <a:srgbClr val="66FF99"/>
                </a:solidFill>
                <a:effectLst>
                  <a:outerShdw blurRad="38100" dist="38100" dir="2700000" algn="tl">
                    <a:srgbClr val="000000"/>
                  </a:outerShdw>
                </a:effectLst>
                <a:latin typeface="Calibri" panose="020F0502020204030204" pitchFamily="34" charset="0"/>
              </a:rPr>
              <a:t>Parasympathetic nerves innervate the SA and AV nodes, the atria and Purkinje system.</a:t>
            </a:r>
          </a:p>
          <a:p>
            <a:pPr marL="342900" indent="-342900">
              <a:spcBef>
                <a:spcPct val="20000"/>
              </a:spcBef>
              <a:buClr>
                <a:srgbClr val="FF0000"/>
              </a:buClr>
              <a:buSzPct val="75000"/>
              <a:buFont typeface="Symbol" pitchFamily="18" charset="2"/>
              <a:buBlip>
                <a:blip r:embed="rId4"/>
              </a:buBlip>
              <a:defRPr/>
            </a:pPr>
            <a:r>
              <a:rPr lang="en-GB" sz="2200" b="1" i="0">
                <a:solidFill>
                  <a:srgbClr val="66FF99"/>
                </a:solidFill>
                <a:effectLst>
                  <a:outerShdw blurRad="38100" dist="38100" dir="2700000" algn="tl">
                    <a:srgbClr val="000000"/>
                  </a:outerShdw>
                </a:effectLst>
                <a:latin typeface="Calibri" panose="020F0502020204030204" pitchFamily="34" charset="0"/>
              </a:rPr>
              <a:t>Parasympathetic nerves do not innervate most of the ventricular myocardium.</a:t>
            </a:r>
          </a:p>
          <a:p>
            <a:pPr marL="342900" indent="-342900">
              <a:spcBef>
                <a:spcPct val="20000"/>
              </a:spcBef>
              <a:buClr>
                <a:srgbClr val="FF0000"/>
              </a:buClr>
              <a:buSzPct val="75000"/>
              <a:buFont typeface="Symbol" pitchFamily="18" charset="2"/>
              <a:buBlip>
                <a:blip r:embed="rId4"/>
              </a:buBlip>
              <a:defRPr/>
            </a:pPr>
            <a:r>
              <a:rPr lang="en-GB" sz="2200" b="1" i="0">
                <a:solidFill>
                  <a:srgbClr val="66FF99"/>
                </a:solidFill>
                <a:effectLst>
                  <a:outerShdw blurRad="38100" dist="38100" dir="2700000" algn="tl">
                    <a:srgbClr val="000000"/>
                  </a:outerShdw>
                </a:effectLst>
                <a:latin typeface="Calibri" panose="020F0502020204030204" pitchFamily="34" charset="0"/>
              </a:rPr>
              <a:t>Parasympathetic stimulation slows the heart but has little inotropic action.</a:t>
            </a:r>
          </a:p>
          <a:p>
            <a:pPr marL="342900" indent="-342900">
              <a:spcBef>
                <a:spcPct val="20000"/>
              </a:spcBef>
              <a:buClr>
                <a:srgbClr val="FF0000"/>
              </a:buClr>
              <a:buSzPct val="75000"/>
              <a:buFont typeface="Symbol" pitchFamily="18" charset="2"/>
              <a:buBlip>
                <a:blip r:embed="rId4"/>
              </a:buBlip>
              <a:defRPr/>
            </a:pPr>
            <a:r>
              <a:rPr lang="en-GB" sz="2200" b="1" i="0">
                <a:solidFill>
                  <a:srgbClr val="66FF99"/>
                </a:solidFill>
                <a:effectLst>
                  <a:outerShdw blurRad="38100" dist="38100" dir="2700000" algn="tl">
                    <a:srgbClr val="000000"/>
                  </a:outerShdw>
                </a:effectLst>
                <a:latin typeface="Calibri" panose="020F0502020204030204" pitchFamily="34" charset="0"/>
              </a:rPr>
              <a:t>Parasympathetic nerves release ACh that stimulates muscarinic receptors.</a:t>
            </a:r>
          </a:p>
        </p:txBody>
      </p:sp>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095625" y="4572000"/>
            <a:ext cx="3352800" cy="685800"/>
          </a:xfrm>
          <a:prstGeom prst="rect">
            <a:avLst/>
          </a:prstGeom>
          <a:solidFill>
            <a:schemeClr val="accent1"/>
          </a:solidFill>
          <a:ln w="9525">
            <a:solidFill>
              <a:schemeClr val="tx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AU" altLang="en-US" sz="2400" b="1" i="0">
                <a:solidFill>
                  <a:schemeClr val="bg2"/>
                </a:solidFill>
                <a:latin typeface="Calibri" panose="020F0502020204030204" pitchFamily="34" charset="0"/>
              </a:rPr>
              <a:t>Heart Rate ~ 70 bpm</a:t>
            </a:r>
          </a:p>
        </p:txBody>
      </p:sp>
      <p:sp>
        <p:nvSpPr>
          <p:cNvPr id="61443" name="AutoShape 3"/>
          <p:cNvSpPr>
            <a:spLocks noChangeArrowheads="1"/>
          </p:cNvSpPr>
          <p:nvPr/>
        </p:nvSpPr>
        <p:spPr bwMode="auto">
          <a:xfrm>
            <a:off x="4238625" y="3124200"/>
            <a:ext cx="914400" cy="1295400"/>
          </a:xfrm>
          <a:prstGeom prst="upArrow">
            <a:avLst>
              <a:gd name="adj1" fmla="val 50000"/>
              <a:gd name="adj2" fmla="val 35417"/>
            </a:avLst>
          </a:prstGeom>
          <a:gradFill rotWithShape="1">
            <a:gsLst>
              <a:gs pos="0">
                <a:srgbClr val="000000"/>
              </a:gs>
              <a:gs pos="50000">
                <a:srgbClr val="FF0000"/>
              </a:gs>
              <a:gs pos="100000">
                <a:srgbClr val="000000"/>
              </a:gs>
            </a:gsLst>
            <a:lin ang="5400000" scaled="1"/>
          </a:gradFill>
          <a:ln w="9525">
            <a:solidFill>
              <a:schemeClr val="tx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nvGrpSpPr>
          <p:cNvPr id="61444" name="Group 4"/>
          <p:cNvGrpSpPr>
            <a:grpSpLocks/>
          </p:cNvGrpSpPr>
          <p:nvPr/>
        </p:nvGrpSpPr>
        <p:grpSpPr bwMode="auto">
          <a:xfrm>
            <a:off x="1104900" y="3581401"/>
            <a:ext cx="3057525" cy="803276"/>
            <a:chOff x="336" y="1344"/>
            <a:chExt cx="1926" cy="506"/>
          </a:xfrm>
        </p:grpSpPr>
        <p:sp>
          <p:nvSpPr>
            <p:cNvPr id="61457" name="Line 5"/>
            <p:cNvSpPr>
              <a:spLocks noChangeShapeType="1"/>
            </p:cNvSpPr>
            <p:nvPr/>
          </p:nvSpPr>
          <p:spPr bwMode="auto">
            <a:xfrm flipV="1">
              <a:off x="1590" y="1344"/>
              <a:ext cx="672"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61458" name="Text Box 6"/>
            <p:cNvSpPr txBox="1">
              <a:spLocks noChangeArrowheads="1"/>
            </p:cNvSpPr>
            <p:nvPr/>
          </p:nvSpPr>
          <p:spPr bwMode="auto">
            <a:xfrm>
              <a:off x="336" y="1559"/>
              <a:ext cx="123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AU" altLang="en-US" sz="2400" i="0">
                  <a:latin typeface="Calibri" panose="020F0502020204030204" pitchFamily="34" charset="0"/>
                  <a:sym typeface="Symbol" panose="05050102010706020507" pitchFamily="18" charset="2"/>
                </a:rPr>
                <a:t> sympathetic</a:t>
              </a:r>
              <a:endParaRPr lang="en-AU" altLang="en-US" sz="2400" i="0">
                <a:latin typeface="Calibri" panose="020F0502020204030204" pitchFamily="34" charset="0"/>
              </a:endParaRPr>
            </a:p>
          </p:txBody>
        </p:sp>
      </p:grpSp>
      <p:grpSp>
        <p:nvGrpSpPr>
          <p:cNvPr id="61445" name="Group 7"/>
          <p:cNvGrpSpPr>
            <a:grpSpLocks/>
          </p:cNvGrpSpPr>
          <p:nvPr/>
        </p:nvGrpSpPr>
        <p:grpSpPr bwMode="auto">
          <a:xfrm>
            <a:off x="5305426" y="3505201"/>
            <a:ext cx="3589338" cy="920751"/>
            <a:chOff x="2982" y="1296"/>
            <a:chExt cx="2261" cy="580"/>
          </a:xfrm>
        </p:grpSpPr>
        <p:sp>
          <p:nvSpPr>
            <p:cNvPr id="61455" name="Line 8"/>
            <p:cNvSpPr>
              <a:spLocks noChangeShapeType="1"/>
            </p:cNvSpPr>
            <p:nvPr/>
          </p:nvSpPr>
          <p:spPr bwMode="auto">
            <a:xfrm flipH="1" flipV="1">
              <a:off x="2982" y="1296"/>
              <a:ext cx="624" cy="27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61456" name="Text Box 9"/>
            <p:cNvSpPr txBox="1">
              <a:spLocks noChangeArrowheads="1"/>
            </p:cNvSpPr>
            <p:nvPr/>
          </p:nvSpPr>
          <p:spPr bwMode="auto">
            <a:xfrm>
              <a:off x="3654" y="1585"/>
              <a:ext cx="158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AU" altLang="en-US" sz="2400" i="0">
                  <a:latin typeface="Calibri" panose="020F0502020204030204" pitchFamily="34" charset="0"/>
                  <a:sym typeface="Symbol" panose="05050102010706020507" pitchFamily="18" charset="2"/>
                </a:rPr>
                <a:t> parasympathetic</a:t>
              </a:r>
              <a:endParaRPr lang="en-AU" altLang="en-US" sz="2400" i="0">
                <a:latin typeface="Calibri" panose="020F0502020204030204" pitchFamily="34" charset="0"/>
              </a:endParaRPr>
            </a:p>
          </p:txBody>
        </p:sp>
      </p:grpSp>
      <p:sp>
        <p:nvSpPr>
          <p:cNvPr id="61446" name="AutoShape 10"/>
          <p:cNvSpPr>
            <a:spLocks noChangeArrowheads="1"/>
          </p:cNvSpPr>
          <p:nvPr/>
        </p:nvSpPr>
        <p:spPr bwMode="auto">
          <a:xfrm>
            <a:off x="4238625" y="5410200"/>
            <a:ext cx="914400" cy="1219200"/>
          </a:xfrm>
          <a:prstGeom prst="downArrow">
            <a:avLst>
              <a:gd name="adj1" fmla="val 50000"/>
              <a:gd name="adj2" fmla="val 33333"/>
            </a:avLst>
          </a:prstGeom>
          <a:gradFill rotWithShape="1">
            <a:gsLst>
              <a:gs pos="0">
                <a:srgbClr val="000000"/>
              </a:gs>
              <a:gs pos="50000">
                <a:srgbClr val="008000"/>
              </a:gs>
              <a:gs pos="100000">
                <a:srgbClr val="000000"/>
              </a:gs>
            </a:gsLst>
            <a:lin ang="5400000" scaled="1"/>
          </a:gradFill>
          <a:ln w="9525">
            <a:solidFill>
              <a:schemeClr val="tx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nvGrpSpPr>
          <p:cNvPr id="61447" name="Group 11"/>
          <p:cNvGrpSpPr>
            <a:grpSpLocks/>
          </p:cNvGrpSpPr>
          <p:nvPr/>
        </p:nvGrpSpPr>
        <p:grpSpPr bwMode="auto">
          <a:xfrm>
            <a:off x="1104900" y="5183188"/>
            <a:ext cx="3057525" cy="989012"/>
            <a:chOff x="336" y="2353"/>
            <a:chExt cx="1926" cy="623"/>
          </a:xfrm>
        </p:grpSpPr>
        <p:sp>
          <p:nvSpPr>
            <p:cNvPr id="61453" name="Text Box 12"/>
            <p:cNvSpPr txBox="1">
              <a:spLocks noChangeArrowheads="1"/>
            </p:cNvSpPr>
            <p:nvPr/>
          </p:nvSpPr>
          <p:spPr bwMode="auto">
            <a:xfrm>
              <a:off x="336" y="2353"/>
              <a:ext cx="123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AU" altLang="en-US" sz="2400" i="0">
                  <a:latin typeface="Calibri" panose="020F0502020204030204" pitchFamily="34" charset="0"/>
                  <a:sym typeface="Symbol" panose="05050102010706020507" pitchFamily="18" charset="2"/>
                </a:rPr>
                <a:t> sympathetic</a:t>
              </a:r>
            </a:p>
          </p:txBody>
        </p:sp>
        <p:sp>
          <p:nvSpPr>
            <p:cNvPr id="61454" name="Line 13"/>
            <p:cNvSpPr>
              <a:spLocks noChangeShapeType="1"/>
            </p:cNvSpPr>
            <p:nvPr/>
          </p:nvSpPr>
          <p:spPr bwMode="auto">
            <a:xfrm>
              <a:off x="1590" y="2592"/>
              <a:ext cx="672"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grpSp>
        <p:nvGrpSpPr>
          <p:cNvPr id="61448" name="Group 14"/>
          <p:cNvGrpSpPr>
            <a:grpSpLocks/>
          </p:cNvGrpSpPr>
          <p:nvPr/>
        </p:nvGrpSpPr>
        <p:grpSpPr bwMode="auto">
          <a:xfrm>
            <a:off x="5229226" y="5335588"/>
            <a:ext cx="3665538" cy="860425"/>
            <a:chOff x="2934" y="2449"/>
            <a:chExt cx="2309" cy="542"/>
          </a:xfrm>
        </p:grpSpPr>
        <p:sp>
          <p:nvSpPr>
            <p:cNvPr id="61451" name="Text Box 15"/>
            <p:cNvSpPr txBox="1">
              <a:spLocks noChangeArrowheads="1"/>
            </p:cNvSpPr>
            <p:nvPr/>
          </p:nvSpPr>
          <p:spPr bwMode="auto">
            <a:xfrm>
              <a:off x="3654" y="2449"/>
              <a:ext cx="158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AU" altLang="en-US" sz="2400" i="0">
                  <a:latin typeface="Calibri" panose="020F0502020204030204" pitchFamily="34" charset="0"/>
                  <a:sym typeface="Symbol" panose="05050102010706020507" pitchFamily="18" charset="2"/>
                </a:rPr>
                <a:t> parasympathetic</a:t>
              </a:r>
            </a:p>
          </p:txBody>
        </p:sp>
        <p:sp>
          <p:nvSpPr>
            <p:cNvPr id="61452" name="Line 16"/>
            <p:cNvSpPr>
              <a:spLocks noChangeShapeType="1"/>
            </p:cNvSpPr>
            <p:nvPr/>
          </p:nvSpPr>
          <p:spPr bwMode="auto">
            <a:xfrm flipH="1">
              <a:off x="2934" y="2640"/>
              <a:ext cx="672" cy="35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sp>
        <p:nvSpPr>
          <p:cNvPr id="61449" name="Text Box 17"/>
          <p:cNvSpPr txBox="1">
            <a:spLocks noChangeArrowheads="1"/>
          </p:cNvSpPr>
          <p:nvPr/>
        </p:nvSpPr>
        <p:spPr bwMode="auto">
          <a:xfrm>
            <a:off x="1489075" y="17526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pPr>
            <a:endParaRPr lang="en-US" altLang="en-US" sz="2400">
              <a:latin typeface="Calibri" panose="020F0502020204030204" pitchFamily="34" charset="0"/>
            </a:endParaRPr>
          </a:p>
        </p:txBody>
      </p:sp>
      <p:sp>
        <p:nvSpPr>
          <p:cNvPr id="61450" name="Text Box 18"/>
          <p:cNvSpPr txBox="1">
            <a:spLocks noChangeArrowheads="1"/>
          </p:cNvSpPr>
          <p:nvPr/>
        </p:nvSpPr>
        <p:spPr bwMode="auto">
          <a:xfrm>
            <a:off x="1260475" y="1722438"/>
            <a:ext cx="8458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pPr>
            <a:r>
              <a:rPr lang="en-US" altLang="en-US" sz="2200" b="1" i="0">
                <a:solidFill>
                  <a:schemeClr val="tx2"/>
                </a:solidFill>
                <a:latin typeface="Calibri" panose="020F0502020204030204" pitchFamily="34" charset="0"/>
              </a:rPr>
              <a:t>The relative level of activity in the two autonomic branches (sympathetic and parasympathetic) to the heart is primarily coordinated by the cardiovascular control center located in the brainstem</a:t>
            </a:r>
          </a:p>
        </p:txBody>
      </p:sp>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65954" name="Rectangle 2"/>
          <p:cNvSpPr>
            <a:spLocks noChangeArrowheads="1"/>
          </p:cNvSpPr>
          <p:nvPr/>
        </p:nvSpPr>
        <p:spPr bwMode="auto">
          <a:xfrm>
            <a:off x="1104900" y="838200"/>
            <a:ext cx="8229600" cy="533400"/>
          </a:xfrm>
          <a:prstGeom prst="rect">
            <a:avLst/>
          </a:prstGeom>
          <a:noFill/>
          <a:ln w="9525">
            <a:noFill/>
            <a:miter lim="800000"/>
            <a:headEnd/>
            <a:tailEnd/>
          </a:ln>
          <a:effectLst/>
        </p:spPr>
        <p:txBody>
          <a:bodyPr anchor="ctr"/>
          <a:lstStyle/>
          <a:p>
            <a:pPr algn="ctr">
              <a:defRPr/>
            </a:pPr>
            <a:r>
              <a:rPr lang="en-GB" sz="3700" b="1" i="0">
                <a:solidFill>
                  <a:schemeClr val="tx2"/>
                </a:solidFill>
                <a:effectLst>
                  <a:outerShdw blurRad="38100" dist="38100" dir="2700000" algn="tl">
                    <a:srgbClr val="000000"/>
                  </a:outerShdw>
                </a:effectLst>
                <a:latin typeface="Calibri" panose="020F0502020204030204" pitchFamily="34" charset="0"/>
              </a:rPr>
              <a:t>Mechanism of autonomic control</a:t>
            </a:r>
            <a:br>
              <a:rPr lang="en-GB" sz="3700" b="1" i="0">
                <a:solidFill>
                  <a:schemeClr val="tx2"/>
                </a:solidFill>
                <a:effectLst>
                  <a:outerShdw blurRad="38100" dist="38100" dir="2700000" algn="tl">
                    <a:srgbClr val="000000"/>
                  </a:outerShdw>
                </a:effectLst>
                <a:latin typeface="Calibri" panose="020F0502020204030204" pitchFamily="34" charset="0"/>
              </a:rPr>
            </a:br>
            <a:r>
              <a:rPr lang="en-GB" sz="3700" b="1" i="0">
                <a:solidFill>
                  <a:schemeClr val="tx2"/>
                </a:solidFill>
                <a:effectLst>
                  <a:outerShdw blurRad="38100" dist="38100" dir="2700000" algn="tl">
                    <a:srgbClr val="000000"/>
                  </a:outerShdw>
                </a:effectLst>
                <a:latin typeface="Calibri" panose="020F0502020204030204" pitchFamily="34" charset="0"/>
              </a:rPr>
              <a:t> of Heart rate</a:t>
            </a:r>
            <a:endParaRPr lang="en-GB" sz="3700" i="0">
              <a:solidFill>
                <a:schemeClr val="tx2"/>
              </a:solidFill>
              <a:effectLst>
                <a:outerShdw blurRad="38100" dist="38100" dir="2700000" algn="tl">
                  <a:srgbClr val="000000"/>
                </a:outerShdw>
              </a:effectLst>
              <a:latin typeface="Calibri" panose="020F0502020204030204" pitchFamily="34" charset="0"/>
            </a:endParaRPr>
          </a:p>
        </p:txBody>
      </p:sp>
      <p:pic>
        <p:nvPicPr>
          <p:cNvPr id="66563" name="Picture 3" descr="APnerv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1905000"/>
            <a:ext cx="7315200" cy="32766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765956" name="Rectangle 4"/>
          <p:cNvSpPr>
            <a:spLocks noChangeArrowheads="1"/>
          </p:cNvSpPr>
          <p:nvPr/>
        </p:nvSpPr>
        <p:spPr bwMode="auto">
          <a:xfrm>
            <a:off x="419100" y="5332413"/>
            <a:ext cx="9372600" cy="1144587"/>
          </a:xfrm>
          <a:prstGeom prst="rect">
            <a:avLst/>
          </a:prstGeom>
          <a:noFill/>
          <a:ln w="12700">
            <a:noFill/>
            <a:miter lim="800000"/>
            <a:headEnd type="none" w="sm" len="sm"/>
            <a:tailEnd type="none" w="sm" len="sm"/>
          </a:ln>
          <a:effectLst/>
        </p:spPr>
        <p:txBody>
          <a:bodyPr>
            <a:spAutoFit/>
          </a:bodyPr>
          <a:lstStyle/>
          <a:p>
            <a:pPr>
              <a:defRPr/>
            </a:pPr>
            <a:r>
              <a:rPr lang="en-GB" sz="2300" b="1" i="0">
                <a:solidFill>
                  <a:srgbClr val="00FFFF"/>
                </a:solidFill>
                <a:latin typeface="Calibri" panose="020F0502020204030204" pitchFamily="34" charset="0"/>
              </a:rPr>
              <a:t>Noradrenaline (NA) released from sympathetic nerve endings and circulating adrenaline </a:t>
            </a:r>
            <a:r>
              <a:rPr lang="en-GB" sz="2300" b="1" i="0">
                <a:solidFill>
                  <a:srgbClr val="00FFFF"/>
                </a:solidFill>
                <a:effectLst>
                  <a:outerShdw blurRad="38100" dist="38100" dir="2700000" algn="tl">
                    <a:srgbClr val="000000"/>
                  </a:outerShdw>
                </a:effectLst>
                <a:latin typeface="Calibri" panose="020F0502020204030204" pitchFamily="34" charset="0"/>
              </a:rPr>
              <a:t>act on </a:t>
            </a:r>
            <a:r>
              <a:rPr lang="el-GR" sz="2300" b="1" i="0">
                <a:solidFill>
                  <a:srgbClr val="00FFFF"/>
                </a:solidFill>
                <a:effectLst>
                  <a:outerShdw blurRad="38100" dist="38100" dir="2700000" algn="tl">
                    <a:srgbClr val="000000"/>
                  </a:outerShdw>
                </a:effectLst>
                <a:latin typeface="Calibri" panose="020F0502020204030204" pitchFamily="34" charset="0"/>
              </a:rPr>
              <a:t>β</a:t>
            </a:r>
            <a:r>
              <a:rPr lang="en-US" sz="2300" b="1" i="0" baseline="-25000">
                <a:solidFill>
                  <a:srgbClr val="00FFFF"/>
                </a:solidFill>
                <a:effectLst>
                  <a:outerShdw blurRad="38100" dist="38100" dir="2700000" algn="tl">
                    <a:srgbClr val="000000"/>
                  </a:outerShdw>
                </a:effectLst>
                <a:latin typeface="Calibri" panose="020F0502020204030204" pitchFamily="34" charset="0"/>
              </a:rPr>
              <a:t>1</a:t>
            </a:r>
            <a:r>
              <a:rPr lang="en-GB" sz="2300" b="1" i="0">
                <a:solidFill>
                  <a:srgbClr val="00FFFF"/>
                </a:solidFill>
                <a:effectLst>
                  <a:outerShdw blurRad="38100" dist="38100" dir="2700000" algn="tl">
                    <a:srgbClr val="000000"/>
                  </a:outerShdw>
                </a:effectLst>
                <a:latin typeface="Calibri" panose="020F0502020204030204" pitchFamily="34" charset="0"/>
              </a:rPr>
              <a:t>-adrenergic receptors on the heart and both increase the heart rate:</a:t>
            </a:r>
          </a:p>
        </p:txBody>
      </p:sp>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66979" name="Text Box 3"/>
          <p:cNvSpPr txBox="1">
            <a:spLocks noChangeArrowheads="1"/>
          </p:cNvSpPr>
          <p:nvPr/>
        </p:nvSpPr>
        <p:spPr bwMode="auto">
          <a:xfrm>
            <a:off x="342900" y="1524000"/>
            <a:ext cx="9601200" cy="4847481"/>
          </a:xfrm>
          <a:prstGeom prst="rect">
            <a:avLst/>
          </a:prstGeom>
          <a:noFill/>
          <a:ln w="9525">
            <a:noFill/>
            <a:miter lim="800000"/>
            <a:headEnd/>
            <a:tailEnd/>
          </a:ln>
          <a:effectLst/>
        </p:spPr>
        <p:txBody>
          <a:bodyPr>
            <a:spAutoFit/>
          </a:bodyPr>
          <a:lstStyle/>
          <a:p>
            <a:pPr>
              <a:defRPr/>
            </a:pPr>
            <a:endParaRPr lang="en-GB" sz="2300" b="1" i="0">
              <a:solidFill>
                <a:srgbClr val="00FFFF"/>
              </a:solidFill>
              <a:effectLst>
                <a:outerShdw blurRad="38100" dist="38100" dir="2700000" algn="tl">
                  <a:srgbClr val="000000"/>
                </a:outerShdw>
              </a:effectLst>
              <a:latin typeface="Calibri" panose="020F0502020204030204" pitchFamily="34" charset="0"/>
            </a:endParaRPr>
          </a:p>
          <a:p>
            <a:pPr>
              <a:defRPr/>
            </a:pPr>
            <a:r>
              <a:rPr lang="en-GB" sz="2300" b="1" i="0">
                <a:solidFill>
                  <a:srgbClr val="00FFFF"/>
                </a:solidFill>
                <a:effectLst>
                  <a:outerShdw blurRad="38100" dist="38100" dir="2700000" algn="tl">
                    <a:srgbClr val="000000"/>
                  </a:outerShdw>
                </a:effectLst>
                <a:latin typeface="Calibri" panose="020F0502020204030204" pitchFamily="34" charset="0"/>
              </a:rPr>
              <a:t>Mechanisms:</a:t>
            </a:r>
          </a:p>
          <a:p>
            <a:pPr>
              <a:defRPr/>
            </a:pPr>
            <a:r>
              <a:rPr lang="en-GB" sz="2300" b="1" i="0">
                <a:solidFill>
                  <a:srgbClr val="00FFFF"/>
                </a:solidFill>
                <a:latin typeface="Calibri" panose="020F0502020204030204" pitchFamily="34" charset="0"/>
              </a:rPr>
              <a:t> </a:t>
            </a:r>
          </a:p>
          <a:p>
            <a:pPr>
              <a:defRPr/>
            </a:pPr>
            <a:r>
              <a:rPr lang="en-US" sz="2400" b="1" i="0">
                <a:solidFill>
                  <a:schemeClr val="accent2"/>
                </a:solidFill>
                <a:latin typeface="Calibri" panose="020F0502020204030204" pitchFamily="34" charset="0"/>
              </a:rPr>
              <a:t>The ß</a:t>
            </a:r>
            <a:r>
              <a:rPr lang="en-US" sz="2400" b="1" i="0" baseline="-25000">
                <a:solidFill>
                  <a:schemeClr val="accent2"/>
                </a:solidFill>
                <a:latin typeface="Calibri" panose="020F0502020204030204" pitchFamily="34" charset="0"/>
              </a:rPr>
              <a:t>1</a:t>
            </a:r>
            <a:r>
              <a:rPr lang="en-US" sz="2400" b="1" i="0">
                <a:solidFill>
                  <a:schemeClr val="accent2"/>
                </a:solidFill>
                <a:latin typeface="Calibri" panose="020F0502020204030204" pitchFamily="34" charset="0"/>
              </a:rPr>
              <a:t>-adrenoreceptors on SA node cells are coupled to excitatory G-proteins. This activates the enzyme adenylate cycles → increases cAMP as a second messenger inside the cell</a:t>
            </a:r>
          </a:p>
          <a:p>
            <a:pPr>
              <a:defRPr/>
            </a:pPr>
            <a:endParaRPr lang="en-US" sz="2400" b="1" i="0">
              <a:solidFill>
                <a:schemeClr val="accent2"/>
              </a:solidFill>
              <a:latin typeface="Calibri" panose="020F0502020204030204" pitchFamily="34" charset="0"/>
            </a:endParaRPr>
          </a:p>
          <a:p>
            <a:pPr>
              <a:defRPr/>
            </a:pPr>
            <a:r>
              <a:rPr lang="en-US" sz="2400" b="1" i="0">
                <a:solidFill>
                  <a:schemeClr val="tx2"/>
                </a:solidFill>
                <a:latin typeface="Calibri" panose="020F0502020204030204" pitchFamily="34" charset="0"/>
              </a:rPr>
              <a:t>* This results in:</a:t>
            </a:r>
          </a:p>
          <a:p>
            <a:pPr lvl="2">
              <a:buFontTx/>
              <a:buBlip>
                <a:blip r:embed="rId4"/>
              </a:buBlip>
              <a:defRPr/>
            </a:pPr>
            <a:r>
              <a:rPr lang="en-US" sz="2400" b="1" i="0">
                <a:solidFill>
                  <a:srgbClr val="99FF33"/>
                </a:solidFill>
                <a:latin typeface="Calibri" panose="020F0502020204030204" pitchFamily="34" charset="0"/>
              </a:rPr>
              <a:t> Opening of Na</a:t>
            </a:r>
            <a:r>
              <a:rPr lang="en-US" sz="2400" b="1" i="0" baseline="30000">
                <a:solidFill>
                  <a:srgbClr val="99FF33"/>
                </a:solidFill>
                <a:latin typeface="Calibri" panose="020F0502020204030204" pitchFamily="34" charset="0"/>
              </a:rPr>
              <a:t>+</a:t>
            </a:r>
            <a:r>
              <a:rPr lang="en-US" sz="2400" b="1" i="0">
                <a:solidFill>
                  <a:srgbClr val="99FF33"/>
                </a:solidFill>
                <a:latin typeface="Calibri" panose="020F0502020204030204" pitchFamily="34" charset="0"/>
              </a:rPr>
              <a:t> and Ca</a:t>
            </a:r>
            <a:r>
              <a:rPr lang="en-US" sz="2400" b="1" i="0" baseline="30000">
                <a:solidFill>
                  <a:srgbClr val="99FF33"/>
                </a:solidFill>
                <a:latin typeface="Calibri" panose="020F0502020204030204" pitchFamily="34" charset="0"/>
              </a:rPr>
              <a:t>2+</a:t>
            </a:r>
            <a:r>
              <a:rPr lang="en-US" sz="2400" b="1" i="0">
                <a:solidFill>
                  <a:srgbClr val="99FF33"/>
                </a:solidFill>
                <a:latin typeface="Calibri" panose="020F0502020204030204" pitchFamily="34" charset="0"/>
              </a:rPr>
              <a:t> channels → speed up the rate of depolarization and hence the heart rate. </a:t>
            </a:r>
          </a:p>
          <a:p>
            <a:pPr lvl="2">
              <a:buFontTx/>
              <a:buBlip>
                <a:blip r:embed="rId4"/>
              </a:buBlip>
              <a:defRPr/>
            </a:pPr>
            <a:r>
              <a:rPr lang="en-GB" sz="2400" b="1" i="0">
                <a:solidFill>
                  <a:srgbClr val="00FFFF"/>
                </a:solidFill>
                <a:latin typeface="Calibri" panose="020F0502020204030204" pitchFamily="34" charset="0"/>
              </a:rPr>
              <a:t> Decrease in K</a:t>
            </a:r>
            <a:r>
              <a:rPr lang="en-GB" sz="2400" b="1" i="0" baseline="30000">
                <a:solidFill>
                  <a:srgbClr val="00FFFF"/>
                </a:solidFill>
                <a:latin typeface="Calibri" panose="020F0502020204030204" pitchFamily="34" charset="0"/>
              </a:rPr>
              <a:t>+</a:t>
            </a:r>
            <a:r>
              <a:rPr lang="en-GB" sz="2400" b="1" i="0">
                <a:solidFill>
                  <a:srgbClr val="00FFFF"/>
                </a:solidFill>
                <a:latin typeface="Calibri" panose="020F0502020204030204" pitchFamily="34" charset="0"/>
              </a:rPr>
              <a:t> permeability by accelerating inactivation of the K</a:t>
            </a:r>
            <a:r>
              <a:rPr lang="en-GB" sz="2400" b="1" i="0" baseline="30000">
                <a:solidFill>
                  <a:srgbClr val="00FFFF"/>
                </a:solidFill>
                <a:latin typeface="Calibri" panose="020F0502020204030204" pitchFamily="34" charset="0"/>
              </a:rPr>
              <a:t>+</a:t>
            </a:r>
            <a:r>
              <a:rPr lang="en-GB" sz="2400" b="1" i="0">
                <a:solidFill>
                  <a:srgbClr val="00FFFF"/>
                </a:solidFill>
                <a:latin typeface="Calibri" panose="020F0502020204030204" pitchFamily="34" charset="0"/>
              </a:rPr>
              <a:t> channels. Thus, fewer positive potassium ions leave the cell → the inside of the cell becomes less negative → depolarizing effect.</a:t>
            </a:r>
            <a:endParaRPr lang="en-US" sz="2400" b="1" i="0">
              <a:solidFill>
                <a:srgbClr val="00FFFF"/>
              </a:solidFill>
              <a:latin typeface="Calibri" panose="020F0502020204030204" pitchFamily="34" charset="0"/>
            </a:endParaRPr>
          </a:p>
        </p:txBody>
      </p:sp>
      <p:sp>
        <p:nvSpPr>
          <p:cNvPr id="766980" name="Rectangle 4"/>
          <p:cNvSpPr>
            <a:spLocks noChangeArrowheads="1"/>
          </p:cNvSpPr>
          <p:nvPr/>
        </p:nvSpPr>
        <p:spPr bwMode="auto">
          <a:xfrm>
            <a:off x="1104900" y="838200"/>
            <a:ext cx="8229600" cy="533400"/>
          </a:xfrm>
          <a:prstGeom prst="rect">
            <a:avLst/>
          </a:prstGeom>
          <a:noFill/>
          <a:ln w="9525">
            <a:noFill/>
            <a:miter lim="800000"/>
            <a:headEnd/>
            <a:tailEnd/>
          </a:ln>
          <a:effectLst/>
        </p:spPr>
        <p:txBody>
          <a:bodyPr anchor="ctr"/>
          <a:lstStyle/>
          <a:p>
            <a:pPr algn="ctr">
              <a:defRPr/>
            </a:pPr>
            <a:r>
              <a:rPr lang="en-GB" sz="3700" b="1" i="0">
                <a:solidFill>
                  <a:schemeClr val="tx2"/>
                </a:solidFill>
                <a:effectLst>
                  <a:outerShdw blurRad="38100" dist="38100" dir="2700000" algn="tl">
                    <a:srgbClr val="000000"/>
                  </a:outerShdw>
                </a:effectLst>
                <a:latin typeface="Calibri" panose="020F0502020204030204" pitchFamily="34" charset="0"/>
              </a:rPr>
              <a:t>Mechanism of autonomic control</a:t>
            </a:r>
            <a:br>
              <a:rPr lang="en-GB" sz="3700" b="1" i="0">
                <a:solidFill>
                  <a:schemeClr val="tx2"/>
                </a:solidFill>
                <a:effectLst>
                  <a:outerShdw blurRad="38100" dist="38100" dir="2700000" algn="tl">
                    <a:srgbClr val="000000"/>
                  </a:outerShdw>
                </a:effectLst>
                <a:latin typeface="Calibri" panose="020F0502020204030204" pitchFamily="34" charset="0"/>
              </a:rPr>
            </a:br>
            <a:r>
              <a:rPr lang="en-GB" sz="3700" b="1" i="0">
                <a:solidFill>
                  <a:schemeClr val="tx2"/>
                </a:solidFill>
                <a:effectLst>
                  <a:outerShdw blurRad="38100" dist="38100" dir="2700000" algn="tl">
                    <a:srgbClr val="000000"/>
                  </a:outerShdw>
                </a:effectLst>
                <a:latin typeface="Calibri" panose="020F0502020204030204" pitchFamily="34" charset="0"/>
              </a:rPr>
              <a:t> of Heart rate</a:t>
            </a:r>
            <a:endParaRPr lang="en-GB" sz="3700" i="0">
              <a:solidFill>
                <a:schemeClr val="tx2"/>
              </a:solidFill>
              <a:effectLst>
                <a:outerShdw blurRad="38100" dist="38100" dir="2700000" algn="tl">
                  <a:srgbClr val="000000"/>
                </a:outerShdw>
              </a:effectLst>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68003" name="Text Box 3"/>
          <p:cNvSpPr txBox="1">
            <a:spLocks noChangeArrowheads="1"/>
          </p:cNvSpPr>
          <p:nvPr/>
        </p:nvSpPr>
        <p:spPr bwMode="auto">
          <a:xfrm>
            <a:off x="419100" y="1735138"/>
            <a:ext cx="9525000" cy="1846262"/>
          </a:xfrm>
          <a:prstGeom prst="rect">
            <a:avLst/>
          </a:prstGeom>
          <a:noFill/>
          <a:ln w="9525">
            <a:noFill/>
            <a:miter lim="800000"/>
            <a:headEnd/>
            <a:tailEnd/>
          </a:ln>
          <a:effectLst/>
        </p:spPr>
        <p:txBody>
          <a:bodyPr>
            <a:spAutoFit/>
          </a:bodyPr>
          <a:lstStyle/>
          <a:p>
            <a:pPr>
              <a:defRPr/>
            </a:pPr>
            <a:endParaRPr lang="en-GB" sz="2300" b="1" i="0">
              <a:solidFill>
                <a:srgbClr val="00FFFF"/>
              </a:solidFill>
              <a:effectLst>
                <a:outerShdw blurRad="38100" dist="38100" dir="2700000" algn="tl">
                  <a:srgbClr val="000000"/>
                </a:outerShdw>
              </a:effectLst>
              <a:latin typeface="Calibri" panose="020F0502020204030204" pitchFamily="34" charset="0"/>
            </a:endParaRPr>
          </a:p>
          <a:p>
            <a:pPr>
              <a:defRPr/>
            </a:pPr>
            <a:r>
              <a:rPr lang="en-GB" sz="2300" b="1" i="0">
                <a:solidFill>
                  <a:srgbClr val="00FFFF"/>
                </a:solidFill>
                <a:latin typeface="Calibri" panose="020F0502020204030204" pitchFamily="34" charset="0"/>
              </a:rPr>
              <a:t>	  </a:t>
            </a:r>
          </a:p>
          <a:p>
            <a:pPr>
              <a:defRPr/>
            </a:pPr>
            <a:endParaRPr lang="en-GB" sz="2300" b="1" i="0">
              <a:solidFill>
                <a:srgbClr val="00FFFF"/>
              </a:solidFill>
              <a:latin typeface="Calibri" panose="020F0502020204030204" pitchFamily="34" charset="0"/>
            </a:endParaRPr>
          </a:p>
          <a:p>
            <a:pPr>
              <a:defRPr/>
            </a:pPr>
            <a:r>
              <a:rPr lang="en-GB" sz="2300" b="1" i="0">
                <a:solidFill>
                  <a:srgbClr val="FF9999"/>
                </a:solidFill>
                <a:latin typeface="Calibri" panose="020F0502020204030204" pitchFamily="34" charset="0"/>
              </a:rPr>
              <a:t>The net effect is: →</a:t>
            </a:r>
            <a:r>
              <a:rPr lang="en-GB" sz="2300" b="1">
                <a:solidFill>
                  <a:srgbClr val="FF9999"/>
                </a:solidFill>
                <a:latin typeface="Calibri" panose="020F0502020204030204" pitchFamily="34" charset="0"/>
              </a:rPr>
              <a:t> </a:t>
            </a:r>
            <a:r>
              <a:rPr lang="en-GB" sz="2300" b="1" i="0">
                <a:solidFill>
                  <a:srgbClr val="FF9999"/>
                </a:solidFill>
                <a:latin typeface="Calibri" panose="020F0502020204030204" pitchFamily="34" charset="0"/>
              </a:rPr>
              <a:t>swifter drift to threshold →</a:t>
            </a:r>
            <a:r>
              <a:rPr lang="en-GB" sz="2300" b="1">
                <a:solidFill>
                  <a:srgbClr val="FF9999"/>
                </a:solidFill>
                <a:latin typeface="Calibri" panose="020F0502020204030204" pitchFamily="34" charset="0"/>
              </a:rPr>
              <a:t> </a:t>
            </a:r>
            <a:r>
              <a:rPr lang="en-GB" sz="2300" b="1" i="0">
                <a:solidFill>
                  <a:srgbClr val="FF9999"/>
                </a:solidFill>
                <a:latin typeface="Calibri" panose="020F0502020204030204" pitchFamily="34" charset="0"/>
              </a:rPr>
              <a:t>greater frequency of action potential</a:t>
            </a:r>
            <a:r>
              <a:rPr lang="en-GB" sz="2300" b="1">
                <a:solidFill>
                  <a:srgbClr val="FF9999"/>
                </a:solidFill>
                <a:latin typeface="Calibri" panose="020F0502020204030204" pitchFamily="34" charset="0"/>
              </a:rPr>
              <a:t> </a:t>
            </a:r>
            <a:r>
              <a:rPr lang="en-GB" sz="2300" b="1" i="0">
                <a:solidFill>
                  <a:srgbClr val="FF9999"/>
                </a:solidFill>
                <a:latin typeface="Calibri" panose="020F0502020204030204" pitchFamily="34" charset="0"/>
              </a:rPr>
              <a:t>→</a:t>
            </a:r>
            <a:r>
              <a:rPr lang="en-GB" sz="2300" b="1">
                <a:solidFill>
                  <a:srgbClr val="FF9999"/>
                </a:solidFill>
                <a:latin typeface="Calibri" panose="020F0502020204030204" pitchFamily="34" charset="0"/>
              </a:rPr>
              <a:t> </a:t>
            </a:r>
            <a:r>
              <a:rPr lang="en-GB" sz="2300" b="1" i="0">
                <a:solidFill>
                  <a:srgbClr val="FF9999"/>
                </a:solidFill>
                <a:latin typeface="Calibri" panose="020F0502020204030204" pitchFamily="34" charset="0"/>
              </a:rPr>
              <a:t>increase the heart rate.</a:t>
            </a:r>
          </a:p>
        </p:txBody>
      </p:sp>
      <p:sp>
        <p:nvSpPr>
          <p:cNvPr id="768004" name="Rectangle 4"/>
          <p:cNvSpPr>
            <a:spLocks noChangeArrowheads="1"/>
          </p:cNvSpPr>
          <p:nvPr/>
        </p:nvSpPr>
        <p:spPr bwMode="auto">
          <a:xfrm>
            <a:off x="1104900" y="1600200"/>
            <a:ext cx="8229600" cy="533400"/>
          </a:xfrm>
          <a:prstGeom prst="rect">
            <a:avLst/>
          </a:prstGeom>
          <a:noFill/>
          <a:ln w="9525">
            <a:noFill/>
            <a:miter lim="800000"/>
            <a:headEnd/>
            <a:tailEnd/>
          </a:ln>
          <a:effectLst/>
        </p:spPr>
        <p:txBody>
          <a:bodyPr anchor="ctr"/>
          <a:lstStyle/>
          <a:p>
            <a:pPr algn="ctr">
              <a:defRPr/>
            </a:pPr>
            <a:r>
              <a:rPr lang="en-GB" sz="3700" b="1" i="0">
                <a:solidFill>
                  <a:schemeClr val="tx2"/>
                </a:solidFill>
                <a:effectLst>
                  <a:outerShdw blurRad="38100" dist="38100" dir="2700000" algn="tl">
                    <a:srgbClr val="000000"/>
                  </a:outerShdw>
                </a:effectLst>
                <a:latin typeface="Calibri" panose="020F0502020204030204" pitchFamily="34" charset="0"/>
              </a:rPr>
              <a:t>Mechanism of autonomic control</a:t>
            </a:r>
            <a:br>
              <a:rPr lang="en-GB" sz="3700" b="1" i="0">
                <a:solidFill>
                  <a:schemeClr val="tx2"/>
                </a:solidFill>
                <a:effectLst>
                  <a:outerShdw blurRad="38100" dist="38100" dir="2700000" algn="tl">
                    <a:srgbClr val="000000"/>
                  </a:outerShdw>
                </a:effectLst>
                <a:latin typeface="Calibri" panose="020F0502020204030204" pitchFamily="34" charset="0"/>
              </a:rPr>
            </a:br>
            <a:r>
              <a:rPr lang="en-GB" sz="3700" b="1" i="0">
                <a:solidFill>
                  <a:schemeClr val="tx2"/>
                </a:solidFill>
                <a:effectLst>
                  <a:outerShdw blurRad="38100" dist="38100" dir="2700000" algn="tl">
                    <a:srgbClr val="000000"/>
                  </a:outerShdw>
                </a:effectLst>
                <a:latin typeface="Calibri" panose="020F0502020204030204" pitchFamily="34" charset="0"/>
              </a:rPr>
              <a:t> of Heart rate</a:t>
            </a:r>
            <a:endParaRPr lang="en-GB" sz="3700" i="0">
              <a:solidFill>
                <a:schemeClr val="tx2"/>
              </a:solidFill>
              <a:effectLst>
                <a:outerShdw blurRad="38100" dist="38100" dir="2700000" algn="tl">
                  <a:srgbClr val="000000"/>
                </a:outerShdw>
              </a:effectLst>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9634" name="Picture 2" descr="APnerv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2057400"/>
            <a:ext cx="7315200" cy="32766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69635" name="Text Box 3"/>
          <p:cNvSpPr txBox="1">
            <a:spLocks noChangeArrowheads="1"/>
          </p:cNvSpPr>
          <p:nvPr/>
        </p:nvSpPr>
        <p:spPr bwMode="auto">
          <a:xfrm>
            <a:off x="342900" y="5440363"/>
            <a:ext cx="96012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GB" altLang="en-US" sz="800" b="1" i="0">
              <a:latin typeface="Calibri" panose="020F0502020204030204" pitchFamily="34" charset="0"/>
            </a:endParaRPr>
          </a:p>
          <a:p>
            <a:r>
              <a:rPr lang="en-GB" altLang="en-US" sz="2200" b="1" i="0">
                <a:solidFill>
                  <a:srgbClr val="00FFCC"/>
                </a:solidFill>
                <a:latin typeface="Calibri" panose="020F0502020204030204" pitchFamily="34" charset="0"/>
              </a:rPr>
              <a:t>Acetylcholine (ACh) released from parasympathetic nerves reduces the heart rate. </a:t>
            </a:r>
          </a:p>
        </p:txBody>
      </p:sp>
      <p:sp>
        <p:nvSpPr>
          <p:cNvPr id="769029" name="Rectangle 5"/>
          <p:cNvSpPr>
            <a:spLocks noChangeArrowheads="1"/>
          </p:cNvSpPr>
          <p:nvPr/>
        </p:nvSpPr>
        <p:spPr bwMode="auto">
          <a:xfrm>
            <a:off x="1104900" y="990600"/>
            <a:ext cx="8229600" cy="533400"/>
          </a:xfrm>
          <a:prstGeom prst="rect">
            <a:avLst/>
          </a:prstGeom>
          <a:noFill/>
          <a:ln w="9525">
            <a:noFill/>
            <a:miter lim="800000"/>
            <a:headEnd/>
            <a:tailEnd/>
          </a:ln>
          <a:effectLst/>
        </p:spPr>
        <p:txBody>
          <a:bodyPr anchor="ctr"/>
          <a:lstStyle/>
          <a:p>
            <a:pPr algn="ctr">
              <a:defRPr/>
            </a:pPr>
            <a:r>
              <a:rPr lang="en-GB" sz="3700" b="1" i="0">
                <a:solidFill>
                  <a:schemeClr val="tx2"/>
                </a:solidFill>
                <a:effectLst>
                  <a:outerShdw blurRad="38100" dist="38100" dir="2700000" algn="tl">
                    <a:srgbClr val="000000"/>
                  </a:outerShdw>
                </a:effectLst>
                <a:latin typeface="Calibri" panose="020F0502020204030204" pitchFamily="34" charset="0"/>
              </a:rPr>
              <a:t>Mechanism of autonomic control</a:t>
            </a:r>
            <a:br>
              <a:rPr lang="en-GB" sz="3700" b="1" i="0">
                <a:solidFill>
                  <a:schemeClr val="tx2"/>
                </a:solidFill>
                <a:effectLst>
                  <a:outerShdw blurRad="38100" dist="38100" dir="2700000" algn="tl">
                    <a:srgbClr val="000000"/>
                  </a:outerShdw>
                </a:effectLst>
                <a:latin typeface="Calibri" panose="020F0502020204030204" pitchFamily="34" charset="0"/>
              </a:rPr>
            </a:br>
            <a:r>
              <a:rPr lang="en-GB" sz="3700" b="1" i="0">
                <a:solidFill>
                  <a:schemeClr val="tx2"/>
                </a:solidFill>
                <a:effectLst>
                  <a:outerShdw blurRad="38100" dist="38100" dir="2700000" algn="tl">
                    <a:srgbClr val="000000"/>
                  </a:outerShdw>
                </a:effectLst>
                <a:latin typeface="Calibri" panose="020F0502020204030204" pitchFamily="34" charset="0"/>
              </a:rPr>
              <a:t> of Heart rate</a:t>
            </a:r>
            <a:endParaRPr lang="en-GB" sz="3700" i="0">
              <a:solidFill>
                <a:schemeClr val="tx2"/>
              </a:solidFill>
              <a:effectLst>
                <a:outerShdw blurRad="38100" dist="38100" dir="2700000" algn="tl">
                  <a:srgbClr val="000000"/>
                </a:outerShdw>
              </a:effectLst>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70050" name="Text Box 2"/>
          <p:cNvSpPr txBox="1">
            <a:spLocks noChangeArrowheads="1"/>
          </p:cNvSpPr>
          <p:nvPr/>
        </p:nvSpPr>
        <p:spPr bwMode="auto">
          <a:xfrm>
            <a:off x="723900" y="1447800"/>
            <a:ext cx="8991600" cy="4801314"/>
          </a:xfrm>
          <a:prstGeom prst="rect">
            <a:avLst/>
          </a:prstGeom>
          <a:noFill/>
          <a:ln w="9525">
            <a:noFill/>
            <a:miter lim="800000"/>
            <a:headEnd/>
            <a:tailEnd/>
          </a:ln>
          <a:effectLst/>
        </p:spPr>
        <p:txBody>
          <a:bodyPr>
            <a:spAutoFit/>
          </a:bodyPr>
          <a:lstStyle/>
          <a:p>
            <a:pPr>
              <a:defRPr/>
            </a:pPr>
            <a:endParaRPr lang="en-GB" sz="2300" b="1" i="0">
              <a:latin typeface="Calibri" panose="020F0502020204030204" pitchFamily="34" charset="0"/>
            </a:endParaRPr>
          </a:p>
          <a:p>
            <a:pPr>
              <a:defRPr/>
            </a:pPr>
            <a:r>
              <a:rPr lang="en-GB" sz="2300" b="1" i="0">
                <a:solidFill>
                  <a:srgbClr val="00FFFF"/>
                </a:solidFill>
                <a:effectLst>
                  <a:outerShdw blurRad="38100" dist="38100" dir="2700000" algn="tl">
                    <a:srgbClr val="000000"/>
                  </a:outerShdw>
                </a:effectLst>
                <a:latin typeface="Calibri" panose="020F0502020204030204" pitchFamily="34" charset="0"/>
              </a:rPr>
              <a:t>Mechanisms:</a:t>
            </a:r>
          </a:p>
          <a:p>
            <a:pPr>
              <a:defRPr/>
            </a:pPr>
            <a:r>
              <a:rPr lang="en-GB" sz="2300" b="1" i="0">
                <a:solidFill>
                  <a:srgbClr val="00FFFF"/>
                </a:solidFill>
                <a:latin typeface="Calibri" panose="020F0502020204030204" pitchFamily="34" charset="0"/>
              </a:rPr>
              <a:t> </a:t>
            </a:r>
          </a:p>
          <a:p>
            <a:pPr>
              <a:buFontTx/>
              <a:buBlip>
                <a:blip r:embed="rId4"/>
              </a:buBlip>
              <a:defRPr/>
            </a:pPr>
            <a:r>
              <a:rPr lang="en-US" sz="2400" b="1" i="0">
                <a:solidFill>
                  <a:srgbClr val="00FFFF"/>
                </a:solidFill>
                <a:latin typeface="Calibri" panose="020F0502020204030204" pitchFamily="34" charset="0"/>
              </a:rPr>
              <a:t> M</a:t>
            </a:r>
            <a:r>
              <a:rPr lang="en-US" sz="2400" b="1" i="0" baseline="-25000">
                <a:solidFill>
                  <a:srgbClr val="00FFFF"/>
                </a:solidFill>
                <a:latin typeface="Calibri" panose="020F0502020204030204" pitchFamily="34" charset="0"/>
              </a:rPr>
              <a:t>2</a:t>
            </a:r>
            <a:r>
              <a:rPr lang="en-US" sz="2400" b="1" i="0">
                <a:solidFill>
                  <a:srgbClr val="00FFFF"/>
                </a:solidFill>
                <a:latin typeface="Calibri" panose="020F0502020204030204" pitchFamily="34" charset="0"/>
              </a:rPr>
              <a:t> (muscarinic-2) ACh receptors respond to ACh from the vagus nerve by activating a different G-protein. </a:t>
            </a:r>
          </a:p>
          <a:p>
            <a:pPr>
              <a:buFontTx/>
              <a:buBlip>
                <a:blip r:embed="rId4"/>
              </a:buBlip>
              <a:defRPr/>
            </a:pPr>
            <a:r>
              <a:rPr lang="en-US" sz="2400" b="1" i="0">
                <a:solidFill>
                  <a:srgbClr val="00FFFF"/>
                </a:solidFill>
                <a:latin typeface="Calibri" panose="020F0502020204030204" pitchFamily="34" charset="0"/>
              </a:rPr>
              <a:t> This reduces the levels of cAMP in the cell:</a:t>
            </a:r>
          </a:p>
          <a:p>
            <a:pPr>
              <a:defRPr/>
            </a:pPr>
            <a:r>
              <a:rPr lang="en-US" sz="2400" b="1" i="0">
                <a:solidFill>
                  <a:srgbClr val="00FFFF"/>
                </a:solidFill>
                <a:latin typeface="Calibri" panose="020F0502020204030204" pitchFamily="34" charset="0"/>
              </a:rPr>
              <a:t>	</a:t>
            </a:r>
            <a:r>
              <a:rPr lang="en-US" sz="2400" b="1" i="0">
                <a:solidFill>
                  <a:schemeClr val="tx2"/>
                </a:solidFill>
                <a:latin typeface="Calibri" panose="020F0502020204030204" pitchFamily="34" charset="0"/>
              </a:rPr>
              <a:t>→ closure of Na</a:t>
            </a:r>
            <a:r>
              <a:rPr lang="en-US" sz="2400" b="1" i="0" baseline="30000">
                <a:solidFill>
                  <a:schemeClr val="tx2"/>
                </a:solidFill>
                <a:latin typeface="Calibri" panose="020F0502020204030204" pitchFamily="34" charset="0"/>
              </a:rPr>
              <a:t>+</a:t>
            </a:r>
            <a:r>
              <a:rPr lang="en-US" sz="2400" b="1" i="0">
                <a:solidFill>
                  <a:schemeClr val="tx2"/>
                </a:solidFill>
                <a:latin typeface="Calibri" panose="020F0502020204030204" pitchFamily="34" charset="0"/>
              </a:rPr>
              <a:t> and Ca</a:t>
            </a:r>
            <a:r>
              <a:rPr lang="en-US" sz="2400" b="1" i="0" baseline="30000">
                <a:solidFill>
                  <a:schemeClr val="tx2"/>
                </a:solidFill>
                <a:latin typeface="Calibri" panose="020F0502020204030204" pitchFamily="34" charset="0"/>
              </a:rPr>
              <a:t>2+</a:t>
            </a:r>
            <a:r>
              <a:rPr lang="en-US" sz="2400" b="1" i="0">
                <a:solidFill>
                  <a:schemeClr val="tx2"/>
                </a:solidFill>
                <a:latin typeface="Calibri" panose="020F0502020204030204" pitchFamily="34" charset="0"/>
              </a:rPr>
              <a:t> channels. </a:t>
            </a:r>
          </a:p>
          <a:p>
            <a:pPr>
              <a:defRPr/>
            </a:pPr>
            <a:r>
              <a:rPr lang="en-US" sz="2400" b="1" i="0">
                <a:solidFill>
                  <a:schemeClr val="tx2"/>
                </a:solidFill>
                <a:latin typeface="Calibri" panose="020F0502020204030204" pitchFamily="34" charset="0"/>
              </a:rPr>
              <a:t>	→ opening of potassium channels in the cell membrane 	→ hyperpolarises the cell and makes it more difficult to 	initiate an action potential.</a:t>
            </a:r>
            <a:r>
              <a:rPr lang="en-US" sz="2400" b="1" i="0">
                <a:solidFill>
                  <a:srgbClr val="00FFFF"/>
                </a:solidFill>
                <a:latin typeface="Calibri" panose="020F0502020204030204" pitchFamily="34" charset="0"/>
              </a:rPr>
              <a:t> </a:t>
            </a:r>
          </a:p>
          <a:p>
            <a:pPr>
              <a:defRPr/>
            </a:pPr>
            <a:endParaRPr lang="en-GB" sz="2300" b="1" i="0">
              <a:solidFill>
                <a:srgbClr val="00FFFF"/>
              </a:solidFill>
              <a:latin typeface="Calibri" panose="020F0502020204030204" pitchFamily="34" charset="0"/>
            </a:endParaRPr>
          </a:p>
          <a:p>
            <a:pPr>
              <a:defRPr/>
            </a:pPr>
            <a:r>
              <a:rPr lang="en-GB" sz="2300" b="1" i="0">
                <a:solidFill>
                  <a:srgbClr val="FF9999"/>
                </a:solidFill>
                <a:latin typeface="Calibri" panose="020F0502020204030204" pitchFamily="34" charset="0"/>
              </a:rPr>
              <a:t>The net effect is: →</a:t>
            </a:r>
            <a:r>
              <a:rPr lang="en-GB" sz="2300" b="1">
                <a:solidFill>
                  <a:srgbClr val="FF9999"/>
                </a:solidFill>
                <a:latin typeface="Calibri" panose="020F0502020204030204" pitchFamily="34" charset="0"/>
              </a:rPr>
              <a:t> </a:t>
            </a:r>
            <a:r>
              <a:rPr lang="en-GB" sz="2300" b="1" i="0">
                <a:solidFill>
                  <a:srgbClr val="FF9999"/>
                </a:solidFill>
                <a:latin typeface="Calibri" panose="020F0502020204030204" pitchFamily="34" charset="0"/>
              </a:rPr>
              <a:t>slower drift to threshold →</a:t>
            </a:r>
            <a:r>
              <a:rPr lang="en-GB" sz="2300" b="1">
                <a:solidFill>
                  <a:srgbClr val="FF9999"/>
                </a:solidFill>
                <a:latin typeface="Calibri" panose="020F0502020204030204" pitchFamily="34" charset="0"/>
              </a:rPr>
              <a:t> </a:t>
            </a:r>
            <a:r>
              <a:rPr lang="en-GB" sz="2300" b="1" i="0">
                <a:solidFill>
                  <a:srgbClr val="FF9999"/>
                </a:solidFill>
                <a:latin typeface="Calibri" panose="020F0502020204030204" pitchFamily="34" charset="0"/>
              </a:rPr>
              <a:t>lesser frequency of action potential</a:t>
            </a:r>
            <a:r>
              <a:rPr lang="en-GB" sz="2300" b="1">
                <a:solidFill>
                  <a:srgbClr val="FF9999"/>
                </a:solidFill>
                <a:latin typeface="Calibri" panose="020F0502020204030204" pitchFamily="34" charset="0"/>
              </a:rPr>
              <a:t> </a:t>
            </a:r>
            <a:r>
              <a:rPr lang="en-GB" sz="2300" b="1" i="0">
                <a:solidFill>
                  <a:srgbClr val="FF9999"/>
                </a:solidFill>
                <a:latin typeface="Calibri" panose="020F0502020204030204" pitchFamily="34" charset="0"/>
              </a:rPr>
              <a:t>→</a:t>
            </a:r>
            <a:r>
              <a:rPr lang="en-GB" sz="2300" b="1">
                <a:solidFill>
                  <a:srgbClr val="FF9999"/>
                </a:solidFill>
                <a:latin typeface="Calibri" panose="020F0502020204030204" pitchFamily="34" charset="0"/>
              </a:rPr>
              <a:t> </a:t>
            </a:r>
            <a:r>
              <a:rPr lang="en-GB" sz="2300" b="1" i="0">
                <a:solidFill>
                  <a:srgbClr val="FF9999"/>
                </a:solidFill>
                <a:latin typeface="Calibri" panose="020F0502020204030204" pitchFamily="34" charset="0"/>
              </a:rPr>
              <a:t>decrease the heart rate.</a:t>
            </a:r>
          </a:p>
        </p:txBody>
      </p:sp>
      <p:sp>
        <p:nvSpPr>
          <p:cNvPr id="770052" name="Rectangle 4"/>
          <p:cNvSpPr>
            <a:spLocks noChangeArrowheads="1"/>
          </p:cNvSpPr>
          <p:nvPr/>
        </p:nvSpPr>
        <p:spPr bwMode="auto">
          <a:xfrm>
            <a:off x="1104900" y="838200"/>
            <a:ext cx="8229600" cy="533400"/>
          </a:xfrm>
          <a:prstGeom prst="rect">
            <a:avLst/>
          </a:prstGeom>
          <a:noFill/>
          <a:ln w="9525">
            <a:noFill/>
            <a:miter lim="800000"/>
            <a:headEnd/>
            <a:tailEnd/>
          </a:ln>
          <a:effectLst/>
        </p:spPr>
        <p:txBody>
          <a:bodyPr anchor="ctr"/>
          <a:lstStyle/>
          <a:p>
            <a:pPr algn="ctr">
              <a:defRPr/>
            </a:pPr>
            <a:r>
              <a:rPr lang="en-GB" sz="3700" b="1" i="0">
                <a:solidFill>
                  <a:schemeClr val="tx2"/>
                </a:solidFill>
                <a:effectLst>
                  <a:outerShdw blurRad="38100" dist="38100" dir="2700000" algn="tl">
                    <a:srgbClr val="000000"/>
                  </a:outerShdw>
                </a:effectLst>
                <a:latin typeface="Calibri" panose="020F0502020204030204" pitchFamily="34" charset="0"/>
              </a:rPr>
              <a:t>Mechanism of autonomic control</a:t>
            </a:r>
            <a:br>
              <a:rPr lang="en-GB" sz="3700" b="1" i="0">
                <a:solidFill>
                  <a:schemeClr val="tx2"/>
                </a:solidFill>
                <a:effectLst>
                  <a:outerShdw blurRad="38100" dist="38100" dir="2700000" algn="tl">
                    <a:srgbClr val="000000"/>
                  </a:outerShdw>
                </a:effectLst>
                <a:latin typeface="Calibri" panose="020F0502020204030204" pitchFamily="34" charset="0"/>
              </a:rPr>
            </a:br>
            <a:r>
              <a:rPr lang="en-GB" sz="3700" b="1" i="0">
                <a:solidFill>
                  <a:schemeClr val="tx2"/>
                </a:solidFill>
                <a:effectLst>
                  <a:outerShdw blurRad="38100" dist="38100" dir="2700000" algn="tl">
                    <a:srgbClr val="000000"/>
                  </a:outerShdw>
                </a:effectLst>
                <a:latin typeface="Calibri" panose="020F0502020204030204" pitchFamily="34" charset="0"/>
              </a:rPr>
              <a:t> of Heart rate</a:t>
            </a:r>
            <a:endParaRPr lang="en-GB" sz="3700" i="0">
              <a:solidFill>
                <a:schemeClr val="tx2"/>
              </a:solidFill>
              <a:effectLst>
                <a:outerShdw blurRad="38100" dist="38100" dir="2700000" algn="tl">
                  <a:srgbClr val="000000"/>
                </a:outerShdw>
              </a:effectLst>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07" name="Rectangle 7"/>
          <p:cNvSpPr>
            <a:spLocks noChangeArrowheads="1"/>
          </p:cNvSpPr>
          <p:nvPr/>
        </p:nvSpPr>
        <p:spPr bwMode="auto">
          <a:xfrm>
            <a:off x="1181100" y="2819400"/>
            <a:ext cx="7772400" cy="685800"/>
          </a:xfrm>
          <a:prstGeom prst="rect">
            <a:avLst/>
          </a:prstGeom>
          <a:noFill/>
          <a:ln w="9525">
            <a:noFill/>
            <a:miter lim="800000"/>
            <a:headEnd/>
            <a:tailEnd/>
          </a:ln>
          <a:effectLst/>
        </p:spPr>
        <p:txBody>
          <a:bodyPr anchor="ctr"/>
          <a:lstStyle/>
          <a:p>
            <a:pPr algn="ctr">
              <a:defRPr/>
            </a:pPr>
            <a:r>
              <a:rPr lang="en-US" sz="6600" b="1" i="0" dirty="0" smtClean="0">
                <a:solidFill>
                  <a:srgbClr val="FFFF00"/>
                </a:solidFill>
                <a:effectLst>
                  <a:outerShdw blurRad="38100" dist="38100" dir="2700000" algn="tl">
                    <a:srgbClr val="000000"/>
                  </a:outerShdw>
                </a:effectLst>
                <a:latin typeface="Calibri" panose="020F0502020204030204" pitchFamily="34" charset="0"/>
              </a:rPr>
              <a:t>Heart Failure</a:t>
            </a:r>
            <a:endParaRPr lang="en-US" sz="6600" b="1" i="0" dirty="0">
              <a:solidFill>
                <a:srgbClr val="FFFF00"/>
              </a:solidFill>
              <a:effectLst>
                <a:outerShdw blurRad="38100" dist="38100" dir="2700000" algn="tl">
                  <a:srgbClr val="000000"/>
                </a:outerShdw>
              </a:effectLst>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66700" y="2057400"/>
            <a:ext cx="97917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20000"/>
              </a:spcBef>
              <a:buClr>
                <a:schemeClr val="tx2"/>
              </a:buClr>
              <a:buSzPct val="75000"/>
              <a:buFont typeface="Monotype Sorts" pitchFamily="2" charset="2"/>
              <a:buBlip>
                <a:blip r:embed="rId4"/>
              </a:buBlip>
            </a:pPr>
            <a:r>
              <a:rPr lang="en-US" altLang="en-US" sz="2500" b="1" i="0" dirty="0">
                <a:solidFill>
                  <a:srgbClr val="FF66FF"/>
                </a:solidFill>
                <a:latin typeface="Calibri" panose="020F0502020204030204" pitchFamily="34" charset="0"/>
                <a:cs typeface="Times New Roman" panose="02020603050405020304" pitchFamily="18" charset="0"/>
              </a:rPr>
              <a:t>Cardiac output is the blood flow generated by each ventricle per minute (i.e., the blood pumped by each ventricle per minute).</a:t>
            </a:r>
            <a:r>
              <a:rPr lang="en-US" altLang="en-US" sz="2500" b="1" i="0" dirty="0">
                <a:latin typeface="Calibri" panose="020F0502020204030204" pitchFamily="34" charset="0"/>
                <a:cs typeface="Times New Roman" panose="02020603050405020304" pitchFamily="18" charset="0"/>
              </a:rPr>
              <a:t> </a:t>
            </a:r>
          </a:p>
          <a:p>
            <a:pPr>
              <a:spcBef>
                <a:spcPct val="20000"/>
              </a:spcBef>
              <a:buClr>
                <a:schemeClr val="tx2"/>
              </a:buClr>
              <a:buSzPct val="75000"/>
              <a:buFont typeface="Monotype Sorts" pitchFamily="2" charset="2"/>
              <a:buBlip>
                <a:blip r:embed="rId4"/>
              </a:buBlip>
            </a:pPr>
            <a:endParaRPr lang="en-US" altLang="en-US" sz="2500" b="1" i="0" dirty="0">
              <a:latin typeface="Calibri" panose="020F0502020204030204" pitchFamily="34" charset="0"/>
              <a:cs typeface="Times New Roman" panose="02020603050405020304" pitchFamily="18" charset="0"/>
            </a:endParaRPr>
          </a:p>
          <a:p>
            <a:pPr>
              <a:spcBef>
                <a:spcPct val="20000"/>
              </a:spcBef>
              <a:buClr>
                <a:schemeClr val="tx2"/>
              </a:buClr>
              <a:buSzPct val="75000"/>
              <a:buFont typeface="Monotype Sorts" pitchFamily="2" charset="2"/>
              <a:buBlip>
                <a:blip r:embed="rId4"/>
              </a:buBlip>
            </a:pPr>
            <a:r>
              <a:rPr lang="en-US" altLang="en-US" sz="2500" b="1" i="0" dirty="0">
                <a:solidFill>
                  <a:srgbClr val="00FFFF"/>
                </a:solidFill>
                <a:latin typeface="Calibri" panose="020F0502020204030204" pitchFamily="34" charset="0"/>
                <a:cs typeface="Times New Roman" panose="02020603050405020304" pitchFamily="18" charset="0"/>
              </a:rPr>
              <a:t>The cardiac output is equal; to the volume of blood pumped by one ventricle per beat times the number of beats per minute:</a:t>
            </a:r>
          </a:p>
          <a:p>
            <a:pPr>
              <a:spcBef>
                <a:spcPct val="20000"/>
              </a:spcBef>
              <a:buClr>
                <a:schemeClr val="tx2"/>
              </a:buClr>
              <a:buSzPct val="75000"/>
              <a:buFont typeface="Monotype Sorts" pitchFamily="2" charset="2"/>
              <a:buChar char="n"/>
            </a:pPr>
            <a:endParaRPr lang="en-US" altLang="en-US" sz="2500" b="1" i="0" dirty="0">
              <a:latin typeface="Calibri" panose="020F0502020204030204" pitchFamily="34" charset="0"/>
              <a:cs typeface="Times New Roman" panose="02020603050405020304" pitchFamily="18" charset="0"/>
            </a:endParaRPr>
          </a:p>
          <a:p>
            <a:pPr algn="ctr">
              <a:spcBef>
                <a:spcPct val="20000"/>
              </a:spcBef>
              <a:buClr>
                <a:schemeClr val="tx2"/>
              </a:buClr>
              <a:buSzPct val="75000"/>
              <a:buFont typeface="Monotype Sorts" pitchFamily="2" charset="2"/>
              <a:buNone/>
            </a:pPr>
            <a:r>
              <a:rPr lang="en-US" altLang="en-US" sz="2500" b="1" i="0" dirty="0">
                <a:solidFill>
                  <a:srgbClr val="FF9966"/>
                </a:solidFill>
                <a:latin typeface="Calibri" panose="020F0502020204030204" pitchFamily="34" charset="0"/>
                <a:cs typeface="Times New Roman" panose="02020603050405020304" pitchFamily="18" charset="0"/>
              </a:rPr>
              <a:t>Thus, Q = SV . HR</a:t>
            </a:r>
          </a:p>
          <a:p>
            <a:pPr algn="ctr">
              <a:spcBef>
                <a:spcPct val="20000"/>
              </a:spcBef>
              <a:buClr>
                <a:schemeClr val="tx2"/>
              </a:buClr>
              <a:buSzPct val="75000"/>
              <a:buFont typeface="Monotype Sorts" pitchFamily="2" charset="2"/>
              <a:buChar char="n"/>
            </a:pPr>
            <a:endParaRPr lang="ar-BH" altLang="en-US" sz="2500" b="1" i="0" dirty="0">
              <a:latin typeface="Calibri" panose="020F0502020204030204" pitchFamily="34" charset="0"/>
              <a:cs typeface="Times New Roman" panose="02020603050405020304" pitchFamily="18" charset="0"/>
            </a:endParaRPr>
          </a:p>
          <a:p>
            <a:pPr>
              <a:spcBef>
                <a:spcPct val="20000"/>
              </a:spcBef>
              <a:buClr>
                <a:schemeClr val="tx2"/>
              </a:buClr>
              <a:buSzPct val="75000"/>
              <a:buFont typeface="Monotype Sorts" pitchFamily="2" charset="2"/>
              <a:buNone/>
            </a:pPr>
            <a:r>
              <a:rPr lang="en-US" altLang="en-US" sz="2500" b="1" i="0" dirty="0">
                <a:solidFill>
                  <a:srgbClr val="66FF33"/>
                </a:solidFill>
                <a:latin typeface="Calibri" panose="020F0502020204030204" pitchFamily="34" charset="0"/>
                <a:cs typeface="Times New Roman" panose="02020603050405020304" pitchFamily="18" charset="0"/>
              </a:rPr>
              <a:t>	Where Q = cardiac output, SV = stroke volume, and HR = heart rate.</a:t>
            </a:r>
          </a:p>
        </p:txBody>
      </p:sp>
      <p:sp>
        <p:nvSpPr>
          <p:cNvPr id="9219" name="Text Box 3"/>
          <p:cNvSpPr txBox="1">
            <a:spLocks noChangeArrowheads="1"/>
          </p:cNvSpPr>
          <p:nvPr/>
        </p:nvSpPr>
        <p:spPr bwMode="auto">
          <a:xfrm>
            <a:off x="1485900" y="5257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pPr>
            <a:r>
              <a:rPr lang="en-US" altLang="en-US" sz="2400" i="0" dirty="0">
                <a:solidFill>
                  <a:srgbClr val="FF9966"/>
                </a:solidFill>
                <a:latin typeface="Calibri" panose="020F0502020204030204" pitchFamily="34" charset="0"/>
              </a:rPr>
              <a:t>  </a:t>
            </a:r>
            <a:r>
              <a:rPr lang="en-US" altLang="en-US" sz="2400" i="0" dirty="0">
                <a:solidFill>
                  <a:srgbClr val="00FF00"/>
                </a:solidFill>
                <a:latin typeface="Calibri" panose="020F0502020204030204" pitchFamily="34" charset="0"/>
              </a:rPr>
              <a:t>•</a:t>
            </a:r>
          </a:p>
        </p:txBody>
      </p:sp>
      <p:sp>
        <p:nvSpPr>
          <p:cNvPr id="9220" name="Rectangle 4"/>
          <p:cNvSpPr>
            <a:spLocks noChangeArrowheads="1"/>
          </p:cNvSpPr>
          <p:nvPr/>
        </p:nvSpPr>
        <p:spPr bwMode="auto">
          <a:xfrm>
            <a:off x="895350" y="762000"/>
            <a:ext cx="8743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US" altLang="en-US" sz="4400" b="1" i="0">
                <a:solidFill>
                  <a:schemeClr val="tx2"/>
                </a:solidFill>
                <a:latin typeface="Calibri" panose="020F0502020204030204" pitchFamily="34" charset="0"/>
              </a:rPr>
              <a:t>The heart as a pump</a:t>
            </a:r>
            <a:br>
              <a:rPr lang="en-US" altLang="en-US" sz="4400" b="1" i="0">
                <a:solidFill>
                  <a:schemeClr val="tx2"/>
                </a:solidFill>
                <a:latin typeface="Calibri" panose="020F0502020204030204" pitchFamily="34" charset="0"/>
              </a:rPr>
            </a:br>
            <a:r>
              <a:rPr lang="en-US" altLang="en-US" sz="4400" b="1" i="0">
                <a:solidFill>
                  <a:schemeClr val="tx2"/>
                </a:solidFill>
                <a:latin typeface="Calibri" panose="020F0502020204030204" pitchFamily="34" charset="0"/>
              </a:rPr>
              <a:t>1. Cardiac output (CO)</a:t>
            </a:r>
          </a:p>
        </p:txBody>
      </p:sp>
      <p:sp>
        <p:nvSpPr>
          <p:cNvPr id="9221" name="Text Box 5"/>
          <p:cNvSpPr txBox="1">
            <a:spLocks noChangeArrowheads="1"/>
          </p:cNvSpPr>
          <p:nvPr/>
        </p:nvSpPr>
        <p:spPr bwMode="auto">
          <a:xfrm>
            <a:off x="4505324" y="4338935"/>
            <a:ext cx="8667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pPr>
            <a:r>
              <a:rPr lang="en-US" altLang="en-US" sz="2400" i="0" dirty="0">
                <a:solidFill>
                  <a:srgbClr val="FF9966"/>
                </a:solidFill>
                <a:latin typeface="Calibri" panose="020F0502020204030204" pitchFamily="34" charset="0"/>
              </a:rPr>
              <a:t> </a:t>
            </a:r>
            <a:r>
              <a:rPr lang="en-US" altLang="en-US" sz="2400" i="0" dirty="0" smtClean="0">
                <a:solidFill>
                  <a:srgbClr val="FF9966"/>
                </a:solidFill>
                <a:latin typeface="Calibri" panose="020F0502020204030204" pitchFamily="34" charset="0"/>
              </a:rPr>
              <a:t>   </a:t>
            </a:r>
            <a:r>
              <a:rPr lang="en-US" altLang="en-US" sz="2400" i="0" dirty="0" smtClean="0">
                <a:solidFill>
                  <a:srgbClr val="FF9933"/>
                </a:solidFill>
                <a:latin typeface="Calibri" panose="020F0502020204030204" pitchFamily="34" charset="0"/>
              </a:rPr>
              <a:t>•</a:t>
            </a:r>
            <a:endParaRPr lang="en-US" altLang="en-US" sz="2400" i="0" dirty="0">
              <a:solidFill>
                <a:srgbClr val="FF9933"/>
              </a:solidFill>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07" name="Rectangle 7"/>
          <p:cNvSpPr>
            <a:spLocks noChangeArrowheads="1"/>
          </p:cNvSpPr>
          <p:nvPr/>
        </p:nvSpPr>
        <p:spPr bwMode="auto">
          <a:xfrm>
            <a:off x="1181100" y="685800"/>
            <a:ext cx="7772400" cy="685800"/>
          </a:xfrm>
          <a:prstGeom prst="rect">
            <a:avLst/>
          </a:prstGeom>
          <a:noFill/>
          <a:ln w="9525">
            <a:noFill/>
            <a:miter lim="800000"/>
            <a:headEnd/>
            <a:tailEnd/>
          </a:ln>
          <a:effectLst/>
        </p:spPr>
        <p:txBody>
          <a:bodyPr anchor="ctr"/>
          <a:lstStyle/>
          <a:p>
            <a:pPr algn="ctr">
              <a:defRPr/>
            </a:pPr>
            <a:r>
              <a:rPr lang="en-US" sz="4000" b="1" i="0">
                <a:solidFill>
                  <a:srgbClr val="FFFF00"/>
                </a:solidFill>
                <a:effectLst>
                  <a:outerShdw blurRad="38100" dist="38100" dir="2700000" algn="tl">
                    <a:srgbClr val="000000"/>
                  </a:outerShdw>
                </a:effectLst>
                <a:latin typeface="Calibri" panose="020F0502020204030204" pitchFamily="34" charset="0"/>
              </a:rPr>
              <a:t>Definition</a:t>
            </a:r>
          </a:p>
        </p:txBody>
      </p:sp>
      <p:sp>
        <p:nvSpPr>
          <p:cNvPr id="307208" name="Rectangle 8"/>
          <p:cNvSpPr>
            <a:spLocks noChangeArrowheads="1"/>
          </p:cNvSpPr>
          <p:nvPr/>
        </p:nvSpPr>
        <p:spPr bwMode="auto">
          <a:xfrm>
            <a:off x="647700" y="1828800"/>
            <a:ext cx="8991600" cy="4343400"/>
          </a:xfrm>
          <a:prstGeom prst="rect">
            <a:avLst/>
          </a:prstGeom>
          <a:noFill/>
          <a:ln w="9525">
            <a:noFill/>
            <a:miter lim="800000"/>
            <a:headEnd/>
            <a:tailEnd/>
          </a:ln>
          <a:effectLst/>
        </p:spPr>
        <p:txBody>
          <a:bodyPr/>
          <a:lstStyle/>
          <a:p>
            <a:pPr marL="342900" indent="-342900">
              <a:spcBef>
                <a:spcPct val="20000"/>
              </a:spcBef>
              <a:buClr>
                <a:srgbClr val="FFFF00"/>
              </a:buClr>
              <a:buSzPct val="75000"/>
              <a:buFont typeface="Monotype Sorts" pitchFamily="2" charset="2"/>
              <a:buChar char="n"/>
              <a:defRPr/>
            </a:pPr>
            <a:r>
              <a:rPr lang="en-US" sz="2400" b="1" i="0" dirty="0">
                <a:solidFill>
                  <a:srgbClr val="00FFFF"/>
                </a:solidFill>
                <a:effectLst>
                  <a:outerShdw blurRad="38100" dist="38100" dir="2700000" algn="tl">
                    <a:srgbClr val="000000"/>
                  </a:outerShdw>
                </a:effectLst>
                <a:latin typeface="Calibri" panose="020F0502020204030204" pitchFamily="34" charset="0"/>
              </a:rPr>
              <a:t>Heart failure is defined as the inability of the heart to pump adequate output for the body metabolism needs. </a:t>
            </a:r>
          </a:p>
          <a:p>
            <a:pPr marL="342900" indent="-342900">
              <a:spcBef>
                <a:spcPct val="20000"/>
              </a:spcBef>
              <a:buClr>
                <a:srgbClr val="FFFF00"/>
              </a:buClr>
              <a:buSzPct val="75000"/>
              <a:buFont typeface="Monotype Sorts" pitchFamily="2" charset="2"/>
              <a:buChar char="n"/>
              <a:defRPr/>
            </a:pPr>
            <a:endParaRPr lang="en-US" sz="2400" b="1" i="0" dirty="0">
              <a:solidFill>
                <a:srgbClr val="00FFFF"/>
              </a:solidFill>
              <a:effectLst>
                <a:outerShdw blurRad="38100" dist="38100" dir="2700000" algn="tl">
                  <a:srgbClr val="000000"/>
                </a:outerShdw>
              </a:effectLst>
              <a:latin typeface="Calibri" panose="020F0502020204030204" pitchFamily="34" charset="0"/>
            </a:endParaRPr>
          </a:p>
          <a:p>
            <a:pPr marL="342900" indent="-342900">
              <a:spcBef>
                <a:spcPct val="20000"/>
              </a:spcBef>
              <a:buClr>
                <a:srgbClr val="FFFF00"/>
              </a:buClr>
              <a:buSzPct val="75000"/>
              <a:buFont typeface="Monotype Sorts" pitchFamily="2" charset="2"/>
              <a:buChar char="n"/>
              <a:defRPr/>
            </a:pPr>
            <a:r>
              <a:rPr lang="en-US" sz="2400" b="1" i="0" dirty="0">
                <a:solidFill>
                  <a:srgbClr val="00FFFF"/>
                </a:solidFill>
                <a:effectLst>
                  <a:outerShdw blurRad="38100" dist="38100" dir="2700000" algn="tl">
                    <a:srgbClr val="000000"/>
                  </a:outerShdw>
                </a:effectLst>
                <a:latin typeface="Calibri" panose="020F0502020204030204" pitchFamily="34" charset="0"/>
              </a:rPr>
              <a:t>Thus, the resting CO may be low, normal or even elevated, despite the presence of heart failure as long as this level is inadequate for body organs’ need of blood and O</a:t>
            </a:r>
            <a:r>
              <a:rPr lang="en-US" sz="2400" b="1" i="0" baseline="-25000" dirty="0">
                <a:solidFill>
                  <a:srgbClr val="00FFFF"/>
                </a:solidFill>
                <a:effectLst>
                  <a:outerShdw blurRad="38100" dist="38100" dir="2700000" algn="tl">
                    <a:srgbClr val="000000"/>
                  </a:outerShdw>
                </a:effectLst>
                <a:latin typeface="Calibri" panose="020F0502020204030204" pitchFamily="34" charset="0"/>
              </a:rPr>
              <a:t>2</a:t>
            </a:r>
            <a:r>
              <a:rPr lang="en-US" sz="2400" b="1" i="0" dirty="0" smtClean="0">
                <a:solidFill>
                  <a:srgbClr val="00FFFF"/>
                </a:solidFill>
                <a:effectLst>
                  <a:outerShdw blurRad="38100" dist="38100" dir="2700000" algn="tl">
                    <a:srgbClr val="000000"/>
                  </a:outerShdw>
                </a:effectLst>
                <a:latin typeface="Calibri" panose="020F0502020204030204" pitchFamily="34" charset="0"/>
              </a:rPr>
              <a:t>.</a:t>
            </a:r>
          </a:p>
          <a:p>
            <a:pPr marL="342900" indent="-342900">
              <a:spcBef>
                <a:spcPct val="20000"/>
              </a:spcBef>
              <a:buClr>
                <a:srgbClr val="FFFF00"/>
              </a:buClr>
              <a:buSzPct val="75000"/>
              <a:buFont typeface="Monotype Sorts" pitchFamily="2" charset="2"/>
              <a:buChar char="n"/>
              <a:defRPr/>
            </a:pPr>
            <a:endParaRPr lang="en-US" sz="2400" b="1" i="0" dirty="0">
              <a:solidFill>
                <a:srgbClr val="00FFFF"/>
              </a:solidFill>
              <a:effectLst>
                <a:outerShdw blurRad="38100" dist="38100" dir="2700000" algn="tl">
                  <a:srgbClr val="000000"/>
                </a:outerShdw>
              </a:effectLst>
              <a:latin typeface="Calibri" panose="020F0502020204030204" pitchFamily="34" charset="0"/>
            </a:endParaRPr>
          </a:p>
          <a:p>
            <a:pPr marL="342900" indent="-342900">
              <a:spcBef>
                <a:spcPts val="1200"/>
              </a:spcBef>
              <a:buClr>
                <a:schemeClr val="tx2"/>
              </a:buClr>
              <a:buSzPct val="75000"/>
              <a:buFontTx/>
              <a:buBlip>
                <a:blip r:embed="rId2"/>
              </a:buBlip>
              <a:defRPr/>
            </a:pPr>
            <a:r>
              <a:rPr lang="en-US" sz="2400" b="1" dirty="0">
                <a:latin typeface="Calibri" panose="020F0502020204030204" pitchFamily="34" charset="0"/>
                <a:cs typeface="Arial" charset="0"/>
              </a:rPr>
              <a:t>Manifested mainly by:</a:t>
            </a:r>
            <a:r>
              <a:rPr lang="en-US" sz="2400" dirty="0">
                <a:latin typeface="Calibri" panose="020F0502020204030204" pitchFamily="34" charset="0"/>
                <a:cs typeface="Arial" charset="0"/>
              </a:rPr>
              <a:t>	</a:t>
            </a:r>
          </a:p>
          <a:p>
            <a:pPr marL="1028700" indent="-342900">
              <a:spcBef>
                <a:spcPts val="1200"/>
              </a:spcBef>
              <a:buClr>
                <a:schemeClr val="tx2"/>
              </a:buClr>
              <a:buSzPct val="75000"/>
              <a:buFontTx/>
              <a:buBlip>
                <a:blip r:embed="rId3"/>
              </a:buBlip>
              <a:defRPr/>
            </a:pPr>
            <a:r>
              <a:rPr lang="en-US" sz="2400" dirty="0">
                <a:latin typeface="Calibri" panose="020F0502020204030204" pitchFamily="34" charset="0"/>
                <a:cs typeface="Arial" charset="0"/>
              </a:rPr>
              <a:t>Inadequate cardiac output     </a:t>
            </a:r>
          </a:p>
          <a:p>
            <a:pPr marL="1028700" indent="-342900">
              <a:spcBef>
                <a:spcPts val="1200"/>
              </a:spcBef>
              <a:buClr>
                <a:schemeClr val="tx2"/>
              </a:buClr>
              <a:buSzPct val="75000"/>
              <a:buFontTx/>
              <a:buBlip>
                <a:blip r:embed="rId3"/>
              </a:buBlip>
              <a:defRPr/>
            </a:pPr>
            <a:r>
              <a:rPr lang="en-US" sz="2400" dirty="0">
                <a:latin typeface="Calibri" panose="020F0502020204030204" pitchFamily="34" charset="0"/>
                <a:cs typeface="Arial" charset="0"/>
              </a:rPr>
              <a:t>build-up of blood in veins behind left heart or right heart   (increased venous pressure</a:t>
            </a:r>
            <a:r>
              <a:rPr lang="en-US" sz="2400" dirty="0" smtClean="0">
                <a:latin typeface="Calibri" panose="020F0502020204030204" pitchFamily="34" charset="0"/>
                <a:cs typeface="Arial" charset="0"/>
              </a:rPr>
              <a:t>)</a:t>
            </a:r>
            <a:r>
              <a:rPr lang="en-US" sz="2400" b="1" i="0" dirty="0" smtClean="0">
                <a:solidFill>
                  <a:srgbClr val="00FFFF"/>
                </a:solidFill>
                <a:effectLst>
                  <a:outerShdw blurRad="38100" dist="38100" dir="2700000" algn="tl">
                    <a:srgbClr val="000000"/>
                  </a:outerShdw>
                </a:effectLst>
                <a:latin typeface="Calibri" panose="020F0502020204030204" pitchFamily="34" charset="0"/>
              </a:rPr>
              <a:t> </a:t>
            </a:r>
            <a:endParaRPr lang="en-US" sz="2400" b="1" i="0" dirty="0">
              <a:solidFill>
                <a:srgbClr val="00FFFF"/>
              </a:solidFill>
              <a:effectLst>
                <a:outerShdw blurRad="38100" dist="38100" dir="2700000" algn="tl">
                  <a:srgbClr val="000000"/>
                </a:outerShdw>
              </a:effectLst>
              <a:latin typeface="Calibri" panose="020F0502020204030204" pitchFamily="34" charset="0"/>
            </a:endParaRPr>
          </a:p>
        </p:txBody>
      </p:sp>
    </p:spTree>
    <p:extLst>
      <p:ext uri="{BB962C8B-B14F-4D97-AF65-F5344CB8AC3E}">
        <p14:creationId xmlns:p14="http://schemas.microsoft.com/office/powerpoint/2010/main" val="2649498117"/>
      </p:ext>
    </p:extLst>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7973" name="Rectangle 5"/>
          <p:cNvSpPr>
            <a:spLocks noChangeArrowheads="1"/>
          </p:cNvSpPr>
          <p:nvPr/>
        </p:nvSpPr>
        <p:spPr bwMode="auto">
          <a:xfrm>
            <a:off x="1028700" y="1143000"/>
            <a:ext cx="7772400" cy="533400"/>
          </a:xfrm>
          <a:prstGeom prst="rect">
            <a:avLst/>
          </a:prstGeom>
          <a:noFill/>
          <a:ln w="9525">
            <a:noFill/>
            <a:miter lim="800000"/>
            <a:headEnd/>
            <a:tailEnd/>
          </a:ln>
          <a:effectLst/>
        </p:spPr>
        <p:txBody>
          <a:bodyPr anchor="ctr"/>
          <a:lstStyle/>
          <a:p>
            <a:pPr algn="ctr">
              <a:defRPr/>
            </a:pPr>
            <a:r>
              <a:rPr lang="en-US" sz="4000" b="1" i="0" dirty="0">
                <a:solidFill>
                  <a:srgbClr val="FFFF00"/>
                </a:solidFill>
                <a:effectLst>
                  <a:outerShdw blurRad="38100" dist="38100" dir="2700000" algn="tl">
                    <a:srgbClr val="000000"/>
                  </a:outerShdw>
                </a:effectLst>
                <a:latin typeface="Calibri" panose="020F0502020204030204" pitchFamily="34" charset="0"/>
              </a:rPr>
              <a:t>Causes</a:t>
            </a:r>
          </a:p>
        </p:txBody>
      </p:sp>
      <p:sp>
        <p:nvSpPr>
          <p:cNvPr id="467974" name="Rectangle 6"/>
          <p:cNvSpPr>
            <a:spLocks noChangeArrowheads="1"/>
          </p:cNvSpPr>
          <p:nvPr/>
        </p:nvSpPr>
        <p:spPr bwMode="auto">
          <a:xfrm>
            <a:off x="342900" y="1981200"/>
            <a:ext cx="9677400" cy="4038600"/>
          </a:xfrm>
          <a:prstGeom prst="rect">
            <a:avLst/>
          </a:prstGeom>
          <a:noFill/>
          <a:ln w="9525">
            <a:noFill/>
            <a:miter lim="800000"/>
            <a:headEnd/>
            <a:tailEnd/>
          </a:ln>
          <a:effectLst/>
        </p:spPr>
        <p:txBody>
          <a:bodyPr/>
          <a:lstStyle/>
          <a:p>
            <a:pPr marL="342900" indent="-342900">
              <a:spcBef>
                <a:spcPct val="20000"/>
              </a:spcBef>
              <a:buClr>
                <a:srgbClr val="FFFF00"/>
              </a:buClr>
              <a:buSzPct val="75000"/>
              <a:buFont typeface="Monotype Sorts" pitchFamily="2" charset="2"/>
              <a:buChar char="n"/>
              <a:defRPr/>
            </a:pPr>
            <a:r>
              <a:rPr lang="en-US" sz="2200" b="1" i="0">
                <a:solidFill>
                  <a:srgbClr val="00FFFF"/>
                </a:solidFill>
                <a:effectLst>
                  <a:outerShdw blurRad="38100" dist="38100" dir="2700000" algn="tl">
                    <a:srgbClr val="000000"/>
                  </a:outerShdw>
                </a:effectLst>
                <a:latin typeface="Calibri" panose="020F0502020204030204" pitchFamily="34" charset="0"/>
              </a:rPr>
              <a:t>Intrinsic myocardial causes (These result in reduction in ventricular contractility):</a:t>
            </a:r>
          </a:p>
          <a:p>
            <a:pPr marL="742950" lvl="1" indent="-285750">
              <a:spcBef>
                <a:spcPct val="20000"/>
              </a:spcBef>
              <a:buClr>
                <a:srgbClr val="FFFFFF"/>
              </a:buClr>
              <a:buFontTx/>
              <a:buChar char="–"/>
              <a:defRPr/>
            </a:pPr>
            <a:r>
              <a:rPr lang="en-US" sz="2200" b="1" i="0">
                <a:solidFill>
                  <a:srgbClr val="00FFFF"/>
                </a:solidFill>
                <a:effectLst>
                  <a:outerShdw blurRad="38100" dist="38100" dir="2700000" algn="tl">
                    <a:srgbClr val="000000"/>
                  </a:outerShdw>
                </a:effectLst>
                <a:latin typeface="Calibri" panose="020F0502020204030204" pitchFamily="34" charset="0"/>
              </a:rPr>
              <a:t>myocardial infarction (</a:t>
            </a:r>
            <a:r>
              <a:rPr lang="en-US" sz="2200" b="1" i="0">
                <a:solidFill>
                  <a:srgbClr val="00FFFF"/>
                </a:solidFill>
                <a:latin typeface="Calibri" panose="020F0502020204030204" pitchFamily="34" charset="0"/>
              </a:rPr>
              <a:t>death of cardiac myocytes due to blockage of the coronary arteries)</a:t>
            </a:r>
          </a:p>
          <a:p>
            <a:pPr marL="742950" lvl="1" indent="-285750">
              <a:spcBef>
                <a:spcPct val="20000"/>
              </a:spcBef>
              <a:buClr>
                <a:srgbClr val="FFFFFF"/>
              </a:buClr>
              <a:buFontTx/>
              <a:buChar char="–"/>
              <a:defRPr/>
            </a:pPr>
            <a:r>
              <a:rPr lang="en-US" sz="2200" b="1" i="0">
                <a:solidFill>
                  <a:srgbClr val="00FFFF"/>
                </a:solidFill>
                <a:effectLst>
                  <a:outerShdw blurRad="38100" dist="38100" dir="2700000" algn="tl">
                    <a:srgbClr val="000000"/>
                  </a:outerShdw>
                </a:effectLst>
                <a:latin typeface="Calibri" panose="020F0502020204030204" pitchFamily="34" charset="0"/>
              </a:rPr>
              <a:t>Cardiomyopathy</a:t>
            </a:r>
          </a:p>
          <a:p>
            <a:pPr marL="742950" lvl="1" indent="-285750">
              <a:spcBef>
                <a:spcPct val="20000"/>
              </a:spcBef>
              <a:buClr>
                <a:srgbClr val="FFFFFF"/>
              </a:buClr>
              <a:buFontTx/>
              <a:buChar char="–"/>
              <a:defRPr/>
            </a:pPr>
            <a:endParaRPr lang="en-US" sz="2200" b="1" i="0">
              <a:solidFill>
                <a:srgbClr val="00FFFF"/>
              </a:solidFill>
              <a:effectLst>
                <a:outerShdw blurRad="38100" dist="38100" dir="2700000" algn="tl">
                  <a:srgbClr val="000000"/>
                </a:outerShdw>
              </a:effectLst>
              <a:latin typeface="Calibri" panose="020F0502020204030204" pitchFamily="34" charset="0"/>
            </a:endParaRPr>
          </a:p>
          <a:p>
            <a:pPr marL="342900" indent="-342900">
              <a:spcBef>
                <a:spcPct val="20000"/>
              </a:spcBef>
              <a:buClr>
                <a:srgbClr val="FFFF00"/>
              </a:buClr>
              <a:buSzPct val="75000"/>
              <a:buFont typeface="Monotype Sorts" pitchFamily="2" charset="2"/>
              <a:buChar char="n"/>
              <a:defRPr/>
            </a:pPr>
            <a:r>
              <a:rPr lang="en-US" sz="2200" b="1" i="0">
                <a:solidFill>
                  <a:srgbClr val="00FFFF"/>
                </a:solidFill>
                <a:effectLst>
                  <a:outerShdw blurRad="38100" dist="38100" dir="2700000" algn="tl">
                    <a:srgbClr val="000000"/>
                  </a:outerShdw>
                </a:effectLst>
                <a:latin typeface="Calibri" panose="020F0502020204030204" pitchFamily="34" charset="0"/>
              </a:rPr>
              <a:t>Cardiac arrhythmias: e.g., complete heart block</a:t>
            </a:r>
          </a:p>
          <a:p>
            <a:pPr marL="342900" indent="-342900">
              <a:spcBef>
                <a:spcPct val="20000"/>
              </a:spcBef>
              <a:buClr>
                <a:srgbClr val="FFFF00"/>
              </a:buClr>
              <a:buSzPct val="75000"/>
              <a:buFont typeface="Monotype Sorts" pitchFamily="2" charset="2"/>
              <a:buChar char="n"/>
              <a:defRPr/>
            </a:pPr>
            <a:endParaRPr lang="en-US" sz="2200" b="1" i="0">
              <a:solidFill>
                <a:srgbClr val="00FFFF"/>
              </a:solidFill>
              <a:effectLst>
                <a:outerShdw blurRad="38100" dist="38100" dir="2700000" algn="tl">
                  <a:srgbClr val="000000"/>
                </a:outerShdw>
              </a:effectLst>
              <a:latin typeface="Calibri" panose="020F0502020204030204" pitchFamily="34" charset="0"/>
            </a:endParaRPr>
          </a:p>
          <a:p>
            <a:pPr marL="342900" indent="-342900">
              <a:spcBef>
                <a:spcPct val="20000"/>
              </a:spcBef>
              <a:buClr>
                <a:srgbClr val="FFFF00"/>
              </a:buClr>
              <a:buSzPct val="75000"/>
              <a:buFont typeface="Monotype Sorts" pitchFamily="2" charset="2"/>
              <a:buChar char="n"/>
              <a:defRPr/>
            </a:pPr>
            <a:r>
              <a:rPr lang="en-US" sz="2200" b="1" i="0">
                <a:solidFill>
                  <a:srgbClr val="00FFFF"/>
                </a:solidFill>
                <a:effectLst>
                  <a:outerShdw blurRad="38100" dist="38100" dir="2700000" algn="tl">
                    <a:srgbClr val="000000"/>
                  </a:outerShdw>
                </a:effectLst>
                <a:latin typeface="Calibri" panose="020F0502020204030204" pitchFamily="34" charset="0"/>
              </a:rPr>
              <a:t>Extrinsic causes (These make it more difficult to eject blood into aorta):</a:t>
            </a:r>
          </a:p>
          <a:p>
            <a:pPr marL="742950" lvl="1" indent="-285750">
              <a:spcBef>
                <a:spcPct val="20000"/>
              </a:spcBef>
              <a:buClr>
                <a:srgbClr val="FFFFFF"/>
              </a:buClr>
              <a:buFontTx/>
              <a:buChar char="–"/>
              <a:defRPr/>
            </a:pPr>
            <a:r>
              <a:rPr lang="en-US" sz="2200" b="1" i="0">
                <a:solidFill>
                  <a:srgbClr val="00FFFF"/>
                </a:solidFill>
                <a:effectLst>
                  <a:outerShdw blurRad="38100" dist="38100" dir="2700000" algn="tl">
                    <a:srgbClr val="000000"/>
                  </a:outerShdw>
                </a:effectLst>
                <a:latin typeface="Calibri" panose="020F0502020204030204" pitchFamily="34" charset="0"/>
              </a:rPr>
              <a:t>systemic hypertension</a:t>
            </a:r>
          </a:p>
          <a:p>
            <a:pPr marL="742950" lvl="1" indent="-285750">
              <a:spcBef>
                <a:spcPct val="20000"/>
              </a:spcBef>
              <a:buClr>
                <a:srgbClr val="FFFFFF"/>
              </a:buClr>
              <a:buFontTx/>
              <a:buChar char="–"/>
              <a:defRPr/>
            </a:pPr>
            <a:r>
              <a:rPr lang="en-US" sz="2200" b="1" i="0">
                <a:solidFill>
                  <a:srgbClr val="00FFFF"/>
                </a:solidFill>
                <a:effectLst>
                  <a:outerShdw blurRad="38100" dist="38100" dir="2700000" algn="tl">
                    <a:srgbClr val="000000"/>
                  </a:outerShdw>
                </a:effectLst>
                <a:latin typeface="Calibri" panose="020F0502020204030204" pitchFamily="34" charset="0"/>
              </a:rPr>
              <a:t>aortic stenosis</a:t>
            </a:r>
          </a:p>
        </p:txBody>
      </p:sp>
    </p:spTree>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ext Box 7"/>
          <p:cNvSpPr txBox="1">
            <a:spLocks noChangeArrowheads="1"/>
          </p:cNvSpPr>
          <p:nvPr/>
        </p:nvSpPr>
        <p:spPr bwMode="auto">
          <a:xfrm>
            <a:off x="1485900" y="882650"/>
            <a:ext cx="7391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eaLnBrk="1" hangingPunct="1"/>
            <a:r>
              <a:rPr lang="en-US" altLang="en-US" sz="2600" b="1" i="0" smtClean="0">
                <a:solidFill>
                  <a:srgbClr val="FFFF00"/>
                </a:solidFill>
                <a:latin typeface="Calibri" panose="020F0502020204030204" pitchFamily="34" charset="0"/>
              </a:rPr>
              <a:t>Pathophysiological varieties of heart failure</a:t>
            </a:r>
          </a:p>
        </p:txBody>
      </p:sp>
      <p:sp>
        <p:nvSpPr>
          <p:cNvPr id="7171" name="Text Box 8"/>
          <p:cNvSpPr txBox="1">
            <a:spLocks noChangeArrowheads="1"/>
          </p:cNvSpPr>
          <p:nvPr/>
        </p:nvSpPr>
        <p:spPr bwMode="auto">
          <a:xfrm>
            <a:off x="495300" y="1676400"/>
            <a:ext cx="94488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spcBef>
                <a:spcPct val="50000"/>
              </a:spcBef>
            </a:pPr>
            <a:r>
              <a:rPr lang="en-US" altLang="en-US" b="1" i="0" smtClean="0">
                <a:solidFill>
                  <a:srgbClr val="FF66FF"/>
                </a:solidFill>
                <a:latin typeface="Calibri" panose="020F0502020204030204" pitchFamily="34" charset="0"/>
              </a:rPr>
              <a:t>Left vs. right heart failure:</a:t>
            </a:r>
          </a:p>
          <a:p>
            <a:pPr>
              <a:spcBef>
                <a:spcPct val="50000"/>
              </a:spcBef>
            </a:pPr>
            <a:r>
              <a:rPr lang="en-US" altLang="en-US" sz="2000" b="1" i="0" smtClean="0">
                <a:solidFill>
                  <a:srgbClr val="00FFFF"/>
                </a:solidFill>
                <a:latin typeface="Calibri" panose="020F0502020204030204" pitchFamily="34" charset="0"/>
              </a:rPr>
              <a:t>- Since the right and left sides of the heart are two separate pumps, it is possible for one of them to fail independently of the other.</a:t>
            </a:r>
          </a:p>
          <a:p>
            <a:pPr>
              <a:spcBef>
                <a:spcPct val="50000"/>
              </a:spcBef>
            </a:pPr>
            <a:r>
              <a:rPr lang="en-US" altLang="en-US" sz="2000" b="1" i="0" smtClean="0">
                <a:solidFill>
                  <a:srgbClr val="00FFFF"/>
                </a:solidFill>
                <a:latin typeface="Calibri" panose="020F0502020204030204" pitchFamily="34" charset="0"/>
              </a:rPr>
              <a:t>- In left-sided failure, blood pumped normally to the lungs by the RV is not pumped out by the failing LV → blood accumulates in pulmonary circulation increasing the pulmonary capillary pressure → serious filtration of fluid in the lung interstitial space and alveoli (pulmonary oedema).</a:t>
            </a:r>
          </a:p>
          <a:p>
            <a:pPr>
              <a:spcBef>
                <a:spcPct val="50000"/>
              </a:spcBef>
            </a:pPr>
            <a:r>
              <a:rPr lang="en-US" altLang="en-US" sz="2000" b="1" i="0" smtClean="0">
                <a:solidFill>
                  <a:srgbClr val="00FFFF"/>
                </a:solidFill>
                <a:latin typeface="Calibri" panose="020F0502020204030204" pitchFamily="34" charset="0"/>
              </a:rPr>
              <a:t>- In right-sided failure, blood pumped normally to the systemic circulation by the LV is not pumped out by the failing RV → blood accumulates in systemic circulation increasing the systemic capillary pressure → filtration of fluid in the body tissues (systemic oedema).</a:t>
            </a:r>
          </a:p>
          <a:p>
            <a:pPr>
              <a:spcBef>
                <a:spcPct val="50000"/>
              </a:spcBef>
            </a:pPr>
            <a:r>
              <a:rPr lang="en-US" altLang="en-US" sz="2000" b="1" i="0" smtClean="0">
                <a:solidFill>
                  <a:srgbClr val="CCFF33"/>
                </a:solidFill>
                <a:latin typeface="Calibri" panose="020F0502020204030204" pitchFamily="34" charset="0"/>
              </a:rPr>
              <a:t>- Though each side of the heart can undergo failure separately, dysfunction of one side may lead to a sequence of events that make the opposite side also to fail.</a:t>
            </a:r>
          </a:p>
        </p:txBody>
      </p:sp>
    </p:spTree>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455613"/>
            <a:ext cx="1028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eaLnBrk="1" hangingPunct="1"/>
            <a:r>
              <a:rPr lang="en-US" altLang="en-US" sz="3400" b="1" i="0" smtClean="0">
                <a:solidFill>
                  <a:srgbClr val="FFFF00"/>
                </a:solidFill>
                <a:latin typeface="Calibri" panose="020F0502020204030204" pitchFamily="34" charset="0"/>
              </a:rPr>
              <a:t>Pathophysiological varieties of heart failure</a:t>
            </a:r>
          </a:p>
        </p:txBody>
      </p:sp>
      <p:sp>
        <p:nvSpPr>
          <p:cNvPr id="8195" name="Text Box 3"/>
          <p:cNvSpPr txBox="1">
            <a:spLocks noChangeArrowheads="1"/>
          </p:cNvSpPr>
          <p:nvPr/>
        </p:nvSpPr>
        <p:spPr bwMode="auto">
          <a:xfrm>
            <a:off x="495300" y="1143000"/>
            <a:ext cx="9448800" cy="482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spcBef>
                <a:spcPct val="50000"/>
              </a:spcBef>
            </a:pPr>
            <a:r>
              <a:rPr lang="en-US" altLang="en-US" b="1" i="0" smtClean="0">
                <a:solidFill>
                  <a:srgbClr val="FF66FF"/>
                </a:solidFill>
                <a:latin typeface="Calibri" panose="020F0502020204030204" pitchFamily="34" charset="0"/>
              </a:rPr>
              <a:t>Acute vs. chronic heart failure:</a:t>
            </a:r>
          </a:p>
          <a:p>
            <a:pPr>
              <a:spcBef>
                <a:spcPct val="50000"/>
              </a:spcBef>
            </a:pPr>
            <a:r>
              <a:rPr lang="en-US" altLang="en-US" sz="2100" b="1" i="0" smtClean="0">
                <a:solidFill>
                  <a:srgbClr val="00FFFF"/>
                </a:solidFill>
                <a:latin typeface="Calibri" panose="020F0502020204030204" pitchFamily="34" charset="0"/>
              </a:rPr>
              <a:t>- Sudden serious abnormalities of the heart (e.g., massive infarction, arrhythmias, valve rupture) → acute heart failure → sudden reduction in CO and blood pressure → decreased perfusion of vital organs or pulmonary edema.</a:t>
            </a:r>
          </a:p>
          <a:p>
            <a:pPr>
              <a:spcBef>
                <a:spcPct val="50000"/>
              </a:spcBef>
            </a:pPr>
            <a:r>
              <a:rPr lang="en-US" altLang="en-US" sz="2100" b="1" i="0" smtClean="0">
                <a:solidFill>
                  <a:srgbClr val="00FFFF"/>
                </a:solidFill>
                <a:latin typeface="Calibri" panose="020F0502020204030204" pitchFamily="34" charset="0"/>
              </a:rPr>
              <a:t>- Rapid compensation depends on the sympathetic nervous system and if the patient survives, other adaptation mechanisms operate and chronic heart failure develops.</a:t>
            </a:r>
          </a:p>
          <a:p>
            <a:pPr>
              <a:spcBef>
                <a:spcPct val="50000"/>
              </a:spcBef>
            </a:pPr>
            <a:r>
              <a:rPr lang="en-US" altLang="en-US" sz="2100" b="1" i="0" smtClean="0">
                <a:solidFill>
                  <a:srgbClr val="00FFFF"/>
                </a:solidFill>
                <a:latin typeface="Calibri" panose="020F0502020204030204" pitchFamily="34" charset="0"/>
              </a:rPr>
              <a:t>- Acute failure is usually left-sided.</a:t>
            </a:r>
          </a:p>
          <a:p>
            <a:pPr>
              <a:spcBef>
                <a:spcPct val="50000"/>
              </a:spcBef>
            </a:pPr>
            <a:r>
              <a:rPr lang="en-US" altLang="en-US" sz="2100" b="1" i="0" smtClean="0">
                <a:solidFill>
                  <a:srgbClr val="00FFFF"/>
                </a:solidFill>
                <a:latin typeface="Calibri" panose="020F0502020204030204" pitchFamily="34" charset="0"/>
              </a:rPr>
              <a:t>- Acute left-sided failure is more serious than acute right-sided failure since acute fatal pulmonary edema due to damping of blood in the pulmonary circulation. </a:t>
            </a:r>
          </a:p>
          <a:p>
            <a:pPr>
              <a:spcBef>
                <a:spcPct val="50000"/>
              </a:spcBef>
            </a:pPr>
            <a:r>
              <a:rPr lang="en-US" altLang="en-US" sz="2100" b="1" i="0" smtClean="0">
                <a:solidFill>
                  <a:srgbClr val="FFFFFF"/>
                </a:solidFill>
                <a:latin typeface="Calibri" panose="020F0502020204030204" pitchFamily="34" charset="0"/>
              </a:rPr>
              <a:t>- </a:t>
            </a:r>
            <a:r>
              <a:rPr lang="en-US" altLang="en-US" sz="2100" b="1" i="0" smtClean="0">
                <a:solidFill>
                  <a:srgbClr val="CCFF33"/>
                </a:solidFill>
                <a:latin typeface="Calibri" panose="020F0502020204030204" pitchFamily="34" charset="0"/>
              </a:rPr>
              <a:t>Cardiogenic shock</a:t>
            </a:r>
            <a:r>
              <a:rPr lang="en-US" altLang="en-US" sz="2100" b="1" i="0" smtClean="0">
                <a:solidFill>
                  <a:srgbClr val="FFFFFF"/>
                </a:solidFill>
                <a:latin typeface="Calibri" panose="020F0502020204030204" pitchFamily="34" charset="0"/>
              </a:rPr>
              <a:t> </a:t>
            </a:r>
            <a:r>
              <a:rPr lang="en-US" altLang="en-US" sz="2100" b="1" i="0" smtClean="0">
                <a:solidFill>
                  <a:srgbClr val="00FFFF"/>
                </a:solidFill>
                <a:latin typeface="Calibri" panose="020F0502020204030204" pitchFamily="34" charset="0"/>
              </a:rPr>
              <a:t>develops following acute failure if the heart became unable to pump enough to even keep tissues alive.</a:t>
            </a:r>
          </a:p>
        </p:txBody>
      </p:sp>
    </p:spTree>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485900" y="319088"/>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eaLnBrk="1" hangingPunct="1"/>
            <a:r>
              <a:rPr lang="en-US" altLang="en-US" b="1" i="0" smtClean="0">
                <a:solidFill>
                  <a:srgbClr val="FFFF00"/>
                </a:solidFill>
                <a:latin typeface="Calibri" panose="020F0502020204030204" pitchFamily="34" charset="0"/>
              </a:rPr>
              <a:t>Congestive Heart Failure (CHF); Mechanism</a:t>
            </a:r>
          </a:p>
        </p:txBody>
      </p:sp>
      <p:sp>
        <p:nvSpPr>
          <p:cNvPr id="490499" name="Rectangle 3"/>
          <p:cNvSpPr>
            <a:spLocks noChangeArrowheads="1"/>
          </p:cNvSpPr>
          <p:nvPr/>
        </p:nvSpPr>
        <p:spPr bwMode="auto">
          <a:xfrm>
            <a:off x="800100" y="914400"/>
            <a:ext cx="8229600" cy="5486400"/>
          </a:xfrm>
          <a:prstGeom prst="rect">
            <a:avLst/>
          </a:prstGeom>
          <a:noFill/>
          <a:ln w="9525">
            <a:noFill/>
            <a:miter lim="800000"/>
            <a:headEnd/>
            <a:tailEnd/>
          </a:ln>
          <a:effectLst/>
        </p:spPr>
        <p:txBody>
          <a:bodyPr/>
          <a:lstStyle/>
          <a:p>
            <a:pPr marL="342900" indent="-342900" algn="ctr">
              <a:lnSpc>
                <a:spcPct val="110000"/>
              </a:lnSpc>
              <a:spcBef>
                <a:spcPct val="50000"/>
              </a:spcBef>
              <a:buClr>
                <a:srgbClr val="FFFF00"/>
              </a:buClr>
              <a:buSzPct val="75000"/>
              <a:buFont typeface="Monotype Sorts" pitchFamily="2" charset="2"/>
              <a:buNone/>
              <a:defRPr/>
            </a:pPr>
            <a:r>
              <a:rPr lang="en-US" sz="2400" i="0">
                <a:solidFill>
                  <a:srgbClr val="FFFFFF"/>
                </a:solidFill>
                <a:effectLst>
                  <a:outerShdw blurRad="38100" dist="38100" dir="2700000" algn="tl">
                    <a:srgbClr val="000000"/>
                  </a:outerShdw>
                </a:effectLst>
                <a:latin typeface="Calibri" panose="020F0502020204030204" pitchFamily="34" charset="0"/>
              </a:rPr>
              <a:t>Increased systemic resistance</a:t>
            </a:r>
          </a:p>
          <a:p>
            <a:pPr marL="342900" indent="-342900" algn="ctr">
              <a:lnSpc>
                <a:spcPct val="110000"/>
              </a:lnSpc>
              <a:spcBef>
                <a:spcPct val="50000"/>
              </a:spcBef>
              <a:buClr>
                <a:srgbClr val="FFFF00"/>
              </a:buClr>
              <a:buSzPct val="75000"/>
              <a:buFont typeface="Monotype Sorts" pitchFamily="2" charset="2"/>
              <a:buNone/>
              <a:defRPr/>
            </a:pPr>
            <a:r>
              <a:rPr lang="en-US" sz="2400" i="0">
                <a:solidFill>
                  <a:srgbClr val="FFFFFF"/>
                </a:solidFill>
                <a:effectLst>
                  <a:outerShdw blurRad="38100" dist="38100" dir="2700000" algn="tl">
                    <a:srgbClr val="000000"/>
                  </a:outerShdw>
                </a:effectLst>
                <a:latin typeface="Calibri" panose="020F0502020204030204" pitchFamily="34" charset="0"/>
              </a:rPr>
              <a:t>Increased force of left ventricular contraction</a:t>
            </a:r>
          </a:p>
          <a:p>
            <a:pPr marL="342900" indent="-342900" algn="ctr">
              <a:lnSpc>
                <a:spcPct val="110000"/>
              </a:lnSpc>
              <a:spcBef>
                <a:spcPct val="50000"/>
              </a:spcBef>
              <a:buClr>
                <a:srgbClr val="FFFF00"/>
              </a:buClr>
              <a:buSzPct val="75000"/>
              <a:buFont typeface="Monotype Sorts" pitchFamily="2" charset="2"/>
              <a:buNone/>
              <a:defRPr/>
            </a:pPr>
            <a:r>
              <a:rPr lang="en-US" sz="2400" i="0">
                <a:solidFill>
                  <a:srgbClr val="FFFFFF"/>
                </a:solidFill>
                <a:effectLst>
                  <a:outerShdw blurRad="38100" dist="38100" dir="2700000" algn="tl">
                    <a:srgbClr val="000000"/>
                  </a:outerShdw>
                </a:effectLst>
                <a:latin typeface="Calibri" panose="020F0502020204030204" pitchFamily="34" charset="0"/>
              </a:rPr>
              <a:t>Increased left ventricular oxygen demand</a:t>
            </a:r>
          </a:p>
          <a:p>
            <a:pPr marL="342900" indent="-342900" algn="ctr">
              <a:lnSpc>
                <a:spcPct val="110000"/>
              </a:lnSpc>
              <a:spcBef>
                <a:spcPct val="50000"/>
              </a:spcBef>
              <a:buClr>
                <a:srgbClr val="FFFF00"/>
              </a:buClr>
              <a:buSzPct val="75000"/>
              <a:buFont typeface="Monotype Sorts" pitchFamily="2" charset="2"/>
              <a:buNone/>
              <a:defRPr/>
            </a:pPr>
            <a:r>
              <a:rPr lang="en-US" sz="2400" i="0">
                <a:solidFill>
                  <a:srgbClr val="FFFFFF"/>
                </a:solidFill>
                <a:effectLst>
                  <a:outerShdw blurRad="38100" dist="38100" dir="2700000" algn="tl">
                    <a:srgbClr val="000000"/>
                  </a:outerShdw>
                </a:effectLst>
                <a:latin typeface="Calibri" panose="020F0502020204030204" pitchFamily="34" charset="0"/>
              </a:rPr>
              <a:t>Increased left ventricular hypoxia</a:t>
            </a:r>
          </a:p>
          <a:p>
            <a:pPr marL="342900" indent="-342900" algn="ctr">
              <a:lnSpc>
                <a:spcPct val="110000"/>
              </a:lnSpc>
              <a:spcBef>
                <a:spcPct val="50000"/>
              </a:spcBef>
              <a:buClr>
                <a:srgbClr val="FFFF00"/>
              </a:buClr>
              <a:buSzPct val="75000"/>
              <a:buFont typeface="Monotype Sorts" pitchFamily="2" charset="2"/>
              <a:buNone/>
              <a:defRPr/>
            </a:pPr>
            <a:r>
              <a:rPr lang="en-US" sz="2400" i="0">
                <a:solidFill>
                  <a:srgbClr val="FFFFFF"/>
                </a:solidFill>
                <a:effectLst>
                  <a:outerShdw blurRad="38100" dist="38100" dir="2700000" algn="tl">
                    <a:srgbClr val="000000"/>
                  </a:outerShdw>
                </a:effectLst>
                <a:latin typeface="Calibri" panose="020F0502020204030204" pitchFamily="34" charset="0"/>
              </a:rPr>
              <a:t>Decreased left ventricular contraction</a:t>
            </a:r>
          </a:p>
          <a:p>
            <a:pPr marL="342900" indent="-342900" algn="ctr">
              <a:lnSpc>
                <a:spcPct val="110000"/>
              </a:lnSpc>
              <a:spcBef>
                <a:spcPct val="50000"/>
              </a:spcBef>
              <a:buClr>
                <a:srgbClr val="FFFF00"/>
              </a:buClr>
              <a:buSzPct val="75000"/>
              <a:buFont typeface="Monotype Sorts" pitchFamily="2" charset="2"/>
              <a:buNone/>
              <a:defRPr/>
            </a:pPr>
            <a:r>
              <a:rPr lang="en-US" sz="2400" i="0">
                <a:solidFill>
                  <a:srgbClr val="FFFFFF"/>
                </a:solidFill>
                <a:effectLst>
                  <a:outerShdw blurRad="38100" dist="38100" dir="2700000" algn="tl">
                    <a:srgbClr val="000000"/>
                  </a:outerShdw>
                </a:effectLst>
                <a:latin typeface="Calibri" panose="020F0502020204030204" pitchFamily="34" charset="0"/>
              </a:rPr>
              <a:t>Increased left ventricular end diastolic pressure</a:t>
            </a:r>
          </a:p>
          <a:p>
            <a:pPr marL="342900" indent="-342900" algn="ctr">
              <a:lnSpc>
                <a:spcPct val="110000"/>
              </a:lnSpc>
              <a:spcBef>
                <a:spcPct val="50000"/>
              </a:spcBef>
              <a:buClr>
                <a:srgbClr val="FFFF00"/>
              </a:buClr>
              <a:buSzPct val="75000"/>
              <a:buFont typeface="Monotype Sorts" pitchFamily="2" charset="2"/>
              <a:buNone/>
              <a:defRPr/>
            </a:pPr>
            <a:r>
              <a:rPr lang="en-US" sz="2400" i="0">
                <a:solidFill>
                  <a:srgbClr val="FFFFFF"/>
                </a:solidFill>
                <a:effectLst>
                  <a:outerShdw blurRad="38100" dist="38100" dir="2700000" algn="tl">
                    <a:srgbClr val="000000"/>
                  </a:outerShdw>
                </a:effectLst>
                <a:latin typeface="Calibri" panose="020F0502020204030204" pitchFamily="34" charset="0"/>
              </a:rPr>
              <a:t>Increased left atrial pressure</a:t>
            </a:r>
          </a:p>
          <a:p>
            <a:pPr marL="342900" indent="-342900" algn="ctr">
              <a:lnSpc>
                <a:spcPct val="110000"/>
              </a:lnSpc>
              <a:spcBef>
                <a:spcPct val="50000"/>
              </a:spcBef>
              <a:buClr>
                <a:srgbClr val="FFFF00"/>
              </a:buClr>
              <a:buSzPct val="75000"/>
              <a:buFont typeface="Monotype Sorts" pitchFamily="2" charset="2"/>
              <a:buNone/>
              <a:defRPr/>
            </a:pPr>
            <a:r>
              <a:rPr lang="en-US" sz="2400" i="0">
                <a:solidFill>
                  <a:srgbClr val="FFFFFF"/>
                </a:solidFill>
                <a:effectLst>
                  <a:outerShdw blurRad="38100" dist="38100" dir="2700000" algn="tl">
                    <a:srgbClr val="000000"/>
                  </a:outerShdw>
                </a:effectLst>
                <a:latin typeface="Calibri" panose="020F0502020204030204" pitchFamily="34" charset="0"/>
              </a:rPr>
              <a:t>Pulmonary congestion &amp; pulmonary edema</a:t>
            </a:r>
          </a:p>
          <a:p>
            <a:pPr marL="342900" indent="-342900" algn="ctr">
              <a:lnSpc>
                <a:spcPct val="110000"/>
              </a:lnSpc>
              <a:spcBef>
                <a:spcPct val="50000"/>
              </a:spcBef>
              <a:buClr>
                <a:srgbClr val="FFFF00"/>
              </a:buClr>
              <a:buSzPct val="75000"/>
              <a:buFont typeface="Monotype Sorts" pitchFamily="2" charset="2"/>
              <a:buNone/>
              <a:defRPr/>
            </a:pPr>
            <a:r>
              <a:rPr lang="en-US" sz="2400" i="0">
                <a:solidFill>
                  <a:srgbClr val="FFFFFF"/>
                </a:solidFill>
                <a:effectLst>
                  <a:outerShdw blurRad="38100" dist="38100" dir="2700000" algn="tl">
                    <a:srgbClr val="000000"/>
                  </a:outerShdw>
                </a:effectLst>
                <a:latin typeface="Calibri" panose="020F0502020204030204" pitchFamily="34" charset="0"/>
              </a:rPr>
              <a:t>Increased pulmonary vascular resistance</a:t>
            </a:r>
          </a:p>
          <a:p>
            <a:pPr marL="342900" indent="-342900" algn="ctr">
              <a:lnSpc>
                <a:spcPct val="110000"/>
              </a:lnSpc>
              <a:spcBef>
                <a:spcPct val="50000"/>
              </a:spcBef>
              <a:buClr>
                <a:srgbClr val="FFFF00"/>
              </a:buClr>
              <a:buSzPct val="75000"/>
              <a:buFont typeface="Monotype Sorts" pitchFamily="2" charset="2"/>
              <a:buNone/>
              <a:defRPr/>
            </a:pPr>
            <a:r>
              <a:rPr lang="en-US" sz="2400" i="0">
                <a:solidFill>
                  <a:srgbClr val="FFFFFF"/>
                </a:solidFill>
                <a:effectLst>
                  <a:outerShdw blurRad="38100" dist="38100" dir="2700000" algn="tl">
                    <a:srgbClr val="000000"/>
                  </a:outerShdw>
                </a:effectLst>
                <a:latin typeface="Calibri" panose="020F0502020204030204" pitchFamily="34" charset="0"/>
              </a:rPr>
              <a:t>Right ventricular failure</a:t>
            </a:r>
          </a:p>
        </p:txBody>
      </p:sp>
      <p:sp>
        <p:nvSpPr>
          <p:cNvPr id="9220" name="Line 4"/>
          <p:cNvSpPr>
            <a:spLocks noChangeShapeType="1"/>
          </p:cNvSpPr>
          <p:nvPr/>
        </p:nvSpPr>
        <p:spPr bwMode="auto">
          <a:xfrm>
            <a:off x="4495800" y="1295400"/>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smtClean="0">
              <a:solidFill>
                <a:srgbClr val="FFFFFF"/>
              </a:solidFill>
              <a:latin typeface="Calibri" panose="020F0502020204030204" pitchFamily="34" charset="0"/>
            </a:endParaRPr>
          </a:p>
        </p:txBody>
      </p:sp>
      <p:sp>
        <p:nvSpPr>
          <p:cNvPr id="9221" name="Line 5"/>
          <p:cNvSpPr>
            <a:spLocks noChangeShapeType="1"/>
          </p:cNvSpPr>
          <p:nvPr/>
        </p:nvSpPr>
        <p:spPr bwMode="auto">
          <a:xfrm>
            <a:off x="4495800" y="19812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smtClean="0">
              <a:solidFill>
                <a:srgbClr val="FFFFFF"/>
              </a:solidFill>
              <a:latin typeface="Calibri" panose="020F0502020204030204" pitchFamily="34" charset="0"/>
            </a:endParaRPr>
          </a:p>
        </p:txBody>
      </p:sp>
      <p:sp>
        <p:nvSpPr>
          <p:cNvPr id="9222" name="Line 6"/>
          <p:cNvSpPr>
            <a:spLocks noChangeShapeType="1"/>
          </p:cNvSpPr>
          <p:nvPr/>
        </p:nvSpPr>
        <p:spPr bwMode="auto">
          <a:xfrm>
            <a:off x="4495800" y="25146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smtClean="0">
              <a:solidFill>
                <a:srgbClr val="FFFFFF"/>
              </a:solidFill>
              <a:latin typeface="Calibri" panose="020F0502020204030204" pitchFamily="34" charset="0"/>
            </a:endParaRPr>
          </a:p>
        </p:txBody>
      </p:sp>
      <p:sp>
        <p:nvSpPr>
          <p:cNvPr id="9223" name="Line 7"/>
          <p:cNvSpPr>
            <a:spLocks noChangeShapeType="1"/>
          </p:cNvSpPr>
          <p:nvPr/>
        </p:nvSpPr>
        <p:spPr bwMode="auto">
          <a:xfrm>
            <a:off x="4495800" y="31242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smtClean="0">
              <a:solidFill>
                <a:srgbClr val="FFFFFF"/>
              </a:solidFill>
              <a:latin typeface="Calibri" panose="020F0502020204030204" pitchFamily="34" charset="0"/>
            </a:endParaRPr>
          </a:p>
        </p:txBody>
      </p:sp>
      <p:sp>
        <p:nvSpPr>
          <p:cNvPr id="9224" name="Line 8"/>
          <p:cNvSpPr>
            <a:spLocks noChangeShapeType="1"/>
          </p:cNvSpPr>
          <p:nvPr/>
        </p:nvSpPr>
        <p:spPr bwMode="auto">
          <a:xfrm>
            <a:off x="4495800" y="37338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smtClean="0">
              <a:solidFill>
                <a:srgbClr val="FFFFFF"/>
              </a:solidFill>
              <a:latin typeface="Calibri" panose="020F0502020204030204" pitchFamily="34" charset="0"/>
            </a:endParaRPr>
          </a:p>
        </p:txBody>
      </p:sp>
      <p:sp>
        <p:nvSpPr>
          <p:cNvPr id="9225" name="Line 9"/>
          <p:cNvSpPr>
            <a:spLocks noChangeShapeType="1"/>
          </p:cNvSpPr>
          <p:nvPr/>
        </p:nvSpPr>
        <p:spPr bwMode="auto">
          <a:xfrm>
            <a:off x="4495800" y="42672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smtClean="0">
              <a:solidFill>
                <a:srgbClr val="FFFFFF"/>
              </a:solidFill>
              <a:latin typeface="Calibri" panose="020F0502020204030204" pitchFamily="34" charset="0"/>
            </a:endParaRPr>
          </a:p>
        </p:txBody>
      </p:sp>
      <p:sp>
        <p:nvSpPr>
          <p:cNvPr id="9226" name="Line 10"/>
          <p:cNvSpPr>
            <a:spLocks noChangeShapeType="1"/>
          </p:cNvSpPr>
          <p:nvPr/>
        </p:nvSpPr>
        <p:spPr bwMode="auto">
          <a:xfrm>
            <a:off x="4495800" y="48768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smtClean="0">
              <a:solidFill>
                <a:srgbClr val="FFFFFF"/>
              </a:solidFill>
              <a:latin typeface="Calibri" panose="020F0502020204030204" pitchFamily="34" charset="0"/>
            </a:endParaRPr>
          </a:p>
        </p:txBody>
      </p:sp>
      <p:sp>
        <p:nvSpPr>
          <p:cNvPr id="9227" name="Line 11"/>
          <p:cNvSpPr>
            <a:spLocks noChangeShapeType="1"/>
          </p:cNvSpPr>
          <p:nvPr/>
        </p:nvSpPr>
        <p:spPr bwMode="auto">
          <a:xfrm>
            <a:off x="4495800" y="60960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smtClean="0">
              <a:solidFill>
                <a:srgbClr val="FFFFFF"/>
              </a:solidFill>
              <a:latin typeface="Calibri" panose="020F0502020204030204" pitchFamily="34" charset="0"/>
            </a:endParaRPr>
          </a:p>
        </p:txBody>
      </p:sp>
      <p:sp>
        <p:nvSpPr>
          <p:cNvPr id="9228" name="Line 12"/>
          <p:cNvSpPr>
            <a:spLocks noChangeShapeType="1"/>
          </p:cNvSpPr>
          <p:nvPr/>
        </p:nvSpPr>
        <p:spPr bwMode="auto">
          <a:xfrm>
            <a:off x="4495800" y="54864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smtClean="0">
              <a:solidFill>
                <a:srgbClr val="FFFFFF"/>
              </a:solidFill>
              <a:latin typeface="Calibri" panose="020F0502020204030204" pitchFamily="34" charset="0"/>
            </a:endParaRPr>
          </a:p>
        </p:txBody>
      </p:sp>
      <p:grpSp>
        <p:nvGrpSpPr>
          <p:cNvPr id="9229" name="Group 13"/>
          <p:cNvGrpSpPr>
            <a:grpSpLocks/>
          </p:cNvGrpSpPr>
          <p:nvPr/>
        </p:nvGrpSpPr>
        <p:grpSpPr bwMode="auto">
          <a:xfrm>
            <a:off x="7353300" y="2743200"/>
            <a:ext cx="2057400" cy="1006475"/>
            <a:chOff x="4464" y="1728"/>
            <a:chExt cx="1296" cy="634"/>
          </a:xfrm>
        </p:grpSpPr>
        <p:sp>
          <p:nvSpPr>
            <p:cNvPr id="9234" name="Text Box 14"/>
            <p:cNvSpPr txBox="1">
              <a:spLocks noChangeArrowheads="1"/>
            </p:cNvSpPr>
            <p:nvPr/>
          </p:nvSpPr>
          <p:spPr bwMode="auto">
            <a:xfrm>
              <a:off x="4802" y="1728"/>
              <a:ext cx="95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r>
                <a:rPr lang="en-US" altLang="en-US" sz="2000" i="0" smtClean="0">
                  <a:solidFill>
                    <a:srgbClr val="FF0033"/>
                  </a:solidFill>
                  <a:latin typeface="Calibri" panose="020F0502020204030204" pitchFamily="34" charset="0"/>
                </a:rPr>
                <a:t>Decreased arterial pressure</a:t>
              </a:r>
            </a:p>
          </p:txBody>
        </p:sp>
        <p:sp>
          <p:nvSpPr>
            <p:cNvPr id="9235" name="Line 15"/>
            <p:cNvSpPr>
              <a:spLocks noChangeShapeType="1"/>
            </p:cNvSpPr>
            <p:nvPr/>
          </p:nvSpPr>
          <p:spPr bwMode="auto">
            <a:xfrm flipV="1">
              <a:off x="4608" y="2112"/>
              <a:ext cx="250" cy="9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smtClean="0">
                <a:solidFill>
                  <a:srgbClr val="FFFFFF"/>
                </a:solidFill>
                <a:latin typeface="Calibri" panose="020F0502020204030204" pitchFamily="34" charset="0"/>
              </a:endParaRPr>
            </a:p>
          </p:txBody>
        </p:sp>
        <p:sp>
          <p:nvSpPr>
            <p:cNvPr id="9236" name="Line 16"/>
            <p:cNvSpPr>
              <a:spLocks noChangeShapeType="1"/>
            </p:cNvSpPr>
            <p:nvPr/>
          </p:nvSpPr>
          <p:spPr bwMode="auto">
            <a:xfrm flipH="1" flipV="1">
              <a:off x="4464" y="1920"/>
              <a:ext cx="33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smtClean="0">
                <a:solidFill>
                  <a:srgbClr val="FFFFFF"/>
                </a:solidFill>
                <a:latin typeface="Calibri" panose="020F0502020204030204" pitchFamily="34" charset="0"/>
              </a:endParaRPr>
            </a:p>
          </p:txBody>
        </p:sp>
      </p:grpSp>
      <p:grpSp>
        <p:nvGrpSpPr>
          <p:cNvPr id="9230" name="Group 17"/>
          <p:cNvGrpSpPr>
            <a:grpSpLocks/>
          </p:cNvGrpSpPr>
          <p:nvPr/>
        </p:nvGrpSpPr>
        <p:grpSpPr bwMode="auto">
          <a:xfrm>
            <a:off x="723900" y="2743200"/>
            <a:ext cx="1768475" cy="2590800"/>
            <a:chOff x="182" y="1728"/>
            <a:chExt cx="1114" cy="1632"/>
          </a:xfrm>
        </p:grpSpPr>
        <p:sp>
          <p:nvSpPr>
            <p:cNvPr id="9231" name="Text Box 18"/>
            <p:cNvSpPr txBox="1">
              <a:spLocks noChangeArrowheads="1"/>
            </p:cNvSpPr>
            <p:nvPr/>
          </p:nvSpPr>
          <p:spPr bwMode="auto">
            <a:xfrm>
              <a:off x="182" y="1728"/>
              <a:ext cx="922"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r>
                <a:rPr lang="en-US" altLang="en-US" sz="2000" i="0" smtClean="0">
                  <a:solidFill>
                    <a:srgbClr val="FF0033"/>
                  </a:solidFill>
                  <a:latin typeface="Calibri" panose="020F0502020204030204" pitchFamily="34" charset="0"/>
                </a:rPr>
                <a:t>Decreased oxygen supply</a:t>
              </a:r>
            </a:p>
          </p:txBody>
        </p:sp>
        <p:sp>
          <p:nvSpPr>
            <p:cNvPr id="9232" name="Freeform 19"/>
            <p:cNvSpPr>
              <a:spLocks/>
            </p:cNvSpPr>
            <p:nvPr/>
          </p:nvSpPr>
          <p:spPr bwMode="auto">
            <a:xfrm>
              <a:off x="492" y="2424"/>
              <a:ext cx="468" cy="936"/>
            </a:xfrm>
            <a:custGeom>
              <a:avLst/>
              <a:gdLst>
                <a:gd name="T0" fmla="*/ 1456 w 1456"/>
                <a:gd name="T1" fmla="*/ 954 h 954"/>
                <a:gd name="T2" fmla="*/ 905 w 1456"/>
                <a:gd name="T3" fmla="*/ 921 h 954"/>
                <a:gd name="T4" fmla="*/ 749 w 1456"/>
                <a:gd name="T5" fmla="*/ 896 h 954"/>
                <a:gd name="T6" fmla="*/ 659 w 1456"/>
                <a:gd name="T7" fmla="*/ 863 h 954"/>
                <a:gd name="T8" fmla="*/ 576 w 1456"/>
                <a:gd name="T9" fmla="*/ 847 h 954"/>
                <a:gd name="T10" fmla="*/ 420 w 1456"/>
                <a:gd name="T11" fmla="*/ 806 h 954"/>
                <a:gd name="T12" fmla="*/ 313 w 1456"/>
                <a:gd name="T13" fmla="*/ 748 h 954"/>
                <a:gd name="T14" fmla="*/ 231 w 1456"/>
                <a:gd name="T15" fmla="*/ 682 h 954"/>
                <a:gd name="T16" fmla="*/ 166 w 1456"/>
                <a:gd name="T17" fmla="*/ 617 h 954"/>
                <a:gd name="T18" fmla="*/ 75 w 1456"/>
                <a:gd name="T19" fmla="*/ 452 h 954"/>
                <a:gd name="T20" fmla="*/ 50 w 1456"/>
                <a:gd name="T21" fmla="*/ 403 h 954"/>
                <a:gd name="T22" fmla="*/ 26 w 1456"/>
                <a:gd name="T23" fmla="*/ 321 h 954"/>
                <a:gd name="T24" fmla="*/ 9 w 1456"/>
                <a:gd name="T25" fmla="*/ 0 h 9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6"/>
                <a:gd name="T40" fmla="*/ 0 h 954"/>
                <a:gd name="T41" fmla="*/ 1456 w 1456"/>
                <a:gd name="T42" fmla="*/ 954 h 9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6" h="954">
                  <a:moveTo>
                    <a:pt x="1456" y="954"/>
                  </a:moveTo>
                  <a:cubicBezTo>
                    <a:pt x="1273" y="932"/>
                    <a:pt x="1089" y="931"/>
                    <a:pt x="905" y="921"/>
                  </a:cubicBezTo>
                  <a:cubicBezTo>
                    <a:pt x="793" y="900"/>
                    <a:pt x="845" y="908"/>
                    <a:pt x="749" y="896"/>
                  </a:cubicBezTo>
                  <a:cubicBezTo>
                    <a:pt x="719" y="886"/>
                    <a:pt x="690" y="871"/>
                    <a:pt x="659" y="863"/>
                  </a:cubicBezTo>
                  <a:cubicBezTo>
                    <a:pt x="632" y="856"/>
                    <a:pt x="576" y="847"/>
                    <a:pt x="576" y="847"/>
                  </a:cubicBezTo>
                  <a:cubicBezTo>
                    <a:pt x="525" y="820"/>
                    <a:pt x="477" y="813"/>
                    <a:pt x="420" y="806"/>
                  </a:cubicBezTo>
                  <a:cubicBezTo>
                    <a:pt x="389" y="773"/>
                    <a:pt x="353" y="768"/>
                    <a:pt x="313" y="748"/>
                  </a:cubicBezTo>
                  <a:cubicBezTo>
                    <a:pt x="255" y="690"/>
                    <a:pt x="285" y="710"/>
                    <a:pt x="231" y="682"/>
                  </a:cubicBezTo>
                  <a:cubicBezTo>
                    <a:pt x="209" y="653"/>
                    <a:pt x="196" y="637"/>
                    <a:pt x="166" y="617"/>
                  </a:cubicBezTo>
                  <a:cubicBezTo>
                    <a:pt x="131" y="565"/>
                    <a:pt x="110" y="504"/>
                    <a:pt x="75" y="452"/>
                  </a:cubicBezTo>
                  <a:cubicBezTo>
                    <a:pt x="69" y="435"/>
                    <a:pt x="55" y="421"/>
                    <a:pt x="50" y="403"/>
                  </a:cubicBezTo>
                  <a:cubicBezTo>
                    <a:pt x="20" y="303"/>
                    <a:pt x="63" y="379"/>
                    <a:pt x="26" y="321"/>
                  </a:cubicBezTo>
                  <a:cubicBezTo>
                    <a:pt x="0" y="215"/>
                    <a:pt x="9" y="110"/>
                    <a:pt x="9" y="0"/>
                  </a:cubicBezTo>
                </a:path>
              </a:pathLst>
            </a:custGeom>
            <a:noFill/>
            <a:ln w="19050"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400" smtClean="0">
                <a:solidFill>
                  <a:srgbClr val="FFFFFF"/>
                </a:solidFill>
                <a:latin typeface="Calibri" panose="020F0502020204030204" pitchFamily="34" charset="0"/>
              </a:endParaRPr>
            </a:p>
          </p:txBody>
        </p:sp>
        <p:sp>
          <p:nvSpPr>
            <p:cNvPr id="9233" name="Line 20"/>
            <p:cNvSpPr>
              <a:spLocks noChangeShapeType="1"/>
            </p:cNvSpPr>
            <p:nvPr/>
          </p:nvSpPr>
          <p:spPr bwMode="auto">
            <a:xfrm flipV="1">
              <a:off x="912" y="1920"/>
              <a:ext cx="384" cy="4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smtClean="0">
                <a:solidFill>
                  <a:srgbClr val="FFFFFF"/>
                </a:solidFill>
                <a:latin typeface="Calibri" panose="020F0502020204030204" pitchFamily="34" charset="0"/>
              </a:endParaRPr>
            </a:p>
          </p:txBody>
        </p:sp>
      </p:grpSp>
    </p:spTree>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609600"/>
            <a:ext cx="10287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eaLnBrk="1" hangingPunct="1"/>
            <a:r>
              <a:rPr lang="en-US" altLang="en-US" sz="3800" b="1" i="0" dirty="0" smtClean="0">
                <a:solidFill>
                  <a:srgbClr val="FFFF00"/>
                </a:solidFill>
                <a:latin typeface="Calibri" panose="020F0502020204030204" pitchFamily="34" charset="0"/>
              </a:rPr>
              <a:t>Physiological adaptation to CHF</a:t>
            </a:r>
          </a:p>
          <a:p>
            <a:pPr algn="ctr" eaLnBrk="1" hangingPunct="1"/>
            <a:r>
              <a:rPr lang="en-US" altLang="en-US" sz="3800" b="1" i="0" dirty="0" smtClean="0">
                <a:solidFill>
                  <a:srgbClr val="FFFF00"/>
                </a:solidFill>
                <a:latin typeface="Calibri" panose="020F0502020204030204" pitchFamily="34" charset="0"/>
              </a:rPr>
              <a:t>(compensation mechanisms)</a:t>
            </a:r>
          </a:p>
        </p:txBody>
      </p:sp>
      <p:sp>
        <p:nvSpPr>
          <p:cNvPr id="491523" name="Rectangle 3"/>
          <p:cNvSpPr>
            <a:spLocks noChangeArrowheads="1"/>
          </p:cNvSpPr>
          <p:nvPr/>
        </p:nvSpPr>
        <p:spPr bwMode="auto">
          <a:xfrm>
            <a:off x="685800" y="2286000"/>
            <a:ext cx="8953500" cy="3429000"/>
          </a:xfrm>
          <a:prstGeom prst="rect">
            <a:avLst/>
          </a:prstGeom>
          <a:noFill/>
          <a:ln w="9525">
            <a:noFill/>
            <a:miter lim="800000"/>
            <a:headEnd/>
            <a:tailEnd/>
          </a:ln>
          <a:effectLst/>
        </p:spPr>
        <p:txBody>
          <a:bodyPr/>
          <a:lstStyle/>
          <a:p>
            <a:pPr marL="609600" indent="-609600">
              <a:spcBef>
                <a:spcPct val="20000"/>
              </a:spcBef>
              <a:buClr>
                <a:srgbClr val="FFFF00"/>
              </a:buClr>
              <a:buSzPct val="75000"/>
              <a:buFont typeface="Monotype Sorts" pitchFamily="2" charset="2"/>
              <a:buNone/>
              <a:defRPr/>
            </a:pPr>
            <a:r>
              <a:rPr lang="en-US" altLang="en-US" sz="2200" b="1" i="0" dirty="0">
                <a:solidFill>
                  <a:srgbClr val="00FFFF"/>
                </a:solidFill>
                <a:effectLst>
                  <a:outerShdw blurRad="38100" dist="38100" dir="2700000" algn="tl">
                    <a:srgbClr val="000000"/>
                  </a:outerShdw>
                </a:effectLst>
                <a:latin typeface="Calibri" panose="020F0502020204030204" pitchFamily="34" charset="0"/>
              </a:rPr>
              <a:t>Decreased cardiac output (CO) leads to:</a:t>
            </a:r>
          </a:p>
          <a:p>
            <a:pPr marL="609600" indent="-609600">
              <a:spcBef>
                <a:spcPct val="20000"/>
              </a:spcBef>
              <a:buClr>
                <a:srgbClr val="FFFF00"/>
              </a:buClr>
              <a:buSzPct val="75000"/>
              <a:buFont typeface="Monotype Sorts" pitchFamily="2" charset="2"/>
              <a:buNone/>
              <a:defRPr/>
            </a:pPr>
            <a:endParaRPr lang="en-US" altLang="en-US" sz="2200" b="1" i="0" dirty="0">
              <a:solidFill>
                <a:srgbClr val="00FFFF"/>
              </a:solidFill>
              <a:effectLst>
                <a:outerShdw blurRad="38100" dist="38100" dir="2700000" algn="tl">
                  <a:srgbClr val="000000"/>
                </a:outerShdw>
              </a:effectLst>
              <a:latin typeface="Calibri" panose="020F0502020204030204" pitchFamily="34" charset="0"/>
            </a:endParaRPr>
          </a:p>
          <a:p>
            <a:pPr marL="609600" indent="-609600">
              <a:spcBef>
                <a:spcPct val="20000"/>
              </a:spcBef>
              <a:buClr>
                <a:srgbClr val="FFFF00"/>
              </a:buClr>
              <a:buSzPct val="75000"/>
              <a:defRPr/>
            </a:pPr>
            <a:r>
              <a:rPr lang="en-US" altLang="en-US" sz="2200" b="1" i="0" dirty="0">
                <a:solidFill>
                  <a:srgbClr val="FF66FF"/>
                </a:solidFill>
                <a:effectLst>
                  <a:outerShdw blurRad="38100" dist="38100" dir="2700000" algn="tl">
                    <a:srgbClr val="000000"/>
                  </a:outerShdw>
                </a:effectLst>
                <a:latin typeface="Calibri" panose="020F0502020204030204" pitchFamily="34" charset="0"/>
              </a:rPr>
              <a:t>1-    Decreased firing of carotid sinus baroreceptor → increased sympathetic stimulation:</a:t>
            </a:r>
            <a:r>
              <a:rPr lang="en-US" altLang="en-US" sz="2200" b="1" i="0" dirty="0">
                <a:solidFill>
                  <a:srgbClr val="00FFFF"/>
                </a:solidFill>
                <a:effectLst>
                  <a:outerShdw blurRad="38100" dist="38100" dir="2700000" algn="tl">
                    <a:srgbClr val="000000"/>
                  </a:outerShdw>
                </a:effectLst>
                <a:latin typeface="Calibri" panose="020F0502020204030204" pitchFamily="34" charset="0"/>
              </a:rPr>
              <a:t> </a:t>
            </a:r>
          </a:p>
          <a:p>
            <a:pPr marL="609600" indent="-609600">
              <a:spcBef>
                <a:spcPct val="20000"/>
              </a:spcBef>
              <a:buClr>
                <a:srgbClr val="FFFF00"/>
              </a:buClr>
              <a:buSzPct val="75000"/>
              <a:defRPr/>
            </a:pPr>
            <a:r>
              <a:rPr lang="en-US" altLang="en-US" sz="2200" b="1" i="0" dirty="0">
                <a:solidFill>
                  <a:srgbClr val="00FFFF"/>
                </a:solidFill>
                <a:effectLst>
                  <a:outerShdw blurRad="38100" dist="38100" dir="2700000" algn="tl">
                    <a:srgbClr val="000000"/>
                  </a:outerShdw>
                </a:effectLst>
                <a:latin typeface="Calibri" panose="020F0502020204030204" pitchFamily="34" charset="0"/>
              </a:rPr>
              <a:t>                             → vasoconstriction of arterioles (increased                                                                                        			 afterload),</a:t>
            </a:r>
          </a:p>
          <a:p>
            <a:pPr marL="609600" indent="-609600">
              <a:spcBef>
                <a:spcPct val="20000"/>
              </a:spcBef>
              <a:buClr>
                <a:srgbClr val="FFFF00"/>
              </a:buClr>
              <a:buSzPct val="75000"/>
              <a:defRPr/>
            </a:pPr>
            <a:r>
              <a:rPr lang="en-US" altLang="en-US" sz="2200" b="1" i="0" dirty="0">
                <a:solidFill>
                  <a:srgbClr val="00FFFF"/>
                </a:solidFill>
                <a:effectLst>
                  <a:outerShdw blurRad="38100" dist="38100" dir="2700000" algn="tl">
                    <a:srgbClr val="000000"/>
                  </a:outerShdw>
                </a:effectLst>
                <a:latin typeface="Calibri" panose="020F0502020204030204" pitchFamily="34" charset="0"/>
              </a:rPr>
              <a:t>                             → vasoconstriction of veins (increased preload)</a:t>
            </a:r>
          </a:p>
          <a:p>
            <a:pPr marL="609600" indent="-609600">
              <a:spcBef>
                <a:spcPct val="20000"/>
              </a:spcBef>
              <a:buClr>
                <a:srgbClr val="FFFF00"/>
              </a:buClr>
              <a:buSzPct val="75000"/>
              <a:defRPr/>
            </a:pPr>
            <a:r>
              <a:rPr lang="en-US" altLang="en-US" sz="2200" b="1" i="0" dirty="0">
                <a:solidFill>
                  <a:srgbClr val="00FFFF"/>
                </a:solidFill>
                <a:effectLst>
                  <a:outerShdw blurRad="38100" dist="38100" dir="2700000" algn="tl">
                    <a:srgbClr val="000000"/>
                  </a:outerShdw>
                </a:effectLst>
                <a:latin typeface="Calibri" panose="020F0502020204030204" pitchFamily="34" charset="0"/>
              </a:rPr>
              <a:t>                             → increased HR and force of contractility</a:t>
            </a:r>
          </a:p>
          <a:p>
            <a:pPr marL="609600" indent="-609600">
              <a:spcBef>
                <a:spcPct val="20000"/>
              </a:spcBef>
              <a:buClr>
                <a:srgbClr val="FFFF00"/>
              </a:buClr>
              <a:buSzPct val="75000"/>
              <a:defRPr/>
            </a:pPr>
            <a:r>
              <a:rPr lang="en-US" altLang="en-US" sz="2200" b="1" i="0" dirty="0">
                <a:solidFill>
                  <a:srgbClr val="00FFFF"/>
                </a:solidFill>
                <a:effectLst>
                  <a:outerShdw blurRad="38100" dist="38100" dir="2700000" algn="tl">
                    <a:srgbClr val="000000"/>
                  </a:outerShdw>
                </a:effectLst>
                <a:latin typeface="Calibri" panose="020F0502020204030204" pitchFamily="34" charset="0"/>
              </a:rPr>
              <a:t>                             → increased CO and increased BP</a:t>
            </a:r>
          </a:p>
          <a:p>
            <a:pPr marL="609600" indent="-609600">
              <a:spcBef>
                <a:spcPct val="20000"/>
              </a:spcBef>
              <a:buClr>
                <a:srgbClr val="FFFF00"/>
              </a:buClr>
              <a:buSzPct val="75000"/>
              <a:defRPr/>
            </a:pPr>
            <a:endParaRPr lang="en-US" altLang="en-US" sz="2200" b="1" i="0" dirty="0">
              <a:solidFill>
                <a:srgbClr val="00FFFF"/>
              </a:solidFill>
              <a:effectLst>
                <a:outerShdw blurRad="38100" dist="38100" dir="2700000" algn="tl">
                  <a:srgbClr val="000000"/>
                </a:outerShdw>
              </a:effectLst>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492547" name="Rectangle 3"/>
          <p:cNvSpPr>
            <a:spLocks noChangeArrowheads="1"/>
          </p:cNvSpPr>
          <p:nvPr/>
        </p:nvSpPr>
        <p:spPr bwMode="auto">
          <a:xfrm>
            <a:off x="495300" y="1447800"/>
            <a:ext cx="9410700" cy="4876800"/>
          </a:xfrm>
          <a:prstGeom prst="rect">
            <a:avLst/>
          </a:prstGeom>
          <a:noFill/>
          <a:ln w="9525">
            <a:noFill/>
            <a:miter lim="800000"/>
            <a:headEnd/>
            <a:tailEnd/>
          </a:ln>
          <a:effectLst/>
        </p:spPr>
        <p:txBody>
          <a:bodyPr/>
          <a:lstStyle/>
          <a:p>
            <a:pPr marL="609600" indent="-609600">
              <a:spcBef>
                <a:spcPct val="20000"/>
              </a:spcBef>
              <a:buClr>
                <a:srgbClr val="FFFF00"/>
              </a:buClr>
              <a:buSzPct val="75000"/>
              <a:buFont typeface="Monotype Sorts" pitchFamily="2" charset="2"/>
              <a:buNone/>
              <a:defRPr/>
            </a:pPr>
            <a:r>
              <a:rPr lang="en-US" altLang="en-US" sz="2100" b="1" i="0" dirty="0">
                <a:solidFill>
                  <a:srgbClr val="00FFFF"/>
                </a:solidFill>
                <a:effectLst>
                  <a:outerShdw blurRad="38100" dist="38100" dir="2700000" algn="tl">
                    <a:srgbClr val="000000"/>
                  </a:outerShdw>
                </a:effectLst>
                <a:latin typeface="Calibri" panose="020F0502020204030204" pitchFamily="34" charset="0"/>
              </a:rPr>
              <a:t>Decreased cardiac output (CO) also leads to:</a:t>
            </a:r>
          </a:p>
          <a:p>
            <a:pPr marL="609600" indent="-609600">
              <a:spcBef>
                <a:spcPct val="20000"/>
              </a:spcBef>
              <a:buClr>
                <a:srgbClr val="FFFF00"/>
              </a:buClr>
              <a:buSzPct val="75000"/>
              <a:buFont typeface="Monotype Sorts" pitchFamily="2" charset="2"/>
              <a:buNone/>
              <a:defRPr/>
            </a:pPr>
            <a:endParaRPr lang="en-US" altLang="en-US" sz="2100" b="1" i="0" dirty="0">
              <a:solidFill>
                <a:srgbClr val="00FFFF"/>
              </a:solidFill>
              <a:effectLst>
                <a:outerShdw blurRad="38100" dist="38100" dir="2700000" algn="tl">
                  <a:srgbClr val="000000"/>
                </a:outerShdw>
              </a:effectLst>
              <a:latin typeface="Calibri" panose="020F0502020204030204" pitchFamily="34" charset="0"/>
            </a:endParaRPr>
          </a:p>
          <a:p>
            <a:pPr marL="609600" indent="-609600">
              <a:spcBef>
                <a:spcPct val="20000"/>
              </a:spcBef>
              <a:buClr>
                <a:srgbClr val="FFFF00"/>
              </a:buClr>
              <a:buSzPct val="75000"/>
              <a:buFont typeface="Monotype Sorts" pitchFamily="2" charset="2"/>
              <a:buNone/>
              <a:defRPr/>
            </a:pPr>
            <a:r>
              <a:rPr lang="en-US" altLang="en-US" sz="2100" b="1" i="0" dirty="0">
                <a:solidFill>
                  <a:srgbClr val="FF66FF"/>
                </a:solidFill>
                <a:effectLst>
                  <a:outerShdw blurRad="38100" dist="38100" dir="2700000" algn="tl">
                    <a:srgbClr val="000000"/>
                  </a:outerShdw>
                </a:effectLst>
                <a:latin typeface="Calibri" panose="020F0502020204030204" pitchFamily="34" charset="0"/>
              </a:rPr>
              <a:t>2.    Decreased renal perfusion</a:t>
            </a:r>
            <a:r>
              <a:rPr lang="en-US" altLang="en-US" sz="2100" b="1" i="0" dirty="0">
                <a:solidFill>
                  <a:srgbClr val="00FFFF"/>
                </a:solidFill>
                <a:effectLst>
                  <a:outerShdw blurRad="38100" dist="38100" dir="2700000" algn="tl">
                    <a:srgbClr val="000000"/>
                  </a:outerShdw>
                </a:effectLst>
                <a:latin typeface="Calibri" panose="020F0502020204030204" pitchFamily="34" charset="0"/>
              </a:rPr>
              <a:t> → Activation of RAA system: renin is released by JG cells → renin cleaves angiotensinogen to </a:t>
            </a:r>
            <a:r>
              <a:rPr lang="en-US" altLang="en-US" sz="2100" b="1" i="0" dirty="0" err="1">
                <a:solidFill>
                  <a:srgbClr val="00FFFF"/>
                </a:solidFill>
                <a:effectLst>
                  <a:outerShdw blurRad="38100" dist="38100" dir="2700000" algn="tl">
                    <a:srgbClr val="000000"/>
                  </a:outerShdw>
                </a:effectLst>
                <a:latin typeface="Calibri" panose="020F0502020204030204" pitchFamily="34" charset="0"/>
              </a:rPr>
              <a:t>ang</a:t>
            </a:r>
            <a:r>
              <a:rPr lang="en-US" altLang="en-US" sz="2100" b="1" i="0" dirty="0">
                <a:solidFill>
                  <a:srgbClr val="00FFFF"/>
                </a:solidFill>
                <a:effectLst>
                  <a:outerShdw blurRad="38100" dist="38100" dir="2700000" algn="tl">
                    <a:srgbClr val="000000"/>
                  </a:outerShdw>
                </a:effectLst>
                <a:latin typeface="Calibri" panose="020F0502020204030204" pitchFamily="34" charset="0"/>
              </a:rPr>
              <a:t> I → ACE in lung converts </a:t>
            </a:r>
            <a:r>
              <a:rPr lang="en-US" altLang="en-US" sz="2100" b="1" i="0" dirty="0" err="1">
                <a:solidFill>
                  <a:srgbClr val="00FFFF"/>
                </a:solidFill>
                <a:effectLst>
                  <a:outerShdw blurRad="38100" dist="38100" dir="2700000" algn="tl">
                    <a:srgbClr val="000000"/>
                  </a:outerShdw>
                </a:effectLst>
                <a:latin typeface="Calibri" panose="020F0502020204030204" pitchFamily="34" charset="0"/>
              </a:rPr>
              <a:t>Ang</a:t>
            </a:r>
            <a:r>
              <a:rPr lang="en-US" altLang="en-US" sz="2100" b="1" i="0" dirty="0">
                <a:solidFill>
                  <a:srgbClr val="00FFFF"/>
                </a:solidFill>
                <a:effectLst>
                  <a:outerShdw blurRad="38100" dist="38100" dir="2700000" algn="tl">
                    <a:srgbClr val="000000"/>
                  </a:outerShdw>
                </a:effectLst>
                <a:latin typeface="Calibri" panose="020F0502020204030204" pitchFamily="34" charset="0"/>
              </a:rPr>
              <a:t> I to </a:t>
            </a:r>
            <a:r>
              <a:rPr lang="en-US" altLang="en-US" sz="2100" b="1" i="0" dirty="0" err="1">
                <a:solidFill>
                  <a:srgbClr val="00FFFF"/>
                </a:solidFill>
                <a:effectLst>
                  <a:outerShdw blurRad="38100" dist="38100" dir="2700000" algn="tl">
                    <a:srgbClr val="000000"/>
                  </a:outerShdw>
                </a:effectLst>
                <a:latin typeface="Calibri" panose="020F0502020204030204" pitchFamily="34" charset="0"/>
              </a:rPr>
              <a:t>Ang</a:t>
            </a:r>
            <a:r>
              <a:rPr lang="en-US" altLang="en-US" sz="2100" b="1" i="0" dirty="0">
                <a:solidFill>
                  <a:srgbClr val="00FFFF"/>
                </a:solidFill>
                <a:effectLst>
                  <a:outerShdw blurRad="38100" dist="38100" dir="2700000" algn="tl">
                    <a:srgbClr val="000000"/>
                  </a:outerShdw>
                </a:effectLst>
                <a:latin typeface="Calibri" panose="020F0502020204030204" pitchFamily="34" charset="0"/>
              </a:rPr>
              <a:t> II → </a:t>
            </a:r>
            <a:r>
              <a:rPr lang="en-US" altLang="en-US" sz="2100" b="1" i="0" dirty="0" err="1">
                <a:solidFill>
                  <a:srgbClr val="00FFFF"/>
                </a:solidFill>
                <a:effectLst>
                  <a:outerShdw blurRad="38100" dist="38100" dir="2700000" algn="tl">
                    <a:srgbClr val="000000"/>
                  </a:outerShdw>
                </a:effectLst>
                <a:latin typeface="Calibri" panose="020F0502020204030204" pitchFamily="34" charset="0"/>
              </a:rPr>
              <a:t>Ang</a:t>
            </a:r>
            <a:r>
              <a:rPr lang="en-US" altLang="en-US" sz="2100" b="1" i="0" dirty="0">
                <a:solidFill>
                  <a:srgbClr val="00FFFF"/>
                </a:solidFill>
                <a:effectLst>
                  <a:outerShdw blurRad="38100" dist="38100" dir="2700000" algn="tl">
                    <a:srgbClr val="000000"/>
                  </a:outerShdw>
                </a:effectLst>
                <a:latin typeface="Calibri" panose="020F0502020204030204" pitchFamily="34" charset="0"/>
              </a:rPr>
              <a:t> II causes:</a:t>
            </a:r>
          </a:p>
          <a:p>
            <a:pPr marL="1371600" lvl="2" indent="-457200">
              <a:spcBef>
                <a:spcPct val="20000"/>
              </a:spcBef>
              <a:buClr>
                <a:srgbClr val="FFFFFF"/>
              </a:buClr>
              <a:buFontTx/>
              <a:buAutoNum type="arabicPeriod"/>
              <a:defRPr/>
            </a:pPr>
            <a:r>
              <a:rPr lang="en-US" altLang="en-US" sz="2100" b="1" i="0" dirty="0">
                <a:solidFill>
                  <a:srgbClr val="00FFFF"/>
                </a:solidFill>
                <a:effectLst>
                  <a:outerShdw blurRad="38100" dist="38100" dir="2700000" algn="tl">
                    <a:srgbClr val="000000"/>
                  </a:outerShdw>
                </a:effectLst>
                <a:latin typeface="Calibri" panose="020F0502020204030204" pitchFamily="34" charset="0"/>
              </a:rPr>
              <a:t>vasoconstriction (increased BP and afterload)</a:t>
            </a:r>
          </a:p>
          <a:p>
            <a:pPr marL="1371600" lvl="2" indent="-457200">
              <a:spcBef>
                <a:spcPct val="20000"/>
              </a:spcBef>
              <a:buClr>
                <a:srgbClr val="FFFFFF"/>
              </a:buClr>
              <a:buFontTx/>
              <a:buAutoNum type="arabicPeriod"/>
              <a:defRPr/>
            </a:pPr>
            <a:r>
              <a:rPr lang="en-US" altLang="en-US" sz="2100" b="1" i="0" dirty="0">
                <a:solidFill>
                  <a:srgbClr val="00FFFF"/>
                </a:solidFill>
                <a:effectLst>
                  <a:outerShdw blurRad="38100" dist="38100" dir="2700000" algn="tl">
                    <a:srgbClr val="000000"/>
                  </a:outerShdw>
                </a:effectLst>
                <a:latin typeface="Calibri" panose="020F0502020204030204" pitchFamily="34" charset="0"/>
              </a:rPr>
              <a:t>Na</a:t>
            </a:r>
            <a:r>
              <a:rPr lang="en-US" altLang="en-US" sz="2100" b="1" i="0" baseline="30000" dirty="0">
                <a:solidFill>
                  <a:srgbClr val="00FFFF"/>
                </a:solidFill>
                <a:effectLst>
                  <a:outerShdw blurRad="38100" dist="38100" dir="2700000" algn="tl">
                    <a:srgbClr val="000000"/>
                  </a:outerShdw>
                </a:effectLst>
                <a:latin typeface="Calibri" panose="020F0502020204030204" pitchFamily="34" charset="0"/>
              </a:rPr>
              <a:t>+</a:t>
            </a:r>
            <a:r>
              <a:rPr lang="en-US" altLang="en-US" sz="2100" b="1" i="0" dirty="0">
                <a:solidFill>
                  <a:srgbClr val="00FFFF"/>
                </a:solidFill>
                <a:effectLst>
                  <a:outerShdw blurRad="38100" dist="38100" dir="2700000" algn="tl">
                    <a:srgbClr val="000000"/>
                  </a:outerShdw>
                </a:effectLst>
                <a:latin typeface="Calibri" panose="020F0502020204030204" pitchFamily="34" charset="0"/>
              </a:rPr>
              <a:t>/H</a:t>
            </a:r>
            <a:r>
              <a:rPr lang="en-US" altLang="en-US" sz="2100" b="1" i="0" baseline="-25000" dirty="0">
                <a:solidFill>
                  <a:srgbClr val="00FFFF"/>
                </a:solidFill>
                <a:effectLst>
                  <a:outerShdw blurRad="38100" dist="38100" dir="2700000" algn="tl">
                    <a:srgbClr val="000000"/>
                  </a:outerShdw>
                </a:effectLst>
                <a:latin typeface="Calibri" panose="020F0502020204030204" pitchFamily="34" charset="0"/>
              </a:rPr>
              <a:t>2</a:t>
            </a:r>
            <a:r>
              <a:rPr lang="en-US" altLang="en-US" sz="2100" b="1" i="0" dirty="0">
                <a:solidFill>
                  <a:srgbClr val="00FFFF"/>
                </a:solidFill>
                <a:effectLst>
                  <a:outerShdw blurRad="38100" dist="38100" dir="2700000" algn="tl">
                    <a:srgbClr val="000000"/>
                  </a:outerShdw>
                </a:effectLst>
                <a:latin typeface="Calibri" panose="020F0502020204030204" pitchFamily="34" charset="0"/>
              </a:rPr>
              <a:t>O reabsorption from kidneys → increased plasma volume → increase preload → increase CO → increase BP</a:t>
            </a:r>
          </a:p>
          <a:p>
            <a:pPr marL="1371600" lvl="2" indent="-457200">
              <a:spcBef>
                <a:spcPct val="20000"/>
              </a:spcBef>
              <a:buClr>
                <a:srgbClr val="FFFFFF"/>
              </a:buClr>
              <a:buFontTx/>
              <a:buAutoNum type="arabicPeriod"/>
              <a:defRPr/>
            </a:pPr>
            <a:r>
              <a:rPr lang="en-US" altLang="en-US" sz="2100" b="1" i="0" dirty="0">
                <a:solidFill>
                  <a:srgbClr val="00FFFF"/>
                </a:solidFill>
                <a:effectLst>
                  <a:outerShdw blurRad="38100" dist="38100" dir="2700000" algn="tl">
                    <a:srgbClr val="000000"/>
                  </a:outerShdw>
                </a:effectLst>
                <a:latin typeface="Calibri" panose="020F0502020204030204" pitchFamily="34" charset="0"/>
              </a:rPr>
              <a:t>aldosterone release from adrenal cortex → reabsorption of Na</a:t>
            </a:r>
            <a:r>
              <a:rPr lang="en-US" altLang="en-US" sz="2100" b="1" i="0" baseline="30000" dirty="0">
                <a:solidFill>
                  <a:srgbClr val="00FFFF"/>
                </a:solidFill>
                <a:effectLst>
                  <a:outerShdw blurRad="38100" dist="38100" dir="2700000" algn="tl">
                    <a:srgbClr val="000000"/>
                  </a:outerShdw>
                </a:effectLst>
                <a:latin typeface="Calibri" panose="020F0502020204030204" pitchFamily="34" charset="0"/>
              </a:rPr>
              <a:t>+</a:t>
            </a:r>
            <a:r>
              <a:rPr lang="en-US" altLang="en-US" sz="2100" b="1" i="0" dirty="0">
                <a:solidFill>
                  <a:srgbClr val="00FFFF"/>
                </a:solidFill>
                <a:effectLst>
                  <a:outerShdw blurRad="38100" dist="38100" dir="2700000" algn="tl">
                    <a:srgbClr val="000000"/>
                  </a:outerShdw>
                </a:effectLst>
                <a:latin typeface="Calibri" panose="020F0502020204030204" pitchFamily="34" charset="0"/>
              </a:rPr>
              <a:t>/H</a:t>
            </a:r>
            <a:r>
              <a:rPr lang="en-US" altLang="en-US" sz="2100" b="1" i="0" baseline="-25000" dirty="0">
                <a:solidFill>
                  <a:srgbClr val="00FFFF"/>
                </a:solidFill>
                <a:effectLst>
                  <a:outerShdw blurRad="38100" dist="38100" dir="2700000" algn="tl">
                    <a:srgbClr val="000000"/>
                  </a:outerShdw>
                </a:effectLst>
                <a:latin typeface="Calibri" panose="020F0502020204030204" pitchFamily="34" charset="0"/>
              </a:rPr>
              <a:t>2</a:t>
            </a:r>
            <a:r>
              <a:rPr lang="en-US" altLang="en-US" sz="2100" b="1" i="0" dirty="0">
                <a:solidFill>
                  <a:srgbClr val="00FFFF"/>
                </a:solidFill>
                <a:effectLst>
                  <a:outerShdw blurRad="38100" dist="38100" dir="2700000" algn="tl">
                    <a:srgbClr val="000000"/>
                  </a:outerShdw>
                </a:effectLst>
                <a:latin typeface="Calibri" panose="020F0502020204030204" pitchFamily="34" charset="0"/>
              </a:rPr>
              <a:t>O</a:t>
            </a:r>
            <a:r>
              <a:rPr lang="en-US" altLang="en-US" sz="2100" b="1" i="0" dirty="0" smtClean="0">
                <a:solidFill>
                  <a:srgbClr val="00FFFF"/>
                </a:solidFill>
                <a:effectLst>
                  <a:outerShdw blurRad="38100" dist="38100" dir="2700000" algn="tl">
                    <a:srgbClr val="000000"/>
                  </a:outerShdw>
                </a:effectLst>
                <a:latin typeface="Calibri" panose="020F0502020204030204" pitchFamily="34" charset="0"/>
              </a:rPr>
              <a:t>.</a:t>
            </a:r>
          </a:p>
          <a:p>
            <a:pPr marL="1371600" lvl="2" indent="-457200">
              <a:spcBef>
                <a:spcPct val="20000"/>
              </a:spcBef>
              <a:buClr>
                <a:srgbClr val="FFFFFF"/>
              </a:buClr>
              <a:buFontTx/>
              <a:buAutoNum type="arabicPeriod"/>
              <a:defRPr/>
            </a:pPr>
            <a:r>
              <a:rPr lang="en-US" altLang="en-US" sz="2100" b="1" i="0" dirty="0" smtClean="0">
                <a:solidFill>
                  <a:srgbClr val="00FFFF"/>
                </a:solidFill>
                <a:effectLst>
                  <a:outerShdw blurRad="38100" dist="38100" dir="2700000" algn="tl">
                    <a:srgbClr val="000000"/>
                  </a:outerShdw>
                </a:effectLst>
                <a:latin typeface="Calibri" panose="020F0502020204030204" pitchFamily="34" charset="0"/>
              </a:rPr>
              <a:t>Myocyte hypertrophy.</a:t>
            </a:r>
          </a:p>
          <a:p>
            <a:pPr marL="1371600" lvl="2" indent="-457200">
              <a:spcBef>
                <a:spcPct val="20000"/>
              </a:spcBef>
              <a:buClr>
                <a:srgbClr val="FFFFFF"/>
              </a:buClr>
              <a:buFontTx/>
              <a:buAutoNum type="arabicPeriod"/>
              <a:defRPr/>
            </a:pPr>
            <a:r>
              <a:rPr lang="en-US" altLang="en-US" sz="2100" b="1" i="0" dirty="0" smtClean="0">
                <a:solidFill>
                  <a:srgbClr val="00FFFF"/>
                </a:solidFill>
                <a:effectLst>
                  <a:outerShdw blurRad="38100" dist="38100" dir="2700000" algn="tl">
                    <a:srgbClr val="000000"/>
                  </a:outerShdw>
                </a:effectLst>
                <a:latin typeface="Calibri" panose="020F0502020204030204" pitchFamily="34" charset="0"/>
              </a:rPr>
              <a:t>Myocardial fibrosis</a:t>
            </a:r>
            <a:endParaRPr lang="en-US" altLang="en-US" sz="2100" b="1" i="0" dirty="0">
              <a:solidFill>
                <a:srgbClr val="00FFFF"/>
              </a:solidFill>
              <a:effectLst>
                <a:outerShdw blurRad="38100" dist="38100" dir="2700000" algn="tl">
                  <a:srgbClr val="000000"/>
                </a:outerShdw>
              </a:effectLst>
              <a:latin typeface="Calibri" panose="020F0502020204030204" pitchFamily="34" charset="0"/>
            </a:endParaRPr>
          </a:p>
          <a:p>
            <a:pPr marL="1371600" lvl="2" indent="-457200">
              <a:spcBef>
                <a:spcPct val="20000"/>
              </a:spcBef>
              <a:buClr>
                <a:srgbClr val="FFFFFF"/>
              </a:buClr>
              <a:buFontTx/>
              <a:buAutoNum type="arabicPeriod"/>
              <a:defRPr/>
            </a:pPr>
            <a:endParaRPr lang="en-US" altLang="en-US" sz="2100" b="1" i="0" dirty="0">
              <a:solidFill>
                <a:srgbClr val="00FFFF"/>
              </a:solidFill>
              <a:effectLst>
                <a:outerShdw blurRad="38100" dist="38100" dir="2700000" algn="tl">
                  <a:srgbClr val="000000"/>
                </a:outerShdw>
              </a:effectLst>
              <a:latin typeface="Calibri" panose="020F0502020204030204" pitchFamily="34" charset="0"/>
            </a:endParaRPr>
          </a:p>
          <a:p>
            <a:pPr marL="609600" indent="-609600">
              <a:spcBef>
                <a:spcPct val="20000"/>
              </a:spcBef>
              <a:buClr>
                <a:srgbClr val="FFFF00"/>
              </a:buClr>
              <a:buSzPct val="75000"/>
              <a:defRPr/>
            </a:pPr>
            <a:r>
              <a:rPr lang="en-US" altLang="en-US" sz="2100" b="1" i="0" dirty="0">
                <a:solidFill>
                  <a:srgbClr val="FF66FF"/>
                </a:solidFill>
                <a:effectLst>
                  <a:outerShdw blurRad="38100" dist="38100" dir="2700000" algn="tl">
                    <a:srgbClr val="000000"/>
                  </a:outerShdw>
                </a:effectLst>
                <a:latin typeface="Calibri" panose="020F0502020204030204" pitchFamily="34" charset="0"/>
              </a:rPr>
              <a:t>3.    Decreased effective circulating blood volume</a:t>
            </a:r>
            <a:r>
              <a:rPr lang="en-US" altLang="en-US" sz="2100" b="1" i="0" dirty="0">
                <a:solidFill>
                  <a:srgbClr val="00FFFF"/>
                </a:solidFill>
                <a:effectLst>
                  <a:outerShdw blurRad="38100" dist="38100" dir="2700000" algn="tl">
                    <a:srgbClr val="000000"/>
                  </a:outerShdw>
                </a:effectLst>
                <a:latin typeface="Calibri" panose="020F0502020204030204" pitchFamily="34" charset="0"/>
              </a:rPr>
              <a:t> → posterior pituitary releases ADH (vasopressin) → increased H</a:t>
            </a:r>
            <a:r>
              <a:rPr lang="en-US" altLang="en-US" sz="2100" b="1" i="0" baseline="-25000" dirty="0">
                <a:solidFill>
                  <a:srgbClr val="00FFFF"/>
                </a:solidFill>
                <a:effectLst>
                  <a:outerShdw blurRad="38100" dist="38100" dir="2700000" algn="tl">
                    <a:srgbClr val="000000"/>
                  </a:outerShdw>
                </a:effectLst>
                <a:latin typeface="Calibri" panose="020F0502020204030204" pitchFamily="34" charset="0"/>
              </a:rPr>
              <a:t>2</a:t>
            </a:r>
            <a:r>
              <a:rPr lang="en-US" altLang="en-US" sz="2100" b="1" i="0" dirty="0">
                <a:solidFill>
                  <a:srgbClr val="00FFFF"/>
                </a:solidFill>
                <a:effectLst>
                  <a:outerShdw blurRad="38100" dist="38100" dir="2700000" algn="tl">
                    <a:srgbClr val="000000"/>
                  </a:outerShdw>
                </a:effectLst>
                <a:latin typeface="Calibri" panose="020F0502020204030204" pitchFamily="34" charset="0"/>
              </a:rPr>
              <a:t>O reabsorption</a:t>
            </a:r>
          </a:p>
        </p:txBody>
      </p:sp>
      <p:sp>
        <p:nvSpPr>
          <p:cNvPr id="11267" name="Text Box 4"/>
          <p:cNvSpPr txBox="1">
            <a:spLocks noChangeArrowheads="1"/>
          </p:cNvSpPr>
          <p:nvPr/>
        </p:nvSpPr>
        <p:spPr bwMode="auto">
          <a:xfrm>
            <a:off x="0" y="152400"/>
            <a:ext cx="10287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eaLnBrk="1" hangingPunct="1"/>
            <a:r>
              <a:rPr lang="en-US" altLang="en-US" sz="3800" b="1" i="0" dirty="0" smtClean="0">
                <a:solidFill>
                  <a:srgbClr val="FFFF00"/>
                </a:solidFill>
                <a:latin typeface="Calibri" panose="020F0502020204030204" pitchFamily="34" charset="0"/>
              </a:rPr>
              <a:t>Physiological adaptation to CHF</a:t>
            </a:r>
          </a:p>
          <a:p>
            <a:pPr algn="ctr" eaLnBrk="1" hangingPunct="1"/>
            <a:r>
              <a:rPr lang="en-US" altLang="en-US" sz="3800" b="1" i="0" dirty="0" smtClean="0">
                <a:solidFill>
                  <a:srgbClr val="FFFF00"/>
                </a:solidFill>
                <a:latin typeface="Calibri" panose="020F0502020204030204" pitchFamily="34" charset="0"/>
              </a:rPr>
              <a:t>(compensation mechanisms)</a:t>
            </a:r>
          </a:p>
        </p:txBody>
      </p:sp>
    </p:spTree>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3570" name="Rectangle 2"/>
          <p:cNvSpPr>
            <a:spLocks noChangeArrowheads="1"/>
          </p:cNvSpPr>
          <p:nvPr/>
        </p:nvSpPr>
        <p:spPr bwMode="auto">
          <a:xfrm>
            <a:off x="342900" y="2133600"/>
            <a:ext cx="9601200" cy="4495800"/>
          </a:xfrm>
          <a:prstGeom prst="rect">
            <a:avLst/>
          </a:prstGeom>
          <a:noFill/>
          <a:ln w="9525">
            <a:noFill/>
            <a:miter lim="800000"/>
            <a:headEnd/>
            <a:tailEnd/>
          </a:ln>
          <a:effectLst/>
        </p:spPr>
        <p:txBody>
          <a:bodyPr/>
          <a:lstStyle/>
          <a:p>
            <a:pPr marL="342900" indent="-342900">
              <a:spcBef>
                <a:spcPct val="20000"/>
              </a:spcBef>
              <a:buClr>
                <a:srgbClr val="FFFF00"/>
              </a:buClr>
              <a:buSzPct val="75000"/>
              <a:buFont typeface="Monotype Sorts" pitchFamily="2" charset="2"/>
              <a:buNone/>
              <a:defRPr/>
            </a:pPr>
            <a:r>
              <a:rPr lang="en-US" altLang="en-US" sz="2200" b="1" i="0" dirty="0">
                <a:solidFill>
                  <a:srgbClr val="00FFFF"/>
                </a:solidFill>
                <a:effectLst>
                  <a:outerShdw blurRad="38100" dist="38100" dir="2700000" algn="tl">
                    <a:srgbClr val="000000"/>
                  </a:outerShdw>
                </a:effectLst>
                <a:latin typeface="Calibri" panose="020F0502020204030204" pitchFamily="34" charset="0"/>
              </a:rPr>
              <a:t>    These compensatory mechanisms are great if there is acute blood loss, but do not help much with failing heart! Why?  </a:t>
            </a:r>
          </a:p>
          <a:p>
            <a:pPr marL="342900" indent="-342900">
              <a:spcBef>
                <a:spcPct val="20000"/>
              </a:spcBef>
              <a:buClr>
                <a:srgbClr val="FFFF00"/>
              </a:buClr>
              <a:buSzPct val="75000"/>
              <a:buFont typeface="Monotype Sorts" pitchFamily="2" charset="2"/>
              <a:buNone/>
              <a:defRPr/>
            </a:pPr>
            <a:endParaRPr lang="en-US" altLang="en-US" sz="2200" b="1" i="0" dirty="0">
              <a:solidFill>
                <a:srgbClr val="00FFFF"/>
              </a:solidFill>
              <a:effectLst>
                <a:outerShdw blurRad="38100" dist="38100" dir="2700000" algn="tl">
                  <a:srgbClr val="000000"/>
                </a:outerShdw>
              </a:effectLst>
              <a:latin typeface="Calibri" panose="020F0502020204030204" pitchFamily="34" charset="0"/>
            </a:endParaRPr>
          </a:p>
          <a:p>
            <a:pPr marL="342900" indent="-342900">
              <a:spcBef>
                <a:spcPct val="20000"/>
              </a:spcBef>
              <a:buClr>
                <a:srgbClr val="FFFF00"/>
              </a:buClr>
              <a:buSzPct val="75000"/>
              <a:buFont typeface="Monotype Sorts" pitchFamily="2" charset="2"/>
              <a:buNone/>
              <a:defRPr/>
            </a:pPr>
            <a:r>
              <a:rPr lang="en-US" altLang="en-US" sz="2200" b="1" i="0" dirty="0">
                <a:solidFill>
                  <a:srgbClr val="00FFFF"/>
                </a:solidFill>
                <a:effectLst>
                  <a:outerShdw blurRad="38100" dist="38100" dir="2700000" algn="tl">
                    <a:srgbClr val="000000"/>
                  </a:outerShdw>
                </a:effectLst>
                <a:latin typeface="Calibri" panose="020F0502020204030204" pitchFamily="34" charset="0"/>
              </a:rPr>
              <a:t>    Increased afterload heart has to work against.</a:t>
            </a:r>
          </a:p>
          <a:p>
            <a:pPr marL="342900" indent="-342900">
              <a:spcBef>
                <a:spcPct val="20000"/>
              </a:spcBef>
              <a:buClr>
                <a:srgbClr val="FFFF00"/>
              </a:buClr>
              <a:buSzPct val="75000"/>
              <a:buFont typeface="Monotype Sorts" pitchFamily="2" charset="2"/>
              <a:buNone/>
              <a:defRPr/>
            </a:pPr>
            <a:r>
              <a:rPr lang="en-US" altLang="en-US" sz="2200" b="1" i="0" dirty="0">
                <a:solidFill>
                  <a:srgbClr val="00FFFF"/>
                </a:solidFill>
                <a:effectLst>
                  <a:outerShdw blurRad="38100" dist="38100" dir="2700000" algn="tl">
                    <a:srgbClr val="000000"/>
                  </a:outerShdw>
                </a:effectLst>
                <a:latin typeface="Calibri" panose="020F0502020204030204" pitchFamily="34" charset="0"/>
              </a:rPr>
              <a:t>    Increased preload that failing heart has to pump out.  </a:t>
            </a:r>
          </a:p>
          <a:p>
            <a:pPr marL="342900" indent="-342900">
              <a:spcBef>
                <a:spcPct val="20000"/>
              </a:spcBef>
              <a:buClr>
                <a:srgbClr val="FFFF00"/>
              </a:buClr>
              <a:buSzPct val="75000"/>
              <a:buFont typeface="Monotype Sorts" pitchFamily="2" charset="2"/>
              <a:buNone/>
              <a:defRPr/>
            </a:pPr>
            <a:r>
              <a:rPr lang="en-US" altLang="en-US" sz="2200" b="1" i="0" dirty="0">
                <a:solidFill>
                  <a:srgbClr val="00FFFF"/>
                </a:solidFill>
                <a:effectLst>
                  <a:outerShdw blurRad="38100" dist="38100" dir="2700000" algn="tl">
                    <a:srgbClr val="000000"/>
                  </a:outerShdw>
                </a:effectLst>
                <a:latin typeface="Calibri" panose="020F0502020204030204" pitchFamily="34" charset="0"/>
              </a:rPr>
              <a:t>    Retention of salt and water → greater blood volume → peripheral </a:t>
            </a:r>
            <a:r>
              <a:rPr lang="en-US" altLang="en-US" sz="2200" b="1" i="0" dirty="0" smtClean="0">
                <a:solidFill>
                  <a:srgbClr val="00FFFF"/>
                </a:solidFill>
                <a:effectLst>
                  <a:outerShdw blurRad="38100" dist="38100" dir="2700000" algn="tl">
                    <a:srgbClr val="000000"/>
                  </a:outerShdw>
                </a:effectLst>
                <a:latin typeface="Calibri" panose="020F0502020204030204" pitchFamily="34" charset="0"/>
              </a:rPr>
              <a:t>and pulmonary </a:t>
            </a:r>
            <a:r>
              <a:rPr lang="en-US" altLang="en-US" sz="2200" b="1" i="0" dirty="0">
                <a:solidFill>
                  <a:srgbClr val="00FFFF"/>
                </a:solidFill>
                <a:effectLst>
                  <a:outerShdw blurRad="38100" dist="38100" dir="2700000" algn="tl">
                    <a:srgbClr val="000000"/>
                  </a:outerShdw>
                </a:effectLst>
                <a:latin typeface="Calibri" panose="020F0502020204030204" pitchFamily="34" charset="0"/>
              </a:rPr>
              <a:t>edema</a:t>
            </a:r>
          </a:p>
          <a:p>
            <a:pPr marL="342900" indent="-342900">
              <a:spcBef>
                <a:spcPct val="20000"/>
              </a:spcBef>
              <a:buClr>
                <a:srgbClr val="FFFF00"/>
              </a:buClr>
              <a:buSzPct val="75000"/>
              <a:buFont typeface="Monotype Sorts" pitchFamily="2" charset="2"/>
              <a:buNone/>
              <a:defRPr/>
            </a:pPr>
            <a:endParaRPr lang="en-US" altLang="en-US" sz="2200" b="1" i="0" dirty="0">
              <a:solidFill>
                <a:srgbClr val="00FFFF"/>
              </a:solidFill>
              <a:effectLst>
                <a:outerShdw blurRad="38100" dist="38100" dir="2700000" algn="tl">
                  <a:srgbClr val="000000"/>
                </a:outerShdw>
              </a:effectLst>
              <a:latin typeface="Calibri" panose="020F0502020204030204" pitchFamily="34" charset="0"/>
            </a:endParaRPr>
          </a:p>
          <a:p>
            <a:pPr marL="342900" indent="-342900">
              <a:spcBef>
                <a:spcPct val="20000"/>
              </a:spcBef>
              <a:buClr>
                <a:srgbClr val="FFFF00"/>
              </a:buClr>
              <a:buSzPct val="75000"/>
              <a:buFont typeface="Monotype Sorts" pitchFamily="2" charset="2"/>
              <a:buNone/>
              <a:defRPr/>
            </a:pPr>
            <a:r>
              <a:rPr lang="en-US" altLang="en-US" sz="2200" b="1" i="0" dirty="0">
                <a:solidFill>
                  <a:srgbClr val="00FFFF"/>
                </a:solidFill>
                <a:effectLst>
                  <a:outerShdw blurRad="38100" dist="38100" dir="2700000" algn="tl">
                    <a:srgbClr val="000000"/>
                  </a:outerShdw>
                </a:effectLst>
                <a:latin typeface="Calibri" panose="020F0502020204030204" pitchFamily="34" charset="0"/>
              </a:rPr>
              <a:t>	</a:t>
            </a:r>
          </a:p>
        </p:txBody>
      </p:sp>
      <p:sp>
        <p:nvSpPr>
          <p:cNvPr id="12291" name="Text Box 4"/>
          <p:cNvSpPr txBox="1">
            <a:spLocks noChangeArrowheads="1"/>
          </p:cNvSpPr>
          <p:nvPr/>
        </p:nvSpPr>
        <p:spPr bwMode="auto">
          <a:xfrm>
            <a:off x="0" y="609600"/>
            <a:ext cx="10287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eaLnBrk="1" hangingPunct="1"/>
            <a:r>
              <a:rPr lang="en-US" altLang="en-US" sz="3800" b="1" i="0" dirty="0" smtClean="0">
                <a:solidFill>
                  <a:srgbClr val="FFFF00"/>
                </a:solidFill>
                <a:latin typeface="Calibri" panose="020F0502020204030204" pitchFamily="34" charset="0"/>
              </a:rPr>
              <a:t>Physiological adaptation to CHF</a:t>
            </a:r>
          </a:p>
          <a:p>
            <a:pPr algn="ctr" eaLnBrk="1" hangingPunct="1"/>
            <a:r>
              <a:rPr lang="en-US" altLang="en-US" sz="3800" b="1" i="0" dirty="0" smtClean="0">
                <a:solidFill>
                  <a:srgbClr val="FFFF00"/>
                </a:solidFill>
                <a:latin typeface="Calibri" panose="020F0502020204030204" pitchFamily="34" charset="0"/>
              </a:rPr>
              <a:t>(compensation mechanisms)</a:t>
            </a:r>
          </a:p>
        </p:txBody>
      </p:sp>
    </p:spTree>
    <p:extLst>
      <p:ext uri="{BB962C8B-B14F-4D97-AF65-F5344CB8AC3E}">
        <p14:creationId xmlns:p14="http://schemas.microsoft.com/office/powerpoint/2010/main" val="3496504259"/>
      </p:ext>
    </p:extLst>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494594" name="Rectangle 2"/>
          <p:cNvSpPr>
            <a:spLocks noChangeArrowheads="1"/>
          </p:cNvSpPr>
          <p:nvPr/>
        </p:nvSpPr>
        <p:spPr bwMode="auto">
          <a:xfrm>
            <a:off x="419100" y="1371600"/>
            <a:ext cx="9525000" cy="4495800"/>
          </a:xfrm>
          <a:prstGeom prst="rect">
            <a:avLst/>
          </a:prstGeom>
          <a:noFill/>
          <a:ln w="9525">
            <a:noFill/>
            <a:miter lim="800000"/>
            <a:headEnd/>
            <a:tailEnd/>
          </a:ln>
          <a:effectLst/>
        </p:spPr>
        <p:txBody>
          <a:bodyPr/>
          <a:lstStyle/>
          <a:p>
            <a:pPr marL="342900" indent="-342900">
              <a:spcBef>
                <a:spcPct val="20000"/>
              </a:spcBef>
              <a:buClr>
                <a:srgbClr val="FFFF00"/>
              </a:buClr>
              <a:buSzPct val="75000"/>
              <a:buFont typeface="Monotype Sorts" pitchFamily="2" charset="2"/>
              <a:buNone/>
              <a:defRPr/>
            </a:pPr>
            <a:r>
              <a:rPr lang="en-US" altLang="en-US" sz="2000" b="1" i="0" dirty="0">
                <a:solidFill>
                  <a:srgbClr val="FF66FF"/>
                </a:solidFill>
                <a:effectLst>
                  <a:outerShdw blurRad="38100" dist="38100" dir="2700000" algn="tl">
                    <a:srgbClr val="000000"/>
                  </a:outerShdw>
                </a:effectLst>
                <a:latin typeface="Calibri" panose="020F0502020204030204" pitchFamily="34" charset="0"/>
              </a:rPr>
              <a:t>1- Prolonged sympathetic activation to the heart:</a:t>
            </a:r>
            <a:r>
              <a:rPr lang="en-US" altLang="en-US" sz="2000" b="1" i="0" dirty="0">
                <a:solidFill>
                  <a:srgbClr val="00FFFF"/>
                </a:solidFill>
                <a:effectLst>
                  <a:outerShdw blurRad="38100" dist="38100" dir="2700000" algn="tl">
                    <a:srgbClr val="000000"/>
                  </a:outerShdw>
                </a:effectLst>
                <a:latin typeface="Calibri" panose="020F0502020204030204" pitchFamily="34" charset="0"/>
              </a:rPr>
              <a:t> down regulation of the myocardial adrenergic receptors → ↓ the myocardial adrenergic receptors density and sensitivity to </a:t>
            </a:r>
            <a:r>
              <a:rPr lang="en-US" altLang="en-US" sz="2000" b="1" i="0" dirty="0" err="1">
                <a:solidFill>
                  <a:srgbClr val="00FFFF"/>
                </a:solidFill>
                <a:effectLst>
                  <a:outerShdw blurRad="38100" dist="38100" dir="2700000" algn="tl">
                    <a:srgbClr val="000000"/>
                  </a:outerShdw>
                </a:effectLst>
                <a:latin typeface="Calibri" panose="020F0502020204030204" pitchFamily="34" charset="0"/>
              </a:rPr>
              <a:t>catecholamines</a:t>
            </a:r>
            <a:r>
              <a:rPr lang="en-US" altLang="en-US" sz="2000" b="1" i="0" dirty="0">
                <a:solidFill>
                  <a:srgbClr val="00FFFF"/>
                </a:solidFill>
                <a:effectLst>
                  <a:outerShdw blurRad="38100" dist="38100" dir="2700000" algn="tl">
                    <a:srgbClr val="000000"/>
                  </a:outerShdw>
                </a:effectLst>
                <a:latin typeface="Calibri" panose="020F0502020204030204" pitchFamily="34" charset="0"/>
              </a:rPr>
              <a:t>. Consequently, the inotropic and </a:t>
            </a:r>
            <a:r>
              <a:rPr lang="en-US" altLang="en-US" sz="2000" b="1" i="0" dirty="0" err="1">
                <a:solidFill>
                  <a:srgbClr val="00FFFF"/>
                </a:solidFill>
                <a:effectLst>
                  <a:outerShdw blurRad="38100" dist="38100" dir="2700000" algn="tl">
                    <a:srgbClr val="000000"/>
                  </a:outerShdw>
                </a:effectLst>
                <a:latin typeface="Calibri" panose="020F0502020204030204" pitchFamily="34" charset="0"/>
              </a:rPr>
              <a:t>chronotropic</a:t>
            </a:r>
            <a:r>
              <a:rPr lang="en-US" altLang="en-US" sz="2000" b="1" i="0" dirty="0">
                <a:solidFill>
                  <a:srgbClr val="00FFFF"/>
                </a:solidFill>
                <a:effectLst>
                  <a:outerShdw blurRad="38100" dist="38100" dir="2700000" algn="tl">
                    <a:srgbClr val="000000"/>
                  </a:outerShdw>
                </a:effectLst>
                <a:latin typeface="Calibri" panose="020F0502020204030204" pitchFamily="34" charset="0"/>
              </a:rPr>
              <a:t> </a:t>
            </a:r>
            <a:r>
              <a:rPr lang="en-US" altLang="en-US" sz="2000" b="1" i="0" dirty="0" err="1">
                <a:solidFill>
                  <a:srgbClr val="00FFFF"/>
                </a:solidFill>
                <a:effectLst>
                  <a:outerShdw blurRad="38100" dist="38100" dir="2700000" algn="tl">
                    <a:srgbClr val="000000"/>
                  </a:outerShdw>
                </a:effectLst>
                <a:latin typeface="Calibri" panose="020F0502020204030204" pitchFamily="34" charset="0"/>
              </a:rPr>
              <a:t>reponses</a:t>
            </a:r>
            <a:r>
              <a:rPr lang="en-US" altLang="en-US" sz="2000" b="1" i="0" dirty="0">
                <a:solidFill>
                  <a:srgbClr val="00FFFF"/>
                </a:solidFill>
                <a:effectLst>
                  <a:outerShdw blurRad="38100" dist="38100" dir="2700000" algn="tl">
                    <a:srgbClr val="000000"/>
                  </a:outerShdw>
                </a:effectLst>
                <a:latin typeface="Calibri" panose="020F0502020204030204" pitchFamily="34" charset="0"/>
              </a:rPr>
              <a:t> of the heart cannot be elevated in parallel to increased body requirements.</a:t>
            </a:r>
          </a:p>
          <a:p>
            <a:pPr marL="342900" indent="-342900">
              <a:spcBef>
                <a:spcPct val="20000"/>
              </a:spcBef>
              <a:buClr>
                <a:srgbClr val="FFFF00"/>
              </a:buClr>
              <a:buSzPct val="75000"/>
              <a:buFont typeface="Monotype Sorts" pitchFamily="2" charset="2"/>
              <a:buNone/>
              <a:defRPr/>
            </a:pPr>
            <a:endParaRPr lang="en-US" altLang="en-US" sz="2000" b="1" i="0" dirty="0">
              <a:solidFill>
                <a:srgbClr val="00FFFF"/>
              </a:solidFill>
              <a:effectLst>
                <a:outerShdw blurRad="38100" dist="38100" dir="2700000" algn="tl">
                  <a:srgbClr val="000000"/>
                </a:outerShdw>
              </a:effectLst>
              <a:latin typeface="Calibri" panose="020F0502020204030204" pitchFamily="34" charset="0"/>
            </a:endParaRPr>
          </a:p>
          <a:p>
            <a:pPr marL="342900" indent="-342900">
              <a:spcBef>
                <a:spcPct val="20000"/>
              </a:spcBef>
              <a:buClr>
                <a:srgbClr val="FFFF00"/>
              </a:buClr>
              <a:buSzPct val="75000"/>
              <a:buFont typeface="Monotype Sorts" pitchFamily="2" charset="2"/>
              <a:buNone/>
              <a:defRPr/>
            </a:pPr>
            <a:r>
              <a:rPr lang="en-US" altLang="en-US" sz="2000" b="1" i="0" dirty="0">
                <a:solidFill>
                  <a:srgbClr val="FF66FF"/>
                </a:solidFill>
                <a:effectLst>
                  <a:outerShdw blurRad="38100" dist="38100" dir="2700000" algn="tl">
                    <a:srgbClr val="000000"/>
                  </a:outerShdw>
                </a:effectLst>
                <a:latin typeface="Calibri" panose="020F0502020204030204" pitchFamily="34" charset="0"/>
              </a:rPr>
              <a:t>2- Vasoconstriction of the arterioles (under enhanced sympathetic activity):</a:t>
            </a:r>
            <a:r>
              <a:rPr lang="en-US" altLang="en-US" sz="2000" b="1" i="0" dirty="0">
                <a:solidFill>
                  <a:srgbClr val="00FFFF"/>
                </a:solidFill>
                <a:effectLst>
                  <a:outerShdw blurRad="38100" dist="38100" dir="2700000" algn="tl">
                    <a:srgbClr val="000000"/>
                  </a:outerShdw>
                </a:effectLst>
                <a:latin typeface="Calibri" panose="020F0502020204030204" pitchFamily="34" charset="0"/>
              </a:rPr>
              <a:t> This increases resistance, thus the cardiac afterload.</a:t>
            </a:r>
          </a:p>
          <a:p>
            <a:pPr marL="342900" indent="-342900">
              <a:spcBef>
                <a:spcPct val="20000"/>
              </a:spcBef>
              <a:buClr>
                <a:srgbClr val="FFFF00"/>
              </a:buClr>
              <a:buSzPct val="75000"/>
              <a:buFont typeface="Monotype Sorts" pitchFamily="2" charset="2"/>
              <a:buNone/>
              <a:defRPr/>
            </a:pPr>
            <a:endParaRPr lang="en-US" altLang="en-US" sz="2000" b="1" i="0" dirty="0">
              <a:solidFill>
                <a:srgbClr val="00FFFF"/>
              </a:solidFill>
              <a:effectLst>
                <a:outerShdw blurRad="38100" dist="38100" dir="2700000" algn="tl">
                  <a:srgbClr val="000000"/>
                </a:outerShdw>
              </a:effectLst>
              <a:latin typeface="Calibri" panose="020F0502020204030204" pitchFamily="34" charset="0"/>
            </a:endParaRPr>
          </a:p>
          <a:p>
            <a:pPr marL="342900" indent="-342900">
              <a:spcBef>
                <a:spcPct val="20000"/>
              </a:spcBef>
              <a:buClr>
                <a:srgbClr val="FFFF00"/>
              </a:buClr>
              <a:buSzPct val="75000"/>
              <a:buFont typeface="Monotype Sorts" pitchFamily="2" charset="2"/>
              <a:buNone/>
              <a:defRPr/>
            </a:pPr>
            <a:r>
              <a:rPr lang="en-US" altLang="en-US" sz="2000" b="1" i="0" dirty="0">
                <a:solidFill>
                  <a:srgbClr val="FF66FF"/>
                </a:solidFill>
                <a:effectLst>
                  <a:outerShdw blurRad="38100" dist="38100" dir="2700000" algn="tl">
                    <a:srgbClr val="000000"/>
                  </a:outerShdw>
                </a:effectLst>
                <a:latin typeface="Calibri" panose="020F0502020204030204" pitchFamily="34" charset="0"/>
              </a:rPr>
              <a:t>3- Hypertrophied heart:</a:t>
            </a:r>
            <a:r>
              <a:rPr lang="en-US" altLang="en-US" sz="2000" b="1" i="0" dirty="0">
                <a:solidFill>
                  <a:srgbClr val="00FFFF"/>
                </a:solidFill>
                <a:effectLst>
                  <a:outerShdw blurRad="38100" dist="38100" dir="2700000" algn="tl">
                    <a:srgbClr val="000000"/>
                  </a:outerShdw>
                </a:effectLst>
                <a:latin typeface="Calibri" panose="020F0502020204030204" pitchFamily="34" charset="0"/>
              </a:rPr>
              <a:t> → </a:t>
            </a:r>
            <a:r>
              <a:rPr lang="en-US" altLang="en-US" sz="2000" b="1" i="0" dirty="0" smtClean="0">
                <a:solidFill>
                  <a:srgbClr val="00FFFF"/>
                </a:solidFill>
                <a:effectLst>
                  <a:outerShdw blurRad="38100" dist="38100" dir="2700000" algn="tl">
                    <a:srgbClr val="000000"/>
                  </a:outerShdw>
                </a:effectLst>
                <a:latin typeface="Calibri" panose="020F0502020204030204" pitchFamily="34" charset="0"/>
              </a:rPr>
              <a:t>imbalance </a:t>
            </a:r>
            <a:r>
              <a:rPr lang="en-US" altLang="en-US" sz="2000" b="1" i="0" dirty="0">
                <a:solidFill>
                  <a:srgbClr val="00FFFF"/>
                </a:solidFill>
                <a:effectLst>
                  <a:outerShdw blurRad="38100" dist="38100" dir="2700000" algn="tl">
                    <a:srgbClr val="000000"/>
                  </a:outerShdw>
                </a:effectLst>
                <a:latin typeface="Calibri" panose="020F0502020204030204" pitchFamily="34" charset="0"/>
              </a:rPr>
              <a:t>between the O</a:t>
            </a:r>
            <a:r>
              <a:rPr lang="en-US" altLang="en-US" sz="2000" b="1" i="0" baseline="-25000" dirty="0">
                <a:solidFill>
                  <a:srgbClr val="00FFFF"/>
                </a:solidFill>
                <a:effectLst>
                  <a:outerShdw blurRad="38100" dist="38100" dir="2700000" algn="tl">
                    <a:srgbClr val="000000"/>
                  </a:outerShdw>
                </a:effectLst>
                <a:latin typeface="Calibri" panose="020F0502020204030204" pitchFamily="34" charset="0"/>
              </a:rPr>
              <a:t>2</a:t>
            </a:r>
            <a:r>
              <a:rPr lang="en-US" altLang="en-US" sz="2000" b="1" i="0" dirty="0">
                <a:solidFill>
                  <a:srgbClr val="00FFFF"/>
                </a:solidFill>
                <a:effectLst>
                  <a:outerShdw blurRad="38100" dist="38100" dir="2700000" algn="tl">
                    <a:srgbClr val="000000"/>
                  </a:outerShdw>
                </a:effectLst>
                <a:latin typeface="Calibri" panose="020F0502020204030204" pitchFamily="34" charset="0"/>
              </a:rPr>
              <a:t> supply and need → deterioration of the ability to generate force.</a:t>
            </a:r>
          </a:p>
          <a:p>
            <a:pPr marL="342900" indent="-342900">
              <a:spcBef>
                <a:spcPct val="20000"/>
              </a:spcBef>
              <a:buClr>
                <a:srgbClr val="FFFF00"/>
              </a:buClr>
              <a:buSzPct val="75000"/>
              <a:buFont typeface="Monotype Sorts" pitchFamily="2" charset="2"/>
              <a:buNone/>
              <a:defRPr/>
            </a:pPr>
            <a:endParaRPr lang="en-US" altLang="en-US" sz="2000" b="1" i="0" dirty="0">
              <a:solidFill>
                <a:srgbClr val="00FFFF"/>
              </a:solidFill>
              <a:effectLst>
                <a:outerShdw blurRad="38100" dist="38100" dir="2700000" algn="tl">
                  <a:srgbClr val="000000"/>
                </a:outerShdw>
              </a:effectLst>
              <a:latin typeface="Calibri" panose="020F0502020204030204" pitchFamily="34" charset="0"/>
            </a:endParaRPr>
          </a:p>
          <a:p>
            <a:pPr marL="342900" indent="-342900">
              <a:spcBef>
                <a:spcPct val="20000"/>
              </a:spcBef>
              <a:buClr>
                <a:srgbClr val="FFFF00"/>
              </a:buClr>
              <a:buSzPct val="75000"/>
              <a:buFont typeface="Monotype Sorts" pitchFamily="2" charset="2"/>
              <a:buNone/>
              <a:defRPr/>
            </a:pPr>
            <a:r>
              <a:rPr lang="en-US" altLang="en-US" sz="2000" b="1" i="0" dirty="0">
                <a:solidFill>
                  <a:srgbClr val="FF66FF"/>
                </a:solidFill>
                <a:effectLst>
                  <a:outerShdw blurRad="38100" dist="38100" dir="2700000" algn="tl">
                    <a:srgbClr val="000000"/>
                  </a:outerShdw>
                </a:effectLst>
                <a:latin typeface="Calibri" panose="020F0502020204030204" pitchFamily="34" charset="0"/>
              </a:rPr>
              <a:t>4- Excessive salt and water retention:</a:t>
            </a:r>
          </a:p>
          <a:p>
            <a:pPr marL="342900" indent="-342900">
              <a:spcBef>
                <a:spcPct val="20000"/>
              </a:spcBef>
              <a:buClr>
                <a:srgbClr val="FFFF00"/>
              </a:buClr>
              <a:buSzPct val="75000"/>
              <a:buFont typeface="Monotype Sorts" pitchFamily="2" charset="2"/>
              <a:buNone/>
              <a:defRPr/>
            </a:pPr>
            <a:endParaRPr lang="en-US" altLang="en-US" sz="2000" b="1" i="0" dirty="0">
              <a:solidFill>
                <a:srgbClr val="FF66FF"/>
              </a:solidFill>
              <a:effectLst>
                <a:outerShdw blurRad="38100" dist="38100" dir="2700000" algn="tl">
                  <a:srgbClr val="000000"/>
                </a:outerShdw>
              </a:effectLst>
              <a:latin typeface="Calibri" panose="020F0502020204030204" pitchFamily="34" charset="0"/>
            </a:endParaRPr>
          </a:p>
          <a:p>
            <a:pPr marL="342900" indent="-342900">
              <a:spcBef>
                <a:spcPct val="20000"/>
              </a:spcBef>
              <a:buClr>
                <a:srgbClr val="FFFF00"/>
              </a:buClr>
              <a:buSzPct val="75000"/>
              <a:buFont typeface="Monotype Sorts" pitchFamily="2" charset="2"/>
              <a:buNone/>
              <a:defRPr/>
            </a:pPr>
            <a:r>
              <a:rPr lang="en-US" altLang="en-US" sz="2000" b="1" i="0" dirty="0">
                <a:solidFill>
                  <a:srgbClr val="FF66FF"/>
                </a:solidFill>
                <a:effectLst>
                  <a:outerShdw blurRad="38100" dist="38100" dir="2700000" algn="tl">
                    <a:srgbClr val="000000"/>
                  </a:outerShdw>
                </a:effectLst>
                <a:latin typeface="Calibri" panose="020F0502020204030204" pitchFamily="34" charset="0"/>
              </a:rPr>
              <a:t>5- Over-distended ventricle:</a:t>
            </a:r>
            <a:r>
              <a:rPr lang="en-US" altLang="en-US" sz="2000" b="1" i="0" dirty="0">
                <a:solidFill>
                  <a:srgbClr val="00FFFF"/>
                </a:solidFill>
                <a:effectLst>
                  <a:outerShdw blurRad="38100" dist="38100" dir="2700000" algn="tl">
                    <a:srgbClr val="000000"/>
                  </a:outerShdw>
                </a:effectLst>
                <a:latin typeface="Calibri" panose="020F0502020204030204" pitchFamily="34" charset="0"/>
              </a:rPr>
              <a:t> Has to consume more energy and generate more wall tension to develop the required ejection pressure (Laplace law). </a:t>
            </a:r>
            <a:endParaRPr lang="en-US" altLang="en-US" sz="2000" b="1" i="0" dirty="0">
              <a:solidFill>
                <a:srgbClr val="FF66FF"/>
              </a:solidFill>
              <a:effectLst>
                <a:outerShdw blurRad="38100" dist="38100" dir="2700000" algn="tl">
                  <a:srgbClr val="000000"/>
                </a:outerShdw>
              </a:effectLst>
              <a:latin typeface="Calibri" panose="020F0502020204030204" pitchFamily="34" charset="0"/>
            </a:endParaRPr>
          </a:p>
        </p:txBody>
      </p:sp>
      <p:sp>
        <p:nvSpPr>
          <p:cNvPr id="13315" name="Text Box 3"/>
          <p:cNvSpPr txBox="1">
            <a:spLocks noChangeArrowheads="1"/>
          </p:cNvSpPr>
          <p:nvPr/>
        </p:nvSpPr>
        <p:spPr bwMode="auto">
          <a:xfrm>
            <a:off x="114300" y="152400"/>
            <a:ext cx="1017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eaLnBrk="1" hangingPunct="1"/>
            <a:r>
              <a:rPr lang="en-US" altLang="en-US" sz="3200" b="1" i="0" dirty="0" smtClean="0">
                <a:solidFill>
                  <a:srgbClr val="FFFF00"/>
                </a:solidFill>
                <a:latin typeface="Calibri" panose="020F0502020204030204" pitchFamily="34" charset="0"/>
              </a:rPr>
              <a:t>Complications of progressive heart failure</a:t>
            </a:r>
          </a:p>
          <a:p>
            <a:pPr algn="ctr" eaLnBrk="1" hangingPunct="1"/>
            <a:r>
              <a:rPr lang="en-US" altLang="en-US" sz="3200" b="1" i="0" dirty="0" smtClean="0">
                <a:solidFill>
                  <a:srgbClr val="FFFF00"/>
                </a:solidFill>
                <a:latin typeface="Calibri" panose="020F0502020204030204" pitchFamily="34" charset="0"/>
              </a:rPr>
              <a:t>Factors contributing to decompensation</a:t>
            </a:r>
          </a:p>
        </p:txBody>
      </p:sp>
    </p:spTree>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6642" name="Rectangle 2"/>
          <p:cNvSpPr>
            <a:spLocks noChangeArrowheads="1"/>
          </p:cNvSpPr>
          <p:nvPr/>
        </p:nvSpPr>
        <p:spPr bwMode="auto">
          <a:xfrm>
            <a:off x="571500" y="304800"/>
            <a:ext cx="9144000" cy="1143000"/>
          </a:xfrm>
          <a:prstGeom prst="rect">
            <a:avLst/>
          </a:prstGeom>
          <a:noFill/>
          <a:ln w="9525">
            <a:noFill/>
            <a:miter lim="800000"/>
            <a:headEnd/>
            <a:tailEnd/>
          </a:ln>
          <a:effectLst/>
        </p:spPr>
        <p:txBody>
          <a:bodyPr anchor="ctr"/>
          <a:lstStyle/>
          <a:p>
            <a:pPr algn="ctr">
              <a:defRPr/>
            </a:pPr>
            <a:r>
              <a:rPr lang="en-US" sz="4000" b="1" i="0">
                <a:solidFill>
                  <a:srgbClr val="FFFF00"/>
                </a:solidFill>
                <a:effectLst>
                  <a:outerShdw blurRad="38100" dist="38100" dir="2700000" algn="tl">
                    <a:srgbClr val="000000"/>
                  </a:outerShdw>
                </a:effectLst>
                <a:latin typeface="Calibri" panose="020F0502020204030204" pitchFamily="34" charset="0"/>
              </a:rPr>
              <a:t>Starling Curve in Heart Failure</a:t>
            </a:r>
          </a:p>
        </p:txBody>
      </p:sp>
      <p:pic>
        <p:nvPicPr>
          <p:cNvPr id="14339"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013" y="1828800"/>
            <a:ext cx="6477000"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6658" name="Rectangle 18"/>
          <p:cNvSpPr>
            <a:spLocks noChangeArrowheads="1"/>
          </p:cNvSpPr>
          <p:nvPr/>
        </p:nvSpPr>
        <p:spPr bwMode="auto">
          <a:xfrm>
            <a:off x="5164138" y="4468813"/>
            <a:ext cx="2188548" cy="8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r>
              <a:rPr lang="en-US" altLang="en-US" b="1" i="0" smtClean="0">
                <a:solidFill>
                  <a:srgbClr val="990000"/>
                </a:solidFill>
                <a:latin typeface="Calibri" panose="020F0502020204030204" pitchFamily="34" charset="0"/>
              </a:rPr>
              <a:t>CHANGES IN</a:t>
            </a:r>
          </a:p>
          <a:p>
            <a:r>
              <a:rPr lang="en-US" altLang="en-US" b="1" i="0" smtClean="0">
                <a:solidFill>
                  <a:srgbClr val="990000"/>
                </a:solidFill>
                <a:latin typeface="Calibri" panose="020F0502020204030204" pitchFamily="34" charset="0"/>
              </a:rPr>
              <a:t>CONTRACTILITY</a:t>
            </a:r>
          </a:p>
        </p:txBody>
      </p:sp>
      <p:sp>
        <p:nvSpPr>
          <p:cNvPr id="496659" name="Line 19"/>
          <p:cNvSpPr>
            <a:spLocks noChangeShapeType="1"/>
          </p:cNvSpPr>
          <p:nvPr/>
        </p:nvSpPr>
        <p:spPr bwMode="auto">
          <a:xfrm>
            <a:off x="5332413" y="2351088"/>
            <a:ext cx="228600" cy="2133600"/>
          </a:xfrm>
          <a:prstGeom prst="line">
            <a:avLst/>
          </a:prstGeom>
          <a:noFill/>
          <a:ln w="50800">
            <a:solidFill>
              <a:schemeClr val="hlink"/>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sz="2400" smtClean="0">
              <a:solidFill>
                <a:srgbClr val="FFFFFF"/>
              </a:solidFill>
              <a:latin typeface="Calibri" panose="020F0502020204030204" pitchFamily="34" charset="0"/>
            </a:endParaRPr>
          </a:p>
        </p:txBody>
      </p:sp>
      <p:sp>
        <p:nvSpPr>
          <p:cNvPr id="496660" name="Line 20"/>
          <p:cNvSpPr>
            <a:spLocks noChangeShapeType="1"/>
          </p:cNvSpPr>
          <p:nvPr/>
        </p:nvSpPr>
        <p:spPr bwMode="auto">
          <a:xfrm flipH="1">
            <a:off x="5561013" y="3494088"/>
            <a:ext cx="609600" cy="990600"/>
          </a:xfrm>
          <a:prstGeom prst="line">
            <a:avLst/>
          </a:prstGeom>
          <a:noFill/>
          <a:ln w="50800">
            <a:solidFill>
              <a:schemeClr val="hlink"/>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sz="2400" smtClean="0">
              <a:solidFill>
                <a:srgbClr val="FFFFFF"/>
              </a:solidFill>
              <a:latin typeface="Calibri" panose="020F0502020204030204" pitchFamily="34" charset="0"/>
            </a:endParaRPr>
          </a:p>
        </p:txBody>
      </p:sp>
      <p:sp>
        <p:nvSpPr>
          <p:cNvPr id="496661" name="AutoShape 21"/>
          <p:cNvSpPr>
            <a:spLocks noChangeArrowheads="1"/>
          </p:cNvSpPr>
          <p:nvPr/>
        </p:nvSpPr>
        <p:spPr bwMode="auto">
          <a:xfrm>
            <a:off x="6786563" y="2967038"/>
            <a:ext cx="1511300" cy="215900"/>
          </a:xfrm>
          <a:prstGeom prst="leftArrow">
            <a:avLst>
              <a:gd name="adj1" fmla="val 50000"/>
              <a:gd name="adj2" fmla="val 349968"/>
            </a:avLst>
          </a:prstGeom>
          <a:solidFill>
            <a:schemeClr val="hlink"/>
          </a:solidFill>
          <a:ln w="12700">
            <a:solidFill>
              <a:schemeClr val="tx1"/>
            </a:solidFill>
            <a:miter lim="800000"/>
            <a:headEnd/>
            <a:tailEnd/>
          </a:ln>
        </p:spPr>
        <p:txBody>
          <a:bodyPr wrap="none" anchor="ct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endParaRPr lang="en-US" altLang="en-US" smtClean="0">
              <a:solidFill>
                <a:srgbClr val="FFFFFF"/>
              </a:solidFill>
              <a:latin typeface="Calibri" panose="020F0502020204030204" pitchFamily="34" charset="0"/>
            </a:endParaRPr>
          </a:p>
        </p:txBody>
      </p:sp>
      <p:sp>
        <p:nvSpPr>
          <p:cNvPr id="496662" name="Rectangle 22"/>
          <p:cNvSpPr>
            <a:spLocks noChangeArrowheads="1"/>
          </p:cNvSpPr>
          <p:nvPr/>
        </p:nvSpPr>
        <p:spPr bwMode="auto">
          <a:xfrm>
            <a:off x="8329613" y="2868613"/>
            <a:ext cx="1224887"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r>
              <a:rPr lang="en-US" altLang="en-US" b="1" i="0" smtClean="0">
                <a:solidFill>
                  <a:srgbClr val="FFFF00"/>
                </a:solidFill>
                <a:latin typeface="Calibri" panose="020F0502020204030204" pitchFamily="34" charset="0"/>
              </a:rPr>
              <a:t>EFFECT?</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6658"/>
                                        </p:tgtEl>
                                        <p:attrNameLst>
                                          <p:attrName>style.visibility</p:attrName>
                                        </p:attrNameLst>
                                      </p:cBhvr>
                                      <p:to>
                                        <p:strVal val="visible"/>
                                      </p:to>
                                    </p:set>
                                    <p:anim calcmode="lin" valueType="num">
                                      <p:cBhvr additive="base">
                                        <p:cTn id="7" dur="500" fill="hold"/>
                                        <p:tgtEl>
                                          <p:spTgt spid="496658"/>
                                        </p:tgtEl>
                                        <p:attrNameLst>
                                          <p:attrName>ppt_x</p:attrName>
                                        </p:attrNameLst>
                                      </p:cBhvr>
                                      <p:tavLst>
                                        <p:tav tm="0">
                                          <p:val>
                                            <p:strVal val="0-#ppt_w/2"/>
                                          </p:val>
                                        </p:tav>
                                        <p:tav tm="100000">
                                          <p:val>
                                            <p:strVal val="#ppt_x"/>
                                          </p:val>
                                        </p:tav>
                                      </p:tavLst>
                                    </p:anim>
                                    <p:anim calcmode="lin" valueType="num">
                                      <p:cBhvr additive="base">
                                        <p:cTn id="8" dur="500" fill="hold"/>
                                        <p:tgtEl>
                                          <p:spTgt spid="4966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96659"/>
                                        </p:tgtEl>
                                        <p:attrNameLst>
                                          <p:attrName>style.visibility</p:attrName>
                                        </p:attrNameLst>
                                      </p:cBhvr>
                                      <p:to>
                                        <p:strVal val="visible"/>
                                      </p:to>
                                    </p:set>
                                    <p:anim calcmode="lin" valueType="num">
                                      <p:cBhvr additive="base">
                                        <p:cTn id="13" dur="500" fill="hold"/>
                                        <p:tgtEl>
                                          <p:spTgt spid="496659"/>
                                        </p:tgtEl>
                                        <p:attrNameLst>
                                          <p:attrName>ppt_x</p:attrName>
                                        </p:attrNameLst>
                                      </p:cBhvr>
                                      <p:tavLst>
                                        <p:tav tm="0">
                                          <p:val>
                                            <p:strVal val="1+#ppt_w/2"/>
                                          </p:val>
                                        </p:tav>
                                        <p:tav tm="100000">
                                          <p:val>
                                            <p:strVal val="#ppt_x"/>
                                          </p:val>
                                        </p:tav>
                                      </p:tavLst>
                                    </p:anim>
                                    <p:anim calcmode="lin" valueType="num">
                                      <p:cBhvr additive="base">
                                        <p:cTn id="14" dur="500" fill="hold"/>
                                        <p:tgtEl>
                                          <p:spTgt spid="49665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96660"/>
                                        </p:tgtEl>
                                        <p:attrNameLst>
                                          <p:attrName>style.visibility</p:attrName>
                                        </p:attrNameLst>
                                      </p:cBhvr>
                                      <p:to>
                                        <p:strVal val="visible"/>
                                      </p:to>
                                    </p:set>
                                    <p:anim calcmode="lin" valueType="num">
                                      <p:cBhvr additive="base">
                                        <p:cTn id="19" dur="500" fill="hold"/>
                                        <p:tgtEl>
                                          <p:spTgt spid="496660"/>
                                        </p:tgtEl>
                                        <p:attrNameLst>
                                          <p:attrName>ppt_x</p:attrName>
                                        </p:attrNameLst>
                                      </p:cBhvr>
                                      <p:tavLst>
                                        <p:tav tm="0">
                                          <p:val>
                                            <p:strVal val="1+#ppt_w/2"/>
                                          </p:val>
                                        </p:tav>
                                        <p:tav tm="100000">
                                          <p:val>
                                            <p:strVal val="#ppt_x"/>
                                          </p:val>
                                        </p:tav>
                                      </p:tavLst>
                                    </p:anim>
                                    <p:anim calcmode="lin" valueType="num">
                                      <p:cBhvr additive="base">
                                        <p:cTn id="20" dur="500" fill="hold"/>
                                        <p:tgtEl>
                                          <p:spTgt spid="49666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6661"/>
                                        </p:tgtEl>
                                        <p:attrNameLst>
                                          <p:attrName>style.visibility</p:attrName>
                                        </p:attrNameLst>
                                      </p:cBhvr>
                                      <p:to>
                                        <p:strVal val="visible"/>
                                      </p:to>
                                    </p:set>
                                    <p:anim calcmode="lin" valueType="num">
                                      <p:cBhvr additive="base">
                                        <p:cTn id="25" dur="500" fill="hold"/>
                                        <p:tgtEl>
                                          <p:spTgt spid="496661"/>
                                        </p:tgtEl>
                                        <p:attrNameLst>
                                          <p:attrName>ppt_x</p:attrName>
                                        </p:attrNameLst>
                                      </p:cBhvr>
                                      <p:tavLst>
                                        <p:tav tm="0">
                                          <p:val>
                                            <p:strVal val="0-#ppt_w/2"/>
                                          </p:val>
                                        </p:tav>
                                        <p:tav tm="100000">
                                          <p:val>
                                            <p:strVal val="#ppt_x"/>
                                          </p:val>
                                        </p:tav>
                                      </p:tavLst>
                                    </p:anim>
                                    <p:anim calcmode="lin" valueType="num">
                                      <p:cBhvr additive="base">
                                        <p:cTn id="26" dur="500" fill="hold"/>
                                        <p:tgtEl>
                                          <p:spTgt spid="49666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3" fill="hold" grpId="0" nodeType="clickEffect">
                                  <p:stCondLst>
                                    <p:cond delay="0"/>
                                  </p:stCondLst>
                                  <p:iterate type="lt">
                                    <p:tmPct val="100000"/>
                                  </p:iterate>
                                  <p:childTnLst>
                                    <p:set>
                                      <p:cBhvr>
                                        <p:cTn id="30" dur="1" fill="hold">
                                          <p:stCondLst>
                                            <p:cond delay="0"/>
                                          </p:stCondLst>
                                        </p:cTn>
                                        <p:tgtEl>
                                          <p:spTgt spid="496662">
                                            <p:txEl>
                                              <p:pRg st="0" end="0"/>
                                            </p:txEl>
                                          </p:spTgt>
                                        </p:tgtEl>
                                        <p:attrNameLst>
                                          <p:attrName>style.visibility</p:attrName>
                                        </p:attrNameLst>
                                      </p:cBhvr>
                                      <p:to>
                                        <p:strVal val="visible"/>
                                      </p:to>
                                    </p:set>
                                    <p:anim calcmode="lin" valueType="num">
                                      <p:cBhvr additive="base">
                                        <p:cTn id="31" dur="75" fill="hold"/>
                                        <p:tgtEl>
                                          <p:spTgt spid="496662">
                                            <p:txEl>
                                              <p:pRg st="0" end="0"/>
                                            </p:txEl>
                                          </p:spTgt>
                                        </p:tgtEl>
                                        <p:attrNameLst>
                                          <p:attrName>ppt_x</p:attrName>
                                        </p:attrNameLst>
                                      </p:cBhvr>
                                      <p:tavLst>
                                        <p:tav tm="0">
                                          <p:val>
                                            <p:strVal val="1+#ppt_w/2"/>
                                          </p:val>
                                        </p:tav>
                                        <p:tav tm="100000">
                                          <p:val>
                                            <p:strVal val="#ppt_x"/>
                                          </p:val>
                                        </p:tav>
                                      </p:tavLst>
                                    </p:anim>
                                    <p:anim calcmode="lin" valueType="num">
                                      <p:cBhvr additive="base">
                                        <p:cTn id="32" dur="75" fill="hold"/>
                                        <p:tgtEl>
                                          <p:spTgt spid="496662">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58" grpId="0" autoUpdateAnimBg="0"/>
      <p:bldP spid="496659" grpId="0" animBg="1"/>
      <p:bldP spid="496660" grpId="0" animBg="1"/>
      <p:bldP spid="496661" grpId="0" animBg="1"/>
      <p:bldP spid="496662"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342900" y="2187575"/>
            <a:ext cx="95250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buClr>
                <a:schemeClr val="tx2"/>
              </a:buClr>
              <a:buFont typeface="Wingdings" panose="05000000000000000000" pitchFamily="2" charset="2"/>
              <a:buBlip>
                <a:blip r:embed="rId4"/>
              </a:buBlip>
            </a:pPr>
            <a:r>
              <a:rPr lang="en-US" altLang="en-US" sz="2400" b="1" i="0">
                <a:solidFill>
                  <a:srgbClr val="00FFCC"/>
                </a:solidFill>
                <a:latin typeface="Calibri" panose="020F0502020204030204" pitchFamily="34" charset="0"/>
              </a:rPr>
              <a:t> </a:t>
            </a:r>
            <a:r>
              <a:rPr lang="en-US" altLang="en-US" sz="2600" b="1" i="0">
                <a:solidFill>
                  <a:srgbClr val="FF66FF"/>
                </a:solidFill>
                <a:latin typeface="Calibri" panose="020F0502020204030204" pitchFamily="34" charset="0"/>
              </a:rPr>
              <a:t>CO is well regulated according to tissue metabolic demands.</a:t>
            </a:r>
          </a:p>
          <a:p>
            <a:pPr>
              <a:spcBef>
                <a:spcPct val="50000"/>
              </a:spcBef>
              <a:buClr>
                <a:schemeClr val="tx2"/>
              </a:buClr>
              <a:buFont typeface="Wingdings" panose="05000000000000000000" pitchFamily="2" charset="2"/>
              <a:buBlip>
                <a:blip r:embed="rId4"/>
              </a:buBlip>
            </a:pPr>
            <a:endParaRPr lang="en-US" altLang="en-US" sz="2600" b="1" i="0">
              <a:solidFill>
                <a:srgbClr val="FF66FF"/>
              </a:solidFill>
              <a:latin typeface="Calibri" panose="020F0502020204030204" pitchFamily="34" charset="0"/>
            </a:endParaRPr>
          </a:p>
          <a:p>
            <a:pPr>
              <a:spcBef>
                <a:spcPct val="50000"/>
              </a:spcBef>
              <a:buClr>
                <a:schemeClr val="tx2"/>
              </a:buClr>
              <a:buFont typeface="Wingdings" panose="05000000000000000000" pitchFamily="2" charset="2"/>
              <a:buBlip>
                <a:blip r:embed="rId4"/>
              </a:buBlip>
            </a:pPr>
            <a:r>
              <a:rPr lang="en-US" altLang="en-US" sz="2600" b="1" i="0">
                <a:solidFill>
                  <a:srgbClr val="00FFCC"/>
                </a:solidFill>
                <a:latin typeface="Calibri" panose="020F0502020204030204" pitchFamily="34" charset="0"/>
              </a:rPr>
              <a:t> Thus, the basic determinant of the cardiac output is the O</a:t>
            </a:r>
            <a:r>
              <a:rPr lang="en-US" altLang="en-US" sz="2600" b="1" i="0" baseline="-25000">
                <a:solidFill>
                  <a:srgbClr val="00FFCC"/>
                </a:solidFill>
                <a:latin typeface="Calibri" panose="020F0502020204030204" pitchFamily="34" charset="0"/>
              </a:rPr>
              <a:t>2 </a:t>
            </a:r>
            <a:r>
              <a:rPr lang="en-US" altLang="en-US" sz="2600" b="1" i="0">
                <a:solidFill>
                  <a:srgbClr val="00FFCC"/>
                </a:solidFill>
                <a:latin typeface="Calibri" panose="020F0502020204030204" pitchFamily="34" charset="0"/>
              </a:rPr>
              <a:t>requirements of body tissues, for their metabolic rates.</a:t>
            </a:r>
          </a:p>
          <a:p>
            <a:pPr>
              <a:spcBef>
                <a:spcPct val="50000"/>
              </a:spcBef>
              <a:buClr>
                <a:schemeClr val="tx2"/>
              </a:buClr>
              <a:buFont typeface="Wingdings" panose="05000000000000000000" pitchFamily="2" charset="2"/>
              <a:buBlip>
                <a:blip r:embed="rId4"/>
              </a:buBlip>
            </a:pPr>
            <a:endParaRPr lang="en-US" altLang="en-US" sz="2600" b="1" i="0">
              <a:solidFill>
                <a:srgbClr val="00FFCC"/>
              </a:solidFill>
              <a:latin typeface="Calibri" panose="020F0502020204030204" pitchFamily="34" charset="0"/>
            </a:endParaRPr>
          </a:p>
          <a:p>
            <a:pPr>
              <a:spcBef>
                <a:spcPct val="50000"/>
              </a:spcBef>
              <a:buClr>
                <a:schemeClr val="tx2"/>
              </a:buClr>
              <a:buFont typeface="Wingdings" panose="05000000000000000000" pitchFamily="2" charset="2"/>
              <a:buBlip>
                <a:blip r:embed="rId4"/>
              </a:buBlip>
            </a:pPr>
            <a:r>
              <a:rPr lang="en-US" altLang="en-US" sz="2600" b="1" i="0">
                <a:solidFill>
                  <a:srgbClr val="00FFCC"/>
                </a:solidFill>
                <a:latin typeface="Calibri" panose="020F0502020204030204" pitchFamily="34" charset="0"/>
              </a:rPr>
              <a:t> Accordingly, if the metabolic rate is increased, the CO and VR are increased to maintain optimal O</a:t>
            </a:r>
            <a:r>
              <a:rPr lang="en-US" altLang="en-US" sz="2600" b="1" i="0" baseline="-25000">
                <a:solidFill>
                  <a:srgbClr val="00FFCC"/>
                </a:solidFill>
                <a:latin typeface="Calibri" panose="020F0502020204030204" pitchFamily="34" charset="0"/>
              </a:rPr>
              <a:t>2 </a:t>
            </a:r>
            <a:r>
              <a:rPr lang="en-US" altLang="en-US" sz="2600" b="1" i="0">
                <a:solidFill>
                  <a:srgbClr val="00FFCC"/>
                </a:solidFill>
                <a:latin typeface="Calibri" panose="020F0502020204030204" pitchFamily="34" charset="0"/>
              </a:rPr>
              <a:t> supply to the active </a:t>
            </a:r>
            <a:r>
              <a:rPr lang="en-US" altLang="en-US" sz="2600" b="1" i="0">
                <a:solidFill>
                  <a:srgbClr val="00FFFF"/>
                </a:solidFill>
                <a:latin typeface="Calibri" panose="020F0502020204030204" pitchFamily="34" charset="0"/>
              </a:rPr>
              <a:t>tissues</a:t>
            </a:r>
            <a:r>
              <a:rPr lang="en-US" altLang="en-US" sz="2600" b="1">
                <a:solidFill>
                  <a:srgbClr val="00FFFF"/>
                </a:solidFill>
                <a:latin typeface="Calibri" panose="020F0502020204030204" pitchFamily="34" charset="0"/>
              </a:rPr>
              <a:t>.</a:t>
            </a:r>
          </a:p>
        </p:txBody>
      </p:sp>
      <p:sp>
        <p:nvSpPr>
          <p:cNvPr id="10243" name="Rectangle 5"/>
          <p:cNvSpPr>
            <a:spLocks noChangeArrowheads="1"/>
          </p:cNvSpPr>
          <p:nvPr/>
        </p:nvSpPr>
        <p:spPr bwMode="auto">
          <a:xfrm>
            <a:off x="876300" y="762000"/>
            <a:ext cx="8743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US" altLang="en-US" sz="4400" b="1" i="0">
                <a:solidFill>
                  <a:schemeClr val="tx2"/>
                </a:solidFill>
                <a:latin typeface="Calibri" panose="020F0502020204030204" pitchFamily="34" charset="0"/>
              </a:rPr>
              <a:t>The heart as a pump</a:t>
            </a:r>
            <a:br>
              <a:rPr lang="en-US" altLang="en-US" sz="4400" b="1" i="0">
                <a:solidFill>
                  <a:schemeClr val="tx2"/>
                </a:solidFill>
                <a:latin typeface="Calibri" panose="020F0502020204030204" pitchFamily="34" charset="0"/>
              </a:rPr>
            </a:br>
            <a:r>
              <a:rPr lang="en-US" altLang="en-US" sz="4400" b="1" i="0">
                <a:solidFill>
                  <a:schemeClr val="tx2"/>
                </a:solidFill>
                <a:latin typeface="Calibri" panose="020F0502020204030204" pitchFamily="34" charset="0"/>
              </a:rPr>
              <a:t>1. Cardiac output (CO)</a:t>
            </a: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52642" name="Rectangle 2"/>
          <p:cNvSpPr>
            <a:spLocks noChangeArrowheads="1"/>
          </p:cNvSpPr>
          <p:nvPr/>
        </p:nvSpPr>
        <p:spPr bwMode="auto">
          <a:xfrm>
            <a:off x="819150" y="609600"/>
            <a:ext cx="8743950" cy="762000"/>
          </a:xfrm>
          <a:prstGeom prst="rect">
            <a:avLst/>
          </a:prstGeom>
          <a:noFill/>
          <a:ln w="9525">
            <a:noFill/>
            <a:miter lim="800000"/>
            <a:headEnd/>
            <a:tailEnd/>
          </a:ln>
          <a:effectLst/>
        </p:spPr>
        <p:txBody>
          <a:bodyPr lIns="92075" tIns="46038" rIns="92075" bIns="46038" anchor="ctr"/>
          <a:lstStyle/>
          <a:p>
            <a:pPr algn="ctr">
              <a:defRPr/>
            </a:pPr>
            <a:r>
              <a:rPr lang="en-US" sz="4400" b="1" i="0">
                <a:solidFill>
                  <a:srgbClr val="FFFF00"/>
                </a:solidFill>
                <a:effectLst>
                  <a:outerShdw blurRad="38100" dist="38100" dir="2700000" algn="tl">
                    <a:srgbClr val="000000"/>
                  </a:outerShdw>
                </a:effectLst>
                <a:latin typeface="Calibri" panose="020F0502020204030204" pitchFamily="34" charset="0"/>
                <a:cs typeface="Traditional Arabic" pitchFamily="2" charset="-78"/>
              </a:rPr>
              <a:t>Cardiac reserve</a:t>
            </a:r>
          </a:p>
        </p:txBody>
      </p:sp>
      <p:sp>
        <p:nvSpPr>
          <p:cNvPr id="11267" name="Text Box 3"/>
          <p:cNvSpPr txBox="1">
            <a:spLocks noChangeArrowheads="1"/>
          </p:cNvSpPr>
          <p:nvPr/>
        </p:nvSpPr>
        <p:spPr bwMode="auto">
          <a:xfrm>
            <a:off x="419100" y="1873250"/>
            <a:ext cx="9448800" cy="451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buClr>
                <a:schemeClr val="tx2"/>
              </a:buClr>
              <a:buFont typeface="Wingdings" panose="05000000000000000000" pitchFamily="2" charset="2"/>
              <a:buBlip>
                <a:blip r:embed="rId4"/>
              </a:buBlip>
            </a:pPr>
            <a:r>
              <a:rPr lang="en-US" altLang="en-US" sz="2300" b="1" i="0" dirty="0">
                <a:solidFill>
                  <a:srgbClr val="00FFFF"/>
                </a:solidFill>
                <a:latin typeface="Calibri" panose="020F0502020204030204" pitchFamily="34" charset="0"/>
              </a:rPr>
              <a:t> The cardiac output at rest is approximately 5 L/min.</a:t>
            </a:r>
          </a:p>
          <a:p>
            <a:pPr>
              <a:spcBef>
                <a:spcPct val="50000"/>
              </a:spcBef>
              <a:buClr>
                <a:schemeClr val="tx2"/>
              </a:buClr>
              <a:buFont typeface="Wingdings" panose="05000000000000000000" pitchFamily="2" charset="2"/>
              <a:buBlip>
                <a:blip r:embed="rId4"/>
              </a:buBlip>
            </a:pPr>
            <a:r>
              <a:rPr lang="en-US" altLang="en-US" sz="2300" b="1" i="0" dirty="0">
                <a:solidFill>
                  <a:srgbClr val="00FFFF"/>
                </a:solidFill>
                <a:latin typeface="Calibri" panose="020F0502020204030204" pitchFamily="34" charset="0"/>
              </a:rPr>
              <a:t> The body’s blood volume averages 5 to 5.5 liters.</a:t>
            </a:r>
          </a:p>
          <a:p>
            <a:pPr>
              <a:spcBef>
                <a:spcPct val="50000"/>
              </a:spcBef>
              <a:buClr>
                <a:schemeClr val="tx2"/>
              </a:buClr>
              <a:buFont typeface="Wingdings" panose="05000000000000000000" pitchFamily="2" charset="2"/>
              <a:buBlip>
                <a:blip r:embed="rId4"/>
              </a:buBlip>
            </a:pPr>
            <a:r>
              <a:rPr lang="en-US" altLang="en-US" sz="2300" b="1" i="0" dirty="0">
                <a:solidFill>
                  <a:srgbClr val="00FFFF"/>
                </a:solidFill>
                <a:latin typeface="Calibri" panose="020F0502020204030204" pitchFamily="34" charset="0"/>
              </a:rPr>
              <a:t> Thus, each ventricle pumps the equivalent of the entire blood volume each minute.</a:t>
            </a:r>
          </a:p>
          <a:p>
            <a:pPr>
              <a:spcBef>
                <a:spcPct val="50000"/>
              </a:spcBef>
              <a:buClr>
                <a:schemeClr val="tx2"/>
              </a:buClr>
              <a:buFont typeface="Wingdings" panose="05000000000000000000" pitchFamily="2" charset="2"/>
              <a:buBlip>
                <a:blip r:embed="rId4"/>
              </a:buBlip>
            </a:pPr>
            <a:r>
              <a:rPr lang="en-US" altLang="en-US" sz="2300" b="1" i="0" dirty="0">
                <a:solidFill>
                  <a:srgbClr val="00FFFF"/>
                </a:solidFill>
                <a:latin typeface="Calibri" panose="020F0502020204030204" pitchFamily="34" charset="0"/>
              </a:rPr>
              <a:t> At this rate, each ventricle would pump ~ 2.5 million liters in just one year.</a:t>
            </a:r>
          </a:p>
          <a:p>
            <a:pPr>
              <a:spcBef>
                <a:spcPct val="50000"/>
              </a:spcBef>
              <a:buClr>
                <a:schemeClr val="tx2"/>
              </a:buClr>
              <a:buFont typeface="Wingdings" panose="05000000000000000000" pitchFamily="2" charset="2"/>
              <a:buBlip>
                <a:blip r:embed="rId4"/>
              </a:buBlip>
            </a:pPr>
            <a:r>
              <a:rPr lang="en-US" altLang="en-US" sz="2300" b="1" i="0" dirty="0">
                <a:solidFill>
                  <a:srgbClr val="00FFFF"/>
                </a:solidFill>
                <a:latin typeface="Calibri" panose="020F0502020204030204" pitchFamily="34" charset="0"/>
              </a:rPr>
              <a:t> During exercise, the CO can increase to 20 to 25 liters/min and to as high as 40 liters/min in well trained athletes. </a:t>
            </a:r>
          </a:p>
          <a:p>
            <a:pPr>
              <a:spcBef>
                <a:spcPct val="50000"/>
              </a:spcBef>
              <a:buClr>
                <a:schemeClr val="tx2"/>
              </a:buClr>
              <a:buFont typeface="Wingdings" panose="05000000000000000000" pitchFamily="2" charset="2"/>
              <a:buBlip>
                <a:blip r:embed="rId4"/>
              </a:buBlip>
            </a:pPr>
            <a:r>
              <a:rPr lang="en-US" altLang="en-US" sz="2300" b="1" i="0" dirty="0">
                <a:solidFill>
                  <a:srgbClr val="00FFFF"/>
                </a:solidFill>
                <a:latin typeface="Calibri" panose="020F0502020204030204" pitchFamily="34" charset="0"/>
              </a:rPr>
              <a:t> </a:t>
            </a:r>
            <a:r>
              <a:rPr lang="en-US" altLang="en-US" sz="2300" b="1" i="0" dirty="0">
                <a:solidFill>
                  <a:schemeClr val="accent2"/>
                </a:solidFill>
                <a:latin typeface="Calibri" panose="020F0502020204030204" pitchFamily="34" charset="0"/>
              </a:rPr>
              <a:t>The difference between the resting CO and the maximum volume of blood the heart is capable of pumping per minute is known as the cardiac reserve.</a:t>
            </a:r>
            <a:endParaRPr lang="en-US" altLang="en-US" sz="2300" b="1" dirty="0">
              <a:solidFill>
                <a:schemeClr val="accent2"/>
              </a:solidFill>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53666" name="Rectangle 2"/>
          <p:cNvSpPr>
            <a:spLocks noChangeArrowheads="1"/>
          </p:cNvSpPr>
          <p:nvPr/>
        </p:nvSpPr>
        <p:spPr bwMode="auto">
          <a:xfrm>
            <a:off x="647700" y="2895600"/>
            <a:ext cx="8991600" cy="1219200"/>
          </a:xfrm>
          <a:prstGeom prst="rect">
            <a:avLst/>
          </a:prstGeom>
          <a:noFill/>
          <a:ln w="9525">
            <a:noFill/>
            <a:miter lim="800000"/>
            <a:headEnd/>
            <a:tailEnd/>
          </a:ln>
          <a:effectLst/>
        </p:spPr>
        <p:txBody>
          <a:bodyPr lIns="92075" tIns="46038" rIns="92075" bIns="46038" anchor="ctr"/>
          <a:lstStyle/>
          <a:p>
            <a:pPr algn="ctr">
              <a:defRPr/>
            </a:pPr>
            <a:r>
              <a:rPr lang="en-US" sz="4000" b="1" i="0">
                <a:solidFill>
                  <a:srgbClr val="FFFF00"/>
                </a:solidFill>
                <a:effectLst>
                  <a:outerShdw blurRad="38100" dist="38100" dir="2700000" algn="tl">
                    <a:srgbClr val="000000"/>
                  </a:outerShdw>
                </a:effectLst>
                <a:latin typeface="Calibri" panose="020F0502020204030204" pitchFamily="34" charset="0"/>
                <a:cs typeface="Traditional Arabic" pitchFamily="2" charset="-78"/>
              </a:rPr>
              <a:t>How can cardiac output vary so tremendously depending on the demand of the body?</a:t>
            </a: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ue Diagonal">
  <a:themeElements>
    <a:clrScheme name="1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1_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1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1_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1_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1_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C:\MSOFFICE\Templates\Presentation Designs\Blue Diagonal.pot</Template>
  <TotalTime>16298</TotalTime>
  <Words>3587</Words>
  <Application>Microsoft Office PowerPoint</Application>
  <PresentationFormat>35mm Slides</PresentationFormat>
  <Paragraphs>624</Paragraphs>
  <Slides>69</Slides>
  <Notes>58</Notes>
  <HiddenSlides>0</HiddenSlides>
  <MMClips>0</MMClips>
  <ScaleCrop>false</ScaleCrop>
  <HeadingPairs>
    <vt:vector size="8" baseType="variant">
      <vt:variant>
        <vt:lpstr>Fonts Used</vt:lpstr>
      </vt:variant>
      <vt:variant>
        <vt:i4>9</vt:i4>
      </vt:variant>
      <vt:variant>
        <vt:lpstr>Theme</vt:lpstr>
      </vt:variant>
      <vt:variant>
        <vt:i4>12</vt:i4>
      </vt:variant>
      <vt:variant>
        <vt:lpstr>Embedded OLE Servers</vt:lpstr>
      </vt:variant>
      <vt:variant>
        <vt:i4>1</vt:i4>
      </vt:variant>
      <vt:variant>
        <vt:lpstr>Slide Titles</vt:lpstr>
      </vt:variant>
      <vt:variant>
        <vt:i4>69</vt:i4>
      </vt:variant>
    </vt:vector>
  </HeadingPairs>
  <TitlesOfParts>
    <vt:vector size="91" baseType="lpstr">
      <vt:lpstr>Arial</vt:lpstr>
      <vt:lpstr>Calibri</vt:lpstr>
      <vt:lpstr>Courier New</vt:lpstr>
      <vt:lpstr>Monotype Sorts</vt:lpstr>
      <vt:lpstr>Symbol</vt:lpstr>
      <vt:lpstr>Times New Roman</vt:lpstr>
      <vt:lpstr>Traditional Arabic</vt:lpstr>
      <vt:lpstr>Trebuchet MS</vt:lpstr>
      <vt:lpstr>Wingdings</vt:lpstr>
      <vt:lpstr>Blue Diagonal</vt:lpstr>
      <vt:lpstr>1_Blue Diagonal</vt:lpstr>
      <vt:lpstr>2_Blue Diagonal</vt:lpstr>
      <vt:lpstr>3_Blue Diagonal</vt:lpstr>
      <vt:lpstr>4_Blue Diagonal</vt:lpstr>
      <vt:lpstr>5_Blue Diagonal</vt:lpstr>
      <vt:lpstr>6_Blue Diagonal</vt:lpstr>
      <vt:lpstr>7_Blue Diagonal</vt:lpstr>
      <vt:lpstr>8_Blue Diagonal</vt:lpstr>
      <vt:lpstr>9_Blue Diagonal</vt:lpstr>
      <vt:lpstr>10_Blue Diagonal</vt:lpstr>
      <vt:lpstr>11_Blue Diagonal</vt:lpstr>
      <vt:lpstr>Document</vt:lpstr>
      <vt:lpstr>Cardiovascular Block  Stroke volume and its regulation Cardiac output Heart failure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PHYSIOLOGY</dc:title>
  <dc:creator>Authorized User</dc:creator>
  <cp:lastModifiedBy>Ahmad Al-Shafei</cp:lastModifiedBy>
  <cp:revision>1262</cp:revision>
  <cp:lastPrinted>1999-02-22T15:28:22Z</cp:lastPrinted>
  <dcterms:created xsi:type="dcterms:W3CDTF">1997-10-10T11:48:30Z</dcterms:created>
  <dcterms:modified xsi:type="dcterms:W3CDTF">2015-03-10T04:59:06Z</dcterms:modified>
</cp:coreProperties>
</file>