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92" r:id="rId6"/>
    <p:sldId id="303" r:id="rId7"/>
    <p:sldId id="306" r:id="rId8"/>
    <p:sldId id="298" r:id="rId9"/>
    <p:sldId id="300" r:id="rId10"/>
    <p:sldId id="299" r:id="rId11"/>
    <p:sldId id="301" r:id="rId12"/>
    <p:sldId id="302" r:id="rId13"/>
    <p:sldId id="267" r:id="rId14"/>
    <p:sldId id="29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8E0975-C6D3-4CBE-9A1F-F8D86F9947B8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7FBAB-0266-4B06-9312-927AC7C34C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61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7FBAB-0266-4B06-9312-927AC7C34CF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7FBAB-0266-4B06-9312-927AC7C34CF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7FBAB-0266-4B06-9312-927AC7C34CF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7FBAB-0266-4B06-9312-927AC7C34CF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7FBAB-0266-4B06-9312-927AC7C34C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7FBAB-0266-4B06-9312-927AC7C34C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7FBAB-0266-4B06-9312-927AC7C34CF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7FBAB-0266-4B06-9312-927AC7C34CF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A8793-10A0-4ED5-B8BE-C6A72485BE65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9B5BF-341B-4EF1-B899-C11ACD96AF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A8793-10A0-4ED5-B8BE-C6A72485BE65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9B5BF-341B-4EF1-B899-C11ACD96A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A8793-10A0-4ED5-B8BE-C6A72485BE65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9B5BF-341B-4EF1-B899-C11ACD96A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A8793-10A0-4ED5-B8BE-C6A72485BE65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9B5BF-341B-4EF1-B899-C11ACD96A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A8793-10A0-4ED5-B8BE-C6A72485BE65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9B5BF-341B-4EF1-B899-C11ACD96AF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A8793-10A0-4ED5-B8BE-C6A72485BE65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9B5BF-341B-4EF1-B899-C11ACD96A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A8793-10A0-4ED5-B8BE-C6A72485BE65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9B5BF-341B-4EF1-B899-C11ACD96AF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A8793-10A0-4ED5-B8BE-C6A72485BE65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9B5BF-341B-4EF1-B899-C11ACD96A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A8793-10A0-4ED5-B8BE-C6A72485BE65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9B5BF-341B-4EF1-B899-C11ACD96A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A8793-10A0-4ED5-B8BE-C6A72485BE65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9B5BF-341B-4EF1-B899-C11ACD96A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81A8793-10A0-4ED5-B8BE-C6A72485BE65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549B5BF-341B-4EF1-B899-C11ACD96A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81A8793-10A0-4ED5-B8BE-C6A72485BE65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549B5BF-341B-4EF1-B899-C11ACD96A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3600"/>
            <a:ext cx="8610600" cy="685800"/>
          </a:xfrm>
        </p:spPr>
        <p:txBody>
          <a:bodyPr/>
          <a:lstStyle/>
          <a:p>
            <a:pPr algn="ctr"/>
            <a:r>
              <a:rPr lang="en-US" sz="4400" dirty="0" smtClean="0"/>
              <a:t>BLOOD PRESSURE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763000" cy="914400"/>
          </a:xfrm>
        </p:spPr>
        <p:txBody>
          <a:bodyPr/>
          <a:lstStyle/>
          <a:p>
            <a:pPr algn="ctr"/>
            <a:r>
              <a:rPr lang="en-US" b="1" u="sng" spc="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Palpitory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After localizing the brachial pulse</a:t>
            </a:r>
          </a:p>
          <a:p>
            <a:r>
              <a:rPr lang="en-US" dirty="0" smtClean="0"/>
              <a:t>Inflate the BP cuff until a level which is about 20-30 mmHg above the point at which the pulse is no longer palpable.</a:t>
            </a:r>
          </a:p>
          <a:p>
            <a:r>
              <a:rPr lang="en-US" dirty="0" smtClean="0"/>
              <a:t>Now slowly deflate the cuff until the pulse is palpable again.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This is the systolic BP.</a:t>
            </a:r>
          </a:p>
          <a:p>
            <a:r>
              <a:rPr lang="en-US" dirty="0" smtClean="0"/>
              <a:t>In this method only the systolic pressure can be measured, while the </a:t>
            </a:r>
            <a:r>
              <a:rPr lang="en-US" dirty="0" smtClean="0">
                <a:solidFill>
                  <a:srgbClr val="FF0000"/>
                </a:solidFill>
              </a:rPr>
              <a:t>diastolic pressure cannot be measured.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148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763000" cy="914400"/>
          </a:xfrm>
        </p:spPr>
        <p:txBody>
          <a:bodyPr/>
          <a:lstStyle/>
          <a:p>
            <a:pPr algn="ctr"/>
            <a:r>
              <a:rPr lang="en-US" b="1" u="sng" spc="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Auscultatory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cuff pressure is inflated quickly to a pressure about 30 mm Hg higher than the systolic pressure determined by the </a:t>
            </a:r>
            <a:r>
              <a:rPr lang="en-US" dirty="0" smtClean="0"/>
              <a:t>Palpitory method.  </a:t>
            </a:r>
            <a:r>
              <a:rPr lang="en-US" dirty="0"/>
              <a:t>Then the air is let out of the cuff </a:t>
            </a:r>
            <a:r>
              <a:rPr lang="en-US" dirty="0" smtClean="0"/>
              <a:t>slowly.  </a:t>
            </a:r>
            <a:endParaRPr lang="en-US" dirty="0"/>
          </a:p>
          <a:p>
            <a:endParaRPr lang="en-US" dirty="0"/>
          </a:p>
          <a:p>
            <a:r>
              <a:rPr lang="en-US" dirty="0"/>
              <a:t>At some point the person listening with the stethoscope will begin to hear sounds with each heartbeat.  This point marks the systolic pressure.  </a:t>
            </a:r>
          </a:p>
          <a:p>
            <a:endParaRPr lang="en-US" dirty="0"/>
          </a:p>
          <a:p>
            <a:r>
              <a:rPr lang="en-US" dirty="0"/>
              <a:t>The sounds are called </a:t>
            </a:r>
            <a:r>
              <a:rPr lang="en-US" u="sng" dirty="0">
                <a:solidFill>
                  <a:srgbClr val="FF0000"/>
                </a:solidFill>
              </a:rPr>
              <a:t>Korotkoff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sounds.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915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763000" cy="914400"/>
          </a:xfrm>
        </p:spPr>
        <p:txBody>
          <a:bodyPr/>
          <a:lstStyle/>
          <a:p>
            <a:pPr algn="ctr"/>
            <a:r>
              <a:rPr lang="en-US" b="1" u="sng" spc="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Methods of Measurements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274" y="1447800"/>
            <a:ext cx="5876925" cy="5388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8161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534400" cy="914400"/>
          </a:xfrm>
        </p:spPr>
        <p:txBody>
          <a:bodyPr/>
          <a:lstStyle/>
          <a:p>
            <a:pPr algn="ctr"/>
            <a:r>
              <a:rPr lang="en-US" b="1" u="sng" spc="0" dirty="0">
                <a:ln w="6350">
                  <a:solidFill>
                    <a:srgbClr val="7FD13B">
                      <a:shade val="43000"/>
                    </a:srgbClr>
                  </a:solidFill>
                </a:ln>
                <a:solidFill>
                  <a:srgbClr val="7FD13B">
                    <a:tint val="83000"/>
                    <a:satMod val="150000"/>
                  </a:srgb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Hypertension: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Mild—140-160/90-100mmHg</a:t>
            </a:r>
          </a:p>
          <a:p>
            <a:r>
              <a:rPr lang="en-US" dirty="0" smtClean="0"/>
              <a:t>Moderate—160-180/100-110mmHg</a:t>
            </a:r>
          </a:p>
          <a:p>
            <a:r>
              <a:rPr lang="en-US" dirty="0" smtClean="0"/>
              <a:t>Severe—180-200/110-120mmHg</a:t>
            </a:r>
          </a:p>
          <a:p>
            <a:r>
              <a:rPr lang="en-US" dirty="0" smtClean="0"/>
              <a:t>Malignant—When Diastolic BP&gt;140mmHg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Blood Pressure should be measured on more than Two occasions to make a diagnosis of high blood pressure.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72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6600" b="1" dirty="0" smtClean="0"/>
              <a:t>THANK  YOU</a:t>
            </a:r>
            <a:endParaRPr 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534400" cy="707136"/>
          </a:xfrm>
        </p:spPr>
        <p:txBody>
          <a:bodyPr/>
          <a:lstStyle/>
          <a:p>
            <a:pPr algn="ctr"/>
            <a:r>
              <a:rPr lang="en-US" sz="4200" b="1" u="sng" spc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Definitions</a:t>
            </a:r>
            <a:endParaRPr lang="en-US" sz="4200" b="1" u="sng" spc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75536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Blood pressure means the pressure exerted by blood on the wall of the arteries.</a:t>
            </a:r>
          </a:p>
          <a:p>
            <a:pPr marL="68580" indent="0">
              <a:buNone/>
            </a:pPr>
            <a:endParaRPr lang="en-US" dirty="0" smtClean="0"/>
          </a:p>
          <a:p>
            <a:pPr marL="914400" indent="-452438"/>
            <a:r>
              <a:rPr lang="en-US" dirty="0" smtClean="0"/>
              <a:t>Unit of Measurement-----mmHg</a:t>
            </a:r>
          </a:p>
          <a:p>
            <a:pPr marL="914400" indent="-452438"/>
            <a:r>
              <a:rPr lang="en-US" dirty="0" smtClean="0"/>
              <a:t>Normal BP</a:t>
            </a:r>
          </a:p>
          <a:p>
            <a:pPr lvl="1"/>
            <a:r>
              <a:rPr lang="en-US" dirty="0" smtClean="0"/>
              <a:t>Systolic-------120      (100—14ommHg)</a:t>
            </a:r>
          </a:p>
          <a:p>
            <a:pPr lvl="1"/>
            <a:r>
              <a:rPr lang="en-US" dirty="0" smtClean="0"/>
              <a:t>Diastolic------80        (60– 90mmHg)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10600" cy="685800"/>
          </a:xfrm>
        </p:spPr>
        <p:txBody>
          <a:bodyPr/>
          <a:lstStyle/>
          <a:p>
            <a:pPr algn="ctr"/>
            <a:r>
              <a:rPr lang="en-US" b="1" u="sng" spc="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560"/>
            <a:ext cx="8534400" cy="309324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is pulse pressure ?</a:t>
            </a:r>
          </a:p>
          <a:p>
            <a:pPr marL="68580" indent="0">
              <a:buNone/>
            </a:pPr>
            <a:endParaRPr lang="en-US" dirty="0" smtClean="0"/>
          </a:p>
          <a:p>
            <a:pPr marL="914400" indent="-846138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It is the difference between systolic and diastolic blood pressure.</a:t>
            </a:r>
          </a:p>
          <a:p>
            <a:pPr marL="68262" indent="0">
              <a:buNone/>
            </a:pPr>
            <a:endParaRPr lang="en-US" dirty="0" smtClean="0"/>
          </a:p>
          <a:p>
            <a:r>
              <a:rPr lang="en-US" dirty="0" smtClean="0"/>
              <a:t>Normal Range----------30 to 60 mmHg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686800" cy="762000"/>
          </a:xfrm>
        </p:spPr>
        <p:txBody>
          <a:bodyPr/>
          <a:lstStyle/>
          <a:p>
            <a:pPr algn="ctr"/>
            <a:r>
              <a:rPr lang="en-US" b="1" u="sng" spc="0" dirty="0">
                <a:ln w="6350">
                  <a:solidFill>
                    <a:srgbClr val="7FD13B">
                      <a:shade val="43000"/>
                    </a:srgbClr>
                  </a:solidFill>
                </a:ln>
                <a:solidFill>
                  <a:srgbClr val="7FD13B">
                    <a:tint val="83000"/>
                    <a:satMod val="150000"/>
                  </a:srgb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83560"/>
            <a:ext cx="8686800" cy="4572000"/>
          </a:xfrm>
        </p:spPr>
        <p:txBody>
          <a:bodyPr/>
          <a:lstStyle/>
          <a:p>
            <a:r>
              <a:rPr lang="en-US" dirty="0" smtClean="0"/>
              <a:t>What is Mean Arterial Blood Pressure ?</a:t>
            </a:r>
          </a:p>
          <a:p>
            <a:pPr marL="914400" indent="-846138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It is the average pressure which drives the blood forward in the tissues ( through blood vessels ) throughout the cardiac cycle.</a:t>
            </a:r>
          </a:p>
          <a:p>
            <a:pPr marL="68262" indent="0">
              <a:buNone/>
            </a:pPr>
            <a:endParaRPr lang="en-US" dirty="0" smtClean="0"/>
          </a:p>
          <a:p>
            <a:r>
              <a:rPr lang="en-US" dirty="0" smtClean="0"/>
              <a:t>Mean Arterial B.P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		=Diastolic B.P + 1/3 Pulse pressure</a:t>
            </a:r>
          </a:p>
          <a:p>
            <a:pPr>
              <a:buNone/>
            </a:pPr>
            <a:r>
              <a:rPr lang="en-US" dirty="0" smtClean="0"/>
              <a:t>                         = 80+1/3 x 40=93mmHg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Physiology\junk physio\Books in Physiology\GUYTON\guyton images\fullsize\S02401-015-f008.jpg"/>
          <p:cNvPicPr>
            <a:picLocks noChangeAspect="1" noChangeArrowheads="1"/>
          </p:cNvPicPr>
          <p:nvPr/>
        </p:nvPicPr>
        <p:blipFill>
          <a:blip r:embed="rId2"/>
          <a:srcRect l="15339" r="15339" b="5853"/>
          <a:stretch>
            <a:fillRect/>
          </a:stretch>
        </p:blipFill>
        <p:spPr bwMode="auto">
          <a:xfrm>
            <a:off x="228600" y="304800"/>
            <a:ext cx="8677814" cy="61937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12064"/>
            <a:ext cx="8763000" cy="914400"/>
          </a:xfrm>
        </p:spPr>
        <p:txBody>
          <a:bodyPr/>
          <a:lstStyle/>
          <a:p>
            <a:pPr algn="ctr"/>
            <a:r>
              <a:rPr lang="en-US" b="1" u="sng" spc="0" dirty="0">
                <a:ln w="6350">
                  <a:solidFill>
                    <a:srgbClr val="7FD13B">
                      <a:shade val="43000"/>
                    </a:srgbClr>
                  </a:solidFill>
                </a:ln>
                <a:solidFill>
                  <a:srgbClr val="7FD13B">
                    <a:tint val="83000"/>
                    <a:satMod val="150000"/>
                  </a:srgb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PRACTICAL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BLOOD PRESSURE MEASUREMENT</a:t>
            </a:r>
          </a:p>
          <a:p>
            <a:r>
              <a:rPr lang="en-US" dirty="0" smtClean="0"/>
              <a:t>Normal BP= 120/80 mmHg (In Adults)</a:t>
            </a:r>
          </a:p>
          <a:p>
            <a:r>
              <a:rPr lang="en-US" dirty="0" smtClean="0"/>
              <a:t>Range: </a:t>
            </a:r>
          </a:p>
          <a:p>
            <a:pPr lvl="1"/>
            <a:r>
              <a:rPr lang="en-US" dirty="0" smtClean="0"/>
              <a:t>Systolic –100-140mmHg</a:t>
            </a:r>
          </a:p>
          <a:p>
            <a:pPr lvl="1"/>
            <a:r>
              <a:rPr lang="en-US" dirty="0" smtClean="0"/>
              <a:t>Diastolic—60-90mmHg</a:t>
            </a:r>
          </a:p>
          <a:p>
            <a:r>
              <a:rPr lang="en-US" dirty="0" smtClean="0"/>
              <a:t>Equipment</a:t>
            </a:r>
          </a:p>
          <a:p>
            <a:pPr lvl="1"/>
            <a:r>
              <a:rPr lang="en-US" dirty="0" smtClean="0"/>
              <a:t>Stethoscope</a:t>
            </a:r>
          </a:p>
          <a:p>
            <a:pPr lvl="1"/>
            <a:r>
              <a:rPr lang="en-US" dirty="0" smtClean="0"/>
              <a:t>Sphygmomanometer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1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Factors affecting BP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Age.</a:t>
            </a:r>
          </a:p>
          <a:p>
            <a:pPr lvl="1"/>
            <a:r>
              <a:rPr lang="en-US" dirty="0" smtClean="0"/>
              <a:t> Sex</a:t>
            </a:r>
          </a:p>
          <a:p>
            <a:pPr lvl="1"/>
            <a:r>
              <a:rPr lang="en-US" dirty="0" smtClean="0"/>
              <a:t>Posture</a:t>
            </a:r>
          </a:p>
          <a:p>
            <a:pPr lvl="1"/>
            <a:r>
              <a:rPr lang="en-US" dirty="0" smtClean="0"/>
              <a:t>Exercise</a:t>
            </a:r>
          </a:p>
          <a:p>
            <a:pPr lvl="1"/>
            <a:r>
              <a:rPr lang="en-US" dirty="0" smtClean="0"/>
              <a:t>Emotion</a:t>
            </a:r>
          </a:p>
          <a:p>
            <a:pPr lvl="1"/>
            <a:r>
              <a:rPr lang="en-US" dirty="0" smtClean="0"/>
              <a:t>Gravity</a:t>
            </a:r>
          </a:p>
          <a:p>
            <a:pPr lvl="1"/>
            <a:r>
              <a:rPr lang="en-US" dirty="0" smtClean="0"/>
              <a:t>Sleep</a:t>
            </a:r>
          </a:p>
          <a:p>
            <a:pPr lvl="1"/>
            <a:r>
              <a:rPr lang="en-US" dirty="0" smtClean="0"/>
              <a:t>Pregnancy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48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12064"/>
            <a:ext cx="8763000" cy="914400"/>
          </a:xfrm>
        </p:spPr>
        <p:txBody>
          <a:bodyPr/>
          <a:lstStyle/>
          <a:p>
            <a:pPr algn="ctr"/>
            <a:r>
              <a:rPr lang="en-US" b="1" u="sng" spc="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Precautions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88360"/>
            <a:ext cx="7772400" cy="316944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Patient should be physically and mentally relaxed</a:t>
            </a:r>
          </a:p>
          <a:p>
            <a:r>
              <a:rPr lang="en-US" dirty="0" smtClean="0"/>
              <a:t>The subject should lie or sit comfortably for minimum 5 minutes before the recording</a:t>
            </a:r>
          </a:p>
          <a:p>
            <a:r>
              <a:rPr lang="en-US" dirty="0" smtClean="0"/>
              <a:t>Cuff Size should be suitable</a:t>
            </a:r>
            <a:endParaRPr lang="en-US" dirty="0"/>
          </a:p>
          <a:p>
            <a:r>
              <a:rPr lang="en-US" dirty="0" smtClean="0"/>
              <a:t>The arm should be totally exposed</a:t>
            </a:r>
          </a:p>
          <a:p>
            <a:r>
              <a:rPr lang="en-US" dirty="0" smtClean="0"/>
              <a:t>Cuff should be at the level of the heart.</a:t>
            </a:r>
          </a:p>
          <a:p>
            <a:r>
              <a:rPr lang="en-US" dirty="0" smtClean="0"/>
              <a:t>The cuff should be tied neither very tightly nor loosely around arm.</a:t>
            </a:r>
          </a:p>
          <a:p>
            <a:r>
              <a:rPr lang="en-US" dirty="0" smtClean="0"/>
              <a:t>Don’t keep cuff inflated for too long.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933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12064"/>
            <a:ext cx="8763000" cy="914400"/>
          </a:xfrm>
        </p:spPr>
        <p:txBody>
          <a:bodyPr/>
          <a:lstStyle/>
          <a:p>
            <a:pPr algn="ctr"/>
            <a:r>
              <a:rPr lang="en-US" b="1" u="sng" spc="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Methods of Measurements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895600"/>
            <a:ext cx="7772400" cy="1264440"/>
          </a:xfrm>
        </p:spPr>
        <p:txBody>
          <a:bodyPr/>
          <a:lstStyle/>
          <a:p>
            <a:r>
              <a:rPr lang="en-US" dirty="0"/>
              <a:t>Palpitory</a:t>
            </a:r>
          </a:p>
          <a:p>
            <a:r>
              <a:rPr lang="en-US" dirty="0" smtClean="0"/>
              <a:t>Auscultatory</a:t>
            </a:r>
          </a:p>
        </p:txBody>
      </p:sp>
    </p:spTree>
    <p:extLst>
      <p:ext uri="{BB962C8B-B14F-4D97-AF65-F5344CB8AC3E}">
        <p14:creationId xmlns:p14="http://schemas.microsoft.com/office/powerpoint/2010/main" val="21195303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824</TotalTime>
  <Words>379</Words>
  <Application>Microsoft Office PowerPoint</Application>
  <PresentationFormat>On-screen Show (4:3)</PresentationFormat>
  <Paragraphs>83</Paragraphs>
  <Slides>14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Metro</vt:lpstr>
      <vt:lpstr>BLOOD PRESSURE</vt:lpstr>
      <vt:lpstr>Definitions</vt:lpstr>
      <vt:lpstr>Definitions</vt:lpstr>
      <vt:lpstr>Definitions</vt:lpstr>
      <vt:lpstr>PowerPoint Presentation</vt:lpstr>
      <vt:lpstr>PRACTICAL</vt:lpstr>
      <vt:lpstr>Factors affecting BP </vt:lpstr>
      <vt:lpstr>Precautions</vt:lpstr>
      <vt:lpstr>Methods of Measurements</vt:lpstr>
      <vt:lpstr>Palpitory Method</vt:lpstr>
      <vt:lpstr>Auscultatory Method</vt:lpstr>
      <vt:lpstr>Methods of Measurements</vt:lpstr>
      <vt:lpstr>Hypertension: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PRESSURE</dc:title>
  <dc:creator>Dr.Zahoor Ali</dc:creator>
  <cp:lastModifiedBy>Dr. Salah</cp:lastModifiedBy>
  <cp:revision>135</cp:revision>
  <dcterms:created xsi:type="dcterms:W3CDTF">2009-11-23T20:55:01Z</dcterms:created>
  <dcterms:modified xsi:type="dcterms:W3CDTF">2015-03-17T08:45:48Z</dcterms:modified>
</cp:coreProperties>
</file>