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72" r:id="rId6"/>
    <p:sldId id="273" r:id="rId7"/>
    <p:sldId id="261" r:id="rId8"/>
    <p:sldId id="262" r:id="rId9"/>
    <p:sldId id="264" r:id="rId10"/>
    <p:sldId id="265" r:id="rId11"/>
    <p:sldId id="267" r:id="rId12"/>
    <p:sldId id="274" r:id="rId13"/>
    <p:sldId id="270" r:id="rId14"/>
    <p:sldId id="275"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97" d="100"/>
          <a:sy n="97" d="100"/>
        </p:scale>
        <p:origin x="-390"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30" name="PlaceHolder 2"/>
          <p:cNvSpPr>
            <a:spLocks noGrp="1"/>
          </p:cNvSpPr>
          <p:nvPr>
            <p:ph type="body"/>
          </p:nvPr>
        </p:nvSpPr>
        <p:spPr>
          <a:xfrm>
            <a:off x="457200" y="1200240"/>
            <a:ext cx="7619760" cy="1717200"/>
          </a:xfrm>
          <a:prstGeom prst="rect">
            <a:avLst/>
          </a:prstGeom>
        </p:spPr>
        <p:txBody>
          <a:bodyPr lIns="0" tIns="0" rIns="0" bIns="0"/>
          <a:lstStyle/>
          <a:p>
            <a:endParaRPr/>
          </a:p>
        </p:txBody>
      </p:sp>
      <p:sp>
        <p:nvSpPr>
          <p:cNvPr id="31" name="PlaceHolder 3"/>
          <p:cNvSpPr>
            <a:spLocks noGrp="1"/>
          </p:cNvSpPr>
          <p:nvPr>
            <p:ph type="body"/>
          </p:nvPr>
        </p:nvSpPr>
        <p:spPr>
          <a:xfrm>
            <a:off x="457200" y="3080880"/>
            <a:ext cx="7619760" cy="17172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33"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34"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35" name="PlaceHolder 4"/>
          <p:cNvSpPr>
            <a:spLocks noGrp="1"/>
          </p:cNvSpPr>
          <p:nvPr>
            <p:ph type="body"/>
          </p:nvPr>
        </p:nvSpPr>
        <p:spPr>
          <a:xfrm>
            <a:off x="4361400" y="3080880"/>
            <a:ext cx="3718080" cy="1717200"/>
          </a:xfrm>
          <a:prstGeom prst="rect">
            <a:avLst/>
          </a:prstGeom>
        </p:spPr>
        <p:txBody>
          <a:bodyPr lIns="0" tIns="0" rIns="0" bIns="0"/>
          <a:lstStyle/>
          <a:p>
            <a:endParaRPr/>
          </a:p>
        </p:txBody>
      </p:sp>
      <p:sp>
        <p:nvSpPr>
          <p:cNvPr id="36" name="PlaceHolder 5"/>
          <p:cNvSpPr>
            <a:spLocks noGrp="1"/>
          </p:cNvSpPr>
          <p:nvPr>
            <p:ph type="body"/>
          </p:nvPr>
        </p:nvSpPr>
        <p:spPr>
          <a:xfrm>
            <a:off x="457200" y="3080880"/>
            <a:ext cx="3718080" cy="17172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38" name="PlaceHolder 2"/>
          <p:cNvSpPr>
            <a:spLocks noGrp="1"/>
          </p:cNvSpPr>
          <p:nvPr>
            <p:ph type="body"/>
          </p:nvPr>
        </p:nvSpPr>
        <p:spPr>
          <a:xfrm>
            <a:off x="457200" y="1200240"/>
            <a:ext cx="7619760" cy="3600360"/>
          </a:xfrm>
          <a:prstGeom prst="rect">
            <a:avLst/>
          </a:prstGeom>
        </p:spPr>
        <p:txBody>
          <a:bodyPr lIns="0" tIns="0" rIns="0" bIns="0"/>
          <a:lstStyle/>
          <a:p>
            <a:endParaRPr/>
          </a:p>
        </p:txBody>
      </p:sp>
      <p:sp>
        <p:nvSpPr>
          <p:cNvPr id="39" name="PlaceHolder 3"/>
          <p:cNvSpPr>
            <a:spLocks noGrp="1"/>
          </p:cNvSpPr>
          <p:nvPr>
            <p:ph type="body"/>
          </p:nvPr>
        </p:nvSpPr>
        <p:spPr>
          <a:xfrm>
            <a:off x="457200" y="1200240"/>
            <a:ext cx="7619760" cy="3600360"/>
          </a:xfrm>
          <a:prstGeom prst="rect">
            <a:avLst/>
          </a:prstGeom>
        </p:spPr>
        <p:txBody>
          <a:bodyPr lIns="0" tIns="0" rIns="0" bIns="0"/>
          <a:lstStyle/>
          <a:p>
            <a:endParaRPr/>
          </a:p>
        </p:txBody>
      </p:sp>
      <p:pic>
        <p:nvPicPr>
          <p:cNvPr id="40" name="Picture 39"/>
          <p:cNvPicPr/>
          <p:nvPr/>
        </p:nvPicPr>
        <p:blipFill>
          <a:blip r:embed="rId2"/>
          <a:stretch/>
        </p:blipFill>
        <p:spPr>
          <a:xfrm>
            <a:off x="2010960" y="1199880"/>
            <a:ext cx="4512240" cy="3600360"/>
          </a:xfrm>
          <a:prstGeom prst="rect">
            <a:avLst/>
          </a:prstGeom>
          <a:ln>
            <a:noFill/>
          </a:ln>
        </p:spPr>
      </p:pic>
      <p:pic>
        <p:nvPicPr>
          <p:cNvPr id="41" name="Picture 40"/>
          <p:cNvPicPr/>
          <p:nvPr/>
        </p:nvPicPr>
        <p:blipFill>
          <a:blip r:embed="rId2"/>
          <a:stretch/>
        </p:blipFill>
        <p:spPr>
          <a:xfrm>
            <a:off x="2010960" y="1199880"/>
            <a:ext cx="4512240" cy="36003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50" name="PlaceHolder 2"/>
          <p:cNvSpPr>
            <a:spLocks noGrp="1"/>
          </p:cNvSpPr>
          <p:nvPr>
            <p:ph type="subTitle"/>
          </p:nvPr>
        </p:nvSpPr>
        <p:spPr>
          <a:xfrm>
            <a:off x="457200" y="1200240"/>
            <a:ext cx="7619760" cy="36003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52" name="PlaceHolder 2"/>
          <p:cNvSpPr>
            <a:spLocks noGrp="1"/>
          </p:cNvSpPr>
          <p:nvPr>
            <p:ph type="body"/>
          </p:nvPr>
        </p:nvSpPr>
        <p:spPr>
          <a:xfrm>
            <a:off x="457200" y="1200240"/>
            <a:ext cx="7619760" cy="36003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54" name="PlaceHolder 2"/>
          <p:cNvSpPr>
            <a:spLocks noGrp="1"/>
          </p:cNvSpPr>
          <p:nvPr>
            <p:ph type="body"/>
          </p:nvPr>
        </p:nvSpPr>
        <p:spPr>
          <a:xfrm>
            <a:off x="457200" y="1200240"/>
            <a:ext cx="3718080" cy="3600360"/>
          </a:xfrm>
          <a:prstGeom prst="rect">
            <a:avLst/>
          </a:prstGeom>
        </p:spPr>
        <p:txBody>
          <a:bodyPr lIns="0" tIns="0" rIns="0" bIns="0"/>
          <a:lstStyle/>
          <a:p>
            <a:endParaRPr/>
          </a:p>
        </p:txBody>
      </p:sp>
      <p:sp>
        <p:nvSpPr>
          <p:cNvPr id="55" name="PlaceHolder 3"/>
          <p:cNvSpPr>
            <a:spLocks noGrp="1"/>
          </p:cNvSpPr>
          <p:nvPr>
            <p:ph type="body"/>
          </p:nvPr>
        </p:nvSpPr>
        <p:spPr>
          <a:xfrm>
            <a:off x="4361400" y="1200240"/>
            <a:ext cx="3718080" cy="36003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7200" y="205920"/>
            <a:ext cx="7619760" cy="3974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59"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60" name="PlaceHolder 3"/>
          <p:cNvSpPr>
            <a:spLocks noGrp="1"/>
          </p:cNvSpPr>
          <p:nvPr>
            <p:ph type="body"/>
          </p:nvPr>
        </p:nvSpPr>
        <p:spPr>
          <a:xfrm>
            <a:off x="457200" y="3080880"/>
            <a:ext cx="3718080" cy="1717200"/>
          </a:xfrm>
          <a:prstGeom prst="rect">
            <a:avLst/>
          </a:prstGeom>
        </p:spPr>
        <p:txBody>
          <a:bodyPr lIns="0" tIns="0" rIns="0" bIns="0"/>
          <a:lstStyle/>
          <a:p>
            <a:endParaRPr/>
          </a:p>
        </p:txBody>
      </p:sp>
      <p:sp>
        <p:nvSpPr>
          <p:cNvPr id="61" name="PlaceHolder 4"/>
          <p:cNvSpPr>
            <a:spLocks noGrp="1"/>
          </p:cNvSpPr>
          <p:nvPr>
            <p:ph type="body"/>
          </p:nvPr>
        </p:nvSpPr>
        <p:spPr>
          <a:xfrm>
            <a:off x="4361400" y="1200240"/>
            <a:ext cx="3718080" cy="36003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9" name="PlaceHolder 2"/>
          <p:cNvSpPr>
            <a:spLocks noGrp="1"/>
          </p:cNvSpPr>
          <p:nvPr>
            <p:ph type="subTitle"/>
          </p:nvPr>
        </p:nvSpPr>
        <p:spPr>
          <a:xfrm>
            <a:off x="457200" y="1200240"/>
            <a:ext cx="7619760" cy="36003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63" name="PlaceHolder 2"/>
          <p:cNvSpPr>
            <a:spLocks noGrp="1"/>
          </p:cNvSpPr>
          <p:nvPr>
            <p:ph type="body"/>
          </p:nvPr>
        </p:nvSpPr>
        <p:spPr>
          <a:xfrm>
            <a:off x="457200" y="1200240"/>
            <a:ext cx="3718080" cy="3600360"/>
          </a:xfrm>
          <a:prstGeom prst="rect">
            <a:avLst/>
          </a:prstGeom>
        </p:spPr>
        <p:txBody>
          <a:bodyPr lIns="0" tIns="0" rIns="0" bIns="0"/>
          <a:lstStyle/>
          <a:p>
            <a:endParaRPr/>
          </a:p>
        </p:txBody>
      </p:sp>
      <p:sp>
        <p:nvSpPr>
          <p:cNvPr id="64"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65" name="PlaceHolder 4"/>
          <p:cNvSpPr>
            <a:spLocks noGrp="1"/>
          </p:cNvSpPr>
          <p:nvPr>
            <p:ph type="body"/>
          </p:nvPr>
        </p:nvSpPr>
        <p:spPr>
          <a:xfrm>
            <a:off x="4361400" y="3080880"/>
            <a:ext cx="3718080" cy="171720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67"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68"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69" name="PlaceHolder 4"/>
          <p:cNvSpPr>
            <a:spLocks noGrp="1"/>
          </p:cNvSpPr>
          <p:nvPr>
            <p:ph type="body"/>
          </p:nvPr>
        </p:nvSpPr>
        <p:spPr>
          <a:xfrm>
            <a:off x="457200" y="3080880"/>
            <a:ext cx="7619760" cy="171720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71" name="PlaceHolder 2"/>
          <p:cNvSpPr>
            <a:spLocks noGrp="1"/>
          </p:cNvSpPr>
          <p:nvPr>
            <p:ph type="body"/>
          </p:nvPr>
        </p:nvSpPr>
        <p:spPr>
          <a:xfrm>
            <a:off x="457200" y="1200240"/>
            <a:ext cx="7619760" cy="1717200"/>
          </a:xfrm>
          <a:prstGeom prst="rect">
            <a:avLst/>
          </a:prstGeom>
        </p:spPr>
        <p:txBody>
          <a:bodyPr lIns="0" tIns="0" rIns="0" bIns="0"/>
          <a:lstStyle/>
          <a:p>
            <a:endParaRPr/>
          </a:p>
        </p:txBody>
      </p:sp>
      <p:sp>
        <p:nvSpPr>
          <p:cNvPr id="72" name="PlaceHolder 3"/>
          <p:cNvSpPr>
            <a:spLocks noGrp="1"/>
          </p:cNvSpPr>
          <p:nvPr>
            <p:ph type="body"/>
          </p:nvPr>
        </p:nvSpPr>
        <p:spPr>
          <a:xfrm>
            <a:off x="457200" y="3080880"/>
            <a:ext cx="7619760" cy="171720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74"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75"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76" name="PlaceHolder 4"/>
          <p:cNvSpPr>
            <a:spLocks noGrp="1"/>
          </p:cNvSpPr>
          <p:nvPr>
            <p:ph type="body"/>
          </p:nvPr>
        </p:nvSpPr>
        <p:spPr>
          <a:xfrm>
            <a:off x="4361400" y="3080880"/>
            <a:ext cx="3718080" cy="1717200"/>
          </a:xfrm>
          <a:prstGeom prst="rect">
            <a:avLst/>
          </a:prstGeom>
        </p:spPr>
        <p:txBody>
          <a:bodyPr lIns="0" tIns="0" rIns="0" bIns="0"/>
          <a:lstStyle/>
          <a:p>
            <a:endParaRPr/>
          </a:p>
        </p:txBody>
      </p:sp>
      <p:sp>
        <p:nvSpPr>
          <p:cNvPr id="77" name="PlaceHolder 5"/>
          <p:cNvSpPr>
            <a:spLocks noGrp="1"/>
          </p:cNvSpPr>
          <p:nvPr>
            <p:ph type="body"/>
          </p:nvPr>
        </p:nvSpPr>
        <p:spPr>
          <a:xfrm>
            <a:off x="457200" y="3080880"/>
            <a:ext cx="3718080" cy="171720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79" name="PlaceHolder 2"/>
          <p:cNvSpPr>
            <a:spLocks noGrp="1"/>
          </p:cNvSpPr>
          <p:nvPr>
            <p:ph type="body"/>
          </p:nvPr>
        </p:nvSpPr>
        <p:spPr>
          <a:xfrm>
            <a:off x="457200" y="1200240"/>
            <a:ext cx="7619760" cy="3600360"/>
          </a:xfrm>
          <a:prstGeom prst="rect">
            <a:avLst/>
          </a:prstGeom>
        </p:spPr>
        <p:txBody>
          <a:bodyPr lIns="0" tIns="0" rIns="0" bIns="0"/>
          <a:lstStyle/>
          <a:p>
            <a:endParaRPr/>
          </a:p>
        </p:txBody>
      </p:sp>
      <p:sp>
        <p:nvSpPr>
          <p:cNvPr id="80" name="PlaceHolder 3"/>
          <p:cNvSpPr>
            <a:spLocks noGrp="1"/>
          </p:cNvSpPr>
          <p:nvPr>
            <p:ph type="body"/>
          </p:nvPr>
        </p:nvSpPr>
        <p:spPr>
          <a:xfrm>
            <a:off x="457200" y="1200240"/>
            <a:ext cx="7619760" cy="3600360"/>
          </a:xfrm>
          <a:prstGeom prst="rect">
            <a:avLst/>
          </a:prstGeom>
        </p:spPr>
        <p:txBody>
          <a:bodyPr lIns="0" tIns="0" rIns="0" bIns="0"/>
          <a:lstStyle/>
          <a:p>
            <a:endParaRPr/>
          </a:p>
        </p:txBody>
      </p:sp>
      <p:pic>
        <p:nvPicPr>
          <p:cNvPr id="81" name="Picture 80"/>
          <p:cNvPicPr/>
          <p:nvPr/>
        </p:nvPicPr>
        <p:blipFill>
          <a:blip r:embed="rId2"/>
          <a:stretch/>
        </p:blipFill>
        <p:spPr>
          <a:xfrm>
            <a:off x="2010960" y="1199880"/>
            <a:ext cx="4512240" cy="3600360"/>
          </a:xfrm>
          <a:prstGeom prst="rect">
            <a:avLst/>
          </a:prstGeom>
          <a:ln>
            <a:noFill/>
          </a:ln>
        </p:spPr>
      </p:pic>
      <p:pic>
        <p:nvPicPr>
          <p:cNvPr id="82" name="Picture 81"/>
          <p:cNvPicPr/>
          <p:nvPr/>
        </p:nvPicPr>
        <p:blipFill>
          <a:blip r:embed="rId2"/>
          <a:stretch/>
        </p:blipFill>
        <p:spPr>
          <a:xfrm>
            <a:off x="2010960" y="1199880"/>
            <a:ext cx="4512240" cy="36003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11" name="PlaceHolder 2"/>
          <p:cNvSpPr>
            <a:spLocks noGrp="1"/>
          </p:cNvSpPr>
          <p:nvPr>
            <p:ph type="body"/>
          </p:nvPr>
        </p:nvSpPr>
        <p:spPr>
          <a:xfrm>
            <a:off x="457200" y="1200240"/>
            <a:ext cx="7619760" cy="36003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13" name="PlaceHolder 2"/>
          <p:cNvSpPr>
            <a:spLocks noGrp="1"/>
          </p:cNvSpPr>
          <p:nvPr>
            <p:ph type="body"/>
          </p:nvPr>
        </p:nvSpPr>
        <p:spPr>
          <a:xfrm>
            <a:off x="457200" y="1200240"/>
            <a:ext cx="3718080" cy="3600360"/>
          </a:xfrm>
          <a:prstGeom prst="rect">
            <a:avLst/>
          </a:prstGeom>
        </p:spPr>
        <p:txBody>
          <a:bodyPr lIns="0" tIns="0" rIns="0" bIns="0"/>
          <a:lstStyle/>
          <a:p>
            <a:endParaRPr/>
          </a:p>
        </p:txBody>
      </p:sp>
      <p:sp>
        <p:nvSpPr>
          <p:cNvPr id="14" name="PlaceHolder 3"/>
          <p:cNvSpPr>
            <a:spLocks noGrp="1"/>
          </p:cNvSpPr>
          <p:nvPr>
            <p:ph type="body"/>
          </p:nvPr>
        </p:nvSpPr>
        <p:spPr>
          <a:xfrm>
            <a:off x="4361400" y="1200240"/>
            <a:ext cx="3718080" cy="36003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05920"/>
            <a:ext cx="7619760" cy="3974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18"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19" name="PlaceHolder 3"/>
          <p:cNvSpPr>
            <a:spLocks noGrp="1"/>
          </p:cNvSpPr>
          <p:nvPr>
            <p:ph type="body"/>
          </p:nvPr>
        </p:nvSpPr>
        <p:spPr>
          <a:xfrm>
            <a:off x="457200" y="3080880"/>
            <a:ext cx="3718080" cy="1717200"/>
          </a:xfrm>
          <a:prstGeom prst="rect">
            <a:avLst/>
          </a:prstGeom>
        </p:spPr>
        <p:txBody>
          <a:bodyPr lIns="0" tIns="0" rIns="0" bIns="0"/>
          <a:lstStyle/>
          <a:p>
            <a:endParaRPr/>
          </a:p>
        </p:txBody>
      </p:sp>
      <p:sp>
        <p:nvSpPr>
          <p:cNvPr id="20" name="PlaceHolder 4"/>
          <p:cNvSpPr>
            <a:spLocks noGrp="1"/>
          </p:cNvSpPr>
          <p:nvPr>
            <p:ph type="body"/>
          </p:nvPr>
        </p:nvSpPr>
        <p:spPr>
          <a:xfrm>
            <a:off x="4361400" y="1200240"/>
            <a:ext cx="3718080" cy="36003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22" name="PlaceHolder 2"/>
          <p:cNvSpPr>
            <a:spLocks noGrp="1"/>
          </p:cNvSpPr>
          <p:nvPr>
            <p:ph type="body"/>
          </p:nvPr>
        </p:nvSpPr>
        <p:spPr>
          <a:xfrm>
            <a:off x="457200" y="1200240"/>
            <a:ext cx="3718080" cy="3600360"/>
          </a:xfrm>
          <a:prstGeom prst="rect">
            <a:avLst/>
          </a:prstGeom>
        </p:spPr>
        <p:txBody>
          <a:bodyPr lIns="0" tIns="0" rIns="0" bIns="0"/>
          <a:lstStyle/>
          <a:p>
            <a:endParaRPr/>
          </a:p>
        </p:txBody>
      </p:sp>
      <p:sp>
        <p:nvSpPr>
          <p:cNvPr id="23"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24" name="PlaceHolder 4"/>
          <p:cNvSpPr>
            <a:spLocks noGrp="1"/>
          </p:cNvSpPr>
          <p:nvPr>
            <p:ph type="body"/>
          </p:nvPr>
        </p:nvSpPr>
        <p:spPr>
          <a:xfrm>
            <a:off x="4361400" y="3080880"/>
            <a:ext cx="3718080" cy="17172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05920"/>
            <a:ext cx="7619760" cy="857160"/>
          </a:xfrm>
          <a:prstGeom prst="rect">
            <a:avLst/>
          </a:prstGeom>
        </p:spPr>
        <p:txBody>
          <a:bodyPr lIns="0" tIns="0" rIns="0" bIns="0" anchor="ctr"/>
          <a:lstStyle/>
          <a:p>
            <a:endParaRPr/>
          </a:p>
        </p:txBody>
      </p:sp>
      <p:sp>
        <p:nvSpPr>
          <p:cNvPr id="26" name="PlaceHolder 2"/>
          <p:cNvSpPr>
            <a:spLocks noGrp="1"/>
          </p:cNvSpPr>
          <p:nvPr>
            <p:ph type="body"/>
          </p:nvPr>
        </p:nvSpPr>
        <p:spPr>
          <a:xfrm>
            <a:off x="457200" y="1200240"/>
            <a:ext cx="3718080" cy="1717200"/>
          </a:xfrm>
          <a:prstGeom prst="rect">
            <a:avLst/>
          </a:prstGeom>
        </p:spPr>
        <p:txBody>
          <a:bodyPr lIns="0" tIns="0" rIns="0" bIns="0"/>
          <a:lstStyle/>
          <a:p>
            <a:endParaRPr/>
          </a:p>
        </p:txBody>
      </p:sp>
      <p:sp>
        <p:nvSpPr>
          <p:cNvPr id="27" name="PlaceHolder 3"/>
          <p:cNvSpPr>
            <a:spLocks noGrp="1"/>
          </p:cNvSpPr>
          <p:nvPr>
            <p:ph type="body"/>
          </p:nvPr>
        </p:nvSpPr>
        <p:spPr>
          <a:xfrm>
            <a:off x="4361400" y="1200240"/>
            <a:ext cx="3718080" cy="1717200"/>
          </a:xfrm>
          <a:prstGeom prst="rect">
            <a:avLst/>
          </a:prstGeom>
        </p:spPr>
        <p:txBody>
          <a:bodyPr lIns="0" tIns="0" rIns="0" bIns="0"/>
          <a:lstStyle/>
          <a:p>
            <a:endParaRPr/>
          </a:p>
        </p:txBody>
      </p:sp>
      <p:sp>
        <p:nvSpPr>
          <p:cNvPr id="28" name="PlaceHolder 4"/>
          <p:cNvSpPr>
            <a:spLocks noGrp="1"/>
          </p:cNvSpPr>
          <p:nvPr>
            <p:ph type="body"/>
          </p:nvPr>
        </p:nvSpPr>
        <p:spPr>
          <a:xfrm>
            <a:off x="457200" y="3080880"/>
            <a:ext cx="7619760" cy="17172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989C554-DBFE-4B57-ADC9-306A02CE39E9}" type="datetimeFigureOut">
              <a:rPr lang="en-US" smtClean="0"/>
              <a:pPr/>
              <a:t>4/7/2015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486D78B-D299-4149-B109-47B7C3D4B0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CustomShape 1"/>
          <p:cNvSpPr/>
          <p:nvPr/>
        </p:nvSpPr>
        <p:spPr>
          <a:xfrm>
            <a:off x="8458200" y="0"/>
            <a:ext cx="685440" cy="5142960"/>
          </a:xfrm>
          <a:prstGeom prst="rect">
            <a:avLst/>
          </a:prstGeom>
          <a:solidFill>
            <a:srgbClr val="073E87"/>
          </a:solidFill>
          <a:ln>
            <a:noFill/>
          </a:ln>
        </p:spPr>
        <p:style>
          <a:lnRef idx="0">
            <a:scrgbClr r="0" g="0" b="0"/>
          </a:lnRef>
          <a:fillRef idx="0">
            <a:scrgbClr r="0" g="0" b="0"/>
          </a:fillRef>
          <a:effectRef idx="0">
            <a:scrgbClr r="0" g="0" b="0"/>
          </a:effectRef>
          <a:fontRef idx="minor"/>
        </p:style>
      </p:sp>
      <p:sp>
        <p:nvSpPr>
          <p:cNvPr id="43" name="CustomShape 2"/>
          <p:cNvSpPr/>
          <p:nvPr/>
        </p:nvSpPr>
        <p:spPr>
          <a:xfrm>
            <a:off x="8458200" y="4114800"/>
            <a:ext cx="685440" cy="513720"/>
          </a:xfrm>
          <a:prstGeom prst="rect">
            <a:avLst/>
          </a:prstGeom>
          <a:solidFill>
            <a:srgbClr val="31B6FD"/>
          </a:solidFill>
          <a:ln>
            <a:noFill/>
          </a:ln>
        </p:spPr>
        <p:style>
          <a:lnRef idx="0">
            <a:scrgbClr r="0" g="0" b="0"/>
          </a:lnRef>
          <a:fillRef idx="0">
            <a:scrgbClr r="0" g="0" b="0"/>
          </a:fillRef>
          <a:effectRef idx="0">
            <a:scrgbClr r="0" g="0" b="0"/>
          </a:effectRef>
          <a:fontRef idx="minor"/>
        </p:style>
      </p:sp>
      <p:sp>
        <p:nvSpPr>
          <p:cNvPr id="44" name="PlaceHolder 3"/>
          <p:cNvSpPr>
            <a:spLocks noGrp="1"/>
          </p:cNvSpPr>
          <p:nvPr>
            <p:ph type="title"/>
          </p:nvPr>
        </p:nvSpPr>
        <p:spPr>
          <a:xfrm>
            <a:off x="457200" y="205920"/>
            <a:ext cx="7619760" cy="857160"/>
          </a:xfrm>
          <a:prstGeom prst="rect">
            <a:avLst/>
          </a:prstGeom>
        </p:spPr>
        <p:txBody>
          <a:bodyPr tIns="91440" bIns="91440" anchor="ctr"/>
          <a:lstStyle/>
          <a:p>
            <a:endParaRPr/>
          </a:p>
        </p:txBody>
      </p:sp>
      <p:sp>
        <p:nvSpPr>
          <p:cNvPr id="45" name="PlaceHolder 4"/>
          <p:cNvSpPr>
            <a:spLocks noGrp="1"/>
          </p:cNvSpPr>
          <p:nvPr>
            <p:ph type="body"/>
          </p:nvPr>
        </p:nvSpPr>
        <p:spPr>
          <a:xfrm>
            <a:off x="457200" y="1200240"/>
            <a:ext cx="7619760" cy="3600360"/>
          </a:xfrm>
          <a:prstGeom prst="rect">
            <a:avLst/>
          </a:prstGeom>
        </p:spPr>
        <p:txBody>
          <a:bodyPr lIns="0" tIns="0" rIns="0" bIns="0"/>
          <a:lstStyle/>
          <a:p>
            <a:pPr>
              <a:buSzPct val="45000"/>
              <a:buFont typeface="StarSymbol"/>
              <a:buChar char=""/>
            </a:pPr>
            <a:r>
              <a:rPr lang="en-GB" sz="1400">
                <a:latin typeface="Arial"/>
              </a:rPr>
              <a:t>Click to edit the outline text format</a:t>
            </a:r>
            <a:endParaRPr/>
          </a:p>
          <a:p>
            <a:pPr lvl="1">
              <a:buSzPct val="75000"/>
              <a:buFont typeface="StarSymbol"/>
              <a:buChar char=""/>
            </a:pPr>
            <a:r>
              <a:rPr lang="en-GB" sz="1400">
                <a:latin typeface="Arial"/>
              </a:rPr>
              <a:t>Second Outline Level</a:t>
            </a:r>
            <a:endParaRPr/>
          </a:p>
          <a:p>
            <a:pPr lvl="2">
              <a:buSzPct val="45000"/>
              <a:buFont typeface="StarSymbol"/>
              <a:buChar char=""/>
            </a:pPr>
            <a:r>
              <a:rPr lang="en-GB" sz="1400">
                <a:latin typeface="Arial"/>
              </a:rPr>
              <a:t>Third Outline Level</a:t>
            </a:r>
            <a:endParaRPr/>
          </a:p>
          <a:p>
            <a:pPr lvl="3">
              <a:buSzPct val="75000"/>
              <a:buFont typeface="StarSymbol"/>
              <a:buChar char=""/>
            </a:pPr>
            <a:r>
              <a:rPr lang="en-GB" sz="1400">
                <a:latin typeface="Arial"/>
              </a:rPr>
              <a:t>Fourth Outline Level</a:t>
            </a:r>
            <a:endParaRPr/>
          </a:p>
          <a:p>
            <a:pPr lvl="4">
              <a:buSzPct val="45000"/>
              <a:buFont typeface="StarSymbol"/>
              <a:buChar char=""/>
            </a:pPr>
            <a:r>
              <a:rPr lang="en-GB" sz="2000">
                <a:latin typeface="Arial"/>
              </a:rPr>
              <a:t>Fifth Outline Level</a:t>
            </a:r>
            <a:endParaRPr/>
          </a:p>
          <a:p>
            <a:pPr lvl="5">
              <a:buSzPct val="45000"/>
              <a:buFont typeface="StarSymbol"/>
              <a:buChar char=""/>
            </a:pPr>
            <a:r>
              <a:rPr lang="en-GB" sz="2000">
                <a:latin typeface="Arial"/>
              </a:rPr>
              <a:t>Sixth Outline Level</a:t>
            </a:r>
            <a:endParaRPr/>
          </a:p>
          <a:p>
            <a:pPr lvl="6">
              <a:buSzPct val="45000"/>
              <a:buFont typeface="StarSymbol"/>
              <a:buChar char=""/>
            </a:pPr>
            <a:r>
              <a:rPr lang="en-GB" sz="2000">
                <a:latin typeface="Arial"/>
              </a:rPr>
              <a:t>Seventh Outline Level</a:t>
            </a:r>
            <a:endParaRPr/>
          </a:p>
        </p:txBody>
      </p:sp>
      <p:sp>
        <p:nvSpPr>
          <p:cNvPr id="46" name="PlaceHolder 5"/>
          <p:cNvSpPr>
            <a:spLocks noGrp="1"/>
          </p:cNvSpPr>
          <p:nvPr>
            <p:ph type="dt"/>
          </p:nvPr>
        </p:nvSpPr>
        <p:spPr>
          <a:xfrm rot="16200000">
            <a:off x="7856280" y="1189080"/>
            <a:ext cx="1828440" cy="365400"/>
          </a:xfrm>
          <a:prstGeom prst="rect">
            <a:avLst/>
          </a:prstGeom>
        </p:spPr>
        <p:txBody>
          <a:bodyPr tIns="91440" bIns="91440" anchor="ctr"/>
          <a:lstStyle/>
          <a:p>
            <a:pPr algn="r"/>
            <a:endParaRPr/>
          </a:p>
        </p:txBody>
      </p:sp>
      <p:sp>
        <p:nvSpPr>
          <p:cNvPr id="47" name="PlaceHolder 6"/>
          <p:cNvSpPr>
            <a:spLocks noGrp="1"/>
          </p:cNvSpPr>
          <p:nvPr>
            <p:ph type="ftr"/>
          </p:nvPr>
        </p:nvSpPr>
        <p:spPr>
          <a:xfrm rot="16200000">
            <a:off x="7882920" y="2991240"/>
            <a:ext cx="1775160" cy="365400"/>
          </a:xfrm>
          <a:prstGeom prst="rect">
            <a:avLst/>
          </a:prstGeom>
        </p:spPr>
        <p:txBody>
          <a:bodyPr tIns="91440" bIns="91440" anchor="ctr"/>
          <a:lstStyle/>
          <a:p>
            <a:pPr algn="r"/>
            <a:endParaRPr/>
          </a:p>
        </p:txBody>
      </p:sp>
      <p:sp>
        <p:nvSpPr>
          <p:cNvPr id="48" name="PlaceHolder 7"/>
          <p:cNvSpPr>
            <a:spLocks noGrp="1"/>
          </p:cNvSpPr>
          <p:nvPr>
            <p:ph type="sldNum"/>
          </p:nvPr>
        </p:nvSpPr>
        <p:spPr>
          <a:xfrm>
            <a:off x="8531640" y="4236840"/>
            <a:ext cx="548280" cy="297000"/>
          </a:xfrm>
          <a:prstGeom prst="rect">
            <a:avLst/>
          </a:prstGeom>
        </p:spPr>
        <p:txBody>
          <a:bodyPr tIns="91440" bIns="91440" anchor="ctr"/>
          <a:lstStyle/>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Shape 107"/>
          <p:cNvPicPr/>
          <p:nvPr/>
        </p:nvPicPr>
        <p:blipFill>
          <a:blip r:embed="rId2"/>
          <a:srcRect l="7445"/>
          <a:stretch/>
        </p:blipFill>
        <p:spPr>
          <a:xfrm>
            <a:off x="10440" y="0"/>
            <a:ext cx="1328400" cy="896400"/>
          </a:xfrm>
          <a:prstGeom prst="rect">
            <a:avLst/>
          </a:prstGeom>
          <a:ln>
            <a:noFill/>
          </a:ln>
        </p:spPr>
      </p:pic>
      <p:sp>
        <p:nvSpPr>
          <p:cNvPr id="168" name="CustomShape 1"/>
          <p:cNvSpPr/>
          <p:nvPr/>
        </p:nvSpPr>
        <p:spPr>
          <a:xfrm>
            <a:off x="10440" y="1443960"/>
            <a:ext cx="8000640" cy="1424520"/>
          </a:xfrm>
          <a:prstGeom prst="rect">
            <a:avLst/>
          </a:prstGeom>
          <a:noFill/>
          <a:ln>
            <a:noFill/>
          </a:ln>
        </p:spPr>
        <p:style>
          <a:lnRef idx="0">
            <a:scrgbClr r="0" g="0" b="0"/>
          </a:lnRef>
          <a:fillRef idx="0">
            <a:scrgbClr r="0" g="0" b="0"/>
          </a:fillRef>
          <a:effectRef idx="0">
            <a:scrgbClr r="0" g="0" b="0"/>
          </a:effectRef>
          <a:fontRef idx="minor"/>
        </p:style>
        <p:txBody>
          <a:bodyPr tIns="91440" bIns="91440" anchor="ctr"/>
          <a:lstStyle/>
          <a:p>
            <a:pPr algn="ctr">
              <a:lnSpc>
                <a:spcPct val="115000"/>
              </a:lnSpc>
            </a:pPr>
            <a:r>
              <a:rPr lang="en-GB" sz="5400" b="1" strike="noStrike">
                <a:solidFill>
                  <a:srgbClr val="1F497D"/>
                </a:solidFill>
                <a:latin typeface="Century Gothic"/>
                <a:ea typeface="Arial"/>
              </a:rPr>
              <a:t>CORONARY CIRCULATION</a:t>
            </a:r>
            <a:endParaRPr/>
          </a:p>
        </p:txBody>
      </p:sp>
      <p:pic>
        <p:nvPicPr>
          <p:cNvPr id="169" name="Picture 1"/>
          <p:cNvPicPr/>
          <p:nvPr/>
        </p:nvPicPr>
        <p:blipFill>
          <a:blip r:embed="rId3"/>
          <a:srcRect r="36385"/>
          <a:stretch/>
        </p:blipFill>
        <p:spPr>
          <a:xfrm>
            <a:off x="6093720" y="0"/>
            <a:ext cx="2334960" cy="1015560"/>
          </a:xfrm>
          <a:prstGeom prst="rect">
            <a:avLst/>
          </a:prstGeom>
          <a:ln>
            <a:noFill/>
          </a:ln>
        </p:spPr>
      </p:pic>
      <p:sp>
        <p:nvSpPr>
          <p:cNvPr id="170" name="CustomShape 2"/>
          <p:cNvSpPr/>
          <p:nvPr/>
        </p:nvSpPr>
        <p:spPr>
          <a:xfrm rot="16200000">
            <a:off x="6998760" y="1889640"/>
            <a:ext cx="3744360" cy="657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n-GB" sz="1100" strike="noStrike">
                <a:solidFill>
                  <a:srgbClr val="FFFFFF"/>
                </a:solidFill>
                <a:latin typeface="Century Gothic"/>
                <a:ea typeface="Quicksand"/>
              </a:rPr>
              <a:t>Physiology Team 434 </a:t>
            </a:r>
            <a:endParaRPr/>
          </a:p>
          <a:p>
            <a:pPr>
              <a:lnSpc>
                <a:spcPct val="100000"/>
              </a:lnSpc>
            </a:pPr>
            <a:r>
              <a:rPr lang="en-GB" sz="1100" strike="noStrike">
                <a:solidFill>
                  <a:srgbClr val="FFFFFF"/>
                </a:solidFill>
                <a:latin typeface="Century Gothic"/>
                <a:ea typeface="Quicksand"/>
              </a:rPr>
              <a:t>contact us : physiology434@gmial.com</a:t>
            </a:r>
            <a:endParaRPr/>
          </a:p>
        </p:txBody>
      </p:sp>
      <p:sp>
        <p:nvSpPr>
          <p:cNvPr id="171" name="CustomShape 3"/>
          <p:cNvSpPr/>
          <p:nvPr/>
        </p:nvSpPr>
        <p:spPr>
          <a:xfrm>
            <a:off x="375120" y="3950280"/>
            <a:ext cx="1529280" cy="279720"/>
          </a:xfrm>
          <a:prstGeom prst="borderCallout3">
            <a:avLst>
              <a:gd name="adj1" fmla="val 13598"/>
              <a:gd name="adj2" fmla="val -1729"/>
              <a:gd name="adj3" fmla="val 13598"/>
              <a:gd name="adj4" fmla="val -16667"/>
              <a:gd name="adj5" fmla="val 100000"/>
              <a:gd name="adj6" fmla="val -16667"/>
              <a:gd name="adj7" fmla="val 174789"/>
              <a:gd name="adj8" fmla="val -8333"/>
            </a:avLst>
          </a:prstGeom>
          <a:solidFill>
            <a:srgbClr val="FFFFFF"/>
          </a:solidFill>
          <a:ln w="25560">
            <a:solidFill>
              <a:srgbClr val="31B6FD"/>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z="1400" strike="noStrike">
                <a:solidFill>
                  <a:srgbClr val="000000"/>
                </a:solidFill>
                <a:latin typeface="Century Gothic"/>
                <a:ea typeface="Arial"/>
              </a:rPr>
              <a:t>Color index </a:t>
            </a:r>
            <a:endParaRPr/>
          </a:p>
        </p:txBody>
      </p:sp>
      <p:sp>
        <p:nvSpPr>
          <p:cNvPr id="172" name="CustomShape 4"/>
          <p:cNvSpPr/>
          <p:nvPr/>
        </p:nvSpPr>
        <p:spPr>
          <a:xfrm>
            <a:off x="245160" y="4412160"/>
            <a:ext cx="2089440" cy="634680"/>
          </a:xfrm>
          <a:prstGeom prst="roundRect">
            <a:avLst>
              <a:gd name="adj" fmla="val 16667"/>
            </a:avLst>
          </a:prstGeom>
          <a:solidFill>
            <a:srgbClr val="FFFFFF"/>
          </a:solidFill>
          <a:ln w="25560">
            <a:solidFill>
              <a:srgbClr val="31B6FD"/>
            </a:solidFill>
            <a:round/>
          </a:ln>
        </p:spPr>
        <p:style>
          <a:lnRef idx="0">
            <a:scrgbClr r="0" g="0" b="0"/>
          </a:lnRef>
          <a:fillRef idx="0">
            <a:scrgbClr r="0" g="0" b="0"/>
          </a:fillRef>
          <a:effectRef idx="0">
            <a:scrgbClr r="0" g="0" b="0"/>
          </a:effectRef>
          <a:fontRef idx="minor"/>
        </p:style>
      </p:sp>
      <p:sp>
        <p:nvSpPr>
          <p:cNvPr id="173" name="CustomShape 5"/>
          <p:cNvSpPr/>
          <p:nvPr/>
        </p:nvSpPr>
        <p:spPr>
          <a:xfrm>
            <a:off x="240480" y="4471920"/>
            <a:ext cx="219420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400" strike="noStrike">
                <a:solidFill>
                  <a:srgbClr val="000000"/>
                </a:solidFill>
                <a:latin typeface="Century Gothic"/>
                <a:ea typeface="Arial"/>
              </a:rPr>
              <a:t>- </a:t>
            </a:r>
            <a:r>
              <a:rPr lang="en-GB" sz="1400" strike="noStrike">
                <a:solidFill>
                  <a:srgbClr val="FF0000"/>
                </a:solidFill>
                <a:latin typeface="Century Gothic"/>
                <a:ea typeface="Arial"/>
              </a:rPr>
              <a:t>Important </a:t>
            </a:r>
            <a:endParaRPr/>
          </a:p>
          <a:p>
            <a:pPr>
              <a:lnSpc>
                <a:spcPct val="100000"/>
              </a:lnSpc>
            </a:pPr>
            <a:r>
              <a:rPr lang="en-GB" sz="1400" strike="noStrike">
                <a:solidFill>
                  <a:srgbClr val="000000"/>
                </a:solidFill>
                <a:latin typeface="Century Gothic"/>
                <a:ea typeface="Arial"/>
              </a:rPr>
              <a:t>- </a:t>
            </a:r>
            <a:r>
              <a:rPr lang="en-GB" sz="1400" strike="noStrike">
                <a:solidFill>
                  <a:srgbClr val="A6A6A6"/>
                </a:solidFill>
                <a:latin typeface="Century Gothic"/>
                <a:ea typeface="Arial"/>
              </a:rPr>
              <a:t>Further Explanation</a:t>
            </a:r>
            <a:endParaRPr/>
          </a:p>
        </p:txBody>
      </p:sp>
      <p:pic>
        <p:nvPicPr>
          <p:cNvPr id="174" name="Picture 8"/>
          <p:cNvPicPr/>
          <p:nvPr/>
        </p:nvPicPr>
        <p:blipFill>
          <a:blip r:embed="rId4" cstate="print"/>
          <a:srcRect t="2992" b="3728"/>
          <a:stretch/>
        </p:blipFill>
        <p:spPr>
          <a:xfrm>
            <a:off x="3782160" y="4142160"/>
            <a:ext cx="302760" cy="959040"/>
          </a:xfrm>
          <a:prstGeom prst="rect">
            <a:avLst/>
          </a:prstGeom>
          <a:ln>
            <a:noFill/>
          </a:ln>
        </p:spPr>
      </p:pic>
      <p:sp>
        <p:nvSpPr>
          <p:cNvPr id="175" name="CustomShape 6"/>
          <p:cNvSpPr/>
          <p:nvPr/>
        </p:nvSpPr>
        <p:spPr>
          <a:xfrm>
            <a:off x="4220640" y="4366080"/>
            <a:ext cx="13399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400" strike="noStrike">
                <a:solidFill>
                  <a:srgbClr val="800080"/>
                </a:solidFill>
                <a:latin typeface="Century Gothic"/>
                <a:ea typeface="Arial"/>
              </a:rPr>
              <a:t>Only in </a:t>
            </a:r>
            <a:endParaRPr/>
          </a:p>
          <a:p>
            <a:pPr algn="ctr">
              <a:lnSpc>
                <a:spcPct val="100000"/>
              </a:lnSpc>
            </a:pPr>
            <a:r>
              <a:rPr lang="en-GB" sz="1400" strike="noStrike">
                <a:solidFill>
                  <a:srgbClr val="800080"/>
                </a:solidFill>
                <a:latin typeface="Century Gothic"/>
                <a:ea typeface="Arial"/>
              </a:rPr>
              <a:t>Girls’ Slides</a:t>
            </a:r>
            <a:endParaRPr/>
          </a:p>
        </p:txBody>
      </p:sp>
      <p:pic>
        <p:nvPicPr>
          <p:cNvPr id="176" name="Picture 11"/>
          <p:cNvPicPr/>
          <p:nvPr/>
        </p:nvPicPr>
        <p:blipFill>
          <a:blip r:embed="rId5" cstate="print"/>
          <a:srcRect t="3463" b="3251"/>
          <a:stretch/>
        </p:blipFill>
        <p:spPr>
          <a:xfrm>
            <a:off x="5410800" y="4142160"/>
            <a:ext cx="299880" cy="959040"/>
          </a:xfrm>
          <a:prstGeom prst="rect">
            <a:avLst/>
          </a:prstGeom>
          <a:ln>
            <a:noFill/>
          </a:ln>
        </p:spPr>
      </p:pic>
      <p:sp>
        <p:nvSpPr>
          <p:cNvPr id="177" name="CustomShape 7"/>
          <p:cNvSpPr/>
          <p:nvPr/>
        </p:nvSpPr>
        <p:spPr>
          <a:xfrm>
            <a:off x="4220640" y="4142160"/>
            <a:ext cx="1493640" cy="959040"/>
          </a:xfrm>
          <a:prstGeom prst="rect">
            <a:avLst/>
          </a:prstGeom>
          <a:noFill/>
          <a:ln w="9360">
            <a:solidFill>
              <a:srgbClr val="000000"/>
            </a:solidFill>
            <a:round/>
          </a:ln>
        </p:spPr>
        <p:style>
          <a:lnRef idx="0">
            <a:scrgbClr r="0" g="0" b="0"/>
          </a:lnRef>
          <a:fillRef idx="0">
            <a:scrgbClr r="0" g="0" b="0"/>
          </a:fillRef>
          <a:effectRef idx="0">
            <a:scrgbClr r="0" g="0" b="0"/>
          </a:effectRef>
          <a:fontRef idx="minor"/>
        </p:style>
      </p:sp>
      <p:sp>
        <p:nvSpPr>
          <p:cNvPr id="178" name="CustomShape 8"/>
          <p:cNvSpPr/>
          <p:nvPr/>
        </p:nvSpPr>
        <p:spPr>
          <a:xfrm>
            <a:off x="2590920" y="4142160"/>
            <a:ext cx="1493640" cy="959040"/>
          </a:xfrm>
          <a:prstGeom prst="rect">
            <a:avLst/>
          </a:prstGeom>
          <a:noFill/>
          <a:ln w="9360">
            <a:solidFill>
              <a:srgbClr val="000000"/>
            </a:solidFill>
            <a:round/>
          </a:ln>
        </p:spPr>
        <p:style>
          <a:lnRef idx="0">
            <a:scrgbClr r="0" g="0" b="0"/>
          </a:lnRef>
          <a:fillRef idx="0">
            <a:scrgbClr r="0" g="0" b="0"/>
          </a:fillRef>
          <a:effectRef idx="0">
            <a:scrgbClr r="0" g="0" b="0"/>
          </a:effectRef>
          <a:fontRef idx="minor"/>
        </p:style>
      </p:sp>
      <p:sp>
        <p:nvSpPr>
          <p:cNvPr id="179" name="CustomShape 9"/>
          <p:cNvSpPr/>
          <p:nvPr/>
        </p:nvSpPr>
        <p:spPr>
          <a:xfrm>
            <a:off x="2590920" y="4366080"/>
            <a:ext cx="13399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400" strike="noStrike">
                <a:solidFill>
                  <a:srgbClr val="008000"/>
                </a:solidFill>
                <a:latin typeface="Century Gothic"/>
                <a:ea typeface="Arial"/>
              </a:rPr>
              <a:t>Only in </a:t>
            </a:r>
            <a:endParaRPr/>
          </a:p>
          <a:p>
            <a:pPr algn="ctr">
              <a:lnSpc>
                <a:spcPct val="100000"/>
              </a:lnSpc>
            </a:pPr>
            <a:r>
              <a:rPr lang="en-GB" sz="1400" strike="noStrike">
                <a:solidFill>
                  <a:srgbClr val="008000"/>
                </a:solidFill>
                <a:latin typeface="Century Gothic"/>
                <a:ea typeface="Arial"/>
              </a:rPr>
              <a:t>Boys’ Slides</a:t>
            </a:r>
            <a:endParaRPr/>
          </a:p>
        </p:txBody>
      </p:sp>
      <p:sp>
        <p:nvSpPr>
          <p:cNvPr id="180" name="CustomShape 10"/>
          <p:cNvSpPr/>
          <p:nvPr/>
        </p:nvSpPr>
        <p:spPr>
          <a:xfrm>
            <a:off x="5972040" y="4090320"/>
            <a:ext cx="2323800" cy="956520"/>
          </a:xfrm>
          <a:prstGeom prst="roundRect">
            <a:avLst>
              <a:gd name="adj" fmla="val 16667"/>
            </a:avLst>
          </a:prstGeom>
          <a:solidFill>
            <a:srgbClr val="FFFF00"/>
          </a:solidFill>
          <a:ln w="9360">
            <a:solidFill>
              <a:srgbClr val="FFFF00"/>
            </a:solidFill>
            <a:round/>
          </a:ln>
        </p:spPr>
        <p:style>
          <a:lnRef idx="0">
            <a:scrgbClr r="0" g="0" b="0"/>
          </a:lnRef>
          <a:fillRef idx="0">
            <a:scrgbClr r="0" g="0" b="0"/>
          </a:fillRef>
          <a:effectRef idx="0">
            <a:scrgbClr r="0" g="0" b="0"/>
          </a:effectRef>
          <a:fontRef idx="minor"/>
        </p:style>
      </p:sp>
      <p:sp>
        <p:nvSpPr>
          <p:cNvPr id="181" name="CustomShape 11"/>
          <p:cNvSpPr/>
          <p:nvPr/>
        </p:nvSpPr>
        <p:spPr>
          <a:xfrm>
            <a:off x="5999400" y="4047840"/>
            <a:ext cx="2448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400" strike="noStrike">
                <a:solidFill>
                  <a:srgbClr val="800000"/>
                </a:solidFill>
                <a:latin typeface="Century Gothic"/>
                <a:ea typeface="Arial"/>
              </a:rPr>
              <a:t>Explained in: </a:t>
            </a:r>
            <a:endParaRPr/>
          </a:p>
          <a:p>
            <a:pPr algn="ctr">
              <a:lnSpc>
                <a:spcPct val="100000"/>
              </a:lnSpc>
            </a:pPr>
            <a:r>
              <a:rPr lang="en-GB" sz="1000" strike="noStrike">
                <a:solidFill>
                  <a:srgbClr val="800000"/>
                </a:solidFill>
                <a:latin typeface="Century Gothic"/>
                <a:ea typeface="Arial"/>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Shape 1"/>
          <p:cNvSpPr txBox="1"/>
          <p:nvPr/>
        </p:nvSpPr>
        <p:spPr>
          <a:xfrm>
            <a:off x="457200" y="205920"/>
            <a:ext cx="7619760" cy="857160"/>
          </a:xfrm>
          <a:prstGeom prst="rect">
            <a:avLst/>
          </a:prstGeom>
          <a:noFill/>
          <a:ln>
            <a:noFill/>
          </a:ln>
        </p:spPr>
        <p:txBody>
          <a:bodyPr tIns="91440" bIns="91440" anchor="ctr"/>
          <a:lstStyle/>
          <a:p>
            <a:endParaRPr/>
          </a:p>
        </p:txBody>
      </p:sp>
      <p:sp>
        <p:nvSpPr>
          <p:cNvPr id="233" name="TextShape 2"/>
          <p:cNvSpPr txBox="1"/>
          <p:nvPr/>
        </p:nvSpPr>
        <p:spPr>
          <a:xfrm>
            <a:off x="457200" y="1200240"/>
            <a:ext cx="7619760" cy="3600360"/>
          </a:xfrm>
          <a:prstGeom prst="rect">
            <a:avLst/>
          </a:prstGeom>
          <a:noFill/>
          <a:ln>
            <a:noFill/>
          </a:ln>
        </p:spPr>
        <p:txBody>
          <a:bodyPr tIns="91440" bIns="91440"/>
          <a:lstStyle/>
          <a:p>
            <a:endParaRPr/>
          </a:p>
          <a:p>
            <a:r>
              <a:rPr lang="en-US" sz="2600">
                <a:solidFill>
                  <a:srgbClr val="FFFFFF"/>
                </a:solidFill>
                <a:latin typeface="Arial"/>
              </a:rPr>
              <a:t> </a:t>
            </a:r>
            <a:endParaRPr/>
          </a:p>
        </p:txBody>
      </p:sp>
      <p:sp>
        <p:nvSpPr>
          <p:cNvPr id="234" name="TextShape 3"/>
          <p:cNvSpPr txBox="1"/>
          <p:nvPr/>
        </p:nvSpPr>
        <p:spPr>
          <a:xfrm>
            <a:off x="720000" y="1368000"/>
            <a:ext cx="6624000" cy="459360"/>
          </a:xfrm>
          <a:prstGeom prst="rect">
            <a:avLst/>
          </a:prstGeom>
          <a:noFill/>
          <a:ln>
            <a:noFill/>
          </a:ln>
        </p:spPr>
        <p:txBody>
          <a:bodyPr lIns="90000" tIns="45000" rIns="90000" bIns="45000"/>
          <a:lstStyle/>
          <a:p>
            <a:r>
              <a:rPr lang="en-US" sz="2600">
                <a:solidFill>
                  <a:srgbClr val="FFFFFF"/>
                </a:solidFill>
                <a:latin typeface="Arial"/>
              </a:rPr>
              <a:t>i</a:t>
            </a:r>
            <a:endParaRPr/>
          </a:p>
        </p:txBody>
      </p:sp>
      <p:sp>
        <p:nvSpPr>
          <p:cNvPr id="235" name="TextShape 4"/>
          <p:cNvSpPr txBox="1"/>
          <p:nvPr/>
        </p:nvSpPr>
        <p:spPr>
          <a:xfrm>
            <a:off x="720000" y="3525840"/>
            <a:ext cx="7560000" cy="489960"/>
          </a:xfrm>
          <a:prstGeom prst="rect">
            <a:avLst/>
          </a:prstGeom>
          <a:noFill/>
          <a:ln>
            <a:noFill/>
          </a:ln>
        </p:spPr>
        <p:txBody>
          <a:bodyPr lIns="90000" tIns="45000" rIns="90000" bIns="45000"/>
          <a:lstStyle/>
          <a:p>
            <a:r>
              <a:rPr lang="en-US" sz="2600">
                <a:solidFill>
                  <a:srgbClr val="FFFFFF"/>
                </a:solidFill>
                <a:latin typeface="Arial"/>
              </a:rPr>
              <a:t>. </a:t>
            </a:r>
            <a:endParaRPr/>
          </a:p>
        </p:txBody>
      </p:sp>
      <p:sp>
        <p:nvSpPr>
          <p:cNvPr id="236" name="TextShape 5"/>
          <p:cNvSpPr txBox="1"/>
          <p:nvPr/>
        </p:nvSpPr>
        <p:spPr>
          <a:xfrm>
            <a:off x="457200" y="133350"/>
            <a:ext cx="7620000" cy="45495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US" sz="2000" b="1" dirty="0">
                <a:solidFill>
                  <a:srgbClr val="C00000"/>
                </a:solidFill>
                <a:latin typeface="Arial"/>
                <a:ea typeface="Majalla UI"/>
              </a:rPr>
              <a:t>What is the most vulnerable portion of the heart to ischemia?</a:t>
            </a:r>
            <a:endParaRPr sz="2000" b="1"/>
          </a:p>
        </p:txBody>
      </p:sp>
      <p:sp>
        <p:nvSpPr>
          <p:cNvPr id="237" name="TextShape 6"/>
          <p:cNvSpPr txBox="1"/>
          <p:nvPr/>
        </p:nvSpPr>
        <p:spPr>
          <a:xfrm>
            <a:off x="381000" y="742950"/>
            <a:ext cx="7894800" cy="2362200"/>
          </a:xfrm>
          <a:prstGeom prst="rect">
            <a:avLst/>
          </a:prstGeom>
          <a:ln/>
        </p:spPr>
        <p:style>
          <a:lnRef idx="1">
            <a:schemeClr val="accent3"/>
          </a:lnRef>
          <a:fillRef idx="2">
            <a:schemeClr val="accent3"/>
          </a:fillRef>
          <a:effectRef idx="1">
            <a:schemeClr val="accent3"/>
          </a:effectRef>
          <a:fontRef idx="minor">
            <a:schemeClr val="dk1"/>
          </a:fontRef>
        </p:style>
        <p:txBody>
          <a:bodyPr lIns="90000" tIns="45000" rIns="90000" bIns="45000"/>
          <a:lstStyle/>
          <a:p>
            <a:r>
              <a:rPr lang="en-US" dirty="0">
                <a:latin typeface="Arial"/>
                <a:ea typeface="Majalla UI"/>
              </a:rPr>
              <a:t>Because there is no blood flow during systole in the </a:t>
            </a:r>
            <a:r>
              <a:rPr lang="en-US" dirty="0" err="1">
                <a:solidFill>
                  <a:srgbClr val="FF0000"/>
                </a:solidFill>
                <a:latin typeface="Arial"/>
                <a:ea typeface="Majalla UI"/>
              </a:rPr>
              <a:t>subendocardial</a:t>
            </a:r>
            <a:r>
              <a:rPr lang="en-US" dirty="0">
                <a:solidFill>
                  <a:srgbClr val="FF0000"/>
                </a:solidFill>
                <a:latin typeface="Arial"/>
                <a:ea typeface="Majalla UI"/>
              </a:rPr>
              <a:t> portion of the left ventricle</a:t>
            </a:r>
            <a:r>
              <a:rPr lang="en-US" dirty="0">
                <a:latin typeface="Arial"/>
                <a:ea typeface="Majalla UI"/>
              </a:rPr>
              <a:t>, this region is prone to ischemic damage and is the most common site of myocardial infarction.</a:t>
            </a:r>
            <a:endParaRPr/>
          </a:p>
          <a:p>
            <a:r>
              <a:rPr lang="en-US" dirty="0">
                <a:latin typeface="Arial"/>
                <a:ea typeface="Majalla UI"/>
              </a:rPr>
              <a:t>Blood flow to the left ventricle is decreased in patients with </a:t>
            </a:r>
            <a:r>
              <a:rPr lang="en-US" dirty="0" err="1">
                <a:latin typeface="Arial"/>
                <a:ea typeface="Majalla UI"/>
              </a:rPr>
              <a:t>stenotic</a:t>
            </a:r>
            <a:r>
              <a:rPr lang="en-US" dirty="0">
                <a:latin typeface="Arial"/>
                <a:ea typeface="Majalla UI"/>
              </a:rPr>
              <a:t> aortic valves because in aortic </a:t>
            </a:r>
            <a:r>
              <a:rPr lang="en-US" dirty="0" err="1">
                <a:latin typeface="Arial"/>
                <a:ea typeface="Majalla UI"/>
              </a:rPr>
              <a:t>stenosis</a:t>
            </a:r>
            <a:r>
              <a:rPr lang="en-US" dirty="0">
                <a:latin typeface="Arial"/>
                <a:ea typeface="Majalla UI"/>
              </a:rPr>
              <a:t> the pressure in the left ventricle must be much higher than that in the aorta to eject blood. Consequently, coronary vessels are severely compressed during systole. These patients are more prone to develop myocardial ischemia.</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4"/>
          <p:cNvSpPr txBox="1">
            <a:spLocks noGrp="1"/>
          </p:cNvSpPr>
          <p:nvPr>
            <p:ph type="title"/>
          </p:nvPr>
        </p:nvSpPr>
        <p:spPr>
          <a:xfrm>
            <a:off x="0" y="0"/>
            <a:ext cx="3962400" cy="59055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US" sz="2000" b="1" dirty="0" smtClean="0">
                <a:solidFill>
                  <a:srgbClr val="CC3300"/>
                </a:solidFill>
                <a:latin typeface="Arial"/>
                <a:ea typeface="Traditional Arabic"/>
              </a:rPr>
              <a:t>O2 </a:t>
            </a:r>
            <a:r>
              <a:rPr lang="en-US" sz="2000" b="1" dirty="0">
                <a:solidFill>
                  <a:srgbClr val="CC3300"/>
                </a:solidFill>
                <a:latin typeface="Arial"/>
                <a:ea typeface="Traditional Arabic"/>
              </a:rPr>
              <a:t>consumption by the heart and energy substrate</a:t>
            </a:r>
            <a:endParaRPr sz="2000"/>
          </a:p>
        </p:txBody>
      </p:sp>
      <p:sp>
        <p:nvSpPr>
          <p:cNvPr id="5" name="TextBox 4"/>
          <p:cNvSpPr txBox="1"/>
          <p:nvPr/>
        </p:nvSpPr>
        <p:spPr>
          <a:xfrm>
            <a:off x="4800600" y="0"/>
            <a:ext cx="3566160" cy="128016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1600" dirty="0" smtClean="0">
                <a:solidFill>
                  <a:schemeClr val="bg1"/>
                </a:solidFill>
                <a:ea typeface="Majalla UI"/>
              </a:rPr>
              <a:t>1-At </a:t>
            </a:r>
            <a:r>
              <a:rPr lang="en-US" sz="1600" dirty="0" smtClean="0">
                <a:solidFill>
                  <a:schemeClr val="bg1"/>
                </a:solidFill>
                <a:ea typeface="Majalla UI"/>
              </a:rPr>
              <a:t>rest, O2 consumption by beating heart = 9 ml/100 g/min.</a:t>
            </a:r>
            <a:endParaRPr lang="en-US" sz="1600" dirty="0" smtClean="0">
              <a:solidFill>
                <a:schemeClr val="bg1"/>
              </a:solidFill>
            </a:endParaRPr>
          </a:p>
          <a:p>
            <a:r>
              <a:rPr lang="en-US" sz="1600" dirty="0" smtClean="0">
                <a:solidFill>
                  <a:schemeClr val="bg1"/>
                </a:solidFill>
                <a:ea typeface="Majalla UI"/>
              </a:rPr>
              <a:t>During </a:t>
            </a:r>
            <a:r>
              <a:rPr lang="en-US" sz="1600" dirty="0" err="1" smtClean="0">
                <a:solidFill>
                  <a:schemeClr val="bg1"/>
                </a:solidFill>
                <a:ea typeface="Majalla UI"/>
              </a:rPr>
              <a:t>ms.ex</a:t>
            </a:r>
            <a:r>
              <a:rPr lang="en-US" sz="1600" dirty="0" smtClean="0">
                <a:solidFill>
                  <a:schemeClr val="bg1"/>
                </a:solidFill>
                <a:ea typeface="Majalla UI"/>
              </a:rPr>
              <a:t> increases in myocardial O2 consumption are met by increases in Coronary Blood Flow</a:t>
            </a:r>
            <a:endParaRPr lang="en-US" sz="1600" dirty="0" smtClean="0">
              <a:solidFill>
                <a:schemeClr val="bg1"/>
              </a:solidFill>
            </a:endParaRPr>
          </a:p>
          <a:p>
            <a:endParaRPr lang="en-US" dirty="0"/>
          </a:p>
        </p:txBody>
      </p:sp>
      <p:sp>
        <p:nvSpPr>
          <p:cNvPr id="6" name="TextBox 5"/>
          <p:cNvSpPr txBox="1"/>
          <p:nvPr/>
        </p:nvSpPr>
        <p:spPr>
          <a:xfrm>
            <a:off x="533400" y="590550"/>
            <a:ext cx="2667000"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solidFill>
                  <a:srgbClr val="000000"/>
                </a:solidFill>
                <a:ea typeface="Majalla UI"/>
              </a:rPr>
              <a:t>O2 consumption by the heart is determined by:</a:t>
            </a:r>
            <a:endParaRPr lang="en-US" dirty="0" smtClean="0"/>
          </a:p>
          <a:p>
            <a:endParaRPr lang="en-US" dirty="0"/>
          </a:p>
        </p:txBody>
      </p:sp>
      <p:sp>
        <p:nvSpPr>
          <p:cNvPr id="7" name="TextBox 6"/>
          <p:cNvSpPr txBox="1"/>
          <p:nvPr/>
        </p:nvSpPr>
        <p:spPr>
          <a:xfrm>
            <a:off x="0" y="1657350"/>
            <a:ext cx="1645920" cy="1005840"/>
          </a:xfrm>
          <a:prstGeom prst="ellipse">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ea typeface="Majalla UI"/>
              </a:rPr>
              <a:t>Intra-myocardial tension</a:t>
            </a:r>
            <a:r>
              <a:rPr lang="en-US" dirty="0" smtClean="0">
                <a:ea typeface="Majalla UI"/>
              </a:rPr>
              <a:t>.</a:t>
            </a:r>
            <a:endParaRPr lang="en-US" dirty="0" smtClean="0"/>
          </a:p>
          <a:p>
            <a:endParaRPr lang="en-US" dirty="0"/>
          </a:p>
        </p:txBody>
      </p:sp>
      <p:sp>
        <p:nvSpPr>
          <p:cNvPr id="8" name="TextBox 7"/>
          <p:cNvSpPr txBox="1"/>
          <p:nvPr/>
        </p:nvSpPr>
        <p:spPr>
          <a:xfrm>
            <a:off x="1676400" y="2114550"/>
            <a:ext cx="1005840" cy="54864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ea typeface="Majalla UI"/>
              </a:rPr>
              <a:t>Heart </a:t>
            </a:r>
            <a:r>
              <a:rPr lang="en-US" sz="1600" dirty="0" smtClean="0">
                <a:ea typeface="Majalla UI"/>
              </a:rPr>
              <a:t>rate</a:t>
            </a:r>
            <a:endParaRPr lang="en-US" sz="1600" dirty="0" smtClean="0"/>
          </a:p>
          <a:p>
            <a:endParaRPr lang="en-US" dirty="0"/>
          </a:p>
        </p:txBody>
      </p:sp>
      <p:sp>
        <p:nvSpPr>
          <p:cNvPr id="9" name="TextBox 8"/>
          <p:cNvSpPr txBox="1"/>
          <p:nvPr/>
        </p:nvSpPr>
        <p:spPr>
          <a:xfrm>
            <a:off x="2667000" y="1504950"/>
            <a:ext cx="1828800" cy="1097280"/>
          </a:xfrm>
          <a:prstGeom prst="ellipse">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ea typeface="Majalla UI"/>
              </a:rPr>
              <a:t>Contractile state of the </a:t>
            </a:r>
            <a:r>
              <a:rPr lang="en-US" sz="1600" dirty="0" smtClean="0">
                <a:ea typeface="Majalla UI"/>
              </a:rPr>
              <a:t>myocardium</a:t>
            </a:r>
            <a:endParaRPr lang="en-US" dirty="0" smtClean="0"/>
          </a:p>
          <a:p>
            <a:endParaRPr lang="en-US" dirty="0"/>
          </a:p>
        </p:txBody>
      </p:sp>
      <p:cxnSp>
        <p:nvCxnSpPr>
          <p:cNvPr id="11" name="Straight Arrow Connector 10"/>
          <p:cNvCxnSpPr/>
          <p:nvPr/>
        </p:nvCxnSpPr>
        <p:spPr>
          <a:xfrm>
            <a:off x="2057400" y="1504950"/>
            <a:ext cx="9144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rot="5400000">
            <a:off x="1753394" y="1808956"/>
            <a:ext cx="609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rot="10800000" flipV="1">
            <a:off x="990600" y="1504950"/>
            <a:ext cx="10668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5562600" y="1352550"/>
            <a:ext cx="2834640" cy="228600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1600" dirty="0" smtClean="0">
                <a:ea typeface="Majalla UI"/>
              </a:rPr>
              <a:t>2-Work </a:t>
            </a:r>
            <a:r>
              <a:rPr lang="en-US" sz="1600" dirty="0" smtClean="0">
                <a:ea typeface="Majalla UI"/>
              </a:rPr>
              <a:t>load: An increase in </a:t>
            </a:r>
            <a:r>
              <a:rPr lang="en-US" sz="1600" dirty="0" err="1" smtClean="0">
                <a:ea typeface="Majalla UI"/>
              </a:rPr>
              <a:t>afterload</a:t>
            </a:r>
            <a:r>
              <a:rPr lang="en-US" sz="1600" dirty="0" smtClean="0">
                <a:ea typeface="Majalla UI"/>
              </a:rPr>
              <a:t> causes greater increase in O2 consumption than an increase in preload does. This is why angina due to deficient delivery of O2 to the myocardium is more common in aortic </a:t>
            </a:r>
            <a:r>
              <a:rPr lang="en-US" sz="1600" dirty="0" err="1" smtClean="0">
                <a:ea typeface="Majalla UI"/>
              </a:rPr>
              <a:t>stenosis</a:t>
            </a:r>
            <a:r>
              <a:rPr lang="en-US" sz="1600" dirty="0" smtClean="0">
                <a:ea typeface="Majalla UI"/>
              </a:rPr>
              <a:t> than in aortic </a:t>
            </a:r>
            <a:r>
              <a:rPr lang="en-US" sz="1600" dirty="0" err="1" smtClean="0">
                <a:ea typeface="Majalla UI"/>
              </a:rPr>
              <a:t>regurge</a:t>
            </a:r>
            <a:r>
              <a:rPr lang="en-US" sz="1600" dirty="0" smtClean="0">
                <a:ea typeface="Majalla UI"/>
              </a:rPr>
              <a:t>.</a:t>
            </a:r>
            <a:endParaRPr lang="en-US" sz="1600" dirty="0" smtClean="0"/>
          </a:p>
          <a:p>
            <a:endParaRPr lang="en-US" dirty="0"/>
          </a:p>
        </p:txBody>
      </p:sp>
      <p:sp>
        <p:nvSpPr>
          <p:cNvPr id="20" name="TextBox 19"/>
          <p:cNvSpPr txBox="1"/>
          <p:nvPr/>
        </p:nvSpPr>
        <p:spPr>
          <a:xfrm>
            <a:off x="0" y="3820061"/>
            <a:ext cx="8458200"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600" dirty="0" smtClean="0">
                <a:solidFill>
                  <a:schemeClr val="bg1"/>
                </a:solidFill>
              </a:rPr>
              <a:t>The heart use fatty acids as </a:t>
            </a:r>
            <a:r>
              <a:rPr lang="en-US" sz="1600" dirty="0" err="1" smtClean="0">
                <a:solidFill>
                  <a:schemeClr val="bg1"/>
                </a:solidFill>
              </a:rPr>
              <a:t>primery</a:t>
            </a:r>
            <a:r>
              <a:rPr lang="en-US" sz="1600" dirty="0" smtClean="0">
                <a:solidFill>
                  <a:schemeClr val="bg1"/>
                </a:solidFill>
              </a:rPr>
              <a:t> source for energy</a:t>
            </a:r>
          </a:p>
          <a:p>
            <a:r>
              <a:rPr lang="en-US" sz="1600" dirty="0" smtClean="0">
                <a:solidFill>
                  <a:schemeClr val="bg1"/>
                </a:solidFill>
              </a:rPr>
              <a:t>Fatty </a:t>
            </a:r>
            <a:r>
              <a:rPr lang="en-US" sz="1600" dirty="0" smtClean="0">
                <a:solidFill>
                  <a:schemeClr val="bg1"/>
                </a:solidFill>
              </a:rPr>
              <a:t>acids are the major source of acetyl coenzyme A for the Krebs cycle and of the oxidative production of ATP. </a:t>
            </a:r>
          </a:p>
          <a:p>
            <a:r>
              <a:rPr lang="en-US" sz="1600" dirty="0" err="1" smtClean="0">
                <a:solidFill>
                  <a:schemeClr val="bg1"/>
                </a:solidFill>
              </a:rPr>
              <a:t>Glycolysis</a:t>
            </a:r>
            <a:r>
              <a:rPr lang="en-US" sz="1600" dirty="0" smtClean="0"/>
              <a:t> converts glucose to </a:t>
            </a:r>
            <a:r>
              <a:rPr lang="en-US" sz="1600" dirty="0" err="1" smtClean="0"/>
              <a:t>pyruvate</a:t>
            </a:r>
            <a:r>
              <a:rPr lang="en-US" sz="1600" dirty="0" smtClean="0"/>
              <a:t> and provides a relatively small amount of ATP to the normal adult heart</a:t>
            </a:r>
            <a:endParaRPr lang="en-US" sz="1600" dirty="0"/>
          </a:p>
        </p:txBody>
      </p:sp>
      <p:sp>
        <p:nvSpPr>
          <p:cNvPr id="21" name="TextBox 20"/>
          <p:cNvSpPr txBox="1"/>
          <p:nvPr/>
        </p:nvSpPr>
        <p:spPr>
          <a:xfrm>
            <a:off x="0" y="2800350"/>
            <a:ext cx="4876800" cy="100584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1600" dirty="0" smtClean="0">
                <a:solidFill>
                  <a:schemeClr val="bg1"/>
                </a:solidFill>
              </a:rPr>
              <a:t>Heart most burns chemical fuel to generate energy </a:t>
            </a:r>
          </a:p>
          <a:p>
            <a:r>
              <a:rPr lang="en-US" sz="1600" dirty="0" smtClean="0">
                <a:solidFill>
                  <a:schemeClr val="bg1"/>
                </a:solidFill>
              </a:rPr>
              <a:t>The chemical fuel is</a:t>
            </a:r>
          </a:p>
          <a:p>
            <a:r>
              <a:rPr lang="en-US" sz="1600" dirty="0" smtClean="0">
                <a:solidFill>
                  <a:schemeClr val="bg1"/>
                </a:solidFill>
              </a:rPr>
              <a:t>Fatty acids, </a:t>
            </a:r>
            <a:r>
              <a:rPr lang="en-US" sz="1600" dirty="0" err="1" smtClean="0">
                <a:solidFill>
                  <a:schemeClr val="bg1"/>
                </a:solidFill>
              </a:rPr>
              <a:t>ketone</a:t>
            </a:r>
            <a:r>
              <a:rPr lang="en-US" sz="1600" dirty="0" smtClean="0">
                <a:solidFill>
                  <a:schemeClr val="bg1"/>
                </a:solidFill>
              </a:rPr>
              <a:t> bodies, and carbohydrates</a:t>
            </a:r>
          </a:p>
          <a:p>
            <a:r>
              <a:rPr lang="en-US" sz="1600" dirty="0" smtClean="0">
                <a:solidFill>
                  <a:schemeClr val="bg1"/>
                </a:solidFill>
              </a:rPr>
              <a:t>And the energy is ATP</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extShape 1"/>
          <p:cNvSpPr txBox="1"/>
          <p:nvPr/>
        </p:nvSpPr>
        <p:spPr>
          <a:xfrm>
            <a:off x="0" y="0"/>
            <a:ext cx="4800600" cy="403650"/>
          </a:xfrm>
          <a:prstGeom prst="rect">
            <a:avLst/>
          </a:prstGeom>
          <a:ln/>
        </p:spPr>
        <p:style>
          <a:lnRef idx="1">
            <a:schemeClr val="accent1"/>
          </a:lnRef>
          <a:fillRef idx="2">
            <a:schemeClr val="accent1"/>
          </a:fillRef>
          <a:effectRef idx="1">
            <a:schemeClr val="accent1"/>
          </a:effectRef>
          <a:fontRef idx="minor">
            <a:schemeClr val="dk1"/>
          </a:fontRef>
        </p:style>
        <p:txBody>
          <a:bodyPr lIns="0" tIns="0" rIns="0" bIns="0" anchor="ctr"/>
          <a:lstStyle/>
          <a:p>
            <a:r>
              <a:rPr lang="en-US" sz="2000" b="1" dirty="0">
                <a:solidFill>
                  <a:srgbClr val="C00000"/>
                </a:solidFill>
                <a:latin typeface="Arial"/>
                <a:ea typeface="Arial"/>
              </a:rPr>
              <a:t>Risk factors for coronary artery disease</a:t>
            </a:r>
            <a:endParaRPr sz="2000"/>
          </a:p>
        </p:txBody>
      </p:sp>
      <p:sp>
        <p:nvSpPr>
          <p:cNvPr id="250" name="TextShape 2"/>
          <p:cNvSpPr txBox="1"/>
          <p:nvPr/>
        </p:nvSpPr>
        <p:spPr>
          <a:xfrm>
            <a:off x="457200" y="3181350"/>
            <a:ext cx="7619760" cy="1143000"/>
          </a:xfrm>
          <a:prstGeom prst="rect">
            <a:avLst/>
          </a:prstGeom>
          <a:noFill/>
          <a:ln>
            <a:noFill/>
          </a:ln>
        </p:spPr>
        <p:txBody>
          <a:bodyPr lIns="0" tIns="0" rIns="0" bIns="0"/>
          <a:lstStyle/>
          <a:p>
            <a:endParaRPr/>
          </a:p>
        </p:txBody>
      </p:sp>
      <p:sp>
        <p:nvSpPr>
          <p:cNvPr id="4" name="TextBox 3"/>
          <p:cNvSpPr txBox="1"/>
          <p:nvPr/>
        </p:nvSpPr>
        <p:spPr>
          <a:xfrm>
            <a:off x="304800" y="514350"/>
            <a:ext cx="1645920" cy="1005840"/>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i="1" dirty="0" smtClean="0">
                <a:solidFill>
                  <a:srgbClr val="C00000"/>
                </a:solidFill>
                <a:ea typeface="Arial"/>
              </a:rPr>
              <a:t>Conventional </a:t>
            </a:r>
            <a:r>
              <a:rPr lang="en-US" b="1" i="1" dirty="0" smtClean="0">
                <a:solidFill>
                  <a:srgbClr val="C00000"/>
                </a:solidFill>
                <a:ea typeface="Arial"/>
              </a:rPr>
              <a:t>risk factors</a:t>
            </a:r>
            <a:endParaRPr lang="en-US" dirty="0" smtClean="0"/>
          </a:p>
          <a:p>
            <a:endParaRPr lang="en-US" dirty="0"/>
          </a:p>
        </p:txBody>
      </p:sp>
      <p:sp>
        <p:nvSpPr>
          <p:cNvPr id="5" name="TextBox 4"/>
          <p:cNvSpPr txBox="1"/>
          <p:nvPr/>
        </p:nvSpPr>
        <p:spPr>
          <a:xfrm>
            <a:off x="533400" y="1581150"/>
            <a:ext cx="609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u="sng" dirty="0" smtClean="0">
                <a:ea typeface="Arial"/>
              </a:rPr>
              <a:t>age</a:t>
            </a:r>
            <a:endParaRPr lang="en-US" dirty="0"/>
          </a:p>
        </p:txBody>
      </p:sp>
      <p:sp>
        <p:nvSpPr>
          <p:cNvPr id="6" name="TextBox 5"/>
          <p:cNvSpPr txBox="1"/>
          <p:nvPr/>
        </p:nvSpPr>
        <p:spPr>
          <a:xfrm>
            <a:off x="0" y="1962150"/>
            <a:ext cx="175260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ea typeface="Arial"/>
              </a:rPr>
              <a:t>Men : </a:t>
            </a:r>
            <a:r>
              <a:rPr lang="ar-SA" dirty="0" smtClean="0">
                <a:ea typeface="Arial"/>
              </a:rPr>
              <a:t>&lt;</a:t>
            </a:r>
            <a:r>
              <a:rPr lang="en-US" dirty="0" smtClean="0">
                <a:ea typeface="Arial"/>
              </a:rPr>
              <a:t> 45 women : </a:t>
            </a:r>
            <a:r>
              <a:rPr lang="ar-SA" dirty="0" smtClean="0">
                <a:ea typeface="Arial"/>
              </a:rPr>
              <a:t>&lt;</a:t>
            </a:r>
            <a:r>
              <a:rPr lang="en-US" dirty="0" smtClean="0">
                <a:ea typeface="Arial"/>
              </a:rPr>
              <a:t> 55</a:t>
            </a:r>
            <a:endParaRPr lang="en-US" dirty="0"/>
          </a:p>
        </p:txBody>
      </p:sp>
      <p:sp>
        <p:nvSpPr>
          <p:cNvPr id="7" name="TextBox 6"/>
          <p:cNvSpPr txBox="1"/>
          <p:nvPr/>
        </p:nvSpPr>
        <p:spPr>
          <a:xfrm>
            <a:off x="1828800" y="1428750"/>
            <a:ext cx="16764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u="sng" dirty="0" smtClean="0">
                <a:ea typeface="Arial"/>
              </a:rPr>
              <a:t>Family history</a:t>
            </a:r>
            <a:endParaRPr lang="en-US" dirty="0"/>
          </a:p>
        </p:txBody>
      </p:sp>
      <p:sp>
        <p:nvSpPr>
          <p:cNvPr id="8" name="TextBox 7"/>
          <p:cNvSpPr txBox="1"/>
          <p:nvPr/>
        </p:nvSpPr>
        <p:spPr>
          <a:xfrm>
            <a:off x="1981200" y="1809750"/>
            <a:ext cx="160020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ea typeface="Arial"/>
              </a:rPr>
              <a:t>for early </a:t>
            </a:r>
            <a:r>
              <a:rPr lang="en-US" dirty="0" smtClean="0">
                <a:ea typeface="Arial"/>
              </a:rPr>
              <a:t>heart disease</a:t>
            </a:r>
            <a:endParaRPr lang="en-US" dirty="0"/>
          </a:p>
        </p:txBody>
      </p:sp>
      <p:sp>
        <p:nvSpPr>
          <p:cNvPr id="9" name="TextBox 8"/>
          <p:cNvSpPr txBox="1"/>
          <p:nvPr/>
        </p:nvSpPr>
        <p:spPr>
          <a:xfrm>
            <a:off x="2971800" y="819150"/>
            <a:ext cx="7620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u="sng" dirty="0" smtClean="0">
                <a:ea typeface="Arial"/>
              </a:rPr>
              <a:t>Race</a:t>
            </a:r>
            <a:endParaRPr lang="en-US" dirty="0"/>
          </a:p>
        </p:txBody>
      </p:sp>
      <p:sp>
        <p:nvSpPr>
          <p:cNvPr id="10" name="TextBox 9"/>
          <p:cNvSpPr txBox="1"/>
          <p:nvPr/>
        </p:nvSpPr>
        <p:spPr>
          <a:xfrm>
            <a:off x="3733800" y="514350"/>
            <a:ext cx="2651760" cy="146304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ea typeface="Arial"/>
              </a:rPr>
              <a:t>Among persons with CAD, the cardiovascular death rate for African Americans is reported to be particularly high</a:t>
            </a:r>
            <a:endParaRPr lang="en-US" dirty="0" smtClean="0"/>
          </a:p>
          <a:p>
            <a:endParaRPr lang="en-US" dirty="0"/>
          </a:p>
        </p:txBody>
      </p:sp>
      <p:sp>
        <p:nvSpPr>
          <p:cNvPr id="11" name="TextBox 10"/>
          <p:cNvSpPr txBox="1"/>
          <p:nvPr/>
        </p:nvSpPr>
        <p:spPr>
          <a:xfrm>
            <a:off x="3352800" y="2343150"/>
            <a:ext cx="1463040" cy="1097280"/>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i="1" dirty="0" smtClean="0">
                <a:solidFill>
                  <a:srgbClr val="C00000"/>
                </a:solidFill>
              </a:rPr>
              <a:t>Modifiable risk factors</a:t>
            </a:r>
            <a:endParaRPr lang="en-US" dirty="0" smtClean="0"/>
          </a:p>
          <a:p>
            <a:endParaRPr lang="en-US" dirty="0"/>
          </a:p>
        </p:txBody>
      </p:sp>
      <p:sp>
        <p:nvSpPr>
          <p:cNvPr id="12" name="TextBox 11"/>
          <p:cNvSpPr txBox="1"/>
          <p:nvPr/>
        </p:nvSpPr>
        <p:spPr>
          <a:xfrm>
            <a:off x="1981200" y="4324350"/>
            <a:ext cx="1280160" cy="64008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High blood pressure</a:t>
            </a:r>
          </a:p>
          <a:p>
            <a:endParaRPr lang="en-US" dirty="0"/>
          </a:p>
        </p:txBody>
      </p:sp>
      <p:sp>
        <p:nvSpPr>
          <p:cNvPr id="13" name="TextBox 12"/>
          <p:cNvSpPr txBox="1"/>
          <p:nvPr/>
        </p:nvSpPr>
        <p:spPr>
          <a:xfrm>
            <a:off x="5715000" y="2419350"/>
            <a:ext cx="1188720" cy="64008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Cigarette smoking</a:t>
            </a:r>
            <a:endParaRPr lang="en-US" dirty="0"/>
          </a:p>
        </p:txBody>
      </p:sp>
      <p:sp>
        <p:nvSpPr>
          <p:cNvPr id="14" name="TextBox 13"/>
          <p:cNvSpPr txBox="1"/>
          <p:nvPr/>
        </p:nvSpPr>
        <p:spPr>
          <a:xfrm>
            <a:off x="6948948" y="1443498"/>
            <a:ext cx="1463040" cy="173736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t>Cessation of cigarette smoking constitutes the single most</a:t>
            </a:r>
            <a:endParaRPr lang="en-US" dirty="0"/>
          </a:p>
        </p:txBody>
      </p:sp>
      <p:sp>
        <p:nvSpPr>
          <p:cNvPr id="15" name="TextBox 14"/>
          <p:cNvSpPr txBox="1"/>
          <p:nvPr/>
        </p:nvSpPr>
        <p:spPr>
          <a:xfrm>
            <a:off x="228600" y="3181350"/>
            <a:ext cx="11430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Diabetes </a:t>
            </a:r>
            <a:r>
              <a:rPr lang="en-US" dirty="0" smtClean="0"/>
              <a:t>mellitus</a:t>
            </a:r>
            <a:endParaRPr lang="en-US" dirty="0"/>
          </a:p>
        </p:txBody>
      </p:sp>
      <p:sp>
        <p:nvSpPr>
          <p:cNvPr id="16" name="TextBox 15"/>
          <p:cNvSpPr txBox="1"/>
          <p:nvPr/>
        </p:nvSpPr>
        <p:spPr>
          <a:xfrm>
            <a:off x="457200" y="4171950"/>
            <a:ext cx="1005840" cy="36576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Obesity</a:t>
            </a:r>
          </a:p>
          <a:p>
            <a:endParaRPr lang="en-US" dirty="0"/>
          </a:p>
        </p:txBody>
      </p:sp>
      <p:sp>
        <p:nvSpPr>
          <p:cNvPr id="17" name="TextBox 16"/>
          <p:cNvSpPr txBox="1"/>
          <p:nvPr/>
        </p:nvSpPr>
        <p:spPr>
          <a:xfrm>
            <a:off x="3581400" y="4324350"/>
            <a:ext cx="1828800" cy="64008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Lack of physical activity</a:t>
            </a:r>
          </a:p>
          <a:p>
            <a:endParaRPr lang="en-US" dirty="0"/>
          </a:p>
        </p:txBody>
      </p:sp>
      <p:sp>
        <p:nvSpPr>
          <p:cNvPr id="18" name="TextBox 17"/>
          <p:cNvSpPr txBox="1"/>
          <p:nvPr/>
        </p:nvSpPr>
        <p:spPr>
          <a:xfrm>
            <a:off x="5638800" y="3409950"/>
            <a:ext cx="1295400"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High blood cholesterol levels</a:t>
            </a:r>
            <a:endParaRPr lang="en-US" dirty="0"/>
          </a:p>
        </p:txBody>
      </p:sp>
      <p:sp>
        <p:nvSpPr>
          <p:cNvPr id="19" name="TextBox 18"/>
          <p:cNvSpPr txBox="1"/>
          <p:nvPr/>
        </p:nvSpPr>
        <p:spPr>
          <a:xfrm>
            <a:off x="6934200" y="3486150"/>
            <a:ext cx="1371600"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t>specifically, low-density lipoprotein cholesterol [LDL-C]</a:t>
            </a:r>
            <a:endParaRPr lang="en-US" dirty="0"/>
          </a:p>
        </p:txBody>
      </p:sp>
      <p:cxnSp>
        <p:nvCxnSpPr>
          <p:cNvPr id="21" name="Straight Arrow Connector 20"/>
          <p:cNvCxnSpPr>
            <a:stCxn id="11" idx="2"/>
          </p:cNvCxnSpPr>
          <p:nvPr/>
        </p:nvCxnSpPr>
        <p:spPr>
          <a:xfrm rot="10800000" flipV="1">
            <a:off x="1524000" y="2891790"/>
            <a:ext cx="1828800" cy="5943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rot="10800000" flipV="1">
            <a:off x="1676400" y="3105150"/>
            <a:ext cx="1752600" cy="1066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a:stCxn id="11" idx="3"/>
          </p:cNvCxnSpPr>
          <p:nvPr/>
        </p:nvCxnSpPr>
        <p:spPr>
          <a:xfrm rot="5400000">
            <a:off x="2747123" y="3428215"/>
            <a:ext cx="968413" cy="67145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stCxn id="11" idx="4"/>
          </p:cNvCxnSpPr>
          <p:nvPr/>
        </p:nvCxnSpPr>
        <p:spPr>
          <a:xfrm rot="16200000" flipH="1">
            <a:off x="3695700" y="3829050"/>
            <a:ext cx="807720" cy="304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a:stCxn id="11" idx="5"/>
          </p:cNvCxnSpPr>
          <p:nvPr/>
        </p:nvCxnSpPr>
        <p:spPr>
          <a:xfrm rot="16200000" flipH="1">
            <a:off x="4826485" y="3054834"/>
            <a:ext cx="511213" cy="9610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11" idx="6"/>
          </p:cNvCxnSpPr>
          <p:nvPr/>
        </p:nvCxnSpPr>
        <p:spPr>
          <a:xfrm flipV="1">
            <a:off x="4815840" y="2876550"/>
            <a:ext cx="822960" cy="152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p:nvPr>
        </p:nvSpPr>
        <p:spPr/>
        <p:txBody>
          <a:bodyPr/>
          <a:lstStyle/>
          <a:p>
            <a:r>
              <a:rPr lang="en-US" b="1" kern="1200" dirty="0">
                <a:solidFill>
                  <a:srgbClr val="4584D3"/>
                </a:solidFill>
                <a:latin typeface="Century Gothic"/>
                <a:cs typeface="Century Gothic"/>
              </a:rPr>
              <a:t>Done by</a:t>
            </a:r>
            <a:r>
              <a:rPr lang="en-US" b="1" kern="1200" dirty="0" smtClean="0">
                <a:solidFill>
                  <a:srgbClr val="4584D3"/>
                </a:solidFill>
                <a:latin typeface="Century Gothic"/>
                <a:cs typeface="Century Gothic"/>
              </a:rPr>
              <a:t>:</a:t>
            </a:r>
          </a:p>
          <a:p>
            <a:r>
              <a:rPr lang="en-US" b="1" kern="1200" dirty="0">
                <a:solidFill>
                  <a:srgbClr val="4584D3"/>
                </a:solidFill>
                <a:latin typeface="Century Gothic"/>
                <a:cs typeface="Century Gothic"/>
              </a:rPr>
              <a:t> </a:t>
            </a:r>
            <a:r>
              <a:rPr lang="en-US" b="1" kern="1200" dirty="0" smtClean="0">
                <a:solidFill>
                  <a:srgbClr val="4584D3"/>
                </a:solidFill>
                <a:latin typeface="Century Gothic"/>
                <a:cs typeface="Century Gothic"/>
              </a:rPr>
              <a:t>Abdurrahman Asker </a:t>
            </a:r>
          </a:p>
          <a:p>
            <a:r>
              <a:rPr lang="en-US" b="1" kern="1200" dirty="0" smtClean="0">
                <a:solidFill>
                  <a:srgbClr val="4584D3"/>
                </a:solidFill>
                <a:latin typeface="Century Gothic"/>
                <a:cs typeface="Century Gothic"/>
              </a:rPr>
              <a:t> Abdullah Al </a:t>
            </a:r>
            <a:r>
              <a:rPr lang="en-US" b="1" kern="1200" dirty="0" err="1" smtClean="0">
                <a:solidFill>
                  <a:srgbClr val="4584D3"/>
                </a:solidFill>
                <a:latin typeface="Century Gothic"/>
                <a:cs typeface="Century Gothic"/>
              </a:rPr>
              <a:t>faleh</a:t>
            </a:r>
            <a:r>
              <a:rPr lang="en-US" b="1" kern="1200" dirty="0" smtClean="0">
                <a:solidFill>
                  <a:srgbClr val="4584D3"/>
                </a:solidFill>
                <a:latin typeface="Century Gothic"/>
                <a:cs typeface="Century Gothic"/>
              </a:rPr>
              <a:t>  </a:t>
            </a:r>
            <a:endParaRPr lang="en-US" b="1" kern="1200" dirty="0">
              <a:solidFill>
                <a:srgbClr val="4584D3"/>
              </a:solidFill>
              <a:latin typeface="Century Gothic"/>
              <a:cs typeface="Century Gothic"/>
            </a:endParaRPr>
          </a:p>
          <a:p>
            <a:endParaRPr lang="en-US" dirty="0"/>
          </a:p>
        </p:txBody>
      </p:sp>
      <p:cxnSp>
        <p:nvCxnSpPr>
          <p:cNvPr id="5" name="Straight Connector 4"/>
          <p:cNvCxnSpPr/>
          <p:nvPr/>
        </p:nvCxnSpPr>
        <p:spPr>
          <a:xfrm>
            <a:off x="228600" y="3028950"/>
            <a:ext cx="7751334" cy="12160"/>
          </a:xfrm>
          <a:prstGeom prst="line">
            <a:avLst/>
          </a:prstGeom>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88560" y="-30240"/>
            <a:ext cx="274752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GB" sz="4000" b="1" strike="noStrike">
                <a:solidFill>
                  <a:srgbClr val="073E87"/>
                </a:solidFill>
                <a:latin typeface="Century Gothic"/>
                <a:ea typeface="Arial"/>
              </a:rPr>
              <a:t>Objectives</a:t>
            </a:r>
            <a:endParaRPr/>
          </a:p>
        </p:txBody>
      </p:sp>
      <p:sp>
        <p:nvSpPr>
          <p:cNvPr id="183" name="CustomShape 2"/>
          <p:cNvSpPr/>
          <p:nvPr/>
        </p:nvSpPr>
        <p:spPr>
          <a:xfrm>
            <a:off x="31320" y="617040"/>
            <a:ext cx="841752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Wingdings" charset="2"/>
              <a:buChar char=""/>
            </a:pPr>
            <a:r>
              <a:rPr lang="en-GB" sz="1400" strike="noStrike">
                <a:solidFill>
                  <a:srgbClr val="000000"/>
                </a:solidFill>
                <a:latin typeface="Century Gothic"/>
                <a:ea typeface="Arial"/>
              </a:rPr>
              <a:t> </a:t>
            </a:r>
            <a:endParaRPr/>
          </a:p>
        </p:txBody>
      </p:sp>
      <p:sp>
        <p:nvSpPr>
          <p:cNvPr id="184" name="CustomShape 3"/>
          <p:cNvSpPr/>
          <p:nvPr/>
        </p:nvSpPr>
        <p:spPr>
          <a:xfrm>
            <a:off x="112320" y="3238920"/>
            <a:ext cx="1057932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Wingdings" charset="2"/>
              <a:buChar char=""/>
            </a:pPr>
            <a:r>
              <a:rPr lang="en-GB" sz="1600" strike="noStrike">
                <a:solidFill>
                  <a:srgbClr val="008000"/>
                </a:solidFill>
                <a:latin typeface="Century Gothic"/>
                <a:ea typeface="Arial"/>
              </a:rPr>
              <a:t> </a:t>
            </a:r>
            <a:endParaRPr/>
          </a:p>
        </p:txBody>
      </p:sp>
      <p:sp>
        <p:nvSpPr>
          <p:cNvPr id="185" name="CustomShape 4"/>
          <p:cNvSpPr/>
          <p:nvPr/>
        </p:nvSpPr>
        <p:spPr>
          <a:xfrm>
            <a:off x="65520" y="2737800"/>
            <a:ext cx="199656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buFont typeface="Wingdings" charset="2"/>
              <a:buChar char=""/>
            </a:pPr>
            <a:r>
              <a:rPr lang="en-GB" sz="3600" b="1" strike="noStrike">
                <a:solidFill>
                  <a:srgbClr val="008000"/>
                </a:solidFill>
                <a:latin typeface="Century Gothic"/>
                <a:ea typeface="Arial"/>
              </a:rPr>
              <a:t>Boys’</a:t>
            </a:r>
            <a:endParaRPr/>
          </a:p>
        </p:txBody>
      </p:sp>
      <p:sp>
        <p:nvSpPr>
          <p:cNvPr id="186" name="CustomShape 5"/>
          <p:cNvSpPr/>
          <p:nvPr/>
        </p:nvSpPr>
        <p:spPr>
          <a:xfrm>
            <a:off x="34920" y="1639800"/>
            <a:ext cx="191880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buFont typeface="Wingdings" charset="2"/>
              <a:buChar char=""/>
            </a:pPr>
            <a:r>
              <a:rPr lang="en-GB" sz="3600" b="1" strike="noStrike">
                <a:solidFill>
                  <a:srgbClr val="660066"/>
                </a:solidFill>
                <a:latin typeface="Century Gothic"/>
                <a:ea typeface="Arial"/>
              </a:rPr>
              <a:t>Girls’</a:t>
            </a:r>
            <a:endParaRPr/>
          </a:p>
        </p:txBody>
      </p:sp>
      <p:sp>
        <p:nvSpPr>
          <p:cNvPr id="187" name="CustomShape 6"/>
          <p:cNvSpPr/>
          <p:nvPr/>
        </p:nvSpPr>
        <p:spPr>
          <a:xfrm>
            <a:off x="94680" y="2116800"/>
            <a:ext cx="866484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Wingdings" charset="2"/>
              <a:buChar char=""/>
            </a:pPr>
            <a:r>
              <a:rPr lang="en-GB" sz="1600" strike="noStrike">
                <a:solidFill>
                  <a:srgbClr val="660066"/>
                </a:solidFill>
                <a:latin typeface="Century Gothic"/>
                <a:ea typeface="Arial"/>
              </a:rPr>
              <a:t>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457200" y="205920"/>
            <a:ext cx="7619760" cy="857160"/>
          </a:xfrm>
          <a:prstGeom prst="rect">
            <a:avLst/>
          </a:prstGeom>
          <a:noFill/>
          <a:ln>
            <a:noFill/>
          </a:ln>
        </p:spPr>
        <p:txBody>
          <a:bodyPr tIns="91440" bIns="91440" anchor="ctr"/>
          <a:lstStyle/>
          <a:p>
            <a:endParaRPr/>
          </a:p>
        </p:txBody>
      </p:sp>
      <p:sp>
        <p:nvSpPr>
          <p:cNvPr id="189" name="TextShape 2"/>
          <p:cNvSpPr txBox="1"/>
          <p:nvPr/>
        </p:nvSpPr>
        <p:spPr>
          <a:xfrm>
            <a:off x="457200" y="1200240"/>
            <a:ext cx="7619760" cy="3600360"/>
          </a:xfrm>
          <a:prstGeom prst="rect">
            <a:avLst/>
          </a:prstGeom>
          <a:noFill/>
          <a:ln>
            <a:noFill/>
          </a:ln>
        </p:spPr>
        <p:txBody>
          <a:bodyPr tIns="91440" bIns="91440"/>
          <a:lstStyle/>
          <a:p>
            <a:endParaRPr/>
          </a:p>
          <a:p>
            <a:r>
              <a:rPr lang="en-US" sz="2600">
                <a:solidFill>
                  <a:srgbClr val="FFFFFF"/>
                </a:solidFill>
                <a:latin typeface="Arial"/>
              </a:rPr>
              <a:t> </a:t>
            </a:r>
            <a:endParaRPr/>
          </a:p>
        </p:txBody>
      </p:sp>
      <p:sp>
        <p:nvSpPr>
          <p:cNvPr id="190" name="TextShape 3"/>
          <p:cNvSpPr txBox="1"/>
          <p:nvPr/>
        </p:nvSpPr>
        <p:spPr>
          <a:xfrm>
            <a:off x="0" y="0"/>
            <a:ext cx="7619760" cy="514350"/>
          </a:xfrm>
          <a:prstGeom prst="rect">
            <a:avLst/>
          </a:prstGeom>
          <a:noFill/>
          <a:ln>
            <a:noFill/>
          </a:ln>
        </p:spPr>
        <p:txBody>
          <a:bodyPr lIns="90000" tIns="45000" rIns="90000" bIns="45000"/>
          <a:lstStyle/>
          <a:p>
            <a:r>
              <a:rPr lang="en-GB" sz="2000" b="1" i="1" dirty="0">
                <a:solidFill>
                  <a:srgbClr val="009933"/>
                </a:solidFill>
                <a:latin typeface="+mj-lt"/>
              </a:rPr>
              <a:t>General fact about anatomy of coronary </a:t>
            </a:r>
            <a:r>
              <a:rPr lang="en-US" sz="2000" b="1" i="1" dirty="0">
                <a:solidFill>
                  <a:srgbClr val="CC3300"/>
                </a:solidFill>
                <a:latin typeface="+mj-lt"/>
                <a:ea typeface="Traditional Arabic"/>
              </a:rPr>
              <a:t>Arteries</a:t>
            </a:r>
            <a:endParaRPr sz="2000" b="1">
              <a:latin typeface="+mj-lt"/>
            </a:endParaRPr>
          </a:p>
        </p:txBody>
      </p:sp>
      <p:sp>
        <p:nvSpPr>
          <p:cNvPr id="191" name="TextShape 4"/>
          <p:cNvSpPr txBox="1"/>
          <p:nvPr/>
        </p:nvSpPr>
        <p:spPr>
          <a:xfrm>
            <a:off x="609600" y="666750"/>
            <a:ext cx="4267200" cy="828360"/>
          </a:xfrm>
          <a:prstGeom prst="rect">
            <a:avLst/>
          </a:prstGeom>
          <a:noFill/>
          <a:ln>
            <a:noFill/>
          </a:ln>
        </p:spPr>
        <p:txBody>
          <a:bodyPr lIns="90000" tIns="45000" rIns="90000" bIns="45000"/>
          <a:lstStyle/>
          <a:p>
            <a:r>
              <a:rPr lang="en-US" b="1" dirty="0">
                <a:solidFill>
                  <a:srgbClr val="0000FF"/>
                </a:solidFill>
                <a:latin typeface="Arial"/>
              </a:rPr>
              <a:t>The major  vessels of the coronary circulation </a:t>
            </a:r>
            <a:r>
              <a:rPr lang="en-US" b="1" dirty="0" smtClean="0">
                <a:solidFill>
                  <a:srgbClr val="0000FF"/>
                </a:solidFill>
                <a:latin typeface="Arial"/>
              </a:rPr>
              <a:t>are :</a:t>
            </a:r>
            <a:endParaRPr b="1"/>
          </a:p>
        </p:txBody>
      </p:sp>
      <p:sp>
        <p:nvSpPr>
          <p:cNvPr id="192" name="TextShape 5"/>
          <p:cNvSpPr txBox="1"/>
          <p:nvPr/>
        </p:nvSpPr>
        <p:spPr>
          <a:xfrm>
            <a:off x="685800" y="1276350"/>
            <a:ext cx="4191000" cy="1261440"/>
          </a:xfrm>
          <a:prstGeom prst="rect">
            <a:avLst/>
          </a:prstGeom>
          <a:noFill/>
          <a:ln>
            <a:noFill/>
          </a:ln>
        </p:spPr>
        <p:txBody>
          <a:bodyPr lIns="90000" tIns="45000" rIns="90000" bIns="45000"/>
          <a:lstStyle/>
          <a:p>
            <a:r>
              <a:rPr lang="en-US" dirty="0">
                <a:solidFill>
                  <a:srgbClr val="0000FF"/>
                </a:solidFill>
                <a:latin typeface="Arial"/>
              </a:rPr>
              <a:t>1</a:t>
            </a:r>
            <a:r>
              <a:rPr lang="en-US" dirty="0">
                <a:solidFill>
                  <a:srgbClr val="FFFFFF"/>
                </a:solidFill>
                <a:latin typeface="Arial"/>
              </a:rPr>
              <a:t>i</a:t>
            </a:r>
            <a:r>
              <a:rPr lang="en-US" dirty="0">
                <a:solidFill>
                  <a:srgbClr val="0000FF"/>
                </a:solidFill>
                <a:latin typeface="Arial"/>
              </a:rPr>
              <a:t>- </a:t>
            </a:r>
            <a:r>
              <a:rPr lang="en-US" b="1" dirty="0">
                <a:solidFill>
                  <a:srgbClr val="0000FF"/>
                </a:solidFill>
                <a:latin typeface="Arial"/>
              </a:rPr>
              <a:t>left main coronary </a:t>
            </a:r>
            <a:r>
              <a:rPr lang="en-US" dirty="0">
                <a:solidFill>
                  <a:srgbClr val="0000FF"/>
                </a:solidFill>
                <a:latin typeface="Arial"/>
              </a:rPr>
              <a:t>that divides into left anterior descending and circumflex branches, </a:t>
            </a:r>
            <a:endParaRPr/>
          </a:p>
          <a:p>
            <a:r>
              <a:rPr lang="en-US" dirty="0">
                <a:solidFill>
                  <a:srgbClr val="0000FF"/>
                </a:solidFill>
                <a:latin typeface="Arial"/>
              </a:rPr>
              <a:t>  2</a:t>
            </a:r>
            <a:r>
              <a:rPr lang="en-US" dirty="0">
                <a:solidFill>
                  <a:srgbClr val="FFFFFF"/>
                </a:solidFill>
                <a:latin typeface="Arial"/>
              </a:rPr>
              <a:t>i</a:t>
            </a:r>
            <a:r>
              <a:rPr lang="en-US" dirty="0">
                <a:solidFill>
                  <a:srgbClr val="0000FF"/>
                </a:solidFill>
                <a:latin typeface="Arial"/>
              </a:rPr>
              <a:t>- </a:t>
            </a:r>
            <a:r>
              <a:rPr lang="en-US" b="1" dirty="0">
                <a:solidFill>
                  <a:srgbClr val="0000FF"/>
                </a:solidFill>
                <a:latin typeface="Arial"/>
              </a:rPr>
              <a:t>right  coronary </a:t>
            </a:r>
            <a:r>
              <a:rPr lang="en-US" dirty="0">
                <a:solidFill>
                  <a:srgbClr val="0000FF"/>
                </a:solidFill>
                <a:latin typeface="Arial"/>
              </a:rPr>
              <a:t>artery.</a:t>
            </a:r>
            <a:endParaRPr/>
          </a:p>
        </p:txBody>
      </p:sp>
      <p:sp>
        <p:nvSpPr>
          <p:cNvPr id="193" name="TextShape 6"/>
          <p:cNvSpPr txBox="1"/>
          <p:nvPr/>
        </p:nvSpPr>
        <p:spPr>
          <a:xfrm>
            <a:off x="533400" y="3543300"/>
            <a:ext cx="7848600" cy="914400"/>
          </a:xfrm>
          <a:prstGeom prst="rect">
            <a:avLst/>
          </a:prstGeom>
          <a:ln/>
        </p:spPr>
        <p:style>
          <a:lnRef idx="3">
            <a:schemeClr val="lt1"/>
          </a:lnRef>
          <a:fillRef idx="1">
            <a:schemeClr val="accent3"/>
          </a:fillRef>
          <a:effectRef idx="1">
            <a:schemeClr val="accent3"/>
          </a:effectRef>
          <a:fontRef idx="minor">
            <a:schemeClr val="lt1"/>
          </a:fontRef>
        </p:style>
        <p:txBody>
          <a:bodyPr lIns="90000" tIns="45000" rIns="90000" bIns="45000"/>
          <a:lstStyle/>
          <a:p>
            <a:r>
              <a:rPr lang="en-US" b="1" dirty="0" smtClean="0">
                <a:solidFill>
                  <a:srgbClr val="0000FF"/>
                </a:solidFill>
                <a:latin typeface="Arial"/>
              </a:rPr>
              <a:t>The </a:t>
            </a:r>
            <a:r>
              <a:rPr lang="en-US" b="1" dirty="0">
                <a:solidFill>
                  <a:srgbClr val="0000FF"/>
                </a:solidFill>
                <a:latin typeface="Arial"/>
              </a:rPr>
              <a:t>left and right coronary arteries originate at the base of the aorta from openings called the coronary </a:t>
            </a:r>
            <a:r>
              <a:rPr lang="en-US" b="1" dirty="0" err="1">
                <a:solidFill>
                  <a:srgbClr val="0000FF"/>
                </a:solidFill>
                <a:latin typeface="Arial"/>
              </a:rPr>
              <a:t>ostia</a:t>
            </a:r>
            <a:r>
              <a:rPr lang="en-US" b="1" dirty="0">
                <a:solidFill>
                  <a:srgbClr val="0000FF"/>
                </a:solidFill>
                <a:latin typeface="Arial"/>
              </a:rPr>
              <a:t> located behind the aortic valve leaflets</a:t>
            </a:r>
            <a:r>
              <a:rPr lang="en-US" b="1" dirty="0">
                <a:solidFill>
                  <a:srgbClr val="FFFFFF"/>
                </a:solidFill>
                <a:latin typeface="Arial"/>
              </a:rPr>
              <a:t>. </a:t>
            </a:r>
            <a:endParaRPr b="1"/>
          </a:p>
        </p:txBody>
      </p:sp>
      <p:pic>
        <p:nvPicPr>
          <p:cNvPr id="8" name="Picture 7" descr="front_view_heart_arteries.jpg"/>
          <p:cNvPicPr>
            <a:picLocks noChangeAspect="1"/>
          </p:cNvPicPr>
          <p:nvPr/>
        </p:nvPicPr>
        <p:blipFill>
          <a:blip r:embed="rId2"/>
          <a:stretch>
            <a:fillRect/>
          </a:stretch>
        </p:blipFill>
        <p:spPr>
          <a:xfrm>
            <a:off x="4800600" y="438150"/>
            <a:ext cx="3409950" cy="3105150"/>
          </a:xfrm>
          <a:prstGeom prst="rect">
            <a:avLst/>
          </a:prstGeom>
        </p:spPr>
      </p:pic>
      <p:cxnSp>
        <p:nvCxnSpPr>
          <p:cNvPr id="10" name="Straight Arrow Connector 9"/>
          <p:cNvCxnSpPr/>
          <p:nvPr/>
        </p:nvCxnSpPr>
        <p:spPr>
          <a:xfrm>
            <a:off x="4800600" y="1504950"/>
            <a:ext cx="1905000" cy="4572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3657600" y="2343150"/>
            <a:ext cx="1219200" cy="76200"/>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2"/>
          <p:cNvSpPr txBox="1">
            <a:spLocks noGrp="1"/>
          </p:cNvSpPr>
          <p:nvPr>
            <p:ph type="title"/>
          </p:nvPr>
        </p:nvSpPr>
        <p:spPr>
          <a:xfrm>
            <a:off x="228600" y="133350"/>
            <a:ext cx="7619760" cy="61323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GB" sz="2600" dirty="0">
                <a:solidFill>
                  <a:srgbClr val="669900"/>
                </a:solidFill>
                <a:latin typeface="Arial"/>
              </a:rPr>
              <a:t>Fact about blood flow in coronary circulation</a:t>
            </a:r>
            <a:endParaRPr/>
          </a:p>
        </p:txBody>
      </p:sp>
      <p:sp>
        <p:nvSpPr>
          <p:cNvPr id="5" name="TextShape 1"/>
          <p:cNvSpPr txBox="1">
            <a:spLocks noGrp="1"/>
          </p:cNvSpPr>
          <p:nvPr>
            <p:ph type="subTitle"/>
          </p:nvPr>
        </p:nvSpPr>
        <p:spPr>
          <a:xfrm>
            <a:off x="228600" y="819150"/>
            <a:ext cx="7040880" cy="4114800"/>
          </a:xfrm>
          <a:prstGeom prst="rect">
            <a:avLst/>
          </a:prstGeom>
          <a:ln/>
        </p:spPr>
        <p:style>
          <a:lnRef idx="1">
            <a:schemeClr val="dk1"/>
          </a:lnRef>
          <a:fillRef idx="2">
            <a:schemeClr val="dk1"/>
          </a:fillRef>
          <a:effectRef idx="1">
            <a:schemeClr val="dk1"/>
          </a:effectRef>
          <a:fontRef idx="minor">
            <a:schemeClr val="dk1"/>
          </a:fontRef>
        </p:style>
        <p:txBody>
          <a:bodyPr lIns="90000" tIns="45000" rIns="90000" bIns="45000"/>
          <a:lstStyle/>
          <a:p>
            <a:r>
              <a:rPr lang="en-GB" dirty="0">
                <a:solidFill>
                  <a:srgbClr val="FF0000"/>
                </a:solidFill>
                <a:latin typeface="Arial"/>
              </a:rPr>
              <a:t> The right coronary artery has a greater flow in 50% of population.</a:t>
            </a:r>
            <a:endParaRPr/>
          </a:p>
          <a:p>
            <a:r>
              <a:rPr lang="en-GB" dirty="0">
                <a:solidFill>
                  <a:srgbClr val="FF0000"/>
                </a:solidFill>
                <a:latin typeface="Arial"/>
              </a:rPr>
              <a:t> The left has a greater flow in 20% .</a:t>
            </a:r>
            <a:endParaRPr/>
          </a:p>
          <a:p>
            <a:r>
              <a:rPr lang="en-GB" dirty="0">
                <a:solidFill>
                  <a:srgbClr val="FF0000"/>
                </a:solidFill>
                <a:latin typeface="Arial"/>
              </a:rPr>
              <a:t> Flow is equal in 30%.</a:t>
            </a:r>
            <a:endParaRPr/>
          </a:p>
          <a:p>
            <a:r>
              <a:rPr lang="en-GB" dirty="0">
                <a:solidFill>
                  <a:srgbClr val="FF0000"/>
                </a:solidFill>
                <a:latin typeface="Arial"/>
              </a:rPr>
              <a:t> Coronary blood flow at rest in humans = 250 ml/min (5% of cardiac output)</a:t>
            </a:r>
            <a:endParaRPr/>
          </a:p>
          <a:p>
            <a:r>
              <a:rPr lang="en-GB" dirty="0">
                <a:solidFill>
                  <a:srgbClr val="FF0000"/>
                </a:solidFill>
                <a:latin typeface="Arial"/>
              </a:rPr>
              <a:t> Venous blood: Most of the venous drainage of the heart returns through the coronary sinus</a:t>
            </a:r>
            <a:endParaRPr/>
          </a:p>
          <a:p>
            <a:r>
              <a:rPr lang="en-GB" dirty="0">
                <a:solidFill>
                  <a:srgbClr val="FF0000"/>
                </a:solidFill>
                <a:latin typeface="Arial"/>
              </a:rPr>
              <a:t>and anterior cardiac veins.(important fact)</a:t>
            </a:r>
            <a:endParaRPr/>
          </a:p>
          <a:p>
            <a:r>
              <a:rPr lang="en-GB" dirty="0">
                <a:solidFill>
                  <a:srgbClr val="FF0000"/>
                </a:solidFill>
                <a:latin typeface="Arial"/>
              </a:rPr>
              <a:t> At rest the heart extracts 60-70% of oxygen from blood delivered to the heart , is very high</a:t>
            </a:r>
            <a:endParaRPr/>
          </a:p>
          <a:p>
            <a:r>
              <a:rPr lang="en-GB" dirty="0">
                <a:solidFill>
                  <a:srgbClr val="FF0000"/>
                </a:solidFill>
                <a:latin typeface="Arial"/>
              </a:rPr>
              <a:t>right !! Then why is it high at rest ?</a:t>
            </a:r>
            <a:endParaRPr/>
          </a:p>
          <a:p>
            <a:r>
              <a:rPr lang="en-GB" dirty="0">
                <a:solidFill>
                  <a:srgbClr val="FF0000"/>
                </a:solidFill>
                <a:latin typeface="Arial"/>
              </a:rPr>
              <a:t>Because , Heart muscle has more mitochondria (40% cell volume) that generate energy for cardiac</a:t>
            </a:r>
            <a:endParaRPr/>
          </a:p>
          <a:p>
            <a:r>
              <a:rPr lang="en-GB" dirty="0">
                <a:solidFill>
                  <a:srgbClr val="FF0000"/>
                </a:solidFill>
                <a:latin typeface="Arial"/>
              </a:rPr>
              <a:t>contraction by aerobic metabolism.</a:t>
            </a:r>
            <a:endParaRPr/>
          </a:p>
          <a:p>
            <a:r>
              <a:rPr lang="en-GB" dirty="0">
                <a:solidFill>
                  <a:srgbClr val="FF0000"/>
                </a:solidFill>
                <a:latin typeface="Arial"/>
              </a:rPr>
              <a:t> coronary blood flow increases when more O2 is needed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3350"/>
            <a:ext cx="4724400" cy="514350"/>
          </a:xfrm>
        </p:spPr>
        <p:style>
          <a:lnRef idx="1">
            <a:schemeClr val="accent2"/>
          </a:lnRef>
          <a:fillRef idx="2">
            <a:schemeClr val="accent2"/>
          </a:fillRef>
          <a:effectRef idx="1">
            <a:schemeClr val="accent2"/>
          </a:effectRef>
          <a:fontRef idx="minor">
            <a:schemeClr val="dk1"/>
          </a:fontRef>
        </p:style>
        <p:txBody>
          <a:bodyPr/>
          <a:lstStyle/>
          <a:p>
            <a:r>
              <a:rPr lang="en-US" b="1" i="1" dirty="0" smtClean="0">
                <a:solidFill>
                  <a:srgbClr val="CC3300"/>
                </a:solidFill>
                <a:latin typeface="Arial"/>
              </a:rPr>
              <a:t>What is the function of coronary arteries?</a:t>
            </a:r>
            <a:r>
              <a:rPr lang="en-US" dirty="0" smtClean="0"/>
              <a:t/>
            </a:r>
            <a:br>
              <a:rPr lang="en-US" dirty="0" smtClean="0"/>
            </a:br>
            <a:endParaRPr lang="en-US" dirty="0"/>
          </a:p>
        </p:txBody>
      </p:sp>
      <p:sp>
        <p:nvSpPr>
          <p:cNvPr id="5" name="TextBox 4"/>
          <p:cNvSpPr txBox="1"/>
          <p:nvPr/>
        </p:nvSpPr>
        <p:spPr>
          <a:xfrm>
            <a:off x="228600" y="1276350"/>
            <a:ext cx="2895600" cy="230832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smtClean="0"/>
              <a:t>1- The </a:t>
            </a:r>
            <a:r>
              <a:rPr lang="en-US" dirty="0"/>
              <a:t>coronary arteries supply blood flow to the heart, and when functioning normally, they ensure adequate oxygenation of the myocardium at all levels of cardiac activity.</a:t>
            </a:r>
          </a:p>
        </p:txBody>
      </p:sp>
      <p:sp>
        <p:nvSpPr>
          <p:cNvPr id="8" name="TextBox 7"/>
          <p:cNvSpPr txBox="1"/>
          <p:nvPr/>
        </p:nvSpPr>
        <p:spPr>
          <a:xfrm>
            <a:off x="4953000" y="1352550"/>
            <a:ext cx="3200400" cy="310896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smtClean="0">
                <a:solidFill>
                  <a:schemeClr val="bg1"/>
                </a:solidFill>
              </a:rPr>
              <a:t>2- Constriction </a:t>
            </a:r>
            <a:r>
              <a:rPr lang="en-US" dirty="0">
                <a:solidFill>
                  <a:schemeClr val="bg1"/>
                </a:solidFill>
              </a:rPr>
              <a:t>and dilation of the coronary arteries, governed primarily by local regulatory mechanisms,  regulate the amount of blood flow to the myocardium in a manner that matches the amount of oxygen delivered to the myocardium with the myocardial demand for oxygen.</a:t>
            </a:r>
            <a:endParaRPr lang="en-US" dirty="0" smtClean="0">
              <a:solidFill>
                <a:schemeClr val="bg1"/>
              </a:solidFill>
            </a:endParaRPr>
          </a:p>
          <a:p>
            <a:endParaRPr lang="en-US" dirty="0"/>
          </a:p>
        </p:txBody>
      </p:sp>
      <p:cxnSp>
        <p:nvCxnSpPr>
          <p:cNvPr id="10" name="Straight Arrow Connector 9"/>
          <p:cNvCxnSpPr/>
          <p:nvPr/>
        </p:nvCxnSpPr>
        <p:spPr>
          <a:xfrm>
            <a:off x="4191000" y="514350"/>
            <a:ext cx="99060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10800000" flipV="1">
            <a:off x="2514600" y="514350"/>
            <a:ext cx="16764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Shape 1"/>
          <p:cNvSpPr txBox="1"/>
          <p:nvPr/>
        </p:nvSpPr>
        <p:spPr>
          <a:xfrm>
            <a:off x="360000" y="205920"/>
            <a:ext cx="7619760" cy="857160"/>
          </a:xfrm>
          <a:prstGeom prst="rect">
            <a:avLst/>
          </a:prstGeom>
          <a:noFill/>
          <a:ln>
            <a:noFill/>
          </a:ln>
        </p:spPr>
        <p:txBody>
          <a:bodyPr tIns="91440" bIns="91440" anchor="ctr"/>
          <a:lstStyle/>
          <a:p>
            <a:endParaRPr/>
          </a:p>
        </p:txBody>
      </p:sp>
      <p:sp>
        <p:nvSpPr>
          <p:cNvPr id="202" name="TextShape 2"/>
          <p:cNvSpPr txBox="1"/>
          <p:nvPr/>
        </p:nvSpPr>
        <p:spPr>
          <a:xfrm>
            <a:off x="457200" y="1200240"/>
            <a:ext cx="7619760" cy="3600360"/>
          </a:xfrm>
          <a:prstGeom prst="rect">
            <a:avLst/>
          </a:prstGeom>
          <a:noFill/>
          <a:ln>
            <a:noFill/>
          </a:ln>
        </p:spPr>
        <p:txBody>
          <a:bodyPr tIns="91440" bIns="91440"/>
          <a:lstStyle/>
          <a:p>
            <a:endParaRPr/>
          </a:p>
          <a:p>
            <a:r>
              <a:rPr lang="en-US" sz="2600">
                <a:solidFill>
                  <a:srgbClr val="FFFFFF"/>
                </a:solidFill>
                <a:latin typeface="Arial"/>
              </a:rPr>
              <a:t> </a:t>
            </a:r>
            <a:endParaRPr/>
          </a:p>
        </p:txBody>
      </p:sp>
      <p:sp>
        <p:nvSpPr>
          <p:cNvPr id="203" name="TextShape 3"/>
          <p:cNvSpPr txBox="1"/>
          <p:nvPr/>
        </p:nvSpPr>
        <p:spPr>
          <a:xfrm>
            <a:off x="288000" y="936000"/>
            <a:ext cx="3816000" cy="3240000"/>
          </a:xfrm>
          <a:prstGeom prst="rect">
            <a:avLst/>
          </a:prstGeom>
          <a:noFill/>
          <a:ln>
            <a:noFill/>
          </a:ln>
        </p:spPr>
        <p:txBody>
          <a:bodyPr lIns="90000" tIns="45000" rIns="90000" bIns="45000"/>
          <a:lstStyle/>
          <a:p>
            <a:r>
              <a:rPr lang="en-US" sz="2600">
                <a:solidFill>
                  <a:srgbClr val="FFFFFF"/>
                </a:solidFill>
                <a:latin typeface="Arial"/>
              </a:rPr>
              <a:t>i</a:t>
            </a:r>
            <a:endParaRPr/>
          </a:p>
        </p:txBody>
      </p:sp>
      <p:sp>
        <p:nvSpPr>
          <p:cNvPr id="204" name="TextShape 4"/>
          <p:cNvSpPr txBox="1"/>
          <p:nvPr/>
        </p:nvSpPr>
        <p:spPr>
          <a:xfrm>
            <a:off x="720000" y="3525840"/>
            <a:ext cx="7560000" cy="489960"/>
          </a:xfrm>
          <a:prstGeom prst="rect">
            <a:avLst/>
          </a:prstGeom>
          <a:noFill/>
          <a:ln>
            <a:noFill/>
          </a:ln>
        </p:spPr>
        <p:txBody>
          <a:bodyPr lIns="90000" tIns="45000" rIns="90000" bIns="45000"/>
          <a:lstStyle/>
          <a:p>
            <a:r>
              <a:rPr lang="en-US" sz="2600">
                <a:solidFill>
                  <a:srgbClr val="FFFFFF"/>
                </a:solidFill>
                <a:latin typeface="Arial"/>
              </a:rPr>
              <a:t>. </a:t>
            </a:r>
            <a:endParaRPr/>
          </a:p>
        </p:txBody>
      </p:sp>
      <p:sp>
        <p:nvSpPr>
          <p:cNvPr id="205" name="TextShape 5"/>
          <p:cNvSpPr txBox="1"/>
          <p:nvPr/>
        </p:nvSpPr>
        <p:spPr>
          <a:xfrm>
            <a:off x="144000" y="288000"/>
            <a:ext cx="6180600" cy="512640"/>
          </a:xfrm>
          <a:prstGeom prst="rect">
            <a:avLst/>
          </a:prstGeom>
          <a:ln/>
        </p:spPr>
        <p:style>
          <a:lnRef idx="1">
            <a:schemeClr val="accent2"/>
          </a:lnRef>
          <a:fillRef idx="2">
            <a:schemeClr val="accent2"/>
          </a:fillRef>
          <a:effectRef idx="1">
            <a:schemeClr val="accent2"/>
          </a:effectRef>
          <a:fontRef idx="minor">
            <a:schemeClr val="dk1"/>
          </a:fontRef>
        </p:style>
        <p:txBody>
          <a:bodyPr lIns="0" tIns="0" rIns="0" bIns="0" anchor="ctr"/>
          <a:lstStyle/>
          <a:p>
            <a:r>
              <a:rPr lang="en-US" sz="2400" b="1" dirty="0">
                <a:solidFill>
                  <a:srgbClr val="CC3300"/>
                </a:solidFill>
                <a:latin typeface="Arial"/>
              </a:rPr>
              <a:t>Coronary blood flow during Cardiac cycle</a:t>
            </a:r>
            <a:endParaRPr sz="2400"/>
          </a:p>
        </p:txBody>
      </p:sp>
      <p:pic>
        <p:nvPicPr>
          <p:cNvPr id="206" name="Picture 205"/>
          <p:cNvPicPr/>
          <p:nvPr/>
        </p:nvPicPr>
        <p:blipFill>
          <a:blip r:embed="rId2"/>
          <a:stretch/>
        </p:blipFill>
        <p:spPr>
          <a:xfrm>
            <a:off x="4800600" y="1047750"/>
            <a:ext cx="3118320" cy="3449160"/>
          </a:xfrm>
          <a:prstGeom prst="rect">
            <a:avLst/>
          </a:prstGeom>
          <a:ln>
            <a:noFill/>
          </a:ln>
        </p:spPr>
      </p:pic>
      <p:sp>
        <p:nvSpPr>
          <p:cNvPr id="207" name="TextShape 6"/>
          <p:cNvSpPr txBox="1"/>
          <p:nvPr/>
        </p:nvSpPr>
        <p:spPr>
          <a:xfrm>
            <a:off x="457200" y="1200240"/>
            <a:ext cx="3962400" cy="3124110"/>
          </a:xfrm>
          <a:prstGeom prst="rect">
            <a:avLst/>
          </a:prstGeom>
          <a:ln/>
        </p:spPr>
        <p:style>
          <a:lnRef idx="1">
            <a:schemeClr val="accent3"/>
          </a:lnRef>
          <a:fillRef idx="3">
            <a:schemeClr val="accent3"/>
          </a:fillRef>
          <a:effectRef idx="2">
            <a:schemeClr val="accent3"/>
          </a:effectRef>
          <a:fontRef idx="minor">
            <a:schemeClr val="lt1"/>
          </a:fontRef>
        </p:style>
        <p:txBody>
          <a:bodyPr lIns="90000" tIns="45000" rIns="90000" bIns="45000"/>
          <a:lstStyle/>
          <a:p>
            <a:r>
              <a:rPr lang="en-GB" dirty="0">
                <a:latin typeface="Arial"/>
              </a:rPr>
              <a:t>From the picture we can see that </a:t>
            </a:r>
            <a:endParaRPr/>
          </a:p>
          <a:p>
            <a:r>
              <a:rPr lang="en-US" sz="2000" dirty="0">
                <a:latin typeface="Arial"/>
                <a:ea typeface="Majalla UI"/>
              </a:rPr>
              <a:t>coronary flow occurs </a:t>
            </a:r>
            <a:r>
              <a:rPr lang="en-US" sz="2000" dirty="0">
                <a:solidFill>
                  <a:srgbClr val="C00000"/>
                </a:solidFill>
                <a:latin typeface="Arial"/>
                <a:ea typeface="Majalla UI"/>
              </a:rPr>
              <a:t>during diastole</a:t>
            </a:r>
            <a:endParaRPr/>
          </a:p>
          <a:p>
            <a:r>
              <a:rPr lang="en-US" sz="2000" dirty="0">
                <a:solidFill>
                  <a:srgbClr val="000000"/>
                </a:solidFill>
                <a:latin typeface="Arial"/>
                <a:ea typeface="Majalla UI"/>
              </a:rPr>
              <a:t>The reason is most of the coronary arteries</a:t>
            </a:r>
            <a:endParaRPr/>
          </a:p>
          <a:p>
            <a:r>
              <a:rPr lang="en-US" sz="2000" dirty="0">
                <a:solidFill>
                  <a:srgbClr val="000000"/>
                </a:solidFill>
                <a:latin typeface="Arial"/>
                <a:ea typeface="Majalla UI"/>
              </a:rPr>
              <a:t>Pass through groves in the heart so when the contract it compress the coronary arteries</a:t>
            </a:r>
            <a:endParaRPr/>
          </a:p>
          <a:p>
            <a:r>
              <a:rPr lang="en-US" sz="2000" dirty="0">
                <a:solidFill>
                  <a:srgbClr val="000000"/>
                </a:solidFill>
                <a:latin typeface="Arial"/>
                <a:ea typeface="Majalla UI"/>
              </a:rPr>
              <a:t>Note : the coronary filling dependence in aortic pressure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457200" y="205920"/>
            <a:ext cx="7619760" cy="857160"/>
          </a:xfrm>
          <a:prstGeom prst="rect">
            <a:avLst/>
          </a:prstGeom>
          <a:noFill/>
          <a:ln>
            <a:noFill/>
          </a:ln>
        </p:spPr>
        <p:txBody>
          <a:bodyPr tIns="91440" bIns="91440" anchor="ctr"/>
          <a:lstStyle/>
          <a:p>
            <a:endParaRPr/>
          </a:p>
        </p:txBody>
      </p:sp>
      <p:sp>
        <p:nvSpPr>
          <p:cNvPr id="210" name="TextShape 3"/>
          <p:cNvSpPr txBox="1"/>
          <p:nvPr/>
        </p:nvSpPr>
        <p:spPr>
          <a:xfrm>
            <a:off x="3048000" y="1428750"/>
            <a:ext cx="3048000" cy="459360"/>
          </a:xfrm>
          <a:prstGeom prst="rect">
            <a:avLst/>
          </a:prstGeom>
          <a:noFill/>
          <a:ln>
            <a:noFill/>
          </a:ln>
        </p:spPr>
        <p:txBody>
          <a:bodyPr lIns="90000" tIns="45000" rIns="90000" bIns="45000"/>
          <a:lstStyle/>
          <a:p>
            <a:r>
              <a:rPr lang="en-US" sz="2600">
                <a:solidFill>
                  <a:srgbClr val="FFFFFF"/>
                </a:solidFill>
                <a:latin typeface="Arial"/>
              </a:rPr>
              <a:t>i</a:t>
            </a:r>
            <a:endParaRPr/>
          </a:p>
        </p:txBody>
      </p:sp>
      <p:sp>
        <p:nvSpPr>
          <p:cNvPr id="211" name="TextShape 4"/>
          <p:cNvSpPr txBox="1"/>
          <p:nvPr/>
        </p:nvSpPr>
        <p:spPr>
          <a:xfrm>
            <a:off x="720000" y="3525840"/>
            <a:ext cx="7560000" cy="489960"/>
          </a:xfrm>
          <a:prstGeom prst="rect">
            <a:avLst/>
          </a:prstGeom>
          <a:noFill/>
          <a:ln>
            <a:noFill/>
          </a:ln>
        </p:spPr>
        <p:txBody>
          <a:bodyPr lIns="90000" tIns="45000" rIns="90000" bIns="45000"/>
          <a:lstStyle/>
          <a:p>
            <a:r>
              <a:rPr lang="en-US" sz="2600">
                <a:solidFill>
                  <a:srgbClr val="FFFFFF"/>
                </a:solidFill>
                <a:latin typeface="Arial"/>
              </a:rPr>
              <a:t>. </a:t>
            </a:r>
            <a:endParaRPr/>
          </a:p>
        </p:txBody>
      </p:sp>
      <p:sp>
        <p:nvSpPr>
          <p:cNvPr id="212" name="TextShape 5"/>
          <p:cNvSpPr txBox="1"/>
          <p:nvPr/>
        </p:nvSpPr>
        <p:spPr>
          <a:xfrm>
            <a:off x="0" y="0"/>
            <a:ext cx="6866400" cy="535350"/>
          </a:xfrm>
          <a:prstGeom prst="rect">
            <a:avLst/>
          </a:prstGeom>
          <a:ln/>
        </p:spPr>
        <p:style>
          <a:lnRef idx="1">
            <a:schemeClr val="accent2"/>
          </a:lnRef>
          <a:fillRef idx="2">
            <a:schemeClr val="accent2"/>
          </a:fillRef>
          <a:effectRef idx="1">
            <a:schemeClr val="accent2"/>
          </a:effectRef>
          <a:fontRef idx="minor">
            <a:schemeClr val="dk1"/>
          </a:fontRef>
        </p:style>
        <p:txBody>
          <a:bodyPr lIns="90000" tIns="45000" rIns="90000" bIns="45000"/>
          <a:lstStyle/>
          <a:p>
            <a:r>
              <a:rPr lang="en-US" sz="2800" b="1" dirty="0">
                <a:solidFill>
                  <a:srgbClr val="CC3300"/>
                </a:solidFill>
                <a:latin typeface="Arial"/>
                <a:ea typeface="Traditional Arabic"/>
              </a:rPr>
              <a:t>Factors Affecting Coronary Blood Flow</a:t>
            </a:r>
            <a:endParaRPr sz="2800" b="1"/>
          </a:p>
        </p:txBody>
      </p:sp>
      <p:sp>
        <p:nvSpPr>
          <p:cNvPr id="8" name="TextShape 3"/>
          <p:cNvSpPr txBox="1"/>
          <p:nvPr/>
        </p:nvSpPr>
        <p:spPr>
          <a:xfrm>
            <a:off x="2895600" y="514350"/>
            <a:ext cx="2819400" cy="48708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US" sz="2800" dirty="0" smtClean="0">
                <a:solidFill>
                  <a:srgbClr val="C00000"/>
                </a:solidFill>
                <a:latin typeface="Arial"/>
                <a:ea typeface="Majalla UI"/>
              </a:rPr>
              <a:t>1-Autoregulation</a:t>
            </a:r>
            <a:endParaRPr/>
          </a:p>
        </p:txBody>
      </p:sp>
      <p:sp>
        <p:nvSpPr>
          <p:cNvPr id="11" name="TextBox 10"/>
          <p:cNvSpPr txBox="1"/>
          <p:nvPr/>
        </p:nvSpPr>
        <p:spPr>
          <a:xfrm>
            <a:off x="2590800" y="1200150"/>
            <a:ext cx="2743200" cy="146304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b="1" dirty="0" smtClean="0">
                <a:solidFill>
                  <a:srgbClr val="FF0000"/>
                </a:solidFill>
              </a:rPr>
              <a:t>Definition</a:t>
            </a:r>
            <a:r>
              <a:rPr lang="en-US" dirty="0" smtClean="0"/>
              <a:t> the </a:t>
            </a:r>
            <a:r>
              <a:rPr lang="en-US" dirty="0"/>
              <a:t>ability of the tissue to regulate its own  blood flow according to its metabolic needs</a:t>
            </a:r>
            <a:endParaRPr lang="en-US" dirty="0" smtClean="0"/>
          </a:p>
          <a:p>
            <a:endParaRPr lang="en-US" dirty="0"/>
          </a:p>
        </p:txBody>
      </p:sp>
      <p:sp>
        <p:nvSpPr>
          <p:cNvPr id="12" name="TextBox 11"/>
          <p:cNvSpPr txBox="1"/>
          <p:nvPr/>
        </p:nvSpPr>
        <p:spPr>
          <a:xfrm>
            <a:off x="5715000" y="971550"/>
            <a:ext cx="167640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dirty="0"/>
              <a:t>organs use this ability</a:t>
            </a:r>
            <a:endParaRPr lang="en-US" dirty="0"/>
          </a:p>
        </p:txBody>
      </p:sp>
      <p:sp>
        <p:nvSpPr>
          <p:cNvPr id="13" name="TextBox 12"/>
          <p:cNvSpPr txBox="1"/>
          <p:nvPr/>
        </p:nvSpPr>
        <p:spPr>
          <a:xfrm>
            <a:off x="7315200" y="514350"/>
            <a:ext cx="7620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GB" dirty="0"/>
              <a:t>heart</a:t>
            </a:r>
            <a:endParaRPr lang="en-US" dirty="0"/>
          </a:p>
        </p:txBody>
      </p:sp>
      <p:sp>
        <p:nvSpPr>
          <p:cNvPr id="14" name="TextBox 13"/>
          <p:cNvSpPr txBox="1"/>
          <p:nvPr/>
        </p:nvSpPr>
        <p:spPr>
          <a:xfrm>
            <a:off x="7467600" y="1123950"/>
            <a:ext cx="9144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t>kidney</a:t>
            </a:r>
            <a:endParaRPr lang="en-US" dirty="0"/>
          </a:p>
        </p:txBody>
      </p:sp>
      <p:sp>
        <p:nvSpPr>
          <p:cNvPr id="15" name="TextBox 14"/>
          <p:cNvSpPr txBox="1"/>
          <p:nvPr/>
        </p:nvSpPr>
        <p:spPr>
          <a:xfrm>
            <a:off x="7391400" y="1733550"/>
            <a:ext cx="8382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t>Liver</a:t>
            </a:r>
            <a:endParaRPr lang="en-US" dirty="0"/>
          </a:p>
        </p:txBody>
      </p:sp>
      <p:sp>
        <p:nvSpPr>
          <p:cNvPr id="17" name="Oval Callout 16"/>
          <p:cNvSpPr/>
          <p:nvPr/>
        </p:nvSpPr>
        <p:spPr>
          <a:xfrm rot="5400000">
            <a:off x="5420960" y="1722790"/>
            <a:ext cx="2647950" cy="3279070"/>
          </a:xfrm>
          <a:prstGeom prst="wedgeEllipseCallout">
            <a:avLst>
              <a:gd name="adj1" fmla="val -83972"/>
              <a:gd name="adj2" fmla="val 41713"/>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TextBox 17"/>
          <p:cNvSpPr txBox="1"/>
          <p:nvPr/>
        </p:nvSpPr>
        <p:spPr>
          <a:xfrm>
            <a:off x="5562600" y="2266950"/>
            <a:ext cx="2438400" cy="923330"/>
          </a:xfrm>
          <a:prstGeom prst="rect">
            <a:avLst/>
          </a:prstGeom>
          <a:noFill/>
        </p:spPr>
        <p:txBody>
          <a:bodyPr wrap="square" rtlCol="0">
            <a:spAutoFit/>
          </a:bodyPr>
          <a:lstStyle/>
          <a:p>
            <a:r>
              <a:rPr lang="en-US" b="1" dirty="0"/>
              <a:t>many </a:t>
            </a:r>
            <a:r>
              <a:rPr lang="en-US" b="1" dirty="0" smtClean="0"/>
              <a:t>organs </a:t>
            </a:r>
            <a:r>
              <a:rPr lang="en-US" b="1" dirty="0" smtClean="0">
                <a:ea typeface="Majalla UI"/>
              </a:rPr>
              <a:t>Flow </a:t>
            </a:r>
            <a:r>
              <a:rPr lang="en-US" b="1" dirty="0">
                <a:ea typeface="Majalla UI"/>
              </a:rPr>
              <a:t>is tightly coupled to oxygen demand</a:t>
            </a:r>
            <a:endParaRPr lang="en-US" b="1" dirty="0"/>
          </a:p>
        </p:txBody>
      </p:sp>
      <p:sp>
        <p:nvSpPr>
          <p:cNvPr id="19" name="TextBox 18"/>
          <p:cNvSpPr txBox="1"/>
          <p:nvPr/>
        </p:nvSpPr>
        <p:spPr>
          <a:xfrm>
            <a:off x="5562600" y="3105150"/>
            <a:ext cx="2590800" cy="1477328"/>
          </a:xfrm>
          <a:prstGeom prst="rect">
            <a:avLst/>
          </a:prstGeom>
          <a:noFill/>
        </p:spPr>
        <p:txBody>
          <a:bodyPr wrap="square" rtlCol="0">
            <a:spAutoFit/>
          </a:bodyPr>
          <a:lstStyle/>
          <a:p>
            <a:r>
              <a:rPr lang="en-US" b="1" dirty="0">
                <a:ea typeface="Majalla UI"/>
              </a:rPr>
              <a:t>This is necessary because the heart has a very high basal </a:t>
            </a:r>
            <a:r>
              <a:rPr lang="en-US" b="1" u="sng" dirty="0">
                <a:ea typeface="Majalla UI"/>
              </a:rPr>
              <a:t>oxygen consumption </a:t>
            </a:r>
            <a:r>
              <a:rPr lang="en-US" b="1" dirty="0">
                <a:ea typeface="Majalla UI"/>
              </a:rPr>
              <a:t>(8-10 ml O2/min/100g</a:t>
            </a:r>
            <a:r>
              <a:rPr lang="en-US" dirty="0">
                <a:ea typeface="Majalla UI"/>
              </a:rPr>
              <a:t>)</a:t>
            </a:r>
            <a:endParaRPr lang="en-US" dirty="0"/>
          </a:p>
        </p:txBody>
      </p:sp>
      <p:sp>
        <p:nvSpPr>
          <p:cNvPr id="20" name="TextBox 19"/>
          <p:cNvSpPr txBox="1"/>
          <p:nvPr/>
        </p:nvSpPr>
        <p:spPr>
          <a:xfrm>
            <a:off x="0" y="590550"/>
            <a:ext cx="2514600" cy="30175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a:ea typeface="Majalla UI"/>
              </a:rPr>
              <a:t>In </a:t>
            </a:r>
            <a:r>
              <a:rPr lang="en-US" b="1" dirty="0">
                <a:ea typeface="Majalla UI"/>
              </a:rPr>
              <a:t>non-diseased </a:t>
            </a:r>
            <a:r>
              <a:rPr lang="en-US" b="1" dirty="0" smtClean="0">
                <a:ea typeface="Majalla UI"/>
              </a:rPr>
              <a:t>coronary vessels</a:t>
            </a:r>
            <a:r>
              <a:rPr lang="en-US" dirty="0" smtClean="0">
                <a:ea typeface="Majalla UI"/>
              </a:rPr>
              <a:t>, when the </a:t>
            </a:r>
            <a:r>
              <a:rPr lang="en-US" dirty="0">
                <a:ea typeface="Majalla UI"/>
              </a:rPr>
              <a:t>cardiac  activity and oxygen consumption </a:t>
            </a:r>
            <a:r>
              <a:rPr lang="en-US" dirty="0" smtClean="0">
                <a:ea typeface="Majalla UI"/>
              </a:rPr>
              <a:t> I , </a:t>
            </a:r>
            <a:r>
              <a:rPr lang="en-US" dirty="0">
                <a:ea typeface="Majalla UI"/>
              </a:rPr>
              <a:t>there is an increase in coronary blood flow (active hyperemia) that is nearly </a:t>
            </a:r>
            <a:r>
              <a:rPr lang="en-US" b="1" dirty="0">
                <a:ea typeface="Majalla UI"/>
              </a:rPr>
              <a:t>proportionate t</a:t>
            </a:r>
            <a:r>
              <a:rPr lang="en-US" dirty="0">
                <a:ea typeface="Majalla UI"/>
              </a:rPr>
              <a:t>o the </a:t>
            </a:r>
            <a:r>
              <a:rPr lang="en-US" dirty="0" smtClean="0">
                <a:ea typeface="Majalla UI"/>
              </a:rPr>
              <a:t> </a:t>
            </a:r>
            <a:r>
              <a:rPr lang="en-US" dirty="0">
                <a:ea typeface="Majalla UI"/>
              </a:rPr>
              <a:t>in </a:t>
            </a:r>
            <a:r>
              <a:rPr lang="en-US" dirty="0" smtClean="0">
                <a:ea typeface="Majalla UI"/>
              </a:rPr>
              <a:t>O2 consumption</a:t>
            </a:r>
            <a:r>
              <a:rPr lang="en-US" dirty="0">
                <a:ea typeface="Majalla UI"/>
              </a:rPr>
              <a:t>. </a:t>
            </a:r>
            <a:endParaRPr lang="en-US" dirty="0" smtClean="0"/>
          </a:p>
          <a:p>
            <a:endParaRPr lang="en-US" dirty="0"/>
          </a:p>
        </p:txBody>
      </p:sp>
      <p:sp>
        <p:nvSpPr>
          <p:cNvPr id="21" name="TextBox 20"/>
          <p:cNvSpPr txBox="1"/>
          <p:nvPr/>
        </p:nvSpPr>
        <p:spPr>
          <a:xfrm>
            <a:off x="0" y="3666172"/>
            <a:ext cx="4572000"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ea typeface="Majalla UI"/>
              </a:rPr>
              <a:t>Good </a:t>
            </a:r>
            <a:r>
              <a:rPr lang="en-US" b="1" u="sng" dirty="0" err="1" smtClean="0">
                <a:solidFill>
                  <a:schemeClr val="tx1"/>
                </a:solidFill>
                <a:ea typeface="Majalla UI"/>
              </a:rPr>
              <a:t>autoregulation</a:t>
            </a:r>
            <a:r>
              <a:rPr lang="en-US" dirty="0" smtClean="0">
                <a:solidFill>
                  <a:schemeClr val="tx1"/>
                </a:solidFill>
                <a:ea typeface="Majalla UI"/>
              </a:rPr>
              <a:t> </a:t>
            </a:r>
            <a:r>
              <a:rPr lang="en-US" dirty="0" smtClean="0">
                <a:solidFill>
                  <a:schemeClr val="bg1"/>
                </a:solidFill>
                <a:ea typeface="Majalla UI"/>
              </a:rPr>
              <a:t>b</a:t>
            </a:r>
            <a:r>
              <a:rPr lang="en-US" dirty="0" smtClean="0">
                <a:ea typeface="Majalla UI"/>
              </a:rPr>
              <a:t>etween </a:t>
            </a:r>
            <a:r>
              <a:rPr lang="en-US" dirty="0">
                <a:ea typeface="Majalla UI"/>
              </a:rPr>
              <a:t>60 and 200 mmHg perfusion pressure helps to maintain normal coronary blood flow whenever coronary perfusion pressure changes due to changes in aortic pressure.</a:t>
            </a:r>
            <a:endParaRPr lang="en-US" dirty="0" smtClean="0"/>
          </a:p>
          <a:p>
            <a:endParaRPr lang="en-US" dirty="0"/>
          </a:p>
        </p:txBody>
      </p:sp>
      <p:cxnSp>
        <p:nvCxnSpPr>
          <p:cNvPr id="23" name="Straight Arrow Connector 22"/>
          <p:cNvCxnSpPr/>
          <p:nvPr/>
        </p:nvCxnSpPr>
        <p:spPr>
          <a:xfrm rot="5400000" flipH="1" flipV="1">
            <a:off x="1410494" y="1923256"/>
            <a:ext cx="228600" cy="1588"/>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rot="5400000" flipH="1" flipV="1">
            <a:off x="2209800" y="3257550"/>
            <a:ext cx="305594" cy="794"/>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Shape 1"/>
          <p:cNvSpPr txBox="1"/>
          <p:nvPr/>
        </p:nvSpPr>
        <p:spPr>
          <a:xfrm>
            <a:off x="457200" y="205920"/>
            <a:ext cx="7619760" cy="857160"/>
          </a:xfrm>
          <a:prstGeom prst="rect">
            <a:avLst/>
          </a:prstGeom>
          <a:noFill/>
          <a:ln>
            <a:noFill/>
          </a:ln>
        </p:spPr>
        <p:txBody>
          <a:bodyPr tIns="91440" bIns="91440" anchor="ctr"/>
          <a:lstStyle/>
          <a:p>
            <a:endParaRPr/>
          </a:p>
        </p:txBody>
      </p:sp>
      <p:sp>
        <p:nvSpPr>
          <p:cNvPr id="219" name="TextShape 2"/>
          <p:cNvSpPr txBox="1"/>
          <p:nvPr/>
        </p:nvSpPr>
        <p:spPr>
          <a:xfrm>
            <a:off x="457200" y="1200240"/>
            <a:ext cx="7619760" cy="3600360"/>
          </a:xfrm>
          <a:prstGeom prst="rect">
            <a:avLst/>
          </a:prstGeom>
          <a:noFill/>
          <a:ln>
            <a:noFill/>
          </a:ln>
        </p:spPr>
        <p:txBody>
          <a:bodyPr tIns="91440" bIns="91440"/>
          <a:lstStyle/>
          <a:p>
            <a:endParaRPr/>
          </a:p>
          <a:p>
            <a:r>
              <a:rPr lang="en-US" sz="2600">
                <a:solidFill>
                  <a:srgbClr val="FFFFFF"/>
                </a:solidFill>
                <a:latin typeface="Arial"/>
              </a:rPr>
              <a:t> </a:t>
            </a:r>
            <a:endParaRPr/>
          </a:p>
        </p:txBody>
      </p:sp>
      <p:sp>
        <p:nvSpPr>
          <p:cNvPr id="220" name="TextShape 3"/>
          <p:cNvSpPr txBox="1"/>
          <p:nvPr/>
        </p:nvSpPr>
        <p:spPr>
          <a:xfrm>
            <a:off x="720000" y="1368000"/>
            <a:ext cx="6624000" cy="459360"/>
          </a:xfrm>
          <a:prstGeom prst="rect">
            <a:avLst/>
          </a:prstGeom>
          <a:noFill/>
          <a:ln>
            <a:noFill/>
          </a:ln>
        </p:spPr>
        <p:txBody>
          <a:bodyPr lIns="90000" tIns="45000" rIns="90000" bIns="45000"/>
          <a:lstStyle/>
          <a:p>
            <a:r>
              <a:rPr lang="en-US" sz="2600">
                <a:solidFill>
                  <a:srgbClr val="FFFFFF"/>
                </a:solidFill>
                <a:latin typeface="Arial"/>
              </a:rPr>
              <a:t>i</a:t>
            </a:r>
            <a:endParaRPr/>
          </a:p>
        </p:txBody>
      </p:sp>
      <p:sp>
        <p:nvSpPr>
          <p:cNvPr id="221" name="TextShape 4"/>
          <p:cNvSpPr txBox="1"/>
          <p:nvPr/>
        </p:nvSpPr>
        <p:spPr>
          <a:xfrm>
            <a:off x="720000" y="3525840"/>
            <a:ext cx="7560000" cy="489960"/>
          </a:xfrm>
          <a:prstGeom prst="rect">
            <a:avLst/>
          </a:prstGeom>
          <a:noFill/>
          <a:ln>
            <a:noFill/>
          </a:ln>
        </p:spPr>
        <p:txBody>
          <a:bodyPr lIns="90000" tIns="45000" rIns="90000" bIns="45000"/>
          <a:lstStyle/>
          <a:p>
            <a:r>
              <a:rPr lang="en-US" sz="2600">
                <a:solidFill>
                  <a:srgbClr val="FFFFFF"/>
                </a:solidFill>
                <a:latin typeface="Arial"/>
              </a:rPr>
              <a:t>. </a:t>
            </a:r>
            <a:endParaRPr/>
          </a:p>
        </p:txBody>
      </p:sp>
      <p:sp>
        <p:nvSpPr>
          <p:cNvPr id="222" name="TextShape 5"/>
          <p:cNvSpPr txBox="1"/>
          <p:nvPr/>
        </p:nvSpPr>
        <p:spPr>
          <a:xfrm>
            <a:off x="152400" y="133350"/>
            <a:ext cx="3615000" cy="59040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US" sz="2800" b="1" dirty="0">
                <a:solidFill>
                  <a:srgbClr val="FF0000"/>
                </a:solidFill>
                <a:latin typeface="Arial"/>
                <a:ea typeface="Majalla UI"/>
              </a:rPr>
              <a:t>2- Chemical factors:</a:t>
            </a:r>
            <a:endParaRPr/>
          </a:p>
        </p:txBody>
      </p:sp>
      <p:sp>
        <p:nvSpPr>
          <p:cNvPr id="8" name="TextBox 7"/>
          <p:cNvSpPr txBox="1"/>
          <p:nvPr/>
        </p:nvSpPr>
        <p:spPr>
          <a:xfrm>
            <a:off x="685800" y="895350"/>
            <a:ext cx="1676400" cy="38100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a:t>a</a:t>
            </a:r>
            <a:r>
              <a:rPr lang="en-US" dirty="0" smtClean="0"/>
              <a:t>- Adenosine</a:t>
            </a:r>
            <a:endParaRPr lang="en-US" dirty="0"/>
          </a:p>
        </p:txBody>
      </p:sp>
      <p:sp>
        <p:nvSpPr>
          <p:cNvPr id="9" name="TextBox 8"/>
          <p:cNvSpPr txBox="1"/>
          <p:nvPr/>
        </p:nvSpPr>
        <p:spPr>
          <a:xfrm>
            <a:off x="152400" y="1428750"/>
            <a:ext cx="2651760" cy="147732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ea typeface="Majalla UI"/>
              </a:rPr>
              <a:t>An important mediator of active hyperemia and </a:t>
            </a:r>
            <a:r>
              <a:rPr lang="en-US" dirty="0" err="1">
                <a:ea typeface="Majalla UI"/>
              </a:rPr>
              <a:t>autoregulation</a:t>
            </a:r>
            <a:r>
              <a:rPr lang="en-US" dirty="0">
                <a:ea typeface="Majalla UI"/>
              </a:rPr>
              <a:t>.  An important coronary vasodilator.</a:t>
            </a:r>
            <a:endParaRPr lang="en-US" dirty="0"/>
          </a:p>
        </p:txBody>
      </p:sp>
      <p:sp>
        <p:nvSpPr>
          <p:cNvPr id="10" name="TextBox 9"/>
          <p:cNvSpPr txBox="1"/>
          <p:nvPr/>
        </p:nvSpPr>
        <p:spPr>
          <a:xfrm>
            <a:off x="3200400" y="895350"/>
            <a:ext cx="16002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a:ea typeface="Majalla UI"/>
              </a:rPr>
              <a:t>b. Nitric oxide</a:t>
            </a:r>
            <a:endParaRPr lang="en-US" dirty="0"/>
          </a:p>
        </p:txBody>
      </p:sp>
      <p:sp>
        <p:nvSpPr>
          <p:cNvPr id="11" name="TextBox 10"/>
          <p:cNvSpPr txBox="1"/>
          <p:nvPr/>
        </p:nvSpPr>
        <p:spPr>
          <a:xfrm>
            <a:off x="3429000" y="1504950"/>
            <a:ext cx="1371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ea typeface="Majalla UI"/>
              </a:rPr>
              <a:t>coronary vasodilator.</a:t>
            </a:r>
            <a:endParaRPr lang="en-US" dirty="0"/>
          </a:p>
        </p:txBody>
      </p:sp>
      <p:sp>
        <p:nvSpPr>
          <p:cNvPr id="12" name="TextBox 11"/>
          <p:cNvSpPr txBox="1"/>
          <p:nvPr/>
        </p:nvSpPr>
        <p:spPr>
          <a:xfrm>
            <a:off x="4191000" y="209550"/>
            <a:ext cx="28194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a:ea typeface="Majalla UI"/>
              </a:rPr>
              <a:t>c. Other chemical factors:</a:t>
            </a:r>
            <a:endParaRPr lang="en-US" dirty="0"/>
          </a:p>
        </p:txBody>
      </p:sp>
      <p:sp>
        <p:nvSpPr>
          <p:cNvPr id="13" name="TextBox 12"/>
          <p:cNvSpPr txBox="1"/>
          <p:nvPr/>
        </p:nvSpPr>
        <p:spPr>
          <a:xfrm>
            <a:off x="5867400" y="666750"/>
            <a:ext cx="1828800" cy="91440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ea typeface="Majalla UI"/>
              </a:rPr>
              <a:t>hypoxia, excess CO2, H+, lactic acid</a:t>
            </a:r>
            <a:endParaRPr lang="en-US" dirty="0" smtClean="0"/>
          </a:p>
          <a:p>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extShape 1"/>
          <p:cNvSpPr txBox="1"/>
          <p:nvPr/>
        </p:nvSpPr>
        <p:spPr>
          <a:xfrm>
            <a:off x="457200" y="205920"/>
            <a:ext cx="7619760" cy="857160"/>
          </a:xfrm>
          <a:prstGeom prst="rect">
            <a:avLst/>
          </a:prstGeom>
          <a:noFill/>
          <a:ln>
            <a:noFill/>
          </a:ln>
        </p:spPr>
        <p:txBody>
          <a:bodyPr tIns="91440" bIns="91440" anchor="ctr"/>
          <a:lstStyle/>
          <a:p>
            <a:endParaRPr/>
          </a:p>
        </p:txBody>
      </p:sp>
      <p:sp>
        <p:nvSpPr>
          <p:cNvPr id="225" name="TextShape 2"/>
          <p:cNvSpPr txBox="1"/>
          <p:nvPr/>
        </p:nvSpPr>
        <p:spPr>
          <a:xfrm>
            <a:off x="457200" y="1200240"/>
            <a:ext cx="7619760" cy="3600360"/>
          </a:xfrm>
          <a:prstGeom prst="rect">
            <a:avLst/>
          </a:prstGeom>
          <a:noFill/>
          <a:ln>
            <a:noFill/>
          </a:ln>
        </p:spPr>
        <p:txBody>
          <a:bodyPr tIns="91440" bIns="91440"/>
          <a:lstStyle/>
          <a:p>
            <a:endParaRPr/>
          </a:p>
          <a:p>
            <a:r>
              <a:rPr lang="en-US" sz="2600">
                <a:solidFill>
                  <a:srgbClr val="FFFFFF"/>
                </a:solidFill>
                <a:latin typeface="Arial"/>
              </a:rPr>
              <a:t> </a:t>
            </a:r>
            <a:endParaRPr/>
          </a:p>
        </p:txBody>
      </p:sp>
      <p:sp>
        <p:nvSpPr>
          <p:cNvPr id="226" name="TextShape 3"/>
          <p:cNvSpPr txBox="1"/>
          <p:nvPr/>
        </p:nvSpPr>
        <p:spPr>
          <a:xfrm>
            <a:off x="720000" y="1368000"/>
            <a:ext cx="6624000" cy="459360"/>
          </a:xfrm>
          <a:prstGeom prst="rect">
            <a:avLst/>
          </a:prstGeom>
          <a:noFill/>
          <a:ln>
            <a:noFill/>
          </a:ln>
        </p:spPr>
        <p:txBody>
          <a:bodyPr lIns="90000" tIns="45000" rIns="90000" bIns="45000"/>
          <a:lstStyle/>
          <a:p>
            <a:r>
              <a:rPr lang="en-US" sz="2600">
                <a:solidFill>
                  <a:srgbClr val="FFFFFF"/>
                </a:solidFill>
                <a:latin typeface="Arial"/>
              </a:rPr>
              <a:t>i</a:t>
            </a:r>
            <a:endParaRPr/>
          </a:p>
        </p:txBody>
      </p:sp>
      <p:sp>
        <p:nvSpPr>
          <p:cNvPr id="227" name="TextShape 4"/>
          <p:cNvSpPr txBox="1"/>
          <p:nvPr/>
        </p:nvSpPr>
        <p:spPr>
          <a:xfrm>
            <a:off x="720000" y="3525840"/>
            <a:ext cx="7560000" cy="489960"/>
          </a:xfrm>
          <a:prstGeom prst="rect">
            <a:avLst/>
          </a:prstGeom>
          <a:noFill/>
          <a:ln>
            <a:noFill/>
          </a:ln>
        </p:spPr>
        <p:txBody>
          <a:bodyPr lIns="90000" tIns="45000" rIns="90000" bIns="45000"/>
          <a:lstStyle/>
          <a:p>
            <a:r>
              <a:rPr lang="en-US" sz="2600">
                <a:solidFill>
                  <a:srgbClr val="FFFFFF"/>
                </a:solidFill>
                <a:latin typeface="Arial"/>
              </a:rPr>
              <a:t>. </a:t>
            </a:r>
            <a:endParaRPr/>
          </a:p>
        </p:txBody>
      </p:sp>
      <p:sp>
        <p:nvSpPr>
          <p:cNvPr id="228" name="TextShape 5"/>
          <p:cNvSpPr txBox="1"/>
          <p:nvPr/>
        </p:nvSpPr>
        <p:spPr>
          <a:xfrm>
            <a:off x="0" y="0"/>
            <a:ext cx="4038600" cy="590400"/>
          </a:xfrm>
          <a:prstGeom prst="rect">
            <a:avLst/>
          </a:prstGeom>
          <a:ln/>
        </p:spPr>
        <p:style>
          <a:lnRef idx="1">
            <a:schemeClr val="accent1"/>
          </a:lnRef>
          <a:fillRef idx="2">
            <a:schemeClr val="accent1"/>
          </a:fillRef>
          <a:effectRef idx="1">
            <a:schemeClr val="accent1"/>
          </a:effectRef>
          <a:fontRef idx="minor">
            <a:schemeClr val="dk1"/>
          </a:fontRef>
        </p:style>
        <p:txBody>
          <a:bodyPr lIns="90000" tIns="45000" rIns="90000" bIns="45000"/>
          <a:lstStyle/>
          <a:p>
            <a:r>
              <a:rPr lang="en-US" sz="2800" b="1" dirty="0">
                <a:solidFill>
                  <a:srgbClr val="FF0000"/>
                </a:solidFill>
                <a:latin typeface="Arial"/>
                <a:ea typeface="Majalla UI"/>
              </a:rPr>
              <a:t>3- Nervous regulation:</a:t>
            </a:r>
            <a:endParaRPr/>
          </a:p>
        </p:txBody>
      </p:sp>
      <p:sp>
        <p:nvSpPr>
          <p:cNvPr id="229" name="TextShape 6"/>
          <p:cNvSpPr txBox="1"/>
          <p:nvPr/>
        </p:nvSpPr>
        <p:spPr>
          <a:xfrm>
            <a:off x="0" y="971550"/>
            <a:ext cx="5105400" cy="2560320"/>
          </a:xfrm>
          <a:prstGeom prst="rect">
            <a:avLst/>
          </a:prstGeom>
          <a:ln/>
        </p:spPr>
        <p:style>
          <a:lnRef idx="1">
            <a:schemeClr val="accent3"/>
          </a:lnRef>
          <a:fillRef idx="3">
            <a:schemeClr val="accent3"/>
          </a:fillRef>
          <a:effectRef idx="2">
            <a:schemeClr val="accent3"/>
          </a:effectRef>
          <a:fontRef idx="minor">
            <a:schemeClr val="lt1"/>
          </a:fontRef>
        </p:style>
        <p:txBody>
          <a:bodyPr lIns="90000" tIns="45000" rIns="90000" bIns="45000"/>
          <a:lstStyle/>
          <a:p>
            <a:r>
              <a:rPr lang="en-US" dirty="0" smtClean="0">
                <a:latin typeface="Arial"/>
                <a:ea typeface="Majalla UI"/>
              </a:rPr>
              <a:t> lead </a:t>
            </a:r>
            <a:r>
              <a:rPr lang="en-US" dirty="0">
                <a:latin typeface="Arial"/>
                <a:ea typeface="Majalla UI"/>
              </a:rPr>
              <a:t>to two responses</a:t>
            </a:r>
            <a:endParaRPr/>
          </a:p>
          <a:p>
            <a:r>
              <a:rPr lang="en-US" dirty="0" smtClean="0">
                <a:latin typeface="Arial"/>
                <a:ea typeface="Majalla UI"/>
              </a:rPr>
              <a:t>1</a:t>
            </a:r>
            <a:r>
              <a:rPr lang="en-US" baseline="30000" dirty="0" smtClean="0">
                <a:latin typeface="Arial"/>
                <a:ea typeface="Majalla UI"/>
              </a:rPr>
              <a:t>st</a:t>
            </a:r>
            <a:r>
              <a:rPr lang="en-US" dirty="0" smtClean="0">
                <a:latin typeface="Arial"/>
                <a:ea typeface="Majalla UI"/>
              </a:rPr>
              <a:t> </a:t>
            </a:r>
            <a:r>
              <a:rPr lang="en-US" dirty="0" smtClean="0">
                <a:latin typeface="Arial"/>
                <a:ea typeface="Majalla UI"/>
              </a:rPr>
              <a:t>-response </a:t>
            </a:r>
            <a:r>
              <a:rPr lang="en-US" dirty="0">
                <a:latin typeface="Arial"/>
                <a:ea typeface="Majalla UI"/>
              </a:rPr>
              <a:t>cause a transits </a:t>
            </a:r>
            <a:r>
              <a:rPr lang="en-US" dirty="0" smtClean="0">
                <a:latin typeface="Arial"/>
                <a:ea typeface="Majalla UI"/>
              </a:rPr>
              <a:t>vasoconstriction </a:t>
            </a:r>
            <a:r>
              <a:rPr lang="en-US" dirty="0">
                <a:latin typeface="Arial"/>
                <a:ea typeface="Majalla UI"/>
              </a:rPr>
              <a:t>.mediated by a1-adenoeceptors</a:t>
            </a:r>
            <a:endParaRPr/>
          </a:p>
          <a:p>
            <a:r>
              <a:rPr lang="en-US" dirty="0" smtClean="0">
                <a:latin typeface="Arial"/>
                <a:ea typeface="Majalla UI"/>
              </a:rPr>
              <a:t>2</a:t>
            </a:r>
            <a:r>
              <a:rPr lang="en-US" baseline="30000" dirty="0" smtClean="0">
                <a:latin typeface="Arial"/>
                <a:ea typeface="Majalla UI"/>
              </a:rPr>
              <a:t>nd</a:t>
            </a:r>
            <a:r>
              <a:rPr lang="en-US" dirty="0" smtClean="0">
                <a:latin typeface="Arial"/>
                <a:ea typeface="Majalla UI"/>
              </a:rPr>
              <a:t>-response </a:t>
            </a:r>
            <a:r>
              <a:rPr lang="en-US" dirty="0">
                <a:latin typeface="Arial"/>
                <a:ea typeface="Majalla UI"/>
              </a:rPr>
              <a:t>is immediately after the first</a:t>
            </a:r>
            <a:endParaRPr/>
          </a:p>
          <a:p>
            <a:r>
              <a:rPr lang="en-US" dirty="0" smtClean="0">
                <a:latin typeface="Arial"/>
                <a:ea typeface="Majalla UI"/>
              </a:rPr>
              <a:t>vasodilatation </a:t>
            </a:r>
            <a:r>
              <a:rPr lang="en-US" dirty="0">
                <a:latin typeface="Arial"/>
                <a:ea typeface="Majalla UI"/>
              </a:rPr>
              <a:t>caused by enhanced production of vasodilator metabolites (active hyperemia) due to increased mechanical and metabolic activity of the heart resulting </a:t>
            </a:r>
            <a:r>
              <a:rPr lang="en-US" dirty="0" smtClean="0">
                <a:latin typeface="Arial"/>
                <a:ea typeface="Majalla UI"/>
              </a:rPr>
              <a:t>from</a:t>
            </a:r>
          </a:p>
          <a:p>
            <a:r>
              <a:rPr lang="en-US" dirty="0" smtClean="0">
                <a:latin typeface="Arial"/>
                <a:ea typeface="Majalla UI"/>
              </a:rPr>
              <a:t> </a:t>
            </a:r>
            <a:r>
              <a:rPr lang="en-US" dirty="0">
                <a:latin typeface="Arial"/>
                <a:ea typeface="Majalla UI"/>
              </a:rPr>
              <a:t>b1-adrenoceptors</a:t>
            </a:r>
            <a:r>
              <a:rPr lang="en-US" dirty="0">
                <a:solidFill>
                  <a:srgbClr val="FF0000"/>
                </a:solidFill>
                <a:latin typeface="Arial"/>
                <a:ea typeface="Majalla UI"/>
              </a:rPr>
              <a:t> </a:t>
            </a:r>
            <a:r>
              <a:rPr lang="en-US" dirty="0">
                <a:latin typeface="Arial"/>
                <a:ea typeface="Majalla UI"/>
              </a:rPr>
              <a:t>activation of the myocardium</a:t>
            </a:r>
            <a:r>
              <a:rPr lang="en-US" sz="2400" dirty="0">
                <a:latin typeface="Arial"/>
                <a:ea typeface="Majalla UI"/>
              </a:rPr>
              <a:t>.</a:t>
            </a:r>
            <a:endParaRPr/>
          </a:p>
          <a:p>
            <a:endParaRPr/>
          </a:p>
        </p:txBody>
      </p:sp>
      <p:sp>
        <p:nvSpPr>
          <p:cNvPr id="8" name="TextBox 7"/>
          <p:cNvSpPr txBox="1"/>
          <p:nvPr/>
        </p:nvSpPr>
        <p:spPr>
          <a:xfrm>
            <a:off x="1143000" y="590550"/>
            <a:ext cx="17526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GB" dirty="0" smtClean="0"/>
              <a:t>1- sympathetic</a:t>
            </a:r>
            <a:endParaRPr lang="en-GB" dirty="0"/>
          </a:p>
        </p:txBody>
      </p:sp>
      <p:sp>
        <p:nvSpPr>
          <p:cNvPr id="9" name="TextBox 8"/>
          <p:cNvSpPr txBox="1"/>
          <p:nvPr/>
        </p:nvSpPr>
        <p:spPr>
          <a:xfrm>
            <a:off x="0" y="3638550"/>
            <a:ext cx="5105400" cy="128016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ea typeface="Majalla UI"/>
              </a:rPr>
              <a:t>In summary, Sympathetic activation to the heart results in coronary </a:t>
            </a:r>
            <a:r>
              <a:rPr lang="en-US" dirty="0" err="1" smtClean="0">
                <a:ea typeface="Majalla UI"/>
              </a:rPr>
              <a:t>vasodilation</a:t>
            </a:r>
            <a:r>
              <a:rPr lang="en-US" dirty="0" smtClean="0">
                <a:ea typeface="Majalla UI"/>
              </a:rPr>
              <a:t> and increased coronary flow due to increased metabolic </a:t>
            </a:r>
            <a:r>
              <a:rPr lang="en-US" dirty="0" smtClean="0">
                <a:ea typeface="Majalla UI"/>
              </a:rPr>
              <a:t> activity (increased </a:t>
            </a:r>
            <a:r>
              <a:rPr lang="en-US" dirty="0" smtClean="0">
                <a:ea typeface="Majalla UI"/>
              </a:rPr>
              <a:t>heart rate, contractility)</a:t>
            </a:r>
            <a:r>
              <a:rPr lang="en-US" sz="2800" dirty="0" smtClean="0">
                <a:ea typeface="Majalla UI"/>
              </a:rPr>
              <a:t>.</a:t>
            </a:r>
            <a:endParaRPr lang="en-US" dirty="0" smtClean="0"/>
          </a:p>
          <a:p>
            <a:endParaRPr lang="en-US" dirty="0"/>
          </a:p>
        </p:txBody>
      </p:sp>
      <p:sp>
        <p:nvSpPr>
          <p:cNvPr id="10" name="TextBox 9"/>
          <p:cNvSpPr txBox="1"/>
          <p:nvPr/>
        </p:nvSpPr>
        <p:spPr>
          <a:xfrm>
            <a:off x="5562600" y="742950"/>
            <a:ext cx="22098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bg1"/>
                </a:solidFill>
              </a:rPr>
              <a:t>2-</a:t>
            </a:r>
            <a:r>
              <a:rPr lang="en-US" dirty="0" smtClean="0">
                <a:solidFill>
                  <a:schemeClr val="bg1"/>
                </a:solidFill>
                <a:ea typeface="Majalla UI"/>
              </a:rPr>
              <a:t> Parasympathetic</a:t>
            </a:r>
            <a:endParaRPr lang="en-US" dirty="0">
              <a:solidFill>
                <a:schemeClr val="bg1"/>
              </a:solidFill>
            </a:endParaRPr>
          </a:p>
        </p:txBody>
      </p:sp>
      <p:sp>
        <p:nvSpPr>
          <p:cNvPr id="11" name="TextBox 10"/>
          <p:cNvSpPr txBox="1"/>
          <p:nvPr/>
        </p:nvSpPr>
        <p:spPr>
          <a:xfrm>
            <a:off x="5181600" y="1123951"/>
            <a:ext cx="3124200" cy="356616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solidFill>
                  <a:schemeClr val="bg1"/>
                </a:solidFill>
                <a:ea typeface="Majalla UI"/>
              </a:rPr>
              <a:t>Causes modest coronary </a:t>
            </a:r>
            <a:r>
              <a:rPr lang="en-US" dirty="0" err="1" smtClean="0">
                <a:solidFill>
                  <a:schemeClr val="bg1"/>
                </a:solidFill>
                <a:ea typeface="Majalla UI"/>
              </a:rPr>
              <a:t>vasodilation</a:t>
            </a:r>
            <a:r>
              <a:rPr lang="en-US" dirty="0" smtClean="0">
                <a:solidFill>
                  <a:schemeClr val="bg1"/>
                </a:solidFill>
                <a:ea typeface="Majalla UI"/>
              </a:rPr>
              <a:t> (due to the direct effects of released acetylcholine on the coronaries)</a:t>
            </a:r>
            <a:endParaRPr lang="en-US" dirty="0" smtClean="0">
              <a:solidFill>
                <a:schemeClr val="bg1"/>
              </a:solidFill>
            </a:endParaRPr>
          </a:p>
          <a:p>
            <a:r>
              <a:rPr lang="en-US" dirty="0" smtClean="0">
                <a:solidFill>
                  <a:schemeClr val="bg1"/>
                </a:solidFill>
                <a:ea typeface="Majalla UI"/>
              </a:rPr>
              <a:t>If the activation of parasympathetic(over activity) lead to decrease in o2 </a:t>
            </a:r>
            <a:r>
              <a:rPr lang="en-US" sz="2800" dirty="0" smtClean="0">
                <a:solidFill>
                  <a:schemeClr val="bg1"/>
                </a:solidFill>
                <a:ea typeface="Majalla UI"/>
              </a:rPr>
              <a:t>.</a:t>
            </a:r>
            <a:endParaRPr lang="en-US" dirty="0" smtClean="0">
              <a:solidFill>
                <a:schemeClr val="bg1"/>
              </a:solidFill>
            </a:endParaRPr>
          </a:p>
          <a:p>
            <a:r>
              <a:rPr lang="en-US" dirty="0" smtClean="0">
                <a:solidFill>
                  <a:schemeClr val="bg1"/>
                </a:solidFill>
                <a:ea typeface="Majalla UI"/>
              </a:rPr>
              <a:t>Then the heart will change to intrinsic metabolic mechanisms</a:t>
            </a:r>
            <a:endParaRPr lang="en-US" dirty="0" smtClean="0">
              <a:solidFill>
                <a:schemeClr val="bg1"/>
              </a:solidFill>
            </a:endParaRPr>
          </a:p>
          <a:p>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38350</TotalTime>
  <Words>1045</Words>
  <Application>LibreOffice/4.4.1.2$Windows_x86 LibreOffice_project/45e2de17089c24a1fa810c8f975a7171ba4cd432</Application>
  <PresentationFormat>On-screen Show (16:9)</PresentationFormat>
  <Paragraphs>132</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Office Theme</vt:lpstr>
      <vt:lpstr>Slide 1</vt:lpstr>
      <vt:lpstr>Slide 2</vt:lpstr>
      <vt:lpstr>Slide 3</vt:lpstr>
      <vt:lpstr>Fact about blood flow in coronary circulation</vt:lpstr>
      <vt:lpstr>What is the function of coronary arteries? </vt:lpstr>
      <vt:lpstr>Slide 6</vt:lpstr>
      <vt:lpstr>Slide 7</vt:lpstr>
      <vt:lpstr>Slide 8</vt:lpstr>
      <vt:lpstr>Slide 9</vt:lpstr>
      <vt:lpstr>Slide 10</vt:lpstr>
      <vt:lpstr>O2 consumption by the heart and energy substrate</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116</cp:revision>
  <dcterms:modified xsi:type="dcterms:W3CDTF">2015-04-07T20:33:54Z</dcterms:modified>
  <dc:language>ar-SA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