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CE2"/>
    <a:srgbClr val="0B4EE5"/>
    <a:srgbClr val="181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3.bp.blogspot.com/-LqINgObPWSs/TkoSQl4QKEI/AAAAAAAAACE/qNVYq5G5rho/s1600/urinary+bladder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sa/url?sa=i&amp;rct=j&amp;q=&amp;esrc=s&amp;source=images&amp;cd=&amp;cad=rja&amp;uact=8&amp;ved=&amp;url=http://www.uofmmedicalcenter.org/healthlibrary/Article/116668EN&amp;ei=SAE2Vei1Doq-PLWxgLAC&amp;psig=AFQjCNHGkssBOscEa5x9wWZm5qqQrru6bg&amp;ust=142968903249806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&amp;url=http://ztopics.com/Urinary%20bladder/&amp;ei=o5U2VbzUHYeqOvapgPgB&amp;psig=AFQjCNE5JapWxXLatpjlRTueoO_98IV_uA&amp;ust=142972701225866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ladder.cancercaregiving.com/wp-content/uploads/2013/04/bladder.jpg?4f72c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97812"/>
            <a:ext cx="7620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Prof. Ahmed Fathalla Ibrahim                                Dr. Sanaa Al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Shaarawi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8" name="Picture 4" descr="C:\Documents and Settings\user1\My Documents\My Pictures\KidneysUretersBlad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886200" cy="579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2209800"/>
            <a:ext cx="247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114800"/>
            <a:ext cx="521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 BLA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DDER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92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BLADDER-4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(SUPERIOR SURFACE)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35813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coils of ileum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uterus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829300" y="5295900"/>
            <a:ext cx="304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72100" y="1790700"/>
            <a:ext cx="228600" cy="152400"/>
          </a:xfrm>
          <a:prstGeom prst="straightConnector1">
            <a:avLst/>
          </a:prstGeom>
          <a:ln w="38100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19800" y="19050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BLADDER-5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(INFERO-LATERAL SURFACES)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67679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related to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separating them from pubic bones</a:t>
            </a:r>
          </a:p>
          <a:p>
            <a:pPr algn="ctr"/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distention of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Continuous with anterior abdominal wall. Rupture of bladder       escape of urine to anterior abdominal wall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743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5638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70364" y="5410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BLADDER-6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(NECK)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24816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lowest &amp; most fixed part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continuous with urethra.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(lies behind)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lower border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err="1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upper surface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prostate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(inferiorly, it rests on the base of prostate). 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29322" y="2971800"/>
            <a:ext cx="395278" cy="171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00760" y="5929330"/>
            <a:ext cx="35719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BLADDER-7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(INTERIOR)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28600" y="1600200"/>
            <a:ext cx="4267200" cy="129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Mucous membrane 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folded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elevation behind internal urethral orifice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produced by median lobe of prostate gland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114800" cy="160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triangular area in base of bladder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bounded by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orifices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urethral orifice.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Its mucous membrane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 (not folded)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My Documents\My Pictures\urinary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1\My Documents\My Pictures\urinary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038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2476500" y="40767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743200" y="5486400"/>
            <a:ext cx="457200" cy="152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010400" y="5181600"/>
            <a:ext cx="4572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BLADDER-8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(CAPACITY)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600200"/>
            <a:ext cx="43434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EMPTY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300 – 500 ml of urine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114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DISTENDED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circular in shape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Bulges into abdominal cavity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urinary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4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user1\My Documents\My Pictures\urinary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886200" cy="356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066800" y="4419600"/>
            <a:ext cx="1143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315200" y="4343400"/>
            <a:ext cx="1143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BLADDER-9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(SUPPLY)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5286380" cy="50006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ARTERIES: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VEINS: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into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vein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NERVES: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Parasympathetic: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nerves 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S2, 3, 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L1,2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Sensory: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transmitting pain due to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overdistention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rgbClr val="C00000"/>
                </a:solidFill>
              </a:rPr>
              <a:t>via general visceral afferent </a:t>
            </a:r>
            <a:r>
              <a:rPr lang="en-US" sz="1600" dirty="0" err="1" smtClean="0">
                <a:solidFill>
                  <a:srgbClr val="C00000"/>
                </a:solidFill>
              </a:rPr>
              <a:t>fibres</a:t>
            </a:r>
            <a:r>
              <a:rPr lang="en-US" sz="1600" dirty="0" smtClean="0">
                <a:solidFill>
                  <a:srgbClr val="C00000"/>
                </a:solidFill>
              </a:rPr>
              <a:t> from </a:t>
            </a:r>
            <a:r>
              <a:rPr lang="en-US" sz="1600" dirty="0" err="1" smtClean="0">
                <a:solidFill>
                  <a:srgbClr val="C00000"/>
                </a:solidFill>
              </a:rPr>
              <a:t>bldder</a:t>
            </a:r>
            <a:r>
              <a:rPr lang="en-US" sz="1600" dirty="0" smtClean="0">
                <a:solidFill>
                  <a:srgbClr val="C00000"/>
                </a:solidFill>
              </a:rPr>
              <a:t> to CNS).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3.bp.blogspot.com/-LqINgObPWSs/TkoSQl4QKEI/AAAAAAAAACE/qNVYq5G5rho/s400/urinary+blad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5992"/>
            <a:ext cx="381000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20 CM)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5814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PROSTATIC URETHRA (Length=3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Widest &amp; most dilatable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neck of bladder inside prostate gland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MEMBRANOUS URETHRA (Length=1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Surrounded by external urethral sphincter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PENILE (SPONGY) URETHRA (Length=16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inside penis &amp;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opens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externally through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external urethral orifice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(narrowest part of whole urethra)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ureth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029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6934200" y="2362200"/>
            <a:ext cx="9906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2071678"/>
            <a:ext cx="128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</a:t>
            </a: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86400"/>
            <a:ext cx="5410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openings into prostatic urethra: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containing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sperms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secretion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seminal vesicles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Ducts of prostate gland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4 CM)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3581400" cy="3810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only urinary function.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 of urinary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externally through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external urethral orifice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(anterior to the vaginal opening)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encrypted-tbn2.gstatic.com/images?q=tbn:ANd9GcQ7ie3Ew5pqydqquh87Ad-rmem7XS9dtqtDSIHdWYcgUaUuHI9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80" y="1828800"/>
            <a:ext cx="3406920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user1\Desktop\URETER, URINARY\F66122-005-f04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4648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78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/>
        </p:nvSpPr>
        <p:spPr>
          <a:xfrm>
            <a:off x="341376" y="1571612"/>
            <a:ext cx="8461248" cy="43719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as continuation of renal pelvis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descends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 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psoas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major &amp; end (bifurcation) of common iliac artery.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opens at upper lateral angle of base 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uteropelvic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junction, at pelvic inlet, at site of entrance of bladder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common &amp; internal iliac arteries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identify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 of ureteric constrictions.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relations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certain areas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uvula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base 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blood supply, lymphatic drainage &amp; nerve supply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male &amp; female urethra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regarding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length, structure, course &amp; function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BLADDER: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Apex: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symphysis pubis, continuous with median umbilical ligament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Base: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vas deferens &amp; seminal vesicle (in male) &amp; to vagina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Superior surface: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coils of ileum &amp; sigmoid colon (in male) &amp; to uterus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Inferolateral surfaces: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retropubic fat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Neck: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continuous with urethra,  related to upper surface of prostate gland (in 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Trigone: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lies in the base of bladder</a:t>
            </a: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bounded by ureteric orifices &amp; internal urethral orifice, its mucous membrane is elastic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Uvula vesicae: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dilatation behind internal urethral orifice, produced by the median lobe of the prostate gland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Supply: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internal iliac (artery, vein, lymph nodes)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Nerves: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parasympathetic (S2,3,4), sympathetic (L1,2)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SUMMARY-3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both urinary &amp; genital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 cm, divided into prostatic (3 cm), membranous (1 cm) &amp; penile ( 16 cm)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opens externally through external urethral orifice (</a:t>
            </a:r>
            <a:r>
              <a:rPr kumimoji="0" lang="en-US" sz="2900" b="1" i="0" u="sng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narrowest part of whole urethra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only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cm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external urethral orifice (anterior to vaginal opening)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198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is a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muscular tube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transporting urine from kidney to urinary bladder.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LENGTH: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 – 30 cm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BEGINNING: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continuation of renal pelvis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2133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sz="3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COURSE IN ABDOMEN: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descends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psoas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major muscle (opposite the tips of lumbar transverse processes).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crosses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(bifurcation) of common iliac artery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 the pelvis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user1\Desktop\URETER, URINARY\F66122-004-f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8100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876800"/>
            <a:ext cx="8763000" cy="1828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COURSE IN PELVIS &amp; TERMINATION: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runs downward &amp; backward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level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ischial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spine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It curves forward to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 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lateral angles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 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runs obliquely for ¾ inch in wall of bladder before opening (valve-like part).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6" descr="F66122-004-f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  <a:prstGeom prst="rect">
            <a:avLst/>
          </a:prstGeom>
        </p:spPr>
      </p:pic>
      <p:pic>
        <p:nvPicPr>
          <p:cNvPr id="14338" name="Picture 2" descr="https://encrypted-tbn2.gstatic.com/images?q=tbn:ANd9GcTCBPggOEmBnCGY81RPf_BJEPybdrd206QkHEtyGW2TCAoLBB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643050"/>
            <a:ext cx="3857621" cy="307657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flipH="1">
            <a:off x="3000363" y="1785926"/>
            <a:ext cx="45719" cy="571504"/>
          </a:xfrm>
          <a:prstGeom prst="downArrow">
            <a:avLst/>
          </a:prstGeom>
          <a:ln>
            <a:solidFill>
              <a:srgbClr val="0B4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48006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 OF CONSTRICTION (OBSTRUCTION-STONE IMPACTION)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ureteropelvic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pelvic inlet (site of crossing of common iliac artery)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site of entrance to bladder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ARTERIAL SUPPLY: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iliac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iliac artery</a:t>
            </a:r>
          </a:p>
        </p:txBody>
      </p:sp>
      <p:pic>
        <p:nvPicPr>
          <p:cNvPr id="9" name="Content Placeholder 8" descr="F66122-004-f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72000"/>
          </a:xfrm>
        </p:spPr>
      </p:pic>
      <p:sp>
        <p:nvSpPr>
          <p:cNvPr id="11" name="Right Arrow 10"/>
          <p:cNvSpPr/>
          <p:nvPr/>
        </p:nvSpPr>
        <p:spPr>
          <a:xfrm>
            <a:off x="4800600" y="28956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4196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53000" y="52578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6743700" y="29337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91300" y="3543300"/>
            <a:ext cx="2293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515100" y="4152900"/>
            <a:ext cx="304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553200" y="47244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BLADDER-1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495800" cy="4876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the shape of three-sided pyramid placed on one of its angle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(NECK)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APEX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anteriorly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BASE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SUPERIOR SURFACE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INFERO-LATERAL SURFACE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showing the anatomy of the bladd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810000" cy="2657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(APEX)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1052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forward.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(lies behind)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upper border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pubis.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connected to umbilicus by the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umbilical ligament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(remnant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urachus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6002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3434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991100" y="2019300"/>
            <a:ext cx="381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53000" y="4648200"/>
            <a:ext cx="3048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(BASE)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3962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directed backward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vas deferens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seminal vesicle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both sides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vagina</a:t>
            </a:r>
          </a:p>
        </p:txBody>
      </p:sp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1\My Documents\My Pictures\urinary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495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153400" y="3733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496300" y="33147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36576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8153400" y="3657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553200" y="5943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786</TotalTime>
  <Words>1026</Words>
  <Application>Microsoft Office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PowerPoint Presentation</vt:lpstr>
      <vt:lpstr>OBJECTIVES</vt:lpstr>
      <vt:lpstr>THE URETER</vt:lpstr>
      <vt:lpstr>THE URETER</vt:lpstr>
      <vt:lpstr>THE URETER</vt:lpstr>
      <vt:lpstr>THE URETER</vt:lpstr>
      <vt:lpstr>THE URINARY BLADDER-1 (SHAPE)</vt:lpstr>
      <vt:lpstr>THE URINARY BLADDER-2 (APEX)</vt:lpstr>
      <vt:lpstr>THE URINARY BLADDER-3 (BASE)</vt:lpstr>
      <vt:lpstr>THE URINARY BLADDER-4 (SUPERIOR SURFACE)</vt:lpstr>
      <vt:lpstr>THE URINARY BLADDER-5 (INFERO-LATERAL SURFACES)</vt:lpstr>
      <vt:lpstr>THE URINARY BLADDER-6 (NECK)</vt:lpstr>
      <vt:lpstr>THE URINARY BLADDER-7 (INTERIOR)</vt:lpstr>
      <vt:lpstr>THE URINARY BLADDER-8 (CAPACITY)</vt:lpstr>
      <vt:lpstr>THE URINARY BLADDER-9 (SUPPLY)</vt:lpstr>
      <vt:lpstr>MALE URETHRA (LENGTH: 20 CM)</vt:lpstr>
      <vt:lpstr>FEMALE URETHRA (LENGTH: 4 CM)</vt:lpstr>
      <vt:lpstr>PowerPoint Presentation</vt:lpstr>
      <vt:lpstr>SUMMARY-1</vt:lpstr>
      <vt:lpstr>SUMMARY-2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Sanaa Alsharawi</cp:lastModifiedBy>
  <cp:revision>143</cp:revision>
  <dcterms:created xsi:type="dcterms:W3CDTF">2011-04-03T10:44:52Z</dcterms:created>
  <dcterms:modified xsi:type="dcterms:W3CDTF">2015-04-26T06:46:18Z</dcterms:modified>
</cp:coreProperties>
</file>