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2CE2"/>
    <a:srgbClr val="0B4EE5"/>
    <a:srgbClr val="1818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2" d="100"/>
          <a:sy n="92" d="100"/>
        </p:scale>
        <p:origin x="-94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FC9D113-CBF4-4C9E-A2BD-0297D2499F0C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D113-CBF4-4C9E-A2BD-0297D2499F0C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FC9D113-CBF4-4C9E-A2BD-0297D2499F0C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D113-CBF4-4C9E-A2BD-0297D2499F0C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D113-CBF4-4C9E-A2BD-0297D2499F0C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FC9D113-CBF4-4C9E-A2BD-0297D2499F0C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FC9D113-CBF4-4C9E-A2BD-0297D2499F0C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D113-CBF4-4C9E-A2BD-0297D2499F0C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D113-CBF4-4C9E-A2BD-0297D2499F0C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D113-CBF4-4C9E-A2BD-0297D2499F0C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FC9D113-CBF4-4C9E-A2BD-0297D2499F0C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FC9D113-CBF4-4C9E-A2BD-0297D2499F0C}" type="datetimeFigureOut">
              <a:rPr lang="en-US" smtClean="0"/>
              <a:pPr/>
              <a:t>4/26/2015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658D669-3327-4E89-99D8-BB1FCFE8B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3.bp.blogspot.com/-LqINgObPWSs/TkoSQl4QKEI/AAAAAAAAACE/qNVYq5G5rho/s1600/urinary+bladder.pn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google.com.sa/url?sa=i&amp;rct=j&amp;q=&amp;esrc=s&amp;source=images&amp;cd=&amp;cad=rja&amp;uact=8&amp;ved=&amp;url=http://www.uofmmedicalcenter.org/healthlibrary/Article/116668EN&amp;ei=SAE2Vei1Doq-PLWxgLAC&amp;psig=AFQjCNHGkssBOscEa5x9wWZm5qqQrru6bg&amp;ust=1429689032498064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url?sa=i&amp;rct=j&amp;q=&amp;esrc=s&amp;source=images&amp;cd=&amp;cad=rja&amp;uact=8&amp;ved=&amp;url=http://ztopics.com/Urinary%20bladder/&amp;ei=o5U2VbzUHYeqOvapgPgB&amp;psig=AFQjCNE5JapWxXLatpjlRTueoO_98IV_uA&amp;ust=1429727012258665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bladder.cancercaregiving.com/wp-content/uploads/2013/04/bladder.jpg?4f72cb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997812"/>
            <a:ext cx="7620000" cy="838200"/>
          </a:xfrm>
        </p:spPr>
        <p:txBody>
          <a:bodyPr>
            <a:noAutofit/>
          </a:bodyPr>
          <a:lstStyle/>
          <a:p>
            <a:pPr algn="ctr"/>
            <a:r>
              <a:rPr lang="en-US" sz="2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 Prof. Ahmed Fathalla Ibrahim                                Dr. Sanaa Al </a:t>
            </a:r>
            <a:r>
              <a:rPr lang="en-US" sz="28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Shaarawi</a:t>
            </a:r>
            <a:endParaRPr lang="en-US" sz="28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1028" name="Picture 4" descr="C:\Documents and Settings\user1\My Documents\My Pictures\KidneysUretersBladd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0"/>
            <a:ext cx="3886200" cy="57912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276600" y="2209800"/>
            <a:ext cx="24721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ETE</a:t>
            </a:r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81200" y="4114800"/>
            <a:ext cx="52156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URINA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RY BLA</a:t>
            </a:r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DDER</a:t>
            </a:r>
            <a:endParaRPr lang="en-US" sz="4800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52800" y="5029200"/>
            <a:ext cx="26981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</a:t>
            </a:r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HRA</a:t>
            </a:r>
            <a:endParaRPr lang="en-US" sz="4800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URINARY BLADDER-4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(SUPERIOR SURFACE)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228600" y="1752600"/>
            <a:ext cx="3505200" cy="3581399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MALE: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related to</a:t>
            </a:r>
            <a:r>
              <a:rPr lang="en-US" sz="2400" b="1" dirty="0" smtClean="0">
                <a:solidFill>
                  <a:srgbClr val="AE2CE2"/>
                </a:solidFill>
                <a:latin typeface="Arial" pitchFamily="34" charset="0"/>
                <a:cs typeface="Arial" pitchFamily="34" charset="0"/>
              </a:rPr>
              <a:t> coils of ileum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&amp;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sigmoid colon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FEMALE: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related to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 uterus</a:t>
            </a:r>
            <a:endParaRPr lang="en-US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user1\My Documents\My Pictures\urinary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524000"/>
            <a:ext cx="4277286" cy="259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Documents and Settings\user1\My Documents\My Pictures\urinary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289425"/>
            <a:ext cx="4419600" cy="24235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8001000" y="36576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Male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4800" y="62484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Female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16200000" flipH="1">
            <a:off x="5829300" y="5295900"/>
            <a:ext cx="304800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6200000" flipH="1">
            <a:off x="5372100" y="1790700"/>
            <a:ext cx="228600" cy="152400"/>
          </a:xfrm>
          <a:prstGeom prst="straightConnector1">
            <a:avLst/>
          </a:prstGeom>
          <a:ln w="38100">
            <a:solidFill>
              <a:srgbClr val="AE2CE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>
            <a:off x="6019800" y="1905000"/>
            <a:ext cx="304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URINARY BLADDER-5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(INFERO-LATERAL SURFACES)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152400" y="1752600"/>
            <a:ext cx="4114800" cy="4676796"/>
          </a:xfrm>
          <a:solidFill>
            <a:srgbClr val="FFFF00"/>
          </a:solidFill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Are related to </a:t>
            </a:r>
            <a:r>
              <a:rPr lang="en-US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retropubic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fat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separating them from pubic bones</a:t>
            </a:r>
          </a:p>
          <a:p>
            <a:pPr algn="ctr"/>
            <a:r>
              <a:rPr lang="en-US" sz="2400" b="1" u="sng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Retropubic</a:t>
            </a:r>
            <a:r>
              <a:rPr lang="en-US" sz="2400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fat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Accomodates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distention of bladder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Continuous with anterior abdominal wall. Rupture of bladder       escape of urine to anterior abdominal wall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user1\My Documents\My Pictures\urinary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524000"/>
            <a:ext cx="4277286" cy="259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Documents and Settings\user1\My Documents\My Pictures\urinary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289425"/>
            <a:ext cx="4419600" cy="24235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8001000" y="36576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Male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4800" y="62484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Female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562600" y="2743200"/>
            <a:ext cx="304800" cy="152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638800" y="5638800"/>
            <a:ext cx="4572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870364" y="5410200"/>
            <a:ext cx="3810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URINARY BLADDER-6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(NECK)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152400" y="1752600"/>
            <a:ext cx="4114800" cy="4248168"/>
          </a:xfrm>
          <a:solidFill>
            <a:srgbClr val="FFFF00"/>
          </a:solidFill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lowest &amp; most fixed part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 urinary bladder.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continuous with urethra.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related to </a:t>
            </a:r>
            <a:r>
              <a:rPr lang="en-US" sz="17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(lies behind) </a:t>
            </a:r>
            <a:r>
              <a:rPr lang="en-US" sz="2400" b="1" dirty="0" smtClean="0">
                <a:solidFill>
                  <a:srgbClr val="AE2CE2"/>
                </a:solidFill>
                <a:latin typeface="Arial" pitchFamily="34" charset="0"/>
                <a:cs typeface="Arial" pitchFamily="34" charset="0"/>
              </a:rPr>
              <a:t>lower border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sz="2400" b="1" dirty="0" err="1" smtClean="0">
                <a:solidFill>
                  <a:srgbClr val="AE2CE2"/>
                </a:solidFill>
                <a:latin typeface="Arial" pitchFamily="34" charset="0"/>
                <a:cs typeface="Arial" pitchFamily="34" charset="0"/>
              </a:rPr>
              <a:t>symphysis</a:t>
            </a:r>
            <a:r>
              <a:rPr lang="en-US" sz="2400" b="1" dirty="0" smtClean="0">
                <a:solidFill>
                  <a:srgbClr val="AE2CE2"/>
                </a:solidFill>
                <a:latin typeface="Arial" pitchFamily="34" charset="0"/>
                <a:cs typeface="Arial" pitchFamily="34" charset="0"/>
              </a:rPr>
              <a:t> pubis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MALE: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related to </a:t>
            </a:r>
            <a:r>
              <a:rPr lang="en-US" sz="2400" b="1" dirty="0" smtClean="0">
                <a:solidFill>
                  <a:srgbClr val="AE2CE2"/>
                </a:solidFill>
                <a:latin typeface="Arial" pitchFamily="34" charset="0"/>
                <a:cs typeface="Arial" pitchFamily="34" charset="0"/>
              </a:rPr>
              <a:t>upper surface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sz="2400" b="1" dirty="0" smtClean="0">
                <a:solidFill>
                  <a:srgbClr val="AE2CE2"/>
                </a:solidFill>
                <a:latin typeface="Arial" pitchFamily="34" charset="0"/>
                <a:cs typeface="Arial" pitchFamily="34" charset="0"/>
              </a:rPr>
              <a:t>prostate gland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7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(inferiorly, it rests on the base of prostate). </a:t>
            </a:r>
          </a:p>
          <a:p>
            <a:pPr>
              <a:buFont typeface="Wingdings" pitchFamily="2" charset="2"/>
              <a:buChar char="§"/>
            </a:pP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user1\My Documents\My Pictures\urinary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524000"/>
            <a:ext cx="4277286" cy="259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Documents and Settings\user1\My Documents\My Pictures\urinary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289425"/>
            <a:ext cx="4419600" cy="24235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8001000" y="36576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Male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4800" y="62484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Female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929322" y="2971800"/>
            <a:ext cx="395278" cy="17144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000760" y="5929330"/>
            <a:ext cx="357190" cy="7143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URINARY BLADDER-7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(INTERIOR)</a:t>
            </a:r>
            <a:endParaRPr lang="en-US" sz="3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"/>
          </p:nvPr>
        </p:nvSpPr>
        <p:spPr>
          <a:xfrm>
            <a:off x="228600" y="1600200"/>
            <a:ext cx="4267200" cy="12954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Mucous membrane is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folded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Uvula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vesicae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elevation behind internal urethral orifice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produced by median lobe of prostate gland</a:t>
            </a:r>
            <a:endParaRPr 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800600" y="1524000"/>
            <a:ext cx="4114800" cy="16002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Trigone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 triangular area in base of bladder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bounded by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the </a:t>
            </a: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 </a:t>
            </a:r>
            <a:r>
              <a:rPr lang="en-US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ureteric</a:t>
            </a: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orifices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&amp; </a:t>
            </a: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internal urethral orifice.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Its mucous membrane is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elastic (not folded)</a:t>
            </a:r>
            <a:endParaRPr 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Documents and Settings\user1\My Documents\My Pictures\urinary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0"/>
            <a:ext cx="3886200" cy="3581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 descr="C:\Documents and Settings\user1\My Documents\My Pictures\urinary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048000"/>
            <a:ext cx="4038600" cy="3581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7" name="Straight Arrow Connector 16"/>
          <p:cNvCxnSpPr/>
          <p:nvPr/>
        </p:nvCxnSpPr>
        <p:spPr>
          <a:xfrm rot="5400000">
            <a:off x="2476500" y="4076700"/>
            <a:ext cx="3048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0800000">
            <a:off x="2743200" y="5486400"/>
            <a:ext cx="457200" cy="15240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800000">
            <a:off x="7010400" y="5181600"/>
            <a:ext cx="457200" cy="30480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URINARY BLADDER-8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(CAPACITY)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381000" y="1600200"/>
            <a:ext cx="4343400" cy="12954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EMPTY</a:t>
            </a:r>
          </a:p>
          <a:p>
            <a:pPr>
              <a:buFont typeface="Wingdings" pitchFamily="2" charset="2"/>
              <a:buChar char="§"/>
            </a:pPr>
            <a:r>
              <a:rPr lang="en-US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Accomodates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from 300 – 500 ml of urine</a:t>
            </a:r>
          </a:p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800600" y="1524000"/>
            <a:ext cx="3886200" cy="114300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DISTENDED</a:t>
            </a:r>
          </a:p>
          <a:p>
            <a:pPr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circular in shape</a:t>
            </a:r>
          </a:p>
          <a:p>
            <a:pPr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Bulges into abdominal cavity</a:t>
            </a:r>
            <a:endParaRPr lang="en-US" sz="22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Documents and Settings\user1\My Documents\My Pictures\urinary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0"/>
            <a:ext cx="3886200" cy="34301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 descr="C:\Documents and Settings\user1\My Documents\My Pictures\urinary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048000"/>
            <a:ext cx="3886200" cy="35649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8" name="Straight Arrow Connector 7"/>
          <p:cNvCxnSpPr/>
          <p:nvPr/>
        </p:nvCxnSpPr>
        <p:spPr>
          <a:xfrm>
            <a:off x="1066800" y="4419600"/>
            <a:ext cx="1143000" cy="762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>
            <a:off x="7315200" y="4343400"/>
            <a:ext cx="1143000" cy="3048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URINARY BLADDER-9</a:t>
            </a:r>
            <a:b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(SUPPLY)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5286380" cy="500066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ARTERIES: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from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internal iliac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artery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VEINS: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into </a:t>
            </a:r>
            <a:r>
              <a:rPr lang="en-US" sz="2400" b="1" dirty="0" smtClean="0">
                <a:solidFill>
                  <a:srgbClr val="1818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internal iliac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vein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LYMPH: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into </a:t>
            </a:r>
            <a:r>
              <a:rPr lang="en-US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internal iliac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lymph nodes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NERVES: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Parasympathetic: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pelvic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splanchnic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nerves from </a:t>
            </a:r>
            <a:r>
              <a:rPr lang="en-US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S2, 3, 4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Sympathetic: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from </a:t>
            </a:r>
            <a:r>
              <a:rPr lang="en-US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L1,2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Sensory:</a:t>
            </a:r>
            <a:r>
              <a:rPr lang="en-US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transmitting pain due to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overdistention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of bladder </a:t>
            </a: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1600" dirty="0" smtClean="0">
                <a:solidFill>
                  <a:srgbClr val="C00000"/>
                </a:solidFill>
              </a:rPr>
              <a:t>via general visceral afferent </a:t>
            </a:r>
            <a:r>
              <a:rPr lang="en-US" sz="1600" dirty="0" err="1" smtClean="0">
                <a:solidFill>
                  <a:srgbClr val="C00000"/>
                </a:solidFill>
              </a:rPr>
              <a:t>fibres</a:t>
            </a:r>
            <a:r>
              <a:rPr lang="en-US" sz="1600" dirty="0" smtClean="0">
                <a:solidFill>
                  <a:srgbClr val="C00000"/>
                </a:solidFill>
              </a:rPr>
              <a:t> from </a:t>
            </a:r>
            <a:r>
              <a:rPr lang="en-US" sz="1600" dirty="0" err="1" smtClean="0">
                <a:solidFill>
                  <a:srgbClr val="C00000"/>
                </a:solidFill>
              </a:rPr>
              <a:t>bldder</a:t>
            </a:r>
            <a:r>
              <a:rPr lang="en-US" sz="1600" dirty="0" smtClean="0">
                <a:solidFill>
                  <a:srgbClr val="C00000"/>
                </a:solidFill>
              </a:rPr>
              <a:t> to CNS).</a:t>
            </a:r>
            <a:endParaRPr lang="en-US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1" name="Picture 5" descr="http://3.bp.blogspot.com/-LqINgObPWSs/TkoSQl4QKEI/AAAAAAAAACE/qNVYq5G5rho/s400/urinary+bladder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2285992"/>
            <a:ext cx="3810000" cy="2247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MALE URETHRA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(LENGTH: 20 CM)</a:t>
            </a:r>
            <a:endParaRPr lang="en-US" sz="31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152400" y="1600200"/>
            <a:ext cx="3581400" cy="52578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PROSTATIC URETHRA (Length=3 cm):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Widest &amp; most dilatable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Extends from neck of bladder inside prostate gland</a:t>
            </a:r>
          </a:p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MEMBRANOUS URETHRA (Length=1 cm):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Surrounded by external urethral sphincter</a:t>
            </a:r>
          </a:p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PENILE (SPONGY) URETHRA (Length=16 cm):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Extends inside penis &amp; </a:t>
            </a:r>
            <a:r>
              <a:rPr lang="en-US" sz="2000" b="1" dirty="0" smtClean="0">
                <a:solidFill>
                  <a:srgbClr val="AE2CE2"/>
                </a:solidFill>
                <a:latin typeface="Arial" pitchFamily="34" charset="0"/>
                <a:cs typeface="Arial" pitchFamily="34" charset="0"/>
              </a:rPr>
              <a:t>opens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externally through </a:t>
            </a:r>
            <a:r>
              <a:rPr lang="en-US" sz="2000" b="1" dirty="0" smtClean="0">
                <a:solidFill>
                  <a:srgbClr val="AE2CE2"/>
                </a:solidFill>
                <a:latin typeface="Arial" pitchFamily="34" charset="0"/>
                <a:cs typeface="Arial" pitchFamily="34" charset="0"/>
              </a:rPr>
              <a:t>external urethral orifice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(narrowest part of whole urethra)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Documents and Settings\user1\My Documents\My Pictures\urethra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600200"/>
            <a:ext cx="5029200" cy="381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1" name="Straight Arrow Connector 10"/>
          <p:cNvCxnSpPr/>
          <p:nvPr/>
        </p:nvCxnSpPr>
        <p:spPr>
          <a:xfrm rot="10800000" flipV="1">
            <a:off x="6934200" y="2362200"/>
            <a:ext cx="990600" cy="5334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543800" y="2071678"/>
            <a:ext cx="1281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Ejaculatory duct</a:t>
            </a:r>
            <a:endParaRPr lang="en-US" sz="11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0" y="5486400"/>
            <a:ext cx="541045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Structures openings into prostatic urethra: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Ejaculatory ducts: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containing </a:t>
            </a:r>
            <a:r>
              <a:rPr lang="en-US" sz="2000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sperms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&amp; </a:t>
            </a:r>
            <a:r>
              <a:rPr lang="en-US" sz="2000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secretion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of seminal vesicles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Ducts of prostate gland</a:t>
            </a:r>
          </a:p>
          <a:p>
            <a:pPr>
              <a:buFont typeface="Wingdings" pitchFamily="2" charset="2"/>
              <a:buChar char="§"/>
            </a:pPr>
            <a:endParaRPr lang="en-US" sz="20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FEMALE URETHRA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(LENGTH: 4 CM)</a:t>
            </a:r>
            <a:endParaRPr lang="en-US" sz="31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28600" y="1600200"/>
            <a:ext cx="3581400" cy="38100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Has only urinary function.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Extends from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neck of urinary bladder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</a:t>
            </a:r>
            <a:r>
              <a:rPr lang="en-US" sz="2400" b="1" dirty="0" smtClean="0">
                <a:solidFill>
                  <a:srgbClr val="AE2CE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open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externally through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external urethral orifice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(anterior to the vaginal opening)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encrypted-tbn2.gstatic.com/images?q=tbn:ANd9GcQ7ie3Ew5pqydqquh87Ad-rmem7XS9dtqtDSIHdWYcgUaUuHI9U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080" y="1828800"/>
            <a:ext cx="3406920" cy="31242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Documents and Settings\user1\Desktop\URETER, URINARY\F66122-005-f044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1600200"/>
            <a:ext cx="4648200" cy="3352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dirty="0" smtClean="0"/>
              <a:t>             </a:t>
            </a:r>
            <a:r>
              <a:rPr lang="en-US" sz="6600" b="1" dirty="0" smtClean="0"/>
              <a:t>THANK YOU</a:t>
            </a: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107815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5"/>
          <p:cNvSpPr>
            <a:spLocks noGrp="1"/>
          </p:cNvSpPr>
          <p:nvPr/>
        </p:nvSpPr>
        <p:spPr>
          <a:xfrm>
            <a:off x="341376" y="1571612"/>
            <a:ext cx="8461248" cy="4371988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URETER: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Beginning: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as continuation of renal pelvis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Course: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descends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anterior to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psoas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major &amp; end (bifurcation) of common iliac artery.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Termination: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opens at upper lateral angle of base of urinary bladder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Sites of constriction: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uteropelvic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junction, at pelvic inlet, at site of entrance of bladder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Arterial supply: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renal,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gonadal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common &amp; internal iliac arteries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SUMMARY-1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461248" cy="4953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 the end of the lecture, students should be able to: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Describe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course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ureter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&amp; identify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site of ureteric constrictions.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Describe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important relations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&amp; identify certain areas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trigone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uvula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vesicae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the base of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urinary bladder.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List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blood supply, lymphatic drainage &amp; nerve supply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urinary bladder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Differentiate between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male &amp; female urethra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regarding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length, structure, course &amp; function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SUMMARY-2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1600200"/>
            <a:ext cx="8686800" cy="502920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31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URINARY BLADDER: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Apex: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related to symphysis pubis, continuous with median umbilical ligament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Base: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related to vas deferens &amp; seminal vesicle (in male) &amp; to vagina (in female)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Superior surface: 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related to coils of ileum &amp; sigmoid colon (in male) &amp; to uterus (in female)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Inferolateral surfaces: 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related to retropubic fat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Neck: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continuous with urethra,  related to upper surface of prostate gland (in male)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Trigone: 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lies in the base of bladder</a:t>
            </a: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bounded by ureteric orifices &amp; internal urethral orifice, its mucous membrane is elastic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Uvula vesicae: 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dilatation behind internal urethral orifice, produced by the median lobe of the prostate gland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Supply: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internal iliac (artery, vein, lymph nodes)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Nerves: 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parasympathetic (S2,3,4), sympathetic (L1,2)</a:t>
            </a:r>
            <a:endParaRPr kumimoji="0" lang="en-US" sz="29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12648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SUMMARY-3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1600200"/>
            <a:ext cx="8686800" cy="49530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MALE URETHRA: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Function: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both urinary &amp; genital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Length: 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20 cm, divided into prostatic (3 cm), membranous (1 cm) &amp; penile ( 16 cm)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Course: 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Extends from neck of bladder to opens externally through external urethral orifice (</a:t>
            </a:r>
            <a:r>
              <a:rPr kumimoji="0" lang="en-US" sz="2900" b="1" i="0" u="sng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narrowest part of whole urethra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)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FEMALE URETHRA: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Function: 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urinary only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Length: 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4 cm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en-US" sz="2900" b="1" i="1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Course: </a:t>
            </a:r>
            <a:r>
              <a:rPr kumimoji="0" 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Extends from neck of bladder to external urethral orifice (anterior to vaginal opening)</a:t>
            </a:r>
            <a:endParaRPr kumimoji="0" lang="en-US" sz="29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URETER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228600" y="4724400"/>
            <a:ext cx="8763000" cy="198120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DEFINITION: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It is a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muscular tube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transporting urine from kidney to urinary bladder.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LENGTH: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25 – 30 cm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BEGINNING: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It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begins as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continuation of renal pelvis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Content Placeholder 6" descr="F66122-004-f11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62400" y="1600200"/>
            <a:ext cx="4800600" cy="3124200"/>
          </a:xfrm>
        </p:spPr>
      </p:pic>
      <p:pic>
        <p:nvPicPr>
          <p:cNvPr id="1027" name="Picture 3" descr="C:\Documents and Settings\user1\Desktop\URETER, URINARY\F66122-004-f1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600200"/>
            <a:ext cx="2971800" cy="3048000"/>
          </a:xfrm>
          <a:prstGeom prst="rect">
            <a:avLst/>
          </a:prstGeom>
          <a:noFill/>
        </p:spPr>
      </p:pic>
      <p:sp>
        <p:nvSpPr>
          <p:cNvPr id="10" name="Right Arrow 9"/>
          <p:cNvSpPr/>
          <p:nvPr/>
        </p:nvSpPr>
        <p:spPr>
          <a:xfrm>
            <a:off x="685800" y="1600200"/>
            <a:ext cx="3810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1066800" y="2438400"/>
            <a:ext cx="1371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URETER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228600" y="4724400"/>
            <a:ext cx="8763000" cy="2133600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r>
              <a:rPr lang="en-US" sz="33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COURSE IN ABDOMEN:</a:t>
            </a: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 descends </a:t>
            </a:r>
            <a:r>
              <a:rPr lang="en-US" sz="33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anterior to </a:t>
            </a:r>
            <a:r>
              <a:rPr lang="en-US" sz="33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psoas</a:t>
            </a: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major muscle (opposite the tips of lumbar transverse processes).</a:t>
            </a:r>
          </a:p>
          <a:p>
            <a:pPr>
              <a:buFont typeface="Wingdings" pitchFamily="2" charset="2"/>
              <a:buChar char="§"/>
            </a:pP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 crosses </a:t>
            </a:r>
            <a:r>
              <a:rPr lang="en-US" sz="33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anterior to </a:t>
            </a: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end (bifurcation) of common iliac artery </a:t>
            </a: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</a:t>
            </a:r>
            <a:r>
              <a:rPr lang="en-US" sz="33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enter the pelvis</a:t>
            </a: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Content Placeholder 6" descr="F66122-004-f11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62400" y="1600200"/>
            <a:ext cx="4800600" cy="3124200"/>
          </a:xfrm>
        </p:spPr>
      </p:pic>
      <p:pic>
        <p:nvPicPr>
          <p:cNvPr id="1027" name="Picture 3" descr="C:\Documents and Settings\user1\Desktop\URETER, URINARY\F66122-004-f1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600200"/>
            <a:ext cx="2971800" cy="3048000"/>
          </a:xfrm>
          <a:prstGeom prst="rect">
            <a:avLst/>
          </a:prstGeom>
          <a:noFill/>
        </p:spPr>
      </p:pic>
      <p:sp>
        <p:nvSpPr>
          <p:cNvPr id="10" name="Right Arrow 9"/>
          <p:cNvSpPr/>
          <p:nvPr/>
        </p:nvSpPr>
        <p:spPr>
          <a:xfrm>
            <a:off x="685800" y="1600200"/>
            <a:ext cx="3810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1066800" y="2438400"/>
            <a:ext cx="1371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 descr="C:\Documents and Settings\user1\Desktop\URETER, URINARY\F66122-004-f1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571612"/>
            <a:ext cx="3810000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URETER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228600" y="4876800"/>
            <a:ext cx="8763000" cy="182880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COURSE IN PELVIS &amp; TERMINATION: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 runs downward &amp; backward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 the level of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ischial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spine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It curves forward to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open in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upper lateral angles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of the 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base of urinary bladder.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It runs obliquely for ¾ inch in wall of bladder before opening (valve-like part).</a:t>
            </a:r>
          </a:p>
          <a:p>
            <a:pPr>
              <a:buFont typeface="Wingdings" pitchFamily="2" charset="2"/>
              <a:buChar char="§"/>
            </a:pPr>
            <a:endParaRPr lang="en-US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Content Placeholder 6" descr="F66122-004-f1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1600200"/>
            <a:ext cx="4800600" cy="3124200"/>
          </a:xfrm>
          <a:prstGeom prst="rect">
            <a:avLst/>
          </a:prstGeom>
        </p:spPr>
      </p:pic>
      <p:pic>
        <p:nvPicPr>
          <p:cNvPr id="14338" name="Picture 2" descr="https://encrypted-tbn2.gstatic.com/images?q=tbn:ANd9GcTCBPggOEmBnCGY81RPf_BJEPybdrd206QkHEtyGW2TCAoLBBSt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1643050"/>
            <a:ext cx="3857621" cy="3076570"/>
          </a:xfrm>
          <a:prstGeom prst="rect">
            <a:avLst/>
          </a:prstGeom>
          <a:noFill/>
        </p:spPr>
      </p:pic>
      <p:sp>
        <p:nvSpPr>
          <p:cNvPr id="8" name="Down Arrow 7"/>
          <p:cNvSpPr/>
          <p:nvPr/>
        </p:nvSpPr>
        <p:spPr>
          <a:xfrm flipH="1">
            <a:off x="3000363" y="1785926"/>
            <a:ext cx="45719" cy="571504"/>
          </a:xfrm>
          <a:prstGeom prst="downArrow">
            <a:avLst/>
          </a:prstGeom>
          <a:ln>
            <a:solidFill>
              <a:srgbClr val="0B4E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URETER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0" y="1524000"/>
            <a:ext cx="4800600" cy="533400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SITE OF CONSTRICTION (OBSTRUCTION-STONE IMPACTION)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ureteropelvic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junction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 pelvic inlet (site of crossing of common iliac artery)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 site of entrance to bladder</a:t>
            </a:r>
          </a:p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ARTERIAL SUPPLY: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Renal artery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Gonadal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artery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Common iliac artery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Internal iliac artery</a:t>
            </a:r>
          </a:p>
        </p:txBody>
      </p:sp>
      <p:pic>
        <p:nvPicPr>
          <p:cNvPr id="9" name="Content Placeholder 8" descr="F66122-004-f12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876800" y="1600200"/>
            <a:ext cx="4038600" cy="4572000"/>
          </a:xfrm>
        </p:spPr>
      </p:pic>
      <p:sp>
        <p:nvSpPr>
          <p:cNvPr id="11" name="Right Arrow 10"/>
          <p:cNvSpPr/>
          <p:nvPr/>
        </p:nvSpPr>
        <p:spPr>
          <a:xfrm>
            <a:off x="4800600" y="2895600"/>
            <a:ext cx="2286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4800600" y="4419600"/>
            <a:ext cx="3048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4953000" y="5257800"/>
            <a:ext cx="3048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rot="16200000" flipV="1">
            <a:off x="6743700" y="2933700"/>
            <a:ext cx="228600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6591300" y="3543300"/>
            <a:ext cx="229394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6200000" flipV="1">
            <a:off x="6515100" y="4152900"/>
            <a:ext cx="3048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6200000" flipV="1">
            <a:off x="6553200" y="4724400"/>
            <a:ext cx="2286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URINARY BLADDER-1</a:t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SHAPE)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4495800" cy="487680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 has the shape of three-sided pyramid placed on one of its angle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(NECK)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 has: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 APEX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directed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anteriorly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 BASE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directed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posteriorly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 SUPERIOR SURFACE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Two INFERO-LATERAL SURFACE</a:t>
            </a:r>
            <a:endParaRPr lang="en-US" sz="24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Picture showing the anatomy of the bladder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514600"/>
            <a:ext cx="3810000" cy="265747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URINARY BLADDER-2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(APEX)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228600" y="1752600"/>
            <a:ext cx="3505200" cy="4105292"/>
          </a:xfrm>
          <a:solidFill>
            <a:srgbClr val="FFFF00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directed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forward.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related to 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(lies behind) </a:t>
            </a:r>
            <a:r>
              <a:rPr lang="en-US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upper border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en-US" sz="24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symphysis</a:t>
            </a:r>
            <a:r>
              <a:rPr lang="en-US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pubis.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connected to umbilicus by the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median umbilical ligament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(remnant of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urachus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).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user1\My Documents\My Pictures\urinary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524000"/>
            <a:ext cx="4277286" cy="259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Documents and Settings\user1\My Documents\My Pictures\urinary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289425"/>
            <a:ext cx="4419600" cy="24235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572000" y="1600200"/>
            <a:ext cx="17556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Median umbilical ligament</a:t>
            </a:r>
            <a:endParaRPr lang="en-US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495800" y="4343400"/>
            <a:ext cx="17556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Median umbilical ligament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16200000" flipH="1">
            <a:off x="4991100" y="2019300"/>
            <a:ext cx="381000" cy="1524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4953000" y="4648200"/>
            <a:ext cx="304800" cy="3048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001000" y="36576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Male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4800" y="62484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Female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URINARY BLADDER-3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(BASE)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228600" y="1752600"/>
            <a:ext cx="3505200" cy="39624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directed backward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MALE: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related to</a:t>
            </a:r>
            <a:r>
              <a:rPr lang="en-US" sz="2400" b="1" dirty="0" smtClean="0">
                <a:solidFill>
                  <a:srgbClr val="AE2CE2"/>
                </a:solidFill>
                <a:latin typeface="Arial" pitchFamily="34" charset="0"/>
                <a:cs typeface="Arial" pitchFamily="34" charset="0"/>
              </a:rPr>
              <a:t> vas deferens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&amp;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seminal vesicle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 both sides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FEMALE: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 related to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vagina</a:t>
            </a:r>
          </a:p>
        </p:txBody>
      </p:sp>
      <p:pic>
        <p:nvPicPr>
          <p:cNvPr id="2051" name="Picture 3" descr="C:\Documents and Settings\user1\My Documents\My Pictures\urinary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4289425"/>
            <a:ext cx="4419600" cy="24235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7924800" y="624840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Female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Documents and Settings\user1\My Documents\My Pictures\urinary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600200"/>
            <a:ext cx="4495800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8153400" y="37338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Male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4495800" y="3352800"/>
            <a:ext cx="228600" cy="152400"/>
          </a:xfrm>
          <a:prstGeom prst="straightConnector1">
            <a:avLst/>
          </a:prstGeom>
          <a:ln w="28575">
            <a:solidFill>
              <a:srgbClr val="AE2CE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6200000" flipV="1">
            <a:off x="8496300" y="3314700"/>
            <a:ext cx="228600" cy="152400"/>
          </a:xfrm>
          <a:prstGeom prst="straightConnector1">
            <a:avLst/>
          </a:prstGeom>
          <a:ln w="28575">
            <a:solidFill>
              <a:srgbClr val="AE2CE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4876800" y="3657600"/>
            <a:ext cx="304800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0800000">
            <a:off x="8153400" y="3657600"/>
            <a:ext cx="3810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>
            <a:off x="6553200" y="5943600"/>
            <a:ext cx="304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786</TotalTime>
  <Words>1026</Words>
  <Application>Microsoft Office PowerPoint</Application>
  <PresentationFormat>On-screen Show (4:3)</PresentationFormat>
  <Paragraphs>139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Median</vt:lpstr>
      <vt:lpstr>PowerPoint Presentation</vt:lpstr>
      <vt:lpstr>OBJECTIVES</vt:lpstr>
      <vt:lpstr>THE URETER</vt:lpstr>
      <vt:lpstr>THE URETER</vt:lpstr>
      <vt:lpstr>THE URETER</vt:lpstr>
      <vt:lpstr>THE URETER</vt:lpstr>
      <vt:lpstr>THE URINARY BLADDER-1 (SHAPE)</vt:lpstr>
      <vt:lpstr>THE URINARY BLADDER-2 (APEX)</vt:lpstr>
      <vt:lpstr>THE URINARY BLADDER-3 (BASE)</vt:lpstr>
      <vt:lpstr>THE URINARY BLADDER-4 (SUPERIOR SURFACE)</vt:lpstr>
      <vt:lpstr>THE URINARY BLADDER-5 (INFERO-LATERAL SURFACES)</vt:lpstr>
      <vt:lpstr>THE URINARY BLADDER-6 (NECK)</vt:lpstr>
      <vt:lpstr>THE URINARY BLADDER-7 (INTERIOR)</vt:lpstr>
      <vt:lpstr>THE URINARY BLADDER-8 (CAPACITY)</vt:lpstr>
      <vt:lpstr>THE URINARY BLADDER-9 (SUPPLY)</vt:lpstr>
      <vt:lpstr>MALE URETHRA (LENGTH: 20 CM)</vt:lpstr>
      <vt:lpstr>FEMALE URETHRA (LENGTH: 4 CM)</vt:lpstr>
      <vt:lpstr>PowerPoint Presentation</vt:lpstr>
      <vt:lpstr>SUMMARY-1</vt:lpstr>
      <vt:lpstr>SUMMARY-2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user1</dc:creator>
  <cp:lastModifiedBy>Sanaa Alsharawi</cp:lastModifiedBy>
  <cp:revision>143</cp:revision>
  <dcterms:created xsi:type="dcterms:W3CDTF">2011-04-03T10:44:52Z</dcterms:created>
  <dcterms:modified xsi:type="dcterms:W3CDTF">2015-04-26T06:46:18Z</dcterms:modified>
</cp:coreProperties>
</file>