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0" r:id="rId2"/>
    <p:sldMasterId id="2147483662" r:id="rId3"/>
    <p:sldMasterId id="2147483740" r:id="rId4"/>
  </p:sldMasterIdLst>
  <p:notesMasterIdLst>
    <p:notesMasterId r:id="rId35"/>
  </p:notesMasterIdLst>
  <p:handoutMasterIdLst>
    <p:handoutMasterId r:id="rId36"/>
  </p:handoutMasterIdLst>
  <p:sldIdLst>
    <p:sldId id="256" r:id="rId5"/>
    <p:sldId id="363" r:id="rId6"/>
    <p:sldId id="513" r:id="rId7"/>
    <p:sldId id="543" r:id="rId8"/>
    <p:sldId id="545" r:id="rId9"/>
    <p:sldId id="544" r:id="rId10"/>
    <p:sldId id="576" r:id="rId11"/>
    <p:sldId id="567" r:id="rId12"/>
    <p:sldId id="572" r:id="rId13"/>
    <p:sldId id="569" r:id="rId14"/>
    <p:sldId id="570" r:id="rId15"/>
    <p:sldId id="549" r:id="rId16"/>
    <p:sldId id="514" r:id="rId17"/>
    <p:sldId id="561" r:id="rId18"/>
    <p:sldId id="550" r:id="rId19"/>
    <p:sldId id="551" r:id="rId20"/>
    <p:sldId id="552" r:id="rId21"/>
    <p:sldId id="558" r:id="rId22"/>
    <p:sldId id="553" r:id="rId23"/>
    <p:sldId id="554" r:id="rId24"/>
    <p:sldId id="568" r:id="rId25"/>
    <p:sldId id="555" r:id="rId26"/>
    <p:sldId id="565" r:id="rId27"/>
    <p:sldId id="573" r:id="rId28"/>
    <p:sldId id="564" r:id="rId29"/>
    <p:sldId id="560" r:id="rId30"/>
    <p:sldId id="556" r:id="rId31"/>
    <p:sldId id="574" r:id="rId32"/>
    <p:sldId id="559" r:id="rId33"/>
    <p:sldId id="577" r:id="rId34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3300"/>
    <a:srgbClr val="FF00FF"/>
    <a:srgbClr val="33CC33"/>
    <a:srgbClr val="FFFF00"/>
    <a:srgbClr val="009999"/>
    <a:srgbClr val="009900"/>
    <a:srgbClr val="DC8300"/>
    <a:srgbClr val="FF9900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198" y="-84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B38B3EE-B719-EE40-9976-A6EB6663A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283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8686B44C-64FC-C24F-B4C9-B94669943E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1805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70037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93268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9335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561006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741175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213840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4185899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88658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80385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759152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37236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631168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723830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83393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60812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118439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862616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907625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418756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868925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129762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55149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496386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309223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490855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709983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992219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74784" y="1371600"/>
            <a:ext cx="92583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4D69-AF09-5746-8639-B468C2CA2C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43050" y="3331698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54BE-1E53-EA40-A0E1-647D4C879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5" y="609600"/>
            <a:ext cx="7972425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225" y="2507786"/>
            <a:ext cx="7972425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5400" y="6416676"/>
            <a:ext cx="857250" cy="365125"/>
          </a:xfrm>
        </p:spPr>
        <p:txBody>
          <a:bodyPr/>
          <a:lstStyle/>
          <a:p>
            <a:fld id="{A4E93CAF-CE34-A049-8F97-8B4B16247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5C0B-FF4A-EC48-9FBC-C5375DCC3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92583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25654" y="1535113"/>
            <a:ext cx="454699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14350" y="2362201"/>
            <a:ext cx="4545212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362201"/>
            <a:ext cx="454699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749F3-2D80-2347-8158-E4EB5DB9C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4096-4F8E-EC41-87A4-CB425C7BCC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505760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0F38-AEB8-1242-86D4-A3B196132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1" y="1524001"/>
            <a:ext cx="3384352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B06D-5233-334F-8026-9139106C6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172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1831975"/>
            <a:ext cx="6172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1166787"/>
            <a:ext cx="6172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DE52-E22D-C543-90A3-C09EACC88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A62-D402-C246-AF5F-6DBC71797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FCDB-F45A-D24B-97B7-DAEED26A8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60412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52518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4253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94292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91575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3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8734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88986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3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1341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14350" y="1600200"/>
            <a:ext cx="92583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14350" y="6416676"/>
            <a:ext cx="24003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14725" y="6416676"/>
            <a:ext cx="325755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915400" y="6416676"/>
            <a:ext cx="85725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9F7B99-36BB-F14B-8E27-2EF48BE06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304800"/>
            <a:ext cx="9372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Inborn Errors of Amino Acid Metabolism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(Renal Block)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266700" y="2895600"/>
            <a:ext cx="6934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9900"/>
                </a:solidFill>
              </a:rPr>
              <a:t>Biochemistry of:</a:t>
            </a:r>
          </a:p>
          <a:p>
            <a:pPr lvl="1" algn="l">
              <a:buFontTx/>
              <a:buChar char="•"/>
            </a:pPr>
            <a:r>
              <a:rPr lang="en-US" sz="2800" b="1" dirty="0"/>
              <a:t>Phenylketonuria (PKU)</a:t>
            </a:r>
          </a:p>
          <a:p>
            <a:pPr lvl="1" algn="l">
              <a:buFontTx/>
              <a:buChar char="•"/>
            </a:pPr>
            <a:r>
              <a:rPr lang="en-US" sz="2800" b="1" dirty="0">
                <a:solidFill>
                  <a:srgbClr val="FF9900"/>
                </a:solidFill>
              </a:rPr>
              <a:t>Maple Syrup Urine </a:t>
            </a:r>
            <a:r>
              <a:rPr lang="en-US" sz="2800" b="1" dirty="0" smtClean="0">
                <a:solidFill>
                  <a:srgbClr val="FF9900"/>
                </a:solidFill>
              </a:rPr>
              <a:t>Disease (MSUD) </a:t>
            </a:r>
            <a:endParaRPr lang="en-US" sz="2800" b="1" dirty="0">
              <a:solidFill>
                <a:srgbClr val="FF9900"/>
              </a:solidFill>
            </a:endParaRPr>
          </a:p>
          <a:p>
            <a:pPr lvl="1" algn="l">
              <a:buFontTx/>
              <a:buChar char="•"/>
            </a:pPr>
            <a:r>
              <a:rPr lang="en-US" sz="2800" b="1" dirty="0"/>
              <a:t>Albinism</a:t>
            </a:r>
          </a:p>
          <a:p>
            <a:pPr lvl="1" algn="l">
              <a:buFontTx/>
              <a:buChar char="•"/>
            </a:pPr>
            <a:r>
              <a:rPr lang="en-US" sz="2800" b="1" dirty="0" err="1">
                <a:solidFill>
                  <a:srgbClr val="FF9900"/>
                </a:solidFill>
              </a:rPr>
              <a:t>Homocyteinuria</a:t>
            </a:r>
            <a:endParaRPr lang="en-US" sz="2800" b="1" dirty="0">
              <a:solidFill>
                <a:srgbClr val="FF9900"/>
              </a:solidFill>
            </a:endParaRPr>
          </a:p>
          <a:p>
            <a:pPr lvl="1" algn="l">
              <a:buFontTx/>
              <a:buChar char="•"/>
            </a:pPr>
            <a:r>
              <a:rPr lang="en-US" sz="2800" b="1" dirty="0" err="1"/>
              <a:t>Alkaptonuria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24700" y="2286000"/>
            <a:ext cx="27478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>
                <a:solidFill>
                  <a:srgbClr val="FF3300"/>
                </a:solidFill>
              </a:rPr>
              <a:t>abbreviations:</a:t>
            </a:r>
          </a:p>
          <a:p>
            <a:pPr algn="r"/>
            <a:r>
              <a:rPr lang="en-US" dirty="0" err="1" smtClean="0"/>
              <a:t>Phe</a:t>
            </a:r>
            <a:r>
              <a:rPr lang="en-US" dirty="0" smtClean="0"/>
              <a:t>-Phenylalanine</a:t>
            </a:r>
          </a:p>
          <a:p>
            <a:pPr algn="r"/>
            <a:r>
              <a:rPr lang="en-US" dirty="0" smtClean="0"/>
              <a:t>Tyr-Tyrosine</a:t>
            </a:r>
          </a:p>
          <a:p>
            <a:pPr algn="r"/>
            <a:r>
              <a:rPr lang="en-US" dirty="0" err="1" smtClean="0"/>
              <a:t>Trp</a:t>
            </a:r>
            <a:r>
              <a:rPr lang="en-US" dirty="0" smtClean="0"/>
              <a:t>- Tryptophan</a:t>
            </a:r>
          </a:p>
          <a:p>
            <a:pPr algn="r"/>
            <a:r>
              <a:rPr lang="en-US" dirty="0" err="1" smtClean="0"/>
              <a:t>Leu</a:t>
            </a:r>
            <a:r>
              <a:rPr lang="en-US" dirty="0" smtClean="0"/>
              <a:t>- </a:t>
            </a:r>
            <a:r>
              <a:rPr lang="en-US" dirty="0" err="1" smtClean="0"/>
              <a:t>Leucine</a:t>
            </a:r>
            <a:endParaRPr lang="en-US" dirty="0" smtClean="0"/>
          </a:p>
          <a:p>
            <a:pPr algn="r"/>
            <a:r>
              <a:rPr lang="en-US" dirty="0" smtClean="0"/>
              <a:t>Ile- </a:t>
            </a:r>
            <a:r>
              <a:rPr lang="en-US" dirty="0" err="1" smtClean="0"/>
              <a:t>Isoleucine</a:t>
            </a:r>
            <a:endParaRPr lang="en-US" dirty="0" smtClean="0"/>
          </a:p>
          <a:p>
            <a:pPr algn="r"/>
            <a:r>
              <a:rPr lang="en-US" dirty="0" smtClean="0"/>
              <a:t>Val- </a:t>
            </a:r>
            <a:r>
              <a:rPr lang="en-US" dirty="0" err="1" smtClean="0"/>
              <a:t>Valine</a:t>
            </a:r>
            <a:endParaRPr lang="en-US" dirty="0" smtClean="0"/>
          </a:p>
          <a:p>
            <a:pPr algn="r"/>
            <a:r>
              <a:rPr lang="en-US" dirty="0" smtClean="0"/>
              <a:t>Met- </a:t>
            </a:r>
            <a:r>
              <a:rPr lang="en-US" dirty="0" err="1" smtClean="0"/>
              <a:t>Methionine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9436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Melanin biosynthesis from tyrosine</a:t>
            </a:r>
          </a:p>
        </p:txBody>
      </p:sp>
      <p:sp>
        <p:nvSpPr>
          <p:cNvPr id="914435" name="Text Box 3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pic>
        <p:nvPicPr>
          <p:cNvPr id="914439" name="Picture 7" descr="gibson_clip_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858" t="6329" r="42360" b="41772"/>
          <a:stretch>
            <a:fillRect/>
          </a:stretch>
        </p:blipFill>
        <p:spPr bwMode="auto">
          <a:xfrm>
            <a:off x="3987800" y="228600"/>
            <a:ext cx="2247900" cy="4038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14440" name="Rectangle 8"/>
          <p:cNvSpPr>
            <a:spLocks noChangeArrowheads="1"/>
          </p:cNvSpPr>
          <p:nvPr/>
        </p:nvSpPr>
        <p:spPr bwMode="auto">
          <a:xfrm>
            <a:off x="4102100" y="762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1" name="Rectangle 9"/>
          <p:cNvSpPr>
            <a:spLocks noChangeArrowheads="1"/>
          </p:cNvSpPr>
          <p:nvPr/>
        </p:nvSpPr>
        <p:spPr bwMode="auto">
          <a:xfrm>
            <a:off x="4102100" y="1600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5" name="Text Box 13"/>
          <p:cNvSpPr txBox="1">
            <a:spLocks noChangeArrowheads="1"/>
          </p:cNvSpPr>
          <p:nvPr/>
        </p:nvSpPr>
        <p:spPr bwMode="auto">
          <a:xfrm>
            <a:off x="6210300" y="228600"/>
            <a:ext cx="1212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No or less</a:t>
            </a:r>
          </a:p>
          <a:p>
            <a:pPr algn="l"/>
            <a:r>
              <a:rPr lang="en-US" sz="2000">
                <a:solidFill>
                  <a:srgbClr val="FF3300"/>
                </a:solidFill>
              </a:rPr>
              <a:t>tyrosine</a:t>
            </a:r>
          </a:p>
        </p:txBody>
      </p:sp>
      <p:sp>
        <p:nvSpPr>
          <p:cNvPr id="914446" name="Line 14"/>
          <p:cNvSpPr>
            <a:spLocks noChangeShapeType="1"/>
          </p:cNvSpPr>
          <p:nvPr/>
        </p:nvSpPr>
        <p:spPr bwMode="auto">
          <a:xfrm>
            <a:off x="5105400" y="4343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4447" name="Line 15"/>
          <p:cNvSpPr>
            <a:spLocks noChangeShapeType="1"/>
          </p:cNvSpPr>
          <p:nvPr/>
        </p:nvSpPr>
        <p:spPr bwMode="auto">
          <a:xfrm>
            <a:off x="5105400" y="4800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4448" name="Text Box 16"/>
          <p:cNvSpPr txBox="1">
            <a:spLocks noChangeArrowheads="1"/>
          </p:cNvSpPr>
          <p:nvPr/>
        </p:nvSpPr>
        <p:spPr bwMode="auto">
          <a:xfrm>
            <a:off x="4533900" y="5257800"/>
            <a:ext cx="1128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</a:rPr>
              <a:t>Melanin</a:t>
            </a:r>
          </a:p>
        </p:txBody>
      </p:sp>
      <p:grpSp>
        <p:nvGrpSpPr>
          <p:cNvPr id="914453" name="Group 21"/>
          <p:cNvGrpSpPr>
            <a:grpSpLocks/>
          </p:cNvGrpSpPr>
          <p:nvPr/>
        </p:nvGrpSpPr>
        <p:grpSpPr bwMode="auto">
          <a:xfrm>
            <a:off x="5676900" y="381000"/>
            <a:ext cx="381000" cy="304800"/>
            <a:chOff x="4056" y="2736"/>
            <a:chExt cx="240" cy="192"/>
          </a:xfrm>
        </p:grpSpPr>
        <p:sp>
          <p:nvSpPr>
            <p:cNvPr id="914454" name="Line 22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55" name="Line 23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4456" name="Text Box 24"/>
          <p:cNvSpPr txBox="1">
            <a:spLocks noChangeArrowheads="1"/>
          </p:cNvSpPr>
          <p:nvPr/>
        </p:nvSpPr>
        <p:spPr bwMode="auto">
          <a:xfrm>
            <a:off x="6283325" y="5165725"/>
            <a:ext cx="2903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No or less melanin</a:t>
            </a:r>
          </a:p>
          <a:p>
            <a:pPr algn="l"/>
            <a:r>
              <a:rPr lang="en-US" sz="2000">
                <a:solidFill>
                  <a:srgbClr val="FF3300"/>
                </a:solidFill>
              </a:rPr>
              <a:t>Light skin in PKU patients</a:t>
            </a:r>
          </a:p>
        </p:txBody>
      </p:sp>
      <p:grpSp>
        <p:nvGrpSpPr>
          <p:cNvPr id="914457" name="Group 25"/>
          <p:cNvGrpSpPr>
            <a:grpSpLocks/>
          </p:cNvGrpSpPr>
          <p:nvPr/>
        </p:nvGrpSpPr>
        <p:grpSpPr bwMode="auto">
          <a:xfrm>
            <a:off x="5749925" y="5334000"/>
            <a:ext cx="381000" cy="304800"/>
            <a:chOff x="4056" y="2736"/>
            <a:chExt cx="240" cy="192"/>
          </a:xfrm>
        </p:grpSpPr>
        <p:sp>
          <p:nvSpPr>
            <p:cNvPr id="914458" name="Line 26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59" name="Line 27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Tyr will not be converted to </a:t>
            </a:r>
            <a:r>
              <a:rPr lang="en-US" dirty="0" err="1" smtClean="0"/>
              <a:t>catecholamines</a:t>
            </a:r>
            <a:r>
              <a:rPr lang="en-US" dirty="0" smtClean="0"/>
              <a:t> and </a:t>
            </a:r>
            <a:r>
              <a:rPr lang="en-US" dirty="0" err="1" smtClean="0"/>
              <a:t>Trp</a:t>
            </a:r>
            <a:r>
              <a:rPr lang="en-US" dirty="0" smtClean="0"/>
              <a:t> will not be converted to serotonin as they require BH</a:t>
            </a:r>
            <a:r>
              <a:rPr lang="en-US" baseline="-25000" dirty="0" smtClean="0"/>
              <a:t>4</a:t>
            </a:r>
          </a:p>
          <a:p>
            <a:pPr lvl="0"/>
            <a:r>
              <a:rPr lang="en-US" dirty="0" err="1" smtClean="0"/>
              <a:t>Catecholamines</a:t>
            </a:r>
            <a:r>
              <a:rPr lang="en-US" dirty="0" smtClean="0"/>
              <a:t> and serotonin are </a:t>
            </a:r>
            <a:r>
              <a:rPr lang="en-US" b="1" dirty="0" smtClean="0"/>
              <a:t>neurotransmitters</a:t>
            </a:r>
            <a:r>
              <a:rPr lang="en-US" dirty="0" smtClean="0"/>
              <a:t> </a:t>
            </a:r>
            <a:endParaRPr lang="en-US" baseline="-25000" dirty="0" smtClean="0"/>
          </a:p>
          <a:p>
            <a:pPr lvl="0"/>
            <a:endParaRPr lang="en-US" baseline="-25000" dirty="0" smtClean="0"/>
          </a:p>
          <a:p>
            <a:pPr lvl="0">
              <a:buNone/>
            </a:pP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b="8490"/>
          <a:stretch>
            <a:fillRect/>
          </a:stretch>
        </p:blipFill>
        <p:spPr bwMode="auto">
          <a:xfrm>
            <a:off x="838200" y="3491593"/>
            <a:ext cx="8572500" cy="306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CNS symptoms: Mental retardation, failure to walk or talk, seizures, etc.</a:t>
            </a:r>
          </a:p>
          <a:p>
            <a:r>
              <a:rPr lang="en-US" sz="3200" dirty="0">
                <a:latin typeface="Palatino Linotype" charset="0"/>
              </a:rPr>
              <a:t>Hypopigmentation</a:t>
            </a:r>
          </a:p>
          <a:p>
            <a:pPr lvl="1"/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Deficiency of melanin</a:t>
            </a:r>
          </a:p>
          <a:p>
            <a:pPr lvl="1"/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Hydroxylation of tyrosine by </a:t>
            </a:r>
            <a:r>
              <a:rPr lang="en-US" sz="3000" dirty="0" err="1">
                <a:solidFill>
                  <a:srgbClr val="FFFF00"/>
                </a:solidFill>
                <a:latin typeface="Palatino Linotype" charset="0"/>
              </a:rPr>
              <a:t>tyrosinase</a:t>
            </a:r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 is inhibited by high </a:t>
            </a:r>
            <a:r>
              <a:rPr lang="en-US" sz="3000" dirty="0" err="1">
                <a:solidFill>
                  <a:srgbClr val="FF9900"/>
                </a:solidFill>
                <a:latin typeface="Palatino Linotype" charset="0"/>
              </a:rPr>
              <a:t>phe</a:t>
            </a:r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 conc.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Elevated phenylalanine in tissues, plasma, urine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Phe is degraded to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phenyllactate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,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phenylacetate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, and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phenylpyruvate</a:t>
            </a:r>
          </a:p>
          <a:p>
            <a:pPr lvl="1"/>
            <a:r>
              <a:rPr lang="en-US" sz="3000">
                <a:latin typeface="Palatino Linotype" charset="0"/>
              </a:rPr>
              <a:t>Gives urine a mousy odor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098" name="Picture 2" descr="c19f04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387" r="27406" b="10332"/>
          <a:stretch>
            <a:fillRect/>
          </a:stretch>
        </p:blipFill>
        <p:spPr bwMode="auto">
          <a:xfrm>
            <a:off x="4076700" y="177800"/>
            <a:ext cx="38862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771525" y="6096000"/>
            <a:ext cx="874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200">
                <a:latin typeface="Times New Roman" charset="0"/>
              </a:rPr>
              <a:t>Cause of mousy urine smell in PKU</a:t>
            </a:r>
          </a:p>
        </p:txBody>
      </p:sp>
      <p:pic>
        <p:nvPicPr>
          <p:cNvPr id="900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19" b="89789"/>
          <a:stretch>
            <a:fillRect/>
          </a:stretch>
        </p:blipFill>
        <p:spPr bwMode="auto">
          <a:xfrm>
            <a:off x="952500" y="1066800"/>
            <a:ext cx="251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00104" name="Line 8"/>
          <p:cNvSpPr>
            <a:spLocks noChangeShapeType="1"/>
          </p:cNvSpPr>
          <p:nvPr/>
        </p:nvSpPr>
        <p:spPr bwMode="auto">
          <a:xfrm>
            <a:off x="3162300" y="1600200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05" name="Line 9"/>
          <p:cNvSpPr>
            <a:spLocks noChangeShapeType="1"/>
          </p:cNvSpPr>
          <p:nvPr/>
        </p:nvSpPr>
        <p:spPr bwMode="auto">
          <a:xfrm>
            <a:off x="3162300" y="1600200"/>
            <a:ext cx="99060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06" name="Line 10"/>
          <p:cNvSpPr>
            <a:spLocks noChangeShapeType="1"/>
          </p:cNvSpPr>
          <p:nvPr/>
        </p:nvSpPr>
        <p:spPr bwMode="auto">
          <a:xfrm flipV="1">
            <a:off x="3162300" y="1143000"/>
            <a:ext cx="990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82691" name="Rectangle 3"/>
          <p:cNvSpPr>
            <a:spLocks noGrp="1" noChangeArrowheads="1"/>
          </p:cNvSpPr>
          <p:nvPr>
            <p:ph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Prenatal diagnosis is done by detecting gene mutation in fetus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Neonatal diagnosis in infants is done by measuring blood phe levels</a:t>
            </a:r>
          </a:p>
          <a:p>
            <a:r>
              <a:rPr lang="en-US" sz="3200">
                <a:latin typeface="Palatino Linotype" charset="0"/>
              </a:rPr>
              <a:t>Treatment:</a:t>
            </a:r>
          </a:p>
          <a:p>
            <a:pPr lvl="1"/>
            <a:r>
              <a:rPr lang="en-US" sz="3000">
                <a:latin typeface="Palatino Linotype" charset="0"/>
              </a:rPr>
              <a:t>Life long phe-restricted diet</a:t>
            </a:r>
            <a:endParaRPr lang="en-US" sz="30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Due to deficiency of </a:t>
            </a:r>
            <a:r>
              <a:rPr lang="en-US" sz="3200" dirty="0" smtClean="0">
                <a:solidFill>
                  <a:srgbClr val="FFFF00"/>
                </a:solidFill>
                <a:latin typeface="Palatino Linotype" charset="0"/>
              </a:rPr>
              <a:t>branched chain</a:t>
            </a:r>
            <a:r>
              <a:rPr lang="en-US" sz="3200" dirty="0" smtClean="0">
                <a:latin typeface="Palatino Linotype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Symbol" charset="0"/>
              </a:rPr>
              <a:t>a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-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ketoacid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 dehydrogenase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The enzyme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decarboxylates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leucine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isoleucine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and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valine</a:t>
            </a:r>
            <a:endParaRPr lang="en-US" sz="3200" dirty="0">
              <a:solidFill>
                <a:srgbClr val="FFFF00"/>
              </a:solidFill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These </a:t>
            </a:r>
            <a:r>
              <a:rPr lang="en-US" sz="3200" dirty="0" err="1" smtClean="0">
                <a:latin typeface="Palatino Linotype" charset="0"/>
              </a:rPr>
              <a:t>aminoacids</a:t>
            </a:r>
            <a:r>
              <a:rPr lang="en-US" sz="3200" dirty="0" smtClean="0">
                <a:latin typeface="Palatino Linotype" charset="0"/>
              </a:rPr>
              <a:t> </a:t>
            </a:r>
            <a:r>
              <a:rPr lang="en-US" sz="3200" dirty="0">
                <a:latin typeface="Palatino Linotype" charset="0"/>
              </a:rPr>
              <a:t>accumulate in blood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Symptoms: mental retardation, physical disability, metabolic acidosis, etc.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Maple syrup odor of urine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Types: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Classic type: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Most common, due to little or no activity of </a:t>
            </a:r>
            <a:r>
              <a:rPr lang="en-US" sz="3000">
                <a:latin typeface="Symbol" charset="0"/>
              </a:rPr>
              <a:t>a</a:t>
            </a:r>
            <a:r>
              <a:rPr lang="en-US" sz="3000">
                <a:latin typeface="Palatino Linotype" charset="0"/>
              </a:rPr>
              <a:t>-ketoacid dehydrogenase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Intermediate and intermittent forms: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Some enzyme activity, symptoms are milder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Thiamin-responsive form: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High doses of thiamin increases </a:t>
            </a:r>
            <a:r>
              <a:rPr lang="en-US" sz="3000">
                <a:latin typeface="Symbol" charset="0"/>
              </a:rPr>
              <a:t>a</a:t>
            </a:r>
            <a:r>
              <a:rPr lang="en-US" sz="3000">
                <a:latin typeface="Palatino Linotype" charset="0"/>
              </a:rPr>
              <a:t>-ketoacid dehydrogenase activity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930" name="Picture 2" descr="c19f06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493"/>
          <a:stretch>
            <a:fillRect/>
          </a:stretch>
        </p:blipFill>
        <p:spPr bwMode="auto">
          <a:xfrm>
            <a:off x="400050" y="114300"/>
            <a:ext cx="977265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2934" name="Rectangle 6"/>
          <p:cNvSpPr>
            <a:spLocks noChangeArrowheads="1"/>
          </p:cNvSpPr>
          <p:nvPr/>
        </p:nvSpPr>
        <p:spPr bwMode="auto">
          <a:xfrm>
            <a:off x="733425" y="5791200"/>
            <a:ext cx="8743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200">
                <a:solidFill>
                  <a:srgbClr val="000000"/>
                </a:solidFill>
                <a:latin typeface="Times New Roman" charset="0"/>
              </a:rPr>
              <a:t>Degradation of branched-chain amino acids: valine, isoleucine and leucine.</a:t>
            </a:r>
            <a:br>
              <a:rPr lang="en-US" sz="2200">
                <a:solidFill>
                  <a:srgbClr val="000000"/>
                </a:solidFill>
                <a:latin typeface="Times New Roman" charset="0"/>
              </a:rPr>
            </a:br>
            <a:r>
              <a:rPr lang="en-US" sz="2200">
                <a:solidFill>
                  <a:srgbClr val="000000"/>
                </a:solidFill>
                <a:latin typeface="Times New Roman" charset="0"/>
              </a:rPr>
              <a:t>Deficiency of branched chain a-keto acid dehydrogenase leads to MSUD.</a:t>
            </a:r>
          </a:p>
        </p:txBody>
      </p:sp>
      <p:grpSp>
        <p:nvGrpSpPr>
          <p:cNvPr id="892935" name="Group 7"/>
          <p:cNvGrpSpPr>
            <a:grpSpLocks/>
          </p:cNvGrpSpPr>
          <p:nvPr/>
        </p:nvGrpSpPr>
        <p:grpSpPr bwMode="auto">
          <a:xfrm>
            <a:off x="571500" y="2971800"/>
            <a:ext cx="381000" cy="304800"/>
            <a:chOff x="744" y="1632"/>
            <a:chExt cx="240" cy="192"/>
          </a:xfrm>
        </p:grpSpPr>
        <p:sp>
          <p:nvSpPr>
            <p:cNvPr id="892936" name="Line 8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37" name="Line 9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938" name="Group 10"/>
          <p:cNvGrpSpPr>
            <a:grpSpLocks/>
          </p:cNvGrpSpPr>
          <p:nvPr/>
        </p:nvGrpSpPr>
        <p:grpSpPr bwMode="auto">
          <a:xfrm>
            <a:off x="3086100" y="2895600"/>
            <a:ext cx="381000" cy="304800"/>
            <a:chOff x="744" y="1632"/>
            <a:chExt cx="240" cy="192"/>
          </a:xfrm>
        </p:grpSpPr>
        <p:sp>
          <p:nvSpPr>
            <p:cNvPr id="892939" name="Line 11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40" name="Line 12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941" name="Group 13"/>
          <p:cNvGrpSpPr>
            <a:grpSpLocks/>
          </p:cNvGrpSpPr>
          <p:nvPr/>
        </p:nvGrpSpPr>
        <p:grpSpPr bwMode="auto">
          <a:xfrm>
            <a:off x="6896100" y="2895600"/>
            <a:ext cx="381000" cy="304800"/>
            <a:chOff x="744" y="1632"/>
            <a:chExt cx="240" cy="192"/>
          </a:xfrm>
        </p:grpSpPr>
        <p:sp>
          <p:nvSpPr>
            <p:cNvPr id="892942" name="Line 14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43" name="Line 15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2944" name="Text Box 16"/>
          <p:cNvSpPr txBox="1">
            <a:spLocks noChangeArrowheads="1"/>
          </p:cNvSpPr>
          <p:nvPr/>
        </p:nvSpPr>
        <p:spPr bwMode="auto">
          <a:xfrm>
            <a:off x="8496300" y="2028825"/>
            <a:ext cx="1524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FF3300"/>
                </a:solidFill>
              </a:rPr>
              <a:t>Valine, Isoleucine,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Leucine and their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keto acids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accumulated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Treatment:</a:t>
            </a:r>
          </a:p>
          <a:p>
            <a:r>
              <a:rPr lang="en-US" sz="3200">
                <a:latin typeface="Palatino Linotype" charset="0"/>
              </a:rPr>
              <a:t>Limited intake of leucine, isoleucine and valine</a:t>
            </a:r>
          </a:p>
          <a:p>
            <a:pPr>
              <a:buFont typeface="Wingdings" charset="0"/>
              <a:buNone/>
            </a:pPr>
            <a:endParaRPr lang="en-US" sz="3200">
              <a:latin typeface="Palatino Linotype" charset="0"/>
            </a:endParaRP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6" name="Rectangle 6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62000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Inborn Errors of aa Metabolism</a:t>
            </a:r>
          </a:p>
        </p:txBody>
      </p:sp>
      <p:sp>
        <p:nvSpPr>
          <p:cNvPr id="143367" name="Rectangle 7"/>
          <p:cNvSpPr>
            <a:spLocks noGrp="1" noChangeArrowheads="1"/>
          </p:cNvSpPr>
          <p:nvPr>
            <p:ph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Caused by enzyme loss or deficiency due to gene loss or gene mutation</a:t>
            </a:r>
          </a:p>
          <a:p>
            <a:pPr>
              <a:buFont typeface="Wingdings" charset="0"/>
              <a:buNone/>
            </a:pPr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71700" y="3352800"/>
            <a:ext cx="6172200" cy="614065"/>
            <a:chOff x="685800" y="2971800"/>
            <a:chExt cx="6172200" cy="614065"/>
          </a:xfrm>
        </p:grpSpPr>
        <p:sp>
          <p:nvSpPr>
            <p:cNvPr id="5" name="TextBox 4"/>
            <p:cNvSpPr txBox="1"/>
            <p:nvPr/>
          </p:nvSpPr>
          <p:spPr>
            <a:xfrm>
              <a:off x="685800" y="3124200"/>
              <a:ext cx="28827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Enzyme   + Substrate </a:t>
              </a: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04708" y="3124200"/>
              <a:ext cx="1253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Product </a:t>
              </a:r>
              <a:endParaRPr lang="en-US" sz="2400" b="1" dirty="0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657600" y="3352800"/>
              <a:ext cx="1905000" cy="76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2400" y="2971800"/>
              <a:ext cx="1453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Cofactors </a:t>
              </a:r>
              <a:endParaRPr lang="en-US" sz="2400" b="1" dirty="0"/>
            </a:p>
          </p:txBody>
        </p:sp>
      </p:grpSp>
      <p:sp>
        <p:nvSpPr>
          <p:cNvPr id="9" name="Down Arrow 8"/>
          <p:cNvSpPr/>
          <p:nvPr/>
        </p:nvSpPr>
        <p:spPr>
          <a:xfrm>
            <a:off x="4000500" y="3886200"/>
            <a:ext cx="228600" cy="6096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581900" y="3886200"/>
            <a:ext cx="228600" cy="6096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50096" y="4572000"/>
            <a:ext cx="999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Excess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1546" y="4495800"/>
            <a:ext cx="1333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Deficient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7" grpId="0" build="p"/>
      <p:bldP spid="9" grpId="0" animBg="1"/>
      <p:bldP spid="10" grpId="0" animBg="1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Albinism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143000"/>
            <a:ext cx="6477000" cy="4191000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Palatino Linotype" charset="0"/>
              </a:rPr>
              <a:t>A disease of tyrosine metabolism</a:t>
            </a: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Tyrosine is involved in melanin production</a:t>
            </a:r>
          </a:p>
          <a:p>
            <a:r>
              <a:rPr lang="en-US" sz="3200" dirty="0">
                <a:latin typeface="Palatino Linotype" charset="0"/>
              </a:rPr>
              <a:t>Melanin is a pigment of hair, skin, eyes</a:t>
            </a: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Due to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tyrosinase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deficiency</a:t>
            </a:r>
          </a:p>
          <a:p>
            <a:r>
              <a:rPr lang="en-US" sz="3200" dirty="0">
                <a:latin typeface="Palatino Linotype" charset="0"/>
              </a:rPr>
              <a:t>Melanin is absent in albino patients</a:t>
            </a: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Hair and skin appear white</a:t>
            </a:r>
          </a:p>
          <a:p>
            <a:r>
              <a:rPr lang="en-US" sz="3200" dirty="0">
                <a:latin typeface="Palatino Linotype" charset="0"/>
              </a:rPr>
              <a:t>Vision defects, photophobia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4114800"/>
            <a:ext cx="3276600" cy="1990990"/>
          </a:xfrm>
          <a:prstGeom prst="rect">
            <a:avLst/>
          </a:prstGeom>
        </p:spPr>
      </p:pic>
      <p:pic>
        <p:nvPicPr>
          <p:cNvPr id="3" name="Picture 2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838200"/>
            <a:ext cx="2692400" cy="3022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8674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Melanin biosynthesis from tyrosine: Deficiency of tyrosinase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leads to albinisim</a:t>
            </a:r>
          </a:p>
        </p:txBody>
      </p:sp>
      <p:sp>
        <p:nvSpPr>
          <p:cNvPr id="911363" name="Text Box 3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grpSp>
        <p:nvGrpSpPr>
          <p:cNvPr id="911364" name="Group 4"/>
          <p:cNvGrpSpPr>
            <a:grpSpLocks/>
          </p:cNvGrpSpPr>
          <p:nvPr/>
        </p:nvGrpSpPr>
        <p:grpSpPr bwMode="auto">
          <a:xfrm>
            <a:off x="2628900" y="1295400"/>
            <a:ext cx="381000" cy="304800"/>
            <a:chOff x="744" y="1632"/>
            <a:chExt cx="240" cy="192"/>
          </a:xfrm>
        </p:grpSpPr>
        <p:sp>
          <p:nvSpPr>
            <p:cNvPr id="911365" name="Line 5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66" name="Line 6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11367" name="Picture 7" descr="gibson_clip_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858" t="6329" r="42360" b="41772"/>
          <a:stretch>
            <a:fillRect/>
          </a:stretch>
        </p:blipFill>
        <p:spPr bwMode="auto">
          <a:xfrm>
            <a:off x="3987800" y="228600"/>
            <a:ext cx="2247900" cy="4038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11368" name="Rectangle 8"/>
          <p:cNvSpPr>
            <a:spLocks noChangeArrowheads="1"/>
          </p:cNvSpPr>
          <p:nvPr/>
        </p:nvSpPr>
        <p:spPr bwMode="auto">
          <a:xfrm>
            <a:off x="4102100" y="762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69" name="Rectangle 9"/>
          <p:cNvSpPr>
            <a:spLocks noChangeArrowheads="1"/>
          </p:cNvSpPr>
          <p:nvPr/>
        </p:nvSpPr>
        <p:spPr bwMode="auto">
          <a:xfrm>
            <a:off x="4102100" y="1600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70" name="Text Box 10"/>
          <p:cNvSpPr txBox="1">
            <a:spLocks noChangeArrowheads="1"/>
          </p:cNvSpPr>
          <p:nvPr/>
        </p:nvSpPr>
        <p:spPr bwMode="auto">
          <a:xfrm>
            <a:off x="3062288" y="122555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Tyrosinase</a:t>
            </a:r>
          </a:p>
        </p:txBody>
      </p:sp>
      <p:sp>
        <p:nvSpPr>
          <p:cNvPr id="911371" name="Line 11"/>
          <p:cNvSpPr>
            <a:spLocks noChangeShapeType="1"/>
          </p:cNvSpPr>
          <p:nvPr/>
        </p:nvSpPr>
        <p:spPr bwMode="auto">
          <a:xfrm flipV="1">
            <a:off x="4406900" y="990600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2" name="Line 12"/>
          <p:cNvSpPr>
            <a:spLocks noChangeShapeType="1"/>
          </p:cNvSpPr>
          <p:nvPr/>
        </p:nvSpPr>
        <p:spPr bwMode="auto">
          <a:xfrm>
            <a:off x="4483100" y="1600200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4" name="Line 14"/>
          <p:cNvSpPr>
            <a:spLocks noChangeShapeType="1"/>
          </p:cNvSpPr>
          <p:nvPr/>
        </p:nvSpPr>
        <p:spPr bwMode="auto">
          <a:xfrm>
            <a:off x="5105400" y="4343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5" name="Line 15"/>
          <p:cNvSpPr>
            <a:spLocks noChangeShapeType="1"/>
          </p:cNvSpPr>
          <p:nvPr/>
        </p:nvSpPr>
        <p:spPr bwMode="auto">
          <a:xfrm>
            <a:off x="5105400" y="4800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6" name="Text Box 16"/>
          <p:cNvSpPr txBox="1">
            <a:spLocks noChangeArrowheads="1"/>
          </p:cNvSpPr>
          <p:nvPr/>
        </p:nvSpPr>
        <p:spPr bwMode="auto">
          <a:xfrm>
            <a:off x="4533900" y="5257800"/>
            <a:ext cx="1128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</a:rPr>
              <a:t>Melanin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Homocystinuria</a:t>
            </a:r>
          </a:p>
        </p:txBody>
      </p:sp>
      <p:sp>
        <p:nvSpPr>
          <p:cNvPr id="887811" name="Rectangle 3"/>
          <p:cNvSpPr>
            <a:spLocks noGrp="1" noChangeArrowheads="1"/>
          </p:cNvSpPr>
          <p:nvPr>
            <p:ph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Due to defects in </a:t>
            </a:r>
            <a:r>
              <a:rPr lang="en-US" sz="3200" dirty="0" err="1">
                <a:latin typeface="Palatino Linotype" charset="0"/>
              </a:rPr>
              <a:t>homocysteine</a:t>
            </a:r>
            <a:r>
              <a:rPr lang="en-US" sz="3200" dirty="0">
                <a:latin typeface="Palatino Linotype" charset="0"/>
              </a:rPr>
              <a:t> metabolism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Deficiency of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cystathionine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Symbol" charset="0"/>
              </a:rPr>
              <a:t>b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-synthase</a:t>
            </a:r>
          </a:p>
          <a:p>
            <a:pPr lvl="1">
              <a:lnSpc>
                <a:spcPct val="8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Converts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homocysteine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to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cystathione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High plasma and urine levels of </a:t>
            </a:r>
            <a:r>
              <a:rPr lang="en-US" sz="3200" dirty="0" err="1">
                <a:latin typeface="Palatino Linotype" charset="0"/>
              </a:rPr>
              <a:t>homocysteine</a:t>
            </a:r>
            <a:endParaRPr lang="en-US" sz="3200" dirty="0"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High plasma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</a:t>
            </a:r>
            <a:r>
              <a:rPr lang="en-US" sz="3200" dirty="0" err="1" smtClean="0">
                <a:solidFill>
                  <a:srgbClr val="FF9900"/>
                </a:solidFill>
                <a:latin typeface="Palatino Linotype" charset="0"/>
              </a:rPr>
              <a:t>omocysteine</a:t>
            </a: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is a risk factor for atherosclerosis and heart disease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Skeletal abnormalities, osteoporosis, mental retardation, displacement of eye lens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Methionine degradation pathway: Deficiency of cystathione </a:t>
            </a:r>
            <a:r>
              <a:rPr lang="en-US">
                <a:solidFill>
                  <a:schemeClr val="tx1"/>
                </a:solidFill>
                <a:latin typeface="Symbol" charset="0"/>
              </a:rPr>
              <a:t>b</a:t>
            </a:r>
            <a:r>
              <a:rPr lang="en-US">
                <a:solidFill>
                  <a:schemeClr val="tx1"/>
                </a:solidFill>
              </a:rPr>
              <a:t>-synthase leads to homocystinuria / homocysteinemia</a:t>
            </a:r>
          </a:p>
        </p:txBody>
      </p:sp>
      <p:pic>
        <p:nvPicPr>
          <p:cNvPr id="908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2863" y="419100"/>
            <a:ext cx="5121275" cy="5105400"/>
          </a:xfrm>
        </p:spPr>
      </p:pic>
      <p:sp>
        <p:nvSpPr>
          <p:cNvPr id="908292" name="Text Box 4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sp>
        <p:nvSpPr>
          <p:cNvPr id="908293" name="Text Box 5"/>
          <p:cNvSpPr txBox="1">
            <a:spLocks noChangeArrowheads="1"/>
          </p:cNvSpPr>
          <p:nvPr/>
        </p:nvSpPr>
        <p:spPr bwMode="auto">
          <a:xfrm>
            <a:off x="1133475" y="3057525"/>
            <a:ext cx="194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Cystathione </a:t>
            </a:r>
            <a:r>
              <a:rPr lang="en-US" sz="1400" b="1">
                <a:latin typeface="Symbol" charset="0"/>
              </a:rPr>
              <a:t>b</a:t>
            </a:r>
            <a:r>
              <a:rPr lang="en-US" sz="1400" b="1"/>
              <a:t>-synthase</a:t>
            </a:r>
          </a:p>
        </p:txBody>
      </p:sp>
      <p:sp>
        <p:nvSpPr>
          <p:cNvPr id="908294" name="Text Box 6"/>
          <p:cNvSpPr txBox="1">
            <a:spLocks noChangeArrowheads="1"/>
          </p:cNvSpPr>
          <p:nvPr/>
        </p:nvSpPr>
        <p:spPr bwMode="auto">
          <a:xfrm>
            <a:off x="800100" y="685800"/>
            <a:ext cx="15192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/>
              <a:t>Methionine and its</a:t>
            </a:r>
          </a:p>
          <a:p>
            <a:pPr algn="l"/>
            <a:r>
              <a:rPr lang="en-US" sz="1400"/>
              <a:t>metabolites are</a:t>
            </a:r>
          </a:p>
          <a:p>
            <a:pPr algn="l"/>
            <a:r>
              <a:rPr lang="en-US" sz="1400"/>
              <a:t>accumulated</a:t>
            </a:r>
          </a:p>
        </p:txBody>
      </p:sp>
      <p:sp>
        <p:nvSpPr>
          <p:cNvPr id="908295" name="Text Box 7"/>
          <p:cNvSpPr txBox="1">
            <a:spLocks noChangeArrowheads="1"/>
          </p:cNvSpPr>
          <p:nvPr/>
        </p:nvSpPr>
        <p:spPr bwMode="auto">
          <a:xfrm>
            <a:off x="7200900" y="3876675"/>
            <a:ext cx="1476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/>
              <a:t>Cysteine becomes</a:t>
            </a:r>
          </a:p>
          <a:p>
            <a:pPr algn="l"/>
            <a:r>
              <a:rPr lang="en-US" sz="1400"/>
              <a:t>deficient</a:t>
            </a:r>
          </a:p>
        </p:txBody>
      </p:sp>
      <p:grpSp>
        <p:nvGrpSpPr>
          <p:cNvPr id="908296" name="Group 8"/>
          <p:cNvGrpSpPr>
            <a:grpSpLocks/>
          </p:cNvGrpSpPr>
          <p:nvPr/>
        </p:nvGrpSpPr>
        <p:grpSpPr bwMode="auto">
          <a:xfrm>
            <a:off x="800100" y="3057525"/>
            <a:ext cx="381000" cy="304800"/>
            <a:chOff x="744" y="1632"/>
            <a:chExt cx="240" cy="192"/>
          </a:xfrm>
        </p:grpSpPr>
        <p:sp>
          <p:nvSpPr>
            <p:cNvPr id="908297" name="Line 9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8298" name="Line 10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Homocystinuria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Treatment:</a:t>
            </a:r>
          </a:p>
          <a:p>
            <a:pPr lvl="1"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Oral administration of vitamins B</a:t>
            </a:r>
            <a:r>
              <a:rPr lang="en-US" sz="3200" baseline="-25000">
                <a:latin typeface="Palatino Linotype" charset="0"/>
              </a:rPr>
              <a:t>6</a:t>
            </a:r>
            <a:r>
              <a:rPr lang="en-US" sz="3200">
                <a:latin typeface="Palatino Linotype" charset="0"/>
              </a:rPr>
              <a:t>,</a:t>
            </a:r>
            <a:r>
              <a:rPr lang="en-US" sz="3200" baseline="-25000">
                <a:latin typeface="Palatino Linotype" charset="0"/>
              </a:rPr>
              <a:t> </a:t>
            </a:r>
            <a:r>
              <a:rPr lang="en-US" sz="3200">
                <a:latin typeface="Palatino Linotype" charset="0"/>
              </a:rPr>
              <a:t>B</a:t>
            </a:r>
            <a:r>
              <a:rPr lang="en-US" sz="3200" baseline="-25000">
                <a:latin typeface="Palatino Linotype" charset="0"/>
              </a:rPr>
              <a:t>12</a:t>
            </a:r>
            <a:r>
              <a:rPr lang="en-US" sz="3200">
                <a:latin typeface="Palatino Linotype" charset="0"/>
              </a:rPr>
              <a:t> and folate</a:t>
            </a:r>
          </a:p>
          <a:p>
            <a:pPr lvl="1">
              <a:lnSpc>
                <a:spcPct val="80000"/>
              </a:lnSpc>
            </a:pP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Vitamin B</a:t>
            </a:r>
            <a:r>
              <a:rPr lang="en-US" sz="3200" baseline="-25000">
                <a:solidFill>
                  <a:srgbClr val="FF9900"/>
                </a:solidFill>
                <a:latin typeface="Palatino Linotype" charset="0"/>
              </a:rPr>
              <a:t>6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 is a cofactor for cystathionine </a:t>
            </a:r>
            <a:r>
              <a:rPr lang="en-US" sz="3200">
                <a:solidFill>
                  <a:srgbClr val="FF9900"/>
                </a:solidFill>
                <a:latin typeface="Symbol" charset="0"/>
              </a:rPr>
              <a:t>b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-synthase</a:t>
            </a:r>
          </a:p>
          <a:p>
            <a:pPr lvl="1"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Methionine-restricted diet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Homocysteinemia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Hyperhomocysteinemia is also associated with:</a:t>
            </a:r>
          </a:p>
          <a:p>
            <a:pPr>
              <a:lnSpc>
                <a:spcPct val="80000"/>
              </a:lnSpc>
            </a:pPr>
            <a:endParaRPr lang="en-US" sz="3200">
              <a:solidFill>
                <a:srgbClr val="FFFF00"/>
              </a:solidFill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Neural tube defect (spina bifida)</a:t>
            </a:r>
          </a:p>
          <a:p>
            <a:pPr>
              <a:lnSpc>
                <a:spcPct val="80000"/>
              </a:lnSpc>
            </a:pP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Vascular disease (atherosclerosis)</a:t>
            </a:r>
          </a:p>
          <a:p>
            <a:pPr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Heart disease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838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Methionine degradation pathway: Deficiency of cystathione </a:t>
            </a:r>
            <a:r>
              <a:rPr lang="en-US">
                <a:solidFill>
                  <a:schemeClr val="tx1"/>
                </a:solidFill>
                <a:latin typeface="Symbol" charset="0"/>
              </a:rPr>
              <a:t>b</a:t>
            </a:r>
            <a:r>
              <a:rPr lang="en-US">
                <a:solidFill>
                  <a:schemeClr val="tx1"/>
                </a:solidFill>
              </a:rPr>
              <a:t>-synthase leads to hyperhomocystinuria / hyperhomocysteinemia</a:t>
            </a:r>
          </a:p>
        </p:txBody>
      </p:sp>
      <p:pic>
        <p:nvPicPr>
          <p:cNvPr id="8960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7025" y="419100"/>
            <a:ext cx="5121275" cy="5105400"/>
          </a:xfrm>
        </p:spPr>
      </p:pic>
      <p:sp>
        <p:nvSpPr>
          <p:cNvPr id="896004" name="Text Box 4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sp>
        <p:nvSpPr>
          <p:cNvPr id="896005" name="Text Box 5"/>
          <p:cNvSpPr txBox="1">
            <a:spLocks noChangeArrowheads="1"/>
          </p:cNvSpPr>
          <p:nvPr/>
        </p:nvSpPr>
        <p:spPr bwMode="auto">
          <a:xfrm>
            <a:off x="2663825" y="3057525"/>
            <a:ext cx="194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Cystathione </a:t>
            </a:r>
            <a:r>
              <a:rPr lang="en-US" sz="1400" b="1">
                <a:latin typeface="Symbol" charset="0"/>
              </a:rPr>
              <a:t>b</a:t>
            </a:r>
            <a:r>
              <a:rPr lang="en-US" sz="1400" b="1"/>
              <a:t>-synthase</a:t>
            </a:r>
          </a:p>
        </p:txBody>
      </p:sp>
      <p:grpSp>
        <p:nvGrpSpPr>
          <p:cNvPr id="896008" name="Group 8"/>
          <p:cNvGrpSpPr>
            <a:grpSpLocks/>
          </p:cNvGrpSpPr>
          <p:nvPr/>
        </p:nvGrpSpPr>
        <p:grpSpPr bwMode="auto">
          <a:xfrm>
            <a:off x="2171700" y="3057525"/>
            <a:ext cx="381000" cy="304800"/>
            <a:chOff x="744" y="1632"/>
            <a:chExt cx="240" cy="192"/>
          </a:xfrm>
        </p:grpSpPr>
        <p:sp>
          <p:nvSpPr>
            <p:cNvPr id="896009" name="Line 9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6010" name="Line 10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6011" name="Text Box 11"/>
          <p:cNvSpPr txBox="1">
            <a:spLocks noChangeArrowheads="1"/>
          </p:cNvSpPr>
          <p:nvPr/>
        </p:nvSpPr>
        <p:spPr bwMode="auto">
          <a:xfrm>
            <a:off x="1866900" y="2416175"/>
            <a:ext cx="2243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Hyperhomocysteinemia</a:t>
            </a:r>
          </a:p>
        </p:txBody>
      </p:sp>
      <p:sp>
        <p:nvSpPr>
          <p:cNvPr id="896014" name="Text Box 14"/>
          <p:cNvSpPr txBox="1">
            <a:spLocks noChangeArrowheads="1"/>
          </p:cNvSpPr>
          <p:nvPr/>
        </p:nvSpPr>
        <p:spPr bwMode="auto">
          <a:xfrm>
            <a:off x="1866900" y="422275"/>
            <a:ext cx="21336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b="1" u="sng" dirty="0"/>
              <a:t>Deficiency of:</a:t>
            </a:r>
          </a:p>
          <a:p>
            <a:pPr algn="l">
              <a:buFontTx/>
              <a:buChar char="•"/>
            </a:pPr>
            <a:r>
              <a:rPr lang="en-US" sz="1600" b="1" dirty="0" err="1"/>
              <a:t>Tetrahydrofolate</a:t>
            </a:r>
            <a:endParaRPr lang="en-US" sz="1600" b="1" dirty="0"/>
          </a:p>
          <a:p>
            <a:pPr algn="l">
              <a:buFontTx/>
              <a:buChar char="•"/>
            </a:pPr>
            <a:r>
              <a:rPr lang="en-US" sz="1600" b="1" dirty="0"/>
              <a:t>Methionine synthase</a:t>
            </a:r>
          </a:p>
          <a:p>
            <a:pPr algn="l">
              <a:buFontTx/>
              <a:buChar char="•"/>
            </a:pPr>
            <a:r>
              <a:rPr lang="en-US" sz="1600" b="1" dirty="0"/>
              <a:t>Vitamin B</a:t>
            </a:r>
            <a:r>
              <a:rPr lang="en-US" sz="1600" b="1" baseline="-25000" dirty="0"/>
              <a:t>6</a:t>
            </a:r>
            <a:r>
              <a:rPr lang="en-US" sz="1600" b="1" dirty="0"/>
              <a:t>, B</a:t>
            </a:r>
            <a:r>
              <a:rPr lang="en-US" sz="1600" b="1" baseline="-25000" dirty="0"/>
              <a:t>12</a:t>
            </a:r>
          </a:p>
          <a:p>
            <a:pPr algn="l">
              <a:buFontTx/>
              <a:buChar char="•"/>
            </a:pPr>
            <a:r>
              <a:rPr lang="en-US" sz="1600" b="1" dirty="0"/>
              <a:t>Folic acid</a:t>
            </a:r>
          </a:p>
        </p:txBody>
      </p:sp>
      <p:sp>
        <p:nvSpPr>
          <p:cNvPr id="896019" name="AutoShape 19"/>
          <p:cNvSpPr>
            <a:spLocks/>
          </p:cNvSpPr>
          <p:nvPr/>
        </p:nvSpPr>
        <p:spPr bwMode="auto">
          <a:xfrm>
            <a:off x="1562100" y="457200"/>
            <a:ext cx="304800" cy="21336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20" name="Text Box 20"/>
          <p:cNvSpPr txBox="1">
            <a:spLocks noChangeArrowheads="1"/>
          </p:cNvSpPr>
          <p:nvPr/>
        </p:nvSpPr>
        <p:spPr bwMode="auto">
          <a:xfrm>
            <a:off x="596900" y="1117600"/>
            <a:ext cx="782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3300"/>
                </a:solidFill>
              </a:rPr>
              <a:t>Neural</a:t>
            </a:r>
          </a:p>
          <a:p>
            <a:r>
              <a:rPr lang="en-US" sz="1600" b="1">
                <a:solidFill>
                  <a:srgbClr val="FF3300"/>
                </a:solidFill>
              </a:rPr>
              <a:t>tube</a:t>
            </a:r>
          </a:p>
          <a:p>
            <a:r>
              <a:rPr lang="en-US" sz="1600" b="1">
                <a:solidFill>
                  <a:srgbClr val="FF3300"/>
                </a:solidFill>
              </a:rPr>
              <a:t>defect</a:t>
            </a:r>
          </a:p>
        </p:txBody>
      </p:sp>
      <p:sp>
        <p:nvSpPr>
          <p:cNvPr id="896023" name="Text Box 23"/>
          <p:cNvSpPr txBox="1">
            <a:spLocks noChangeArrowheads="1"/>
          </p:cNvSpPr>
          <p:nvPr/>
        </p:nvSpPr>
        <p:spPr bwMode="auto">
          <a:xfrm>
            <a:off x="2476500" y="1905000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Alkaptonuria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A rare disease of tyrosine degradation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homogentisic acid oxidase</a:t>
            </a:r>
          </a:p>
          <a:p>
            <a:r>
              <a:rPr lang="en-US" sz="3200">
                <a:latin typeface="Palatino Linotype" charset="0"/>
              </a:rPr>
              <a:t>Homogentisic acid is accumulated in tissue and cartilage</a:t>
            </a:r>
          </a:p>
          <a:p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Homogentisic aciduria: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 elevated homogentisic acid in urine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Alkaptonuria</a:t>
            </a:r>
          </a:p>
        </p:txBody>
      </p:sp>
      <p:sp>
        <p:nvSpPr>
          <p:cNvPr id="921603" name="Rectangle 3"/>
          <p:cNvSpPr>
            <a:spLocks noGrp="1" noChangeArrowheads="1"/>
          </p:cNvSpPr>
          <p:nvPr>
            <p:ph idx="1"/>
          </p:nvPr>
        </p:nvSpPr>
        <p:spPr>
          <a:xfrm>
            <a:off x="876300" y="1295400"/>
            <a:ext cx="5867400" cy="4191000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200" dirty="0" err="1">
                <a:latin typeface="Palatino Linotype" charset="0"/>
              </a:rPr>
              <a:t>Homogentisic</a:t>
            </a:r>
            <a:r>
              <a:rPr lang="en-US" sz="3200" dirty="0">
                <a:latin typeface="Palatino Linotype" charset="0"/>
              </a:rPr>
              <a:t> acid is oxidized to dark pigment in urine over time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Arthritis, black pigmentation of cartilage and tissue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Usually asymptomatic until adulthood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Restricted intake of tyrosine and phenylalanine reduces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homogentisic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acid and dark pigmentation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8100" y="152400"/>
            <a:ext cx="2105246" cy="6553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978" name="Picture 2" descr="c19f04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595" t="783" r="34445" b="40741"/>
          <a:stretch>
            <a:fillRect/>
          </a:stretch>
        </p:blipFill>
        <p:spPr bwMode="auto">
          <a:xfrm>
            <a:off x="5600700" y="381000"/>
            <a:ext cx="3983037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4979" name="Rectangle 3"/>
          <p:cNvSpPr>
            <a:spLocks noChangeArrowheads="1"/>
          </p:cNvSpPr>
          <p:nvPr/>
        </p:nvSpPr>
        <p:spPr bwMode="auto">
          <a:xfrm>
            <a:off x="419100" y="1295400"/>
            <a:ext cx="449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sz="2200">
                <a:latin typeface="Times New Roman" charset="0"/>
              </a:rPr>
              <a:t>Degradation of tyrosine</a:t>
            </a:r>
            <a:br>
              <a:rPr lang="en-US" sz="2200">
                <a:latin typeface="Times New Roman" charset="0"/>
              </a:rPr>
            </a:br>
            <a:r>
              <a:rPr lang="en-US" sz="2200">
                <a:latin typeface="Times New Roman" charset="0"/>
              </a:rPr>
              <a:t>Deficiency of homogentisic acid oxidase leads to alkaptonuria</a:t>
            </a:r>
          </a:p>
        </p:txBody>
      </p:sp>
      <p:grpSp>
        <p:nvGrpSpPr>
          <p:cNvPr id="894980" name="Group 4"/>
          <p:cNvGrpSpPr>
            <a:grpSpLocks/>
          </p:cNvGrpSpPr>
          <p:nvPr/>
        </p:nvGrpSpPr>
        <p:grpSpPr bwMode="auto">
          <a:xfrm>
            <a:off x="6591300" y="4292600"/>
            <a:ext cx="381000" cy="304800"/>
            <a:chOff x="744" y="1632"/>
            <a:chExt cx="240" cy="192"/>
          </a:xfrm>
        </p:grpSpPr>
        <p:sp>
          <p:nvSpPr>
            <p:cNvPr id="894981" name="Line 5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4982" name="Line 6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4984" name="Rectangle 8"/>
          <p:cNvSpPr>
            <a:spLocks noChangeArrowheads="1"/>
          </p:cNvSpPr>
          <p:nvPr/>
        </p:nvSpPr>
        <p:spPr bwMode="auto">
          <a:xfrm>
            <a:off x="3390900" y="41148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3" name="Text Box 7"/>
          <p:cNvSpPr txBox="1">
            <a:spLocks noChangeArrowheads="1"/>
          </p:cNvSpPr>
          <p:nvPr/>
        </p:nvSpPr>
        <p:spPr bwMode="auto">
          <a:xfrm>
            <a:off x="4756994" y="4572000"/>
            <a:ext cx="20906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FF3300"/>
                </a:solidFill>
              </a:rPr>
              <a:t>Homogentisate</a:t>
            </a:r>
            <a:r>
              <a:rPr lang="en-US" sz="1400" b="1" dirty="0">
                <a:solidFill>
                  <a:srgbClr val="FF3300"/>
                </a:solidFill>
              </a:rPr>
              <a:t> </a:t>
            </a:r>
            <a:r>
              <a:rPr lang="en-US" sz="1400" b="1" dirty="0" err="1">
                <a:solidFill>
                  <a:srgbClr val="FF3300"/>
                </a:solidFill>
              </a:rPr>
              <a:t>oxidase</a:t>
            </a:r>
            <a:endParaRPr lang="en-US" sz="14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Most common disease of </a:t>
            </a:r>
            <a:r>
              <a:rPr lang="en-US" sz="3200" dirty="0" err="1" smtClean="0">
                <a:solidFill>
                  <a:srgbClr val="FF9900"/>
                </a:solidFill>
                <a:latin typeface="Palatino Linotype" charset="0"/>
              </a:rPr>
              <a:t>aminoacid</a:t>
            </a: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metabolism</a:t>
            </a:r>
          </a:p>
          <a:p>
            <a:r>
              <a:rPr lang="en-US" sz="3200" dirty="0" smtClean="0">
                <a:latin typeface="Palatino Linotype" charset="0"/>
              </a:rPr>
              <a:t>Due </a:t>
            </a:r>
            <a:r>
              <a:rPr lang="en-US" sz="3200" dirty="0">
                <a:latin typeface="Palatino Linotype" charset="0"/>
              </a:rPr>
              <a:t>to deficiency of 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phenylalanine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hydroxylase</a:t>
            </a:r>
            <a:r>
              <a:rPr lang="en-US" sz="3200" dirty="0">
                <a:latin typeface="Palatino Linotype" charset="0"/>
              </a:rPr>
              <a:t> enzyme</a:t>
            </a:r>
          </a:p>
          <a:p>
            <a:r>
              <a:rPr lang="en-US" sz="3200" dirty="0" smtClean="0">
                <a:latin typeface="Palatino Linotype" charset="0"/>
              </a:rPr>
              <a:t>Results </a:t>
            </a:r>
            <a:r>
              <a:rPr lang="en-US" sz="3200" dirty="0">
                <a:latin typeface="Palatino Linotype" charset="0"/>
              </a:rPr>
              <a:t>in </a:t>
            </a:r>
            <a:r>
              <a:rPr lang="en-US" sz="3200" dirty="0" err="1">
                <a:latin typeface="Palatino Linotype" charset="0"/>
              </a:rPr>
              <a:t>hyperphenylalaninemia</a:t>
            </a:r>
            <a:endParaRPr lang="en-US" sz="3200" dirty="0">
              <a:latin typeface="Palatino Linotype" charset="0"/>
            </a:endParaRPr>
          </a:p>
          <a:p>
            <a:endParaRPr lang="en-US" sz="3200" dirty="0">
              <a:solidFill>
                <a:srgbClr val="FFFF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876300" y="1600200"/>
          <a:ext cx="8610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634"/>
                <a:gridCol w="1911166"/>
                <a:gridCol w="3929239"/>
                <a:gridCol w="2471561"/>
              </a:tblGrid>
              <a:tr h="711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Enzyme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Aminoacids</a:t>
                      </a:r>
                      <a:r>
                        <a:rPr lang="en-US" baseline="0" dirty="0" smtClean="0"/>
                        <a:t> involved</a:t>
                      </a:r>
                      <a:endParaRPr lang="en-US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Phenylketonuria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Phenylalanine </a:t>
                      </a:r>
                      <a:r>
                        <a:rPr lang="en-US" dirty="0" err="1" smtClean="0"/>
                        <a:t>hydroxylase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Phenylalanine</a:t>
                      </a:r>
                      <a:endParaRPr lang="en-US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Maple syrup urine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Branched chain </a:t>
                      </a:r>
                      <a:r>
                        <a:rPr lang="el-GR" dirty="0" smtClean="0"/>
                        <a:t>α</a:t>
                      </a:r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ketoacid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dehydrogenase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Isoleucine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leucine</a:t>
                      </a:r>
                      <a:r>
                        <a:rPr lang="en-US" dirty="0" smtClean="0"/>
                        <a:t> and </a:t>
                      </a:r>
                      <a:r>
                        <a:rPr lang="en-US" dirty="0" err="1" smtClean="0"/>
                        <a:t>valine</a:t>
                      </a:r>
                      <a:endParaRPr lang="en-US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Albinism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Tyrosinase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Tyrosine</a:t>
                      </a:r>
                      <a:endParaRPr lang="en-US" b="0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Homocystinuria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Cystathionine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β</a:t>
                      </a:r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synthase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Methionine</a:t>
                      </a:r>
                      <a:endParaRPr lang="en-US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Alkaptonuria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Homogentisic</a:t>
                      </a:r>
                      <a:r>
                        <a:rPr lang="en-US" dirty="0" smtClean="0"/>
                        <a:t> acid </a:t>
                      </a:r>
                      <a:r>
                        <a:rPr lang="en-US" dirty="0" err="1" smtClean="0"/>
                        <a:t>oxidase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Tyrosine and phenylalanine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60960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pathway of phenylalanine degradation</a:t>
            </a:r>
          </a:p>
        </p:txBody>
      </p:sp>
      <p:pic>
        <p:nvPicPr>
          <p:cNvPr id="8744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1494"/>
          <a:stretch>
            <a:fillRect/>
          </a:stretch>
        </p:blipFill>
        <p:spPr>
          <a:xfrm>
            <a:off x="3313113" y="228600"/>
            <a:ext cx="3582987" cy="4343400"/>
          </a:xfrm>
        </p:spPr>
      </p:pic>
      <p:sp>
        <p:nvSpPr>
          <p:cNvPr id="874500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1009</a:t>
            </a:r>
            <a:endParaRPr lang="en-US" sz="1000">
              <a:latin typeface="Times" charset="0"/>
            </a:endParaRPr>
          </a:p>
        </p:txBody>
      </p:sp>
      <p:sp>
        <p:nvSpPr>
          <p:cNvPr id="874501" name="Line 5"/>
          <p:cNvSpPr>
            <a:spLocks noChangeShapeType="1"/>
          </p:cNvSpPr>
          <p:nvPr/>
        </p:nvSpPr>
        <p:spPr bwMode="auto">
          <a:xfrm>
            <a:off x="56007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2" name="Line 6"/>
          <p:cNvSpPr>
            <a:spLocks noChangeShapeType="1"/>
          </p:cNvSpPr>
          <p:nvPr/>
        </p:nvSpPr>
        <p:spPr bwMode="auto">
          <a:xfrm>
            <a:off x="5600700" y="563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3" name="Line 7"/>
          <p:cNvSpPr>
            <a:spLocks noChangeShapeType="1"/>
          </p:cNvSpPr>
          <p:nvPr/>
        </p:nvSpPr>
        <p:spPr bwMode="auto">
          <a:xfrm>
            <a:off x="56007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4" name="Text Box 8"/>
          <p:cNvSpPr txBox="1">
            <a:spLocks noChangeArrowheads="1"/>
          </p:cNvSpPr>
          <p:nvPr/>
        </p:nvSpPr>
        <p:spPr bwMode="auto">
          <a:xfrm>
            <a:off x="5842000" y="1246188"/>
            <a:ext cx="2806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/>
              <a:t>Phenylalanine hydroxylase</a:t>
            </a:r>
          </a:p>
        </p:txBody>
      </p:sp>
      <p:grpSp>
        <p:nvGrpSpPr>
          <p:cNvPr id="874505" name="Group 9"/>
          <p:cNvGrpSpPr>
            <a:grpSpLocks/>
          </p:cNvGrpSpPr>
          <p:nvPr/>
        </p:nvGrpSpPr>
        <p:grpSpPr bwMode="auto">
          <a:xfrm>
            <a:off x="8648700" y="1295400"/>
            <a:ext cx="381000" cy="304800"/>
            <a:chOff x="744" y="1632"/>
            <a:chExt cx="240" cy="192"/>
          </a:xfrm>
        </p:grpSpPr>
        <p:sp>
          <p:nvSpPr>
            <p:cNvPr id="874506" name="Line 10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507" name="Line 11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4508" name="Text Box 12"/>
          <p:cNvSpPr txBox="1">
            <a:spLocks noChangeArrowheads="1"/>
          </p:cNvSpPr>
          <p:nvPr/>
        </p:nvSpPr>
        <p:spPr bwMode="auto">
          <a:xfrm>
            <a:off x="6923088" y="307975"/>
            <a:ext cx="1720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FF3300"/>
                </a:solidFill>
              </a:rPr>
              <a:t>Phenylalanine</a:t>
            </a:r>
          </a:p>
          <a:p>
            <a:pPr algn="l"/>
            <a:r>
              <a:rPr lang="en-US" sz="2000" b="1">
                <a:solidFill>
                  <a:srgbClr val="FF3300"/>
                </a:solidFill>
              </a:rPr>
              <a:t>accumulated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idx="1"/>
          </p:nvPr>
        </p:nvSpPr>
        <p:spPr>
          <a:xfrm>
            <a:off x="876300" y="1295400"/>
            <a:ext cx="8724900" cy="5029200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 smtClean="0">
                <a:latin typeface="Palatino Linotype" charset="0"/>
              </a:rPr>
              <a:t>Conversion </a:t>
            </a:r>
            <a:r>
              <a:rPr lang="en-US" sz="3200" dirty="0">
                <a:latin typeface="Palatino Linotype" charset="0"/>
              </a:rPr>
              <a:t>of </a:t>
            </a:r>
            <a:r>
              <a:rPr lang="en-US" sz="3200" dirty="0" err="1">
                <a:latin typeface="Palatino Linotype" charset="0"/>
              </a:rPr>
              <a:t>Phe</a:t>
            </a:r>
            <a:r>
              <a:rPr lang="en-US" sz="3200" dirty="0">
                <a:latin typeface="Palatino Linotype" charset="0"/>
              </a:rPr>
              <a:t> to Tyr requires </a:t>
            </a:r>
            <a:r>
              <a:rPr lang="en-US" sz="3200" dirty="0" err="1">
                <a:latin typeface="Palatino Linotype" charset="0"/>
              </a:rPr>
              <a:t>tetrahydrobiopterin</a:t>
            </a:r>
            <a:r>
              <a:rPr lang="en-US" sz="3200" dirty="0">
                <a:latin typeface="Palatino Linotype" charset="0"/>
              </a:rPr>
              <a:t> (BH</a:t>
            </a:r>
            <a:r>
              <a:rPr lang="en-US" sz="3200" baseline="-25000" dirty="0">
                <a:latin typeface="Palatino Linotype" charset="0"/>
              </a:rPr>
              <a:t>4</a:t>
            </a:r>
            <a:r>
              <a:rPr lang="en-US" sz="3200" dirty="0">
                <a:latin typeface="Palatino Linotype" charset="0"/>
              </a:rPr>
              <a:t>)</a:t>
            </a: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Even if phenylalanine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hydroxylase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level is normal</a:t>
            </a:r>
          </a:p>
          <a:p>
            <a:r>
              <a:rPr lang="en-US" sz="3200" dirty="0">
                <a:latin typeface="Palatino Linotype" charset="0"/>
              </a:rPr>
              <a:t>The enzyme will not function without BH</a:t>
            </a:r>
            <a:r>
              <a:rPr lang="en-US" sz="3200" baseline="-25000" dirty="0">
                <a:latin typeface="Palatino Linotype" charset="0"/>
              </a:rPr>
              <a:t>4</a:t>
            </a: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Hence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Phe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is accumulated</a:t>
            </a:r>
          </a:p>
          <a:p>
            <a:pPr lvl="1"/>
            <a:endParaRPr lang="en-US" sz="3500" dirty="0">
              <a:solidFill>
                <a:srgbClr val="FFFF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Formation, utilization, and regeneration of 5,6,7,8-tetrahydrobiopterin (BH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>
                <a:solidFill>
                  <a:schemeClr val="tx1"/>
                </a:solidFill>
              </a:rPr>
              <a:t>) in the phenylalanine hydroxylase reaction</a:t>
            </a:r>
          </a:p>
        </p:txBody>
      </p:sp>
      <p:pic>
        <p:nvPicPr>
          <p:cNvPr id="8755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3613" y="228600"/>
            <a:ext cx="6275387" cy="5105400"/>
          </a:xfrm>
        </p:spPr>
      </p:pic>
      <p:sp>
        <p:nvSpPr>
          <p:cNvPr id="875524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1010</a:t>
            </a:r>
            <a:endParaRPr lang="en-US" sz="1000">
              <a:latin typeface="Times" charset="0"/>
            </a:endParaRPr>
          </a:p>
        </p:txBody>
      </p:sp>
      <p:sp>
        <p:nvSpPr>
          <p:cNvPr id="875525" name="Line 5"/>
          <p:cNvSpPr>
            <a:spLocks noChangeShapeType="1"/>
          </p:cNvSpPr>
          <p:nvPr/>
        </p:nvSpPr>
        <p:spPr bwMode="auto">
          <a:xfrm>
            <a:off x="2476500" y="48387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26" name="Line 6"/>
          <p:cNvSpPr>
            <a:spLocks noChangeShapeType="1"/>
          </p:cNvSpPr>
          <p:nvPr/>
        </p:nvSpPr>
        <p:spPr bwMode="auto">
          <a:xfrm>
            <a:off x="1790700" y="48387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27" name="Text Box 7"/>
          <p:cNvSpPr txBox="1">
            <a:spLocks noChangeArrowheads="1"/>
          </p:cNvSpPr>
          <p:nvPr/>
        </p:nvSpPr>
        <p:spPr bwMode="auto">
          <a:xfrm>
            <a:off x="1181100" y="46355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GTP</a:t>
            </a:r>
          </a:p>
        </p:txBody>
      </p:sp>
      <p:sp>
        <p:nvSpPr>
          <p:cNvPr id="875528" name="Text Box 8"/>
          <p:cNvSpPr txBox="1">
            <a:spLocks noChangeArrowheads="1"/>
          </p:cNvSpPr>
          <p:nvPr/>
        </p:nvSpPr>
        <p:spPr bwMode="auto">
          <a:xfrm>
            <a:off x="1562100" y="4876800"/>
            <a:ext cx="177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Dihydrobiopterin</a:t>
            </a:r>
          </a:p>
          <a:p>
            <a:r>
              <a:rPr lang="en-US" sz="1800"/>
              <a:t>synthetase</a:t>
            </a:r>
          </a:p>
        </p:txBody>
      </p:sp>
      <p:grpSp>
        <p:nvGrpSpPr>
          <p:cNvPr id="875529" name="Group 9"/>
          <p:cNvGrpSpPr>
            <a:grpSpLocks/>
          </p:cNvGrpSpPr>
          <p:nvPr/>
        </p:nvGrpSpPr>
        <p:grpSpPr bwMode="auto">
          <a:xfrm>
            <a:off x="1104900" y="5181600"/>
            <a:ext cx="381000" cy="304800"/>
            <a:chOff x="744" y="1632"/>
            <a:chExt cx="240" cy="192"/>
          </a:xfrm>
        </p:grpSpPr>
        <p:sp>
          <p:nvSpPr>
            <p:cNvPr id="875530" name="Line 10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1" name="Line 11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5532" name="Group 12"/>
          <p:cNvGrpSpPr>
            <a:grpSpLocks/>
          </p:cNvGrpSpPr>
          <p:nvPr/>
        </p:nvGrpSpPr>
        <p:grpSpPr bwMode="auto">
          <a:xfrm>
            <a:off x="1714500" y="3276600"/>
            <a:ext cx="381000" cy="304800"/>
            <a:chOff x="744" y="1632"/>
            <a:chExt cx="240" cy="192"/>
          </a:xfrm>
        </p:grpSpPr>
        <p:sp>
          <p:nvSpPr>
            <p:cNvPr id="875533" name="Line 13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4" name="Line 14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5535" name="Group 15"/>
          <p:cNvGrpSpPr>
            <a:grpSpLocks/>
          </p:cNvGrpSpPr>
          <p:nvPr/>
        </p:nvGrpSpPr>
        <p:grpSpPr bwMode="auto">
          <a:xfrm>
            <a:off x="5295900" y="5029200"/>
            <a:ext cx="381000" cy="304800"/>
            <a:chOff x="744" y="1632"/>
            <a:chExt cx="240" cy="192"/>
          </a:xfrm>
        </p:grpSpPr>
        <p:sp>
          <p:nvSpPr>
            <p:cNvPr id="875536" name="Line 16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7" name="Line 17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Palatino Linotype" charset="0"/>
              </a:rPr>
              <a:t>Phenylketonuria</a:t>
            </a:r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 (PKU)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idx="1"/>
          </p:nvPr>
        </p:nvSpPr>
        <p:spPr>
          <a:xfrm>
            <a:off x="876300" y="1295400"/>
            <a:ext cx="8724900" cy="5105400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	</a:t>
            </a:r>
            <a:r>
              <a:rPr lang="en-US" sz="3200" dirty="0" smtClean="0">
                <a:solidFill>
                  <a:srgbClr val="FF00FF"/>
                </a:solidFill>
                <a:latin typeface="Palatino Linotype" charset="0"/>
              </a:rPr>
              <a:t>Classic </a:t>
            </a:r>
            <a:r>
              <a:rPr lang="en-US" sz="3200" dirty="0" smtClean="0">
                <a:solidFill>
                  <a:srgbClr val="FF00FF"/>
                </a:solidFill>
                <a:latin typeface="Palatino Linotype" charset="0"/>
              </a:rPr>
              <a:t>PKU:</a:t>
            </a:r>
          </a:p>
          <a:p>
            <a:pPr lvl="1"/>
            <a:r>
              <a:rPr lang="en-US" sz="3200" dirty="0" smtClean="0">
                <a:latin typeface="Palatino Linotype" charset="0"/>
              </a:rPr>
              <a:t>Due to deficiency of </a:t>
            </a:r>
            <a:r>
              <a:rPr lang="en-US" sz="3200" u="sng" dirty="0" smtClean="0">
                <a:latin typeface="Palatino Linotype" charset="0"/>
              </a:rPr>
              <a:t>phenylalanine </a:t>
            </a:r>
            <a:r>
              <a:rPr lang="en-US" sz="3200" u="sng" dirty="0" err="1" smtClean="0">
                <a:latin typeface="Palatino Linotype" charset="0"/>
              </a:rPr>
              <a:t>hydroxylase</a:t>
            </a:r>
            <a:endParaRPr lang="en-US" sz="3200" u="sng" dirty="0" smtClean="0">
              <a:latin typeface="Palatino Linotype" charset="0"/>
            </a:endParaRPr>
          </a:p>
          <a:p>
            <a:pPr lvl="1">
              <a:buNone/>
            </a:pPr>
            <a:endParaRPr lang="en-US" sz="3200" u="sng" dirty="0" smtClean="0">
              <a:latin typeface="Palatino Linotype" charset="0"/>
            </a:endParaRPr>
          </a:p>
          <a:p>
            <a:pPr lvl="1">
              <a:buNone/>
            </a:pPr>
            <a:r>
              <a:rPr lang="en-US" sz="3100" dirty="0" smtClean="0">
                <a:solidFill>
                  <a:srgbClr val="FF00FF"/>
                </a:solidFill>
                <a:latin typeface="Palatino Linotype" charset="0"/>
              </a:rPr>
              <a:t>Atypical </a:t>
            </a:r>
            <a:r>
              <a:rPr lang="en-US" sz="3100" dirty="0" err="1">
                <a:solidFill>
                  <a:srgbClr val="FF00FF"/>
                </a:solidFill>
                <a:latin typeface="Palatino Linotype" charset="0"/>
              </a:rPr>
              <a:t>hyperphenylalaninemia</a:t>
            </a:r>
            <a:r>
              <a:rPr lang="en-US" sz="3100" dirty="0">
                <a:solidFill>
                  <a:srgbClr val="FF00FF"/>
                </a:solidFill>
                <a:latin typeface="Palatino Linotype" charset="0"/>
              </a:rPr>
              <a:t>:</a:t>
            </a:r>
          </a:p>
          <a:p>
            <a:pPr lvl="1"/>
            <a:r>
              <a:rPr lang="en-US" sz="3200" dirty="0">
                <a:latin typeface="Palatino Linotype" charset="0"/>
              </a:rPr>
              <a:t>Due to </a:t>
            </a:r>
            <a:r>
              <a:rPr lang="en-US" sz="3200" u="sng" dirty="0">
                <a:latin typeface="Palatino Linotype" charset="0"/>
              </a:rPr>
              <a:t>deficiency of BH</a:t>
            </a:r>
            <a:r>
              <a:rPr lang="en-US" sz="3200" u="sng" baseline="-25000" dirty="0">
                <a:latin typeface="Palatino Linotype" charset="0"/>
              </a:rPr>
              <a:t>4</a:t>
            </a:r>
          </a:p>
          <a:p>
            <a:pPr lvl="1"/>
            <a:r>
              <a:rPr lang="en-US" sz="3200" dirty="0">
                <a:latin typeface="Palatino Linotype" charset="0"/>
              </a:rPr>
              <a:t>Caused by the deficiency of:</a:t>
            </a:r>
          </a:p>
          <a:p>
            <a:pPr lvl="2"/>
            <a:r>
              <a:rPr lang="en-US" sz="3200" dirty="0" err="1" smtClean="0">
                <a:latin typeface="Palatino Linotype" charset="0"/>
              </a:rPr>
              <a:t>Dihydropteridine</a:t>
            </a:r>
            <a:r>
              <a:rPr lang="en-US" sz="3200" dirty="0" smtClean="0">
                <a:latin typeface="Palatino Linotype" charset="0"/>
              </a:rPr>
              <a:t> </a:t>
            </a:r>
            <a:r>
              <a:rPr lang="en-US" sz="3200" dirty="0" err="1" smtClean="0">
                <a:latin typeface="Palatino Linotype" charset="0"/>
              </a:rPr>
              <a:t>reductase</a:t>
            </a:r>
            <a:endParaRPr lang="en-US" sz="3200" dirty="0" smtClean="0">
              <a:latin typeface="Palatino Linotype" charset="0"/>
            </a:endParaRPr>
          </a:p>
          <a:p>
            <a:pPr lvl="2"/>
            <a:r>
              <a:rPr lang="en-US" sz="3200" dirty="0" err="1" smtClean="0">
                <a:latin typeface="Palatino Linotype" charset="0"/>
              </a:rPr>
              <a:t>Dihydrobiopterin</a:t>
            </a:r>
            <a:r>
              <a:rPr lang="en-US" sz="3200" dirty="0" smtClean="0">
                <a:latin typeface="Palatino Linotype" charset="0"/>
              </a:rPr>
              <a:t> </a:t>
            </a:r>
            <a:r>
              <a:rPr lang="en-US" sz="3200" dirty="0" err="1">
                <a:latin typeface="Palatino Linotype" charset="0"/>
              </a:rPr>
              <a:t>synthetase</a:t>
            </a:r>
            <a:endParaRPr lang="en-US" sz="3200" dirty="0">
              <a:latin typeface="Palatino Linotype" charset="0"/>
            </a:endParaRPr>
          </a:p>
          <a:p>
            <a:pPr lvl="2"/>
            <a:r>
              <a:rPr lang="en-US" sz="3200" dirty="0" err="1">
                <a:latin typeface="Palatino Linotype" charset="0"/>
              </a:rPr>
              <a:t>Carbinolamine</a:t>
            </a:r>
            <a:r>
              <a:rPr lang="en-US" sz="3200" dirty="0">
                <a:latin typeface="Palatino Linotype" charset="0"/>
              </a:rPr>
              <a:t> </a:t>
            </a:r>
            <a:r>
              <a:rPr lang="en-US" sz="3200" dirty="0" err="1">
                <a:latin typeface="Palatino Linotype" charset="0"/>
              </a:rPr>
              <a:t>dehydratase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In the absence of BH</a:t>
            </a:r>
            <a:r>
              <a:rPr lang="en-US" sz="3200" baseline="-25000">
                <a:latin typeface="Palatino Linotype" charset="0"/>
              </a:rPr>
              <a:t>4</a:t>
            </a:r>
            <a:r>
              <a:rPr lang="en-US" sz="3200">
                <a:latin typeface="Palatino Linotype" charset="0"/>
              </a:rPr>
              <a:t>, Phe will not be converted to Tyr</a:t>
            </a: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18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28" t="28358" b="11940"/>
          <a:stretch>
            <a:fillRect/>
          </a:stretch>
        </p:blipFill>
        <p:spPr>
          <a:xfrm>
            <a:off x="2774950" y="1219200"/>
            <a:ext cx="4660900" cy="3048000"/>
          </a:xfrm>
        </p:spPr>
      </p:pic>
      <p:sp>
        <p:nvSpPr>
          <p:cNvPr id="918532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1010</a:t>
            </a:r>
            <a:endParaRPr lang="en-US" sz="1000">
              <a:latin typeface="Times" charset="0"/>
            </a:endParaRPr>
          </a:p>
        </p:txBody>
      </p:sp>
      <p:sp>
        <p:nvSpPr>
          <p:cNvPr id="918544" name="Line 16"/>
          <p:cNvSpPr>
            <a:spLocks noChangeShapeType="1"/>
          </p:cNvSpPr>
          <p:nvPr/>
        </p:nvSpPr>
        <p:spPr bwMode="auto">
          <a:xfrm flipH="1">
            <a:off x="3619500" y="23622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5" name="Line 17"/>
          <p:cNvSpPr>
            <a:spLocks noChangeShapeType="1"/>
          </p:cNvSpPr>
          <p:nvPr/>
        </p:nvSpPr>
        <p:spPr bwMode="auto">
          <a:xfrm>
            <a:off x="3619500" y="23622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8" name="Rectangle 20"/>
          <p:cNvSpPr>
            <a:spLocks noChangeArrowheads="1"/>
          </p:cNvSpPr>
          <p:nvPr/>
        </p:nvSpPr>
        <p:spPr bwMode="auto">
          <a:xfrm>
            <a:off x="2781300" y="3581400"/>
            <a:ext cx="2895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0" name="Rectangle 22"/>
          <p:cNvSpPr>
            <a:spLocks noChangeArrowheads="1"/>
          </p:cNvSpPr>
          <p:nvPr/>
        </p:nvSpPr>
        <p:spPr bwMode="auto">
          <a:xfrm>
            <a:off x="4686300" y="3276600"/>
            <a:ext cx="4191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9" name="Text Box 21"/>
          <p:cNvSpPr txBox="1">
            <a:spLocks noChangeArrowheads="1"/>
          </p:cNvSpPr>
          <p:nvPr/>
        </p:nvSpPr>
        <p:spPr bwMode="auto">
          <a:xfrm>
            <a:off x="4229100" y="32766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BH</a:t>
            </a:r>
            <a:r>
              <a:rPr lang="en-US" baseline="-25000"/>
              <a:t>2</a:t>
            </a:r>
          </a:p>
        </p:txBody>
      </p:sp>
      <p:grpSp>
        <p:nvGrpSpPr>
          <p:cNvPr id="918554" name="Group 26"/>
          <p:cNvGrpSpPr>
            <a:grpSpLocks/>
          </p:cNvGrpSpPr>
          <p:nvPr/>
        </p:nvGrpSpPr>
        <p:grpSpPr bwMode="auto">
          <a:xfrm>
            <a:off x="6438900" y="4343400"/>
            <a:ext cx="381000" cy="304800"/>
            <a:chOff x="4056" y="2736"/>
            <a:chExt cx="240" cy="192"/>
          </a:xfrm>
        </p:grpSpPr>
        <p:sp>
          <p:nvSpPr>
            <p:cNvPr id="918552" name="Line 24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8553" name="Line 25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8555" name="Text Box 27"/>
          <p:cNvSpPr txBox="1">
            <a:spLocks noChangeArrowheads="1"/>
          </p:cNvSpPr>
          <p:nvPr/>
        </p:nvSpPr>
        <p:spPr bwMode="auto">
          <a:xfrm>
            <a:off x="7581900" y="1905000"/>
            <a:ext cx="1909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Phe accumulated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voet_template2">
  <a:themeElements>
    <a:clrScheme name="1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oet_template2">
  <a:themeElements>
    <a:clrScheme name="2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2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voet_template2">
  <a:themeElements>
    <a:clrScheme name="3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voet_template2">
      <a:majorFont>
        <a:latin typeface="Arial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3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5889</TotalTime>
  <Words>842</Words>
  <Application>Microsoft Office PowerPoint</Application>
  <PresentationFormat>35mm Slides</PresentationFormat>
  <Paragraphs>201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1_voet_template2</vt:lpstr>
      <vt:lpstr>2_voet_template2</vt:lpstr>
      <vt:lpstr>3_voet_template2</vt:lpstr>
      <vt:lpstr>Apex</vt:lpstr>
      <vt:lpstr>Slide 1</vt:lpstr>
      <vt:lpstr>Inborn Errors of aa Metabolism</vt:lpstr>
      <vt:lpstr>Phenylketonuria (PKU)</vt:lpstr>
      <vt:lpstr>The pathway of phenylalanine degradation</vt:lpstr>
      <vt:lpstr>Phenylketonuria (PKU)</vt:lpstr>
      <vt:lpstr>Formation, utilization, and regeneration of 5,6,7,8-tetrahydrobiopterin (BH4) in the phenylalanine hydroxylase reaction</vt:lpstr>
      <vt:lpstr>Phenylketonuria (PKU)</vt:lpstr>
      <vt:lpstr>Characteristics of PKU</vt:lpstr>
      <vt:lpstr>Slide 9</vt:lpstr>
      <vt:lpstr>Melanin biosynthesis from tyrosine</vt:lpstr>
      <vt:lpstr>Characteristics of PKU</vt:lpstr>
      <vt:lpstr>Characteristics of PKU</vt:lpstr>
      <vt:lpstr>Characteristics of PKU</vt:lpstr>
      <vt:lpstr>Slide 14</vt:lpstr>
      <vt:lpstr>Characteristics of PKU</vt:lpstr>
      <vt:lpstr>Maple Syrup Urine Disease</vt:lpstr>
      <vt:lpstr>Maple Syrup Urine Disease</vt:lpstr>
      <vt:lpstr>Slide 18</vt:lpstr>
      <vt:lpstr>Maple Syrup Urine Disease</vt:lpstr>
      <vt:lpstr>Albinism</vt:lpstr>
      <vt:lpstr>Melanin biosynthesis from tyrosine: Deficiency of tyrosinase leads to albinisim</vt:lpstr>
      <vt:lpstr>Homocystinuria</vt:lpstr>
      <vt:lpstr>Methionine degradation pathway: Deficiency of cystathione b-synthase leads to homocystinuria / homocysteinemia</vt:lpstr>
      <vt:lpstr>Homocystinuria</vt:lpstr>
      <vt:lpstr>Homocysteinemia</vt:lpstr>
      <vt:lpstr>Methionine degradation pathway: Deficiency of cystathione b-synthase leads to hyperhomocystinuria / hyperhomocysteinemia</vt:lpstr>
      <vt:lpstr>Alkaptonuria</vt:lpstr>
      <vt:lpstr>Alkaptonuria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</dc:title>
  <dc:creator>sumbul fatma</dc:creator>
  <cp:lastModifiedBy>sumbul</cp:lastModifiedBy>
  <cp:revision>363</cp:revision>
  <cp:lastPrinted>1601-01-01T00:00:00Z</cp:lastPrinted>
  <dcterms:created xsi:type="dcterms:W3CDTF">2001-02-07T02:23:56Z</dcterms:created>
  <dcterms:modified xsi:type="dcterms:W3CDTF">2014-05-06T07:03:47Z</dcterms:modified>
</cp:coreProperties>
</file>