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7" r:id="rId4"/>
    <p:sldId id="271" r:id="rId5"/>
    <p:sldId id="274" r:id="rId6"/>
    <p:sldId id="258" r:id="rId7"/>
    <p:sldId id="259" r:id="rId8"/>
    <p:sldId id="260" r:id="rId9"/>
    <p:sldId id="261" r:id="rId10"/>
    <p:sldId id="275" r:id="rId11"/>
    <p:sldId id="262" r:id="rId12"/>
    <p:sldId id="273" r:id="rId13"/>
    <p:sldId id="263" r:id="rId14"/>
    <p:sldId id="264" r:id="rId15"/>
    <p:sldId id="265" r:id="rId16"/>
    <p:sldId id="267" r:id="rId17"/>
    <p:sldId id="268" r:id="rId18"/>
    <p:sldId id="276" r:id="rId19"/>
    <p:sldId id="269" r:id="rId20"/>
    <p:sldId id="270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PROF.HANAN HABIB</a:t>
            </a:r>
          </a:p>
          <a:p>
            <a:r>
              <a:rPr lang="en-US" i="1" dirty="0" smtClean="0"/>
              <a:t>Department of Pathology-Microbiology unit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Cystitis</a:t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Renal Block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</a:t>
            </a:r>
            <a:r>
              <a:rPr lang="en-GB" sz="3200" b="1" dirty="0" smtClean="0">
                <a:latin typeface="+mn-lt"/>
              </a:rPr>
              <a:t>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</a:t>
            </a:r>
            <a:r>
              <a:rPr lang="en-GB" sz="2000" b="1" dirty="0" smtClean="0"/>
              <a:t>64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</a:t>
            </a:r>
            <a:r>
              <a:rPr lang="en-GB" sz="2000" b="1" dirty="0" smtClean="0"/>
              <a:t>16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 smtClean="0"/>
              <a:t>Pseudomona</a:t>
            </a:r>
            <a:r>
              <a:rPr lang="en-GB" sz="2000" b="1" i="1" dirty="0" smtClean="0"/>
              <a:t> s</a:t>
            </a:r>
            <a:r>
              <a:rPr lang="hu-HU" sz="2000" b="1" dirty="0" smtClean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 smtClean="0"/>
              <a:t>&lt;</a:t>
            </a:r>
            <a:r>
              <a:rPr lang="en-GB" sz="2000" b="1" dirty="0"/>
              <a:t>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solidFill>
                  <a:srgbClr val="7030A0"/>
                </a:solidFill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(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r>
              <a:rPr lang="en-GB" sz="2000" b="1" i="1" dirty="0"/>
              <a:t>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 result)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</a:t>
            </a:r>
            <a:r>
              <a:rPr lang="en-GB" sz="2000" b="1" dirty="0" smtClean="0"/>
              <a:t>(</a:t>
            </a:r>
            <a:r>
              <a:rPr lang="en-GB" sz="2000" b="1" dirty="0" err="1" smtClean="0"/>
              <a:t>Adeno</a:t>
            </a:r>
            <a:r>
              <a:rPr lang="en-GB" sz="2000" b="1" dirty="0"/>
              <a:t>, </a:t>
            </a:r>
            <a:r>
              <a:rPr lang="en-GB" sz="2000" b="1" dirty="0" err="1" smtClean="0"/>
              <a:t>Varicella</a:t>
            </a:r>
            <a:r>
              <a:rPr lang="en-GB" sz="2000" b="1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</a:t>
            </a:r>
            <a:r>
              <a:rPr lang="en-GB" sz="2000" dirty="0" smtClean="0"/>
              <a:t>judge,  often multi-resistant  </a:t>
            </a:r>
            <a:r>
              <a:rPr lang="en-GB" sz="2000" dirty="0"/>
              <a:t>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543800" y="2286000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(</a:t>
            </a:r>
            <a:r>
              <a:rPr lang="hu-HU" sz="1800" dirty="0" smtClean="0"/>
              <a:t>% </a:t>
            </a:r>
            <a:r>
              <a:rPr lang="hu-HU" sz="1800" dirty="0"/>
              <a:t>is not possible </a:t>
            </a:r>
            <a:r>
              <a:rPr lang="hu-HU" sz="1800" dirty="0" smtClean="0"/>
              <a:t>to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Symptoms usually of </a:t>
            </a:r>
            <a:r>
              <a:rPr lang="en-US" dirty="0" smtClean="0">
                <a:solidFill>
                  <a:srgbClr val="7030A0"/>
                </a:solidFill>
              </a:rPr>
              <a:t>acute onset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Dysuria</a:t>
            </a:r>
            <a:r>
              <a:rPr lang="en-US" dirty="0" smtClean="0"/>
              <a:t>  ( painful urination)</a:t>
            </a:r>
          </a:p>
          <a:p>
            <a:r>
              <a:rPr lang="en-US" dirty="0" smtClean="0"/>
              <a:t>Frequency  ( frequent voiding)</a:t>
            </a:r>
          </a:p>
          <a:p>
            <a:r>
              <a:rPr lang="en-US" dirty="0" smtClean="0"/>
              <a:t>Urgency  ( an imperative call for toilet)</a:t>
            </a:r>
          </a:p>
          <a:p>
            <a:r>
              <a:rPr lang="en-US" dirty="0" err="1" smtClean="0"/>
              <a:t>Hematuria</a:t>
            </a:r>
            <a:r>
              <a:rPr lang="en-US" dirty="0" smtClean="0"/>
              <a:t> ( blood in urine) in 50%  of cases.</a:t>
            </a:r>
          </a:p>
          <a:p>
            <a:r>
              <a:rPr lang="en-US" dirty="0" smtClean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</a:t>
            </a:r>
            <a:r>
              <a:rPr lang="en-GB" sz="1600" b="1" dirty="0" smtClean="0"/>
              <a:t>bacteria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354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smtClean="0"/>
              <a:t>Chemica</a:t>
            </a:r>
            <a:r>
              <a:rPr lang="en-GB" sz="2000" smtClean="0"/>
              <a:t>ls</a:t>
            </a:r>
            <a:endParaRPr lang="en-GB" sz="2000" dirty="0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How to differentiate between cystitis and </a:t>
            </a:r>
            <a:r>
              <a:rPr lang="en-US" b="1" dirty="0" err="1" smtClean="0">
                <a:solidFill>
                  <a:srgbClr val="002060"/>
                </a:solidFill>
              </a:rPr>
              <a:t>urethritis</a:t>
            </a:r>
            <a:r>
              <a:rPr lang="en-US" b="1" dirty="0" smtClean="0">
                <a:solidFill>
                  <a:srgbClr val="002060"/>
                </a:solidFill>
              </a:rPr>
              <a:t> 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Cystitis is of more acute onset</a:t>
            </a:r>
          </a:p>
          <a:p>
            <a:r>
              <a:rPr lang="en-US" dirty="0" smtClean="0"/>
              <a:t>More sever symptoms</a:t>
            </a:r>
          </a:p>
          <a:p>
            <a:r>
              <a:rPr lang="en-US" dirty="0" smtClean="0"/>
              <a:t>Pain, tenderness on the supra-pubic area.</a:t>
            </a:r>
          </a:p>
          <a:p>
            <a:r>
              <a:rPr lang="en-US" dirty="0" smtClean="0"/>
              <a:t>Presence of bacteria in urine ( </a:t>
            </a:r>
            <a:r>
              <a:rPr lang="en-US" i="1" dirty="0" err="1" smtClean="0"/>
              <a:t>bacteriuria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Urine cloudy, malodorous and may be bloody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Differential diagnosis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( types of cystitis)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Non-infectious cystitis such as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Traumatic cystitis </a:t>
            </a:r>
            <a:r>
              <a:rPr lang="en-US" dirty="0" smtClean="0"/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cystitis </a:t>
            </a:r>
            <a:r>
              <a:rPr lang="en-US" dirty="0" smtClean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</a:t>
            </a:r>
            <a:r>
              <a:rPr lang="en-US" i="1" dirty="0" err="1" smtClean="0"/>
              <a:t>S.hematobium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710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Laboratory diagnosis of cystitis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Specimen collection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 marL="514350" indent="-514350"/>
            <a:r>
              <a:rPr lang="en-US" dirty="0" smtClean="0"/>
              <a:t>Most important is clean catch urine [Midstream urine ( </a:t>
            </a:r>
            <a:r>
              <a:rPr lang="en-US" b="1" dirty="0" smtClean="0">
                <a:solidFill>
                  <a:srgbClr val="C00000"/>
                </a:solidFill>
              </a:rPr>
              <a:t>MSU</a:t>
            </a:r>
            <a:r>
              <a:rPr lang="en-US" dirty="0" smtClean="0"/>
              <a:t>)] to bypass contamination by </a:t>
            </a:r>
            <a:r>
              <a:rPr lang="en-US" dirty="0" err="1" smtClean="0"/>
              <a:t>prenial</a:t>
            </a:r>
            <a:r>
              <a:rPr lang="en-US" dirty="0" smtClean="0"/>
              <a:t> flora </a:t>
            </a:r>
            <a:r>
              <a:rPr lang="en-US" i="1" dirty="0" smtClean="0"/>
              <a:t>and must be </a:t>
            </a:r>
            <a:r>
              <a:rPr lang="en-US" i="1" dirty="0" smtClean="0">
                <a:solidFill>
                  <a:srgbClr val="7030A0"/>
                </a:solidFill>
              </a:rPr>
              <a:t>before starting antibiotic</a:t>
            </a:r>
            <a:r>
              <a:rPr lang="en-US" i="1" dirty="0" smtClean="0"/>
              <a:t>.</a:t>
            </a:r>
          </a:p>
          <a:p>
            <a:pPr marL="514350" indent="-514350"/>
            <a:r>
              <a:rPr lang="en-US" b="1" dirty="0" smtClean="0"/>
              <a:t>Supra-pubic aspiration </a:t>
            </a:r>
            <a:r>
              <a:rPr lang="en-US" dirty="0" smtClean="0"/>
              <a:t>or </a:t>
            </a:r>
            <a:r>
              <a:rPr lang="en-US" b="1" dirty="0" smtClean="0"/>
              <a:t>catheterization </a:t>
            </a:r>
            <a:r>
              <a:rPr lang="en-US" dirty="0" smtClean="0"/>
              <a:t>may be used in children.  </a:t>
            </a:r>
          </a:p>
          <a:p>
            <a:pPr marL="514350" indent="-514350"/>
            <a:r>
              <a:rPr lang="en-US" dirty="0" smtClean="0"/>
              <a:t>Catheter urine should not be used for diagnosis of UTI.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Microscopic examination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smtClean="0"/>
              <a:t>About 90% of patients have </a:t>
            </a:r>
            <a:r>
              <a:rPr lang="en-US" b="1" dirty="0" smtClean="0"/>
              <a:t>&gt; 10 WBCs /cu.mm</a:t>
            </a:r>
          </a:p>
          <a:p>
            <a:pPr marL="514350" indent="-514350"/>
            <a:r>
              <a:rPr lang="en-US" dirty="0" smtClean="0"/>
              <a:t>Gram stain of </a:t>
            </a:r>
            <a:r>
              <a:rPr lang="en-US" dirty="0" err="1" smtClean="0"/>
              <a:t>uncentrifuged</a:t>
            </a:r>
            <a:r>
              <a:rPr lang="en-US" dirty="0" smtClean="0"/>
              <a:t> sample is sensitive and specific.</a:t>
            </a:r>
          </a:p>
          <a:p>
            <a:pPr marL="514350" indent="-514350"/>
            <a:r>
              <a:rPr lang="en-US" dirty="0" smtClean="0"/>
              <a:t>One organism per oil-immersion field is indicative of infection.</a:t>
            </a:r>
          </a:p>
          <a:p>
            <a:pPr marL="514350" indent="-514350"/>
            <a:r>
              <a:rPr lang="en-US" dirty="0" smtClean="0"/>
              <a:t>Blood cells, parasites or crystals can be seen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C00000"/>
                </a:solidFill>
              </a:rPr>
              <a:t>Chemical screening tests:</a:t>
            </a:r>
          </a:p>
          <a:p>
            <a:r>
              <a:rPr lang="en-US" b="1" dirty="0" smtClean="0"/>
              <a:t>Urine dip stick </a:t>
            </a:r>
            <a:r>
              <a:rPr lang="en-US" dirty="0" smtClean="0"/>
              <a:t>–rapid ,detects </a:t>
            </a:r>
            <a:r>
              <a:rPr lang="en-US" i="1" dirty="0" smtClean="0">
                <a:solidFill>
                  <a:srgbClr val="7030A0"/>
                </a:solidFill>
              </a:rPr>
              <a:t>nitrites</a:t>
            </a:r>
            <a:r>
              <a:rPr lang="en-US" dirty="0" smtClean="0"/>
              <a:t> released by bacterial metabolism and </a:t>
            </a:r>
            <a:r>
              <a:rPr lang="en-US" i="1" dirty="0" smtClean="0">
                <a:solidFill>
                  <a:srgbClr val="7030A0"/>
                </a:solidFill>
              </a:rPr>
              <a:t>leukocyte esterase </a:t>
            </a:r>
            <a:r>
              <a:rPr lang="en-US" dirty="0" smtClean="0"/>
              <a:t>from inflammatory cells. Not specific.</a:t>
            </a:r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C00000"/>
                </a:solidFill>
              </a:rPr>
              <a:t>Urine culture</a:t>
            </a:r>
            <a:r>
              <a:rPr lang="en-US" dirty="0" smtClean="0"/>
              <a:t>: important to identify bacterial cause and antimicrobial sensitivity .</a:t>
            </a:r>
          </a:p>
          <a:p>
            <a:r>
              <a:rPr lang="en-US" b="1" dirty="0" smtClean="0"/>
              <a:t>Quantitative culture </a:t>
            </a:r>
            <a:r>
              <a:rPr lang="en-US" dirty="0" smtClean="0"/>
              <a:t>typical of UTI ( &gt;100,000 /</a:t>
            </a:r>
            <a:r>
              <a:rPr lang="en-US" dirty="0" err="1" smtClean="0"/>
              <a:t>cumm</a:t>
            </a:r>
            <a:r>
              <a:rPr lang="en-US" dirty="0" smtClean="0"/>
              <a:t>). Lower count (&lt;100,000 or less 1000/</a:t>
            </a:r>
            <a:r>
              <a:rPr lang="en-US" dirty="0" err="1" smtClean="0"/>
              <a:t>cumm</a:t>
            </a:r>
            <a:r>
              <a:rPr lang="en-US" dirty="0" smtClean="0"/>
              <a:t> ) is indicative of cystitis if the patient is  </a:t>
            </a:r>
            <a:r>
              <a:rPr lang="en-US" i="1" dirty="0" smtClean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2.gstatic.com/images?q=tbn:ANd9GcTCS4wlnBnpj4yiwhG6rGSWVMdCZGN-qtMSufeT56YnlzZZrqI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"/>
            <a:ext cx="3200400" cy="2286000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2971800"/>
            <a:ext cx="333375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Recurrent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or more episodes of cystitis /year  </a:t>
            </a:r>
          </a:p>
          <a:p>
            <a:r>
              <a:rPr lang="en-US" dirty="0" smtClean="0"/>
              <a:t>Requires further investigations such as Intra-Venous </a:t>
            </a:r>
            <a:r>
              <a:rPr lang="en-US" dirty="0" err="1" smtClean="0"/>
              <a:t>Urogram</a:t>
            </a:r>
            <a:r>
              <a:rPr lang="en-US" dirty="0" smtClean="0"/>
              <a:t> ( </a:t>
            </a:r>
            <a:r>
              <a:rPr lang="en-US" b="1" dirty="0" smtClean="0">
                <a:solidFill>
                  <a:srgbClr val="002060"/>
                </a:solidFill>
              </a:rPr>
              <a:t>IVU</a:t>
            </a:r>
            <a:r>
              <a:rPr lang="en-US" dirty="0" smtClean="0"/>
              <a:t>) or Ultrasound to detect obstruction or congenital deformity.</a:t>
            </a:r>
          </a:p>
          <a:p>
            <a:r>
              <a:rPr lang="en-US" dirty="0" err="1" smtClean="0"/>
              <a:t>Cystoscopy</a:t>
            </a:r>
            <a:r>
              <a:rPr lang="en-US" dirty="0" smtClean="0"/>
              <a:t> required in some cases.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Objectives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rtl="1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1-To define the term cystitis and who is commonly get cystitis.</a:t>
            </a:r>
          </a:p>
          <a:p>
            <a:pPr rtl="1">
              <a:buNone/>
            </a:pPr>
            <a:r>
              <a:rPr lang="en-US" dirty="0" smtClean="0"/>
              <a:t>2- To describe the pathogenesis and risk factors of cystitis.</a:t>
            </a:r>
          </a:p>
          <a:p>
            <a:pPr rtl="1">
              <a:buNone/>
            </a:pPr>
            <a:r>
              <a:rPr lang="en-US" dirty="0" smtClean="0"/>
              <a:t>3- To know the most common causative organisms of cystitis </a:t>
            </a:r>
          </a:p>
          <a:p>
            <a:pPr rtl="1">
              <a:buNone/>
            </a:pPr>
            <a:r>
              <a:rPr lang="en-US" dirty="0" smtClean="0"/>
              <a:t>4- To recognize different types of cystitis ( infectious and non-infectious).</a:t>
            </a:r>
          </a:p>
          <a:p>
            <a:pPr rtl="1">
              <a:buNone/>
            </a:pPr>
            <a:r>
              <a:rPr lang="en-US" dirty="0" smtClean="0"/>
              <a:t>5- To recognize  that venereal  diseases can present with cystitis.</a:t>
            </a:r>
          </a:p>
          <a:p>
            <a:pPr rtl="1">
              <a:buNone/>
            </a:pPr>
            <a:r>
              <a:rPr lang="en-US" dirty="0" smtClean="0"/>
              <a:t>6- To understand  the laboratory diagnostic of cystitis</a:t>
            </a:r>
          </a:p>
          <a:p>
            <a:pPr rtl="1">
              <a:buNone/>
            </a:pPr>
            <a:r>
              <a:rPr lang="en-US" dirty="0" smtClean="0"/>
              <a:t>7-To know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Empiric treatment </a:t>
            </a:r>
            <a:r>
              <a:rPr lang="en-US" dirty="0" smtClean="0"/>
              <a:t>commonly used depending on the knowledge of common organism and sensitivity pattern.</a:t>
            </a:r>
          </a:p>
          <a:p>
            <a:r>
              <a:rPr lang="en-US" b="1" dirty="0" smtClean="0"/>
              <a:t>Treatment best guided by susceptibility pattern of the causative bacteria.</a:t>
            </a:r>
          </a:p>
          <a:p>
            <a:r>
              <a:rPr lang="en-US" dirty="0" smtClean="0"/>
              <a:t>Common agents: </a:t>
            </a:r>
            <a:r>
              <a:rPr lang="en-US" dirty="0" err="1" smtClean="0"/>
              <a:t>Ampicillin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Ciprofloxacin, </a:t>
            </a:r>
            <a:r>
              <a:rPr lang="en-US" dirty="0" err="1" smtClean="0"/>
              <a:t>Norfloxacin</a:t>
            </a:r>
            <a:r>
              <a:rPr lang="en-US" dirty="0" smtClean="0"/>
              <a:t>, </a:t>
            </a:r>
            <a:r>
              <a:rPr lang="en-US" dirty="0" err="1" smtClean="0"/>
              <a:t>Gentamicin</a:t>
            </a:r>
            <a:r>
              <a:rPr lang="en-US" dirty="0" smtClean="0"/>
              <a:t> or TRM-SMX.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Duration</a:t>
            </a:r>
            <a:r>
              <a:rPr lang="en-US" dirty="0" smtClean="0"/>
              <a:t> of treatment: three  days for uncomplicated cystitis</a:t>
            </a:r>
          </a:p>
          <a:p>
            <a:r>
              <a:rPr lang="en-US" dirty="0" smtClean="0"/>
              <a:t>10-14 days for complicated and recurrent cystitis.</a:t>
            </a:r>
          </a:p>
          <a:p>
            <a:r>
              <a:rPr lang="en-US" b="1" dirty="0" smtClean="0"/>
              <a:t>Prophylaxis</a:t>
            </a:r>
            <a:r>
              <a:rPr lang="en-US" dirty="0" smtClean="0"/>
              <a:t> required for recurrent cases by </a:t>
            </a:r>
            <a:r>
              <a:rPr lang="en-US" dirty="0" err="1" smtClean="0"/>
              <a:t>Nitrofurantoin</a:t>
            </a:r>
            <a:r>
              <a:rPr lang="en-US" dirty="0" smtClean="0"/>
              <a:t> or TRM-SMX.</a:t>
            </a:r>
          </a:p>
          <a:p>
            <a:r>
              <a:rPr lang="en-US" b="1" dirty="0" smtClean="0"/>
              <a:t>Prevention</a:t>
            </a:r>
            <a:r>
              <a:rPr lang="en-US" dirty="0" smtClean="0"/>
              <a:t> : drinking plenty of water and prophylactic antibiotic.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Introduction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Patient presents with urinary symptoms and significant </a:t>
            </a:r>
            <a:r>
              <a:rPr lang="en-US" b="1" dirty="0" err="1" smtClean="0">
                <a:solidFill>
                  <a:srgbClr val="C00000"/>
                </a:solidFill>
              </a:rPr>
              <a:t>bacteriuria</a:t>
            </a:r>
            <a:r>
              <a:rPr lang="en-US" b="1" dirty="0" smtClean="0">
                <a:solidFill>
                  <a:srgbClr val="C00000"/>
                </a:solidFill>
              </a:rPr>
              <a:t>= 10</a:t>
            </a:r>
            <a:r>
              <a:rPr lang="en-US" b="1" baseline="30000" dirty="0" smtClean="0">
                <a:solidFill>
                  <a:srgbClr val="C00000"/>
                </a:solidFill>
              </a:rPr>
              <a:t>5 </a:t>
            </a:r>
            <a:r>
              <a:rPr lang="en-US" b="1" dirty="0" smtClean="0">
                <a:solidFill>
                  <a:srgbClr val="C00000"/>
                </a:solidFill>
              </a:rPr>
              <a:t>bacteria/ml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when the patient presents with significant bacteria in urine but without symptoms</a:t>
            </a:r>
          </a:p>
        </p:txBody>
      </p:sp>
      <p:pic>
        <p:nvPicPr>
          <p:cNvPr id="2050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Prevalence of </a:t>
            </a:r>
            <a:r>
              <a:rPr lang="en-GB" b="1" dirty="0" err="1" smtClean="0">
                <a:solidFill>
                  <a:schemeClr val="accent1"/>
                </a:solidFill>
              </a:rPr>
              <a:t>Bacter</a:t>
            </a:r>
            <a:r>
              <a:rPr lang="hu-HU" b="1" dirty="0" smtClean="0">
                <a:solidFill>
                  <a:schemeClr val="accent1"/>
                </a:solidFill>
              </a:rPr>
              <a:t>i</a:t>
            </a:r>
            <a:r>
              <a:rPr lang="en-GB" b="1" dirty="0" err="1" smtClean="0">
                <a:solidFill>
                  <a:schemeClr val="accent1"/>
                </a:solidFill>
              </a:rPr>
              <a:t>uria</a:t>
            </a:r>
            <a:r>
              <a:rPr lang="en-GB" b="1" dirty="0" smtClean="0">
                <a:solidFill>
                  <a:schemeClr val="accent1"/>
                </a:solidFill>
              </a:rPr>
              <a:t> in different age groups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iagram" r:id="rId3" imgW="7877251" imgH="4114800" progId="MSGraph.Chart.8">
                  <p:embed followColorScheme="full"/>
                </p:oleObj>
              </mc:Choice>
              <mc:Fallback>
                <p:oleObj name="Diagram" r:id="rId3" imgW="7877251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Classification of UTI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UTIs:</a:t>
            </a:r>
          </a:p>
          <a:p>
            <a:pPr>
              <a:buFontTx/>
              <a:buNone/>
            </a:pPr>
            <a:r>
              <a:rPr lang="en-GB" sz="2400" b="1" dirty="0"/>
              <a:t>	Cystitis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</a:t>
            </a:r>
            <a:r>
              <a:rPr lang="en-GB" sz="2400" dirty="0" err="1"/>
              <a:t>urethritis</a:t>
            </a:r>
            <a:r>
              <a:rPr lang="en-GB" sz="2400" dirty="0"/>
              <a:t> in </a:t>
            </a:r>
            <a:r>
              <a:rPr lang="en-GB" sz="2400" dirty="0" smtClean="0"/>
              <a:t>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dirty="0" err="1"/>
              <a:t>Prostatitis</a:t>
            </a:r>
            <a:r>
              <a:rPr lang="en-GB" sz="2400" b="1" dirty="0"/>
              <a:t> and </a:t>
            </a:r>
            <a:r>
              <a:rPr lang="en-GB" sz="2400" b="1" dirty="0" err="1" smtClean="0"/>
              <a:t>Epididymitis</a:t>
            </a:r>
            <a:r>
              <a:rPr lang="en-GB" sz="2400" b="1" dirty="0" smtClean="0"/>
              <a:t> </a:t>
            </a:r>
            <a:endParaRPr lang="en-GB" sz="2400" b="1" dirty="0"/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UTIs:</a:t>
            </a:r>
          </a:p>
          <a:p>
            <a:pPr>
              <a:buFontTx/>
              <a:buNone/>
            </a:pP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hu-HU" sz="2400" b="1" dirty="0"/>
              <a:t>C</a:t>
            </a:r>
            <a:r>
              <a:rPr lang="en-GB" sz="2400" b="1" dirty="0" err="1"/>
              <a:t>hronic</a:t>
            </a:r>
            <a:r>
              <a:rPr lang="en-GB" sz="2400" b="1" dirty="0"/>
              <a:t> pyelonephritis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dirty="0">
                <a:solidFill>
                  <a:srgbClr val="C00000"/>
                </a:solidFill>
              </a:rPr>
              <a:t>Complicated UTI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/>
              <a:t>(</a:t>
            </a:r>
            <a:r>
              <a:rPr lang="en-GB" sz="2400" dirty="0" err="1"/>
              <a:t>nosocomial</a:t>
            </a:r>
            <a:r>
              <a:rPr lang="en-GB" sz="2400" dirty="0"/>
              <a:t> UTIs, relapses, structural or functional </a:t>
            </a:r>
            <a:r>
              <a:rPr lang="en-GB" sz="2400" dirty="0" smtClean="0"/>
              <a:t>abnormalities</a:t>
            </a:r>
            <a:r>
              <a:rPr lang="hu-HU" sz="2400" dirty="0" smtClean="0"/>
              <a:t> </a:t>
            </a:r>
            <a:r>
              <a:rPr lang="en-US" sz="2400" dirty="0" smtClean="0"/>
              <a:t>)</a:t>
            </a:r>
            <a:endParaRPr lang="en-GB" sz="2400" dirty="0"/>
          </a:p>
        </p:txBody>
      </p:sp>
      <p:pic>
        <p:nvPicPr>
          <p:cNvPr id="56322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Cysytitis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common due to a number of reasons : </a:t>
            </a:r>
          </a:p>
          <a:p>
            <a:pPr>
              <a:buNone/>
            </a:pPr>
            <a:r>
              <a:rPr lang="en-US" dirty="0" smtClean="0"/>
              <a:t>   - short urethra</a:t>
            </a:r>
          </a:p>
          <a:p>
            <a:pPr>
              <a:buNone/>
            </a:pPr>
            <a:r>
              <a:rPr lang="en-US" dirty="0" smtClean="0"/>
              <a:t>   - pregnancy</a:t>
            </a:r>
          </a:p>
          <a:p>
            <a:pPr>
              <a:buNone/>
            </a:pPr>
            <a:r>
              <a:rPr lang="en-US" dirty="0" smtClean="0"/>
              <a:t>   - decreased estrogen production during menopause.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mainly due to persistent bacterial infection of the prostate.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both sexes</a:t>
            </a:r>
            <a:r>
              <a:rPr lang="en-US" dirty="0" smtClean="0"/>
              <a:t>: common risk factors are 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presence of bladder stone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urethral stricture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catheterization of the urinary tract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diabetes mellitus</a:t>
            </a: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frequent irritation of the mucosal surfaces of the urethra and the bladder.</a:t>
            </a:r>
          </a:p>
          <a:p>
            <a:r>
              <a:rPr lang="en-US" dirty="0" smtClean="0"/>
              <a:t>Infection results when bacteria ascends to the urinary bladder . These bacteria are residents or transient members of the </a:t>
            </a:r>
            <a:r>
              <a:rPr lang="en-US" dirty="0" err="1" smtClean="0"/>
              <a:t>prenial</a:t>
            </a:r>
            <a:r>
              <a:rPr lang="en-US" dirty="0" smtClean="0"/>
              <a:t> flora, and are derived from the large intestine flora. </a:t>
            </a:r>
          </a:p>
          <a:p>
            <a:r>
              <a:rPr lang="en-US" dirty="0" smtClean="0"/>
              <a:t>Toxins produced by </a:t>
            </a:r>
            <a:r>
              <a:rPr lang="en-US" dirty="0" err="1" smtClean="0"/>
              <a:t>uropathogens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Conditions that create access to bladder are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b="1" dirty="0" smtClean="0"/>
              <a:t>Sexual </a:t>
            </a:r>
            <a:r>
              <a:rPr lang="en-US" b="1" dirty="0" smtClean="0"/>
              <a:t>intercourse &amp; </a:t>
            </a:r>
            <a:r>
              <a:rPr lang="en-US" b="1" dirty="0" smtClean="0"/>
              <a:t>due to short urethral distance.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-Uncomplicated UTI  </a:t>
            </a:r>
            <a:r>
              <a:rPr lang="en-US" dirty="0" smtClean="0"/>
              <a:t>usually occurs in non pregnant  , young sexually active female without any structural or neurological abnormality</a:t>
            </a:r>
          </a:p>
          <a:p>
            <a:pPr>
              <a:buNone/>
            </a:pPr>
            <a:r>
              <a:rPr lang="en-US" b="1" dirty="0" smtClean="0"/>
              <a:t>-Risk factors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Catheterization of the urinary bladder , instrumentation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Structural abnormalities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Obstruction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Hematogenous</a:t>
            </a:r>
            <a:r>
              <a:rPr lang="en-US" b="1" dirty="0" smtClean="0"/>
              <a:t> </a:t>
            </a:r>
            <a:r>
              <a:rPr lang="en-US" dirty="0" smtClean="0"/>
              <a:t> through blood stream from other sites of infection (less common).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Etiologic agents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E.coli</a:t>
            </a:r>
            <a:r>
              <a:rPr lang="en-US" dirty="0" smtClean="0"/>
              <a:t> is the most common (90%) cause of cystitis. Other </a:t>
            </a:r>
            <a:r>
              <a:rPr lang="en-US" dirty="0" err="1" smtClean="0"/>
              <a:t>Enterobacteria</a:t>
            </a:r>
            <a:r>
              <a:rPr lang="en-US" dirty="0" smtClean="0"/>
              <a:t> include ( </a:t>
            </a:r>
            <a:r>
              <a:rPr lang="en-US" i="1" dirty="0" smtClean="0"/>
              <a:t>Klebsiella</a:t>
            </a:r>
            <a:r>
              <a:rPr lang="en-US" dirty="0" smtClean="0"/>
              <a:t> </a:t>
            </a:r>
            <a:r>
              <a:rPr lang="en-US" i="1" dirty="0" err="1" smtClean="0"/>
              <a:t>pnumoniae</a:t>
            </a:r>
            <a:r>
              <a:rPr lang="en-US" i="1" dirty="0" smtClean="0"/>
              <a:t>, Proteus </a:t>
            </a:r>
            <a:r>
              <a:rPr lang="en-US" dirty="0" smtClean="0"/>
              <a:t>spp.) Other gram negative rods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P.aeroginosa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Gram positive bacteria :</a:t>
            </a:r>
            <a:r>
              <a:rPr lang="en-US" i="1" dirty="0" err="1" smtClean="0"/>
              <a:t>Enterococcus</a:t>
            </a:r>
            <a:r>
              <a:rPr lang="en-US" i="1" dirty="0" smtClean="0"/>
              <a:t> </a:t>
            </a:r>
            <a:r>
              <a:rPr lang="en-US" i="1" dirty="0" err="1" smtClean="0"/>
              <a:t>fecalis</a:t>
            </a:r>
            <a:r>
              <a:rPr lang="en-US" dirty="0" smtClean="0"/>
              <a:t>, group </a:t>
            </a:r>
            <a:r>
              <a:rPr lang="en-US" i="1" dirty="0" smtClean="0"/>
              <a:t>B  </a:t>
            </a:r>
            <a:r>
              <a:rPr lang="en-US" i="1" dirty="0" err="1" smtClean="0"/>
              <a:t>Strept</a:t>
            </a:r>
            <a:r>
              <a:rPr lang="en-US" dirty="0" smtClean="0"/>
              <a:t>. and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saprophyticus</a:t>
            </a:r>
            <a:r>
              <a:rPr lang="en-US" i="1" dirty="0" smtClean="0"/>
              <a:t> </a:t>
            </a:r>
            <a:r>
              <a:rPr lang="en-US" dirty="0" smtClean="0"/>
              <a:t>{ honeymoon cystitis}.</a:t>
            </a:r>
          </a:p>
          <a:p>
            <a:r>
              <a:rPr lang="en-US" i="1" dirty="0" smtClean="0"/>
              <a:t>Candida</a:t>
            </a:r>
            <a:r>
              <a:rPr lang="en-US" dirty="0" smtClean="0"/>
              <a:t> species</a:t>
            </a:r>
          </a:p>
          <a:p>
            <a:r>
              <a:rPr lang="en-US" dirty="0" smtClean="0"/>
              <a:t>Venereal diseases ( gonorrhea, Chlamydia)  may present with cystitis.</a:t>
            </a:r>
          </a:p>
          <a:p>
            <a:r>
              <a:rPr lang="en-US" i="1" dirty="0" err="1" smtClean="0"/>
              <a:t>Schistosoma</a:t>
            </a:r>
            <a:r>
              <a:rPr lang="en-US" i="1" dirty="0" smtClean="0"/>
              <a:t> </a:t>
            </a:r>
            <a:r>
              <a:rPr lang="en-US" i="1" dirty="0" err="1" smtClean="0"/>
              <a:t>hematobium</a:t>
            </a:r>
            <a:r>
              <a:rPr lang="en-US" i="1" dirty="0" smtClean="0"/>
              <a:t> </a:t>
            </a:r>
            <a:r>
              <a:rPr lang="en-US" dirty="0" smtClean="0"/>
              <a:t>in endemic areas.</a:t>
            </a:r>
            <a:endParaRPr lang="en-US" dirty="0"/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309</TotalTime>
  <Words>806</Words>
  <Application>Microsoft Office PowerPoint</Application>
  <PresentationFormat>On-screen Show (4:3)</PresentationFormat>
  <Paragraphs>145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Georgia</vt:lpstr>
      <vt:lpstr>Wingdings</vt:lpstr>
      <vt:lpstr>Wingdings 2</vt:lpstr>
      <vt:lpstr>Civic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 of UTI</vt:lpstr>
      <vt:lpstr>Cysytitis</vt:lpstr>
      <vt:lpstr>Pathogenesis of cystitis</vt:lpstr>
      <vt:lpstr>Pathogenesis of cystitis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 types of cystitis)</vt:lpstr>
      <vt:lpstr>Laboratory diagnosis of cystitis</vt:lpstr>
      <vt:lpstr>PowerPoint Presentation</vt:lpstr>
      <vt:lpstr>PowerPoint Presentation</vt:lpstr>
      <vt:lpstr>PowerPoint Presentation</vt:lpstr>
      <vt:lpstr>Recurrent cystitis</vt:lpstr>
      <vt:lpstr>Treatment of cystitis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Administrator</cp:lastModifiedBy>
  <cp:revision>58</cp:revision>
  <dcterms:created xsi:type="dcterms:W3CDTF">2011-04-13T10:03:34Z</dcterms:created>
  <dcterms:modified xsi:type="dcterms:W3CDTF">2015-04-27T04:14:17Z</dcterms:modified>
</cp:coreProperties>
</file>