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5"/>
  </p:notesMasterIdLst>
  <p:sldIdLst>
    <p:sldId id="256" r:id="rId2"/>
    <p:sldId id="259" r:id="rId3"/>
    <p:sldId id="281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2" r:id="rId16"/>
    <p:sldId id="273" r:id="rId17"/>
    <p:sldId id="274" r:id="rId18"/>
    <p:sldId id="275" r:id="rId19"/>
    <p:sldId id="276" r:id="rId20"/>
    <p:sldId id="277" r:id="rId21"/>
    <p:sldId id="282" r:id="rId22"/>
    <p:sldId id="279" r:id="rId23"/>
    <p:sldId id="280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196638-7584-4819-A1FD-1B765F79F30D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2D8659-FB5E-4FF6-95FE-911CBA3BD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7140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C9621EF-7D72-4E98-A730-3A08899DFF95}" type="slidenum">
              <a:rPr lang="en-US" altLang="en-US">
                <a:latin typeface="Calibri" panose="020F0502020204030204" pitchFamily="34" charset="0"/>
              </a:rPr>
              <a:pPr eaLnBrk="1" hangingPunct="1"/>
              <a:t>6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17457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2AB3511-7BB3-46E8-98D1-9DAA84DC1777}" type="slidenum">
              <a:rPr lang="en-US" altLang="en-US">
                <a:latin typeface="Calibri" panose="020F0502020204030204" pitchFamily="34" charset="0"/>
              </a:rPr>
              <a:pPr eaLnBrk="1" hangingPunct="1"/>
              <a:t>17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94738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4A5FE53-61FD-4737-8A24-EF10F633D4C9}" type="slidenum">
              <a:rPr lang="en-US" altLang="en-US">
                <a:latin typeface="Calibri" panose="020F0502020204030204" pitchFamily="34" charset="0"/>
              </a:rPr>
              <a:pPr eaLnBrk="1" hangingPunct="1"/>
              <a:t>18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66154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AB1BF2C-C6E2-4F8B-B0CB-219DEA7EE633}" type="slidenum">
              <a:rPr lang="en-US" altLang="en-US">
                <a:latin typeface="Calibri" panose="020F0502020204030204" pitchFamily="34" charset="0"/>
              </a:rPr>
              <a:pPr eaLnBrk="1" hangingPunct="1"/>
              <a:t>19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18100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45B69F8-349B-471A-8E27-4867A9FDC734}" type="slidenum">
              <a:rPr lang="en-US" altLang="en-US">
                <a:latin typeface="Calibri" panose="020F0502020204030204" pitchFamily="34" charset="0"/>
              </a:rPr>
              <a:pPr eaLnBrk="1" hangingPunct="1"/>
              <a:t>20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39836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BB2BA76-61FF-4088-8790-5E93E8859624}" type="slidenum">
              <a:rPr lang="en-US" altLang="en-US">
                <a:latin typeface="Calibri" panose="020F0502020204030204" pitchFamily="34" charset="0"/>
              </a:rPr>
              <a:pPr eaLnBrk="1" hangingPunct="1"/>
              <a:t>21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73062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2EDA03A-114B-45C7-94D9-DACF18B0019C}" type="slidenum">
              <a:rPr lang="en-US" altLang="en-US">
                <a:latin typeface="Calibri" panose="020F0502020204030204" pitchFamily="34" charset="0"/>
              </a:rPr>
              <a:pPr eaLnBrk="1" hangingPunct="1"/>
              <a:t>22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033696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C0D1E3E-B3D6-4138-994D-4CD3928D9ADB}" type="slidenum">
              <a:rPr lang="en-US" altLang="en-US">
                <a:latin typeface="Calibri" panose="020F0502020204030204" pitchFamily="34" charset="0"/>
              </a:rPr>
              <a:pPr eaLnBrk="1" hangingPunct="1"/>
              <a:t>23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61841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8B2C649A-2CD3-4653-A6E2-EC6F8AB3D2D2}" type="slidenum">
              <a:rPr lang="en-US" altLang="en-US">
                <a:latin typeface="Calibri" panose="020F0502020204030204" pitchFamily="34" charset="0"/>
              </a:rPr>
              <a:pPr eaLnBrk="1" hangingPunct="1"/>
              <a:t>7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88466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52FBB93-D8F0-4E0B-AC8F-46856751F817}" type="slidenum">
              <a:rPr lang="en-US" altLang="en-US">
                <a:latin typeface="Calibri" panose="020F0502020204030204" pitchFamily="34" charset="0"/>
              </a:rPr>
              <a:pPr eaLnBrk="1" hangingPunct="1"/>
              <a:t>9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87635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58FADF8-FC1A-4768-ACB2-8BBAF9290D8E}" type="slidenum">
              <a:rPr lang="en-US" altLang="en-US">
                <a:latin typeface="Calibri" panose="020F0502020204030204" pitchFamily="34" charset="0"/>
              </a:rPr>
              <a:pPr eaLnBrk="1" hangingPunct="1"/>
              <a:t>10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28886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01DF0FE-A0F6-4483-B4DB-F72C6F821124}" type="slidenum">
              <a:rPr lang="en-US" altLang="en-US">
                <a:latin typeface="Calibri" panose="020F0502020204030204" pitchFamily="34" charset="0"/>
              </a:rPr>
              <a:pPr eaLnBrk="1" hangingPunct="1"/>
              <a:t>12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61722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6AB5791-CB4C-4EE0-A975-938D07C7D921}" type="slidenum">
              <a:rPr lang="en-US" altLang="en-US">
                <a:latin typeface="Calibri" panose="020F0502020204030204" pitchFamily="34" charset="0"/>
              </a:rPr>
              <a:pPr eaLnBrk="1" hangingPunct="1"/>
              <a:t>13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77512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C8D8298-8029-48C3-B6AD-A864DA8DBFAD}" type="slidenum">
              <a:rPr lang="en-US" altLang="en-US">
                <a:latin typeface="Calibri" panose="020F0502020204030204" pitchFamily="34" charset="0"/>
              </a:rPr>
              <a:pPr eaLnBrk="1" hangingPunct="1"/>
              <a:t>14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30392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FD2F6E5-AF69-4296-8E9D-03F9D3BE584E}" type="slidenum">
              <a:rPr lang="en-US" altLang="en-US">
                <a:latin typeface="Calibri" panose="020F0502020204030204" pitchFamily="34" charset="0"/>
              </a:rPr>
              <a:pPr eaLnBrk="1" hangingPunct="1"/>
              <a:t>15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00887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481B2B8-2394-4A0D-98EE-C064B3C01A00}" type="slidenum">
              <a:rPr lang="en-US" altLang="en-US">
                <a:latin typeface="Calibri" panose="020F0502020204030204" pitchFamily="34" charset="0"/>
              </a:rPr>
              <a:pPr eaLnBrk="1" hangingPunct="1"/>
              <a:t>16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94747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9/24/2014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9/24/2014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9/24/2014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9/24/2014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9/24/2014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9/24/2014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9/24/2014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9/24/2014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9/24/2014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9/24/2014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9/24/2014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400" dirty="0"/>
              <a:t>TUMORS OF THE KIDNEY AND URINARY BLADDER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HALA KFOURY,MD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2366885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3199" y="838200"/>
            <a:ext cx="5103341" cy="5181600"/>
          </a:xfrm>
        </p:spPr>
        <p:txBody>
          <a:bodyPr rtlCol="0" anchor="ctr">
            <a:normAutofit/>
          </a:bodyPr>
          <a:lstStyle/>
          <a:p>
            <a:pPr>
              <a:defRPr/>
            </a:pPr>
            <a:r>
              <a:rPr lang="en-US" sz="3200" dirty="0">
                <a:solidFill>
                  <a:schemeClr val="tx1">
                    <a:lumMod val="95000"/>
                  </a:schemeClr>
                </a:solidFill>
              </a:rPr>
              <a:t>Small clear cell </a:t>
            </a:r>
            <a:r>
              <a:rPr lang="en-US" sz="3200" b="1" dirty="0">
                <a:solidFill>
                  <a:schemeClr val="tx1">
                    <a:lumMod val="95000"/>
                  </a:schemeClr>
                </a:solidFill>
              </a:rPr>
              <a:t>renal cell carcinoma</a:t>
            </a:r>
            <a:r>
              <a:rPr lang="en-US" sz="3200" dirty="0">
                <a:solidFill>
                  <a:schemeClr val="tx1">
                    <a:lumMod val="95000"/>
                  </a:schemeClr>
                </a:solidFill>
              </a:rPr>
              <a:t> (hypernephroma, Grawitz tumor) is spreading into perirenal adipose tissue</a:t>
            </a:r>
            <a:r>
              <a:rPr lang="en-US" sz="1600" dirty="0">
                <a:solidFill>
                  <a:schemeClr val="tx1">
                    <a:lumMod val="95000"/>
                  </a:schemeClr>
                </a:solidFill>
              </a:rPr>
              <a:t>.</a:t>
            </a:r>
          </a:p>
        </p:txBody>
      </p:sp>
      <p:pic>
        <p:nvPicPr>
          <p:cNvPr id="14339" name="Content Placeholder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6293708" cy="6858000"/>
          </a:xfrm>
          <a:ln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433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3" descr="Renal Cell Carcinom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249665" cy="6960972"/>
          </a:xfrm>
          <a:prstGeom prst="rect">
            <a:avLst/>
          </a:prstGeom>
          <a:noFill/>
          <a:ln w="9525">
            <a:solidFill>
              <a:srgbClr val="3333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3" name="Text Box 4"/>
          <p:cNvSpPr txBox="1">
            <a:spLocks noChangeArrowheads="1"/>
          </p:cNvSpPr>
          <p:nvPr/>
        </p:nvSpPr>
        <p:spPr bwMode="auto">
          <a:xfrm>
            <a:off x="3657601" y="381000"/>
            <a:ext cx="403507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>
                <a:solidFill>
                  <a:srgbClr val="333399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Human renal clear cell carcinoma</a:t>
            </a:r>
          </a:p>
        </p:txBody>
      </p:sp>
    </p:spTree>
    <p:extLst>
      <p:ext uri="{BB962C8B-B14F-4D97-AF65-F5344CB8AC3E}">
        <p14:creationId xmlns:p14="http://schemas.microsoft.com/office/powerpoint/2010/main" val="7182750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800" y="533400"/>
            <a:ext cx="5156886" cy="5791200"/>
          </a:xfrm>
        </p:spPr>
        <p:txBody>
          <a:bodyPr rtlCol="0" anchor="ctr">
            <a:normAutofit/>
          </a:bodyPr>
          <a:lstStyle/>
          <a:p>
            <a:pPr>
              <a:defRPr/>
            </a:pP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Typical lobulated, whorled, tan-colored cut surface of 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</a:rPr>
              <a:t>renal cell carcinoma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</p:txBody>
      </p:sp>
      <p:pic>
        <p:nvPicPr>
          <p:cNvPr id="16387" name="Content Placeholder 9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" y="0"/>
            <a:ext cx="6128951" cy="6858000"/>
          </a:xfrm>
          <a:ln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95490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685800"/>
            <a:ext cx="7848600" cy="533400"/>
          </a:xfrm>
        </p:spPr>
        <p:txBody>
          <a:bodyPr rtlCol="0" anchor="ctr">
            <a:normAutofit fontScale="90000"/>
          </a:bodyPr>
          <a:lstStyle/>
          <a:p>
            <a:pPr algn="ctr">
              <a:defRPr/>
            </a:pP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Invasion of the renal vein and inferior vena cava (arrow) by </a:t>
            </a: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</a:rPr>
              <a:t>renal cell carcinoma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</p:txBody>
      </p:sp>
      <p:pic>
        <p:nvPicPr>
          <p:cNvPr id="17411" name="Content Placeholder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" y="39606"/>
            <a:ext cx="12192001" cy="6818394"/>
          </a:xfrm>
          <a:ln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94246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6999" y="533400"/>
            <a:ext cx="5574957" cy="5791200"/>
          </a:xfrm>
        </p:spPr>
        <p:txBody>
          <a:bodyPr rtlCol="0" anchor="ctr">
            <a:noAutofit/>
          </a:bodyPr>
          <a:lstStyle/>
          <a:p>
            <a:pPr>
              <a:defRPr/>
            </a:pP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Papillary urothelial (transitional cell) carcinoma of renal pelvis. Note the exophytic, multifronded nature of the tumor.</a:t>
            </a:r>
          </a:p>
        </p:txBody>
      </p:sp>
      <p:pic>
        <p:nvPicPr>
          <p:cNvPr id="18435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6019800" cy="6858000"/>
          </a:xfrm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8436" name="TextBox 2"/>
          <p:cNvSpPr txBox="1">
            <a:spLocks noChangeArrowheads="1"/>
          </p:cNvSpPr>
          <p:nvPr/>
        </p:nvSpPr>
        <p:spPr bwMode="auto">
          <a:xfrm>
            <a:off x="6064077" y="368944"/>
            <a:ext cx="32004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 dirty="0"/>
              <a:t>Transitional cell carcinoma of the renal pelvis.</a:t>
            </a:r>
          </a:p>
        </p:txBody>
      </p:sp>
    </p:spTree>
    <p:extLst>
      <p:ext uri="{BB962C8B-B14F-4D97-AF65-F5344CB8AC3E}">
        <p14:creationId xmlns:p14="http://schemas.microsoft.com/office/powerpoint/2010/main" val="3429640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178378" y="2207740"/>
            <a:ext cx="5261919" cy="3200400"/>
          </a:xfrm>
        </p:spPr>
        <p:txBody>
          <a:bodyPr rtlCol="0" anchor="ctr">
            <a:noAutofit/>
          </a:bodyPr>
          <a:lstStyle/>
          <a:p>
            <a:pPr>
              <a:defRPr/>
            </a:pP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Solid, bulging, fleshy tan-white, partially necrotic tumor has replaced much of the kidney and is encompassed by a thin rim of renal tissue..</a:t>
            </a:r>
          </a:p>
        </p:txBody>
      </p:sp>
      <p:pic>
        <p:nvPicPr>
          <p:cNvPr id="20483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90616"/>
            <a:ext cx="6178378" cy="6948616"/>
          </a:xfrm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0484" name="TextBox 1"/>
          <p:cNvSpPr txBox="1">
            <a:spLocks noChangeArrowheads="1"/>
          </p:cNvSpPr>
          <p:nvPr/>
        </p:nvSpPr>
        <p:spPr bwMode="auto">
          <a:xfrm>
            <a:off x="6095999" y="0"/>
            <a:ext cx="5651157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200" dirty="0" err="1"/>
              <a:t>Wilms</a:t>
            </a:r>
            <a:r>
              <a:rPr lang="en-US" altLang="en-US" sz="3200" dirty="0"/>
              <a:t>’ tumor (</a:t>
            </a:r>
            <a:r>
              <a:rPr lang="en-US" altLang="en-US" sz="3200" dirty="0" err="1"/>
              <a:t>nephroblastoma</a:t>
            </a:r>
            <a:r>
              <a:rPr lang="en-US" altLang="en-US" sz="32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370210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" y="0"/>
            <a:ext cx="6137189" cy="6858000"/>
          </a:xfrm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137188" y="1019433"/>
            <a:ext cx="5181600" cy="5334000"/>
          </a:xfrm>
        </p:spPr>
        <p:txBody>
          <a:bodyPr rtlCol="0" anchor="ctr">
            <a:noAutofit/>
          </a:bodyPr>
          <a:lstStyle/>
          <a:p>
            <a:pPr>
              <a:defRPr/>
            </a:pP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This 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</a:rPr>
              <a:t>Wilms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</a:rPr>
              <a:t>’ tumor 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appears whiter due to formalin fixation and has extended beyond the confines of the kidney</a:t>
            </a:r>
          </a:p>
        </p:txBody>
      </p:sp>
    </p:spTree>
    <p:extLst>
      <p:ext uri="{BB962C8B-B14F-4D97-AF65-F5344CB8AC3E}">
        <p14:creationId xmlns:p14="http://schemas.microsoft.com/office/powerpoint/2010/main" val="3389864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" y="-57665"/>
            <a:ext cx="6054811" cy="6915665"/>
          </a:xfrm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092910" y="844378"/>
            <a:ext cx="5562600" cy="5334000"/>
          </a:xfrm>
        </p:spPr>
        <p:txBody>
          <a:bodyPr rtlCol="0" anchor="ctr">
            <a:noAutofit/>
          </a:bodyPr>
          <a:lstStyle/>
          <a:p>
            <a:pPr>
              <a:defRPr/>
            </a:pP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Histology shows hypercellular areas comprising undifferentiated blastema, loose stroma  with undifferentiated </a:t>
            </a:r>
            <a:r>
              <a:rPr lang="en-US" sz="3200" dirty="0" err="1">
                <a:solidFill>
                  <a:schemeClr val="accent1">
                    <a:lumMod val="50000"/>
                  </a:schemeClr>
                </a:solidFill>
              </a:rPr>
              <a:t>glomeruloid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 body.</a:t>
            </a:r>
          </a:p>
        </p:txBody>
      </p:sp>
      <p:sp>
        <p:nvSpPr>
          <p:cNvPr id="22532" name="TextBox 1"/>
          <p:cNvSpPr txBox="1">
            <a:spLocks noChangeArrowheads="1"/>
          </p:cNvSpPr>
          <p:nvPr/>
        </p:nvSpPr>
        <p:spPr bwMode="auto">
          <a:xfrm>
            <a:off x="6054810" y="0"/>
            <a:ext cx="28194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200" dirty="0" err="1"/>
              <a:t>Wilms</a:t>
            </a:r>
            <a:r>
              <a:rPr lang="en-US" altLang="en-US" sz="3200" dirty="0"/>
              <a:t>’ tumor</a:t>
            </a:r>
          </a:p>
        </p:txBody>
      </p:sp>
    </p:spTree>
    <p:extLst>
      <p:ext uri="{BB962C8B-B14F-4D97-AF65-F5344CB8AC3E}">
        <p14:creationId xmlns:p14="http://schemas.microsoft.com/office/powerpoint/2010/main" val="615302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6194854" cy="6858000"/>
          </a:xfrm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194854" y="0"/>
            <a:ext cx="5715000" cy="5334000"/>
          </a:xfrm>
        </p:spPr>
        <p:txBody>
          <a:bodyPr rtlCol="0" anchor="ctr">
            <a:noAutofit/>
          </a:bodyPr>
          <a:lstStyle/>
          <a:p>
            <a:pPr>
              <a:defRPr/>
            </a:pP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</a:rPr>
              <a:t>Urothelial (transitional cell) carcinoma in situ 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of the urinary bladder if untreated, up to 75% of cases go on to invasive cancer.</a:t>
            </a:r>
          </a:p>
        </p:txBody>
      </p:sp>
    </p:spTree>
    <p:extLst>
      <p:ext uri="{BB962C8B-B14F-4D97-AF65-F5344CB8AC3E}">
        <p14:creationId xmlns:p14="http://schemas.microsoft.com/office/powerpoint/2010/main" val="1399642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155724" y="0"/>
            <a:ext cx="5715000" cy="5334000"/>
          </a:xfrm>
        </p:spPr>
        <p:txBody>
          <a:bodyPr rtlCol="0" anchor="ctr">
            <a:normAutofit/>
          </a:bodyPr>
          <a:lstStyle/>
          <a:p>
            <a:pPr>
              <a:defRPr/>
            </a:pP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Histology of 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</a:rPr>
              <a:t>carcinoma in situ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 (surface is to the right).</a:t>
            </a:r>
          </a:p>
        </p:txBody>
      </p:sp>
      <p:pic>
        <p:nvPicPr>
          <p:cNvPr id="24579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6219568" cy="6703540"/>
          </a:xfrm>
          <a:ln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34510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5400" b="1" u="sng" dirty="0" smtClean="0"/>
              <a:t>Objectives:</a:t>
            </a:r>
            <a:r>
              <a:rPr lang="en-US" altLang="en-US" sz="5400" dirty="0" smtClean="0"/>
              <a:t/>
            </a:r>
            <a:br>
              <a:rPr lang="en-US" altLang="en-US" sz="5400" dirty="0" smtClean="0"/>
            </a:br>
            <a:endParaRPr lang="en-US" altLang="en-US" sz="5400" dirty="0" smtClean="0"/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 smtClean="0"/>
              <a:t>At the end of the lecture the students will be able to</a:t>
            </a:r>
            <a:r>
              <a:rPr lang="en-US" altLang="en-US" dirty="0" smtClean="0"/>
              <a:t>:</a:t>
            </a:r>
          </a:p>
          <a:p>
            <a:pPr marL="0" indent="0">
              <a:buNone/>
            </a:pPr>
            <a:endParaRPr lang="en-US" altLang="en-US" dirty="0" smtClean="0"/>
          </a:p>
          <a:p>
            <a:r>
              <a:rPr lang="en-US" altLang="en-US" sz="3200" dirty="0" smtClean="0"/>
              <a:t>Recognize the  benign tumors of the kidney.</a:t>
            </a:r>
          </a:p>
          <a:p>
            <a:r>
              <a:rPr lang="en-US" altLang="en-US" sz="3200" dirty="0" smtClean="0"/>
              <a:t>Describe renal cell carcinoma and </a:t>
            </a:r>
            <a:r>
              <a:rPr lang="en-US" altLang="en-US" sz="3200" dirty="0" err="1" smtClean="0"/>
              <a:t>Wilm’s</a:t>
            </a:r>
            <a:r>
              <a:rPr lang="en-US" altLang="en-US" sz="3200" dirty="0" smtClean="0"/>
              <a:t> tumor.</a:t>
            </a:r>
          </a:p>
          <a:p>
            <a:r>
              <a:rPr lang="en-US" altLang="en-US" sz="3200" dirty="0" smtClean="0"/>
              <a:t>Recognize transitional cell and squamous carcinoma of the urinary bladder.</a:t>
            </a:r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7151585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252518" y="140043"/>
            <a:ext cx="5638800" cy="5334000"/>
          </a:xfrm>
        </p:spPr>
        <p:txBody>
          <a:bodyPr rtlCol="0" anchor="ctr">
            <a:normAutofit/>
          </a:bodyPr>
          <a:lstStyle/>
          <a:p>
            <a:pPr>
              <a:defRPr/>
            </a:pP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</a:rPr>
              <a:t>Invasive urothelial carcinoma of the bladder 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is invading the muscle coat on the right side of the picture.</a:t>
            </a:r>
          </a:p>
        </p:txBody>
      </p:sp>
      <p:pic>
        <p:nvPicPr>
          <p:cNvPr id="25603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" y="0"/>
            <a:ext cx="6252519" cy="6858000"/>
          </a:xfrm>
          <a:ln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588530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5470" y="928817"/>
            <a:ext cx="5583195" cy="5334000"/>
          </a:xfrm>
        </p:spPr>
        <p:txBody>
          <a:bodyPr rtlCol="0" anchor="ctr">
            <a:normAutofit/>
          </a:bodyPr>
          <a:lstStyle/>
          <a:p>
            <a:pPr>
              <a:defRPr/>
            </a:pPr>
            <a:r>
              <a:rPr lang="en-US" sz="3200" dirty="0" err="1">
                <a:solidFill>
                  <a:schemeClr val="accent1">
                    <a:lumMod val="50000"/>
                  </a:schemeClr>
                </a:solidFill>
              </a:rPr>
              <a:t>U</a:t>
            </a:r>
            <a:r>
              <a:rPr lang="en-US" sz="3200" dirty="0" err="1" smtClean="0">
                <a:solidFill>
                  <a:schemeClr val="accent1">
                    <a:lumMod val="50000"/>
                  </a:schemeClr>
                </a:solidFill>
              </a:rPr>
              <a:t>rothelial</a:t>
            </a:r>
            <a:r>
              <a:rPr lang="en-US" sz="32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carcinoma of bladder.</a:t>
            </a:r>
          </a:p>
        </p:txBody>
      </p:sp>
      <p:pic>
        <p:nvPicPr>
          <p:cNvPr id="19459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6285470" cy="6858000"/>
          </a:xfrm>
          <a:ln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65497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133600" y="685800"/>
            <a:ext cx="8001000" cy="609600"/>
          </a:xfrm>
        </p:spPr>
        <p:txBody>
          <a:bodyPr rtlCol="0" anchor="ctr">
            <a:normAutofit/>
          </a:bodyPr>
          <a:lstStyle/>
          <a:p>
            <a:pPr>
              <a:defRPr/>
            </a:pP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Advanced urothelial cancer of the bladder has spread posteriorly (arrow)to invade the uterus.</a:t>
            </a:r>
          </a:p>
        </p:txBody>
      </p:sp>
      <p:pic>
        <p:nvPicPr>
          <p:cNvPr id="27651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ln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155366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6713838" cy="6858000"/>
          </a:xfrm>
          <a:ln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781799" y="838200"/>
            <a:ext cx="4940643" cy="5334000"/>
          </a:xfrm>
        </p:spPr>
        <p:txBody>
          <a:bodyPr rtlCol="0" anchor="ctr">
            <a:normAutofit/>
          </a:bodyPr>
          <a:lstStyle/>
          <a:p>
            <a:pPr>
              <a:defRPr/>
            </a:pP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Poorly differentiated 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</a:rPr>
              <a:t>urothelial carcinoma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970847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646111" y="452717"/>
            <a:ext cx="11026905" cy="1837401"/>
          </a:xfrm>
        </p:spPr>
        <p:txBody>
          <a:bodyPr/>
          <a:lstStyle/>
          <a:p>
            <a:r>
              <a:rPr lang="en-US" altLang="en-US" sz="5400" dirty="0"/>
              <a:t>Benign tumors of the kidney: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510187" y="2662519"/>
            <a:ext cx="8946541" cy="41954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en-US" sz="4800" dirty="0" smtClean="0"/>
              <a:t>1- adenoma</a:t>
            </a:r>
          </a:p>
          <a:p>
            <a:pPr marL="0" indent="0">
              <a:buNone/>
            </a:pPr>
            <a:r>
              <a:rPr lang="en-US" altLang="en-US" sz="4800" dirty="0" smtClean="0"/>
              <a:t>2- </a:t>
            </a:r>
            <a:r>
              <a:rPr lang="en-US" altLang="en-US" sz="4800" dirty="0" err="1" smtClean="0"/>
              <a:t>angiomyolipoma</a:t>
            </a:r>
            <a:endParaRPr lang="en-US" altLang="en-US" sz="4800" dirty="0" smtClean="0"/>
          </a:p>
          <a:p>
            <a:pPr marL="0" indent="0">
              <a:buNone/>
            </a:pPr>
            <a:endParaRPr lang="en-US" altLang="en-US" sz="4800" dirty="0" smtClean="0"/>
          </a:p>
        </p:txBody>
      </p:sp>
    </p:spTree>
    <p:extLst>
      <p:ext uri="{BB962C8B-B14F-4D97-AF65-F5344CB8AC3E}">
        <p14:creationId xmlns:p14="http://schemas.microsoft.com/office/powerpoint/2010/main" val="24357141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3"/>
          <p:cNvSpPr txBox="1">
            <a:spLocks noChangeArrowheads="1"/>
          </p:cNvSpPr>
          <p:nvPr/>
        </p:nvSpPr>
        <p:spPr bwMode="auto">
          <a:xfrm>
            <a:off x="1981200" y="990601"/>
            <a:ext cx="8229600" cy="5663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609600" indent="-609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200" b="1" i="1" dirty="0" smtClean="0">
                <a:latin typeface="Tahoma" panose="020B0604030504040204" pitchFamily="34" charset="0"/>
                <a:cs typeface="Tahoma" panose="020B0604030504040204" pitchFamily="34" charset="0"/>
              </a:rPr>
              <a:t>Malignant RENAL </a:t>
            </a:r>
            <a:r>
              <a:rPr lang="en-US" altLang="en-US" sz="3200" b="1" i="1" dirty="0">
                <a:latin typeface="Tahoma" panose="020B0604030504040204" pitchFamily="34" charset="0"/>
                <a:cs typeface="Tahoma" panose="020B0604030504040204" pitchFamily="34" charset="0"/>
              </a:rPr>
              <a:t>NEOPLASMS </a:t>
            </a:r>
            <a:endParaRPr lang="en-US" altLang="en-US" sz="3200" b="1" i="1" dirty="0" smtClean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/>
            <a:endParaRPr lang="en-US" altLang="en-US" sz="320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buFontTx/>
              <a:buAutoNum type="romanUcPeriod"/>
            </a:pPr>
            <a:r>
              <a:rPr lang="en-US" altLang="en-US" sz="3200" dirty="0">
                <a:latin typeface="Tahoma" panose="020B0604030504040204" pitchFamily="34" charset="0"/>
                <a:cs typeface="Tahoma" panose="020B0604030504040204" pitchFamily="34" charset="0"/>
              </a:rPr>
              <a:t>Neoplasms of the Renal Parenchyma</a:t>
            </a:r>
          </a:p>
          <a:p>
            <a:pPr eaLnBrk="1" hangingPunct="1"/>
            <a:endParaRPr lang="en-US" altLang="en-US" sz="320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buFontTx/>
              <a:buAutoNum type="alphaUcPeriod"/>
            </a:pPr>
            <a:r>
              <a:rPr lang="en-US" altLang="en-US" sz="3200" dirty="0">
                <a:latin typeface="Tahoma" panose="020B0604030504040204" pitchFamily="34" charset="0"/>
                <a:cs typeface="Tahoma" panose="020B0604030504040204" pitchFamily="34" charset="0"/>
              </a:rPr>
              <a:t>Renal cell carcinoma (renal adenocarcinoma; </a:t>
            </a:r>
            <a:r>
              <a:rPr lang="en-US" altLang="en-US" sz="3200" dirty="0" err="1">
                <a:latin typeface="Tahoma" panose="020B0604030504040204" pitchFamily="34" charset="0"/>
                <a:cs typeface="Tahoma" panose="020B0604030504040204" pitchFamily="34" charset="0"/>
              </a:rPr>
              <a:t>hypernephroma</a:t>
            </a:r>
            <a:r>
              <a:rPr lang="en-US" altLang="en-US" sz="3200" dirty="0">
                <a:latin typeface="Tahoma" panose="020B0604030504040204" pitchFamily="34" charset="0"/>
                <a:cs typeface="Tahoma" panose="020B0604030504040204" pitchFamily="34" charset="0"/>
              </a:rPr>
              <a:t>)</a:t>
            </a:r>
          </a:p>
          <a:p>
            <a:pPr eaLnBrk="1" hangingPunct="1"/>
            <a:endParaRPr lang="en-US" altLang="en-US" sz="320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buFontTx/>
              <a:buAutoNum type="alphaUcPeriod" startAt="2"/>
            </a:pPr>
            <a:r>
              <a:rPr lang="en-US" altLang="en-US" sz="3200" dirty="0" err="1">
                <a:latin typeface="Tahoma" panose="020B0604030504040204" pitchFamily="34" charset="0"/>
                <a:cs typeface="Tahoma" panose="020B0604030504040204" pitchFamily="34" charset="0"/>
              </a:rPr>
              <a:t>Nephroblastoma</a:t>
            </a:r>
            <a:r>
              <a:rPr lang="en-US" altLang="en-US" sz="3200" dirty="0">
                <a:latin typeface="Tahoma" panose="020B0604030504040204" pitchFamily="34" charset="0"/>
                <a:cs typeface="Tahoma" panose="020B0604030504040204" pitchFamily="34" charset="0"/>
              </a:rPr>
              <a:t> (</a:t>
            </a:r>
            <a:r>
              <a:rPr lang="en-US" altLang="en-US" sz="3200" dirty="0" err="1">
                <a:latin typeface="Tahoma" panose="020B0604030504040204" pitchFamily="34" charset="0"/>
                <a:cs typeface="Tahoma" panose="020B0604030504040204" pitchFamily="34" charset="0"/>
              </a:rPr>
              <a:t>Wilms's</a:t>
            </a:r>
            <a:r>
              <a:rPr lang="en-US" altLang="en-US" sz="3200" dirty="0">
                <a:latin typeface="Tahoma" panose="020B0604030504040204" pitchFamily="34" charset="0"/>
                <a:cs typeface="Tahoma" panose="020B0604030504040204" pitchFamily="34" charset="0"/>
              </a:rPr>
              <a:t> tumor)</a:t>
            </a:r>
          </a:p>
          <a:p>
            <a:pPr eaLnBrk="1" hangingPunct="1">
              <a:buFontTx/>
              <a:buAutoNum type="alphaUcPeriod" startAt="2"/>
            </a:pPr>
            <a:endParaRPr lang="en-US" altLang="en-US" sz="320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buFontTx/>
              <a:buAutoNum type="alphaUcPeriod" startAt="2"/>
            </a:pPr>
            <a:r>
              <a:rPr lang="en-US" altLang="en-US" sz="3200" dirty="0" err="1">
                <a:latin typeface="Tahoma" panose="020B0604030504040204" pitchFamily="34" charset="0"/>
                <a:cs typeface="Tahoma" panose="020B0604030504040204" pitchFamily="34" charset="0"/>
              </a:rPr>
              <a:t>Urothelial</a:t>
            </a:r>
            <a:r>
              <a:rPr lang="en-US" altLang="en-US" sz="3200" dirty="0">
                <a:latin typeface="Tahoma" panose="020B0604030504040204" pitchFamily="34" charset="0"/>
                <a:cs typeface="Tahoma" panose="020B0604030504040204" pitchFamily="34" charset="0"/>
              </a:rPr>
              <a:t> tumors</a:t>
            </a:r>
          </a:p>
          <a:p>
            <a:pPr eaLnBrk="1" hangingPunct="1"/>
            <a:endParaRPr lang="en-US" altLang="en-US" sz="240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/>
            <a:endParaRPr lang="en-US" altLang="en-US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6320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57665" y="1371600"/>
            <a:ext cx="12051957" cy="5016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200" b="1" i="1" dirty="0">
                <a:latin typeface="Tahoma" panose="020B0604030504040204" pitchFamily="34" charset="0"/>
                <a:cs typeface="Tahoma" panose="020B0604030504040204" pitchFamily="34" charset="0"/>
              </a:rPr>
              <a:t>RENAL NEOPLASMS </a:t>
            </a:r>
          </a:p>
          <a:p>
            <a:pPr eaLnBrk="1" hangingPunct="1"/>
            <a:endParaRPr lang="en-US" altLang="en-US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buFontTx/>
              <a:buChar char="•"/>
            </a:pPr>
            <a:endParaRPr lang="en-US" altLang="en-US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buFontTx/>
              <a:buChar char="•"/>
            </a:pPr>
            <a:r>
              <a:rPr lang="en-US" altLang="en-US" sz="3600" dirty="0">
                <a:latin typeface="Tahoma" panose="020B0604030504040204" pitchFamily="34" charset="0"/>
                <a:cs typeface="Tahoma" panose="020B0604030504040204" pitchFamily="34" charset="0"/>
              </a:rPr>
              <a:t>Gross pathology and histology </a:t>
            </a:r>
          </a:p>
          <a:p>
            <a:pPr eaLnBrk="1" hangingPunct="1">
              <a:buFontTx/>
              <a:buChar char="•"/>
            </a:pPr>
            <a:r>
              <a:rPr lang="en-US" altLang="en-US" sz="3600" dirty="0" err="1">
                <a:latin typeface="Tahoma" panose="020B0604030504040204" pitchFamily="34" charset="0"/>
                <a:cs typeface="Tahoma" panose="020B0604030504040204" pitchFamily="34" charset="0"/>
              </a:rPr>
              <a:t>Histogenesis</a:t>
            </a:r>
            <a:r>
              <a:rPr lang="en-US" altLang="en-US" sz="3600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eaLnBrk="1" hangingPunct="1">
              <a:buFontTx/>
              <a:buChar char="•"/>
            </a:pPr>
            <a:r>
              <a:rPr lang="en-US" altLang="en-US" sz="3600" dirty="0">
                <a:latin typeface="Tahoma" panose="020B0604030504040204" pitchFamily="34" charset="0"/>
                <a:cs typeface="Tahoma" panose="020B0604030504040204" pitchFamily="34" charset="0"/>
              </a:rPr>
              <a:t>Clinical manifestations </a:t>
            </a:r>
          </a:p>
          <a:p>
            <a:pPr eaLnBrk="1" hangingPunct="1">
              <a:buFontTx/>
              <a:buChar char="•"/>
            </a:pPr>
            <a:r>
              <a:rPr lang="en-US" altLang="en-US" sz="3600" dirty="0">
                <a:latin typeface="Tahoma" panose="020B0604030504040204" pitchFamily="34" charset="0"/>
                <a:cs typeface="Tahoma" panose="020B0604030504040204" pitchFamily="34" charset="0"/>
              </a:rPr>
              <a:t>Diagnosis: radiographic imaging </a:t>
            </a:r>
          </a:p>
          <a:p>
            <a:pPr eaLnBrk="1" hangingPunct="1">
              <a:buFontTx/>
              <a:buChar char="•"/>
            </a:pPr>
            <a:r>
              <a:rPr lang="en-US" altLang="en-US" sz="3600" dirty="0">
                <a:latin typeface="Tahoma" panose="020B0604030504040204" pitchFamily="34" charset="0"/>
                <a:cs typeface="Tahoma" panose="020B0604030504040204" pitchFamily="34" charset="0"/>
              </a:rPr>
              <a:t>Treatment and prognosis </a:t>
            </a:r>
          </a:p>
          <a:p>
            <a:pPr eaLnBrk="1" hangingPunct="1">
              <a:buFontTx/>
              <a:buChar char="•"/>
            </a:pPr>
            <a:r>
              <a:rPr lang="en-US" altLang="en-US" sz="3600" dirty="0">
                <a:latin typeface="Tahoma" panose="020B0604030504040204" pitchFamily="34" charset="0"/>
                <a:cs typeface="Tahoma" panose="020B0604030504040204" pitchFamily="34" charset="0"/>
              </a:rPr>
              <a:t>Pathophysiology </a:t>
            </a:r>
          </a:p>
          <a:p>
            <a:pPr eaLnBrk="1" hangingPunct="1"/>
            <a:endParaRPr lang="en-US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6090367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8400" y="1027114"/>
            <a:ext cx="3352800" cy="5145087"/>
          </a:xfrm>
        </p:spPr>
        <p:txBody>
          <a:bodyPr rtlCol="0" anchor="ctr">
            <a:normAutofit/>
          </a:bodyPr>
          <a:lstStyle/>
          <a:p>
            <a:pPr>
              <a:defRPr/>
            </a:pP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Kidney with ischemic atrophy also bears very small subcapsular 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</a:rPr>
              <a:t>adenomas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 near to each pole.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0" y="0"/>
            <a:ext cx="5807676" cy="6858000"/>
          </a:xfrm>
          <a:solidFill>
            <a:srgbClr val="FFFFFF">
              <a:shade val="85000"/>
            </a:srgbClr>
          </a:solidFill>
          <a:ln w="19050" cap="sq">
            <a:solidFill>
              <a:schemeClr val="tx1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62044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65341" y="1068303"/>
            <a:ext cx="5943599" cy="5145087"/>
          </a:xfrm>
        </p:spPr>
        <p:txBody>
          <a:bodyPr rtlCol="0" anchor="ctr">
            <a:normAutofit/>
          </a:bodyPr>
          <a:lstStyle/>
          <a:p>
            <a:pPr>
              <a:defRPr/>
            </a:pP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Histology of a subcapsular papillary 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</a:rPr>
              <a:t>adenoma</a:t>
            </a:r>
            <a:r>
              <a:rPr lang="en-US" sz="3200" dirty="0">
                <a:solidFill>
                  <a:schemeClr val="accent1">
                    <a:lumMod val="50000"/>
                  </a:schemeClr>
                </a:solidFill>
              </a:rPr>
              <a:t> shows tubules arranged in a papillary fashion.</a:t>
            </a:r>
          </a:p>
        </p:txBody>
      </p:sp>
      <p:pic>
        <p:nvPicPr>
          <p:cNvPr id="11267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72080" y="0"/>
            <a:ext cx="5937421" cy="6858000"/>
          </a:xfrm>
          <a:ln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92484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:\Cotran\Images\CH21\f02105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29730"/>
            <a:ext cx="12192000" cy="582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2586683" y="383399"/>
            <a:ext cx="66287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6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Human renal cell carcinoma</a:t>
            </a:r>
          </a:p>
        </p:txBody>
      </p:sp>
    </p:spTree>
    <p:extLst>
      <p:ext uri="{BB962C8B-B14F-4D97-AF65-F5344CB8AC3E}">
        <p14:creationId xmlns:p14="http://schemas.microsoft.com/office/powerpoint/2010/main" val="14935417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6599" y="1295400"/>
            <a:ext cx="4331043" cy="5562600"/>
          </a:xfrm>
        </p:spPr>
        <p:txBody>
          <a:bodyPr rtlCol="0" anchor="ctr">
            <a:noAutofit/>
          </a:bodyPr>
          <a:lstStyle/>
          <a:p>
            <a:pPr>
              <a:defRPr/>
            </a:pPr>
            <a:r>
              <a:rPr lang="en-US" sz="2800" dirty="0">
                <a:solidFill>
                  <a:schemeClr val="tx1"/>
                </a:solidFill>
              </a:rPr>
              <a:t>Renal cell carcinoma</a:t>
            </a:r>
            <a:br>
              <a:rPr lang="en-US" sz="2800" dirty="0">
                <a:solidFill>
                  <a:schemeClr val="tx1"/>
                </a:solidFill>
              </a:rPr>
            </a:br>
            <a:r>
              <a:rPr lang="en-US" sz="2800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en-US" sz="28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2800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en-US" sz="28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2800" dirty="0">
                <a:solidFill>
                  <a:schemeClr val="accent1">
                    <a:lumMod val="50000"/>
                  </a:schemeClr>
                </a:solidFill>
              </a:rPr>
              <a:t>Renal cell carcinoma</a:t>
            </a:r>
            <a:br>
              <a:rPr lang="en-US" sz="28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2800" dirty="0">
                <a:solidFill>
                  <a:schemeClr val="accent1">
                    <a:lumMod val="50000"/>
                  </a:schemeClr>
                </a:solidFill>
              </a:rPr>
              <a:t>is the most common primary renal tumor in adults and may be occult.</a:t>
            </a:r>
          </a:p>
        </p:txBody>
      </p:sp>
      <p:pic>
        <p:nvPicPr>
          <p:cNvPr id="13315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6326659" cy="6858000"/>
          </a:xfrm>
          <a:ln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66189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206</TotalTime>
  <Words>390</Words>
  <Application>Microsoft Office PowerPoint</Application>
  <PresentationFormat>Widescreen</PresentationFormat>
  <Paragraphs>66</Paragraphs>
  <Slides>23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Arial</vt:lpstr>
      <vt:lpstr>Calibri</vt:lpstr>
      <vt:lpstr>Century Gothic</vt:lpstr>
      <vt:lpstr>Tahoma</vt:lpstr>
      <vt:lpstr>Wingdings 3</vt:lpstr>
      <vt:lpstr>Ion</vt:lpstr>
      <vt:lpstr>TUMORS OF THE KIDNEY AND URINARY BLADDER</vt:lpstr>
      <vt:lpstr>Objectives: </vt:lpstr>
      <vt:lpstr>Benign tumors of the kidney:</vt:lpstr>
      <vt:lpstr>PowerPoint Presentation</vt:lpstr>
      <vt:lpstr>PowerPoint Presentation</vt:lpstr>
      <vt:lpstr>Kidney with ischemic atrophy also bears very small subcapsular adenomas near to each pole.</vt:lpstr>
      <vt:lpstr>Histology of a subcapsular papillary adenoma shows tubules arranged in a papillary fashion.</vt:lpstr>
      <vt:lpstr>PowerPoint Presentation</vt:lpstr>
      <vt:lpstr>Renal cell carcinoma   Renal cell carcinoma is the most common primary renal tumor in adults and may be occult.</vt:lpstr>
      <vt:lpstr>Small clear cell renal cell carcinoma (hypernephroma, Grawitz tumor) is spreading into perirenal adipose tissue.</vt:lpstr>
      <vt:lpstr>PowerPoint Presentation</vt:lpstr>
      <vt:lpstr>Typical lobulated, whorled, tan-colored cut surface of renal cell carcinoma.</vt:lpstr>
      <vt:lpstr>Invasion of the renal vein and inferior vena cava (arrow) by renal cell carcinoma.</vt:lpstr>
      <vt:lpstr>Papillary urothelial (transitional cell) carcinoma of renal pelvis. Note the exophytic, multifronded nature of the tumor.</vt:lpstr>
      <vt:lpstr>Solid, bulging, fleshy tan-white, partially necrotic tumor has replaced much of the kidney and is encompassed by a thin rim of renal tissue..</vt:lpstr>
      <vt:lpstr>This Wilms’ tumor appears whiter due to formalin fixation and has extended beyond the confines of the kidney</vt:lpstr>
      <vt:lpstr>Histology shows hypercellular areas comprising undifferentiated blastema, loose stroma  with undifferentiated glomeruloid body.</vt:lpstr>
      <vt:lpstr>Urothelial (transitional cell) carcinoma in situ of the urinary bladder if untreated, up to 75% of cases go on to invasive cancer.</vt:lpstr>
      <vt:lpstr>Histology of carcinoma in situ (surface is to the right).</vt:lpstr>
      <vt:lpstr>Invasive urothelial carcinoma of the bladder is invading the muscle coat on the right side of the picture.</vt:lpstr>
      <vt:lpstr>Urothelial carcinoma of bladder.</vt:lpstr>
      <vt:lpstr>Advanced urothelial cancer of the bladder has spread posteriorly (arrow)to invade the uterus.</vt:lpstr>
      <vt:lpstr>Poorly differentiated urothelial carcinoma.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TUMORS OF THE KIDNEY AND URINARY BLADDER</dc:title>
  <dc:creator>Hala Kassouf</dc:creator>
  <cp:lastModifiedBy>Hala Kassouf</cp:lastModifiedBy>
  <cp:revision>10</cp:revision>
  <dcterms:created xsi:type="dcterms:W3CDTF">2014-09-24T08:28:48Z</dcterms:created>
  <dcterms:modified xsi:type="dcterms:W3CDTF">2014-09-24T11:55:48Z</dcterms:modified>
</cp:coreProperties>
</file>