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76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1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7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59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0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775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5084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4/29/2015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K506rc9xVwOIQM&amp;tbnid=8lfZgLVuYZb-LM:&amp;ved=0CAUQjRw&amp;url=http://www.webpathology.com/image.asp?case=56&amp;n=1&amp;ei=J7QKUdiEG8bfsgb0loDYCw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vtDpNiSTGpto7M&amp;tbnid=-X0Iadc-a6hMgM:&amp;ved=0CAUQjRw&amp;url=http://www.webpathology.com/image.asp?n=2&amp;Case=56&amp;ei=-LQKUdPWAsmRswa_rIFg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7M0QGLMWelM/UPypvxRdm2I/AAAAAAAARCA/5K74CyoMHhk/s1600/Renal_angiomyolipoma_(2)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895600"/>
            <a:ext cx="6865912" cy="1008112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60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5430" y="3866642"/>
            <a:ext cx="5399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Renal Practical III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22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253752"/>
            <a:ext cx="73914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6137" y="5486401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en-GB" sz="2000" b="1" i="1" dirty="0">
                <a:solidFill>
                  <a:prstClr val="black"/>
                </a:solidFill>
              </a:rPr>
              <a:t>The most common type of renal cell carcinoma (clear cell) .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Tumor cells are large polygonal with clear cytoplasm 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(dissolved glycogen and lipid) and piknotic nuclei. 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- Cells  show pleomorphism and mitosis.</a:t>
            </a:r>
          </a:p>
        </p:txBody>
      </p:sp>
      <p:pic>
        <p:nvPicPr>
          <p:cNvPr id="6" name="Picture 2" descr="File:Renal clear cell ca (1) Nephrec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990600"/>
            <a:ext cx="7364089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22953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6881086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67608" y="594360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Section shows clear tumor cells with pleomorphic nuclei and areas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 of hemorrhage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0" y="381000"/>
            <a:ext cx="7474024" cy="5334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85683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0" y="1447800"/>
            <a:ext cx="7620000" cy="372409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just">
              <a:buFont typeface="Arial" pitchFamily="34" charset="0"/>
              <a:buChar char="•"/>
            </a:pPr>
            <a:endParaRPr lang="en-US" sz="1200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Tumor cells are large polygonal with clear cytoplasm (dissolved glycogen and lipid) and piknotic nuclei.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Cells are arranged as alveolar groups or tubules with papillary formations separated by thin fibrovascular septae.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Cells  show pleomorphism and mitosis.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sz="2000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Areas of haemorrhage and necrosis are present.</a:t>
            </a:r>
          </a:p>
          <a:p>
            <a:pPr marL="533400" indent="-533400" algn="just"/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457200"/>
            <a:ext cx="7776864" cy="58174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432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667000"/>
            <a:ext cx="5760640" cy="1008112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WILM’S  TUMOR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3369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1664" y="264840"/>
            <a:ext cx="6192688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8596" y="5287428"/>
            <a:ext cx="7778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</a:rPr>
              <a:t>Gross picture shows partly pale and partly hemorrhagic solid tumor replacing almost the entire renal parenchyma </a:t>
            </a:r>
            <a:endParaRPr lang="en-US" sz="2000" b="1" i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prstClr val="black"/>
                </a:solidFill>
              </a:rPr>
              <a:t>Areas </a:t>
            </a:r>
            <a:r>
              <a:rPr lang="en-US" sz="2000" b="1" i="1" dirty="0">
                <a:solidFill>
                  <a:prstClr val="black"/>
                </a:solidFill>
              </a:rPr>
              <a:t>of necrosis also seen </a:t>
            </a:r>
            <a:r>
              <a:rPr lang="en-US" sz="2000" b="1" i="1" dirty="0" smtClean="0">
                <a:solidFill>
                  <a:prstClr val="black"/>
                </a:solidFill>
              </a:rPr>
              <a:t>.</a:t>
            </a:r>
            <a:endParaRPr lang="en-US" sz="2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Compressed and atrophic remaining</a:t>
            </a:r>
            <a:r>
              <a:rPr lang="en-US" sz="2000" b="1" i="1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kidney. 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07688"/>
            <a:ext cx="7025208" cy="433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248128" y="4871111"/>
            <a:ext cx="216024" cy="50369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686801" y="2209800"/>
            <a:ext cx="456275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29400" y="1066800"/>
            <a:ext cx="36004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4876801"/>
            <a:ext cx="337240" cy="50246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1371600"/>
            <a:ext cx="432048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52184" y="1772816"/>
            <a:ext cx="2016224" cy="37444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</p:spTree>
    <p:extLst>
      <p:ext uri="{BB962C8B-B14F-4D97-AF65-F5344CB8AC3E}">
        <p14:creationId xmlns:p14="http://schemas.microsoft.com/office/powerpoint/2010/main" val="180740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88640"/>
            <a:ext cx="5334000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</a:p>
        </p:txBody>
      </p:sp>
      <p:pic>
        <p:nvPicPr>
          <p:cNvPr id="6" name="Picture 2" descr="G:\Cotran\Images\CH11\F01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325" y="806574"/>
            <a:ext cx="5213350" cy="571877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H="1">
            <a:off x="3489325" y="2204864"/>
            <a:ext cx="521335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1337846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Remnant Kidney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0" y="3733800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Wilm’s</a:t>
            </a:r>
            <a:r>
              <a:rPr lang="en-US" sz="1600" dirty="0">
                <a:solidFill>
                  <a:prstClr val="black"/>
                </a:solidFill>
              </a:rPr>
              <a:t> Tumor</a:t>
            </a: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7086600" y="1507123"/>
            <a:ext cx="1676400" cy="21172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8229600" y="3903078"/>
            <a:ext cx="533400" cy="593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9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phroblastoma_wilms_tu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303" y="926652"/>
            <a:ext cx="7101409" cy="43410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71664" y="264840"/>
            <a:ext cx="6192688" cy="5733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3502" y="547151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Primitive </a:t>
            </a:r>
            <a:r>
              <a:rPr lang="en-US" sz="1400" b="1" i="1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blastemal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cells.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Tubular structures.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Primitive glomeruli.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400" b="1" i="1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Mesenchymal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stromal cells.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35820" y="5356179"/>
            <a:ext cx="328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Defective gene responsible: </a:t>
            </a:r>
            <a:r>
              <a:rPr lang="en-US" sz="1400" b="1" i="1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WTI gene</a:t>
            </a:r>
          </a:p>
          <a:p>
            <a:r>
              <a:rPr 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1400" b="1" i="0" u="none" strike="noStrik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dentified </a:t>
            </a:r>
            <a:r>
              <a:rPr lang="en-US" sz="14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 Chromosome </a:t>
            </a:r>
            <a:r>
              <a:rPr lang="en-US" sz="1400" b="1" i="1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II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3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pic>
        <p:nvPicPr>
          <p:cNvPr id="6" name="Picture 2" descr="G:\Cotran\Images\CH11\F01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76807"/>
            <a:ext cx="7181800" cy="4828457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51784" y="580526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 i="1" smtClean="0">
                <a:solidFill>
                  <a:prstClr val="black"/>
                </a:solidFill>
              </a:rPr>
              <a:t>Spindle cell stroma.</a:t>
            </a:r>
          </a:p>
          <a:p>
            <a:pPr marL="342900" indent="-342900">
              <a:buFontTx/>
              <a:buAutoNum type="arabicPeriod"/>
            </a:pPr>
            <a:r>
              <a:rPr lang="en-US" sz="2000" b="1" i="1" smtClean="0">
                <a:solidFill>
                  <a:prstClr val="black"/>
                </a:solidFill>
              </a:rPr>
              <a:t>Blastema.</a:t>
            </a:r>
          </a:p>
          <a:p>
            <a:pPr marL="342900" indent="-342900">
              <a:buFontTx/>
              <a:buAutoNum type="arabicPeriod"/>
            </a:pPr>
            <a:r>
              <a:rPr lang="en-US" sz="2000" b="1" i="1" smtClean="0">
                <a:solidFill>
                  <a:prstClr val="black"/>
                </a:solidFill>
              </a:rPr>
              <a:t>Abortive glomeruli.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723716">
            <a:off x="3874378" y="44940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1</a:t>
            </a:r>
          </a:p>
        </p:txBody>
      </p:sp>
      <p:sp>
        <p:nvSpPr>
          <p:cNvPr id="9" name="Left Arrow 8"/>
          <p:cNvSpPr/>
          <p:nvPr/>
        </p:nvSpPr>
        <p:spPr>
          <a:xfrm rot="2723716">
            <a:off x="7150978" y="44940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2</a:t>
            </a:r>
          </a:p>
        </p:txBody>
      </p:sp>
      <p:sp>
        <p:nvSpPr>
          <p:cNvPr id="10" name="Left Arrow 9"/>
          <p:cNvSpPr/>
          <p:nvPr/>
        </p:nvSpPr>
        <p:spPr>
          <a:xfrm rot="2723716">
            <a:off x="4788778" y="39606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68601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da-sy.com/pathology/JPEG1/RENAL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7165032" cy="4055678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4600" y="5228273"/>
            <a:ext cx="7165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Wilm's tumor resembles the fetal nephrogenic zone of the kidney.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Three major components: Undifferentiated blastema cells , epithelial tissue </a:t>
            </a:r>
          </a:p>
          <a:p>
            <a:pPr lvl="1" algn="ctr"/>
            <a:r>
              <a:rPr lang="en-US" b="1" i="1" dirty="0" smtClean="0">
                <a:solidFill>
                  <a:prstClr val="black"/>
                </a:solidFill>
              </a:rPr>
              <a:t>which shows attempts to form primitive glomerular &amp; tubular structures and  </a:t>
            </a:r>
            <a:r>
              <a:rPr lang="en-US" b="1" i="1" dirty="0" err="1" smtClean="0">
                <a:solidFill>
                  <a:prstClr val="black"/>
                </a:solidFill>
              </a:rPr>
              <a:t>mesenchymal</a:t>
            </a:r>
            <a:r>
              <a:rPr lang="en-US" b="1" i="1" dirty="0" smtClean="0">
                <a:solidFill>
                  <a:prstClr val="black"/>
                </a:solidFill>
              </a:rPr>
              <a:t> (stromal) tissue 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49397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438400"/>
            <a:ext cx="5760640" cy="14478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Renal Pelvis and Ureter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5314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114163"/>
            <a:ext cx="6408712" cy="1872208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b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54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7824" y="3986371"/>
            <a:ext cx="57290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" lvl="1" algn="ctr"/>
            <a:r>
              <a:rPr lang="en-US" sz="2000" b="1" i="1" dirty="0">
                <a:solidFill>
                  <a:srgbClr val="0070C0"/>
                </a:solidFill>
              </a:rPr>
              <a:t>RARE Tumors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Papillary Adenoma (SIZE very important)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Fibroma/ Hamartoma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Angiomyolipoma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 err="1" smtClean="0">
                <a:solidFill>
                  <a:srgbClr val="B85C00"/>
                </a:solidFill>
              </a:rPr>
              <a:t>Oncocytoma</a:t>
            </a:r>
            <a:endParaRPr lang="en-US" sz="2000" b="1" i="1" dirty="0">
              <a:solidFill>
                <a:srgbClr val="B85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5985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-53861"/>
            <a:ext cx="56730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95144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791200"/>
            <a:ext cx="7033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cs typeface="Arial" pitchFamily="34" charset="0"/>
              </a:rPr>
              <a:t>More commonly infiltrative and prognosis is more worse than urothelial carcinoma of the bladder</a:t>
            </a:r>
            <a:r>
              <a:rPr lang="en-US" sz="2000" b="1" i="1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  </a:t>
            </a:r>
            <a:endParaRPr lang="en-US" sz="20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334144"/>
            <a:ext cx="6858001" cy="5802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of Renal Pelvis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219200"/>
            <a:ext cx="7107843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76367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872" y="260648"/>
            <a:ext cx="655272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Carcinoma involving Ureter - Gross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58052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nephroureterectomy specimen showing bulbous expansion of proximal ureter near the renal pelvis caused by papillary urothelial carcinoma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73016"/>
            <a:ext cx="7397824" cy="208823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8720"/>
            <a:ext cx="739782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12855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ebpathology.com/slides/slides/UrinaryBladder_UrothelialCarcinoma_LowG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0"/>
            <a:ext cx="7519147" cy="4419600"/>
          </a:xfrm>
          <a:prstGeom prst="rect">
            <a:avLst/>
          </a:prstGeom>
          <a:noFill/>
          <a:ln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638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Low-grade papillary urothelial carcinoma shows minimal cytologic and architectural atypia.  Adjacent papillary fronds may fuse, as seen in this image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264840"/>
            <a:ext cx="7620000" cy="57336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the renal pelvis – Low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43205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971800"/>
            <a:ext cx="5760640" cy="13716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THE URINARY BLADDER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2679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228600"/>
            <a:ext cx="6781800" cy="7521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Carcinoma -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 cell) papillary Carcinoma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5661249"/>
            <a:ext cx="7206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90% of bladder cancers are transitional cell carcinoma.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other 10% are squamous cell carcinoma, adenocarcinoma, sarcoma, small cell carcinoma, and secondary metastases</a:t>
            </a:r>
          </a:p>
        </p:txBody>
      </p:sp>
      <p:pic>
        <p:nvPicPr>
          <p:cNvPr id="28676" name="Picture 4" descr="http://www.webpathology.com/slides/slides/UrinaryBladder_UrothelialCarcinoma_Gro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052737"/>
            <a:ext cx="4968552" cy="45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503806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88640"/>
            <a:ext cx="62484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Bladder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5600" y="594360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Radical cystectomy specimen showing multifocal papillary urothelial carcinoma..</a:t>
            </a:r>
          </a:p>
        </p:txBody>
      </p:sp>
      <p:pic>
        <p:nvPicPr>
          <p:cNvPr id="29698" name="Picture 2" descr="http://www.webpathology.com/slides/slides/UrinaryBladder_UrothelialCarcinoma_Gros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993304"/>
            <a:ext cx="5486400" cy="4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01171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az.edu.mx/histo/pathology/ed/ch_17/c17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9344"/>
            <a:ext cx="7130430" cy="4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819400" y="304800"/>
            <a:ext cx="6408712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Carcinoma of Bladder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4748" y="5589241"/>
            <a:ext cx="7268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mucosa of the open urinary bladder appears edematous. There are several whitish or red nodules and patches indicative of a multi-focal nature of this tumor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36707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5397024"/>
            <a:ext cx="72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The low grade tumors show overall preservation of cell polarity, few mitoses, and lack of significant morphologic atypia. This exophytic papillary tumor shows multiple finger-like projections lined by multiple layers of urothelium (transitional epithelium)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7085115" cy="43214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90800" y="264840"/>
            <a:ext cx="71628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03506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bpathology.com/slides/slides/UrinaryBladder_UrothelialCarcinoma_LowG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7245424" cy="45318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73325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High power view of a low-grade papillary urothelial carcinoma.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There are scattered hyperchromatic nuclei and typical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mitotic figures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6600" y="264840"/>
            <a:ext cx="5562600" cy="5733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55072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ebpathology.com/slides/slides/UrinaryBladder_UrothelialCarcinoma_HighGra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32" y="990601"/>
            <a:ext cx="7301069" cy="4635659"/>
          </a:xfrm>
          <a:prstGeom prst="rect">
            <a:avLst/>
          </a:prstGeom>
          <a:noFill/>
          <a:ln w="28575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9000" y="329952"/>
            <a:ext cx="54102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High 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7568" y="579120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This high-grade papillary urothelial carcinoma shows highly pleomorphic cells with voluminous cytoplasm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98314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f/Renal_oncocytoma.jpg/300px-Renal_oncocy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572000" cy="449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599" y="457200"/>
            <a:ext cx="4627605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</a:t>
            </a:r>
            <a:r>
              <a:rPr lang="en-US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610618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Renal mass with yellow mahogany </a:t>
            </a:r>
            <a:r>
              <a:rPr lang="en-US" sz="1400" b="1" i="1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colour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reddish brown </a:t>
            </a:r>
            <a:r>
              <a:rPr lang="en-US" sz="1400" b="1" dirty="0" smtClean="0">
                <a:effectLst/>
                <a:latin typeface="arial" panose="020B0604020202020204" pitchFamily="34" charset="0"/>
              </a:rPr>
              <a:t>color)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Central scar seen in the middle of the mass.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Benign </a:t>
            </a:r>
            <a:r>
              <a:rPr lang="en-US" sz="1400" b="1" i="1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tumour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with excellent prognosis.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88476" y="3649362"/>
            <a:ext cx="510746" cy="2743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9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athguy.com/lectures/bladder_c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8" y="990600"/>
            <a:ext cx="7401653" cy="43064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329952"/>
            <a:ext cx="60960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– HPF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528" y="5373217"/>
            <a:ext cx="818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Almost all cases of Bladder carcinomas are originating from the transitional epithelium. Bladder carcinoma might be squamous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cell in nature. Chronic inflammation of the bladder mucosa,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caused by stones or schistosomiasis may lead to it . Rarely, it presents as adenocarcinoma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202099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2971800"/>
            <a:ext cx="81534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1398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62484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99702" y="290954"/>
            <a:ext cx="4125097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</a:t>
            </a:r>
            <a:r>
              <a:rPr lang="en-US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9579" y="591059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--</a:t>
            </a:r>
            <a:r>
              <a:rPr lang="en-US" sz="1400" b="1" i="1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Oncocytic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cells.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-- Red and granular cytoplasm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--Electron microscopy shows l</a:t>
            </a:r>
            <a:r>
              <a:rPr lang="en-US" sz="1400" b="1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arge numbers of mitochondria.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3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75620" y="334153"/>
            <a:ext cx="396808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Angiomyolipoma</a:t>
            </a:r>
            <a:endParaRPr lang="en-US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87332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Benign tumor composed of vessels,  smooth muscle and fat</a:t>
            </a:r>
          </a:p>
        </p:txBody>
      </p:sp>
      <p:pic>
        <p:nvPicPr>
          <p:cNvPr id="10" name="Picture 2" descr="http://3.bp.blogspot.com/-7M0QGLMWelM/UPypvxRdm2I/AAAAAAAARCA/5K74CyoMHhk/s1600/Renal_angiomyolipoma_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7340"/>
            <a:ext cx="7086600" cy="4687660"/>
          </a:xfrm>
          <a:prstGeom prst="rect">
            <a:avLst/>
          </a:prstGeom>
          <a:noFill/>
          <a:ln w="28575"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4506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00"/>
            <a:ext cx="6840760" cy="158417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 RENAL TUMORS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9556" y="3870176"/>
            <a:ext cx="4518645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Renal Cell Carcinoma :</a:t>
            </a:r>
          </a:p>
          <a:p>
            <a:pPr marL="0" lvl="1"/>
            <a:r>
              <a:rPr lang="en-US" sz="2200" b="1" i="1" dirty="0">
                <a:solidFill>
                  <a:srgbClr val="CC00CC"/>
                </a:solidFill>
              </a:rPr>
              <a:t>        </a:t>
            </a:r>
            <a:r>
              <a:rPr lang="en-US" sz="2200" b="1" i="1" dirty="0">
                <a:solidFill>
                  <a:srgbClr val="0000FF"/>
                </a:solidFill>
              </a:rPr>
              <a:t>- Clear Cell Carcinoma 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       - Adenocarcinoma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       -  Hypernephroma</a:t>
            </a:r>
          </a:p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Urothelial (Transitional)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4161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3592" y="563880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well circumscribed renal cortical mass which is partly yellow due to presence of fat and partly hemorrhagic with lobulated cut surface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3600" y="253752"/>
            <a:ext cx="76962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 pathology</a:t>
            </a:r>
          </a:p>
        </p:txBody>
      </p:sp>
      <p:pic>
        <p:nvPicPr>
          <p:cNvPr id="8" name="Picture 2" descr="File:Renal cell carci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547" y="869000"/>
            <a:ext cx="3784248" cy="46174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en/thumb/8/88/Kidney_cancer.jpg/220px-Kidney_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869000"/>
            <a:ext cx="3882008" cy="4617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9368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4768" y="5638801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  <a:latin typeface="Century Schoolbook" pitchFamily="18" charset="0"/>
              </a:rPr>
              <a:t>Renal clear cell carcinoma. </a:t>
            </a:r>
            <a:r>
              <a:rPr lang="en-US" sz="2000" b="1" i="1" dirty="0">
                <a:solidFill>
                  <a:prstClr val="black"/>
                </a:solidFill>
              </a:rPr>
              <a:t>The tumor is well demarcated from the surrounding non-neoplastic renal parenchyma by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pseudocapsule</a:t>
            </a:r>
            <a:endParaRPr lang="en-US" sz="2000" b="1" i="1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58" y="990600"/>
            <a:ext cx="7293743" cy="4518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895600" y="253752"/>
            <a:ext cx="63246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400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Clear cell renal cell carcinoma high 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7271344" cy="427073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7" name="مستطيل 6"/>
          <p:cNvSpPr/>
          <p:nvPr/>
        </p:nvSpPr>
        <p:spPr>
          <a:xfrm>
            <a:off x="2438400" y="5489938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prstClr val="black"/>
                </a:solidFill>
              </a:rPr>
              <a:t>The most common type of renal cell carcinoma (clear cell) - on right of 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ar-SA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t</a:t>
            </a:r>
            <a:r>
              <a:rPr lang="en-GB" sz="2000" b="1" i="1" dirty="0">
                <a:solidFill>
                  <a:prstClr val="black"/>
                </a:solidFill>
              </a:rPr>
              <a:t>he image : Cells with clear cytoplasm, typically arranged in nests and Nuclear atypia is common. Non-tumour kidney is on the left of the image</a:t>
            </a:r>
            <a:endParaRPr lang="ar-SA" sz="2000" b="1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264840"/>
            <a:ext cx="7391400" cy="57336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562076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889</Words>
  <Application>Microsoft Office PowerPoint</Application>
  <PresentationFormat>Widescreen</PresentationFormat>
  <Paragraphs>164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Aharoni</vt:lpstr>
      <vt:lpstr>arial</vt:lpstr>
      <vt:lpstr>arial</vt:lpstr>
      <vt:lpstr>Calibri</vt:lpstr>
      <vt:lpstr>Calibri Light</vt:lpstr>
      <vt:lpstr>Century Schoolbook</vt:lpstr>
      <vt:lpstr>Courier New</vt:lpstr>
      <vt:lpstr>Times New Roman</vt:lpstr>
      <vt:lpstr>Tw Cen MT</vt:lpstr>
      <vt:lpstr>Wingdings</vt:lpstr>
      <vt:lpstr>Wingdings 2</vt:lpstr>
      <vt:lpstr>Median</vt:lpstr>
      <vt:lpstr>RENAL TUMORS</vt:lpstr>
      <vt:lpstr>BENIGN  RENAL TUMORS</vt:lpstr>
      <vt:lpstr>PowerPoint Presentation</vt:lpstr>
      <vt:lpstr>PowerPoint Presentation</vt:lpstr>
      <vt:lpstr>PowerPoint Presentation</vt:lpstr>
      <vt:lpstr>MALIGNANT  RENAL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WILM’S  TUMOR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Carcinoma of Renal Pelvis and Ureter</vt:lpstr>
      <vt:lpstr>PowerPoint Presentation</vt:lpstr>
      <vt:lpstr>PowerPoint Presentation</vt:lpstr>
      <vt:lpstr>PowerPoint Presentation</vt:lpstr>
      <vt:lpstr>CARCINOMA OF THE URINARY 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TUMORS</dc:title>
  <dc:creator>Naseem Zaidi Shaesta</dc:creator>
  <cp:lastModifiedBy>Naseem Zaidi Shaesta</cp:lastModifiedBy>
  <cp:revision>8</cp:revision>
  <dcterms:created xsi:type="dcterms:W3CDTF">2015-04-28T08:57:23Z</dcterms:created>
  <dcterms:modified xsi:type="dcterms:W3CDTF">2015-04-29T06:31:49Z</dcterms:modified>
</cp:coreProperties>
</file>